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50"/>
  </p:notesMasterIdLst>
  <p:sldIdLst>
    <p:sldId id="256" r:id="rId2"/>
    <p:sldId id="268" r:id="rId3"/>
    <p:sldId id="257" r:id="rId4"/>
    <p:sldId id="284" r:id="rId5"/>
    <p:sldId id="285" r:id="rId6"/>
    <p:sldId id="287" r:id="rId7"/>
    <p:sldId id="269" r:id="rId8"/>
    <p:sldId id="258" r:id="rId9"/>
    <p:sldId id="270" r:id="rId10"/>
    <p:sldId id="271" r:id="rId11"/>
    <p:sldId id="260" r:id="rId12"/>
    <p:sldId id="272" r:id="rId13"/>
    <p:sldId id="273" r:id="rId14"/>
    <p:sldId id="274" r:id="rId15"/>
    <p:sldId id="275" r:id="rId16"/>
    <p:sldId id="276" r:id="rId17"/>
    <p:sldId id="277" r:id="rId18"/>
    <p:sldId id="307" r:id="rId19"/>
    <p:sldId id="278" r:id="rId20"/>
    <p:sldId id="280" r:id="rId21"/>
    <p:sldId id="281" r:id="rId22"/>
    <p:sldId id="282" r:id="rId23"/>
    <p:sldId id="283" r:id="rId24"/>
    <p:sldId id="261" r:id="rId25"/>
    <p:sldId id="262" r:id="rId26"/>
    <p:sldId id="263" r:id="rId27"/>
    <p:sldId id="265" r:id="rId28"/>
    <p:sldId id="26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85686"/>
  </p:normalViewPr>
  <p:slideViewPr>
    <p:cSldViewPr snapToGrid="0" snapToObjects="1">
      <p:cViewPr varScale="1">
        <p:scale>
          <a:sx n="76" d="100"/>
          <a:sy n="76" d="100"/>
        </p:scale>
        <p:origin x="1089"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20F7C-37E6-D64E-9211-130C9A18BC0D}" type="datetimeFigureOut">
              <a:rPr kumimoji="1" lang="zh-CN" altLang="en-US" smtClean="0"/>
              <a:t>2018/3/16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65B26-1F5C-3E48-B8F4-CADCDBB3F198}" type="slidenum">
              <a:rPr kumimoji="1" lang="zh-CN" altLang="en-US" smtClean="0"/>
              <a:t>‹#›</a:t>
            </a:fld>
            <a:endParaRPr kumimoji="1" lang="zh-CN" altLang="en-US"/>
          </a:p>
        </p:txBody>
      </p:sp>
    </p:spTree>
    <p:extLst>
      <p:ext uri="{BB962C8B-B14F-4D97-AF65-F5344CB8AC3E}">
        <p14:creationId xmlns:p14="http://schemas.microsoft.com/office/powerpoint/2010/main" val="1925109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10</a:t>
            </a:fld>
            <a:endParaRPr kumimoji="1" lang="zh-CN" altLang="en-US"/>
          </a:p>
        </p:txBody>
      </p:sp>
    </p:spTree>
    <p:extLst>
      <p:ext uri="{BB962C8B-B14F-4D97-AF65-F5344CB8AC3E}">
        <p14:creationId xmlns:p14="http://schemas.microsoft.com/office/powerpoint/2010/main" val="1675484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48</a:t>
            </a:fld>
            <a:endParaRPr kumimoji="1" lang="zh-CN" altLang="en-US"/>
          </a:p>
        </p:txBody>
      </p:sp>
    </p:spTree>
    <p:extLst>
      <p:ext uri="{BB962C8B-B14F-4D97-AF65-F5344CB8AC3E}">
        <p14:creationId xmlns:p14="http://schemas.microsoft.com/office/powerpoint/2010/main" val="376710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Han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12</a:t>
            </a:fld>
            <a:endParaRPr kumimoji="1" lang="zh-CN" altLang="en-US"/>
          </a:p>
        </p:txBody>
      </p:sp>
    </p:spTree>
    <p:extLst>
      <p:ext uri="{BB962C8B-B14F-4D97-AF65-F5344CB8AC3E}">
        <p14:creationId xmlns:p14="http://schemas.microsoft.com/office/powerpoint/2010/main" val="288706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14</a:t>
            </a:fld>
            <a:endParaRPr kumimoji="1" lang="zh-CN" altLang="en-US"/>
          </a:p>
        </p:txBody>
      </p:sp>
    </p:spTree>
    <p:extLst>
      <p:ext uri="{BB962C8B-B14F-4D97-AF65-F5344CB8AC3E}">
        <p14:creationId xmlns:p14="http://schemas.microsoft.com/office/powerpoint/2010/main" val="412714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16</a:t>
            </a:fld>
            <a:endParaRPr kumimoji="1" lang="zh-CN" altLang="en-US"/>
          </a:p>
        </p:txBody>
      </p:sp>
    </p:spTree>
    <p:extLst>
      <p:ext uri="{BB962C8B-B14F-4D97-AF65-F5344CB8AC3E}">
        <p14:creationId xmlns:p14="http://schemas.microsoft.com/office/powerpoint/2010/main" val="3418839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20</a:t>
            </a:fld>
            <a:endParaRPr kumimoji="1" lang="zh-CN" altLang="en-US"/>
          </a:p>
        </p:txBody>
      </p:sp>
    </p:spTree>
    <p:extLst>
      <p:ext uri="{BB962C8B-B14F-4D97-AF65-F5344CB8AC3E}">
        <p14:creationId xmlns:p14="http://schemas.microsoft.com/office/powerpoint/2010/main" val="2600022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23</a:t>
            </a:fld>
            <a:endParaRPr kumimoji="1" lang="zh-CN" altLang="en-US"/>
          </a:p>
        </p:txBody>
      </p:sp>
    </p:spTree>
    <p:extLst>
      <p:ext uri="{BB962C8B-B14F-4D97-AF65-F5344CB8AC3E}">
        <p14:creationId xmlns:p14="http://schemas.microsoft.com/office/powerpoint/2010/main" val="1018721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27</a:t>
            </a:fld>
            <a:endParaRPr kumimoji="1" lang="zh-CN" altLang="en-US"/>
          </a:p>
        </p:txBody>
      </p:sp>
    </p:spTree>
    <p:extLst>
      <p:ext uri="{BB962C8B-B14F-4D97-AF65-F5344CB8AC3E}">
        <p14:creationId xmlns:p14="http://schemas.microsoft.com/office/powerpoint/2010/main" val="3743948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28</a:t>
            </a:fld>
            <a:endParaRPr kumimoji="1" lang="zh-CN" altLang="en-US"/>
          </a:p>
        </p:txBody>
      </p:sp>
    </p:spTree>
    <p:extLst>
      <p:ext uri="{BB962C8B-B14F-4D97-AF65-F5344CB8AC3E}">
        <p14:creationId xmlns:p14="http://schemas.microsoft.com/office/powerpoint/2010/main" val="3276934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44</a:t>
            </a:fld>
            <a:endParaRPr kumimoji="1" lang="zh-CN" altLang="en-US"/>
          </a:p>
        </p:txBody>
      </p:sp>
    </p:spTree>
    <p:extLst>
      <p:ext uri="{BB962C8B-B14F-4D97-AF65-F5344CB8AC3E}">
        <p14:creationId xmlns:p14="http://schemas.microsoft.com/office/powerpoint/2010/main" val="972144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0" y="118242"/>
            <a:ext cx="10018713" cy="880242"/>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1116727"/>
            <a:ext cx="10018713" cy="501102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9732656" y="6310313"/>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3/16/2018</a:t>
            </a:fld>
            <a:endParaRPr lang="en-US" dirty="0"/>
          </a:p>
        </p:txBody>
      </p:sp>
      <p:sp>
        <p:nvSpPr>
          <p:cNvPr id="5" name="Footer Placeholder 4"/>
          <p:cNvSpPr>
            <a:spLocks noGrp="1"/>
          </p:cNvSpPr>
          <p:nvPr>
            <p:ph type="ftr" sz="quarter" idx="3"/>
          </p:nvPr>
        </p:nvSpPr>
        <p:spPr>
          <a:xfrm>
            <a:off x="2572279" y="6310313"/>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6310313"/>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第一章 </a:t>
            </a:r>
            <a:r>
              <a:rPr kumimoji="1" lang="en-US" altLang="zh-CN" dirty="0"/>
              <a:t>Python</a:t>
            </a:r>
            <a:r>
              <a:rPr kumimoji="1" lang="zh-CN" altLang="en-US" dirty="0"/>
              <a:t>语言概述</a:t>
            </a:r>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872093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a:extLst>
              <a:ext uri="{FF2B5EF4-FFF2-40B4-BE49-F238E27FC236}">
                <a16:creationId xmlns:a16="http://schemas.microsoft.com/office/drawing/2014/main" id="{6337D6B4-3564-F54E-B3A8-6BE9DC19E88E}"/>
              </a:ext>
            </a:extLst>
          </p:cNvPr>
          <p:cNvSpPr>
            <a:spLocks noGrp="1" noChangeArrowheads="1"/>
          </p:cNvSpPr>
          <p:nvPr>
            <p:ph type="title"/>
          </p:nvPr>
        </p:nvSpPr>
        <p:spPr/>
        <p:txBody>
          <a:bodyPr/>
          <a:lstStyle/>
          <a:p>
            <a:r>
              <a:rPr lang="zh-CN" altLang="zh-CN">
                <a:ea typeface="宋体" panose="02010600030101010101" pitchFamily="2" charset="-122"/>
              </a:rPr>
              <a:t>下载和安装</a:t>
            </a:r>
            <a:r>
              <a:rPr lang="en-US" altLang="zh-CN">
                <a:ea typeface="宋体" panose="02010600030101010101" pitchFamily="2" charset="-122"/>
              </a:rPr>
              <a:t>Python</a:t>
            </a:r>
            <a:endParaRPr lang="zh-CN" altLang="en-US">
              <a:ea typeface="宋体" panose="02010600030101010101" pitchFamily="2" charset="-122"/>
            </a:endParaRPr>
          </a:p>
        </p:txBody>
      </p:sp>
      <p:sp>
        <p:nvSpPr>
          <p:cNvPr id="17410" name="内容占位符 2">
            <a:extLst>
              <a:ext uri="{FF2B5EF4-FFF2-40B4-BE49-F238E27FC236}">
                <a16:creationId xmlns:a16="http://schemas.microsoft.com/office/drawing/2014/main" id="{797575A9-1ABD-7346-BBB9-0C11CC0D34C7}"/>
              </a:ext>
            </a:extLst>
          </p:cNvPr>
          <p:cNvSpPr>
            <a:spLocks noGrp="1" noChangeArrowheads="1"/>
          </p:cNvSpPr>
          <p:nvPr>
            <p:ph idx="1"/>
          </p:nvPr>
        </p:nvSpPr>
        <p:spPr/>
        <p:txBody>
          <a:bodyPr/>
          <a:lstStyle/>
          <a:p>
            <a:r>
              <a:rPr lang="zh-CN" altLang="zh-CN" b="1" dirty="0">
                <a:ea typeface="宋体" panose="02010600030101010101" pitchFamily="2" charset="-122"/>
              </a:rPr>
              <a:t>【例</a:t>
            </a:r>
            <a:r>
              <a:rPr lang="en-US" altLang="zh-CN" b="1" dirty="0">
                <a:ea typeface="宋体" panose="02010600030101010101" pitchFamily="2" charset="-122"/>
              </a:rPr>
              <a:t>1.1</a:t>
            </a:r>
            <a:r>
              <a:rPr lang="zh-CN" altLang="zh-CN" b="1" dirty="0">
                <a:ea typeface="宋体" panose="02010600030101010101" pitchFamily="2" charset="-122"/>
              </a:rPr>
              <a:t>】</a:t>
            </a:r>
            <a:r>
              <a:rPr lang="zh-CN" altLang="zh-CN" dirty="0">
                <a:ea typeface="宋体" panose="02010600030101010101" pitchFamily="2" charset="-122"/>
              </a:rPr>
              <a:t>下载</a:t>
            </a:r>
            <a:r>
              <a:rPr lang="en-US" altLang="zh-CN" dirty="0">
                <a:ea typeface="宋体" panose="02010600030101010101" pitchFamily="2" charset="-122"/>
              </a:rPr>
              <a:t>Python</a:t>
            </a:r>
            <a:r>
              <a:rPr lang="zh-CN" altLang="zh-CN" dirty="0">
                <a:ea typeface="宋体" panose="02010600030101010101" pitchFamily="2" charset="-122"/>
              </a:rPr>
              <a:t>安装程序</a:t>
            </a:r>
            <a:endParaRPr lang="en-US" altLang="zh-CN" dirty="0">
              <a:ea typeface="宋体" panose="02010600030101010101" pitchFamily="2" charset="-122"/>
            </a:endParaRPr>
          </a:p>
          <a:p>
            <a:pPr lvl="1"/>
            <a:r>
              <a:rPr lang="en-US" altLang="zh-CN" dirty="0">
                <a:ea typeface="宋体" panose="02010600030101010101" pitchFamily="2" charset="-122"/>
              </a:rPr>
              <a:t>http://</a:t>
            </a:r>
            <a:r>
              <a:rPr lang="en-US" altLang="zh-CN" dirty="0" err="1">
                <a:ea typeface="宋体" panose="02010600030101010101" pitchFamily="2" charset="-122"/>
              </a:rPr>
              <a:t>www.python.org</a:t>
            </a:r>
            <a:r>
              <a:rPr lang="en-US" altLang="zh-CN" dirty="0">
                <a:ea typeface="宋体" panose="02010600030101010101" pitchFamily="2" charset="-122"/>
              </a:rPr>
              <a:t>/download</a:t>
            </a:r>
            <a:r>
              <a:rPr lang="en-US" altLang="zh-Hans" dirty="0">
                <a:ea typeface="宋体" panose="02010600030101010101" pitchFamily="2" charset="-122"/>
              </a:rPr>
              <a:t>s</a:t>
            </a:r>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1.2</a:t>
            </a:r>
            <a:r>
              <a:rPr lang="zh-CN" altLang="zh-CN" b="1" dirty="0">
                <a:ea typeface="宋体" panose="02010600030101010101" pitchFamily="2" charset="-122"/>
              </a:rPr>
              <a:t>】</a:t>
            </a:r>
            <a:r>
              <a:rPr lang="zh-CN" altLang="zh-CN" dirty="0">
                <a:ea typeface="宋体" panose="02010600030101010101" pitchFamily="2" charset="-122"/>
              </a:rPr>
              <a:t>安装</a:t>
            </a:r>
            <a:r>
              <a:rPr lang="en-US" altLang="zh-CN" dirty="0">
                <a:ea typeface="宋体" panose="02010600030101010101" pitchFamily="2" charset="-122"/>
              </a:rPr>
              <a:t>Python</a:t>
            </a:r>
            <a:r>
              <a:rPr lang="zh-CN" altLang="zh-CN" dirty="0">
                <a:ea typeface="宋体" panose="02010600030101010101" pitchFamily="2" charset="-122"/>
              </a:rPr>
              <a:t>应用程序</a:t>
            </a:r>
            <a:endParaRPr lang="zh-CN" altLang="en-US" dirty="0">
              <a:ea typeface="宋体" panose="02010600030101010101" pitchFamily="2" charset="-122"/>
            </a:endParaRPr>
          </a:p>
        </p:txBody>
      </p:sp>
      <p:pic>
        <p:nvPicPr>
          <p:cNvPr id="2" name="图片 1">
            <a:extLst>
              <a:ext uri="{FF2B5EF4-FFF2-40B4-BE49-F238E27FC236}">
                <a16:creationId xmlns:a16="http://schemas.microsoft.com/office/drawing/2014/main" id="{29C2CE9C-3540-3E48-9D04-9AA5F3216C00}"/>
              </a:ext>
            </a:extLst>
          </p:cNvPr>
          <p:cNvPicPr>
            <a:picLocks noChangeAspect="1"/>
          </p:cNvPicPr>
          <p:nvPr/>
        </p:nvPicPr>
        <p:blipFill>
          <a:blip r:embed="rId3"/>
          <a:stretch>
            <a:fillRect/>
          </a:stretch>
        </p:blipFill>
        <p:spPr>
          <a:xfrm>
            <a:off x="3353815" y="2707386"/>
            <a:ext cx="7113819" cy="3888486"/>
          </a:xfrm>
          <a:prstGeom prst="rect">
            <a:avLst/>
          </a:prstGeom>
        </p:spPr>
      </p:pic>
    </p:spTree>
    <p:extLst>
      <p:ext uri="{BB962C8B-B14F-4D97-AF65-F5344CB8AC3E}">
        <p14:creationId xmlns:p14="http://schemas.microsoft.com/office/powerpoint/2010/main" val="3006687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使用</a:t>
            </a:r>
            <a:r>
              <a:rPr kumimoji="1" lang="en-US" altLang="zh-CN" dirty="0"/>
              <a:t>Python</a:t>
            </a:r>
            <a:r>
              <a:rPr kumimoji="1" lang="zh-CN" altLang="en-US" dirty="0"/>
              <a:t>命令行</a:t>
            </a:r>
          </a:p>
        </p:txBody>
      </p:sp>
      <p:sp>
        <p:nvSpPr>
          <p:cNvPr id="3" name="内容占位符 2"/>
          <p:cNvSpPr>
            <a:spLocks noGrp="1"/>
          </p:cNvSpPr>
          <p:nvPr>
            <p:ph idx="1"/>
          </p:nvPr>
        </p:nvSpPr>
        <p:spPr/>
        <p:txBody>
          <a:bodyPr/>
          <a:lstStyle/>
          <a:p>
            <a:r>
              <a:rPr kumimoji="1" lang="zh-CN" altLang="en-US" dirty="0"/>
              <a:t>在</a:t>
            </a:r>
            <a:r>
              <a:rPr kumimoji="1" lang="en-US" altLang="zh-Hans" dirty="0"/>
              <a:t>mac</a:t>
            </a:r>
            <a:r>
              <a:rPr kumimoji="1" lang="zh-CN" altLang="en-US" dirty="0"/>
              <a:t>命令</a:t>
            </a:r>
            <a:r>
              <a:rPr kumimoji="1" lang="zh-Hans" altLang="en-US" dirty="0"/>
              <a:t>窗口</a:t>
            </a:r>
            <a:r>
              <a:rPr kumimoji="1" lang="zh-CN" altLang="en-US" dirty="0"/>
              <a:t>中输入</a:t>
            </a:r>
            <a:r>
              <a:rPr kumimoji="1" lang="en-US" altLang="zh-CN" dirty="0"/>
              <a:t>python</a:t>
            </a:r>
            <a:r>
              <a:rPr kumimoji="1" lang="en-US" altLang="zh-Hans" dirty="0"/>
              <a:t>3</a:t>
            </a:r>
            <a:r>
              <a:rPr kumimoji="1" lang="zh-CN" altLang="en-US" dirty="0"/>
              <a:t>即可打开命令行。</a:t>
            </a:r>
            <a:endParaRPr kumimoji="1" lang="en-US" altLang="zh-CN" dirty="0"/>
          </a:p>
          <a:p>
            <a:r>
              <a:rPr lang="zh-CN" altLang="zh-CN" dirty="0"/>
              <a:t>在命令行中可以直接向解释器输入语句来执行。在命令行中会看到符号“</a:t>
            </a:r>
            <a:r>
              <a:rPr lang="en-US" altLang="zh-CN" dirty="0"/>
              <a:t>&gt;&gt;&gt;</a:t>
            </a:r>
            <a:r>
              <a:rPr lang="zh-CN" altLang="zh-CN" dirty="0"/>
              <a:t>”。这是</a:t>
            </a:r>
            <a:r>
              <a:rPr lang="en-US" altLang="zh-CN" dirty="0"/>
              <a:t>Python</a:t>
            </a:r>
            <a:r>
              <a:rPr lang="zh-CN" altLang="zh-CN" dirty="0"/>
              <a:t>语句提示符，也是输入</a:t>
            </a:r>
            <a:r>
              <a:rPr lang="en-US" altLang="zh-CN" dirty="0"/>
              <a:t>Python</a:t>
            </a:r>
            <a:r>
              <a:rPr lang="zh-CN" altLang="zh-CN" dirty="0"/>
              <a:t>语句的位置。</a:t>
            </a:r>
          </a:p>
          <a:p>
            <a:r>
              <a:rPr kumimoji="1" lang="zh-CN" altLang="en-US" dirty="0"/>
              <a:t>可以将</a:t>
            </a:r>
            <a:r>
              <a:rPr kumimoji="1" lang="en-US" altLang="zh-CN" dirty="0"/>
              <a:t>Python</a:t>
            </a:r>
            <a:r>
              <a:rPr kumimoji="1" lang="zh-CN" altLang="en-US" dirty="0"/>
              <a:t>命令行作为简单的计算器使用。</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B2F8476A-4C4D-9247-962D-86E067F6ADA6}"/>
              </a:ext>
            </a:extLst>
          </p:cNvPr>
          <p:cNvPicPr>
            <a:picLocks noChangeAspect="1"/>
          </p:cNvPicPr>
          <p:nvPr/>
        </p:nvPicPr>
        <p:blipFill>
          <a:blip r:embed="rId2"/>
          <a:stretch>
            <a:fillRect/>
          </a:stretch>
        </p:blipFill>
        <p:spPr>
          <a:xfrm>
            <a:off x="2514600" y="3238276"/>
            <a:ext cx="7162800" cy="2705100"/>
          </a:xfrm>
          <a:prstGeom prst="rect">
            <a:avLst/>
          </a:prstGeom>
        </p:spPr>
      </p:pic>
    </p:spTree>
    <p:extLst>
      <p:ext uri="{BB962C8B-B14F-4D97-AF65-F5344CB8AC3E}">
        <p14:creationId xmlns:p14="http://schemas.microsoft.com/office/powerpoint/2010/main" val="270541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a:extLst>
              <a:ext uri="{FF2B5EF4-FFF2-40B4-BE49-F238E27FC236}">
                <a16:creationId xmlns:a16="http://schemas.microsoft.com/office/drawing/2014/main" id="{25EB4316-58DF-1A4B-B157-68091E08A34A}"/>
              </a:ext>
            </a:extLst>
          </p:cNvPr>
          <p:cNvSpPr>
            <a:spLocks noGrp="1" noChangeArrowheads="1"/>
          </p:cNvSpPr>
          <p:nvPr>
            <p:ph type="title"/>
          </p:nvPr>
        </p:nvSpPr>
        <p:spPr>
          <a:xfrm>
            <a:off x="2236788" y="260350"/>
            <a:ext cx="7772400" cy="1143000"/>
          </a:xfrm>
        </p:spPr>
        <p:txBody>
          <a:bodyPr/>
          <a:lstStyle/>
          <a:p>
            <a:r>
              <a:rPr lang="zh-CN" altLang="zh-CN">
                <a:ea typeface="宋体" panose="02010600030101010101" pitchFamily="2" charset="-122"/>
              </a:rPr>
              <a:t>安装和管理</a:t>
            </a:r>
            <a:r>
              <a:rPr lang="en-US" altLang="zh-CN">
                <a:ea typeface="宋体" panose="02010600030101010101" pitchFamily="2" charset="-122"/>
              </a:rPr>
              <a:t>Python</a:t>
            </a:r>
            <a:r>
              <a:rPr lang="zh-CN" altLang="zh-CN">
                <a:ea typeface="宋体" panose="02010600030101010101" pitchFamily="2" charset="-122"/>
              </a:rPr>
              <a:t>扩展包</a:t>
            </a:r>
            <a:endParaRPr lang="zh-CN" altLang="en-US">
              <a:ea typeface="宋体" panose="02010600030101010101" pitchFamily="2" charset="-122"/>
            </a:endParaRPr>
          </a:p>
        </p:txBody>
      </p:sp>
      <p:sp>
        <p:nvSpPr>
          <p:cNvPr id="18434" name="内容占位符 2">
            <a:extLst>
              <a:ext uri="{FF2B5EF4-FFF2-40B4-BE49-F238E27FC236}">
                <a16:creationId xmlns:a16="http://schemas.microsoft.com/office/drawing/2014/main" id="{B5C85082-8A56-7340-B814-22CDADCA008D}"/>
              </a:ext>
            </a:extLst>
          </p:cNvPr>
          <p:cNvSpPr>
            <a:spLocks noGrp="1" noChangeArrowheads="1"/>
          </p:cNvSpPr>
          <p:nvPr>
            <p:ph idx="1"/>
          </p:nvPr>
        </p:nvSpPr>
        <p:spPr>
          <a:xfrm>
            <a:off x="2236788" y="1557339"/>
            <a:ext cx="7772400" cy="4751387"/>
          </a:xfrm>
        </p:spPr>
        <p:txBody>
          <a:bodyPr>
            <a:normAutofit lnSpcReduction="10000"/>
          </a:bodyPr>
          <a:lstStyle/>
          <a:p>
            <a:r>
              <a:rPr lang="en-US" altLang="zh-CN" dirty="0">
                <a:ea typeface="宋体" panose="02010600030101010101" pitchFamily="2" charset="-122"/>
              </a:rPr>
              <a:t>Python 3</a:t>
            </a:r>
            <a:r>
              <a:rPr lang="zh-CN" altLang="zh-CN" dirty="0">
                <a:ea typeface="宋体" panose="02010600030101010101" pitchFamily="2" charset="-122"/>
              </a:rPr>
              <a:t>包含</a:t>
            </a:r>
            <a:r>
              <a:rPr lang="en-US" altLang="zh-CN" dirty="0">
                <a:ea typeface="宋体" panose="02010600030101010101" pitchFamily="2" charset="-122"/>
              </a:rPr>
              <a:t>pip</a:t>
            </a:r>
            <a:r>
              <a:rPr lang="zh-CN" altLang="zh-CN" dirty="0">
                <a:ea typeface="宋体" panose="02010600030101010101" pitchFamily="2" charset="-122"/>
              </a:rPr>
              <a:t>和</a:t>
            </a:r>
            <a:r>
              <a:rPr lang="en-US" altLang="zh-CN" dirty="0" err="1">
                <a:ea typeface="宋体" panose="02010600030101010101" pitchFamily="2" charset="-122"/>
              </a:rPr>
              <a:t>setuptools</a:t>
            </a:r>
            <a:r>
              <a:rPr lang="zh-CN" altLang="zh-CN" dirty="0">
                <a:ea typeface="宋体" panose="02010600030101010101" pitchFamily="2" charset="-122"/>
              </a:rPr>
              <a:t>库</a:t>
            </a:r>
            <a:endParaRPr lang="en-US" altLang="zh-CN" dirty="0">
              <a:ea typeface="宋体" panose="02010600030101010101" pitchFamily="2" charset="-122"/>
            </a:endParaRPr>
          </a:p>
          <a:p>
            <a:pPr lvl="1"/>
            <a:r>
              <a:rPr lang="en-US" altLang="zh-CN" dirty="0">
                <a:ea typeface="宋体" panose="02010600030101010101" pitchFamily="2" charset="-122"/>
              </a:rPr>
              <a:t>pip</a:t>
            </a:r>
            <a:r>
              <a:rPr lang="zh-CN" altLang="zh-CN" dirty="0">
                <a:ea typeface="宋体" panose="02010600030101010101" pitchFamily="2" charset="-122"/>
              </a:rPr>
              <a:t>用于安装管理</a:t>
            </a:r>
            <a:r>
              <a:rPr lang="en-US" altLang="zh-CN" dirty="0">
                <a:ea typeface="宋体" panose="02010600030101010101" pitchFamily="2" charset="-122"/>
              </a:rPr>
              <a:t>Python</a:t>
            </a:r>
            <a:r>
              <a:rPr lang="zh-CN" altLang="zh-CN" dirty="0">
                <a:ea typeface="宋体" panose="02010600030101010101" pitchFamily="2" charset="-122"/>
              </a:rPr>
              <a:t>扩展包</a:t>
            </a:r>
            <a:endParaRPr lang="en-US" altLang="zh-CN" dirty="0">
              <a:ea typeface="宋体" panose="02010600030101010101" pitchFamily="2" charset="-122"/>
            </a:endParaRPr>
          </a:p>
          <a:p>
            <a:pPr lvl="1"/>
            <a:r>
              <a:rPr lang="en-US" altLang="zh-CN" dirty="0" err="1">
                <a:ea typeface="宋体" panose="02010600030101010101" pitchFamily="2" charset="-122"/>
              </a:rPr>
              <a:t>setuptools</a:t>
            </a:r>
            <a:r>
              <a:rPr lang="zh-CN" altLang="zh-CN" dirty="0">
                <a:ea typeface="宋体" panose="02010600030101010101" pitchFamily="2" charset="-122"/>
              </a:rPr>
              <a:t>用于发布</a:t>
            </a:r>
            <a:r>
              <a:rPr lang="en-US" altLang="zh-CN" dirty="0">
                <a:ea typeface="宋体" panose="02010600030101010101" pitchFamily="2" charset="-122"/>
              </a:rPr>
              <a:t>Python</a:t>
            </a:r>
            <a:r>
              <a:rPr lang="zh-CN" altLang="zh-CN" dirty="0">
                <a:ea typeface="宋体" panose="02010600030101010101" pitchFamily="2" charset="-122"/>
              </a:rPr>
              <a:t>包</a:t>
            </a:r>
            <a:endParaRPr lang="en-US" altLang="zh-CN" dirty="0">
              <a:ea typeface="宋体" panose="02010600030101010101" pitchFamily="2" charset="-122"/>
            </a:endParaRPr>
          </a:p>
          <a:p>
            <a:r>
              <a:rPr lang="en-US" altLang="zh-CN" dirty="0">
                <a:ea typeface="宋体" panose="02010600030101010101" pitchFamily="2" charset="-122"/>
              </a:rPr>
              <a:t>pip</a:t>
            </a:r>
            <a:r>
              <a:rPr lang="zh-CN" altLang="zh-CN" dirty="0">
                <a:ea typeface="宋体" panose="02010600030101010101" pitchFamily="2" charset="-122"/>
              </a:rPr>
              <a:t>的典型应用是从</a:t>
            </a:r>
            <a:r>
              <a:rPr lang="en-US" altLang="zh-CN" dirty="0" err="1">
                <a:ea typeface="宋体" panose="02010600030101010101" pitchFamily="2" charset="-122"/>
              </a:rPr>
              <a:t>PyPI</a:t>
            </a:r>
            <a:r>
              <a:rPr lang="zh-CN" altLang="zh-CN" dirty="0">
                <a:ea typeface="宋体" panose="02010600030101010101" pitchFamily="2" charset="-122"/>
              </a:rPr>
              <a:t>（</a:t>
            </a:r>
            <a:r>
              <a:rPr lang="en-US" altLang="zh-CN" dirty="0">
                <a:ea typeface="宋体" panose="02010600030101010101" pitchFamily="2" charset="-122"/>
              </a:rPr>
              <a:t>Python Package Index</a:t>
            </a:r>
            <a:r>
              <a:rPr lang="zh-CN" altLang="zh-CN" dirty="0">
                <a:ea typeface="宋体" panose="02010600030101010101" pitchFamily="2" charset="-122"/>
              </a:rPr>
              <a:t>）上安装</a:t>
            </a:r>
            <a:r>
              <a:rPr lang="en-US" altLang="zh-CN" dirty="0">
                <a:ea typeface="宋体" panose="02010600030101010101" pitchFamily="2" charset="-122"/>
              </a:rPr>
              <a:t>Python</a:t>
            </a:r>
            <a:r>
              <a:rPr lang="zh-CN" altLang="zh-CN" dirty="0">
                <a:ea typeface="宋体" panose="02010600030101010101" pitchFamily="2" charset="-122"/>
              </a:rPr>
              <a:t>第三方包</a:t>
            </a:r>
            <a:r>
              <a:rPr lang="zh-CN" altLang="en-US" dirty="0">
                <a:ea typeface="宋体" panose="02010600030101010101" pitchFamily="2" charset="-122"/>
              </a:rPr>
              <a:t> </a:t>
            </a:r>
            <a:r>
              <a:rPr lang="en-US" altLang="zh-CN" dirty="0">
                <a:ea typeface="宋体" panose="02010600030101010101" pitchFamily="2" charset="-122"/>
              </a:rPr>
              <a:t>https://</a:t>
            </a:r>
            <a:r>
              <a:rPr lang="en-US" altLang="zh-CN" dirty="0" err="1">
                <a:ea typeface="宋体" panose="02010600030101010101" pitchFamily="2" charset="-122"/>
              </a:rPr>
              <a:t>pypi.python.org</a:t>
            </a:r>
            <a:r>
              <a:rPr lang="en-US" altLang="zh-CN" dirty="0">
                <a:ea typeface="宋体" panose="02010600030101010101" pitchFamily="2" charset="-122"/>
              </a:rPr>
              <a:t>/</a:t>
            </a:r>
            <a:r>
              <a:rPr lang="en-US" altLang="zh-CN" dirty="0" err="1">
                <a:ea typeface="宋体" panose="02010600030101010101" pitchFamily="2" charset="-122"/>
              </a:rPr>
              <a:t>pypi</a:t>
            </a:r>
            <a:endParaRPr lang="en-US" altLang="zh-CN" dirty="0">
              <a:ea typeface="宋体" panose="02010600030101010101" pitchFamily="2" charset="-122"/>
            </a:endParaRPr>
          </a:p>
          <a:p>
            <a:pPr lvl="1"/>
            <a:r>
              <a:rPr lang="zh-CN" altLang="zh-CN" b="1" dirty="0">
                <a:ea typeface="宋体" panose="02010600030101010101" pitchFamily="2" charset="-122"/>
              </a:rPr>
              <a:t>【例</a:t>
            </a:r>
            <a:r>
              <a:rPr lang="en-US" altLang="zh-CN" b="1" dirty="0">
                <a:ea typeface="宋体" panose="02010600030101010101" pitchFamily="2" charset="-122"/>
              </a:rPr>
              <a:t>1.3</a:t>
            </a:r>
            <a:r>
              <a:rPr lang="zh-CN" altLang="zh-CN" b="1" dirty="0">
                <a:ea typeface="宋体" panose="02010600030101010101" pitchFamily="2" charset="-122"/>
              </a:rPr>
              <a:t>】</a:t>
            </a:r>
            <a:r>
              <a:rPr lang="zh-CN" altLang="zh-CN" dirty="0">
                <a:ea typeface="宋体" panose="02010600030101010101" pitchFamily="2" charset="-122"/>
              </a:rPr>
              <a:t>更新</a:t>
            </a:r>
            <a:r>
              <a:rPr lang="en-US" altLang="zh-CN" dirty="0">
                <a:ea typeface="宋体" panose="02010600030101010101" pitchFamily="2" charset="-122"/>
              </a:rPr>
              <a:t>pip</a:t>
            </a:r>
            <a:r>
              <a:rPr lang="zh-CN" altLang="zh-CN" dirty="0">
                <a:ea typeface="宋体" panose="02010600030101010101" pitchFamily="2" charset="-122"/>
              </a:rPr>
              <a:t>和</a:t>
            </a:r>
            <a:r>
              <a:rPr lang="en-US" altLang="zh-CN" dirty="0" err="1">
                <a:ea typeface="宋体" panose="02010600030101010101" pitchFamily="2" charset="-122"/>
              </a:rPr>
              <a:t>setuptools</a:t>
            </a:r>
            <a:r>
              <a:rPr lang="zh-CN" altLang="zh-CN" dirty="0">
                <a:ea typeface="宋体" panose="02010600030101010101" pitchFamily="2" charset="-122"/>
              </a:rPr>
              <a:t>包</a:t>
            </a:r>
            <a:endParaRPr lang="en-US" altLang="zh-CN" dirty="0">
              <a:ea typeface="宋体" panose="02010600030101010101" pitchFamily="2" charset="-122"/>
            </a:endParaRPr>
          </a:p>
          <a:p>
            <a:pPr lvl="1"/>
            <a:r>
              <a:rPr lang="en-US" altLang="zh-CN" dirty="0"/>
              <a:t>python3 -m pip install -U pip </a:t>
            </a:r>
            <a:r>
              <a:rPr lang="en-US" altLang="zh-CN" dirty="0" err="1"/>
              <a:t>steptools</a:t>
            </a:r>
            <a:endParaRPr lang="en-US" altLang="zh-CN" dirty="0">
              <a:ea typeface="宋体" panose="02010600030101010101" pitchFamily="2" charset="-122"/>
            </a:endParaRPr>
          </a:p>
          <a:p>
            <a:pPr lvl="1"/>
            <a:r>
              <a:rPr lang="zh-CN" altLang="zh-CN" b="1" dirty="0">
                <a:ea typeface="宋体" panose="02010600030101010101" pitchFamily="2" charset="-122"/>
              </a:rPr>
              <a:t>【例</a:t>
            </a:r>
            <a:r>
              <a:rPr lang="en-US" altLang="zh-CN" b="1" dirty="0">
                <a:ea typeface="宋体" panose="02010600030101010101" pitchFamily="2" charset="-122"/>
              </a:rPr>
              <a:t>1.4</a:t>
            </a:r>
            <a:r>
              <a:rPr lang="zh-CN" altLang="zh-CN" b="1" dirty="0">
                <a:ea typeface="宋体" panose="02010600030101010101" pitchFamily="2" charset="-122"/>
              </a:rPr>
              <a:t>】</a:t>
            </a:r>
            <a:r>
              <a:rPr lang="zh-CN" altLang="zh-CN" dirty="0">
                <a:ea typeface="宋体" panose="02010600030101010101" pitchFamily="2" charset="-122"/>
              </a:rPr>
              <a:t>安装</a:t>
            </a:r>
            <a:r>
              <a:rPr lang="en-US" altLang="zh-CN" dirty="0" err="1">
                <a:ea typeface="宋体" panose="02010600030101010101" pitchFamily="2" charset="-122"/>
              </a:rPr>
              <a:t>NumPy</a:t>
            </a:r>
            <a:r>
              <a:rPr lang="zh-CN" altLang="zh-CN" dirty="0">
                <a:ea typeface="宋体" panose="02010600030101010101" pitchFamily="2" charset="-122"/>
              </a:rPr>
              <a:t>包</a:t>
            </a:r>
            <a:endParaRPr lang="en-US" altLang="zh-CN" dirty="0">
              <a:ea typeface="宋体" panose="02010600030101010101" pitchFamily="2" charset="-122"/>
            </a:endParaRPr>
          </a:p>
          <a:p>
            <a:pPr lvl="1"/>
            <a:r>
              <a:rPr lang="en-US" altLang="zh-CN" dirty="0"/>
              <a:t>python3 -m pip install </a:t>
            </a:r>
            <a:r>
              <a:rPr lang="en-US" altLang="zh-CN" dirty="0" err="1">
                <a:ea typeface="宋体" panose="02010600030101010101" pitchFamily="2" charset="-122"/>
              </a:rPr>
              <a:t>NumPy</a:t>
            </a:r>
            <a:endParaRPr lang="en-US" altLang="zh-CN" dirty="0"/>
          </a:p>
          <a:p>
            <a:pPr lvl="1"/>
            <a:r>
              <a:rPr lang="zh-CN" altLang="zh-CN" b="1" dirty="0">
                <a:ea typeface="宋体" panose="02010600030101010101" pitchFamily="2" charset="-122"/>
              </a:rPr>
              <a:t>【例</a:t>
            </a:r>
            <a:r>
              <a:rPr lang="en-US" altLang="zh-CN" b="1" dirty="0">
                <a:ea typeface="宋体" panose="02010600030101010101" pitchFamily="2" charset="-122"/>
              </a:rPr>
              <a:t>1.5</a:t>
            </a:r>
            <a:r>
              <a:rPr lang="zh-CN" altLang="zh-CN" b="1" dirty="0">
                <a:ea typeface="宋体" panose="02010600030101010101" pitchFamily="2" charset="-122"/>
              </a:rPr>
              <a:t>】</a:t>
            </a:r>
            <a:r>
              <a:rPr lang="zh-CN" altLang="zh-CN" dirty="0">
                <a:ea typeface="宋体" panose="02010600030101010101" pitchFamily="2" charset="-122"/>
              </a:rPr>
              <a:t>安装</a:t>
            </a:r>
            <a:r>
              <a:rPr lang="en-US" altLang="zh-CN" dirty="0" err="1">
                <a:ea typeface="宋体" panose="02010600030101010101" pitchFamily="2" charset="-122"/>
              </a:rPr>
              <a:t>Matplotlib</a:t>
            </a:r>
            <a:r>
              <a:rPr lang="zh-CN" altLang="zh-CN" dirty="0">
                <a:ea typeface="宋体" panose="02010600030101010101" pitchFamily="2" charset="-122"/>
              </a:rPr>
              <a:t>包</a:t>
            </a:r>
            <a:endParaRPr lang="en-US" altLang="zh-CN" dirty="0">
              <a:ea typeface="宋体" panose="02010600030101010101" pitchFamily="2" charset="-122"/>
            </a:endParaRPr>
          </a:p>
          <a:p>
            <a:pPr lvl="1"/>
            <a:r>
              <a:rPr lang="en-US" altLang="zh-CN" dirty="0"/>
              <a:t>python3 -m pip install </a:t>
            </a:r>
            <a:r>
              <a:rPr lang="en-US" altLang="zh-CN" dirty="0" err="1">
                <a:ea typeface="宋体" panose="02010600030101010101" pitchFamily="2" charset="-122"/>
              </a:rPr>
              <a:t>Matplotlib</a:t>
            </a:r>
            <a:endParaRPr lang="en-US" altLang="zh-CN" dirty="0">
              <a:ea typeface="宋体" panose="02010600030101010101" pitchFamily="2" charset="-122"/>
            </a:endParaRPr>
          </a:p>
          <a:p>
            <a:pPr>
              <a:buFontTx/>
              <a:buNone/>
            </a:pPr>
            <a:endParaRPr lang="zh-CN" altLang="en-US" dirty="0">
              <a:ea typeface="宋体" panose="02010600030101010101" pitchFamily="2" charset="-122"/>
            </a:endParaRPr>
          </a:p>
        </p:txBody>
      </p:sp>
    </p:spTree>
    <p:extLst>
      <p:ext uri="{BB962C8B-B14F-4D97-AF65-F5344CB8AC3E}">
        <p14:creationId xmlns:p14="http://schemas.microsoft.com/office/powerpoint/2010/main" val="1882450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a:extLst>
              <a:ext uri="{FF2B5EF4-FFF2-40B4-BE49-F238E27FC236}">
                <a16:creationId xmlns:a16="http://schemas.microsoft.com/office/drawing/2014/main" id="{8F83F025-8EC3-4940-BB15-12728A66F019}"/>
              </a:ext>
            </a:extLst>
          </p:cNvPr>
          <p:cNvSpPr>
            <a:spLocks noGrp="1" noChangeArrowheads="1"/>
          </p:cNvSpPr>
          <p:nvPr>
            <p:ph type="title"/>
          </p:nvPr>
        </p:nvSpPr>
        <p:spPr>
          <a:xfrm>
            <a:off x="2208213" y="115888"/>
            <a:ext cx="9162620" cy="1143000"/>
          </a:xfrm>
        </p:spPr>
        <p:txBody>
          <a:bodyPr>
            <a:normAutofit fontScale="90000"/>
          </a:bodyPr>
          <a:lstStyle/>
          <a:p>
            <a:r>
              <a:rPr lang="zh-CN" altLang="zh-CN" dirty="0">
                <a:ea typeface="宋体" panose="02010600030101010101" pitchFamily="2" charset="-122"/>
              </a:rPr>
              <a:t>使用</a:t>
            </a:r>
            <a:r>
              <a:rPr lang="en-US" altLang="zh-CN" dirty="0">
                <a:ea typeface="宋体" panose="02010600030101010101" pitchFamily="2" charset="-122"/>
              </a:rPr>
              <a:t>Python</a:t>
            </a:r>
            <a:r>
              <a:rPr lang="zh-CN" altLang="zh-CN" dirty="0">
                <a:ea typeface="宋体" panose="02010600030101010101" pitchFamily="2" charset="-122"/>
              </a:rPr>
              <a:t>解释器解释执行</a:t>
            </a:r>
            <a:r>
              <a:rPr lang="en-US" altLang="zh-CN" dirty="0">
                <a:ea typeface="宋体" panose="02010600030101010101" pitchFamily="2" charset="-122"/>
              </a:rPr>
              <a:t>Python</a:t>
            </a:r>
            <a:r>
              <a:rPr lang="zh-CN" altLang="zh-CN" dirty="0">
                <a:ea typeface="宋体" panose="02010600030101010101" pitchFamily="2" charset="-122"/>
              </a:rPr>
              <a:t>程序</a:t>
            </a:r>
            <a:r>
              <a:rPr lang="zh-CN" altLang="en-US" dirty="0">
                <a:ea typeface="宋体" panose="02010600030101010101" pitchFamily="2" charset="-122"/>
              </a:rPr>
              <a:t>（</a:t>
            </a:r>
            <a:r>
              <a:rPr lang="en-US" altLang="zh-CN" dirty="0">
                <a:ea typeface="宋体" panose="02010600030101010101" pitchFamily="2" charset="-122"/>
              </a:rPr>
              <a:t>1</a:t>
            </a:r>
            <a:r>
              <a:rPr lang="zh-CN" altLang="en-US" dirty="0">
                <a:ea typeface="宋体" panose="02010600030101010101" pitchFamily="2" charset="-122"/>
              </a:rPr>
              <a:t>）</a:t>
            </a:r>
          </a:p>
        </p:txBody>
      </p:sp>
      <p:sp>
        <p:nvSpPr>
          <p:cNvPr id="19458" name="内容占位符 2">
            <a:extLst>
              <a:ext uri="{FF2B5EF4-FFF2-40B4-BE49-F238E27FC236}">
                <a16:creationId xmlns:a16="http://schemas.microsoft.com/office/drawing/2014/main" id="{1AAB7063-C673-1E43-B5B2-4A884AC2977D}"/>
              </a:ext>
            </a:extLst>
          </p:cNvPr>
          <p:cNvSpPr>
            <a:spLocks noGrp="1" noChangeArrowheads="1"/>
          </p:cNvSpPr>
          <p:nvPr>
            <p:ph idx="1"/>
          </p:nvPr>
        </p:nvSpPr>
        <p:spPr>
          <a:xfrm>
            <a:off x="1919288" y="1341438"/>
            <a:ext cx="8424862" cy="5327650"/>
          </a:xfrm>
        </p:spPr>
        <p:txBody>
          <a:bodyPr/>
          <a:lstStyle/>
          <a:p>
            <a:r>
              <a:rPr lang="zh-CN" altLang="zh-CN" b="1" dirty="0">
                <a:ea typeface="宋体" panose="02010600030101010101" pitchFamily="2" charset="-122"/>
              </a:rPr>
              <a:t>【例</a:t>
            </a:r>
            <a:r>
              <a:rPr lang="en-US" altLang="zh-CN" b="1" dirty="0">
                <a:ea typeface="宋体" panose="02010600030101010101" pitchFamily="2" charset="-122"/>
              </a:rPr>
              <a:t>1.6</a:t>
            </a:r>
            <a:r>
              <a:rPr lang="zh-CN" altLang="zh-CN" b="1" dirty="0">
                <a:ea typeface="宋体" panose="02010600030101010101" pitchFamily="2" charset="-122"/>
              </a:rPr>
              <a:t>】</a:t>
            </a:r>
            <a:r>
              <a:rPr lang="zh-CN" altLang="zh-CN" dirty="0">
                <a:ea typeface="宋体" panose="02010600030101010101" pitchFamily="2" charset="-122"/>
              </a:rPr>
              <a:t>运行</a:t>
            </a:r>
            <a:r>
              <a:rPr lang="en-US" altLang="zh-CN" dirty="0">
                <a:ea typeface="宋体" panose="02010600030101010101" pitchFamily="2" charset="-122"/>
              </a:rPr>
              <a:t>Python</a:t>
            </a:r>
            <a:r>
              <a:rPr lang="zh-CN" altLang="zh-CN" dirty="0">
                <a:ea typeface="宋体" panose="02010600030101010101" pitchFamily="2" charset="-122"/>
              </a:rPr>
              <a:t>解释器</a:t>
            </a:r>
            <a:endParaRPr lang="en-US" altLang="zh-CN" dirty="0">
              <a:ea typeface="宋体" panose="02010600030101010101" pitchFamily="2" charset="-122"/>
            </a:endParaRPr>
          </a:p>
          <a:p>
            <a:pPr lvl="1"/>
            <a:r>
              <a:rPr lang="zh-CN" altLang="zh-CN" dirty="0">
                <a:ea typeface="宋体" panose="02010600030101010101" pitchFamily="2" charset="-122"/>
              </a:rPr>
              <a:t>【开始】</a:t>
            </a:r>
            <a:r>
              <a:rPr lang="en-US" altLang="zh-CN" dirty="0">
                <a:ea typeface="宋体" panose="02010600030101010101" pitchFamily="2" charset="-122"/>
              </a:rPr>
              <a:t>|</a:t>
            </a:r>
            <a:r>
              <a:rPr lang="zh-CN" altLang="zh-CN" dirty="0">
                <a:ea typeface="宋体" panose="02010600030101010101" pitchFamily="2" charset="-122"/>
              </a:rPr>
              <a:t>【所有</a:t>
            </a:r>
            <a:r>
              <a:rPr lang="zh-CN" altLang="en-US" dirty="0">
                <a:ea typeface="宋体" panose="02010600030101010101" pitchFamily="2" charset="-122"/>
              </a:rPr>
              <a:t>应用</a:t>
            </a:r>
            <a:r>
              <a:rPr lang="zh-CN" altLang="zh-CN" dirty="0">
                <a:ea typeface="宋体" panose="02010600030101010101" pitchFamily="2" charset="-122"/>
              </a:rPr>
              <a:t>】</a:t>
            </a:r>
            <a:r>
              <a:rPr lang="en-US" altLang="zh-CN" dirty="0">
                <a:ea typeface="宋体" panose="02010600030101010101" pitchFamily="2" charset="-122"/>
              </a:rPr>
              <a:t>|Python</a:t>
            </a:r>
            <a:r>
              <a:rPr lang="en-US" altLang="zh-Hans" dirty="0">
                <a:ea typeface="宋体" panose="02010600030101010101" pitchFamily="2" charset="-122"/>
              </a:rPr>
              <a:t>3.6</a:t>
            </a:r>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1.7</a:t>
            </a:r>
            <a:r>
              <a:rPr lang="zh-CN" altLang="zh-CN" b="1" dirty="0">
                <a:ea typeface="宋体" panose="02010600030101010101" pitchFamily="2" charset="-122"/>
              </a:rPr>
              <a:t>】</a:t>
            </a:r>
            <a:r>
              <a:rPr lang="zh-CN" altLang="zh-CN" dirty="0">
                <a:ea typeface="宋体" panose="02010600030101010101" pitchFamily="2" charset="-122"/>
              </a:rPr>
              <a:t>输出</a:t>
            </a:r>
            <a:r>
              <a:rPr lang="en-US" altLang="zh-CN" dirty="0">
                <a:ea typeface="宋体" panose="02010600030101010101" pitchFamily="2" charset="-122"/>
              </a:rPr>
              <a:t>Hello world!</a:t>
            </a:r>
          </a:p>
          <a:p>
            <a:pPr lvl="1"/>
            <a:r>
              <a:rPr lang="en-US" altLang="zh-CN" dirty="0">
                <a:ea typeface="宋体" panose="02010600030101010101" pitchFamily="2" charset="-122"/>
              </a:rPr>
              <a:t>Python</a:t>
            </a:r>
            <a:r>
              <a:rPr lang="zh-CN" altLang="zh-CN" dirty="0">
                <a:ea typeface="宋体" panose="02010600030101010101" pitchFamily="2" charset="-122"/>
              </a:rPr>
              <a:t>解释器的提示符为：</a:t>
            </a:r>
            <a:r>
              <a:rPr lang="en-US" altLang="zh-CN" dirty="0">
                <a:ea typeface="宋体" panose="02010600030101010101" pitchFamily="2" charset="-122"/>
              </a:rPr>
              <a:t>&gt;&gt;&gt;</a:t>
            </a:r>
          </a:p>
          <a:p>
            <a:pPr lvl="1"/>
            <a:endParaRPr lang="en-US" altLang="zh-CN" dirty="0">
              <a:ea typeface="宋体" panose="02010600030101010101" pitchFamily="2" charset="-122"/>
            </a:endParaRPr>
          </a:p>
        </p:txBody>
      </p:sp>
      <p:pic>
        <p:nvPicPr>
          <p:cNvPr id="19459" name="图片 1">
            <a:extLst>
              <a:ext uri="{FF2B5EF4-FFF2-40B4-BE49-F238E27FC236}">
                <a16:creationId xmlns:a16="http://schemas.microsoft.com/office/drawing/2014/main" id="{7A828068-D364-B647-A969-8B85960F1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7" y="3647104"/>
            <a:ext cx="7561263"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2905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a:extLst>
              <a:ext uri="{FF2B5EF4-FFF2-40B4-BE49-F238E27FC236}">
                <a16:creationId xmlns:a16="http://schemas.microsoft.com/office/drawing/2014/main" id="{66027419-B8CD-3743-AFFD-0901BDD1ACC7}"/>
              </a:ext>
            </a:extLst>
          </p:cNvPr>
          <p:cNvSpPr>
            <a:spLocks noGrp="1" noChangeArrowheads="1"/>
          </p:cNvSpPr>
          <p:nvPr>
            <p:ph type="title"/>
          </p:nvPr>
        </p:nvSpPr>
        <p:spPr>
          <a:xfrm>
            <a:off x="2208212" y="115888"/>
            <a:ext cx="9130347" cy="1143000"/>
          </a:xfrm>
        </p:spPr>
        <p:txBody>
          <a:bodyPr>
            <a:normAutofit fontScale="90000"/>
          </a:bodyPr>
          <a:lstStyle/>
          <a:p>
            <a:r>
              <a:rPr lang="zh-CN" altLang="zh-CN" dirty="0">
                <a:ea typeface="宋体" panose="02010600030101010101" pitchFamily="2" charset="-122"/>
              </a:rPr>
              <a:t>使用</a:t>
            </a:r>
            <a:r>
              <a:rPr lang="en-US" altLang="zh-CN" dirty="0">
                <a:ea typeface="宋体" panose="02010600030101010101" pitchFamily="2" charset="-122"/>
              </a:rPr>
              <a:t>Python</a:t>
            </a:r>
            <a:r>
              <a:rPr lang="zh-CN" altLang="zh-CN" dirty="0">
                <a:ea typeface="宋体" panose="02010600030101010101" pitchFamily="2" charset="-122"/>
              </a:rPr>
              <a:t>解释器解释执行</a:t>
            </a:r>
            <a:r>
              <a:rPr lang="en-US" altLang="zh-CN" dirty="0">
                <a:ea typeface="宋体" panose="02010600030101010101" pitchFamily="2" charset="-122"/>
              </a:rPr>
              <a:t>Python</a:t>
            </a:r>
            <a:r>
              <a:rPr lang="zh-CN" altLang="zh-CN" dirty="0">
                <a:ea typeface="宋体" panose="02010600030101010101" pitchFamily="2" charset="-122"/>
              </a:rPr>
              <a:t>程序</a:t>
            </a:r>
            <a:r>
              <a:rPr lang="zh-CN" altLang="en-US" dirty="0">
                <a:ea typeface="宋体" panose="02010600030101010101" pitchFamily="2" charset="-122"/>
              </a:rPr>
              <a:t>（</a:t>
            </a:r>
            <a:r>
              <a:rPr lang="en-US" altLang="zh-CN" dirty="0">
                <a:ea typeface="宋体" panose="02010600030101010101" pitchFamily="2" charset="-122"/>
              </a:rPr>
              <a:t>2</a:t>
            </a:r>
            <a:r>
              <a:rPr lang="zh-CN" altLang="en-US" dirty="0">
                <a:ea typeface="宋体" panose="02010600030101010101" pitchFamily="2" charset="-122"/>
              </a:rPr>
              <a:t>）</a:t>
            </a:r>
          </a:p>
        </p:txBody>
      </p:sp>
      <p:sp>
        <p:nvSpPr>
          <p:cNvPr id="20482" name="内容占位符 2">
            <a:extLst>
              <a:ext uri="{FF2B5EF4-FFF2-40B4-BE49-F238E27FC236}">
                <a16:creationId xmlns:a16="http://schemas.microsoft.com/office/drawing/2014/main" id="{4C64E7CA-40EC-C842-9A20-05BCD0C95E6F}"/>
              </a:ext>
            </a:extLst>
          </p:cNvPr>
          <p:cNvSpPr>
            <a:spLocks noGrp="1" noChangeArrowheads="1"/>
          </p:cNvSpPr>
          <p:nvPr>
            <p:ph idx="1"/>
          </p:nvPr>
        </p:nvSpPr>
        <p:spPr>
          <a:xfrm>
            <a:off x="1558926" y="1054249"/>
            <a:ext cx="8424863" cy="5687866"/>
          </a:xfrm>
        </p:spPr>
        <p:txBody>
          <a:bodyPr/>
          <a:lstStyle/>
          <a:p>
            <a:r>
              <a:rPr lang="zh-CN" altLang="zh-CN" b="1" dirty="0">
                <a:ea typeface="宋体" panose="02010600030101010101" pitchFamily="2" charset="-122"/>
              </a:rPr>
              <a:t>【例</a:t>
            </a:r>
            <a:r>
              <a:rPr lang="en-US" altLang="zh-CN" b="1" dirty="0">
                <a:ea typeface="宋体" panose="02010600030101010101" pitchFamily="2" charset="-122"/>
              </a:rPr>
              <a:t>1.8</a:t>
            </a:r>
            <a:r>
              <a:rPr lang="zh-CN" altLang="zh-CN" b="1" dirty="0">
                <a:ea typeface="宋体" panose="02010600030101010101" pitchFamily="2" charset="-122"/>
              </a:rPr>
              <a:t>】</a:t>
            </a:r>
            <a:r>
              <a:rPr lang="zh-CN" altLang="zh-CN" dirty="0">
                <a:ea typeface="宋体" panose="02010600030101010101" pitchFamily="2" charset="-122"/>
              </a:rPr>
              <a:t>使用</a:t>
            </a:r>
            <a:r>
              <a:rPr lang="en-US" altLang="zh-CN" dirty="0">
                <a:ea typeface="宋体" panose="02010600030101010101" pitchFamily="2" charset="-122"/>
              </a:rPr>
              <a:t>Python</a:t>
            </a:r>
            <a:r>
              <a:rPr lang="zh-CN" altLang="zh-CN" dirty="0">
                <a:ea typeface="宋体" panose="02010600030101010101" pitchFamily="2" charset="-122"/>
              </a:rPr>
              <a:t>解释器进行数学运算</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b="1" dirty="0">
              <a:ea typeface="宋体" panose="02010600030101010101" pitchFamily="2" charset="-122"/>
            </a:endParaRPr>
          </a:p>
          <a:p>
            <a:endParaRPr lang="en-US" altLang="zh-CN" b="1" dirty="0">
              <a:ea typeface="宋体" panose="02010600030101010101" pitchFamily="2" charset="-122"/>
            </a:endParaRPr>
          </a:p>
          <a:p>
            <a:endParaRPr lang="en-US" altLang="zh-CN" b="1"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1.9</a:t>
            </a:r>
            <a:r>
              <a:rPr lang="zh-CN" altLang="zh-CN" b="1" dirty="0">
                <a:ea typeface="宋体" panose="02010600030101010101" pitchFamily="2" charset="-122"/>
              </a:rPr>
              <a:t>】</a:t>
            </a:r>
            <a:r>
              <a:rPr lang="zh-CN" altLang="zh-CN" dirty="0">
                <a:ea typeface="宋体" panose="02010600030101010101" pitchFamily="2" charset="-122"/>
              </a:rPr>
              <a:t>使用解释器环境中特殊变量：</a:t>
            </a:r>
            <a:r>
              <a:rPr lang="en-US" altLang="zh-CN" dirty="0">
                <a:ea typeface="宋体" panose="02010600030101010101" pitchFamily="2" charset="-122"/>
              </a:rPr>
              <a:t>_</a:t>
            </a:r>
          </a:p>
          <a:p>
            <a:endParaRPr lang="en-US" altLang="zh-CN" b="1"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1.10</a:t>
            </a:r>
            <a:r>
              <a:rPr lang="zh-CN" altLang="zh-CN" b="1" dirty="0">
                <a:ea typeface="宋体" panose="02010600030101010101" pitchFamily="2" charset="-122"/>
              </a:rPr>
              <a:t>】</a:t>
            </a:r>
            <a:r>
              <a:rPr lang="zh-CN" altLang="zh-CN" dirty="0">
                <a:ea typeface="宋体" panose="02010600030101010101" pitchFamily="2" charset="-122"/>
              </a:rPr>
              <a:t>同时运行多个表达式</a:t>
            </a:r>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1.11</a:t>
            </a:r>
            <a:r>
              <a:rPr lang="zh-CN" altLang="zh-CN" b="1" dirty="0">
                <a:ea typeface="宋体" panose="02010600030101010101" pitchFamily="2" charset="-122"/>
              </a:rPr>
              <a:t>】</a:t>
            </a:r>
            <a:r>
              <a:rPr lang="zh-CN" altLang="zh-CN" dirty="0">
                <a:ea typeface="宋体" panose="02010600030101010101" pitchFamily="2" charset="-122"/>
              </a:rPr>
              <a:t>关闭</a:t>
            </a:r>
            <a:r>
              <a:rPr lang="en-US" altLang="zh-CN" dirty="0">
                <a:ea typeface="宋体" panose="02010600030101010101" pitchFamily="2" charset="-122"/>
              </a:rPr>
              <a:t>Python</a:t>
            </a:r>
            <a:r>
              <a:rPr lang="zh-CN" altLang="zh-CN" dirty="0">
                <a:ea typeface="宋体" panose="02010600030101010101" pitchFamily="2" charset="-122"/>
              </a:rPr>
              <a:t>解释器</a:t>
            </a:r>
            <a:endParaRPr lang="zh-CN" altLang="en-US" dirty="0">
              <a:ea typeface="宋体" panose="02010600030101010101" pitchFamily="2" charset="-122"/>
            </a:endParaRPr>
          </a:p>
          <a:p>
            <a:pPr lvl="1"/>
            <a:r>
              <a:rPr lang="zh-CN" altLang="zh-CN" sz="2400" dirty="0">
                <a:ea typeface="宋体" panose="02010600030101010101" pitchFamily="2" charset="-122"/>
              </a:rPr>
              <a:t>输入</a:t>
            </a:r>
            <a:r>
              <a:rPr lang="en-US" altLang="zh-CN" sz="2400" dirty="0">
                <a:ea typeface="宋体" panose="02010600030101010101" pitchFamily="2" charset="-122"/>
              </a:rPr>
              <a:t>quit()</a:t>
            </a:r>
            <a:r>
              <a:rPr lang="zh-CN" altLang="zh-CN" sz="2400" dirty="0">
                <a:ea typeface="宋体" panose="02010600030101010101" pitchFamily="2" charset="-122"/>
              </a:rPr>
              <a:t>命令；</a:t>
            </a:r>
            <a:endParaRPr lang="en-US" altLang="zh-CN" sz="2400" dirty="0">
              <a:ea typeface="宋体" panose="02010600030101010101" pitchFamily="2" charset="-122"/>
            </a:endParaRPr>
          </a:p>
          <a:p>
            <a:pPr lvl="1"/>
            <a:r>
              <a:rPr lang="zh-CN" altLang="zh-CN" sz="2400" dirty="0">
                <a:ea typeface="宋体" panose="02010600030101010101" pitchFamily="2" charset="-122"/>
              </a:rPr>
              <a:t>或者直接关闭命令行窗口</a:t>
            </a:r>
            <a:endParaRPr lang="zh-CN" altLang="en-US" sz="2400" dirty="0">
              <a:ea typeface="宋体" panose="02010600030101010101" pitchFamily="2" charset="-122"/>
            </a:endParaRPr>
          </a:p>
        </p:txBody>
      </p:sp>
      <p:pic>
        <p:nvPicPr>
          <p:cNvPr id="20483" name="图片 1">
            <a:extLst>
              <a:ext uri="{FF2B5EF4-FFF2-40B4-BE49-F238E27FC236}">
                <a16:creationId xmlns:a16="http://schemas.microsoft.com/office/drawing/2014/main" id="{79FFA1F3-ED2E-3A4B-A6C5-81B91A029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1604962"/>
            <a:ext cx="83534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图片 1">
            <a:extLst>
              <a:ext uri="{FF2B5EF4-FFF2-40B4-BE49-F238E27FC236}">
                <a16:creationId xmlns:a16="http://schemas.microsoft.com/office/drawing/2014/main" id="{B3E5CDD8-1D66-A244-B119-167C3838859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68724" y="3669432"/>
            <a:ext cx="309245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图片 2">
            <a:extLst>
              <a:ext uri="{FF2B5EF4-FFF2-40B4-BE49-F238E27FC236}">
                <a16:creationId xmlns:a16="http://schemas.microsoft.com/office/drawing/2014/main" id="{EC259E9D-66C3-5346-ABA8-9FEEDA440FC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616950" y="5862638"/>
            <a:ext cx="1798638"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肘形连接符 3">
            <a:extLst>
              <a:ext uri="{FF2B5EF4-FFF2-40B4-BE49-F238E27FC236}">
                <a16:creationId xmlns:a16="http://schemas.microsoft.com/office/drawing/2014/main" id="{7F244C87-688C-D945-90A0-540A3EB3A1BD}"/>
              </a:ext>
            </a:extLst>
          </p:cNvPr>
          <p:cNvCxnSpPr>
            <a:cxnSpLocks/>
          </p:cNvCxnSpPr>
          <p:nvPr/>
        </p:nvCxnSpPr>
        <p:spPr>
          <a:xfrm>
            <a:off x="6217920" y="4904507"/>
            <a:ext cx="2399031" cy="1548681"/>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10" name="下箭头 9">
            <a:extLst>
              <a:ext uri="{FF2B5EF4-FFF2-40B4-BE49-F238E27FC236}">
                <a16:creationId xmlns:a16="http://schemas.microsoft.com/office/drawing/2014/main" id="{A1D056C1-0080-EF45-9A3D-5893740A0392}"/>
              </a:ext>
            </a:extLst>
          </p:cNvPr>
          <p:cNvSpPr/>
          <p:nvPr/>
        </p:nvSpPr>
        <p:spPr>
          <a:xfrm>
            <a:off x="8183564" y="4076701"/>
            <a:ext cx="46037" cy="360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599862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a:extLst>
              <a:ext uri="{FF2B5EF4-FFF2-40B4-BE49-F238E27FC236}">
                <a16:creationId xmlns:a16="http://schemas.microsoft.com/office/drawing/2014/main" id="{AFBADCEA-8036-3042-B6D7-64FD75369965}"/>
              </a:ext>
            </a:extLst>
          </p:cNvPr>
          <p:cNvSpPr>
            <a:spLocks noGrp="1" noChangeArrowheads="1"/>
          </p:cNvSpPr>
          <p:nvPr>
            <p:ph type="title"/>
          </p:nvPr>
        </p:nvSpPr>
        <p:spPr>
          <a:xfrm>
            <a:off x="2135188" y="115888"/>
            <a:ext cx="7772400" cy="855662"/>
          </a:xfrm>
        </p:spPr>
        <p:txBody>
          <a:bodyPr/>
          <a:lstStyle/>
          <a:p>
            <a:r>
              <a:rPr lang="zh-CN" altLang="zh-CN" sz="3600">
                <a:ea typeface="宋体" panose="02010600030101010101" pitchFamily="2" charset="-122"/>
              </a:rPr>
              <a:t>运行</a:t>
            </a:r>
            <a:r>
              <a:rPr lang="en-US" altLang="zh-CN" sz="3600">
                <a:ea typeface="宋体" panose="02010600030101010101" pitchFamily="2" charset="-122"/>
              </a:rPr>
              <a:t>Python</a:t>
            </a:r>
            <a:r>
              <a:rPr lang="zh-CN" altLang="zh-CN" sz="3600">
                <a:ea typeface="宋体" panose="02010600030101010101" pitchFamily="2" charset="-122"/>
              </a:rPr>
              <a:t>集成开发环境</a:t>
            </a:r>
            <a:r>
              <a:rPr lang="en-US" altLang="zh-CN" sz="3600">
                <a:ea typeface="宋体" panose="02010600030101010101" pitchFamily="2" charset="-122"/>
              </a:rPr>
              <a:t>IDLE</a:t>
            </a:r>
            <a:r>
              <a:rPr lang="zh-CN" altLang="en-US" sz="3600">
                <a:ea typeface="宋体" panose="02010600030101010101" pitchFamily="2" charset="-122"/>
              </a:rPr>
              <a:t>（</a:t>
            </a:r>
            <a:r>
              <a:rPr lang="en-US" altLang="zh-CN" sz="3600">
                <a:ea typeface="宋体" panose="02010600030101010101" pitchFamily="2" charset="-122"/>
              </a:rPr>
              <a:t>1</a:t>
            </a:r>
            <a:r>
              <a:rPr lang="zh-CN" altLang="en-US" sz="3600">
                <a:ea typeface="宋体" panose="02010600030101010101" pitchFamily="2" charset="-122"/>
              </a:rPr>
              <a:t>）</a:t>
            </a:r>
          </a:p>
        </p:txBody>
      </p:sp>
      <p:sp>
        <p:nvSpPr>
          <p:cNvPr id="21506" name="内容占位符 2">
            <a:extLst>
              <a:ext uri="{FF2B5EF4-FFF2-40B4-BE49-F238E27FC236}">
                <a16:creationId xmlns:a16="http://schemas.microsoft.com/office/drawing/2014/main" id="{7BA73A3F-9AB8-4F4D-84B5-06C64DA81BC6}"/>
              </a:ext>
            </a:extLst>
          </p:cNvPr>
          <p:cNvSpPr>
            <a:spLocks noGrp="1" noChangeArrowheads="1"/>
          </p:cNvSpPr>
          <p:nvPr>
            <p:ph idx="1"/>
          </p:nvPr>
        </p:nvSpPr>
        <p:spPr>
          <a:xfrm>
            <a:off x="2103438" y="1052514"/>
            <a:ext cx="7772400" cy="5329237"/>
          </a:xfrm>
        </p:spPr>
        <p:txBody>
          <a:bodyPr/>
          <a:lstStyle/>
          <a:p>
            <a:r>
              <a:rPr lang="zh-CN" altLang="zh-CN" b="1" dirty="0">
                <a:ea typeface="宋体" panose="02010600030101010101" pitchFamily="2" charset="-122"/>
              </a:rPr>
              <a:t>【例</a:t>
            </a:r>
            <a:r>
              <a:rPr lang="en-US" altLang="zh-CN" b="1" dirty="0">
                <a:ea typeface="宋体" panose="02010600030101010101" pitchFamily="2" charset="-122"/>
              </a:rPr>
              <a:t>1.12</a:t>
            </a:r>
            <a:r>
              <a:rPr lang="zh-CN" altLang="zh-CN" b="1" dirty="0">
                <a:ea typeface="宋体" panose="02010600030101010101" pitchFamily="2" charset="-122"/>
              </a:rPr>
              <a:t>】</a:t>
            </a:r>
            <a:r>
              <a:rPr lang="zh-CN" altLang="zh-CN" dirty="0">
                <a:ea typeface="宋体" panose="02010600030101010101" pitchFamily="2" charset="-122"/>
              </a:rPr>
              <a:t>运行</a:t>
            </a:r>
            <a:r>
              <a:rPr lang="en-US" altLang="zh-CN" dirty="0">
                <a:ea typeface="宋体" panose="02010600030101010101" pitchFamily="2" charset="-122"/>
              </a:rPr>
              <a:t>Python</a:t>
            </a:r>
            <a:r>
              <a:rPr lang="zh-CN" altLang="zh-CN" dirty="0">
                <a:ea typeface="宋体" panose="02010600030101010101" pitchFamily="2" charset="-122"/>
              </a:rPr>
              <a:t>内置集成开发环境</a:t>
            </a:r>
            <a:r>
              <a:rPr lang="en-US" altLang="zh-CN" dirty="0">
                <a:ea typeface="宋体" panose="02010600030101010101" pitchFamily="2" charset="-122"/>
              </a:rPr>
              <a:t>IDLE</a:t>
            </a:r>
          </a:p>
          <a:p>
            <a:pPr lvl="1"/>
            <a:r>
              <a:rPr lang="zh-CN" altLang="en-US" dirty="0">
                <a:ea typeface="宋体" panose="02010600030101010101" pitchFamily="2" charset="-122"/>
              </a:rPr>
              <a:t>“开始”</a:t>
            </a:r>
            <a:r>
              <a:rPr lang="en-US" altLang="zh-CN" dirty="0">
                <a:ea typeface="宋体" panose="02010600030101010101" pitchFamily="2" charset="-122"/>
              </a:rPr>
              <a:t>|“</a:t>
            </a:r>
            <a:r>
              <a:rPr lang="zh-CN" altLang="en-US" dirty="0">
                <a:ea typeface="宋体" panose="02010600030101010101" pitchFamily="2" charset="-122"/>
              </a:rPr>
              <a:t>所有应用”</a:t>
            </a:r>
            <a:r>
              <a:rPr lang="en-US" altLang="zh-CN" dirty="0">
                <a:ea typeface="宋体" panose="02010600030101010101" pitchFamily="2" charset="-122"/>
              </a:rPr>
              <a:t>| Python 3. </a:t>
            </a:r>
            <a:r>
              <a:rPr lang="en-US" altLang="zh-Hans" dirty="0">
                <a:ea typeface="宋体" panose="02010600030101010101" pitchFamily="2" charset="-122"/>
              </a:rPr>
              <a:t>6</a:t>
            </a:r>
            <a:r>
              <a:rPr lang="en-US" altLang="zh-CN" dirty="0">
                <a:ea typeface="宋体" panose="02010600030101010101" pitchFamily="2" charset="-122"/>
              </a:rPr>
              <a:t>| IDLE (Python 3.</a:t>
            </a:r>
            <a:r>
              <a:rPr lang="en-US" altLang="zh-Hans" dirty="0">
                <a:ea typeface="宋体" panose="02010600030101010101" pitchFamily="2" charset="-122"/>
              </a:rPr>
              <a:t>6</a:t>
            </a:r>
            <a:r>
              <a:rPr lang="en-US" altLang="zh-CN" dirty="0">
                <a:ea typeface="宋体" panose="02010600030101010101" pitchFamily="2" charset="-122"/>
              </a:rPr>
              <a:t>)</a:t>
            </a:r>
          </a:p>
          <a:p>
            <a:r>
              <a:rPr lang="zh-CN" altLang="zh-CN" b="1" dirty="0">
                <a:ea typeface="宋体" panose="02010600030101010101" pitchFamily="2" charset="-122"/>
              </a:rPr>
              <a:t>【例</a:t>
            </a:r>
            <a:r>
              <a:rPr lang="en-US" altLang="zh-CN" b="1" dirty="0">
                <a:ea typeface="宋体" panose="02010600030101010101" pitchFamily="2" charset="-122"/>
              </a:rPr>
              <a:t>1.13</a:t>
            </a:r>
            <a:r>
              <a:rPr lang="zh-CN" altLang="zh-CN" b="1" dirty="0">
                <a:ea typeface="宋体" panose="02010600030101010101" pitchFamily="2" charset="-122"/>
              </a:rPr>
              <a:t>】</a:t>
            </a:r>
            <a:r>
              <a:rPr lang="zh-CN" altLang="zh-CN" dirty="0">
                <a:ea typeface="宋体" panose="02010600030101010101" pitchFamily="2" charset="-122"/>
              </a:rPr>
              <a:t>使用集成开发环境</a:t>
            </a:r>
            <a:r>
              <a:rPr lang="en-US" altLang="zh-CN" dirty="0">
                <a:ea typeface="宋体" panose="02010600030101010101" pitchFamily="2" charset="-122"/>
              </a:rPr>
              <a:t>IDLE</a:t>
            </a:r>
            <a:r>
              <a:rPr lang="zh-CN" altLang="zh-CN" dirty="0">
                <a:ea typeface="宋体" panose="02010600030101010101" pitchFamily="2" charset="-122"/>
              </a:rPr>
              <a:t>解释执行</a:t>
            </a:r>
            <a:r>
              <a:rPr lang="en-US" altLang="zh-CN" dirty="0">
                <a:ea typeface="宋体" panose="02010600030101010101" pitchFamily="2" charset="-122"/>
              </a:rPr>
              <a:t>Python</a:t>
            </a:r>
            <a:r>
              <a:rPr lang="zh-CN" altLang="zh-CN" dirty="0">
                <a:ea typeface="宋体" panose="02010600030101010101" pitchFamily="2" charset="-122"/>
              </a:rPr>
              <a:t>语句</a:t>
            </a:r>
            <a:endParaRPr lang="en-US" altLang="zh-CN" dirty="0">
              <a:ea typeface="宋体" panose="02010600030101010101" pitchFamily="2" charset="-122"/>
            </a:endParaRPr>
          </a:p>
        </p:txBody>
      </p:sp>
      <p:pic>
        <p:nvPicPr>
          <p:cNvPr id="21507" name="图片 1">
            <a:extLst>
              <a:ext uri="{FF2B5EF4-FFF2-40B4-BE49-F238E27FC236}">
                <a16:creationId xmlns:a16="http://schemas.microsoft.com/office/drawing/2014/main" id="{9EA33289-BB0E-2945-9255-5DEE64DA6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9" y="2756877"/>
            <a:ext cx="8455025"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0110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a:extLst>
              <a:ext uri="{FF2B5EF4-FFF2-40B4-BE49-F238E27FC236}">
                <a16:creationId xmlns:a16="http://schemas.microsoft.com/office/drawing/2014/main" id="{AEC35C19-08B9-3E43-BB9A-078CE8DF480F}"/>
              </a:ext>
            </a:extLst>
          </p:cNvPr>
          <p:cNvSpPr>
            <a:spLocks noGrp="1" noChangeArrowheads="1"/>
          </p:cNvSpPr>
          <p:nvPr>
            <p:ph type="title"/>
          </p:nvPr>
        </p:nvSpPr>
        <p:spPr>
          <a:xfrm>
            <a:off x="2135188" y="115888"/>
            <a:ext cx="7772400" cy="855662"/>
          </a:xfrm>
        </p:spPr>
        <p:txBody>
          <a:bodyPr/>
          <a:lstStyle/>
          <a:p>
            <a:r>
              <a:rPr lang="zh-CN" altLang="zh-CN" sz="3600">
                <a:ea typeface="宋体" panose="02010600030101010101" pitchFamily="2" charset="-122"/>
              </a:rPr>
              <a:t>运行</a:t>
            </a:r>
            <a:r>
              <a:rPr lang="en-US" altLang="zh-CN" sz="3600">
                <a:ea typeface="宋体" panose="02010600030101010101" pitchFamily="2" charset="-122"/>
              </a:rPr>
              <a:t>Python</a:t>
            </a:r>
            <a:r>
              <a:rPr lang="zh-CN" altLang="zh-CN" sz="3600">
                <a:ea typeface="宋体" panose="02010600030101010101" pitchFamily="2" charset="-122"/>
              </a:rPr>
              <a:t>集成开发环境</a:t>
            </a:r>
            <a:r>
              <a:rPr lang="en-US" altLang="zh-CN" sz="3600">
                <a:ea typeface="宋体" panose="02010600030101010101" pitchFamily="2" charset="-122"/>
              </a:rPr>
              <a:t>IDLE</a:t>
            </a:r>
            <a:r>
              <a:rPr lang="zh-CN" altLang="en-US" sz="3600">
                <a:ea typeface="宋体" panose="02010600030101010101" pitchFamily="2" charset="-122"/>
              </a:rPr>
              <a:t>（</a:t>
            </a:r>
            <a:r>
              <a:rPr lang="en-US" altLang="zh-CN" sz="3600">
                <a:ea typeface="宋体" panose="02010600030101010101" pitchFamily="2" charset="-122"/>
              </a:rPr>
              <a:t>2</a:t>
            </a:r>
            <a:r>
              <a:rPr lang="zh-CN" altLang="en-US" sz="3600">
                <a:ea typeface="宋体" panose="02010600030101010101" pitchFamily="2" charset="-122"/>
              </a:rPr>
              <a:t>）</a:t>
            </a:r>
          </a:p>
        </p:txBody>
      </p:sp>
      <p:sp>
        <p:nvSpPr>
          <p:cNvPr id="22530" name="内容占位符 2">
            <a:extLst>
              <a:ext uri="{FF2B5EF4-FFF2-40B4-BE49-F238E27FC236}">
                <a16:creationId xmlns:a16="http://schemas.microsoft.com/office/drawing/2014/main" id="{06EB205B-0DCD-394C-A396-ED488EC43240}"/>
              </a:ext>
            </a:extLst>
          </p:cNvPr>
          <p:cNvSpPr>
            <a:spLocks noGrp="1" noChangeArrowheads="1"/>
          </p:cNvSpPr>
          <p:nvPr>
            <p:ph idx="1"/>
          </p:nvPr>
        </p:nvSpPr>
        <p:spPr>
          <a:xfrm>
            <a:off x="2103438" y="1052514"/>
            <a:ext cx="7772400" cy="5329237"/>
          </a:xfrm>
        </p:spPr>
        <p:txBody>
          <a:bodyPr/>
          <a:lstStyle/>
          <a:p>
            <a:r>
              <a:rPr lang="zh-CN" altLang="zh-CN" b="1" dirty="0">
                <a:ea typeface="宋体" panose="02010600030101010101" pitchFamily="2" charset="-122"/>
              </a:rPr>
              <a:t>【例</a:t>
            </a:r>
            <a:r>
              <a:rPr lang="en-US" altLang="zh-CN" b="1" dirty="0">
                <a:ea typeface="宋体" panose="02010600030101010101" pitchFamily="2" charset="-122"/>
              </a:rPr>
              <a:t>1.14</a:t>
            </a:r>
            <a:r>
              <a:rPr lang="zh-CN" altLang="zh-CN" b="1" dirty="0">
                <a:ea typeface="宋体" panose="02010600030101010101" pitchFamily="2" charset="-122"/>
              </a:rPr>
              <a:t>】</a:t>
            </a:r>
            <a:r>
              <a:rPr lang="zh-CN" altLang="zh-CN" dirty="0">
                <a:ea typeface="宋体" panose="02010600030101010101" pitchFamily="2" charset="-122"/>
              </a:rPr>
              <a:t>使用</a:t>
            </a:r>
            <a:r>
              <a:rPr lang="en-US" altLang="zh-CN" dirty="0">
                <a:ea typeface="宋体" panose="02010600030101010101" pitchFamily="2" charset="-122"/>
              </a:rPr>
              <a:t>IDLE</a:t>
            </a:r>
            <a:r>
              <a:rPr lang="zh-CN" altLang="zh-CN" dirty="0">
                <a:ea typeface="宋体" panose="02010600030101010101" pitchFamily="2" charset="-122"/>
              </a:rPr>
              <a:t>执行多行代码</a:t>
            </a:r>
            <a:endParaRPr lang="en-US" altLang="zh-CN" dirty="0">
              <a:ea typeface="宋体" panose="02010600030101010101" pitchFamily="2" charset="-122"/>
            </a:endParaRPr>
          </a:p>
          <a:p>
            <a:pPr lvl="1"/>
            <a:r>
              <a:rPr lang="zh-CN" altLang="zh-CN" dirty="0">
                <a:ea typeface="宋体" panose="02010600030101010101" pitchFamily="2" charset="-122"/>
              </a:rPr>
              <a:t>打印</a:t>
            </a:r>
            <a:r>
              <a:rPr lang="en-US" altLang="zh-CN" dirty="0">
                <a:ea typeface="宋体" panose="02010600030101010101" pitchFamily="2" charset="-122"/>
              </a:rPr>
              <a:t>0</a:t>
            </a:r>
            <a:r>
              <a:rPr lang="zh-CN" altLang="zh-CN" dirty="0">
                <a:ea typeface="宋体" panose="02010600030101010101" pitchFamily="2" charset="-122"/>
              </a:rPr>
              <a:t>到</a:t>
            </a:r>
            <a:r>
              <a:rPr lang="en-US" altLang="zh-CN" dirty="0">
                <a:ea typeface="宋体" panose="02010600030101010101" pitchFamily="2" charset="-122"/>
              </a:rPr>
              <a:t>9</a:t>
            </a:r>
            <a:r>
              <a:rPr lang="zh-CN" altLang="zh-CN" dirty="0">
                <a:ea typeface="宋体" panose="02010600030101010101" pitchFamily="2" charset="-122"/>
              </a:rPr>
              <a:t>范围的数字，分隔符为空格</a:t>
            </a:r>
            <a:endParaRPr lang="en-US" altLang="zh-CN" dirty="0">
              <a:ea typeface="宋体" panose="02010600030101010101" pitchFamily="2" charset="-122"/>
            </a:endParaRPr>
          </a:p>
          <a:p>
            <a:pPr lvl="1"/>
            <a:endParaRPr lang="en-US" altLang="zh-CN" dirty="0">
              <a:ea typeface="宋体" panose="02010600030101010101" pitchFamily="2" charset="-122"/>
            </a:endParaRPr>
          </a:p>
          <a:p>
            <a:pPr lvl="1"/>
            <a:endParaRPr lang="en-US" altLang="zh-CN" dirty="0">
              <a:ea typeface="宋体" panose="02010600030101010101" pitchFamily="2" charset="-122"/>
            </a:endParaRPr>
          </a:p>
          <a:p>
            <a:pPr lvl="1"/>
            <a:endParaRPr lang="en-US" altLang="zh-CN" dirty="0">
              <a:ea typeface="宋体" panose="02010600030101010101" pitchFamily="2" charset="-122"/>
            </a:endParaRPr>
          </a:p>
          <a:p>
            <a:pPr lvl="1"/>
            <a:endParaRPr lang="en-US" altLang="zh-CN" dirty="0">
              <a:ea typeface="宋体" panose="02010600030101010101" pitchFamily="2" charset="-122"/>
            </a:endParaRPr>
          </a:p>
          <a:p>
            <a:pPr lvl="1"/>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1.15</a:t>
            </a:r>
            <a:r>
              <a:rPr lang="zh-CN" altLang="zh-CN" b="1" dirty="0">
                <a:ea typeface="宋体" panose="02010600030101010101" pitchFamily="2" charset="-122"/>
              </a:rPr>
              <a:t>】</a:t>
            </a:r>
            <a:r>
              <a:rPr lang="zh-CN" altLang="zh-CN" dirty="0">
                <a:ea typeface="宋体" panose="02010600030101010101" pitchFamily="2" charset="-122"/>
              </a:rPr>
              <a:t>关闭</a:t>
            </a:r>
            <a:r>
              <a:rPr lang="en-US" altLang="zh-CN" dirty="0">
                <a:ea typeface="宋体" panose="02010600030101010101" pitchFamily="2" charset="-122"/>
              </a:rPr>
              <a:t>IDLE</a:t>
            </a:r>
          </a:p>
          <a:p>
            <a:pPr lvl="1"/>
            <a:r>
              <a:rPr lang="zh-CN" altLang="zh-CN" dirty="0">
                <a:ea typeface="宋体" panose="02010600030101010101" pitchFamily="2" charset="-122"/>
              </a:rPr>
              <a:t>输入</a:t>
            </a:r>
            <a:r>
              <a:rPr lang="en-US" altLang="zh-CN" dirty="0">
                <a:ea typeface="宋体" panose="02010600030101010101" pitchFamily="2" charset="-122"/>
              </a:rPr>
              <a:t>quit()</a:t>
            </a:r>
            <a:r>
              <a:rPr lang="zh-CN" altLang="zh-CN" dirty="0">
                <a:ea typeface="宋体" panose="02010600030101010101" pitchFamily="2" charset="-122"/>
              </a:rPr>
              <a:t>命令；或者直接关闭</a:t>
            </a:r>
            <a:r>
              <a:rPr lang="en-US" altLang="zh-CN" dirty="0">
                <a:ea typeface="宋体" panose="02010600030101010101" pitchFamily="2" charset="-122"/>
              </a:rPr>
              <a:t>IDLE</a:t>
            </a:r>
            <a:r>
              <a:rPr lang="zh-CN" altLang="zh-CN" dirty="0">
                <a:ea typeface="宋体" panose="02010600030101010101" pitchFamily="2" charset="-122"/>
              </a:rPr>
              <a:t>窗口，均可以关闭</a:t>
            </a:r>
            <a:r>
              <a:rPr lang="en-US" altLang="zh-CN" dirty="0">
                <a:ea typeface="宋体" panose="02010600030101010101" pitchFamily="2" charset="-122"/>
              </a:rPr>
              <a:t>Python</a:t>
            </a:r>
            <a:r>
              <a:rPr lang="zh-CN" altLang="zh-CN" dirty="0">
                <a:ea typeface="宋体" panose="02010600030101010101" pitchFamily="2" charset="-122"/>
              </a:rPr>
              <a:t>解释器</a:t>
            </a:r>
            <a:endParaRPr lang="zh-CN" altLang="en-US" dirty="0">
              <a:ea typeface="宋体" panose="02010600030101010101" pitchFamily="2" charset="-122"/>
            </a:endParaRPr>
          </a:p>
        </p:txBody>
      </p:sp>
      <p:pic>
        <p:nvPicPr>
          <p:cNvPr id="22531" name="图片 1">
            <a:extLst>
              <a:ext uri="{FF2B5EF4-FFF2-40B4-BE49-F238E27FC236}">
                <a16:creationId xmlns:a16="http://schemas.microsoft.com/office/drawing/2014/main" id="{0750C1D1-50D2-6E48-9E2D-ABFDD1641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2133600"/>
            <a:ext cx="76390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9490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a:extLst>
              <a:ext uri="{FF2B5EF4-FFF2-40B4-BE49-F238E27FC236}">
                <a16:creationId xmlns:a16="http://schemas.microsoft.com/office/drawing/2014/main" id="{B9FDDA00-57AE-134A-B511-57AAAE17FF4E}"/>
              </a:ext>
            </a:extLst>
          </p:cNvPr>
          <p:cNvSpPr>
            <a:spLocks noGrp="1" noChangeArrowheads="1"/>
          </p:cNvSpPr>
          <p:nvPr>
            <p:ph type="title"/>
          </p:nvPr>
        </p:nvSpPr>
        <p:spPr/>
        <p:txBody>
          <a:bodyPr>
            <a:normAutofit fontScale="90000"/>
          </a:bodyPr>
          <a:lstStyle/>
          <a:p>
            <a:r>
              <a:rPr lang="zh-CN" altLang="zh-CN">
                <a:ea typeface="宋体" panose="02010600030101010101" pitchFamily="2" charset="-122"/>
              </a:rPr>
              <a:t>使用文本编辑器和命令行编写和执行</a:t>
            </a:r>
            <a:r>
              <a:rPr lang="en-US" altLang="zh-CN">
                <a:ea typeface="宋体" panose="02010600030101010101" pitchFamily="2" charset="-122"/>
              </a:rPr>
              <a:t>Python</a:t>
            </a:r>
            <a:r>
              <a:rPr lang="zh-CN" altLang="zh-CN">
                <a:ea typeface="宋体" panose="02010600030101010101" pitchFamily="2" charset="-122"/>
              </a:rPr>
              <a:t>源文件程序</a:t>
            </a:r>
            <a:r>
              <a:rPr lang="en-US" altLang="zh-CN">
                <a:ea typeface="宋体" panose="02010600030101010101" pitchFamily="2" charset="-122"/>
              </a:rPr>
              <a:t>(1)</a:t>
            </a:r>
            <a:endParaRPr lang="zh-CN" altLang="en-US">
              <a:ea typeface="宋体" panose="02010600030101010101" pitchFamily="2" charset="-122"/>
            </a:endParaRPr>
          </a:p>
        </p:txBody>
      </p:sp>
      <p:sp>
        <p:nvSpPr>
          <p:cNvPr id="23554" name="内容占位符 2">
            <a:extLst>
              <a:ext uri="{FF2B5EF4-FFF2-40B4-BE49-F238E27FC236}">
                <a16:creationId xmlns:a16="http://schemas.microsoft.com/office/drawing/2014/main" id="{12FEB6CB-1FDE-2E41-B27D-958BB0FCC18B}"/>
              </a:ext>
            </a:extLst>
          </p:cNvPr>
          <p:cNvSpPr>
            <a:spLocks noGrp="1" noChangeArrowheads="1"/>
          </p:cNvSpPr>
          <p:nvPr>
            <p:ph idx="1"/>
          </p:nvPr>
        </p:nvSpPr>
        <p:spPr/>
        <p:txBody>
          <a:bodyPr/>
          <a:lstStyle/>
          <a:p>
            <a:r>
              <a:rPr lang="zh-CN" altLang="en-US">
                <a:ea typeface="宋体" panose="02010600030101010101" pitchFamily="2" charset="-122"/>
              </a:rPr>
              <a:t>将</a:t>
            </a:r>
            <a:r>
              <a:rPr lang="en-US" altLang="zh-CN">
                <a:ea typeface="宋体" panose="02010600030101010101" pitchFamily="2" charset="-122"/>
              </a:rPr>
              <a:t>Python</a:t>
            </a:r>
            <a:r>
              <a:rPr lang="zh-CN" altLang="zh-CN">
                <a:ea typeface="宋体" panose="02010600030101010101" pitchFamily="2" charset="-122"/>
              </a:rPr>
              <a:t>程序编写成文本文件</a:t>
            </a:r>
            <a:r>
              <a:rPr lang="zh-CN" altLang="en-US">
                <a:ea typeface="宋体" panose="02010600030101010101" pitchFamily="2" charset="-122"/>
              </a:rPr>
              <a:t>（</a:t>
            </a:r>
            <a:r>
              <a:rPr lang="en-US" altLang="zh-CN">
                <a:ea typeface="宋体" panose="02010600030101010101" pitchFamily="2" charset="-122"/>
              </a:rPr>
              <a:t> .py </a:t>
            </a:r>
            <a:r>
              <a:rPr lang="zh-CN" altLang="en-US">
                <a:ea typeface="宋体" panose="02010600030101010101" pitchFamily="2" charset="-122"/>
              </a:rPr>
              <a:t>）</a:t>
            </a:r>
            <a:endParaRPr lang="en-US" altLang="zh-CN">
              <a:ea typeface="宋体" panose="02010600030101010101" pitchFamily="2" charset="-122"/>
            </a:endParaRPr>
          </a:p>
          <a:p>
            <a:r>
              <a:rPr lang="zh-CN" altLang="zh-CN">
                <a:ea typeface="宋体" panose="02010600030101010101" pitchFamily="2" charset="-122"/>
              </a:rPr>
              <a:t>编写</a:t>
            </a:r>
            <a:r>
              <a:rPr lang="en-US" altLang="zh-CN">
                <a:ea typeface="宋体" panose="02010600030101010101" pitchFamily="2" charset="-122"/>
              </a:rPr>
              <a:t>Python</a:t>
            </a:r>
            <a:r>
              <a:rPr lang="zh-CN" altLang="zh-CN">
                <a:ea typeface="宋体" panose="02010600030101010101" pitchFamily="2" charset="-122"/>
              </a:rPr>
              <a:t>源代码文件程序、并通过</a:t>
            </a:r>
            <a:r>
              <a:rPr lang="en-US" altLang="zh-CN">
                <a:ea typeface="宋体" panose="02010600030101010101" pitchFamily="2" charset="-122"/>
              </a:rPr>
              <a:t>Python</a:t>
            </a:r>
            <a:r>
              <a:rPr lang="zh-CN" altLang="zh-CN">
                <a:ea typeface="宋体" panose="02010600030101010101" pitchFamily="2" charset="-122"/>
              </a:rPr>
              <a:t>编译器</a:t>
            </a:r>
            <a:r>
              <a:rPr lang="en-US" altLang="zh-CN">
                <a:ea typeface="宋体" panose="02010600030101010101" pitchFamily="2" charset="-122"/>
              </a:rPr>
              <a:t>/</a:t>
            </a:r>
            <a:r>
              <a:rPr lang="zh-CN" altLang="zh-CN">
                <a:ea typeface="宋体" panose="02010600030101010101" pitchFamily="2" charset="-122"/>
              </a:rPr>
              <a:t>解释器的执行程序的流程</a:t>
            </a:r>
            <a:endParaRPr lang="en-US" altLang="zh-CN">
              <a:ea typeface="宋体" panose="02010600030101010101" pitchFamily="2" charset="-122"/>
            </a:endParaRPr>
          </a:p>
        </p:txBody>
      </p:sp>
      <p:pic>
        <p:nvPicPr>
          <p:cNvPr id="23555" name="图片 1">
            <a:extLst>
              <a:ext uri="{FF2B5EF4-FFF2-40B4-BE49-F238E27FC236}">
                <a16:creationId xmlns:a16="http://schemas.microsoft.com/office/drawing/2014/main" id="{A2BEB781-39D7-214E-86CF-643BCB102F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0916" y="3177199"/>
            <a:ext cx="839152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061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D8352C4A-BDCC-FC41-AC69-3E506CA5FA5F}"/>
              </a:ext>
            </a:extLst>
          </p:cNvPr>
          <p:cNvSpPr>
            <a:spLocks noGrp="1"/>
          </p:cNvSpPr>
          <p:nvPr>
            <p:ph type="title"/>
          </p:nvPr>
        </p:nvSpPr>
        <p:spPr>
          <a:xfrm>
            <a:off x="1847850" y="620713"/>
            <a:ext cx="8362950" cy="868362"/>
          </a:xfrm>
        </p:spPr>
        <p:txBody>
          <a:bodyPr/>
          <a:lstStyle/>
          <a:p>
            <a:pPr eaLnBrk="1" hangingPunct="1"/>
            <a:r>
              <a:rPr lang="en-US" altLang="zh-CN" dirty="0"/>
              <a:t>Python</a:t>
            </a:r>
            <a:r>
              <a:rPr lang="zh-Hans" altLang="en-US" dirty="0"/>
              <a:t>解释器与</a:t>
            </a:r>
            <a:r>
              <a:rPr lang="en-US" altLang="zh-Hans" dirty="0"/>
              <a:t>JAVA</a:t>
            </a:r>
            <a:r>
              <a:rPr lang="zh-Hans" altLang="en-US" dirty="0"/>
              <a:t>虚拟机的区别</a:t>
            </a:r>
            <a:endParaRPr lang="zh-CN" altLang="en-US" dirty="0"/>
          </a:p>
        </p:txBody>
      </p:sp>
      <p:sp>
        <p:nvSpPr>
          <p:cNvPr id="46083" name="内容占位符 2">
            <a:extLst>
              <a:ext uri="{FF2B5EF4-FFF2-40B4-BE49-F238E27FC236}">
                <a16:creationId xmlns:a16="http://schemas.microsoft.com/office/drawing/2014/main" id="{6EC1E3BA-292E-7B41-B03F-94F6C4908904}"/>
              </a:ext>
            </a:extLst>
          </p:cNvPr>
          <p:cNvSpPr>
            <a:spLocks noGrp="1"/>
          </p:cNvSpPr>
          <p:nvPr>
            <p:ph idx="1"/>
          </p:nvPr>
        </p:nvSpPr>
        <p:spPr>
          <a:xfrm>
            <a:off x="2063750" y="1600201"/>
            <a:ext cx="8147050" cy="4924425"/>
          </a:xfrm>
        </p:spPr>
        <p:txBody>
          <a:bodyPr/>
          <a:lstStyle/>
          <a:p>
            <a:pPr marL="0" indent="0">
              <a:buNone/>
            </a:pPr>
            <a:r>
              <a:rPr lang="zh-CN" altLang="en-US" dirty="0">
                <a:solidFill>
                  <a:srgbClr val="FF0000"/>
                </a:solidFill>
              </a:rPr>
              <a:t>它们是一样的么？</a:t>
            </a:r>
            <a:endParaRPr lang="en-US" altLang="zh-CN" dirty="0">
              <a:solidFill>
                <a:srgbClr val="FF0000"/>
              </a:solidFill>
            </a:endParaRPr>
          </a:p>
          <a:p>
            <a:pPr marL="0" indent="0">
              <a:buNone/>
            </a:pPr>
            <a:endParaRPr lang="en-US" altLang="zh-CN" dirty="0">
              <a:solidFill>
                <a:srgbClr val="FF0000"/>
              </a:solidFill>
            </a:endParaRPr>
          </a:p>
          <a:p>
            <a:pPr marL="0" indent="0">
              <a:buNone/>
            </a:pPr>
            <a:r>
              <a:rPr lang="zh-CN" altLang="en-US" dirty="0"/>
              <a:t>一样但是也不完全一样。</a:t>
            </a:r>
            <a:endParaRPr lang="en-US" altLang="zh-CN" dirty="0"/>
          </a:p>
          <a:p>
            <a:pPr marL="0" indent="0">
              <a:buNone/>
            </a:pPr>
            <a:r>
              <a:rPr lang="zh-CN" altLang="en-US" dirty="0"/>
              <a:t>一样是因为他们都是解释器，解释并运行代码。不一样是因为</a:t>
            </a:r>
            <a:r>
              <a:rPr lang="en-US" altLang="zh-CN" dirty="0"/>
              <a:t>JAVA</a:t>
            </a:r>
            <a:r>
              <a:rPr lang="zh-CN" altLang="en-US" dirty="0"/>
              <a:t>虚拟机需要将</a:t>
            </a:r>
            <a:r>
              <a:rPr lang="en-US" altLang="zh-CN" dirty="0"/>
              <a:t>JAVA</a:t>
            </a:r>
            <a:r>
              <a:rPr lang="zh-CN" altLang="en-US" dirty="0"/>
              <a:t>代码编译成可执行代码，也就是</a:t>
            </a:r>
            <a:r>
              <a:rPr lang="en-US" altLang="zh-CN" dirty="0"/>
              <a:t>.class</a:t>
            </a:r>
            <a:r>
              <a:rPr lang="zh-CN" altLang="en-US" dirty="0"/>
              <a:t>文件运行。但是</a:t>
            </a:r>
            <a:r>
              <a:rPr lang="en-US" altLang="zh-CN" dirty="0"/>
              <a:t>Python</a:t>
            </a:r>
            <a:r>
              <a:rPr lang="zh-CN" altLang="en-US" dirty="0"/>
              <a:t>解释器没有这个过程，直接运行了代码。但是</a:t>
            </a:r>
            <a:r>
              <a:rPr lang="en-US" altLang="zh-CN" dirty="0"/>
              <a:t>Python</a:t>
            </a:r>
            <a:r>
              <a:rPr lang="zh-CN" altLang="en-US" dirty="0"/>
              <a:t>解释器总需要将</a:t>
            </a:r>
            <a:r>
              <a:rPr lang="en-US" altLang="zh-CN" dirty="0"/>
              <a:t>Python</a:t>
            </a:r>
            <a:r>
              <a:rPr lang="zh-CN" altLang="en-US" dirty="0"/>
              <a:t>代码编译为机器代码吧？是的。但是解释器并没有将这个过程公开给</a:t>
            </a:r>
            <a:r>
              <a:rPr lang="en-US" altLang="zh-CN" dirty="0"/>
              <a:t>Python</a:t>
            </a:r>
            <a:r>
              <a:rPr lang="zh-CN" altLang="en-US" dirty="0"/>
              <a:t>程序员。这是透明的。</a:t>
            </a:r>
            <a:endParaRPr lang="en-US" altLang="zh-CN" dirty="0"/>
          </a:p>
        </p:txBody>
      </p:sp>
    </p:spTree>
    <p:extLst>
      <p:ext uri="{BB962C8B-B14F-4D97-AF65-F5344CB8AC3E}">
        <p14:creationId xmlns:p14="http://schemas.microsoft.com/office/powerpoint/2010/main" val="261211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 calcmode="lin" valueType="num">
                                      <p:cBhvr additive="base">
                                        <p:cTn id="7"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anim calcmode="lin" valueType="num">
                                      <p:cBhvr additive="base">
                                        <p:cTn id="11"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a:extLst>
              <a:ext uri="{FF2B5EF4-FFF2-40B4-BE49-F238E27FC236}">
                <a16:creationId xmlns:a16="http://schemas.microsoft.com/office/drawing/2014/main" id="{23469DFA-E584-324D-8661-8DA6F8888E1C}"/>
              </a:ext>
            </a:extLst>
          </p:cNvPr>
          <p:cNvSpPr>
            <a:spLocks noGrp="1" noChangeArrowheads="1"/>
          </p:cNvSpPr>
          <p:nvPr>
            <p:ph type="title"/>
          </p:nvPr>
        </p:nvSpPr>
        <p:spPr>
          <a:xfrm>
            <a:off x="2063750" y="260350"/>
            <a:ext cx="7772400" cy="1143000"/>
          </a:xfrm>
        </p:spPr>
        <p:txBody>
          <a:bodyPr>
            <a:normAutofit fontScale="90000"/>
          </a:bodyPr>
          <a:lstStyle/>
          <a:p>
            <a:r>
              <a:rPr lang="zh-CN" altLang="zh-CN">
                <a:ea typeface="宋体" panose="02010600030101010101" pitchFamily="2" charset="-122"/>
              </a:rPr>
              <a:t>使用文本编辑器和命令行编写和执行</a:t>
            </a:r>
            <a:r>
              <a:rPr lang="en-US" altLang="zh-CN">
                <a:ea typeface="宋体" panose="02010600030101010101" pitchFamily="2" charset="-122"/>
              </a:rPr>
              <a:t>Python</a:t>
            </a:r>
            <a:r>
              <a:rPr lang="zh-CN" altLang="zh-CN">
                <a:ea typeface="宋体" panose="02010600030101010101" pitchFamily="2" charset="-122"/>
              </a:rPr>
              <a:t>源文件程序</a:t>
            </a:r>
            <a:r>
              <a:rPr lang="en-US" altLang="zh-CN">
                <a:ea typeface="宋体" panose="02010600030101010101" pitchFamily="2" charset="-122"/>
              </a:rPr>
              <a:t>(2)</a:t>
            </a:r>
            <a:endParaRPr lang="zh-CN" altLang="en-US">
              <a:ea typeface="宋体" panose="02010600030101010101" pitchFamily="2" charset="-122"/>
            </a:endParaRPr>
          </a:p>
        </p:txBody>
      </p:sp>
      <p:sp>
        <p:nvSpPr>
          <p:cNvPr id="24578" name="内容占位符 2">
            <a:extLst>
              <a:ext uri="{FF2B5EF4-FFF2-40B4-BE49-F238E27FC236}">
                <a16:creationId xmlns:a16="http://schemas.microsoft.com/office/drawing/2014/main" id="{5F072C31-B41E-8245-9514-7DA612CE214E}"/>
              </a:ext>
            </a:extLst>
          </p:cNvPr>
          <p:cNvSpPr>
            <a:spLocks noGrp="1" noChangeArrowheads="1"/>
          </p:cNvSpPr>
          <p:nvPr>
            <p:ph idx="1"/>
          </p:nvPr>
        </p:nvSpPr>
        <p:spPr>
          <a:xfrm>
            <a:off x="1847850" y="1773239"/>
            <a:ext cx="8642350" cy="4968875"/>
          </a:xfrm>
        </p:spPr>
        <p:txBody>
          <a:bodyPr/>
          <a:lstStyle/>
          <a:p>
            <a:r>
              <a:rPr lang="zh-CN" altLang="zh-CN" b="1">
                <a:ea typeface="宋体" panose="02010600030101010101" pitchFamily="2" charset="-122"/>
              </a:rPr>
              <a:t>【例</a:t>
            </a:r>
            <a:r>
              <a:rPr lang="en-US" altLang="zh-CN" b="1">
                <a:ea typeface="宋体" panose="02010600030101010101" pitchFamily="2" charset="-122"/>
              </a:rPr>
              <a:t>1.16</a:t>
            </a:r>
            <a:r>
              <a:rPr lang="zh-CN" altLang="zh-CN" b="1">
                <a:ea typeface="宋体" panose="02010600030101010101" pitchFamily="2" charset="-122"/>
              </a:rPr>
              <a:t>】</a:t>
            </a:r>
            <a:r>
              <a:rPr lang="zh-CN" altLang="zh-CN">
                <a:ea typeface="宋体" panose="02010600030101010101" pitchFamily="2" charset="-122"/>
              </a:rPr>
              <a:t>使用文本编辑器（记事本）编写</a:t>
            </a:r>
            <a:r>
              <a:rPr lang="en-US" altLang="zh-CN">
                <a:ea typeface="宋体" panose="02010600030101010101" pitchFamily="2" charset="-122"/>
              </a:rPr>
              <a:t>Hello world</a:t>
            </a:r>
            <a:r>
              <a:rPr lang="zh-CN" altLang="zh-CN">
                <a:ea typeface="宋体" panose="02010600030101010101" pitchFamily="2" charset="-122"/>
              </a:rPr>
              <a:t>程序</a:t>
            </a:r>
            <a:endParaRPr lang="en-US" altLang="zh-CN">
              <a:ea typeface="宋体" panose="02010600030101010101" pitchFamily="2" charset="-122"/>
            </a:endParaRPr>
          </a:p>
          <a:p>
            <a:r>
              <a:rPr lang="en-US" altLang="zh-CN">
                <a:ea typeface="宋体" panose="02010600030101010101" pitchFamily="2" charset="-122"/>
              </a:rPr>
              <a:t>Hello world</a:t>
            </a:r>
            <a:r>
              <a:rPr lang="zh-CN" altLang="zh-CN">
                <a:ea typeface="宋体" panose="02010600030101010101" pitchFamily="2" charset="-122"/>
              </a:rPr>
              <a:t>程序（</a:t>
            </a:r>
            <a:r>
              <a:rPr lang="en-US" altLang="zh-CN">
                <a:ea typeface="宋体" panose="02010600030101010101" pitchFamily="2" charset="-122"/>
              </a:rPr>
              <a:t>hello.py</a:t>
            </a:r>
            <a:r>
              <a:rPr lang="zh-CN" altLang="zh-CN">
                <a:ea typeface="宋体" panose="02010600030101010101" pitchFamily="2" charset="-122"/>
              </a:rPr>
              <a:t>）源代码分析</a:t>
            </a:r>
            <a:endParaRPr lang="en-US" altLang="zh-CN">
              <a:ea typeface="宋体" panose="02010600030101010101" pitchFamily="2" charset="-122"/>
            </a:endParaRPr>
          </a:p>
          <a:p>
            <a:pPr lvl="1"/>
            <a:r>
              <a:rPr lang="zh-CN" altLang="zh-CN">
                <a:ea typeface="宋体" panose="02010600030101010101" pitchFamily="2" charset="-122"/>
              </a:rPr>
              <a:t>第</a:t>
            </a:r>
            <a:r>
              <a:rPr lang="en-US" altLang="zh-CN">
                <a:ea typeface="宋体" panose="02010600030101010101" pitchFamily="2" charset="-122"/>
              </a:rPr>
              <a:t>1</a:t>
            </a:r>
            <a:r>
              <a:rPr lang="zh-CN" altLang="zh-CN">
                <a:ea typeface="宋体" panose="02010600030101010101" pitchFamily="2" charset="-122"/>
              </a:rPr>
              <a:t>行为注释。以符号</a:t>
            </a:r>
            <a:r>
              <a:rPr lang="en-US" altLang="zh-CN">
                <a:ea typeface="宋体" panose="02010600030101010101" pitchFamily="2" charset="-122"/>
              </a:rPr>
              <a:t>#</a:t>
            </a:r>
            <a:r>
              <a:rPr lang="zh-CN" altLang="zh-CN">
                <a:ea typeface="宋体" panose="02010600030101010101" pitchFamily="2" charset="-122"/>
              </a:rPr>
              <a:t>开始，到行尾结束</a:t>
            </a:r>
          </a:p>
          <a:p>
            <a:pPr lvl="1"/>
            <a:r>
              <a:rPr lang="zh-CN" altLang="zh-CN">
                <a:ea typeface="宋体" panose="02010600030101010101" pitchFamily="2" charset="-122"/>
              </a:rPr>
              <a:t>第</a:t>
            </a:r>
            <a:r>
              <a:rPr lang="en-US" altLang="zh-CN">
                <a:ea typeface="宋体" panose="02010600030101010101" pitchFamily="2" charset="-122"/>
              </a:rPr>
              <a:t>2</a:t>
            </a:r>
            <a:r>
              <a:rPr lang="zh-CN" altLang="zh-CN">
                <a:ea typeface="宋体" panose="02010600030101010101" pitchFamily="2" charset="-122"/>
              </a:rPr>
              <a:t>行调用内置库的函数</a:t>
            </a:r>
            <a:r>
              <a:rPr lang="en-US" altLang="zh-CN">
                <a:ea typeface="宋体" panose="02010600030101010101" pitchFamily="2" charset="-122"/>
              </a:rPr>
              <a:t>print</a:t>
            </a:r>
            <a:r>
              <a:rPr lang="zh-CN" altLang="zh-CN">
                <a:ea typeface="宋体" panose="02010600030101010101" pitchFamily="2" charset="-122"/>
              </a:rPr>
              <a:t>，输出：</a:t>
            </a:r>
            <a:r>
              <a:rPr lang="en-US" altLang="zh-CN">
                <a:ea typeface="宋体" panose="02010600030101010101" pitchFamily="2" charset="-122"/>
              </a:rPr>
              <a:t>Hello, World</a:t>
            </a:r>
          </a:p>
        </p:txBody>
      </p:sp>
      <p:pic>
        <p:nvPicPr>
          <p:cNvPr id="24579" name="图片 1">
            <a:extLst>
              <a:ext uri="{FF2B5EF4-FFF2-40B4-BE49-F238E27FC236}">
                <a16:creationId xmlns:a16="http://schemas.microsoft.com/office/drawing/2014/main" id="{4E5BFDCE-D712-B148-B4C5-FE38C6C58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893" y="4257676"/>
            <a:ext cx="768826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629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a:extLst>
              <a:ext uri="{FF2B5EF4-FFF2-40B4-BE49-F238E27FC236}">
                <a16:creationId xmlns:a16="http://schemas.microsoft.com/office/drawing/2014/main" id="{93145DBD-D377-C843-928D-699FE9CF9F1A}"/>
              </a:ext>
            </a:extLst>
          </p:cNvPr>
          <p:cNvSpPr>
            <a:spLocks noGrp="1" noChangeArrowheads="1"/>
          </p:cNvSpPr>
          <p:nvPr>
            <p:ph type="subTitle" idx="1"/>
          </p:nvPr>
        </p:nvSpPr>
        <p:spPr>
          <a:xfrm>
            <a:off x="3259568" y="767827"/>
            <a:ext cx="8433994" cy="4357688"/>
          </a:xfrm>
        </p:spPr>
        <p:txBody>
          <a:bodyPr>
            <a:normAutofit/>
          </a:bodyPr>
          <a:lstStyle/>
          <a:p>
            <a:pPr algn="l" eaLnBrk="1" hangingPunct="1">
              <a:buFontTx/>
              <a:buChar char="•"/>
            </a:pPr>
            <a:r>
              <a:rPr lang="zh-CN" altLang="en-US" sz="2800" b="1" dirty="0">
                <a:ea typeface="宋体" panose="02010600030101010101" pitchFamily="2" charset="-122"/>
              </a:rPr>
              <a:t>本章要点：</a:t>
            </a:r>
          </a:p>
          <a:p>
            <a:pPr marL="800100" lvl="1" indent="-342900" algn="l">
              <a:buFont typeface="Wingdings" pitchFamily="2" charset="2"/>
              <a:buChar char="ü"/>
            </a:pPr>
            <a:r>
              <a:rPr lang="en-US" altLang="zh-CN" sz="2400" b="1" dirty="0">
                <a:solidFill>
                  <a:schemeClr val="tx1"/>
                </a:solidFill>
                <a:ea typeface="宋体" panose="02010600030101010101" pitchFamily="2" charset="-122"/>
              </a:rPr>
              <a:t>Python</a:t>
            </a:r>
            <a:r>
              <a:rPr lang="zh-CN" altLang="en-US" sz="2400" b="1" dirty="0">
                <a:solidFill>
                  <a:schemeClr val="tx1"/>
                </a:solidFill>
                <a:ea typeface="宋体" panose="02010600030101010101" pitchFamily="2" charset="-122"/>
              </a:rPr>
              <a:t>语言概述</a:t>
            </a:r>
          </a:p>
          <a:p>
            <a:pPr marL="800100" lvl="1" indent="-342900" algn="l">
              <a:buFont typeface="Wingdings" pitchFamily="2" charset="2"/>
              <a:buChar char="ü"/>
            </a:pPr>
            <a:r>
              <a:rPr lang="en-US" altLang="zh-CN" sz="2400" b="1" dirty="0">
                <a:solidFill>
                  <a:schemeClr val="tx1"/>
                </a:solidFill>
                <a:ea typeface="宋体" panose="02010600030101010101" pitchFamily="2" charset="-122"/>
              </a:rPr>
              <a:t>Python</a:t>
            </a:r>
            <a:r>
              <a:rPr lang="zh-CN" altLang="en-US" sz="2400" b="1" dirty="0">
                <a:solidFill>
                  <a:schemeClr val="tx1"/>
                </a:solidFill>
                <a:ea typeface="宋体" panose="02010600030101010101" pitchFamily="2" charset="-122"/>
              </a:rPr>
              <a:t>语言版本和开发环境</a:t>
            </a:r>
          </a:p>
          <a:p>
            <a:pPr marL="800100" lvl="1" indent="-342900" algn="l">
              <a:buFont typeface="Wingdings" pitchFamily="2" charset="2"/>
              <a:buChar char="ü"/>
            </a:pPr>
            <a:r>
              <a:rPr lang="zh-CN" altLang="en-US" sz="2400" b="1" dirty="0">
                <a:solidFill>
                  <a:schemeClr val="tx1"/>
                </a:solidFill>
                <a:ea typeface="宋体" panose="02010600030101010101" pitchFamily="2" charset="-122"/>
              </a:rPr>
              <a:t>下载和安装</a:t>
            </a:r>
            <a:r>
              <a:rPr lang="en-US" altLang="zh-CN" sz="2400" b="1" dirty="0">
                <a:solidFill>
                  <a:schemeClr val="tx1"/>
                </a:solidFill>
                <a:ea typeface="宋体" panose="02010600030101010101" pitchFamily="2" charset="-122"/>
              </a:rPr>
              <a:t>Python</a:t>
            </a:r>
          </a:p>
          <a:p>
            <a:pPr marL="800100" lvl="1" indent="-342900" algn="l">
              <a:buFont typeface="Wingdings" pitchFamily="2" charset="2"/>
              <a:buChar char="ü"/>
            </a:pPr>
            <a:r>
              <a:rPr lang="zh-CN" altLang="en-US" sz="2400" b="1" dirty="0">
                <a:solidFill>
                  <a:schemeClr val="tx1"/>
                </a:solidFill>
                <a:ea typeface="宋体" panose="02010600030101010101" pitchFamily="2" charset="-122"/>
              </a:rPr>
              <a:t>使用</a:t>
            </a:r>
            <a:r>
              <a:rPr lang="en-US" altLang="zh-CN" sz="2400" b="1" dirty="0">
                <a:solidFill>
                  <a:schemeClr val="tx1"/>
                </a:solidFill>
                <a:ea typeface="宋体" panose="02010600030101010101" pitchFamily="2" charset="-122"/>
              </a:rPr>
              <a:t>Python</a:t>
            </a:r>
            <a:r>
              <a:rPr lang="zh-CN" altLang="en-US" sz="2400" b="1" dirty="0">
                <a:solidFill>
                  <a:schemeClr val="tx1"/>
                </a:solidFill>
                <a:ea typeface="宋体" panose="02010600030101010101" pitchFamily="2" charset="-122"/>
              </a:rPr>
              <a:t>解释器解释执行</a:t>
            </a:r>
            <a:r>
              <a:rPr lang="en-US" altLang="zh-CN" sz="2400" b="1" dirty="0">
                <a:solidFill>
                  <a:schemeClr val="tx1"/>
                </a:solidFill>
                <a:ea typeface="宋体" panose="02010600030101010101" pitchFamily="2" charset="-122"/>
              </a:rPr>
              <a:t>Python</a:t>
            </a:r>
            <a:r>
              <a:rPr lang="zh-CN" altLang="en-US" sz="2400" b="1" dirty="0">
                <a:solidFill>
                  <a:schemeClr val="tx1"/>
                </a:solidFill>
                <a:ea typeface="宋体" panose="02010600030101010101" pitchFamily="2" charset="-122"/>
              </a:rPr>
              <a:t>程序</a:t>
            </a:r>
          </a:p>
          <a:p>
            <a:pPr marL="800100" lvl="1" indent="-342900" algn="l">
              <a:buFont typeface="Wingdings" pitchFamily="2" charset="2"/>
              <a:buChar char="ü"/>
            </a:pPr>
            <a:r>
              <a:rPr lang="zh-CN" altLang="en-US" sz="2400" b="1" dirty="0">
                <a:solidFill>
                  <a:schemeClr val="tx1"/>
                </a:solidFill>
                <a:ea typeface="宋体" panose="02010600030101010101" pitchFamily="2" charset="-122"/>
              </a:rPr>
              <a:t>使用文本编辑器和命令行编写和执行</a:t>
            </a:r>
            <a:r>
              <a:rPr lang="en-US" altLang="zh-CN" sz="2400" b="1" dirty="0">
                <a:solidFill>
                  <a:schemeClr val="tx1"/>
                </a:solidFill>
                <a:ea typeface="宋体" panose="02010600030101010101" pitchFamily="2" charset="-122"/>
              </a:rPr>
              <a:t>Python</a:t>
            </a:r>
            <a:r>
              <a:rPr lang="zh-CN" altLang="en-US" sz="2400" b="1" dirty="0">
                <a:solidFill>
                  <a:schemeClr val="tx1"/>
                </a:solidFill>
                <a:ea typeface="宋体" panose="02010600030101010101" pitchFamily="2" charset="-122"/>
              </a:rPr>
              <a:t>源文件程序</a:t>
            </a:r>
          </a:p>
          <a:p>
            <a:pPr marL="800100" lvl="1" indent="-342900" algn="l">
              <a:buFont typeface="Wingdings" pitchFamily="2" charset="2"/>
              <a:buChar char="ü"/>
            </a:pPr>
            <a:r>
              <a:rPr lang="zh-CN" altLang="en-US" sz="2400" b="1" dirty="0">
                <a:solidFill>
                  <a:schemeClr val="tx1"/>
                </a:solidFill>
                <a:ea typeface="宋体" panose="02010600030101010101" pitchFamily="2" charset="-122"/>
              </a:rPr>
              <a:t>使用集成开发环境</a:t>
            </a:r>
            <a:r>
              <a:rPr lang="en-US" altLang="zh-CN" sz="2400" b="1" dirty="0">
                <a:solidFill>
                  <a:schemeClr val="tx1"/>
                </a:solidFill>
                <a:ea typeface="宋体" panose="02010600030101010101" pitchFamily="2" charset="-122"/>
              </a:rPr>
              <a:t>IDLE</a:t>
            </a:r>
            <a:r>
              <a:rPr lang="zh-CN" altLang="en-US" sz="2400" b="1" dirty="0">
                <a:solidFill>
                  <a:schemeClr val="tx1"/>
                </a:solidFill>
                <a:ea typeface="宋体" panose="02010600030101010101" pitchFamily="2" charset="-122"/>
              </a:rPr>
              <a:t>编写和执行</a:t>
            </a:r>
            <a:r>
              <a:rPr lang="en-US" altLang="zh-CN" sz="2400" b="1" dirty="0">
                <a:solidFill>
                  <a:schemeClr val="tx1"/>
                </a:solidFill>
                <a:ea typeface="宋体" panose="02010600030101010101" pitchFamily="2" charset="-122"/>
              </a:rPr>
              <a:t>Python</a:t>
            </a:r>
            <a:r>
              <a:rPr lang="zh-CN" altLang="en-US" sz="2400" b="1" dirty="0">
                <a:solidFill>
                  <a:schemeClr val="tx1"/>
                </a:solidFill>
                <a:ea typeface="宋体" panose="02010600030101010101" pitchFamily="2" charset="-122"/>
              </a:rPr>
              <a:t>源文件程序</a:t>
            </a:r>
          </a:p>
          <a:p>
            <a:pPr marL="800100" lvl="1" indent="-342900" algn="l">
              <a:buFont typeface="Wingdings" pitchFamily="2" charset="2"/>
              <a:buChar char="ü"/>
            </a:pPr>
            <a:r>
              <a:rPr lang="zh-CN" altLang="en-US" sz="2400" b="1" dirty="0">
                <a:solidFill>
                  <a:schemeClr val="tx1"/>
                </a:solidFill>
                <a:ea typeface="宋体" panose="02010600030101010101" pitchFamily="2" charset="-122"/>
              </a:rPr>
              <a:t>在线帮助和相关资源</a:t>
            </a:r>
          </a:p>
          <a:p>
            <a:pPr marL="800100" lvl="1" indent="-342900" algn="l"/>
            <a:endParaRPr lang="zh-CN" altLang="en-US" b="1" dirty="0">
              <a:ea typeface="宋体" panose="02010600030101010101" pitchFamily="2" charset="-122"/>
            </a:endParaRPr>
          </a:p>
        </p:txBody>
      </p:sp>
    </p:spTree>
    <p:extLst>
      <p:ext uri="{BB962C8B-B14F-4D97-AF65-F5344CB8AC3E}">
        <p14:creationId xmlns:p14="http://schemas.microsoft.com/office/powerpoint/2010/main" val="206698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a:extLst>
              <a:ext uri="{FF2B5EF4-FFF2-40B4-BE49-F238E27FC236}">
                <a16:creationId xmlns:a16="http://schemas.microsoft.com/office/drawing/2014/main" id="{E62DB595-64DA-B442-886A-0493792EF171}"/>
              </a:ext>
            </a:extLst>
          </p:cNvPr>
          <p:cNvSpPr>
            <a:spLocks noGrp="1" noChangeArrowheads="1"/>
          </p:cNvSpPr>
          <p:nvPr>
            <p:ph type="title"/>
          </p:nvPr>
        </p:nvSpPr>
        <p:spPr>
          <a:xfrm>
            <a:off x="2209800" y="79375"/>
            <a:ext cx="7772400" cy="1143000"/>
          </a:xfrm>
        </p:spPr>
        <p:txBody>
          <a:bodyPr>
            <a:normAutofit fontScale="90000"/>
          </a:bodyPr>
          <a:lstStyle/>
          <a:p>
            <a:r>
              <a:rPr lang="zh-CN" altLang="zh-CN">
                <a:ea typeface="宋体" panose="02010600030101010101" pitchFamily="2" charset="-122"/>
              </a:rPr>
              <a:t>使用文本编辑器和命令行编写和执行</a:t>
            </a:r>
            <a:r>
              <a:rPr lang="en-US" altLang="zh-CN">
                <a:ea typeface="宋体" panose="02010600030101010101" pitchFamily="2" charset="-122"/>
              </a:rPr>
              <a:t>Python</a:t>
            </a:r>
            <a:r>
              <a:rPr lang="zh-CN" altLang="zh-CN">
                <a:ea typeface="宋体" panose="02010600030101010101" pitchFamily="2" charset="-122"/>
              </a:rPr>
              <a:t>源文件程序</a:t>
            </a:r>
            <a:r>
              <a:rPr lang="en-US" altLang="zh-CN">
                <a:ea typeface="宋体" panose="02010600030101010101" pitchFamily="2" charset="-122"/>
              </a:rPr>
              <a:t>(4)</a:t>
            </a:r>
            <a:endParaRPr lang="zh-CN" altLang="en-US">
              <a:ea typeface="宋体" panose="02010600030101010101" pitchFamily="2" charset="-122"/>
            </a:endParaRPr>
          </a:p>
        </p:txBody>
      </p:sp>
      <p:sp>
        <p:nvSpPr>
          <p:cNvPr id="26626" name="内容占位符 2">
            <a:extLst>
              <a:ext uri="{FF2B5EF4-FFF2-40B4-BE49-F238E27FC236}">
                <a16:creationId xmlns:a16="http://schemas.microsoft.com/office/drawing/2014/main" id="{40CB2EDD-6C33-9740-A6DE-4D74C7ADB6E1}"/>
              </a:ext>
            </a:extLst>
          </p:cNvPr>
          <p:cNvSpPr>
            <a:spLocks noGrp="1" noChangeArrowheads="1"/>
          </p:cNvSpPr>
          <p:nvPr>
            <p:ph idx="1"/>
          </p:nvPr>
        </p:nvSpPr>
        <p:spPr>
          <a:xfrm>
            <a:off x="1703388" y="1238250"/>
            <a:ext cx="8642350" cy="5373688"/>
          </a:xfrm>
        </p:spPr>
        <p:txBody>
          <a:bodyPr/>
          <a:lstStyle/>
          <a:p>
            <a:r>
              <a:rPr lang="zh-CN" altLang="zh-CN" b="1" dirty="0">
                <a:ea typeface="宋体" panose="02010600030101010101" pitchFamily="2" charset="-122"/>
              </a:rPr>
              <a:t>【例</a:t>
            </a:r>
            <a:r>
              <a:rPr lang="en-US" altLang="zh-CN" b="1" dirty="0">
                <a:ea typeface="宋体" panose="02010600030101010101" pitchFamily="2" charset="-122"/>
              </a:rPr>
              <a:t>1.18</a:t>
            </a:r>
            <a:r>
              <a:rPr lang="zh-CN" altLang="zh-CN" b="1" dirty="0">
                <a:ea typeface="宋体" panose="02010600030101010101" pitchFamily="2" charset="-122"/>
              </a:rPr>
              <a:t>】</a:t>
            </a:r>
            <a:r>
              <a:rPr lang="zh-CN" altLang="zh-CN" dirty="0">
                <a:ea typeface="宋体" panose="02010600030101010101" pitchFamily="2" charset="-122"/>
              </a:rPr>
              <a:t>运行</a:t>
            </a:r>
            <a:r>
              <a:rPr lang="en-US" altLang="zh-CN" dirty="0">
                <a:ea typeface="宋体" panose="02010600030101010101" pitchFamily="2" charset="-122"/>
              </a:rPr>
              <a:t>hello1.py</a:t>
            </a: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pPr lvl="1"/>
            <a:endParaRPr lang="en-US" altLang="zh-CN" dirty="0">
              <a:ea typeface="宋体" panose="02010600030101010101" pitchFamily="2" charset="-122"/>
            </a:endParaRPr>
          </a:p>
          <a:p>
            <a:pPr lvl="1"/>
            <a:r>
              <a:rPr lang="zh-CN" altLang="zh-CN" dirty="0">
                <a:ea typeface="宋体" panose="02010600030101010101" pitchFamily="2" charset="-122"/>
              </a:rPr>
              <a:t>在资源管理器中，双击</a:t>
            </a:r>
            <a:endParaRPr lang="en-US" altLang="zh-CN" dirty="0">
              <a:ea typeface="宋体" panose="02010600030101010101" pitchFamily="2" charset="-122"/>
            </a:endParaRPr>
          </a:p>
          <a:p>
            <a:endParaRPr lang="en-US" altLang="zh-CN" dirty="0">
              <a:ea typeface="宋体" panose="02010600030101010101" pitchFamily="2" charset="-122"/>
            </a:endParaRPr>
          </a:p>
        </p:txBody>
      </p:sp>
      <p:pic>
        <p:nvPicPr>
          <p:cNvPr id="26627" name="图片 1">
            <a:extLst>
              <a:ext uri="{FF2B5EF4-FFF2-40B4-BE49-F238E27FC236}">
                <a16:creationId xmlns:a16="http://schemas.microsoft.com/office/drawing/2014/main" id="{94319DA3-62E0-214D-AB61-914613D4FE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9757" y="1860367"/>
            <a:ext cx="803275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图片 1">
            <a:extLst>
              <a:ext uri="{FF2B5EF4-FFF2-40B4-BE49-F238E27FC236}">
                <a16:creationId xmlns:a16="http://schemas.microsoft.com/office/drawing/2014/main" id="{99F8526B-7C4C-044B-A752-52271A4495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875" y="6029754"/>
            <a:ext cx="31686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图片 2">
            <a:extLst>
              <a:ext uri="{FF2B5EF4-FFF2-40B4-BE49-F238E27FC236}">
                <a16:creationId xmlns:a16="http://schemas.microsoft.com/office/drawing/2014/main" id="{E9D895DB-3BBE-134A-82B7-D66C1B0C53F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33625" y="4211272"/>
            <a:ext cx="76485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92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id="{E67F6B5C-9FA5-2343-8E2F-D8BBF04BF226}"/>
              </a:ext>
            </a:extLst>
          </p:cNvPr>
          <p:cNvSpPr>
            <a:spLocks noGrp="1" noChangeArrowheads="1"/>
          </p:cNvSpPr>
          <p:nvPr>
            <p:ph type="title"/>
          </p:nvPr>
        </p:nvSpPr>
        <p:spPr>
          <a:xfrm>
            <a:off x="2063750" y="260350"/>
            <a:ext cx="7772400" cy="1143000"/>
          </a:xfrm>
        </p:spPr>
        <p:txBody>
          <a:bodyPr>
            <a:normAutofit fontScale="90000"/>
          </a:bodyPr>
          <a:lstStyle/>
          <a:p>
            <a:r>
              <a:rPr lang="zh-CN" altLang="zh-CN">
                <a:ea typeface="宋体" panose="02010600030101010101" pitchFamily="2" charset="-122"/>
              </a:rPr>
              <a:t>使用文本编辑器和命令行编写和执行</a:t>
            </a:r>
            <a:r>
              <a:rPr lang="en-US" altLang="zh-CN">
                <a:ea typeface="宋体" panose="02010600030101010101" pitchFamily="2" charset="-122"/>
              </a:rPr>
              <a:t>Python</a:t>
            </a:r>
            <a:r>
              <a:rPr lang="zh-CN" altLang="zh-CN">
                <a:ea typeface="宋体" panose="02010600030101010101" pitchFamily="2" charset="-122"/>
              </a:rPr>
              <a:t>源文件程序</a:t>
            </a:r>
            <a:r>
              <a:rPr lang="en-US" altLang="zh-CN">
                <a:ea typeface="宋体" panose="02010600030101010101" pitchFamily="2" charset="-122"/>
              </a:rPr>
              <a:t>(5)</a:t>
            </a:r>
            <a:endParaRPr lang="zh-CN" altLang="en-US">
              <a:ea typeface="宋体" panose="02010600030101010101" pitchFamily="2" charset="-122"/>
            </a:endParaRPr>
          </a:p>
        </p:txBody>
      </p:sp>
      <p:sp>
        <p:nvSpPr>
          <p:cNvPr id="27650" name="内容占位符 2">
            <a:extLst>
              <a:ext uri="{FF2B5EF4-FFF2-40B4-BE49-F238E27FC236}">
                <a16:creationId xmlns:a16="http://schemas.microsoft.com/office/drawing/2014/main" id="{A89485D6-AA54-844B-A395-90F6A796F0E0}"/>
              </a:ext>
            </a:extLst>
          </p:cNvPr>
          <p:cNvSpPr>
            <a:spLocks noGrp="1" noChangeArrowheads="1"/>
          </p:cNvSpPr>
          <p:nvPr>
            <p:ph idx="1"/>
          </p:nvPr>
        </p:nvSpPr>
        <p:spPr>
          <a:xfrm>
            <a:off x="1774825" y="1484314"/>
            <a:ext cx="8642350" cy="4968875"/>
          </a:xfrm>
        </p:spPr>
        <p:txBody>
          <a:bodyPr/>
          <a:lstStyle/>
          <a:p>
            <a:r>
              <a:rPr lang="zh-CN" altLang="zh-CN" b="1">
                <a:ea typeface="宋体" panose="02010600030101010101" pitchFamily="2" charset="-122"/>
              </a:rPr>
              <a:t>【例</a:t>
            </a:r>
            <a:r>
              <a:rPr lang="en-US" altLang="zh-CN" b="1">
                <a:ea typeface="宋体" panose="02010600030101010101" pitchFamily="2" charset="-122"/>
              </a:rPr>
              <a:t>1.19</a:t>
            </a:r>
            <a:r>
              <a:rPr lang="zh-CN" altLang="zh-CN">
                <a:ea typeface="宋体" panose="02010600030101010101" pitchFamily="2" charset="-122"/>
              </a:rPr>
              <a:t>】命令行参数示例（</a:t>
            </a:r>
            <a:r>
              <a:rPr lang="en-US" altLang="zh-CN">
                <a:ea typeface="宋体" panose="02010600030101010101" pitchFamily="2" charset="-122"/>
              </a:rPr>
              <a:t>hello_argv.py</a:t>
            </a:r>
            <a:r>
              <a:rPr lang="zh-CN" altLang="zh-CN">
                <a:ea typeface="宋体" panose="02010600030101010101" pitchFamily="2" charset="-122"/>
              </a:rPr>
              <a:t>）</a:t>
            </a:r>
            <a:endParaRPr lang="zh-CN" altLang="en-US">
              <a:ea typeface="宋体" panose="02010600030101010101" pitchFamily="2" charset="-122"/>
            </a:endParaRPr>
          </a:p>
        </p:txBody>
      </p:sp>
      <p:pic>
        <p:nvPicPr>
          <p:cNvPr id="27651" name="图片 2">
            <a:extLst>
              <a:ext uri="{FF2B5EF4-FFF2-40B4-BE49-F238E27FC236}">
                <a16:creationId xmlns:a16="http://schemas.microsoft.com/office/drawing/2014/main" id="{3EE85F23-95A7-AD40-A088-05789746F5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5320" y="2099530"/>
            <a:ext cx="6408738"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图片 3">
            <a:extLst>
              <a:ext uri="{FF2B5EF4-FFF2-40B4-BE49-F238E27FC236}">
                <a16:creationId xmlns:a16="http://schemas.microsoft.com/office/drawing/2014/main" id="{FA8FA496-CD79-694B-9F72-1E1F894833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39198" y="3228608"/>
            <a:ext cx="28209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图片 1">
            <a:extLst>
              <a:ext uri="{FF2B5EF4-FFF2-40B4-BE49-F238E27FC236}">
                <a16:creationId xmlns:a16="http://schemas.microsoft.com/office/drawing/2014/main" id="{F9010397-1826-A847-A09A-42EA91B6E9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5320" y="4248149"/>
            <a:ext cx="7862887"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8054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a:extLst>
              <a:ext uri="{FF2B5EF4-FFF2-40B4-BE49-F238E27FC236}">
                <a16:creationId xmlns:a16="http://schemas.microsoft.com/office/drawing/2014/main" id="{502695D4-26F8-6D49-8CBC-89B5E7CF2A2E}"/>
              </a:ext>
            </a:extLst>
          </p:cNvPr>
          <p:cNvSpPr>
            <a:spLocks noGrp="1" noChangeArrowheads="1"/>
          </p:cNvSpPr>
          <p:nvPr>
            <p:ph type="title"/>
          </p:nvPr>
        </p:nvSpPr>
        <p:spPr/>
        <p:txBody>
          <a:bodyPr>
            <a:normAutofit fontScale="90000"/>
          </a:bodyPr>
          <a:lstStyle/>
          <a:p>
            <a:r>
              <a:rPr lang="zh-CN" altLang="zh-CN">
                <a:ea typeface="宋体" panose="02010600030101010101" pitchFamily="2" charset="-122"/>
              </a:rPr>
              <a:t>使用集成开发环境</a:t>
            </a:r>
            <a:r>
              <a:rPr lang="en-US" altLang="zh-CN">
                <a:ea typeface="宋体" panose="02010600030101010101" pitchFamily="2" charset="-122"/>
              </a:rPr>
              <a:t>IDLE</a:t>
            </a:r>
            <a:r>
              <a:rPr lang="zh-CN" altLang="zh-CN">
                <a:ea typeface="宋体" panose="02010600030101010101" pitchFamily="2" charset="-122"/>
              </a:rPr>
              <a:t>编写和执行</a:t>
            </a:r>
            <a:r>
              <a:rPr lang="en-US" altLang="zh-CN">
                <a:ea typeface="宋体" panose="02010600030101010101" pitchFamily="2" charset="-122"/>
              </a:rPr>
              <a:t>Python</a:t>
            </a:r>
            <a:r>
              <a:rPr lang="zh-CN" altLang="zh-CN">
                <a:ea typeface="宋体" panose="02010600030101010101" pitchFamily="2" charset="-122"/>
              </a:rPr>
              <a:t>源文件程序</a:t>
            </a:r>
            <a:endParaRPr lang="zh-CN" altLang="en-US">
              <a:ea typeface="宋体" panose="02010600030101010101" pitchFamily="2" charset="-122"/>
            </a:endParaRPr>
          </a:p>
        </p:txBody>
      </p:sp>
      <p:sp>
        <p:nvSpPr>
          <p:cNvPr id="28674" name="内容占位符 2">
            <a:extLst>
              <a:ext uri="{FF2B5EF4-FFF2-40B4-BE49-F238E27FC236}">
                <a16:creationId xmlns:a16="http://schemas.microsoft.com/office/drawing/2014/main" id="{B9535371-0A31-E442-8FBD-D37B70D1793C}"/>
              </a:ext>
            </a:extLst>
          </p:cNvPr>
          <p:cNvSpPr>
            <a:spLocks noGrp="1" noChangeArrowheads="1"/>
          </p:cNvSpPr>
          <p:nvPr>
            <p:ph idx="1"/>
          </p:nvPr>
        </p:nvSpPr>
        <p:spPr/>
        <p:txBody>
          <a:bodyPr/>
          <a:lstStyle/>
          <a:p>
            <a:r>
              <a:rPr lang="zh-CN" altLang="zh-CN" b="1">
                <a:ea typeface="宋体" panose="02010600030101010101" pitchFamily="2" charset="-122"/>
              </a:rPr>
              <a:t>【例</a:t>
            </a:r>
            <a:r>
              <a:rPr lang="en-US" altLang="zh-CN" b="1">
                <a:ea typeface="宋体" panose="02010600030101010101" pitchFamily="2" charset="-122"/>
              </a:rPr>
              <a:t>1.20</a:t>
            </a:r>
            <a:r>
              <a:rPr lang="zh-CN" altLang="zh-CN" b="1">
                <a:ea typeface="宋体" panose="02010600030101010101" pitchFamily="2" charset="-122"/>
              </a:rPr>
              <a:t>】</a:t>
            </a:r>
            <a:r>
              <a:rPr lang="zh-CN" altLang="zh-CN">
                <a:ea typeface="宋体" panose="02010600030101010101" pitchFamily="2" charset="-122"/>
              </a:rPr>
              <a:t>使用</a:t>
            </a:r>
            <a:r>
              <a:rPr lang="en-US" altLang="zh-CN">
                <a:ea typeface="宋体" panose="02010600030101010101" pitchFamily="2" charset="-122"/>
              </a:rPr>
              <a:t>IDLE</a:t>
            </a:r>
            <a:r>
              <a:rPr lang="zh-CN" altLang="zh-CN">
                <a:ea typeface="宋体" panose="02010600030101010101" pitchFamily="2" charset="-122"/>
              </a:rPr>
              <a:t>编写求解</a:t>
            </a:r>
            <a:r>
              <a:rPr lang="en-US" altLang="zh-CN">
                <a:ea typeface="宋体" panose="02010600030101010101" pitchFamily="2" charset="-122"/>
              </a:rPr>
              <a:t>2</a:t>
            </a:r>
            <a:r>
              <a:rPr lang="zh-CN" altLang="zh-CN">
                <a:ea typeface="宋体" panose="02010600030101010101" pitchFamily="2" charset="-122"/>
              </a:rPr>
              <a:t>的</a:t>
            </a:r>
            <a:r>
              <a:rPr lang="en-US" altLang="zh-CN">
                <a:ea typeface="宋体" panose="02010600030101010101" pitchFamily="2" charset="-122"/>
              </a:rPr>
              <a:t>1024</a:t>
            </a:r>
            <a:r>
              <a:rPr lang="zh-CN" altLang="zh-CN">
                <a:ea typeface="宋体" panose="02010600030101010101" pitchFamily="2" charset="-122"/>
              </a:rPr>
              <a:t>次方的程序</a:t>
            </a:r>
            <a:endParaRPr lang="en-US" altLang="zh-CN">
              <a:ea typeface="宋体" panose="02010600030101010101" pitchFamily="2" charset="-122"/>
            </a:endParaRPr>
          </a:p>
          <a:p>
            <a:endParaRPr lang="en-US" altLang="zh-CN" b="1">
              <a:ea typeface="宋体" panose="02010600030101010101" pitchFamily="2" charset="-122"/>
            </a:endParaRPr>
          </a:p>
          <a:p>
            <a:endParaRPr lang="en-US" altLang="zh-CN" b="1">
              <a:ea typeface="宋体" panose="02010600030101010101" pitchFamily="2" charset="-122"/>
            </a:endParaRPr>
          </a:p>
          <a:p>
            <a:endParaRPr lang="en-US" altLang="zh-CN" b="1">
              <a:ea typeface="宋体" panose="02010600030101010101" pitchFamily="2" charset="-122"/>
            </a:endParaRPr>
          </a:p>
          <a:p>
            <a:r>
              <a:rPr lang="zh-CN" altLang="zh-CN" b="1">
                <a:ea typeface="宋体" panose="02010600030101010101" pitchFamily="2" charset="-122"/>
              </a:rPr>
              <a:t>【例</a:t>
            </a:r>
            <a:r>
              <a:rPr lang="en-US" altLang="zh-CN" b="1">
                <a:ea typeface="宋体" panose="02010600030101010101" pitchFamily="2" charset="-122"/>
              </a:rPr>
              <a:t>1.21</a:t>
            </a:r>
            <a:r>
              <a:rPr lang="zh-CN" altLang="zh-CN" b="1">
                <a:ea typeface="宋体" panose="02010600030101010101" pitchFamily="2" charset="-122"/>
              </a:rPr>
              <a:t>】</a:t>
            </a:r>
            <a:r>
              <a:rPr lang="zh-CN" altLang="zh-CN">
                <a:ea typeface="宋体" panose="02010600030101010101" pitchFamily="2" charset="-122"/>
              </a:rPr>
              <a:t>使用</a:t>
            </a:r>
            <a:r>
              <a:rPr lang="en-US" altLang="zh-CN">
                <a:ea typeface="宋体" panose="02010600030101010101" pitchFamily="2" charset="-122"/>
              </a:rPr>
              <a:t>IDLE</a:t>
            </a:r>
            <a:r>
              <a:rPr lang="zh-CN" altLang="zh-CN">
                <a:ea typeface="宋体" panose="02010600030101010101" pitchFamily="2" charset="-122"/>
              </a:rPr>
              <a:t>编辑</a:t>
            </a:r>
            <a:r>
              <a:rPr lang="en-US" altLang="zh-CN">
                <a:ea typeface="宋体" panose="02010600030101010101" pitchFamily="2" charset="-122"/>
              </a:rPr>
              <a:t>hello1.py</a:t>
            </a:r>
            <a:r>
              <a:rPr lang="zh-CN" altLang="zh-CN">
                <a:ea typeface="宋体" panose="02010600030101010101" pitchFamily="2" charset="-122"/>
              </a:rPr>
              <a:t>程序</a:t>
            </a:r>
            <a:endParaRPr lang="en-US" altLang="zh-CN">
              <a:ea typeface="宋体" panose="02010600030101010101" pitchFamily="2" charset="-122"/>
            </a:endParaRPr>
          </a:p>
        </p:txBody>
      </p:sp>
      <p:pic>
        <p:nvPicPr>
          <p:cNvPr id="28675" name="图片 1">
            <a:extLst>
              <a:ext uri="{FF2B5EF4-FFF2-40B4-BE49-F238E27FC236}">
                <a16:creationId xmlns:a16="http://schemas.microsoft.com/office/drawing/2014/main" id="{CC429EB4-A450-5846-8955-9852D85973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3881" y="2088309"/>
            <a:ext cx="3827462"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图片 2">
            <a:extLst>
              <a:ext uri="{FF2B5EF4-FFF2-40B4-BE49-F238E27FC236}">
                <a16:creationId xmlns:a16="http://schemas.microsoft.com/office/drawing/2014/main" id="{CF09AE7C-874B-844C-BC8B-233A177402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8143" y="1441014"/>
            <a:ext cx="5545137"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图片 3">
            <a:extLst>
              <a:ext uri="{FF2B5EF4-FFF2-40B4-BE49-F238E27FC236}">
                <a16:creationId xmlns:a16="http://schemas.microsoft.com/office/drawing/2014/main" id="{126B8DE2-25D9-864B-8718-FE4AEEA972D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9776" y="4987178"/>
            <a:ext cx="54006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28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a:extLst>
              <a:ext uri="{FF2B5EF4-FFF2-40B4-BE49-F238E27FC236}">
                <a16:creationId xmlns:a16="http://schemas.microsoft.com/office/drawing/2014/main" id="{53839BB5-E446-6746-A1D0-A9AF0E6DBB6F}"/>
              </a:ext>
            </a:extLst>
          </p:cNvPr>
          <p:cNvSpPr>
            <a:spLocks noGrp="1" noChangeArrowheads="1"/>
          </p:cNvSpPr>
          <p:nvPr>
            <p:ph type="title"/>
          </p:nvPr>
        </p:nvSpPr>
        <p:spPr>
          <a:xfrm>
            <a:off x="1992313" y="115888"/>
            <a:ext cx="7772400" cy="1143000"/>
          </a:xfrm>
        </p:spPr>
        <p:txBody>
          <a:bodyPr/>
          <a:lstStyle/>
          <a:p>
            <a:r>
              <a:rPr lang="zh-CN" altLang="zh-CN">
                <a:ea typeface="宋体" panose="02010600030101010101" pitchFamily="2" charset="-122"/>
              </a:rPr>
              <a:t>在线帮助和相关资源</a:t>
            </a:r>
            <a:endParaRPr lang="zh-CN" altLang="en-US">
              <a:ea typeface="宋体" panose="02010600030101010101" pitchFamily="2" charset="-122"/>
            </a:endParaRPr>
          </a:p>
        </p:txBody>
      </p:sp>
      <p:sp>
        <p:nvSpPr>
          <p:cNvPr id="29698" name="内容占位符 2">
            <a:extLst>
              <a:ext uri="{FF2B5EF4-FFF2-40B4-BE49-F238E27FC236}">
                <a16:creationId xmlns:a16="http://schemas.microsoft.com/office/drawing/2014/main" id="{DC11EAAD-0A7C-C14A-B01C-977C816488B2}"/>
              </a:ext>
            </a:extLst>
          </p:cNvPr>
          <p:cNvSpPr>
            <a:spLocks noGrp="1" noChangeArrowheads="1"/>
          </p:cNvSpPr>
          <p:nvPr>
            <p:ph idx="1"/>
          </p:nvPr>
        </p:nvSpPr>
        <p:spPr>
          <a:xfrm>
            <a:off x="1992313" y="1052514"/>
            <a:ext cx="8496300" cy="5616575"/>
          </a:xfrm>
        </p:spPr>
        <p:txBody>
          <a:bodyPr/>
          <a:lstStyle/>
          <a:p>
            <a:r>
              <a:rPr lang="en-US" altLang="zh-CN" dirty="0">
                <a:ea typeface="宋体" panose="02010600030101010101" pitchFamily="2" charset="-122"/>
              </a:rPr>
              <a:t>Python</a:t>
            </a:r>
            <a:r>
              <a:rPr lang="zh-CN" altLang="zh-CN" dirty="0">
                <a:ea typeface="宋体" panose="02010600030101010101" pitchFamily="2" charset="-122"/>
              </a:rPr>
              <a:t>交互式帮助系统</a:t>
            </a:r>
            <a:endParaRPr lang="en-US" altLang="zh-CN" dirty="0">
              <a:ea typeface="宋体" panose="02010600030101010101" pitchFamily="2" charset="-122"/>
            </a:endParaRPr>
          </a:p>
          <a:p>
            <a:pPr lvl="1"/>
            <a:r>
              <a:rPr lang="zh-CN" altLang="zh-CN" dirty="0">
                <a:ea typeface="宋体" panose="02010600030101010101" pitchFamily="2" charset="-122"/>
              </a:rPr>
              <a:t>直接键入</a:t>
            </a:r>
            <a:r>
              <a:rPr lang="en-US" altLang="zh-CN" dirty="0">
                <a:ea typeface="宋体" panose="02010600030101010101" pitchFamily="2" charset="-122"/>
              </a:rPr>
              <a:t>help()</a:t>
            </a:r>
            <a:r>
              <a:rPr lang="zh-CN" altLang="zh-CN" dirty="0">
                <a:ea typeface="宋体" panose="02010600030101010101" pitchFamily="2" charset="-122"/>
              </a:rPr>
              <a:t>函数可进入交互式帮助系统</a:t>
            </a:r>
            <a:endParaRPr lang="en-US" altLang="zh-CN" dirty="0">
              <a:ea typeface="宋体" panose="02010600030101010101" pitchFamily="2" charset="-122"/>
            </a:endParaRPr>
          </a:p>
          <a:p>
            <a:pPr lvl="1"/>
            <a:r>
              <a:rPr lang="zh-CN" altLang="zh-CN" dirty="0">
                <a:ea typeface="宋体" panose="02010600030101010101" pitchFamily="2" charset="-122"/>
              </a:rPr>
              <a:t>键入</a:t>
            </a:r>
            <a:r>
              <a:rPr lang="en-US" altLang="zh-CN" dirty="0">
                <a:ea typeface="宋体" panose="02010600030101010101" pitchFamily="2" charset="-122"/>
              </a:rPr>
              <a:t>help(object)</a:t>
            </a:r>
            <a:r>
              <a:rPr lang="zh-CN" altLang="zh-CN" dirty="0">
                <a:ea typeface="宋体" panose="02010600030101010101" pitchFamily="2" charset="-122"/>
              </a:rPr>
              <a:t>可获取关于</a:t>
            </a:r>
            <a:r>
              <a:rPr lang="en-US" altLang="zh-CN" dirty="0">
                <a:ea typeface="宋体" panose="02010600030101010101" pitchFamily="2" charset="-122"/>
              </a:rPr>
              <a:t>object</a:t>
            </a:r>
            <a:r>
              <a:rPr lang="zh-CN" altLang="zh-CN" dirty="0">
                <a:ea typeface="宋体" panose="02010600030101010101" pitchFamily="2" charset="-122"/>
              </a:rPr>
              <a:t>对象的帮助信息</a:t>
            </a:r>
            <a:endParaRPr lang="en-US" altLang="zh-CN" dirty="0">
              <a:ea typeface="宋体" panose="02010600030101010101" pitchFamily="2" charset="-122"/>
            </a:endParaRPr>
          </a:p>
          <a:p>
            <a:pPr lvl="1"/>
            <a:r>
              <a:rPr lang="zh-CN" altLang="zh-CN" b="1" dirty="0">
                <a:ea typeface="宋体" panose="02010600030101010101" pitchFamily="2" charset="-122"/>
              </a:rPr>
              <a:t>【例</a:t>
            </a:r>
            <a:r>
              <a:rPr lang="en-US" altLang="zh-CN" b="1" dirty="0">
                <a:ea typeface="宋体" panose="02010600030101010101" pitchFamily="2" charset="-122"/>
              </a:rPr>
              <a:t>1.22</a:t>
            </a:r>
            <a:r>
              <a:rPr lang="zh-CN" altLang="zh-CN" b="1" dirty="0">
                <a:ea typeface="宋体" panose="02010600030101010101" pitchFamily="2" charset="-122"/>
              </a:rPr>
              <a:t>】</a:t>
            </a:r>
            <a:r>
              <a:rPr lang="zh-CN" altLang="zh-CN" dirty="0">
                <a:ea typeface="宋体" panose="02010600030101010101" pitchFamily="2" charset="-122"/>
              </a:rPr>
              <a:t>使用</a:t>
            </a:r>
            <a:r>
              <a:rPr lang="en-US" altLang="zh-CN" dirty="0">
                <a:ea typeface="宋体" panose="02010600030101010101" pitchFamily="2" charset="-122"/>
              </a:rPr>
              <a:t>Python</a:t>
            </a:r>
            <a:r>
              <a:rPr lang="zh-CN" altLang="zh-CN" dirty="0">
                <a:ea typeface="宋体" panose="02010600030101010101" pitchFamily="2" charset="-122"/>
              </a:rPr>
              <a:t>交互式帮助系统示例</a:t>
            </a:r>
            <a:endParaRPr lang="en-US" altLang="zh-CN" dirty="0">
              <a:ea typeface="宋体" panose="02010600030101010101" pitchFamily="2" charset="-122"/>
            </a:endParaRPr>
          </a:p>
          <a:p>
            <a:r>
              <a:rPr lang="en-US" altLang="zh-CN" dirty="0">
                <a:ea typeface="宋体" panose="02010600030101010101" pitchFamily="2" charset="-122"/>
              </a:rPr>
              <a:t>Python</a:t>
            </a:r>
            <a:r>
              <a:rPr lang="zh-CN" altLang="zh-CN" dirty="0">
                <a:ea typeface="宋体" panose="02010600030101010101" pitchFamily="2" charset="-122"/>
              </a:rPr>
              <a:t>文档</a:t>
            </a:r>
            <a:r>
              <a:rPr lang="zh-CN" altLang="en-US" dirty="0">
                <a:ea typeface="宋体" panose="02010600030101010101" pitchFamily="2" charset="-122"/>
              </a:rPr>
              <a:t>：</a:t>
            </a:r>
            <a:r>
              <a:rPr lang="en-US" altLang="zh-CN" dirty="0">
                <a:ea typeface="宋体" panose="02010600030101010101" pitchFamily="2" charset="-122"/>
              </a:rPr>
              <a:t> Python</a:t>
            </a:r>
            <a:r>
              <a:rPr lang="zh-CN" altLang="zh-CN" dirty="0">
                <a:ea typeface="宋体" panose="02010600030101010101" pitchFamily="2" charset="-122"/>
              </a:rPr>
              <a:t>语言及标准模块的详细参考信息</a:t>
            </a:r>
            <a:endParaRPr lang="en-US" altLang="zh-CN" dirty="0">
              <a:ea typeface="宋体" panose="02010600030101010101" pitchFamily="2" charset="-122"/>
            </a:endParaRPr>
          </a:p>
          <a:p>
            <a:pPr lvl="1"/>
            <a:r>
              <a:rPr lang="zh-CN" altLang="zh-CN" b="1" dirty="0">
                <a:ea typeface="宋体" panose="02010600030101010101" pitchFamily="2" charset="-122"/>
              </a:rPr>
              <a:t>【例</a:t>
            </a:r>
            <a:r>
              <a:rPr lang="en-US" altLang="zh-CN" b="1" dirty="0">
                <a:ea typeface="宋体" panose="02010600030101010101" pitchFamily="2" charset="-122"/>
              </a:rPr>
              <a:t>1.2</a:t>
            </a:r>
            <a:r>
              <a:rPr lang="en-US" altLang="zh-Hans" b="1" dirty="0">
                <a:ea typeface="宋体" panose="02010600030101010101" pitchFamily="2" charset="-122"/>
              </a:rPr>
              <a:t>3</a:t>
            </a:r>
            <a:r>
              <a:rPr lang="zh-CN" altLang="zh-CN" b="1" dirty="0">
                <a:ea typeface="宋体" panose="02010600030101010101" pitchFamily="2" charset="-122"/>
              </a:rPr>
              <a:t>】</a:t>
            </a:r>
            <a:r>
              <a:rPr lang="zh-CN" altLang="zh-CN" dirty="0">
                <a:ea typeface="宋体" panose="02010600030101010101" pitchFamily="2" charset="-122"/>
              </a:rPr>
              <a:t>使用</a:t>
            </a:r>
            <a:r>
              <a:rPr lang="en-US" altLang="zh-CN" dirty="0">
                <a:ea typeface="宋体" panose="02010600030101010101" pitchFamily="2" charset="-122"/>
              </a:rPr>
              <a:t>Python</a:t>
            </a:r>
            <a:r>
              <a:rPr lang="zh-CN" altLang="zh-CN" dirty="0">
                <a:ea typeface="宋体" panose="02010600030101010101" pitchFamily="2" charset="-122"/>
              </a:rPr>
              <a:t>文档</a:t>
            </a:r>
            <a:endParaRPr lang="en-US" altLang="zh-CN" dirty="0">
              <a:ea typeface="宋体" panose="02010600030101010101" pitchFamily="2" charset="-122"/>
            </a:endParaRPr>
          </a:p>
          <a:p>
            <a:r>
              <a:rPr lang="en-US" altLang="zh-CN" dirty="0">
                <a:ea typeface="宋体" panose="02010600030101010101" pitchFamily="2" charset="-122"/>
              </a:rPr>
              <a:t>Python</a:t>
            </a:r>
            <a:r>
              <a:rPr lang="zh-CN" altLang="zh-CN" dirty="0">
                <a:ea typeface="宋体" panose="02010600030101010101" pitchFamily="2" charset="-122"/>
              </a:rPr>
              <a:t>官网</a:t>
            </a:r>
            <a:r>
              <a:rPr lang="zh-CN" altLang="en-US" dirty="0">
                <a:ea typeface="宋体" panose="02010600030101010101" pitchFamily="2" charset="-122"/>
              </a:rPr>
              <a:t>：</a:t>
            </a:r>
            <a:r>
              <a:rPr lang="en-US" altLang="zh-CN" dirty="0">
                <a:ea typeface="宋体" panose="02010600030101010101" pitchFamily="2" charset="-122"/>
              </a:rPr>
              <a:t> https://</a:t>
            </a:r>
            <a:r>
              <a:rPr lang="en-US" altLang="zh-CN" dirty="0" err="1">
                <a:ea typeface="宋体" panose="02010600030101010101" pitchFamily="2" charset="-122"/>
              </a:rPr>
              <a:t>www.python.org</a:t>
            </a:r>
            <a:r>
              <a:rPr lang="en-US" altLang="zh-CN" dirty="0">
                <a:ea typeface="宋体" panose="02010600030101010101" pitchFamily="2" charset="-122"/>
              </a:rPr>
              <a:t>/</a:t>
            </a:r>
          </a:p>
          <a:p>
            <a:r>
              <a:rPr lang="en-US" altLang="zh-CN" dirty="0">
                <a:ea typeface="宋体" panose="02010600030101010101" pitchFamily="2" charset="-122"/>
              </a:rPr>
              <a:t>Python</a:t>
            </a:r>
            <a:r>
              <a:rPr lang="zh-CN" altLang="zh-CN" dirty="0">
                <a:ea typeface="宋体" panose="02010600030101010101" pitchFamily="2" charset="-122"/>
              </a:rPr>
              <a:t>扩展库索引</a:t>
            </a:r>
            <a:r>
              <a:rPr lang="zh-CN" altLang="en-US" dirty="0">
                <a:ea typeface="宋体" panose="02010600030101010101" pitchFamily="2" charset="-122"/>
              </a:rPr>
              <a:t>：</a:t>
            </a:r>
            <a:r>
              <a:rPr lang="en-US" altLang="zh-CN" dirty="0">
                <a:ea typeface="宋体" panose="02010600030101010101" pitchFamily="2" charset="-122"/>
              </a:rPr>
              <a:t> https://</a:t>
            </a:r>
            <a:r>
              <a:rPr lang="en-US" altLang="zh-CN" dirty="0" err="1">
                <a:ea typeface="宋体" panose="02010600030101010101" pitchFamily="2" charset="-122"/>
              </a:rPr>
              <a:t>pypi.python.org</a:t>
            </a:r>
            <a:r>
              <a:rPr lang="en-US" altLang="zh-CN" dirty="0">
                <a:ea typeface="宋体" panose="02010600030101010101" pitchFamily="2" charset="-122"/>
              </a:rPr>
              <a:t>/</a:t>
            </a:r>
          </a:p>
          <a:p>
            <a:pPr>
              <a:buFontTx/>
              <a:buNone/>
            </a:pPr>
            <a:endParaRPr lang="zh-CN" altLang="en-US" dirty="0">
              <a:ea typeface="宋体" panose="02010600030101010101" pitchFamily="2" charset="-122"/>
            </a:endParaRPr>
          </a:p>
        </p:txBody>
      </p:sp>
    </p:spTree>
    <p:extLst>
      <p:ext uri="{BB962C8B-B14F-4D97-AF65-F5344CB8AC3E}">
        <p14:creationId xmlns:p14="http://schemas.microsoft.com/office/powerpoint/2010/main" val="897652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Python</a:t>
            </a:r>
            <a:r>
              <a:rPr kumimoji="1" lang="zh-CN" altLang="en-US" dirty="0"/>
              <a:t>的开发工具</a:t>
            </a:r>
          </a:p>
        </p:txBody>
      </p:sp>
      <p:sp>
        <p:nvSpPr>
          <p:cNvPr id="3" name="内容占位符 2"/>
          <p:cNvSpPr>
            <a:spLocks noGrp="1"/>
          </p:cNvSpPr>
          <p:nvPr>
            <p:ph idx="1"/>
          </p:nvPr>
        </p:nvSpPr>
        <p:spPr/>
        <p:txBody>
          <a:bodyPr/>
          <a:lstStyle/>
          <a:p>
            <a:r>
              <a:rPr kumimoji="1" lang="en-US" altLang="zh-CN" dirty="0"/>
              <a:t>IDLE</a:t>
            </a:r>
            <a:r>
              <a:rPr kumimoji="1" lang="zh-CN" altLang="en-US" dirty="0"/>
              <a:t>：</a:t>
            </a:r>
            <a:r>
              <a:rPr lang="en-US" altLang="zh-CN" dirty="0"/>
              <a:t>IDLE</a:t>
            </a:r>
            <a:r>
              <a:rPr lang="zh-CN" altLang="zh-CN" dirty="0"/>
              <a:t>是开发</a:t>
            </a:r>
            <a:r>
              <a:rPr lang="en-US" altLang="zh-CN" dirty="0"/>
              <a:t>Python</a:t>
            </a:r>
            <a:r>
              <a:rPr lang="zh-CN" altLang="zh-CN" dirty="0"/>
              <a:t>程序的基本</a:t>
            </a:r>
            <a:r>
              <a:rPr lang="en-US" altLang="zh-CN" dirty="0"/>
              <a:t>IDE</a:t>
            </a:r>
            <a:r>
              <a:rPr lang="zh-CN" altLang="zh-CN" dirty="0"/>
              <a:t>，在安装</a:t>
            </a:r>
            <a:r>
              <a:rPr lang="en-US" altLang="zh-CN" dirty="0"/>
              <a:t>Python</a:t>
            </a:r>
            <a:r>
              <a:rPr lang="zh-CN" altLang="zh-CN" dirty="0"/>
              <a:t>环境后，</a:t>
            </a:r>
            <a:r>
              <a:rPr lang="en-US" altLang="zh-CN" dirty="0"/>
              <a:t>IDLE</a:t>
            </a:r>
            <a:r>
              <a:rPr lang="zh-CN" altLang="zh-CN" dirty="0"/>
              <a:t>可自动被装入系统，具备基本的</a:t>
            </a:r>
            <a:r>
              <a:rPr lang="en-US" altLang="zh-CN" dirty="0"/>
              <a:t>IDE</a:t>
            </a:r>
            <a:r>
              <a:rPr lang="zh-CN" altLang="zh-CN" dirty="0"/>
              <a:t>的功能。</a:t>
            </a:r>
            <a:r>
              <a:rPr lang="en-US" altLang="zh-CN" dirty="0"/>
              <a:t>IDLE</a:t>
            </a:r>
            <a:r>
              <a:rPr lang="zh-CN" altLang="zh-CN" dirty="0"/>
              <a:t>使用</a:t>
            </a:r>
            <a:r>
              <a:rPr lang="en-US" altLang="zh-CN" dirty="0"/>
              <a:t>Python</a:t>
            </a:r>
            <a:r>
              <a:rPr lang="zh-CN" altLang="zh-CN" dirty="0"/>
              <a:t>的</a:t>
            </a:r>
            <a:r>
              <a:rPr lang="en-US" altLang="zh-CN" dirty="0" err="1"/>
              <a:t>Tkinter</a:t>
            </a:r>
            <a:r>
              <a:rPr lang="zh-CN" altLang="zh-CN" dirty="0"/>
              <a:t>模块编写，其基本功能包括语法加亮、段落缩进、基本文本编辑、</a:t>
            </a:r>
            <a:r>
              <a:rPr lang="en-US" altLang="zh-CN" dirty="0"/>
              <a:t>Tab</a:t>
            </a:r>
            <a:r>
              <a:rPr lang="zh-CN" altLang="zh-CN" dirty="0"/>
              <a:t>键控制、调试程序等。 </a:t>
            </a:r>
            <a:endParaRPr kumimoji="1" lang="zh-CN" altLang="en-US" dirty="0"/>
          </a:p>
        </p:txBody>
      </p:sp>
      <p:sp>
        <p:nvSpPr>
          <p:cNvPr id="4" name="Rectangle 2"/>
          <p:cNvSpPr>
            <a:spLocks noChangeArrowheads="1"/>
          </p:cNvSpPr>
          <p:nvPr/>
        </p:nvSpPr>
        <p:spPr bwMode="auto">
          <a:xfrm flipV="1">
            <a:off x="1484309" y="3702050"/>
            <a:ext cx="191346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049" name="图片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605" y="2791136"/>
            <a:ext cx="5820132" cy="3807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838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Python</a:t>
            </a:r>
            <a:r>
              <a:rPr kumimoji="1" lang="zh-CN" altLang="en-US" dirty="0"/>
              <a:t>的开发工具</a:t>
            </a:r>
          </a:p>
        </p:txBody>
      </p:sp>
      <p:sp>
        <p:nvSpPr>
          <p:cNvPr id="3" name="内容占位符 2"/>
          <p:cNvSpPr>
            <a:spLocks noGrp="1"/>
          </p:cNvSpPr>
          <p:nvPr>
            <p:ph idx="1"/>
          </p:nvPr>
        </p:nvSpPr>
        <p:spPr/>
        <p:txBody>
          <a:bodyPr/>
          <a:lstStyle/>
          <a:p>
            <a:r>
              <a:rPr lang="en-US" altLang="zh-CN" dirty="0" err="1"/>
              <a:t>PyCharm</a:t>
            </a:r>
            <a:r>
              <a:rPr lang="zh-CN" altLang="en-US" dirty="0"/>
              <a:t>：</a:t>
            </a:r>
            <a:r>
              <a:rPr lang="zh-CN" altLang="zh-CN" dirty="0"/>
              <a:t>首先，</a:t>
            </a:r>
            <a:r>
              <a:rPr lang="en-US" altLang="zh-CN" dirty="0" err="1"/>
              <a:t>PyCharm</a:t>
            </a:r>
            <a:r>
              <a:rPr lang="zh-CN" altLang="zh-CN" dirty="0"/>
              <a:t>具有一般</a:t>
            </a:r>
            <a:r>
              <a:rPr lang="en-US" altLang="zh-CN" dirty="0"/>
              <a:t>IDE</a:t>
            </a:r>
            <a:r>
              <a:rPr lang="zh-CN" altLang="zh-CN" dirty="0"/>
              <a:t>具备的功能，如调试、语法高亮、</a:t>
            </a:r>
            <a:r>
              <a:rPr lang="en-US" altLang="zh-CN" dirty="0"/>
              <a:t>Project</a:t>
            </a:r>
            <a:r>
              <a:rPr lang="zh-CN" altLang="zh-CN" dirty="0"/>
              <a:t>管理、代码跳转、智能提示、自动完成、单元测试、版本控制等。此外，</a:t>
            </a:r>
            <a:r>
              <a:rPr lang="en-US" altLang="zh-CN" dirty="0" err="1"/>
              <a:t>PyCharm</a:t>
            </a:r>
            <a:r>
              <a:rPr lang="zh-CN" altLang="zh-CN" dirty="0"/>
              <a:t>还提供了一些很好的用于</a:t>
            </a:r>
            <a:r>
              <a:rPr lang="en-US" altLang="zh-CN" dirty="0"/>
              <a:t>Django</a:t>
            </a:r>
            <a:r>
              <a:rPr lang="zh-CN" altLang="zh-CN" dirty="0"/>
              <a:t>开发的功能，同时，其支持</a:t>
            </a:r>
            <a:r>
              <a:rPr lang="en-US" altLang="zh-CN" dirty="0"/>
              <a:t>Google App Engine</a:t>
            </a:r>
            <a:r>
              <a:rPr lang="zh-CN" altLang="zh-CN" dirty="0"/>
              <a:t>和</a:t>
            </a:r>
            <a:r>
              <a:rPr lang="en-US" altLang="zh-CN" dirty="0" err="1"/>
              <a:t>IronPython</a:t>
            </a:r>
            <a:r>
              <a:rPr lang="zh-CN" altLang="zh-CN" dirty="0"/>
              <a:t>。</a:t>
            </a:r>
          </a:p>
          <a:p>
            <a:endParaRPr kumimoji="1" lang="zh-CN" altLang="en-US" dirty="0"/>
          </a:p>
        </p:txBody>
      </p:sp>
      <p:sp>
        <p:nvSpPr>
          <p:cNvPr id="4" name="Rectangle 2"/>
          <p:cNvSpPr>
            <a:spLocks noChangeArrowheads="1"/>
          </p:cNvSpPr>
          <p:nvPr/>
        </p:nvSpPr>
        <p:spPr bwMode="auto">
          <a:xfrm>
            <a:off x="4064275" y="2689411"/>
            <a:ext cx="14677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4E532475-38E8-E548-B233-7ABC82500AA1}"/>
              </a:ext>
            </a:extLst>
          </p:cNvPr>
          <p:cNvPicPr>
            <a:picLocks noChangeAspect="1"/>
          </p:cNvPicPr>
          <p:nvPr/>
        </p:nvPicPr>
        <p:blipFill>
          <a:blip r:embed="rId2"/>
          <a:stretch>
            <a:fillRect/>
          </a:stretch>
        </p:blipFill>
        <p:spPr>
          <a:xfrm>
            <a:off x="3044367" y="2895006"/>
            <a:ext cx="8127725" cy="3777592"/>
          </a:xfrm>
          <a:prstGeom prst="rect">
            <a:avLst/>
          </a:prstGeom>
        </p:spPr>
      </p:pic>
    </p:spTree>
    <p:extLst>
      <p:ext uri="{BB962C8B-B14F-4D97-AF65-F5344CB8AC3E}">
        <p14:creationId xmlns:p14="http://schemas.microsoft.com/office/powerpoint/2010/main" val="770085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Python</a:t>
            </a:r>
            <a:r>
              <a:rPr kumimoji="1" lang="zh-CN" altLang="en-US" dirty="0"/>
              <a:t>的开发工具</a:t>
            </a:r>
          </a:p>
        </p:txBody>
      </p:sp>
      <p:sp>
        <p:nvSpPr>
          <p:cNvPr id="3" name="内容占位符 2"/>
          <p:cNvSpPr>
            <a:spLocks noGrp="1"/>
          </p:cNvSpPr>
          <p:nvPr>
            <p:ph idx="1"/>
          </p:nvPr>
        </p:nvSpPr>
        <p:spPr/>
        <p:txBody>
          <a:bodyPr/>
          <a:lstStyle/>
          <a:p>
            <a:r>
              <a:rPr lang="en-US" altLang="zh-CN" dirty="0"/>
              <a:t>Eclipse</a:t>
            </a:r>
            <a:r>
              <a:rPr lang="zh-CN" altLang="en-US" dirty="0"/>
              <a:t>：</a:t>
            </a:r>
            <a:r>
              <a:rPr lang="en-US" altLang="zh-CN" dirty="0"/>
              <a:t>Eclipse</a:t>
            </a:r>
            <a:r>
              <a:rPr lang="zh-CN" altLang="zh-CN" dirty="0"/>
              <a:t>是用</a:t>
            </a:r>
            <a:r>
              <a:rPr lang="en-US" altLang="zh-CN" dirty="0"/>
              <a:t>Java</a:t>
            </a:r>
            <a:r>
              <a:rPr lang="zh-CN" altLang="zh-CN" dirty="0"/>
              <a:t>语言开发的一个集成开发环境，而且是一个开源项目。</a:t>
            </a:r>
            <a:r>
              <a:rPr lang="en-US" altLang="zh-CN" dirty="0"/>
              <a:t>Eclipse</a:t>
            </a:r>
            <a:r>
              <a:rPr lang="zh-CN" altLang="zh-CN" dirty="0"/>
              <a:t>具有很好的扩展性，不但其原生程序可以作为</a:t>
            </a:r>
            <a:r>
              <a:rPr lang="en-US" altLang="zh-CN" dirty="0"/>
              <a:t>Java</a:t>
            </a:r>
            <a:r>
              <a:rPr lang="zh-CN" altLang="zh-CN" dirty="0"/>
              <a:t>的</a:t>
            </a:r>
            <a:r>
              <a:rPr lang="en-US" altLang="zh-CN" dirty="0"/>
              <a:t>IDE</a:t>
            </a:r>
            <a:r>
              <a:rPr lang="zh-CN" altLang="zh-CN" dirty="0"/>
              <a:t>，还有大量插件来支持其他语言的开发。在</a:t>
            </a:r>
            <a:r>
              <a:rPr lang="en-US" altLang="zh-CN" dirty="0"/>
              <a:t>Eclipse</a:t>
            </a:r>
            <a:r>
              <a:rPr lang="zh-CN" altLang="zh-CN" dirty="0"/>
              <a:t>平台上安装</a:t>
            </a:r>
            <a:r>
              <a:rPr lang="en-US" altLang="zh-CN" dirty="0" err="1"/>
              <a:t>PyDev</a:t>
            </a:r>
            <a:r>
              <a:rPr lang="zh-CN" altLang="zh-CN" dirty="0"/>
              <a:t>插件就可以进行</a:t>
            </a:r>
            <a:r>
              <a:rPr lang="en-US" altLang="zh-CN" dirty="0"/>
              <a:t>Python</a:t>
            </a:r>
            <a:r>
              <a:rPr lang="zh-CN" altLang="zh-CN" dirty="0"/>
              <a:t>的开发工作了。</a:t>
            </a:r>
          </a:p>
          <a:p>
            <a:endParaRPr kumimoji="1" lang="zh-CN" altLang="en-US" dirty="0"/>
          </a:p>
        </p:txBody>
      </p:sp>
      <p:sp>
        <p:nvSpPr>
          <p:cNvPr id="4" name="Rectangle 2"/>
          <p:cNvSpPr>
            <a:spLocks noChangeArrowheads="1"/>
          </p:cNvSpPr>
          <p:nvPr/>
        </p:nvSpPr>
        <p:spPr bwMode="auto">
          <a:xfrm>
            <a:off x="5744954" y="2377438"/>
            <a:ext cx="148131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4097" name="图片 27" descr="http://www.pydev.org/images/debug_perspecti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718" y="2377438"/>
            <a:ext cx="3811305" cy="3888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653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zh-CN" dirty="0"/>
              <a:t>的编码规范 </a:t>
            </a:r>
            <a:endParaRPr kumimoji="1" lang="zh-CN" altLang="en-US" dirty="0"/>
          </a:p>
        </p:txBody>
      </p:sp>
      <p:sp>
        <p:nvSpPr>
          <p:cNvPr id="3" name="内容占位符 2"/>
          <p:cNvSpPr>
            <a:spLocks noGrp="1"/>
          </p:cNvSpPr>
          <p:nvPr>
            <p:ph idx="1"/>
          </p:nvPr>
        </p:nvSpPr>
        <p:spPr/>
        <p:txBody>
          <a:bodyPr>
            <a:normAutofit fontScale="85000" lnSpcReduction="10000"/>
          </a:bodyPr>
          <a:lstStyle/>
          <a:p>
            <a:r>
              <a:rPr lang="zh-CN" altLang="zh-CN" dirty="0"/>
              <a:t>命名规则</a:t>
            </a:r>
            <a:r>
              <a:rPr lang="zh-CN" altLang="en-US" dirty="0"/>
              <a:t>：</a:t>
            </a:r>
            <a:r>
              <a:rPr lang="zh-CN" altLang="zh-CN" dirty="0"/>
              <a:t>对不同类型的标识符使用不同格式以进行区分。 </a:t>
            </a:r>
            <a:endParaRPr lang="en-US" altLang="zh-CN" dirty="0"/>
          </a:p>
          <a:p>
            <a:r>
              <a:rPr lang="zh-CN" altLang="zh-CN" dirty="0"/>
              <a:t>变量名、包名、模块名通常采用小写字母开头。当其由多个单词构成时一般采用小写字母开始的驼峰表示法，如</a:t>
            </a:r>
            <a:r>
              <a:rPr lang="en-US" altLang="zh-CN" dirty="0" err="1"/>
              <a:t>universityStudent</a:t>
            </a:r>
            <a:r>
              <a:rPr lang="zh-CN" altLang="zh-CN" dirty="0"/>
              <a:t>；也有人习惯采用以下画线来分隔的全小写形式，如</a:t>
            </a:r>
            <a:r>
              <a:rPr lang="en-US" altLang="zh-CN" dirty="0" err="1"/>
              <a:t>student_data_list</a:t>
            </a:r>
            <a:r>
              <a:rPr lang="zh-CN" altLang="zh-CN" dirty="0"/>
              <a:t>。</a:t>
            </a:r>
            <a:r>
              <a:rPr lang="en-US" altLang="zh-CN" dirty="0"/>
              <a:t>Python</a:t>
            </a:r>
            <a:r>
              <a:rPr lang="zh-CN" altLang="zh-CN" dirty="0"/>
              <a:t>中没有真正的常量。程序员一般使用全大写、下画线分隔的变量名来提醒自己“这是一个常量”，如</a:t>
            </a:r>
            <a:r>
              <a:rPr lang="en-US" altLang="zh-CN" dirty="0"/>
              <a:t>MAX_CONNECTION_COUNT</a:t>
            </a:r>
            <a:r>
              <a:rPr lang="zh-CN" altLang="zh-CN" dirty="0"/>
              <a:t>。</a:t>
            </a:r>
          </a:p>
          <a:p>
            <a:r>
              <a:rPr lang="zh-CN" altLang="zh-CN" dirty="0"/>
              <a:t>类名首字母采用大写字母，多个单词使用驼峰表示法，如</a:t>
            </a:r>
            <a:r>
              <a:rPr lang="en-US" altLang="zh-CN" dirty="0" err="1"/>
              <a:t>StudentInfo</a:t>
            </a:r>
            <a:r>
              <a:rPr lang="zh-CN" altLang="zh-CN" dirty="0"/>
              <a:t>。对象（实例）的命名方法遵循一般变量的命名规则。</a:t>
            </a:r>
          </a:p>
          <a:p>
            <a:r>
              <a:rPr lang="zh-CN" altLang="zh-CN" dirty="0"/>
              <a:t>函数名一般采用小写字母，可以使用下画线分隔各个单词（如</a:t>
            </a:r>
            <a:r>
              <a:rPr lang="en-US" altLang="zh-CN" dirty="0" err="1"/>
              <a:t>async_connect</a:t>
            </a:r>
            <a:r>
              <a:rPr lang="zh-CN" altLang="zh-CN" dirty="0"/>
              <a:t>），也可以使用驼峰命名法（如</a:t>
            </a:r>
            <a:r>
              <a:rPr lang="en-US" altLang="zh-CN" dirty="0" err="1"/>
              <a:t>asyncConnect</a:t>
            </a:r>
            <a:r>
              <a:rPr lang="zh-CN" altLang="zh-CN" dirty="0"/>
              <a:t>）。</a:t>
            </a:r>
          </a:p>
          <a:p>
            <a:r>
              <a:rPr lang="zh-CN" altLang="zh-CN" dirty="0"/>
              <a:t>最重要的命名规则是，选取的名称应该能够清楚地说明该变量、函数、类、模块等所包含的意义，如</a:t>
            </a:r>
            <a:r>
              <a:rPr lang="en-US" altLang="zh-CN" dirty="0"/>
              <a:t>radius</a:t>
            </a:r>
            <a:r>
              <a:rPr lang="zh-CN" altLang="zh-CN" dirty="0"/>
              <a:t>、</a:t>
            </a:r>
            <a:r>
              <a:rPr lang="en-US" altLang="zh-CN" dirty="0" err="1"/>
              <a:t>connectToDatabase</a:t>
            </a:r>
            <a:r>
              <a:rPr lang="zh-CN" altLang="zh-CN" dirty="0"/>
              <a:t>、</a:t>
            </a:r>
            <a:r>
              <a:rPr lang="en-US" altLang="zh-CN" dirty="0" err="1"/>
              <a:t>EmployeeInfo</a:t>
            </a:r>
            <a:r>
              <a:rPr lang="zh-CN" altLang="zh-CN" dirty="0"/>
              <a:t>等，而不要采用简单的字母排列来表示，如</a:t>
            </a:r>
            <a:r>
              <a:rPr lang="en-US" altLang="zh-CN" dirty="0"/>
              <a:t>a</a:t>
            </a:r>
            <a:r>
              <a:rPr lang="zh-CN" altLang="zh-CN" dirty="0"/>
              <a:t>、</a:t>
            </a:r>
            <a:r>
              <a:rPr lang="en-US" altLang="zh-CN" dirty="0"/>
              <a:t>b</a:t>
            </a:r>
            <a:r>
              <a:rPr lang="zh-CN" altLang="zh-CN" dirty="0"/>
              <a:t>、</a:t>
            </a:r>
            <a:r>
              <a:rPr lang="en-US" altLang="zh-CN" dirty="0"/>
              <a:t>x</a:t>
            </a:r>
            <a:r>
              <a:rPr lang="zh-CN" altLang="zh-CN" dirty="0"/>
              <a:t>、</a:t>
            </a:r>
            <a:r>
              <a:rPr lang="en-US" altLang="zh-CN" dirty="0"/>
              <a:t>y</a:t>
            </a:r>
            <a:r>
              <a:rPr lang="zh-CN" altLang="zh-CN" dirty="0"/>
              <a:t>、</a:t>
            </a:r>
            <a:r>
              <a:rPr lang="en-US" altLang="zh-CN" dirty="0"/>
              <a:t>z</a:t>
            </a:r>
            <a:r>
              <a:rPr lang="zh-CN" altLang="zh-CN" dirty="0"/>
              <a:t>等。</a:t>
            </a:r>
          </a:p>
          <a:p>
            <a:r>
              <a:rPr lang="zh-CN" altLang="zh-CN" dirty="0"/>
              <a:t>统一命名规则有很多好处。开发团队中统一命名规则便于统一代码的风格，理解不同程序员编写的代码，增强代码的可读性。规则并不是绝对的，统一规则、采用含义明确的名称才是指定规则的原因。</a:t>
            </a:r>
          </a:p>
          <a:p>
            <a:endParaRPr kumimoji="1" lang="zh-CN" altLang="en-US" dirty="0"/>
          </a:p>
        </p:txBody>
      </p:sp>
    </p:spTree>
    <p:extLst>
      <p:ext uri="{BB962C8B-B14F-4D97-AF65-F5344CB8AC3E}">
        <p14:creationId xmlns:p14="http://schemas.microsoft.com/office/powerpoint/2010/main" val="70704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zh-CN" dirty="0"/>
              <a:t>的编码规范 </a:t>
            </a:r>
            <a:endParaRPr kumimoji="1" lang="zh-CN" altLang="en-US" dirty="0"/>
          </a:p>
        </p:txBody>
      </p:sp>
      <p:sp>
        <p:nvSpPr>
          <p:cNvPr id="3" name="内容占位符 2"/>
          <p:cNvSpPr>
            <a:spLocks noGrp="1"/>
          </p:cNvSpPr>
          <p:nvPr>
            <p:ph idx="1"/>
          </p:nvPr>
        </p:nvSpPr>
        <p:spPr/>
        <p:txBody>
          <a:bodyPr>
            <a:normAutofit/>
          </a:bodyPr>
          <a:lstStyle/>
          <a:p>
            <a:r>
              <a:rPr lang="zh-CN" altLang="en-US" dirty="0"/>
              <a:t>代码缩进：</a:t>
            </a:r>
            <a:r>
              <a:rPr lang="en-US" altLang="zh-CN" dirty="0"/>
              <a:t>Python</a:t>
            </a:r>
            <a:r>
              <a:rPr lang="zh-CN" altLang="zh-CN" dirty="0"/>
              <a:t>对代码缩进要求非常严格，这是因为</a:t>
            </a:r>
            <a:r>
              <a:rPr lang="en-US" altLang="zh-CN" dirty="0"/>
              <a:t>Python</a:t>
            </a:r>
            <a:r>
              <a:rPr lang="zh-CN" altLang="zh-CN" dirty="0"/>
              <a:t>中的缩进代表程序块的作用域。如果程序中采用了错误的代码缩进，程序将抛出一系列</a:t>
            </a:r>
            <a:r>
              <a:rPr lang="en-US" altLang="zh-CN" dirty="0" err="1"/>
              <a:t>IndentationError</a:t>
            </a:r>
            <a:r>
              <a:rPr lang="zh-CN" altLang="zh-CN" dirty="0"/>
              <a:t>。代码缩进有两种方式，一种是采用制表符（即键盘上的</a:t>
            </a:r>
            <a:r>
              <a:rPr lang="en-US" altLang="zh-CN" dirty="0"/>
              <a:t>Tab</a:t>
            </a:r>
            <a:r>
              <a:rPr lang="zh-CN" altLang="zh-CN" dirty="0"/>
              <a:t>键），另一种是采用若干个空格。</a:t>
            </a:r>
            <a:endParaRPr kumimoji="1" lang="en-US" altLang="zh-CN" dirty="0"/>
          </a:p>
          <a:p>
            <a:r>
              <a:rPr lang="zh-CN" altLang="zh-CN" dirty="0"/>
              <a:t>使用空行分隔代码</a:t>
            </a:r>
            <a:r>
              <a:rPr lang="zh-CN" altLang="en-US" dirty="0"/>
              <a:t>：</a:t>
            </a:r>
            <a:r>
              <a:rPr lang="zh-CN" altLang="zh-CN" dirty="0"/>
              <a:t>函数或语句块之间可以使用空行来分隔，以分开两段不同功能或含义的代码，增强代码的可读性。 </a:t>
            </a:r>
            <a:endParaRPr kumimoji="1" lang="en-US" altLang="zh-CN" dirty="0"/>
          </a:p>
          <a:p>
            <a:r>
              <a:rPr lang="zh-CN" altLang="zh-CN" dirty="0"/>
              <a:t>语句的分隔</a:t>
            </a:r>
            <a:r>
              <a:rPr lang="zh-CN" altLang="en-US" dirty="0"/>
              <a:t>：</a:t>
            </a:r>
            <a:r>
              <a:rPr lang="en-US" altLang="zh-CN" dirty="0"/>
              <a:t>C</a:t>
            </a:r>
            <a:r>
              <a:rPr lang="zh-CN" altLang="zh-CN" dirty="0"/>
              <a:t>、</a:t>
            </a:r>
            <a:r>
              <a:rPr lang="en-US" altLang="zh-CN" dirty="0"/>
              <a:t>Java</a:t>
            </a:r>
            <a:r>
              <a:rPr lang="zh-CN" altLang="zh-CN" dirty="0"/>
              <a:t>等语言使用分号来标识一个语句的结束。</a:t>
            </a:r>
            <a:r>
              <a:rPr lang="en-US" altLang="zh-CN" dirty="0"/>
              <a:t>Python</a:t>
            </a:r>
            <a:r>
              <a:rPr lang="zh-CN" altLang="zh-CN" dirty="0"/>
              <a:t>也支持分号作为一行语句的结束标志，但</a:t>
            </a:r>
            <a:r>
              <a:rPr lang="en-US" altLang="zh-CN" dirty="0"/>
              <a:t>Python</a:t>
            </a:r>
            <a:r>
              <a:rPr lang="zh-CN" altLang="zh-CN" dirty="0"/>
              <a:t>并不推荐使用分号，而是直接使用换行来表示语句的结束。</a:t>
            </a:r>
            <a:r>
              <a:rPr lang="en-US" altLang="zh-CN" dirty="0"/>
              <a:t>Python</a:t>
            </a:r>
            <a:r>
              <a:rPr lang="zh-CN" altLang="zh-CN" dirty="0"/>
              <a:t>同样支持在多行中书写一条语句，此时需要使用反斜杠（</a:t>
            </a:r>
            <a:r>
              <a:rPr lang="en-US" altLang="zh-CN" dirty="0"/>
              <a:t>\</a:t>
            </a:r>
            <a:r>
              <a:rPr lang="zh-CN" altLang="zh-CN" dirty="0"/>
              <a:t>）添加到行末。 </a:t>
            </a:r>
          </a:p>
          <a:p>
            <a:endParaRPr kumimoji="1" lang="zh-CN" altLang="en-US" dirty="0"/>
          </a:p>
        </p:txBody>
      </p:sp>
    </p:spTree>
    <p:extLst>
      <p:ext uri="{BB962C8B-B14F-4D97-AF65-F5344CB8AC3E}">
        <p14:creationId xmlns:p14="http://schemas.microsoft.com/office/powerpoint/2010/main" val="438572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5BAD271E-2EBB-8C44-8636-A02C97FD3F06}"/>
              </a:ext>
            </a:extLst>
          </p:cNvPr>
          <p:cNvSpPr>
            <a:spLocks noGrp="1"/>
          </p:cNvSpPr>
          <p:nvPr>
            <p:ph type="title"/>
          </p:nvPr>
        </p:nvSpPr>
        <p:spPr>
          <a:xfrm>
            <a:off x="1847850" y="620713"/>
            <a:ext cx="8362950" cy="868362"/>
          </a:xfrm>
        </p:spPr>
        <p:txBody>
          <a:bodyPr/>
          <a:lstStyle/>
          <a:p>
            <a:r>
              <a:rPr lang="en-US" altLang="zh-CN" dirty="0"/>
              <a:t>Python 3.x</a:t>
            </a:r>
            <a:r>
              <a:rPr lang="zh-CN" altLang="en-US" dirty="0"/>
              <a:t>与</a:t>
            </a:r>
            <a:r>
              <a:rPr lang="en-US" altLang="zh-CN" dirty="0"/>
              <a:t>2.x</a:t>
            </a:r>
            <a:r>
              <a:rPr lang="zh-CN" altLang="en-US" dirty="0"/>
              <a:t>的区别</a:t>
            </a:r>
            <a:endParaRPr lang="en-US" altLang="zh-CN" dirty="0">
              <a:latin typeface="楷体" panose="02010609060101010101" pitchFamily="49" charset="-122"/>
              <a:ea typeface="楷体" panose="02010609060101010101" pitchFamily="49" charset="-122"/>
            </a:endParaRPr>
          </a:p>
        </p:txBody>
      </p:sp>
      <p:sp>
        <p:nvSpPr>
          <p:cNvPr id="28675" name="内容占位符 2">
            <a:extLst>
              <a:ext uri="{FF2B5EF4-FFF2-40B4-BE49-F238E27FC236}">
                <a16:creationId xmlns:a16="http://schemas.microsoft.com/office/drawing/2014/main" id="{F3D3B573-BFFD-D343-B75D-55F0C7722E49}"/>
              </a:ext>
            </a:extLst>
          </p:cNvPr>
          <p:cNvSpPr>
            <a:spLocks noGrp="1"/>
          </p:cNvSpPr>
          <p:nvPr>
            <p:ph idx="1"/>
          </p:nvPr>
        </p:nvSpPr>
        <p:spPr>
          <a:xfrm>
            <a:off x="2063750" y="1600201"/>
            <a:ext cx="8147050" cy="4924425"/>
          </a:xfrm>
        </p:spPr>
        <p:txBody>
          <a:bodyPr/>
          <a:lstStyle/>
          <a:p>
            <a:pPr marL="800100" lvl="1" indent="-342900">
              <a:buFontTx/>
              <a:buAutoNum type="circleNumDbPlain"/>
            </a:pPr>
            <a:r>
              <a:rPr lang="en-US" altLang="zh-CN" dirty="0"/>
              <a:t>Python 3.x</a:t>
            </a:r>
            <a:r>
              <a:rPr lang="zh-CN" altLang="zh-CN" dirty="0"/>
              <a:t>默认使用</a:t>
            </a:r>
            <a:r>
              <a:rPr lang="en-US" altLang="zh-CN" dirty="0"/>
              <a:t>UTF-8</a:t>
            </a:r>
            <a:r>
              <a:rPr lang="zh-CN" altLang="zh-CN" dirty="0"/>
              <a:t>编码</a:t>
            </a:r>
            <a:endParaRPr lang="en-US" altLang="zh-CN" dirty="0"/>
          </a:p>
          <a:p>
            <a:pPr marL="800100" lvl="1" indent="-342900">
              <a:buFontTx/>
              <a:buAutoNum type="circleNumDbPlain"/>
            </a:pPr>
            <a:r>
              <a:rPr lang="en-US" altLang="zh-CN" dirty="0"/>
              <a:t>print()</a:t>
            </a:r>
            <a:r>
              <a:rPr lang="zh-CN" altLang="zh-CN" dirty="0"/>
              <a:t>函数代替了</a:t>
            </a:r>
            <a:r>
              <a:rPr lang="en-US" altLang="zh-CN" dirty="0"/>
              <a:t>print</a:t>
            </a:r>
            <a:r>
              <a:rPr lang="zh-CN" altLang="zh-CN" dirty="0"/>
              <a:t>语句</a:t>
            </a:r>
            <a:endParaRPr lang="en-US" altLang="zh-CN" dirty="0"/>
          </a:p>
          <a:p>
            <a:pPr marL="800100" lvl="1" indent="-342900">
              <a:buFontTx/>
              <a:buAutoNum type="circleNumDbPlain"/>
            </a:pPr>
            <a:r>
              <a:rPr lang="zh-CN" altLang="zh-CN" dirty="0"/>
              <a:t>完全的面向对象</a:t>
            </a:r>
            <a:endParaRPr lang="en-US" altLang="zh-CN" dirty="0"/>
          </a:p>
          <a:p>
            <a:pPr marL="800100" lvl="1" indent="-342900">
              <a:buFontTx/>
              <a:buAutoNum type="circleNumDbPlain"/>
            </a:pPr>
            <a:r>
              <a:rPr lang="zh-CN" altLang="zh-CN" dirty="0"/>
              <a:t>用视图和迭代器代替了列表</a:t>
            </a:r>
            <a:endParaRPr lang="en-US" altLang="zh-CN" dirty="0"/>
          </a:p>
          <a:p>
            <a:pPr marL="800100" lvl="1" indent="-342900">
              <a:buFontTx/>
              <a:buAutoNum type="circleNumDbPlain"/>
            </a:pPr>
            <a:r>
              <a:rPr lang="zh-CN" altLang="zh-CN" dirty="0"/>
              <a:t>比较运算中的改变</a:t>
            </a:r>
            <a:endParaRPr lang="en-US" altLang="zh-CN" dirty="0"/>
          </a:p>
          <a:p>
            <a:pPr marL="800100" lvl="1" indent="-342900">
              <a:buFontTx/>
              <a:buAutoNum type="circleNumDbPlain"/>
            </a:pPr>
            <a:r>
              <a:rPr lang="zh-CN" altLang="zh-CN" dirty="0"/>
              <a:t>整数类型的改变</a:t>
            </a:r>
            <a:endParaRPr lang="en-US" altLang="zh-CN" dirty="0"/>
          </a:p>
          <a:p>
            <a:pPr marL="800100" lvl="1" indent="-342900">
              <a:buFontTx/>
              <a:buAutoNum type="circleNumDbPlain"/>
            </a:pPr>
            <a:r>
              <a:rPr lang="zh-CN" altLang="zh-CN" dirty="0"/>
              <a:t>字符串的改变</a:t>
            </a:r>
            <a:endParaRPr lang="en-US" altLang="zh-CN" dirty="0"/>
          </a:p>
          <a:p>
            <a:pPr marL="800100" lvl="1" indent="-342900">
              <a:buFontTx/>
              <a:buAutoNum type="circleNumDbPlain"/>
            </a:pPr>
            <a:r>
              <a:rPr lang="zh-CN" altLang="zh-CN" dirty="0"/>
              <a:t>取消了</a:t>
            </a:r>
            <a:r>
              <a:rPr lang="en-US" altLang="zh-CN" dirty="0"/>
              <a:t>file</a:t>
            </a:r>
            <a:r>
              <a:rPr lang="zh-CN" altLang="zh-CN" dirty="0"/>
              <a:t>数据类型</a:t>
            </a:r>
            <a:endParaRPr lang="en-US" altLang="zh-CN" dirty="0"/>
          </a:p>
          <a:p>
            <a:pPr marL="800100" lvl="1" indent="-342900">
              <a:buFontTx/>
              <a:buAutoNum type="circleNumDbPlain"/>
            </a:pPr>
            <a:r>
              <a:rPr lang="zh-CN" altLang="zh-CN" dirty="0"/>
              <a:t>异常处理的改变</a:t>
            </a:r>
            <a:endParaRPr lang="en-US" altLang="zh-CN" dirty="0"/>
          </a:p>
          <a:p>
            <a:pPr marL="800100" lvl="1" indent="-342900">
              <a:buFontTx/>
              <a:buAutoNum type="circleNumDbPlain"/>
            </a:pPr>
            <a:r>
              <a:rPr lang="zh-CN" altLang="zh-CN" dirty="0"/>
              <a:t>其他主要的语法改变</a:t>
            </a:r>
            <a:endParaRPr lang="zh-CN" altLang="en-US" dirty="0"/>
          </a:p>
        </p:txBody>
      </p:sp>
    </p:spTree>
    <p:extLst>
      <p:ext uri="{BB962C8B-B14F-4D97-AF65-F5344CB8AC3E}">
        <p14:creationId xmlns:p14="http://schemas.microsoft.com/office/powerpoint/2010/main" val="417763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l="19834" r="23643"/>
          <a:stretch/>
        </p:blipFill>
        <p:spPr>
          <a:xfrm>
            <a:off x="9459069" y="118242"/>
            <a:ext cx="2043954" cy="2005264"/>
          </a:xfrm>
          <a:prstGeom prst="rect">
            <a:avLst/>
          </a:prstGeom>
        </p:spPr>
      </p:pic>
      <p:sp>
        <p:nvSpPr>
          <p:cNvPr id="2" name="标题 1"/>
          <p:cNvSpPr>
            <a:spLocks noGrp="1"/>
          </p:cNvSpPr>
          <p:nvPr>
            <p:ph type="title"/>
          </p:nvPr>
        </p:nvSpPr>
        <p:spPr/>
        <p:txBody>
          <a:bodyPr/>
          <a:lstStyle/>
          <a:p>
            <a:r>
              <a:rPr kumimoji="1" lang="en-US" altLang="zh-CN" dirty="0"/>
              <a:t>Python</a:t>
            </a:r>
            <a:r>
              <a:rPr kumimoji="1" lang="zh-CN" altLang="en-US" dirty="0"/>
              <a:t>简史</a:t>
            </a:r>
          </a:p>
        </p:txBody>
      </p:sp>
      <p:sp>
        <p:nvSpPr>
          <p:cNvPr id="3" name="内容占位符 2"/>
          <p:cNvSpPr>
            <a:spLocks noGrp="1"/>
          </p:cNvSpPr>
          <p:nvPr>
            <p:ph idx="1"/>
          </p:nvPr>
        </p:nvSpPr>
        <p:spPr/>
        <p:txBody>
          <a:bodyPr anchor="t"/>
          <a:lstStyle/>
          <a:p>
            <a:r>
              <a:rPr kumimoji="1" lang="en-US" altLang="zh-CN" dirty="0"/>
              <a:t>Python</a:t>
            </a:r>
            <a:r>
              <a:rPr kumimoji="1" lang="zh-CN" altLang="en-US" dirty="0"/>
              <a:t>原意：大蟒蛇</a:t>
            </a:r>
            <a:endParaRPr kumimoji="1" lang="en-US" altLang="zh-CN" dirty="0"/>
          </a:p>
          <a:p>
            <a:r>
              <a:rPr kumimoji="1" lang="zh-CN" altLang="en-US" dirty="0"/>
              <a:t>发明者：</a:t>
            </a:r>
            <a:r>
              <a:rPr lang="en-US" altLang="zh-CN" dirty="0"/>
              <a:t>Guido von Rossum</a:t>
            </a:r>
          </a:p>
          <a:p>
            <a:r>
              <a:rPr lang="zh-CN" altLang="zh-CN" dirty="0"/>
              <a:t>第一个</a:t>
            </a:r>
            <a:r>
              <a:rPr lang="en-US" altLang="zh-CN" dirty="0"/>
              <a:t>Python</a:t>
            </a:r>
            <a:r>
              <a:rPr lang="zh-CN" altLang="zh-CN" dirty="0"/>
              <a:t>编译器在</a:t>
            </a:r>
            <a:r>
              <a:rPr lang="en-US" altLang="zh-CN" dirty="0"/>
              <a:t>1991</a:t>
            </a:r>
            <a:r>
              <a:rPr lang="zh-CN" altLang="zh-CN" dirty="0"/>
              <a:t>年诞生，使用</a:t>
            </a:r>
            <a:r>
              <a:rPr lang="en-US" altLang="zh-CN" dirty="0"/>
              <a:t>C</a:t>
            </a:r>
            <a:r>
              <a:rPr lang="zh-CN" altLang="zh-CN" dirty="0"/>
              <a:t>语言实现，可以调用</a:t>
            </a:r>
            <a:r>
              <a:rPr lang="en-US" altLang="zh-CN" dirty="0"/>
              <a:t>C</a:t>
            </a:r>
            <a:r>
              <a:rPr lang="zh-CN" altLang="zh-CN" dirty="0"/>
              <a:t>语言编写的库文件。 </a:t>
            </a:r>
            <a:endParaRPr lang="en-US" altLang="zh-CN" dirty="0"/>
          </a:p>
          <a:p>
            <a:r>
              <a:rPr lang="en-US" altLang="zh-CN" dirty="0"/>
              <a:t>Python</a:t>
            </a:r>
            <a:r>
              <a:rPr lang="zh-CN" altLang="zh-CN" dirty="0"/>
              <a:t>的语法大多源于</a:t>
            </a:r>
            <a:r>
              <a:rPr lang="en-US" altLang="zh-CN" dirty="0"/>
              <a:t>C</a:t>
            </a:r>
            <a:r>
              <a:rPr lang="zh-CN" altLang="zh-CN" dirty="0"/>
              <a:t>语言，但其风格受到了</a:t>
            </a:r>
            <a:r>
              <a:rPr lang="en-US" altLang="zh-CN" dirty="0"/>
              <a:t>ABC</a:t>
            </a:r>
            <a:r>
              <a:rPr lang="zh-CN" altLang="zh-CN" dirty="0"/>
              <a:t>语言的影响</a:t>
            </a:r>
            <a:r>
              <a:rPr lang="zh-CN" altLang="en-US" dirty="0"/>
              <a:t>。</a:t>
            </a:r>
            <a:endParaRPr lang="en-US" altLang="zh-CN" dirty="0"/>
          </a:p>
          <a:p>
            <a:r>
              <a:rPr kumimoji="1" lang="en-US" altLang="zh-CN" dirty="0"/>
              <a:t>Python</a:t>
            </a:r>
            <a:r>
              <a:rPr lang="zh-CN" altLang="zh-CN" dirty="0"/>
              <a:t>形成了强大的社区力量 </a:t>
            </a:r>
            <a:r>
              <a:rPr lang="zh-CN" altLang="en-US" dirty="0"/>
              <a:t>，有丰富的标准库和第三方包支持。</a:t>
            </a:r>
            <a:endParaRPr kumimoji="1" lang="zh-CN" altLang="en-US" dirty="0"/>
          </a:p>
        </p:txBody>
      </p:sp>
    </p:spTree>
    <p:extLst>
      <p:ext uri="{BB962C8B-B14F-4D97-AF65-F5344CB8AC3E}">
        <p14:creationId xmlns:p14="http://schemas.microsoft.com/office/powerpoint/2010/main" val="1431119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7179E497-1081-E24D-8716-90A6CC35F7B0}"/>
              </a:ext>
            </a:extLst>
          </p:cNvPr>
          <p:cNvSpPr>
            <a:spLocks noGrp="1"/>
          </p:cNvSpPr>
          <p:nvPr>
            <p:ph type="title"/>
          </p:nvPr>
        </p:nvSpPr>
        <p:spPr>
          <a:xfrm>
            <a:off x="1847850" y="620713"/>
            <a:ext cx="8362950" cy="868362"/>
          </a:xfrm>
        </p:spPr>
        <p:txBody>
          <a:bodyPr/>
          <a:lstStyle/>
          <a:p>
            <a:r>
              <a:rPr lang="zh-CN" altLang="en-US" sz="3200"/>
              <a:t>①</a:t>
            </a:r>
            <a:r>
              <a:rPr lang="en-US" altLang="zh-CN" sz="3200"/>
              <a:t>Python 3.x</a:t>
            </a:r>
            <a:r>
              <a:rPr lang="zh-CN" altLang="zh-CN" sz="3200"/>
              <a:t>默认使用</a:t>
            </a:r>
            <a:r>
              <a:rPr lang="en-US" altLang="zh-CN" sz="3200"/>
              <a:t>UTF-8</a:t>
            </a:r>
            <a:r>
              <a:rPr lang="zh-CN" altLang="zh-CN" sz="3200"/>
              <a:t>编码</a:t>
            </a:r>
            <a:endParaRPr lang="zh-CN" altLang="en-US" sz="3200"/>
          </a:p>
        </p:txBody>
      </p:sp>
      <p:pic>
        <p:nvPicPr>
          <p:cNvPr id="29699" name="内容占位符 3">
            <a:extLst>
              <a:ext uri="{FF2B5EF4-FFF2-40B4-BE49-F238E27FC236}">
                <a16:creationId xmlns:a16="http://schemas.microsoft.com/office/drawing/2014/main" id="{47E5EF0D-42CE-CA44-B2E4-770D20EACE3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4546"/>
          <a:stretch>
            <a:fillRect/>
          </a:stretch>
        </p:blipFill>
        <p:spPr>
          <a:xfrm>
            <a:off x="1947253" y="2098799"/>
            <a:ext cx="8404225" cy="3024187"/>
          </a:xfrm>
        </p:spPr>
      </p:pic>
    </p:spTree>
    <p:extLst>
      <p:ext uri="{BB962C8B-B14F-4D97-AF65-F5344CB8AC3E}">
        <p14:creationId xmlns:p14="http://schemas.microsoft.com/office/powerpoint/2010/main" val="96592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387BDA89-8553-814C-B2F0-033637EEC895}"/>
              </a:ext>
            </a:extLst>
          </p:cNvPr>
          <p:cNvSpPr>
            <a:spLocks noGrp="1"/>
          </p:cNvSpPr>
          <p:nvPr>
            <p:ph type="title"/>
          </p:nvPr>
        </p:nvSpPr>
        <p:spPr>
          <a:xfrm>
            <a:off x="1847850" y="620713"/>
            <a:ext cx="8362950" cy="868362"/>
          </a:xfrm>
        </p:spPr>
        <p:txBody>
          <a:bodyPr/>
          <a:lstStyle/>
          <a:p>
            <a:r>
              <a:rPr lang="zh-CN" altLang="en-US" sz="3200"/>
              <a:t>②</a:t>
            </a:r>
            <a:r>
              <a:rPr lang="en-US" altLang="zh-CN" sz="3200"/>
              <a:t>print()</a:t>
            </a:r>
            <a:r>
              <a:rPr lang="zh-CN" altLang="zh-CN" sz="3200"/>
              <a:t>函数代替了</a:t>
            </a:r>
            <a:r>
              <a:rPr lang="en-US" altLang="zh-CN" sz="3200"/>
              <a:t>print</a:t>
            </a:r>
            <a:r>
              <a:rPr lang="zh-CN" altLang="zh-CN" sz="3200"/>
              <a:t>语句</a:t>
            </a:r>
            <a:endParaRPr lang="zh-CN" altLang="en-US" sz="3200"/>
          </a:p>
        </p:txBody>
      </p:sp>
      <p:pic>
        <p:nvPicPr>
          <p:cNvPr id="30723" name="内容占位符 3">
            <a:extLst>
              <a:ext uri="{FF2B5EF4-FFF2-40B4-BE49-F238E27FC236}">
                <a16:creationId xmlns:a16="http://schemas.microsoft.com/office/drawing/2014/main" id="{44CFEB9F-B37E-224A-B9E4-70C821969F8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34089" y="1817321"/>
            <a:ext cx="8218488" cy="3379788"/>
          </a:xfrm>
        </p:spPr>
      </p:pic>
    </p:spTree>
    <p:extLst>
      <p:ext uri="{BB962C8B-B14F-4D97-AF65-F5344CB8AC3E}">
        <p14:creationId xmlns:p14="http://schemas.microsoft.com/office/powerpoint/2010/main" val="2445558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F6628A20-C145-AF4F-9A51-2AE0D32FFF57}"/>
              </a:ext>
            </a:extLst>
          </p:cNvPr>
          <p:cNvSpPr>
            <a:spLocks noGrp="1"/>
          </p:cNvSpPr>
          <p:nvPr>
            <p:ph type="title"/>
          </p:nvPr>
        </p:nvSpPr>
        <p:spPr>
          <a:xfrm>
            <a:off x="1847850" y="620713"/>
            <a:ext cx="8362950" cy="868362"/>
          </a:xfrm>
        </p:spPr>
        <p:txBody>
          <a:bodyPr/>
          <a:lstStyle/>
          <a:p>
            <a:r>
              <a:rPr lang="zh-CN" altLang="en-US" sz="3200"/>
              <a:t>③</a:t>
            </a:r>
            <a:r>
              <a:rPr lang="zh-CN" altLang="zh-CN" sz="3200"/>
              <a:t>完全的面向对象</a:t>
            </a:r>
            <a:endParaRPr lang="zh-CN" altLang="en-US" sz="3200"/>
          </a:p>
        </p:txBody>
      </p:sp>
      <p:pic>
        <p:nvPicPr>
          <p:cNvPr id="31747" name="内容占位符 3">
            <a:extLst>
              <a:ext uri="{FF2B5EF4-FFF2-40B4-BE49-F238E27FC236}">
                <a16:creationId xmlns:a16="http://schemas.microsoft.com/office/drawing/2014/main" id="{50B4D34A-6DB4-5840-A3FB-8EFD2B645B9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29912" y="2124931"/>
            <a:ext cx="8493125" cy="2476500"/>
          </a:xfrm>
        </p:spPr>
      </p:pic>
    </p:spTree>
    <p:extLst>
      <p:ext uri="{BB962C8B-B14F-4D97-AF65-F5344CB8AC3E}">
        <p14:creationId xmlns:p14="http://schemas.microsoft.com/office/powerpoint/2010/main" val="2823931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7E29FC41-3E9A-F141-B394-2FB1F112F4C8}"/>
              </a:ext>
            </a:extLst>
          </p:cNvPr>
          <p:cNvSpPr>
            <a:spLocks noGrp="1"/>
          </p:cNvSpPr>
          <p:nvPr>
            <p:ph type="title"/>
          </p:nvPr>
        </p:nvSpPr>
        <p:spPr>
          <a:xfrm>
            <a:off x="1847850" y="351082"/>
            <a:ext cx="8362950" cy="868362"/>
          </a:xfrm>
        </p:spPr>
        <p:txBody>
          <a:bodyPr/>
          <a:lstStyle/>
          <a:p>
            <a:r>
              <a:rPr lang="zh-CN" altLang="en-US" sz="3200" dirty="0"/>
              <a:t>④</a:t>
            </a:r>
            <a:r>
              <a:rPr lang="zh-CN" altLang="zh-CN" sz="3200" dirty="0"/>
              <a:t>用视图和迭代器代替了列表</a:t>
            </a:r>
            <a:endParaRPr lang="zh-CN" altLang="en-US" sz="3200" dirty="0"/>
          </a:p>
        </p:txBody>
      </p:sp>
      <p:sp>
        <p:nvSpPr>
          <p:cNvPr id="32771" name="内容占位符 2">
            <a:extLst>
              <a:ext uri="{FF2B5EF4-FFF2-40B4-BE49-F238E27FC236}">
                <a16:creationId xmlns:a16="http://schemas.microsoft.com/office/drawing/2014/main" id="{83B2CB39-3390-EC43-978C-BA07715BC34F}"/>
              </a:ext>
            </a:extLst>
          </p:cNvPr>
          <p:cNvSpPr>
            <a:spLocks noGrp="1"/>
          </p:cNvSpPr>
          <p:nvPr>
            <p:ph idx="1"/>
          </p:nvPr>
        </p:nvSpPr>
        <p:spPr/>
        <p:txBody>
          <a:bodyPr/>
          <a:lstStyle/>
          <a:p>
            <a:pPr marL="0" indent="0">
              <a:buNone/>
            </a:pPr>
            <a:r>
              <a:rPr lang="zh-CN" altLang="en-US" dirty="0">
                <a:latin typeface="楷体" panose="02010609060101010101" pitchFamily="49" charset="-122"/>
                <a:ea typeface="楷体" panose="02010609060101010101" pitchFamily="49" charset="-122"/>
              </a:rPr>
              <a:t>    下面的常用方法或函数在</a:t>
            </a:r>
            <a:r>
              <a:rPr lang="en-US" altLang="zh-CN" dirty="0">
                <a:latin typeface="楷体" panose="02010609060101010101" pitchFamily="49" charset="-122"/>
                <a:ea typeface="楷体" panose="02010609060101010101" pitchFamily="49" charset="-122"/>
              </a:rPr>
              <a:t>Python 2.x</a:t>
            </a:r>
            <a:r>
              <a:rPr lang="zh-CN" altLang="en-US" dirty="0">
                <a:latin typeface="楷体" panose="02010609060101010101" pitchFamily="49" charset="-122"/>
                <a:ea typeface="楷体" panose="02010609060101010101" pitchFamily="49" charset="-122"/>
              </a:rPr>
              <a:t>中返回列表，在</a:t>
            </a:r>
            <a:r>
              <a:rPr lang="en-US" altLang="zh-CN" dirty="0">
                <a:latin typeface="楷体" panose="02010609060101010101" pitchFamily="49" charset="-122"/>
                <a:ea typeface="楷体" panose="02010609060101010101" pitchFamily="49" charset="-122"/>
              </a:rPr>
              <a:t>3.x</a:t>
            </a:r>
            <a:r>
              <a:rPr lang="zh-CN" altLang="en-US" dirty="0">
                <a:latin typeface="楷体" panose="02010609060101010101" pitchFamily="49" charset="-122"/>
                <a:ea typeface="楷体" panose="02010609060101010101" pitchFamily="49" charset="-122"/>
              </a:rPr>
              <a:t>中有多改变。</a:t>
            </a:r>
          </a:p>
          <a:p>
            <a:pPr lvl="1"/>
            <a:r>
              <a:rPr lang="zh-CN" altLang="en-US" sz="2200" dirty="0"/>
              <a:t>字典的</a:t>
            </a:r>
            <a:r>
              <a:rPr lang="en-US" altLang="zh-CN" sz="2200" dirty="0"/>
              <a:t>keys()</a:t>
            </a:r>
            <a:r>
              <a:rPr lang="zh-CN" altLang="en-US" sz="2200" dirty="0"/>
              <a:t>、</a:t>
            </a:r>
            <a:r>
              <a:rPr lang="en-US" altLang="zh-CN" sz="2200" dirty="0"/>
              <a:t>items()</a:t>
            </a:r>
            <a:r>
              <a:rPr lang="zh-CN" altLang="en-US" sz="2200" dirty="0"/>
              <a:t>和</a:t>
            </a:r>
            <a:r>
              <a:rPr lang="en-US" altLang="zh-CN" sz="2200" dirty="0"/>
              <a:t>values()</a:t>
            </a:r>
            <a:r>
              <a:rPr lang="zh-CN" altLang="en-US" sz="2200" dirty="0"/>
              <a:t>方法用返回视图代替了列表，</a:t>
            </a:r>
            <a:r>
              <a:rPr lang="en-US" altLang="zh-CN" sz="2200" dirty="0"/>
              <a:t>2.x</a:t>
            </a:r>
            <a:r>
              <a:rPr lang="zh-CN" altLang="en-US" sz="2200" dirty="0"/>
              <a:t>中的</a:t>
            </a:r>
            <a:r>
              <a:rPr lang="en-US" altLang="zh-CN" sz="2200" dirty="0" err="1"/>
              <a:t>iterkeys</a:t>
            </a:r>
            <a:r>
              <a:rPr lang="en-US" altLang="zh-CN" sz="2200" dirty="0"/>
              <a:t>()</a:t>
            </a:r>
            <a:r>
              <a:rPr lang="zh-CN" altLang="en-US" sz="2200" dirty="0"/>
              <a:t>、</a:t>
            </a:r>
            <a:r>
              <a:rPr lang="en-US" altLang="zh-CN" sz="2200" dirty="0" err="1"/>
              <a:t>iteritems</a:t>
            </a:r>
            <a:r>
              <a:rPr lang="en-US" altLang="zh-CN" sz="2200" dirty="0"/>
              <a:t>()</a:t>
            </a:r>
            <a:r>
              <a:rPr lang="zh-CN" altLang="en-US" sz="2200" dirty="0"/>
              <a:t>和</a:t>
            </a:r>
            <a:r>
              <a:rPr lang="en-US" altLang="zh-CN" sz="2200" dirty="0" err="1"/>
              <a:t>itervalues</a:t>
            </a:r>
            <a:r>
              <a:rPr lang="en-US" altLang="zh-CN" sz="2200" dirty="0"/>
              <a:t>()</a:t>
            </a:r>
            <a:r>
              <a:rPr lang="zh-CN" altLang="en-US" sz="2200" dirty="0"/>
              <a:t>不再支持。</a:t>
            </a:r>
          </a:p>
          <a:p>
            <a:pPr lvl="1"/>
            <a:r>
              <a:rPr lang="en-US" altLang="zh-CN" sz="2200" dirty="0"/>
              <a:t>map()</a:t>
            </a:r>
            <a:r>
              <a:rPr lang="zh-CN" altLang="en-US" sz="2200" dirty="0"/>
              <a:t>、</a:t>
            </a:r>
            <a:r>
              <a:rPr lang="en-US" altLang="zh-CN" sz="2200" dirty="0"/>
              <a:t>filter()</a:t>
            </a:r>
            <a:r>
              <a:rPr lang="zh-CN" altLang="en-US" sz="2200" dirty="0"/>
              <a:t>和</a:t>
            </a:r>
            <a:r>
              <a:rPr lang="en-US" altLang="zh-CN" sz="2200" dirty="0"/>
              <a:t>zip()</a:t>
            </a:r>
            <a:r>
              <a:rPr lang="zh-CN" altLang="en-US" sz="2200" dirty="0"/>
              <a:t>函数用返回迭代器代替了列表。</a:t>
            </a:r>
          </a:p>
          <a:p>
            <a:pPr marL="0" indent="0">
              <a:buNone/>
            </a:pP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31799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A9C8BCED-993C-1645-AD5B-5ECF78D600F9}"/>
              </a:ext>
            </a:extLst>
          </p:cNvPr>
          <p:cNvSpPr>
            <a:spLocks noGrp="1"/>
          </p:cNvSpPr>
          <p:nvPr>
            <p:ph type="title"/>
          </p:nvPr>
        </p:nvSpPr>
        <p:spPr>
          <a:xfrm>
            <a:off x="1859573" y="248365"/>
            <a:ext cx="8362950" cy="868362"/>
          </a:xfrm>
        </p:spPr>
        <p:txBody>
          <a:bodyPr/>
          <a:lstStyle/>
          <a:p>
            <a:r>
              <a:rPr lang="zh-CN" altLang="en-US" sz="3200" dirty="0"/>
              <a:t>⑤</a:t>
            </a:r>
            <a:r>
              <a:rPr lang="zh-CN" altLang="zh-CN" sz="3200" dirty="0"/>
              <a:t>比较运算中的改变</a:t>
            </a:r>
            <a:endParaRPr lang="zh-CN" altLang="en-US" sz="3200" dirty="0"/>
          </a:p>
        </p:txBody>
      </p:sp>
      <p:sp>
        <p:nvSpPr>
          <p:cNvPr id="33795" name="内容占位符 2">
            <a:extLst>
              <a:ext uri="{FF2B5EF4-FFF2-40B4-BE49-F238E27FC236}">
                <a16:creationId xmlns:a16="http://schemas.microsoft.com/office/drawing/2014/main" id="{ED08F271-8146-314D-BDFC-38F19D34B30D}"/>
              </a:ext>
            </a:extLst>
          </p:cNvPr>
          <p:cNvSpPr>
            <a:spLocks noGrp="1"/>
          </p:cNvSpPr>
          <p:nvPr>
            <p:ph idx="1"/>
          </p:nvPr>
        </p:nvSpPr>
        <p:spPr/>
        <p:txBody>
          <a:bodyPr/>
          <a:lstStyle/>
          <a:p>
            <a:pPr marL="0" indent="0">
              <a:buNone/>
            </a:pPr>
            <a:r>
              <a:rPr lang="zh-CN" altLang="en-US" sz="2800">
                <a:latin typeface="楷体" panose="02010609060101010101" pitchFamily="49" charset="-122"/>
                <a:ea typeface="楷体" panose="02010609060101010101" pitchFamily="49" charset="-122"/>
              </a:rPr>
              <a:t>比较运算的主要改变如下。</a:t>
            </a:r>
          </a:p>
          <a:p>
            <a:pPr marL="685800" lvl="1"/>
            <a:r>
              <a:rPr lang="zh-CN" altLang="en-US" sz="2400"/>
              <a:t>用</a:t>
            </a:r>
            <a:r>
              <a:rPr lang="en-US" altLang="zh-CN" sz="2400"/>
              <a:t>!=</a:t>
            </a:r>
            <a:r>
              <a:rPr lang="zh-CN" altLang="en-US" sz="2400"/>
              <a:t>代替了</a:t>
            </a:r>
            <a:r>
              <a:rPr lang="en-US" altLang="zh-CN" sz="2400"/>
              <a:t>&lt;&gt;</a:t>
            </a:r>
            <a:r>
              <a:rPr lang="zh-CN" altLang="en-US" sz="2400"/>
              <a:t>。</a:t>
            </a:r>
          </a:p>
          <a:p>
            <a:pPr marL="685800" lvl="1"/>
            <a:r>
              <a:rPr lang="zh-CN" altLang="en-US" sz="2400"/>
              <a:t>比较运算</a:t>
            </a:r>
            <a:r>
              <a:rPr lang="en-US" altLang="zh-CN" sz="2400"/>
              <a:t>&lt;</a:t>
            </a:r>
            <a:r>
              <a:rPr lang="zh-CN" altLang="en-US" sz="2400"/>
              <a:t>、</a:t>
            </a:r>
            <a:r>
              <a:rPr lang="en-US" altLang="zh-CN" sz="2400"/>
              <a:t>&lt;=</a:t>
            </a:r>
            <a:r>
              <a:rPr lang="zh-CN" altLang="en-US" sz="2400"/>
              <a:t>、</a:t>
            </a:r>
            <a:r>
              <a:rPr lang="en-US" altLang="zh-CN" sz="2400"/>
              <a:t>&gt;=</a:t>
            </a:r>
            <a:r>
              <a:rPr lang="zh-CN" altLang="en-US" sz="2400"/>
              <a:t>和</a:t>
            </a:r>
            <a:r>
              <a:rPr lang="en-US" altLang="zh-CN" sz="2400"/>
              <a:t>&gt;</a:t>
            </a:r>
            <a:r>
              <a:rPr lang="zh-CN" altLang="en-US" sz="2400"/>
              <a:t>在无法比较两个数据大小顺序时，会产生</a:t>
            </a:r>
            <a:r>
              <a:rPr lang="en-US" altLang="zh-CN" sz="2400"/>
              <a:t>TypeError</a:t>
            </a:r>
            <a:r>
              <a:rPr lang="zh-CN" altLang="en-US" sz="2400"/>
              <a:t>异常。</a:t>
            </a:r>
          </a:p>
          <a:p>
            <a:pPr marL="685800" lvl="1"/>
            <a:r>
              <a:rPr lang="zh-CN" altLang="en-US" sz="2400"/>
              <a:t>在</a:t>
            </a:r>
            <a:r>
              <a:rPr lang="en-US" altLang="zh-CN" sz="2400"/>
              <a:t>Python 2.x</a:t>
            </a:r>
            <a:r>
              <a:rPr lang="zh-CN" altLang="en-US" sz="2400"/>
              <a:t>中，</a:t>
            </a:r>
            <a:r>
              <a:rPr lang="en-US" altLang="zh-CN" sz="2400"/>
              <a:t>1 &lt; ''</a:t>
            </a:r>
            <a:r>
              <a:rPr lang="zh-CN" altLang="en-US" sz="2400"/>
              <a:t>、</a:t>
            </a:r>
            <a:r>
              <a:rPr lang="en-US" altLang="zh-CN" sz="2400"/>
              <a:t>0 &gt; None</a:t>
            </a:r>
            <a:r>
              <a:rPr lang="zh-CN" altLang="en-US" sz="2400"/>
              <a:t>、</a:t>
            </a:r>
            <a:r>
              <a:rPr lang="en-US" altLang="zh-CN" sz="2400"/>
              <a:t>len &lt;= len</a:t>
            </a:r>
            <a:r>
              <a:rPr lang="zh-CN" altLang="en-US" sz="2400"/>
              <a:t>等运算返回</a:t>
            </a:r>
            <a:r>
              <a:rPr lang="en-US" altLang="zh-CN" sz="2400"/>
              <a:t>False</a:t>
            </a:r>
            <a:r>
              <a:rPr lang="zh-CN" altLang="en-US" sz="2400"/>
              <a:t>，而在</a:t>
            </a:r>
            <a:r>
              <a:rPr lang="en-US" altLang="zh-CN" sz="2400"/>
              <a:t>3.x</a:t>
            </a:r>
            <a:r>
              <a:rPr lang="zh-CN" altLang="en-US" sz="2400"/>
              <a:t>中则产生</a:t>
            </a:r>
            <a:r>
              <a:rPr lang="en-US" altLang="zh-CN" sz="2400"/>
              <a:t>TypeError</a:t>
            </a:r>
            <a:r>
              <a:rPr lang="zh-CN" altLang="en-US" sz="2400"/>
              <a:t>异常。</a:t>
            </a:r>
          </a:p>
          <a:p>
            <a:pPr marL="685800" lvl="1"/>
            <a:r>
              <a:rPr lang="zh-CN" altLang="en-US" sz="2400"/>
              <a:t>在</a:t>
            </a:r>
            <a:r>
              <a:rPr lang="en-US" altLang="zh-CN" sz="2400"/>
              <a:t>==</a:t>
            </a:r>
            <a:r>
              <a:rPr lang="zh-CN" altLang="en-US" sz="2400"/>
              <a:t>和</a:t>
            </a:r>
            <a:r>
              <a:rPr lang="en-US" altLang="zh-CN" sz="2400"/>
              <a:t>!=</a:t>
            </a:r>
            <a:r>
              <a:rPr lang="zh-CN" altLang="en-US" sz="2400"/>
              <a:t>中，不兼容类型的数据视为不相等。</a:t>
            </a:r>
          </a:p>
          <a:p>
            <a:pPr marL="0" indent="0">
              <a:buNone/>
            </a:pPr>
            <a:endParaRPr lang="zh-CN" altLang="en-US">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92798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0851DBEF-BFCC-B147-B799-81B752071C2F}"/>
              </a:ext>
            </a:extLst>
          </p:cNvPr>
          <p:cNvSpPr>
            <a:spLocks noGrp="1"/>
          </p:cNvSpPr>
          <p:nvPr>
            <p:ph type="title"/>
          </p:nvPr>
        </p:nvSpPr>
        <p:spPr>
          <a:xfrm>
            <a:off x="1847850" y="374528"/>
            <a:ext cx="8362950" cy="868362"/>
          </a:xfrm>
        </p:spPr>
        <p:txBody>
          <a:bodyPr/>
          <a:lstStyle/>
          <a:p>
            <a:r>
              <a:rPr lang="zh-CN" altLang="en-US" sz="3200" dirty="0"/>
              <a:t>⑥</a:t>
            </a:r>
            <a:r>
              <a:rPr lang="zh-CN" altLang="zh-CN" sz="3200" dirty="0"/>
              <a:t>整数类型的改变</a:t>
            </a:r>
            <a:endParaRPr lang="zh-CN" altLang="en-US" sz="3200" dirty="0"/>
          </a:p>
        </p:txBody>
      </p:sp>
      <p:sp>
        <p:nvSpPr>
          <p:cNvPr id="34819" name="内容占位符 1">
            <a:extLst>
              <a:ext uri="{FF2B5EF4-FFF2-40B4-BE49-F238E27FC236}">
                <a16:creationId xmlns:a16="http://schemas.microsoft.com/office/drawing/2014/main" id="{C0838463-3D82-2346-B1D3-0A8F9D853B0D}"/>
              </a:ext>
            </a:extLst>
          </p:cNvPr>
          <p:cNvSpPr>
            <a:spLocks noGrp="1"/>
          </p:cNvSpPr>
          <p:nvPr>
            <p:ph idx="1"/>
          </p:nvPr>
        </p:nvSpPr>
        <p:spPr/>
        <p:txBody>
          <a:bodyPr/>
          <a:lstStyle/>
          <a:p>
            <a:pPr marL="0" indent="0">
              <a:buNone/>
            </a:pPr>
            <a:r>
              <a:rPr lang="zh-CN" altLang="en-US" dirty="0">
                <a:latin typeface="楷体" panose="02010609060101010101" pitchFamily="49" charset="-122"/>
                <a:ea typeface="楷体" panose="02010609060101010101" pitchFamily="49" charset="-122"/>
              </a:rPr>
              <a:t>整数类型的主要改变如下。</a:t>
            </a:r>
          </a:p>
          <a:p>
            <a:pPr lvl="1"/>
            <a:r>
              <a:rPr lang="zh-CN" altLang="en-US" sz="2200" dirty="0"/>
              <a:t>取消了</a:t>
            </a:r>
            <a:r>
              <a:rPr lang="en-US" altLang="zh-CN" sz="2200" dirty="0"/>
              <a:t>long</a:t>
            </a:r>
            <a:r>
              <a:rPr lang="zh-CN" altLang="en-US" sz="2200" dirty="0"/>
              <a:t>类型，整数类型只有</a:t>
            </a:r>
            <a:r>
              <a:rPr lang="en-US" altLang="zh-CN" sz="2200" dirty="0" err="1"/>
              <a:t>int</a:t>
            </a:r>
            <a:r>
              <a:rPr lang="zh-CN" altLang="en-US" sz="2200" dirty="0"/>
              <a:t>一种。不再支持用后缀</a:t>
            </a:r>
            <a:r>
              <a:rPr lang="en-US" altLang="zh-CN" sz="2200" dirty="0"/>
              <a:t>l</a:t>
            </a:r>
            <a:r>
              <a:rPr lang="zh-CN" altLang="en-US" sz="2200" dirty="0"/>
              <a:t>或</a:t>
            </a:r>
            <a:r>
              <a:rPr lang="en-US" altLang="zh-CN" sz="2200" dirty="0"/>
              <a:t>L</a:t>
            </a:r>
            <a:r>
              <a:rPr lang="zh-CN" altLang="en-US" sz="2200" dirty="0"/>
              <a:t>表示长整数。</a:t>
            </a:r>
          </a:p>
          <a:p>
            <a:pPr lvl="1"/>
            <a:r>
              <a:rPr lang="zh-CN" altLang="en-US" sz="2200" dirty="0"/>
              <a:t>在</a:t>
            </a:r>
            <a:r>
              <a:rPr lang="en-US" altLang="zh-CN" sz="2200" dirty="0"/>
              <a:t>Python 3.x</a:t>
            </a:r>
            <a:r>
              <a:rPr lang="zh-CN" altLang="en-US" sz="2200" dirty="0"/>
              <a:t>中，</a:t>
            </a:r>
            <a:r>
              <a:rPr lang="en-US" altLang="zh-CN" sz="2200" dirty="0"/>
              <a:t>/</a:t>
            </a:r>
            <a:r>
              <a:rPr lang="zh-CN" altLang="en-US" sz="2200" dirty="0"/>
              <a:t>（除法）运算返回浮点数（</a:t>
            </a:r>
            <a:r>
              <a:rPr lang="en-US" altLang="zh-CN" sz="2200" dirty="0"/>
              <a:t>float</a:t>
            </a:r>
            <a:r>
              <a:rPr lang="zh-CN" altLang="en-US" sz="2200" dirty="0"/>
              <a:t>类型）。</a:t>
            </a:r>
            <a:r>
              <a:rPr lang="en-US" altLang="zh-CN" sz="2200" dirty="0"/>
              <a:t>2.x</a:t>
            </a:r>
            <a:r>
              <a:rPr lang="zh-CN" altLang="en-US" sz="2200" dirty="0"/>
              <a:t>中两个整数的</a:t>
            </a:r>
            <a:r>
              <a:rPr lang="en-US" altLang="zh-CN" sz="2200" dirty="0"/>
              <a:t>/</a:t>
            </a:r>
            <a:r>
              <a:rPr lang="zh-CN" altLang="en-US" sz="2200" dirty="0"/>
              <a:t>运算返回整数（截断了小数部分）。</a:t>
            </a:r>
          </a:p>
          <a:p>
            <a:pPr lvl="1"/>
            <a:r>
              <a:rPr lang="zh-CN" altLang="en-US" sz="2200" dirty="0"/>
              <a:t>整数不再限制大小，删除</a:t>
            </a:r>
            <a:r>
              <a:rPr lang="en-US" altLang="zh-CN" sz="2200" dirty="0"/>
              <a:t>sys</a:t>
            </a:r>
            <a:r>
              <a:rPr lang="zh-CN" altLang="en-US" sz="2200" dirty="0"/>
              <a:t>模块中的</a:t>
            </a:r>
            <a:r>
              <a:rPr lang="en-US" altLang="zh-CN" sz="2200" dirty="0" err="1"/>
              <a:t>maxint</a:t>
            </a:r>
            <a:r>
              <a:rPr lang="zh-CN" altLang="en-US" sz="2200" dirty="0"/>
              <a:t>（最大整数）常量。</a:t>
            </a:r>
          </a:p>
          <a:p>
            <a:pPr lvl="1"/>
            <a:r>
              <a:rPr lang="zh-CN" altLang="en-US" sz="2200" dirty="0"/>
              <a:t>不再支持以数字</a:t>
            </a:r>
            <a:r>
              <a:rPr lang="en-US" altLang="zh-CN" sz="2200" dirty="0"/>
              <a:t>0</a:t>
            </a:r>
            <a:r>
              <a:rPr lang="zh-CN" altLang="en-US" sz="2200" dirty="0"/>
              <a:t>开头的八进制常量（如</a:t>
            </a:r>
            <a:r>
              <a:rPr lang="en-US" altLang="zh-CN" sz="2200" dirty="0"/>
              <a:t>012</a:t>
            </a:r>
            <a:r>
              <a:rPr lang="zh-CN" altLang="en-US" sz="2200" dirty="0"/>
              <a:t>），而改成用前缀“</a:t>
            </a:r>
            <a:r>
              <a:rPr lang="en-US" altLang="zh-CN" sz="2200" dirty="0"/>
              <a:t>0o”</a:t>
            </a:r>
            <a:r>
              <a:rPr lang="zh-CN" altLang="en-US" sz="2200" dirty="0"/>
              <a:t>表示（如</a:t>
            </a:r>
            <a:r>
              <a:rPr lang="en-US" altLang="zh-CN" sz="2200" dirty="0"/>
              <a:t>0o12</a:t>
            </a:r>
            <a:r>
              <a:rPr lang="zh-CN" altLang="en-US" sz="2200" dirty="0"/>
              <a:t>）。</a:t>
            </a:r>
          </a:p>
          <a:p>
            <a:pPr marL="0" indent="0">
              <a:buNone/>
            </a:pPr>
            <a:endParaRPr lang="zh-CN" altLang="en-US" dirty="0"/>
          </a:p>
        </p:txBody>
      </p:sp>
    </p:spTree>
    <p:extLst>
      <p:ext uri="{BB962C8B-B14F-4D97-AF65-F5344CB8AC3E}">
        <p14:creationId xmlns:p14="http://schemas.microsoft.com/office/powerpoint/2010/main" val="778923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15624FD6-D340-EC4C-9A12-61F2C00CDE4F}"/>
              </a:ext>
            </a:extLst>
          </p:cNvPr>
          <p:cNvSpPr>
            <a:spLocks noGrp="1"/>
          </p:cNvSpPr>
          <p:nvPr>
            <p:ph type="title"/>
          </p:nvPr>
        </p:nvSpPr>
        <p:spPr>
          <a:xfrm>
            <a:off x="1836127" y="248365"/>
            <a:ext cx="8362950" cy="868362"/>
          </a:xfrm>
        </p:spPr>
        <p:txBody>
          <a:bodyPr/>
          <a:lstStyle/>
          <a:p>
            <a:r>
              <a:rPr lang="zh-CN" altLang="en-US" sz="3200" dirty="0"/>
              <a:t>⑦</a:t>
            </a:r>
            <a:r>
              <a:rPr lang="zh-CN" altLang="zh-CN" sz="3200" dirty="0"/>
              <a:t>字符串的改变</a:t>
            </a:r>
            <a:endParaRPr lang="zh-CN" altLang="en-US" sz="3200" dirty="0"/>
          </a:p>
        </p:txBody>
      </p:sp>
      <p:sp>
        <p:nvSpPr>
          <p:cNvPr id="35843" name="内容占位符 2">
            <a:extLst>
              <a:ext uri="{FF2B5EF4-FFF2-40B4-BE49-F238E27FC236}">
                <a16:creationId xmlns:a16="http://schemas.microsoft.com/office/drawing/2014/main" id="{4CDBCDBB-EA5F-B54F-AEFD-AE32063DDB71}"/>
              </a:ext>
            </a:extLst>
          </p:cNvPr>
          <p:cNvSpPr>
            <a:spLocks noGrp="1"/>
          </p:cNvSpPr>
          <p:nvPr>
            <p:ph idx="1"/>
          </p:nvPr>
        </p:nvSpPr>
        <p:spPr/>
        <p:txBody>
          <a:bodyPr/>
          <a:lstStyle/>
          <a:p>
            <a:pPr marL="0" indent="0">
              <a:buNone/>
            </a:pPr>
            <a:r>
              <a:rPr lang="zh-CN" altLang="en-US" dirty="0">
                <a:latin typeface="楷体" panose="02010609060101010101" pitchFamily="49" charset="-122"/>
                <a:ea typeface="楷体" panose="02010609060101010101" pitchFamily="49" charset="-122"/>
              </a:rPr>
              <a:t>在</a:t>
            </a:r>
            <a:r>
              <a:rPr lang="en-US" altLang="zh-CN" dirty="0">
                <a:latin typeface="楷体" panose="02010609060101010101" pitchFamily="49" charset="-122"/>
                <a:ea typeface="楷体" panose="02010609060101010101" pitchFamily="49" charset="-122"/>
              </a:rPr>
              <a:t>Python 2.x</a:t>
            </a:r>
            <a:r>
              <a:rPr lang="zh-CN" altLang="en-US" dirty="0">
                <a:latin typeface="楷体" panose="02010609060101010101" pitchFamily="49" charset="-122"/>
                <a:ea typeface="楷体" panose="02010609060101010101" pitchFamily="49" charset="-122"/>
              </a:rPr>
              <a:t>中，字符串中的字符默认为单字节（</a:t>
            </a:r>
            <a:r>
              <a:rPr lang="en-US" altLang="zh-CN" dirty="0">
                <a:latin typeface="楷体" panose="02010609060101010101" pitchFamily="49" charset="-122"/>
                <a:ea typeface="楷体" panose="02010609060101010101" pitchFamily="49" charset="-122"/>
              </a:rPr>
              <a:t>8</a:t>
            </a:r>
            <a:r>
              <a:rPr lang="zh-CN" altLang="en-US" dirty="0">
                <a:latin typeface="楷体" panose="02010609060101010101" pitchFamily="49" charset="-122"/>
                <a:ea typeface="楷体" panose="02010609060101010101" pitchFamily="49" charset="-122"/>
              </a:rPr>
              <a:t>位），字符串的类型可分为</a:t>
            </a:r>
            <a:r>
              <a:rPr lang="en-US" altLang="zh-CN" dirty="0" err="1">
                <a:latin typeface="楷体" panose="02010609060101010101" pitchFamily="49" charset="-122"/>
                <a:ea typeface="楷体" panose="02010609060101010101" pitchFamily="49" charset="-122"/>
              </a:rPr>
              <a:t>str</a:t>
            </a:r>
            <a:r>
              <a:rPr lang="zh-CN" altLang="en-US" dirty="0">
                <a:latin typeface="楷体" panose="02010609060101010101" pitchFamily="49" charset="-122"/>
                <a:ea typeface="楷体" panose="02010609060101010101" pitchFamily="49" charset="-122"/>
              </a:rPr>
              <a:t>和</a:t>
            </a:r>
            <a:r>
              <a:rPr lang="en-US" altLang="zh-CN" dirty="0" err="1">
                <a:latin typeface="楷体" panose="02010609060101010101" pitchFamily="49" charset="-122"/>
                <a:ea typeface="楷体" panose="02010609060101010101" pitchFamily="49" charset="-122"/>
              </a:rPr>
              <a:t>unicdoe</a:t>
            </a:r>
            <a:r>
              <a:rPr lang="zh-CN" altLang="en-US" dirty="0">
                <a:latin typeface="楷体" panose="02010609060101010101" pitchFamily="49" charset="-122"/>
                <a:ea typeface="楷体" panose="02010609060101010101" pitchFamily="49" charset="-122"/>
              </a:rPr>
              <a:t>两种。带前缀串前缀“</a:t>
            </a:r>
            <a:r>
              <a:rPr lang="en-US" altLang="zh-CN" dirty="0">
                <a:latin typeface="楷体" panose="02010609060101010101" pitchFamily="49" charset="-122"/>
                <a:ea typeface="楷体" panose="02010609060101010101" pitchFamily="49" charset="-122"/>
              </a:rPr>
              <a:t>u”</a:t>
            </a:r>
            <a:r>
              <a:rPr lang="zh-CN" altLang="en-US" dirty="0">
                <a:latin typeface="楷体" panose="02010609060101010101" pitchFamily="49" charset="-122"/>
                <a:ea typeface="楷体" panose="02010609060101010101" pitchFamily="49" charset="-122"/>
              </a:rPr>
              <a:t>或“</a:t>
            </a:r>
            <a:r>
              <a:rPr lang="en-US" altLang="zh-CN" dirty="0">
                <a:latin typeface="楷体" panose="02010609060101010101" pitchFamily="49" charset="-122"/>
                <a:ea typeface="楷体" panose="02010609060101010101" pitchFamily="49" charset="-122"/>
              </a:rPr>
              <a:t>U”</a:t>
            </a:r>
            <a:r>
              <a:rPr lang="zh-CN" altLang="en-US" dirty="0">
                <a:latin typeface="楷体" panose="02010609060101010101" pitchFamily="49" charset="-122"/>
                <a:ea typeface="楷体" panose="02010609060101010101" pitchFamily="49" charset="-122"/>
              </a:rPr>
              <a:t>的字符串为</a:t>
            </a:r>
            <a:r>
              <a:rPr lang="en-US" altLang="zh-CN" dirty="0" err="1">
                <a:latin typeface="楷体" panose="02010609060101010101" pitchFamily="49" charset="-122"/>
                <a:ea typeface="楷体" panose="02010609060101010101" pitchFamily="49" charset="-122"/>
              </a:rPr>
              <a:t>unicdoe</a:t>
            </a:r>
            <a:r>
              <a:rPr lang="zh-CN" altLang="en-US" dirty="0">
                <a:latin typeface="楷体" panose="02010609060101010101" pitchFamily="49" charset="-122"/>
                <a:ea typeface="楷体" panose="02010609060101010101" pitchFamily="49" charset="-122"/>
              </a:rPr>
              <a:t>类型，其他的字符（包含带前缀串前缀“</a:t>
            </a:r>
            <a:r>
              <a:rPr lang="en-US" altLang="zh-CN" dirty="0" err="1">
                <a:latin typeface="楷体" panose="02010609060101010101" pitchFamily="49" charset="-122"/>
                <a:ea typeface="楷体" panose="02010609060101010101" pitchFamily="49" charset="-122"/>
              </a:rPr>
              <a:t>b”“B”“r</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或“</a:t>
            </a:r>
            <a:r>
              <a:rPr lang="en-US" altLang="zh-CN" dirty="0">
                <a:latin typeface="楷体" panose="02010609060101010101" pitchFamily="49" charset="-122"/>
                <a:ea typeface="楷体" panose="02010609060101010101" pitchFamily="49" charset="-122"/>
              </a:rPr>
              <a:t>R”</a:t>
            </a:r>
            <a:r>
              <a:rPr lang="zh-CN" altLang="en-US" dirty="0">
                <a:latin typeface="楷体" panose="02010609060101010101" pitchFamily="49" charset="-122"/>
                <a:ea typeface="楷体" panose="02010609060101010101" pitchFamily="49" charset="-122"/>
              </a:rPr>
              <a:t>的字符串）为</a:t>
            </a:r>
            <a:r>
              <a:rPr lang="en-US" altLang="zh-CN" dirty="0" err="1">
                <a:latin typeface="楷体" panose="02010609060101010101" pitchFamily="49" charset="-122"/>
                <a:ea typeface="楷体" panose="02010609060101010101" pitchFamily="49" charset="-122"/>
              </a:rPr>
              <a:t>str</a:t>
            </a:r>
            <a:r>
              <a:rPr lang="zh-CN" altLang="en-US" dirty="0">
                <a:latin typeface="楷体" panose="02010609060101010101" pitchFamily="49" charset="-122"/>
                <a:ea typeface="楷体" panose="02010609060101010101" pitchFamily="49" charset="-122"/>
              </a:rPr>
              <a:t>类型。所有的字符串在输出时会将包含的字符直接输出。例如：</a:t>
            </a:r>
          </a:p>
        </p:txBody>
      </p:sp>
      <p:pic>
        <p:nvPicPr>
          <p:cNvPr id="35844" name="图片 1">
            <a:extLst>
              <a:ext uri="{FF2B5EF4-FFF2-40B4-BE49-F238E27FC236}">
                <a16:creationId xmlns:a16="http://schemas.microsoft.com/office/drawing/2014/main" id="{D7B520DE-3EBB-3C46-803B-7E75C8EC96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9376" y="3676651"/>
            <a:ext cx="6226175"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60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C49DA6B3-C96D-5D44-917D-D18BBA931B31}"/>
              </a:ext>
            </a:extLst>
          </p:cNvPr>
          <p:cNvSpPr>
            <a:spLocks noGrp="1"/>
          </p:cNvSpPr>
          <p:nvPr>
            <p:ph type="title"/>
          </p:nvPr>
        </p:nvSpPr>
        <p:spPr>
          <a:xfrm>
            <a:off x="1801813" y="248365"/>
            <a:ext cx="8362950" cy="868362"/>
          </a:xfrm>
        </p:spPr>
        <p:txBody>
          <a:bodyPr/>
          <a:lstStyle/>
          <a:p>
            <a:r>
              <a:rPr lang="zh-CN" altLang="en-US" sz="3200" dirty="0"/>
              <a:t>⑦</a:t>
            </a:r>
            <a:r>
              <a:rPr lang="zh-CN" altLang="zh-CN" sz="3200" dirty="0"/>
              <a:t>字符串的改变</a:t>
            </a:r>
            <a:endParaRPr lang="zh-CN" altLang="en-US" sz="3200" dirty="0"/>
          </a:p>
        </p:txBody>
      </p:sp>
      <p:sp>
        <p:nvSpPr>
          <p:cNvPr id="36867" name="内容占位符 2">
            <a:extLst>
              <a:ext uri="{FF2B5EF4-FFF2-40B4-BE49-F238E27FC236}">
                <a16:creationId xmlns:a16="http://schemas.microsoft.com/office/drawing/2014/main" id="{E83DC50F-10E7-CC41-B596-8B28C1FBCD35}"/>
              </a:ext>
            </a:extLst>
          </p:cNvPr>
          <p:cNvSpPr>
            <a:spLocks noGrp="1"/>
          </p:cNvSpPr>
          <p:nvPr>
            <p:ph idx="1"/>
          </p:nvPr>
        </p:nvSpPr>
        <p:spPr/>
        <p:txBody>
          <a:bodyPr/>
          <a:lstStyle/>
          <a:p>
            <a:pPr marL="0" indent="0">
              <a:buNone/>
            </a:pPr>
            <a:r>
              <a:rPr lang="zh-CN" altLang="en-US" dirty="0">
                <a:latin typeface="楷体" panose="02010609060101010101" pitchFamily="49" charset="-122"/>
                <a:ea typeface="楷体" panose="02010609060101010101" pitchFamily="49" charset="-122"/>
              </a:rPr>
              <a:t>    在</a:t>
            </a:r>
            <a:r>
              <a:rPr lang="en-US" altLang="zh-CN" dirty="0">
                <a:latin typeface="楷体" panose="02010609060101010101" pitchFamily="49" charset="-122"/>
                <a:ea typeface="楷体" panose="02010609060101010101" pitchFamily="49" charset="-122"/>
              </a:rPr>
              <a:t>Python 3.x</a:t>
            </a:r>
            <a:r>
              <a:rPr lang="zh-CN" altLang="en-US" dirty="0">
                <a:latin typeface="楷体" panose="02010609060101010101" pitchFamily="49" charset="-122"/>
                <a:ea typeface="楷体" panose="02010609060101010101" pitchFamily="49" charset="-122"/>
              </a:rPr>
              <a:t>中，字符默认为</a:t>
            </a:r>
            <a:r>
              <a:rPr lang="en-US" altLang="zh-CN" dirty="0">
                <a:latin typeface="楷体" panose="02010609060101010101" pitchFamily="49" charset="-122"/>
                <a:ea typeface="楷体" panose="02010609060101010101" pitchFamily="49" charset="-122"/>
              </a:rPr>
              <a:t>Unicode</a:t>
            </a:r>
            <a:r>
              <a:rPr lang="zh-CN" altLang="en-US" dirty="0">
                <a:latin typeface="楷体" panose="02010609060101010101" pitchFamily="49" charset="-122"/>
                <a:ea typeface="楷体" panose="02010609060101010101" pitchFamily="49" charset="-122"/>
              </a:rPr>
              <a:t>字符，即双字节字符。字符串的数据类型分为</a:t>
            </a:r>
            <a:r>
              <a:rPr lang="en-US" altLang="zh-CN" dirty="0" err="1">
                <a:latin typeface="楷体" panose="02010609060101010101" pitchFamily="49" charset="-122"/>
                <a:ea typeface="楷体" panose="02010609060101010101" pitchFamily="49" charset="-122"/>
              </a:rPr>
              <a:t>str</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bytes</a:t>
            </a:r>
            <a:r>
              <a:rPr lang="zh-CN" altLang="en-US" dirty="0">
                <a:latin typeface="楷体" panose="02010609060101010101" pitchFamily="49" charset="-122"/>
                <a:ea typeface="楷体" panose="02010609060101010101" pitchFamily="49" charset="-122"/>
              </a:rPr>
              <a:t>两种。仍可使用字符串前缀“</a:t>
            </a:r>
            <a:r>
              <a:rPr lang="en-US" altLang="zh-CN" dirty="0">
                <a:latin typeface="楷体" panose="02010609060101010101" pitchFamily="49" charset="-122"/>
                <a:ea typeface="楷体" panose="02010609060101010101" pitchFamily="49" charset="-122"/>
              </a:rPr>
              <a:t>u”</a:t>
            </a:r>
            <a:r>
              <a:rPr lang="zh-CN" altLang="en-US" dirty="0">
                <a:latin typeface="楷体" panose="02010609060101010101" pitchFamily="49" charset="-122"/>
                <a:ea typeface="楷体" panose="02010609060101010101" pitchFamily="49" charset="-122"/>
              </a:rPr>
              <a:t>或“</a:t>
            </a:r>
            <a:r>
              <a:rPr lang="en-US" altLang="zh-CN" dirty="0">
                <a:latin typeface="楷体" panose="02010609060101010101" pitchFamily="49" charset="-122"/>
                <a:ea typeface="楷体" panose="02010609060101010101" pitchFamily="49" charset="-122"/>
              </a:rPr>
              <a:t>U”</a:t>
            </a:r>
            <a:r>
              <a:rPr lang="zh-CN" altLang="en-US" dirty="0">
                <a:latin typeface="楷体" panose="02010609060101010101" pitchFamily="49" charset="-122"/>
                <a:ea typeface="楷体" panose="02010609060101010101" pitchFamily="49" charset="-122"/>
              </a:rPr>
              <a:t>，但会被忽略。</a:t>
            </a:r>
          </a:p>
          <a:p>
            <a:pPr marL="0" indent="0">
              <a:buNone/>
            </a:pPr>
            <a:r>
              <a:rPr lang="zh-CN" altLang="en-US" dirty="0">
                <a:latin typeface="楷体" panose="02010609060101010101" pitchFamily="49" charset="-122"/>
                <a:ea typeface="楷体" panose="02010609060101010101" pitchFamily="49" charset="-122"/>
              </a:rPr>
              <a:t>    在</a:t>
            </a:r>
            <a:r>
              <a:rPr lang="en-US" altLang="zh-CN" dirty="0">
                <a:latin typeface="楷体" panose="02010609060101010101" pitchFamily="49" charset="-122"/>
                <a:ea typeface="楷体" panose="02010609060101010101" pitchFamily="49" charset="-122"/>
              </a:rPr>
              <a:t>Python 3.x</a:t>
            </a:r>
            <a:r>
              <a:rPr lang="zh-CN" altLang="en-US" dirty="0">
                <a:latin typeface="楷体" panose="02010609060101010101" pitchFamily="49" charset="-122"/>
                <a:ea typeface="楷体" panose="02010609060101010101" pitchFamily="49" charset="-122"/>
              </a:rPr>
              <a:t>中，字符串前缀“</a:t>
            </a:r>
            <a:r>
              <a:rPr lang="en-US" altLang="zh-CN" dirty="0">
                <a:latin typeface="楷体" panose="02010609060101010101" pitchFamily="49" charset="-122"/>
                <a:ea typeface="楷体" panose="02010609060101010101" pitchFamily="49" charset="-122"/>
              </a:rPr>
              <a:t>b”</a:t>
            </a:r>
            <a:r>
              <a:rPr lang="zh-CN" altLang="en-US" dirty="0">
                <a:latin typeface="楷体" panose="02010609060101010101" pitchFamily="49" charset="-122"/>
                <a:ea typeface="楷体" panose="02010609060101010101" pitchFamily="49" charset="-122"/>
              </a:rPr>
              <a:t>或“</a:t>
            </a:r>
            <a:r>
              <a:rPr lang="en-US" altLang="zh-CN" dirty="0">
                <a:latin typeface="楷体" panose="02010609060101010101" pitchFamily="49" charset="-122"/>
                <a:ea typeface="楷体" panose="02010609060101010101" pitchFamily="49" charset="-122"/>
              </a:rPr>
              <a:t>B”</a:t>
            </a:r>
            <a:r>
              <a:rPr lang="zh-CN" altLang="en-US" dirty="0">
                <a:latin typeface="楷体" panose="02010609060101010101" pitchFamily="49" charset="-122"/>
                <a:ea typeface="楷体" panose="02010609060101010101" pitchFamily="49" charset="-122"/>
              </a:rPr>
              <a:t>表示二进制字符串，其类型为</a:t>
            </a:r>
            <a:r>
              <a:rPr lang="en-US" altLang="zh-CN" dirty="0">
                <a:latin typeface="楷体" panose="02010609060101010101" pitchFamily="49" charset="-122"/>
                <a:ea typeface="楷体" panose="02010609060101010101" pitchFamily="49" charset="-122"/>
              </a:rPr>
              <a:t>bytes</a:t>
            </a:r>
            <a:r>
              <a:rPr lang="zh-CN" altLang="en-US" dirty="0">
                <a:latin typeface="楷体" panose="02010609060101010101" pitchFamily="49" charset="-122"/>
                <a:ea typeface="楷体" panose="02010609060101010101" pitchFamily="49" charset="-122"/>
              </a:rPr>
              <a:t>。例如：</a:t>
            </a:r>
          </a:p>
        </p:txBody>
      </p:sp>
      <p:pic>
        <p:nvPicPr>
          <p:cNvPr id="36868" name="图片 2">
            <a:extLst>
              <a:ext uri="{FF2B5EF4-FFF2-40B4-BE49-F238E27FC236}">
                <a16:creationId xmlns:a16="http://schemas.microsoft.com/office/drawing/2014/main" id="{FD216985-6A18-ED48-8F39-D5B0C1F880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33651" y="3690938"/>
            <a:ext cx="689927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4670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726FB075-70BF-6B4E-9227-53C1CBF74296}"/>
              </a:ext>
            </a:extLst>
          </p:cNvPr>
          <p:cNvSpPr>
            <a:spLocks noGrp="1"/>
          </p:cNvSpPr>
          <p:nvPr>
            <p:ph type="title"/>
          </p:nvPr>
        </p:nvSpPr>
        <p:spPr>
          <a:xfrm>
            <a:off x="1847850" y="620713"/>
            <a:ext cx="8362950" cy="868362"/>
          </a:xfrm>
        </p:spPr>
        <p:txBody>
          <a:bodyPr/>
          <a:lstStyle/>
          <a:p>
            <a:r>
              <a:rPr lang="zh-CN" altLang="en-US" sz="3200"/>
              <a:t>⑧</a:t>
            </a:r>
            <a:r>
              <a:rPr lang="zh-CN" altLang="zh-CN" sz="3200"/>
              <a:t>取消了</a:t>
            </a:r>
            <a:r>
              <a:rPr lang="en-US" altLang="zh-CN" sz="3200"/>
              <a:t>file</a:t>
            </a:r>
            <a:r>
              <a:rPr lang="zh-CN" altLang="zh-CN" sz="3200"/>
              <a:t>数据类型</a:t>
            </a:r>
            <a:endParaRPr lang="zh-CN" altLang="en-US" sz="3200"/>
          </a:p>
        </p:txBody>
      </p:sp>
      <p:pic>
        <p:nvPicPr>
          <p:cNvPr id="37891" name="内容占位符 3">
            <a:extLst>
              <a:ext uri="{FF2B5EF4-FFF2-40B4-BE49-F238E27FC236}">
                <a16:creationId xmlns:a16="http://schemas.microsoft.com/office/drawing/2014/main" id="{ACF503C8-B140-5040-8D1F-F46322DD69F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47850" y="1829044"/>
            <a:ext cx="8494713" cy="3163888"/>
          </a:xfrm>
        </p:spPr>
      </p:pic>
    </p:spTree>
    <p:extLst>
      <p:ext uri="{BB962C8B-B14F-4D97-AF65-F5344CB8AC3E}">
        <p14:creationId xmlns:p14="http://schemas.microsoft.com/office/powerpoint/2010/main" val="2521358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D129C247-A99C-1B4E-9B0C-BD2D550668B4}"/>
              </a:ext>
            </a:extLst>
          </p:cNvPr>
          <p:cNvSpPr>
            <a:spLocks noGrp="1"/>
          </p:cNvSpPr>
          <p:nvPr>
            <p:ph type="title"/>
          </p:nvPr>
        </p:nvSpPr>
        <p:spPr>
          <a:xfrm>
            <a:off x="1836127" y="248365"/>
            <a:ext cx="8362950" cy="868362"/>
          </a:xfrm>
        </p:spPr>
        <p:txBody>
          <a:bodyPr/>
          <a:lstStyle/>
          <a:p>
            <a:r>
              <a:rPr lang="zh-CN" altLang="en-US" sz="3200" dirty="0"/>
              <a:t>⑨</a:t>
            </a:r>
            <a:r>
              <a:rPr lang="zh-CN" altLang="zh-CN" sz="3200" dirty="0"/>
              <a:t>异常处理的改变</a:t>
            </a:r>
            <a:endParaRPr lang="zh-CN" altLang="en-US" sz="3200" dirty="0"/>
          </a:p>
        </p:txBody>
      </p:sp>
      <p:sp>
        <p:nvSpPr>
          <p:cNvPr id="38915" name="内容占位符 2">
            <a:extLst>
              <a:ext uri="{FF2B5EF4-FFF2-40B4-BE49-F238E27FC236}">
                <a16:creationId xmlns:a16="http://schemas.microsoft.com/office/drawing/2014/main" id="{38063C83-F0CE-D749-8A25-92E427EC24AA}"/>
              </a:ext>
            </a:extLst>
          </p:cNvPr>
          <p:cNvSpPr>
            <a:spLocks noGrp="1"/>
          </p:cNvSpPr>
          <p:nvPr>
            <p:ph idx="1"/>
          </p:nvPr>
        </p:nvSpPr>
        <p:spPr/>
        <p:txBody>
          <a:bodyPr/>
          <a:lstStyle/>
          <a:p>
            <a:pPr marL="0" indent="0">
              <a:buNone/>
            </a:pPr>
            <a:r>
              <a:rPr lang="zh-CN" altLang="en-US">
                <a:latin typeface="楷体" panose="02010609060101010101" pitchFamily="49" charset="-122"/>
                <a:ea typeface="楷体" panose="02010609060101010101" pitchFamily="49" charset="-122"/>
              </a:rPr>
              <a:t>在</a:t>
            </a:r>
            <a:r>
              <a:rPr lang="en-US" altLang="zh-CN">
                <a:latin typeface="楷体" panose="02010609060101010101" pitchFamily="49" charset="-122"/>
                <a:ea typeface="楷体" panose="02010609060101010101" pitchFamily="49" charset="-122"/>
              </a:rPr>
              <a:t>Python 3.x</a:t>
            </a:r>
            <a:r>
              <a:rPr lang="zh-CN" altLang="en-US">
                <a:latin typeface="楷体" panose="02010609060101010101" pitchFamily="49" charset="-122"/>
                <a:ea typeface="楷体" panose="02010609060101010101" pitchFamily="49" charset="-122"/>
              </a:rPr>
              <a:t>中，异常处理的改变主要如下。</a:t>
            </a:r>
          </a:p>
          <a:p>
            <a:pPr marL="628650" lvl="1" indent="-228600"/>
            <a:r>
              <a:rPr lang="zh-CN" altLang="en-US"/>
              <a:t>所有异常都从</a:t>
            </a:r>
            <a:r>
              <a:rPr lang="en-US" altLang="zh-CN"/>
              <a:t>BaseException</a:t>
            </a:r>
            <a:r>
              <a:rPr lang="zh-CN" altLang="en-US"/>
              <a:t>继承，并删除了</a:t>
            </a:r>
            <a:r>
              <a:rPr lang="en-US" altLang="zh-CN"/>
              <a:t>StardardError</a:t>
            </a:r>
            <a:r>
              <a:rPr lang="zh-CN" altLang="en-US"/>
              <a:t>异常。</a:t>
            </a:r>
          </a:p>
          <a:p>
            <a:pPr marL="628650" lvl="1" indent="-228600"/>
            <a:r>
              <a:rPr lang="zh-CN" altLang="en-US"/>
              <a:t>取消了异常类的序列行为和</a:t>
            </a:r>
            <a:r>
              <a:rPr lang="en-US" altLang="zh-CN"/>
              <a:t>.message</a:t>
            </a:r>
            <a:r>
              <a:rPr lang="zh-CN" altLang="en-US"/>
              <a:t>属性。</a:t>
            </a:r>
          </a:p>
          <a:p>
            <a:pPr marL="628650" lvl="1" indent="-228600"/>
            <a:r>
              <a:rPr lang="zh-CN" altLang="en-US"/>
              <a:t>用</a:t>
            </a:r>
            <a:r>
              <a:rPr lang="en-US" altLang="zh-CN"/>
              <a:t>raise Exception(args)</a:t>
            </a:r>
            <a:r>
              <a:rPr lang="zh-CN" altLang="en-US"/>
              <a:t>代替</a:t>
            </a:r>
            <a:r>
              <a:rPr lang="en-US" altLang="zh-CN"/>
              <a:t>raise Exception, args</a:t>
            </a:r>
            <a:r>
              <a:rPr lang="zh-CN" altLang="en-US"/>
              <a:t>语法</a:t>
            </a:r>
          </a:p>
          <a:p>
            <a:pPr marL="628650" lvl="1" indent="-228600"/>
            <a:r>
              <a:rPr lang="zh-CN" altLang="en-US"/>
              <a:t>捕获异常的语法改变，引入了</a:t>
            </a:r>
            <a:r>
              <a:rPr lang="en-US" altLang="zh-CN"/>
              <a:t>as</a:t>
            </a:r>
            <a:r>
              <a:rPr lang="zh-CN" altLang="en-US"/>
              <a:t>关键字。</a:t>
            </a:r>
            <a:endParaRPr lang="en-US" altLang="zh-CN"/>
          </a:p>
          <a:p>
            <a:pPr marL="0" indent="0">
              <a:buNone/>
            </a:pPr>
            <a:r>
              <a:rPr lang="zh-CN" altLang="en-US">
                <a:latin typeface="楷体" panose="02010609060101010101" pitchFamily="49" charset="-122"/>
                <a:ea typeface="楷体" panose="02010609060101010101" pitchFamily="49" charset="-122"/>
              </a:rPr>
              <a:t>在</a:t>
            </a:r>
            <a:r>
              <a:rPr lang="en-US" altLang="zh-CN">
                <a:latin typeface="楷体" panose="02010609060101010101" pitchFamily="49" charset="-122"/>
                <a:ea typeface="楷体" panose="02010609060101010101" pitchFamily="49" charset="-122"/>
              </a:rPr>
              <a:t>Python 2.x</a:t>
            </a:r>
            <a:r>
              <a:rPr lang="zh-CN" altLang="en-US">
                <a:latin typeface="楷体" panose="02010609060101010101" pitchFamily="49" charset="-122"/>
                <a:ea typeface="楷体" panose="02010609060101010101" pitchFamily="49" charset="-122"/>
              </a:rPr>
              <a:t>中，用下面的代码捕捉和处理异常。</a:t>
            </a:r>
          </a:p>
          <a:p>
            <a:pPr marL="0" indent="0">
              <a:buNone/>
            </a:pPr>
            <a:endParaRPr lang="zh-CN" altLang="en-US">
              <a:latin typeface="楷体" panose="02010609060101010101" pitchFamily="49" charset="-122"/>
              <a:ea typeface="楷体" panose="02010609060101010101" pitchFamily="49" charset="-122"/>
            </a:endParaRPr>
          </a:p>
        </p:txBody>
      </p:sp>
      <p:pic>
        <p:nvPicPr>
          <p:cNvPr id="38916" name="图片 1">
            <a:extLst>
              <a:ext uri="{FF2B5EF4-FFF2-40B4-BE49-F238E27FC236}">
                <a16:creationId xmlns:a16="http://schemas.microsoft.com/office/drawing/2014/main" id="{62F87A36-F619-3D47-9BF2-58DBF3A5D1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2329" y="4128477"/>
            <a:ext cx="419735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691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2"/>
          </p:nvPr>
        </p:nvSpPr>
        <p:spPr>
          <a:xfrm>
            <a:off x="5121168" y="762188"/>
            <a:ext cx="5830688" cy="4967287"/>
          </a:xfrm>
        </p:spPr>
        <p:txBody>
          <a:bodyPr>
            <a:noAutofit/>
          </a:bodyPr>
          <a:lstStyle/>
          <a:p>
            <a:r>
              <a:rPr lang="en-US" altLang="zh-CN" sz="3200" dirty="0"/>
              <a:t>1989</a:t>
            </a:r>
            <a:r>
              <a:rPr lang="zh-CN" altLang="zh-CN" sz="3200" dirty="0"/>
              <a:t>年</a:t>
            </a:r>
            <a:r>
              <a:rPr lang="zh-CN" altLang="en-US" sz="3200" dirty="0"/>
              <a:t>荷兰</a:t>
            </a:r>
            <a:r>
              <a:rPr lang="en-US" altLang="zh-CN" sz="3200" dirty="0"/>
              <a:t>CWI</a:t>
            </a:r>
            <a:r>
              <a:rPr lang="zh-CN" altLang="zh-CN" sz="3200" dirty="0"/>
              <a:t>（</a:t>
            </a:r>
            <a:r>
              <a:rPr lang="en-US" altLang="zh-CN" sz="3200" dirty="0"/>
              <a:t>Centrum </a:t>
            </a:r>
            <a:r>
              <a:rPr lang="en-US" altLang="zh-CN" sz="3200" dirty="0" err="1"/>
              <a:t>voor</a:t>
            </a:r>
            <a:r>
              <a:rPr lang="en-US" altLang="zh-CN" sz="3200" dirty="0"/>
              <a:t> </a:t>
            </a:r>
            <a:r>
              <a:rPr lang="en-US" altLang="zh-CN" sz="3200" dirty="0" err="1"/>
              <a:t>Wiskunde</a:t>
            </a:r>
            <a:r>
              <a:rPr lang="en-US" altLang="zh-CN" sz="3200" dirty="0"/>
              <a:t> </a:t>
            </a:r>
            <a:r>
              <a:rPr lang="en-US" altLang="zh-CN" sz="3200" dirty="0" err="1"/>
              <a:t>en</a:t>
            </a:r>
            <a:r>
              <a:rPr lang="en-US" altLang="zh-CN" sz="3200" dirty="0"/>
              <a:t> </a:t>
            </a:r>
            <a:r>
              <a:rPr lang="en-US" altLang="zh-CN" sz="3200" dirty="0" err="1"/>
              <a:t>Informatica</a:t>
            </a:r>
            <a:r>
              <a:rPr lang="zh-CN" altLang="zh-CN" sz="3200" dirty="0"/>
              <a:t>，国家数学和计算机科学研究院）</a:t>
            </a:r>
            <a:r>
              <a:rPr lang="zh-CN" altLang="en-US" sz="3200" dirty="0"/>
              <a:t>的</a:t>
            </a:r>
            <a:r>
              <a:rPr lang="en-US" altLang="zh-CN" sz="3200" dirty="0"/>
              <a:t>Guido</a:t>
            </a:r>
            <a:r>
              <a:rPr lang="zh-CN" altLang="zh-CN" sz="3200" dirty="0"/>
              <a:t>开始设计</a:t>
            </a:r>
            <a:r>
              <a:rPr lang="en-US" altLang="zh-CN" sz="3200" dirty="0"/>
              <a:t>Python</a:t>
            </a:r>
            <a:r>
              <a:rPr lang="zh-CN" altLang="zh-CN" sz="3200" dirty="0"/>
              <a:t>语言的编译</a:t>
            </a:r>
            <a:r>
              <a:rPr lang="en-US" altLang="zh-CN" sz="3200" dirty="0"/>
              <a:t>/</a:t>
            </a:r>
            <a:r>
              <a:rPr lang="zh-CN" altLang="zh-CN" sz="3200" dirty="0"/>
              <a:t>解释器。</a:t>
            </a:r>
            <a:r>
              <a:rPr lang="en-US" altLang="zh-CN" sz="3200" dirty="0"/>
              <a:t>Python</a:t>
            </a:r>
            <a:r>
              <a:rPr lang="zh-CN" altLang="zh-CN" sz="3200" dirty="0"/>
              <a:t>这个名字来自于</a:t>
            </a:r>
            <a:r>
              <a:rPr lang="en-US" altLang="zh-CN" sz="3200" dirty="0"/>
              <a:t>Guido</a:t>
            </a:r>
            <a:r>
              <a:rPr lang="zh-CN" altLang="zh-CN" sz="3200" dirty="0"/>
              <a:t>所挚爱的电视剧</a:t>
            </a:r>
            <a:r>
              <a:rPr lang="en-US" altLang="zh-CN" sz="3200" dirty="0"/>
              <a:t>Monty Python's Flying Circus</a:t>
            </a:r>
            <a:r>
              <a:rPr lang="zh-CN" altLang="zh-CN" sz="3200" dirty="0"/>
              <a:t>。</a:t>
            </a:r>
            <a:endParaRPr lang="en-US" altLang="zh-CN" sz="3200" dirty="0"/>
          </a:p>
          <a:p>
            <a:r>
              <a:rPr lang="en-US" altLang="zh-CN" sz="3200" dirty="0"/>
              <a:t>1991</a:t>
            </a:r>
            <a:r>
              <a:rPr lang="zh-CN" altLang="zh-CN" sz="3200" dirty="0"/>
              <a:t>年，第一个用</a:t>
            </a:r>
            <a:r>
              <a:rPr lang="en-US" altLang="zh-CN" sz="3200" dirty="0"/>
              <a:t>C</a:t>
            </a:r>
            <a:r>
              <a:rPr lang="zh-CN" altLang="zh-CN" sz="3200" dirty="0"/>
              <a:t>语言实现的</a:t>
            </a:r>
            <a:r>
              <a:rPr lang="en-US" altLang="zh-CN" sz="3200" dirty="0"/>
              <a:t>Python</a:t>
            </a:r>
            <a:r>
              <a:rPr lang="zh-CN" altLang="zh-CN" sz="3200" dirty="0"/>
              <a:t>编译器</a:t>
            </a:r>
            <a:r>
              <a:rPr lang="en-US" altLang="zh-CN" sz="3200" dirty="0"/>
              <a:t>/</a:t>
            </a:r>
            <a:r>
              <a:rPr lang="zh-CN" altLang="zh-CN" sz="3200" dirty="0"/>
              <a:t>解释器诞生。</a:t>
            </a:r>
            <a:endParaRPr lang="en-US" altLang="zh-CN" sz="3200" dirty="0"/>
          </a:p>
        </p:txBody>
      </p:sp>
      <p:sp>
        <p:nvSpPr>
          <p:cNvPr id="4" name="日期占位符 3"/>
          <p:cNvSpPr>
            <a:spLocks noGrp="1"/>
          </p:cNvSpPr>
          <p:nvPr>
            <p:ph type="dt" sz="half" idx="10"/>
          </p:nvPr>
        </p:nvSpPr>
        <p:spPr/>
        <p:txBody>
          <a:bodyPr/>
          <a:lstStyle/>
          <a:p>
            <a:fld id="{80849324-CEA2-48D8-9B22-72A2DCAF585C}" type="datetime1">
              <a:rPr lang="zh-CN" altLang="en-US" smtClean="0"/>
              <a:t>2018/3/16</a:t>
            </a:fld>
            <a:endParaRPr lang="en-US" altLang="zh-CN"/>
          </a:p>
        </p:txBody>
      </p:sp>
      <p:sp>
        <p:nvSpPr>
          <p:cNvPr id="5" name="灯片编号占位符 4"/>
          <p:cNvSpPr>
            <a:spLocks noGrp="1"/>
          </p:cNvSpPr>
          <p:nvPr>
            <p:ph type="sldNum" sz="quarter" idx="12"/>
          </p:nvPr>
        </p:nvSpPr>
        <p:spPr/>
        <p:txBody>
          <a:bodyPr/>
          <a:lstStyle/>
          <a:p>
            <a:fld id="{7406AA6B-51D0-4508-BF0C-1C5E473C4B8C}" type="slidenum">
              <a:rPr lang="en-US" altLang="zh-CN" smtClean="0"/>
              <a:pPr/>
              <a:t>4</a:t>
            </a:fld>
            <a:endParaRPr lang="en-US" altLang="zh-CN"/>
          </a:p>
        </p:txBody>
      </p:sp>
      <p:pic>
        <p:nvPicPr>
          <p:cNvPr id="1026" name="Picture 2" descr="06100633-c2ce8755002945df846b5dad1dc25c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268761"/>
            <a:ext cx="3098304" cy="4660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7464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5188802D-C398-A34A-9DAA-9A074F69E089}"/>
              </a:ext>
            </a:extLst>
          </p:cNvPr>
          <p:cNvSpPr>
            <a:spLocks noGrp="1"/>
          </p:cNvSpPr>
          <p:nvPr>
            <p:ph type="title"/>
          </p:nvPr>
        </p:nvSpPr>
        <p:spPr>
          <a:xfrm>
            <a:off x="1847850" y="371476"/>
            <a:ext cx="8362950" cy="868362"/>
          </a:xfrm>
        </p:spPr>
        <p:txBody>
          <a:bodyPr/>
          <a:lstStyle/>
          <a:p>
            <a:r>
              <a:rPr lang="zh-CN" altLang="en-US" sz="3200" dirty="0"/>
              <a:t>⑨</a:t>
            </a:r>
            <a:r>
              <a:rPr lang="zh-CN" altLang="zh-CN" sz="3200" dirty="0"/>
              <a:t>异常处理的改变</a:t>
            </a:r>
            <a:endParaRPr lang="zh-CN" altLang="en-US" sz="3200" dirty="0"/>
          </a:p>
        </p:txBody>
      </p:sp>
      <p:sp>
        <p:nvSpPr>
          <p:cNvPr id="39939" name="内容占位符 2">
            <a:extLst>
              <a:ext uri="{FF2B5EF4-FFF2-40B4-BE49-F238E27FC236}">
                <a16:creationId xmlns:a16="http://schemas.microsoft.com/office/drawing/2014/main" id="{50C8DFC4-801D-9F42-B081-DC839224018F}"/>
              </a:ext>
            </a:extLst>
          </p:cNvPr>
          <p:cNvSpPr>
            <a:spLocks noGrp="1"/>
          </p:cNvSpPr>
          <p:nvPr>
            <p:ph idx="1"/>
          </p:nvPr>
        </p:nvSpPr>
        <p:spPr/>
        <p:txBody>
          <a:bodyPr/>
          <a:lstStyle/>
          <a:p>
            <a:pPr marL="0" indent="0">
              <a:buNone/>
            </a:pPr>
            <a:r>
              <a:rPr lang="zh-CN" altLang="en-US">
                <a:latin typeface="楷体" panose="02010609060101010101" pitchFamily="49" charset="-122"/>
                <a:ea typeface="楷体" panose="02010609060101010101" pitchFamily="49" charset="-122"/>
              </a:rPr>
              <a:t>在</a:t>
            </a:r>
            <a:r>
              <a:rPr lang="en-US" altLang="zh-CN">
                <a:latin typeface="楷体" panose="02010609060101010101" pitchFamily="49" charset="-122"/>
                <a:ea typeface="楷体" panose="02010609060101010101" pitchFamily="49" charset="-122"/>
              </a:rPr>
              <a:t>Python 3.x</a:t>
            </a:r>
            <a:r>
              <a:rPr lang="zh-CN" altLang="en-US">
                <a:latin typeface="楷体" panose="02010609060101010101" pitchFamily="49" charset="-122"/>
                <a:ea typeface="楷体" panose="02010609060101010101" pitchFamily="49" charset="-122"/>
              </a:rPr>
              <a:t>中，用下面的代码捕捉和处理异常。</a:t>
            </a:r>
          </a:p>
        </p:txBody>
      </p:sp>
      <p:pic>
        <p:nvPicPr>
          <p:cNvPr id="39940" name="图片 1">
            <a:extLst>
              <a:ext uri="{FF2B5EF4-FFF2-40B4-BE49-F238E27FC236}">
                <a16:creationId xmlns:a16="http://schemas.microsoft.com/office/drawing/2014/main" id="{47296F77-16C2-FC43-84E5-A389ECA23A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2133601"/>
            <a:ext cx="46323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7368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A00B07B4-2736-6F49-9FB9-D7D321B456E1}"/>
              </a:ext>
            </a:extLst>
          </p:cNvPr>
          <p:cNvSpPr>
            <a:spLocks noGrp="1"/>
          </p:cNvSpPr>
          <p:nvPr>
            <p:ph type="title"/>
          </p:nvPr>
        </p:nvSpPr>
        <p:spPr>
          <a:xfrm>
            <a:off x="1906466" y="248365"/>
            <a:ext cx="8362950" cy="868362"/>
          </a:xfrm>
        </p:spPr>
        <p:txBody>
          <a:bodyPr/>
          <a:lstStyle/>
          <a:p>
            <a:r>
              <a:rPr lang="zh-CN" altLang="en-US" sz="3200" dirty="0"/>
              <a:t>⑩其他语法改变</a:t>
            </a:r>
          </a:p>
        </p:txBody>
      </p:sp>
      <p:sp>
        <p:nvSpPr>
          <p:cNvPr id="40963" name="内容占位符 1">
            <a:extLst>
              <a:ext uri="{FF2B5EF4-FFF2-40B4-BE49-F238E27FC236}">
                <a16:creationId xmlns:a16="http://schemas.microsoft.com/office/drawing/2014/main" id="{FD5178C1-9117-B44B-8B1F-9FA3E566CE36}"/>
              </a:ext>
            </a:extLst>
          </p:cNvPr>
          <p:cNvSpPr>
            <a:spLocks noGrp="1"/>
          </p:cNvSpPr>
          <p:nvPr>
            <p:ph idx="1"/>
          </p:nvPr>
        </p:nvSpPr>
        <p:spPr/>
        <p:txBody>
          <a:bodyPr/>
          <a:lstStyle/>
          <a:p>
            <a:pPr marL="0" indent="0">
              <a:buNone/>
            </a:pPr>
            <a:r>
              <a:rPr lang="zh-CN" altLang="en-US" dirty="0">
                <a:latin typeface="楷体" panose="02010609060101010101" pitchFamily="49" charset="-122"/>
                <a:ea typeface="楷体" panose="02010609060101010101" pitchFamily="49" charset="-122"/>
              </a:rPr>
              <a:t>其他主要的语法改变如下。</a:t>
            </a:r>
          </a:p>
          <a:p>
            <a:pPr lvl="1"/>
            <a:r>
              <a:rPr lang="zh-CN" altLang="en-US" sz="1600" dirty="0"/>
              <a:t>加入了键词加入“</a:t>
            </a:r>
            <a:r>
              <a:rPr lang="en-US" altLang="zh-CN" sz="1600" dirty="0"/>
              <a:t>as”</a:t>
            </a:r>
            <a:r>
              <a:rPr lang="zh-CN" altLang="en-US" sz="1600" dirty="0"/>
              <a:t>和“</a:t>
            </a:r>
            <a:r>
              <a:rPr lang="en-US" altLang="zh-CN" sz="1600" dirty="0"/>
              <a:t>with”</a:t>
            </a:r>
            <a:r>
              <a:rPr lang="zh-CN" altLang="en-US" sz="1600" dirty="0"/>
              <a:t>。</a:t>
            </a:r>
          </a:p>
          <a:p>
            <a:pPr lvl="1"/>
            <a:r>
              <a:rPr lang="zh-CN" altLang="en-US" sz="1600" dirty="0"/>
              <a:t>增加了常量“</a:t>
            </a:r>
            <a:r>
              <a:rPr lang="en-US" altLang="zh-CN" sz="1600" dirty="0" err="1"/>
              <a:t>True”“False</a:t>
            </a:r>
            <a:r>
              <a:rPr lang="en-US" altLang="zh-CN" sz="1600" dirty="0"/>
              <a:t>”</a:t>
            </a:r>
            <a:r>
              <a:rPr lang="zh-CN" altLang="en-US" sz="1600" dirty="0"/>
              <a:t>和“</a:t>
            </a:r>
            <a:r>
              <a:rPr lang="en-US" altLang="zh-CN" sz="1600" dirty="0"/>
              <a:t>None”</a:t>
            </a:r>
            <a:r>
              <a:rPr lang="zh-CN" altLang="en-US" sz="1600" dirty="0"/>
              <a:t>。</a:t>
            </a:r>
          </a:p>
          <a:p>
            <a:pPr lvl="1"/>
            <a:r>
              <a:rPr lang="zh-CN" altLang="en-US" sz="1600" dirty="0"/>
              <a:t>加入</a:t>
            </a:r>
            <a:r>
              <a:rPr lang="en-US" altLang="zh-CN" sz="1600" dirty="0"/>
              <a:t>nonlocal</a:t>
            </a:r>
            <a:r>
              <a:rPr lang="zh-CN" altLang="en-US" sz="1600" dirty="0"/>
              <a:t>语句。使用</a:t>
            </a:r>
            <a:r>
              <a:rPr lang="en-US" altLang="zh-CN" sz="1600" dirty="0" err="1"/>
              <a:t>noclocal</a:t>
            </a:r>
            <a:r>
              <a:rPr lang="en-US" altLang="zh-CN" sz="1600" dirty="0"/>
              <a:t> x</a:t>
            </a:r>
            <a:r>
              <a:rPr lang="zh-CN" altLang="en-US" sz="1600" dirty="0"/>
              <a:t>声明</a:t>
            </a:r>
            <a:r>
              <a:rPr lang="en-US" altLang="zh-CN" sz="1600" dirty="0"/>
              <a:t>x</a:t>
            </a:r>
            <a:r>
              <a:rPr lang="zh-CN" altLang="en-US" sz="1600" dirty="0"/>
              <a:t>为函数外部的变量。</a:t>
            </a:r>
          </a:p>
          <a:p>
            <a:pPr lvl="1"/>
            <a:r>
              <a:rPr lang="zh-CN" altLang="en-US" sz="1600" dirty="0"/>
              <a:t>删除了</a:t>
            </a:r>
            <a:r>
              <a:rPr lang="en-US" altLang="zh-CN" sz="1600" dirty="0" err="1"/>
              <a:t>raw_input</a:t>
            </a:r>
            <a:r>
              <a:rPr lang="en-US" altLang="zh-CN" sz="1600" dirty="0"/>
              <a:t>()</a:t>
            </a:r>
            <a:r>
              <a:rPr lang="zh-CN" altLang="en-US" sz="1600" dirty="0"/>
              <a:t>，用</a:t>
            </a:r>
            <a:r>
              <a:rPr lang="en-US" altLang="zh-CN" sz="1600" dirty="0"/>
              <a:t>input()</a:t>
            </a:r>
            <a:r>
              <a:rPr lang="zh-CN" altLang="en-US" sz="1600" dirty="0"/>
              <a:t>代替。</a:t>
            </a:r>
          </a:p>
          <a:p>
            <a:pPr lvl="1"/>
            <a:r>
              <a:rPr lang="zh-CN" altLang="en-US" sz="1600" dirty="0"/>
              <a:t>去除元组参数解包。不能像</a:t>
            </a:r>
            <a:r>
              <a:rPr lang="en-US" altLang="zh-CN" sz="1600" dirty="0" err="1"/>
              <a:t>def</a:t>
            </a:r>
            <a:r>
              <a:rPr lang="en-US" altLang="zh-CN" sz="1600" dirty="0"/>
              <a:t>(a, (b, c)):pass</a:t>
            </a:r>
            <a:r>
              <a:rPr lang="zh-CN" altLang="en-US" sz="1600" dirty="0"/>
              <a:t>这样定义函数了。</a:t>
            </a:r>
          </a:p>
          <a:p>
            <a:pPr lvl="1"/>
            <a:r>
              <a:rPr lang="zh-CN" altLang="en-US" sz="1600" dirty="0"/>
              <a:t>增加了</a:t>
            </a:r>
            <a:r>
              <a:rPr lang="en-US" altLang="zh-CN" sz="1600" dirty="0"/>
              <a:t>2</a:t>
            </a:r>
            <a:r>
              <a:rPr lang="zh-CN" altLang="en-US" sz="1600" dirty="0"/>
              <a:t>进制字面量，如 </a:t>
            </a:r>
            <a:r>
              <a:rPr lang="en-US" altLang="zh-CN" sz="1600" dirty="0"/>
              <a:t>'0b110110110'</a:t>
            </a:r>
            <a:r>
              <a:rPr lang="zh-CN" altLang="en-US" sz="1600" dirty="0"/>
              <a:t>。</a:t>
            </a:r>
            <a:r>
              <a:rPr lang="en-US" altLang="zh-CN" sz="1600" dirty="0"/>
              <a:t>bin()</a:t>
            </a:r>
            <a:r>
              <a:rPr lang="zh-CN" altLang="en-US" sz="1600" dirty="0"/>
              <a:t>函数可返回整数的</a:t>
            </a:r>
            <a:r>
              <a:rPr lang="en-US" altLang="zh-CN" sz="1600" dirty="0"/>
              <a:t>2</a:t>
            </a:r>
            <a:r>
              <a:rPr lang="zh-CN" altLang="en-US" sz="1600" dirty="0"/>
              <a:t>进制字符串。</a:t>
            </a:r>
          </a:p>
          <a:p>
            <a:pPr lvl="1"/>
            <a:r>
              <a:rPr lang="zh-CN" altLang="en-US" sz="1600" dirty="0"/>
              <a:t>扩展的可迭代解包。在</a:t>
            </a:r>
            <a:r>
              <a:rPr lang="en-US" altLang="zh-CN" sz="1600" dirty="0"/>
              <a:t>Python 3.X </a:t>
            </a:r>
            <a:r>
              <a:rPr lang="zh-CN" altLang="en-US" sz="1600" dirty="0"/>
              <a:t>里，“</a:t>
            </a:r>
            <a:r>
              <a:rPr lang="en-US" altLang="zh-CN" sz="1600" dirty="0"/>
              <a:t>a, b, *x = </a:t>
            </a:r>
            <a:r>
              <a:rPr lang="en-US" altLang="zh-CN" sz="1600" dirty="0" err="1"/>
              <a:t>seq</a:t>
            </a:r>
            <a:r>
              <a:rPr lang="en-US" altLang="zh-CN" sz="1600" dirty="0"/>
              <a:t>”</a:t>
            </a:r>
            <a:r>
              <a:rPr lang="zh-CN" altLang="en-US" sz="1600" dirty="0"/>
              <a:t>和“*</a:t>
            </a:r>
            <a:r>
              <a:rPr lang="en-US" altLang="zh-CN" sz="1600" dirty="0"/>
              <a:t>x, a = </a:t>
            </a:r>
            <a:r>
              <a:rPr lang="en-US" altLang="zh-CN" sz="1600" dirty="0" err="1"/>
              <a:t>seq</a:t>
            </a:r>
            <a:r>
              <a:rPr lang="en-US" altLang="zh-CN" sz="1600" dirty="0"/>
              <a:t>”</a:t>
            </a:r>
            <a:r>
              <a:rPr lang="zh-CN" altLang="en-US" sz="1600" dirty="0"/>
              <a:t>都是合法的，只要求两点“</a:t>
            </a:r>
            <a:r>
              <a:rPr lang="en-US" altLang="zh-CN" sz="1600" dirty="0"/>
              <a:t>x”</a:t>
            </a:r>
            <a:r>
              <a:rPr lang="zh-CN" altLang="en-US" sz="1600" dirty="0"/>
              <a:t>是</a:t>
            </a:r>
            <a:r>
              <a:rPr lang="en-US" altLang="zh-CN" sz="1600" dirty="0"/>
              <a:t>list</a:t>
            </a:r>
            <a:r>
              <a:rPr lang="zh-CN" altLang="en-US" sz="1600" dirty="0"/>
              <a:t>。</a:t>
            </a:r>
          </a:p>
          <a:p>
            <a:pPr lvl="1"/>
            <a:r>
              <a:rPr lang="zh-CN" altLang="en-US" sz="1600" dirty="0"/>
              <a:t>对象和“</a:t>
            </a:r>
            <a:r>
              <a:rPr lang="en-US" altLang="zh-CN" sz="1600" dirty="0" err="1"/>
              <a:t>seq</a:t>
            </a:r>
            <a:r>
              <a:rPr lang="en-US" altLang="zh-CN" sz="1600" dirty="0"/>
              <a:t>”</a:t>
            </a:r>
            <a:r>
              <a:rPr lang="zh-CN" altLang="en-US" sz="1600" dirty="0"/>
              <a:t>是可迭代的。</a:t>
            </a:r>
          </a:p>
          <a:p>
            <a:pPr lvl="1"/>
            <a:r>
              <a:rPr lang="zh-CN" altLang="en-US" sz="1600" dirty="0"/>
              <a:t>面向对象引入了抽象基类。</a:t>
            </a:r>
          </a:p>
          <a:p>
            <a:pPr lvl="1"/>
            <a:r>
              <a:rPr lang="zh-CN" altLang="en-US" sz="1600" dirty="0"/>
              <a:t>类的迭代器方法</a:t>
            </a:r>
            <a:r>
              <a:rPr lang="en-US" altLang="zh-CN" sz="1600" dirty="0"/>
              <a:t>next()</a:t>
            </a:r>
            <a:r>
              <a:rPr lang="zh-CN" altLang="en-US" sz="1600" dirty="0"/>
              <a:t>改名为</a:t>
            </a:r>
            <a:r>
              <a:rPr lang="en-US" altLang="zh-CN" sz="1600" dirty="0"/>
              <a:t>__next__()</a:t>
            </a:r>
            <a:r>
              <a:rPr lang="zh-CN" altLang="en-US" sz="1600" dirty="0"/>
              <a:t>，并增加内置函数</a:t>
            </a:r>
            <a:r>
              <a:rPr lang="en-US" altLang="zh-CN" sz="1600" dirty="0"/>
              <a:t>next()</a:t>
            </a:r>
            <a:r>
              <a:rPr lang="zh-CN" altLang="en-US" sz="1600" dirty="0"/>
              <a:t>，用以调用迭代器的</a:t>
            </a:r>
            <a:r>
              <a:rPr lang="en-US" altLang="zh-CN" sz="1600" dirty="0"/>
              <a:t>__next__()</a:t>
            </a:r>
            <a:r>
              <a:rPr lang="zh-CN" altLang="en-US" sz="1600" dirty="0"/>
              <a:t>方法。</a:t>
            </a:r>
          </a:p>
          <a:p>
            <a:pPr marL="0" indent="0">
              <a:buNone/>
            </a:pPr>
            <a:endParaRPr lang="zh-CN" altLang="en-US" dirty="0"/>
          </a:p>
        </p:txBody>
      </p:sp>
    </p:spTree>
    <p:extLst>
      <p:ext uri="{BB962C8B-B14F-4D97-AF65-F5344CB8AC3E}">
        <p14:creationId xmlns:p14="http://schemas.microsoft.com/office/powerpoint/2010/main" val="1882462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D41850F3-E5CB-4247-9394-1704DF9817EE}"/>
              </a:ext>
            </a:extLst>
          </p:cNvPr>
          <p:cNvSpPr>
            <a:spLocks noGrp="1"/>
          </p:cNvSpPr>
          <p:nvPr>
            <p:ph type="title"/>
          </p:nvPr>
        </p:nvSpPr>
        <p:spPr>
          <a:xfrm>
            <a:off x="1847850" y="620713"/>
            <a:ext cx="8362950" cy="868362"/>
          </a:xfrm>
        </p:spPr>
        <p:txBody>
          <a:bodyPr/>
          <a:lstStyle/>
          <a:p>
            <a:pPr eaLnBrk="1" hangingPunct="1"/>
            <a:r>
              <a:rPr lang="en-US" altLang="zh-CN" dirty="0"/>
              <a:t>Python</a:t>
            </a:r>
            <a:r>
              <a:rPr lang="zh-CN" altLang="en-US" dirty="0"/>
              <a:t>程序的运行方式</a:t>
            </a:r>
          </a:p>
        </p:txBody>
      </p:sp>
      <p:sp>
        <p:nvSpPr>
          <p:cNvPr id="3" name="内容占位符 2">
            <a:extLst>
              <a:ext uri="{FF2B5EF4-FFF2-40B4-BE49-F238E27FC236}">
                <a16:creationId xmlns:a16="http://schemas.microsoft.com/office/drawing/2014/main" id="{2130E7FE-3A32-F048-A82F-D34989C9DBEE}"/>
              </a:ext>
            </a:extLst>
          </p:cNvPr>
          <p:cNvSpPr>
            <a:spLocks noGrp="1"/>
          </p:cNvSpPr>
          <p:nvPr>
            <p:ph idx="1"/>
          </p:nvPr>
        </p:nvSpPr>
        <p:spPr>
          <a:xfrm>
            <a:off x="2063750" y="1600201"/>
            <a:ext cx="8147050" cy="4924425"/>
          </a:xfrm>
        </p:spPr>
        <p:txBody>
          <a:bodyPr/>
          <a:lstStyle/>
          <a:p>
            <a:pPr marL="0" indent="0">
              <a:buNone/>
            </a:pPr>
            <a:r>
              <a:rPr lang="en-US" altLang="zh-CN"/>
              <a:t>1.</a:t>
            </a:r>
            <a:r>
              <a:rPr lang="zh-CN" altLang="en-US"/>
              <a:t>计算机程序设计语言的分类</a:t>
            </a:r>
          </a:p>
          <a:p>
            <a:pPr marL="0" indent="0"/>
            <a:r>
              <a:rPr lang="zh-CN" altLang="en-US"/>
              <a:t>机器语言</a:t>
            </a:r>
            <a:endParaRPr lang="en-US" altLang="zh-CN"/>
          </a:p>
          <a:p>
            <a:pPr lvl="1" eaLnBrk="1" hangingPunct="1"/>
            <a:r>
              <a:rPr lang="zh-CN" altLang="zh-CN"/>
              <a:t>计算机内部只能识别用</a:t>
            </a:r>
            <a:r>
              <a:rPr lang="en-US" altLang="zh-CN"/>
              <a:t>0</a:t>
            </a:r>
            <a:r>
              <a:rPr lang="zh-CN" altLang="zh-CN"/>
              <a:t>、</a:t>
            </a:r>
            <a:r>
              <a:rPr lang="en-US" altLang="zh-CN"/>
              <a:t>1</a:t>
            </a:r>
            <a:r>
              <a:rPr lang="zh-CN" altLang="zh-CN"/>
              <a:t>表示的二进制代码，计算机能够直接识别和执行的二进制指令的集合称为机器语言。机器语言的优点是直接执行、运行速度快。其缺点是程序员需要记忆二进制机器指令，编程难度大、容易出错、程序难以阅读和调试。</a:t>
            </a:r>
            <a:endParaRPr lang="en-US" altLang="zh-CN"/>
          </a:p>
          <a:p>
            <a:pPr marL="0" indent="0"/>
            <a:r>
              <a:rPr lang="zh-CN" altLang="en-US"/>
              <a:t>汇编语言</a:t>
            </a:r>
            <a:endParaRPr lang="en-US" altLang="zh-CN"/>
          </a:p>
          <a:p>
            <a:pPr lvl="1" eaLnBrk="1" hangingPunct="1"/>
            <a:r>
              <a:rPr lang="zh-CN" altLang="zh-CN"/>
              <a:t>为了克服机器语言的缺点，产生了用与代码指令实际含义相近的英文缩写词、字母和数字等符号来取代指令代码（例如</a:t>
            </a:r>
            <a:r>
              <a:rPr lang="en-US" altLang="zh-CN"/>
              <a:t>ADD</a:t>
            </a:r>
            <a:r>
              <a:rPr lang="zh-CN" altLang="zh-CN"/>
              <a:t>表示加法运算、</a:t>
            </a:r>
            <a:r>
              <a:rPr lang="en-US" altLang="zh-CN"/>
              <a:t>MOV</a:t>
            </a:r>
            <a:r>
              <a:rPr lang="zh-CN" altLang="zh-CN"/>
              <a:t>表示数据传递），这就是汇编语言。所以，汇编语言是一种用助记符表示的仍然面向机器的计算机语言。</a:t>
            </a:r>
            <a:endParaRPr lang="en-US" altLang="zh-CN"/>
          </a:p>
          <a:p>
            <a:pPr lvl="1" eaLnBrk="1" hangingPunct="1">
              <a:buFont typeface="Arial" panose="020B0604020202020204" pitchFamily="34" charset="0"/>
              <a:buNone/>
            </a:pPr>
            <a:endParaRPr lang="en-US" altLang="zh-CN"/>
          </a:p>
        </p:txBody>
      </p:sp>
    </p:spTree>
    <p:extLst>
      <p:ext uri="{BB962C8B-B14F-4D97-AF65-F5344CB8AC3E}">
        <p14:creationId xmlns:p14="http://schemas.microsoft.com/office/powerpoint/2010/main" val="2112444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384DB535-EA81-E244-8DB9-91F3C12F009E}"/>
              </a:ext>
            </a:extLst>
          </p:cNvPr>
          <p:cNvSpPr>
            <a:spLocks noGrp="1"/>
          </p:cNvSpPr>
          <p:nvPr>
            <p:ph type="title"/>
          </p:nvPr>
        </p:nvSpPr>
        <p:spPr>
          <a:xfrm>
            <a:off x="1847850" y="620713"/>
            <a:ext cx="8362950" cy="868362"/>
          </a:xfrm>
        </p:spPr>
        <p:txBody>
          <a:bodyPr/>
          <a:lstStyle/>
          <a:p>
            <a:pPr eaLnBrk="1" hangingPunct="1"/>
            <a:r>
              <a:rPr lang="en-US" altLang="zh-CN" dirty="0"/>
              <a:t>Python</a:t>
            </a:r>
            <a:r>
              <a:rPr lang="zh-CN" altLang="en-US" dirty="0"/>
              <a:t>程序的运行方式</a:t>
            </a:r>
          </a:p>
        </p:txBody>
      </p:sp>
      <p:sp>
        <p:nvSpPr>
          <p:cNvPr id="3" name="内容占位符 2">
            <a:extLst>
              <a:ext uri="{FF2B5EF4-FFF2-40B4-BE49-F238E27FC236}">
                <a16:creationId xmlns:a16="http://schemas.microsoft.com/office/drawing/2014/main" id="{DC354EF6-DDF6-E546-BF99-C4598922DBA9}"/>
              </a:ext>
            </a:extLst>
          </p:cNvPr>
          <p:cNvSpPr>
            <a:spLocks noGrp="1"/>
          </p:cNvSpPr>
          <p:nvPr>
            <p:ph idx="1"/>
          </p:nvPr>
        </p:nvSpPr>
        <p:spPr>
          <a:xfrm>
            <a:off x="2063750" y="1600201"/>
            <a:ext cx="8147050" cy="4924425"/>
          </a:xfrm>
        </p:spPr>
        <p:txBody>
          <a:bodyPr/>
          <a:lstStyle/>
          <a:p>
            <a:pPr marL="0" indent="0">
              <a:buNone/>
            </a:pPr>
            <a:r>
              <a:rPr lang="en-US" altLang="zh-CN"/>
              <a:t>1.</a:t>
            </a:r>
            <a:r>
              <a:rPr lang="zh-CN" altLang="en-US"/>
              <a:t>计算机程序设计语言的分类</a:t>
            </a:r>
          </a:p>
          <a:p>
            <a:pPr marL="0" indent="0"/>
            <a:r>
              <a:rPr lang="zh-CN" altLang="en-US"/>
              <a:t>高级语句</a:t>
            </a:r>
            <a:endParaRPr lang="en-US" altLang="zh-CN"/>
          </a:p>
          <a:p>
            <a:pPr lvl="1" eaLnBrk="1" hangingPunct="1"/>
            <a:r>
              <a:rPr lang="zh-CN" altLang="en-US"/>
              <a:t>机器语言和汇编语言都是面向计算机硬件，对机器过分依赖，要求程序员对计算机硬件结构及其工作原理都十分熟悉。随着计算机技术的发展，人们开始采用一些与人类自然语言更接近、计算机能够接受、规则明确、自然直观和通用易学的计算机语言来编写程序。这种与自然语言相近并为计算机所接受和执行的计算机语言称高级语言。</a:t>
            </a:r>
          </a:p>
          <a:p>
            <a:pPr lvl="1" eaLnBrk="1" hangingPunct="1"/>
            <a:r>
              <a:rPr lang="zh-CN" altLang="en-US"/>
              <a:t>目前，广泛使用的</a:t>
            </a:r>
            <a:r>
              <a:rPr lang="en-US" altLang="zh-CN"/>
              <a:t>Python</a:t>
            </a:r>
            <a:r>
              <a:rPr lang="zh-CN" altLang="en-US"/>
              <a:t>、</a:t>
            </a:r>
            <a:r>
              <a:rPr lang="en-US" altLang="zh-CN"/>
              <a:t>Java</a:t>
            </a:r>
            <a:r>
              <a:rPr lang="zh-CN" altLang="en-US"/>
              <a:t>、</a:t>
            </a:r>
            <a:r>
              <a:rPr lang="en-US" altLang="zh-CN"/>
              <a:t>C</a:t>
            </a:r>
            <a:r>
              <a:rPr lang="zh-CN" altLang="en-US"/>
              <a:t>、</a:t>
            </a:r>
            <a:r>
              <a:rPr lang="en-US" altLang="zh-CN"/>
              <a:t>C++</a:t>
            </a:r>
            <a:r>
              <a:rPr lang="zh-CN" altLang="en-US"/>
              <a:t>、</a:t>
            </a:r>
            <a:r>
              <a:rPr lang="en-US" altLang="zh-CN"/>
              <a:t>C#</a:t>
            </a:r>
            <a:r>
              <a:rPr lang="zh-CN" altLang="en-US"/>
              <a:t>等语言均属于高级语言。</a:t>
            </a:r>
          </a:p>
          <a:p>
            <a:pPr lvl="1" eaLnBrk="1" hangingPunct="1"/>
            <a:endParaRPr lang="en-US" altLang="zh-CN"/>
          </a:p>
        </p:txBody>
      </p:sp>
    </p:spTree>
    <p:extLst>
      <p:ext uri="{BB962C8B-B14F-4D97-AF65-F5344CB8AC3E}">
        <p14:creationId xmlns:p14="http://schemas.microsoft.com/office/powerpoint/2010/main" val="3574639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7CA8AA7E-F02E-2E46-957B-78ECF7462D3A}"/>
              </a:ext>
            </a:extLst>
          </p:cNvPr>
          <p:cNvSpPr>
            <a:spLocks noGrp="1"/>
          </p:cNvSpPr>
          <p:nvPr>
            <p:ph type="title"/>
          </p:nvPr>
        </p:nvSpPr>
        <p:spPr>
          <a:xfrm>
            <a:off x="1847850" y="620713"/>
            <a:ext cx="8362950" cy="868362"/>
          </a:xfrm>
        </p:spPr>
        <p:txBody>
          <a:bodyPr/>
          <a:lstStyle/>
          <a:p>
            <a:pPr eaLnBrk="1" hangingPunct="1"/>
            <a:r>
              <a:rPr lang="en-US" altLang="zh-CN" dirty="0"/>
              <a:t>Python</a:t>
            </a:r>
            <a:r>
              <a:rPr lang="zh-CN" altLang="en-US" dirty="0"/>
              <a:t>程序的运行方式</a:t>
            </a:r>
          </a:p>
        </p:txBody>
      </p:sp>
      <p:sp>
        <p:nvSpPr>
          <p:cNvPr id="3" name="内容占位符 2">
            <a:extLst>
              <a:ext uri="{FF2B5EF4-FFF2-40B4-BE49-F238E27FC236}">
                <a16:creationId xmlns:a16="http://schemas.microsoft.com/office/drawing/2014/main" id="{92B80C06-8BCE-8E43-B25E-6DE74076A1EC}"/>
              </a:ext>
            </a:extLst>
          </p:cNvPr>
          <p:cNvSpPr>
            <a:spLocks noGrp="1"/>
          </p:cNvSpPr>
          <p:nvPr>
            <p:ph idx="1"/>
          </p:nvPr>
        </p:nvSpPr>
        <p:spPr>
          <a:xfrm>
            <a:off x="2063750" y="1600201"/>
            <a:ext cx="8147050" cy="4924425"/>
          </a:xfrm>
        </p:spPr>
        <p:txBody>
          <a:bodyPr/>
          <a:lstStyle/>
          <a:p>
            <a:pPr marL="57150" indent="0">
              <a:buNone/>
            </a:pPr>
            <a:r>
              <a:rPr lang="en-US" altLang="zh-CN"/>
              <a:t>2.</a:t>
            </a:r>
            <a:r>
              <a:rPr lang="zh-CN" altLang="en-US"/>
              <a:t>计算机程序的运行方式</a:t>
            </a:r>
            <a:endParaRPr lang="en-US" altLang="zh-CN"/>
          </a:p>
          <a:p>
            <a:pPr marL="57150" indent="0"/>
            <a:r>
              <a:rPr lang="zh-CN" altLang="en-US"/>
              <a:t>解释方式</a:t>
            </a:r>
            <a:endParaRPr lang="en-US" altLang="zh-CN"/>
          </a:p>
          <a:p>
            <a:pPr lvl="1" eaLnBrk="1" hangingPunct="1"/>
            <a:r>
              <a:rPr lang="zh-CN" altLang="zh-CN"/>
              <a:t>解释方式是指源程序进入计算机时，翻译程序逐条翻译程序指令，每翻译一条指令便立即执行。</a:t>
            </a:r>
            <a:endParaRPr lang="en-US" altLang="zh-CN"/>
          </a:p>
          <a:p>
            <a:pPr marL="57150" indent="0"/>
            <a:r>
              <a:rPr lang="zh-CN" altLang="en-US"/>
              <a:t>编译方式</a:t>
            </a:r>
            <a:endParaRPr lang="en-US" altLang="zh-CN"/>
          </a:p>
          <a:p>
            <a:pPr lvl="1" eaLnBrk="1" hangingPunct="1"/>
            <a:r>
              <a:rPr lang="zh-CN" altLang="zh-CN"/>
              <a:t>编译方式是指源程序输入计算机后，翻译程序首先将整个程序翻译成用机器语言表示的目标程序，然后计算机再执行该目标程序，获得计算结果。解释方式不会产生目标程序。</a:t>
            </a:r>
            <a:endParaRPr lang="en-US" altLang="zh-CN"/>
          </a:p>
        </p:txBody>
      </p:sp>
    </p:spTree>
    <p:extLst>
      <p:ext uri="{BB962C8B-B14F-4D97-AF65-F5344CB8AC3E}">
        <p14:creationId xmlns:p14="http://schemas.microsoft.com/office/powerpoint/2010/main" val="1287605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D8352C4A-BDCC-FC41-AC69-3E506CA5FA5F}"/>
              </a:ext>
            </a:extLst>
          </p:cNvPr>
          <p:cNvSpPr>
            <a:spLocks noGrp="1"/>
          </p:cNvSpPr>
          <p:nvPr>
            <p:ph type="title"/>
          </p:nvPr>
        </p:nvSpPr>
        <p:spPr>
          <a:xfrm>
            <a:off x="1847850" y="620713"/>
            <a:ext cx="8362950" cy="868362"/>
          </a:xfrm>
        </p:spPr>
        <p:txBody>
          <a:bodyPr/>
          <a:lstStyle/>
          <a:p>
            <a:pPr eaLnBrk="1" hangingPunct="1"/>
            <a:r>
              <a:rPr lang="en-US" altLang="zh-CN" dirty="0"/>
              <a:t>Python</a:t>
            </a:r>
            <a:r>
              <a:rPr lang="zh-CN" altLang="en-US" dirty="0"/>
              <a:t>程序的运行方式</a:t>
            </a:r>
          </a:p>
        </p:txBody>
      </p:sp>
      <p:sp>
        <p:nvSpPr>
          <p:cNvPr id="46083" name="内容占位符 2">
            <a:extLst>
              <a:ext uri="{FF2B5EF4-FFF2-40B4-BE49-F238E27FC236}">
                <a16:creationId xmlns:a16="http://schemas.microsoft.com/office/drawing/2014/main" id="{6EC1E3BA-292E-7B41-B03F-94F6C4908904}"/>
              </a:ext>
            </a:extLst>
          </p:cNvPr>
          <p:cNvSpPr>
            <a:spLocks noGrp="1"/>
          </p:cNvSpPr>
          <p:nvPr>
            <p:ph idx="1"/>
          </p:nvPr>
        </p:nvSpPr>
        <p:spPr>
          <a:xfrm>
            <a:off x="2063750" y="1600201"/>
            <a:ext cx="8147050" cy="4924425"/>
          </a:xfrm>
        </p:spPr>
        <p:txBody>
          <a:bodyPr/>
          <a:lstStyle/>
          <a:p>
            <a:pPr marL="0" indent="0">
              <a:buNone/>
            </a:pPr>
            <a:r>
              <a:rPr lang="en-US" altLang="zh-CN"/>
              <a:t>3.Python</a:t>
            </a:r>
            <a:r>
              <a:rPr lang="zh-CN" altLang="en-US"/>
              <a:t>程序的运行方式</a:t>
            </a:r>
          </a:p>
          <a:p>
            <a:pPr lvl="1" eaLnBrk="1" hangingPunct="1"/>
            <a:endParaRPr lang="en-US" altLang="zh-CN"/>
          </a:p>
          <a:p>
            <a:pPr lvl="1" eaLnBrk="1" hangingPunct="1"/>
            <a:endParaRPr lang="en-US" altLang="zh-CN"/>
          </a:p>
          <a:p>
            <a:pPr lvl="1" eaLnBrk="1" hangingPunct="1"/>
            <a:endParaRPr lang="en-US" altLang="zh-CN"/>
          </a:p>
          <a:p>
            <a:pPr lvl="1" eaLnBrk="1" hangingPunct="1"/>
            <a:endParaRPr lang="en-US" altLang="zh-CN"/>
          </a:p>
          <a:p>
            <a:pPr lvl="1" eaLnBrk="1" hangingPunct="1"/>
            <a:r>
              <a:rPr lang="zh-CN" altLang="en-US"/>
              <a:t>程序</a:t>
            </a:r>
            <a:endParaRPr lang="en-US" altLang="zh-CN"/>
          </a:p>
          <a:p>
            <a:pPr lvl="1" eaLnBrk="1" hangingPunct="1"/>
            <a:r>
              <a:rPr lang="zh-CN" altLang="en-US"/>
              <a:t>交互方式</a:t>
            </a:r>
            <a:endParaRPr lang="en-US" altLang="zh-CN"/>
          </a:p>
        </p:txBody>
      </p:sp>
      <p:pic>
        <p:nvPicPr>
          <p:cNvPr id="46084" name="图片 3">
            <a:extLst>
              <a:ext uri="{FF2B5EF4-FFF2-40B4-BE49-F238E27FC236}">
                <a16:creationId xmlns:a16="http://schemas.microsoft.com/office/drawing/2014/main" id="{5994B860-DFAF-474C-A7CD-7C83E7B2BD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2492376"/>
            <a:ext cx="5905500"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4471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D11EA8F2-9898-B649-BD55-EA0BA83384D4}"/>
              </a:ext>
            </a:extLst>
          </p:cNvPr>
          <p:cNvSpPr>
            <a:spLocks noGrp="1"/>
          </p:cNvSpPr>
          <p:nvPr>
            <p:ph type="title"/>
          </p:nvPr>
        </p:nvSpPr>
        <p:spPr>
          <a:xfrm>
            <a:off x="1847850" y="620713"/>
            <a:ext cx="8362950" cy="868362"/>
          </a:xfrm>
        </p:spPr>
        <p:txBody>
          <a:bodyPr/>
          <a:lstStyle/>
          <a:p>
            <a:pPr eaLnBrk="1" hangingPunct="1"/>
            <a:r>
              <a:rPr lang="en-US" altLang="zh-CN" dirty="0"/>
              <a:t>Python</a:t>
            </a:r>
            <a:r>
              <a:rPr lang="zh-CN" altLang="en-US" dirty="0"/>
              <a:t>程序的运行方式</a:t>
            </a:r>
          </a:p>
        </p:txBody>
      </p:sp>
      <p:sp>
        <p:nvSpPr>
          <p:cNvPr id="20483" name="内容占位符 2">
            <a:extLst>
              <a:ext uri="{FF2B5EF4-FFF2-40B4-BE49-F238E27FC236}">
                <a16:creationId xmlns:a16="http://schemas.microsoft.com/office/drawing/2014/main" id="{0610706D-ABF6-914E-9E79-CAFF07F676BA}"/>
              </a:ext>
            </a:extLst>
          </p:cNvPr>
          <p:cNvSpPr>
            <a:spLocks noGrp="1"/>
          </p:cNvSpPr>
          <p:nvPr>
            <p:ph idx="1"/>
          </p:nvPr>
        </p:nvSpPr>
        <p:spPr>
          <a:xfrm>
            <a:off x="2063750" y="1600201"/>
            <a:ext cx="8147050" cy="4924425"/>
          </a:xfrm>
        </p:spPr>
        <p:txBody>
          <a:bodyPr/>
          <a:lstStyle/>
          <a:p>
            <a:pPr marL="0" indent="0">
              <a:buNone/>
            </a:pPr>
            <a:r>
              <a:rPr lang="en-US" altLang="zh-CN"/>
              <a:t>4.Python</a:t>
            </a:r>
            <a:r>
              <a:rPr lang="zh-CN" altLang="en-US"/>
              <a:t>的实现</a:t>
            </a:r>
          </a:p>
          <a:p>
            <a:pPr marL="0" indent="0"/>
            <a:r>
              <a:rPr lang="en-US" altLang="zh-CN"/>
              <a:t>Cpython</a:t>
            </a:r>
          </a:p>
          <a:p>
            <a:pPr lvl="1" eaLnBrk="1" hangingPunct="1"/>
            <a:r>
              <a:rPr lang="zh-CN" altLang="zh-CN"/>
              <a:t>原始的、标准的</a:t>
            </a:r>
            <a:r>
              <a:rPr lang="en-US" altLang="zh-CN"/>
              <a:t>Python</a:t>
            </a:r>
            <a:r>
              <a:rPr lang="zh-CN" altLang="zh-CN"/>
              <a:t>实现方式通常称作</a:t>
            </a:r>
            <a:r>
              <a:rPr lang="en-US" altLang="zh-CN"/>
              <a:t>CPython</a:t>
            </a:r>
            <a:r>
              <a:rPr lang="zh-CN" altLang="zh-CN"/>
              <a:t>，前缀</a:t>
            </a:r>
            <a:r>
              <a:rPr lang="en-US" altLang="zh-CN"/>
              <a:t>C</a:t>
            </a:r>
            <a:r>
              <a:rPr lang="zh-CN" altLang="zh-CN"/>
              <a:t>表示它是用可移植的</a:t>
            </a:r>
            <a:r>
              <a:rPr lang="en-US" altLang="zh-CN"/>
              <a:t>ANSI C</a:t>
            </a:r>
            <a:r>
              <a:rPr lang="zh-CN" altLang="zh-CN"/>
              <a:t>语言实现。通常，从</a:t>
            </a:r>
            <a:r>
              <a:rPr lang="en-US" altLang="zh-CN"/>
              <a:t>Python</a:t>
            </a:r>
            <a:r>
              <a:rPr lang="zh-CN" altLang="zh-CN"/>
              <a:t>官方网站下载的</a:t>
            </a:r>
            <a:r>
              <a:rPr lang="en-US" altLang="zh-CN"/>
              <a:t>Python</a:t>
            </a:r>
            <a:r>
              <a:rPr lang="zh-CN" altLang="zh-CN"/>
              <a:t>属于</a:t>
            </a:r>
            <a:r>
              <a:rPr lang="en-US" altLang="zh-CN"/>
              <a:t>CPython</a:t>
            </a:r>
            <a:r>
              <a:rPr lang="zh-CN" altLang="zh-CN"/>
              <a:t>，不少</a:t>
            </a:r>
            <a:r>
              <a:rPr lang="en-US" altLang="zh-CN"/>
              <a:t>Mac OS</a:t>
            </a:r>
            <a:r>
              <a:rPr lang="zh-CN" altLang="zh-CN"/>
              <a:t>或</a:t>
            </a:r>
            <a:r>
              <a:rPr lang="en-US" altLang="zh-CN"/>
              <a:t>Linux</a:t>
            </a:r>
            <a:r>
              <a:rPr lang="zh-CN" altLang="zh-CN"/>
              <a:t>机器上预安装的</a:t>
            </a:r>
            <a:r>
              <a:rPr lang="en-US" altLang="zh-CN"/>
              <a:t>Python</a:t>
            </a:r>
            <a:r>
              <a:rPr lang="zh-CN" altLang="zh-CN"/>
              <a:t>也属于</a:t>
            </a:r>
            <a:r>
              <a:rPr lang="en-US" altLang="zh-CN"/>
              <a:t>CPython</a:t>
            </a:r>
            <a:r>
              <a:rPr lang="zh-CN" altLang="zh-CN"/>
              <a:t>。</a:t>
            </a:r>
            <a:endParaRPr lang="en-US" altLang="zh-CN"/>
          </a:p>
          <a:p>
            <a:pPr marL="0" indent="0"/>
            <a:r>
              <a:rPr lang="en-US" altLang="zh-CN"/>
              <a:t>Jython</a:t>
            </a:r>
          </a:p>
          <a:p>
            <a:pPr lvl="1" eaLnBrk="1" hangingPunct="1"/>
            <a:r>
              <a:rPr lang="en-US" altLang="zh-CN"/>
              <a:t>Jython</a:t>
            </a:r>
            <a:r>
              <a:rPr lang="zh-CN" altLang="zh-CN"/>
              <a:t>最早成为</a:t>
            </a:r>
            <a:r>
              <a:rPr lang="en-US" altLang="zh-CN"/>
              <a:t>JPython</a:t>
            </a:r>
            <a:r>
              <a:rPr lang="zh-CN" altLang="zh-CN"/>
              <a:t>，是</a:t>
            </a:r>
            <a:r>
              <a:rPr lang="en-US" altLang="zh-CN"/>
              <a:t>Python</a:t>
            </a:r>
            <a:r>
              <a:rPr lang="zh-CN" altLang="zh-CN"/>
              <a:t>在</a:t>
            </a:r>
            <a:r>
              <a:rPr lang="en-US" altLang="zh-CN"/>
              <a:t>Java</a:t>
            </a:r>
            <a:r>
              <a:rPr lang="zh-CN" altLang="zh-CN"/>
              <a:t>环境中的实现。</a:t>
            </a:r>
            <a:r>
              <a:rPr lang="en-US" altLang="zh-CN"/>
              <a:t>Jython</a:t>
            </a:r>
            <a:r>
              <a:rPr lang="zh-CN" altLang="zh-CN"/>
              <a:t>包含了</a:t>
            </a:r>
            <a:r>
              <a:rPr lang="en-US" altLang="zh-CN"/>
              <a:t>Java</a:t>
            </a:r>
            <a:r>
              <a:rPr lang="zh-CN" altLang="zh-CN"/>
              <a:t>类，它将</a:t>
            </a:r>
            <a:r>
              <a:rPr lang="en-US" altLang="zh-CN"/>
              <a:t>Python</a:t>
            </a:r>
            <a:r>
              <a:rPr lang="zh-CN" altLang="zh-CN"/>
              <a:t>源程序翻译成</a:t>
            </a:r>
            <a:r>
              <a:rPr lang="en-US" altLang="zh-CN"/>
              <a:t>Java</a:t>
            </a:r>
            <a:r>
              <a:rPr lang="zh-CN" altLang="zh-CN"/>
              <a:t>字节码，并通过</a:t>
            </a:r>
            <a:r>
              <a:rPr lang="en-US" altLang="zh-CN"/>
              <a:t>Java</a:t>
            </a:r>
            <a:r>
              <a:rPr lang="zh-CN" altLang="zh-CN"/>
              <a:t>虚拟机运行。</a:t>
            </a:r>
            <a:r>
              <a:rPr lang="en-US" altLang="zh-CN"/>
              <a:t>Jython</a:t>
            </a:r>
            <a:r>
              <a:rPr lang="zh-CN" altLang="zh-CN"/>
              <a:t>实现了</a:t>
            </a:r>
            <a:r>
              <a:rPr lang="en-US" altLang="zh-CN"/>
              <a:t>Python</a:t>
            </a:r>
            <a:r>
              <a:rPr lang="zh-CN" altLang="zh-CN"/>
              <a:t>与</a:t>
            </a:r>
            <a:r>
              <a:rPr lang="en-US" altLang="zh-CN"/>
              <a:t>Java</a:t>
            </a:r>
            <a:r>
              <a:rPr lang="zh-CN" altLang="zh-CN"/>
              <a:t>的无缝集成。利用</a:t>
            </a:r>
            <a:r>
              <a:rPr lang="en-US" altLang="zh-CN"/>
              <a:t>Jython</a:t>
            </a:r>
            <a:r>
              <a:rPr lang="zh-CN" altLang="zh-CN"/>
              <a:t>，在</a:t>
            </a:r>
            <a:r>
              <a:rPr lang="en-US" altLang="zh-CN"/>
              <a:t>Python</a:t>
            </a:r>
            <a:r>
              <a:rPr lang="zh-CN" altLang="zh-CN"/>
              <a:t>中可访问所有</a:t>
            </a:r>
            <a:r>
              <a:rPr lang="en-US" altLang="zh-CN"/>
              <a:t>Java</a:t>
            </a:r>
            <a:r>
              <a:rPr lang="zh-CN" altLang="zh-CN"/>
              <a:t>类，从而用于开发</a:t>
            </a:r>
            <a:r>
              <a:rPr lang="en-US" altLang="zh-CN"/>
              <a:t>Web Applet</a:t>
            </a:r>
            <a:r>
              <a:rPr lang="zh-CN" altLang="zh-CN"/>
              <a:t>和</a:t>
            </a:r>
            <a:r>
              <a:rPr lang="en-US" altLang="zh-CN"/>
              <a:t>servlet</a:t>
            </a:r>
            <a:r>
              <a:rPr lang="zh-CN" altLang="zh-CN"/>
              <a:t>，创建基于</a:t>
            </a:r>
            <a:r>
              <a:rPr lang="en-US" altLang="zh-CN"/>
              <a:t>Java</a:t>
            </a:r>
            <a:r>
              <a:rPr lang="zh-CN" altLang="zh-CN"/>
              <a:t>的</a:t>
            </a:r>
            <a:r>
              <a:rPr lang="en-US" altLang="zh-CN"/>
              <a:t>GUI</a:t>
            </a:r>
            <a:r>
              <a:rPr lang="zh-CN" altLang="zh-CN"/>
              <a:t>应用。</a:t>
            </a:r>
            <a:endParaRPr lang="en-US" altLang="zh-CN"/>
          </a:p>
          <a:p>
            <a:pPr lvl="1" eaLnBrk="1" hangingPunct="1"/>
            <a:endParaRPr lang="en-US" altLang="zh-CN"/>
          </a:p>
        </p:txBody>
      </p:sp>
    </p:spTree>
    <p:extLst>
      <p:ext uri="{BB962C8B-B14F-4D97-AF65-F5344CB8AC3E}">
        <p14:creationId xmlns:p14="http://schemas.microsoft.com/office/powerpoint/2010/main" val="4173823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FCA9B6FB-D0CE-9F4F-81E8-837F294EF880}"/>
              </a:ext>
            </a:extLst>
          </p:cNvPr>
          <p:cNvSpPr>
            <a:spLocks noGrp="1"/>
          </p:cNvSpPr>
          <p:nvPr>
            <p:ph type="title"/>
          </p:nvPr>
        </p:nvSpPr>
        <p:spPr>
          <a:xfrm>
            <a:off x="1847850" y="620713"/>
            <a:ext cx="8362950" cy="868362"/>
          </a:xfrm>
        </p:spPr>
        <p:txBody>
          <a:bodyPr/>
          <a:lstStyle/>
          <a:p>
            <a:pPr eaLnBrk="1" hangingPunct="1"/>
            <a:r>
              <a:rPr lang="en-US" altLang="zh-CN" dirty="0"/>
              <a:t>Python</a:t>
            </a:r>
            <a:r>
              <a:rPr lang="zh-CN" altLang="en-US" dirty="0"/>
              <a:t>程序的运行方式</a:t>
            </a:r>
          </a:p>
        </p:txBody>
      </p:sp>
      <p:sp>
        <p:nvSpPr>
          <p:cNvPr id="20483" name="内容占位符 2">
            <a:extLst>
              <a:ext uri="{FF2B5EF4-FFF2-40B4-BE49-F238E27FC236}">
                <a16:creationId xmlns:a16="http://schemas.microsoft.com/office/drawing/2014/main" id="{E7D6EAD6-6DB5-044F-9C12-95154E41C764}"/>
              </a:ext>
            </a:extLst>
          </p:cNvPr>
          <p:cNvSpPr>
            <a:spLocks noGrp="1"/>
          </p:cNvSpPr>
          <p:nvPr>
            <p:ph idx="1"/>
          </p:nvPr>
        </p:nvSpPr>
        <p:spPr>
          <a:xfrm>
            <a:off x="2063750" y="1600201"/>
            <a:ext cx="8147050" cy="4924425"/>
          </a:xfrm>
        </p:spPr>
        <p:txBody>
          <a:bodyPr/>
          <a:lstStyle/>
          <a:p>
            <a:pPr marL="0" indent="0">
              <a:buNone/>
            </a:pPr>
            <a:r>
              <a:rPr lang="en-US" altLang="zh-CN"/>
              <a:t>4.Python</a:t>
            </a:r>
            <a:r>
              <a:rPr lang="zh-CN" altLang="en-US"/>
              <a:t>的实现</a:t>
            </a:r>
          </a:p>
          <a:p>
            <a:pPr marL="0" indent="0"/>
            <a:r>
              <a:rPr lang="en-US" altLang="zh-CN"/>
              <a:t>IronPython</a:t>
            </a:r>
          </a:p>
          <a:p>
            <a:pPr lvl="1" eaLnBrk="1" hangingPunct="1"/>
            <a:r>
              <a:rPr lang="en-US" altLang="zh-CN"/>
              <a:t>IronPython</a:t>
            </a:r>
            <a:r>
              <a:rPr lang="zh-CN" altLang="zh-CN"/>
              <a:t>是在微软的</a:t>
            </a:r>
            <a:r>
              <a:rPr lang="en-US" altLang="zh-CN"/>
              <a:t>.NET</a:t>
            </a:r>
            <a:r>
              <a:rPr lang="zh-CN" altLang="zh-CN"/>
              <a:t>平台上实现的</a:t>
            </a:r>
            <a:r>
              <a:rPr lang="en-US" altLang="zh-CN"/>
              <a:t>Python</a:t>
            </a:r>
            <a:r>
              <a:rPr lang="zh-CN" altLang="zh-CN"/>
              <a:t>。</a:t>
            </a:r>
            <a:r>
              <a:rPr lang="en-US" altLang="zh-CN"/>
              <a:t>IronPython</a:t>
            </a:r>
            <a:r>
              <a:rPr lang="zh-CN" altLang="zh-CN"/>
              <a:t>和</a:t>
            </a:r>
            <a:r>
              <a:rPr lang="en-US" altLang="zh-CN"/>
              <a:t>CPython</a:t>
            </a:r>
            <a:r>
              <a:rPr lang="zh-CN" altLang="zh-CN"/>
              <a:t>类似，提供了交互式命令行。在交互式命令行，可用</a:t>
            </a:r>
            <a:r>
              <a:rPr lang="en-US" altLang="zh-CN"/>
              <a:t>Python</a:t>
            </a:r>
            <a:r>
              <a:rPr lang="zh-CN" altLang="zh-CN"/>
              <a:t>访问所有</a:t>
            </a:r>
            <a:r>
              <a:rPr lang="en-US" altLang="zh-CN"/>
              <a:t>.NET</a:t>
            </a:r>
            <a:r>
              <a:rPr lang="zh-CN" altLang="zh-CN"/>
              <a:t>库</a:t>
            </a:r>
            <a:endParaRPr lang="en-US" altLang="zh-CN"/>
          </a:p>
          <a:p>
            <a:pPr lvl="1" eaLnBrk="1" hangingPunct="1"/>
            <a:endParaRPr lang="en-US" altLang="zh-CN"/>
          </a:p>
        </p:txBody>
      </p:sp>
    </p:spTree>
    <p:extLst>
      <p:ext uri="{BB962C8B-B14F-4D97-AF65-F5344CB8AC3E}">
        <p14:creationId xmlns:p14="http://schemas.microsoft.com/office/powerpoint/2010/main" val="3570085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C2059-CCAC-7845-80D6-7263019D6A63}"/>
              </a:ext>
            </a:extLst>
          </p:cNvPr>
          <p:cNvSpPr>
            <a:spLocks noGrp="1"/>
          </p:cNvSpPr>
          <p:nvPr>
            <p:ph type="title"/>
          </p:nvPr>
        </p:nvSpPr>
        <p:spPr/>
        <p:txBody>
          <a:bodyPr/>
          <a:lstStyle/>
          <a:p>
            <a:r>
              <a:rPr kumimoji="1" lang="zh-Hans" altLang="en-US" dirty="0"/>
              <a:t>一个例子</a:t>
            </a:r>
            <a:endParaRPr kumimoji="1" lang="zh-CN" altLang="en-US" dirty="0"/>
          </a:p>
        </p:txBody>
      </p:sp>
      <p:sp>
        <p:nvSpPr>
          <p:cNvPr id="3" name="内容占位符 2">
            <a:extLst>
              <a:ext uri="{FF2B5EF4-FFF2-40B4-BE49-F238E27FC236}">
                <a16:creationId xmlns:a16="http://schemas.microsoft.com/office/drawing/2014/main" id="{D847A664-2D32-CA48-9AFE-19F46A6CF313}"/>
              </a:ext>
            </a:extLst>
          </p:cNvPr>
          <p:cNvSpPr>
            <a:spLocks noGrp="1"/>
          </p:cNvSpPr>
          <p:nvPr>
            <p:ph idx="1"/>
          </p:nvPr>
        </p:nvSpPr>
        <p:spPr/>
        <p:txBody>
          <a:bodyPr/>
          <a:lstStyle/>
          <a:p>
            <a:r>
              <a:rPr kumimoji="1" lang="en-US" altLang="zh-CN" dirty="0"/>
              <a:t>from </a:t>
            </a:r>
            <a:r>
              <a:rPr kumimoji="1" lang="en-US" altLang="zh-CN" dirty="0" err="1"/>
              <a:t>datetime</a:t>
            </a:r>
            <a:r>
              <a:rPr kumimoji="1" lang="en-US" altLang="zh-CN" dirty="0"/>
              <a:t> import </a:t>
            </a:r>
            <a:r>
              <a:rPr kumimoji="1" lang="en-US" altLang="zh-CN" dirty="0" err="1"/>
              <a:t>datetime</a:t>
            </a:r>
            <a:endParaRPr kumimoji="1" lang="en-US" altLang="zh-CN" dirty="0"/>
          </a:p>
          <a:p>
            <a:r>
              <a:rPr kumimoji="1" lang="en-US" altLang="zh-CN" dirty="0"/>
              <a:t>odds = [ 1, 3, 5, 7, 9, 11, 13, 15, 17, 19,21, 23, 25, 27, 29, 31, 33, 35, 37, 39,41, 43, 45, 47, 49, 51, 53, 55, 57, 59 ]</a:t>
            </a:r>
          </a:p>
          <a:p>
            <a:endParaRPr kumimoji="1" lang="en-US" altLang="zh-CN" dirty="0"/>
          </a:p>
          <a:p>
            <a:r>
              <a:rPr kumimoji="1" lang="en-US" altLang="zh-CN" dirty="0" err="1"/>
              <a:t>right_this_minute</a:t>
            </a:r>
            <a:r>
              <a:rPr kumimoji="1" lang="en-US" altLang="zh-CN" dirty="0"/>
              <a:t> = </a:t>
            </a:r>
            <a:r>
              <a:rPr kumimoji="1" lang="en-US" altLang="zh-CN" dirty="0" err="1"/>
              <a:t>datetime.today</a:t>
            </a:r>
            <a:r>
              <a:rPr kumimoji="1" lang="en-US" altLang="zh-CN" dirty="0"/>
              <a:t>().minute</a:t>
            </a:r>
          </a:p>
          <a:p>
            <a:endParaRPr kumimoji="1" lang="en-US" altLang="zh-CN" dirty="0"/>
          </a:p>
          <a:p>
            <a:r>
              <a:rPr kumimoji="1" lang="en-US" altLang="zh-CN" dirty="0"/>
              <a:t>if </a:t>
            </a:r>
            <a:r>
              <a:rPr kumimoji="1" lang="en-US" altLang="zh-CN" dirty="0" err="1"/>
              <a:t>right_this_minute</a:t>
            </a:r>
            <a:r>
              <a:rPr kumimoji="1" lang="en-US" altLang="zh-CN" dirty="0"/>
              <a:t> in odds:     </a:t>
            </a:r>
          </a:p>
          <a:p>
            <a:pPr lvl="1"/>
            <a:r>
              <a:rPr kumimoji="1" lang="en-US" altLang="zh-CN" dirty="0"/>
              <a:t>print("This minute seems a little odd.")</a:t>
            </a:r>
          </a:p>
          <a:p>
            <a:pPr marL="285750" lvl="1"/>
            <a:r>
              <a:rPr kumimoji="1" lang="en-US" altLang="zh-CN" sz="2400" dirty="0"/>
              <a:t>else:      </a:t>
            </a:r>
          </a:p>
          <a:p>
            <a:pPr lvl="1"/>
            <a:r>
              <a:rPr kumimoji="1" lang="en-US" altLang="zh-CN" dirty="0"/>
              <a:t>print("Not an odd minute.")</a:t>
            </a:r>
            <a:endParaRPr kumimoji="1" lang="zh-CN" altLang="en-US" dirty="0"/>
          </a:p>
        </p:txBody>
      </p:sp>
    </p:spTree>
    <p:extLst>
      <p:ext uri="{BB962C8B-B14F-4D97-AF65-F5344CB8AC3E}">
        <p14:creationId xmlns:p14="http://schemas.microsoft.com/office/powerpoint/2010/main" val="75452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normAutofit/>
          </a:bodyPr>
          <a:lstStyle/>
          <a:p>
            <a:r>
              <a:rPr lang="zh-CN" altLang="zh-CN" dirty="0"/>
              <a:t>最初的</a:t>
            </a:r>
            <a:r>
              <a:rPr lang="en-US" altLang="zh-CN" dirty="0"/>
              <a:t>Python</a:t>
            </a:r>
            <a:r>
              <a:rPr lang="zh-CN" altLang="zh-CN" dirty="0"/>
              <a:t>完全由</a:t>
            </a:r>
            <a:r>
              <a:rPr lang="en-US" altLang="zh-CN" dirty="0"/>
              <a:t>Guido</a:t>
            </a:r>
            <a:r>
              <a:rPr lang="zh-CN" altLang="zh-CN" dirty="0"/>
              <a:t>开发。随着</a:t>
            </a:r>
            <a:r>
              <a:rPr lang="en-US" altLang="zh-CN" dirty="0"/>
              <a:t>Python</a:t>
            </a:r>
            <a:r>
              <a:rPr lang="zh-CN" altLang="zh-CN" dirty="0"/>
              <a:t>得到</a:t>
            </a:r>
            <a:r>
              <a:rPr lang="en-US" altLang="zh-CN" dirty="0"/>
              <a:t>Guido</a:t>
            </a:r>
            <a:r>
              <a:rPr lang="zh-CN" altLang="zh-CN" dirty="0"/>
              <a:t>同事们的欢迎，他们迅速地反馈使用意见，并参与到</a:t>
            </a:r>
            <a:r>
              <a:rPr lang="en-US" altLang="zh-CN" dirty="0"/>
              <a:t>Python</a:t>
            </a:r>
            <a:r>
              <a:rPr lang="zh-CN" altLang="zh-CN" dirty="0"/>
              <a:t>的改进。随后，</a:t>
            </a:r>
            <a:r>
              <a:rPr lang="en-US" altLang="zh-CN" dirty="0"/>
              <a:t>Python</a:t>
            </a:r>
            <a:r>
              <a:rPr lang="zh-CN" altLang="zh-CN" dirty="0"/>
              <a:t>拓展到</a:t>
            </a:r>
            <a:r>
              <a:rPr lang="en-US" altLang="zh-CN" dirty="0"/>
              <a:t>CWI</a:t>
            </a:r>
            <a:r>
              <a:rPr lang="zh-CN" altLang="zh-CN" dirty="0"/>
              <a:t>之外。</a:t>
            </a:r>
            <a:endParaRPr lang="en-US" altLang="zh-CN" dirty="0"/>
          </a:p>
          <a:p>
            <a:r>
              <a:rPr lang="en-US" altLang="zh-CN" dirty="0"/>
              <a:t>Python</a:t>
            </a:r>
            <a:r>
              <a:rPr lang="zh-CN" altLang="zh-CN" dirty="0"/>
              <a:t>将许多机器层面上的实现细节隐藏，交给编译器处理。</a:t>
            </a:r>
            <a:r>
              <a:rPr lang="en-US" altLang="zh-CN" dirty="0"/>
              <a:t>Python</a:t>
            </a:r>
            <a:r>
              <a:rPr lang="zh-CN" altLang="zh-CN" dirty="0"/>
              <a:t>程序员可以花更多的时间用于思考程序的逻辑，而不是具体的实现细节。这一特征使得</a:t>
            </a:r>
            <a:r>
              <a:rPr lang="en-US" altLang="zh-CN" dirty="0"/>
              <a:t>Python</a:t>
            </a:r>
            <a:r>
              <a:rPr lang="zh-CN" altLang="zh-CN" dirty="0"/>
              <a:t>开始流行，尤其是在非计算机专业领域得到更加广泛的关注。</a:t>
            </a:r>
            <a:endParaRPr lang="zh-CN" altLang="en-US" dirty="0"/>
          </a:p>
        </p:txBody>
      </p:sp>
      <p:sp>
        <p:nvSpPr>
          <p:cNvPr id="5" name="日期占位符 4"/>
          <p:cNvSpPr>
            <a:spLocks noGrp="1"/>
          </p:cNvSpPr>
          <p:nvPr>
            <p:ph type="dt" sz="half" idx="10"/>
          </p:nvPr>
        </p:nvSpPr>
        <p:spPr/>
        <p:txBody>
          <a:bodyPr/>
          <a:lstStyle/>
          <a:p>
            <a:fld id="{C6B61BD4-E876-4526-B070-E4935C93C3B6}" type="datetime1">
              <a:rPr lang="zh-CN" altLang="en-US" smtClean="0"/>
              <a:t>2018/3/16</a:t>
            </a:fld>
            <a:endParaRPr lang="en-US" altLang="zh-CN"/>
          </a:p>
        </p:txBody>
      </p:sp>
      <p:sp>
        <p:nvSpPr>
          <p:cNvPr id="6" name="灯片编号占位符 5"/>
          <p:cNvSpPr>
            <a:spLocks noGrp="1"/>
          </p:cNvSpPr>
          <p:nvPr>
            <p:ph type="sldNum" sz="quarter" idx="12"/>
          </p:nvPr>
        </p:nvSpPr>
        <p:spPr/>
        <p:txBody>
          <a:bodyPr/>
          <a:lstStyle/>
          <a:p>
            <a:fld id="{436DD6A5-92CF-45FF-88C0-62C512EF5307}" type="slidenum">
              <a:rPr lang="en-US" altLang="zh-CN" smtClean="0"/>
              <a:pPr/>
              <a:t>5</a:t>
            </a:fld>
            <a:endParaRPr lang="en-US" altLang="zh-CN"/>
          </a:p>
        </p:txBody>
      </p:sp>
    </p:spTree>
    <p:extLst>
      <p:ext uri="{BB962C8B-B14F-4D97-AF65-F5344CB8AC3E}">
        <p14:creationId xmlns:p14="http://schemas.microsoft.com/office/powerpoint/2010/main" val="96718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TIOBE</a:t>
            </a:r>
            <a:r>
              <a:rPr lang="zh-CN" altLang="zh-CN" dirty="0"/>
              <a:t>编程语言排行榜</a:t>
            </a:r>
            <a:endParaRPr lang="zh-CN" altLang="en-US" dirty="0"/>
          </a:p>
        </p:txBody>
      </p:sp>
      <p:sp>
        <p:nvSpPr>
          <p:cNvPr id="4" name="日期占位符 3"/>
          <p:cNvSpPr>
            <a:spLocks noGrp="1"/>
          </p:cNvSpPr>
          <p:nvPr>
            <p:ph type="dt" sz="half" idx="10"/>
          </p:nvPr>
        </p:nvSpPr>
        <p:spPr/>
        <p:txBody>
          <a:bodyPr/>
          <a:lstStyle/>
          <a:p>
            <a:fld id="{80849324-CEA2-48D8-9B22-72A2DCAF585C}" type="datetime1">
              <a:rPr lang="zh-CN" altLang="en-US" smtClean="0"/>
              <a:t>2018/3/16</a:t>
            </a:fld>
            <a:endParaRPr lang="en-US" altLang="zh-CN"/>
          </a:p>
        </p:txBody>
      </p:sp>
      <p:sp>
        <p:nvSpPr>
          <p:cNvPr id="5" name="灯片编号占位符 4"/>
          <p:cNvSpPr>
            <a:spLocks noGrp="1"/>
          </p:cNvSpPr>
          <p:nvPr>
            <p:ph type="sldNum" sz="quarter" idx="12"/>
          </p:nvPr>
        </p:nvSpPr>
        <p:spPr/>
        <p:txBody>
          <a:bodyPr/>
          <a:lstStyle/>
          <a:p>
            <a:fld id="{7406AA6B-51D0-4508-BF0C-1C5E473C4B8C}" type="slidenum">
              <a:rPr lang="en-US" altLang="zh-CN" smtClean="0"/>
              <a:pPr/>
              <a:t>6</a:t>
            </a:fld>
            <a:endParaRPr lang="en-US" altLang="zh-CN"/>
          </a:p>
        </p:txBody>
      </p:sp>
      <p:pic>
        <p:nvPicPr>
          <p:cNvPr id="7" name="图片 6"/>
          <p:cNvPicPr>
            <a:picLocks noChangeAspect="1"/>
          </p:cNvPicPr>
          <p:nvPr/>
        </p:nvPicPr>
        <p:blipFill>
          <a:blip r:embed="rId2"/>
          <a:stretch>
            <a:fillRect/>
          </a:stretch>
        </p:blipFill>
        <p:spPr>
          <a:xfrm>
            <a:off x="2552566" y="980058"/>
            <a:ext cx="6855802" cy="5329262"/>
          </a:xfrm>
          <a:prstGeom prst="rect">
            <a:avLst/>
          </a:prstGeom>
        </p:spPr>
      </p:pic>
    </p:spTree>
    <p:extLst>
      <p:ext uri="{BB962C8B-B14F-4D97-AF65-F5344CB8AC3E}">
        <p14:creationId xmlns:p14="http://schemas.microsoft.com/office/powerpoint/2010/main" val="117946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3B2528AC-CC84-7244-8CF5-C60110F15C78}"/>
              </a:ext>
            </a:extLst>
          </p:cNvPr>
          <p:cNvSpPr>
            <a:spLocks noGrp="1" noChangeArrowheads="1"/>
          </p:cNvSpPr>
          <p:nvPr>
            <p:ph type="title"/>
          </p:nvPr>
        </p:nvSpPr>
        <p:spPr>
          <a:xfrm>
            <a:off x="2220913" y="11113"/>
            <a:ext cx="7772400" cy="1143000"/>
          </a:xfrm>
        </p:spPr>
        <p:txBody>
          <a:bodyPr/>
          <a:lstStyle/>
          <a:p>
            <a:r>
              <a:rPr lang="en-US" altLang="zh-CN" dirty="0">
                <a:ea typeface="宋体" panose="02010600030101010101" pitchFamily="2" charset="-122"/>
              </a:rPr>
              <a:t>Python</a:t>
            </a:r>
            <a:r>
              <a:rPr lang="zh-CN" altLang="zh-CN" dirty="0">
                <a:ea typeface="宋体" panose="02010600030101010101" pitchFamily="2" charset="-122"/>
              </a:rPr>
              <a:t>语言概述</a:t>
            </a:r>
            <a:endParaRPr lang="zh-CN" altLang="en-US" dirty="0">
              <a:ea typeface="宋体" panose="02010600030101010101" pitchFamily="2" charset="-122"/>
            </a:endParaRPr>
          </a:p>
        </p:txBody>
      </p:sp>
      <p:sp>
        <p:nvSpPr>
          <p:cNvPr id="15362" name="内容占位符 2">
            <a:extLst>
              <a:ext uri="{FF2B5EF4-FFF2-40B4-BE49-F238E27FC236}">
                <a16:creationId xmlns:a16="http://schemas.microsoft.com/office/drawing/2014/main" id="{9D34A51C-13A9-5147-8C5B-C15C3FBE29DF}"/>
              </a:ext>
            </a:extLst>
          </p:cNvPr>
          <p:cNvSpPr>
            <a:spLocks noGrp="1" noChangeArrowheads="1"/>
          </p:cNvSpPr>
          <p:nvPr>
            <p:ph idx="1"/>
          </p:nvPr>
        </p:nvSpPr>
        <p:spPr>
          <a:xfrm>
            <a:off x="1992314" y="1527586"/>
            <a:ext cx="8135937" cy="4854165"/>
          </a:xfrm>
        </p:spPr>
        <p:txBody>
          <a:bodyPr/>
          <a:lstStyle/>
          <a:p>
            <a:r>
              <a:rPr lang="zh-CN" altLang="zh-CN" dirty="0">
                <a:ea typeface="宋体" panose="02010600030101010101" pitchFamily="2" charset="-122"/>
              </a:rPr>
              <a:t>是一种解释型、面向对象的编程语言</a:t>
            </a:r>
            <a:endParaRPr lang="en-US" altLang="zh-CN" dirty="0">
              <a:ea typeface="宋体" panose="02010600030101010101" pitchFamily="2" charset="-122"/>
            </a:endParaRPr>
          </a:p>
          <a:p>
            <a:r>
              <a:rPr lang="zh-CN" altLang="zh-CN" dirty="0">
                <a:ea typeface="宋体" panose="02010600030101010101" pitchFamily="2" charset="-122"/>
              </a:rPr>
              <a:t>是一个开源语言，拥有大量的库，可以高效地开发各种应用程序</a:t>
            </a:r>
            <a:endParaRPr lang="en-US" altLang="zh-CN" dirty="0">
              <a:ea typeface="宋体" panose="02010600030101010101" pitchFamily="2" charset="-122"/>
            </a:endParaRPr>
          </a:p>
          <a:p>
            <a:r>
              <a:rPr lang="en-US" altLang="zh-CN" dirty="0">
                <a:ea typeface="宋体" panose="02010600030101010101" pitchFamily="2" charset="-122"/>
              </a:rPr>
              <a:t>Python</a:t>
            </a:r>
            <a:r>
              <a:rPr lang="zh-CN" altLang="zh-CN" dirty="0">
                <a:ea typeface="宋体" panose="02010600030101010101" pitchFamily="2" charset="-122"/>
              </a:rPr>
              <a:t>语言的应用范围</a:t>
            </a:r>
            <a:endParaRPr lang="en-US" altLang="zh-CN" dirty="0">
              <a:ea typeface="宋体" panose="02010600030101010101" pitchFamily="2" charset="-122"/>
            </a:endParaRPr>
          </a:p>
          <a:p>
            <a:pPr lvl="1"/>
            <a:r>
              <a:rPr lang="zh-CN" altLang="zh-CN" dirty="0">
                <a:ea typeface="宋体" panose="02010600030101010101" pitchFamily="2" charset="-122"/>
              </a:rPr>
              <a:t>操作系统管理</a:t>
            </a:r>
            <a:r>
              <a:rPr lang="zh-CN" altLang="en-US" dirty="0">
                <a:ea typeface="宋体" panose="02010600030101010101" pitchFamily="2" charset="-122"/>
              </a:rPr>
              <a:t>、</a:t>
            </a:r>
            <a:r>
              <a:rPr lang="zh-CN" altLang="zh-CN" dirty="0">
                <a:ea typeface="宋体" panose="02010600030101010101" pitchFamily="2" charset="-122"/>
              </a:rPr>
              <a:t>科学计算</a:t>
            </a:r>
            <a:r>
              <a:rPr lang="zh-CN" altLang="en-US" dirty="0">
                <a:ea typeface="宋体" panose="02010600030101010101" pitchFamily="2" charset="-122"/>
              </a:rPr>
              <a:t>、</a:t>
            </a:r>
            <a:r>
              <a:rPr lang="en-US" altLang="zh-CN" dirty="0">
                <a:ea typeface="宋体" panose="02010600030101010101" pitchFamily="2" charset="-122"/>
              </a:rPr>
              <a:t>Web</a:t>
            </a:r>
            <a:r>
              <a:rPr lang="zh-CN" altLang="zh-CN" dirty="0">
                <a:ea typeface="宋体" panose="02010600030101010101" pitchFamily="2" charset="-122"/>
              </a:rPr>
              <a:t>应用</a:t>
            </a:r>
            <a:r>
              <a:rPr lang="zh-CN" altLang="en-US" dirty="0">
                <a:ea typeface="宋体" panose="02010600030101010101" pitchFamily="2" charset="-122"/>
              </a:rPr>
              <a:t>、</a:t>
            </a:r>
            <a:r>
              <a:rPr lang="zh-CN" altLang="zh-CN" dirty="0">
                <a:ea typeface="宋体" panose="02010600030101010101" pitchFamily="2" charset="-122"/>
              </a:rPr>
              <a:t>图形用户界面（</a:t>
            </a:r>
            <a:r>
              <a:rPr lang="en-US" altLang="zh-CN" dirty="0">
                <a:ea typeface="宋体" panose="02010600030101010101" pitchFamily="2" charset="-122"/>
              </a:rPr>
              <a:t>GUI</a:t>
            </a:r>
            <a:r>
              <a:rPr lang="zh-CN" altLang="zh-CN" dirty="0">
                <a:ea typeface="宋体" panose="02010600030101010101" pitchFamily="2" charset="-122"/>
              </a:rPr>
              <a:t>）开发</a:t>
            </a:r>
            <a:r>
              <a:rPr lang="zh-CN" altLang="en-US" dirty="0">
                <a:ea typeface="宋体" panose="02010600030101010101" pitchFamily="2" charset="-122"/>
              </a:rPr>
              <a:t>、</a:t>
            </a:r>
            <a:r>
              <a:rPr lang="zh-CN" altLang="zh-CN" dirty="0">
                <a:ea typeface="宋体" panose="02010600030101010101" pitchFamily="2" charset="-122"/>
              </a:rPr>
              <a:t>其他</a:t>
            </a:r>
            <a:r>
              <a:rPr lang="zh-CN" altLang="en-US" dirty="0">
                <a:ea typeface="宋体" panose="02010600030101010101" pitchFamily="2" charset="-122"/>
              </a:rPr>
              <a:t>（</a:t>
            </a:r>
            <a:r>
              <a:rPr lang="zh-CN" altLang="zh-CN" dirty="0">
                <a:ea typeface="宋体" panose="02010600030101010101" pitchFamily="2" charset="-122"/>
              </a:rPr>
              <a:t>游戏开发</a:t>
            </a:r>
            <a:r>
              <a:rPr lang="zh-CN" altLang="en-US" dirty="0">
                <a:ea typeface="宋体" panose="02010600030101010101" pitchFamily="2" charset="-122"/>
              </a:rPr>
              <a:t>等）</a:t>
            </a:r>
            <a:endParaRPr lang="en-US" altLang="zh-CN" dirty="0">
              <a:ea typeface="宋体" panose="02010600030101010101" pitchFamily="2" charset="-122"/>
            </a:endParaRPr>
          </a:p>
          <a:p>
            <a:endParaRPr lang="zh-CN" altLang="en-US" dirty="0">
              <a:ea typeface="宋体" panose="02010600030101010101" pitchFamily="2" charset="-122"/>
            </a:endParaRPr>
          </a:p>
        </p:txBody>
      </p:sp>
    </p:spTree>
    <p:extLst>
      <p:ext uri="{BB962C8B-B14F-4D97-AF65-F5344CB8AC3E}">
        <p14:creationId xmlns:p14="http://schemas.microsoft.com/office/powerpoint/2010/main" val="1164014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zh-CN" dirty="0"/>
              <a:t>的语言特点</a:t>
            </a:r>
            <a:endParaRPr kumimoji="1" lang="zh-CN" altLang="en-US" dirty="0"/>
          </a:p>
        </p:txBody>
      </p:sp>
      <p:sp>
        <p:nvSpPr>
          <p:cNvPr id="3" name="内容占位符 2"/>
          <p:cNvSpPr>
            <a:spLocks noGrp="1"/>
          </p:cNvSpPr>
          <p:nvPr>
            <p:ph idx="1"/>
          </p:nvPr>
        </p:nvSpPr>
        <p:spPr/>
        <p:txBody>
          <a:bodyPr anchor="t">
            <a:normAutofit fontScale="92500" lnSpcReduction="20000"/>
          </a:bodyPr>
          <a:lstStyle/>
          <a:p>
            <a:r>
              <a:rPr lang="zh-CN" altLang="zh-CN" b="1" dirty="0"/>
              <a:t>可扩展</a:t>
            </a:r>
            <a:r>
              <a:rPr lang="zh-CN" altLang="en-US" b="1" dirty="0"/>
              <a:t>：</a:t>
            </a:r>
            <a:r>
              <a:rPr lang="en-US" altLang="zh-CN" dirty="0"/>
              <a:t>Python</a:t>
            </a:r>
            <a:r>
              <a:rPr lang="zh-CN" altLang="en-US" dirty="0"/>
              <a:t>是</a:t>
            </a:r>
            <a:r>
              <a:rPr lang="zh-CN" altLang="zh-CN" dirty="0"/>
              <a:t>一门解释型语言，文本文件等同于可执行的代码</a:t>
            </a:r>
            <a:r>
              <a:rPr lang="zh-CN" altLang="en-US" dirty="0"/>
              <a:t>。</a:t>
            </a:r>
            <a:r>
              <a:rPr lang="zh-CN" altLang="zh-CN" dirty="0"/>
              <a:t>另外，</a:t>
            </a:r>
            <a:r>
              <a:rPr lang="en-US" altLang="zh-CN" dirty="0"/>
              <a:t>Python</a:t>
            </a:r>
            <a:r>
              <a:rPr lang="zh-CN" altLang="zh-CN" dirty="0"/>
              <a:t>支持</a:t>
            </a:r>
            <a:r>
              <a:rPr lang="zh-CN" altLang="en-US" dirty="0"/>
              <a:t>多种</a:t>
            </a:r>
            <a:r>
              <a:rPr lang="zh-CN" altLang="zh-CN" dirty="0"/>
              <a:t>语言</a:t>
            </a:r>
            <a:r>
              <a:rPr lang="zh-CN" altLang="en-US" dirty="0"/>
              <a:t>的</a:t>
            </a:r>
            <a:r>
              <a:rPr lang="zh-CN" altLang="zh-CN" dirty="0"/>
              <a:t>扩展</a:t>
            </a:r>
            <a:r>
              <a:rPr lang="zh-CN" altLang="en-US" dirty="0"/>
              <a:t>。</a:t>
            </a:r>
            <a:endParaRPr lang="zh-CN" altLang="zh-CN" dirty="0"/>
          </a:p>
          <a:p>
            <a:r>
              <a:rPr lang="zh-CN" altLang="zh-CN" b="1" dirty="0"/>
              <a:t>语法精简</a:t>
            </a:r>
            <a:r>
              <a:rPr lang="zh-CN" altLang="en-US" b="1" dirty="0"/>
              <a:t>：</a:t>
            </a:r>
            <a:r>
              <a:rPr lang="en-US" altLang="zh-CN" dirty="0"/>
              <a:t>Python</a:t>
            </a:r>
            <a:r>
              <a:rPr lang="zh-CN" altLang="en-US" dirty="0"/>
              <a:t>的</a:t>
            </a:r>
            <a:r>
              <a:rPr lang="zh-CN" altLang="zh-CN" dirty="0"/>
              <a:t>语言设计使得</a:t>
            </a:r>
            <a:r>
              <a:rPr lang="en-US" altLang="zh-CN" dirty="0"/>
              <a:t>Python</a:t>
            </a:r>
            <a:r>
              <a:rPr lang="zh-CN" altLang="zh-CN" dirty="0"/>
              <a:t>程序短小精悍，并且有很高的可读性。</a:t>
            </a:r>
          </a:p>
          <a:p>
            <a:r>
              <a:rPr lang="zh-CN" altLang="zh-CN" b="1" dirty="0"/>
              <a:t>跨平台</a:t>
            </a:r>
            <a:r>
              <a:rPr lang="zh-CN" altLang="en-US" b="1" dirty="0"/>
              <a:t>：</a:t>
            </a:r>
            <a:r>
              <a:rPr lang="en-US" altLang="zh-CN" dirty="0"/>
              <a:t>Python</a:t>
            </a:r>
            <a:r>
              <a:rPr lang="zh-CN" altLang="zh-CN" dirty="0"/>
              <a:t>通过</a:t>
            </a:r>
            <a:r>
              <a:rPr lang="en-US" altLang="zh-CN" dirty="0"/>
              <a:t>Python</a:t>
            </a:r>
            <a:r>
              <a:rPr lang="zh-CN" altLang="zh-CN" dirty="0"/>
              <a:t>解释器来解释运行，</a:t>
            </a:r>
            <a:r>
              <a:rPr lang="zh-CN" altLang="en-US" dirty="0"/>
              <a:t>支持跨平台。</a:t>
            </a:r>
            <a:endParaRPr lang="en-US" altLang="zh-CN" dirty="0"/>
          </a:p>
          <a:p>
            <a:r>
              <a:rPr lang="zh-CN" altLang="zh-CN" b="1" dirty="0"/>
              <a:t>动态语言</a:t>
            </a:r>
            <a:r>
              <a:rPr lang="zh-CN" altLang="en-US" b="1" dirty="0"/>
              <a:t>：</a:t>
            </a:r>
            <a:r>
              <a:rPr lang="en-US" altLang="zh-CN" dirty="0"/>
              <a:t>Python</a:t>
            </a:r>
            <a:r>
              <a:rPr lang="zh-CN" altLang="zh-CN" dirty="0"/>
              <a:t>具有一定的动态性，与</a:t>
            </a:r>
            <a:r>
              <a:rPr lang="en-US" altLang="zh-CN" dirty="0"/>
              <a:t>JS</a:t>
            </a:r>
            <a:r>
              <a:rPr lang="zh-CN" altLang="zh-CN" dirty="0"/>
              <a:t>、</a:t>
            </a:r>
            <a:r>
              <a:rPr lang="en-US" altLang="zh-CN" dirty="0"/>
              <a:t>Perl</a:t>
            </a:r>
            <a:r>
              <a:rPr lang="zh-CN" altLang="zh-CN" dirty="0"/>
              <a:t>等语言类似，变量不需要明确声明，直接赋值就可以使用变量。</a:t>
            </a:r>
            <a:endParaRPr lang="en-US" altLang="zh-CN" dirty="0"/>
          </a:p>
          <a:p>
            <a:r>
              <a:rPr lang="zh-CN" altLang="zh-CN" b="1" dirty="0"/>
              <a:t>面向对象</a:t>
            </a:r>
            <a:r>
              <a:rPr lang="zh-CN" altLang="en-US" b="1" dirty="0"/>
              <a:t>：</a:t>
            </a:r>
            <a:r>
              <a:rPr lang="en-US" altLang="zh-CN" dirty="0"/>
              <a:t>Python</a:t>
            </a:r>
            <a:r>
              <a:rPr lang="zh-CN" altLang="zh-CN" dirty="0"/>
              <a:t>语言具有很强的面向对象特性。</a:t>
            </a:r>
            <a:endParaRPr lang="en-US" altLang="zh-CN" dirty="0"/>
          </a:p>
          <a:p>
            <a:r>
              <a:rPr lang="zh-CN" altLang="zh-CN" b="1" dirty="0"/>
              <a:t>具有丰富的数据结构</a:t>
            </a:r>
            <a:r>
              <a:rPr lang="zh-CN" altLang="en-US" b="1" dirty="0"/>
              <a:t>：</a:t>
            </a:r>
            <a:r>
              <a:rPr lang="en-US" altLang="zh-CN" dirty="0"/>
              <a:t>Python</a:t>
            </a:r>
            <a:r>
              <a:rPr lang="zh-CN" altLang="zh-CN" dirty="0"/>
              <a:t>内置的数据结构丰富而强大，包括元组、列表、字典、集合等。内置数据结构简化了程序设计，缩短了代码长度，并且符号简明易懂，方便使用和维护。</a:t>
            </a:r>
          </a:p>
          <a:p>
            <a:r>
              <a:rPr lang="zh-CN" altLang="zh-CN" b="1" dirty="0"/>
              <a:t>健壮性</a:t>
            </a:r>
            <a:r>
              <a:rPr lang="zh-CN" altLang="en-US" b="1" dirty="0"/>
              <a:t>：</a:t>
            </a:r>
            <a:r>
              <a:rPr lang="en-US" altLang="zh-CN" dirty="0"/>
              <a:t>Python</a:t>
            </a:r>
            <a:r>
              <a:rPr lang="zh-CN" altLang="zh-CN" dirty="0"/>
              <a:t>提供了异常处理机制、堆栈跟踪机制和垃圾回收机制。</a:t>
            </a:r>
            <a:endParaRPr lang="en-US" altLang="zh-CN" dirty="0"/>
          </a:p>
          <a:p>
            <a:r>
              <a:rPr lang="zh-CN" altLang="zh-CN" b="1" dirty="0"/>
              <a:t>强大的社区支持</a:t>
            </a:r>
            <a:r>
              <a:rPr lang="zh-CN" altLang="en-US" b="1" dirty="0"/>
              <a:t>：</a:t>
            </a:r>
            <a:r>
              <a:rPr lang="en-US" altLang="zh-CN" dirty="0"/>
              <a:t>Python</a:t>
            </a:r>
            <a:r>
              <a:rPr lang="zh-CN" altLang="zh-CN" dirty="0"/>
              <a:t>语言因其出色的品质，受到专业与业余编程人士的广泛推崇。许多爱好者和第三方组织也在积极地为</a:t>
            </a:r>
            <a:r>
              <a:rPr lang="en-US" altLang="zh-CN" dirty="0"/>
              <a:t>Python</a:t>
            </a:r>
            <a:r>
              <a:rPr lang="zh-CN" altLang="zh-CN" dirty="0"/>
              <a:t>提供实用库。</a:t>
            </a:r>
          </a:p>
        </p:txBody>
      </p:sp>
    </p:spTree>
    <p:extLst>
      <p:ext uri="{BB962C8B-B14F-4D97-AF65-F5344CB8AC3E}">
        <p14:creationId xmlns:p14="http://schemas.microsoft.com/office/powerpoint/2010/main" val="209681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a:extLst>
              <a:ext uri="{FF2B5EF4-FFF2-40B4-BE49-F238E27FC236}">
                <a16:creationId xmlns:a16="http://schemas.microsoft.com/office/drawing/2014/main" id="{7A444FDB-217D-F14E-B95F-E17B8B4BFEDC}"/>
              </a:ext>
            </a:extLst>
          </p:cNvPr>
          <p:cNvSpPr>
            <a:spLocks noGrp="1" noChangeArrowheads="1"/>
          </p:cNvSpPr>
          <p:nvPr>
            <p:ph type="title"/>
          </p:nvPr>
        </p:nvSpPr>
        <p:spPr/>
        <p:txBody>
          <a:bodyPr/>
          <a:lstStyle/>
          <a:p>
            <a:r>
              <a:rPr lang="en-US" altLang="zh-CN">
                <a:ea typeface="宋体" panose="02010600030101010101" pitchFamily="2" charset="-122"/>
              </a:rPr>
              <a:t>Python</a:t>
            </a:r>
            <a:r>
              <a:rPr lang="zh-CN" altLang="zh-CN">
                <a:ea typeface="宋体" panose="02010600030101010101" pitchFamily="2" charset="-122"/>
              </a:rPr>
              <a:t>语言版本和开发环境</a:t>
            </a:r>
            <a:endParaRPr lang="zh-CN" altLang="en-US">
              <a:ea typeface="宋体" panose="02010600030101010101" pitchFamily="2" charset="-122"/>
            </a:endParaRPr>
          </a:p>
        </p:txBody>
      </p:sp>
      <p:sp>
        <p:nvSpPr>
          <p:cNvPr id="16386" name="内容占位符 2">
            <a:extLst>
              <a:ext uri="{FF2B5EF4-FFF2-40B4-BE49-F238E27FC236}">
                <a16:creationId xmlns:a16="http://schemas.microsoft.com/office/drawing/2014/main" id="{EF7F3361-06BA-704A-B53C-8E18CC9ACBD0}"/>
              </a:ext>
            </a:extLst>
          </p:cNvPr>
          <p:cNvSpPr>
            <a:spLocks noGrp="1" noChangeArrowheads="1"/>
          </p:cNvSpPr>
          <p:nvPr>
            <p:ph idx="1"/>
          </p:nvPr>
        </p:nvSpPr>
        <p:spPr>
          <a:xfrm>
            <a:off x="2209800" y="1844675"/>
            <a:ext cx="7772400" cy="4616450"/>
          </a:xfrm>
        </p:spPr>
        <p:txBody>
          <a:bodyPr/>
          <a:lstStyle/>
          <a:p>
            <a:r>
              <a:rPr lang="en-US" altLang="zh-CN" dirty="0">
                <a:ea typeface="宋体" panose="02010600030101010101" pitchFamily="2" charset="-122"/>
              </a:rPr>
              <a:t>2</a:t>
            </a:r>
            <a:r>
              <a:rPr lang="zh-CN" altLang="zh-CN" dirty="0">
                <a:ea typeface="宋体" panose="02010600030101010101" pitchFamily="2" charset="-122"/>
              </a:rPr>
              <a:t>个主要版本：</a:t>
            </a:r>
            <a:r>
              <a:rPr lang="en-US" altLang="zh-CN" dirty="0">
                <a:ea typeface="宋体" panose="02010600030101010101" pitchFamily="2" charset="-122"/>
              </a:rPr>
              <a:t>Python 2</a:t>
            </a:r>
            <a:r>
              <a:rPr lang="zh-CN" altLang="zh-CN" dirty="0">
                <a:ea typeface="宋体" panose="02010600030101010101" pitchFamily="2" charset="-122"/>
              </a:rPr>
              <a:t>和</a:t>
            </a:r>
            <a:r>
              <a:rPr lang="en-US" altLang="zh-CN" dirty="0">
                <a:ea typeface="宋体" panose="02010600030101010101" pitchFamily="2" charset="-122"/>
              </a:rPr>
              <a:t>Python 3</a:t>
            </a:r>
          </a:p>
          <a:p>
            <a:pPr lvl="1"/>
            <a:r>
              <a:rPr lang="en-US" altLang="zh-CN" dirty="0">
                <a:ea typeface="宋体" panose="02010600030101010101" pitchFamily="2" charset="-122"/>
              </a:rPr>
              <a:t>Python 3</a:t>
            </a:r>
            <a:r>
              <a:rPr lang="zh-CN" altLang="zh-CN" dirty="0">
                <a:ea typeface="宋体" panose="02010600030101010101" pitchFamily="2" charset="-122"/>
              </a:rPr>
              <a:t>在设计时，没有考虑向下兼容</a:t>
            </a:r>
            <a:endParaRPr lang="en-US" altLang="zh-CN" dirty="0">
              <a:ea typeface="宋体" panose="02010600030101010101" pitchFamily="2" charset="-122"/>
            </a:endParaRPr>
          </a:p>
          <a:p>
            <a:r>
              <a:rPr lang="en-US" altLang="zh-CN" dirty="0">
                <a:ea typeface="宋体" panose="02010600030101010101" pitchFamily="2" charset="-122"/>
              </a:rPr>
              <a:t>Python</a:t>
            </a:r>
            <a:r>
              <a:rPr lang="zh-CN" altLang="zh-CN" dirty="0">
                <a:ea typeface="宋体" panose="02010600030101010101" pitchFamily="2" charset="-122"/>
              </a:rPr>
              <a:t>语言的实现</a:t>
            </a:r>
            <a:r>
              <a:rPr lang="zh-CN" altLang="en-US" dirty="0">
                <a:ea typeface="宋体" panose="02010600030101010101" pitchFamily="2" charset="-122"/>
              </a:rPr>
              <a:t>：</a:t>
            </a:r>
            <a:r>
              <a:rPr lang="en-US" altLang="zh-CN" dirty="0">
                <a:ea typeface="宋体" panose="02010600030101010101" pitchFamily="2" charset="-122"/>
              </a:rPr>
              <a:t>Python</a:t>
            </a:r>
            <a:r>
              <a:rPr lang="zh-CN" altLang="zh-CN" dirty="0">
                <a:ea typeface="宋体" panose="02010600030101010101" pitchFamily="2" charset="-122"/>
              </a:rPr>
              <a:t>解释器</a:t>
            </a:r>
            <a:endParaRPr lang="en-US" altLang="zh-CN" dirty="0">
              <a:ea typeface="宋体" panose="02010600030101010101" pitchFamily="2" charset="-122"/>
            </a:endParaRPr>
          </a:p>
          <a:p>
            <a:r>
              <a:rPr lang="en-US" altLang="zh-CN" dirty="0">
                <a:ea typeface="宋体" panose="02010600030101010101" pitchFamily="2" charset="-122"/>
              </a:rPr>
              <a:t>Python</a:t>
            </a:r>
            <a:r>
              <a:rPr lang="zh-CN" altLang="zh-CN" dirty="0">
                <a:ea typeface="宋体" panose="02010600030101010101" pitchFamily="2" charset="-122"/>
              </a:rPr>
              <a:t>语言的集成开发环境</a:t>
            </a:r>
            <a:endParaRPr lang="en-US" altLang="zh-CN" dirty="0">
              <a:ea typeface="宋体" panose="02010600030101010101" pitchFamily="2" charset="-122"/>
            </a:endParaRPr>
          </a:p>
          <a:p>
            <a:pPr lvl="1"/>
            <a:r>
              <a:rPr lang="en-US" altLang="zh-CN" dirty="0">
                <a:ea typeface="宋体" panose="02010600030101010101" pitchFamily="2" charset="-122"/>
              </a:rPr>
              <a:t>IDLE</a:t>
            </a:r>
            <a:r>
              <a:rPr lang="zh-CN" altLang="en-US" dirty="0">
                <a:ea typeface="宋体" panose="02010600030101010101" pitchFamily="2" charset="-122"/>
              </a:rPr>
              <a:t>（</a:t>
            </a:r>
            <a:r>
              <a:rPr lang="zh-CN" altLang="zh-CN" dirty="0">
                <a:ea typeface="宋体" panose="02010600030101010101" pitchFamily="2" charset="-122"/>
              </a:rPr>
              <a:t>内置</a:t>
            </a:r>
            <a:r>
              <a:rPr lang="zh-CN" altLang="en-US" dirty="0">
                <a:ea typeface="宋体" panose="02010600030101010101" pitchFamily="2" charset="-122"/>
              </a:rPr>
              <a:t>）、</a:t>
            </a:r>
            <a:r>
              <a:rPr lang="en-US" altLang="zh-CN" dirty="0" err="1">
                <a:ea typeface="宋体" panose="02010600030101010101" pitchFamily="2" charset="-122"/>
              </a:rPr>
              <a:t>Py</a:t>
            </a:r>
            <a:r>
              <a:rPr lang="en-US" altLang="zh-Hans" dirty="0" err="1">
                <a:ea typeface="宋体" panose="02010600030101010101" pitchFamily="2" charset="-122"/>
              </a:rPr>
              <a:t>Charm</a:t>
            </a:r>
            <a:r>
              <a:rPr lang="zh-Hans" altLang="en-US" dirty="0">
                <a:ea typeface="宋体" panose="02010600030101010101" pitchFamily="2" charset="-122"/>
              </a:rPr>
              <a:t>（推荐）</a:t>
            </a:r>
            <a:r>
              <a:rPr lang="zh-CN" altLang="en-US" dirty="0">
                <a:ea typeface="宋体" panose="02010600030101010101" pitchFamily="2" charset="-122"/>
              </a:rPr>
              <a:t>、</a:t>
            </a:r>
            <a:r>
              <a:rPr lang="en-US" altLang="zh-CN" dirty="0">
                <a:ea typeface="宋体" panose="02010600030101010101" pitchFamily="2" charset="-122"/>
              </a:rPr>
              <a:t>Eclipse + </a:t>
            </a:r>
            <a:r>
              <a:rPr lang="en-US" altLang="zh-CN" dirty="0" err="1">
                <a:ea typeface="宋体" panose="02010600030101010101" pitchFamily="2" charset="-122"/>
              </a:rPr>
              <a:t>Pydev</a:t>
            </a:r>
            <a:r>
              <a:rPr lang="zh-CN" altLang="zh-CN" dirty="0">
                <a:ea typeface="宋体" panose="02010600030101010101" pitchFamily="2" charset="-122"/>
              </a:rPr>
              <a:t>插件</a:t>
            </a:r>
            <a:r>
              <a:rPr lang="zh-CN" altLang="en-US" dirty="0">
                <a:ea typeface="宋体" panose="02010600030101010101" pitchFamily="2" charset="-122"/>
              </a:rPr>
              <a:t>、</a:t>
            </a:r>
            <a:r>
              <a:rPr lang="en-US" altLang="zh-CN" dirty="0">
                <a:ea typeface="宋体" panose="02010600030101010101" pitchFamily="2" charset="-122"/>
              </a:rPr>
              <a:t>Visual Studio + Python Tools for Visual Studio</a:t>
            </a:r>
            <a:endParaRPr lang="zh-CN" altLang="en-US" dirty="0">
              <a:ea typeface="宋体" panose="02010600030101010101" pitchFamily="2" charset="-122"/>
            </a:endParaRPr>
          </a:p>
        </p:txBody>
      </p:sp>
    </p:spTree>
    <p:extLst>
      <p:ext uri="{BB962C8B-B14F-4D97-AF65-F5344CB8AC3E}">
        <p14:creationId xmlns:p14="http://schemas.microsoft.com/office/powerpoint/2010/main" val="4251466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视差</Template>
  <TotalTime>0</TotalTime>
  <Words>3492</Words>
  <Application>Microsoft Office PowerPoint</Application>
  <PresentationFormat>宽屏</PresentationFormat>
  <Paragraphs>262</Paragraphs>
  <Slides>48</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DengXian</vt:lpstr>
      <vt:lpstr>华文楷体</vt:lpstr>
      <vt:lpstr>楷体</vt:lpstr>
      <vt:lpstr>宋体</vt:lpstr>
      <vt:lpstr>Arial</vt:lpstr>
      <vt:lpstr>Corbel</vt:lpstr>
      <vt:lpstr>Wingdings</vt:lpstr>
      <vt:lpstr>视差</vt:lpstr>
      <vt:lpstr>第一章 Python语言概述</vt:lpstr>
      <vt:lpstr>PowerPoint 演示文稿</vt:lpstr>
      <vt:lpstr>Python简史</vt:lpstr>
      <vt:lpstr>PowerPoint 演示文稿</vt:lpstr>
      <vt:lpstr>PowerPoint 演示文稿</vt:lpstr>
      <vt:lpstr>TIOBE编程语言排行榜</vt:lpstr>
      <vt:lpstr>Python语言概述</vt:lpstr>
      <vt:lpstr>Python的语言特点</vt:lpstr>
      <vt:lpstr>Python语言版本和开发环境</vt:lpstr>
      <vt:lpstr>下载和安装Python</vt:lpstr>
      <vt:lpstr>使用Python命令行</vt:lpstr>
      <vt:lpstr>安装和管理Python扩展包</vt:lpstr>
      <vt:lpstr>使用Python解释器解释执行Python程序（1）</vt:lpstr>
      <vt:lpstr>使用Python解释器解释执行Python程序（2）</vt:lpstr>
      <vt:lpstr>运行Python集成开发环境IDLE（1）</vt:lpstr>
      <vt:lpstr>运行Python集成开发环境IDLE（2）</vt:lpstr>
      <vt:lpstr>使用文本编辑器和命令行编写和执行Python源文件程序(1)</vt:lpstr>
      <vt:lpstr>Python解释器与JAVA虚拟机的区别</vt:lpstr>
      <vt:lpstr>使用文本编辑器和命令行编写和执行Python源文件程序(2)</vt:lpstr>
      <vt:lpstr>使用文本编辑器和命令行编写和执行Python源文件程序(4)</vt:lpstr>
      <vt:lpstr>使用文本编辑器和命令行编写和执行Python源文件程序(5)</vt:lpstr>
      <vt:lpstr>使用集成开发环境IDLE编写和执行Python源文件程序</vt:lpstr>
      <vt:lpstr>在线帮助和相关资源</vt:lpstr>
      <vt:lpstr>Python的开发工具</vt:lpstr>
      <vt:lpstr>Python的开发工具</vt:lpstr>
      <vt:lpstr>Python的开发工具</vt:lpstr>
      <vt:lpstr>Python的编码规范 </vt:lpstr>
      <vt:lpstr>Python的编码规范 </vt:lpstr>
      <vt:lpstr>Python 3.x与2.x的区别</vt:lpstr>
      <vt:lpstr>①Python 3.x默认使用UTF-8编码</vt:lpstr>
      <vt:lpstr>②print()函数代替了print语句</vt:lpstr>
      <vt:lpstr>③完全的面向对象</vt:lpstr>
      <vt:lpstr>④用视图和迭代器代替了列表</vt:lpstr>
      <vt:lpstr>⑤比较运算中的改变</vt:lpstr>
      <vt:lpstr>⑥整数类型的改变</vt:lpstr>
      <vt:lpstr>⑦字符串的改变</vt:lpstr>
      <vt:lpstr>⑦字符串的改变</vt:lpstr>
      <vt:lpstr>⑧取消了file数据类型</vt:lpstr>
      <vt:lpstr>⑨异常处理的改变</vt:lpstr>
      <vt:lpstr>⑨异常处理的改变</vt:lpstr>
      <vt:lpstr>⑩其他语法改变</vt:lpstr>
      <vt:lpstr>Python程序的运行方式</vt:lpstr>
      <vt:lpstr>Python程序的运行方式</vt:lpstr>
      <vt:lpstr>Python程序的运行方式</vt:lpstr>
      <vt:lpstr>Python程序的运行方式</vt:lpstr>
      <vt:lpstr>Python程序的运行方式</vt:lpstr>
      <vt:lpstr>Python程序的运行方式</vt:lpstr>
      <vt:lpstr>一个例子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2018-03-16T03:25:08Z</dcterms:created>
  <dcterms:modified xsi:type="dcterms:W3CDTF">2018-03-16T03:25:15Z</dcterms:modified>
</cp:coreProperties>
</file>