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85705"/>
  </p:normalViewPr>
  <p:slideViewPr>
    <p:cSldViewPr snapToGrid="0" snapToObjects="1">
      <p:cViewPr varScale="1">
        <p:scale>
          <a:sx n="76" d="100"/>
          <a:sy n="76" d="100"/>
        </p:scale>
        <p:origin x="1089"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20F7C-37E6-D64E-9211-130C9A18BC0D}" type="datetimeFigureOut">
              <a:rPr kumimoji="1" lang="zh-CN" altLang="en-US" smtClean="0"/>
              <a:t>2018/3/16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5B26-1F5C-3E48-B8F4-CADCDBB3F198}" type="slidenum">
              <a:rPr kumimoji="1" lang="zh-CN" altLang="en-US" smtClean="0"/>
              <a:t>‹#›</a:t>
            </a:fld>
            <a:endParaRPr kumimoji="1" lang="zh-CN" altLang="en-US"/>
          </a:p>
        </p:txBody>
      </p:sp>
    </p:spTree>
    <p:extLst>
      <p:ext uri="{BB962C8B-B14F-4D97-AF65-F5344CB8AC3E}">
        <p14:creationId xmlns:p14="http://schemas.microsoft.com/office/powerpoint/2010/main" val="192510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7</a:t>
            </a:fld>
            <a:endParaRPr kumimoji="1" lang="zh-CN" altLang="en-US"/>
          </a:p>
        </p:txBody>
      </p:sp>
    </p:spTree>
    <p:extLst>
      <p:ext uri="{BB962C8B-B14F-4D97-AF65-F5344CB8AC3E}">
        <p14:creationId xmlns:p14="http://schemas.microsoft.com/office/powerpoint/2010/main" val="1385262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21</a:t>
            </a:fld>
            <a:endParaRPr kumimoji="1" lang="zh-CN" altLang="en-US"/>
          </a:p>
        </p:txBody>
      </p:sp>
    </p:spTree>
    <p:extLst>
      <p:ext uri="{BB962C8B-B14F-4D97-AF65-F5344CB8AC3E}">
        <p14:creationId xmlns:p14="http://schemas.microsoft.com/office/powerpoint/2010/main" val="2777450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22</a:t>
            </a:fld>
            <a:endParaRPr kumimoji="1" lang="zh-CN" altLang="en-US"/>
          </a:p>
        </p:txBody>
      </p:sp>
    </p:spTree>
    <p:extLst>
      <p:ext uri="{BB962C8B-B14F-4D97-AF65-F5344CB8AC3E}">
        <p14:creationId xmlns:p14="http://schemas.microsoft.com/office/powerpoint/2010/main" val="4173666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41</a:t>
            </a:fld>
            <a:endParaRPr kumimoji="1" lang="zh-CN" altLang="en-US"/>
          </a:p>
        </p:txBody>
      </p:sp>
    </p:spTree>
    <p:extLst>
      <p:ext uri="{BB962C8B-B14F-4D97-AF65-F5344CB8AC3E}">
        <p14:creationId xmlns:p14="http://schemas.microsoft.com/office/powerpoint/2010/main" val="2314434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42</a:t>
            </a:fld>
            <a:endParaRPr kumimoji="1" lang="zh-CN" altLang="en-US"/>
          </a:p>
        </p:txBody>
      </p:sp>
    </p:spTree>
    <p:extLst>
      <p:ext uri="{BB962C8B-B14F-4D97-AF65-F5344CB8AC3E}">
        <p14:creationId xmlns:p14="http://schemas.microsoft.com/office/powerpoint/2010/main" val="290537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43</a:t>
            </a:fld>
            <a:endParaRPr kumimoji="1" lang="zh-CN" altLang="en-US"/>
          </a:p>
        </p:txBody>
      </p:sp>
    </p:spTree>
    <p:extLst>
      <p:ext uri="{BB962C8B-B14F-4D97-AF65-F5344CB8AC3E}">
        <p14:creationId xmlns:p14="http://schemas.microsoft.com/office/powerpoint/2010/main" val="3134717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46</a:t>
            </a:fld>
            <a:endParaRPr kumimoji="1" lang="zh-CN" altLang="en-US"/>
          </a:p>
        </p:txBody>
      </p:sp>
    </p:spTree>
    <p:extLst>
      <p:ext uri="{BB962C8B-B14F-4D97-AF65-F5344CB8AC3E}">
        <p14:creationId xmlns:p14="http://schemas.microsoft.com/office/powerpoint/2010/main" val="415941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8</a:t>
            </a:fld>
            <a:endParaRPr kumimoji="1" lang="zh-CN" altLang="en-US"/>
          </a:p>
        </p:txBody>
      </p:sp>
    </p:spTree>
    <p:extLst>
      <p:ext uri="{BB962C8B-B14F-4D97-AF65-F5344CB8AC3E}">
        <p14:creationId xmlns:p14="http://schemas.microsoft.com/office/powerpoint/2010/main" val="399937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9</a:t>
            </a:fld>
            <a:endParaRPr kumimoji="1" lang="zh-CN" altLang="en-US"/>
          </a:p>
        </p:txBody>
      </p:sp>
    </p:spTree>
    <p:extLst>
      <p:ext uri="{BB962C8B-B14F-4D97-AF65-F5344CB8AC3E}">
        <p14:creationId xmlns:p14="http://schemas.microsoft.com/office/powerpoint/2010/main" val="4086273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11</a:t>
            </a:fld>
            <a:endParaRPr kumimoji="1" lang="zh-CN" altLang="en-US"/>
          </a:p>
        </p:txBody>
      </p:sp>
    </p:spTree>
    <p:extLst>
      <p:ext uri="{BB962C8B-B14F-4D97-AF65-F5344CB8AC3E}">
        <p14:creationId xmlns:p14="http://schemas.microsoft.com/office/powerpoint/2010/main" val="306866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13</a:t>
            </a:fld>
            <a:endParaRPr kumimoji="1" lang="zh-CN" altLang="en-US"/>
          </a:p>
        </p:txBody>
      </p:sp>
    </p:spTree>
    <p:extLst>
      <p:ext uri="{BB962C8B-B14F-4D97-AF65-F5344CB8AC3E}">
        <p14:creationId xmlns:p14="http://schemas.microsoft.com/office/powerpoint/2010/main" val="24731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14</a:t>
            </a:fld>
            <a:endParaRPr kumimoji="1" lang="zh-CN" altLang="en-US"/>
          </a:p>
        </p:txBody>
      </p:sp>
    </p:spTree>
    <p:extLst>
      <p:ext uri="{BB962C8B-B14F-4D97-AF65-F5344CB8AC3E}">
        <p14:creationId xmlns:p14="http://schemas.microsoft.com/office/powerpoint/2010/main" val="229651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15</a:t>
            </a:fld>
            <a:endParaRPr kumimoji="1" lang="zh-CN" altLang="en-US"/>
          </a:p>
        </p:txBody>
      </p:sp>
    </p:spTree>
    <p:extLst>
      <p:ext uri="{BB962C8B-B14F-4D97-AF65-F5344CB8AC3E}">
        <p14:creationId xmlns:p14="http://schemas.microsoft.com/office/powerpoint/2010/main" val="3822978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16</a:t>
            </a:fld>
            <a:endParaRPr kumimoji="1" lang="zh-CN" altLang="en-US"/>
          </a:p>
        </p:txBody>
      </p:sp>
    </p:spTree>
    <p:extLst>
      <p:ext uri="{BB962C8B-B14F-4D97-AF65-F5344CB8AC3E}">
        <p14:creationId xmlns:p14="http://schemas.microsoft.com/office/powerpoint/2010/main" val="113479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17</a:t>
            </a:fld>
            <a:endParaRPr kumimoji="1" lang="zh-CN" altLang="en-US"/>
          </a:p>
        </p:txBody>
      </p:sp>
    </p:spTree>
    <p:extLst>
      <p:ext uri="{BB962C8B-B14F-4D97-AF65-F5344CB8AC3E}">
        <p14:creationId xmlns:p14="http://schemas.microsoft.com/office/powerpoint/2010/main" val="35866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0" y="118242"/>
            <a:ext cx="10018713" cy="880242"/>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1116727"/>
            <a:ext cx="10018713" cy="501102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9732656" y="6310313"/>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2572279" y="6310313"/>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6310313"/>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第</a:t>
            </a:r>
            <a:r>
              <a:rPr kumimoji="1" lang="zh-Hans" altLang="en-US" dirty="0"/>
              <a:t>二</a:t>
            </a:r>
            <a:r>
              <a:rPr kumimoji="1" lang="zh-CN" altLang="en-US" dirty="0"/>
              <a:t>章 </a:t>
            </a:r>
            <a:r>
              <a:rPr lang="en-US" altLang="zh-CN" dirty="0">
                <a:ea typeface="宋体" panose="02010600030101010101" pitchFamily="2" charset="-122"/>
              </a:rPr>
              <a:t>Python</a:t>
            </a:r>
            <a:r>
              <a:rPr lang="zh-CN" altLang="en-US" dirty="0">
                <a:ea typeface="宋体" panose="02010600030101010101" pitchFamily="2" charset="-122"/>
              </a:rPr>
              <a:t>语言基础</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872093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64AA6754-7ACA-E94A-9720-34F4644C90B0}"/>
              </a:ext>
            </a:extLst>
          </p:cNvPr>
          <p:cNvSpPr>
            <a:spLocks noGrp="1"/>
          </p:cNvSpPr>
          <p:nvPr>
            <p:ph type="title"/>
          </p:nvPr>
        </p:nvSpPr>
        <p:spPr/>
        <p:txBody>
          <a:bodyPr/>
          <a:lstStyle/>
          <a:p>
            <a:r>
              <a:rPr lang="zh-CN" altLang="zh-CN">
                <a:ea typeface="宋体" panose="02010600030101010101" pitchFamily="2" charset="-122"/>
              </a:rPr>
              <a:t>变量和对象的引用</a:t>
            </a:r>
            <a:endParaRPr lang="zh-CN" altLang="en-US">
              <a:ea typeface="宋体" panose="02010600030101010101" pitchFamily="2" charset="-122"/>
            </a:endParaRPr>
          </a:p>
        </p:txBody>
      </p:sp>
      <p:sp>
        <p:nvSpPr>
          <p:cNvPr id="11267" name="内容占位符 2">
            <a:extLst>
              <a:ext uri="{FF2B5EF4-FFF2-40B4-BE49-F238E27FC236}">
                <a16:creationId xmlns:a16="http://schemas.microsoft.com/office/drawing/2014/main" id="{A8B3B5A6-D61F-4147-A82E-23B3647B71C4}"/>
              </a:ext>
            </a:extLst>
          </p:cNvPr>
          <p:cNvSpPr>
            <a:spLocks noGrp="1"/>
          </p:cNvSpPr>
          <p:nvPr>
            <p:ph idx="1"/>
          </p:nvPr>
        </p:nvSpPr>
        <p:spPr>
          <a:xfrm>
            <a:off x="2356104" y="1481328"/>
            <a:ext cx="7989888" cy="4114800"/>
          </a:xfrm>
        </p:spPr>
        <p:txBody>
          <a:bodyPr/>
          <a:lstStyle/>
          <a:p>
            <a:r>
              <a:rPr lang="en-US" altLang="zh-CN" dirty="0">
                <a:ea typeface="宋体" panose="02010600030101010101" pitchFamily="2" charset="-122"/>
              </a:rPr>
              <a:t>Python</a:t>
            </a:r>
            <a:r>
              <a:rPr lang="zh-CN" altLang="zh-CN" dirty="0">
                <a:ea typeface="宋体" panose="02010600030101010101" pitchFamily="2" charset="-122"/>
              </a:rPr>
              <a:t>对象是位于计算机内存中的一个内存数据块</a:t>
            </a:r>
            <a:endParaRPr lang="en-US" altLang="zh-CN" dirty="0">
              <a:ea typeface="宋体" panose="02010600030101010101" pitchFamily="2" charset="-122"/>
            </a:endParaRPr>
          </a:p>
          <a:p>
            <a:r>
              <a:rPr lang="zh-CN" altLang="zh-CN" dirty="0">
                <a:ea typeface="宋体" panose="02010600030101010101" pitchFamily="2" charset="-122"/>
              </a:rPr>
              <a:t>为了引用对象，必须通过赋值语句，把对象赋值给变量（也称之为把对象绑定到变量）</a:t>
            </a:r>
            <a:endParaRPr lang="en-US" altLang="zh-CN" dirty="0">
              <a:ea typeface="宋体" panose="02010600030101010101" pitchFamily="2" charset="-122"/>
            </a:endParaRPr>
          </a:p>
          <a:p>
            <a:r>
              <a:rPr lang="zh-CN" altLang="zh-CN" dirty="0">
                <a:ea typeface="宋体" panose="02010600030101010101" pitchFamily="2" charset="-122"/>
              </a:rPr>
              <a:t>指向对象的引用即变量</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2.6</a:t>
            </a:r>
            <a:r>
              <a:rPr lang="zh-CN" altLang="zh-CN" b="1" dirty="0">
                <a:ea typeface="宋体" panose="02010600030101010101" pitchFamily="2" charset="-122"/>
              </a:rPr>
              <a:t>】</a:t>
            </a:r>
            <a:r>
              <a:rPr lang="zh-CN" altLang="zh-CN" dirty="0">
                <a:ea typeface="宋体" panose="02010600030101010101" pitchFamily="2" charset="-122"/>
              </a:rPr>
              <a:t>使用赋值语句把对象绑定到变量</a:t>
            </a:r>
            <a:endParaRPr lang="zh-CN" altLang="en-US" dirty="0">
              <a:ea typeface="宋体" panose="02010600030101010101" pitchFamily="2" charset="-122"/>
            </a:endParaRPr>
          </a:p>
        </p:txBody>
      </p:sp>
      <p:pic>
        <p:nvPicPr>
          <p:cNvPr id="11268" name="图片 3">
            <a:extLst>
              <a:ext uri="{FF2B5EF4-FFF2-40B4-BE49-F238E27FC236}">
                <a16:creationId xmlns:a16="http://schemas.microsoft.com/office/drawing/2014/main" id="{1B3BBEC5-5BD3-D34B-8B8E-7A21E7C377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5031" y="4278820"/>
            <a:ext cx="7959584" cy="1110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1848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 calcmode="lin" valueType="num">
                                      <p:cBhvr additive="base">
                                        <p:cTn id="7"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ppt_x"/>
                                          </p:val>
                                        </p:tav>
                                        <p:tav tm="100000">
                                          <p:val>
                                            <p:strVal val="#ppt_x"/>
                                          </p:val>
                                        </p:tav>
                                      </p:tavLst>
                                    </p:anim>
                                    <p:anim calcmode="lin" valueType="num">
                                      <p:cBhvr additive="base">
                                        <p:cTn id="14"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251C581E-B973-5945-AB69-7CB2F9F8FFE5}"/>
              </a:ext>
            </a:extLst>
          </p:cNvPr>
          <p:cNvSpPr>
            <a:spLocks noGrp="1"/>
          </p:cNvSpPr>
          <p:nvPr>
            <p:ph type="title"/>
          </p:nvPr>
        </p:nvSpPr>
        <p:spPr>
          <a:xfrm>
            <a:off x="2209800" y="115888"/>
            <a:ext cx="7772400" cy="1143000"/>
          </a:xfrm>
        </p:spPr>
        <p:txBody>
          <a:bodyPr/>
          <a:lstStyle/>
          <a:p>
            <a:r>
              <a:rPr lang="en-US" altLang="zh-CN">
                <a:ea typeface="宋体" panose="02010600030101010101" pitchFamily="2" charset="-122"/>
              </a:rPr>
              <a:t>Python</a:t>
            </a:r>
            <a:r>
              <a:rPr lang="zh-CN" altLang="zh-CN">
                <a:ea typeface="宋体" panose="02010600030101010101" pitchFamily="2" charset="-122"/>
              </a:rPr>
              <a:t>是动态类型语言</a:t>
            </a:r>
            <a:endParaRPr lang="zh-CN" altLang="en-US">
              <a:ea typeface="宋体" panose="02010600030101010101" pitchFamily="2" charset="-122"/>
            </a:endParaRPr>
          </a:p>
        </p:txBody>
      </p:sp>
      <p:sp>
        <p:nvSpPr>
          <p:cNvPr id="12291" name="内容占位符 2">
            <a:extLst>
              <a:ext uri="{FF2B5EF4-FFF2-40B4-BE49-F238E27FC236}">
                <a16:creationId xmlns:a16="http://schemas.microsoft.com/office/drawing/2014/main" id="{FDE9BEA2-5974-9C41-909A-9DEF7460CFA1}"/>
              </a:ext>
            </a:extLst>
          </p:cNvPr>
          <p:cNvSpPr>
            <a:spLocks noGrp="1"/>
          </p:cNvSpPr>
          <p:nvPr>
            <p:ph idx="1"/>
          </p:nvPr>
        </p:nvSpPr>
        <p:spPr>
          <a:xfrm>
            <a:off x="2203450" y="1258888"/>
            <a:ext cx="7989888" cy="4114800"/>
          </a:xfrm>
        </p:spPr>
        <p:txBody>
          <a:bodyPr/>
          <a:lstStyle/>
          <a:p>
            <a:r>
              <a:rPr lang="zh-CN" altLang="zh-CN" dirty="0">
                <a:ea typeface="宋体" panose="02010600030101010101" pitchFamily="2" charset="-122"/>
              </a:rPr>
              <a:t>即变量不需要显式声明数据类型</a:t>
            </a:r>
            <a:endParaRPr lang="en-US" altLang="zh-CN" dirty="0">
              <a:ea typeface="宋体" panose="02010600030101010101" pitchFamily="2" charset="-122"/>
            </a:endParaRPr>
          </a:p>
          <a:p>
            <a:r>
              <a:rPr lang="zh-CN" altLang="zh-CN" dirty="0">
                <a:ea typeface="宋体" panose="02010600030101010101" pitchFamily="2" charset="-122"/>
              </a:rPr>
              <a:t>根据变量的赋值，</a:t>
            </a:r>
            <a:r>
              <a:rPr lang="en-US" altLang="zh-CN" dirty="0">
                <a:ea typeface="宋体" panose="02010600030101010101" pitchFamily="2" charset="-122"/>
              </a:rPr>
              <a:t>Python</a:t>
            </a:r>
            <a:r>
              <a:rPr lang="zh-CN" altLang="zh-CN" dirty="0">
                <a:ea typeface="宋体" panose="02010600030101010101" pitchFamily="2" charset="-122"/>
              </a:rPr>
              <a:t>解释器自动确定其数据类型</a:t>
            </a:r>
            <a:endParaRPr lang="en-US" altLang="zh-CN" dirty="0">
              <a:ea typeface="宋体" panose="02010600030101010101" pitchFamily="2" charset="-122"/>
            </a:endParaRPr>
          </a:p>
          <a:p>
            <a:r>
              <a:rPr lang="zh-CN" altLang="zh-CN" dirty="0">
                <a:ea typeface="宋体" panose="02010600030101010101" pitchFamily="2" charset="-122"/>
              </a:rPr>
              <a:t>通过标识符和赋值运算符（</a:t>
            </a:r>
            <a:r>
              <a:rPr lang="en-US" altLang="zh-CN" dirty="0">
                <a:ea typeface="宋体" panose="02010600030101010101" pitchFamily="2" charset="-122"/>
              </a:rPr>
              <a:t>=</a:t>
            </a:r>
            <a:r>
              <a:rPr lang="zh-CN" altLang="zh-CN" dirty="0">
                <a:ea typeface="宋体" panose="02010600030101010101" pitchFamily="2" charset="-122"/>
              </a:rPr>
              <a:t>），可以指定某个变量指向某个对象，即引用该对象</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2.7</a:t>
            </a:r>
            <a:r>
              <a:rPr lang="zh-CN" altLang="zh-CN" b="1" dirty="0">
                <a:ea typeface="宋体" panose="02010600030101010101" pitchFamily="2" charset="-122"/>
              </a:rPr>
              <a:t>】</a:t>
            </a:r>
            <a:r>
              <a:rPr lang="zh-CN" altLang="zh-CN" dirty="0">
                <a:ea typeface="宋体" panose="02010600030101010101" pitchFamily="2" charset="-122"/>
              </a:rPr>
              <a:t>变量的动态类型示例</a:t>
            </a:r>
            <a:endParaRPr lang="zh-CN" altLang="en-US" dirty="0">
              <a:ea typeface="宋体" panose="02010600030101010101" pitchFamily="2" charset="-122"/>
            </a:endParaRPr>
          </a:p>
        </p:txBody>
      </p:sp>
      <p:pic>
        <p:nvPicPr>
          <p:cNvPr id="12292" name="图片 1">
            <a:extLst>
              <a:ext uri="{FF2B5EF4-FFF2-40B4-BE49-F238E27FC236}">
                <a16:creationId xmlns:a16="http://schemas.microsoft.com/office/drawing/2014/main" id="{17604A7F-1414-8B4F-80D8-150D6F03DE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4014" y="4002089"/>
            <a:ext cx="7813675"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6151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 calcmode="lin" valueType="num">
                                      <p:cBhvr additive="base">
                                        <p:cTn id="7"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 calcmode="lin" valueType="num">
                                      <p:cBhvr additive="base">
                                        <p:cTn id="13" dur="500" fill="hold"/>
                                        <p:tgtEl>
                                          <p:spTgt spid="12292"/>
                                        </p:tgtEl>
                                        <p:attrNameLst>
                                          <p:attrName>ppt_x</p:attrName>
                                        </p:attrNameLst>
                                      </p:cBhvr>
                                      <p:tavLst>
                                        <p:tav tm="0">
                                          <p:val>
                                            <p:strVal val="#ppt_x"/>
                                          </p:val>
                                        </p:tav>
                                        <p:tav tm="100000">
                                          <p:val>
                                            <p:strVal val="#ppt_x"/>
                                          </p:val>
                                        </p:tav>
                                      </p:tavLst>
                                    </p:anim>
                                    <p:anim calcmode="lin" valueType="num">
                                      <p:cBhvr additive="base">
                                        <p:cTn id="14"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9936A5F-B293-4740-BCC9-B154E2F84C61}"/>
              </a:ext>
            </a:extLst>
          </p:cNvPr>
          <p:cNvSpPr>
            <a:spLocks noGrp="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是强类型语言</a:t>
            </a:r>
            <a:endParaRPr lang="zh-CN" altLang="en-US">
              <a:ea typeface="宋体" panose="02010600030101010101" pitchFamily="2" charset="-122"/>
            </a:endParaRPr>
          </a:p>
        </p:txBody>
      </p:sp>
      <p:sp>
        <p:nvSpPr>
          <p:cNvPr id="13315" name="内容占位符 2">
            <a:extLst>
              <a:ext uri="{FF2B5EF4-FFF2-40B4-BE49-F238E27FC236}">
                <a16:creationId xmlns:a16="http://schemas.microsoft.com/office/drawing/2014/main" id="{0A82BBF3-8374-7E4D-AD52-CCD99A9B0D81}"/>
              </a:ext>
            </a:extLst>
          </p:cNvPr>
          <p:cNvSpPr>
            <a:spLocks noGrp="1"/>
          </p:cNvSpPr>
          <p:nvPr>
            <p:ph idx="1"/>
          </p:nvPr>
        </p:nvSpPr>
        <p:spPr/>
        <p:txBody>
          <a:bodyPr/>
          <a:lstStyle/>
          <a:p>
            <a:r>
              <a:rPr lang="zh-CN" altLang="zh-CN">
                <a:ea typeface="宋体" panose="02010600030101010101" pitchFamily="2" charset="-122"/>
              </a:rPr>
              <a:t>即每个变量指向的对象均属于某个数据类型，即只支持该类型允许的运算操作</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2.8</a:t>
            </a:r>
            <a:r>
              <a:rPr lang="zh-CN" altLang="zh-CN" b="1">
                <a:ea typeface="宋体" panose="02010600030101010101" pitchFamily="2" charset="-122"/>
              </a:rPr>
              <a:t>】</a:t>
            </a:r>
            <a:r>
              <a:rPr lang="zh-CN" altLang="zh-CN">
                <a:ea typeface="宋体" panose="02010600030101010101" pitchFamily="2" charset="-122"/>
              </a:rPr>
              <a:t>变量的强数据类型示例</a:t>
            </a:r>
            <a:endParaRPr lang="zh-CN" altLang="en-US">
              <a:ea typeface="宋体" panose="02010600030101010101" pitchFamily="2" charset="-122"/>
            </a:endParaRPr>
          </a:p>
        </p:txBody>
      </p:sp>
      <p:pic>
        <p:nvPicPr>
          <p:cNvPr id="13316" name="图片 3">
            <a:extLst>
              <a:ext uri="{FF2B5EF4-FFF2-40B4-BE49-F238E27FC236}">
                <a16:creationId xmlns:a16="http://schemas.microsoft.com/office/drawing/2014/main" id="{1B507495-D15A-404F-8173-4A14484EB7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0412" y="2777427"/>
            <a:ext cx="7415212"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880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92B028BD-D507-8742-9D56-E36299E16653}"/>
              </a:ext>
            </a:extLst>
          </p:cNvPr>
          <p:cNvSpPr>
            <a:spLocks noGrp="1"/>
          </p:cNvSpPr>
          <p:nvPr>
            <p:ph type="title"/>
          </p:nvPr>
        </p:nvSpPr>
        <p:spPr/>
        <p:txBody>
          <a:bodyPr/>
          <a:lstStyle/>
          <a:p>
            <a:r>
              <a:rPr lang="zh-CN" altLang="zh-CN">
                <a:ea typeface="宋体" panose="02010600030101010101" pitchFamily="2" charset="-122"/>
              </a:rPr>
              <a:t>对象内存示意图</a:t>
            </a:r>
            <a:r>
              <a:rPr lang="en-US" altLang="zh-CN">
                <a:ea typeface="宋体" panose="02010600030101010101" pitchFamily="2" charset="-122"/>
              </a:rPr>
              <a:t>(1)</a:t>
            </a:r>
            <a:endParaRPr lang="zh-CN" altLang="en-US">
              <a:ea typeface="宋体" panose="02010600030101010101" pitchFamily="2" charset="-122"/>
            </a:endParaRPr>
          </a:p>
        </p:txBody>
      </p:sp>
      <p:sp>
        <p:nvSpPr>
          <p:cNvPr id="14339" name="内容占位符 2">
            <a:extLst>
              <a:ext uri="{FF2B5EF4-FFF2-40B4-BE49-F238E27FC236}">
                <a16:creationId xmlns:a16="http://schemas.microsoft.com/office/drawing/2014/main" id="{228F64AD-9D34-F347-98ED-A3BFAE71B4B8}"/>
              </a:ext>
            </a:extLst>
          </p:cNvPr>
          <p:cNvSpPr>
            <a:spLocks noGrp="1"/>
          </p:cNvSpPr>
          <p:nvPr>
            <p:ph idx="1"/>
          </p:nvPr>
        </p:nvSpPr>
        <p:spPr>
          <a:xfrm>
            <a:off x="2209800" y="1981200"/>
            <a:ext cx="8702040" cy="4616450"/>
          </a:xfrm>
        </p:spPr>
        <p:txBody>
          <a:bodyPr/>
          <a:lstStyle/>
          <a:p>
            <a:r>
              <a:rPr lang="zh-CN" altLang="zh-CN" dirty="0">
                <a:ea typeface="宋体" panose="02010600030101010101" pitchFamily="2" charset="-122"/>
              </a:rPr>
              <a:t>Python程序运行时，在内存中会创建各种对象（位于堆内存中），通过赋值语句，将对象绑定到变量（位于栈内存中），通过变量引用对象，进行各种操作</a:t>
            </a:r>
            <a:endParaRPr lang="en-US" altLang="zh-CN" dirty="0">
              <a:ea typeface="宋体" panose="02010600030101010101" pitchFamily="2" charset="-122"/>
            </a:endParaRPr>
          </a:p>
          <a:p>
            <a:r>
              <a:rPr lang="zh-CN" altLang="zh-CN" dirty="0">
                <a:ea typeface="宋体" panose="02010600030101010101" pitchFamily="2" charset="-122"/>
              </a:rPr>
              <a:t>多个变量可以引用同一个对象</a:t>
            </a:r>
            <a:endParaRPr lang="en-US" altLang="zh-CN" dirty="0">
              <a:ea typeface="宋体" panose="02010600030101010101" pitchFamily="2" charset="-122"/>
            </a:endParaRPr>
          </a:p>
          <a:p>
            <a:r>
              <a:rPr lang="zh-CN" altLang="zh-CN" dirty="0">
                <a:ea typeface="宋体" panose="02010600030101010101" pitchFamily="2" charset="-122"/>
              </a:rPr>
              <a:t>如果一个对象不再被任何有效作用域中的变量引用，则会通过自动垃圾回收机制，回收该对象占用的内存</a:t>
            </a:r>
            <a:endParaRPr lang="zh-CN" altLang="en-US" dirty="0">
              <a:ea typeface="宋体" panose="02010600030101010101" pitchFamily="2" charset="-122"/>
            </a:endParaRPr>
          </a:p>
        </p:txBody>
      </p:sp>
    </p:spTree>
    <p:extLst>
      <p:ext uri="{BB962C8B-B14F-4D97-AF65-F5344CB8AC3E}">
        <p14:creationId xmlns:p14="http://schemas.microsoft.com/office/powerpoint/2010/main" val="3923596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B6287219-097F-E640-A23D-650EA901B538}"/>
              </a:ext>
            </a:extLst>
          </p:cNvPr>
          <p:cNvSpPr>
            <a:spLocks noGrp="1"/>
          </p:cNvSpPr>
          <p:nvPr>
            <p:ph type="title"/>
          </p:nvPr>
        </p:nvSpPr>
        <p:spPr/>
        <p:txBody>
          <a:bodyPr/>
          <a:lstStyle/>
          <a:p>
            <a:r>
              <a:rPr lang="zh-CN" altLang="zh-CN">
                <a:ea typeface="宋体" panose="02010600030101010101" pitchFamily="2" charset="-122"/>
              </a:rPr>
              <a:t>对象内存示意图</a:t>
            </a:r>
            <a:r>
              <a:rPr lang="en-US" altLang="zh-CN">
                <a:ea typeface="宋体" panose="02010600030101010101" pitchFamily="2" charset="-122"/>
              </a:rPr>
              <a:t>(2)</a:t>
            </a:r>
            <a:endParaRPr lang="zh-CN" altLang="en-US">
              <a:ea typeface="宋体" panose="02010600030101010101" pitchFamily="2" charset="-122"/>
            </a:endParaRPr>
          </a:p>
        </p:txBody>
      </p:sp>
      <p:sp>
        <p:nvSpPr>
          <p:cNvPr id="15363" name="内容占位符 2">
            <a:extLst>
              <a:ext uri="{FF2B5EF4-FFF2-40B4-BE49-F238E27FC236}">
                <a16:creationId xmlns:a16="http://schemas.microsoft.com/office/drawing/2014/main" id="{31A2529A-F18B-3945-AA31-C3AC1696A201}"/>
              </a:ext>
            </a:extLst>
          </p:cNvPr>
          <p:cNvSpPr>
            <a:spLocks noGrp="1"/>
          </p:cNvSpPr>
          <p:nvPr>
            <p:ph idx="1"/>
          </p:nvPr>
        </p:nvSpPr>
        <p:spPr>
          <a:xfrm>
            <a:off x="2197608" y="1252729"/>
            <a:ext cx="8823960" cy="4760913"/>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2.9</a:t>
            </a:r>
            <a:r>
              <a:rPr lang="zh-CN" altLang="zh-CN" b="1" dirty="0">
                <a:ea typeface="宋体" panose="02010600030101010101" pitchFamily="2" charset="-122"/>
              </a:rPr>
              <a:t>】</a:t>
            </a:r>
            <a:r>
              <a:rPr lang="zh-CN" altLang="zh-CN" dirty="0">
                <a:ea typeface="宋体" panose="02010600030101010101" pitchFamily="2" charset="-122"/>
              </a:rPr>
              <a:t>变量增量运算示例以及相应的对象内存示意图</a:t>
            </a:r>
            <a:r>
              <a:rPr lang="zh-CN" altLang="en-US" dirty="0">
                <a:ea typeface="宋体" panose="02010600030101010101" pitchFamily="2" charset="-122"/>
              </a:rPr>
              <a:t>：</a:t>
            </a:r>
            <a:endParaRPr lang="en-US" altLang="zh-CN" dirty="0">
              <a:ea typeface="宋体" panose="02010600030101010101" pitchFamily="2" charset="-122"/>
            </a:endParaRPr>
          </a:p>
          <a:p>
            <a:r>
              <a:rPr lang="zh-Hans" altLang="en-US" dirty="0">
                <a:ea typeface="宋体" panose="02010600030101010101" pitchFamily="2" charset="-122"/>
              </a:rPr>
              <a:t>假设</a:t>
            </a:r>
            <a:r>
              <a:rPr lang="en-US" altLang="zh-Hans" dirty="0" err="1">
                <a:ea typeface="宋体" panose="02010600030101010101" pitchFamily="2" charset="-122"/>
              </a:rPr>
              <a:t>i</a:t>
            </a:r>
            <a:r>
              <a:rPr lang="en-US" altLang="zh-Hans" dirty="0">
                <a:ea typeface="宋体" panose="02010600030101010101" pitchFamily="2" charset="-122"/>
              </a:rPr>
              <a:t>=100</a:t>
            </a:r>
            <a:r>
              <a:rPr lang="zh-Hans" altLang="en-US" dirty="0">
                <a:ea typeface="宋体" panose="02010600030101010101" pitchFamily="2" charset="-122"/>
              </a:rPr>
              <a:t>，计算</a:t>
            </a:r>
            <a:r>
              <a:rPr lang="en-US" altLang="zh-Hans" dirty="0" err="1">
                <a:ea typeface="宋体" panose="02010600030101010101" pitchFamily="2" charset="-122"/>
              </a:rPr>
              <a:t>i</a:t>
            </a:r>
            <a:r>
              <a:rPr lang="en-US" altLang="zh-Hans" dirty="0">
                <a:ea typeface="宋体" panose="02010600030101010101" pitchFamily="2" charset="-122"/>
              </a:rPr>
              <a:t>=i+1</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dirty="0">
                <a:ea typeface="宋体" panose="02010600030101010101" pitchFamily="2" charset="-122"/>
              </a:rPr>
              <a:t>第一条语句，创建一个值</a:t>
            </a:r>
            <a:r>
              <a:rPr lang="en-US" altLang="zh-CN" dirty="0">
                <a:ea typeface="宋体" panose="02010600030101010101" pitchFamily="2" charset="-122"/>
              </a:rPr>
              <a:t>100</a:t>
            </a:r>
            <a:r>
              <a:rPr lang="zh-CN" altLang="zh-CN" dirty="0">
                <a:ea typeface="宋体" panose="02010600030101010101" pitchFamily="2" charset="-122"/>
              </a:rPr>
              <a:t>的</a:t>
            </a:r>
            <a:r>
              <a:rPr lang="en-US" altLang="zh-CN" dirty="0" err="1">
                <a:ea typeface="宋体" panose="02010600030101010101" pitchFamily="2" charset="-122"/>
              </a:rPr>
              <a:t>int</a:t>
            </a:r>
            <a:r>
              <a:rPr lang="zh-CN" altLang="zh-CN" dirty="0">
                <a:ea typeface="宋体" panose="02010600030101010101" pitchFamily="2" charset="-122"/>
              </a:rPr>
              <a:t>对象，并绑定到变量</a:t>
            </a:r>
            <a:r>
              <a:rPr lang="en-US" altLang="zh-CN" dirty="0" err="1">
                <a:ea typeface="宋体" panose="02010600030101010101" pitchFamily="2" charset="-122"/>
              </a:rPr>
              <a:t>i</a:t>
            </a:r>
            <a:r>
              <a:rPr lang="zh-CN" altLang="zh-CN" dirty="0">
                <a:ea typeface="宋体" panose="02010600030101010101" pitchFamily="2" charset="-122"/>
              </a:rPr>
              <a:t>；第二条语句，先计算表达式</a:t>
            </a:r>
            <a:r>
              <a:rPr lang="en-US" altLang="zh-CN" dirty="0">
                <a:ea typeface="宋体" panose="02010600030101010101" pitchFamily="2" charset="-122"/>
              </a:rPr>
              <a:t>i+1</a:t>
            </a:r>
            <a:r>
              <a:rPr lang="zh-CN" altLang="zh-CN" dirty="0">
                <a:ea typeface="宋体" panose="02010600030101010101" pitchFamily="2" charset="-122"/>
              </a:rPr>
              <a:t>的值，然后创建一个值为</a:t>
            </a:r>
            <a:r>
              <a:rPr lang="en-US" altLang="zh-CN" dirty="0">
                <a:ea typeface="宋体" panose="02010600030101010101" pitchFamily="2" charset="-122"/>
              </a:rPr>
              <a:t>101</a:t>
            </a:r>
            <a:r>
              <a:rPr lang="zh-CN" altLang="zh-CN" dirty="0">
                <a:ea typeface="宋体" panose="02010600030101010101" pitchFamily="2" charset="-122"/>
              </a:rPr>
              <a:t>的</a:t>
            </a:r>
            <a:r>
              <a:rPr lang="en-US" altLang="zh-CN" dirty="0" err="1">
                <a:ea typeface="宋体" panose="02010600030101010101" pitchFamily="2" charset="-122"/>
              </a:rPr>
              <a:t>int</a:t>
            </a:r>
            <a:r>
              <a:rPr lang="zh-CN" altLang="zh-CN" dirty="0">
                <a:ea typeface="宋体" panose="02010600030101010101" pitchFamily="2" charset="-122"/>
              </a:rPr>
              <a:t>对象，并绑定到变量</a:t>
            </a:r>
            <a:r>
              <a:rPr lang="en-US" altLang="zh-CN" dirty="0" err="1">
                <a:ea typeface="宋体" panose="02010600030101010101" pitchFamily="2" charset="-122"/>
              </a:rPr>
              <a:t>i</a:t>
            </a:r>
            <a:endParaRPr lang="zh-CN" altLang="en-US" dirty="0">
              <a:ea typeface="宋体" panose="02010600030101010101" pitchFamily="2" charset="-122"/>
            </a:endParaRPr>
          </a:p>
        </p:txBody>
      </p:sp>
      <p:pic>
        <p:nvPicPr>
          <p:cNvPr id="15364" name="图片 3">
            <a:extLst>
              <a:ext uri="{FF2B5EF4-FFF2-40B4-BE49-F238E27FC236}">
                <a16:creationId xmlns:a16="http://schemas.microsoft.com/office/drawing/2014/main" id="{DFA6AEFB-EFB5-4E4C-985D-AF9B1F8375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0201" y="2870200"/>
            <a:ext cx="12239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4">
            <a:extLst>
              <a:ext uri="{FF2B5EF4-FFF2-40B4-BE49-F238E27FC236}">
                <a16:creationId xmlns:a16="http://schemas.microsoft.com/office/drawing/2014/main" id="{BF8B31E8-CFC1-D045-A85B-2ACA6686B9C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1030" y="2501107"/>
            <a:ext cx="3122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194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ppt_x"/>
                                          </p:val>
                                        </p:tav>
                                        <p:tav tm="100000">
                                          <p:val>
                                            <p:strVal val="#ppt_x"/>
                                          </p:val>
                                        </p:tav>
                                      </p:tavLst>
                                    </p:anim>
                                    <p:anim calcmode="lin" valueType="num">
                                      <p:cBhvr additive="base">
                                        <p:cTn id="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4"/>
                                        </p:tgtEl>
                                        <p:attrNameLst>
                                          <p:attrName>style.visibility</p:attrName>
                                        </p:attrNameLst>
                                      </p:cBhvr>
                                      <p:to>
                                        <p:strVal val="visible"/>
                                      </p:to>
                                    </p:set>
                                    <p:anim calcmode="lin" valueType="num">
                                      <p:cBhvr additive="base">
                                        <p:cTn id="13" dur="500" fill="hold"/>
                                        <p:tgtEl>
                                          <p:spTgt spid="15364"/>
                                        </p:tgtEl>
                                        <p:attrNameLst>
                                          <p:attrName>ppt_x</p:attrName>
                                        </p:attrNameLst>
                                      </p:cBhvr>
                                      <p:tavLst>
                                        <p:tav tm="0">
                                          <p:val>
                                            <p:strVal val="#ppt_x"/>
                                          </p:val>
                                        </p:tav>
                                        <p:tav tm="100000">
                                          <p:val>
                                            <p:strVal val="#ppt_x"/>
                                          </p:val>
                                        </p:tav>
                                      </p:tavLst>
                                    </p:anim>
                                    <p:anim calcmode="lin" valueType="num">
                                      <p:cBhvr additive="base">
                                        <p:cTn id="14"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06035801-BA19-3146-975D-CDF3E8D942C6}"/>
              </a:ext>
            </a:extLst>
          </p:cNvPr>
          <p:cNvSpPr>
            <a:spLocks noGrp="1"/>
          </p:cNvSpPr>
          <p:nvPr>
            <p:ph type="title"/>
          </p:nvPr>
        </p:nvSpPr>
        <p:spPr/>
        <p:txBody>
          <a:bodyPr/>
          <a:lstStyle/>
          <a:p>
            <a:r>
              <a:rPr lang="zh-CN" altLang="zh-CN">
                <a:ea typeface="宋体" panose="02010600030101010101" pitchFamily="2" charset="-122"/>
              </a:rPr>
              <a:t>对象内存示意图</a:t>
            </a:r>
            <a:r>
              <a:rPr lang="en-US" altLang="zh-CN">
                <a:ea typeface="宋体" panose="02010600030101010101" pitchFamily="2" charset="-122"/>
              </a:rPr>
              <a:t>(3)</a:t>
            </a:r>
            <a:endParaRPr lang="zh-CN" altLang="en-US">
              <a:ea typeface="宋体" panose="02010600030101010101" pitchFamily="2" charset="-122"/>
            </a:endParaRPr>
          </a:p>
        </p:txBody>
      </p:sp>
      <p:sp>
        <p:nvSpPr>
          <p:cNvPr id="16387" name="内容占位符 2">
            <a:extLst>
              <a:ext uri="{FF2B5EF4-FFF2-40B4-BE49-F238E27FC236}">
                <a16:creationId xmlns:a16="http://schemas.microsoft.com/office/drawing/2014/main" id="{46CA3C15-AB52-8241-9705-696EBD37A264}"/>
              </a:ext>
            </a:extLst>
          </p:cNvPr>
          <p:cNvSpPr>
            <a:spLocks noGrp="1"/>
          </p:cNvSpPr>
          <p:nvPr>
            <p:ph idx="1"/>
          </p:nvPr>
        </p:nvSpPr>
        <p:spPr/>
        <p:txBody>
          <a:bodyPr/>
          <a:lstStyle/>
          <a:p>
            <a:r>
              <a:rPr lang="zh-CN" altLang="zh-CN" b="1">
                <a:ea typeface="宋体" panose="02010600030101010101" pitchFamily="2" charset="-122"/>
              </a:rPr>
              <a:t>【例</a:t>
            </a:r>
            <a:r>
              <a:rPr lang="en-US" altLang="zh-CN" b="1">
                <a:ea typeface="宋体" panose="02010600030101010101" pitchFamily="2" charset="-122"/>
              </a:rPr>
              <a:t>2.10</a:t>
            </a:r>
            <a:r>
              <a:rPr lang="zh-CN" altLang="zh-CN" b="1">
                <a:ea typeface="宋体" panose="02010600030101010101" pitchFamily="2" charset="-122"/>
              </a:rPr>
              <a:t>】</a:t>
            </a:r>
            <a:r>
              <a:rPr lang="zh-CN" altLang="zh-CN">
                <a:ea typeface="宋体" panose="02010600030101010101" pitchFamily="2" charset="-122"/>
              </a:rPr>
              <a:t>交换两个变量的示例以及相应的对象内存示意图</a:t>
            </a:r>
            <a:endParaRPr lang="zh-CN" altLang="en-US">
              <a:ea typeface="宋体" panose="02010600030101010101" pitchFamily="2" charset="-122"/>
            </a:endParaRPr>
          </a:p>
        </p:txBody>
      </p:sp>
      <p:pic>
        <p:nvPicPr>
          <p:cNvPr id="16388" name="图片 3">
            <a:extLst>
              <a:ext uri="{FF2B5EF4-FFF2-40B4-BE49-F238E27FC236}">
                <a16:creationId xmlns:a16="http://schemas.microsoft.com/office/drawing/2014/main" id="{9CEC50DF-AE52-5942-959F-D700B2981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9746" y="1849342"/>
            <a:ext cx="5929946" cy="188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4">
            <a:extLst>
              <a:ext uri="{FF2B5EF4-FFF2-40B4-BE49-F238E27FC236}">
                <a16:creationId xmlns:a16="http://schemas.microsoft.com/office/drawing/2014/main" id="{6A2B2C46-60F1-404D-86FE-A7AD788D0D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72816" y="2375694"/>
            <a:ext cx="2998606" cy="365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9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ppt_x"/>
                                          </p:val>
                                        </p:tav>
                                        <p:tav tm="100000">
                                          <p:val>
                                            <p:strVal val="#ppt_x"/>
                                          </p:val>
                                        </p:tav>
                                      </p:tavLst>
                                    </p:anim>
                                    <p:anim calcmode="lin" valueType="num">
                                      <p:cBhvr additive="base">
                                        <p:cTn id="14"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C45CA5E-A17E-B642-A379-824612E9EA44}"/>
              </a:ext>
            </a:extLst>
          </p:cNvPr>
          <p:cNvSpPr>
            <a:spLocks noGrp="1"/>
          </p:cNvSpPr>
          <p:nvPr>
            <p:ph type="title"/>
          </p:nvPr>
        </p:nvSpPr>
        <p:spPr>
          <a:xfrm>
            <a:off x="1703389" y="260350"/>
            <a:ext cx="8785225" cy="1143000"/>
          </a:xfrm>
        </p:spPr>
        <p:txBody>
          <a:bodyPr/>
          <a:lstStyle/>
          <a:p>
            <a:r>
              <a:rPr lang="zh-CN" altLang="zh-CN">
                <a:ea typeface="宋体" panose="02010600030101010101" pitchFamily="2" charset="-122"/>
              </a:rPr>
              <a:t>对象的值比较（</a:t>
            </a:r>
            <a:r>
              <a:rPr lang="en-US" altLang="zh-CN">
                <a:ea typeface="宋体" panose="02010600030101010101" pitchFamily="2" charset="-122"/>
              </a:rPr>
              <a:t>==</a:t>
            </a:r>
            <a:r>
              <a:rPr lang="zh-CN" altLang="zh-CN">
                <a:ea typeface="宋体" panose="02010600030101010101" pitchFamily="2" charset="-122"/>
              </a:rPr>
              <a:t>）和引用判别（</a:t>
            </a:r>
            <a:r>
              <a:rPr lang="en-US" altLang="zh-CN">
                <a:ea typeface="宋体" panose="02010600030101010101" pitchFamily="2" charset="-122"/>
              </a:rPr>
              <a:t>is</a:t>
            </a:r>
            <a:r>
              <a:rPr lang="zh-CN" altLang="zh-CN">
                <a:ea typeface="宋体" panose="02010600030101010101" pitchFamily="2" charset="-122"/>
              </a:rPr>
              <a:t>）</a:t>
            </a:r>
            <a:endParaRPr lang="zh-CN" altLang="en-US">
              <a:ea typeface="宋体" panose="02010600030101010101" pitchFamily="2" charset="-122"/>
            </a:endParaRPr>
          </a:p>
        </p:txBody>
      </p:sp>
      <p:sp>
        <p:nvSpPr>
          <p:cNvPr id="17411" name="内容占位符 2">
            <a:extLst>
              <a:ext uri="{FF2B5EF4-FFF2-40B4-BE49-F238E27FC236}">
                <a16:creationId xmlns:a16="http://schemas.microsoft.com/office/drawing/2014/main" id="{AD3D5FF3-E5AB-A04A-A6C0-8EE8E1853692}"/>
              </a:ext>
            </a:extLst>
          </p:cNvPr>
          <p:cNvSpPr>
            <a:spLocks noGrp="1"/>
          </p:cNvSpPr>
          <p:nvPr>
            <p:ph idx="1"/>
          </p:nvPr>
        </p:nvSpPr>
        <p:spPr/>
        <p:txBody>
          <a:bodyPr/>
          <a:lstStyle/>
          <a:p>
            <a:r>
              <a:rPr lang="en-US" altLang="zh-CN">
                <a:ea typeface="宋体" panose="02010600030101010101" pitchFamily="2" charset="-122"/>
              </a:rPr>
              <a:t>==</a:t>
            </a:r>
            <a:r>
              <a:rPr lang="zh-CN" altLang="zh-CN">
                <a:ea typeface="宋体" panose="02010600030101010101" pitchFamily="2" charset="-122"/>
              </a:rPr>
              <a:t>运算符判断两个变量指向的对象的值是否相同</a:t>
            </a:r>
            <a:endParaRPr lang="en-US" altLang="zh-CN">
              <a:ea typeface="宋体" panose="02010600030101010101" pitchFamily="2" charset="-122"/>
            </a:endParaRPr>
          </a:p>
          <a:p>
            <a:r>
              <a:rPr lang="en-US" altLang="zh-CN">
                <a:ea typeface="宋体" panose="02010600030101010101" pitchFamily="2" charset="-122"/>
              </a:rPr>
              <a:t>is</a:t>
            </a:r>
            <a:r>
              <a:rPr lang="zh-CN" altLang="zh-CN">
                <a:ea typeface="宋体" panose="02010600030101010101" pitchFamily="2" charset="-122"/>
              </a:rPr>
              <a:t>运算符判断两个变量是否指向同一对象</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2.11</a:t>
            </a:r>
            <a:r>
              <a:rPr lang="zh-CN" altLang="zh-CN" b="1">
                <a:ea typeface="宋体" panose="02010600030101010101" pitchFamily="2" charset="-122"/>
              </a:rPr>
              <a:t>】</a:t>
            </a:r>
            <a:r>
              <a:rPr lang="zh-CN" altLang="zh-CN">
                <a:ea typeface="宋体" panose="02010600030101010101" pitchFamily="2" charset="-122"/>
              </a:rPr>
              <a:t>对象的值比较（</a:t>
            </a:r>
            <a:r>
              <a:rPr lang="en-US" altLang="zh-CN">
                <a:ea typeface="宋体" panose="02010600030101010101" pitchFamily="2" charset="-122"/>
              </a:rPr>
              <a:t>==</a:t>
            </a:r>
            <a:r>
              <a:rPr lang="zh-CN" altLang="zh-CN">
                <a:ea typeface="宋体" panose="02010600030101010101" pitchFamily="2" charset="-122"/>
              </a:rPr>
              <a:t>）和引用判别（</a:t>
            </a:r>
            <a:r>
              <a:rPr lang="en-US" altLang="zh-CN">
                <a:ea typeface="宋体" panose="02010600030101010101" pitchFamily="2" charset="-122"/>
              </a:rPr>
              <a:t>is</a:t>
            </a:r>
            <a:r>
              <a:rPr lang="zh-CN" altLang="zh-CN">
                <a:ea typeface="宋体" panose="02010600030101010101" pitchFamily="2" charset="-122"/>
              </a:rPr>
              <a:t>）示例</a:t>
            </a:r>
            <a:endParaRPr lang="zh-CN" altLang="en-US">
              <a:ea typeface="宋体" panose="02010600030101010101" pitchFamily="2" charset="-122"/>
            </a:endParaRPr>
          </a:p>
        </p:txBody>
      </p:sp>
      <p:pic>
        <p:nvPicPr>
          <p:cNvPr id="17412" name="图片 3">
            <a:extLst>
              <a:ext uri="{FF2B5EF4-FFF2-40B4-BE49-F238E27FC236}">
                <a16:creationId xmlns:a16="http://schemas.microsoft.com/office/drawing/2014/main" id="{4E35CCBA-916C-6F48-85BE-715D7AF5E8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8544" y="2989264"/>
            <a:ext cx="7190243" cy="30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7990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BE5BB5B-2B67-2042-9CE1-98C00AE889A2}"/>
              </a:ext>
            </a:extLst>
          </p:cNvPr>
          <p:cNvSpPr>
            <a:spLocks noGrp="1"/>
          </p:cNvSpPr>
          <p:nvPr>
            <p:ph type="title"/>
          </p:nvPr>
        </p:nvSpPr>
        <p:spPr>
          <a:xfrm>
            <a:off x="1774826" y="115888"/>
            <a:ext cx="8570913" cy="639762"/>
          </a:xfrm>
        </p:spPr>
        <p:txBody>
          <a:bodyPr/>
          <a:lstStyle/>
          <a:p>
            <a:r>
              <a:rPr lang="zh-CN" altLang="zh-CN" sz="2800" b="1">
                <a:ea typeface="宋体" panose="02010600030101010101" pitchFamily="2" charset="-122"/>
              </a:rPr>
              <a:t>不可变对象（</a:t>
            </a:r>
            <a:r>
              <a:rPr lang="en-US" altLang="zh-CN" sz="2800" b="1">
                <a:ea typeface="宋体" panose="02010600030101010101" pitchFamily="2" charset="-122"/>
              </a:rPr>
              <a:t>immutable</a:t>
            </a:r>
            <a:r>
              <a:rPr lang="zh-CN" altLang="zh-CN" sz="2800" b="1">
                <a:ea typeface="宋体" panose="02010600030101010101" pitchFamily="2" charset="-122"/>
              </a:rPr>
              <a:t>）</a:t>
            </a:r>
            <a:endParaRPr lang="zh-CN" altLang="en-US" sz="2800" b="1">
              <a:ea typeface="宋体" panose="02010600030101010101" pitchFamily="2" charset="-122"/>
            </a:endParaRPr>
          </a:p>
        </p:txBody>
      </p:sp>
      <p:sp>
        <p:nvSpPr>
          <p:cNvPr id="18435" name="内容占位符 2">
            <a:extLst>
              <a:ext uri="{FF2B5EF4-FFF2-40B4-BE49-F238E27FC236}">
                <a16:creationId xmlns:a16="http://schemas.microsoft.com/office/drawing/2014/main" id="{E84FF289-88EA-D84C-B013-2732A4EAC280}"/>
              </a:ext>
            </a:extLst>
          </p:cNvPr>
          <p:cNvSpPr>
            <a:spLocks noGrp="1"/>
          </p:cNvSpPr>
          <p:nvPr>
            <p:ph idx="1"/>
          </p:nvPr>
        </p:nvSpPr>
        <p:spPr>
          <a:xfrm>
            <a:off x="2063750" y="908050"/>
            <a:ext cx="7772400" cy="4114800"/>
          </a:xfrm>
        </p:spPr>
        <p:txBody>
          <a:bodyPr/>
          <a:lstStyle/>
          <a:p>
            <a:r>
              <a:rPr lang="zh-CN" altLang="zh-CN">
                <a:ea typeface="宋体" panose="02010600030101010101" pitchFamily="2" charset="-122"/>
              </a:rPr>
              <a:t>不可变对象一旦创建，其值就不能被修改</a:t>
            </a:r>
            <a:r>
              <a:rPr lang="zh-CN" altLang="en-US">
                <a:ea typeface="宋体" panose="02010600030101010101" pitchFamily="2" charset="-122"/>
              </a:rPr>
              <a:t>，</a:t>
            </a:r>
            <a:r>
              <a:rPr lang="zh-CN" altLang="zh-CN">
                <a:ea typeface="宋体" panose="02010600030101010101" pitchFamily="2" charset="-122"/>
              </a:rPr>
              <a:t>例如：</a:t>
            </a:r>
            <a:r>
              <a:rPr lang="en-US" altLang="zh-CN">
                <a:ea typeface="宋体" panose="02010600030101010101" pitchFamily="2" charset="-122"/>
              </a:rPr>
              <a:t>int</a:t>
            </a:r>
            <a:r>
              <a:rPr lang="zh-CN" altLang="zh-CN">
                <a:ea typeface="宋体" panose="02010600030101010101" pitchFamily="2" charset="-122"/>
              </a:rPr>
              <a:t>、</a:t>
            </a:r>
            <a:r>
              <a:rPr lang="en-US" altLang="zh-CN">
                <a:ea typeface="宋体" panose="02010600030101010101" pitchFamily="2" charset="-122"/>
              </a:rPr>
              <a:t>str</a:t>
            </a:r>
            <a:r>
              <a:rPr lang="zh-CN" altLang="zh-CN">
                <a:ea typeface="宋体" panose="02010600030101010101" pitchFamily="2" charset="-122"/>
              </a:rPr>
              <a:t>、</a:t>
            </a:r>
            <a:r>
              <a:rPr lang="en-US" altLang="zh-CN">
                <a:ea typeface="宋体" panose="02010600030101010101" pitchFamily="2" charset="-122"/>
              </a:rPr>
              <a:t>complex</a:t>
            </a:r>
            <a:r>
              <a:rPr lang="zh-CN" altLang="zh-CN">
                <a:ea typeface="宋体" panose="02010600030101010101" pitchFamily="2" charset="-122"/>
              </a:rPr>
              <a:t>等</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2.12</a:t>
            </a:r>
            <a:r>
              <a:rPr lang="zh-CN" altLang="zh-CN" b="1">
                <a:ea typeface="宋体" panose="02010600030101010101" pitchFamily="2" charset="-122"/>
              </a:rPr>
              <a:t>】</a:t>
            </a:r>
            <a:r>
              <a:rPr lang="zh-CN" altLang="zh-CN">
                <a:ea typeface="宋体" panose="02010600030101010101" pitchFamily="2" charset="-122"/>
              </a:rPr>
              <a:t>不可变对象示例</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pic>
        <p:nvPicPr>
          <p:cNvPr id="18436" name="图片 1">
            <a:extLst>
              <a:ext uri="{FF2B5EF4-FFF2-40B4-BE49-F238E27FC236}">
                <a16:creationId xmlns:a16="http://schemas.microsoft.com/office/drawing/2014/main" id="{C6872D7B-88B5-774C-B4FC-FF1DA8D0B6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5089" y="2537588"/>
            <a:ext cx="774065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9217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A530B0FB-F6FA-234C-994E-F0F198A3E6B6}"/>
              </a:ext>
            </a:extLst>
          </p:cNvPr>
          <p:cNvSpPr>
            <a:spLocks noGrp="1"/>
          </p:cNvSpPr>
          <p:nvPr>
            <p:ph type="title"/>
          </p:nvPr>
        </p:nvSpPr>
        <p:spPr>
          <a:xfrm>
            <a:off x="1774826" y="115888"/>
            <a:ext cx="8570913" cy="639762"/>
          </a:xfrm>
        </p:spPr>
        <p:txBody>
          <a:bodyPr/>
          <a:lstStyle/>
          <a:p>
            <a:r>
              <a:rPr lang="zh-CN" altLang="zh-CN" sz="2800" b="1">
                <a:ea typeface="宋体" panose="02010600030101010101" pitchFamily="2" charset="-122"/>
              </a:rPr>
              <a:t>可变对象（</a:t>
            </a:r>
            <a:r>
              <a:rPr lang="en-US" altLang="zh-CN" sz="2800" b="1">
                <a:ea typeface="宋体" panose="02010600030101010101" pitchFamily="2" charset="-122"/>
              </a:rPr>
              <a:t>mutable</a:t>
            </a:r>
            <a:r>
              <a:rPr lang="zh-CN" altLang="zh-CN" sz="2800" b="1">
                <a:ea typeface="宋体" panose="02010600030101010101" pitchFamily="2" charset="-122"/>
              </a:rPr>
              <a:t>）</a:t>
            </a:r>
            <a:endParaRPr lang="zh-CN" altLang="en-US" sz="2800" b="1">
              <a:ea typeface="宋体" panose="02010600030101010101" pitchFamily="2" charset="-122"/>
            </a:endParaRPr>
          </a:p>
        </p:txBody>
      </p:sp>
      <p:sp>
        <p:nvSpPr>
          <p:cNvPr id="19459" name="内容占位符 2">
            <a:extLst>
              <a:ext uri="{FF2B5EF4-FFF2-40B4-BE49-F238E27FC236}">
                <a16:creationId xmlns:a16="http://schemas.microsoft.com/office/drawing/2014/main" id="{3C528B17-8DDD-E544-9A03-5BD6E76541E1}"/>
              </a:ext>
            </a:extLst>
          </p:cNvPr>
          <p:cNvSpPr>
            <a:spLocks noGrp="1"/>
          </p:cNvSpPr>
          <p:nvPr>
            <p:ph idx="1"/>
          </p:nvPr>
        </p:nvSpPr>
        <p:spPr>
          <a:xfrm>
            <a:off x="1849438" y="727075"/>
            <a:ext cx="7772400" cy="4114800"/>
          </a:xfrm>
        </p:spPr>
        <p:txBody>
          <a:bodyPr/>
          <a:lstStyle/>
          <a:p>
            <a:r>
              <a:rPr lang="zh-CN" altLang="zh-CN">
                <a:ea typeface="宋体" panose="02010600030101010101" pitchFamily="2" charset="-122"/>
              </a:rPr>
              <a:t>可变对象的值可以被修改</a:t>
            </a:r>
            <a:endParaRPr lang="en-US" altLang="zh-CN">
              <a:ea typeface="宋体" panose="02010600030101010101" pitchFamily="2" charset="-122"/>
            </a:endParaRPr>
          </a:p>
          <a:p>
            <a:pPr lvl="1"/>
            <a:r>
              <a:rPr lang="en-US" altLang="zh-CN">
                <a:ea typeface="宋体" panose="02010600030101010101" pitchFamily="2" charset="-122"/>
              </a:rPr>
              <a:t>Python</a:t>
            </a:r>
            <a:r>
              <a:rPr lang="zh-CN" altLang="zh-CN">
                <a:ea typeface="宋体" panose="02010600030101010101" pitchFamily="2" charset="-122"/>
              </a:rPr>
              <a:t>对象的可变性取决于其数据类型的设计，即是否允许改变其值</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2.13</a:t>
            </a:r>
            <a:r>
              <a:rPr lang="zh-CN" altLang="zh-CN" b="1">
                <a:ea typeface="宋体" panose="02010600030101010101" pitchFamily="2" charset="-122"/>
              </a:rPr>
              <a:t>】</a:t>
            </a:r>
            <a:r>
              <a:rPr lang="zh-CN" altLang="zh-CN">
                <a:ea typeface="宋体" panose="02010600030101010101" pitchFamily="2" charset="-122"/>
              </a:rPr>
              <a:t>可变对象示例</a:t>
            </a:r>
            <a:endParaRPr lang="zh-CN" altLang="en-US">
              <a:ea typeface="宋体" panose="02010600030101010101" pitchFamily="2" charset="-122"/>
            </a:endParaRPr>
          </a:p>
        </p:txBody>
      </p:sp>
      <p:pic>
        <p:nvPicPr>
          <p:cNvPr id="19460" name="图片 2">
            <a:extLst>
              <a:ext uri="{FF2B5EF4-FFF2-40B4-BE49-F238E27FC236}">
                <a16:creationId xmlns:a16="http://schemas.microsoft.com/office/drawing/2014/main" id="{8D3D1099-9CA3-234A-9923-BA037AECD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658746"/>
            <a:ext cx="6911975"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971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DFC423C8-6A8B-A049-93F4-50EE267D52D8}"/>
              </a:ext>
            </a:extLst>
          </p:cNvPr>
          <p:cNvSpPr>
            <a:spLocks noGrp="1"/>
          </p:cNvSpPr>
          <p:nvPr>
            <p:ph type="title"/>
          </p:nvPr>
        </p:nvSpPr>
        <p:spPr>
          <a:xfrm>
            <a:off x="2200275" y="115888"/>
            <a:ext cx="7772400" cy="1143000"/>
          </a:xfrm>
        </p:spPr>
        <p:txBody>
          <a:bodyPr/>
          <a:lstStyle/>
          <a:p>
            <a:r>
              <a:rPr lang="zh-CN" altLang="zh-CN">
                <a:ea typeface="宋体" panose="02010600030101010101" pitchFamily="2" charset="-122"/>
              </a:rPr>
              <a:t>标识符及其命名规则</a:t>
            </a:r>
            <a:endParaRPr lang="zh-CN" altLang="en-US">
              <a:ea typeface="宋体" panose="02010600030101010101" pitchFamily="2" charset="-122"/>
            </a:endParaRPr>
          </a:p>
        </p:txBody>
      </p:sp>
      <p:sp>
        <p:nvSpPr>
          <p:cNvPr id="20483" name="内容占位符 2">
            <a:extLst>
              <a:ext uri="{FF2B5EF4-FFF2-40B4-BE49-F238E27FC236}">
                <a16:creationId xmlns:a16="http://schemas.microsoft.com/office/drawing/2014/main" id="{34A8042F-0310-DE45-A65F-E37648DD04FB}"/>
              </a:ext>
            </a:extLst>
          </p:cNvPr>
          <p:cNvSpPr>
            <a:spLocks noGrp="1"/>
          </p:cNvSpPr>
          <p:nvPr>
            <p:ph idx="1"/>
          </p:nvPr>
        </p:nvSpPr>
        <p:spPr>
          <a:xfrm>
            <a:off x="2200275" y="1412875"/>
            <a:ext cx="7772400" cy="5119688"/>
          </a:xfrm>
        </p:spPr>
        <p:txBody>
          <a:bodyPr/>
          <a:lstStyle/>
          <a:p>
            <a:r>
              <a:rPr lang="zh-CN" altLang="zh-CN" dirty="0">
                <a:ea typeface="宋体" panose="02010600030101010101" pitchFamily="2" charset="-122"/>
              </a:rPr>
              <a:t>标识符是变量、函数、类、模块和其他对象的名称</a:t>
            </a:r>
            <a:endParaRPr lang="en-US" altLang="zh-CN" dirty="0">
              <a:ea typeface="宋体" panose="02010600030101010101" pitchFamily="2" charset="-122"/>
            </a:endParaRPr>
          </a:p>
          <a:p>
            <a:r>
              <a:rPr lang="zh-CN" altLang="zh-CN" dirty="0">
                <a:ea typeface="宋体" panose="02010600030101010101" pitchFamily="2" charset="-122"/>
              </a:rPr>
              <a:t>标识符的第一个字符必须是字母、下划线（“</a:t>
            </a:r>
            <a:r>
              <a:rPr lang="en-US" altLang="zh-CN" dirty="0">
                <a:ea typeface="宋体" panose="02010600030101010101" pitchFamily="2" charset="-122"/>
              </a:rPr>
              <a:t>_</a:t>
            </a:r>
            <a:r>
              <a:rPr lang="zh-CN" altLang="zh-CN" dirty="0">
                <a:ea typeface="宋体" panose="02010600030101010101" pitchFamily="2" charset="-122"/>
              </a:rPr>
              <a:t>”），其后的字符可以是字母、下划线或数字</a:t>
            </a:r>
            <a:endParaRPr lang="en-US" altLang="zh-CN" dirty="0">
              <a:ea typeface="宋体" panose="02010600030101010101" pitchFamily="2" charset="-122"/>
            </a:endParaRPr>
          </a:p>
          <a:p>
            <a:r>
              <a:rPr lang="zh-CN" altLang="zh-CN" dirty="0">
                <a:ea typeface="宋体" panose="02010600030101010101" pitchFamily="2" charset="-122"/>
              </a:rPr>
              <a:t>一些特殊的名称，如</a:t>
            </a:r>
            <a:r>
              <a:rPr lang="en-US" altLang="zh-CN" dirty="0">
                <a:ea typeface="宋体" panose="02010600030101010101" pitchFamily="2" charset="-122"/>
              </a:rPr>
              <a:t>if</a:t>
            </a:r>
            <a:r>
              <a:rPr lang="zh-CN" altLang="zh-CN" dirty="0">
                <a:ea typeface="宋体" panose="02010600030101010101" pitchFamily="2" charset="-122"/>
              </a:rPr>
              <a:t>、</a:t>
            </a:r>
            <a:r>
              <a:rPr lang="en-US" altLang="zh-CN" dirty="0">
                <a:ea typeface="宋体" panose="02010600030101010101" pitchFamily="2" charset="-122"/>
              </a:rPr>
              <a:t>for</a:t>
            </a:r>
            <a:r>
              <a:rPr lang="zh-CN" altLang="zh-CN" dirty="0">
                <a:ea typeface="宋体" panose="02010600030101010101" pitchFamily="2" charset="-122"/>
              </a:rPr>
              <a:t>等保留关键字，不能作为标识符</a:t>
            </a:r>
            <a:endParaRPr lang="en-US" altLang="zh-CN" dirty="0">
              <a:ea typeface="宋体" panose="02010600030101010101" pitchFamily="2" charset="-122"/>
            </a:endParaRPr>
          </a:p>
          <a:p>
            <a:r>
              <a:rPr lang="zh-CN" altLang="zh-CN" dirty="0">
                <a:ea typeface="宋体" panose="02010600030101010101" pitchFamily="2" charset="-122"/>
              </a:rPr>
              <a:t>例如，</a:t>
            </a:r>
            <a:r>
              <a:rPr lang="en-US" altLang="zh-CN" dirty="0" err="1">
                <a:ea typeface="宋体" panose="02010600030101010101" pitchFamily="2" charset="-122"/>
              </a:rPr>
              <a:t>a_int</a:t>
            </a:r>
            <a:r>
              <a:rPr lang="zh-CN" altLang="zh-CN" dirty="0">
                <a:ea typeface="宋体" panose="02010600030101010101" pitchFamily="2" charset="-122"/>
              </a:rPr>
              <a:t>、</a:t>
            </a:r>
            <a:r>
              <a:rPr lang="en-US" altLang="zh-CN" dirty="0" err="1">
                <a:ea typeface="宋体" panose="02010600030101010101" pitchFamily="2" charset="-122"/>
              </a:rPr>
              <a:t>a_float</a:t>
            </a:r>
            <a:r>
              <a:rPr lang="zh-CN" altLang="zh-CN" dirty="0">
                <a:ea typeface="宋体" panose="02010600030101010101" pitchFamily="2" charset="-122"/>
              </a:rPr>
              <a:t>、</a:t>
            </a:r>
            <a:r>
              <a:rPr lang="en-US" altLang="zh-CN" dirty="0">
                <a:ea typeface="宋体" panose="02010600030101010101" pitchFamily="2" charset="-122"/>
              </a:rPr>
              <a:t>str1</a:t>
            </a:r>
            <a:r>
              <a:rPr lang="zh-CN" altLang="zh-CN" dirty="0">
                <a:ea typeface="宋体" panose="02010600030101010101" pitchFamily="2" charset="-122"/>
              </a:rPr>
              <a:t>、</a:t>
            </a:r>
            <a:r>
              <a:rPr lang="en-US" altLang="zh-CN" dirty="0">
                <a:ea typeface="宋体" panose="02010600030101010101" pitchFamily="2" charset="-122"/>
              </a:rPr>
              <a:t>_</a:t>
            </a:r>
            <a:r>
              <a:rPr lang="en-US" altLang="zh-CN" dirty="0" err="1">
                <a:ea typeface="宋体" panose="02010600030101010101" pitchFamily="2" charset="-122"/>
              </a:rPr>
              <a:t>strname</a:t>
            </a:r>
            <a:r>
              <a:rPr lang="zh-CN" altLang="zh-CN" dirty="0">
                <a:ea typeface="宋体" panose="02010600030101010101" pitchFamily="2" charset="-122"/>
              </a:rPr>
              <a:t>、</a:t>
            </a:r>
            <a:r>
              <a:rPr lang="en-US" altLang="zh-CN" dirty="0">
                <a:ea typeface="宋体" panose="02010600030101010101" pitchFamily="2" charset="-122"/>
              </a:rPr>
              <a:t>func1</a:t>
            </a:r>
            <a:r>
              <a:rPr lang="zh-CN" altLang="zh-CN" dirty="0">
                <a:ea typeface="宋体" panose="02010600030101010101" pitchFamily="2" charset="-122"/>
              </a:rPr>
              <a:t>为正确的变量名；而</a:t>
            </a:r>
            <a:r>
              <a:rPr lang="en-US" altLang="zh-CN" dirty="0">
                <a:ea typeface="宋体" panose="02010600030101010101" pitchFamily="2" charset="-122"/>
              </a:rPr>
              <a:t>99var</a:t>
            </a:r>
            <a:r>
              <a:rPr lang="zh-CN" altLang="zh-CN" dirty="0">
                <a:ea typeface="宋体" panose="02010600030101010101" pitchFamily="2" charset="-122"/>
              </a:rPr>
              <a:t>、</a:t>
            </a:r>
            <a:r>
              <a:rPr lang="en-US" altLang="zh-CN" dirty="0" err="1">
                <a:ea typeface="宋体" panose="02010600030101010101" pitchFamily="2" charset="-122"/>
              </a:rPr>
              <a:t>It'sOK</a:t>
            </a:r>
            <a:r>
              <a:rPr lang="zh-CN" altLang="zh-CN" dirty="0">
                <a:ea typeface="宋体" panose="02010600030101010101" pitchFamily="2" charset="-122"/>
              </a:rPr>
              <a:t>、</a:t>
            </a:r>
            <a:r>
              <a:rPr lang="en-US" altLang="zh-CN" dirty="0">
                <a:ea typeface="宋体" panose="02010600030101010101" pitchFamily="2" charset="-122"/>
              </a:rPr>
              <a:t>for</a:t>
            </a:r>
            <a:r>
              <a:rPr lang="zh-CN" altLang="zh-CN" dirty="0">
                <a:ea typeface="宋体" panose="02010600030101010101" pitchFamily="2" charset="-122"/>
              </a:rPr>
              <a:t>（关键字）为错误的变量名</a:t>
            </a:r>
            <a:endParaRPr lang="zh-CN" altLang="en-US" dirty="0">
              <a:ea typeface="宋体" panose="02010600030101010101" pitchFamily="2" charset="-122"/>
            </a:endParaRPr>
          </a:p>
        </p:txBody>
      </p:sp>
    </p:spTree>
    <p:extLst>
      <p:ext uri="{BB962C8B-B14F-4D97-AF65-F5344CB8AC3E}">
        <p14:creationId xmlns:p14="http://schemas.microsoft.com/office/powerpoint/2010/main" val="1430185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93145DBD-D377-C843-928D-699FE9CF9F1A}"/>
              </a:ext>
            </a:extLst>
          </p:cNvPr>
          <p:cNvSpPr>
            <a:spLocks noGrp="1" noChangeArrowheads="1"/>
          </p:cNvSpPr>
          <p:nvPr>
            <p:ph type="subTitle" idx="1"/>
          </p:nvPr>
        </p:nvSpPr>
        <p:spPr>
          <a:xfrm>
            <a:off x="3467301" y="299373"/>
            <a:ext cx="8433994" cy="5926050"/>
          </a:xfrm>
        </p:spPr>
        <p:txBody>
          <a:bodyPr>
            <a:normAutofit/>
          </a:bodyPr>
          <a:lstStyle/>
          <a:p>
            <a:pPr algn="l" eaLnBrk="1" hangingPunct="1">
              <a:buFontTx/>
              <a:buChar char="•"/>
            </a:pPr>
            <a:r>
              <a:rPr lang="zh-CN" altLang="en-US" sz="2800" b="1" dirty="0">
                <a:ea typeface="宋体" panose="02010600030101010101" pitchFamily="2" charset="-122"/>
              </a:rPr>
              <a:t>本章要点：</a:t>
            </a:r>
          </a:p>
          <a:p>
            <a:pPr marL="800100" lvl="1" indent="-342900" algn="l">
              <a:buFont typeface="Wingdings" pitchFamily="2" charset="2"/>
              <a:buChar char="ü"/>
            </a:pPr>
            <a:r>
              <a:rPr lang="zh-Hans" altLang="en-US" sz="2400" b="1" dirty="0">
                <a:solidFill>
                  <a:schemeClr val="tx1"/>
                </a:solidFill>
                <a:ea typeface="宋体" panose="02010600030101010101" pitchFamily="2" charset="-122"/>
              </a:rPr>
              <a:t> </a:t>
            </a: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程序概述</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a:t>
            </a:r>
            <a:r>
              <a:rPr lang="en-US" altLang="zh-CN" sz="2400" b="1" dirty="0">
                <a:solidFill>
                  <a:schemeClr val="tx1"/>
                </a:solidFill>
                <a:ea typeface="宋体" panose="02010600030101010101" pitchFamily="2" charset="-122"/>
              </a:rPr>
              <a:t>Python</a:t>
            </a:r>
            <a:r>
              <a:rPr lang="zh-CN" altLang="en-US" sz="2400" b="1" dirty="0">
                <a:solidFill>
                  <a:schemeClr val="tx1"/>
                </a:solidFill>
                <a:ea typeface="宋体" panose="02010600030101010101" pitchFamily="2" charset="-122"/>
              </a:rPr>
              <a:t>对象和引用</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标识符及其命名规则</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变量和赋值语句</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表达式和运算符</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语句</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函数和模块</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类和对象</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模块和包</a:t>
            </a:r>
            <a:endParaRPr lang="zh-CN" altLang="en-US" b="1" dirty="0">
              <a:ea typeface="宋体" panose="02010600030101010101" pitchFamily="2" charset="-122"/>
            </a:endParaRPr>
          </a:p>
        </p:txBody>
      </p:sp>
    </p:spTree>
    <p:extLst>
      <p:ext uri="{BB962C8B-B14F-4D97-AF65-F5344CB8AC3E}">
        <p14:creationId xmlns:p14="http://schemas.microsoft.com/office/powerpoint/2010/main" val="2066988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9744DA34-59A0-AF46-8C60-3609FD421873}"/>
              </a:ext>
            </a:extLst>
          </p:cNvPr>
          <p:cNvSpPr>
            <a:spLocks noGrp="1"/>
          </p:cNvSpPr>
          <p:nvPr>
            <p:ph type="title"/>
          </p:nvPr>
        </p:nvSpPr>
        <p:spPr>
          <a:xfrm>
            <a:off x="2063750" y="188913"/>
            <a:ext cx="7772400" cy="1143000"/>
          </a:xfrm>
        </p:spPr>
        <p:txBody>
          <a:bodyPr/>
          <a:lstStyle/>
          <a:p>
            <a:r>
              <a:rPr lang="zh-CN" altLang="zh-CN">
                <a:ea typeface="宋体" panose="02010600030101010101" pitchFamily="2" charset="-122"/>
              </a:rPr>
              <a:t>标识符</a:t>
            </a:r>
            <a:r>
              <a:rPr lang="zh-CN" altLang="en-US">
                <a:ea typeface="宋体" panose="02010600030101010101" pitchFamily="2" charset="-122"/>
              </a:rPr>
              <a:t>注意事项</a:t>
            </a:r>
          </a:p>
        </p:txBody>
      </p:sp>
      <p:sp>
        <p:nvSpPr>
          <p:cNvPr id="21507" name="内容占位符 2">
            <a:extLst>
              <a:ext uri="{FF2B5EF4-FFF2-40B4-BE49-F238E27FC236}">
                <a16:creationId xmlns:a16="http://schemas.microsoft.com/office/drawing/2014/main" id="{0BB7132D-1C5B-7547-AA16-8DED32B1AF97}"/>
              </a:ext>
            </a:extLst>
          </p:cNvPr>
          <p:cNvSpPr>
            <a:spLocks noGrp="1"/>
          </p:cNvSpPr>
          <p:nvPr>
            <p:ph idx="1"/>
          </p:nvPr>
        </p:nvSpPr>
        <p:spPr>
          <a:xfrm>
            <a:off x="2063750" y="1331913"/>
            <a:ext cx="7772400" cy="4760912"/>
          </a:xfrm>
        </p:spPr>
        <p:txBody>
          <a:bodyPr/>
          <a:lstStyle/>
          <a:p>
            <a:r>
              <a:rPr lang="zh-CN" altLang="zh-CN" dirty="0">
                <a:ea typeface="宋体" panose="02010600030101010101" pitchFamily="2" charset="-122"/>
              </a:rPr>
              <a:t>（</a:t>
            </a:r>
            <a:r>
              <a:rPr lang="en-US" altLang="zh-CN" dirty="0">
                <a:ea typeface="宋体" panose="02010600030101010101" pitchFamily="2" charset="-122"/>
              </a:rPr>
              <a:t>1</a:t>
            </a:r>
            <a:r>
              <a:rPr lang="zh-CN" altLang="zh-CN" dirty="0">
                <a:ea typeface="宋体" panose="02010600030101010101" pitchFamily="2" charset="-122"/>
              </a:rPr>
              <a:t>）</a:t>
            </a:r>
            <a:r>
              <a:rPr lang="en-US" altLang="zh-CN" dirty="0">
                <a:ea typeface="宋体" panose="02010600030101010101" pitchFamily="2" charset="-122"/>
              </a:rPr>
              <a:t>Python</a:t>
            </a:r>
            <a:r>
              <a:rPr lang="zh-CN" altLang="zh-CN" dirty="0">
                <a:ea typeface="宋体" panose="02010600030101010101" pitchFamily="2" charset="-122"/>
              </a:rPr>
              <a:t>标识符区分大小写。例如，</a:t>
            </a:r>
            <a:r>
              <a:rPr lang="en-US" altLang="zh-CN" dirty="0">
                <a:ea typeface="宋体" panose="02010600030101010101" pitchFamily="2" charset="-122"/>
              </a:rPr>
              <a:t>ABC</a:t>
            </a:r>
            <a:r>
              <a:rPr lang="zh-CN" altLang="zh-CN" dirty="0">
                <a:ea typeface="宋体" panose="02010600030101010101" pitchFamily="2" charset="-122"/>
              </a:rPr>
              <a:t>和</a:t>
            </a:r>
            <a:r>
              <a:rPr lang="en-US" altLang="zh-CN" dirty="0" err="1">
                <a:ea typeface="宋体" panose="02010600030101010101" pitchFamily="2" charset="-122"/>
              </a:rPr>
              <a:t>abc</a:t>
            </a:r>
            <a:r>
              <a:rPr lang="zh-CN" altLang="zh-CN" dirty="0">
                <a:ea typeface="宋体" panose="02010600030101010101" pitchFamily="2" charset="-122"/>
              </a:rPr>
              <a:t>视为不同的名称</a:t>
            </a:r>
          </a:p>
          <a:p>
            <a:r>
              <a:rPr lang="zh-CN" altLang="zh-CN" dirty="0">
                <a:ea typeface="宋体" panose="02010600030101010101" pitchFamily="2" charset="-122"/>
              </a:rPr>
              <a:t>（</a:t>
            </a:r>
            <a:r>
              <a:rPr lang="en-US" altLang="zh-CN" dirty="0">
                <a:ea typeface="宋体" panose="02010600030101010101" pitchFamily="2" charset="-122"/>
              </a:rPr>
              <a:t>2</a:t>
            </a:r>
            <a:r>
              <a:rPr lang="zh-CN" altLang="zh-CN" dirty="0">
                <a:ea typeface="宋体" panose="02010600030101010101" pitchFamily="2" charset="-122"/>
              </a:rPr>
              <a:t>）以双下划线开始和结束的名称通常具有特殊的含义。例如，</a:t>
            </a:r>
            <a:r>
              <a:rPr lang="en-US" altLang="zh-CN" dirty="0">
                <a:ea typeface="宋体" panose="02010600030101010101" pitchFamily="2" charset="-122"/>
              </a:rPr>
              <a:t>__</a:t>
            </a:r>
            <a:r>
              <a:rPr lang="en-US" altLang="zh-CN" dirty="0" err="1">
                <a:ea typeface="宋体" panose="02010600030101010101" pitchFamily="2" charset="-122"/>
              </a:rPr>
              <a:t>init</a:t>
            </a:r>
            <a:r>
              <a:rPr lang="en-US" altLang="zh-CN" dirty="0">
                <a:ea typeface="宋体" panose="02010600030101010101" pitchFamily="2" charset="-122"/>
              </a:rPr>
              <a:t>__</a:t>
            </a:r>
            <a:r>
              <a:rPr lang="zh-CN" altLang="zh-CN" dirty="0">
                <a:ea typeface="宋体" panose="02010600030101010101" pitchFamily="2" charset="-122"/>
              </a:rPr>
              <a:t>为类的构造函数，一般应避免使用</a:t>
            </a:r>
          </a:p>
          <a:p>
            <a:r>
              <a:rPr lang="zh-CN" altLang="zh-CN" dirty="0">
                <a:ea typeface="宋体" panose="02010600030101010101" pitchFamily="2" charset="-122"/>
              </a:rPr>
              <a:t>（</a:t>
            </a:r>
            <a:r>
              <a:rPr lang="en-US" altLang="zh-CN" dirty="0">
                <a:ea typeface="宋体" panose="02010600030101010101" pitchFamily="2" charset="-122"/>
              </a:rPr>
              <a:t>3</a:t>
            </a:r>
            <a:r>
              <a:rPr lang="zh-CN" altLang="zh-CN" dirty="0">
                <a:ea typeface="宋体" panose="02010600030101010101" pitchFamily="2" charset="-122"/>
              </a:rPr>
              <a:t>）避免使用</a:t>
            </a:r>
            <a:r>
              <a:rPr lang="en-US" altLang="zh-CN" dirty="0">
                <a:ea typeface="宋体" panose="02010600030101010101" pitchFamily="2" charset="-122"/>
              </a:rPr>
              <a:t>Python</a:t>
            </a:r>
            <a:r>
              <a:rPr lang="zh-CN" altLang="zh-CN" dirty="0">
                <a:ea typeface="宋体" panose="02010600030101010101" pitchFamily="2" charset="-122"/>
              </a:rPr>
              <a:t>预定义标识符名作为自定义标识符名。例如：</a:t>
            </a:r>
            <a:r>
              <a:rPr lang="en-US" altLang="zh-CN" dirty="0" err="1">
                <a:ea typeface="宋体" panose="02010600030101010101" pitchFamily="2" charset="-122"/>
              </a:rPr>
              <a:t>NotImplemented</a:t>
            </a:r>
            <a:r>
              <a:rPr lang="zh-CN" altLang="zh-CN" dirty="0">
                <a:ea typeface="宋体" panose="02010600030101010101" pitchFamily="2" charset="-122"/>
              </a:rPr>
              <a:t>、</a:t>
            </a:r>
            <a:r>
              <a:rPr lang="en-US" altLang="zh-CN" dirty="0">
                <a:ea typeface="宋体" panose="02010600030101010101" pitchFamily="2" charset="-122"/>
              </a:rPr>
              <a:t>Ellipsis</a:t>
            </a:r>
            <a:r>
              <a:rPr lang="zh-CN" altLang="zh-CN" dirty="0">
                <a:ea typeface="宋体" panose="02010600030101010101" pitchFamily="2" charset="-122"/>
              </a:rPr>
              <a:t>、</a:t>
            </a:r>
            <a:r>
              <a:rPr lang="en-US" altLang="zh-CN" dirty="0" err="1">
                <a:ea typeface="宋体" panose="02010600030101010101" pitchFamily="2" charset="-122"/>
              </a:rPr>
              <a:t>int</a:t>
            </a:r>
            <a:r>
              <a:rPr lang="zh-CN" altLang="zh-CN" dirty="0">
                <a:ea typeface="宋体" panose="02010600030101010101" pitchFamily="2" charset="-122"/>
              </a:rPr>
              <a:t>、</a:t>
            </a:r>
            <a:r>
              <a:rPr lang="en-US" altLang="zh-CN" dirty="0">
                <a:ea typeface="宋体" panose="02010600030101010101" pitchFamily="2" charset="-122"/>
              </a:rPr>
              <a:t>float</a:t>
            </a:r>
            <a:r>
              <a:rPr lang="zh-CN" altLang="zh-CN" dirty="0">
                <a:ea typeface="宋体" panose="02010600030101010101" pitchFamily="2" charset="-122"/>
              </a:rPr>
              <a:t>、</a:t>
            </a:r>
            <a:r>
              <a:rPr lang="en-US" altLang="zh-CN" dirty="0">
                <a:ea typeface="宋体" panose="02010600030101010101" pitchFamily="2" charset="-122"/>
              </a:rPr>
              <a:t>list</a:t>
            </a:r>
            <a:r>
              <a:rPr lang="zh-CN" altLang="zh-CN" dirty="0">
                <a:ea typeface="宋体" panose="02010600030101010101" pitchFamily="2" charset="-122"/>
              </a:rPr>
              <a:t>、</a:t>
            </a:r>
            <a:r>
              <a:rPr lang="en-US" altLang="zh-CN" dirty="0" err="1">
                <a:ea typeface="宋体" panose="02010600030101010101" pitchFamily="2" charset="-122"/>
              </a:rPr>
              <a:t>str</a:t>
            </a:r>
            <a:r>
              <a:rPr lang="zh-CN" altLang="zh-CN" dirty="0">
                <a:ea typeface="宋体" panose="02010600030101010101" pitchFamily="2" charset="-122"/>
              </a:rPr>
              <a:t>、</a:t>
            </a:r>
            <a:r>
              <a:rPr lang="en-US" altLang="zh-CN" dirty="0">
                <a:ea typeface="宋体" panose="02010600030101010101" pitchFamily="2" charset="-122"/>
              </a:rPr>
              <a:t>tuple</a:t>
            </a:r>
            <a:r>
              <a:rPr lang="zh-CN" altLang="zh-CN" dirty="0">
                <a:ea typeface="宋体" panose="02010600030101010101" pitchFamily="2" charset="-122"/>
              </a:rPr>
              <a:t>等</a:t>
            </a:r>
            <a:endParaRPr lang="zh-CN" altLang="en-US" dirty="0">
              <a:ea typeface="宋体" panose="02010600030101010101" pitchFamily="2" charset="-122"/>
            </a:endParaRPr>
          </a:p>
        </p:txBody>
      </p:sp>
    </p:spTree>
    <p:extLst>
      <p:ext uri="{BB962C8B-B14F-4D97-AF65-F5344CB8AC3E}">
        <p14:creationId xmlns:p14="http://schemas.microsoft.com/office/powerpoint/2010/main" val="950071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additive="base">
                                        <p:cTn id="13"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E8BBBC40-A20B-9742-9C61-CC9662E8344F}"/>
              </a:ext>
            </a:extLst>
          </p:cNvPr>
          <p:cNvSpPr>
            <a:spLocks noGrp="1"/>
          </p:cNvSpPr>
          <p:nvPr>
            <p:ph type="title"/>
          </p:nvPr>
        </p:nvSpPr>
        <p:spPr>
          <a:xfrm>
            <a:off x="1919288" y="288925"/>
            <a:ext cx="7772400" cy="763588"/>
          </a:xfrm>
        </p:spPr>
        <p:txBody>
          <a:bodyPr/>
          <a:lstStyle/>
          <a:p>
            <a:r>
              <a:rPr lang="zh-CN" altLang="zh-CN">
                <a:ea typeface="宋体" panose="02010600030101010101" pitchFamily="2" charset="-122"/>
              </a:rPr>
              <a:t>保留关键字</a:t>
            </a:r>
            <a:endParaRPr lang="zh-CN" altLang="en-US">
              <a:ea typeface="宋体" panose="02010600030101010101" pitchFamily="2" charset="-122"/>
            </a:endParaRPr>
          </a:p>
        </p:txBody>
      </p:sp>
      <p:sp>
        <p:nvSpPr>
          <p:cNvPr id="22531" name="内容占位符 2">
            <a:extLst>
              <a:ext uri="{FF2B5EF4-FFF2-40B4-BE49-F238E27FC236}">
                <a16:creationId xmlns:a16="http://schemas.microsoft.com/office/drawing/2014/main" id="{DDB36825-AC92-8843-9B0F-A0F92135BFE8}"/>
              </a:ext>
            </a:extLst>
          </p:cNvPr>
          <p:cNvSpPr>
            <a:spLocks noGrp="1"/>
          </p:cNvSpPr>
          <p:nvPr>
            <p:ph idx="1"/>
          </p:nvPr>
        </p:nvSpPr>
        <p:spPr>
          <a:xfrm>
            <a:off x="1955800" y="1052514"/>
            <a:ext cx="9455912" cy="5183187"/>
          </a:xfrm>
        </p:spPr>
        <p:txBody>
          <a:bodyPr/>
          <a:lstStyle/>
          <a:p>
            <a:r>
              <a:rPr lang="zh-CN" altLang="zh-CN" dirty="0">
                <a:ea typeface="宋体" panose="02010600030101010101" pitchFamily="2" charset="-122"/>
              </a:rPr>
              <a:t>关键字即预定义保留标识符</a:t>
            </a:r>
            <a:endParaRPr lang="en-US" altLang="zh-CN" dirty="0">
              <a:ea typeface="宋体" panose="02010600030101010101" pitchFamily="2" charset="-122"/>
            </a:endParaRPr>
          </a:p>
          <a:p>
            <a:r>
              <a:rPr lang="zh-CN" altLang="zh-CN" dirty="0">
                <a:ea typeface="宋体" panose="02010600030101010101" pitchFamily="2" charset="-122"/>
              </a:rPr>
              <a:t>关键字不能在程序中用作标识符，否则会产生编译错误</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2.14</a:t>
            </a:r>
            <a:r>
              <a:rPr lang="zh-CN" altLang="zh-CN" b="1" dirty="0">
                <a:ea typeface="宋体" panose="02010600030101010101" pitchFamily="2" charset="-122"/>
              </a:rPr>
              <a:t>】</a:t>
            </a:r>
            <a:r>
              <a:rPr lang="zh-CN" altLang="zh-CN" dirty="0">
                <a:ea typeface="宋体" panose="02010600030101010101" pitchFamily="2" charset="-122"/>
              </a:rPr>
              <a:t>使用</a:t>
            </a:r>
            <a:r>
              <a:rPr lang="en-US" altLang="zh-CN" dirty="0">
                <a:ea typeface="宋体" panose="02010600030101010101" pitchFamily="2" charset="-122"/>
              </a:rPr>
              <a:t>Python</a:t>
            </a:r>
            <a:r>
              <a:rPr lang="zh-CN" altLang="zh-CN" dirty="0">
                <a:ea typeface="宋体" panose="02010600030101010101" pitchFamily="2" charset="-122"/>
              </a:rPr>
              <a:t>帮助系统查看关键字</a:t>
            </a:r>
            <a:endParaRPr lang="zh-CN" altLang="en-US" dirty="0">
              <a:ea typeface="宋体" panose="02010600030101010101" pitchFamily="2" charset="-122"/>
            </a:endParaRPr>
          </a:p>
        </p:txBody>
      </p:sp>
      <p:pic>
        <p:nvPicPr>
          <p:cNvPr id="22533" name="图片 1">
            <a:extLst>
              <a:ext uri="{FF2B5EF4-FFF2-40B4-BE49-F238E27FC236}">
                <a16:creationId xmlns:a16="http://schemas.microsoft.com/office/drawing/2014/main" id="{D1351371-150D-404B-86D7-747B691D8F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6600" y="5482035"/>
            <a:ext cx="12192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172FDA2D-14AC-5F44-9033-5A7160365016}"/>
              </a:ext>
            </a:extLst>
          </p:cNvPr>
          <p:cNvPicPr>
            <a:picLocks noChangeAspect="1"/>
          </p:cNvPicPr>
          <p:nvPr/>
        </p:nvPicPr>
        <p:blipFill>
          <a:blip r:embed="rId4"/>
          <a:stretch>
            <a:fillRect/>
          </a:stretch>
        </p:blipFill>
        <p:spPr>
          <a:xfrm>
            <a:off x="2735326" y="2206498"/>
            <a:ext cx="6794500" cy="2298700"/>
          </a:xfrm>
          <a:prstGeom prst="rect">
            <a:avLst/>
          </a:prstGeom>
        </p:spPr>
      </p:pic>
    </p:spTree>
    <p:extLst>
      <p:ext uri="{BB962C8B-B14F-4D97-AF65-F5344CB8AC3E}">
        <p14:creationId xmlns:p14="http://schemas.microsoft.com/office/powerpoint/2010/main" val="41402093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3"/>
                                        </p:tgtEl>
                                        <p:attrNameLst>
                                          <p:attrName>style.visibility</p:attrName>
                                        </p:attrNameLst>
                                      </p:cBhvr>
                                      <p:to>
                                        <p:strVal val="visible"/>
                                      </p:to>
                                    </p:set>
                                    <p:anim calcmode="lin" valueType="num">
                                      <p:cBhvr additive="base">
                                        <p:cTn id="13" dur="500" fill="hold"/>
                                        <p:tgtEl>
                                          <p:spTgt spid="22533"/>
                                        </p:tgtEl>
                                        <p:attrNameLst>
                                          <p:attrName>ppt_x</p:attrName>
                                        </p:attrNameLst>
                                      </p:cBhvr>
                                      <p:tavLst>
                                        <p:tav tm="0">
                                          <p:val>
                                            <p:strVal val="#ppt_x"/>
                                          </p:val>
                                        </p:tav>
                                        <p:tav tm="100000">
                                          <p:val>
                                            <p:strVal val="#ppt_x"/>
                                          </p:val>
                                        </p:tav>
                                      </p:tavLst>
                                    </p:anim>
                                    <p:anim calcmode="lin" valueType="num">
                                      <p:cBhvr additive="base">
                                        <p:cTn id="14"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8" end="8"/>
                                            </p:txEl>
                                          </p:spTgt>
                                        </p:tgtEl>
                                        <p:attrNameLst>
                                          <p:attrName>style.visibility</p:attrName>
                                        </p:attrNameLst>
                                      </p:cBhvr>
                                      <p:to>
                                        <p:strVal val="visible"/>
                                      </p:to>
                                    </p:set>
                                    <p:anim calcmode="lin" valueType="num">
                                      <p:cBhvr additive="base">
                                        <p:cTn id="19" dur="5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DD6DC3E4-086F-074B-BACC-03205DA34DF4}"/>
              </a:ext>
            </a:extLst>
          </p:cNvPr>
          <p:cNvSpPr>
            <a:spLocks noGrp="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预定义标识符</a:t>
            </a:r>
            <a:endParaRPr lang="zh-CN" altLang="en-US">
              <a:ea typeface="宋体" panose="02010600030101010101" pitchFamily="2" charset="-122"/>
            </a:endParaRPr>
          </a:p>
        </p:txBody>
      </p:sp>
      <p:sp>
        <p:nvSpPr>
          <p:cNvPr id="23555" name="内容占位符 2">
            <a:extLst>
              <a:ext uri="{FF2B5EF4-FFF2-40B4-BE49-F238E27FC236}">
                <a16:creationId xmlns:a16="http://schemas.microsoft.com/office/drawing/2014/main" id="{3067083D-FEB8-F343-B6F7-E7777D4D4722}"/>
              </a:ext>
            </a:extLst>
          </p:cNvPr>
          <p:cNvSpPr>
            <a:spLocks noGrp="1"/>
          </p:cNvSpPr>
          <p:nvPr>
            <p:ph idx="1"/>
          </p:nvPr>
        </p:nvSpPr>
        <p:spPr/>
        <p:txBody>
          <a:bodyPr/>
          <a:lstStyle/>
          <a:p>
            <a:r>
              <a:rPr lang="en-US" altLang="zh-CN" dirty="0">
                <a:ea typeface="宋体" panose="02010600030101010101" pitchFamily="2" charset="-122"/>
              </a:rPr>
              <a:t>Python</a:t>
            </a:r>
            <a:r>
              <a:rPr lang="zh-CN" altLang="zh-CN" dirty="0">
                <a:ea typeface="宋体" panose="02010600030101010101" pitchFamily="2" charset="-122"/>
              </a:rPr>
              <a:t>语言包含许多预定义内置类、异常、函数等，例如，</a:t>
            </a:r>
            <a:r>
              <a:rPr lang="en-US" altLang="zh-CN" dirty="0">
                <a:ea typeface="宋体" panose="02010600030101010101" pitchFamily="2" charset="-122"/>
              </a:rPr>
              <a:t>float</a:t>
            </a:r>
            <a:r>
              <a:rPr lang="zh-CN" altLang="zh-CN" dirty="0">
                <a:ea typeface="宋体" panose="02010600030101010101" pitchFamily="2" charset="-122"/>
              </a:rPr>
              <a:t>、</a:t>
            </a:r>
            <a:r>
              <a:rPr lang="en-US" altLang="zh-CN" dirty="0" err="1">
                <a:ea typeface="宋体" panose="02010600030101010101" pitchFamily="2" charset="-122"/>
              </a:rPr>
              <a:t>ArithmeticError</a:t>
            </a:r>
            <a:r>
              <a:rPr lang="zh-CN" altLang="zh-CN" dirty="0">
                <a:ea typeface="宋体" panose="02010600030101010101" pitchFamily="2" charset="-122"/>
              </a:rPr>
              <a:t>、</a:t>
            </a:r>
            <a:r>
              <a:rPr lang="en-US" altLang="zh-CN" dirty="0">
                <a:ea typeface="宋体" panose="02010600030101010101" pitchFamily="2" charset="-122"/>
              </a:rPr>
              <a:t>print</a:t>
            </a:r>
            <a:r>
              <a:rPr lang="zh-CN" altLang="zh-CN" dirty="0">
                <a:ea typeface="宋体" panose="02010600030101010101" pitchFamily="2" charset="-122"/>
              </a:rPr>
              <a:t>等</a:t>
            </a:r>
            <a:endParaRPr lang="en-US" altLang="zh-CN" dirty="0">
              <a:ea typeface="宋体" panose="02010600030101010101" pitchFamily="2" charset="-122"/>
            </a:endParaRPr>
          </a:p>
          <a:p>
            <a:r>
              <a:rPr lang="zh-CN" altLang="zh-CN" dirty="0">
                <a:ea typeface="宋体" panose="02010600030101010101" pitchFamily="2" charset="-122"/>
              </a:rPr>
              <a:t>用户应该避免使用</a:t>
            </a:r>
            <a:r>
              <a:rPr lang="en-US" altLang="zh-CN" dirty="0">
                <a:ea typeface="宋体" panose="02010600030101010101" pitchFamily="2" charset="-122"/>
              </a:rPr>
              <a:t>Python</a:t>
            </a:r>
            <a:r>
              <a:rPr lang="zh-CN" altLang="zh-CN" dirty="0">
                <a:ea typeface="宋体" panose="02010600030101010101" pitchFamily="2" charset="-122"/>
              </a:rPr>
              <a:t>预定义标识符名作为自定义标识符名</a:t>
            </a:r>
          </a:p>
          <a:p>
            <a:r>
              <a:rPr lang="zh-CN" altLang="zh-CN" dirty="0">
                <a:ea typeface="宋体" panose="02010600030101010101" pitchFamily="2" charset="-122"/>
              </a:rPr>
              <a:t>使用</a:t>
            </a:r>
            <a:r>
              <a:rPr lang="en-US" altLang="zh-CN" dirty="0">
                <a:ea typeface="宋体" panose="02010600030101010101" pitchFamily="2" charset="-122"/>
              </a:rPr>
              <a:t>Python</a:t>
            </a:r>
            <a:r>
              <a:rPr lang="zh-CN" altLang="zh-CN" dirty="0">
                <a:ea typeface="宋体" panose="02010600030101010101" pitchFamily="2" charset="-122"/>
              </a:rPr>
              <a:t>的内置函数</a:t>
            </a:r>
            <a:r>
              <a:rPr lang="en-US" altLang="zh-CN" dirty="0" err="1">
                <a:ea typeface="宋体" panose="02010600030101010101" pitchFamily="2" charset="-122"/>
              </a:rPr>
              <a:t>dir</a:t>
            </a:r>
            <a:r>
              <a:rPr lang="en-US" altLang="zh-CN" dirty="0">
                <a:ea typeface="宋体" panose="02010600030101010101" pitchFamily="2" charset="-122"/>
              </a:rPr>
              <a:t>(__</a:t>
            </a:r>
            <a:r>
              <a:rPr lang="en-US" altLang="zh-CN" dirty="0" err="1">
                <a:ea typeface="宋体" panose="02010600030101010101" pitchFamily="2" charset="-122"/>
              </a:rPr>
              <a:t>builtins</a:t>
            </a:r>
            <a:r>
              <a:rPr lang="en-US" altLang="zh-CN" dirty="0">
                <a:ea typeface="宋体" panose="02010600030101010101" pitchFamily="2" charset="-122"/>
              </a:rPr>
              <a:t>__)</a:t>
            </a:r>
            <a:r>
              <a:rPr lang="zh-CN" altLang="zh-CN" dirty="0">
                <a:ea typeface="宋体" panose="02010600030101010101" pitchFamily="2" charset="-122"/>
              </a:rPr>
              <a:t>，可以查看所有内置的异常名、函数名等</a:t>
            </a:r>
            <a:endParaRPr lang="zh-CN" altLang="en-US" dirty="0">
              <a:ea typeface="宋体" panose="02010600030101010101" pitchFamily="2" charset="-122"/>
            </a:endParaRPr>
          </a:p>
        </p:txBody>
      </p:sp>
      <p:pic>
        <p:nvPicPr>
          <p:cNvPr id="2" name="图片 1">
            <a:extLst>
              <a:ext uri="{FF2B5EF4-FFF2-40B4-BE49-F238E27FC236}">
                <a16:creationId xmlns:a16="http://schemas.microsoft.com/office/drawing/2014/main" id="{C940CA3E-EF5C-B648-AB1D-C329C6A342E0}"/>
              </a:ext>
            </a:extLst>
          </p:cNvPr>
          <p:cNvPicPr>
            <a:picLocks noChangeAspect="1"/>
          </p:cNvPicPr>
          <p:nvPr/>
        </p:nvPicPr>
        <p:blipFill>
          <a:blip r:embed="rId3"/>
          <a:stretch>
            <a:fillRect/>
          </a:stretch>
        </p:blipFill>
        <p:spPr>
          <a:xfrm>
            <a:off x="1916176" y="3622239"/>
            <a:ext cx="8940343" cy="2393322"/>
          </a:xfrm>
          <a:prstGeom prst="rect">
            <a:avLst/>
          </a:prstGeom>
        </p:spPr>
      </p:pic>
    </p:spTree>
    <p:extLst>
      <p:ext uri="{BB962C8B-B14F-4D97-AF65-F5344CB8AC3E}">
        <p14:creationId xmlns:p14="http://schemas.microsoft.com/office/powerpoint/2010/main" val="3437368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EC402D9-7DA6-D34A-BBD8-9907FA4E3EA2}"/>
              </a:ext>
            </a:extLst>
          </p:cNvPr>
          <p:cNvSpPr>
            <a:spLocks noGrp="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语言遵循的命名规则</a:t>
            </a:r>
            <a:endParaRPr lang="zh-CN" altLang="en-US">
              <a:ea typeface="宋体" panose="02010600030101010101" pitchFamily="2" charset="-122"/>
            </a:endParaRPr>
          </a:p>
        </p:txBody>
      </p:sp>
      <p:sp>
        <p:nvSpPr>
          <p:cNvPr id="24579" name="内容占位符 2">
            <a:extLst>
              <a:ext uri="{FF2B5EF4-FFF2-40B4-BE49-F238E27FC236}">
                <a16:creationId xmlns:a16="http://schemas.microsoft.com/office/drawing/2014/main" id="{B0242170-C0EE-164C-857D-00926D64A0AC}"/>
              </a:ext>
            </a:extLst>
          </p:cNvPr>
          <p:cNvSpPr>
            <a:spLocks noGrp="1"/>
          </p:cNvSpPr>
          <p:nvPr>
            <p:ph idx="1"/>
          </p:nvPr>
        </p:nvSpPr>
        <p:spPr/>
        <p:txBody>
          <a:bodyPr/>
          <a:lstStyle/>
          <a:p>
            <a:endParaRPr lang="zh-CN" altLang="en-US" dirty="0">
              <a:ea typeface="宋体" panose="02010600030101010101" pitchFamily="2" charset="-122"/>
            </a:endParaRPr>
          </a:p>
        </p:txBody>
      </p:sp>
      <p:pic>
        <p:nvPicPr>
          <p:cNvPr id="24580" name="图片 3">
            <a:extLst>
              <a:ext uri="{FF2B5EF4-FFF2-40B4-BE49-F238E27FC236}">
                <a16:creationId xmlns:a16="http://schemas.microsoft.com/office/drawing/2014/main" id="{C6F7C0F7-30D9-B04B-9EFE-B80841E45E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7434" y="1993393"/>
            <a:ext cx="8647113"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575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757743C-5AA7-6140-9442-00EB83016411}"/>
              </a:ext>
            </a:extLst>
          </p:cNvPr>
          <p:cNvSpPr>
            <a:spLocks noGrp="1"/>
          </p:cNvSpPr>
          <p:nvPr>
            <p:ph type="title"/>
          </p:nvPr>
        </p:nvSpPr>
        <p:spPr/>
        <p:txBody>
          <a:bodyPr/>
          <a:lstStyle/>
          <a:p>
            <a:r>
              <a:rPr lang="zh-CN" altLang="zh-CN">
                <a:ea typeface="宋体" panose="02010600030101010101" pitchFamily="2" charset="-122"/>
              </a:rPr>
              <a:t>变量和赋值语句</a:t>
            </a:r>
            <a:endParaRPr lang="zh-CN" altLang="en-US">
              <a:ea typeface="宋体" panose="02010600030101010101" pitchFamily="2" charset="-122"/>
            </a:endParaRPr>
          </a:p>
        </p:txBody>
      </p:sp>
      <p:sp>
        <p:nvSpPr>
          <p:cNvPr id="25603" name="内容占位符 2">
            <a:extLst>
              <a:ext uri="{FF2B5EF4-FFF2-40B4-BE49-F238E27FC236}">
                <a16:creationId xmlns:a16="http://schemas.microsoft.com/office/drawing/2014/main" id="{F3888A96-C7DC-DC48-BC14-A2754FC4307E}"/>
              </a:ext>
            </a:extLst>
          </p:cNvPr>
          <p:cNvSpPr>
            <a:spLocks noGrp="1"/>
          </p:cNvSpPr>
          <p:nvPr>
            <p:ph idx="1"/>
          </p:nvPr>
        </p:nvSpPr>
        <p:spPr/>
        <p:txBody>
          <a:bodyPr/>
          <a:lstStyle/>
          <a:p>
            <a:r>
              <a:rPr lang="zh-CN" altLang="zh-CN">
                <a:ea typeface="宋体" panose="02010600030101010101" pitchFamily="2" charset="-122"/>
              </a:rPr>
              <a:t>对象是某个类（类型）的实例，对象由唯一的</a:t>
            </a:r>
            <a:r>
              <a:rPr lang="en-US" altLang="zh-CN">
                <a:ea typeface="宋体" panose="02010600030101010101" pitchFamily="2" charset="-122"/>
              </a:rPr>
              <a:t>id</a:t>
            </a:r>
            <a:r>
              <a:rPr lang="zh-CN" altLang="zh-CN">
                <a:ea typeface="宋体" panose="02010600030101010101" pitchFamily="2" charset="-122"/>
              </a:rPr>
              <a:t>标识</a:t>
            </a:r>
            <a:endParaRPr lang="en-US" altLang="zh-CN">
              <a:ea typeface="宋体" panose="02010600030101010101" pitchFamily="2" charset="-122"/>
            </a:endParaRPr>
          </a:p>
          <a:p>
            <a:r>
              <a:rPr lang="zh-CN" altLang="zh-CN">
                <a:ea typeface="宋体" panose="02010600030101010101" pitchFamily="2" charset="-122"/>
              </a:rPr>
              <a:t>对象可以通过标识符来引用，对象引用即指向具体对象实例的标识符，也称之为“变量”</a:t>
            </a:r>
            <a:endParaRPr lang="en-US" altLang="zh-CN">
              <a:ea typeface="宋体" panose="02010600030101010101" pitchFamily="2" charset="-122"/>
            </a:endParaRPr>
          </a:p>
          <a:p>
            <a:r>
              <a:rPr lang="zh-CN" altLang="zh-CN">
                <a:ea typeface="宋体" panose="02010600030101010101" pitchFamily="2" charset="-122"/>
              </a:rPr>
              <a:t>变量的声明和赋值</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2.15</a:t>
            </a:r>
            <a:r>
              <a:rPr lang="zh-CN" altLang="zh-CN" b="1">
                <a:ea typeface="宋体" panose="02010600030101010101" pitchFamily="2" charset="-122"/>
              </a:rPr>
              <a:t>】</a:t>
            </a:r>
            <a:r>
              <a:rPr lang="zh-CN" altLang="zh-CN">
                <a:ea typeface="宋体" panose="02010600030101010101" pitchFamily="2" charset="-122"/>
              </a:rPr>
              <a:t>变量的声明和赋值示例</a:t>
            </a:r>
            <a:endParaRPr lang="zh-CN" altLang="en-US">
              <a:ea typeface="宋体" panose="02010600030101010101" pitchFamily="2" charset="-122"/>
            </a:endParaRPr>
          </a:p>
        </p:txBody>
      </p:sp>
      <p:pic>
        <p:nvPicPr>
          <p:cNvPr id="25604" name="图片 3">
            <a:extLst>
              <a:ext uri="{FF2B5EF4-FFF2-40B4-BE49-F238E27FC236}">
                <a16:creationId xmlns:a16="http://schemas.microsoft.com/office/drawing/2014/main" id="{A0BE8D5A-1C86-DE4F-B162-E1023775B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8966" y="2974539"/>
            <a:ext cx="39925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图片 4">
            <a:extLst>
              <a:ext uri="{FF2B5EF4-FFF2-40B4-BE49-F238E27FC236}">
                <a16:creationId xmlns:a16="http://schemas.microsoft.com/office/drawing/2014/main" id="{FD85DE46-E43D-B64B-80EC-D900319C40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951" y="4257231"/>
            <a:ext cx="10131937" cy="122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2305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ppt_x"/>
                                          </p:val>
                                        </p:tav>
                                        <p:tav tm="100000">
                                          <p:val>
                                            <p:strVal val="#ppt_x"/>
                                          </p:val>
                                        </p:tav>
                                      </p:tavLst>
                                    </p:anim>
                                    <p:anim calcmode="lin" valueType="num">
                                      <p:cBhvr additive="base">
                                        <p:cTn id="8"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65B3889A-D9B9-CF4B-A9E0-221E5D7375D6}"/>
              </a:ext>
            </a:extLst>
          </p:cNvPr>
          <p:cNvSpPr>
            <a:spLocks noGrp="1"/>
          </p:cNvSpPr>
          <p:nvPr>
            <p:ph type="title"/>
          </p:nvPr>
        </p:nvSpPr>
        <p:spPr/>
        <p:txBody>
          <a:bodyPr/>
          <a:lstStyle/>
          <a:p>
            <a:r>
              <a:rPr lang="zh-CN" altLang="zh-CN">
                <a:ea typeface="宋体" panose="02010600030101010101" pitchFamily="2" charset="-122"/>
              </a:rPr>
              <a:t>链式赋值语句</a:t>
            </a:r>
            <a:endParaRPr lang="zh-CN" altLang="en-US">
              <a:ea typeface="宋体" panose="02010600030101010101" pitchFamily="2" charset="-122"/>
            </a:endParaRPr>
          </a:p>
        </p:txBody>
      </p:sp>
      <p:sp>
        <p:nvSpPr>
          <p:cNvPr id="26627" name="内容占位符 2">
            <a:extLst>
              <a:ext uri="{FF2B5EF4-FFF2-40B4-BE49-F238E27FC236}">
                <a16:creationId xmlns:a16="http://schemas.microsoft.com/office/drawing/2014/main" id="{924FD62F-0046-1948-8029-2A101746B79A}"/>
              </a:ext>
            </a:extLst>
          </p:cNvPr>
          <p:cNvSpPr>
            <a:spLocks noGrp="1"/>
          </p:cNvSpPr>
          <p:nvPr>
            <p:ph idx="1"/>
          </p:nvPr>
        </p:nvSpPr>
        <p:spPr/>
        <p:txBody>
          <a:bodyPr/>
          <a:lstStyle/>
          <a:p>
            <a:r>
              <a:rPr lang="zh-CN" altLang="zh-CN" dirty="0">
                <a:ea typeface="宋体" panose="02010600030101010101" pitchFamily="2" charset="-122"/>
              </a:rPr>
              <a:t>链式赋值用于为多个变量赋值同一个值</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2.16</a:t>
            </a:r>
            <a:r>
              <a:rPr lang="zh-CN" altLang="zh-CN" b="1" dirty="0">
                <a:ea typeface="宋体" panose="02010600030101010101" pitchFamily="2" charset="-122"/>
              </a:rPr>
              <a:t>】</a:t>
            </a:r>
            <a:r>
              <a:rPr lang="zh-CN" altLang="zh-CN" dirty="0">
                <a:ea typeface="宋体" panose="02010600030101010101" pitchFamily="2" charset="-122"/>
              </a:rPr>
              <a:t>链式赋值语句示例</a:t>
            </a:r>
            <a:endParaRPr lang="zh-CN" altLang="en-US" dirty="0">
              <a:ea typeface="宋体" panose="02010600030101010101" pitchFamily="2" charset="-122"/>
            </a:endParaRPr>
          </a:p>
        </p:txBody>
      </p:sp>
      <p:pic>
        <p:nvPicPr>
          <p:cNvPr id="26628" name="图片 4">
            <a:extLst>
              <a:ext uri="{FF2B5EF4-FFF2-40B4-BE49-F238E27FC236}">
                <a16:creationId xmlns:a16="http://schemas.microsoft.com/office/drawing/2014/main" id="{8E2F73E4-A62E-5E47-9949-A400FCC70E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93355" y="1116727"/>
            <a:ext cx="28082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图片 5">
            <a:extLst>
              <a:ext uri="{FF2B5EF4-FFF2-40B4-BE49-F238E27FC236}">
                <a16:creationId xmlns:a16="http://schemas.microsoft.com/office/drawing/2014/main" id="{5D34168C-D8D6-AC4E-8F3A-B2FD90CB41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9436" y="4265741"/>
            <a:ext cx="5370513"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5043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 calcmode="lin" valueType="num">
                                      <p:cBhvr additive="base">
                                        <p:cTn id="7"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9"/>
                                        </p:tgtEl>
                                        <p:attrNameLst>
                                          <p:attrName>style.visibility</p:attrName>
                                        </p:attrNameLst>
                                      </p:cBhvr>
                                      <p:to>
                                        <p:strVal val="visible"/>
                                      </p:to>
                                    </p:set>
                                    <p:anim calcmode="lin" valueType="num">
                                      <p:cBhvr additive="base">
                                        <p:cTn id="13" dur="500" fill="hold"/>
                                        <p:tgtEl>
                                          <p:spTgt spid="26629"/>
                                        </p:tgtEl>
                                        <p:attrNameLst>
                                          <p:attrName>ppt_x</p:attrName>
                                        </p:attrNameLst>
                                      </p:cBhvr>
                                      <p:tavLst>
                                        <p:tav tm="0">
                                          <p:val>
                                            <p:strVal val="#ppt_x"/>
                                          </p:val>
                                        </p:tav>
                                        <p:tav tm="100000">
                                          <p:val>
                                            <p:strVal val="#ppt_x"/>
                                          </p:val>
                                        </p:tav>
                                      </p:tavLst>
                                    </p:anim>
                                    <p:anim calcmode="lin" valueType="num">
                                      <p:cBhvr additive="base">
                                        <p:cTn id="14"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5CC8E6A2-CAFC-174C-AE27-780657F09E47}"/>
              </a:ext>
            </a:extLst>
          </p:cNvPr>
          <p:cNvSpPr>
            <a:spLocks noGrp="1"/>
          </p:cNvSpPr>
          <p:nvPr>
            <p:ph type="title"/>
          </p:nvPr>
        </p:nvSpPr>
        <p:spPr>
          <a:xfrm>
            <a:off x="2323367" y="-208113"/>
            <a:ext cx="7772400" cy="1143000"/>
          </a:xfrm>
        </p:spPr>
        <p:txBody>
          <a:bodyPr/>
          <a:lstStyle/>
          <a:p>
            <a:r>
              <a:rPr lang="zh-CN" altLang="zh-CN">
                <a:ea typeface="宋体" panose="02010600030101010101" pitchFamily="2" charset="-122"/>
              </a:rPr>
              <a:t>复合赋值语句</a:t>
            </a:r>
            <a:endParaRPr lang="zh-CN" altLang="en-US">
              <a:ea typeface="宋体" panose="02010600030101010101" pitchFamily="2" charset="-122"/>
            </a:endParaRPr>
          </a:p>
        </p:txBody>
      </p:sp>
      <p:sp>
        <p:nvSpPr>
          <p:cNvPr id="27651" name="内容占位符 2">
            <a:extLst>
              <a:ext uri="{FF2B5EF4-FFF2-40B4-BE49-F238E27FC236}">
                <a16:creationId xmlns:a16="http://schemas.microsoft.com/office/drawing/2014/main" id="{98723B69-CFD3-2044-AE68-9EE2D6D18CAC}"/>
              </a:ext>
            </a:extLst>
          </p:cNvPr>
          <p:cNvSpPr>
            <a:spLocks noGrp="1"/>
          </p:cNvSpPr>
          <p:nvPr>
            <p:ph idx="1"/>
          </p:nvPr>
        </p:nvSpPr>
        <p:spPr>
          <a:xfrm>
            <a:off x="1630614" y="1061602"/>
            <a:ext cx="10018713" cy="5389063"/>
          </a:xfrm>
        </p:spPr>
        <p:txBody>
          <a:bodyPr>
            <a:normAutofit fontScale="92500" lnSpcReduction="10000"/>
          </a:bodyPr>
          <a:lstStyle/>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2.17</a:t>
            </a:r>
            <a:r>
              <a:rPr lang="zh-CN" altLang="zh-CN" b="1" dirty="0">
                <a:ea typeface="宋体" panose="02010600030101010101" pitchFamily="2" charset="-122"/>
              </a:rPr>
              <a:t>】</a:t>
            </a:r>
            <a:r>
              <a:rPr lang="zh-CN" altLang="zh-CN" dirty="0">
                <a:ea typeface="宋体" panose="02010600030101010101" pitchFamily="2" charset="-122"/>
              </a:rPr>
              <a:t>复合赋值示例</a:t>
            </a:r>
            <a:endParaRPr lang="zh-CN" altLang="en-US" dirty="0">
              <a:ea typeface="宋体" panose="02010600030101010101" pitchFamily="2" charset="-122"/>
            </a:endParaRPr>
          </a:p>
        </p:txBody>
      </p:sp>
      <p:pic>
        <p:nvPicPr>
          <p:cNvPr id="27653" name="图片 4">
            <a:extLst>
              <a:ext uri="{FF2B5EF4-FFF2-40B4-BE49-F238E27FC236}">
                <a16:creationId xmlns:a16="http://schemas.microsoft.com/office/drawing/2014/main" id="{6F750FD1-1BBF-3E4A-AAFF-A85A58A524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6757" y="5369578"/>
            <a:ext cx="6201420" cy="133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a:extLst>
              <a:ext uri="{FF2B5EF4-FFF2-40B4-BE49-F238E27FC236}">
                <a16:creationId xmlns:a16="http://schemas.microsoft.com/office/drawing/2014/main" id="{7B874834-E38A-8943-923A-70B6081E18BD}"/>
              </a:ext>
            </a:extLst>
          </p:cNvPr>
          <p:cNvGraphicFramePr>
            <a:graphicFrameLocks noGrp="1"/>
          </p:cNvGraphicFramePr>
          <p:nvPr>
            <p:extLst>
              <p:ext uri="{D42A27DB-BD31-4B8C-83A1-F6EECF244321}">
                <p14:modId xmlns:p14="http://schemas.microsoft.com/office/powerpoint/2010/main" val="143638080"/>
              </p:ext>
            </p:extLst>
          </p:nvPr>
        </p:nvGraphicFramePr>
        <p:xfrm>
          <a:off x="1776285" y="713939"/>
          <a:ext cx="9315813" cy="4400704"/>
        </p:xfrm>
        <a:graphic>
          <a:graphicData uri="http://schemas.openxmlformats.org/drawingml/2006/table">
            <a:tbl>
              <a:tblPr firstRow="1" firstCol="1" bandRow="1">
                <a:tableStyleId>{5C22544A-7EE6-4342-B048-85BDC9FD1C3A}</a:tableStyleId>
              </a:tblPr>
              <a:tblGrid>
                <a:gridCol w="1109454">
                  <a:extLst>
                    <a:ext uri="{9D8B030D-6E8A-4147-A177-3AD203B41FA5}">
                      <a16:colId xmlns:a16="http://schemas.microsoft.com/office/drawing/2014/main" val="20000"/>
                    </a:ext>
                  </a:extLst>
                </a:gridCol>
                <a:gridCol w="2705134">
                  <a:extLst>
                    <a:ext uri="{9D8B030D-6E8A-4147-A177-3AD203B41FA5}">
                      <a16:colId xmlns:a16="http://schemas.microsoft.com/office/drawing/2014/main" val="20001"/>
                    </a:ext>
                  </a:extLst>
                </a:gridCol>
                <a:gridCol w="5501225">
                  <a:extLst>
                    <a:ext uri="{9D8B030D-6E8A-4147-A177-3AD203B41FA5}">
                      <a16:colId xmlns:a16="http://schemas.microsoft.com/office/drawing/2014/main" val="20002"/>
                    </a:ext>
                  </a:extLst>
                </a:gridCol>
              </a:tblGrid>
              <a:tr h="324184">
                <a:tc>
                  <a:txBody>
                    <a:bodyPr/>
                    <a:lstStyle/>
                    <a:p>
                      <a:pPr algn="ctr">
                        <a:lnSpc>
                          <a:spcPts val="1300"/>
                        </a:lnSpc>
                        <a:spcAft>
                          <a:spcPts val="0"/>
                        </a:spcAft>
                      </a:pPr>
                      <a:r>
                        <a:rPr lang="zh-CN" sz="1400" kern="100">
                          <a:effectLst/>
                        </a:rPr>
                        <a:t>运算符</a:t>
                      </a:r>
                      <a:endParaRPr lang="zh-CN" sz="1400" kern="100">
                        <a:effectLst/>
                        <a:latin typeface="Arial" charset="0"/>
                        <a:ea typeface="黑体" charset="-122"/>
                        <a:cs typeface="Times New Roman" charset="0"/>
                      </a:endParaRPr>
                    </a:p>
                  </a:txBody>
                  <a:tcPr marL="68580" marR="68580" marT="0" marB="0" anchor="ctr"/>
                </a:tc>
                <a:tc>
                  <a:txBody>
                    <a:bodyPr/>
                    <a:lstStyle/>
                    <a:p>
                      <a:pPr algn="ctr">
                        <a:lnSpc>
                          <a:spcPts val="1300"/>
                        </a:lnSpc>
                        <a:spcAft>
                          <a:spcPts val="0"/>
                        </a:spcAft>
                      </a:pPr>
                      <a:r>
                        <a:rPr lang="zh-CN" sz="1400" kern="100">
                          <a:effectLst/>
                        </a:rPr>
                        <a:t>描述</a:t>
                      </a:r>
                      <a:endParaRPr lang="zh-CN" sz="1400" kern="100">
                        <a:effectLst/>
                        <a:latin typeface="Arial" charset="0"/>
                        <a:ea typeface="黑体" charset="-122"/>
                        <a:cs typeface="Times New Roman" charset="0"/>
                      </a:endParaRPr>
                    </a:p>
                  </a:txBody>
                  <a:tcPr marL="68580" marR="68580" marT="0" marB="0" anchor="ctr"/>
                </a:tc>
                <a:tc>
                  <a:txBody>
                    <a:bodyPr/>
                    <a:lstStyle/>
                    <a:p>
                      <a:pPr algn="ctr">
                        <a:lnSpc>
                          <a:spcPts val="1300"/>
                        </a:lnSpc>
                        <a:spcAft>
                          <a:spcPts val="0"/>
                        </a:spcAft>
                      </a:pPr>
                      <a:r>
                        <a:rPr lang="zh-CN" sz="1400" kern="100">
                          <a:effectLst/>
                        </a:rPr>
                        <a:t>实例</a:t>
                      </a:r>
                      <a:endParaRPr lang="zh-CN" sz="1400" kern="100">
                        <a:effectLst/>
                        <a:latin typeface="Arial" charset="0"/>
                        <a:ea typeface="黑体" charset="-122"/>
                        <a:cs typeface="Times New Roman" charset="0"/>
                      </a:endParaRPr>
                    </a:p>
                  </a:txBody>
                  <a:tcPr marL="68580" marR="68580" marT="0" marB="0" anchor="ctr"/>
                </a:tc>
                <a:extLst>
                  <a:ext uri="{0D108BD9-81ED-4DB2-BD59-A6C34878D82A}">
                    <a16:rowId xmlns:a16="http://schemas.microsoft.com/office/drawing/2014/main" val="10000"/>
                  </a:ext>
                </a:extLst>
              </a:tr>
              <a:tr h="339710">
                <a:tc>
                  <a:txBody>
                    <a:bodyPr/>
                    <a:lstStyle/>
                    <a:p>
                      <a:pPr indent="63500" algn="ctr">
                        <a:lnSpc>
                          <a:spcPts val="1300"/>
                        </a:lnSpc>
                        <a:spcAft>
                          <a:spcPts val="0"/>
                        </a:spcAft>
                      </a:pPr>
                      <a:r>
                        <a:rPr lang="en-US" sz="1600" kern="100" dirty="0">
                          <a:effectLst/>
                        </a:rPr>
                        <a:t>+=</a:t>
                      </a:r>
                      <a:endParaRPr lang="zh-CN" sz="1600" kern="100" dirty="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加法赋值运算符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a:effectLst/>
                        </a:rPr>
                        <a:t>a += b </a:t>
                      </a:r>
                      <a:r>
                        <a:rPr lang="zh-CN" sz="1600" kern="100">
                          <a:effectLst/>
                        </a:rPr>
                        <a:t>等价于</a:t>
                      </a:r>
                      <a:r>
                        <a:rPr lang="en-US" sz="1600" kern="100">
                          <a:effectLst/>
                        </a:rPr>
                        <a:t> a = a + b</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dirty="0">
                          <a:effectLst/>
                        </a:rPr>
                        <a:t>减法赋值运算符</a:t>
                      </a:r>
                      <a:endParaRPr lang="zh-CN" sz="1600" kern="100" dirty="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a:effectLst/>
                        </a:rPr>
                        <a:t>a-= b </a:t>
                      </a:r>
                      <a:r>
                        <a:rPr lang="zh-CN" sz="1600" kern="100">
                          <a:effectLst/>
                        </a:rPr>
                        <a:t>等价于</a:t>
                      </a:r>
                      <a:r>
                        <a:rPr lang="en-US" sz="1600" kern="100">
                          <a:effectLst/>
                        </a:rPr>
                        <a:t> a = a – b</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dirty="0">
                          <a:effectLst/>
                        </a:rPr>
                        <a:t>乘法赋值运算符</a:t>
                      </a:r>
                      <a:endParaRPr lang="zh-CN" sz="1600" kern="100" dirty="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a:effectLst/>
                        </a:rPr>
                        <a:t>a *= b </a:t>
                      </a:r>
                      <a:r>
                        <a:rPr lang="zh-CN" sz="1600" kern="100">
                          <a:effectLst/>
                        </a:rPr>
                        <a:t>等价于</a:t>
                      </a:r>
                      <a:r>
                        <a:rPr lang="en-US" sz="1600" kern="100">
                          <a:effectLst/>
                        </a:rPr>
                        <a:t> a = a * b</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dirty="0">
                          <a:effectLst/>
                        </a:rPr>
                        <a:t>除法赋值运算符</a:t>
                      </a:r>
                      <a:endParaRPr lang="zh-CN" sz="1600" kern="100" dirty="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 b </a:t>
                      </a:r>
                      <a:r>
                        <a:rPr lang="zh-CN" sz="1600" kern="100" dirty="0">
                          <a:effectLst/>
                        </a:rPr>
                        <a:t>等价于</a:t>
                      </a:r>
                      <a:r>
                        <a:rPr lang="en-US" sz="1600" kern="100" dirty="0">
                          <a:effectLst/>
                        </a:rPr>
                        <a:t> a = a /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整除赋值运算符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 b </a:t>
                      </a:r>
                      <a:r>
                        <a:rPr lang="zh-CN" sz="1600" kern="100" dirty="0">
                          <a:effectLst/>
                        </a:rPr>
                        <a:t>等价于</a:t>
                      </a:r>
                      <a:r>
                        <a:rPr lang="en-US" sz="1600" kern="100" dirty="0">
                          <a:effectLst/>
                        </a:rPr>
                        <a:t> a = a //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求模赋值运算符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 b </a:t>
                      </a:r>
                      <a:r>
                        <a:rPr lang="zh-CN" sz="1600" kern="100" dirty="0">
                          <a:effectLst/>
                        </a:rPr>
                        <a:t>等价于</a:t>
                      </a:r>
                      <a:r>
                        <a:rPr lang="en-US" sz="1600" kern="100" dirty="0">
                          <a:effectLst/>
                        </a:rPr>
                        <a:t> a = a %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求幂赋值运算符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 b </a:t>
                      </a:r>
                      <a:r>
                        <a:rPr lang="zh-CN" sz="1600" kern="100" dirty="0">
                          <a:effectLst/>
                        </a:rPr>
                        <a:t>等价于</a:t>
                      </a:r>
                      <a:r>
                        <a:rPr lang="en-US" sz="1600" kern="100" dirty="0">
                          <a:effectLst/>
                        </a:rPr>
                        <a:t> a = a **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339710">
                <a:tc>
                  <a:txBody>
                    <a:bodyPr/>
                    <a:lstStyle/>
                    <a:p>
                      <a:pPr indent="63500" algn="ctr">
                        <a:lnSpc>
                          <a:spcPts val="1300"/>
                        </a:lnSpc>
                        <a:spcAft>
                          <a:spcPts val="0"/>
                        </a:spcAft>
                      </a:pPr>
                      <a:r>
                        <a:rPr lang="en-US" sz="1600" kern="100">
                          <a:effectLst/>
                        </a:rPr>
                        <a:t>&gt;&gt;=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右移赋值运算符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&gt;&gt;= b </a:t>
                      </a:r>
                      <a:r>
                        <a:rPr lang="zh-CN" sz="1600" kern="100" dirty="0">
                          <a:effectLst/>
                        </a:rPr>
                        <a:t>等价于</a:t>
                      </a:r>
                      <a:r>
                        <a:rPr lang="en-US" sz="1600" kern="100" dirty="0">
                          <a:effectLst/>
                        </a:rPr>
                        <a:t> a = a &gt;&gt;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r h="339710">
                <a:tc>
                  <a:txBody>
                    <a:bodyPr/>
                    <a:lstStyle/>
                    <a:p>
                      <a:pPr indent="63500" algn="ctr">
                        <a:lnSpc>
                          <a:spcPts val="1300"/>
                        </a:lnSpc>
                        <a:spcAft>
                          <a:spcPts val="0"/>
                        </a:spcAft>
                      </a:pPr>
                      <a:r>
                        <a:rPr lang="en-US" sz="1600" kern="100">
                          <a:effectLst/>
                        </a:rPr>
                        <a:t>&lt;&lt;=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左移赋值运算符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&lt;&lt;= b </a:t>
                      </a:r>
                      <a:r>
                        <a:rPr lang="zh-CN" sz="1600" kern="100" dirty="0">
                          <a:effectLst/>
                        </a:rPr>
                        <a:t>等价于</a:t>
                      </a:r>
                      <a:r>
                        <a:rPr lang="en-US" sz="1600" kern="100" dirty="0">
                          <a:effectLst/>
                        </a:rPr>
                        <a:t> a = a &lt;&lt;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9"/>
                  </a:ext>
                </a:extLst>
              </a:tr>
              <a:tr h="339710">
                <a:tc>
                  <a:txBody>
                    <a:bodyPr/>
                    <a:lstStyle/>
                    <a:p>
                      <a:pPr indent="63500" algn="ctr">
                        <a:lnSpc>
                          <a:spcPts val="1300"/>
                        </a:lnSpc>
                        <a:spcAft>
                          <a:spcPts val="0"/>
                        </a:spcAft>
                      </a:pPr>
                      <a:r>
                        <a:rPr lang="en-US" sz="1600" kern="100">
                          <a:effectLst/>
                        </a:rPr>
                        <a:t>&amp;=</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按位与赋值运算符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&amp;= b </a:t>
                      </a:r>
                      <a:r>
                        <a:rPr lang="zh-CN" sz="1600" kern="100" dirty="0">
                          <a:effectLst/>
                        </a:rPr>
                        <a:t>等价于</a:t>
                      </a:r>
                      <a:r>
                        <a:rPr lang="en-US" sz="1600" kern="100" dirty="0">
                          <a:effectLst/>
                        </a:rPr>
                        <a:t> a = a &amp;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10"/>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按位或赋值运算符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 b </a:t>
                      </a:r>
                      <a:r>
                        <a:rPr lang="zh-CN" sz="1600" kern="100" dirty="0">
                          <a:effectLst/>
                        </a:rPr>
                        <a:t>等价于</a:t>
                      </a:r>
                      <a:r>
                        <a:rPr lang="en-US" sz="1600" kern="100" dirty="0">
                          <a:effectLst/>
                        </a:rPr>
                        <a:t> a = a |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11"/>
                  </a:ext>
                </a:extLst>
              </a:tr>
              <a:tr h="339710">
                <a:tc>
                  <a:txBody>
                    <a:bodyPr/>
                    <a:lstStyle/>
                    <a:p>
                      <a:pPr indent="63500" algn="ctr">
                        <a:lnSpc>
                          <a:spcPts val="1300"/>
                        </a:lnSpc>
                        <a:spcAft>
                          <a:spcPts val="0"/>
                        </a:spcAft>
                      </a:pP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zh-CN" sz="1600" kern="100">
                          <a:effectLst/>
                        </a:rPr>
                        <a:t>按位异或赋值运算符</a:t>
                      </a:r>
                      <a:endParaRPr lang="zh-CN" sz="1600" kern="100">
                        <a:effectLst/>
                        <a:latin typeface="Times New Roman" charset="0"/>
                        <a:ea typeface="宋体" charset="-122"/>
                      </a:endParaRPr>
                    </a:p>
                  </a:txBody>
                  <a:tcPr marL="68580" marR="68580" marT="0" marB="0" anchor="ctr"/>
                </a:tc>
                <a:tc>
                  <a:txBody>
                    <a:bodyPr/>
                    <a:lstStyle/>
                    <a:p>
                      <a:pPr indent="95250" algn="just">
                        <a:lnSpc>
                          <a:spcPts val="1300"/>
                        </a:lnSpc>
                        <a:spcAft>
                          <a:spcPts val="0"/>
                        </a:spcAft>
                      </a:pPr>
                      <a:r>
                        <a:rPr lang="en-US" sz="1600" kern="100" dirty="0">
                          <a:effectLst/>
                        </a:rPr>
                        <a:t>a ^= b </a:t>
                      </a:r>
                      <a:r>
                        <a:rPr lang="zh-CN" sz="1600" kern="100" dirty="0">
                          <a:effectLst/>
                        </a:rPr>
                        <a:t>等价于</a:t>
                      </a:r>
                      <a:r>
                        <a:rPr lang="en-US" sz="1600" kern="100" dirty="0">
                          <a:effectLst/>
                        </a:rPr>
                        <a:t> a = a ^ b</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96072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3"/>
                                        </p:tgtEl>
                                        <p:attrNameLst>
                                          <p:attrName>style.visibility</p:attrName>
                                        </p:attrNameLst>
                                      </p:cBhvr>
                                      <p:to>
                                        <p:strVal val="visible"/>
                                      </p:to>
                                    </p:set>
                                    <p:anim calcmode="lin" valueType="num">
                                      <p:cBhvr additive="base">
                                        <p:cTn id="13" dur="500" fill="hold"/>
                                        <p:tgtEl>
                                          <p:spTgt spid="27653"/>
                                        </p:tgtEl>
                                        <p:attrNameLst>
                                          <p:attrName>ppt_x</p:attrName>
                                        </p:attrNameLst>
                                      </p:cBhvr>
                                      <p:tavLst>
                                        <p:tav tm="0">
                                          <p:val>
                                            <p:strVal val="#ppt_x"/>
                                          </p:val>
                                        </p:tav>
                                        <p:tav tm="100000">
                                          <p:val>
                                            <p:strVal val="#ppt_x"/>
                                          </p:val>
                                        </p:tav>
                                      </p:tavLst>
                                    </p:anim>
                                    <p:anim calcmode="lin" valueType="num">
                                      <p:cBhvr additive="base">
                                        <p:cTn id="14"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5E8AC9D6-DFDD-FD41-B087-D247A816C0CF}"/>
              </a:ext>
            </a:extLst>
          </p:cNvPr>
          <p:cNvSpPr>
            <a:spLocks noGrp="1"/>
          </p:cNvSpPr>
          <p:nvPr>
            <p:ph type="title"/>
          </p:nvPr>
        </p:nvSpPr>
        <p:spPr/>
        <p:txBody>
          <a:bodyPr/>
          <a:lstStyle/>
          <a:p>
            <a:r>
              <a:rPr lang="zh-CN" altLang="zh-CN">
                <a:ea typeface="宋体" panose="02010600030101010101" pitchFamily="2" charset="-122"/>
              </a:rPr>
              <a:t> 删除变量（</a:t>
            </a:r>
            <a:r>
              <a:rPr lang="en-US" altLang="zh-CN">
                <a:ea typeface="宋体" panose="02010600030101010101" pitchFamily="2" charset="-122"/>
              </a:rPr>
              <a:t>del</a:t>
            </a:r>
            <a:r>
              <a:rPr lang="zh-CN" altLang="zh-CN">
                <a:ea typeface="宋体" panose="02010600030101010101" pitchFamily="2" charset="-122"/>
              </a:rPr>
              <a:t>）</a:t>
            </a:r>
            <a:endParaRPr lang="zh-CN" altLang="en-US">
              <a:ea typeface="宋体" panose="02010600030101010101" pitchFamily="2" charset="-122"/>
            </a:endParaRPr>
          </a:p>
        </p:txBody>
      </p:sp>
      <p:sp>
        <p:nvSpPr>
          <p:cNvPr id="28675" name="内容占位符 2">
            <a:extLst>
              <a:ext uri="{FF2B5EF4-FFF2-40B4-BE49-F238E27FC236}">
                <a16:creationId xmlns:a16="http://schemas.microsoft.com/office/drawing/2014/main" id="{544CD0C0-0A34-CA4C-872D-06B4B4F9B724}"/>
              </a:ext>
            </a:extLst>
          </p:cNvPr>
          <p:cNvSpPr>
            <a:spLocks noGrp="1"/>
          </p:cNvSpPr>
          <p:nvPr>
            <p:ph idx="1"/>
          </p:nvPr>
        </p:nvSpPr>
        <p:spPr/>
        <p:txBody>
          <a:bodyPr/>
          <a:lstStyle/>
          <a:p>
            <a:r>
              <a:rPr lang="en-US" altLang="zh-CN">
                <a:ea typeface="宋体" panose="02010600030101010101" pitchFamily="2" charset="-122"/>
              </a:rPr>
              <a:t>del</a:t>
            </a:r>
            <a:r>
              <a:rPr lang="zh-CN" altLang="zh-CN">
                <a:ea typeface="宋体" panose="02010600030101010101" pitchFamily="2" charset="-122"/>
              </a:rPr>
              <a:t>语句删除不再使用的变量</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2.18</a:t>
            </a:r>
            <a:r>
              <a:rPr lang="zh-CN" altLang="zh-CN" b="1">
                <a:ea typeface="宋体" panose="02010600030101010101" pitchFamily="2" charset="-122"/>
              </a:rPr>
              <a:t>】</a:t>
            </a:r>
            <a:r>
              <a:rPr lang="zh-CN" altLang="zh-CN">
                <a:ea typeface="宋体" panose="02010600030101010101" pitchFamily="2" charset="-122"/>
              </a:rPr>
              <a:t>删除变量（</a:t>
            </a:r>
            <a:r>
              <a:rPr lang="en-US" altLang="zh-CN">
                <a:ea typeface="宋体" panose="02010600030101010101" pitchFamily="2" charset="-122"/>
              </a:rPr>
              <a:t>del</a:t>
            </a:r>
            <a:r>
              <a:rPr lang="zh-CN" altLang="zh-CN">
                <a:ea typeface="宋体" panose="02010600030101010101" pitchFamily="2" charset="-122"/>
              </a:rPr>
              <a:t>）示例</a:t>
            </a:r>
            <a:endParaRPr lang="en-US" altLang="zh-CN">
              <a:ea typeface="宋体" panose="02010600030101010101" pitchFamily="2" charset="-122"/>
            </a:endParaRPr>
          </a:p>
          <a:p>
            <a:endParaRPr lang="zh-CN" altLang="en-US">
              <a:ea typeface="宋体" panose="02010600030101010101" pitchFamily="2" charset="-122"/>
            </a:endParaRPr>
          </a:p>
        </p:txBody>
      </p:sp>
      <p:pic>
        <p:nvPicPr>
          <p:cNvPr id="28676" name="图片 3">
            <a:extLst>
              <a:ext uri="{FF2B5EF4-FFF2-40B4-BE49-F238E27FC236}">
                <a16:creationId xmlns:a16="http://schemas.microsoft.com/office/drawing/2014/main" id="{2B557E80-34FC-7945-8128-35CF032A3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9641" y="2631123"/>
            <a:ext cx="852805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4431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E9EFF1B5-7D04-D740-908F-6FBB724ED4C5}"/>
              </a:ext>
            </a:extLst>
          </p:cNvPr>
          <p:cNvSpPr>
            <a:spLocks noGrp="1"/>
          </p:cNvSpPr>
          <p:nvPr>
            <p:ph type="title"/>
          </p:nvPr>
        </p:nvSpPr>
        <p:spPr/>
        <p:txBody>
          <a:bodyPr/>
          <a:lstStyle/>
          <a:p>
            <a:r>
              <a:rPr lang="zh-CN" altLang="zh-CN">
                <a:ea typeface="宋体" panose="02010600030101010101" pitchFamily="2" charset="-122"/>
              </a:rPr>
              <a:t>系列解包赋值</a:t>
            </a:r>
            <a:endParaRPr lang="zh-CN" altLang="en-US">
              <a:ea typeface="宋体" panose="02010600030101010101" pitchFamily="2" charset="-122"/>
            </a:endParaRPr>
          </a:p>
        </p:txBody>
      </p:sp>
      <p:sp>
        <p:nvSpPr>
          <p:cNvPr id="29699" name="内容占位符 2">
            <a:extLst>
              <a:ext uri="{FF2B5EF4-FFF2-40B4-BE49-F238E27FC236}">
                <a16:creationId xmlns:a16="http://schemas.microsoft.com/office/drawing/2014/main" id="{9699A4C1-CD66-D34E-9365-26DD9F650222}"/>
              </a:ext>
            </a:extLst>
          </p:cNvPr>
          <p:cNvSpPr>
            <a:spLocks noGrp="1"/>
          </p:cNvSpPr>
          <p:nvPr>
            <p:ph idx="1"/>
          </p:nvPr>
        </p:nvSpPr>
        <p:spPr/>
        <p:txBody>
          <a:bodyPr/>
          <a:lstStyle/>
          <a:p>
            <a:r>
              <a:rPr lang="zh-CN" altLang="zh-CN" dirty="0">
                <a:ea typeface="宋体" panose="02010600030101010101" pitchFamily="2" charset="-122"/>
              </a:rPr>
              <a:t>将系列数据类型解包为对应相同个数的变量</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2.19</a:t>
            </a:r>
            <a:r>
              <a:rPr lang="zh-CN" altLang="zh-CN" b="1" dirty="0">
                <a:ea typeface="宋体" panose="02010600030101010101" pitchFamily="2" charset="-122"/>
              </a:rPr>
              <a:t>】</a:t>
            </a:r>
            <a:r>
              <a:rPr lang="zh-CN" altLang="zh-CN" dirty="0">
                <a:ea typeface="宋体" panose="02010600030101010101" pitchFamily="2" charset="-122"/>
              </a:rPr>
              <a:t>系列解包示例</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2.20</a:t>
            </a:r>
            <a:r>
              <a:rPr lang="zh-CN" altLang="zh-CN" b="1" dirty="0">
                <a:ea typeface="宋体" panose="02010600030101010101" pitchFamily="2" charset="-122"/>
              </a:rPr>
              <a:t>】</a:t>
            </a:r>
            <a:r>
              <a:rPr lang="zh-CN" altLang="zh-CN" dirty="0">
                <a:ea typeface="宋体" panose="02010600030101010101" pitchFamily="2" charset="-122"/>
              </a:rPr>
              <a:t>使用系列解包实现变量交换</a:t>
            </a:r>
            <a:endParaRPr lang="zh-CN" altLang="en-US" dirty="0">
              <a:ea typeface="宋体" panose="02010600030101010101" pitchFamily="2" charset="-122"/>
            </a:endParaRPr>
          </a:p>
        </p:txBody>
      </p:sp>
      <p:pic>
        <p:nvPicPr>
          <p:cNvPr id="29700" name="图片 3">
            <a:extLst>
              <a:ext uri="{FF2B5EF4-FFF2-40B4-BE49-F238E27FC236}">
                <a16:creationId xmlns:a16="http://schemas.microsoft.com/office/drawing/2014/main" id="{777D46BE-4B88-4943-86EA-778CA695C7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7384" y="2260092"/>
            <a:ext cx="7378865" cy="12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图片 4">
            <a:extLst>
              <a:ext uri="{FF2B5EF4-FFF2-40B4-BE49-F238E27FC236}">
                <a16:creationId xmlns:a16="http://schemas.microsoft.com/office/drawing/2014/main" id="{3C75B9D9-E9A5-894C-9FB8-A63199F497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0613" y="4873626"/>
            <a:ext cx="6584199" cy="153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358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ppt_x"/>
                                          </p:val>
                                        </p:tav>
                                        <p:tav tm="100000">
                                          <p:val>
                                            <p:strVal val="#ppt_x"/>
                                          </p:val>
                                        </p:tav>
                                      </p:tavLst>
                                    </p:anim>
                                    <p:anim calcmode="lin" valueType="num">
                                      <p:cBhvr additive="base">
                                        <p:cTn id="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1"/>
                                        </p:tgtEl>
                                        <p:attrNameLst>
                                          <p:attrName>style.visibility</p:attrName>
                                        </p:attrNameLst>
                                      </p:cBhvr>
                                      <p:to>
                                        <p:strVal val="visible"/>
                                      </p:to>
                                    </p:set>
                                    <p:anim calcmode="lin" valueType="num">
                                      <p:cBhvr additive="base">
                                        <p:cTn id="13" dur="500" fill="hold"/>
                                        <p:tgtEl>
                                          <p:spTgt spid="29701"/>
                                        </p:tgtEl>
                                        <p:attrNameLst>
                                          <p:attrName>ppt_x</p:attrName>
                                        </p:attrNameLst>
                                      </p:cBhvr>
                                      <p:tavLst>
                                        <p:tav tm="0">
                                          <p:val>
                                            <p:strVal val="#ppt_x"/>
                                          </p:val>
                                        </p:tav>
                                        <p:tav tm="100000">
                                          <p:val>
                                            <p:strVal val="#ppt_x"/>
                                          </p:val>
                                        </p:tav>
                                      </p:tavLst>
                                    </p:anim>
                                    <p:anim calcmode="lin" valueType="num">
                                      <p:cBhvr additive="base">
                                        <p:cTn id="14"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356D15B-EFF7-5D4F-AFAC-2D5EFEB98890}"/>
              </a:ext>
            </a:extLst>
          </p:cNvPr>
          <p:cNvSpPr>
            <a:spLocks noGrp="1"/>
          </p:cNvSpPr>
          <p:nvPr>
            <p:ph type="title"/>
          </p:nvPr>
        </p:nvSpPr>
        <p:spPr/>
        <p:txBody>
          <a:bodyPr/>
          <a:lstStyle/>
          <a:p>
            <a:r>
              <a:rPr lang="zh-CN" altLang="zh-CN">
                <a:ea typeface="宋体" panose="02010600030101010101" pitchFamily="2" charset="-122"/>
              </a:rPr>
              <a:t>常量</a:t>
            </a:r>
            <a:endParaRPr lang="zh-CN" altLang="en-US">
              <a:ea typeface="宋体" panose="02010600030101010101" pitchFamily="2" charset="-122"/>
            </a:endParaRPr>
          </a:p>
        </p:txBody>
      </p:sp>
      <p:sp>
        <p:nvSpPr>
          <p:cNvPr id="30723" name="内容占位符 2">
            <a:extLst>
              <a:ext uri="{FF2B5EF4-FFF2-40B4-BE49-F238E27FC236}">
                <a16:creationId xmlns:a16="http://schemas.microsoft.com/office/drawing/2014/main" id="{9E0643EE-4848-DE4C-8220-04AB2BAD75EC}"/>
              </a:ext>
            </a:extLst>
          </p:cNvPr>
          <p:cNvSpPr>
            <a:spLocks noGrp="1"/>
          </p:cNvSpPr>
          <p:nvPr>
            <p:ph idx="1"/>
          </p:nvPr>
        </p:nvSpPr>
        <p:spPr/>
        <p:txBody>
          <a:bodyPr/>
          <a:lstStyle/>
          <a:p>
            <a:r>
              <a:rPr lang="en-US" altLang="zh-CN">
                <a:ea typeface="宋体" panose="02010600030101010101" pitchFamily="2" charset="-122"/>
              </a:rPr>
              <a:t>Python</a:t>
            </a:r>
            <a:r>
              <a:rPr lang="zh-CN" altLang="zh-CN">
                <a:ea typeface="宋体" panose="02010600030101010101" pitchFamily="2" charset="-122"/>
              </a:rPr>
              <a:t>语言不支持常量，即没有语法规则限制改变一个常量的值</a:t>
            </a:r>
            <a:endParaRPr lang="en-US" altLang="zh-CN">
              <a:ea typeface="宋体" panose="02010600030101010101" pitchFamily="2" charset="-122"/>
            </a:endParaRPr>
          </a:p>
          <a:p>
            <a:r>
              <a:rPr lang="en-US" altLang="zh-CN">
                <a:ea typeface="宋体" panose="02010600030101010101" pitchFamily="2" charset="-122"/>
              </a:rPr>
              <a:t>Python</a:t>
            </a:r>
            <a:r>
              <a:rPr lang="zh-CN" altLang="zh-CN">
                <a:ea typeface="宋体" panose="02010600030101010101" pitchFamily="2" charset="-122"/>
              </a:rPr>
              <a:t>语言使用约定，声明在程序运行过程中不会改变的变量为常量，通常使用全大写字母（可以使用下划线增加可阅读性）表示常量名</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2.21</a:t>
            </a:r>
            <a:r>
              <a:rPr lang="zh-CN" altLang="zh-CN" b="1">
                <a:ea typeface="宋体" panose="02010600030101010101" pitchFamily="2" charset="-122"/>
              </a:rPr>
              <a:t>】</a:t>
            </a:r>
            <a:r>
              <a:rPr lang="zh-CN" altLang="zh-CN">
                <a:ea typeface="宋体" panose="02010600030101010101" pitchFamily="2" charset="-122"/>
              </a:rPr>
              <a:t>常量示例</a:t>
            </a:r>
            <a:endParaRPr lang="zh-CN" altLang="en-US">
              <a:ea typeface="宋体" panose="02010600030101010101" pitchFamily="2" charset="-122"/>
            </a:endParaRPr>
          </a:p>
        </p:txBody>
      </p:sp>
      <p:pic>
        <p:nvPicPr>
          <p:cNvPr id="30724" name="图片 3">
            <a:extLst>
              <a:ext uri="{FF2B5EF4-FFF2-40B4-BE49-F238E27FC236}">
                <a16:creationId xmlns:a16="http://schemas.microsoft.com/office/drawing/2014/main" id="{8A330B22-E330-754E-8B8A-718CBD36F6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942" y="3523489"/>
            <a:ext cx="7409885"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614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ppt_x"/>
                                          </p:val>
                                        </p:tav>
                                        <p:tav tm="100000">
                                          <p:val>
                                            <p:strVal val="#ppt_x"/>
                                          </p:val>
                                        </p:tav>
                                      </p:tavLst>
                                    </p:anim>
                                    <p:anim calcmode="lin" valueType="num">
                                      <p:cBhvr additive="base">
                                        <p:cTn id="8"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20A54427-9F44-FA4E-A8F6-51AA8C584CE9}"/>
              </a:ext>
            </a:extLst>
          </p:cNvPr>
          <p:cNvSpPr>
            <a:spLocks noGrp="1"/>
          </p:cNvSpPr>
          <p:nvPr>
            <p:ph type="title"/>
          </p:nvPr>
        </p:nvSpPr>
        <p:spPr>
          <a:xfrm>
            <a:off x="2063750" y="107950"/>
            <a:ext cx="7772400" cy="1143000"/>
          </a:xfrm>
        </p:spPr>
        <p:txBody>
          <a:bodyPr/>
          <a:lstStyle/>
          <a:p>
            <a:r>
              <a:rPr lang="en-US" altLang="zh-CN">
                <a:ea typeface="宋体" panose="02010600030101010101" pitchFamily="2" charset="-122"/>
              </a:rPr>
              <a:t>Python</a:t>
            </a:r>
            <a:r>
              <a:rPr lang="zh-CN" altLang="zh-CN">
                <a:ea typeface="宋体" panose="02010600030101010101" pitchFamily="2" charset="-122"/>
              </a:rPr>
              <a:t>程序概述</a:t>
            </a:r>
            <a:endParaRPr lang="zh-CN" altLang="en-US">
              <a:ea typeface="宋体" panose="02010600030101010101" pitchFamily="2" charset="-122"/>
            </a:endParaRPr>
          </a:p>
        </p:txBody>
      </p:sp>
      <p:sp>
        <p:nvSpPr>
          <p:cNvPr id="4099" name="内容占位符 2">
            <a:extLst>
              <a:ext uri="{FF2B5EF4-FFF2-40B4-BE49-F238E27FC236}">
                <a16:creationId xmlns:a16="http://schemas.microsoft.com/office/drawing/2014/main" id="{11ED55EB-D3BE-ED44-A7EE-91F296662C0F}"/>
              </a:ext>
            </a:extLst>
          </p:cNvPr>
          <p:cNvSpPr>
            <a:spLocks noGrp="1"/>
          </p:cNvSpPr>
          <p:nvPr>
            <p:ph idx="1"/>
          </p:nvPr>
        </p:nvSpPr>
        <p:spPr>
          <a:xfrm>
            <a:off x="2063749" y="1052513"/>
            <a:ext cx="10034466" cy="4114800"/>
          </a:xfrm>
        </p:spPr>
        <p:txBody>
          <a:bodyPr/>
          <a:lstStyle/>
          <a:p>
            <a:r>
              <a:rPr lang="en-US" altLang="zh-CN" dirty="0">
                <a:ea typeface="宋体" panose="02010600030101010101" pitchFamily="2" charset="-122"/>
              </a:rPr>
              <a:t>【</a:t>
            </a:r>
            <a:r>
              <a:rPr lang="zh-CN" altLang="en-US" dirty="0">
                <a:ea typeface="宋体" panose="02010600030101010101" pitchFamily="2" charset="-122"/>
              </a:rPr>
              <a:t>例</a:t>
            </a:r>
            <a:r>
              <a:rPr lang="en-US" altLang="zh-CN" dirty="0">
                <a:ea typeface="宋体" panose="02010600030101010101" pitchFamily="2" charset="-122"/>
              </a:rPr>
              <a:t>2.1】</a:t>
            </a:r>
            <a:r>
              <a:rPr lang="zh-CN" altLang="en-US" dirty="0">
                <a:ea typeface="宋体" panose="02010600030101010101" pitchFamily="2" charset="-122"/>
              </a:rPr>
              <a:t>已知三角形的三条边，求三角形的面积（</a:t>
            </a:r>
            <a:r>
              <a:rPr lang="en-US" altLang="zh-CN" dirty="0" err="1">
                <a:ea typeface="宋体" panose="02010600030101010101" pitchFamily="2" charset="-122"/>
              </a:rPr>
              <a:t>area.py</a:t>
            </a:r>
            <a:r>
              <a:rPr lang="zh-CN" altLang="en-US" dirty="0">
                <a:ea typeface="宋体" panose="02010600030101010101" pitchFamily="2" charset="-122"/>
              </a:rPr>
              <a:t>）。提示：假设三条边长分别为</a:t>
            </a:r>
            <a:r>
              <a:rPr lang="en-US" altLang="zh-CN" dirty="0">
                <a:ea typeface="宋体" panose="02010600030101010101" pitchFamily="2" charset="-122"/>
              </a:rPr>
              <a:t>a</a:t>
            </a:r>
            <a:r>
              <a:rPr lang="zh-CN" altLang="en-US" dirty="0">
                <a:ea typeface="宋体" panose="02010600030101010101" pitchFamily="2" charset="-122"/>
              </a:rPr>
              <a:t>、</a:t>
            </a:r>
            <a:r>
              <a:rPr lang="en-US" altLang="zh-CN" dirty="0">
                <a:ea typeface="宋体" panose="02010600030101010101" pitchFamily="2" charset="-122"/>
              </a:rPr>
              <a:t>b</a:t>
            </a:r>
            <a:r>
              <a:rPr lang="zh-CN" altLang="en-US" dirty="0">
                <a:ea typeface="宋体" panose="02010600030101010101" pitchFamily="2" charset="-122"/>
              </a:rPr>
              <a:t>和</a:t>
            </a:r>
            <a:r>
              <a:rPr lang="en-US" altLang="zh-CN" dirty="0">
                <a:ea typeface="宋体" panose="02010600030101010101" pitchFamily="2" charset="-122"/>
              </a:rPr>
              <a:t>c</a:t>
            </a:r>
            <a:r>
              <a:rPr lang="zh-CN" altLang="en-US" dirty="0">
                <a:ea typeface="宋体" panose="02010600030101010101" pitchFamily="2" charset="-122"/>
              </a:rPr>
              <a:t>，则三角形的面积</a:t>
            </a:r>
            <a:r>
              <a:rPr lang="en-US" altLang="zh-CN" dirty="0">
                <a:ea typeface="宋体" panose="02010600030101010101" pitchFamily="2" charset="-122"/>
              </a:rPr>
              <a:t>s=                        </a:t>
            </a:r>
            <a:r>
              <a:rPr lang="zh-Hans" altLang="en-US" dirty="0">
                <a:ea typeface="宋体" panose="02010600030101010101" pitchFamily="2" charset="-122"/>
              </a:rPr>
              <a:t>          </a:t>
            </a:r>
            <a:r>
              <a:rPr lang="en-US" altLang="zh-CN" dirty="0">
                <a:ea typeface="宋体" panose="02010600030101010101" pitchFamily="2" charset="-122"/>
              </a:rPr>
              <a:t> </a:t>
            </a:r>
            <a:r>
              <a:rPr lang="zh-Hans" altLang="en-US" dirty="0">
                <a:ea typeface="宋体" panose="02010600030101010101" pitchFamily="2" charset="-122"/>
              </a:rPr>
              <a:t>，</a:t>
            </a:r>
            <a:r>
              <a:rPr lang="zh-CN" altLang="en-US" dirty="0">
                <a:ea typeface="宋体" panose="02010600030101010101" pitchFamily="2" charset="-122"/>
              </a:rPr>
              <a:t>其中，</a:t>
            </a:r>
            <a:r>
              <a:rPr lang="en-US" altLang="zh-CN" dirty="0">
                <a:ea typeface="宋体" panose="02010600030101010101" pitchFamily="2" charset="-122"/>
              </a:rPr>
              <a:t>h</a:t>
            </a:r>
            <a:r>
              <a:rPr lang="zh-CN" altLang="en-US" dirty="0">
                <a:ea typeface="宋体" panose="02010600030101010101" pitchFamily="2" charset="-122"/>
              </a:rPr>
              <a:t>为三角形周长的一半</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4100" name="Rectangle 5">
            <a:extLst>
              <a:ext uri="{FF2B5EF4-FFF2-40B4-BE49-F238E27FC236}">
                <a16:creationId xmlns:a16="http://schemas.microsoft.com/office/drawing/2014/main" id="{C091225B-D424-2842-9B05-BC6DD31CF87A}"/>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p>
        </p:txBody>
      </p:sp>
      <p:graphicFrame>
        <p:nvGraphicFramePr>
          <p:cNvPr id="4101" name="对象 7">
            <a:extLst>
              <a:ext uri="{FF2B5EF4-FFF2-40B4-BE49-F238E27FC236}">
                <a16:creationId xmlns:a16="http://schemas.microsoft.com/office/drawing/2014/main" id="{76C5F9F0-B9AA-8844-8123-4D515CA35194}"/>
              </a:ext>
            </a:extLst>
          </p:cNvPr>
          <p:cNvGraphicFramePr>
            <a:graphicFrameLocks noChangeAspect="1"/>
          </p:cNvGraphicFramePr>
          <p:nvPr>
            <p:extLst>
              <p:ext uri="{D42A27DB-BD31-4B8C-83A1-F6EECF244321}">
                <p14:modId xmlns:p14="http://schemas.microsoft.com/office/powerpoint/2010/main" val="1929965061"/>
              </p:ext>
            </p:extLst>
          </p:nvPr>
        </p:nvGraphicFramePr>
        <p:xfrm>
          <a:off x="8686557" y="1499701"/>
          <a:ext cx="2016125" cy="288925"/>
        </p:xfrm>
        <a:graphic>
          <a:graphicData uri="http://schemas.openxmlformats.org/presentationml/2006/ole">
            <mc:AlternateContent xmlns:mc="http://schemas.openxmlformats.org/markup-compatibility/2006">
              <mc:Choice xmlns:v="urn:schemas-microsoft-com:vml" Requires="v">
                <p:oleObj spid="_x0000_s1085" name="公式" r:id="rId3" imgW="20770850" imgH="2927350" progId="Equation.3">
                  <p:embed/>
                </p:oleObj>
              </mc:Choice>
              <mc:Fallback>
                <p:oleObj name="公式" r:id="rId3" imgW="20770850" imgH="2927350" progId="Equation.3">
                  <p:embed/>
                  <p:pic>
                    <p:nvPicPr>
                      <p:cNvPr id="4101" name="对象 7">
                        <a:extLst>
                          <a:ext uri="{FF2B5EF4-FFF2-40B4-BE49-F238E27FC236}">
                            <a16:creationId xmlns:a16="http://schemas.microsoft.com/office/drawing/2014/main" id="{76C5F9F0-B9AA-8844-8123-4D515CA351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557" y="1499701"/>
                        <a:ext cx="2016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02" name="图片 1">
            <a:extLst>
              <a:ext uri="{FF2B5EF4-FFF2-40B4-BE49-F238E27FC236}">
                <a16:creationId xmlns:a16="http://schemas.microsoft.com/office/drawing/2014/main" id="{FFDB545E-039A-1F46-B887-301900ADFF7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59288" y="2524126"/>
            <a:ext cx="360045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826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additive="base">
                                        <p:cTn id="7" dur="500" fill="hold"/>
                                        <p:tgtEl>
                                          <p:spTgt spid="4102"/>
                                        </p:tgtEl>
                                        <p:attrNameLst>
                                          <p:attrName>ppt_x</p:attrName>
                                        </p:attrNameLst>
                                      </p:cBhvr>
                                      <p:tavLst>
                                        <p:tav tm="0">
                                          <p:val>
                                            <p:strVal val="#ppt_x"/>
                                          </p:val>
                                        </p:tav>
                                        <p:tav tm="100000">
                                          <p:val>
                                            <p:strVal val="#ppt_x"/>
                                          </p:val>
                                        </p:tav>
                                      </p:tavLst>
                                    </p:anim>
                                    <p:anim calcmode="lin" valueType="num">
                                      <p:cBhvr additive="base">
                                        <p:cTn id="8"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E977F94E-53AE-514E-893B-0175A60DB729}"/>
              </a:ext>
            </a:extLst>
          </p:cNvPr>
          <p:cNvSpPr>
            <a:spLocks noGrp="1"/>
          </p:cNvSpPr>
          <p:nvPr>
            <p:ph type="title"/>
          </p:nvPr>
        </p:nvSpPr>
        <p:spPr/>
        <p:txBody>
          <a:bodyPr/>
          <a:lstStyle/>
          <a:p>
            <a:r>
              <a:rPr lang="zh-CN" altLang="zh-CN">
                <a:ea typeface="宋体" panose="02010600030101010101" pitchFamily="2" charset="-122"/>
              </a:rPr>
              <a:t>表达式和运算符</a:t>
            </a:r>
            <a:endParaRPr lang="zh-CN" altLang="en-US">
              <a:ea typeface="宋体" panose="02010600030101010101" pitchFamily="2" charset="-122"/>
            </a:endParaRPr>
          </a:p>
        </p:txBody>
      </p:sp>
      <p:sp>
        <p:nvSpPr>
          <p:cNvPr id="31747" name="内容占位符 2">
            <a:extLst>
              <a:ext uri="{FF2B5EF4-FFF2-40B4-BE49-F238E27FC236}">
                <a16:creationId xmlns:a16="http://schemas.microsoft.com/office/drawing/2014/main" id="{F22D7B8B-CF93-8E47-AB94-10CA00D92F83}"/>
              </a:ext>
            </a:extLst>
          </p:cNvPr>
          <p:cNvSpPr>
            <a:spLocks noGrp="1"/>
          </p:cNvSpPr>
          <p:nvPr>
            <p:ph idx="1"/>
          </p:nvPr>
        </p:nvSpPr>
        <p:spPr/>
        <p:txBody>
          <a:bodyPr/>
          <a:lstStyle/>
          <a:p>
            <a:r>
              <a:rPr lang="zh-CN" altLang="zh-CN">
                <a:ea typeface="宋体" panose="02010600030101010101" pitchFamily="2" charset="-122"/>
              </a:rPr>
              <a:t>表达式的组成</a:t>
            </a:r>
            <a:endParaRPr lang="en-US" altLang="zh-CN">
              <a:ea typeface="宋体" panose="02010600030101010101" pitchFamily="2" charset="-122"/>
            </a:endParaRPr>
          </a:p>
          <a:p>
            <a:pPr lvl="1"/>
            <a:r>
              <a:rPr lang="zh-CN" altLang="zh-CN">
                <a:ea typeface="宋体" panose="02010600030101010101" pitchFamily="2" charset="-122"/>
              </a:rPr>
              <a:t>操作数、运算符和圆括号按一定规则组成表达式</a:t>
            </a:r>
            <a:endParaRPr lang="en-US" altLang="zh-CN">
              <a:ea typeface="宋体" panose="02010600030101010101" pitchFamily="2" charset="-122"/>
            </a:endParaRPr>
          </a:p>
          <a:p>
            <a:r>
              <a:rPr lang="zh-CN" altLang="zh-CN">
                <a:ea typeface="宋体" panose="02010600030101010101" pitchFamily="2" charset="-122"/>
              </a:rPr>
              <a:t>运算符的优先级控制各个运算符的计算顺序</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2.22</a:t>
            </a:r>
            <a:r>
              <a:rPr lang="zh-CN" altLang="zh-CN" b="1">
                <a:ea typeface="宋体" panose="02010600030101010101" pitchFamily="2" charset="-122"/>
              </a:rPr>
              <a:t>】</a:t>
            </a:r>
            <a:r>
              <a:rPr lang="zh-CN" altLang="zh-CN">
                <a:ea typeface="宋体" panose="02010600030101010101" pitchFamily="2" charset="-122"/>
              </a:rPr>
              <a:t>表达式示例</a:t>
            </a:r>
            <a:endParaRPr lang="zh-CN" altLang="en-US">
              <a:ea typeface="宋体" panose="02010600030101010101" pitchFamily="2" charset="-122"/>
            </a:endParaRPr>
          </a:p>
        </p:txBody>
      </p:sp>
      <p:pic>
        <p:nvPicPr>
          <p:cNvPr id="31748" name="图片 3">
            <a:extLst>
              <a:ext uri="{FF2B5EF4-FFF2-40B4-BE49-F238E27FC236}">
                <a16:creationId xmlns:a16="http://schemas.microsoft.com/office/drawing/2014/main" id="{801610FB-4CE4-A842-B63C-6D6D4F956E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34768" y="3207711"/>
            <a:ext cx="58134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560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6572974D-1DF2-2D43-BFE1-A96871BFC37B}"/>
              </a:ext>
            </a:extLst>
          </p:cNvPr>
          <p:cNvSpPr>
            <a:spLocks noGrp="1"/>
          </p:cNvSpPr>
          <p:nvPr>
            <p:ph type="title"/>
          </p:nvPr>
        </p:nvSpPr>
        <p:spPr/>
        <p:txBody>
          <a:bodyPr/>
          <a:lstStyle/>
          <a:p>
            <a:r>
              <a:rPr lang="zh-CN" altLang="zh-CN">
                <a:ea typeface="宋体" panose="02010600030101010101" pitchFamily="2" charset="-122"/>
              </a:rPr>
              <a:t>表达式的书写规则</a:t>
            </a:r>
            <a:endParaRPr lang="zh-CN" altLang="en-US">
              <a:ea typeface="宋体" panose="02010600030101010101" pitchFamily="2" charset="-122"/>
            </a:endParaRPr>
          </a:p>
        </p:txBody>
      </p:sp>
      <p:sp>
        <p:nvSpPr>
          <p:cNvPr id="32771" name="内容占位符 2">
            <a:extLst>
              <a:ext uri="{FF2B5EF4-FFF2-40B4-BE49-F238E27FC236}">
                <a16:creationId xmlns:a16="http://schemas.microsoft.com/office/drawing/2014/main" id="{0F8F3788-EBD6-EE48-A6A5-035842083F67}"/>
              </a:ext>
            </a:extLst>
          </p:cNvPr>
          <p:cNvSpPr>
            <a:spLocks noGrp="1"/>
          </p:cNvSpPr>
          <p:nvPr>
            <p:ph idx="1"/>
          </p:nvPr>
        </p:nvSpPr>
        <p:spPr/>
        <p:txBody>
          <a:bodyPr/>
          <a:lstStyle/>
          <a:p>
            <a:r>
              <a:rPr lang="en-US" altLang="zh-CN" dirty="0">
                <a:ea typeface="宋体" panose="02010600030101010101" pitchFamily="2" charset="-122"/>
                <a:sym typeface="Wingdings" pitchFamily="2" charset="2"/>
              </a:rPr>
              <a:t></a:t>
            </a:r>
            <a:r>
              <a:rPr lang="zh-CN" altLang="zh-CN" dirty="0">
                <a:ea typeface="宋体" panose="02010600030101010101" pitchFamily="2" charset="-122"/>
              </a:rPr>
              <a:t>表达式从左到右在同一个基准上书写。例如，数学公式</a:t>
            </a:r>
            <a:r>
              <a:rPr lang="en-US" altLang="zh-CN" dirty="0">
                <a:ea typeface="宋体" panose="02010600030101010101" pitchFamily="2" charset="-122"/>
              </a:rPr>
              <a:t>a</a:t>
            </a:r>
            <a:r>
              <a:rPr lang="en-US" altLang="zh-CN" baseline="30000" dirty="0">
                <a:ea typeface="宋体" panose="02010600030101010101" pitchFamily="2" charset="-122"/>
              </a:rPr>
              <a:t>2</a:t>
            </a:r>
            <a:r>
              <a:rPr lang="en-US" altLang="zh-CN" dirty="0">
                <a:ea typeface="宋体" panose="02010600030101010101" pitchFamily="2" charset="-122"/>
              </a:rPr>
              <a:t>+b</a:t>
            </a:r>
            <a:r>
              <a:rPr lang="en-US" altLang="zh-CN" baseline="30000" dirty="0">
                <a:ea typeface="宋体" panose="02010600030101010101" pitchFamily="2" charset="-122"/>
              </a:rPr>
              <a:t>2</a:t>
            </a:r>
            <a:r>
              <a:rPr lang="zh-CN" altLang="zh-CN" dirty="0">
                <a:ea typeface="宋体" panose="02010600030101010101" pitchFamily="2" charset="-122"/>
              </a:rPr>
              <a:t>应该写为：</a:t>
            </a:r>
            <a:r>
              <a:rPr lang="en-US" altLang="zh-CN" dirty="0">
                <a:ea typeface="宋体" panose="02010600030101010101" pitchFamily="2" charset="-122"/>
              </a:rPr>
              <a:t>a**2+b**2</a:t>
            </a:r>
            <a:endParaRPr lang="zh-CN" altLang="zh-CN" dirty="0">
              <a:ea typeface="宋体" panose="02010600030101010101" pitchFamily="2" charset="-122"/>
            </a:endParaRPr>
          </a:p>
          <a:p>
            <a:r>
              <a:rPr lang="zh-CN" altLang="zh-CN" dirty="0">
                <a:ea typeface="宋体" panose="02010600030101010101" pitchFamily="2" charset="-122"/>
              </a:rPr>
              <a:t>②乘号不能省略，例如，数学公式</a:t>
            </a:r>
            <a:r>
              <a:rPr lang="en-US" altLang="zh-CN" dirty="0">
                <a:ea typeface="宋体" panose="02010600030101010101" pitchFamily="2" charset="-122"/>
              </a:rPr>
              <a:t>ab</a:t>
            </a:r>
            <a:r>
              <a:rPr lang="zh-CN" altLang="zh-CN" dirty="0">
                <a:ea typeface="宋体" panose="02010600030101010101" pitchFamily="2" charset="-122"/>
              </a:rPr>
              <a:t>（表示</a:t>
            </a:r>
            <a:r>
              <a:rPr lang="en-US" altLang="zh-CN" dirty="0">
                <a:ea typeface="宋体" panose="02010600030101010101" pitchFamily="2" charset="-122"/>
              </a:rPr>
              <a:t>a</a:t>
            </a:r>
            <a:r>
              <a:rPr lang="zh-CN" altLang="zh-CN" dirty="0">
                <a:ea typeface="宋体" panose="02010600030101010101" pitchFamily="2" charset="-122"/>
              </a:rPr>
              <a:t>乘以</a:t>
            </a:r>
            <a:r>
              <a:rPr lang="en-US" altLang="zh-CN" dirty="0">
                <a:ea typeface="宋体" panose="02010600030101010101" pitchFamily="2" charset="-122"/>
              </a:rPr>
              <a:t>b</a:t>
            </a:r>
            <a:r>
              <a:rPr lang="zh-CN" altLang="zh-CN" dirty="0">
                <a:ea typeface="宋体" panose="02010600030101010101" pitchFamily="2" charset="-122"/>
              </a:rPr>
              <a:t>）应写为：</a:t>
            </a:r>
            <a:r>
              <a:rPr lang="en-US" altLang="zh-CN" dirty="0">
                <a:ea typeface="宋体" panose="02010600030101010101" pitchFamily="2" charset="-122"/>
              </a:rPr>
              <a:t>a*b</a:t>
            </a:r>
            <a:endParaRPr lang="zh-CN" altLang="zh-CN" dirty="0">
              <a:ea typeface="宋体" panose="02010600030101010101" pitchFamily="2" charset="-122"/>
            </a:endParaRPr>
          </a:p>
          <a:p>
            <a:r>
              <a:rPr lang="zh-CN" altLang="zh-CN" dirty="0">
                <a:ea typeface="宋体" panose="02010600030101010101" pitchFamily="2" charset="-122"/>
              </a:rPr>
              <a:t>③括号必须成对出现，而且只能使用圆括号；圆括号可以嵌套使用</a:t>
            </a:r>
            <a:endParaRPr lang="zh-CN" altLang="en-US" dirty="0">
              <a:ea typeface="宋体" panose="02010600030101010101" pitchFamily="2" charset="-122"/>
            </a:endParaRPr>
          </a:p>
        </p:txBody>
      </p:sp>
    </p:spTree>
    <p:extLst>
      <p:ext uri="{BB962C8B-B14F-4D97-AF65-F5344CB8AC3E}">
        <p14:creationId xmlns:p14="http://schemas.microsoft.com/office/powerpoint/2010/main" val="607687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98A6CDF-CE17-8843-A376-C15DAF193276}"/>
              </a:ext>
            </a:extLst>
          </p:cNvPr>
          <p:cNvSpPr>
            <a:spLocks noGrp="1"/>
          </p:cNvSpPr>
          <p:nvPr>
            <p:ph type="title"/>
          </p:nvPr>
        </p:nvSpPr>
        <p:spPr/>
        <p:txBody>
          <a:bodyPr/>
          <a:lstStyle/>
          <a:p>
            <a:r>
              <a:rPr lang="zh-CN" altLang="zh-CN">
                <a:ea typeface="宋体" panose="02010600030101010101" pitchFamily="2" charset="-122"/>
              </a:rPr>
              <a:t>运算符</a:t>
            </a:r>
            <a:endParaRPr lang="zh-CN" altLang="en-US">
              <a:ea typeface="宋体" panose="02010600030101010101" pitchFamily="2" charset="-122"/>
            </a:endParaRPr>
          </a:p>
        </p:txBody>
      </p:sp>
      <p:sp>
        <p:nvSpPr>
          <p:cNvPr id="33795" name="内容占位符 2">
            <a:extLst>
              <a:ext uri="{FF2B5EF4-FFF2-40B4-BE49-F238E27FC236}">
                <a16:creationId xmlns:a16="http://schemas.microsoft.com/office/drawing/2014/main" id="{A1624127-5E45-3A42-B87B-AAA65D5650FD}"/>
              </a:ext>
            </a:extLst>
          </p:cNvPr>
          <p:cNvSpPr>
            <a:spLocks noGrp="1"/>
          </p:cNvSpPr>
          <p:nvPr>
            <p:ph idx="1"/>
          </p:nvPr>
        </p:nvSpPr>
        <p:spPr/>
        <p:txBody>
          <a:bodyPr/>
          <a:lstStyle/>
          <a:p>
            <a:r>
              <a:rPr lang="zh-CN" altLang="zh-CN">
                <a:ea typeface="宋体" panose="02010600030101010101" pitchFamily="2" charset="-122"/>
              </a:rPr>
              <a:t>运算符用于在表达式中对一个或多个操作数进行计算并返回结果值</a:t>
            </a:r>
            <a:endParaRPr lang="en-US" altLang="zh-CN">
              <a:ea typeface="宋体" panose="02010600030101010101" pitchFamily="2" charset="-122"/>
            </a:endParaRPr>
          </a:p>
          <a:p>
            <a:r>
              <a:rPr lang="zh-CN" altLang="zh-CN">
                <a:ea typeface="宋体" panose="02010600030101010101" pitchFamily="2" charset="-122"/>
              </a:rPr>
              <a:t>表达式计算顺序取决于运算符的结合顺序和优先级</a:t>
            </a:r>
            <a:endParaRPr lang="en-US" altLang="zh-CN">
              <a:ea typeface="宋体" panose="02010600030101010101" pitchFamily="2" charset="-122"/>
            </a:endParaRPr>
          </a:p>
          <a:p>
            <a:r>
              <a:rPr lang="zh-CN" altLang="zh-CN">
                <a:ea typeface="宋体" panose="02010600030101010101" pitchFamily="2" charset="-122"/>
              </a:rPr>
              <a:t>可以使用圆括号“</a:t>
            </a:r>
            <a:r>
              <a:rPr lang="en-US" altLang="zh-CN">
                <a:ea typeface="宋体" panose="02010600030101010101" pitchFamily="2" charset="-122"/>
              </a:rPr>
              <a:t>()</a:t>
            </a:r>
            <a:r>
              <a:rPr lang="zh-CN" altLang="zh-CN">
                <a:ea typeface="宋体" panose="02010600030101010101" pitchFamily="2" charset="-122"/>
              </a:rPr>
              <a:t>”强制改变运算顺序</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2.24</a:t>
            </a:r>
            <a:r>
              <a:rPr lang="zh-CN" altLang="zh-CN" b="1">
                <a:ea typeface="宋体" panose="02010600030101010101" pitchFamily="2" charset="-122"/>
              </a:rPr>
              <a:t>】</a:t>
            </a:r>
            <a:r>
              <a:rPr lang="zh-CN" altLang="zh-CN">
                <a:ea typeface="宋体" panose="02010600030101010101" pitchFamily="2" charset="-122"/>
              </a:rPr>
              <a:t>表达式中运算符的优先级示例</a:t>
            </a:r>
            <a:endParaRPr lang="zh-CN" altLang="en-US">
              <a:ea typeface="宋体" panose="02010600030101010101" pitchFamily="2" charset="-122"/>
            </a:endParaRPr>
          </a:p>
        </p:txBody>
      </p:sp>
      <p:pic>
        <p:nvPicPr>
          <p:cNvPr id="33796" name="图片 3">
            <a:extLst>
              <a:ext uri="{FF2B5EF4-FFF2-40B4-BE49-F238E27FC236}">
                <a16:creationId xmlns:a16="http://schemas.microsoft.com/office/drawing/2014/main" id="{931AD6FA-DF83-D94E-A4D1-EC88BECC94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2914" y="3323718"/>
            <a:ext cx="6583895" cy="137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4246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B6E852E-1B09-2948-896D-4CBF2416167B}"/>
              </a:ext>
            </a:extLst>
          </p:cNvPr>
          <p:cNvSpPr>
            <a:spLocks noGrp="1"/>
          </p:cNvSpPr>
          <p:nvPr>
            <p:ph type="title"/>
          </p:nvPr>
        </p:nvSpPr>
        <p:spPr>
          <a:xfrm>
            <a:off x="1976679" y="106519"/>
            <a:ext cx="10018713" cy="880242"/>
          </a:xfrm>
        </p:spPr>
        <p:txBody>
          <a:bodyPr/>
          <a:lstStyle/>
          <a:p>
            <a:r>
              <a:rPr lang="en-US" altLang="zh-CN" dirty="0">
                <a:ea typeface="宋体" panose="02010600030101010101" pitchFamily="2" charset="-122"/>
              </a:rPr>
              <a:t>Python</a:t>
            </a:r>
            <a:r>
              <a:rPr lang="zh-CN" altLang="zh-CN" dirty="0">
                <a:ea typeface="宋体" panose="02010600030101010101" pitchFamily="2" charset="-122"/>
              </a:rPr>
              <a:t>运算符及其优先级</a:t>
            </a:r>
            <a:r>
              <a:rPr lang="zh-CN" altLang="en-US" dirty="0">
                <a:ea typeface="宋体" panose="02010600030101010101" pitchFamily="2" charset="-122"/>
              </a:rPr>
              <a:t>（</a:t>
            </a:r>
            <a:r>
              <a:rPr lang="zh-CN" altLang="zh-CN" dirty="0"/>
              <a:t>优先级从低到高</a:t>
            </a:r>
            <a:r>
              <a:rPr lang="zh-CN" altLang="en-US" dirty="0">
                <a:ea typeface="宋体" panose="02010600030101010101" pitchFamily="2" charset="-122"/>
              </a:rPr>
              <a:t>）</a:t>
            </a:r>
          </a:p>
        </p:txBody>
      </p:sp>
      <p:graphicFrame>
        <p:nvGraphicFramePr>
          <p:cNvPr id="5" name="表格 4">
            <a:extLst>
              <a:ext uri="{FF2B5EF4-FFF2-40B4-BE49-F238E27FC236}">
                <a16:creationId xmlns:a16="http://schemas.microsoft.com/office/drawing/2014/main" id="{793318A9-2ECE-284B-9555-7407AEA7C78C}"/>
              </a:ext>
            </a:extLst>
          </p:cNvPr>
          <p:cNvGraphicFramePr>
            <a:graphicFrameLocks noGrp="1"/>
          </p:cNvGraphicFramePr>
          <p:nvPr>
            <p:extLst>
              <p:ext uri="{D42A27DB-BD31-4B8C-83A1-F6EECF244321}">
                <p14:modId xmlns:p14="http://schemas.microsoft.com/office/powerpoint/2010/main" val="1672330316"/>
              </p:ext>
            </p:extLst>
          </p:nvPr>
        </p:nvGraphicFramePr>
        <p:xfrm>
          <a:off x="1579061" y="986761"/>
          <a:ext cx="10319861" cy="5433158"/>
        </p:xfrm>
        <a:graphic>
          <a:graphicData uri="http://schemas.openxmlformats.org/drawingml/2006/table">
            <a:tbl>
              <a:tblPr firstRow="1" firstCol="1" bandRow="1">
                <a:tableStyleId>{5C22544A-7EE6-4342-B048-85BDC9FD1C3A}</a:tableStyleId>
              </a:tblPr>
              <a:tblGrid>
                <a:gridCol w="6083400">
                  <a:extLst>
                    <a:ext uri="{9D8B030D-6E8A-4147-A177-3AD203B41FA5}">
                      <a16:colId xmlns:a16="http://schemas.microsoft.com/office/drawing/2014/main" val="20000"/>
                    </a:ext>
                  </a:extLst>
                </a:gridCol>
                <a:gridCol w="4236461">
                  <a:extLst>
                    <a:ext uri="{9D8B030D-6E8A-4147-A177-3AD203B41FA5}">
                      <a16:colId xmlns:a16="http://schemas.microsoft.com/office/drawing/2014/main" val="20001"/>
                    </a:ext>
                  </a:extLst>
                </a:gridCol>
              </a:tblGrid>
              <a:tr h="322950">
                <a:tc>
                  <a:txBody>
                    <a:bodyPr/>
                    <a:lstStyle/>
                    <a:p>
                      <a:pPr algn="ctr">
                        <a:lnSpc>
                          <a:spcPts val="1400"/>
                        </a:lnSpc>
                        <a:spcAft>
                          <a:spcPts val="0"/>
                        </a:spcAft>
                      </a:pPr>
                      <a:r>
                        <a:rPr lang="zh-CN" sz="1600" kern="100" dirty="0">
                          <a:effectLst/>
                        </a:rPr>
                        <a:t>操作符</a:t>
                      </a:r>
                      <a:endParaRPr lang="zh-CN" sz="1600" kern="100" dirty="0">
                        <a:effectLst/>
                        <a:latin typeface="Arial" charset="0"/>
                        <a:ea typeface="黑体" charset="-122"/>
                        <a:cs typeface="Times New Roman" charset="0"/>
                      </a:endParaRPr>
                    </a:p>
                  </a:txBody>
                  <a:tcPr marL="47625" marR="47625" marT="19050" marB="19050" anchor="ctr"/>
                </a:tc>
                <a:tc>
                  <a:txBody>
                    <a:bodyPr/>
                    <a:lstStyle/>
                    <a:p>
                      <a:pPr algn="ctr">
                        <a:lnSpc>
                          <a:spcPts val="1400"/>
                        </a:lnSpc>
                        <a:spcAft>
                          <a:spcPts val="0"/>
                        </a:spcAft>
                      </a:pPr>
                      <a:r>
                        <a:rPr lang="zh-CN" sz="1600" kern="100" dirty="0">
                          <a:effectLst/>
                        </a:rPr>
                        <a:t>描述</a:t>
                      </a:r>
                      <a:endParaRPr lang="zh-CN" sz="1600" kern="100" dirty="0">
                        <a:effectLst/>
                        <a:latin typeface="Arial" charset="0"/>
                        <a:ea typeface="黑体" charset="-122"/>
                        <a:cs typeface="Times New Roman" charset="0"/>
                      </a:endParaRPr>
                    </a:p>
                  </a:txBody>
                  <a:tcPr marL="47625" marR="47625" marT="19050" marB="19050" anchor="ctr"/>
                </a:tc>
                <a:extLst>
                  <a:ext uri="{0D108BD9-81ED-4DB2-BD59-A6C34878D82A}">
                    <a16:rowId xmlns:a16="http://schemas.microsoft.com/office/drawing/2014/main" val="10000"/>
                  </a:ext>
                </a:extLst>
              </a:tr>
              <a:tr h="322950">
                <a:tc>
                  <a:txBody>
                    <a:bodyPr/>
                    <a:lstStyle/>
                    <a:p>
                      <a:pPr indent="95250" algn="just">
                        <a:lnSpc>
                          <a:spcPts val="1400"/>
                        </a:lnSpc>
                        <a:spcAft>
                          <a:spcPts val="0"/>
                        </a:spcAft>
                      </a:pPr>
                      <a:r>
                        <a:rPr lang="en-US" sz="1600" kern="100" dirty="0">
                          <a:effectLst/>
                        </a:rPr>
                        <a:t>Lambda</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en-US" sz="1600" kern="100">
                          <a:effectLst/>
                        </a:rPr>
                        <a:t>Lambda </a:t>
                      </a:r>
                      <a:r>
                        <a:rPr lang="zh-CN" sz="1600" kern="100">
                          <a:effectLst/>
                        </a:rPr>
                        <a:t>表达式</a:t>
                      </a:r>
                      <a:endParaRPr lang="zh-CN" sz="1600" kern="100">
                        <a:effectLst/>
                        <a:latin typeface="Times New Roman" charset="0"/>
                        <a:ea typeface="宋体" charset="-122"/>
                      </a:endParaRPr>
                    </a:p>
                  </a:txBody>
                  <a:tcPr marL="47625" marR="47625" marT="19050" marB="19050" anchor="ctr"/>
                </a:tc>
                <a:extLst>
                  <a:ext uri="{0D108BD9-81ED-4DB2-BD59-A6C34878D82A}">
                    <a16:rowId xmlns:a16="http://schemas.microsoft.com/office/drawing/2014/main" val="10001"/>
                  </a:ext>
                </a:extLst>
              </a:tr>
              <a:tr h="322950">
                <a:tc>
                  <a:txBody>
                    <a:bodyPr/>
                    <a:lstStyle/>
                    <a:p>
                      <a:pPr indent="95250" algn="just">
                        <a:lnSpc>
                          <a:spcPts val="1400"/>
                        </a:lnSpc>
                        <a:spcAft>
                          <a:spcPts val="0"/>
                        </a:spcAft>
                      </a:pPr>
                      <a:r>
                        <a:rPr lang="en-US" sz="1600" kern="100" dirty="0">
                          <a:effectLst/>
                        </a:rPr>
                        <a:t>or</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a:effectLst/>
                        </a:rPr>
                        <a:t>布尔或</a:t>
                      </a:r>
                      <a:endParaRPr lang="zh-CN" sz="1600" kern="100">
                        <a:effectLst/>
                        <a:latin typeface="Times New Roman" charset="0"/>
                        <a:ea typeface="宋体" charset="-122"/>
                      </a:endParaRPr>
                    </a:p>
                  </a:txBody>
                  <a:tcPr marL="47625" marR="47625" marT="19050" marB="19050" anchor="ctr"/>
                </a:tc>
                <a:extLst>
                  <a:ext uri="{0D108BD9-81ED-4DB2-BD59-A6C34878D82A}">
                    <a16:rowId xmlns:a16="http://schemas.microsoft.com/office/drawing/2014/main" val="10002"/>
                  </a:ext>
                </a:extLst>
              </a:tr>
              <a:tr h="322950">
                <a:tc>
                  <a:txBody>
                    <a:bodyPr/>
                    <a:lstStyle/>
                    <a:p>
                      <a:pPr indent="95250" algn="just">
                        <a:lnSpc>
                          <a:spcPts val="1400"/>
                        </a:lnSpc>
                        <a:spcAft>
                          <a:spcPts val="0"/>
                        </a:spcAft>
                      </a:pPr>
                      <a:r>
                        <a:rPr lang="en-US" sz="1600" kern="100" dirty="0">
                          <a:effectLst/>
                        </a:rPr>
                        <a:t>and</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a:effectLst/>
                        </a:rPr>
                        <a:t>布尔与</a:t>
                      </a:r>
                      <a:endParaRPr lang="zh-CN" sz="1600" kern="100">
                        <a:effectLst/>
                        <a:latin typeface="Times New Roman" charset="0"/>
                        <a:ea typeface="宋体" charset="-122"/>
                      </a:endParaRPr>
                    </a:p>
                  </a:txBody>
                  <a:tcPr marL="47625" marR="47625" marT="19050" marB="19050" anchor="ctr"/>
                </a:tc>
                <a:extLst>
                  <a:ext uri="{0D108BD9-81ED-4DB2-BD59-A6C34878D82A}">
                    <a16:rowId xmlns:a16="http://schemas.microsoft.com/office/drawing/2014/main" val="10003"/>
                  </a:ext>
                </a:extLst>
              </a:tr>
              <a:tr h="322950">
                <a:tc>
                  <a:txBody>
                    <a:bodyPr/>
                    <a:lstStyle/>
                    <a:p>
                      <a:pPr indent="95250" algn="just">
                        <a:lnSpc>
                          <a:spcPts val="1400"/>
                        </a:lnSpc>
                        <a:spcAft>
                          <a:spcPts val="0"/>
                        </a:spcAft>
                      </a:pPr>
                      <a:r>
                        <a:rPr lang="en-US" sz="1600" kern="100" dirty="0">
                          <a:effectLst/>
                        </a:rPr>
                        <a:t>not</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a:effectLst/>
                        </a:rPr>
                        <a:t>布尔非</a:t>
                      </a:r>
                      <a:endParaRPr lang="zh-CN" sz="1600" kern="100">
                        <a:effectLst/>
                        <a:latin typeface="Times New Roman" charset="0"/>
                        <a:ea typeface="宋体" charset="-122"/>
                      </a:endParaRPr>
                    </a:p>
                  </a:txBody>
                  <a:tcPr marL="47625" marR="47625" marT="19050" marB="19050" anchor="ctr"/>
                </a:tc>
                <a:extLst>
                  <a:ext uri="{0D108BD9-81ED-4DB2-BD59-A6C34878D82A}">
                    <a16:rowId xmlns:a16="http://schemas.microsoft.com/office/drawing/2014/main" val="10004"/>
                  </a:ext>
                </a:extLst>
              </a:tr>
              <a:tr h="322950">
                <a:tc>
                  <a:txBody>
                    <a:bodyPr/>
                    <a:lstStyle/>
                    <a:p>
                      <a:pPr indent="95250" algn="just">
                        <a:lnSpc>
                          <a:spcPts val="1400"/>
                        </a:lnSpc>
                        <a:spcAft>
                          <a:spcPts val="0"/>
                        </a:spcAft>
                      </a:pPr>
                      <a:r>
                        <a:rPr lang="en-US" sz="1600" kern="100" dirty="0">
                          <a:effectLst/>
                        </a:rPr>
                        <a:t>in, not in, is, is not, &lt;, &lt;=, &gt;, &gt;=, &lt;&gt;, !=, ==</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a:effectLst/>
                        </a:rPr>
                        <a:t>比较，包括成员测试和身份测试</a:t>
                      </a:r>
                      <a:endParaRPr lang="zh-CN" sz="1600" kern="100">
                        <a:effectLst/>
                        <a:latin typeface="Times New Roman" charset="0"/>
                        <a:ea typeface="宋体" charset="-122"/>
                      </a:endParaRPr>
                    </a:p>
                  </a:txBody>
                  <a:tcPr marL="47625" marR="47625" marT="19050" marB="19050" anchor="ctr"/>
                </a:tc>
                <a:extLst>
                  <a:ext uri="{0D108BD9-81ED-4DB2-BD59-A6C34878D82A}">
                    <a16:rowId xmlns:a16="http://schemas.microsoft.com/office/drawing/2014/main" val="10005"/>
                  </a:ext>
                </a:extLst>
              </a:tr>
              <a:tr h="322950">
                <a:tc>
                  <a:txBody>
                    <a:bodyPr/>
                    <a:lstStyle/>
                    <a:p>
                      <a:pPr indent="95250" algn="just">
                        <a:lnSpc>
                          <a:spcPts val="1400"/>
                        </a:lnSpc>
                        <a:spcAft>
                          <a:spcPts val="0"/>
                        </a:spcAft>
                      </a:pPr>
                      <a:r>
                        <a:rPr lang="en-US" sz="1600" kern="100">
                          <a:effectLst/>
                        </a:rPr>
                        <a:t>|</a:t>
                      </a:r>
                      <a:endParaRPr lang="zh-CN" sz="1600" kern="10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rPr>
                        <a:t>按位或</a:t>
                      </a:r>
                      <a:endParaRPr lang="zh-CN" sz="1600" kern="100" dirty="0">
                        <a:effectLst/>
                        <a:latin typeface="Times New Roman" charset="0"/>
                        <a:ea typeface="宋体" charset="-122"/>
                      </a:endParaRPr>
                    </a:p>
                  </a:txBody>
                  <a:tcPr marL="47625" marR="47625" marT="19050" marB="19050" anchor="ctr"/>
                </a:tc>
                <a:extLst>
                  <a:ext uri="{0D108BD9-81ED-4DB2-BD59-A6C34878D82A}">
                    <a16:rowId xmlns:a16="http://schemas.microsoft.com/office/drawing/2014/main" val="10006"/>
                  </a:ext>
                </a:extLst>
              </a:tr>
              <a:tr h="322950">
                <a:tc>
                  <a:txBody>
                    <a:bodyPr/>
                    <a:lstStyle/>
                    <a:p>
                      <a:pPr indent="95250" algn="just">
                        <a:lnSpc>
                          <a:spcPts val="1400"/>
                        </a:lnSpc>
                        <a:spcAft>
                          <a:spcPts val="0"/>
                        </a:spcAft>
                      </a:pPr>
                      <a:r>
                        <a:rPr lang="en-US" sz="1600" kern="100" dirty="0">
                          <a:effectLst/>
                          <a:latin typeface="Times New Roman" charset="0"/>
                          <a:ea typeface="宋体" charset="-122"/>
                        </a:rPr>
                        <a:t>^</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a:effectLst/>
                          <a:latin typeface="Times New Roman" charset="0"/>
                          <a:ea typeface="宋体" charset="-122"/>
                        </a:rPr>
                        <a:t>按位异或</a:t>
                      </a:r>
                    </a:p>
                  </a:txBody>
                  <a:tcPr marL="47625" marR="47625" marT="19050" marB="19050" anchor="ctr"/>
                </a:tc>
                <a:extLst>
                  <a:ext uri="{0D108BD9-81ED-4DB2-BD59-A6C34878D82A}">
                    <a16:rowId xmlns:a16="http://schemas.microsoft.com/office/drawing/2014/main" val="10007"/>
                  </a:ext>
                </a:extLst>
              </a:tr>
              <a:tr h="322950">
                <a:tc>
                  <a:txBody>
                    <a:bodyPr/>
                    <a:lstStyle/>
                    <a:p>
                      <a:pPr indent="95250" algn="just">
                        <a:lnSpc>
                          <a:spcPts val="1400"/>
                        </a:lnSpc>
                        <a:spcAft>
                          <a:spcPts val="0"/>
                        </a:spcAft>
                      </a:pPr>
                      <a:r>
                        <a:rPr lang="en-US" sz="1600" kern="100" dirty="0">
                          <a:effectLst/>
                          <a:latin typeface="Times New Roman" charset="0"/>
                          <a:ea typeface="宋体" charset="-122"/>
                        </a:rPr>
                        <a:t>&amp;</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latin typeface="Times New Roman" charset="0"/>
                          <a:ea typeface="宋体" charset="-122"/>
                        </a:rPr>
                        <a:t>按位与</a:t>
                      </a:r>
                    </a:p>
                  </a:txBody>
                  <a:tcPr marL="47625" marR="47625" marT="19050" marB="19050" anchor="ctr"/>
                </a:tc>
                <a:extLst>
                  <a:ext uri="{0D108BD9-81ED-4DB2-BD59-A6C34878D82A}">
                    <a16:rowId xmlns:a16="http://schemas.microsoft.com/office/drawing/2014/main" val="10008"/>
                  </a:ext>
                </a:extLst>
              </a:tr>
              <a:tr h="322950">
                <a:tc>
                  <a:txBody>
                    <a:bodyPr/>
                    <a:lstStyle/>
                    <a:p>
                      <a:pPr indent="95250" algn="just">
                        <a:lnSpc>
                          <a:spcPts val="1400"/>
                        </a:lnSpc>
                        <a:spcAft>
                          <a:spcPts val="0"/>
                        </a:spcAft>
                      </a:pPr>
                      <a:r>
                        <a:rPr lang="en-US" sz="1600" kern="100">
                          <a:effectLst/>
                          <a:latin typeface="Times New Roman" charset="0"/>
                          <a:ea typeface="宋体" charset="-122"/>
                        </a:rPr>
                        <a:t>&lt;&lt;</a:t>
                      </a:r>
                      <a:r>
                        <a:rPr lang="zh-CN" sz="1600" kern="100">
                          <a:effectLst/>
                          <a:latin typeface="Times New Roman" charset="0"/>
                          <a:ea typeface="宋体" charset="-122"/>
                        </a:rPr>
                        <a:t>，</a:t>
                      </a:r>
                      <a:r>
                        <a:rPr lang="en-US" sz="1600" kern="100">
                          <a:effectLst/>
                          <a:latin typeface="Times New Roman" charset="0"/>
                          <a:ea typeface="宋体" charset="-122"/>
                        </a:rPr>
                        <a:t>&gt;&gt;</a:t>
                      </a:r>
                      <a:endParaRPr lang="zh-CN" sz="1600" kern="10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a:effectLst/>
                          <a:latin typeface="Times New Roman" charset="0"/>
                          <a:ea typeface="宋体" charset="-122"/>
                        </a:rPr>
                        <a:t>移位</a:t>
                      </a:r>
                    </a:p>
                  </a:txBody>
                  <a:tcPr marL="47625" marR="47625" marT="19050" marB="19050" anchor="ctr"/>
                </a:tc>
                <a:extLst>
                  <a:ext uri="{0D108BD9-81ED-4DB2-BD59-A6C34878D82A}">
                    <a16:rowId xmlns:a16="http://schemas.microsoft.com/office/drawing/2014/main" val="10009"/>
                  </a:ext>
                </a:extLst>
              </a:tr>
              <a:tr h="322950">
                <a:tc>
                  <a:txBody>
                    <a:bodyPr/>
                    <a:lstStyle/>
                    <a:p>
                      <a:pPr indent="95250" algn="just">
                        <a:lnSpc>
                          <a:spcPts val="1400"/>
                        </a:lnSpc>
                        <a:spcAft>
                          <a:spcPts val="0"/>
                        </a:spcAft>
                      </a:pPr>
                      <a:r>
                        <a:rPr lang="en-US" sz="1600" kern="100">
                          <a:effectLst/>
                          <a:latin typeface="Times New Roman" charset="0"/>
                          <a:ea typeface="宋体" charset="-122"/>
                        </a:rPr>
                        <a:t>+</a:t>
                      </a:r>
                      <a:r>
                        <a:rPr lang="zh-CN" sz="1600" kern="100">
                          <a:effectLst/>
                          <a:latin typeface="Times New Roman" charset="0"/>
                          <a:ea typeface="宋体" charset="-122"/>
                        </a:rPr>
                        <a:t>，</a:t>
                      </a:r>
                      <a:r>
                        <a:rPr lang="en-US" sz="1600" kern="100">
                          <a:effectLst/>
                          <a:latin typeface="Times New Roman" charset="0"/>
                          <a:ea typeface="宋体" charset="-122"/>
                        </a:rPr>
                        <a:t>-</a:t>
                      </a:r>
                      <a:endParaRPr lang="zh-CN" sz="1600" kern="10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latin typeface="Times New Roman" charset="0"/>
                          <a:ea typeface="宋体" charset="-122"/>
                        </a:rPr>
                        <a:t>加法和减法</a:t>
                      </a:r>
                    </a:p>
                  </a:txBody>
                  <a:tcPr marL="47625" marR="47625" marT="19050" marB="19050" anchor="ctr"/>
                </a:tc>
                <a:extLst>
                  <a:ext uri="{0D108BD9-81ED-4DB2-BD59-A6C34878D82A}">
                    <a16:rowId xmlns:a16="http://schemas.microsoft.com/office/drawing/2014/main" val="10010"/>
                  </a:ext>
                </a:extLst>
              </a:tr>
              <a:tr h="322950">
                <a:tc>
                  <a:txBody>
                    <a:bodyPr/>
                    <a:lstStyle/>
                    <a:p>
                      <a:pPr indent="95250" algn="just">
                        <a:lnSpc>
                          <a:spcPts val="1400"/>
                        </a:lnSpc>
                        <a:spcAft>
                          <a:spcPts val="0"/>
                        </a:spcAft>
                      </a:pPr>
                      <a:r>
                        <a:rPr lang="en-US" sz="1600" kern="100">
                          <a:effectLst/>
                          <a:latin typeface="Times New Roman" charset="0"/>
                          <a:ea typeface="宋体" charset="-122"/>
                        </a:rPr>
                        <a:t>*</a:t>
                      </a:r>
                      <a:r>
                        <a:rPr lang="zh-CN" sz="1600" kern="100">
                          <a:effectLst/>
                          <a:latin typeface="Times New Roman" charset="0"/>
                          <a:ea typeface="宋体" charset="-122"/>
                        </a:rPr>
                        <a:t>，</a:t>
                      </a:r>
                      <a:r>
                        <a:rPr lang="en-US" sz="1600" kern="100">
                          <a:effectLst/>
                          <a:latin typeface="Times New Roman" charset="0"/>
                          <a:ea typeface="宋体" charset="-122"/>
                        </a:rPr>
                        <a:t>/</a:t>
                      </a:r>
                      <a:r>
                        <a:rPr lang="zh-CN" sz="1600" kern="100">
                          <a:effectLst/>
                          <a:latin typeface="Times New Roman" charset="0"/>
                          <a:ea typeface="宋体" charset="-122"/>
                        </a:rPr>
                        <a:t>，</a:t>
                      </a:r>
                      <a:r>
                        <a:rPr lang="en-US" sz="1600" kern="100">
                          <a:effectLst/>
                          <a:latin typeface="Times New Roman" charset="0"/>
                          <a:ea typeface="宋体" charset="-122"/>
                        </a:rPr>
                        <a:t>//</a:t>
                      </a:r>
                      <a:r>
                        <a:rPr lang="zh-CN" sz="1600" kern="100">
                          <a:effectLst/>
                          <a:latin typeface="Times New Roman" charset="0"/>
                          <a:ea typeface="宋体" charset="-122"/>
                        </a:rPr>
                        <a:t>，</a:t>
                      </a:r>
                      <a:r>
                        <a:rPr lang="en-US" sz="1600" kern="100">
                          <a:effectLst/>
                          <a:latin typeface="Times New Roman" charset="0"/>
                          <a:ea typeface="宋体" charset="-122"/>
                        </a:rPr>
                        <a:t>%</a:t>
                      </a:r>
                      <a:endParaRPr lang="zh-CN" sz="1600" kern="10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latin typeface="Times New Roman" charset="0"/>
                          <a:ea typeface="宋体" charset="-122"/>
                        </a:rPr>
                        <a:t>乘法、除法、</a:t>
                      </a:r>
                      <a:r>
                        <a:rPr lang="zh-Hans" altLang="en-US" sz="1600" kern="100" dirty="0">
                          <a:effectLst/>
                          <a:latin typeface="Times New Roman" charset="0"/>
                          <a:ea typeface="宋体" charset="-122"/>
                        </a:rPr>
                        <a:t>整除、</a:t>
                      </a:r>
                      <a:r>
                        <a:rPr lang="zh-CN" sz="1600" kern="100" dirty="0">
                          <a:effectLst/>
                          <a:latin typeface="Times New Roman" charset="0"/>
                          <a:ea typeface="宋体" charset="-122"/>
                        </a:rPr>
                        <a:t>取余</a:t>
                      </a:r>
                    </a:p>
                  </a:txBody>
                  <a:tcPr marL="47625" marR="47625" marT="19050" marB="19050" anchor="ctr"/>
                </a:tc>
                <a:extLst>
                  <a:ext uri="{0D108BD9-81ED-4DB2-BD59-A6C34878D82A}">
                    <a16:rowId xmlns:a16="http://schemas.microsoft.com/office/drawing/2014/main" val="10011"/>
                  </a:ext>
                </a:extLst>
              </a:tr>
              <a:tr h="322950">
                <a:tc>
                  <a:txBody>
                    <a:bodyPr/>
                    <a:lstStyle/>
                    <a:p>
                      <a:pPr indent="95250" algn="just">
                        <a:lnSpc>
                          <a:spcPts val="1400"/>
                        </a:lnSpc>
                        <a:spcAft>
                          <a:spcPts val="0"/>
                        </a:spcAft>
                      </a:pPr>
                      <a:r>
                        <a:rPr lang="en-US" sz="1600" kern="100">
                          <a:effectLst/>
                          <a:latin typeface="Times New Roman" charset="0"/>
                          <a:ea typeface="宋体" charset="-122"/>
                        </a:rPr>
                        <a:t>+x</a:t>
                      </a:r>
                      <a:r>
                        <a:rPr lang="zh-CN" sz="1600" kern="100">
                          <a:effectLst/>
                          <a:latin typeface="Times New Roman" charset="0"/>
                          <a:ea typeface="宋体" charset="-122"/>
                        </a:rPr>
                        <a:t>，</a:t>
                      </a:r>
                      <a:r>
                        <a:rPr lang="en-US" sz="1600" kern="100">
                          <a:effectLst/>
                          <a:latin typeface="Times New Roman" charset="0"/>
                          <a:ea typeface="宋体" charset="-122"/>
                        </a:rPr>
                        <a:t>-x</a:t>
                      </a:r>
                      <a:r>
                        <a:rPr lang="zh-CN" sz="1600" kern="100">
                          <a:effectLst/>
                          <a:latin typeface="Times New Roman" charset="0"/>
                          <a:ea typeface="宋体" charset="-122"/>
                        </a:rPr>
                        <a:t>，</a:t>
                      </a:r>
                      <a:r>
                        <a:rPr lang="en-US" sz="1600" kern="100">
                          <a:effectLst/>
                          <a:latin typeface="Times New Roman" charset="0"/>
                          <a:ea typeface="宋体" charset="-122"/>
                        </a:rPr>
                        <a:t>~x</a:t>
                      </a:r>
                      <a:endParaRPr lang="zh-CN" sz="1600" kern="10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latin typeface="Times New Roman" charset="0"/>
                          <a:ea typeface="宋体" charset="-122"/>
                        </a:rPr>
                        <a:t>正数、负数、按位取反</a:t>
                      </a:r>
                    </a:p>
                  </a:txBody>
                  <a:tcPr marL="47625" marR="47625" marT="19050" marB="19050" anchor="ctr"/>
                </a:tc>
                <a:extLst>
                  <a:ext uri="{0D108BD9-81ED-4DB2-BD59-A6C34878D82A}">
                    <a16:rowId xmlns:a16="http://schemas.microsoft.com/office/drawing/2014/main" val="10012"/>
                  </a:ext>
                </a:extLst>
              </a:tr>
              <a:tr h="322950">
                <a:tc>
                  <a:txBody>
                    <a:bodyPr/>
                    <a:lstStyle/>
                    <a:p>
                      <a:pPr indent="95250" algn="just">
                        <a:lnSpc>
                          <a:spcPts val="1400"/>
                        </a:lnSpc>
                        <a:spcAft>
                          <a:spcPts val="0"/>
                        </a:spcAft>
                      </a:pPr>
                      <a:r>
                        <a:rPr lang="en-US" sz="1600" kern="100">
                          <a:effectLst/>
                          <a:latin typeface="Times New Roman" charset="0"/>
                          <a:ea typeface="宋体" charset="-122"/>
                        </a:rPr>
                        <a:t>**</a:t>
                      </a:r>
                      <a:endParaRPr lang="zh-CN" sz="1600" kern="10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latin typeface="Times New Roman" charset="0"/>
                          <a:ea typeface="宋体" charset="-122"/>
                        </a:rPr>
                        <a:t>求幂运算</a:t>
                      </a:r>
                    </a:p>
                  </a:txBody>
                  <a:tcPr marL="47625" marR="47625" marT="19050" marB="19050" anchor="ctr"/>
                </a:tc>
                <a:extLst>
                  <a:ext uri="{0D108BD9-81ED-4DB2-BD59-A6C34878D82A}">
                    <a16:rowId xmlns:a16="http://schemas.microsoft.com/office/drawing/2014/main" val="10013"/>
                  </a:ext>
                </a:extLst>
              </a:tr>
              <a:tr h="322950">
                <a:tc>
                  <a:txBody>
                    <a:bodyPr/>
                    <a:lstStyle/>
                    <a:p>
                      <a:pPr indent="95250" algn="just">
                        <a:lnSpc>
                          <a:spcPts val="1400"/>
                        </a:lnSpc>
                        <a:spcAft>
                          <a:spcPts val="0"/>
                        </a:spcAft>
                      </a:pPr>
                      <a:r>
                        <a:rPr lang="en-US" sz="1600" kern="100" dirty="0">
                          <a:effectLst/>
                          <a:latin typeface="Times New Roman" charset="0"/>
                          <a:ea typeface="宋体" charset="-122"/>
                        </a:rPr>
                        <a:t>x[index]</a:t>
                      </a:r>
                      <a:r>
                        <a:rPr lang="zh-CN" sz="1600" kern="100" dirty="0">
                          <a:effectLst/>
                          <a:latin typeface="Times New Roman" charset="0"/>
                          <a:ea typeface="宋体" charset="-122"/>
                        </a:rPr>
                        <a:t>，</a:t>
                      </a:r>
                      <a:r>
                        <a:rPr lang="en-US" sz="1600" kern="100" dirty="0">
                          <a:effectLst/>
                          <a:latin typeface="Times New Roman" charset="0"/>
                          <a:ea typeface="宋体" charset="-122"/>
                        </a:rPr>
                        <a:t>x[</a:t>
                      </a:r>
                      <a:r>
                        <a:rPr lang="en-US" sz="1600" kern="100" dirty="0" err="1">
                          <a:effectLst/>
                          <a:latin typeface="Times New Roman" charset="0"/>
                          <a:ea typeface="宋体" charset="-122"/>
                        </a:rPr>
                        <a:t>index:index</a:t>
                      </a:r>
                      <a:r>
                        <a:rPr lang="en-US" sz="1600" kern="100" dirty="0">
                          <a:effectLst/>
                          <a:latin typeface="Times New Roman" charset="0"/>
                          <a:ea typeface="宋体" charset="-122"/>
                        </a:rPr>
                        <a:t>]</a:t>
                      </a:r>
                      <a:r>
                        <a:rPr lang="zh-CN" sz="1600" kern="100" dirty="0">
                          <a:effectLst/>
                          <a:latin typeface="Times New Roman" charset="0"/>
                          <a:ea typeface="宋体" charset="-122"/>
                        </a:rPr>
                        <a:t>，</a:t>
                      </a:r>
                      <a:r>
                        <a:rPr lang="en-US" sz="1600" kern="100" dirty="0">
                          <a:effectLst/>
                          <a:latin typeface="Times New Roman" charset="0"/>
                          <a:ea typeface="宋体" charset="-122"/>
                        </a:rPr>
                        <a:t>x(arguments...)</a:t>
                      </a:r>
                      <a:r>
                        <a:rPr lang="zh-CN" sz="1600" kern="100" dirty="0">
                          <a:effectLst/>
                          <a:latin typeface="Times New Roman" charset="0"/>
                          <a:ea typeface="宋体" charset="-122"/>
                        </a:rPr>
                        <a:t>，</a:t>
                      </a:r>
                      <a:r>
                        <a:rPr lang="en-US" sz="1600" kern="100" dirty="0" err="1">
                          <a:effectLst/>
                          <a:latin typeface="Times New Roman" charset="0"/>
                          <a:ea typeface="宋体" charset="-122"/>
                        </a:rPr>
                        <a:t>x.attribute</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latin typeface="Times New Roman" charset="0"/>
                          <a:ea typeface="宋体" charset="-122"/>
                        </a:rPr>
                        <a:t>下标、切片、调用、属性引用</a:t>
                      </a:r>
                    </a:p>
                  </a:txBody>
                  <a:tcPr marL="47625" marR="47625" marT="19050" marB="19050" anchor="ctr"/>
                </a:tc>
                <a:extLst>
                  <a:ext uri="{0D108BD9-81ED-4DB2-BD59-A6C34878D82A}">
                    <a16:rowId xmlns:a16="http://schemas.microsoft.com/office/drawing/2014/main" val="10014"/>
                  </a:ext>
                </a:extLst>
              </a:tr>
              <a:tr h="588908">
                <a:tc>
                  <a:txBody>
                    <a:bodyPr/>
                    <a:lstStyle/>
                    <a:p>
                      <a:pPr indent="95250" algn="just">
                        <a:lnSpc>
                          <a:spcPts val="1400"/>
                        </a:lnSpc>
                        <a:spcAft>
                          <a:spcPts val="0"/>
                        </a:spcAft>
                      </a:pPr>
                      <a:r>
                        <a:rPr lang="en-US" sz="1600" kern="100" dirty="0">
                          <a:effectLst/>
                          <a:latin typeface="Times New Roman" charset="0"/>
                          <a:ea typeface="宋体" charset="-122"/>
                        </a:rPr>
                        <a:t>(expressions...)</a:t>
                      </a:r>
                      <a:r>
                        <a:rPr lang="zh-CN" sz="1600" kern="100" dirty="0">
                          <a:effectLst/>
                          <a:latin typeface="Times New Roman" charset="0"/>
                          <a:ea typeface="宋体" charset="-122"/>
                        </a:rPr>
                        <a:t>，</a:t>
                      </a:r>
                      <a:r>
                        <a:rPr lang="en-US" sz="1600" kern="100" dirty="0">
                          <a:effectLst/>
                          <a:latin typeface="Times New Roman" charset="0"/>
                          <a:ea typeface="宋体" charset="-122"/>
                        </a:rPr>
                        <a:t>[expressions...]</a:t>
                      </a:r>
                      <a:r>
                        <a:rPr lang="zh-CN" sz="1600" kern="100" dirty="0">
                          <a:effectLst/>
                          <a:latin typeface="Times New Roman" charset="0"/>
                          <a:ea typeface="宋体" charset="-122"/>
                        </a:rPr>
                        <a:t>，</a:t>
                      </a:r>
                      <a:r>
                        <a:rPr lang="en-US" sz="1600" kern="100" dirty="0">
                          <a:effectLst/>
                          <a:latin typeface="Times New Roman" charset="0"/>
                          <a:ea typeface="宋体" charset="-122"/>
                        </a:rPr>
                        <a:t>{key: value...}</a:t>
                      </a:r>
                      <a:r>
                        <a:rPr lang="zh-CN" sz="1600" kern="100" dirty="0">
                          <a:effectLst/>
                          <a:latin typeface="Times New Roman" charset="0"/>
                          <a:ea typeface="宋体" charset="-122"/>
                        </a:rPr>
                        <a:t>，</a:t>
                      </a:r>
                      <a:r>
                        <a:rPr lang="en-US" sz="1600" kern="100" dirty="0">
                          <a:effectLst/>
                          <a:latin typeface="Times New Roman" charset="0"/>
                          <a:ea typeface="宋体" charset="-122"/>
                        </a:rPr>
                        <a:t>expressions...`</a:t>
                      </a:r>
                      <a:endParaRPr lang="zh-CN" sz="1600" kern="100" dirty="0">
                        <a:effectLst/>
                        <a:latin typeface="Times New Roman" charset="0"/>
                        <a:ea typeface="宋体" charset="-122"/>
                      </a:endParaRPr>
                    </a:p>
                  </a:txBody>
                  <a:tcPr marL="47625" marR="47625" marT="19050" marB="19050" anchor="ctr"/>
                </a:tc>
                <a:tc>
                  <a:txBody>
                    <a:bodyPr/>
                    <a:lstStyle/>
                    <a:p>
                      <a:pPr indent="95250" algn="just">
                        <a:lnSpc>
                          <a:spcPts val="1400"/>
                        </a:lnSpc>
                        <a:spcAft>
                          <a:spcPts val="0"/>
                        </a:spcAft>
                      </a:pPr>
                      <a:r>
                        <a:rPr lang="zh-CN" sz="1600" kern="100" dirty="0">
                          <a:effectLst/>
                          <a:latin typeface="Times New Roman" charset="0"/>
                          <a:ea typeface="宋体" charset="-122"/>
                        </a:rPr>
                        <a:t>元组生成、列表生成、字典生成、字符串转换</a:t>
                      </a:r>
                    </a:p>
                  </a:txBody>
                  <a:tcPr marL="47625" marR="47625" marT="19050" marB="1905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24450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703CEB3-D843-B348-88A3-2BC99FA3E32F}"/>
              </a:ext>
            </a:extLst>
          </p:cNvPr>
          <p:cNvSpPr>
            <a:spLocks noGrp="1"/>
          </p:cNvSpPr>
          <p:nvPr>
            <p:ph type="title"/>
          </p:nvPr>
        </p:nvSpPr>
        <p:spPr>
          <a:xfrm>
            <a:off x="1992313" y="115888"/>
            <a:ext cx="7772400" cy="1143000"/>
          </a:xfrm>
        </p:spPr>
        <p:txBody>
          <a:bodyPr/>
          <a:lstStyle/>
          <a:p>
            <a:r>
              <a:rPr lang="en-US" altLang="zh-CN">
                <a:ea typeface="宋体" panose="02010600030101010101" pitchFamily="2" charset="-122"/>
              </a:rPr>
              <a:t>Python</a:t>
            </a:r>
            <a:r>
              <a:rPr lang="zh-CN" altLang="zh-CN">
                <a:ea typeface="宋体" panose="02010600030101010101" pitchFamily="2" charset="-122"/>
              </a:rPr>
              <a:t>语句</a:t>
            </a:r>
            <a:endParaRPr lang="zh-CN" altLang="en-US">
              <a:ea typeface="宋体" panose="02010600030101010101" pitchFamily="2" charset="-122"/>
            </a:endParaRPr>
          </a:p>
        </p:txBody>
      </p:sp>
      <p:sp>
        <p:nvSpPr>
          <p:cNvPr id="35843" name="内容占位符 2">
            <a:extLst>
              <a:ext uri="{FF2B5EF4-FFF2-40B4-BE49-F238E27FC236}">
                <a16:creationId xmlns:a16="http://schemas.microsoft.com/office/drawing/2014/main" id="{E629B0D0-AEEF-B64A-A656-EDD47F0989BB}"/>
              </a:ext>
            </a:extLst>
          </p:cNvPr>
          <p:cNvSpPr>
            <a:spLocks noGrp="1"/>
          </p:cNvSpPr>
          <p:nvPr>
            <p:ph idx="1"/>
          </p:nvPr>
        </p:nvSpPr>
        <p:spPr>
          <a:xfrm>
            <a:off x="1992313" y="1557339"/>
            <a:ext cx="7772400" cy="4535487"/>
          </a:xfrm>
        </p:spPr>
        <p:txBody>
          <a:bodyPr/>
          <a:lstStyle/>
          <a:p>
            <a:r>
              <a:rPr lang="zh-CN" altLang="zh-CN" sz="2800" dirty="0">
                <a:ea typeface="宋体" panose="02010600030101010101" pitchFamily="2" charset="-122"/>
              </a:rPr>
              <a:t>语句是</a:t>
            </a:r>
            <a:r>
              <a:rPr lang="en-US" altLang="zh-CN" sz="2800" dirty="0">
                <a:ea typeface="宋体" panose="02010600030101010101" pitchFamily="2" charset="-122"/>
              </a:rPr>
              <a:t>Python</a:t>
            </a:r>
            <a:r>
              <a:rPr lang="zh-CN" altLang="zh-CN" sz="2800" dirty="0">
                <a:ea typeface="宋体" panose="02010600030101010101" pitchFamily="2" charset="-122"/>
              </a:rPr>
              <a:t>程序的过程构造块，用于定义函数、定义类、创建对象、变量赋值、调用函数、控制分支、创建循环等</a:t>
            </a:r>
            <a:endParaRPr lang="en-US" altLang="zh-CN" sz="2800" dirty="0">
              <a:ea typeface="宋体" panose="02010600030101010101" pitchFamily="2" charset="-122"/>
            </a:endParaRPr>
          </a:p>
          <a:p>
            <a:r>
              <a:rPr lang="en-US" altLang="zh-CN" sz="2800" dirty="0">
                <a:ea typeface="宋体" panose="02010600030101010101" pitchFamily="2" charset="-122"/>
              </a:rPr>
              <a:t>Python</a:t>
            </a:r>
            <a:r>
              <a:rPr lang="zh-CN" altLang="zh-CN" sz="2800" dirty="0">
                <a:ea typeface="宋体" panose="02010600030101010101" pitchFamily="2" charset="-122"/>
              </a:rPr>
              <a:t>语句分为简单语句和复合语句</a:t>
            </a:r>
            <a:endParaRPr lang="en-US" altLang="zh-CN" sz="2800" dirty="0">
              <a:ea typeface="宋体" panose="02010600030101010101" pitchFamily="2" charset="-122"/>
            </a:endParaRPr>
          </a:p>
          <a:p>
            <a:pPr lvl="1"/>
            <a:r>
              <a:rPr lang="zh-CN" altLang="zh-CN" sz="2400" dirty="0">
                <a:ea typeface="宋体" panose="02010600030101010101" pitchFamily="2" charset="-122"/>
              </a:rPr>
              <a:t>简单语句包括：表达式语句、赋值语句、</a:t>
            </a:r>
            <a:r>
              <a:rPr lang="en-US" altLang="zh-CN" sz="2400" dirty="0">
                <a:ea typeface="宋体" panose="02010600030101010101" pitchFamily="2" charset="-122"/>
              </a:rPr>
              <a:t>assert</a:t>
            </a:r>
            <a:r>
              <a:rPr lang="zh-CN" altLang="zh-CN" sz="2400" dirty="0">
                <a:ea typeface="宋体" panose="02010600030101010101" pitchFamily="2" charset="-122"/>
              </a:rPr>
              <a:t>语句、</a:t>
            </a:r>
            <a:r>
              <a:rPr lang="en-US" altLang="zh-CN" sz="2400" dirty="0">
                <a:ea typeface="宋体" panose="02010600030101010101" pitchFamily="2" charset="-122"/>
              </a:rPr>
              <a:t>pass</a:t>
            </a:r>
            <a:r>
              <a:rPr lang="zh-CN" altLang="zh-CN" sz="2400" dirty="0">
                <a:ea typeface="宋体" panose="02010600030101010101" pitchFamily="2" charset="-122"/>
              </a:rPr>
              <a:t>空语句、</a:t>
            </a:r>
            <a:r>
              <a:rPr lang="en-US" altLang="zh-CN" sz="2400" dirty="0">
                <a:ea typeface="宋体" panose="02010600030101010101" pitchFamily="2" charset="-122"/>
              </a:rPr>
              <a:t>del</a:t>
            </a:r>
            <a:r>
              <a:rPr lang="zh-CN" altLang="zh-CN" sz="2400" dirty="0">
                <a:ea typeface="宋体" panose="02010600030101010101" pitchFamily="2" charset="-122"/>
              </a:rPr>
              <a:t>语句、</a:t>
            </a:r>
            <a:r>
              <a:rPr lang="en-US" altLang="zh-CN" sz="2400" dirty="0">
                <a:ea typeface="宋体" panose="02010600030101010101" pitchFamily="2" charset="-122"/>
              </a:rPr>
              <a:t>return</a:t>
            </a:r>
            <a:r>
              <a:rPr lang="zh-CN" altLang="zh-CN" sz="2400" dirty="0">
                <a:ea typeface="宋体" panose="02010600030101010101" pitchFamily="2" charset="-122"/>
              </a:rPr>
              <a:t>语句、</a:t>
            </a:r>
            <a:r>
              <a:rPr lang="en-US" altLang="zh-CN" sz="2400" dirty="0">
                <a:ea typeface="宋体" panose="02010600030101010101" pitchFamily="2" charset="-122"/>
              </a:rPr>
              <a:t>yield</a:t>
            </a:r>
            <a:r>
              <a:rPr lang="zh-CN" altLang="zh-CN" sz="2400" dirty="0">
                <a:ea typeface="宋体" panose="02010600030101010101" pitchFamily="2" charset="-122"/>
              </a:rPr>
              <a:t>语句、</a:t>
            </a:r>
            <a:r>
              <a:rPr lang="en-US" altLang="zh-CN" sz="2400" dirty="0">
                <a:ea typeface="宋体" panose="02010600030101010101" pitchFamily="2" charset="-122"/>
              </a:rPr>
              <a:t>raise</a:t>
            </a:r>
            <a:r>
              <a:rPr lang="zh-CN" altLang="zh-CN" sz="2400" dirty="0">
                <a:ea typeface="宋体" panose="02010600030101010101" pitchFamily="2" charset="-122"/>
              </a:rPr>
              <a:t>语句、</a:t>
            </a:r>
            <a:r>
              <a:rPr lang="en-US" altLang="zh-CN" sz="2400" dirty="0">
                <a:ea typeface="宋体" panose="02010600030101010101" pitchFamily="2" charset="-122"/>
              </a:rPr>
              <a:t>break</a:t>
            </a:r>
            <a:r>
              <a:rPr lang="zh-CN" altLang="zh-CN" sz="2400" dirty="0">
                <a:ea typeface="宋体" panose="02010600030101010101" pitchFamily="2" charset="-122"/>
              </a:rPr>
              <a:t>语句、</a:t>
            </a:r>
            <a:r>
              <a:rPr lang="en-US" altLang="zh-CN" sz="2400" dirty="0">
                <a:ea typeface="宋体" panose="02010600030101010101" pitchFamily="2" charset="-122"/>
              </a:rPr>
              <a:t>continue</a:t>
            </a:r>
            <a:r>
              <a:rPr lang="zh-CN" altLang="zh-CN" sz="2400" dirty="0">
                <a:ea typeface="宋体" panose="02010600030101010101" pitchFamily="2" charset="-122"/>
              </a:rPr>
              <a:t>语句、</a:t>
            </a:r>
            <a:r>
              <a:rPr lang="en-US" altLang="zh-CN" sz="2400" dirty="0">
                <a:ea typeface="宋体" panose="02010600030101010101" pitchFamily="2" charset="-122"/>
              </a:rPr>
              <a:t>import</a:t>
            </a:r>
            <a:r>
              <a:rPr lang="zh-CN" altLang="zh-CN" sz="2400" dirty="0">
                <a:ea typeface="宋体" panose="02010600030101010101" pitchFamily="2" charset="-122"/>
              </a:rPr>
              <a:t>语句、</a:t>
            </a:r>
            <a:r>
              <a:rPr lang="en-US" altLang="zh-CN" sz="2400" dirty="0">
                <a:ea typeface="宋体" panose="02010600030101010101" pitchFamily="2" charset="-122"/>
              </a:rPr>
              <a:t>global</a:t>
            </a:r>
            <a:r>
              <a:rPr lang="zh-CN" altLang="zh-CN" sz="2400" dirty="0">
                <a:ea typeface="宋体" panose="02010600030101010101" pitchFamily="2" charset="-122"/>
              </a:rPr>
              <a:t>语句、</a:t>
            </a:r>
            <a:r>
              <a:rPr lang="en-US" altLang="zh-CN" sz="2400" dirty="0">
                <a:ea typeface="宋体" panose="02010600030101010101" pitchFamily="2" charset="-122"/>
              </a:rPr>
              <a:t>nonlocal</a:t>
            </a:r>
            <a:r>
              <a:rPr lang="zh-CN" altLang="zh-CN" sz="2400" dirty="0">
                <a:ea typeface="宋体" panose="02010600030101010101" pitchFamily="2" charset="-122"/>
              </a:rPr>
              <a:t>语句等</a:t>
            </a:r>
            <a:endParaRPr lang="en-US" altLang="zh-CN" sz="2400" dirty="0">
              <a:ea typeface="宋体" panose="02010600030101010101" pitchFamily="2" charset="-122"/>
            </a:endParaRPr>
          </a:p>
          <a:p>
            <a:pPr lvl="1"/>
            <a:r>
              <a:rPr lang="zh-CN" altLang="zh-CN" sz="2400" dirty="0">
                <a:ea typeface="宋体" panose="02010600030101010101" pitchFamily="2" charset="-122"/>
              </a:rPr>
              <a:t>复合语句包括：</a:t>
            </a:r>
            <a:r>
              <a:rPr lang="en-US" altLang="zh-CN" sz="2400" dirty="0">
                <a:ea typeface="宋体" panose="02010600030101010101" pitchFamily="2" charset="-122"/>
              </a:rPr>
              <a:t>if</a:t>
            </a:r>
            <a:r>
              <a:rPr lang="zh-CN" altLang="zh-CN" sz="2400" dirty="0">
                <a:ea typeface="宋体" panose="02010600030101010101" pitchFamily="2" charset="-122"/>
              </a:rPr>
              <a:t>语句、</a:t>
            </a:r>
            <a:r>
              <a:rPr lang="en-US" altLang="zh-CN" sz="2400" dirty="0">
                <a:ea typeface="宋体" panose="02010600030101010101" pitchFamily="2" charset="-122"/>
              </a:rPr>
              <a:t>while</a:t>
            </a:r>
            <a:r>
              <a:rPr lang="zh-CN" altLang="zh-CN" sz="2400" dirty="0">
                <a:ea typeface="宋体" panose="02010600030101010101" pitchFamily="2" charset="-122"/>
              </a:rPr>
              <a:t>语句、</a:t>
            </a:r>
            <a:r>
              <a:rPr lang="en-US" altLang="zh-CN" sz="2400" dirty="0">
                <a:ea typeface="宋体" panose="02010600030101010101" pitchFamily="2" charset="-122"/>
              </a:rPr>
              <a:t>for</a:t>
            </a:r>
            <a:r>
              <a:rPr lang="zh-CN" altLang="zh-CN" sz="2400" dirty="0">
                <a:ea typeface="宋体" panose="02010600030101010101" pitchFamily="2" charset="-122"/>
              </a:rPr>
              <a:t>语句、</a:t>
            </a:r>
            <a:r>
              <a:rPr lang="en-US" altLang="zh-CN" sz="2400" dirty="0">
                <a:ea typeface="宋体" panose="02010600030101010101" pitchFamily="2" charset="-122"/>
              </a:rPr>
              <a:t>try</a:t>
            </a:r>
            <a:r>
              <a:rPr lang="zh-CN" altLang="zh-CN" sz="2400" dirty="0">
                <a:ea typeface="宋体" panose="02010600030101010101" pitchFamily="2" charset="-122"/>
              </a:rPr>
              <a:t>语句、</a:t>
            </a:r>
            <a:r>
              <a:rPr lang="en-US" altLang="zh-CN" sz="2400" dirty="0">
                <a:ea typeface="宋体" panose="02010600030101010101" pitchFamily="2" charset="-122"/>
              </a:rPr>
              <a:t>with</a:t>
            </a:r>
            <a:r>
              <a:rPr lang="zh-CN" altLang="zh-CN" sz="2400" dirty="0">
                <a:ea typeface="宋体" panose="02010600030101010101" pitchFamily="2" charset="-122"/>
              </a:rPr>
              <a:t>语句、函数定义、类定义等</a:t>
            </a:r>
            <a:endParaRPr lang="en-US" altLang="zh-CN" sz="2400" dirty="0">
              <a:ea typeface="宋体" panose="02010600030101010101" pitchFamily="2" charset="-122"/>
            </a:endParaRPr>
          </a:p>
          <a:p>
            <a:endParaRPr lang="zh-CN" altLang="en-US" dirty="0">
              <a:ea typeface="宋体" panose="02010600030101010101" pitchFamily="2" charset="-122"/>
            </a:endParaRPr>
          </a:p>
        </p:txBody>
      </p:sp>
    </p:spTree>
    <p:extLst>
      <p:ext uri="{BB962C8B-B14F-4D97-AF65-F5344CB8AC3E}">
        <p14:creationId xmlns:p14="http://schemas.microsoft.com/office/powerpoint/2010/main" val="670870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 calcmode="lin" valueType="num">
                                      <p:cBhvr additive="base">
                                        <p:cTn id="7"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 calcmode="lin" valueType="num">
                                      <p:cBhvr additive="base">
                                        <p:cTn id="13"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244B2560-EB90-D744-AC63-4B166BD184B6}"/>
              </a:ext>
            </a:extLst>
          </p:cNvPr>
          <p:cNvSpPr>
            <a:spLocks noGrp="1"/>
          </p:cNvSpPr>
          <p:nvPr>
            <p:ph type="title"/>
          </p:nvPr>
        </p:nvSpPr>
        <p:spPr>
          <a:xfrm>
            <a:off x="1992313" y="115888"/>
            <a:ext cx="7772400" cy="1143000"/>
          </a:xfrm>
        </p:spPr>
        <p:txBody>
          <a:bodyPr/>
          <a:lstStyle/>
          <a:p>
            <a:r>
              <a:rPr lang="en-US" altLang="zh-CN">
                <a:ea typeface="宋体" panose="02010600030101010101" pitchFamily="2" charset="-122"/>
              </a:rPr>
              <a:t>Python</a:t>
            </a:r>
            <a:r>
              <a:rPr lang="zh-CN" altLang="zh-CN">
                <a:ea typeface="宋体" panose="02010600030101010101" pitchFamily="2" charset="-122"/>
              </a:rPr>
              <a:t>语句示例</a:t>
            </a:r>
            <a:endParaRPr lang="zh-CN" altLang="en-US">
              <a:ea typeface="宋体" panose="02010600030101010101" pitchFamily="2" charset="-122"/>
            </a:endParaRPr>
          </a:p>
        </p:txBody>
      </p:sp>
      <p:sp>
        <p:nvSpPr>
          <p:cNvPr id="36867" name="内容占位符 2">
            <a:extLst>
              <a:ext uri="{FF2B5EF4-FFF2-40B4-BE49-F238E27FC236}">
                <a16:creationId xmlns:a16="http://schemas.microsoft.com/office/drawing/2014/main" id="{49128810-789D-404F-9898-B6D1AC948C47}"/>
              </a:ext>
            </a:extLst>
          </p:cNvPr>
          <p:cNvSpPr>
            <a:spLocks noGrp="1"/>
          </p:cNvSpPr>
          <p:nvPr>
            <p:ph idx="1"/>
          </p:nvPr>
        </p:nvSpPr>
        <p:spPr>
          <a:xfrm>
            <a:off x="1992313" y="1125539"/>
            <a:ext cx="7772400" cy="5399087"/>
          </a:xfrm>
        </p:spPr>
        <p:txBody>
          <a:bodyPr/>
          <a:lstStyle/>
          <a:p>
            <a:r>
              <a:rPr lang="zh-CN" altLang="zh-CN" sz="2800" b="1">
                <a:ea typeface="宋体" panose="02010600030101010101" pitchFamily="2" charset="-122"/>
              </a:rPr>
              <a:t>【例</a:t>
            </a:r>
            <a:r>
              <a:rPr lang="en-US" altLang="zh-CN" sz="2800" b="1">
                <a:ea typeface="宋体" panose="02010600030101010101" pitchFamily="2" charset="-122"/>
              </a:rPr>
              <a:t>2.25</a:t>
            </a:r>
            <a:r>
              <a:rPr lang="zh-CN" altLang="zh-CN" sz="2800" b="1">
                <a:ea typeface="宋体" panose="02010600030101010101" pitchFamily="2" charset="-122"/>
              </a:rPr>
              <a:t>】</a:t>
            </a:r>
            <a:r>
              <a:rPr lang="en-US" altLang="zh-CN" sz="2800">
                <a:ea typeface="宋体" panose="02010600030101010101" pitchFamily="2" charset="-122"/>
              </a:rPr>
              <a:t>Python</a:t>
            </a:r>
            <a:r>
              <a:rPr lang="zh-CN" altLang="zh-CN" sz="2800">
                <a:ea typeface="宋体" panose="02010600030101010101" pitchFamily="2" charset="-122"/>
              </a:rPr>
              <a:t>语句示例（</a:t>
            </a:r>
            <a:r>
              <a:rPr lang="en-US" altLang="zh-CN" sz="2800">
                <a:ea typeface="宋体" panose="02010600030101010101" pitchFamily="2" charset="-122"/>
              </a:rPr>
              <a:t>statement.py</a:t>
            </a:r>
            <a:r>
              <a:rPr lang="zh-CN" altLang="zh-CN" sz="2800">
                <a:ea typeface="宋体" panose="02010600030101010101" pitchFamily="2" charset="-122"/>
              </a:rPr>
              <a:t>）：输入圆的半径</a:t>
            </a:r>
            <a:r>
              <a:rPr lang="en-US" altLang="zh-CN" sz="2800">
                <a:ea typeface="宋体" panose="02010600030101010101" pitchFamily="2" charset="-122"/>
              </a:rPr>
              <a:t>r</a:t>
            </a:r>
            <a:r>
              <a:rPr lang="zh-CN" altLang="zh-CN" sz="2800">
                <a:ea typeface="宋体" panose="02010600030101010101" pitchFamily="2" charset="-122"/>
              </a:rPr>
              <a:t>，计算并输出圆的周长和面积</a:t>
            </a:r>
            <a:endParaRPr lang="en-US" altLang="zh-CN" sz="2800">
              <a:ea typeface="宋体" panose="02010600030101010101" pitchFamily="2" charset="-122"/>
            </a:endParaRPr>
          </a:p>
          <a:p>
            <a:endParaRPr lang="zh-CN" altLang="en-US">
              <a:ea typeface="宋体" panose="02010600030101010101" pitchFamily="2" charset="-122"/>
            </a:endParaRPr>
          </a:p>
        </p:txBody>
      </p:sp>
      <p:pic>
        <p:nvPicPr>
          <p:cNvPr id="36868" name="图片 1">
            <a:extLst>
              <a:ext uri="{FF2B5EF4-FFF2-40B4-BE49-F238E27FC236}">
                <a16:creationId xmlns:a16="http://schemas.microsoft.com/office/drawing/2014/main" id="{698A431C-5A91-B344-B3B9-8A892F571A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676" y="2168462"/>
            <a:ext cx="874395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2">
            <a:extLst>
              <a:ext uri="{FF2B5EF4-FFF2-40B4-BE49-F238E27FC236}">
                <a16:creationId xmlns:a16="http://schemas.microsoft.com/office/drawing/2014/main" id="{9509501A-DB84-9940-B7EF-6EA050247E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86238" y="5027550"/>
            <a:ext cx="33845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473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AFC76C3B-815E-EE43-B55C-39A9C4B43654}"/>
              </a:ext>
            </a:extLst>
          </p:cNvPr>
          <p:cNvSpPr>
            <a:spLocks noGrp="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语句的书写规则</a:t>
            </a:r>
            <a:endParaRPr lang="zh-CN" altLang="en-US">
              <a:ea typeface="宋体" panose="02010600030101010101" pitchFamily="2" charset="-122"/>
            </a:endParaRPr>
          </a:p>
        </p:txBody>
      </p:sp>
      <p:sp>
        <p:nvSpPr>
          <p:cNvPr id="37891" name="内容占位符 2">
            <a:extLst>
              <a:ext uri="{FF2B5EF4-FFF2-40B4-BE49-F238E27FC236}">
                <a16:creationId xmlns:a16="http://schemas.microsoft.com/office/drawing/2014/main" id="{BAEFE615-788E-2742-B40C-301CB0FEEF73}"/>
              </a:ext>
            </a:extLst>
          </p:cNvPr>
          <p:cNvSpPr>
            <a:spLocks noGrp="1"/>
          </p:cNvSpPr>
          <p:nvPr>
            <p:ph idx="1"/>
          </p:nvPr>
        </p:nvSpPr>
        <p:spPr/>
        <p:txBody>
          <a:bodyPr/>
          <a:lstStyle/>
          <a:p>
            <a:r>
              <a:rPr lang="zh-CN" altLang="zh-CN" sz="2800" dirty="0">
                <a:ea typeface="宋体" panose="02010600030101010101" pitchFamily="2" charset="-122"/>
              </a:rPr>
              <a:t>（</a:t>
            </a:r>
            <a:r>
              <a:rPr lang="en-US" altLang="zh-CN" sz="2800" dirty="0">
                <a:ea typeface="宋体" panose="02010600030101010101" pitchFamily="2" charset="-122"/>
              </a:rPr>
              <a:t>1</a:t>
            </a:r>
            <a:r>
              <a:rPr lang="zh-CN" altLang="zh-CN" sz="2800" dirty="0">
                <a:ea typeface="宋体" panose="02010600030101010101" pitchFamily="2" charset="-122"/>
              </a:rPr>
              <a:t>）使用换行符分隔，一般情况下，一行一条语句</a:t>
            </a:r>
          </a:p>
          <a:p>
            <a:r>
              <a:rPr lang="zh-CN" altLang="zh-CN" sz="2800" dirty="0">
                <a:ea typeface="宋体" panose="02010600030101010101" pitchFamily="2" charset="-122"/>
              </a:rPr>
              <a:t>（</a:t>
            </a:r>
            <a:r>
              <a:rPr lang="en-US" altLang="zh-CN" sz="2800" dirty="0">
                <a:ea typeface="宋体" panose="02010600030101010101" pitchFamily="2" charset="-122"/>
              </a:rPr>
              <a:t>2</a:t>
            </a:r>
            <a:r>
              <a:rPr lang="zh-CN" altLang="zh-CN" sz="2800" dirty="0">
                <a:ea typeface="宋体" panose="02010600030101010101" pitchFamily="2" charset="-122"/>
              </a:rPr>
              <a:t>）从第一列开始，前面不能有任何空格，否则会产生语法错误。注意，注释语句可以从任意位置开始；复合语句构造体必须缩进</a:t>
            </a:r>
            <a:endParaRPr lang="en-US" altLang="zh-CN" sz="2800" dirty="0">
              <a:ea typeface="宋体" panose="02010600030101010101" pitchFamily="2" charset="-122"/>
            </a:endParaRPr>
          </a:p>
          <a:p>
            <a:r>
              <a:rPr lang="zh-CN" altLang="zh-CN" sz="2800" dirty="0">
                <a:ea typeface="宋体" panose="02010600030101010101" pitchFamily="2" charset="-122"/>
              </a:rPr>
              <a:t>（</a:t>
            </a:r>
            <a:r>
              <a:rPr lang="en-US" altLang="zh-CN" sz="2800" dirty="0">
                <a:ea typeface="宋体" panose="02010600030101010101" pitchFamily="2" charset="-122"/>
              </a:rPr>
              <a:t>3</a:t>
            </a:r>
            <a:r>
              <a:rPr lang="zh-CN" altLang="zh-CN" sz="2800" dirty="0">
                <a:ea typeface="宋体" panose="02010600030101010101" pitchFamily="2" charset="-122"/>
              </a:rPr>
              <a:t>）反斜杠（</a:t>
            </a:r>
            <a:r>
              <a:rPr lang="en-US" altLang="zh-CN" sz="2800" dirty="0">
                <a:ea typeface="宋体" panose="02010600030101010101" pitchFamily="2" charset="-122"/>
              </a:rPr>
              <a:t>\</a:t>
            </a:r>
            <a:r>
              <a:rPr lang="zh-CN" altLang="zh-CN" sz="2800" dirty="0">
                <a:ea typeface="宋体" panose="02010600030101010101" pitchFamily="2" charset="-122"/>
              </a:rPr>
              <a:t>）用于一个代码跨越多行的情况。如果语句太长，可以使用续行符（</a:t>
            </a:r>
            <a:r>
              <a:rPr lang="en-US" altLang="zh-CN" sz="2800" dirty="0">
                <a:ea typeface="宋体" panose="02010600030101010101" pitchFamily="2" charset="-122"/>
              </a:rPr>
              <a:t>\</a:t>
            </a:r>
            <a:r>
              <a:rPr lang="zh-CN" altLang="zh-CN" sz="2800" dirty="0">
                <a:ea typeface="宋体" panose="02010600030101010101" pitchFamily="2" charset="-122"/>
              </a:rPr>
              <a:t>）</a:t>
            </a:r>
            <a:endParaRPr lang="en-US" altLang="zh-CN" sz="2800" dirty="0">
              <a:ea typeface="宋体" panose="02010600030101010101" pitchFamily="2" charset="-122"/>
            </a:endParaRPr>
          </a:p>
          <a:p>
            <a:r>
              <a:rPr lang="zh-CN" altLang="zh-CN" sz="2800" dirty="0">
                <a:ea typeface="宋体" panose="02010600030101010101" pitchFamily="2" charset="-122"/>
              </a:rPr>
              <a:t>（</a:t>
            </a:r>
            <a:r>
              <a:rPr lang="en-US" altLang="zh-CN" sz="2800" dirty="0">
                <a:ea typeface="宋体" panose="02010600030101010101" pitchFamily="2" charset="-122"/>
              </a:rPr>
              <a:t>4</a:t>
            </a:r>
            <a:r>
              <a:rPr lang="zh-CN" altLang="zh-CN" sz="2800" dirty="0">
                <a:ea typeface="宋体" panose="02010600030101010101" pitchFamily="2" charset="-122"/>
              </a:rPr>
              <a:t>）分号（</a:t>
            </a:r>
            <a:r>
              <a:rPr lang="en-US" altLang="zh-CN" sz="2800" dirty="0">
                <a:ea typeface="宋体" panose="02010600030101010101" pitchFamily="2" charset="-122"/>
              </a:rPr>
              <a:t>;</a:t>
            </a:r>
            <a:r>
              <a:rPr lang="zh-CN" altLang="zh-CN" sz="2800" dirty="0">
                <a:ea typeface="宋体" panose="02010600030101010101" pitchFamily="2" charset="-122"/>
              </a:rPr>
              <a:t>）用于在一行书写多条语句</a:t>
            </a:r>
            <a:endParaRPr lang="zh-CN" altLang="en-US" sz="2800" dirty="0">
              <a:ea typeface="宋体" panose="02010600030101010101" pitchFamily="2" charset="-122"/>
            </a:endParaRPr>
          </a:p>
        </p:txBody>
      </p:sp>
    </p:spTree>
    <p:extLst>
      <p:ext uri="{BB962C8B-B14F-4D97-AF65-F5344CB8AC3E}">
        <p14:creationId xmlns:p14="http://schemas.microsoft.com/office/powerpoint/2010/main" val="33146753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DA6903BA-97CB-0A41-B38A-52DDEFEB38A1}"/>
              </a:ext>
            </a:extLst>
          </p:cNvPr>
          <p:cNvSpPr>
            <a:spLocks noGrp="1"/>
          </p:cNvSpPr>
          <p:nvPr>
            <p:ph type="title"/>
          </p:nvPr>
        </p:nvSpPr>
        <p:spPr>
          <a:xfrm>
            <a:off x="2193925" y="115888"/>
            <a:ext cx="7772400" cy="1143000"/>
          </a:xfrm>
        </p:spPr>
        <p:txBody>
          <a:bodyPr/>
          <a:lstStyle/>
          <a:p>
            <a:r>
              <a:rPr lang="zh-CN" altLang="zh-CN">
                <a:ea typeface="宋体" panose="02010600030101010101" pitchFamily="2" charset="-122"/>
              </a:rPr>
              <a:t>复合语句及其缩进书写规则</a:t>
            </a:r>
            <a:endParaRPr lang="zh-CN" altLang="en-US">
              <a:ea typeface="宋体" panose="02010600030101010101" pitchFamily="2" charset="-122"/>
            </a:endParaRPr>
          </a:p>
        </p:txBody>
      </p:sp>
      <p:sp>
        <p:nvSpPr>
          <p:cNvPr id="38915" name="内容占位符 2">
            <a:extLst>
              <a:ext uri="{FF2B5EF4-FFF2-40B4-BE49-F238E27FC236}">
                <a16:creationId xmlns:a16="http://schemas.microsoft.com/office/drawing/2014/main" id="{3768B2A3-74B1-F743-B979-4F6F459C15F9}"/>
              </a:ext>
            </a:extLst>
          </p:cNvPr>
          <p:cNvSpPr>
            <a:spLocks noGrp="1"/>
          </p:cNvSpPr>
          <p:nvPr>
            <p:ph idx="1"/>
          </p:nvPr>
        </p:nvSpPr>
        <p:spPr>
          <a:xfrm>
            <a:off x="2178050" y="1341438"/>
            <a:ext cx="8977630" cy="4824412"/>
          </a:xfrm>
        </p:spPr>
        <p:txBody>
          <a:bodyPr>
            <a:normAutofit/>
          </a:bodyPr>
          <a:lstStyle/>
          <a:p>
            <a:r>
              <a:rPr lang="zh-CN" altLang="zh-CN" dirty="0">
                <a:ea typeface="宋体" panose="02010600030101010101" pitchFamily="2" charset="-122"/>
              </a:rPr>
              <a:t>复合语句（条件语句、循环语句、函数定义和类定义，例如</a:t>
            </a:r>
            <a:r>
              <a:rPr lang="en-US" altLang="zh-CN" dirty="0">
                <a:ea typeface="宋体" panose="02010600030101010101" pitchFamily="2" charset="-122"/>
              </a:rPr>
              <a:t>if</a:t>
            </a:r>
            <a:r>
              <a:rPr lang="zh-CN" altLang="zh-CN" dirty="0">
                <a:ea typeface="宋体" panose="02010600030101010101" pitchFamily="2" charset="-122"/>
              </a:rPr>
              <a:t>、</a:t>
            </a:r>
            <a:r>
              <a:rPr lang="en-US" altLang="zh-CN" dirty="0">
                <a:ea typeface="宋体" panose="02010600030101010101" pitchFamily="2" charset="-122"/>
              </a:rPr>
              <a:t>for</a:t>
            </a:r>
            <a:r>
              <a:rPr lang="zh-CN" altLang="zh-CN" dirty="0">
                <a:ea typeface="宋体" panose="02010600030101010101" pitchFamily="2" charset="-122"/>
              </a:rPr>
              <a:t>、</a:t>
            </a:r>
            <a:r>
              <a:rPr lang="en-US" altLang="zh-CN" dirty="0">
                <a:ea typeface="宋体" panose="02010600030101010101" pitchFamily="2" charset="-122"/>
              </a:rPr>
              <a:t>while</a:t>
            </a:r>
            <a:r>
              <a:rPr lang="zh-CN" altLang="zh-CN" dirty="0">
                <a:ea typeface="宋体" panose="02010600030101010101" pitchFamily="2" charset="-122"/>
              </a:rPr>
              <a:t>、</a:t>
            </a:r>
            <a:r>
              <a:rPr lang="en-US" altLang="zh-CN" dirty="0" err="1">
                <a:ea typeface="宋体" panose="02010600030101010101" pitchFamily="2" charset="-122"/>
              </a:rPr>
              <a:t>def</a:t>
            </a:r>
            <a:r>
              <a:rPr lang="zh-CN" altLang="zh-CN" dirty="0">
                <a:ea typeface="宋体" panose="02010600030101010101" pitchFamily="2" charset="-122"/>
              </a:rPr>
              <a:t>、</a:t>
            </a:r>
            <a:r>
              <a:rPr lang="en-US" altLang="zh-CN" dirty="0">
                <a:ea typeface="宋体" panose="02010600030101010101" pitchFamily="2" charset="-122"/>
              </a:rPr>
              <a:t>class</a:t>
            </a:r>
            <a:r>
              <a:rPr lang="zh-CN" altLang="zh-CN" dirty="0">
                <a:ea typeface="宋体" panose="02010600030101010101" pitchFamily="2" charset="-122"/>
              </a:rPr>
              <a:t>等）由头部语句（</a:t>
            </a:r>
            <a:r>
              <a:rPr lang="en-US" altLang="zh-CN" dirty="0">
                <a:ea typeface="宋体" panose="02010600030101010101" pitchFamily="2" charset="-122"/>
              </a:rPr>
              <a:t>header line</a:t>
            </a:r>
            <a:r>
              <a:rPr lang="zh-CN" altLang="zh-CN" dirty="0">
                <a:ea typeface="宋体" panose="02010600030101010101" pitchFamily="2" charset="-122"/>
              </a:rPr>
              <a:t>）和构造体语句块（</a:t>
            </a:r>
            <a:r>
              <a:rPr lang="en-US" altLang="zh-CN" dirty="0">
                <a:ea typeface="宋体" panose="02010600030101010101" pitchFamily="2" charset="-122"/>
              </a:rPr>
              <a:t>suites</a:t>
            </a:r>
            <a:r>
              <a:rPr lang="zh-CN" altLang="zh-CN" dirty="0">
                <a:ea typeface="宋体" panose="02010600030101010101" pitchFamily="2" charset="-122"/>
              </a:rPr>
              <a:t>）组成</a:t>
            </a:r>
            <a:endParaRPr lang="en-US" altLang="zh-CN" dirty="0">
              <a:ea typeface="宋体" panose="02010600030101010101" pitchFamily="2" charset="-122"/>
            </a:endParaRPr>
          </a:p>
          <a:p>
            <a:r>
              <a:rPr lang="zh-CN" altLang="zh-CN" dirty="0">
                <a:ea typeface="宋体" panose="02010600030101010101" pitchFamily="2" charset="-122"/>
              </a:rPr>
              <a:t>构造体语句块由一条或多条语句组成</a:t>
            </a:r>
            <a:endParaRPr lang="en-US" altLang="zh-CN" dirty="0">
              <a:ea typeface="宋体" panose="02010600030101010101" pitchFamily="2" charset="-122"/>
            </a:endParaRPr>
          </a:p>
          <a:p>
            <a:r>
              <a:rPr lang="zh-CN" altLang="zh-CN" dirty="0">
                <a:ea typeface="宋体" panose="02010600030101010101" pitchFamily="2" charset="-122"/>
              </a:rPr>
              <a:t>（</a:t>
            </a:r>
            <a:r>
              <a:rPr lang="en-US" altLang="zh-CN" dirty="0">
                <a:ea typeface="宋体" panose="02010600030101010101" pitchFamily="2" charset="-122"/>
              </a:rPr>
              <a:t>1</a:t>
            </a:r>
            <a:r>
              <a:rPr lang="zh-CN" altLang="zh-CN" dirty="0">
                <a:ea typeface="宋体" panose="02010600030101010101" pitchFamily="2" charset="-122"/>
              </a:rPr>
              <a:t>）头部语句由相应的关键字（例如，</a:t>
            </a:r>
            <a:r>
              <a:rPr lang="en-US" altLang="zh-CN" dirty="0">
                <a:ea typeface="宋体" panose="02010600030101010101" pitchFamily="2" charset="-122"/>
              </a:rPr>
              <a:t>if</a:t>
            </a:r>
            <a:r>
              <a:rPr lang="zh-CN" altLang="zh-CN" dirty="0">
                <a:ea typeface="宋体" panose="02010600030101010101" pitchFamily="2" charset="-122"/>
              </a:rPr>
              <a:t>）开始，构造体语句块则为下一行开始的一行或多行缩进代码</a:t>
            </a:r>
            <a:endParaRPr lang="en-US" altLang="zh-CN" dirty="0">
              <a:ea typeface="宋体" panose="02010600030101010101" pitchFamily="2" charset="-122"/>
            </a:endParaRPr>
          </a:p>
          <a:p>
            <a:r>
              <a:rPr lang="zh-CN" altLang="zh-CN" dirty="0">
                <a:ea typeface="宋体" panose="02010600030101010101" pitchFamily="2" charset="-122"/>
              </a:rPr>
              <a:t>（</a:t>
            </a:r>
            <a:r>
              <a:rPr lang="en-US" altLang="zh-CN" dirty="0">
                <a:ea typeface="宋体" panose="02010600030101010101" pitchFamily="2" charset="-122"/>
              </a:rPr>
              <a:t>2</a:t>
            </a:r>
            <a:r>
              <a:rPr lang="zh-CN" altLang="zh-CN" dirty="0">
                <a:ea typeface="宋体" panose="02010600030101010101" pitchFamily="2" charset="-122"/>
              </a:rPr>
              <a:t>）通常缩进是相对头部语句缩进四个空格，也可以是任意空格，但同一构造体代码块的多条语句缩进的空格数必须一致对齐。如果语句不缩进，或缩进不一致，将导致编译错误</a:t>
            </a:r>
            <a:endParaRPr lang="en-US" altLang="zh-CN" dirty="0">
              <a:ea typeface="宋体" panose="02010600030101010101" pitchFamily="2" charset="-122"/>
            </a:endParaRPr>
          </a:p>
          <a:p>
            <a:r>
              <a:rPr lang="zh-CN" altLang="zh-CN" dirty="0">
                <a:ea typeface="宋体" panose="02010600030101010101" pitchFamily="2" charset="-122"/>
              </a:rPr>
              <a:t>（</a:t>
            </a:r>
            <a:r>
              <a:rPr lang="en-US" altLang="zh-CN" dirty="0">
                <a:ea typeface="宋体" panose="02010600030101010101" pitchFamily="2" charset="-122"/>
              </a:rPr>
              <a:t>3</a:t>
            </a:r>
            <a:r>
              <a:rPr lang="zh-CN" altLang="zh-CN" dirty="0">
                <a:ea typeface="宋体" panose="02010600030101010101" pitchFamily="2" charset="-122"/>
              </a:rPr>
              <a:t>）如果条件语句、循环语句、函数定义和类定义比较短，可以放在同一行</a:t>
            </a:r>
            <a:endParaRPr lang="zh-CN" altLang="en-US" dirty="0">
              <a:ea typeface="宋体" panose="02010600030101010101" pitchFamily="2" charset="-122"/>
            </a:endParaRPr>
          </a:p>
        </p:txBody>
      </p:sp>
    </p:spTree>
    <p:extLst>
      <p:ext uri="{BB962C8B-B14F-4D97-AF65-F5344CB8AC3E}">
        <p14:creationId xmlns:p14="http://schemas.microsoft.com/office/powerpoint/2010/main" val="2596711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AC0E87D3-490A-6147-B341-27DC9D63C3F2}"/>
              </a:ext>
            </a:extLst>
          </p:cNvPr>
          <p:cNvSpPr>
            <a:spLocks noGrp="1"/>
          </p:cNvSpPr>
          <p:nvPr>
            <p:ph type="title"/>
          </p:nvPr>
        </p:nvSpPr>
        <p:spPr/>
        <p:txBody>
          <a:bodyPr/>
          <a:lstStyle/>
          <a:p>
            <a:r>
              <a:rPr lang="zh-CN" altLang="zh-CN">
                <a:ea typeface="宋体" panose="02010600030101010101" pitchFamily="2" charset="-122"/>
              </a:rPr>
              <a:t>注释语句</a:t>
            </a:r>
            <a:endParaRPr lang="zh-CN" altLang="en-US">
              <a:ea typeface="宋体" panose="02010600030101010101" pitchFamily="2" charset="-122"/>
            </a:endParaRPr>
          </a:p>
        </p:txBody>
      </p:sp>
      <p:sp>
        <p:nvSpPr>
          <p:cNvPr id="39939" name="内容占位符 2">
            <a:extLst>
              <a:ext uri="{FF2B5EF4-FFF2-40B4-BE49-F238E27FC236}">
                <a16:creationId xmlns:a16="http://schemas.microsoft.com/office/drawing/2014/main" id="{528913CD-4331-A941-99E0-C848694B0158}"/>
              </a:ext>
            </a:extLst>
          </p:cNvPr>
          <p:cNvSpPr>
            <a:spLocks noGrp="1"/>
          </p:cNvSpPr>
          <p:nvPr>
            <p:ph idx="1"/>
          </p:nvPr>
        </p:nvSpPr>
        <p:spPr/>
        <p:txBody>
          <a:bodyPr/>
          <a:lstStyle/>
          <a:p>
            <a:r>
              <a:rPr lang="zh-CN" altLang="zh-CN">
                <a:ea typeface="宋体" panose="02010600030101010101" pitchFamily="2" charset="-122"/>
              </a:rPr>
              <a:t>以符号“</a:t>
            </a:r>
            <a:r>
              <a:rPr lang="en-US" altLang="zh-CN">
                <a:ea typeface="宋体" panose="02010600030101010101" pitchFamily="2" charset="-122"/>
              </a:rPr>
              <a:t>#</a:t>
            </a:r>
            <a:r>
              <a:rPr lang="zh-CN" altLang="zh-CN">
                <a:ea typeface="宋体" panose="02010600030101010101" pitchFamily="2" charset="-122"/>
              </a:rPr>
              <a:t>”开始，到行末结束。</a:t>
            </a:r>
            <a:r>
              <a:rPr lang="en-US" altLang="zh-CN">
                <a:ea typeface="宋体" panose="02010600030101010101" pitchFamily="2" charset="-122"/>
              </a:rPr>
              <a:t>Python</a:t>
            </a:r>
            <a:r>
              <a:rPr lang="zh-CN" altLang="zh-CN">
                <a:ea typeface="宋体" panose="02010600030101010101" pitchFamily="2" charset="-122"/>
              </a:rPr>
              <a:t>注释语句可以出现在任何位置</a:t>
            </a:r>
            <a:endParaRPr lang="en-US" altLang="zh-CN">
              <a:ea typeface="宋体" panose="02010600030101010101" pitchFamily="2" charset="-122"/>
            </a:endParaRPr>
          </a:p>
          <a:p>
            <a:r>
              <a:rPr lang="en-US" altLang="zh-CN">
                <a:ea typeface="宋体" panose="02010600030101010101" pitchFamily="2" charset="-122"/>
              </a:rPr>
              <a:t>Python</a:t>
            </a:r>
            <a:r>
              <a:rPr lang="zh-CN" altLang="zh-CN">
                <a:ea typeface="宋体" panose="02010600030101010101" pitchFamily="2" charset="-122"/>
              </a:rPr>
              <a:t>解释器将忽略所有的注释语句，注释语句不会影响程序的执行结果</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2.26</a:t>
            </a:r>
            <a:r>
              <a:rPr lang="zh-CN" altLang="zh-CN" b="1">
                <a:ea typeface="宋体" panose="02010600030101010101" pitchFamily="2" charset="-122"/>
              </a:rPr>
              <a:t>】</a:t>
            </a:r>
            <a:r>
              <a:rPr lang="zh-CN" altLang="zh-CN">
                <a:ea typeface="宋体" panose="02010600030101010101" pitchFamily="2" charset="-122"/>
              </a:rPr>
              <a:t>注释语句示例</a:t>
            </a:r>
            <a:endParaRPr lang="zh-CN" altLang="en-US">
              <a:ea typeface="宋体" panose="02010600030101010101" pitchFamily="2" charset="-122"/>
            </a:endParaRPr>
          </a:p>
        </p:txBody>
      </p:sp>
      <p:pic>
        <p:nvPicPr>
          <p:cNvPr id="39940" name="图片 3">
            <a:extLst>
              <a:ext uri="{FF2B5EF4-FFF2-40B4-BE49-F238E27FC236}">
                <a16:creationId xmlns:a16="http://schemas.microsoft.com/office/drawing/2014/main" id="{6A8E9C15-24B3-6A43-9854-07535210AB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4557" y="3243772"/>
            <a:ext cx="6860695" cy="134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9716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A95B33FA-36C7-234A-98F1-B298808B24C7}"/>
              </a:ext>
            </a:extLst>
          </p:cNvPr>
          <p:cNvSpPr>
            <a:spLocks noGrp="1"/>
          </p:cNvSpPr>
          <p:nvPr>
            <p:ph type="title"/>
          </p:nvPr>
        </p:nvSpPr>
        <p:spPr/>
        <p:txBody>
          <a:bodyPr/>
          <a:lstStyle/>
          <a:p>
            <a:r>
              <a:rPr lang="zh-CN" altLang="zh-CN">
                <a:ea typeface="宋体" panose="02010600030101010101" pitchFamily="2" charset="-122"/>
              </a:rPr>
              <a:t>空语句</a:t>
            </a:r>
            <a:r>
              <a:rPr lang="en-US" altLang="zh-CN">
                <a:ea typeface="宋体" panose="02010600030101010101" pitchFamily="2" charset="-122"/>
              </a:rPr>
              <a:t>pass</a:t>
            </a:r>
            <a:endParaRPr lang="zh-CN" altLang="en-US">
              <a:ea typeface="宋体" panose="02010600030101010101" pitchFamily="2" charset="-122"/>
            </a:endParaRPr>
          </a:p>
        </p:txBody>
      </p:sp>
      <p:sp>
        <p:nvSpPr>
          <p:cNvPr id="40963" name="内容占位符 2">
            <a:extLst>
              <a:ext uri="{FF2B5EF4-FFF2-40B4-BE49-F238E27FC236}">
                <a16:creationId xmlns:a16="http://schemas.microsoft.com/office/drawing/2014/main" id="{467E6015-4160-C44E-9914-D13F3D3DC580}"/>
              </a:ext>
            </a:extLst>
          </p:cNvPr>
          <p:cNvSpPr>
            <a:spLocks noGrp="1"/>
          </p:cNvSpPr>
          <p:nvPr>
            <p:ph idx="1"/>
          </p:nvPr>
        </p:nvSpPr>
        <p:spPr/>
        <p:txBody>
          <a:bodyPr/>
          <a:lstStyle/>
          <a:p>
            <a:r>
              <a:rPr lang="zh-CN" altLang="zh-CN">
                <a:ea typeface="宋体" panose="02010600030101010101" pitchFamily="2" charset="-122"/>
              </a:rPr>
              <a:t>表示一个空的代码块</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2.27</a:t>
            </a:r>
            <a:r>
              <a:rPr lang="zh-CN" altLang="zh-CN" b="1">
                <a:ea typeface="宋体" panose="02010600030101010101" pitchFamily="2" charset="-122"/>
              </a:rPr>
              <a:t>】</a:t>
            </a:r>
            <a:r>
              <a:rPr lang="zh-CN" altLang="zh-CN">
                <a:ea typeface="宋体" panose="02010600030101010101" pitchFamily="2" charset="-122"/>
              </a:rPr>
              <a:t>空语句示例</a:t>
            </a:r>
            <a:endParaRPr lang="zh-CN" altLang="en-US">
              <a:ea typeface="宋体" panose="02010600030101010101" pitchFamily="2" charset="-122"/>
            </a:endParaRPr>
          </a:p>
        </p:txBody>
      </p:sp>
      <p:pic>
        <p:nvPicPr>
          <p:cNvPr id="40964" name="图片 3">
            <a:extLst>
              <a:ext uri="{FF2B5EF4-FFF2-40B4-BE49-F238E27FC236}">
                <a16:creationId xmlns:a16="http://schemas.microsoft.com/office/drawing/2014/main" id="{C949CC11-FF5A-7B4E-B0D5-13F0D5B982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2164" y="2960435"/>
            <a:ext cx="5694362" cy="175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1014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E9EB0A0-DD9B-4247-8851-0790B0CBD8E2}"/>
              </a:ext>
            </a:extLst>
          </p:cNvPr>
          <p:cNvSpPr>
            <a:spLocks noGrp="1"/>
          </p:cNvSpPr>
          <p:nvPr>
            <p:ph type="title"/>
          </p:nvPr>
        </p:nvSpPr>
        <p:spPr>
          <a:xfrm>
            <a:off x="2063750" y="107950"/>
            <a:ext cx="7772400" cy="1143000"/>
          </a:xfrm>
        </p:spPr>
        <p:txBody>
          <a:bodyPr/>
          <a:lstStyle/>
          <a:p>
            <a:r>
              <a:rPr lang="en-US" altLang="zh-CN">
                <a:ea typeface="宋体" panose="02010600030101010101" pitchFamily="2" charset="-122"/>
              </a:rPr>
              <a:t>Python</a:t>
            </a:r>
            <a:r>
              <a:rPr lang="zh-CN" altLang="zh-CN">
                <a:ea typeface="宋体" panose="02010600030101010101" pitchFamily="2" charset="-122"/>
              </a:rPr>
              <a:t>程序构成</a:t>
            </a:r>
            <a:endParaRPr lang="zh-CN" altLang="en-US">
              <a:ea typeface="宋体" panose="02010600030101010101" pitchFamily="2" charset="-122"/>
            </a:endParaRPr>
          </a:p>
        </p:txBody>
      </p:sp>
      <p:sp>
        <p:nvSpPr>
          <p:cNvPr id="5123" name="内容占位符 2">
            <a:extLst>
              <a:ext uri="{FF2B5EF4-FFF2-40B4-BE49-F238E27FC236}">
                <a16:creationId xmlns:a16="http://schemas.microsoft.com/office/drawing/2014/main" id="{8825CAC9-28DC-AB48-A795-0C76809D1C7C}"/>
              </a:ext>
            </a:extLst>
          </p:cNvPr>
          <p:cNvSpPr>
            <a:spLocks noGrp="1"/>
          </p:cNvSpPr>
          <p:nvPr>
            <p:ph idx="1"/>
          </p:nvPr>
        </p:nvSpPr>
        <p:spPr>
          <a:xfrm>
            <a:off x="2063750" y="1052513"/>
            <a:ext cx="7772400" cy="4114800"/>
          </a:xfrm>
        </p:spPr>
        <p:txBody>
          <a:bodyPr/>
          <a:lstStyle/>
          <a:p>
            <a:r>
              <a:rPr lang="zh-CN" altLang="zh-CN">
                <a:ea typeface="宋体" panose="02010600030101010101" pitchFamily="2" charset="-122"/>
              </a:rPr>
              <a:t>模块、语句、表达式和对象</a:t>
            </a:r>
            <a:endParaRPr lang="zh-CN" altLang="en-US">
              <a:ea typeface="宋体" panose="02010600030101010101" pitchFamily="2" charset="-122"/>
            </a:endParaRPr>
          </a:p>
        </p:txBody>
      </p:sp>
      <p:sp>
        <p:nvSpPr>
          <p:cNvPr id="5124" name="Rectangle 5">
            <a:extLst>
              <a:ext uri="{FF2B5EF4-FFF2-40B4-BE49-F238E27FC236}">
                <a16:creationId xmlns:a16="http://schemas.microsoft.com/office/drawing/2014/main" id="{EAF8138A-557B-284E-9687-C5A89AF8B3F1}"/>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zh-CN" altLang="en-US" sz="2400"/>
          </a:p>
        </p:txBody>
      </p:sp>
      <p:pic>
        <p:nvPicPr>
          <p:cNvPr id="5125" name="图片 2">
            <a:extLst>
              <a:ext uri="{FF2B5EF4-FFF2-40B4-BE49-F238E27FC236}">
                <a16:creationId xmlns:a16="http://schemas.microsoft.com/office/drawing/2014/main" id="{B7B84FA8-C545-DB44-AAA2-D1303F96C1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4650" y="1666431"/>
            <a:ext cx="8410575"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4640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042A056E-6A7D-9644-9434-7F39A4308C31}"/>
              </a:ext>
            </a:extLst>
          </p:cNvPr>
          <p:cNvSpPr>
            <a:spLocks noGrp="1"/>
          </p:cNvSpPr>
          <p:nvPr>
            <p:ph type="title"/>
          </p:nvPr>
        </p:nvSpPr>
        <p:spPr>
          <a:xfrm>
            <a:off x="2465832" y="122238"/>
            <a:ext cx="7772400" cy="776287"/>
          </a:xfrm>
        </p:spPr>
        <p:txBody>
          <a:bodyPr/>
          <a:lstStyle/>
          <a:p>
            <a:r>
              <a:rPr lang="zh-CN" altLang="zh-CN" dirty="0">
                <a:ea typeface="宋体" panose="02010600030101010101" pitchFamily="2" charset="-122"/>
              </a:rPr>
              <a:t>函数和模块</a:t>
            </a: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a:t>
            </a:r>
          </a:p>
        </p:txBody>
      </p:sp>
      <p:sp>
        <p:nvSpPr>
          <p:cNvPr id="41987" name="内容占位符 2">
            <a:extLst>
              <a:ext uri="{FF2B5EF4-FFF2-40B4-BE49-F238E27FC236}">
                <a16:creationId xmlns:a16="http://schemas.microsoft.com/office/drawing/2014/main" id="{1464D823-20C6-FF40-BDF2-4ED203553929}"/>
              </a:ext>
            </a:extLst>
          </p:cNvPr>
          <p:cNvSpPr>
            <a:spLocks noGrp="1"/>
          </p:cNvSpPr>
          <p:nvPr>
            <p:ph idx="1"/>
          </p:nvPr>
        </p:nvSpPr>
        <p:spPr>
          <a:xfrm>
            <a:off x="1438656" y="706438"/>
            <a:ext cx="11106911" cy="5343525"/>
          </a:xfrm>
        </p:spPr>
        <p:txBody>
          <a:bodyPr/>
          <a:lstStyle/>
          <a:p>
            <a:r>
              <a:rPr lang="zh-CN" altLang="zh-CN" sz="2800" dirty="0">
                <a:ea typeface="宋体" panose="02010600030101010101" pitchFamily="2" charset="-122"/>
              </a:rPr>
              <a:t>函数是可以重复调用的代码块</a:t>
            </a:r>
            <a:endParaRPr lang="en-US" altLang="zh-CN" sz="2800" dirty="0">
              <a:ea typeface="宋体" panose="02010600030101010101" pitchFamily="2" charset="-122"/>
            </a:endParaRPr>
          </a:p>
          <a:p>
            <a:r>
              <a:rPr lang="zh-CN" altLang="zh-CN" sz="2800" dirty="0">
                <a:ea typeface="宋体" panose="02010600030101010101" pitchFamily="2" charset="-122"/>
              </a:rPr>
              <a:t>函数的创建和调用</a:t>
            </a:r>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r>
              <a:rPr lang="zh-CN" altLang="zh-CN" sz="2800" dirty="0">
                <a:ea typeface="宋体" panose="02010600030101010101" pitchFamily="2" charset="-122"/>
              </a:rPr>
              <a:t>声明创建函数时，可以声明函数的参数，即形式参数，简称形参；调用函数时，需要提供函数需要的参数的值，即实际参数，简称实参</a:t>
            </a:r>
            <a:endParaRPr lang="en-US" altLang="zh-CN" sz="2800" dirty="0">
              <a:ea typeface="宋体" panose="02010600030101010101" pitchFamily="2" charset="-122"/>
            </a:endParaRPr>
          </a:p>
          <a:p>
            <a:r>
              <a:rPr lang="zh-CN" altLang="zh-CN" sz="2800" dirty="0">
                <a:ea typeface="宋体" panose="02010600030101010101" pitchFamily="2" charset="-122"/>
              </a:rPr>
              <a:t>函数可以使用</a:t>
            </a:r>
            <a:r>
              <a:rPr lang="en-US" altLang="zh-CN" sz="2800" dirty="0">
                <a:ea typeface="宋体" panose="02010600030101010101" pitchFamily="2" charset="-122"/>
              </a:rPr>
              <a:t>return</a:t>
            </a:r>
            <a:r>
              <a:rPr lang="zh-CN" altLang="zh-CN" sz="2800" dirty="0">
                <a:ea typeface="宋体" panose="02010600030101010101" pitchFamily="2" charset="-122"/>
              </a:rPr>
              <a:t>返回值</a:t>
            </a:r>
            <a:endParaRPr lang="en-US" altLang="zh-CN" sz="2800" dirty="0">
              <a:ea typeface="宋体" panose="02010600030101010101" pitchFamily="2" charset="-122"/>
            </a:endParaRPr>
          </a:p>
          <a:p>
            <a:r>
              <a:rPr lang="zh-CN" altLang="zh-CN" sz="2800" b="1" dirty="0">
                <a:ea typeface="宋体" panose="02010600030101010101" pitchFamily="2" charset="-122"/>
              </a:rPr>
              <a:t>【例</a:t>
            </a:r>
            <a:r>
              <a:rPr lang="en-US" altLang="zh-CN" sz="2800" b="1" dirty="0">
                <a:ea typeface="宋体" panose="02010600030101010101" pitchFamily="2" charset="-122"/>
              </a:rPr>
              <a:t>2.28</a:t>
            </a:r>
            <a:r>
              <a:rPr lang="zh-CN" altLang="zh-CN" sz="2800" b="1" dirty="0">
                <a:ea typeface="宋体" panose="02010600030101010101" pitchFamily="2" charset="-122"/>
              </a:rPr>
              <a:t>】</a:t>
            </a:r>
            <a:r>
              <a:rPr lang="zh-CN" altLang="zh-CN" sz="2800" dirty="0">
                <a:ea typeface="宋体" panose="02010600030101010101" pitchFamily="2" charset="-122"/>
              </a:rPr>
              <a:t>声明和调用函数示例（</a:t>
            </a:r>
            <a:r>
              <a:rPr lang="en-US" altLang="zh-CN" sz="2800" dirty="0" err="1">
                <a:ea typeface="宋体" panose="02010600030101010101" pitchFamily="2" charset="-122"/>
              </a:rPr>
              <a:t>sayHello.py</a:t>
            </a:r>
            <a:r>
              <a:rPr lang="zh-CN" altLang="zh-CN" sz="2800" dirty="0">
                <a:ea typeface="宋体" panose="02010600030101010101" pitchFamily="2" charset="-122"/>
              </a:rPr>
              <a:t>）</a:t>
            </a:r>
            <a:endParaRPr lang="en-US" altLang="zh-CN" sz="2800" dirty="0">
              <a:ea typeface="宋体" panose="02010600030101010101" pitchFamily="2" charset="-122"/>
            </a:endParaRPr>
          </a:p>
        </p:txBody>
      </p:sp>
      <p:pic>
        <p:nvPicPr>
          <p:cNvPr id="41988" name="图片 3">
            <a:extLst>
              <a:ext uri="{FF2B5EF4-FFF2-40B4-BE49-F238E27FC236}">
                <a16:creationId xmlns:a16="http://schemas.microsoft.com/office/drawing/2014/main" id="{7F43C3F8-0240-BC42-8963-F326FDA21C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857820"/>
            <a:ext cx="44386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4">
            <a:extLst>
              <a:ext uri="{FF2B5EF4-FFF2-40B4-BE49-F238E27FC236}">
                <a16:creationId xmlns:a16="http://schemas.microsoft.com/office/drawing/2014/main" id="{D902FB4E-7244-C546-ADCE-DCA9C59BFE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7382" y="1857820"/>
            <a:ext cx="2990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1">
            <a:extLst>
              <a:ext uri="{FF2B5EF4-FFF2-40B4-BE49-F238E27FC236}">
                <a16:creationId xmlns:a16="http://schemas.microsoft.com/office/drawing/2014/main" id="{9235E53C-A30A-1248-930C-DC517D3553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5832" y="5539582"/>
            <a:ext cx="4319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图片 2">
            <a:extLst>
              <a:ext uri="{FF2B5EF4-FFF2-40B4-BE49-F238E27FC236}">
                <a16:creationId xmlns:a16="http://schemas.microsoft.com/office/drawing/2014/main" id="{E560C2A1-C9A2-AB4E-AD5C-80CA27528B2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38339" y="5748497"/>
            <a:ext cx="28797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68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8A690CD6-A9DC-924C-AC32-23BAFA8A1F5E}"/>
              </a:ext>
            </a:extLst>
          </p:cNvPr>
          <p:cNvSpPr>
            <a:spLocks noGrp="1"/>
          </p:cNvSpPr>
          <p:nvPr>
            <p:ph type="title"/>
          </p:nvPr>
        </p:nvSpPr>
        <p:spPr>
          <a:xfrm>
            <a:off x="2209800" y="192088"/>
            <a:ext cx="7772400" cy="1143000"/>
          </a:xfrm>
        </p:spPr>
        <p:txBody>
          <a:bodyPr/>
          <a:lstStyle/>
          <a:p>
            <a:r>
              <a:rPr lang="zh-CN" altLang="zh-CN">
                <a:ea typeface="宋体" panose="02010600030101010101" pitchFamily="2" charset="-122"/>
              </a:rPr>
              <a:t>函数和模块</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p>
        </p:txBody>
      </p:sp>
      <p:sp>
        <p:nvSpPr>
          <p:cNvPr id="43011" name="内容占位符 2">
            <a:extLst>
              <a:ext uri="{FF2B5EF4-FFF2-40B4-BE49-F238E27FC236}">
                <a16:creationId xmlns:a16="http://schemas.microsoft.com/office/drawing/2014/main" id="{1CAF4A5E-387C-3D45-B739-18E8B0BAED8F}"/>
              </a:ext>
            </a:extLst>
          </p:cNvPr>
          <p:cNvSpPr>
            <a:spLocks noGrp="1"/>
          </p:cNvSpPr>
          <p:nvPr>
            <p:ph idx="1"/>
          </p:nvPr>
        </p:nvSpPr>
        <p:spPr>
          <a:xfrm>
            <a:off x="2085975" y="1335089"/>
            <a:ext cx="8020050" cy="5343525"/>
          </a:xfrm>
        </p:spPr>
        <p:txBody>
          <a:bodyPr/>
          <a:lstStyle/>
          <a:p>
            <a:r>
              <a:rPr lang="zh-CN" altLang="zh-CN" sz="2800" b="1">
                <a:ea typeface="宋体" panose="02010600030101010101" pitchFamily="2" charset="-122"/>
              </a:rPr>
              <a:t>【例</a:t>
            </a:r>
            <a:r>
              <a:rPr lang="en-US" altLang="zh-CN" sz="2800" b="1">
                <a:ea typeface="宋体" panose="02010600030101010101" pitchFamily="2" charset="-122"/>
              </a:rPr>
              <a:t>2.29</a:t>
            </a:r>
            <a:r>
              <a:rPr lang="zh-CN" altLang="zh-CN" sz="2800" b="1">
                <a:ea typeface="宋体" panose="02010600030101010101" pitchFamily="2" charset="-122"/>
              </a:rPr>
              <a:t>】</a:t>
            </a:r>
            <a:r>
              <a:rPr lang="zh-CN" altLang="zh-CN" sz="2800">
                <a:ea typeface="宋体" panose="02010600030101010101" pitchFamily="2" charset="-122"/>
              </a:rPr>
              <a:t>声明和调用函数</a:t>
            </a:r>
            <a:r>
              <a:rPr lang="en-US" altLang="zh-CN" sz="2800">
                <a:ea typeface="宋体" panose="02010600030101010101" pitchFamily="2" charset="-122"/>
              </a:rPr>
              <a:t>getValue(b, r, n)</a:t>
            </a:r>
            <a:r>
              <a:rPr lang="zh-CN" altLang="zh-CN" sz="2800">
                <a:ea typeface="宋体" panose="02010600030101010101" pitchFamily="2" charset="-122"/>
              </a:rPr>
              <a:t>，根据本金</a:t>
            </a:r>
            <a:r>
              <a:rPr lang="en-US" altLang="zh-CN" sz="2800">
                <a:ea typeface="宋体" panose="02010600030101010101" pitchFamily="2" charset="-122"/>
              </a:rPr>
              <a:t>b</a:t>
            </a:r>
            <a:r>
              <a:rPr lang="zh-CN" altLang="zh-CN" sz="2800">
                <a:ea typeface="宋体" panose="02010600030101010101" pitchFamily="2" charset="-122"/>
              </a:rPr>
              <a:t>、年利率</a:t>
            </a:r>
            <a:r>
              <a:rPr lang="en-US" altLang="zh-CN" sz="2800">
                <a:ea typeface="宋体" panose="02010600030101010101" pitchFamily="2" charset="-122"/>
              </a:rPr>
              <a:t>r</a:t>
            </a:r>
            <a:r>
              <a:rPr lang="zh-CN" altLang="zh-CN" sz="2800">
                <a:ea typeface="宋体" panose="02010600030101010101" pitchFamily="2" charset="-122"/>
              </a:rPr>
              <a:t>和年数</a:t>
            </a:r>
            <a:r>
              <a:rPr lang="en-US" altLang="zh-CN" sz="2800">
                <a:ea typeface="宋体" panose="02010600030101010101" pitchFamily="2" charset="-122"/>
              </a:rPr>
              <a:t>n</a:t>
            </a:r>
            <a:r>
              <a:rPr lang="zh-CN" altLang="zh-CN" sz="2800">
                <a:ea typeface="宋体" panose="02010600030101010101" pitchFamily="2" charset="-122"/>
              </a:rPr>
              <a:t>，计算最终收益</a:t>
            </a:r>
            <a:r>
              <a:rPr lang="en-US" altLang="zh-CN" sz="2800">
                <a:ea typeface="宋体" panose="02010600030101010101" pitchFamily="2" charset="-122"/>
              </a:rPr>
              <a:t>v</a:t>
            </a:r>
            <a:endParaRPr lang="zh-CN" altLang="en-US" sz="2800">
              <a:ea typeface="宋体" panose="02010600030101010101" pitchFamily="2" charset="-122"/>
            </a:endParaRPr>
          </a:p>
        </p:txBody>
      </p:sp>
      <p:pic>
        <p:nvPicPr>
          <p:cNvPr id="43012" name="图片 1">
            <a:extLst>
              <a:ext uri="{FF2B5EF4-FFF2-40B4-BE49-F238E27FC236}">
                <a16:creationId xmlns:a16="http://schemas.microsoft.com/office/drawing/2014/main" id="{A1AE5E01-28B9-1E44-ACD2-1D1C628FD9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5346" y="2502473"/>
            <a:ext cx="6445250"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2">
            <a:extLst>
              <a:ext uri="{FF2B5EF4-FFF2-40B4-BE49-F238E27FC236}">
                <a16:creationId xmlns:a16="http://schemas.microsoft.com/office/drawing/2014/main" id="{CC4F02D3-CDB8-0F42-9820-34FBBE7DA8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5681664"/>
            <a:ext cx="2879725"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472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35026EC-1EBB-104E-822D-AB1724C23FD9}"/>
              </a:ext>
            </a:extLst>
          </p:cNvPr>
          <p:cNvSpPr>
            <a:spLocks noGrp="1"/>
          </p:cNvSpPr>
          <p:nvPr>
            <p:ph type="title"/>
          </p:nvPr>
        </p:nvSpPr>
        <p:spPr/>
        <p:txBody>
          <a:bodyPr/>
          <a:lstStyle/>
          <a:p>
            <a:r>
              <a:rPr lang="zh-CN" altLang="zh-CN">
                <a:ea typeface="宋体" panose="02010600030101010101" pitchFamily="2" charset="-122"/>
              </a:rPr>
              <a:t>内置函数</a:t>
            </a:r>
            <a:endParaRPr lang="zh-CN" altLang="en-US">
              <a:ea typeface="宋体" panose="02010600030101010101" pitchFamily="2" charset="-122"/>
            </a:endParaRPr>
          </a:p>
        </p:txBody>
      </p:sp>
      <p:sp>
        <p:nvSpPr>
          <p:cNvPr id="44035" name="内容占位符 2">
            <a:extLst>
              <a:ext uri="{FF2B5EF4-FFF2-40B4-BE49-F238E27FC236}">
                <a16:creationId xmlns:a16="http://schemas.microsoft.com/office/drawing/2014/main" id="{D6B51508-F31A-F64A-9A38-96E8200C4081}"/>
              </a:ext>
            </a:extLst>
          </p:cNvPr>
          <p:cNvSpPr>
            <a:spLocks noGrp="1"/>
          </p:cNvSpPr>
          <p:nvPr>
            <p:ph idx="1"/>
          </p:nvPr>
        </p:nvSpPr>
        <p:spPr/>
        <p:txBody>
          <a:bodyPr/>
          <a:lstStyle/>
          <a:p>
            <a:r>
              <a:rPr lang="zh-CN" altLang="zh-CN">
                <a:ea typeface="宋体" panose="02010600030101010101" pitchFamily="2" charset="-122"/>
              </a:rPr>
              <a:t>如</a:t>
            </a:r>
            <a:r>
              <a:rPr lang="en-US" altLang="zh-CN">
                <a:ea typeface="宋体" panose="02010600030101010101" pitchFamily="2" charset="-122"/>
              </a:rPr>
              <a:t>dir()</a:t>
            </a:r>
            <a:r>
              <a:rPr lang="zh-CN" altLang="zh-CN">
                <a:ea typeface="宋体" panose="02010600030101010101" pitchFamily="2" charset="-122"/>
              </a:rPr>
              <a:t>、</a:t>
            </a:r>
            <a:r>
              <a:rPr lang="en-US" altLang="zh-CN">
                <a:ea typeface="宋体" panose="02010600030101010101" pitchFamily="2" charset="-122"/>
              </a:rPr>
              <a:t>type()</a:t>
            </a:r>
            <a:r>
              <a:rPr lang="zh-CN" altLang="zh-CN">
                <a:ea typeface="宋体" panose="02010600030101010101" pitchFamily="2" charset="-122"/>
              </a:rPr>
              <a:t>、</a:t>
            </a:r>
            <a:r>
              <a:rPr lang="en-US" altLang="zh-CN">
                <a:ea typeface="宋体" panose="02010600030101010101" pitchFamily="2" charset="-122"/>
              </a:rPr>
              <a:t>id()</a:t>
            </a:r>
            <a:r>
              <a:rPr lang="zh-CN" altLang="zh-CN">
                <a:ea typeface="宋体" panose="02010600030101010101" pitchFamily="2" charset="-122"/>
              </a:rPr>
              <a:t>、</a:t>
            </a:r>
            <a:r>
              <a:rPr lang="en-US" altLang="zh-CN">
                <a:ea typeface="宋体" panose="02010600030101010101" pitchFamily="2" charset="-122"/>
              </a:rPr>
              <a:t>help()</a:t>
            </a:r>
            <a:r>
              <a:rPr lang="zh-CN" altLang="zh-CN">
                <a:ea typeface="宋体" panose="02010600030101010101" pitchFamily="2" charset="-122"/>
              </a:rPr>
              <a:t>、</a:t>
            </a:r>
            <a:r>
              <a:rPr lang="en-US" altLang="zh-CN">
                <a:ea typeface="宋体" panose="02010600030101010101" pitchFamily="2" charset="-122"/>
              </a:rPr>
              <a:t>len()</a:t>
            </a:r>
            <a:r>
              <a:rPr lang="zh-CN" altLang="zh-CN">
                <a:ea typeface="宋体" panose="02010600030101010101" pitchFamily="2" charset="-122"/>
              </a:rPr>
              <a:t>等</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2.30</a:t>
            </a:r>
            <a:r>
              <a:rPr lang="zh-CN" altLang="zh-CN" b="1">
                <a:ea typeface="宋体" panose="02010600030101010101" pitchFamily="2" charset="-122"/>
              </a:rPr>
              <a:t>】</a:t>
            </a:r>
            <a:r>
              <a:rPr lang="zh-CN" altLang="zh-CN">
                <a:ea typeface="宋体" panose="02010600030101010101" pitchFamily="2" charset="-122"/>
              </a:rPr>
              <a:t>内置函数使用示例</a:t>
            </a:r>
            <a:endParaRPr lang="zh-CN" altLang="en-US">
              <a:ea typeface="宋体" panose="02010600030101010101" pitchFamily="2" charset="-122"/>
            </a:endParaRPr>
          </a:p>
        </p:txBody>
      </p:sp>
      <p:pic>
        <p:nvPicPr>
          <p:cNvPr id="44036" name="图片 3">
            <a:extLst>
              <a:ext uri="{FF2B5EF4-FFF2-40B4-BE49-F238E27FC236}">
                <a16:creationId xmlns:a16="http://schemas.microsoft.com/office/drawing/2014/main" id="{77A52972-BF79-AF41-8197-B74C9A4999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115" y="2606740"/>
            <a:ext cx="82788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841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additive="base">
                                        <p:cTn id="7" dur="500" fill="hold"/>
                                        <p:tgtEl>
                                          <p:spTgt spid="44036"/>
                                        </p:tgtEl>
                                        <p:attrNameLst>
                                          <p:attrName>ppt_x</p:attrName>
                                        </p:attrNameLst>
                                      </p:cBhvr>
                                      <p:tavLst>
                                        <p:tav tm="0">
                                          <p:val>
                                            <p:strVal val="#ppt_x"/>
                                          </p:val>
                                        </p:tav>
                                        <p:tav tm="100000">
                                          <p:val>
                                            <p:strVal val="#ppt_x"/>
                                          </p:val>
                                        </p:tav>
                                      </p:tavLst>
                                    </p:anim>
                                    <p:anim calcmode="lin" valueType="num">
                                      <p:cBhvr additive="base">
                                        <p:cTn id="8"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00274125-07C6-DC41-B275-BCB6BF37E08D}"/>
              </a:ext>
            </a:extLst>
          </p:cNvPr>
          <p:cNvSpPr>
            <a:spLocks noGrp="1"/>
          </p:cNvSpPr>
          <p:nvPr>
            <p:ph type="title"/>
          </p:nvPr>
        </p:nvSpPr>
        <p:spPr/>
        <p:txBody>
          <a:bodyPr/>
          <a:lstStyle/>
          <a:p>
            <a:r>
              <a:rPr lang="zh-CN" altLang="zh-CN">
                <a:ea typeface="宋体" panose="02010600030101010101" pitchFamily="2" charset="-122"/>
              </a:rPr>
              <a:t>模块函数</a:t>
            </a:r>
            <a:endParaRPr lang="zh-CN" altLang="en-US">
              <a:ea typeface="宋体" panose="02010600030101010101" pitchFamily="2" charset="-122"/>
            </a:endParaRPr>
          </a:p>
        </p:txBody>
      </p:sp>
      <p:sp>
        <p:nvSpPr>
          <p:cNvPr id="45059" name="内容占位符 2">
            <a:extLst>
              <a:ext uri="{FF2B5EF4-FFF2-40B4-BE49-F238E27FC236}">
                <a16:creationId xmlns:a16="http://schemas.microsoft.com/office/drawing/2014/main" id="{241AE665-210D-E542-858A-E62979154E0D}"/>
              </a:ext>
            </a:extLst>
          </p:cNvPr>
          <p:cNvSpPr>
            <a:spLocks noGrp="1"/>
          </p:cNvSpPr>
          <p:nvPr>
            <p:ph idx="1"/>
          </p:nvPr>
        </p:nvSpPr>
        <p:spPr/>
        <p:txBody>
          <a:bodyPr/>
          <a:lstStyle/>
          <a:p>
            <a:r>
              <a:rPr lang="zh-CN" altLang="zh-CN" dirty="0">
                <a:ea typeface="宋体" panose="02010600030101010101" pitchFamily="2" charset="-122"/>
              </a:rPr>
              <a:t>通过</a:t>
            </a:r>
            <a:r>
              <a:rPr lang="en-US" altLang="zh-CN" dirty="0">
                <a:ea typeface="宋体" panose="02010600030101010101" pitchFamily="2" charset="-122"/>
              </a:rPr>
              <a:t>import</a:t>
            </a:r>
            <a:r>
              <a:rPr lang="zh-CN" altLang="zh-CN" dirty="0">
                <a:ea typeface="宋体" panose="02010600030101010101" pitchFamily="2" charset="-122"/>
              </a:rPr>
              <a:t>语句，可以导入模块</a:t>
            </a:r>
            <a:r>
              <a:rPr lang="en-US" altLang="zh-CN" dirty="0">
                <a:ea typeface="宋体" panose="02010600030101010101" pitchFamily="2" charset="-122"/>
              </a:rPr>
              <a:t>module</a:t>
            </a:r>
            <a:r>
              <a:rPr lang="zh-CN" altLang="zh-CN" dirty="0">
                <a:ea typeface="宋体" panose="02010600030101010101" pitchFamily="2" charset="-122"/>
              </a:rPr>
              <a:t>，然后使用</a:t>
            </a:r>
            <a:r>
              <a:rPr lang="en-US" altLang="zh-CN" dirty="0" err="1">
                <a:ea typeface="宋体" panose="02010600030101010101" pitchFamily="2" charset="-122"/>
              </a:rPr>
              <a:t>module.function</a:t>
            </a:r>
            <a:r>
              <a:rPr lang="en-US" altLang="zh-CN" dirty="0">
                <a:ea typeface="宋体" panose="02010600030101010101" pitchFamily="2" charset="-122"/>
              </a:rPr>
              <a:t>(arguments)</a:t>
            </a:r>
            <a:r>
              <a:rPr lang="zh-CN" altLang="zh-CN" dirty="0">
                <a:ea typeface="宋体" panose="02010600030101010101" pitchFamily="2" charset="-122"/>
              </a:rPr>
              <a:t>的形式调用模块中的函数</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2.31</a:t>
            </a:r>
            <a:r>
              <a:rPr lang="zh-CN" altLang="zh-CN" b="1" dirty="0">
                <a:ea typeface="宋体" panose="02010600030101010101" pitchFamily="2" charset="-122"/>
              </a:rPr>
              <a:t>】</a:t>
            </a:r>
            <a:r>
              <a:rPr lang="zh-CN" altLang="zh-CN" dirty="0">
                <a:ea typeface="宋体" panose="02010600030101010101" pitchFamily="2" charset="-122"/>
              </a:rPr>
              <a:t>模块的导入示例</a:t>
            </a:r>
            <a:r>
              <a:rPr lang="en-US" altLang="zh-CN" dirty="0">
                <a:ea typeface="宋体" panose="02010600030101010101" pitchFamily="2" charset="-122"/>
              </a:rPr>
              <a:t>1</a:t>
            </a: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2.32</a:t>
            </a:r>
            <a:r>
              <a:rPr lang="zh-CN" altLang="zh-CN" b="1" dirty="0">
                <a:ea typeface="宋体" panose="02010600030101010101" pitchFamily="2" charset="-122"/>
              </a:rPr>
              <a:t>】</a:t>
            </a:r>
            <a:r>
              <a:rPr lang="zh-CN" altLang="zh-CN" dirty="0">
                <a:ea typeface="宋体" panose="02010600030101010101" pitchFamily="2" charset="-122"/>
              </a:rPr>
              <a:t>模块的导入示例</a:t>
            </a:r>
            <a:r>
              <a:rPr lang="en-US" altLang="zh-CN" dirty="0">
                <a:ea typeface="宋体" panose="02010600030101010101" pitchFamily="2" charset="-122"/>
              </a:rPr>
              <a:t>2</a:t>
            </a:r>
            <a:endParaRPr lang="zh-CN" altLang="en-US" dirty="0">
              <a:ea typeface="宋体" panose="02010600030101010101" pitchFamily="2" charset="-122"/>
            </a:endParaRPr>
          </a:p>
        </p:txBody>
      </p:sp>
      <p:pic>
        <p:nvPicPr>
          <p:cNvPr id="45060" name="图片 3">
            <a:extLst>
              <a:ext uri="{FF2B5EF4-FFF2-40B4-BE49-F238E27FC236}">
                <a16:creationId xmlns:a16="http://schemas.microsoft.com/office/drawing/2014/main" id="{C98529BA-6132-204E-A719-AF568DD119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0288" y="2709356"/>
            <a:ext cx="3584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4">
            <a:extLst>
              <a:ext uri="{FF2B5EF4-FFF2-40B4-BE49-F238E27FC236}">
                <a16:creationId xmlns:a16="http://schemas.microsoft.com/office/drawing/2014/main" id="{BFED5EC1-5FFC-6D4C-AAFD-39224CE8B66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0288" y="4309016"/>
            <a:ext cx="4030662"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666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anim calcmode="lin" valueType="num">
                                      <p:cBhvr additive="base">
                                        <p:cTn id="19"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1"/>
                                        </p:tgtEl>
                                        <p:attrNameLst>
                                          <p:attrName>style.visibility</p:attrName>
                                        </p:attrNameLst>
                                      </p:cBhvr>
                                      <p:to>
                                        <p:strVal val="visible"/>
                                      </p:to>
                                    </p:set>
                                    <p:anim calcmode="lin" valueType="num">
                                      <p:cBhvr additive="base">
                                        <p:cTn id="25" dur="500" fill="hold"/>
                                        <p:tgtEl>
                                          <p:spTgt spid="45061"/>
                                        </p:tgtEl>
                                        <p:attrNameLst>
                                          <p:attrName>ppt_x</p:attrName>
                                        </p:attrNameLst>
                                      </p:cBhvr>
                                      <p:tavLst>
                                        <p:tav tm="0">
                                          <p:val>
                                            <p:strVal val="#ppt_x"/>
                                          </p:val>
                                        </p:tav>
                                        <p:tav tm="100000">
                                          <p:val>
                                            <p:strVal val="#ppt_x"/>
                                          </p:val>
                                        </p:tav>
                                      </p:tavLst>
                                    </p:anim>
                                    <p:anim calcmode="lin" valueType="num">
                                      <p:cBhvr additive="base">
                                        <p:cTn id="26"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8CC71C2F-88C6-844C-86A1-6D7A4902E47B}"/>
              </a:ext>
            </a:extLst>
          </p:cNvPr>
          <p:cNvSpPr>
            <a:spLocks noGrp="1"/>
          </p:cNvSpPr>
          <p:nvPr>
            <p:ph type="title"/>
          </p:nvPr>
        </p:nvSpPr>
        <p:spPr>
          <a:xfrm>
            <a:off x="1992313" y="188913"/>
            <a:ext cx="7772400" cy="1143000"/>
          </a:xfrm>
        </p:spPr>
        <p:txBody>
          <a:bodyPr/>
          <a:lstStyle/>
          <a:p>
            <a:r>
              <a:rPr lang="zh-CN" altLang="zh-CN">
                <a:ea typeface="宋体" panose="02010600030101010101" pitchFamily="2" charset="-122"/>
              </a:rPr>
              <a:t>函数</a:t>
            </a:r>
            <a:r>
              <a:rPr lang="en-US" altLang="zh-CN">
                <a:ea typeface="宋体" panose="02010600030101010101" pitchFamily="2" charset="-122"/>
              </a:rPr>
              <a:t>API</a:t>
            </a:r>
            <a:endParaRPr lang="zh-CN" altLang="en-US">
              <a:ea typeface="宋体" panose="02010600030101010101" pitchFamily="2" charset="-122"/>
            </a:endParaRPr>
          </a:p>
        </p:txBody>
      </p:sp>
      <p:sp>
        <p:nvSpPr>
          <p:cNvPr id="46083" name="内容占位符 2">
            <a:extLst>
              <a:ext uri="{FF2B5EF4-FFF2-40B4-BE49-F238E27FC236}">
                <a16:creationId xmlns:a16="http://schemas.microsoft.com/office/drawing/2014/main" id="{935F1340-B654-5648-AF7E-F31DE8B6040F}"/>
              </a:ext>
            </a:extLst>
          </p:cNvPr>
          <p:cNvSpPr>
            <a:spLocks noGrp="1"/>
          </p:cNvSpPr>
          <p:nvPr>
            <p:ph idx="1"/>
          </p:nvPr>
        </p:nvSpPr>
        <p:spPr>
          <a:xfrm>
            <a:off x="1847850" y="1125538"/>
            <a:ext cx="7772400" cy="4114800"/>
          </a:xfrm>
        </p:spPr>
        <p:txBody>
          <a:bodyPr/>
          <a:lstStyle/>
          <a:p>
            <a:r>
              <a:rPr lang="en-US" altLang="zh-CN">
                <a:ea typeface="宋体" panose="02010600030101010101" pitchFamily="2" charset="-122"/>
              </a:rPr>
              <a:t>Python</a:t>
            </a:r>
            <a:r>
              <a:rPr lang="zh-CN" altLang="zh-CN">
                <a:ea typeface="宋体" panose="02010600030101010101" pitchFamily="2" charset="-122"/>
              </a:rPr>
              <a:t>语言提供了海量的内置函数、标准库函数、第三方模块函数</a:t>
            </a:r>
            <a:endParaRPr lang="en-US" altLang="zh-CN">
              <a:ea typeface="宋体" panose="02010600030101010101" pitchFamily="2" charset="-122"/>
            </a:endParaRPr>
          </a:p>
          <a:p>
            <a:r>
              <a:rPr lang="zh-CN" altLang="zh-CN">
                <a:ea typeface="宋体" panose="02010600030101010101" pitchFamily="2" charset="-122"/>
              </a:rPr>
              <a:t>函数的调用方法由应用程序编程接口（</a:t>
            </a:r>
            <a:r>
              <a:rPr lang="en-US" altLang="zh-CN">
                <a:ea typeface="宋体" panose="02010600030101010101" pitchFamily="2" charset="-122"/>
              </a:rPr>
              <a:t>API</a:t>
            </a:r>
            <a:r>
              <a:rPr lang="zh-CN" altLang="zh-CN">
                <a:ea typeface="宋体" panose="02010600030101010101" pitchFamily="2" charset="-122"/>
              </a:rPr>
              <a:t>）确定</a:t>
            </a:r>
            <a:endParaRPr lang="zh-CN" altLang="en-US">
              <a:ea typeface="宋体" panose="02010600030101010101" pitchFamily="2" charset="-122"/>
            </a:endParaRPr>
          </a:p>
        </p:txBody>
      </p:sp>
      <p:pic>
        <p:nvPicPr>
          <p:cNvPr id="46084" name="图片 3">
            <a:extLst>
              <a:ext uri="{FF2B5EF4-FFF2-40B4-BE49-F238E27FC236}">
                <a16:creationId xmlns:a16="http://schemas.microsoft.com/office/drawing/2014/main" id="{5D94CA64-D732-B947-AE50-2B5C0A1017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219" y="2462212"/>
            <a:ext cx="6830222" cy="409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5899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4C064DFC-A343-E94D-90FC-F6907729189F}"/>
              </a:ext>
            </a:extLst>
          </p:cNvPr>
          <p:cNvSpPr>
            <a:spLocks noGrp="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典型的函数调用</a:t>
            </a:r>
            <a:endParaRPr lang="zh-CN" altLang="en-US">
              <a:ea typeface="宋体" panose="02010600030101010101" pitchFamily="2" charset="-122"/>
            </a:endParaRPr>
          </a:p>
        </p:txBody>
      </p:sp>
      <p:pic>
        <p:nvPicPr>
          <p:cNvPr id="47107" name="图片 1">
            <a:extLst>
              <a:ext uri="{FF2B5EF4-FFF2-40B4-BE49-F238E27FC236}">
                <a16:creationId xmlns:a16="http://schemas.microsoft.com/office/drawing/2014/main" id="{E7DBFB89-72E9-A441-9699-172B832FF7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3961" y="1865376"/>
            <a:ext cx="843915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1222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45A3D467-82BE-4747-824E-AD9D2004FB4A}"/>
              </a:ext>
            </a:extLst>
          </p:cNvPr>
          <p:cNvSpPr>
            <a:spLocks noGrp="1"/>
          </p:cNvSpPr>
          <p:nvPr>
            <p:ph type="title"/>
          </p:nvPr>
        </p:nvSpPr>
        <p:spPr/>
        <p:txBody>
          <a:bodyPr/>
          <a:lstStyle/>
          <a:p>
            <a:r>
              <a:rPr lang="zh-CN" altLang="zh-CN">
                <a:ea typeface="宋体" panose="02010600030101010101" pitchFamily="2" charset="-122"/>
              </a:rPr>
              <a:t>类和对象</a:t>
            </a:r>
            <a:endParaRPr lang="zh-CN" altLang="en-US">
              <a:ea typeface="宋体" panose="02010600030101010101" pitchFamily="2" charset="-122"/>
            </a:endParaRPr>
          </a:p>
        </p:txBody>
      </p:sp>
      <p:sp>
        <p:nvSpPr>
          <p:cNvPr id="48131" name="内容占位符 2">
            <a:extLst>
              <a:ext uri="{FF2B5EF4-FFF2-40B4-BE49-F238E27FC236}">
                <a16:creationId xmlns:a16="http://schemas.microsoft.com/office/drawing/2014/main" id="{E9FADAFA-977D-EE49-9519-F93B6D245562}"/>
              </a:ext>
            </a:extLst>
          </p:cNvPr>
          <p:cNvSpPr>
            <a:spLocks noGrp="1"/>
          </p:cNvSpPr>
          <p:nvPr>
            <p:ph idx="1"/>
          </p:nvPr>
        </p:nvSpPr>
        <p:spPr/>
        <p:txBody>
          <a:bodyPr/>
          <a:lstStyle/>
          <a:p>
            <a:r>
              <a:rPr lang="zh-CN" altLang="zh-CN" dirty="0">
                <a:ea typeface="宋体" panose="02010600030101010101" pitchFamily="2" charset="-122"/>
              </a:rPr>
              <a:t>创建类对象</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dirty="0">
                <a:ea typeface="宋体" panose="02010600030101010101" pitchFamily="2" charset="-122"/>
              </a:rPr>
              <a:t>实例对象的创建和调用</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2.33</a:t>
            </a:r>
            <a:r>
              <a:rPr lang="zh-CN" altLang="zh-CN" b="1" dirty="0">
                <a:ea typeface="宋体" panose="02010600030101010101" pitchFamily="2" charset="-122"/>
              </a:rPr>
              <a:t>】</a:t>
            </a:r>
            <a:r>
              <a:rPr lang="zh-CN" altLang="zh-CN" dirty="0">
                <a:ea typeface="宋体" panose="02010600030101010101" pitchFamily="2" charset="-122"/>
              </a:rPr>
              <a:t>类和对象示例（</a:t>
            </a:r>
            <a:r>
              <a:rPr lang="en-US" altLang="zh-CN" dirty="0" err="1">
                <a:ea typeface="宋体" panose="02010600030101010101" pitchFamily="2" charset="-122"/>
              </a:rPr>
              <a:t>Person.py</a:t>
            </a:r>
            <a:r>
              <a:rPr lang="zh-CN" altLang="zh-CN" dirty="0">
                <a:ea typeface="宋体" panose="02010600030101010101" pitchFamily="2" charset="-122"/>
              </a:rPr>
              <a:t>）：定义类</a:t>
            </a:r>
            <a:r>
              <a:rPr lang="en-US" altLang="zh-CN" dirty="0">
                <a:ea typeface="宋体" panose="02010600030101010101" pitchFamily="2" charset="-122"/>
              </a:rPr>
              <a:t>Person</a:t>
            </a:r>
            <a:r>
              <a:rPr lang="zh-CN" altLang="zh-CN" dirty="0">
                <a:ea typeface="宋体" panose="02010600030101010101" pitchFamily="2" charset="-122"/>
              </a:rPr>
              <a:t>，创建其对象，并调用对象方法</a:t>
            </a:r>
            <a:endParaRPr lang="zh-CN" altLang="en-US" dirty="0">
              <a:ea typeface="宋体" panose="02010600030101010101" pitchFamily="2" charset="-122"/>
            </a:endParaRPr>
          </a:p>
        </p:txBody>
      </p:sp>
      <p:pic>
        <p:nvPicPr>
          <p:cNvPr id="48132" name="图片 1">
            <a:extLst>
              <a:ext uri="{FF2B5EF4-FFF2-40B4-BE49-F238E27FC236}">
                <a16:creationId xmlns:a16="http://schemas.microsoft.com/office/drawing/2014/main" id="{6B19CBE4-52C6-FB46-9FA3-F63993D12A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0820" y="1543621"/>
            <a:ext cx="15843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图片 2">
            <a:extLst>
              <a:ext uri="{FF2B5EF4-FFF2-40B4-BE49-F238E27FC236}">
                <a16:creationId xmlns:a16="http://schemas.microsoft.com/office/drawing/2014/main" id="{D097BFDF-6543-B84B-A2AF-DA0483AB356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0820" y="3065748"/>
            <a:ext cx="428625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图片 3">
            <a:extLst>
              <a:ext uri="{FF2B5EF4-FFF2-40B4-BE49-F238E27FC236}">
                <a16:creationId xmlns:a16="http://schemas.microsoft.com/office/drawing/2014/main" id="{B4407051-0EB2-E14F-810B-45868EC5E53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19854" y="4687825"/>
            <a:ext cx="55673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151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additive="base">
                                        <p:cTn id="13" dur="500" fill="hold"/>
                                        <p:tgtEl>
                                          <p:spTgt spid="48133"/>
                                        </p:tgtEl>
                                        <p:attrNameLst>
                                          <p:attrName>ppt_x</p:attrName>
                                        </p:attrNameLst>
                                      </p:cBhvr>
                                      <p:tavLst>
                                        <p:tav tm="0">
                                          <p:val>
                                            <p:strVal val="#ppt_x"/>
                                          </p:val>
                                        </p:tav>
                                        <p:tav tm="100000">
                                          <p:val>
                                            <p:strVal val="#ppt_x"/>
                                          </p:val>
                                        </p:tav>
                                      </p:tavLst>
                                    </p:anim>
                                    <p:anim calcmode="lin" valueType="num">
                                      <p:cBhvr additive="base">
                                        <p:cTn id="14"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4"/>
                                        </p:tgtEl>
                                        <p:attrNameLst>
                                          <p:attrName>style.visibility</p:attrName>
                                        </p:attrNameLst>
                                      </p:cBhvr>
                                      <p:to>
                                        <p:strVal val="visible"/>
                                      </p:to>
                                    </p:set>
                                    <p:anim calcmode="lin" valueType="num">
                                      <p:cBhvr additive="base">
                                        <p:cTn id="19" dur="500" fill="hold"/>
                                        <p:tgtEl>
                                          <p:spTgt spid="48134"/>
                                        </p:tgtEl>
                                        <p:attrNameLst>
                                          <p:attrName>ppt_x</p:attrName>
                                        </p:attrNameLst>
                                      </p:cBhvr>
                                      <p:tavLst>
                                        <p:tav tm="0">
                                          <p:val>
                                            <p:strVal val="#ppt_x"/>
                                          </p:val>
                                        </p:tav>
                                        <p:tav tm="100000">
                                          <p:val>
                                            <p:strVal val="#ppt_x"/>
                                          </p:val>
                                        </p:tav>
                                      </p:tavLst>
                                    </p:anim>
                                    <p:anim calcmode="lin" valueType="num">
                                      <p:cBhvr additive="base">
                                        <p:cTn id="20"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08D01BDA-97E8-294F-89EE-0DA187E5B8F8}"/>
              </a:ext>
            </a:extLst>
          </p:cNvPr>
          <p:cNvSpPr>
            <a:spLocks noGrp="1"/>
          </p:cNvSpPr>
          <p:nvPr>
            <p:ph type="title"/>
          </p:nvPr>
        </p:nvSpPr>
        <p:spPr>
          <a:xfrm>
            <a:off x="2135188" y="260350"/>
            <a:ext cx="7772400" cy="1143000"/>
          </a:xfrm>
        </p:spPr>
        <p:txBody>
          <a:bodyPr/>
          <a:lstStyle/>
          <a:p>
            <a:r>
              <a:rPr lang="zh-CN" altLang="zh-CN">
                <a:ea typeface="宋体" panose="02010600030101010101" pitchFamily="2" charset="-122"/>
              </a:rPr>
              <a:t>模块和包</a:t>
            </a:r>
            <a:endParaRPr lang="zh-CN" altLang="en-US">
              <a:ea typeface="宋体" panose="02010600030101010101" pitchFamily="2" charset="-122"/>
            </a:endParaRPr>
          </a:p>
        </p:txBody>
      </p:sp>
      <p:sp>
        <p:nvSpPr>
          <p:cNvPr id="49155" name="内容占位符 2">
            <a:extLst>
              <a:ext uri="{FF2B5EF4-FFF2-40B4-BE49-F238E27FC236}">
                <a16:creationId xmlns:a16="http://schemas.microsoft.com/office/drawing/2014/main" id="{6B2B00C2-4B51-DF40-8EF9-DAECE0AED26F}"/>
              </a:ext>
            </a:extLst>
          </p:cNvPr>
          <p:cNvSpPr>
            <a:spLocks noGrp="1"/>
          </p:cNvSpPr>
          <p:nvPr>
            <p:ph idx="1"/>
          </p:nvPr>
        </p:nvSpPr>
        <p:spPr>
          <a:xfrm>
            <a:off x="1774824" y="1403350"/>
            <a:ext cx="9100439" cy="4114800"/>
          </a:xfrm>
        </p:spPr>
        <p:txBody>
          <a:bodyPr/>
          <a:lstStyle/>
          <a:p>
            <a:r>
              <a:rPr lang="zh-CN" altLang="zh-CN" dirty="0">
                <a:ea typeface="宋体" panose="02010600030101010101" pitchFamily="2" charset="-122"/>
              </a:rPr>
              <a:t>包含</a:t>
            </a:r>
            <a:r>
              <a:rPr lang="en-US" altLang="zh-CN" dirty="0">
                <a:ea typeface="宋体" panose="02010600030101010101" pitchFamily="2" charset="-122"/>
              </a:rPr>
              <a:t>Python</a:t>
            </a:r>
            <a:r>
              <a:rPr lang="zh-CN" altLang="zh-CN" dirty="0">
                <a:ea typeface="宋体" panose="02010600030101010101" pitchFamily="2" charset="-122"/>
              </a:rPr>
              <a:t>代码的源文件（通常包含用户自定义的变量、函数和类）称之为模块，其扩展名为</a:t>
            </a:r>
            <a:r>
              <a:rPr lang="en-US" altLang="zh-CN" dirty="0">
                <a:ea typeface="宋体" panose="02010600030101010101" pitchFamily="2" charset="-122"/>
              </a:rPr>
              <a:t>.</a:t>
            </a:r>
            <a:r>
              <a:rPr lang="en-US" altLang="zh-CN" dirty="0" err="1">
                <a:ea typeface="宋体" panose="02010600030101010101" pitchFamily="2" charset="-122"/>
              </a:rPr>
              <a:t>py</a:t>
            </a:r>
            <a:endParaRPr lang="en-US" altLang="zh-CN" dirty="0">
              <a:ea typeface="宋体" panose="02010600030101010101" pitchFamily="2" charset="-122"/>
            </a:endParaRPr>
          </a:p>
          <a:p>
            <a:r>
              <a:rPr lang="zh-CN" altLang="zh-CN" dirty="0">
                <a:ea typeface="宋体" panose="02010600030101010101" pitchFamily="2" charset="-122"/>
              </a:rPr>
              <a:t>功能相近的模块可以组织成包，包是模块的层次性组织结构</a:t>
            </a:r>
            <a:endParaRPr lang="en-US" altLang="zh-CN" dirty="0">
              <a:ea typeface="宋体" panose="02010600030101010101" pitchFamily="2" charset="-122"/>
            </a:endParaRPr>
          </a:p>
          <a:p>
            <a:r>
              <a:rPr lang="zh-CN" altLang="zh-CN" dirty="0">
                <a:ea typeface="宋体" panose="02010600030101010101" pitchFamily="2" charset="-122"/>
              </a:rPr>
              <a:t>通过</a:t>
            </a:r>
            <a:r>
              <a:rPr lang="en-US" altLang="zh-CN" dirty="0">
                <a:ea typeface="宋体" panose="02010600030101010101" pitchFamily="2" charset="-122"/>
              </a:rPr>
              <a:t>import</a:t>
            </a:r>
            <a:r>
              <a:rPr lang="zh-CN" altLang="zh-CN" dirty="0">
                <a:ea typeface="宋体" panose="02010600030101010101" pitchFamily="2" charset="-122"/>
              </a:rPr>
              <a:t>语句，可以导入模块，并使用其定义的功能</a:t>
            </a:r>
            <a:endParaRPr lang="en-US" altLang="zh-CN" dirty="0">
              <a:ea typeface="宋体" panose="02010600030101010101" pitchFamily="2" charset="-122"/>
            </a:endParaRPr>
          </a:p>
          <a:p>
            <a:endParaRPr lang="en-US" altLang="zh-CN" dirty="0">
              <a:ea typeface="宋体" panose="02010600030101010101" pitchFamily="2" charset="-122"/>
            </a:endParaRPr>
          </a:p>
        </p:txBody>
      </p:sp>
      <p:pic>
        <p:nvPicPr>
          <p:cNvPr id="49156" name="图片 1">
            <a:extLst>
              <a:ext uri="{FF2B5EF4-FFF2-40B4-BE49-F238E27FC236}">
                <a16:creationId xmlns:a16="http://schemas.microsoft.com/office/drawing/2014/main" id="{0D1BA8EF-C928-A746-9F86-ED58C09F22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8727" y="3704590"/>
            <a:ext cx="7128861" cy="125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240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ppt_x"/>
                                          </p:val>
                                        </p:tav>
                                        <p:tav tm="100000">
                                          <p:val>
                                            <p:strVal val="#ppt_x"/>
                                          </p:val>
                                        </p:tav>
                                      </p:tavLst>
                                    </p:anim>
                                    <p:anim calcmode="lin" valueType="num">
                                      <p:cBhvr additive="base">
                                        <p:cTn id="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C48C95F2-1500-F74F-91A1-4258F3822CC8}"/>
              </a:ext>
            </a:extLst>
          </p:cNvPr>
          <p:cNvSpPr>
            <a:spLocks noGrp="1"/>
          </p:cNvSpPr>
          <p:nvPr>
            <p:ph type="title"/>
          </p:nvPr>
        </p:nvSpPr>
        <p:spPr>
          <a:xfrm>
            <a:off x="2135188" y="260350"/>
            <a:ext cx="7772400" cy="1143000"/>
          </a:xfrm>
        </p:spPr>
        <p:txBody>
          <a:bodyPr/>
          <a:lstStyle/>
          <a:p>
            <a:r>
              <a:rPr lang="zh-CN" altLang="zh-CN">
                <a:ea typeface="宋体" panose="02010600030101010101" pitchFamily="2" charset="-122"/>
              </a:rPr>
              <a:t>模块和包示例</a:t>
            </a:r>
            <a:endParaRPr lang="zh-CN" altLang="en-US">
              <a:ea typeface="宋体" panose="02010600030101010101" pitchFamily="2" charset="-122"/>
            </a:endParaRPr>
          </a:p>
        </p:txBody>
      </p:sp>
      <p:sp>
        <p:nvSpPr>
          <p:cNvPr id="50179" name="内容占位符 2">
            <a:extLst>
              <a:ext uri="{FF2B5EF4-FFF2-40B4-BE49-F238E27FC236}">
                <a16:creationId xmlns:a16="http://schemas.microsoft.com/office/drawing/2014/main" id="{2DEAB063-F244-F94E-864F-0D81EFD395BD}"/>
              </a:ext>
            </a:extLst>
          </p:cNvPr>
          <p:cNvSpPr>
            <a:spLocks noGrp="1"/>
          </p:cNvSpPr>
          <p:nvPr>
            <p:ph idx="1"/>
          </p:nvPr>
        </p:nvSpPr>
        <p:spPr>
          <a:xfrm>
            <a:off x="1774825" y="1403350"/>
            <a:ext cx="7772400" cy="4114800"/>
          </a:xfrm>
        </p:spPr>
        <p:txBody>
          <a:bodyPr/>
          <a:lstStyle/>
          <a:p>
            <a:r>
              <a:rPr lang="zh-CN" altLang="zh-CN" b="1">
                <a:ea typeface="宋体" panose="02010600030101010101" pitchFamily="2" charset="-122"/>
              </a:rPr>
              <a:t>【例</a:t>
            </a:r>
            <a:r>
              <a:rPr lang="en-US" altLang="zh-CN" b="1">
                <a:ea typeface="宋体" panose="02010600030101010101" pitchFamily="2" charset="-122"/>
              </a:rPr>
              <a:t>2.34</a:t>
            </a:r>
            <a:r>
              <a:rPr lang="zh-CN" altLang="zh-CN" b="1">
                <a:ea typeface="宋体" panose="02010600030101010101" pitchFamily="2" charset="-122"/>
              </a:rPr>
              <a:t>】</a:t>
            </a:r>
            <a:r>
              <a:rPr lang="zh-CN" altLang="zh-CN">
                <a:ea typeface="宋体" panose="02010600030101010101" pitchFamily="2" charset="-122"/>
              </a:rPr>
              <a:t>模块和包示例（</a:t>
            </a:r>
            <a:r>
              <a:rPr lang="en-US" altLang="zh-CN">
                <a:ea typeface="宋体" panose="02010600030101010101" pitchFamily="2" charset="-122"/>
              </a:rPr>
              <a:t>module1.py</a:t>
            </a:r>
            <a:r>
              <a:rPr lang="zh-CN" altLang="zh-CN">
                <a:ea typeface="宋体" panose="02010600030101010101" pitchFamily="2" charset="-122"/>
              </a:rPr>
              <a:t>）：求解一元二次方程</a:t>
            </a:r>
            <a:r>
              <a:rPr lang="en-US" altLang="zh-CN" i="1">
                <a:ea typeface="宋体" panose="02010600030101010101" pitchFamily="2" charset="-122"/>
              </a:rPr>
              <a:t>x</a:t>
            </a:r>
            <a:r>
              <a:rPr lang="en-US" altLang="zh-CN" baseline="30000">
                <a:ea typeface="宋体" panose="02010600030101010101" pitchFamily="2" charset="-122"/>
              </a:rPr>
              <a:t>2</a:t>
            </a:r>
            <a:r>
              <a:rPr lang="en-US" altLang="zh-CN">
                <a:ea typeface="宋体" panose="02010600030101010101" pitchFamily="2" charset="-122"/>
              </a:rPr>
              <a:t>+5</a:t>
            </a:r>
            <a:r>
              <a:rPr lang="en-US" altLang="zh-CN" i="1">
                <a:ea typeface="宋体" panose="02010600030101010101" pitchFamily="2" charset="-122"/>
              </a:rPr>
              <a:t>x</a:t>
            </a:r>
            <a:r>
              <a:rPr lang="en-US" altLang="zh-CN">
                <a:ea typeface="宋体" panose="02010600030101010101" pitchFamily="2" charset="-122"/>
              </a:rPr>
              <a:t>+6=0</a:t>
            </a:r>
            <a:endParaRPr lang="zh-CN" altLang="en-US">
              <a:ea typeface="宋体" panose="02010600030101010101" pitchFamily="2" charset="-122"/>
            </a:endParaRPr>
          </a:p>
        </p:txBody>
      </p:sp>
      <p:pic>
        <p:nvPicPr>
          <p:cNvPr id="50180" name="图片 1">
            <a:extLst>
              <a:ext uri="{FF2B5EF4-FFF2-40B4-BE49-F238E27FC236}">
                <a16:creationId xmlns:a16="http://schemas.microsoft.com/office/drawing/2014/main" id="{C5352D4B-8B49-2A47-8C80-CF0799C994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763" y="2279569"/>
            <a:ext cx="8759189" cy="235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2">
            <a:extLst>
              <a:ext uri="{FF2B5EF4-FFF2-40B4-BE49-F238E27FC236}">
                <a16:creationId xmlns:a16="http://schemas.microsoft.com/office/drawing/2014/main" id="{F9F6BD17-0AD8-7346-BC45-730D81F299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0618" y="5168266"/>
            <a:ext cx="5283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2607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500" fill="hold"/>
                                        <p:tgtEl>
                                          <p:spTgt spid="50180"/>
                                        </p:tgtEl>
                                        <p:attrNameLst>
                                          <p:attrName>ppt_x</p:attrName>
                                        </p:attrNameLst>
                                      </p:cBhvr>
                                      <p:tavLst>
                                        <p:tav tm="0">
                                          <p:val>
                                            <p:strVal val="#ppt_x"/>
                                          </p:val>
                                        </p:tav>
                                        <p:tav tm="100000">
                                          <p:val>
                                            <p:strVal val="#ppt_x"/>
                                          </p:val>
                                        </p:tav>
                                      </p:tavLst>
                                    </p:anim>
                                    <p:anim calcmode="lin" valueType="num">
                                      <p:cBhvr additive="base">
                                        <p:cTn id="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81"/>
                                        </p:tgtEl>
                                        <p:attrNameLst>
                                          <p:attrName>style.visibility</p:attrName>
                                        </p:attrNameLst>
                                      </p:cBhvr>
                                      <p:to>
                                        <p:strVal val="visible"/>
                                      </p:to>
                                    </p:set>
                                    <p:anim calcmode="lin" valueType="num">
                                      <p:cBhvr additive="base">
                                        <p:cTn id="13" dur="500" fill="hold"/>
                                        <p:tgtEl>
                                          <p:spTgt spid="50181"/>
                                        </p:tgtEl>
                                        <p:attrNameLst>
                                          <p:attrName>ppt_x</p:attrName>
                                        </p:attrNameLst>
                                      </p:cBhvr>
                                      <p:tavLst>
                                        <p:tav tm="0">
                                          <p:val>
                                            <p:strVal val="#ppt_x"/>
                                          </p:val>
                                        </p:tav>
                                        <p:tav tm="100000">
                                          <p:val>
                                            <p:strVal val="#ppt_x"/>
                                          </p:val>
                                        </p:tav>
                                      </p:tavLst>
                                    </p:anim>
                                    <p:anim calcmode="lin" valueType="num">
                                      <p:cBhvr additive="base">
                                        <p:cTn id="14" dur="500" fill="hold"/>
                                        <p:tgtEl>
                                          <p:spTgt spid="50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10EBC27-3563-DA45-976E-D62AC7D1D627}"/>
              </a:ext>
            </a:extLst>
          </p:cNvPr>
          <p:cNvSpPr>
            <a:spLocks noGrp="1"/>
          </p:cNvSpPr>
          <p:nvPr>
            <p:ph type="title"/>
          </p:nvPr>
        </p:nvSpPr>
        <p:spPr/>
        <p:txBody>
          <a:bodyPr/>
          <a:lstStyle/>
          <a:p>
            <a:pPr eaLnBrk="1" hangingPunct="1"/>
            <a:r>
              <a:rPr lang="zh-CN" altLang="en-US">
                <a:ea typeface="宋体" panose="02010600030101010101" pitchFamily="2" charset="-122"/>
              </a:rPr>
              <a:t>实验和习题</a:t>
            </a:r>
          </a:p>
        </p:txBody>
      </p:sp>
      <p:sp>
        <p:nvSpPr>
          <p:cNvPr id="51203" name="Content Placeholder 2">
            <a:extLst>
              <a:ext uri="{FF2B5EF4-FFF2-40B4-BE49-F238E27FC236}">
                <a16:creationId xmlns:a16="http://schemas.microsoft.com/office/drawing/2014/main" id="{F75F2130-6C89-354B-AAAE-EB05AB777730}"/>
              </a:ext>
            </a:extLst>
          </p:cNvPr>
          <p:cNvSpPr>
            <a:spLocks noGrp="1"/>
          </p:cNvSpPr>
          <p:nvPr>
            <p:ph idx="1"/>
          </p:nvPr>
        </p:nvSpPr>
        <p:spPr/>
        <p:txBody>
          <a:bodyPr/>
          <a:lstStyle/>
          <a:p>
            <a:pPr eaLnBrk="1" hangingPunct="1"/>
            <a:r>
              <a:rPr lang="zh-CN" altLang="zh-CN">
                <a:ea typeface="宋体" panose="02010600030101010101" pitchFamily="2" charset="-122"/>
              </a:rPr>
              <a:t>上机实践</a:t>
            </a:r>
            <a:r>
              <a:rPr lang="en-US" altLang="zh-CN">
                <a:ea typeface="宋体" panose="02010600030101010101" pitchFamily="2" charset="-122"/>
              </a:rPr>
              <a:t>1~5</a:t>
            </a:r>
          </a:p>
          <a:p>
            <a:pPr eaLnBrk="1" hangingPunct="1"/>
            <a:endParaRPr lang="en-US" altLang="zh-CN">
              <a:ea typeface="宋体" panose="02010600030101010101" pitchFamily="2" charset="-122"/>
            </a:endParaRPr>
          </a:p>
          <a:p>
            <a:pPr eaLnBrk="1" hangingPunct="1"/>
            <a:r>
              <a:rPr lang="zh-CN" altLang="zh-CN">
                <a:ea typeface="宋体" panose="02010600030101010101" pitchFamily="2" charset="-122"/>
              </a:rPr>
              <a:t>复习题</a:t>
            </a:r>
            <a:endParaRPr lang="en-US" altLang="zh-CN">
              <a:ea typeface="宋体" panose="02010600030101010101" pitchFamily="2" charset="-122"/>
            </a:endParaRPr>
          </a:p>
          <a:p>
            <a:pPr lvl="1" eaLnBrk="1" hangingPunct="1"/>
            <a:r>
              <a:rPr lang="zh-CN" altLang="zh-CN" b="1">
                <a:ea typeface="宋体" panose="02010600030101010101" pitchFamily="2" charset="-122"/>
              </a:rPr>
              <a:t>单选题</a:t>
            </a:r>
            <a:endParaRPr lang="en-US" altLang="zh-CN" b="1">
              <a:ea typeface="宋体" panose="02010600030101010101" pitchFamily="2" charset="-122"/>
            </a:endParaRPr>
          </a:p>
          <a:p>
            <a:pPr lvl="1" eaLnBrk="1" hangingPunct="1"/>
            <a:r>
              <a:rPr lang="zh-CN" altLang="zh-CN" b="1">
                <a:ea typeface="宋体" panose="02010600030101010101" pitchFamily="2" charset="-122"/>
              </a:rPr>
              <a:t>填空题</a:t>
            </a:r>
            <a:endParaRPr lang="en-US" altLang="zh-CN" b="1">
              <a:ea typeface="宋体" panose="02010600030101010101" pitchFamily="2" charset="-122"/>
            </a:endParaRPr>
          </a:p>
          <a:p>
            <a:pPr lvl="1" eaLnBrk="1" hangingPunct="1"/>
            <a:r>
              <a:rPr lang="zh-CN" altLang="zh-CN" b="1">
                <a:ea typeface="宋体" panose="02010600030101010101" pitchFamily="2" charset="-122"/>
              </a:rPr>
              <a:t>思考题</a:t>
            </a:r>
            <a:endParaRPr lang="en-US" altLang="zh-CN" b="1">
              <a:ea typeface="宋体" panose="02010600030101010101" pitchFamily="2" charset="-122"/>
            </a:endParaRPr>
          </a:p>
        </p:txBody>
      </p:sp>
    </p:spTree>
    <p:extLst>
      <p:ext uri="{BB962C8B-B14F-4D97-AF65-F5344CB8AC3E}">
        <p14:creationId xmlns:p14="http://schemas.microsoft.com/office/powerpoint/2010/main" val="4101087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147DD7A8-57F6-4E49-BB23-066321499AA7}"/>
              </a:ext>
            </a:extLst>
          </p:cNvPr>
          <p:cNvSpPr>
            <a:spLocks noGrp="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对象和引用</a:t>
            </a:r>
            <a:endParaRPr lang="zh-CN" altLang="en-US">
              <a:ea typeface="宋体" panose="02010600030101010101" pitchFamily="2" charset="-122"/>
            </a:endParaRPr>
          </a:p>
        </p:txBody>
      </p:sp>
      <p:sp>
        <p:nvSpPr>
          <p:cNvPr id="6147" name="内容占位符 2">
            <a:extLst>
              <a:ext uri="{FF2B5EF4-FFF2-40B4-BE49-F238E27FC236}">
                <a16:creationId xmlns:a16="http://schemas.microsoft.com/office/drawing/2014/main" id="{A3765A73-B6B7-B342-BEB5-22361FD30007}"/>
              </a:ext>
            </a:extLst>
          </p:cNvPr>
          <p:cNvSpPr>
            <a:spLocks noGrp="1"/>
          </p:cNvSpPr>
          <p:nvPr>
            <p:ph idx="1"/>
          </p:nvPr>
        </p:nvSpPr>
        <p:spPr/>
        <p:txBody>
          <a:bodyPr/>
          <a:lstStyle/>
          <a:p>
            <a:r>
              <a:rPr lang="zh-CN" altLang="zh-CN">
                <a:ea typeface="宋体" panose="02010600030101010101" pitchFamily="2" charset="-122"/>
              </a:rPr>
              <a:t>数据表示为对象</a:t>
            </a:r>
            <a:endParaRPr lang="en-US" altLang="zh-CN">
              <a:ea typeface="宋体" panose="02010600030101010101" pitchFamily="2" charset="-122"/>
            </a:endParaRPr>
          </a:p>
          <a:p>
            <a:pPr lvl="1"/>
            <a:r>
              <a:rPr lang="zh-CN" altLang="zh-CN">
                <a:ea typeface="宋体" panose="02010600030101010101" pitchFamily="2" charset="-122"/>
              </a:rPr>
              <a:t>对象本质上是一个内存块，拥有特定的值，支持特定类型的运算操作</a:t>
            </a:r>
            <a:endParaRPr lang="en-US" altLang="zh-CN">
              <a:ea typeface="宋体" panose="02010600030101010101" pitchFamily="2" charset="-122"/>
            </a:endParaRPr>
          </a:p>
          <a:p>
            <a:r>
              <a:rPr lang="en-US" altLang="zh-CN">
                <a:ea typeface="宋体" panose="02010600030101010101" pitchFamily="2" charset="-122"/>
              </a:rPr>
              <a:t>Python 3</a:t>
            </a:r>
            <a:r>
              <a:rPr lang="zh-CN" altLang="zh-CN">
                <a:ea typeface="宋体" panose="02010600030101010101" pitchFamily="2" charset="-122"/>
              </a:rPr>
              <a:t>中，一切皆为对象</a:t>
            </a:r>
            <a:endParaRPr lang="en-US" altLang="zh-CN">
              <a:ea typeface="宋体" panose="02010600030101010101" pitchFamily="2" charset="-122"/>
            </a:endParaRPr>
          </a:p>
          <a:p>
            <a:pPr lvl="1"/>
            <a:r>
              <a:rPr lang="zh-CN" altLang="zh-CN">
                <a:ea typeface="宋体" panose="02010600030101010101" pitchFamily="2" charset="-122"/>
              </a:rPr>
              <a:t>每个对象由标识（</a:t>
            </a:r>
            <a:r>
              <a:rPr lang="en-US" altLang="zh-CN">
                <a:ea typeface="宋体" panose="02010600030101010101" pitchFamily="2" charset="-122"/>
              </a:rPr>
              <a:t>identity</a:t>
            </a:r>
            <a:r>
              <a:rPr lang="zh-CN" altLang="zh-CN">
                <a:ea typeface="宋体" panose="02010600030101010101" pitchFamily="2" charset="-122"/>
              </a:rPr>
              <a:t>）、类型（</a:t>
            </a:r>
            <a:r>
              <a:rPr lang="en-US" altLang="zh-CN">
                <a:ea typeface="宋体" panose="02010600030101010101" pitchFamily="2" charset="-122"/>
              </a:rPr>
              <a:t>type</a:t>
            </a:r>
            <a:r>
              <a:rPr lang="zh-CN" altLang="zh-CN">
                <a:ea typeface="宋体" panose="02010600030101010101" pitchFamily="2" charset="-122"/>
              </a:rPr>
              <a:t>）和值（</a:t>
            </a:r>
            <a:r>
              <a:rPr lang="en-US" altLang="zh-CN">
                <a:ea typeface="宋体" panose="02010600030101010101" pitchFamily="2" charset="-122"/>
              </a:rPr>
              <a:t>value</a:t>
            </a:r>
            <a:r>
              <a:rPr lang="zh-CN" altLang="zh-CN">
                <a:ea typeface="宋体" panose="02010600030101010101" pitchFamily="2" charset="-122"/>
              </a:rPr>
              <a:t>）标识</a:t>
            </a:r>
            <a:endParaRPr lang="en-US" altLang="zh-CN">
              <a:ea typeface="宋体" panose="02010600030101010101" pitchFamily="2" charset="-122"/>
            </a:endParaRPr>
          </a:p>
          <a:p>
            <a:endParaRPr lang="zh-CN" altLang="en-US">
              <a:ea typeface="宋体" panose="02010600030101010101" pitchFamily="2" charset="-122"/>
            </a:endParaRPr>
          </a:p>
        </p:txBody>
      </p:sp>
    </p:spTree>
    <p:extLst>
      <p:ext uri="{BB962C8B-B14F-4D97-AF65-F5344CB8AC3E}">
        <p14:creationId xmlns:p14="http://schemas.microsoft.com/office/powerpoint/2010/main" val="141614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1A5169E7-0F69-A943-B658-045C18C5FCE2}"/>
              </a:ext>
            </a:extLst>
          </p:cNvPr>
          <p:cNvSpPr>
            <a:spLocks noGrp="1"/>
          </p:cNvSpPr>
          <p:nvPr>
            <p:ph type="title"/>
          </p:nvPr>
        </p:nvSpPr>
        <p:spPr>
          <a:xfrm>
            <a:off x="2063750" y="188913"/>
            <a:ext cx="7772400" cy="1143000"/>
          </a:xfrm>
        </p:spPr>
        <p:txBody>
          <a:bodyPr/>
          <a:lstStyle/>
          <a:p>
            <a:r>
              <a:rPr lang="en-US" altLang="zh-CN">
                <a:ea typeface="宋体" panose="02010600030101010101" pitchFamily="2" charset="-122"/>
              </a:rPr>
              <a:t>Python</a:t>
            </a:r>
            <a:r>
              <a:rPr lang="zh-CN" altLang="zh-CN">
                <a:ea typeface="宋体" panose="02010600030101010101" pitchFamily="2" charset="-122"/>
              </a:rPr>
              <a:t>中</a:t>
            </a:r>
            <a:r>
              <a:rPr lang="zh-CN" altLang="en-US">
                <a:ea typeface="宋体" panose="02010600030101010101" pitchFamily="2" charset="-122"/>
              </a:rPr>
              <a:t>的</a:t>
            </a:r>
            <a:r>
              <a:rPr lang="zh-CN" altLang="zh-CN">
                <a:ea typeface="宋体" panose="02010600030101010101" pitchFamily="2" charset="-122"/>
              </a:rPr>
              <a:t>对象</a:t>
            </a: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a:t>
            </a:r>
          </a:p>
        </p:txBody>
      </p:sp>
      <p:sp>
        <p:nvSpPr>
          <p:cNvPr id="7171" name="内容占位符 2">
            <a:extLst>
              <a:ext uri="{FF2B5EF4-FFF2-40B4-BE49-F238E27FC236}">
                <a16:creationId xmlns:a16="http://schemas.microsoft.com/office/drawing/2014/main" id="{0D7F8905-63E5-B140-9B13-225E75FFA730}"/>
              </a:ext>
            </a:extLst>
          </p:cNvPr>
          <p:cNvSpPr>
            <a:spLocks noGrp="1"/>
          </p:cNvSpPr>
          <p:nvPr>
            <p:ph idx="1"/>
          </p:nvPr>
        </p:nvSpPr>
        <p:spPr>
          <a:xfrm>
            <a:off x="2063750" y="1331914"/>
            <a:ext cx="8134350" cy="4905375"/>
          </a:xfrm>
        </p:spPr>
        <p:txBody>
          <a:bodyPr/>
          <a:lstStyle/>
          <a:p>
            <a:r>
              <a:rPr lang="zh-CN" altLang="zh-CN">
                <a:ea typeface="宋体" panose="02010600030101010101" pitchFamily="2" charset="-122"/>
              </a:rPr>
              <a:t>标识（</a:t>
            </a:r>
            <a:r>
              <a:rPr lang="en-US" altLang="zh-CN">
                <a:ea typeface="宋体" panose="02010600030101010101" pitchFamily="2" charset="-122"/>
              </a:rPr>
              <a:t>identity</a:t>
            </a:r>
            <a:r>
              <a:rPr lang="zh-CN" altLang="zh-CN">
                <a:ea typeface="宋体" panose="02010600030101010101" pitchFamily="2" charset="-122"/>
              </a:rPr>
              <a:t>）用于唯一标识一个对象，通常对应于对象在计算机内存中的位置。使用内置函数</a:t>
            </a:r>
            <a:r>
              <a:rPr lang="en-US" altLang="zh-CN">
                <a:ea typeface="宋体" panose="02010600030101010101" pitchFamily="2" charset="-122"/>
              </a:rPr>
              <a:t>id(obj1)</a:t>
            </a:r>
            <a:r>
              <a:rPr lang="zh-CN" altLang="zh-CN">
                <a:ea typeface="宋体" panose="02010600030101010101" pitchFamily="2" charset="-122"/>
              </a:rPr>
              <a:t>可返回对象</a:t>
            </a:r>
            <a:r>
              <a:rPr lang="en-US" altLang="zh-CN">
                <a:ea typeface="宋体" panose="02010600030101010101" pitchFamily="2" charset="-122"/>
              </a:rPr>
              <a:t>obj1</a:t>
            </a:r>
            <a:r>
              <a:rPr lang="zh-CN" altLang="zh-CN">
                <a:ea typeface="宋体" panose="02010600030101010101" pitchFamily="2" charset="-122"/>
              </a:rPr>
              <a:t>的标识</a:t>
            </a:r>
          </a:p>
          <a:p>
            <a:pPr marL="342900" lvl="1" indent="-342900"/>
            <a:r>
              <a:rPr lang="zh-CN" altLang="zh-CN">
                <a:ea typeface="宋体" panose="02010600030101010101" pitchFamily="2" charset="-122"/>
              </a:rPr>
              <a:t>通过内置的</a:t>
            </a:r>
            <a:r>
              <a:rPr lang="en-US" altLang="zh-CN">
                <a:ea typeface="宋体" panose="02010600030101010101" pitchFamily="2" charset="-122"/>
              </a:rPr>
              <a:t>id()</a:t>
            </a:r>
            <a:r>
              <a:rPr lang="zh-CN" altLang="zh-CN">
                <a:ea typeface="宋体" panose="02010600030101010101" pitchFamily="2" charset="-122"/>
              </a:rPr>
              <a:t>函数，可以获取一个对象唯一的</a:t>
            </a:r>
            <a:r>
              <a:rPr lang="en-US" altLang="zh-CN">
                <a:ea typeface="宋体" panose="02010600030101010101" pitchFamily="2" charset="-122"/>
              </a:rPr>
              <a:t>id</a:t>
            </a:r>
            <a:r>
              <a:rPr lang="zh-CN" altLang="zh-CN">
                <a:ea typeface="宋体" panose="02010600030101010101" pitchFamily="2" charset="-122"/>
              </a:rPr>
              <a:t>标识（</a:t>
            </a:r>
            <a:r>
              <a:rPr lang="en-US" altLang="zh-CN">
                <a:ea typeface="宋体" panose="02010600030101010101" pitchFamily="2" charset="-122"/>
              </a:rPr>
              <a:t>CPython</a:t>
            </a:r>
            <a:r>
              <a:rPr lang="zh-CN" altLang="zh-CN">
                <a:ea typeface="宋体" panose="02010600030101010101" pitchFamily="2" charset="-122"/>
              </a:rPr>
              <a:t>的实现为内存存放位置）</a:t>
            </a:r>
            <a:endParaRPr lang="zh-CN" altLang="en-US">
              <a:ea typeface="宋体" panose="02010600030101010101" pitchFamily="2" charset="-122"/>
            </a:endParaRPr>
          </a:p>
          <a:p>
            <a:r>
              <a:rPr lang="zh-CN" altLang="zh-CN">
                <a:ea typeface="宋体" panose="02010600030101010101" pitchFamily="2" charset="-122"/>
              </a:rPr>
              <a:t>类型（</a:t>
            </a:r>
            <a:r>
              <a:rPr lang="en-US" altLang="zh-CN">
                <a:ea typeface="宋体" panose="02010600030101010101" pitchFamily="2" charset="-122"/>
              </a:rPr>
              <a:t>type</a:t>
            </a:r>
            <a:r>
              <a:rPr lang="zh-CN" altLang="zh-CN">
                <a:ea typeface="宋体" panose="02010600030101010101" pitchFamily="2" charset="-122"/>
              </a:rPr>
              <a:t>）用于表示对象所属的数据类型（类），数据类型（类）用于限定对象的取值范围，以及允许执行的处理操作。使用内置函数</a:t>
            </a:r>
            <a:r>
              <a:rPr lang="en-US" altLang="zh-CN">
                <a:ea typeface="宋体" panose="02010600030101010101" pitchFamily="2" charset="-122"/>
              </a:rPr>
              <a:t>type(obj1)</a:t>
            </a:r>
            <a:r>
              <a:rPr lang="zh-CN" altLang="zh-CN">
                <a:ea typeface="宋体" panose="02010600030101010101" pitchFamily="2" charset="-122"/>
              </a:rPr>
              <a:t>可以返回对象</a:t>
            </a:r>
            <a:r>
              <a:rPr lang="en-US" altLang="zh-CN">
                <a:ea typeface="宋体" panose="02010600030101010101" pitchFamily="2" charset="-122"/>
              </a:rPr>
              <a:t>obj1</a:t>
            </a:r>
            <a:r>
              <a:rPr lang="zh-CN" altLang="zh-CN">
                <a:ea typeface="宋体" panose="02010600030101010101" pitchFamily="2" charset="-122"/>
              </a:rPr>
              <a:t>所属的数据类型</a:t>
            </a:r>
            <a:endParaRPr lang="en-US" altLang="zh-CN">
              <a:ea typeface="宋体" panose="02010600030101010101" pitchFamily="2" charset="-122"/>
            </a:endParaRPr>
          </a:p>
          <a:p>
            <a:pPr marL="342900" lvl="1" indent="-342900"/>
            <a:r>
              <a:rPr lang="zh-CN" altLang="zh-CN">
                <a:ea typeface="宋体" panose="02010600030101010101" pitchFamily="2" charset="-122"/>
              </a:rPr>
              <a:t>通过内置的</a:t>
            </a:r>
            <a:r>
              <a:rPr lang="en-US" altLang="zh-CN">
                <a:ea typeface="宋体" panose="02010600030101010101" pitchFamily="2" charset="-122"/>
              </a:rPr>
              <a:t>type()</a:t>
            </a:r>
            <a:r>
              <a:rPr lang="zh-CN" altLang="zh-CN">
                <a:ea typeface="宋体" panose="02010600030101010101" pitchFamily="2" charset="-122"/>
              </a:rPr>
              <a:t>函数，可以判断一个对象的类型</a:t>
            </a:r>
            <a:endParaRPr lang="en-US" altLang="zh-CN">
              <a:ea typeface="宋体" panose="02010600030101010101" pitchFamily="2" charset="-122"/>
            </a:endParaRPr>
          </a:p>
          <a:p>
            <a:r>
              <a:rPr lang="zh-CN" altLang="zh-CN">
                <a:ea typeface="宋体" panose="02010600030101010101" pitchFamily="2" charset="-122"/>
              </a:rPr>
              <a:t>值（</a:t>
            </a:r>
            <a:r>
              <a:rPr lang="en-US" altLang="zh-CN">
                <a:ea typeface="宋体" panose="02010600030101010101" pitchFamily="2" charset="-122"/>
              </a:rPr>
              <a:t>value</a:t>
            </a:r>
            <a:r>
              <a:rPr lang="zh-CN" altLang="zh-CN">
                <a:ea typeface="宋体" panose="02010600030101010101" pitchFamily="2" charset="-122"/>
              </a:rPr>
              <a:t>）用于表示对象的数据类型的值。使用内置函数</a:t>
            </a:r>
            <a:r>
              <a:rPr lang="en-US" altLang="zh-CN">
                <a:ea typeface="宋体" panose="02010600030101010101" pitchFamily="2" charset="-122"/>
              </a:rPr>
              <a:t>print(obj1)</a:t>
            </a:r>
            <a:r>
              <a:rPr lang="zh-CN" altLang="zh-CN">
                <a:ea typeface="宋体" panose="02010600030101010101" pitchFamily="2" charset="-122"/>
              </a:rPr>
              <a:t>可返回对象</a:t>
            </a:r>
            <a:r>
              <a:rPr lang="en-US" altLang="zh-CN">
                <a:ea typeface="宋体" panose="02010600030101010101" pitchFamily="2" charset="-122"/>
              </a:rPr>
              <a:t>obj1</a:t>
            </a:r>
            <a:r>
              <a:rPr lang="zh-CN" altLang="zh-CN">
                <a:ea typeface="宋体" panose="02010600030101010101" pitchFamily="2" charset="-122"/>
              </a:rPr>
              <a:t>的值</a:t>
            </a:r>
            <a:endParaRPr lang="en-US" altLang="zh-CN">
              <a:ea typeface="宋体" panose="02010600030101010101" pitchFamily="2" charset="-122"/>
            </a:endParaRPr>
          </a:p>
        </p:txBody>
      </p:sp>
    </p:spTree>
    <p:extLst>
      <p:ext uri="{BB962C8B-B14F-4D97-AF65-F5344CB8AC3E}">
        <p14:creationId xmlns:p14="http://schemas.microsoft.com/office/powerpoint/2010/main" val="819673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8476F63B-491C-5B48-8D17-7E00DD8F9824}"/>
              </a:ext>
            </a:extLst>
          </p:cNvPr>
          <p:cNvSpPr>
            <a:spLocks noGrp="1"/>
          </p:cNvSpPr>
          <p:nvPr>
            <p:ph type="title"/>
          </p:nvPr>
        </p:nvSpPr>
        <p:spPr>
          <a:xfrm>
            <a:off x="2063750" y="188913"/>
            <a:ext cx="7772400" cy="1143000"/>
          </a:xfrm>
        </p:spPr>
        <p:txBody>
          <a:bodyPr/>
          <a:lstStyle/>
          <a:p>
            <a:r>
              <a:rPr lang="en-US" altLang="zh-CN">
                <a:ea typeface="宋体" panose="02010600030101010101" pitchFamily="2" charset="-122"/>
              </a:rPr>
              <a:t>Python</a:t>
            </a:r>
            <a:r>
              <a:rPr lang="zh-CN" altLang="zh-CN">
                <a:ea typeface="宋体" panose="02010600030101010101" pitchFamily="2" charset="-122"/>
              </a:rPr>
              <a:t>中</a:t>
            </a:r>
            <a:r>
              <a:rPr lang="zh-CN" altLang="en-US">
                <a:ea typeface="宋体" panose="02010600030101010101" pitchFamily="2" charset="-122"/>
              </a:rPr>
              <a:t>的</a:t>
            </a:r>
            <a:r>
              <a:rPr lang="zh-CN" altLang="zh-CN">
                <a:ea typeface="宋体" panose="02010600030101010101" pitchFamily="2" charset="-122"/>
              </a:rPr>
              <a:t>对象</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p>
        </p:txBody>
      </p:sp>
      <p:sp>
        <p:nvSpPr>
          <p:cNvPr id="8195" name="内容占位符 2">
            <a:extLst>
              <a:ext uri="{FF2B5EF4-FFF2-40B4-BE49-F238E27FC236}">
                <a16:creationId xmlns:a16="http://schemas.microsoft.com/office/drawing/2014/main" id="{84B49E77-B8D8-494C-8CF9-BEFD40FEB19D}"/>
              </a:ext>
            </a:extLst>
          </p:cNvPr>
          <p:cNvSpPr>
            <a:spLocks noGrp="1"/>
          </p:cNvSpPr>
          <p:nvPr>
            <p:ph idx="1"/>
          </p:nvPr>
        </p:nvSpPr>
        <p:spPr>
          <a:xfrm>
            <a:off x="2063750" y="1331914"/>
            <a:ext cx="8134350" cy="5337175"/>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2.2</a:t>
            </a:r>
            <a:r>
              <a:rPr lang="zh-CN" altLang="zh-CN" b="1" dirty="0">
                <a:ea typeface="宋体" panose="02010600030101010101" pitchFamily="2" charset="-122"/>
              </a:rPr>
              <a:t>】</a:t>
            </a:r>
            <a:r>
              <a:rPr lang="zh-CN" altLang="zh-CN" dirty="0">
                <a:ea typeface="宋体" panose="02010600030101010101" pitchFamily="2" charset="-122"/>
              </a:rPr>
              <a:t>使用内置函数</a:t>
            </a:r>
            <a:r>
              <a:rPr lang="en-US" altLang="zh-CN" dirty="0">
                <a:ea typeface="宋体" panose="02010600030101010101" pitchFamily="2" charset="-122"/>
              </a:rPr>
              <a:t>type()</a:t>
            </a:r>
            <a:r>
              <a:rPr lang="zh-CN" altLang="zh-CN" dirty="0">
                <a:ea typeface="宋体" panose="02010600030101010101" pitchFamily="2" charset="-122"/>
              </a:rPr>
              <a:t>、</a:t>
            </a:r>
            <a:r>
              <a:rPr lang="en-US" altLang="zh-CN" dirty="0">
                <a:ea typeface="宋体" panose="02010600030101010101" pitchFamily="2" charset="-122"/>
              </a:rPr>
              <a:t>id()</a:t>
            </a:r>
            <a:r>
              <a:rPr lang="zh-CN" altLang="zh-CN" dirty="0">
                <a:ea typeface="宋体" panose="02010600030101010101" pitchFamily="2" charset="-122"/>
              </a:rPr>
              <a:t>和</a:t>
            </a:r>
            <a:r>
              <a:rPr lang="en-US" altLang="zh-CN" dirty="0">
                <a:ea typeface="宋体" panose="02010600030101010101" pitchFamily="2" charset="-122"/>
              </a:rPr>
              <a:t>print()</a:t>
            </a:r>
            <a:r>
              <a:rPr lang="zh-CN" altLang="zh-CN" dirty="0">
                <a:ea typeface="宋体" panose="02010600030101010101" pitchFamily="2" charset="-122"/>
              </a:rPr>
              <a:t>查看对象</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pPr marL="0" indent="0">
              <a:buNone/>
            </a:pP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2.3</a:t>
            </a:r>
            <a:r>
              <a:rPr lang="zh-CN" altLang="zh-CN" b="1" dirty="0">
                <a:ea typeface="宋体" panose="02010600030101010101" pitchFamily="2" charset="-122"/>
              </a:rPr>
              <a:t>】</a:t>
            </a:r>
            <a:r>
              <a:rPr lang="zh-CN" altLang="zh-CN" dirty="0">
                <a:ea typeface="宋体" panose="02010600030101010101" pitchFamily="2" charset="-122"/>
              </a:rPr>
              <a:t>查看</a:t>
            </a:r>
            <a:r>
              <a:rPr lang="en-US" altLang="zh-CN" dirty="0">
                <a:ea typeface="宋体" panose="02010600030101010101" pitchFamily="2" charset="-122"/>
              </a:rPr>
              <a:t>Python</a:t>
            </a:r>
            <a:r>
              <a:rPr lang="zh-CN" altLang="zh-CN" dirty="0">
                <a:ea typeface="宋体" panose="02010600030101010101" pitchFamily="2" charset="-122"/>
              </a:rPr>
              <a:t>内置函数对象</a:t>
            </a:r>
            <a:endParaRPr lang="en-US" altLang="zh-CN" dirty="0">
              <a:ea typeface="宋体" panose="02010600030101010101" pitchFamily="2" charset="-122"/>
            </a:endParaRPr>
          </a:p>
        </p:txBody>
      </p:sp>
      <p:pic>
        <p:nvPicPr>
          <p:cNvPr id="8196" name="图片 1">
            <a:extLst>
              <a:ext uri="{FF2B5EF4-FFF2-40B4-BE49-F238E27FC236}">
                <a16:creationId xmlns:a16="http://schemas.microsoft.com/office/drawing/2014/main" id="{B3878BD3-1FC5-6B49-85FD-4451621C7F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2206" y="1862138"/>
            <a:ext cx="4535488"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2">
            <a:extLst>
              <a:ext uri="{FF2B5EF4-FFF2-40B4-BE49-F238E27FC236}">
                <a16:creationId xmlns:a16="http://schemas.microsoft.com/office/drawing/2014/main" id="{5F4A9853-A3E7-8A4A-81F1-0E779C0CB8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1402" y="4630294"/>
            <a:ext cx="63849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427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ppt_x"/>
                                          </p:val>
                                        </p:tav>
                                        <p:tav tm="100000">
                                          <p:val>
                                            <p:strVal val="#ppt_x"/>
                                          </p:val>
                                        </p:tav>
                                      </p:tavLst>
                                    </p:anim>
                                    <p:anim calcmode="lin" valueType="num">
                                      <p:cBhvr additive="base">
                                        <p:cTn id="14"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8C4A2E5-610F-1743-8DCB-239E0B1C8723}"/>
              </a:ext>
            </a:extLst>
          </p:cNvPr>
          <p:cNvSpPr>
            <a:spLocks noGrp="1"/>
          </p:cNvSpPr>
          <p:nvPr>
            <p:ph type="title"/>
          </p:nvPr>
        </p:nvSpPr>
        <p:spPr>
          <a:xfrm>
            <a:off x="1919288" y="115888"/>
            <a:ext cx="7772400" cy="1143000"/>
          </a:xfrm>
        </p:spPr>
        <p:txBody>
          <a:bodyPr/>
          <a:lstStyle/>
          <a:p>
            <a:r>
              <a:rPr lang="zh-CN" altLang="zh-CN">
                <a:ea typeface="宋体" panose="02010600030101010101" pitchFamily="2" charset="-122"/>
              </a:rPr>
              <a:t>创建实例对象</a:t>
            </a:r>
            <a:endParaRPr lang="zh-CN" altLang="en-US">
              <a:ea typeface="宋体" panose="02010600030101010101" pitchFamily="2" charset="-122"/>
            </a:endParaRPr>
          </a:p>
        </p:txBody>
      </p:sp>
      <p:sp>
        <p:nvSpPr>
          <p:cNvPr id="9219" name="内容占位符 2">
            <a:extLst>
              <a:ext uri="{FF2B5EF4-FFF2-40B4-BE49-F238E27FC236}">
                <a16:creationId xmlns:a16="http://schemas.microsoft.com/office/drawing/2014/main" id="{7B5C5994-2951-E747-9FDA-F591F3A22F25}"/>
              </a:ext>
            </a:extLst>
          </p:cNvPr>
          <p:cNvSpPr>
            <a:spLocks noGrp="1"/>
          </p:cNvSpPr>
          <p:nvPr>
            <p:ph idx="1"/>
          </p:nvPr>
        </p:nvSpPr>
        <p:spPr>
          <a:xfrm>
            <a:off x="1919288" y="1196975"/>
            <a:ext cx="7772400" cy="4114800"/>
          </a:xfrm>
        </p:spPr>
        <p:txBody>
          <a:bodyPr/>
          <a:lstStyle/>
          <a:p>
            <a:r>
              <a:rPr lang="zh-CN" altLang="zh-CN" dirty="0">
                <a:ea typeface="宋体" panose="02010600030101010101" pitchFamily="2" charset="-122"/>
              </a:rPr>
              <a:t>使用字面量创建实例对象</a:t>
            </a:r>
            <a:endParaRPr lang="en-US" altLang="zh-CN" dirty="0">
              <a:ea typeface="宋体" panose="02010600030101010101" pitchFamily="2" charset="-122"/>
            </a:endParaRPr>
          </a:p>
          <a:p>
            <a:pPr lvl="1"/>
            <a:r>
              <a:rPr lang="zh-CN" altLang="zh-CN" dirty="0">
                <a:ea typeface="宋体" panose="02010600030101010101" pitchFamily="2" charset="-122"/>
              </a:rPr>
              <a:t>12、101等表示int数据类型的值；0.17、3.14等表示float数据类型的值；True和False表示bool数据类型的值；'Hello, World'、'张三'等表示str数据类型的值</a:t>
            </a:r>
            <a:endParaRPr lang="en-US" altLang="zh-CN" dirty="0">
              <a:ea typeface="宋体" panose="02010600030101010101" pitchFamily="2" charset="-122"/>
            </a:endParaRPr>
          </a:p>
          <a:p>
            <a:pPr lvl="1"/>
            <a:r>
              <a:rPr lang="zh-CN" altLang="zh-CN" b="1" dirty="0">
                <a:ea typeface="宋体" panose="02010600030101010101" pitchFamily="2" charset="-122"/>
              </a:rPr>
              <a:t>【例</a:t>
            </a:r>
            <a:r>
              <a:rPr lang="en-US" altLang="zh-CN" b="1" dirty="0">
                <a:ea typeface="宋体" panose="02010600030101010101" pitchFamily="2" charset="-122"/>
              </a:rPr>
              <a:t>2.4</a:t>
            </a:r>
            <a:r>
              <a:rPr lang="zh-CN" altLang="zh-CN" b="1" dirty="0">
                <a:ea typeface="宋体" panose="02010600030101010101" pitchFamily="2" charset="-122"/>
              </a:rPr>
              <a:t>】</a:t>
            </a:r>
            <a:r>
              <a:rPr lang="zh-CN" altLang="zh-CN" dirty="0">
                <a:ea typeface="宋体" panose="02010600030101010101" pitchFamily="2" charset="-122"/>
              </a:rPr>
              <a:t>使用字面量创建实例对象</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dirty="0">
                <a:ea typeface="宋体" panose="02010600030101010101" pitchFamily="2" charset="-122"/>
              </a:rPr>
              <a:t>使用类对象创建实例对象</a:t>
            </a:r>
            <a:endParaRPr lang="en-US" altLang="zh-CN" dirty="0">
              <a:ea typeface="宋体" panose="02010600030101010101" pitchFamily="2" charset="-122"/>
            </a:endParaRPr>
          </a:p>
          <a:p>
            <a:pPr lvl="1"/>
            <a:r>
              <a:rPr lang="zh-CN" altLang="zh-CN" b="1" dirty="0">
                <a:ea typeface="宋体" panose="02010600030101010101" pitchFamily="2" charset="-122"/>
              </a:rPr>
              <a:t>【例</a:t>
            </a:r>
            <a:r>
              <a:rPr lang="en-US" altLang="zh-CN" b="1" dirty="0">
                <a:ea typeface="宋体" panose="02010600030101010101" pitchFamily="2" charset="-122"/>
              </a:rPr>
              <a:t>2.5</a:t>
            </a:r>
            <a:r>
              <a:rPr lang="zh-CN" altLang="zh-CN" b="1" dirty="0">
                <a:ea typeface="宋体" panose="02010600030101010101" pitchFamily="2" charset="-122"/>
              </a:rPr>
              <a:t>】</a:t>
            </a:r>
            <a:r>
              <a:rPr lang="zh-CN" altLang="zh-CN" dirty="0">
                <a:ea typeface="宋体" panose="02010600030101010101" pitchFamily="2" charset="-122"/>
              </a:rPr>
              <a:t>使用类对象创建实例对象</a:t>
            </a:r>
            <a:endParaRPr lang="zh-CN" altLang="en-US" dirty="0">
              <a:ea typeface="宋体" panose="02010600030101010101" pitchFamily="2" charset="-122"/>
            </a:endParaRPr>
          </a:p>
        </p:txBody>
      </p:sp>
      <p:pic>
        <p:nvPicPr>
          <p:cNvPr id="9220" name="图片 1">
            <a:extLst>
              <a:ext uri="{FF2B5EF4-FFF2-40B4-BE49-F238E27FC236}">
                <a16:creationId xmlns:a16="http://schemas.microsoft.com/office/drawing/2014/main" id="{E687A43C-3CDD-7445-A520-C4C2B1EC5A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6607" y="2766218"/>
            <a:ext cx="3313113"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2">
            <a:extLst>
              <a:ext uri="{FF2B5EF4-FFF2-40B4-BE49-F238E27FC236}">
                <a16:creationId xmlns:a16="http://schemas.microsoft.com/office/drawing/2014/main" id="{DED16223-991F-B140-B450-8D33954CE84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2917" y="4955380"/>
            <a:ext cx="3776663"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75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ppt_x"/>
                                          </p:val>
                                        </p:tav>
                                        <p:tav tm="100000">
                                          <p:val>
                                            <p:strVal val="#ppt_x"/>
                                          </p:val>
                                        </p:tav>
                                      </p:tavLst>
                                    </p:anim>
                                    <p:anim calcmode="lin" valueType="num">
                                      <p:cBhvr additive="base">
                                        <p:cTn id="1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95F601FF-6DA6-EE4B-8BEA-6E0EA1E672F7}"/>
              </a:ext>
            </a:extLst>
          </p:cNvPr>
          <p:cNvSpPr>
            <a:spLocks noGrp="1"/>
          </p:cNvSpPr>
          <p:nvPr>
            <p:ph type="title"/>
          </p:nvPr>
        </p:nvSpPr>
        <p:spPr/>
        <p:txBody>
          <a:bodyPr/>
          <a:lstStyle/>
          <a:p>
            <a:r>
              <a:rPr lang="zh-CN" altLang="zh-CN">
                <a:ea typeface="宋体" panose="02010600030101010101" pitchFamily="2" charset="-122"/>
              </a:rPr>
              <a:t>数据类型</a:t>
            </a:r>
            <a:endParaRPr lang="zh-CN" altLang="en-US">
              <a:ea typeface="宋体" panose="02010600030101010101" pitchFamily="2" charset="-122"/>
            </a:endParaRPr>
          </a:p>
        </p:txBody>
      </p:sp>
      <p:sp>
        <p:nvSpPr>
          <p:cNvPr id="10243" name="内容占位符 2">
            <a:extLst>
              <a:ext uri="{FF2B5EF4-FFF2-40B4-BE49-F238E27FC236}">
                <a16:creationId xmlns:a16="http://schemas.microsoft.com/office/drawing/2014/main" id="{F1A2B5BE-EA65-8B46-B6F1-3DE4404B8C9D}"/>
              </a:ext>
            </a:extLst>
          </p:cNvPr>
          <p:cNvSpPr>
            <a:spLocks noGrp="1"/>
          </p:cNvSpPr>
          <p:nvPr>
            <p:ph idx="1"/>
          </p:nvPr>
        </p:nvSpPr>
        <p:spPr/>
        <p:txBody>
          <a:bodyPr/>
          <a:lstStyle/>
          <a:p>
            <a:r>
              <a:rPr lang="zh-CN" altLang="zh-CN">
                <a:ea typeface="宋体" panose="02010600030101010101" pitchFamily="2" charset="-122"/>
              </a:rPr>
              <a:t>Python数据类型定义为一个值的集合以及定义在这个值集上的一组运算操作</a:t>
            </a:r>
            <a:endParaRPr lang="en-US" altLang="zh-CN">
              <a:ea typeface="宋体" panose="02010600030101010101" pitchFamily="2" charset="-122"/>
            </a:endParaRPr>
          </a:p>
          <a:p>
            <a:r>
              <a:rPr lang="zh-CN" altLang="zh-CN">
                <a:ea typeface="宋体" panose="02010600030101010101" pitchFamily="2" charset="-122"/>
              </a:rPr>
              <a:t>每个对象存储一个值，例如，</a:t>
            </a:r>
            <a:r>
              <a:rPr lang="en-US" altLang="zh-CN">
                <a:ea typeface="宋体" panose="02010600030101010101" pitchFamily="2" charset="-122"/>
              </a:rPr>
              <a:t>int</a:t>
            </a:r>
            <a:r>
              <a:rPr lang="zh-CN" altLang="zh-CN">
                <a:ea typeface="宋体" panose="02010600030101010101" pitchFamily="2" charset="-122"/>
              </a:rPr>
              <a:t>类型的对象可以存储值</a:t>
            </a:r>
            <a:r>
              <a:rPr lang="en-US" altLang="zh-CN">
                <a:ea typeface="宋体" panose="02010600030101010101" pitchFamily="2" charset="-122"/>
              </a:rPr>
              <a:t>1234</a:t>
            </a:r>
            <a:r>
              <a:rPr lang="zh-CN" altLang="zh-CN">
                <a:ea typeface="宋体" panose="02010600030101010101" pitchFamily="2" charset="-122"/>
              </a:rPr>
              <a:t>、</a:t>
            </a:r>
            <a:r>
              <a:rPr lang="en-US" altLang="zh-CN">
                <a:ea typeface="宋体" panose="02010600030101010101" pitchFamily="2" charset="-122"/>
              </a:rPr>
              <a:t>99</a:t>
            </a:r>
            <a:r>
              <a:rPr lang="zh-CN" altLang="zh-CN">
                <a:ea typeface="宋体" panose="02010600030101010101" pitchFamily="2" charset="-122"/>
              </a:rPr>
              <a:t>或</a:t>
            </a:r>
            <a:r>
              <a:rPr lang="en-US" altLang="zh-CN">
                <a:ea typeface="宋体" panose="02010600030101010101" pitchFamily="2" charset="-122"/>
              </a:rPr>
              <a:t>1333</a:t>
            </a:r>
          </a:p>
          <a:p>
            <a:r>
              <a:rPr lang="zh-CN" altLang="zh-CN">
                <a:ea typeface="宋体" panose="02010600030101010101" pitchFamily="2" charset="-122"/>
              </a:rPr>
              <a:t>一个对象上可执行且只允许执行其对应数据类型定义的操作</a:t>
            </a:r>
            <a:endParaRPr lang="en-US" altLang="zh-CN">
              <a:ea typeface="宋体" panose="02010600030101010101" pitchFamily="2" charset="-122"/>
            </a:endParaRPr>
          </a:p>
          <a:p>
            <a:pPr lvl="1"/>
            <a:r>
              <a:rPr lang="zh-CN" altLang="zh-CN">
                <a:ea typeface="宋体" panose="02010600030101010101" pitchFamily="2" charset="-122"/>
              </a:rPr>
              <a:t>两个</a:t>
            </a:r>
            <a:r>
              <a:rPr lang="en-US" altLang="zh-CN">
                <a:ea typeface="宋体" panose="02010600030101010101" pitchFamily="2" charset="-122"/>
              </a:rPr>
              <a:t>int</a:t>
            </a:r>
            <a:r>
              <a:rPr lang="zh-CN" altLang="zh-CN">
                <a:ea typeface="宋体" panose="02010600030101010101" pitchFamily="2" charset="-122"/>
              </a:rPr>
              <a:t>对象可执行乘法运算，但两个</a:t>
            </a:r>
            <a:r>
              <a:rPr lang="en-US" altLang="zh-CN">
                <a:ea typeface="宋体" panose="02010600030101010101" pitchFamily="2" charset="-122"/>
              </a:rPr>
              <a:t>str</a:t>
            </a:r>
            <a:r>
              <a:rPr lang="zh-CN" altLang="zh-CN">
                <a:ea typeface="宋体" panose="02010600030101010101" pitchFamily="2" charset="-122"/>
              </a:rPr>
              <a:t>对象则不允许执行乘法运算</a:t>
            </a:r>
            <a:endParaRPr lang="zh-CN" altLang="en-US">
              <a:ea typeface="宋体" panose="02010600030101010101" pitchFamily="2" charset="-122"/>
            </a:endParaRPr>
          </a:p>
        </p:txBody>
      </p:sp>
    </p:spTree>
    <p:extLst>
      <p:ext uri="{BB962C8B-B14F-4D97-AF65-F5344CB8AC3E}">
        <p14:creationId xmlns:p14="http://schemas.microsoft.com/office/powerpoint/2010/main" val="34821482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421</TotalTime>
  <Words>2746</Words>
  <Application>Microsoft Office PowerPoint</Application>
  <PresentationFormat>宽屏</PresentationFormat>
  <Paragraphs>318</Paragraphs>
  <Slides>49</Slides>
  <Notes>15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9" baseType="lpstr">
      <vt:lpstr>DengXian</vt:lpstr>
      <vt:lpstr>黑体</vt:lpstr>
      <vt:lpstr>华文楷体</vt:lpstr>
      <vt:lpstr>宋体</vt:lpstr>
      <vt:lpstr>Arial</vt:lpstr>
      <vt:lpstr>Corbel</vt:lpstr>
      <vt:lpstr>Times New Roman</vt:lpstr>
      <vt:lpstr>Wingdings</vt:lpstr>
      <vt:lpstr>视差</vt:lpstr>
      <vt:lpstr>公式</vt:lpstr>
      <vt:lpstr>第二章 Python语言基础</vt:lpstr>
      <vt:lpstr>PowerPoint 演示文稿</vt:lpstr>
      <vt:lpstr>Python程序概述</vt:lpstr>
      <vt:lpstr>Python程序构成</vt:lpstr>
      <vt:lpstr>Python对象和引用</vt:lpstr>
      <vt:lpstr>Python中的对象（1）</vt:lpstr>
      <vt:lpstr>Python中的对象（2）</vt:lpstr>
      <vt:lpstr>创建实例对象</vt:lpstr>
      <vt:lpstr>数据类型</vt:lpstr>
      <vt:lpstr>变量和对象的引用</vt:lpstr>
      <vt:lpstr>Python是动态类型语言</vt:lpstr>
      <vt:lpstr>Python是强类型语言</vt:lpstr>
      <vt:lpstr>对象内存示意图(1)</vt:lpstr>
      <vt:lpstr>对象内存示意图(2)</vt:lpstr>
      <vt:lpstr>对象内存示意图(3)</vt:lpstr>
      <vt:lpstr>对象的值比较（==）和引用判别（is）</vt:lpstr>
      <vt:lpstr>不可变对象（immutable）</vt:lpstr>
      <vt:lpstr>可变对象（mutable）</vt:lpstr>
      <vt:lpstr>标识符及其命名规则</vt:lpstr>
      <vt:lpstr>标识符注意事项</vt:lpstr>
      <vt:lpstr>保留关键字</vt:lpstr>
      <vt:lpstr>Python预定义标识符</vt:lpstr>
      <vt:lpstr>Python语言遵循的命名规则</vt:lpstr>
      <vt:lpstr>变量和赋值语句</vt:lpstr>
      <vt:lpstr>链式赋值语句</vt:lpstr>
      <vt:lpstr>复合赋值语句</vt:lpstr>
      <vt:lpstr> 删除变量（del）</vt:lpstr>
      <vt:lpstr>系列解包赋值</vt:lpstr>
      <vt:lpstr>常量</vt:lpstr>
      <vt:lpstr>表达式和运算符</vt:lpstr>
      <vt:lpstr>表达式的书写规则</vt:lpstr>
      <vt:lpstr>运算符</vt:lpstr>
      <vt:lpstr>Python运算符及其优先级（优先级从低到高）</vt:lpstr>
      <vt:lpstr>Python语句</vt:lpstr>
      <vt:lpstr>Python语句示例</vt:lpstr>
      <vt:lpstr>Python语句的书写规则</vt:lpstr>
      <vt:lpstr>复合语句及其缩进书写规则</vt:lpstr>
      <vt:lpstr>注释语句</vt:lpstr>
      <vt:lpstr>空语句pass</vt:lpstr>
      <vt:lpstr>函数和模块（1）</vt:lpstr>
      <vt:lpstr>函数和模块（2）</vt:lpstr>
      <vt:lpstr>内置函数</vt:lpstr>
      <vt:lpstr>模块函数</vt:lpstr>
      <vt:lpstr>函数API</vt:lpstr>
      <vt:lpstr>Python典型的函数调用</vt:lpstr>
      <vt:lpstr>类和对象</vt:lpstr>
      <vt:lpstr>模块和包</vt:lpstr>
      <vt:lpstr>模块和包示例</vt:lpstr>
      <vt:lpstr>实验和习题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Python语言概述</dc:title>
  <dc:creator>Microsoft Office 用户</dc:creator>
  <cp:lastModifiedBy>Zhenli He</cp:lastModifiedBy>
  <cp:revision>124</cp:revision>
  <dcterms:created xsi:type="dcterms:W3CDTF">2017-08-31T08:49:33Z</dcterms:created>
  <dcterms:modified xsi:type="dcterms:W3CDTF">2018-03-16T03:25:45Z</dcterms:modified>
</cp:coreProperties>
</file>