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284" r:id="rId4"/>
    <p:sldId id="285" r:id="rId5"/>
    <p:sldId id="286" r:id="rId6"/>
    <p:sldId id="287" r:id="rId7"/>
    <p:sldId id="306" r:id="rId8"/>
    <p:sldId id="288" r:id="rId9"/>
    <p:sldId id="307" r:id="rId10"/>
    <p:sldId id="308" r:id="rId11"/>
    <p:sldId id="289" r:id="rId12"/>
    <p:sldId id="304" r:id="rId13"/>
    <p:sldId id="290" r:id="rId14"/>
    <p:sldId id="309" r:id="rId15"/>
    <p:sldId id="291" r:id="rId16"/>
    <p:sldId id="292" r:id="rId17"/>
    <p:sldId id="293" r:id="rId18"/>
    <p:sldId id="310" r:id="rId19"/>
    <p:sldId id="294" r:id="rId20"/>
    <p:sldId id="295" r:id="rId21"/>
    <p:sldId id="311" r:id="rId22"/>
    <p:sldId id="296" r:id="rId23"/>
    <p:sldId id="313" r:id="rId24"/>
    <p:sldId id="312" r:id="rId25"/>
    <p:sldId id="305" r:id="rId26"/>
    <p:sldId id="29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85705"/>
  </p:normalViewPr>
  <p:slideViewPr>
    <p:cSldViewPr snapToGrid="0" snapToObjects="1">
      <p:cViewPr varScale="1">
        <p:scale>
          <a:sx n="76" d="100"/>
          <a:sy n="76" d="100"/>
        </p:scale>
        <p:origin x="108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20F7C-37E6-D64E-9211-130C9A18BC0D}" type="datetimeFigureOut">
              <a:rPr kumimoji="1" lang="zh-CN" altLang="en-US" smtClean="0"/>
              <a:t>2018/3/29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65B26-1F5C-3E48-B8F4-CADCDBB3F1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10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81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52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92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58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86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8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DFE0F669-F2E8-B24E-AE8C-4767842DEE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CB4555F8-34CE-1043-837B-9652C85E93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987FF07C-1BD4-B545-86E5-E707E4236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24314DC-8D08-B94E-867A-71F11138D843}" type="slidenum">
              <a:rPr lang="zh-CN" altLang="en-US" sz="1200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31494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F13C1654-94DD-5440-B73F-CB1E9F3951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9C13D7B4-529F-8341-8CA3-9BC0E8BF76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455938C8-580E-2B45-B899-85667B571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590C3BF-7CEA-5B4E-A212-249CE79792A3}" type="slidenum">
              <a:rPr lang="zh-CN" altLang="en-US" sz="1200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869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6788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157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0673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0" y="118242"/>
            <a:ext cx="10018713" cy="8802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116727"/>
            <a:ext cx="10018713" cy="5011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6310313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6310313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6310313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zh-Hans" altLang="en-US" dirty="0"/>
              <a:t>三</a:t>
            </a:r>
            <a:r>
              <a:rPr kumimoji="1" lang="zh-CN" altLang="en-US" dirty="0"/>
              <a:t>章</a:t>
            </a:r>
            <a:r>
              <a:rPr kumimoji="1" lang="zh-Hans" altLang="en-US" dirty="0"/>
              <a:t> </a:t>
            </a:r>
            <a:r>
              <a:rPr kumimoji="1" lang="zh-CN" altLang="en-US" dirty="0"/>
              <a:t>程序流程控制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0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0D7EB62-E1C7-D24E-8D99-F48DACB7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50" y="115889"/>
            <a:ext cx="7772400" cy="915987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3.5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判断坐标点象限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F6AD73CF-DE5F-7846-87C8-A437D139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925" y="1031876"/>
            <a:ext cx="8890000" cy="3960813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已知坐标点</a:t>
            </a:r>
            <a:r>
              <a:rPr lang="en-US" altLang="zh-CN">
                <a:ea typeface="宋体" panose="02010600030101010101" pitchFamily="2" charset="-122"/>
              </a:rPr>
              <a:t>(x,y)</a:t>
            </a:r>
            <a:r>
              <a:rPr lang="zh-CN" altLang="zh-CN">
                <a:ea typeface="宋体" panose="02010600030101010101" pitchFamily="2" charset="-122"/>
              </a:rPr>
              <a:t>，判断其所在的象限（</a:t>
            </a:r>
            <a:r>
              <a:rPr lang="en-US" altLang="zh-CN">
                <a:ea typeface="宋体" panose="02010600030101010101" pitchFamily="2" charset="-122"/>
              </a:rPr>
              <a:t>if_coordinate.py</a:t>
            </a:r>
            <a:r>
              <a:rPr lang="zh-CN" altLang="zh-CN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EC1511B3-EFE5-7447-8A8B-33D63AFBB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pic>
        <p:nvPicPr>
          <p:cNvPr id="11269" name="图片 1">
            <a:extLst>
              <a:ext uri="{FF2B5EF4-FFF2-40B4-BE49-F238E27FC236}">
                <a16:creationId xmlns:a16="http://schemas.microsoft.com/office/drawing/2014/main" id="{6376D4E9-1208-C14E-A5C0-894195090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40" y="1947863"/>
            <a:ext cx="48069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图片 2">
            <a:extLst>
              <a:ext uri="{FF2B5EF4-FFF2-40B4-BE49-F238E27FC236}">
                <a16:creationId xmlns:a16="http://schemas.microsoft.com/office/drawing/2014/main" id="{47CB18AF-C9DA-424A-B33E-F649BDFFA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994" y="2960689"/>
            <a:ext cx="2760663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85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35D3F533-DB96-9843-A7AF-F29E3EBA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538" y="111126"/>
            <a:ext cx="7772400" cy="792163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if</a:t>
            </a:r>
            <a:r>
              <a:rPr lang="zh-CN" altLang="zh-CN">
                <a:ea typeface="宋体" panose="02010600030101010101" pitchFamily="2" charset="-122"/>
              </a:rPr>
              <a:t>语句的嵌套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7273B93C-FD1F-0D4A-B675-9648919D0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363" y="958850"/>
            <a:ext cx="7772400" cy="4114800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3.6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计算分段函数：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2292" name="图片 3">
            <a:extLst>
              <a:ext uri="{FF2B5EF4-FFF2-40B4-BE49-F238E27FC236}">
                <a16:creationId xmlns:a16="http://schemas.microsoft.com/office/drawing/2014/main" id="{32975117-01C9-F241-BCF6-82FF60119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420" y="528162"/>
            <a:ext cx="34575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>
            <a:extLst>
              <a:ext uri="{FF2B5EF4-FFF2-40B4-BE49-F238E27FC236}">
                <a16:creationId xmlns:a16="http://schemas.microsoft.com/office/drawing/2014/main" id="{BCFBD832-49B6-264B-B633-D756C7E96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2294" name="对象 5">
            <a:extLst>
              <a:ext uri="{FF2B5EF4-FFF2-40B4-BE49-F238E27FC236}">
                <a16:creationId xmlns:a16="http://schemas.microsoft.com/office/drawing/2014/main" id="{411D54C0-2054-D341-909D-D8E1EAA4EE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578392"/>
              </p:ext>
            </p:extLst>
          </p:nvPr>
        </p:nvGraphicFramePr>
        <p:xfrm>
          <a:off x="5880100" y="964519"/>
          <a:ext cx="1587700" cy="1136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公式" r:id="rId5" imgW="11410950" imgH="8191500" progId="Equation.3">
                  <p:embed/>
                </p:oleObj>
              </mc:Choice>
              <mc:Fallback>
                <p:oleObj name="公式" r:id="rId5" imgW="11410950" imgH="8191500" progId="Equation.3">
                  <p:embed/>
                  <p:pic>
                    <p:nvPicPr>
                      <p:cNvPr id="12294" name="对象 5">
                        <a:extLst>
                          <a:ext uri="{FF2B5EF4-FFF2-40B4-BE49-F238E27FC236}">
                            <a16:creationId xmlns:a16="http://schemas.microsoft.com/office/drawing/2014/main" id="{411D54C0-2054-D341-909D-D8E1EAA4EE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964519"/>
                        <a:ext cx="1587700" cy="1136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5" name="图片 6">
            <a:extLst>
              <a:ext uri="{FF2B5EF4-FFF2-40B4-BE49-F238E27FC236}">
                <a16:creationId xmlns:a16="http://schemas.microsoft.com/office/drawing/2014/main" id="{8DFCA267-057F-5942-BEE2-4ED21DEDBB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276475"/>
            <a:ext cx="3744912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图片 7">
            <a:extLst>
              <a:ext uri="{FF2B5EF4-FFF2-40B4-BE49-F238E27FC236}">
                <a16:creationId xmlns:a16="http://schemas.microsoft.com/office/drawing/2014/main" id="{1140C060-E331-F34D-B7EF-32B8EA825F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413" y="4433093"/>
            <a:ext cx="3335337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图片 8">
            <a:extLst>
              <a:ext uri="{FF2B5EF4-FFF2-40B4-BE49-F238E27FC236}">
                <a16:creationId xmlns:a16="http://schemas.microsoft.com/office/drawing/2014/main" id="{DCBA592D-99C7-3F43-AABB-0B4283247B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56" y="4199192"/>
            <a:ext cx="37084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9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C8016445-3707-0D40-90F8-BD0AEC34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</a:t>
            </a:r>
            <a:r>
              <a:rPr lang="zh-CN" altLang="zh-CN">
                <a:ea typeface="宋体" panose="02010600030101010101" pitchFamily="2" charset="-122"/>
              </a:rPr>
              <a:t>语句典型示例代码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3316" name="图片 3">
            <a:extLst>
              <a:ext uri="{FF2B5EF4-FFF2-40B4-BE49-F238E27FC236}">
                <a16:creationId xmlns:a16="http://schemas.microsoft.com/office/drawing/2014/main" id="{9764C2B0-9DC3-4942-A075-03552A0BE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215" y="998484"/>
            <a:ext cx="8935509" cy="532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2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17C2B454-66B0-B84B-9E6F-C946145F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50" y="192088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选择结构综合举例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14928712-3138-C146-9197-1216C1D6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8" y="1152525"/>
            <a:ext cx="8496300" cy="4114800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3.7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输入三个数，按从大到小的顺序排序（</a:t>
            </a:r>
            <a:r>
              <a:rPr lang="en-US" altLang="zh-CN">
                <a:ea typeface="宋体" panose="02010600030101010101" pitchFamily="2" charset="-122"/>
              </a:rPr>
              <a:t>if_3desc.py</a:t>
            </a:r>
            <a:r>
              <a:rPr lang="zh-CN" altLang="zh-CN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zh-CN">
                <a:ea typeface="宋体" panose="02010600030101010101" pitchFamily="2" charset="-122"/>
              </a:rPr>
              <a:t>先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zh-CN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zh-CN">
                <a:ea typeface="宋体" panose="02010600030101010101" pitchFamily="2" charset="-122"/>
              </a:rPr>
              <a:t>比较，使得</a:t>
            </a:r>
            <a:r>
              <a:rPr lang="en-US" altLang="zh-CN">
                <a:ea typeface="宋体" panose="02010600030101010101" pitchFamily="2" charset="-122"/>
              </a:rPr>
              <a:t>a&gt;b</a:t>
            </a:r>
            <a:r>
              <a:rPr lang="zh-CN" altLang="zh-CN">
                <a:ea typeface="宋体" panose="02010600030101010101" pitchFamily="2" charset="-122"/>
              </a:rPr>
              <a:t>；然后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zh-CN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zh-CN">
                <a:ea typeface="宋体" panose="02010600030101010101" pitchFamily="2" charset="-122"/>
              </a:rPr>
              <a:t>比较，使得</a:t>
            </a:r>
            <a:r>
              <a:rPr lang="en-US" altLang="zh-CN">
                <a:ea typeface="宋体" panose="02010600030101010101" pitchFamily="2" charset="-122"/>
              </a:rPr>
              <a:t>a&gt;c</a:t>
            </a:r>
            <a:r>
              <a:rPr lang="zh-CN" altLang="zh-CN">
                <a:ea typeface="宋体" panose="02010600030101010101" pitchFamily="2" charset="-122"/>
              </a:rPr>
              <a:t>，此时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zh-CN">
                <a:ea typeface="宋体" panose="02010600030101010101" pitchFamily="2" charset="-122"/>
              </a:rPr>
              <a:t>最大；最后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zh-CN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zh-CN">
                <a:ea typeface="宋体" panose="02010600030101010101" pitchFamily="2" charset="-122"/>
              </a:rPr>
              <a:t>比较，使得</a:t>
            </a:r>
            <a:r>
              <a:rPr lang="en-US" altLang="zh-CN">
                <a:ea typeface="宋体" panose="02010600030101010101" pitchFamily="2" charset="-122"/>
              </a:rPr>
              <a:t>b&gt;c</a:t>
            </a: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DEC4575B-5A99-564F-93E5-BF86DBE0C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pic>
        <p:nvPicPr>
          <p:cNvPr id="14341" name="图片 1">
            <a:extLst>
              <a:ext uri="{FF2B5EF4-FFF2-40B4-BE49-F238E27FC236}">
                <a16:creationId xmlns:a16="http://schemas.microsoft.com/office/drawing/2014/main" id="{8FB2B181-B133-BE44-93C3-7F8EA0B93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751137"/>
            <a:ext cx="4303713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图片 2">
            <a:extLst>
              <a:ext uri="{FF2B5EF4-FFF2-40B4-BE49-F238E27FC236}">
                <a16:creationId xmlns:a16="http://schemas.microsoft.com/office/drawing/2014/main" id="{E25BDB61-7C2F-2B4C-A6F4-CC96E1611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294" y="3270122"/>
            <a:ext cx="3412756" cy="224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2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C6163467-83CD-E14D-9DD7-21BEF1DE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50" y="192088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选择结构综合举例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D16D81ED-E0E5-9C4F-97C2-E4852E5B8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8" y="1152525"/>
            <a:ext cx="8496300" cy="4114800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3.8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编程（</a:t>
            </a:r>
            <a:r>
              <a:rPr lang="en-US" altLang="zh-CN">
                <a:ea typeface="宋体" panose="02010600030101010101" pitchFamily="2" charset="-122"/>
              </a:rPr>
              <a:t>leapyear.py</a:t>
            </a:r>
            <a:r>
              <a:rPr lang="zh-CN" altLang="zh-CN">
                <a:ea typeface="宋体" panose="02010600030101010101" pitchFamily="2" charset="-122"/>
              </a:rPr>
              <a:t>）判断某一年是否为闰年。判断闰年的条件是：年份能被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zh-CN">
                <a:ea typeface="宋体" panose="02010600030101010101" pitchFamily="2" charset="-122"/>
              </a:rPr>
              <a:t>整除但不能被</a:t>
            </a:r>
            <a:r>
              <a:rPr lang="en-US" altLang="zh-CN">
                <a:ea typeface="宋体" panose="02010600030101010101" pitchFamily="2" charset="-122"/>
              </a:rPr>
              <a:t>100</a:t>
            </a:r>
            <a:r>
              <a:rPr lang="zh-CN" altLang="zh-CN">
                <a:ea typeface="宋体" panose="02010600030101010101" pitchFamily="2" charset="-122"/>
              </a:rPr>
              <a:t>整除，或者能被</a:t>
            </a:r>
            <a:r>
              <a:rPr lang="en-US" altLang="zh-CN">
                <a:ea typeface="宋体" panose="02010600030101010101" pitchFamily="2" charset="-122"/>
              </a:rPr>
              <a:t>400</a:t>
            </a:r>
            <a:r>
              <a:rPr lang="zh-CN" altLang="zh-CN">
                <a:ea typeface="宋体" panose="02010600030101010101" pitchFamily="2" charset="-122"/>
              </a:rPr>
              <a:t>整除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BF5A070D-4C83-A44B-B75F-AC5B0C1E4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pic>
        <p:nvPicPr>
          <p:cNvPr id="16389" name="图片 5">
            <a:extLst>
              <a:ext uri="{FF2B5EF4-FFF2-40B4-BE49-F238E27FC236}">
                <a16:creationId xmlns:a16="http://schemas.microsoft.com/office/drawing/2014/main" id="{D6B6D90F-960A-2A4B-98AE-0506BC4F0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052" y="2256780"/>
            <a:ext cx="4886733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图片 1">
            <a:extLst>
              <a:ext uri="{FF2B5EF4-FFF2-40B4-BE49-F238E27FC236}">
                <a16:creationId xmlns:a16="http://schemas.microsoft.com/office/drawing/2014/main" id="{2C126CBC-CB7F-D24F-8711-DE75D7731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19" y="2518569"/>
            <a:ext cx="385445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图片 2">
            <a:extLst>
              <a:ext uri="{FF2B5EF4-FFF2-40B4-BE49-F238E27FC236}">
                <a16:creationId xmlns:a16="http://schemas.microsoft.com/office/drawing/2014/main" id="{E6C0F553-80B6-DD45-9AAB-ABCE48CE22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322" y="4511204"/>
            <a:ext cx="276860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图片 3">
            <a:extLst>
              <a:ext uri="{FF2B5EF4-FFF2-40B4-BE49-F238E27FC236}">
                <a16:creationId xmlns:a16="http://schemas.microsoft.com/office/drawing/2014/main" id="{E7B8B6E4-4F53-1D44-BD80-5C6CF0D2C2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039" y="5919491"/>
            <a:ext cx="3911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10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EA2CADD8-2C92-BF46-A52C-688D5337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循环结构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21BFBAA2-E254-ED4B-9649-FAF9EFDC5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</a:t>
            </a:r>
            <a:r>
              <a:rPr lang="zh-CN" altLang="zh-CN">
                <a:ea typeface="宋体" panose="02010600030101010101" pitchFamily="2" charset="-122"/>
              </a:rPr>
              <a:t>语句和</a:t>
            </a:r>
            <a:r>
              <a:rPr lang="en-US" altLang="zh-CN">
                <a:ea typeface="宋体" panose="02010600030101010101" pitchFamily="2" charset="-122"/>
              </a:rPr>
              <a:t>while</a:t>
            </a:r>
            <a:r>
              <a:rPr lang="zh-CN" altLang="zh-CN">
                <a:ea typeface="宋体" panose="02010600030101010101" pitchFamily="2" charset="-122"/>
              </a:rPr>
              <a:t>语句来实现循环结构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可迭代对象（</a:t>
            </a:r>
            <a:r>
              <a:rPr lang="en-US" altLang="zh-CN">
                <a:ea typeface="宋体" panose="02010600030101010101" pitchFamily="2" charset="-122"/>
              </a:rPr>
              <a:t>iterable</a:t>
            </a:r>
            <a:r>
              <a:rPr lang="zh-CN" altLang="zh-CN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for</a:t>
            </a:r>
            <a:r>
              <a:rPr lang="zh-CN" altLang="zh-CN">
                <a:ea typeface="宋体" panose="02010600030101010101" pitchFamily="2" charset="-122"/>
              </a:rPr>
              <a:t>循环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8436" name="图片 3">
            <a:extLst>
              <a:ext uri="{FF2B5EF4-FFF2-40B4-BE49-F238E27FC236}">
                <a16:creationId xmlns:a16="http://schemas.microsoft.com/office/drawing/2014/main" id="{AEE53F4C-B406-864A-AF29-AA6E86411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12" y="2240853"/>
            <a:ext cx="6818312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图片 4">
            <a:extLst>
              <a:ext uri="{FF2B5EF4-FFF2-40B4-BE49-F238E27FC236}">
                <a16:creationId xmlns:a16="http://schemas.microsoft.com/office/drawing/2014/main" id="{FCE2E8AE-BC70-5342-8975-D4F59295C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62" y="5097463"/>
            <a:ext cx="3109913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图片 5">
            <a:extLst>
              <a:ext uri="{FF2B5EF4-FFF2-40B4-BE49-F238E27FC236}">
                <a16:creationId xmlns:a16="http://schemas.microsoft.com/office/drawing/2014/main" id="{195D0E81-CC0C-A24C-860E-693134FAB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074" y="5075080"/>
            <a:ext cx="320675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20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0B3557A7-168F-5040-AE66-6A6098EF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163513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循环结构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12531F9E-02CA-5847-8821-05B4755B0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238" y="1125538"/>
            <a:ext cx="9992042" cy="4114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range</a:t>
            </a:r>
            <a:r>
              <a:rPr lang="zh-CN" altLang="zh-CN" dirty="0">
                <a:ea typeface="宋体" panose="02010600030101010101" pitchFamily="2" charset="-122"/>
              </a:rPr>
              <a:t>对象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从</a:t>
            </a:r>
            <a:r>
              <a:rPr lang="en-US" altLang="zh-CN" dirty="0">
                <a:ea typeface="宋体" panose="02010600030101010101" pitchFamily="2" charset="-122"/>
              </a:rPr>
              <a:t>start</a:t>
            </a:r>
            <a:r>
              <a:rPr lang="zh-CN" altLang="zh-CN" dirty="0">
                <a:ea typeface="宋体" panose="02010600030101010101" pitchFamily="2" charset="-122"/>
              </a:rPr>
              <a:t>开始，到</a:t>
            </a:r>
            <a:r>
              <a:rPr lang="en-US" altLang="zh-CN" dirty="0">
                <a:ea typeface="宋体" panose="02010600030101010101" pitchFamily="2" charset="-122"/>
              </a:rPr>
              <a:t>stop</a:t>
            </a:r>
            <a:r>
              <a:rPr lang="zh-CN" altLang="zh-CN" dirty="0">
                <a:ea typeface="宋体" panose="02010600030101010101" pitchFamily="2" charset="-122"/>
              </a:rPr>
              <a:t>结束（不包含</a:t>
            </a:r>
            <a:r>
              <a:rPr lang="en-US" altLang="zh-CN" dirty="0">
                <a:ea typeface="宋体" panose="02010600030101010101" pitchFamily="2" charset="-122"/>
              </a:rPr>
              <a:t>stop</a:t>
            </a:r>
            <a:r>
              <a:rPr lang="zh-CN" altLang="zh-CN" dirty="0">
                <a:ea typeface="宋体" panose="02010600030101010101" pitchFamily="2" charset="-122"/>
              </a:rPr>
              <a:t>）。如果指定了可选的步长</a:t>
            </a:r>
            <a:r>
              <a:rPr lang="en-US" altLang="zh-CN" dirty="0">
                <a:ea typeface="宋体" panose="02010600030101010101" pitchFamily="2" charset="-122"/>
              </a:rPr>
              <a:t>step</a:t>
            </a:r>
            <a:r>
              <a:rPr lang="zh-CN" altLang="zh-CN" dirty="0">
                <a:ea typeface="宋体" panose="02010600030101010101" pitchFamily="2" charset="-122"/>
              </a:rPr>
              <a:t>，则序列按步长增长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3.9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利用</a:t>
            </a:r>
            <a:r>
              <a:rPr lang="en-US" altLang="zh-CN" dirty="0">
                <a:ea typeface="宋体" panose="02010600030101010101" pitchFamily="2" charset="-122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循环求</a:t>
            </a:r>
            <a:r>
              <a:rPr lang="en-US" altLang="zh-CN" dirty="0">
                <a:ea typeface="宋体" panose="02010600030101010101" pitchFamily="2" charset="-122"/>
              </a:rPr>
              <a:t>1~100</a:t>
            </a:r>
            <a:r>
              <a:rPr lang="zh-CN" altLang="zh-CN" dirty="0">
                <a:ea typeface="宋体" panose="02010600030101010101" pitchFamily="2" charset="-122"/>
              </a:rPr>
              <a:t>中所有奇数的和以及偶数的和（</a:t>
            </a:r>
            <a:r>
              <a:rPr lang="en-US" altLang="zh-CN" dirty="0">
                <a:ea typeface="宋体" panose="02010600030101010101" pitchFamily="2" charset="-122"/>
              </a:rPr>
              <a:t>for_sum1_100.py</a:t>
            </a:r>
            <a:r>
              <a:rPr lang="zh-CN" altLang="zh-CN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9460" name="图片 3">
            <a:extLst>
              <a:ext uri="{FF2B5EF4-FFF2-40B4-BE49-F238E27FC236}">
                <a16:creationId xmlns:a16="http://schemas.microsoft.com/office/drawing/2014/main" id="{8A829472-FF70-E446-9F81-E7CC3E7B2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63" y="1158875"/>
            <a:ext cx="2228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图片 4">
            <a:extLst>
              <a:ext uri="{FF2B5EF4-FFF2-40B4-BE49-F238E27FC236}">
                <a16:creationId xmlns:a16="http://schemas.microsoft.com/office/drawing/2014/main" id="{AD810AAA-102D-DB4B-81C6-8B68237E7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607" y="2432844"/>
            <a:ext cx="61436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图片 1">
            <a:extLst>
              <a:ext uri="{FF2B5EF4-FFF2-40B4-BE49-F238E27FC236}">
                <a16:creationId xmlns:a16="http://schemas.microsoft.com/office/drawing/2014/main" id="{EAC37ECD-A3B1-4D47-8CDB-FEA87D432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88" y="3913187"/>
            <a:ext cx="230505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9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35125C30-45FC-274E-B335-863D3DC9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179389"/>
            <a:ext cx="7772400" cy="9159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while</a:t>
            </a:r>
            <a:r>
              <a:rPr lang="zh-CN" altLang="zh-CN">
                <a:ea typeface="宋体" panose="02010600030101010101" pitchFamily="2" charset="-122"/>
              </a:rPr>
              <a:t>循环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56C49F11-D627-1849-8481-9DD0358FB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095375"/>
            <a:ext cx="7026084" cy="4114800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3.10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利用</a:t>
            </a:r>
            <a:r>
              <a:rPr lang="en-US" altLang="zh-CN" dirty="0">
                <a:ea typeface="宋体" panose="02010600030101010101" pitchFamily="2" charset="-122"/>
              </a:rPr>
              <a:t>while</a:t>
            </a:r>
            <a:r>
              <a:rPr lang="zh-CN" altLang="zh-CN" dirty="0">
                <a:ea typeface="宋体" panose="02010600030101010101" pitchFamily="2" charset="-122"/>
              </a:rPr>
              <a:t>循环求</a:t>
            </a: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zh-CN" altLang="zh-CN" dirty="0">
                <a:ea typeface="宋体" panose="02010600030101010101" pitchFamily="2" charset="-122"/>
              </a:rPr>
              <a:t>，以及</a:t>
            </a:r>
            <a:r>
              <a:rPr lang="en-US" altLang="zh-CN" dirty="0">
                <a:ea typeface="宋体" panose="02010600030101010101" pitchFamily="2" charset="-122"/>
              </a:rPr>
              <a:t>1~100</a:t>
            </a:r>
            <a:r>
              <a:rPr lang="zh-CN" altLang="zh-CN" dirty="0">
                <a:ea typeface="宋体" panose="02010600030101010101" pitchFamily="2" charset="-122"/>
              </a:rPr>
              <a:t>中所有奇数的和、偶数的和（</a:t>
            </a:r>
            <a:r>
              <a:rPr lang="en-US" altLang="zh-CN" dirty="0" err="1">
                <a:ea typeface="宋体" panose="02010600030101010101" pitchFamily="2" charset="-122"/>
              </a:rPr>
              <a:t>while_sum.py</a:t>
            </a:r>
            <a:r>
              <a:rPr lang="zh-CN" altLang="zh-CN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0484" name="图片 3">
            <a:extLst>
              <a:ext uri="{FF2B5EF4-FFF2-40B4-BE49-F238E27FC236}">
                <a16:creationId xmlns:a16="http://schemas.microsoft.com/office/drawing/2014/main" id="{D22F6860-A401-994B-BB5B-F37121DC3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36" y="293688"/>
            <a:ext cx="2626943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图片 4">
            <a:extLst>
              <a:ext uri="{FF2B5EF4-FFF2-40B4-BE49-F238E27FC236}">
                <a16:creationId xmlns:a16="http://schemas.microsoft.com/office/drawing/2014/main" id="{8F547D25-A640-394D-AEB1-36D28DAA0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473" y="1290636"/>
            <a:ext cx="2941638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5">
            <a:extLst>
              <a:ext uri="{FF2B5EF4-FFF2-40B4-BE49-F238E27FC236}">
                <a16:creationId xmlns:a16="http://schemas.microsoft.com/office/drawing/2014/main" id="{30C38150-E197-B640-ACD0-38DDB41B3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pic>
        <p:nvPicPr>
          <p:cNvPr id="20487" name="图片 12">
            <a:extLst>
              <a:ext uri="{FF2B5EF4-FFF2-40B4-BE49-F238E27FC236}">
                <a16:creationId xmlns:a16="http://schemas.microsoft.com/office/drawing/2014/main" id="{FA7DD299-7A10-A24F-8AC5-A9D939E01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657" y="1465262"/>
            <a:ext cx="43497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图片 1">
            <a:extLst>
              <a:ext uri="{FF2B5EF4-FFF2-40B4-BE49-F238E27FC236}">
                <a16:creationId xmlns:a16="http://schemas.microsoft.com/office/drawing/2014/main" id="{287F08B1-29B7-7545-A660-35E3F69161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068" y="2443603"/>
            <a:ext cx="6816725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图片 2">
            <a:extLst>
              <a:ext uri="{FF2B5EF4-FFF2-40B4-BE49-F238E27FC236}">
                <a16:creationId xmlns:a16="http://schemas.microsoft.com/office/drawing/2014/main" id="{770B26D7-932B-3844-A661-34946CB6B0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36" y="6188516"/>
            <a:ext cx="37814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72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BE8E6D84-A95F-D94A-B73A-A212CEA3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23825"/>
            <a:ext cx="7772400" cy="73183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while</a:t>
            </a:r>
            <a:r>
              <a:rPr lang="zh-CN" altLang="zh-CN">
                <a:ea typeface="宋体" panose="02010600030101010101" pitchFamily="2" charset="-122"/>
              </a:rPr>
              <a:t>循环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E5BF93C7-1666-6A47-A401-9E8A38F2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51" y="855663"/>
            <a:ext cx="5832475" cy="4114800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3.11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用如下近似公式求自然对数的底数</a:t>
            </a:r>
            <a:r>
              <a:rPr lang="en-US" altLang="zh-CN">
                <a:ea typeface="宋体" panose="02010600030101010101" pitchFamily="2" charset="-122"/>
              </a:rPr>
              <a:t>e</a:t>
            </a:r>
            <a:r>
              <a:rPr lang="zh-CN" altLang="zh-CN">
                <a:ea typeface="宋体" panose="02010600030101010101" pitchFamily="2" charset="-122"/>
              </a:rPr>
              <a:t>的值，直到最后一项的绝对值小于</a:t>
            </a:r>
            <a:r>
              <a:rPr lang="en-US" altLang="zh-CN">
                <a:ea typeface="宋体" panose="02010600030101010101" pitchFamily="2" charset="-122"/>
              </a:rPr>
              <a:t>10</a:t>
            </a:r>
            <a:r>
              <a:rPr lang="en-US" altLang="zh-CN" baseline="30000">
                <a:ea typeface="宋体" panose="02010600030101010101" pitchFamily="2" charset="-122"/>
              </a:rPr>
              <a:t>-6</a:t>
            </a:r>
            <a:r>
              <a:rPr lang="zh-CN" altLang="zh-CN">
                <a:ea typeface="宋体" panose="02010600030101010101" pitchFamily="2" charset="-122"/>
              </a:rPr>
              <a:t>为止（</a:t>
            </a:r>
            <a:r>
              <a:rPr lang="en-US" altLang="zh-CN">
                <a:ea typeface="宋体" panose="02010600030101010101" pitchFamily="2" charset="-122"/>
              </a:rPr>
              <a:t>while_e.py</a:t>
            </a:r>
            <a:r>
              <a:rPr lang="zh-CN" altLang="zh-CN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B8BAD979-D9AD-F24B-9A34-31DABDADD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pic>
        <p:nvPicPr>
          <p:cNvPr id="21509" name="图片 1">
            <a:extLst>
              <a:ext uri="{FF2B5EF4-FFF2-40B4-BE49-F238E27FC236}">
                <a16:creationId xmlns:a16="http://schemas.microsoft.com/office/drawing/2014/main" id="{D06A5564-3ACC-6244-85F0-BA2E56BE0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365" y="958056"/>
            <a:ext cx="302101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图片 1">
            <a:extLst>
              <a:ext uri="{FF2B5EF4-FFF2-40B4-BE49-F238E27FC236}">
                <a16:creationId xmlns:a16="http://schemas.microsoft.com/office/drawing/2014/main" id="{19F24A29-09DF-2B43-96D5-F53B05FC7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20" y="2164081"/>
            <a:ext cx="4334731" cy="437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73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D19FF9E3-E658-754B-875F-27549C1D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>
                <a:ea typeface="宋体" panose="02010600030101010101" pitchFamily="2" charset="-122"/>
              </a:rPr>
              <a:t>循环的嵌套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D7BB15A0-5307-B14E-BE05-06FDA0BE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在一个循环体内又包含另一个完整的循环结构，称为循环的嵌套</a:t>
            </a:r>
            <a:endParaRPr lang="en-US" altLang="zh-CN" b="1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3.12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利用嵌套循环打印运行效果如图</a:t>
            </a:r>
            <a:r>
              <a:rPr lang="en-US" altLang="zh-CN">
                <a:ea typeface="宋体" panose="02010600030101010101" pitchFamily="2" charset="-122"/>
              </a:rPr>
              <a:t>3-6</a:t>
            </a:r>
            <a:r>
              <a:rPr lang="zh-CN" altLang="zh-CN">
                <a:ea typeface="宋体" panose="02010600030101010101" pitchFamily="2" charset="-122"/>
              </a:rPr>
              <a:t>所示的九九乘法表（</a:t>
            </a:r>
            <a:r>
              <a:rPr lang="en-US" altLang="zh-CN">
                <a:ea typeface="宋体" panose="02010600030101010101" pitchFamily="2" charset="-122"/>
              </a:rPr>
              <a:t>nest_for.py</a:t>
            </a:r>
            <a:r>
              <a:rPr lang="zh-CN" altLang="zh-CN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2535" name="图片 1">
            <a:extLst>
              <a:ext uri="{FF2B5EF4-FFF2-40B4-BE49-F238E27FC236}">
                <a16:creationId xmlns:a16="http://schemas.microsoft.com/office/drawing/2014/main" id="{C03362D4-00AB-E444-8BDD-558E371E8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98" y="2197292"/>
            <a:ext cx="4242942" cy="168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3">
            <a:extLst>
              <a:ext uri="{FF2B5EF4-FFF2-40B4-BE49-F238E27FC236}">
                <a16:creationId xmlns:a16="http://schemas.microsoft.com/office/drawing/2014/main" id="{623A4DE7-B10A-E649-87CC-D0685CEC4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30" y="4327653"/>
            <a:ext cx="6999878" cy="18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36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>
            <a:extLst>
              <a:ext uri="{FF2B5EF4-FFF2-40B4-BE49-F238E27FC236}">
                <a16:creationId xmlns:a16="http://schemas.microsoft.com/office/drawing/2014/main" id="{93145DBD-D377-C843-928D-699FE9CF9F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59568" y="767827"/>
            <a:ext cx="8433994" cy="4357688"/>
          </a:xfrm>
        </p:spPr>
        <p:txBody>
          <a:bodyPr>
            <a:normAutofit/>
          </a:bodyPr>
          <a:lstStyle/>
          <a:p>
            <a:pPr algn="l" eaLnBrk="1" hangingPunct="1">
              <a:buFontTx/>
              <a:buChar char="•"/>
            </a:pPr>
            <a:r>
              <a:rPr lang="zh-CN" altLang="en-US" sz="2800" b="1" dirty="0">
                <a:ea typeface="宋体" panose="02010600030101010101" pitchFamily="2" charset="-122"/>
              </a:rPr>
              <a:t>本章要点：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algn="l" eaLnBrk="1" hangingPunct="1">
              <a:buFontTx/>
              <a:buChar char="•"/>
            </a:pPr>
            <a:endParaRPr lang="zh-CN" altLang="en-US" sz="2800" b="1" dirty="0"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顺序结构；</a:t>
            </a:r>
          </a:p>
          <a:p>
            <a:pPr lvl="1" algn="l"/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选择结构：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语句；</a:t>
            </a:r>
          </a:p>
          <a:p>
            <a:pPr marL="800100" lvl="1" indent="-342900" algn="l">
              <a:buFont typeface="Wingdings" pitchFamily="2" charset="2"/>
              <a:buChar char="ü"/>
            </a:pP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循环结构：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语句、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while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语句；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9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2E3E6905-9E8E-4745-90A4-FB72684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613" y="115888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break</a:t>
            </a:r>
            <a:r>
              <a:rPr lang="zh-CN" altLang="zh-CN">
                <a:ea typeface="宋体" panose="02010600030101010101" pitchFamily="2" charset="-122"/>
              </a:rPr>
              <a:t>语句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14DE11D4-EB50-FD42-AF58-6A755C793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1" y="1052514"/>
            <a:ext cx="8353425" cy="5545137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用于退出</a:t>
            </a:r>
            <a:r>
              <a:rPr lang="en-US" altLang="zh-CN">
                <a:ea typeface="宋体" panose="02010600030101010101" pitchFamily="2" charset="-122"/>
              </a:rPr>
              <a:t>for</a:t>
            </a:r>
            <a:r>
              <a:rPr lang="zh-CN" altLang="zh-CN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while</a:t>
            </a:r>
            <a:r>
              <a:rPr lang="zh-CN" altLang="zh-CN">
                <a:ea typeface="宋体" panose="02010600030101010101" pitchFamily="2" charset="-122"/>
              </a:rPr>
              <a:t>循环，即提前结束循环，接着执行循环语句的后继语句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zh-CN">
                <a:ea typeface="宋体" panose="02010600030101010101" pitchFamily="2" charset="-122"/>
              </a:rPr>
              <a:t>当多个</a:t>
            </a:r>
            <a:r>
              <a:rPr lang="en-US" altLang="zh-CN">
                <a:ea typeface="宋体" panose="02010600030101010101" pitchFamily="2" charset="-122"/>
              </a:rPr>
              <a:t>for</a:t>
            </a:r>
            <a:r>
              <a:rPr lang="zh-CN" altLang="zh-CN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while</a:t>
            </a:r>
            <a:r>
              <a:rPr lang="zh-CN" altLang="zh-CN">
                <a:ea typeface="宋体" panose="02010600030101010101" pitchFamily="2" charset="-122"/>
              </a:rPr>
              <a:t>语句彼此嵌套时，</a:t>
            </a:r>
            <a:r>
              <a:rPr lang="en-US" altLang="zh-CN">
                <a:ea typeface="宋体" panose="02010600030101010101" pitchFamily="2" charset="-122"/>
              </a:rPr>
              <a:t>break</a:t>
            </a:r>
            <a:r>
              <a:rPr lang="zh-CN" altLang="zh-CN">
                <a:ea typeface="宋体" panose="02010600030101010101" pitchFamily="2" charset="-122"/>
              </a:rPr>
              <a:t>语句只应用于最里层的语句，即</a:t>
            </a:r>
            <a:r>
              <a:rPr lang="en-US" altLang="zh-CN">
                <a:ea typeface="宋体" panose="02010600030101010101" pitchFamily="2" charset="-122"/>
              </a:rPr>
              <a:t>break</a:t>
            </a:r>
            <a:r>
              <a:rPr lang="zh-CN" altLang="zh-CN">
                <a:ea typeface="宋体" panose="02010600030101010101" pitchFamily="2" charset="-122"/>
              </a:rPr>
              <a:t>语句只能跳出最近的一层循环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3.13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使用</a:t>
            </a:r>
            <a:r>
              <a:rPr lang="en-US" altLang="zh-CN">
                <a:ea typeface="宋体" panose="02010600030101010101" pitchFamily="2" charset="-122"/>
              </a:rPr>
              <a:t>break</a:t>
            </a:r>
            <a:r>
              <a:rPr lang="zh-CN" altLang="zh-CN">
                <a:ea typeface="宋体" panose="02010600030101010101" pitchFamily="2" charset="-122"/>
              </a:rPr>
              <a:t>语句终止循环（</a:t>
            </a:r>
            <a:r>
              <a:rPr lang="en-US" altLang="zh-CN">
                <a:ea typeface="宋体" panose="02010600030101010101" pitchFamily="2" charset="-122"/>
              </a:rPr>
              <a:t>break.py</a:t>
            </a:r>
            <a:r>
              <a:rPr lang="zh-CN" altLang="zh-CN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3556" name="图片 1">
            <a:extLst>
              <a:ext uri="{FF2B5EF4-FFF2-40B4-BE49-F238E27FC236}">
                <a16:creationId xmlns:a16="http://schemas.microsoft.com/office/drawing/2014/main" id="{BE702EDD-74AF-EA43-8E32-53EE8CBAF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1" y="3535363"/>
            <a:ext cx="450532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图片 2">
            <a:extLst>
              <a:ext uri="{FF2B5EF4-FFF2-40B4-BE49-F238E27FC236}">
                <a16:creationId xmlns:a16="http://schemas.microsoft.com/office/drawing/2014/main" id="{34A5DF39-53FF-6944-9ED8-065075BE2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70" y="3535363"/>
            <a:ext cx="4200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73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990B8E0D-BBDF-B34D-9754-26723EA5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613" y="115888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break</a:t>
            </a:r>
            <a:r>
              <a:rPr lang="zh-CN" altLang="zh-CN">
                <a:ea typeface="宋体" panose="02010600030101010101" pitchFamily="2" charset="-122"/>
              </a:rPr>
              <a:t>语句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30D9D4B6-6615-D940-B61A-5CFD9D95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1" y="1052514"/>
            <a:ext cx="8353425" cy="5545137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3.14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编程（</a:t>
            </a:r>
            <a:r>
              <a:rPr lang="en-US" altLang="zh-CN" dirty="0">
                <a:ea typeface="宋体" panose="02010600030101010101" pitchFamily="2" charset="-122"/>
              </a:rPr>
              <a:t>prime1.py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prime2.py</a:t>
            </a:r>
            <a:r>
              <a:rPr lang="zh-CN" altLang="zh-CN" dirty="0">
                <a:ea typeface="宋体" panose="02010600030101010101" pitchFamily="2" charset="-122"/>
              </a:rPr>
              <a:t>）判断所输入的任意一个正整数是否为素数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4580" name="图片 1">
            <a:extLst>
              <a:ext uri="{FF2B5EF4-FFF2-40B4-BE49-F238E27FC236}">
                <a16:creationId xmlns:a16="http://schemas.microsoft.com/office/drawing/2014/main" id="{CBF84B9A-9BD9-F74B-8B2D-056CC87D3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195513"/>
            <a:ext cx="4105275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图片 2">
            <a:extLst>
              <a:ext uri="{FF2B5EF4-FFF2-40B4-BE49-F238E27FC236}">
                <a16:creationId xmlns:a16="http://schemas.microsoft.com/office/drawing/2014/main" id="{E666E8AF-A109-5641-B00F-304C27308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034" y="2195513"/>
            <a:ext cx="4422775" cy="360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49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ACA42539-35F8-9E4D-AC2E-574F3D93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63" y="44450"/>
            <a:ext cx="7772400" cy="9271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continue</a:t>
            </a:r>
            <a:r>
              <a:rPr lang="zh-CN" altLang="zh-CN">
                <a:ea typeface="宋体" panose="02010600030101010101" pitchFamily="2" charset="-122"/>
              </a:rPr>
              <a:t>语句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107457A7-BE36-1647-86B1-D41134B0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0" y="1844675"/>
            <a:ext cx="7772400" cy="3384550"/>
          </a:xfrm>
        </p:spPr>
        <p:txBody>
          <a:bodyPr/>
          <a:lstStyle/>
          <a:p>
            <a:r>
              <a:rPr lang="zh-CN" altLang="zh-CN" sz="2800">
                <a:ea typeface="宋体" panose="02010600030101010101" pitchFamily="2" charset="-122"/>
              </a:rPr>
              <a:t>结束本次循环，即跳过循环体内自</a:t>
            </a:r>
            <a:r>
              <a:rPr lang="en-US" altLang="zh-CN" sz="2800">
                <a:ea typeface="宋体" panose="02010600030101010101" pitchFamily="2" charset="-122"/>
              </a:rPr>
              <a:t>continue</a:t>
            </a:r>
            <a:r>
              <a:rPr lang="zh-CN" altLang="zh-CN" sz="2800">
                <a:ea typeface="宋体" panose="02010600030101010101" pitchFamily="2" charset="-122"/>
              </a:rPr>
              <a:t>下面尚未执行的语句，返回到循环的起始处，并根据循环条件判断是否执行下一次循环</a:t>
            </a:r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continue</a:t>
            </a:r>
            <a:r>
              <a:rPr lang="zh-CN" altLang="zh-CN" sz="2800">
                <a:ea typeface="宋体" panose="02010600030101010101" pitchFamily="2" charset="-122"/>
              </a:rPr>
              <a:t>语句与</a:t>
            </a:r>
            <a:r>
              <a:rPr lang="en-US" altLang="zh-CN" sz="2800">
                <a:ea typeface="宋体" panose="02010600030101010101" pitchFamily="2" charset="-122"/>
              </a:rPr>
              <a:t>break</a:t>
            </a:r>
            <a:r>
              <a:rPr lang="zh-CN" altLang="zh-CN" sz="2800">
                <a:ea typeface="宋体" panose="02010600030101010101" pitchFamily="2" charset="-122"/>
              </a:rPr>
              <a:t>语句的区别</a:t>
            </a:r>
            <a:endParaRPr lang="en-US" altLang="zh-CN" sz="2800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continue</a:t>
            </a:r>
            <a:r>
              <a:rPr lang="zh-CN" altLang="zh-CN">
                <a:ea typeface="宋体" panose="02010600030101010101" pitchFamily="2" charset="-122"/>
              </a:rPr>
              <a:t>语句仅结束本次循环，并返回到循环的起始处，循环条件满足的话就开始执行下一次循环；而</a:t>
            </a:r>
            <a:r>
              <a:rPr lang="en-US" altLang="zh-CN">
                <a:ea typeface="宋体" panose="02010600030101010101" pitchFamily="2" charset="-122"/>
              </a:rPr>
              <a:t>break</a:t>
            </a:r>
            <a:r>
              <a:rPr lang="zh-CN" altLang="zh-CN">
                <a:ea typeface="宋体" panose="02010600030101010101" pitchFamily="2" charset="-122"/>
              </a:rPr>
              <a:t>语句则是结束循环，跳转到循环的后继语句执行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71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4EAF7B5D-4F74-7B45-9735-CF1A6459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63" y="44450"/>
            <a:ext cx="7772400" cy="9271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continue</a:t>
            </a:r>
            <a:r>
              <a:rPr lang="zh-CN" altLang="zh-CN">
                <a:ea typeface="宋体" panose="02010600030101010101" pitchFamily="2" charset="-122"/>
              </a:rPr>
              <a:t>语句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513E99E8-9EEE-414A-BEFF-A2A2AB3C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3" y="836614"/>
            <a:ext cx="7772400" cy="5761037"/>
          </a:xfrm>
        </p:spPr>
        <p:txBody>
          <a:bodyPr/>
          <a:lstStyle/>
          <a:p>
            <a:r>
              <a:rPr lang="zh-CN" altLang="zh-CN" sz="2800" b="1">
                <a:ea typeface="宋体" panose="02010600030101010101" pitchFamily="2" charset="-122"/>
              </a:rPr>
              <a:t>【例</a:t>
            </a:r>
            <a:r>
              <a:rPr lang="en-US" altLang="zh-CN" sz="2800" b="1">
                <a:ea typeface="宋体" panose="02010600030101010101" pitchFamily="2" charset="-122"/>
              </a:rPr>
              <a:t>3.15</a:t>
            </a:r>
            <a:r>
              <a:rPr lang="zh-CN" altLang="zh-CN" sz="2800" b="1">
                <a:ea typeface="宋体" panose="02010600030101010101" pitchFamily="2" charset="-122"/>
              </a:rPr>
              <a:t>】</a:t>
            </a:r>
            <a:r>
              <a:rPr lang="zh-CN" altLang="zh-CN" sz="2800">
                <a:ea typeface="宋体" panose="02010600030101010101" pitchFamily="2" charset="-122"/>
              </a:rPr>
              <a:t>使用</a:t>
            </a:r>
            <a:r>
              <a:rPr lang="en-US" altLang="zh-CN" sz="2800">
                <a:ea typeface="宋体" panose="02010600030101010101" pitchFamily="2" charset="-122"/>
              </a:rPr>
              <a:t>continue</a:t>
            </a:r>
            <a:r>
              <a:rPr lang="zh-CN" altLang="zh-CN" sz="2800">
                <a:ea typeface="宋体" panose="02010600030101010101" pitchFamily="2" charset="-122"/>
              </a:rPr>
              <a:t>语句跳过循环。要求输入若干学生成绩（按</a:t>
            </a:r>
            <a:r>
              <a:rPr lang="en-US" altLang="zh-CN" sz="2800">
                <a:ea typeface="宋体" panose="02010600030101010101" pitchFamily="2" charset="-122"/>
              </a:rPr>
              <a:t>Q</a:t>
            </a:r>
            <a:r>
              <a:rPr lang="zh-CN" altLang="zh-CN" sz="2800">
                <a:ea typeface="宋体" panose="02010600030101010101" pitchFamily="2" charset="-122"/>
              </a:rPr>
              <a:t>或</a:t>
            </a:r>
            <a:r>
              <a:rPr lang="en-US" altLang="zh-CN" sz="2800">
                <a:ea typeface="宋体" panose="02010600030101010101" pitchFamily="2" charset="-122"/>
              </a:rPr>
              <a:t>q</a:t>
            </a:r>
            <a:r>
              <a:rPr lang="zh-CN" altLang="zh-CN" sz="2800">
                <a:ea typeface="宋体" panose="02010600030101010101" pitchFamily="2" charset="-122"/>
              </a:rPr>
              <a:t>结束），如果成绩</a:t>
            </a:r>
            <a:r>
              <a:rPr lang="en-US" altLang="zh-CN" sz="2800">
                <a:ea typeface="宋体" panose="02010600030101010101" pitchFamily="2" charset="-122"/>
              </a:rPr>
              <a:t>&lt;0</a:t>
            </a:r>
            <a:r>
              <a:rPr lang="zh-CN" altLang="zh-CN" sz="2800">
                <a:ea typeface="宋体" panose="02010600030101010101" pitchFamily="2" charset="-122"/>
              </a:rPr>
              <a:t>，则重新输入。统计学生人数和平均成绩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pic>
        <p:nvPicPr>
          <p:cNvPr id="26628" name="图片 1">
            <a:extLst>
              <a:ext uri="{FF2B5EF4-FFF2-40B4-BE49-F238E27FC236}">
                <a16:creationId xmlns:a16="http://schemas.microsoft.com/office/drawing/2014/main" id="{EC6AC355-0EEE-BA46-A7D3-11003340A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304" y="2422526"/>
            <a:ext cx="6302375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图片 2">
            <a:extLst>
              <a:ext uri="{FF2B5EF4-FFF2-40B4-BE49-F238E27FC236}">
                <a16:creationId xmlns:a16="http://schemas.microsoft.com/office/drawing/2014/main" id="{783ACD96-1439-E240-BACD-5FFD300BD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129" y="4132581"/>
            <a:ext cx="3455988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FB5EFED1-61B4-854B-9519-99CCD8EC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63" y="44450"/>
            <a:ext cx="7772400" cy="9271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continue</a:t>
            </a:r>
            <a:r>
              <a:rPr lang="zh-CN" altLang="zh-CN">
                <a:ea typeface="宋体" panose="02010600030101010101" pitchFamily="2" charset="-122"/>
              </a:rPr>
              <a:t>语句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04D3D1E5-14CA-FC46-ACFB-6710BE874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2" y="836614"/>
            <a:ext cx="9833927" cy="5761037"/>
          </a:xfrm>
        </p:spPr>
        <p:txBody>
          <a:bodyPr/>
          <a:lstStyle/>
          <a:p>
            <a:r>
              <a:rPr lang="zh-CN" altLang="zh-CN" sz="2800" b="1" dirty="0">
                <a:ea typeface="宋体" panose="02010600030101010101" pitchFamily="2" charset="-122"/>
              </a:rPr>
              <a:t>【例</a:t>
            </a:r>
            <a:r>
              <a:rPr lang="en-US" altLang="zh-CN" sz="2800" b="1" dirty="0">
                <a:ea typeface="宋体" panose="02010600030101010101" pitchFamily="2" charset="-122"/>
              </a:rPr>
              <a:t>3.16</a:t>
            </a:r>
            <a:r>
              <a:rPr lang="zh-CN" altLang="zh-CN" sz="2800" b="1" dirty="0">
                <a:ea typeface="宋体" panose="02010600030101010101" pitchFamily="2" charset="-122"/>
              </a:rPr>
              <a:t>】</a:t>
            </a:r>
            <a:r>
              <a:rPr lang="zh-CN" altLang="zh-CN" sz="2800" dirty="0">
                <a:ea typeface="宋体" panose="02010600030101010101" pitchFamily="2" charset="-122"/>
              </a:rPr>
              <a:t>显示</a:t>
            </a:r>
            <a:r>
              <a:rPr lang="en-US" altLang="zh-CN" sz="2800" dirty="0">
                <a:ea typeface="宋体" panose="02010600030101010101" pitchFamily="2" charset="-122"/>
              </a:rPr>
              <a:t>100~200</a:t>
            </a:r>
            <a:r>
              <a:rPr lang="zh-CN" altLang="zh-CN" sz="2800" dirty="0">
                <a:ea typeface="宋体" panose="02010600030101010101" pitchFamily="2" charset="-122"/>
              </a:rPr>
              <a:t>之间不能被</a:t>
            </a:r>
            <a:r>
              <a:rPr lang="en-US" altLang="zh-CN" sz="2800" dirty="0">
                <a:ea typeface="宋体" panose="02010600030101010101" pitchFamily="2" charset="-122"/>
              </a:rPr>
              <a:t>3</a:t>
            </a:r>
            <a:r>
              <a:rPr lang="zh-CN" altLang="zh-CN" sz="2800" dirty="0">
                <a:ea typeface="宋体" panose="02010600030101010101" pitchFamily="2" charset="-122"/>
              </a:rPr>
              <a:t>整除的数（</a:t>
            </a:r>
            <a:r>
              <a:rPr lang="en-US" altLang="zh-CN" sz="2800" dirty="0">
                <a:ea typeface="宋体" panose="02010600030101010101" pitchFamily="2" charset="-122"/>
              </a:rPr>
              <a:t>continue_div3.py</a:t>
            </a:r>
            <a:r>
              <a:rPr lang="zh-CN" altLang="zh-CN" sz="2800" dirty="0">
                <a:ea typeface="宋体" panose="02010600030101010101" pitchFamily="2" charset="-122"/>
              </a:rPr>
              <a:t>）。要求一行显示</a:t>
            </a:r>
            <a:r>
              <a:rPr lang="en-US" altLang="zh-CN" sz="2800" dirty="0">
                <a:ea typeface="宋体" panose="02010600030101010101" pitchFamily="2" charset="-122"/>
              </a:rPr>
              <a:t>10</a:t>
            </a:r>
            <a:r>
              <a:rPr lang="zh-CN" altLang="zh-CN" sz="2800" dirty="0">
                <a:ea typeface="宋体" panose="02010600030101010101" pitchFamily="2" charset="-122"/>
              </a:rPr>
              <a:t>个数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27652" name="图片 3">
            <a:extLst>
              <a:ext uri="{FF2B5EF4-FFF2-40B4-BE49-F238E27FC236}">
                <a16:creationId xmlns:a16="http://schemas.microsoft.com/office/drawing/2014/main" id="{A093A2A1-C4B7-F74D-B7B2-EDE3740E0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044" y="5000624"/>
            <a:ext cx="8018462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图片 1">
            <a:extLst>
              <a:ext uri="{FF2B5EF4-FFF2-40B4-BE49-F238E27FC236}">
                <a16:creationId xmlns:a16="http://schemas.microsoft.com/office/drawing/2014/main" id="{096E9648-1B99-914F-885A-682F0475F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156" y="1763714"/>
            <a:ext cx="82613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24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6C849026-C132-124E-8EAD-F0C0CF45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88914"/>
            <a:ext cx="7772400" cy="700087"/>
          </a:xfrm>
        </p:spPr>
        <p:txBody>
          <a:bodyPr>
            <a:normAutofit fontScale="90000"/>
          </a:bodyPr>
          <a:lstStyle/>
          <a:p>
            <a:r>
              <a:rPr lang="zh-CN" altLang="zh-CN">
                <a:ea typeface="宋体" panose="02010600030101010101" pitchFamily="2" charset="-122"/>
              </a:rPr>
              <a:t>死循环（无限循环）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C6734B2B-F6FF-7941-B39B-0D8D886B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224" y="839218"/>
            <a:ext cx="9938639" cy="41148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如果while循环结构中循环控制条件一直为真，则循环将无限继续，程序将一直运行下去，从而形成死循环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程序死循环时，会造成程序没有任何响应；或者造成不断输出（例如控制台输出，文件写入，打印输出等）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在程序的循环体中，插入调试输出语句print，可以判断程序是否为死循环。注意，有的程序算法十分复杂，可能需要运行很长时间，但并不是死循环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可以使用快捷键&lt;Ctrl&gt;+&lt;c&gt;终止当前程序的运行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【例</a:t>
            </a:r>
            <a:r>
              <a:rPr lang="en-US" altLang="zh-CN" dirty="0">
                <a:ea typeface="宋体" panose="02010600030101010101" pitchFamily="2" charset="-122"/>
              </a:rPr>
              <a:t>3.17</a:t>
            </a:r>
            <a:r>
              <a:rPr lang="zh-CN" altLang="zh-CN" dirty="0">
                <a:ea typeface="宋体" panose="02010600030101010101" pitchFamily="2" charset="-122"/>
              </a:rPr>
              <a:t>】死循环示例（</a:t>
            </a:r>
            <a:r>
              <a:rPr lang="en-US" altLang="zh-CN" dirty="0" err="1">
                <a:ea typeface="宋体" panose="02010600030101010101" pitchFamily="2" charset="-122"/>
              </a:rPr>
              <a:t>infinite.py</a:t>
            </a:r>
            <a:r>
              <a:rPr lang="zh-CN" altLang="zh-CN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8676" name="图片 1">
            <a:extLst>
              <a:ext uri="{FF2B5EF4-FFF2-40B4-BE49-F238E27FC236}">
                <a16:creationId xmlns:a16="http://schemas.microsoft.com/office/drawing/2014/main" id="{E07F2155-623A-6B46-8FE9-ABD1FF52B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087" y="4433887"/>
            <a:ext cx="4895850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24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BAA9FC20-4696-CD4B-A74C-091089F9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63" y="153989"/>
            <a:ext cx="5180012" cy="5556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else</a:t>
            </a:r>
            <a:r>
              <a:rPr lang="zh-CN" altLang="zh-CN">
                <a:ea typeface="宋体" panose="02010600030101010101" pitchFamily="2" charset="-122"/>
              </a:rPr>
              <a:t>子句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58637413-F8AB-5745-9F37-32F2A9D4A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051" y="1268413"/>
            <a:ext cx="5686425" cy="4114800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3.18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使用</a:t>
            </a:r>
            <a:r>
              <a:rPr lang="en-US" altLang="zh-CN">
                <a:ea typeface="宋体" panose="02010600030101010101" pitchFamily="2" charset="-122"/>
              </a:rPr>
              <a:t>for</a:t>
            </a:r>
            <a:r>
              <a:rPr lang="zh-CN" altLang="zh-CN">
                <a:ea typeface="宋体" panose="02010600030101010101" pitchFamily="2" charset="-122"/>
              </a:rPr>
              <a:t>语句的</a:t>
            </a:r>
            <a:r>
              <a:rPr lang="en-US" altLang="zh-CN">
                <a:ea typeface="宋体" panose="02010600030101010101" pitchFamily="2" charset="-122"/>
              </a:rPr>
              <a:t>else</a:t>
            </a:r>
            <a:r>
              <a:rPr lang="zh-CN" altLang="zh-CN">
                <a:ea typeface="宋体" panose="02010600030101010101" pitchFamily="2" charset="-122"/>
              </a:rPr>
              <a:t>子句（</a:t>
            </a:r>
            <a:r>
              <a:rPr lang="en-US" altLang="zh-CN">
                <a:ea typeface="宋体" panose="02010600030101010101" pitchFamily="2" charset="-122"/>
              </a:rPr>
              <a:t>for_else.py</a:t>
            </a:r>
            <a:r>
              <a:rPr lang="zh-CN" altLang="zh-CN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9700" name="图片 3">
            <a:extLst>
              <a:ext uri="{FF2B5EF4-FFF2-40B4-BE49-F238E27FC236}">
                <a16:creationId xmlns:a16="http://schemas.microsoft.com/office/drawing/2014/main" id="{1F0E895D-B1F4-8349-A875-BABA43E25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261" y="392113"/>
            <a:ext cx="24193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图片 1">
            <a:extLst>
              <a:ext uri="{FF2B5EF4-FFF2-40B4-BE49-F238E27FC236}">
                <a16:creationId xmlns:a16="http://schemas.microsoft.com/office/drawing/2014/main" id="{0024BB88-360B-3A42-A65E-1A930284C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1" y="2243837"/>
            <a:ext cx="5905500" cy="37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图片 2">
            <a:extLst>
              <a:ext uri="{FF2B5EF4-FFF2-40B4-BE49-F238E27FC236}">
                <a16:creationId xmlns:a16="http://schemas.microsoft.com/office/drawing/2014/main" id="{A9AD047E-86B3-1144-929D-1A40F4B7AD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241" y="3679635"/>
            <a:ext cx="5084762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5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E5318519-3D93-0D48-BEF1-4ED877B7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650" y="58738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顺序结构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9E6A0BA9-6912-4B4A-A6C6-571D24C94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8" y="1844675"/>
            <a:ext cx="8266112" cy="41148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【</a:t>
            </a:r>
            <a:r>
              <a:rPr lang="zh-CN" altLang="zh-CN" b="1" dirty="0"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ea typeface="宋体" panose="02010600030101010101" pitchFamily="2" charset="-122"/>
              </a:rPr>
              <a:t>3.1</a:t>
            </a:r>
            <a:r>
              <a:rPr lang="zh-CN" altLang="zh-CN" dirty="0">
                <a:ea typeface="宋体" panose="02010600030101010101" pitchFamily="2" charset="-122"/>
              </a:rPr>
              <a:t>】顺序结构示例（</a:t>
            </a:r>
            <a:r>
              <a:rPr lang="en-US" altLang="zh-CN" dirty="0" err="1">
                <a:ea typeface="宋体" panose="02010600030101010101" pitchFamily="2" charset="-122"/>
              </a:rPr>
              <a:t>area.py</a:t>
            </a:r>
            <a:r>
              <a:rPr lang="zh-CN" altLang="zh-CN" dirty="0">
                <a:ea typeface="宋体" panose="02010600030101010101" pitchFamily="2" charset="-122"/>
              </a:rPr>
              <a:t>）：已知三角形三条边的边长（为简单起见，假设这三条边可以构成三角形），求三角形的面积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100" name="图片 8">
            <a:extLst>
              <a:ext uri="{FF2B5EF4-FFF2-40B4-BE49-F238E27FC236}">
                <a16:creationId xmlns:a16="http://schemas.microsoft.com/office/drawing/2014/main" id="{C2E0D1CF-370D-3E4C-8F72-3E4689256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050" y="58738"/>
            <a:ext cx="1774825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">
            <a:extLst>
              <a:ext uri="{FF2B5EF4-FFF2-40B4-BE49-F238E27FC236}">
                <a16:creationId xmlns:a16="http://schemas.microsoft.com/office/drawing/2014/main" id="{C59A2E18-384E-ED41-9D4D-D1D3920CE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3573464"/>
            <a:ext cx="53752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2">
            <a:extLst>
              <a:ext uri="{FF2B5EF4-FFF2-40B4-BE49-F238E27FC236}">
                <a16:creationId xmlns:a16="http://schemas.microsoft.com/office/drawing/2014/main" id="{EFD6D936-7CFD-BC4A-B07E-93709386F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09" y="3819647"/>
            <a:ext cx="35845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99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E305B35C-6D76-C449-AD4A-A2FA2AC3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选择结构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6757E9DD-4B18-F046-A505-1D1C61A2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分支结构的形式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zh-CN">
                <a:ea typeface="宋体" panose="02010600030101010101" pitchFamily="2" charset="-122"/>
              </a:rPr>
              <a:t>单分支、双分支和多分支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124" name="图片 3">
            <a:extLst>
              <a:ext uri="{FF2B5EF4-FFF2-40B4-BE49-F238E27FC236}">
                <a16:creationId xmlns:a16="http://schemas.microsoft.com/office/drawing/2014/main" id="{C83FA662-84D9-6D4F-BF30-12F5DF4A6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77" y="2403039"/>
            <a:ext cx="81708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78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E41D5EDF-78DC-2841-B126-14BB1125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15888"/>
            <a:ext cx="7772400" cy="84455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单分支结构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1D7DC9C1-9CF3-5340-9302-4578CECA1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50" y="960438"/>
            <a:ext cx="8712200" cy="4114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</a:t>
            </a:r>
            <a:r>
              <a:rPr lang="zh-CN" altLang="zh-CN">
                <a:ea typeface="宋体" panose="02010600030101010101" pitchFamily="2" charset="-122"/>
              </a:rPr>
              <a:t>语句单分支结构的语法形式：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当条件表达式的值为真（</a:t>
            </a:r>
            <a:r>
              <a:rPr lang="en-US" altLang="zh-CN">
                <a:ea typeface="宋体" panose="02010600030101010101" pitchFamily="2" charset="-122"/>
              </a:rPr>
              <a:t>True</a:t>
            </a:r>
            <a:r>
              <a:rPr lang="zh-CN" altLang="zh-CN">
                <a:ea typeface="宋体" panose="02010600030101010101" pitchFamily="2" charset="-122"/>
              </a:rPr>
              <a:t>）时，执行</a:t>
            </a:r>
            <a:r>
              <a:rPr lang="en-US" altLang="zh-CN">
                <a:ea typeface="宋体" panose="02010600030101010101" pitchFamily="2" charset="-122"/>
              </a:rPr>
              <a:t>if</a:t>
            </a:r>
            <a:r>
              <a:rPr lang="zh-CN" altLang="zh-CN">
                <a:ea typeface="宋体" panose="02010600030101010101" pitchFamily="2" charset="-122"/>
              </a:rPr>
              <a:t>后的语句（块），否则不做任何操作，控制将转到</a:t>
            </a:r>
            <a:r>
              <a:rPr lang="en-US" altLang="zh-CN">
                <a:ea typeface="宋体" panose="02010600030101010101" pitchFamily="2" charset="-122"/>
              </a:rPr>
              <a:t>if</a:t>
            </a:r>
            <a:r>
              <a:rPr lang="zh-CN" altLang="zh-CN">
                <a:ea typeface="宋体" panose="02010600030101010101" pitchFamily="2" charset="-122"/>
              </a:rPr>
              <a:t>语句的结束点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3.2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单分支结构示例（</a:t>
            </a:r>
            <a:r>
              <a:rPr lang="en-US" altLang="zh-CN">
                <a:ea typeface="宋体" panose="02010600030101010101" pitchFamily="2" charset="-122"/>
              </a:rPr>
              <a:t>if_2desc.py</a:t>
            </a:r>
            <a:r>
              <a:rPr lang="zh-CN" altLang="zh-CN">
                <a:ea typeface="宋体" panose="02010600030101010101" pitchFamily="2" charset="-122"/>
              </a:rPr>
              <a:t>）：输入两个数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zh-CN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zh-CN">
                <a:ea typeface="宋体" panose="02010600030101010101" pitchFamily="2" charset="-122"/>
              </a:rPr>
              <a:t>，比较两者大小，使得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zh-CN">
                <a:ea typeface="宋体" panose="02010600030101010101" pitchFamily="2" charset="-122"/>
              </a:rPr>
              <a:t>大于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6148" name="图片 3">
            <a:extLst>
              <a:ext uri="{FF2B5EF4-FFF2-40B4-BE49-F238E27FC236}">
                <a16:creationId xmlns:a16="http://schemas.microsoft.com/office/drawing/2014/main" id="{846B9F6E-3FD4-FF4F-B454-0CCEE16C8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89" y="252413"/>
            <a:ext cx="1514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图片 1">
            <a:extLst>
              <a:ext uri="{FF2B5EF4-FFF2-40B4-BE49-F238E27FC236}">
                <a16:creationId xmlns:a16="http://schemas.microsoft.com/office/drawing/2014/main" id="{48371638-7077-DA40-B325-6BECEB938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33" y="3646424"/>
            <a:ext cx="3671887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图片 2">
            <a:extLst>
              <a:ext uri="{FF2B5EF4-FFF2-40B4-BE49-F238E27FC236}">
                <a16:creationId xmlns:a16="http://schemas.microsoft.com/office/drawing/2014/main" id="{668731D0-1B33-3245-B937-ED4A55FA7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2" y="3869468"/>
            <a:ext cx="2633662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7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5A0347B2-32D3-6C4F-AB57-A04AAF28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77788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双分支结构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903BA51F-39A9-6F46-A3CC-F5397B187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2565401"/>
            <a:ext cx="7772400" cy="28479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</a:t>
            </a:r>
            <a:r>
              <a:rPr lang="zh-CN" altLang="zh-CN">
                <a:ea typeface="宋体" panose="02010600030101010101" pitchFamily="2" charset="-122"/>
              </a:rPr>
              <a:t>语句双分支结构的语法形式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当条件表达式的值为真（</a:t>
            </a:r>
            <a:r>
              <a:rPr lang="en-US" altLang="zh-CN">
                <a:ea typeface="宋体" panose="02010600030101010101" pitchFamily="2" charset="-122"/>
              </a:rPr>
              <a:t>True</a:t>
            </a:r>
            <a:r>
              <a:rPr lang="zh-CN" altLang="zh-CN">
                <a:ea typeface="宋体" panose="02010600030101010101" pitchFamily="2" charset="-122"/>
              </a:rPr>
              <a:t>）时，执行</a:t>
            </a:r>
            <a:r>
              <a:rPr lang="en-US" altLang="zh-CN">
                <a:ea typeface="宋体" panose="02010600030101010101" pitchFamily="2" charset="-122"/>
              </a:rPr>
              <a:t>if</a:t>
            </a:r>
            <a:r>
              <a:rPr lang="zh-CN" altLang="zh-CN">
                <a:ea typeface="宋体" panose="02010600030101010101" pitchFamily="2" charset="-122"/>
              </a:rPr>
              <a:t>后的语句（块）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zh-CN">
                <a:ea typeface="宋体" panose="02010600030101010101" pitchFamily="2" charset="-122"/>
              </a:rPr>
              <a:t>，否则执行</a:t>
            </a:r>
            <a:r>
              <a:rPr lang="en-US" altLang="zh-CN">
                <a:ea typeface="宋体" panose="02010600030101010101" pitchFamily="2" charset="-122"/>
              </a:rPr>
              <a:t>else</a:t>
            </a:r>
            <a:r>
              <a:rPr lang="zh-CN" altLang="zh-CN">
                <a:ea typeface="宋体" panose="02010600030101010101" pitchFamily="2" charset="-122"/>
              </a:rPr>
              <a:t>后的语句（块）</a:t>
            </a:r>
            <a:r>
              <a:rPr lang="en-US" altLang="zh-CN">
                <a:ea typeface="宋体" panose="02010600030101010101" pitchFamily="2" charset="-122"/>
              </a:rPr>
              <a:t>2</a:t>
            </a:r>
          </a:p>
          <a:p>
            <a:r>
              <a:rPr lang="zh-CN" altLang="zh-CN">
                <a:ea typeface="宋体" panose="02010600030101010101" pitchFamily="2" charset="-122"/>
              </a:rPr>
              <a:t>条件表达式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7172" name="图片 3">
            <a:extLst>
              <a:ext uri="{FF2B5EF4-FFF2-40B4-BE49-F238E27FC236}">
                <a16:creationId xmlns:a16="http://schemas.microsoft.com/office/drawing/2014/main" id="{4C62606B-B37D-BC42-9B1B-1014BC83A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45" y="346076"/>
            <a:ext cx="2957512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2">
            <a:extLst>
              <a:ext uri="{FF2B5EF4-FFF2-40B4-BE49-F238E27FC236}">
                <a16:creationId xmlns:a16="http://schemas.microsoft.com/office/drawing/2014/main" id="{96BA728A-8D37-7D4C-8C64-437C815C2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pic>
        <p:nvPicPr>
          <p:cNvPr id="7174" name="图片 1">
            <a:extLst>
              <a:ext uri="{FF2B5EF4-FFF2-40B4-BE49-F238E27FC236}">
                <a16:creationId xmlns:a16="http://schemas.microsoft.com/office/drawing/2014/main" id="{2AA834FB-111A-A243-8538-50B5D490F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765" y="4876801"/>
            <a:ext cx="85598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73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39B0326-99E9-CD42-9147-5EF7959C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77788"/>
            <a:ext cx="7772400" cy="1143000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3.3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计算分段函数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71F7B6E6-4B94-704D-8718-7B3D819EC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157288"/>
            <a:ext cx="7772400" cy="4114800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zh-CN">
                <a:ea typeface="宋体" panose="02010600030101010101" pitchFamily="2" charset="-122"/>
              </a:rPr>
              <a:t>）利用单分支结构实现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zh-CN">
                <a:ea typeface="宋体" panose="02010600030101010101" pitchFamily="2" charset="-122"/>
              </a:rPr>
              <a:t>）利用双分支结构实现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zh-CN">
                <a:ea typeface="宋体" panose="02010600030101010101" pitchFamily="2" charset="-122"/>
              </a:rPr>
              <a:t>）利用条件运算语句实现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7FCAB3EE-9F6F-3B4E-9EE3-960712C8D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pic>
        <p:nvPicPr>
          <p:cNvPr id="8197" name="图片 9">
            <a:extLst>
              <a:ext uri="{FF2B5EF4-FFF2-40B4-BE49-F238E27FC236}">
                <a16:creationId xmlns:a16="http://schemas.microsoft.com/office/drawing/2014/main" id="{B086AE56-D858-5D4B-88CA-B19DEEA20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0" y="202407"/>
            <a:ext cx="28590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图片 1">
            <a:extLst>
              <a:ext uri="{FF2B5EF4-FFF2-40B4-BE49-F238E27FC236}">
                <a16:creationId xmlns:a16="http://schemas.microsoft.com/office/drawing/2014/main" id="{119A11E2-22FA-0A47-838F-71AF2E2D2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554682"/>
            <a:ext cx="618966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图片 3">
            <a:extLst>
              <a:ext uri="{FF2B5EF4-FFF2-40B4-BE49-F238E27FC236}">
                <a16:creationId xmlns:a16="http://schemas.microsoft.com/office/drawing/2014/main" id="{8787EF1B-0935-CF47-B238-F93D22822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633" y="5130801"/>
            <a:ext cx="878363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图片 1">
            <a:extLst>
              <a:ext uri="{FF2B5EF4-FFF2-40B4-BE49-F238E27FC236}">
                <a16:creationId xmlns:a16="http://schemas.microsoft.com/office/drawing/2014/main" id="{3F382968-553A-454C-A35E-6AE52BF90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633" y="2951682"/>
            <a:ext cx="72866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21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0ADE0A31-58D4-A54F-8A41-4B255927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多分支结构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57E54B50-F5B9-6343-A2D4-235DC824C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434" y="1288694"/>
            <a:ext cx="6624638" cy="396081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if</a:t>
            </a:r>
            <a:r>
              <a:rPr lang="zh-CN" altLang="zh-CN" dirty="0">
                <a:ea typeface="宋体" panose="02010600030101010101" pitchFamily="2" charset="-122"/>
              </a:rPr>
              <a:t>语句多分支结构的语法形式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9220" name="图片 3">
            <a:extLst>
              <a:ext uri="{FF2B5EF4-FFF2-40B4-BE49-F238E27FC236}">
                <a16:creationId xmlns:a16="http://schemas.microsoft.com/office/drawing/2014/main" id="{4891CD9D-DF10-4C4A-B353-97E8A51AD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097" y="2147443"/>
            <a:ext cx="2663825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2">
            <a:extLst>
              <a:ext uri="{FF2B5EF4-FFF2-40B4-BE49-F238E27FC236}">
                <a16:creationId xmlns:a16="http://schemas.microsoft.com/office/drawing/2014/main" id="{63DEC34C-0C4F-544F-B266-B867051D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443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4A5BDE69-011B-3E44-BA9A-C83B8861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50" y="239713"/>
            <a:ext cx="7772400" cy="844550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3.4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百分制转换为五级制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50F48477-3CA8-574F-B6D5-C14926E6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924" y="1196976"/>
            <a:ext cx="10389235" cy="3960813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将百分制分数</a:t>
            </a:r>
            <a:r>
              <a:rPr lang="en-US" altLang="zh-CN" dirty="0">
                <a:ea typeface="宋体" panose="02010600030101010101" pitchFamily="2" charset="-122"/>
              </a:rPr>
              <a:t>mark</a:t>
            </a:r>
            <a:r>
              <a:rPr lang="zh-CN" altLang="zh-CN" dirty="0">
                <a:ea typeface="宋体" panose="02010600030101010101" pitchFamily="2" charset="-122"/>
              </a:rPr>
              <a:t>转换为五级制（优、良、中、及格、不及格）的评定等级</a:t>
            </a:r>
            <a:r>
              <a:rPr lang="en-US" altLang="zh-CN" dirty="0">
                <a:ea typeface="宋体" panose="02010600030101010101" pitchFamily="2" charset="-122"/>
              </a:rPr>
              <a:t>grade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E5E1399D-6AAD-F246-B76A-EFE63C1FD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pic>
        <p:nvPicPr>
          <p:cNvPr id="10245" name="图片 6">
            <a:extLst>
              <a:ext uri="{FF2B5EF4-FFF2-40B4-BE49-F238E27FC236}">
                <a16:creationId xmlns:a16="http://schemas.microsoft.com/office/drawing/2014/main" id="{3694508C-4991-F441-9693-49571EB52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74" y="1757365"/>
            <a:ext cx="257492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1">
            <a:extLst>
              <a:ext uri="{FF2B5EF4-FFF2-40B4-BE49-F238E27FC236}">
                <a16:creationId xmlns:a16="http://schemas.microsoft.com/office/drawing/2014/main" id="{B85C8D3B-6A05-2542-9FDB-7E18D87D3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14" y="3455194"/>
            <a:ext cx="316865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图片 2">
            <a:extLst>
              <a:ext uri="{FF2B5EF4-FFF2-40B4-BE49-F238E27FC236}">
                <a16:creationId xmlns:a16="http://schemas.microsoft.com/office/drawing/2014/main" id="{AC4AAE5D-262A-8D44-AA2C-02F254526E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276" y="3455194"/>
            <a:ext cx="4414838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图片 4">
            <a:extLst>
              <a:ext uri="{FF2B5EF4-FFF2-40B4-BE49-F238E27FC236}">
                <a16:creationId xmlns:a16="http://schemas.microsoft.com/office/drawing/2014/main" id="{8DE3B404-1E2C-FC42-82D6-C3DCD6807E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058" y="3607181"/>
            <a:ext cx="3097213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48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421</TotalTime>
  <Words>1053</Words>
  <Application>Microsoft Office PowerPoint</Application>
  <PresentationFormat>宽屏</PresentationFormat>
  <Paragraphs>99</Paragraphs>
  <Slides>26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DengXian</vt:lpstr>
      <vt:lpstr>华文楷体</vt:lpstr>
      <vt:lpstr>宋体</vt:lpstr>
      <vt:lpstr>Arial</vt:lpstr>
      <vt:lpstr>Corbel</vt:lpstr>
      <vt:lpstr>Times New Roman</vt:lpstr>
      <vt:lpstr>Wingdings</vt:lpstr>
      <vt:lpstr>视差</vt:lpstr>
      <vt:lpstr>公式</vt:lpstr>
      <vt:lpstr>第三章 程序流程控制</vt:lpstr>
      <vt:lpstr>PowerPoint 演示文稿</vt:lpstr>
      <vt:lpstr>顺序结构</vt:lpstr>
      <vt:lpstr>选择结构</vt:lpstr>
      <vt:lpstr>单分支结构</vt:lpstr>
      <vt:lpstr>双分支结构</vt:lpstr>
      <vt:lpstr>【例3.3】计算分段函数</vt:lpstr>
      <vt:lpstr>多分支结构</vt:lpstr>
      <vt:lpstr>【例3.4】百分制转换为五级制</vt:lpstr>
      <vt:lpstr>【例3.5】判断坐标点象限</vt:lpstr>
      <vt:lpstr> if语句的嵌套</vt:lpstr>
      <vt:lpstr>if语句典型示例代码</vt:lpstr>
      <vt:lpstr>选择结构综合举例（1）</vt:lpstr>
      <vt:lpstr>选择结构综合举例（2）</vt:lpstr>
      <vt:lpstr>循环结构（1）</vt:lpstr>
      <vt:lpstr>循环结构（2）</vt:lpstr>
      <vt:lpstr>while循环（1）</vt:lpstr>
      <vt:lpstr>while循环（2）</vt:lpstr>
      <vt:lpstr>循环的嵌套</vt:lpstr>
      <vt:lpstr>break语句（1）</vt:lpstr>
      <vt:lpstr>break语句（2）</vt:lpstr>
      <vt:lpstr>continue语句（1）</vt:lpstr>
      <vt:lpstr>continue语句（2）</vt:lpstr>
      <vt:lpstr>continue语句（3）</vt:lpstr>
      <vt:lpstr>死循环（无限循环）</vt:lpstr>
      <vt:lpstr>else子句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Python语言概述</dc:title>
  <dc:creator>Microsoft Office 用户</dc:creator>
  <cp:lastModifiedBy>Zhenli He</cp:lastModifiedBy>
  <cp:revision>114</cp:revision>
  <dcterms:created xsi:type="dcterms:W3CDTF">2017-08-31T08:49:33Z</dcterms:created>
  <dcterms:modified xsi:type="dcterms:W3CDTF">2018-03-28T16:29:28Z</dcterms:modified>
</cp:coreProperties>
</file>