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97" r:id="rId4"/>
    <p:sldId id="281" r:id="rId5"/>
    <p:sldId id="282" r:id="rId6"/>
    <p:sldId id="283" r:id="rId7"/>
    <p:sldId id="288" r:id="rId8"/>
    <p:sldId id="298" r:id="rId9"/>
    <p:sldId id="316" r:id="rId10"/>
    <p:sldId id="31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289" r:id="rId25"/>
    <p:sldId id="313" r:id="rId26"/>
    <p:sldId id="290" r:id="rId27"/>
    <p:sldId id="314" r:id="rId28"/>
    <p:sldId id="315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7778"/>
  </p:normalViewPr>
  <p:slideViewPr>
    <p:cSldViewPr snapToGrid="0" snapToObjects="1">
      <p:cViewPr varScale="1">
        <p:scale>
          <a:sx n="69" d="100"/>
          <a:sy n="69" d="100"/>
        </p:scale>
        <p:origin x="13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0F7C-37E6-D64E-9211-130C9A18BC0D}" type="datetimeFigureOut">
              <a:rPr kumimoji="1" lang="zh-CN" altLang="en-US" smtClean="0"/>
              <a:t>2018/3/29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5B26-1F5C-3E48-B8F4-CADCDBB3F1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10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05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10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78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66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2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86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65B26-1F5C-3E48-B8F4-CADCDBB3F198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307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0" y="118242"/>
            <a:ext cx="10018713" cy="8802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116727"/>
            <a:ext cx="10018713" cy="5011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6310313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6310313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631031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3495" y="1380068"/>
            <a:ext cx="9409528" cy="2616199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zh-Hans" altLang="en-US" dirty="0"/>
              <a:t>四</a:t>
            </a:r>
            <a:r>
              <a:rPr kumimoji="1" lang="zh-CN" altLang="en-US" dirty="0"/>
              <a:t>章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常用内置数据类型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4291-A60B-0E41-893F-350A5642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bool()</a:t>
            </a:r>
            <a:r>
              <a:rPr kumimoji="1" lang="zh-Hans" altLang="en-US" dirty="0"/>
              <a:t>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7F225-EB8B-3E46-AD6F-DF53B3D4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/>
              <a:t>1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带有一个名为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的内建函数，当提供任何值时，它会告诉你该值是否为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Hans" dirty="0"/>
              <a:t>2</a:t>
            </a:r>
            <a:r>
              <a:rPr kumimoji="1" lang="zh-Hans" altLang="en-US" dirty="0"/>
              <a:t>、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中的每个对象都有一个与之相关的真值，对象的计算结果是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2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82F40EE-08DE-734D-90F0-401BACE2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050" y="93663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逻辑运算符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44" name="图片 3">
            <a:extLst>
              <a:ext uri="{FF2B5EF4-FFF2-40B4-BE49-F238E27FC236}">
                <a16:creationId xmlns:a16="http://schemas.microsoft.com/office/drawing/2014/main" id="{91C1ADDD-C07A-4242-8286-8E65F171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943770"/>
            <a:ext cx="89154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FEADFF8-4EE0-A04C-AF2A-360ACB71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数据类型（字符串）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CF0D2EBB-CDA5-F947-BB2F-F5429119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中没有独立的字符数据类型，字符即长度为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zh-CN">
                <a:ea typeface="宋体" panose="02010600030101010101" pitchFamily="2" charset="-122"/>
              </a:rPr>
              <a:t>的字符串</a:t>
            </a:r>
          </a:p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内置数据类型</a:t>
            </a:r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，用于字符串处理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对象的值为字符系列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对象（字符串）是不可变对象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使用单引号或双引号括起来的内容，是字符串字面量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806CCA4-750B-6C46-B4D1-6C914D62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字符串字面量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5066038-02D7-B04B-9E5E-9AC0C77A1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4.13</a:t>
            </a:r>
            <a:r>
              <a:rPr lang="zh-CN" altLang="zh-CN">
                <a:ea typeface="宋体" panose="02010600030101010101" pitchFamily="2" charset="-122"/>
              </a:rPr>
              <a:t>】字符串字面量示例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53B21153-45F9-9345-B00C-A128FE17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2" y="1253999"/>
            <a:ext cx="85883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2">
            <a:extLst>
              <a:ext uri="{FF2B5EF4-FFF2-40B4-BE49-F238E27FC236}">
                <a16:creationId xmlns:a16="http://schemas.microsoft.com/office/drawing/2014/main" id="{68F71179-ED4C-D245-BB29-073C4E9C7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46" y="4759009"/>
            <a:ext cx="4937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466306B2-C8E8-944B-B336-DF2CB83F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字符串编码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ED242DE6-54D3-7C44-AE37-65434EB63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 3</a:t>
            </a:r>
            <a:r>
              <a:rPr lang="zh-CN" altLang="zh-CN">
                <a:ea typeface="宋体" panose="02010600030101010101" pitchFamily="2" charset="-122"/>
              </a:rPr>
              <a:t>字符默认为</a:t>
            </a:r>
            <a:r>
              <a:rPr lang="en-US" altLang="zh-CN">
                <a:ea typeface="宋体" panose="02010600030101010101" pitchFamily="2" charset="-122"/>
              </a:rPr>
              <a:t>16</a:t>
            </a:r>
            <a:r>
              <a:rPr lang="zh-CN" altLang="zh-CN">
                <a:ea typeface="宋体" panose="02010600030101010101" pitchFamily="2" charset="-122"/>
              </a:rPr>
              <a:t>位</a:t>
            </a:r>
            <a:r>
              <a:rPr lang="en-US" altLang="zh-CN">
                <a:ea typeface="宋体" panose="02010600030101010101" pitchFamily="2" charset="-122"/>
              </a:rPr>
              <a:t>Unicode</a:t>
            </a:r>
            <a:r>
              <a:rPr lang="zh-CN" altLang="zh-CN">
                <a:ea typeface="宋体" panose="02010600030101010101" pitchFamily="2" charset="-122"/>
              </a:rPr>
              <a:t>编码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使用内置函数</a:t>
            </a:r>
            <a:r>
              <a:rPr lang="en-US" altLang="zh-CN">
                <a:ea typeface="宋体" panose="02010600030101010101" pitchFamily="2" charset="-122"/>
              </a:rPr>
              <a:t>ord()</a:t>
            </a:r>
            <a:r>
              <a:rPr lang="zh-CN" altLang="zh-CN">
                <a:ea typeface="宋体" panose="02010600030101010101" pitchFamily="2" charset="-122"/>
              </a:rPr>
              <a:t>可以把字符转换为对应的</a:t>
            </a:r>
            <a:r>
              <a:rPr lang="en-US" altLang="zh-CN">
                <a:ea typeface="宋体" panose="02010600030101010101" pitchFamily="2" charset="-122"/>
              </a:rPr>
              <a:t>Unicode</a:t>
            </a:r>
            <a:r>
              <a:rPr lang="zh-CN" altLang="zh-CN">
                <a:ea typeface="宋体" panose="02010600030101010101" pitchFamily="2" charset="-122"/>
              </a:rPr>
              <a:t>码；使用内置函数</a:t>
            </a:r>
            <a:r>
              <a:rPr lang="en-US" altLang="zh-CN">
                <a:ea typeface="宋体" panose="02010600030101010101" pitchFamily="2" charset="-122"/>
              </a:rPr>
              <a:t>chr()</a:t>
            </a:r>
            <a:r>
              <a:rPr lang="zh-CN" altLang="zh-CN">
                <a:ea typeface="宋体" panose="02010600030101010101" pitchFamily="2" charset="-122"/>
              </a:rPr>
              <a:t>可以把十进制数转换为对应的字符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3316" name="图片 3">
            <a:extLst>
              <a:ext uri="{FF2B5EF4-FFF2-40B4-BE49-F238E27FC236}">
                <a16:creationId xmlns:a16="http://schemas.microsoft.com/office/drawing/2014/main" id="{2A9C199B-6185-824A-9082-BF0C39D0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4" y="3108134"/>
            <a:ext cx="5960745" cy="257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5D81F644-7262-8942-BCF7-697636BD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转义字符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7BFC7435-E1C7-8F4A-B08B-D32D489F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4.14</a:t>
            </a:r>
            <a:r>
              <a:rPr lang="zh-CN" altLang="zh-CN">
                <a:ea typeface="宋体" panose="02010600030101010101" pitchFamily="2" charset="-122"/>
              </a:rPr>
              <a:t>】转义字符串示例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5CFF8E6B-1684-5846-B5AA-CC194F2A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65" y="998484"/>
            <a:ext cx="743902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图片 1">
            <a:extLst>
              <a:ext uri="{FF2B5EF4-FFF2-40B4-BE49-F238E27FC236}">
                <a16:creationId xmlns:a16="http://schemas.microsoft.com/office/drawing/2014/main" id="{3119ED3C-6A5E-8D47-B99C-E60D297A9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72" y="4596258"/>
            <a:ext cx="7674673" cy="153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1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0B565DE7-EDE8-B44E-88F5-2B565EA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43BF1F1D-E593-5443-ABB0-BD1172B9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创建</a:t>
            </a:r>
            <a:r>
              <a:rPr lang="en-US" altLang="zh-CN" dirty="0" err="1">
                <a:ea typeface="宋体" panose="02010600030101010101" pitchFamily="2" charset="-122"/>
              </a:rPr>
              <a:t>str</a:t>
            </a:r>
            <a:r>
              <a:rPr lang="zh-CN" altLang="zh-CN" dirty="0">
                <a:ea typeface="宋体" panose="02010600030101010101" pitchFamily="2" charset="-122"/>
              </a:rPr>
              <a:t>类型的对象实例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4.15</a:t>
            </a:r>
            <a:r>
              <a:rPr lang="zh-CN" altLang="zh-CN" dirty="0">
                <a:ea typeface="宋体" panose="02010600030101010101" pitchFamily="2" charset="-122"/>
              </a:rPr>
              <a:t>】</a:t>
            </a:r>
            <a:r>
              <a:rPr lang="en-US" altLang="zh-CN" dirty="0" err="1">
                <a:ea typeface="宋体" panose="02010600030101010101" pitchFamily="2" charset="-122"/>
              </a:rPr>
              <a:t>str</a:t>
            </a:r>
            <a:r>
              <a:rPr lang="zh-CN" altLang="zh-CN" dirty="0">
                <a:ea typeface="宋体" panose="02010600030101010101" pitchFamily="2" charset="-122"/>
              </a:rPr>
              <a:t>对象示例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364" name="图片 4">
            <a:extLst>
              <a:ext uri="{FF2B5EF4-FFF2-40B4-BE49-F238E27FC236}">
                <a16:creationId xmlns:a16="http://schemas.microsoft.com/office/drawing/2014/main" id="{3BC6C819-9983-974A-83BA-22F2B4ECE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28" y="1736472"/>
            <a:ext cx="71929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图片 5">
            <a:extLst>
              <a:ext uri="{FF2B5EF4-FFF2-40B4-BE49-F238E27FC236}">
                <a16:creationId xmlns:a16="http://schemas.microsoft.com/office/drawing/2014/main" id="{F8F7C431-7110-E14B-B7F9-4E7BB198D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10" y="3622239"/>
            <a:ext cx="4525888" cy="148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CCAF863-183C-2843-A882-51D86D23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对象属性和方法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CD38156E-2FDC-3448-BB68-113A8F96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对象的方法有两种调用方式：字符串对象的方法和</a:t>
            </a:r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类方法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4.16</a:t>
            </a:r>
            <a:r>
              <a:rPr lang="zh-CN" altLang="zh-CN" b="1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对象方法示例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6388" name="图片 3">
            <a:extLst>
              <a:ext uri="{FF2B5EF4-FFF2-40B4-BE49-F238E27FC236}">
                <a16:creationId xmlns:a16="http://schemas.microsoft.com/office/drawing/2014/main" id="{3AB3DAD5-18EF-0A4C-BFD0-9FBE38DF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47" y="2801938"/>
            <a:ext cx="9848282" cy="167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22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BECCE278-3004-B045-ABED-134E79C8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字符串的运算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156D81FF-FBE4-6141-9FE7-0A67B20D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字符串对象支持、关系运算、使用运算符</a:t>
            </a:r>
            <a:r>
              <a:rPr lang="en-US" altLang="zh-CN">
                <a:ea typeface="宋体" panose="02010600030101010101" pitchFamily="2" charset="-122"/>
              </a:rPr>
              <a:t>+</a:t>
            </a:r>
            <a:r>
              <a:rPr lang="zh-CN" altLang="zh-CN">
                <a:ea typeface="宋体" panose="02010600030101010101" pitchFamily="2" charset="-122"/>
              </a:rPr>
              <a:t>拼接两个字符串、内置函数、</a:t>
            </a:r>
            <a:r>
              <a:rPr lang="en-US" altLang="zh-CN">
                <a:ea typeface="宋体" panose="02010600030101010101" pitchFamily="2" charset="-122"/>
              </a:rPr>
              <a:t>str</a:t>
            </a:r>
            <a:r>
              <a:rPr lang="zh-CN" altLang="zh-CN">
                <a:ea typeface="宋体" panose="02010600030101010101" pitchFamily="2" charset="-122"/>
              </a:rPr>
              <a:t>对象方法等运算操作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字符串实际上是字符系列，故支持系列数据类型的基本操作，包括索引访问、切片操作、连接操作、重复操作、成员关系操作、以及求字符串长度、最大值、最小值等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7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3302143-52C8-864D-996D-223FABE4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115889"/>
            <a:ext cx="7772400" cy="915987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对象转换为字符串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D84DF2F-8832-4043-95DF-8232B255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313" y="1060450"/>
            <a:ext cx="7772400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使用内置函数</a:t>
            </a:r>
            <a:r>
              <a:rPr lang="en-US" altLang="zh-CN">
                <a:ea typeface="宋体" panose="02010600030101010101" pitchFamily="2" charset="-122"/>
              </a:rPr>
              <a:t>str()</a:t>
            </a:r>
            <a:r>
              <a:rPr lang="zh-CN" altLang="zh-CN">
                <a:ea typeface="宋体" panose="02010600030101010101" pitchFamily="2" charset="-122"/>
              </a:rPr>
              <a:t>可以把数值转换为字符串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使用</a:t>
            </a:r>
            <a:r>
              <a:rPr lang="en-US" altLang="zh-CN">
                <a:ea typeface="宋体" panose="02010600030101010101" pitchFamily="2" charset="-122"/>
              </a:rPr>
              <a:t>print(123)</a:t>
            </a:r>
            <a:r>
              <a:rPr lang="zh-CN" altLang="zh-CN">
                <a:ea typeface="宋体" panose="02010600030101010101" pitchFamily="2" charset="-122"/>
              </a:rPr>
              <a:t>输出数值时，将自动调用</a:t>
            </a:r>
            <a:r>
              <a:rPr lang="en-US" altLang="zh-CN">
                <a:ea typeface="宋体" panose="02010600030101010101" pitchFamily="2" charset="-122"/>
              </a:rPr>
              <a:t>str(123)</a:t>
            </a:r>
            <a:r>
              <a:rPr lang="zh-CN" altLang="zh-CN">
                <a:ea typeface="宋体" panose="02010600030101010101" pitchFamily="2" charset="-122"/>
              </a:rPr>
              <a:t>函数，把</a:t>
            </a:r>
            <a:r>
              <a:rPr lang="en-US" altLang="zh-CN">
                <a:ea typeface="宋体" panose="02010600030101010101" pitchFamily="2" charset="-122"/>
              </a:rPr>
              <a:t>123</a:t>
            </a:r>
            <a:r>
              <a:rPr lang="zh-CN" altLang="zh-CN">
                <a:ea typeface="宋体" panose="02010600030101010101" pitchFamily="2" charset="-122"/>
              </a:rPr>
              <a:t>转换为字符串，然后输出</a:t>
            </a:r>
          </a:p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还提供了另一个内置函数</a:t>
            </a:r>
            <a:r>
              <a:rPr lang="en-US" altLang="zh-CN">
                <a:ea typeface="宋体" panose="02010600030101010101" pitchFamily="2" charset="-122"/>
              </a:rPr>
              <a:t>repr()</a:t>
            </a:r>
            <a:r>
              <a:rPr lang="zh-CN" altLang="zh-CN">
                <a:ea typeface="宋体" panose="02010600030101010101" pitchFamily="2" charset="-122"/>
              </a:rPr>
              <a:t>，函数</a:t>
            </a:r>
            <a:r>
              <a:rPr lang="en-US" altLang="zh-CN">
                <a:ea typeface="宋体" panose="02010600030101010101" pitchFamily="2" charset="-122"/>
              </a:rPr>
              <a:t>repr()</a:t>
            </a:r>
            <a:r>
              <a:rPr lang="zh-CN" altLang="zh-CN">
                <a:ea typeface="宋体" panose="02010600030101010101" pitchFamily="2" charset="-122"/>
              </a:rPr>
              <a:t>返回一个对象的更精确的字符串表示形式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4.17</a:t>
            </a:r>
            <a:r>
              <a:rPr lang="zh-CN" altLang="zh-CN">
                <a:ea typeface="宋体" panose="02010600030101010101" pitchFamily="2" charset="-122"/>
              </a:rPr>
              <a:t>】对象转换为字符串示例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FC0E15DC-6C3D-9E43-AA26-478F5E1D2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40" y="4302505"/>
            <a:ext cx="6309605" cy="123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3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>
            <a:extLst>
              <a:ext uri="{FF2B5EF4-FFF2-40B4-BE49-F238E27FC236}">
                <a16:creationId xmlns:a16="http://schemas.microsoft.com/office/drawing/2014/main" id="{93145DBD-D377-C843-928D-699FE9CF9F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81047" y="380964"/>
            <a:ext cx="8229599" cy="6113621"/>
          </a:xfrm>
        </p:spPr>
        <p:txBody>
          <a:bodyPr>
            <a:normAutofit/>
          </a:bodyPr>
          <a:lstStyle/>
          <a:p>
            <a:pPr algn="l" eaLnBrk="1" hangingPunct="1">
              <a:buFontTx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本章要点：</a:t>
            </a: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内置数据类型概述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数据类型（任意精度整数）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类型（有限精度浮点数）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complex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类型（复数）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/>
                </a:solidFill>
                <a:ea typeface="宋体" panose="02010600030101010101" pitchFamily="2" charset="-122"/>
              </a:rPr>
              <a:t>bool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数据类型（布尔逻辑值）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en-US" altLang="zh-CN" sz="2400" b="1" dirty="0" err="1">
                <a:solidFill>
                  <a:schemeClr val="tx1"/>
                </a:solidFill>
                <a:ea typeface="宋体" panose="02010600030101010101" pitchFamily="2" charset="-122"/>
              </a:rPr>
              <a:t>str</a:t>
            </a: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数据类型（字符串）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比较关系运算和条件表达式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算术运算符和位运算符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00100" lvl="1" indent="-342900" algn="l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混合运算和数值类型转换</a:t>
            </a:r>
          </a:p>
        </p:txBody>
      </p:sp>
    </p:spTree>
    <p:extLst>
      <p:ext uri="{BB962C8B-B14F-4D97-AF65-F5344CB8AC3E}">
        <p14:creationId xmlns:p14="http://schemas.microsoft.com/office/powerpoint/2010/main" val="20669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2FFC310-FD33-9442-9B4E-2941AE38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5" y="107950"/>
            <a:ext cx="4249738" cy="8255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字符串的格式化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CD917837-F1F4-E940-91D3-2FE5C8EE8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36" y="94712"/>
            <a:ext cx="5413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4">
            <a:extLst>
              <a:ext uri="{FF2B5EF4-FFF2-40B4-BE49-F238E27FC236}">
                <a16:creationId xmlns:a16="http://schemas.microsoft.com/office/drawing/2014/main" id="{2DED50C5-0BDD-9D4E-8B5B-3A697017A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47" y="1599676"/>
            <a:ext cx="5602288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9EBCE3-B57E-5E42-8AEC-67D7799D972D}"/>
              </a:ext>
            </a:extLst>
          </p:cNvPr>
          <p:cNvSpPr/>
          <p:nvPr/>
        </p:nvSpPr>
        <p:spPr>
          <a:xfrm>
            <a:off x="1618139" y="4233477"/>
            <a:ext cx="7270750" cy="8318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dirty="0">
                <a:cs typeface="Times New Roman" panose="02020603050405020304" pitchFamily="18" charset="0"/>
              </a:rPr>
              <a:t>【例</a:t>
            </a:r>
            <a:r>
              <a:rPr lang="en-US" altLang="zh-CN" b="1" dirty="0"/>
              <a:t>4.18</a:t>
            </a:r>
            <a:r>
              <a:rPr lang="zh-CN" altLang="zh-CN" dirty="0">
                <a:cs typeface="Times New Roman" panose="02020603050405020304" pitchFamily="18" charset="0"/>
              </a:rPr>
              <a:t>】字符串示例（</a:t>
            </a:r>
            <a:r>
              <a:rPr lang="en-US" altLang="zh-CN" dirty="0" err="1"/>
              <a:t>string.py</a:t>
            </a:r>
            <a:r>
              <a:rPr lang="zh-CN" altLang="zh-CN" dirty="0">
                <a:cs typeface="Times New Roman" panose="02020603050405020304" pitchFamily="18" charset="0"/>
              </a:rPr>
              <a:t>）：格式化输出字符串堆积的三角形</a:t>
            </a:r>
            <a:endParaRPr lang="zh-CN" altLang="en-US" dirty="0"/>
          </a:p>
        </p:txBody>
      </p:sp>
      <p:pic>
        <p:nvPicPr>
          <p:cNvPr id="19462" name="图片 6">
            <a:extLst>
              <a:ext uri="{FF2B5EF4-FFF2-40B4-BE49-F238E27FC236}">
                <a16:creationId xmlns:a16="http://schemas.microsoft.com/office/drawing/2014/main" id="{CF6F4583-F385-2A4A-A0E3-743F6A19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399" y="4762335"/>
            <a:ext cx="2017712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2">
            <a:extLst>
              <a:ext uri="{FF2B5EF4-FFF2-40B4-BE49-F238E27FC236}">
                <a16:creationId xmlns:a16="http://schemas.microsoft.com/office/drawing/2014/main" id="{3AA37046-243C-5F4E-A387-0C32FA7F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28" y="4859212"/>
            <a:ext cx="460851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8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90A70C1-DA22-914A-9A7B-0A40D945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7731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比较关系运算和条件表达式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AF1CF2B8-A1E0-8645-BFC7-36BF14CA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3" y="981075"/>
            <a:ext cx="7772400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条件表达式通常用于选择语句中，用于判断是否满足某种条件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如果表达式的结果为数值类型（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zh-CN">
                <a:ea typeface="宋体" panose="02010600030101010101" pitchFamily="2" charset="-122"/>
              </a:rPr>
              <a:t>）、空字符串（</a:t>
            </a:r>
            <a:r>
              <a:rPr lang="en-US" altLang="zh-CN">
                <a:ea typeface="宋体" panose="02010600030101010101" pitchFamily="2" charset="-122"/>
              </a:rPr>
              <a:t>""</a:t>
            </a:r>
            <a:r>
              <a:rPr lang="zh-CN" altLang="zh-CN">
                <a:ea typeface="宋体" panose="02010600030101010101" pitchFamily="2" charset="-122"/>
              </a:rPr>
              <a:t>）、空元组（</a:t>
            </a:r>
            <a:r>
              <a:rPr lang="en-US" altLang="zh-CN">
                <a:ea typeface="宋体" panose="02010600030101010101" pitchFamily="2" charset="-122"/>
              </a:rPr>
              <a:t>()</a:t>
            </a:r>
            <a:r>
              <a:rPr lang="zh-CN" altLang="zh-CN">
                <a:ea typeface="宋体" panose="02010600030101010101" pitchFamily="2" charset="-122"/>
              </a:rPr>
              <a:t>）、空列表（</a:t>
            </a:r>
            <a:r>
              <a:rPr lang="en-US" altLang="zh-CN">
                <a:ea typeface="宋体" panose="02010600030101010101" pitchFamily="2" charset="-122"/>
              </a:rPr>
              <a:t>[]</a:t>
            </a:r>
            <a:r>
              <a:rPr lang="zh-CN" altLang="zh-CN">
                <a:ea typeface="宋体" panose="02010600030101010101" pitchFamily="2" charset="-122"/>
              </a:rPr>
              <a:t>）、空字典（</a:t>
            </a:r>
            <a:r>
              <a:rPr lang="en-US" altLang="zh-CN">
                <a:ea typeface="宋体" panose="02010600030101010101" pitchFamily="2" charset="-122"/>
              </a:rPr>
              <a:t>{}</a:t>
            </a:r>
            <a:r>
              <a:rPr lang="zh-CN" altLang="zh-CN">
                <a:ea typeface="宋体" panose="02010600030101010101" pitchFamily="2" charset="-122"/>
              </a:rPr>
              <a:t>），则其</a:t>
            </a:r>
            <a:r>
              <a:rPr lang="en-US" altLang="zh-CN">
                <a:ea typeface="宋体" panose="02010600030101010101" pitchFamily="2" charset="-122"/>
              </a:rPr>
              <a:t>bool</a:t>
            </a:r>
            <a:r>
              <a:rPr lang="zh-CN" altLang="zh-CN">
                <a:ea typeface="宋体" panose="02010600030101010101" pitchFamily="2" charset="-122"/>
              </a:rPr>
              <a:t>值为</a:t>
            </a:r>
            <a:r>
              <a:rPr lang="en-US" altLang="zh-CN">
                <a:ea typeface="宋体" panose="02010600030101010101" pitchFamily="2" charset="-122"/>
              </a:rPr>
              <a:t>False</a:t>
            </a:r>
            <a:r>
              <a:rPr lang="zh-CN" altLang="zh-CN">
                <a:ea typeface="宋体" panose="02010600030101010101" pitchFamily="2" charset="-122"/>
              </a:rPr>
              <a:t>（假）；否则其</a:t>
            </a:r>
            <a:r>
              <a:rPr lang="en-US" altLang="zh-CN">
                <a:ea typeface="宋体" panose="02010600030101010101" pitchFamily="2" charset="-122"/>
              </a:rPr>
              <a:t>bool</a:t>
            </a:r>
            <a:r>
              <a:rPr lang="zh-CN" altLang="zh-CN">
                <a:ea typeface="宋体" panose="02010600030101010101" pitchFamily="2" charset="-122"/>
              </a:rPr>
              <a:t>值为</a:t>
            </a:r>
            <a:r>
              <a:rPr lang="en-US" altLang="zh-CN">
                <a:ea typeface="宋体" panose="02010600030101010101" pitchFamily="2" charset="-122"/>
              </a:rPr>
              <a:t>True</a:t>
            </a:r>
            <a:r>
              <a:rPr lang="zh-CN" altLang="zh-CN">
                <a:ea typeface="宋体" panose="02010600030101010101" pitchFamily="2" charset="-122"/>
              </a:rPr>
              <a:t>（真）。例如：</a:t>
            </a:r>
            <a:r>
              <a:rPr lang="en-US" altLang="zh-CN">
                <a:ea typeface="宋体" panose="02010600030101010101" pitchFamily="2" charset="-122"/>
              </a:rPr>
              <a:t>123</a:t>
            </a:r>
            <a:r>
              <a:rPr lang="zh-CN" altLang="zh-CN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"abc"</a:t>
            </a:r>
            <a:r>
              <a:rPr lang="zh-CN" altLang="zh-CN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(1,2)</a:t>
            </a:r>
            <a:r>
              <a:rPr lang="zh-CN" altLang="zh-CN">
                <a:ea typeface="宋体" panose="02010600030101010101" pitchFamily="2" charset="-122"/>
              </a:rPr>
              <a:t>均为</a:t>
            </a:r>
            <a:r>
              <a:rPr lang="en-US" altLang="zh-CN">
                <a:ea typeface="宋体" panose="02010600030101010101" pitchFamily="2" charset="-122"/>
              </a:rPr>
              <a:t>True</a:t>
            </a: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4.19</a:t>
            </a:r>
            <a:r>
              <a:rPr lang="zh-CN" altLang="zh-CN">
                <a:ea typeface="宋体" panose="02010600030101010101" pitchFamily="2" charset="-122"/>
              </a:rPr>
              <a:t>】条件表达式示例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F1358760-4927-3846-A490-93391011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78" y="4202287"/>
            <a:ext cx="7018886" cy="197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92D2C19-7D54-AD4A-98C5-0F94CF0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55588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关系和测试运算符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94F67A9-97B4-5F42-839D-B747A0AA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983" y="1238728"/>
            <a:ext cx="10288460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关系运算符用于将两个操作数的大小进行比较。若关系成立，则比较的结果为</a:t>
            </a:r>
            <a:r>
              <a:rPr lang="en-US" altLang="zh-CN" dirty="0">
                <a:ea typeface="宋体" panose="02010600030101010101" pitchFamily="2" charset="-122"/>
              </a:rPr>
              <a:t>True</a:t>
            </a:r>
            <a:r>
              <a:rPr lang="zh-CN" altLang="zh-CN" dirty="0">
                <a:ea typeface="宋体" panose="02010600030101010101" pitchFamily="2" charset="-122"/>
              </a:rPr>
              <a:t>，否则为</a:t>
            </a:r>
            <a:r>
              <a:rPr lang="en-US" altLang="zh-CN" dirty="0">
                <a:ea typeface="宋体" panose="02010600030101010101" pitchFamily="2" charset="-122"/>
              </a:rPr>
              <a:t>False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两个相同类型的对象之间的比较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数值类型（包括布尔型，</a:t>
            </a:r>
            <a:r>
              <a:rPr lang="en-US" altLang="zh-CN" dirty="0">
                <a:ea typeface="宋体" panose="02010600030101010101" pitchFamily="2" charset="-122"/>
              </a:rPr>
              <a:t>True</a:t>
            </a:r>
            <a:r>
              <a:rPr lang="zh-CN" altLang="zh-CN" dirty="0">
                <a:ea typeface="宋体" panose="02010600030101010101" pitchFamily="2" charset="-122"/>
              </a:rPr>
              <a:t>自动转换为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False</a:t>
            </a:r>
            <a:r>
              <a:rPr lang="zh-CN" altLang="zh-CN" dirty="0">
                <a:ea typeface="宋体" panose="02010600030101010101" pitchFamily="2" charset="-122"/>
              </a:rPr>
              <a:t>自动转换为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zh-CN" dirty="0">
                <a:ea typeface="宋体" panose="02010600030101010101" pitchFamily="2" charset="-122"/>
              </a:rPr>
              <a:t>）之间可以进行比较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1508" name="图片 1">
            <a:extLst>
              <a:ext uri="{FF2B5EF4-FFF2-40B4-BE49-F238E27FC236}">
                <a16:creationId xmlns:a16="http://schemas.microsoft.com/office/drawing/2014/main" id="{2073BFEB-4E5C-E044-A61D-395C298C6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04" y="2583896"/>
            <a:ext cx="44592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图片 2">
            <a:extLst>
              <a:ext uri="{FF2B5EF4-FFF2-40B4-BE49-F238E27FC236}">
                <a16:creationId xmlns:a16="http://schemas.microsoft.com/office/drawing/2014/main" id="{771AF5E3-886C-CB44-9EA7-A2051230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35" y="4561366"/>
            <a:ext cx="4565809" cy="18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7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EE8ACFA5-38A5-B344-9A27-ED20CB17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关系和测试运算符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1A2C1386-DDA7-7143-B2A6-88054D0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2532" name="图片 1">
            <a:extLst>
              <a:ext uri="{FF2B5EF4-FFF2-40B4-BE49-F238E27FC236}">
                <a16:creationId xmlns:a16="http://schemas.microsoft.com/office/drawing/2014/main" id="{5350C6D4-ECC7-2F4E-B1C3-10DBD667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"/>
          <a:stretch>
            <a:fillRect/>
          </a:stretch>
        </p:blipFill>
        <p:spPr bwMode="auto">
          <a:xfrm>
            <a:off x="2281873" y="998484"/>
            <a:ext cx="8680410" cy="52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3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DB2C3BC-E7DA-8E49-BCB5-DB7D2B1E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96838"/>
            <a:ext cx="7772400" cy="773112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算术运算符和位运算符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EC6F38E1-BCBC-8449-AC4A-EC8BB2F8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687888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3556" name="图片 3">
            <a:extLst>
              <a:ext uri="{FF2B5EF4-FFF2-40B4-BE49-F238E27FC236}">
                <a16:creationId xmlns:a16="http://schemas.microsoft.com/office/drawing/2014/main" id="{F3D86C4E-904E-F94F-9248-718A02EC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2"/>
          <a:stretch>
            <a:fillRect/>
          </a:stretch>
        </p:blipFill>
        <p:spPr bwMode="auto">
          <a:xfrm>
            <a:off x="2141538" y="1065212"/>
            <a:ext cx="851535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4">
            <a:extLst>
              <a:ext uri="{FF2B5EF4-FFF2-40B4-BE49-F238E27FC236}">
                <a16:creationId xmlns:a16="http://schemas.microsoft.com/office/drawing/2014/main" id="{2A41419D-7E36-6F40-8B78-F3F5BAB5C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6"/>
          <a:stretch>
            <a:fillRect/>
          </a:stretch>
        </p:blipFill>
        <p:spPr bwMode="auto">
          <a:xfrm>
            <a:off x="2624932" y="4111625"/>
            <a:ext cx="7694612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60DCC36-6E30-8543-B471-CF13037C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15888"/>
            <a:ext cx="7772400" cy="773112"/>
          </a:xfrm>
        </p:spPr>
        <p:txBody>
          <a:bodyPr/>
          <a:lstStyle/>
          <a:p>
            <a:r>
              <a:rPr lang="zh-CN" altLang="zh-CN" sz="3600" b="1">
                <a:ea typeface="宋体" panose="02010600030101010101" pitchFamily="2" charset="-122"/>
              </a:rPr>
              <a:t>【例</a:t>
            </a:r>
            <a:r>
              <a:rPr lang="en-US" altLang="zh-CN" sz="3600" b="1">
                <a:ea typeface="宋体" panose="02010600030101010101" pitchFamily="2" charset="-122"/>
              </a:rPr>
              <a:t>4.20</a:t>
            </a:r>
            <a:r>
              <a:rPr lang="zh-CN" altLang="zh-CN" sz="3600" b="1">
                <a:ea typeface="宋体" panose="02010600030101010101" pitchFamily="2" charset="-122"/>
              </a:rPr>
              <a:t>】</a:t>
            </a:r>
            <a:r>
              <a:rPr lang="zh-CN" altLang="zh-CN" sz="3600">
                <a:ea typeface="宋体" panose="02010600030101010101" pitchFamily="2" charset="-122"/>
              </a:rPr>
              <a:t>位运算符示例（</a:t>
            </a:r>
            <a:r>
              <a:rPr lang="en-US" altLang="zh-CN" sz="3600">
                <a:ea typeface="宋体" panose="02010600030101010101" pitchFamily="2" charset="-122"/>
              </a:rPr>
              <a:t>op_bit.py</a:t>
            </a:r>
            <a:r>
              <a:rPr lang="zh-CN" altLang="zh-CN" sz="3600">
                <a:ea typeface="宋体" panose="02010600030101010101" pitchFamily="2" charset="-122"/>
              </a:rPr>
              <a:t>）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DED8261-B7F5-FD4D-A14D-E2C05CAD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700214"/>
            <a:ext cx="7772400" cy="4687887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4580" name="图片 1">
            <a:extLst>
              <a:ext uri="{FF2B5EF4-FFF2-40B4-BE49-F238E27FC236}">
                <a16:creationId xmlns:a16="http://schemas.microsoft.com/office/drawing/2014/main" id="{EA050784-6F8F-C342-9954-69A717473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93" y="1256222"/>
            <a:ext cx="847725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图片 2">
            <a:extLst>
              <a:ext uri="{FF2B5EF4-FFF2-40B4-BE49-F238E27FC236}">
                <a16:creationId xmlns:a16="http://schemas.microsoft.com/office/drawing/2014/main" id="{B871DFD4-0570-9642-9E71-571A69AC2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3890964"/>
            <a:ext cx="7129463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8B29815-D3FF-2C47-8F44-0D901EAC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混合运算和数值类型转换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B139C73-A1CF-7E47-BAE0-6C572A76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84314"/>
            <a:ext cx="7772400" cy="4543425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混合运算和隐式转换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zh-CN" altLang="zh-CN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对象可以混合运算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zh-CN" dirty="0">
                <a:ea typeface="宋体" panose="02010600030101010101" pitchFamily="2" charset="-122"/>
              </a:rPr>
              <a:t>如果表达式中包含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对象，则其他对象自动转换（隐式转换）为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对象，结果为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对象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zh-CN" dirty="0">
                <a:ea typeface="宋体" panose="02010600030101010101" pitchFamily="2" charset="-122"/>
              </a:rPr>
              <a:t>如果表达式中包含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对象，则其他对象自动转换（隐式转换）为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对象，结果为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zh-CN" dirty="0">
                <a:ea typeface="宋体" panose="02010600030101010101" pitchFamily="2" charset="-122"/>
              </a:rPr>
              <a:t>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显式转换（强制转换）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target-type(value)</a:t>
            </a:r>
            <a:r>
              <a:rPr lang="zh-CN" altLang="zh-CN" dirty="0">
                <a:ea typeface="宋体" panose="02010600030101010101" pitchFamily="2" charset="-122"/>
              </a:rPr>
              <a:t>将表达式强制转换为所需的数据类型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08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FE2BB79-FAA8-5A4E-9435-A3D4D15C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42875"/>
            <a:ext cx="7772400" cy="11430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类型转换示例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BF472FC-0947-2645-9F18-8D5ED31B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96976"/>
            <a:ext cx="7772400" cy="4543425"/>
          </a:xfrm>
        </p:spPr>
        <p:txBody>
          <a:bodyPr/>
          <a:lstStyle/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4.21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隐式类型转换示例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4.22</a:t>
            </a:r>
            <a:r>
              <a:rPr lang="zh-CN" altLang="zh-CN" b="1" dirty="0">
                <a:ea typeface="宋体" panose="02010600030101010101" pitchFamily="2" charset="-122"/>
              </a:rPr>
              <a:t>】</a:t>
            </a:r>
            <a:r>
              <a:rPr lang="zh-CN" altLang="zh-CN" dirty="0">
                <a:ea typeface="宋体" panose="02010600030101010101" pitchFamily="2" charset="-122"/>
              </a:rPr>
              <a:t>显式类型转换示例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4E96DADE-5883-974A-A856-5B3F10AE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23" y="1764094"/>
            <a:ext cx="5096022" cy="178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2">
            <a:extLst>
              <a:ext uri="{FF2B5EF4-FFF2-40B4-BE49-F238E27FC236}">
                <a16:creationId xmlns:a16="http://schemas.microsoft.com/office/drawing/2014/main" id="{6E553917-03B8-924C-94F8-A9789B5E6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99" y="4235452"/>
            <a:ext cx="417671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FBFD002-4260-CF43-80AC-32A3DE5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数制转换函数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7651" name="图片 3">
            <a:extLst>
              <a:ext uri="{FF2B5EF4-FFF2-40B4-BE49-F238E27FC236}">
                <a16:creationId xmlns:a16="http://schemas.microsoft.com/office/drawing/2014/main" id="{15E53678-592D-DE4D-8D87-1558B5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12" y="2407031"/>
            <a:ext cx="82962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2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1F12C18-391E-8A4B-A316-B33B208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内置标准数学函数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8675" name="图片 3">
            <a:extLst>
              <a:ext uri="{FF2B5EF4-FFF2-40B4-BE49-F238E27FC236}">
                <a16:creationId xmlns:a16="http://schemas.microsoft.com/office/drawing/2014/main" id="{1637BA42-B8AE-4340-B7C9-3758ACC7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5"/>
          <a:stretch>
            <a:fillRect/>
          </a:stretch>
        </p:blipFill>
        <p:spPr bwMode="auto">
          <a:xfrm>
            <a:off x="1847341" y="1722754"/>
            <a:ext cx="9110965" cy="392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93F56D56-052E-264B-BD0A-9F936577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Python</a:t>
            </a:r>
            <a:r>
              <a:rPr lang="zh-CN" altLang="zh-CN">
                <a:ea typeface="宋体" panose="02010600030101010101" pitchFamily="2" charset="-122"/>
              </a:rPr>
              <a:t>内置数据类型概述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A7444ADE-3259-934A-8997-6027C02A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446" y="1641231"/>
            <a:ext cx="9747738" cy="4114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语言中，一切皆为对象，而每个对象都属于某个数据类型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Python</a:t>
            </a:r>
            <a:r>
              <a:rPr lang="zh-CN" altLang="zh-CN" dirty="0">
                <a:ea typeface="宋体" panose="02010600030101010101" pitchFamily="2" charset="-122"/>
              </a:rPr>
              <a:t>的数据类型包括内置的数据类型、模块中定义的数据类型和用户自定义的类型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数值数据类型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bool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float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</a:p>
          <a:p>
            <a:r>
              <a:rPr lang="zh-CN" altLang="zh-CN" dirty="0">
                <a:ea typeface="宋体" panose="02010600030101010101" pitchFamily="2" charset="-122"/>
              </a:rPr>
              <a:t>序列数据类型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ea typeface="宋体" panose="02010600030101010101" pitchFamily="2" charset="-122"/>
              </a:rPr>
              <a:t>不可变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ea typeface="宋体" panose="02010600030101010101" pitchFamily="2" charset="-122"/>
              </a:rPr>
              <a:t>str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tuple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bytes</a:t>
            </a:r>
            <a:r>
              <a:rPr lang="zh-CN" altLang="zh-CN" dirty="0">
                <a:ea typeface="宋体" panose="02010600030101010101" pitchFamily="2" charset="-122"/>
              </a:rPr>
              <a:t>）和可变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list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bytearray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集合数据类型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set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frozenset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字典数据类型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ea typeface="宋体" panose="02010600030101010101" pitchFamily="2" charset="-122"/>
              </a:rPr>
              <a:t>dict</a:t>
            </a:r>
            <a:r>
              <a:rPr lang="zh-CN" altLang="en-US" dirty="0">
                <a:ea typeface="宋体" panose="02010600030101010101" pitchFamily="2" charset="-122"/>
              </a:rPr>
              <a:t>。例如：</a:t>
            </a:r>
            <a:r>
              <a:rPr lang="en-US" altLang="zh-CN" dirty="0">
                <a:ea typeface="宋体" panose="02010600030101010101" pitchFamily="2" charset="-122"/>
              </a:rPr>
              <a:t>{1: "one", 2: "two"}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NoneType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NotImplementedType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ea typeface="宋体" panose="02010600030101010101" pitchFamily="2" charset="-122"/>
              </a:rPr>
              <a:t>EllipsisType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3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38FDCE7-5DCD-8B4E-ADC5-0648F38A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</a:t>
            </a:r>
            <a:r>
              <a:rPr lang="zh-CN" altLang="zh-CN">
                <a:ea typeface="宋体" panose="02010600030101010101" pitchFamily="2" charset="-122"/>
              </a:rPr>
              <a:t>类型（任意精度整数）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668D2C27-9872-9344-8BD4-6351D8B8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570" y="1035051"/>
            <a:ext cx="10894584" cy="5716588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整型常量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zh-CN" dirty="0">
                <a:ea typeface="宋体" panose="02010600030101010101" pitchFamily="2" charset="-122"/>
              </a:rPr>
              <a:t>数字字符串（前面可以带负号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zh-CN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创建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zh-CN" altLang="zh-CN" b="1" dirty="0">
                <a:ea typeface="宋体" panose="02010600030101010101" pitchFamily="2" charset="-122"/>
              </a:rPr>
              <a:t>对象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zh-CN" altLang="zh-CN" b="1" dirty="0">
                <a:ea typeface="宋体" panose="02010600030101010101" pitchFamily="2" charset="-122"/>
              </a:rPr>
              <a:t>对象的方法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124" name="图片 3">
            <a:extLst>
              <a:ext uri="{FF2B5EF4-FFF2-40B4-BE49-F238E27FC236}">
                <a16:creationId xmlns:a16="http://schemas.microsoft.com/office/drawing/2014/main" id="{8AF6AED3-75CE-0349-BF02-675D26643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01" y="1660129"/>
            <a:ext cx="8942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4">
            <a:extLst>
              <a:ext uri="{FF2B5EF4-FFF2-40B4-BE49-F238E27FC236}">
                <a16:creationId xmlns:a16="http://schemas.microsoft.com/office/drawing/2014/main" id="{647BBC8F-4E39-6040-BDBA-8BEEAFFFE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042" y="4013857"/>
            <a:ext cx="5819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5">
            <a:extLst>
              <a:ext uri="{FF2B5EF4-FFF2-40B4-BE49-F238E27FC236}">
                <a16:creationId xmlns:a16="http://schemas.microsoft.com/office/drawing/2014/main" id="{4089C5E3-DAC5-8348-A38C-C0BFBEA2B5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159" y="5243511"/>
            <a:ext cx="416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6">
            <a:extLst>
              <a:ext uri="{FF2B5EF4-FFF2-40B4-BE49-F238E27FC236}">
                <a16:creationId xmlns:a16="http://schemas.microsoft.com/office/drawing/2014/main" id="{0D0C32D1-E566-EE43-B662-2EFBD3F5F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7" y="5790406"/>
            <a:ext cx="4419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1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FE6F3C2-5B33-2F45-8809-3C1DFB89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63514"/>
            <a:ext cx="7772400" cy="9159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</a:t>
            </a:r>
            <a:r>
              <a:rPr lang="zh-CN" altLang="zh-CN">
                <a:ea typeface="宋体" panose="02010600030101010101" pitchFamily="2" charset="-122"/>
              </a:rPr>
              <a:t>类型（任意精度整数）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F6E72561-6E48-DD41-92A8-BAA3EE91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0" y="954088"/>
            <a:ext cx="7772400" cy="4114800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整数的运算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zh-CN">
                <a:ea typeface="宋体" panose="02010600030101010101" pitchFamily="2" charset="-122"/>
              </a:rPr>
              <a:t>算术运算、位运算、内置函数、</a:t>
            </a:r>
            <a:r>
              <a:rPr lang="en-US" altLang="zh-CN">
                <a:ea typeface="宋体" panose="02010600030101010101" pitchFamily="2" charset="-122"/>
              </a:rPr>
              <a:t>math</a:t>
            </a:r>
            <a:r>
              <a:rPr lang="zh-CN" altLang="zh-CN">
                <a:ea typeface="宋体" panose="02010600030101010101" pitchFamily="2" charset="-122"/>
              </a:rPr>
              <a:t>模块中的数学运算函数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4.4</a:t>
            </a:r>
            <a:r>
              <a:rPr lang="zh-CN" altLang="zh-CN">
                <a:ea typeface="宋体" panose="02010600030101010101" pitchFamily="2" charset="-122"/>
              </a:rPr>
              <a:t>】整数运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>
                <a:ea typeface="宋体" panose="02010600030101010101" pitchFamily="2" charset="-122"/>
              </a:rPr>
              <a:t>算示例（</a:t>
            </a:r>
            <a:r>
              <a:rPr lang="en-US" altLang="zh-CN">
                <a:ea typeface="宋体" panose="02010600030101010101" pitchFamily="2" charset="-122"/>
              </a:rPr>
              <a:t>int_ops.py</a:t>
            </a:r>
            <a:r>
              <a:rPr lang="zh-CN" altLang="zh-CN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148" name="图片 1">
            <a:extLst>
              <a:ext uri="{FF2B5EF4-FFF2-40B4-BE49-F238E27FC236}">
                <a16:creationId xmlns:a16="http://schemas.microsoft.com/office/drawing/2014/main" id="{F9080350-256F-9943-BAF9-D41C53495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39" y="1870075"/>
            <a:ext cx="4241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1">
            <a:extLst>
              <a:ext uri="{FF2B5EF4-FFF2-40B4-BE49-F238E27FC236}">
                <a16:creationId xmlns:a16="http://schemas.microsoft.com/office/drawing/2014/main" id="{AEFF6B75-4035-884F-8745-7A4FF445B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011488"/>
            <a:ext cx="3170238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2">
            <a:extLst>
              <a:ext uri="{FF2B5EF4-FFF2-40B4-BE49-F238E27FC236}">
                <a16:creationId xmlns:a16="http://schemas.microsoft.com/office/drawing/2014/main" id="{99FF8D2F-3C19-6B4F-A4AC-96DC3C75E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68" y="6061075"/>
            <a:ext cx="374491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119C7A2-C78C-5F4E-B4BF-EA7C1580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11125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float</a:t>
            </a:r>
            <a:r>
              <a:rPr lang="zh-CN" altLang="zh-CN">
                <a:ea typeface="宋体" panose="02010600030101010101" pitchFamily="2" charset="-122"/>
              </a:rPr>
              <a:t>类型（有限精度浮点数）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7DDD895-4130-174A-A549-032CB759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38" y="1308101"/>
            <a:ext cx="9744138" cy="5484812"/>
          </a:xfrm>
        </p:spPr>
        <p:txBody>
          <a:bodyPr>
            <a:normAutofit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浮点类型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b="1" dirty="0">
                <a:ea typeface="宋体" panose="02010600030101010101" pitchFamily="2" charset="-122"/>
              </a:rPr>
              <a:t>创建</a:t>
            </a:r>
            <a:r>
              <a:rPr lang="en-US" altLang="zh-CN" b="1" dirty="0">
                <a:ea typeface="宋体" panose="02010600030101010101" pitchFamily="2" charset="-122"/>
              </a:rPr>
              <a:t>float</a:t>
            </a:r>
            <a:r>
              <a:rPr lang="zh-CN" altLang="zh-CN" b="1" dirty="0">
                <a:ea typeface="宋体" panose="02010600030101010101" pitchFamily="2" charset="-122"/>
              </a:rPr>
              <a:t>对象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float</a:t>
            </a:r>
            <a:r>
              <a:rPr lang="zh-CN" altLang="zh-CN" b="1" dirty="0">
                <a:ea typeface="宋体" panose="02010600030101010101" pitchFamily="2" charset="-122"/>
              </a:rPr>
              <a:t>对象的方法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浮点数的运算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算术运算，</a:t>
            </a:r>
            <a:r>
              <a:rPr lang="en-US" altLang="zh-CN" dirty="0">
                <a:ea typeface="宋体" panose="02010600030101010101" pitchFamily="2" charset="-122"/>
              </a:rPr>
              <a:t>math</a:t>
            </a:r>
            <a:r>
              <a:rPr lang="zh-CN" altLang="zh-CN" dirty="0">
                <a:ea typeface="宋体" panose="02010600030101010101" pitchFamily="2" charset="-122"/>
              </a:rPr>
              <a:t>模块中浮点数运算的函数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b="1" dirty="0">
                <a:ea typeface="宋体" panose="02010600030101010101" pitchFamily="2" charset="-122"/>
              </a:rPr>
              <a:t>【例</a:t>
            </a:r>
            <a:r>
              <a:rPr lang="en-US" altLang="zh-CN" b="1" dirty="0">
                <a:ea typeface="宋体" panose="02010600030101010101" pitchFamily="2" charset="-122"/>
              </a:rPr>
              <a:t>4.5</a:t>
            </a:r>
            <a:r>
              <a:rPr lang="zh-CN" altLang="zh-CN" dirty="0">
                <a:ea typeface="宋体" panose="02010600030101010101" pitchFamily="2" charset="-122"/>
              </a:rPr>
              <a:t>】浮点类型字面量示例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172" name="图片 3">
            <a:extLst>
              <a:ext uri="{FF2B5EF4-FFF2-40B4-BE49-F238E27FC236}">
                <a16:creationId xmlns:a16="http://schemas.microsoft.com/office/drawing/2014/main" id="{A945899B-859E-FB48-8A16-492B76C75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862" y="1094583"/>
            <a:ext cx="5243512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>
            <a:extLst>
              <a:ext uri="{FF2B5EF4-FFF2-40B4-BE49-F238E27FC236}">
                <a16:creationId xmlns:a16="http://schemas.microsoft.com/office/drawing/2014/main" id="{5E65478B-1CDD-C04C-81B2-6A920A74E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44" y="1931989"/>
            <a:ext cx="78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">
            <a:extLst>
              <a:ext uri="{FF2B5EF4-FFF2-40B4-BE49-F238E27FC236}">
                <a16:creationId xmlns:a16="http://schemas.microsoft.com/office/drawing/2014/main" id="{B35D5408-24B1-1D44-89CD-00BC56DB4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0" y="2784477"/>
            <a:ext cx="8704038" cy="219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1">
            <a:extLst>
              <a:ext uri="{FF2B5EF4-FFF2-40B4-BE49-F238E27FC236}">
                <a16:creationId xmlns:a16="http://schemas.microsoft.com/office/drawing/2014/main" id="{264D5F4D-3B94-0A43-B842-7B1082005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28" y="5906133"/>
            <a:ext cx="4084820" cy="6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E136290-565F-2846-A075-D02AD567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263" y="136525"/>
            <a:ext cx="7772400" cy="9286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complex</a:t>
            </a:r>
            <a:r>
              <a:rPr lang="zh-CN" altLang="zh-CN">
                <a:ea typeface="宋体" panose="02010600030101010101" pitchFamily="2" charset="-122"/>
              </a:rPr>
              <a:t>类型（复数）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53DE57ED-1422-9C4F-9AFF-587919A5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800" y="1057275"/>
            <a:ext cx="8134350" cy="4114800"/>
          </a:xfrm>
        </p:spPr>
        <p:txBody>
          <a:bodyPr/>
          <a:lstStyle/>
          <a:p>
            <a:r>
              <a:rPr lang="zh-CN" altLang="zh-CN" dirty="0">
                <a:ea typeface="宋体" panose="02010600030101010101" pitchFamily="2" charset="-122"/>
              </a:rPr>
              <a:t>创建</a:t>
            </a:r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对象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complex</a:t>
            </a:r>
            <a:r>
              <a:rPr lang="zh-CN" altLang="zh-CN" dirty="0">
                <a:ea typeface="宋体" panose="02010600030101010101" pitchFamily="2" charset="-122"/>
              </a:rPr>
              <a:t>类型的方法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zh-CN" dirty="0">
                <a:ea typeface="宋体" panose="02010600030101010101" pitchFamily="2" charset="-122"/>
              </a:rPr>
              <a:t>复数的运算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ea typeface="宋体" panose="02010600030101010101" pitchFamily="2" charset="-122"/>
              </a:rPr>
              <a:t>算术运算、内置函数、</a:t>
            </a:r>
            <a:r>
              <a:rPr lang="en-US" altLang="zh-CN" dirty="0" err="1">
                <a:ea typeface="宋体" panose="02010600030101010101" pitchFamily="2" charset="-122"/>
              </a:rPr>
              <a:t>cmath</a:t>
            </a:r>
            <a:r>
              <a:rPr lang="zh-CN" altLang="zh-CN" dirty="0">
                <a:ea typeface="宋体" panose="02010600030101010101" pitchFamily="2" charset="-122"/>
              </a:rPr>
              <a:t>模块中复数运算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8196" name="图片 3">
            <a:extLst>
              <a:ext uri="{FF2B5EF4-FFF2-40B4-BE49-F238E27FC236}">
                <a16:creationId xmlns:a16="http://schemas.microsoft.com/office/drawing/2014/main" id="{D2D5F2E6-EEC6-724F-A6E9-74E4AA31C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133475"/>
            <a:ext cx="5035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4">
            <a:extLst>
              <a:ext uri="{FF2B5EF4-FFF2-40B4-BE49-F238E27FC236}">
                <a16:creationId xmlns:a16="http://schemas.microsoft.com/office/drawing/2014/main" id="{4ADDE081-BA63-044E-A013-60A56E00C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56" y="1985963"/>
            <a:ext cx="6359715" cy="153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图片 5">
            <a:extLst>
              <a:ext uri="{FF2B5EF4-FFF2-40B4-BE49-F238E27FC236}">
                <a16:creationId xmlns:a16="http://schemas.microsoft.com/office/drawing/2014/main" id="{F0584A2D-3194-FC4B-B12E-F21A67174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4749006"/>
            <a:ext cx="3201253" cy="134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6">
            <a:extLst>
              <a:ext uri="{FF2B5EF4-FFF2-40B4-BE49-F238E27FC236}">
                <a16:creationId xmlns:a16="http://schemas.microsoft.com/office/drawing/2014/main" id="{DB67D1E0-6D89-424E-8C58-A855F0DFA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270" y="4915726"/>
            <a:ext cx="5623613" cy="11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9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32D56A8-C7AB-4546-A789-D79CFCE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</a:t>
            </a:r>
            <a:r>
              <a:rPr lang="zh-CN" altLang="zh-CN">
                <a:ea typeface="宋体" panose="02010600030101010101" pitchFamily="2" charset="-122"/>
              </a:rPr>
              <a:t>数据类型和相关运算符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5D306A9-8722-744E-A711-3F8C1A6E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1"/>
            <a:ext cx="7772400" cy="45434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bool</a:t>
            </a:r>
            <a:r>
              <a:rPr lang="zh-CN" altLang="zh-CN">
                <a:ea typeface="宋体" panose="02010600030101010101" pitchFamily="2" charset="-122"/>
              </a:rPr>
              <a:t>数据类型包含两个值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True</a:t>
            </a:r>
            <a:r>
              <a:rPr lang="zh-CN" altLang="zh-CN">
                <a:ea typeface="宋体" panose="02010600030101010101" pitchFamily="2" charset="-122"/>
              </a:rPr>
              <a:t>（真）或</a:t>
            </a:r>
            <a:r>
              <a:rPr lang="en-US" altLang="zh-CN">
                <a:ea typeface="宋体" panose="02010600030101010101" pitchFamily="2" charset="-122"/>
              </a:rPr>
              <a:t>False</a:t>
            </a:r>
            <a:r>
              <a:rPr lang="zh-CN" altLang="zh-CN">
                <a:ea typeface="宋体" panose="02010600030101010101" pitchFamily="2" charset="-122"/>
              </a:rPr>
              <a:t>（假）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zh-CN" b="1">
                <a:ea typeface="宋体" panose="02010600030101010101" pitchFamily="2" charset="-122"/>
              </a:rPr>
              <a:t>【例</a:t>
            </a:r>
            <a:r>
              <a:rPr lang="en-US" altLang="zh-CN" b="1">
                <a:ea typeface="宋体" panose="02010600030101010101" pitchFamily="2" charset="-122"/>
              </a:rPr>
              <a:t>4.12</a:t>
            </a:r>
            <a:r>
              <a:rPr lang="zh-CN" altLang="zh-CN">
                <a:ea typeface="宋体" panose="02010600030101010101" pitchFamily="2" charset="-122"/>
              </a:rPr>
              <a:t>】</a:t>
            </a:r>
            <a:r>
              <a:rPr lang="en-US" altLang="zh-CN">
                <a:ea typeface="宋体" panose="02010600030101010101" pitchFamily="2" charset="-122"/>
              </a:rPr>
              <a:t>bool</a:t>
            </a:r>
            <a:r>
              <a:rPr lang="zh-CN" altLang="zh-CN">
                <a:ea typeface="宋体" panose="02010600030101010101" pitchFamily="2" charset="-122"/>
              </a:rPr>
              <a:t>对象示例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220" name="图片 1">
            <a:extLst>
              <a:ext uri="{FF2B5EF4-FFF2-40B4-BE49-F238E27FC236}">
                <a16:creationId xmlns:a16="http://schemas.microsoft.com/office/drawing/2014/main" id="{B35B669A-CDD9-7B4F-B41A-9F7324761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25" y="3885630"/>
            <a:ext cx="45259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2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70A8-1F1E-5147-BB77-BA0903B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猜一猜以下返回值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08B9-6133-4341-84AF-0A4FFFF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6726"/>
            <a:ext cx="10018713" cy="547914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&gt;&gt;&gt; bool(0)</a:t>
            </a:r>
          </a:p>
          <a:p>
            <a:r>
              <a:rPr kumimoji="1" lang="en-US" altLang="zh-CN" dirty="0"/>
              <a:t>&gt;&gt;&gt; bool(0.0)</a:t>
            </a:r>
          </a:p>
          <a:p>
            <a:r>
              <a:rPr kumimoji="1" lang="en-US" altLang="zh-CN" dirty="0"/>
              <a:t>&gt;&gt;&gt; bool(’’)</a:t>
            </a:r>
          </a:p>
          <a:p>
            <a:r>
              <a:rPr kumimoji="1" lang="en-US" altLang="zh-CN" dirty="0"/>
              <a:t>&gt;&gt;&gt; bool([])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#</a:t>
            </a:r>
            <a:r>
              <a:rPr kumimoji="1" lang="zh-Hans" altLang="en-US" dirty="0"/>
              <a:t>空列表</a:t>
            </a:r>
            <a:endParaRPr kumimoji="1" lang="en-US" altLang="zh-CN" dirty="0"/>
          </a:p>
          <a:p>
            <a:r>
              <a:rPr kumimoji="1" lang="en-US" altLang="zh-CN" dirty="0"/>
              <a:t>&gt;&gt;&gt; bool(</a:t>
            </a:r>
            <a:r>
              <a:rPr kumimoji="1" lang="en-US" altLang="zh-Hans" dirty="0"/>
              <a:t>{}</a:t>
            </a:r>
            <a:r>
              <a:rPr kumimoji="1" lang="en-US" altLang="zh-CN" dirty="0"/>
              <a:t>)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#</a:t>
            </a:r>
            <a:r>
              <a:rPr kumimoji="1" lang="zh-Hans" altLang="en-US" dirty="0"/>
              <a:t>空字典</a:t>
            </a:r>
            <a:endParaRPr kumimoji="1" lang="en-US" altLang="zh-Hans" dirty="0"/>
          </a:p>
          <a:p>
            <a:r>
              <a:rPr kumimoji="1" lang="en-US" altLang="zh-CN" dirty="0"/>
              <a:t>&gt;&gt;&gt; bool(None)</a:t>
            </a:r>
          </a:p>
          <a:p>
            <a:r>
              <a:rPr kumimoji="1" lang="en-US" altLang="zh-CN" dirty="0"/>
              <a:t>&gt;&gt;&gt; bool(1)</a:t>
            </a:r>
          </a:p>
          <a:p>
            <a:r>
              <a:rPr kumimoji="1" lang="en-US" altLang="zh-CN" dirty="0"/>
              <a:t>&gt;&gt;&gt; bool(-1)</a:t>
            </a:r>
          </a:p>
          <a:p>
            <a:r>
              <a:rPr kumimoji="1" lang="en-US" altLang="zh-CN" dirty="0"/>
              <a:t>&gt;&gt;&gt; bool(0.00000000000000000000000000001)</a:t>
            </a:r>
          </a:p>
          <a:p>
            <a:r>
              <a:rPr kumimoji="1" lang="en-US" altLang="zh-CN" dirty="0"/>
              <a:t>&gt;&gt;&gt; bool('Panic’)</a:t>
            </a:r>
          </a:p>
          <a:p>
            <a:r>
              <a:rPr kumimoji="1" lang="en-US" altLang="zh-CN" dirty="0"/>
              <a:t>&gt;&gt;&gt; bool([42, 43, 44])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545</TotalTime>
  <Words>1078</Words>
  <Application>Microsoft Office PowerPoint</Application>
  <PresentationFormat>宽屏</PresentationFormat>
  <Paragraphs>168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DengXian</vt:lpstr>
      <vt:lpstr>华文楷体</vt:lpstr>
      <vt:lpstr>宋体</vt:lpstr>
      <vt:lpstr>Arial</vt:lpstr>
      <vt:lpstr>Corbel</vt:lpstr>
      <vt:lpstr>Times New Roman</vt:lpstr>
      <vt:lpstr>Wingdings</vt:lpstr>
      <vt:lpstr>视差</vt:lpstr>
      <vt:lpstr>第四章 常用内置数据类型</vt:lpstr>
      <vt:lpstr>PowerPoint 演示文稿</vt:lpstr>
      <vt:lpstr>Python内置数据类型概述</vt:lpstr>
      <vt:lpstr>int类型（任意精度整数）（1）</vt:lpstr>
      <vt:lpstr>int类型（任意精度整数）（2）</vt:lpstr>
      <vt:lpstr>float类型（有限精度浮点数）</vt:lpstr>
      <vt:lpstr>complex类型（复数）</vt:lpstr>
      <vt:lpstr>bool数据类型和相关运算符</vt:lpstr>
      <vt:lpstr>猜一猜以下返回值</vt:lpstr>
      <vt:lpstr>bool()总结</vt:lpstr>
      <vt:lpstr>逻辑运算符</vt:lpstr>
      <vt:lpstr>str数据类型（字符串）</vt:lpstr>
      <vt:lpstr>Python字符串字面量</vt:lpstr>
      <vt:lpstr>字符串编码</vt:lpstr>
      <vt:lpstr>转义字符</vt:lpstr>
      <vt:lpstr>str对象</vt:lpstr>
      <vt:lpstr>str对象属性和方法</vt:lpstr>
      <vt:lpstr>字符串的运算</vt:lpstr>
      <vt:lpstr>对象转换为字符串</vt:lpstr>
      <vt:lpstr>字符串的格式化</vt:lpstr>
      <vt:lpstr>比较关系运算和条件表达式</vt:lpstr>
      <vt:lpstr>关系和测试运算符（1）</vt:lpstr>
      <vt:lpstr>关系和测试运算符（2）</vt:lpstr>
      <vt:lpstr>算术运算符和位运算符</vt:lpstr>
      <vt:lpstr>【例4.20】位运算符示例（op_bit.py）</vt:lpstr>
      <vt:lpstr>混合运算和数值类型转换</vt:lpstr>
      <vt:lpstr>类型转换示例</vt:lpstr>
      <vt:lpstr>数制转换函数</vt:lpstr>
      <vt:lpstr>内置标准数学函数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Python语言概述</dc:title>
  <dc:creator>Microsoft Office 用户</dc:creator>
  <cp:lastModifiedBy>Zhenli He</cp:lastModifiedBy>
  <cp:revision>117</cp:revision>
  <dcterms:created xsi:type="dcterms:W3CDTF">2017-08-31T08:49:33Z</dcterms:created>
  <dcterms:modified xsi:type="dcterms:W3CDTF">2018-03-28T16:29:55Z</dcterms:modified>
</cp:coreProperties>
</file>