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56" r:id="rId2"/>
    <p:sldId id="268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2" r:id="rId17"/>
    <p:sldId id="292" r:id="rId18"/>
    <p:sldId id="293" r:id="rId19"/>
    <p:sldId id="294" r:id="rId20"/>
    <p:sldId id="295" r:id="rId21"/>
    <p:sldId id="343" r:id="rId22"/>
    <p:sldId id="344" r:id="rId23"/>
    <p:sldId id="345" r:id="rId24"/>
    <p:sldId id="290" r:id="rId25"/>
    <p:sldId id="291" r:id="rId26"/>
    <p:sldId id="297" r:id="rId27"/>
    <p:sldId id="313" r:id="rId28"/>
    <p:sldId id="314" r:id="rId29"/>
    <p:sldId id="317" r:id="rId30"/>
    <p:sldId id="318" r:id="rId31"/>
    <p:sldId id="319" r:id="rId32"/>
    <p:sldId id="320" r:id="rId33"/>
    <p:sldId id="327" r:id="rId34"/>
    <p:sldId id="322" r:id="rId35"/>
    <p:sldId id="323" r:id="rId36"/>
    <p:sldId id="324" r:id="rId37"/>
    <p:sldId id="325" r:id="rId38"/>
    <p:sldId id="309" r:id="rId39"/>
    <p:sldId id="310" r:id="rId40"/>
    <p:sldId id="281" r:id="rId41"/>
    <p:sldId id="326" r:id="rId42"/>
    <p:sldId id="312" r:id="rId43"/>
    <p:sldId id="282" r:id="rId44"/>
    <p:sldId id="283" r:id="rId45"/>
    <p:sldId id="284" r:id="rId46"/>
    <p:sldId id="285" r:id="rId47"/>
    <p:sldId id="286" r:id="rId48"/>
    <p:sldId id="289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46" r:id="rId58"/>
    <p:sldId id="347" r:id="rId59"/>
    <p:sldId id="356" r:id="rId60"/>
    <p:sldId id="357" r:id="rId61"/>
    <p:sldId id="358" r:id="rId62"/>
    <p:sldId id="359" r:id="rId63"/>
    <p:sldId id="360" r:id="rId64"/>
    <p:sldId id="361" r:id="rId65"/>
    <p:sldId id="362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77785"/>
  </p:normalViewPr>
  <p:slideViewPr>
    <p:cSldViewPr snapToGrid="0" snapToObjects="1">
      <p:cViewPr varScale="1">
        <p:scale>
          <a:sx n="69" d="100"/>
          <a:sy n="69" d="100"/>
        </p:scale>
        <p:origin x="130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20F7C-37E6-D64E-9211-130C9A18BC0D}" type="datetimeFigureOut">
              <a:rPr kumimoji="1" lang="zh-CN" altLang="en-US" smtClean="0"/>
              <a:t>2018/3/29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65B26-1F5C-3E48-B8F4-CADCDBB3F1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10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657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297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653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112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569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9049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9117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97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1247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410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0708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8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690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052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005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06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0" y="118242"/>
            <a:ext cx="10018713" cy="8802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116727"/>
            <a:ext cx="10018713" cy="5011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6310313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6310313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6310313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3495" y="1380068"/>
            <a:ext cx="9715328" cy="2616199"/>
          </a:xfrm>
        </p:spPr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zh-Hans" altLang="en-US" dirty="0"/>
              <a:t>五</a:t>
            </a:r>
            <a:r>
              <a:rPr kumimoji="1" lang="zh-CN" altLang="en-US" dirty="0"/>
              <a:t>章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Python</a:t>
            </a:r>
            <a:r>
              <a:rPr kumimoji="1" lang="zh-Hans" altLang="en-US" dirty="0"/>
              <a:t>内置</a:t>
            </a:r>
            <a:r>
              <a:rPr kumimoji="1" lang="zh-CN" altLang="en-US" dirty="0"/>
              <a:t>数据</a:t>
            </a:r>
            <a:r>
              <a:rPr kumimoji="1" lang="zh-Hans" altLang="en-US" dirty="0"/>
              <a:t>结构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0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8A69A-CA32-5949-8B66-5D13407D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列表</a:t>
            </a:r>
            <a:r>
              <a:rPr kumimoji="1" lang="en-US" altLang="zh-Hans" dirty="0"/>
              <a:t>list-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EDB9A-88C6-4541-885F-39198256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Hans" dirty="0">
                <a:latin typeface="Heiti SC Medium" pitchFamily="2" charset="-128"/>
                <a:ea typeface="Heiti SC Medium" pitchFamily="2" charset="-128"/>
              </a:rPr>
              <a:t>insert()</a:t>
            </a:r>
          </a:p>
          <a:p>
            <a:pPr marL="0" indent="0">
              <a:buNone/>
            </a:pPr>
            <a:endParaRPr kumimoji="1"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insert</a:t>
            </a:r>
            <a:r>
              <a:rPr kumimoji="1" lang="zh-CN" altLang="en-US" b="1" dirty="0">
                <a:latin typeface="Heiti SC Medium" pitchFamily="2" charset="-128"/>
                <a:ea typeface="Heiti SC Medium" pitchFamily="2" charset="-128"/>
              </a:rPr>
              <a:t>方法能在指定索引位置之前将对象插入到现有列表中。 </a:t>
            </a:r>
          </a:p>
          <a:p>
            <a:pPr marL="0" indent="0">
              <a:buNone/>
            </a:pPr>
            <a:r>
              <a:rPr kumimoji="1" lang="zh-CN" altLang="en-US" b="1" dirty="0">
                <a:latin typeface="Heiti SC Medium" pitchFamily="2" charset="-128"/>
                <a:ea typeface="Heiti SC Medium" pitchFamily="2" charset="-128"/>
              </a:rPr>
              <a:t>不可能在列表的末尾插入，因为这就是</a:t>
            </a: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append</a:t>
            </a:r>
            <a:r>
              <a:rPr kumimoji="1" lang="zh-CN" altLang="en-US" b="1" dirty="0">
                <a:latin typeface="Heiti SC Medium" pitchFamily="2" charset="-128"/>
                <a:ea typeface="Heiti SC Medium" pitchFamily="2" charset="-128"/>
              </a:rPr>
              <a:t>方法的作用。</a:t>
            </a:r>
            <a:endParaRPr kumimoji="1" lang="en-US" altLang="zh-CN" b="1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en-US" altLang="zh-CN" b="1" dirty="0" err="1">
                <a:latin typeface="Heiti SC Medium" pitchFamily="2" charset="-128"/>
                <a:ea typeface="Heiti SC Medium" pitchFamily="2" charset="-128"/>
              </a:rPr>
              <a:t>nums</a:t>
            </a: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 = [2, 3, 4]</a:t>
            </a:r>
            <a:endParaRPr kumimoji="1" lang="zh-CN" altLang="en-US" b="1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en-US" altLang="zh-CN" b="1" dirty="0" err="1">
                <a:latin typeface="Heiti SC Medium" pitchFamily="2" charset="-128"/>
                <a:ea typeface="Heiti SC Medium" pitchFamily="2" charset="-128"/>
              </a:rPr>
              <a:t>nums.insert</a:t>
            </a: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(0, 1)</a:t>
            </a:r>
          </a:p>
          <a:p>
            <a:pPr marL="0" indent="0">
              <a:buNone/>
            </a:pPr>
            <a:r>
              <a:rPr kumimoji="1" lang="zh-Hans" altLang="en-US" b="1" dirty="0">
                <a:latin typeface="Heiti SC Medium" pitchFamily="2" charset="-128"/>
                <a:ea typeface="Heiti SC Medium" pitchFamily="2" charset="-128"/>
              </a:rPr>
              <a:t>结果：</a:t>
            </a:r>
            <a:endParaRPr kumimoji="1" lang="en-US" altLang="zh-CN" b="1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[2, 3, 4]  </a:t>
            </a:r>
            <a:r>
              <a:rPr kumimoji="1" lang="zh-CN" altLang="en-US" b="1" dirty="0">
                <a:latin typeface="Heiti SC Medium" pitchFamily="2" charset="-128"/>
                <a:ea typeface="Heiti SC Medium" pitchFamily="2" charset="-128"/>
              </a:rPr>
              <a:t>变为 </a:t>
            </a: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[1, 2, 3, 4]</a:t>
            </a:r>
          </a:p>
        </p:txBody>
      </p:sp>
    </p:spTree>
    <p:extLst>
      <p:ext uri="{BB962C8B-B14F-4D97-AF65-F5344CB8AC3E}">
        <p14:creationId xmlns:p14="http://schemas.microsoft.com/office/powerpoint/2010/main" val="256055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8A69A-CA32-5949-8B66-5D13407D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列表</a:t>
            </a:r>
            <a:r>
              <a:rPr kumimoji="1" lang="en-US" altLang="zh-Hans" dirty="0"/>
              <a:t>list-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EDB9A-88C6-4541-885F-39198256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6726"/>
            <a:ext cx="10018713" cy="5310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Hans" dirty="0">
                <a:latin typeface="Heiti SC Medium" pitchFamily="2" charset="-128"/>
                <a:ea typeface="Heiti SC Medium" pitchFamily="2" charset="-128"/>
              </a:rPr>
              <a:t>copy()</a:t>
            </a:r>
          </a:p>
          <a:p>
            <a:pPr marL="0" indent="0">
              <a:buNone/>
            </a:pPr>
            <a:endParaRPr kumimoji="1"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first = [1, 2, 3, 4, 5]</a:t>
            </a:r>
          </a:p>
          <a:p>
            <a:pPr marL="0" indent="0">
              <a:buNone/>
            </a:pP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second = first</a:t>
            </a:r>
          </a:p>
          <a:p>
            <a:pPr marL="0" indent="0">
              <a:buNone/>
            </a:pPr>
            <a:r>
              <a:rPr kumimoji="1" lang="en-US" altLang="zh-CN" b="1" dirty="0" err="1">
                <a:latin typeface="Heiti SC Medium" pitchFamily="2" charset="-128"/>
                <a:ea typeface="Heiti SC Medium" pitchFamily="2" charset="-128"/>
              </a:rPr>
              <a:t>second.append</a:t>
            </a: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(6)</a:t>
            </a:r>
          </a:p>
          <a:p>
            <a:pPr marL="0" indent="0">
              <a:buNone/>
            </a:pP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print(second)</a:t>
            </a:r>
          </a:p>
          <a:p>
            <a:pPr marL="0" indent="0">
              <a:buNone/>
            </a:pP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print(first)</a:t>
            </a:r>
          </a:p>
          <a:p>
            <a:pPr marL="0" indent="0">
              <a:buNone/>
            </a:pPr>
            <a:endParaRPr kumimoji="1" lang="en-US" altLang="zh-CN" b="1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Hans" altLang="en-US" b="1" dirty="0">
                <a:latin typeface="Heiti SC Medium" pitchFamily="2" charset="-128"/>
                <a:ea typeface="Heiti SC Medium" pitchFamily="2" charset="-128"/>
              </a:rPr>
              <a:t>结果：</a:t>
            </a:r>
            <a:endParaRPr kumimoji="1" lang="en-US" altLang="zh-CN" b="1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first</a:t>
            </a:r>
            <a:r>
              <a:rPr kumimoji="1" lang="zh-CN" altLang="en-US" b="1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second</a:t>
            </a:r>
            <a:r>
              <a:rPr kumimoji="1" lang="zh-CN" altLang="en-US" b="1" dirty="0">
                <a:latin typeface="Heiti SC Medium" pitchFamily="2" charset="-128"/>
                <a:ea typeface="Heiti SC Medium" pitchFamily="2" charset="-128"/>
              </a:rPr>
              <a:t>都是</a:t>
            </a:r>
          </a:p>
          <a:p>
            <a:pPr marL="0" indent="0">
              <a:buNone/>
            </a:pP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[1, 2, 3, 4, 5, 6]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45F15B-FA47-FD4D-99BC-5EA9B319F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965" y="2909569"/>
            <a:ext cx="6830330" cy="87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8A69A-CA32-5949-8B66-5D13407D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列表</a:t>
            </a:r>
            <a:r>
              <a:rPr kumimoji="1" lang="en-US" altLang="zh-Hans" dirty="0"/>
              <a:t>list-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EDB9A-88C6-4541-885F-39198256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6726"/>
            <a:ext cx="10018713" cy="531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Hans" dirty="0">
                <a:latin typeface="Heiti SC Medium" pitchFamily="2" charset="-128"/>
                <a:ea typeface="Heiti SC Medium" pitchFamily="2" charset="-128"/>
              </a:rPr>
              <a:t>copy</a:t>
            </a:r>
          </a:p>
          <a:p>
            <a:pPr marL="0" indent="0">
              <a:buNone/>
            </a:pPr>
            <a:endParaRPr kumimoji="1"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third = </a:t>
            </a:r>
            <a:r>
              <a:rPr kumimoji="1" lang="en-US" altLang="zh-CN" b="1" dirty="0" err="1">
                <a:latin typeface="Heiti SC Medium" pitchFamily="2" charset="-128"/>
                <a:ea typeface="Heiti SC Medium" pitchFamily="2" charset="-128"/>
              </a:rPr>
              <a:t>second.copy</a:t>
            </a: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()</a:t>
            </a:r>
          </a:p>
          <a:p>
            <a:pPr marL="0" indent="0">
              <a:buNone/>
            </a:pPr>
            <a:r>
              <a:rPr kumimoji="1" lang="en-US" altLang="zh-CN" b="1" dirty="0" err="1">
                <a:latin typeface="Heiti SC Medium" pitchFamily="2" charset="-128"/>
                <a:ea typeface="Heiti SC Medium" pitchFamily="2" charset="-128"/>
              </a:rPr>
              <a:t>third.append</a:t>
            </a: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(7)</a:t>
            </a:r>
          </a:p>
          <a:p>
            <a:pPr marL="0" indent="0">
              <a:buNone/>
            </a:pP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print(second)</a:t>
            </a:r>
          </a:p>
          <a:p>
            <a:pPr marL="0" indent="0">
              <a:buNone/>
            </a:pP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print(third)</a:t>
            </a:r>
          </a:p>
          <a:p>
            <a:pPr marL="0" indent="0">
              <a:buNone/>
            </a:pPr>
            <a:endParaRPr kumimoji="1" lang="en-US" altLang="zh-CN" b="1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Heiti SC Medium" pitchFamily="2" charset="-128"/>
                <a:ea typeface="Heiti SC Medium" pitchFamily="2" charset="-128"/>
              </a:rPr>
              <a:t>结果：</a:t>
            </a:r>
          </a:p>
          <a:p>
            <a:pPr marL="0" indent="0">
              <a:buNone/>
            </a:pP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[1, 2, 3, 4, 5, 6]   #</a:t>
            </a:r>
            <a:r>
              <a:rPr kumimoji="1" lang="en-US" altLang="zh-Hans" b="1" dirty="0">
                <a:latin typeface="Heiti SC Medium" pitchFamily="2" charset="-128"/>
                <a:ea typeface="Heiti SC Medium" pitchFamily="2" charset="-128"/>
              </a:rPr>
              <a:t>second</a:t>
            </a:r>
          </a:p>
          <a:p>
            <a:pPr marL="0" indent="0">
              <a:buNone/>
            </a:pPr>
            <a:r>
              <a:rPr kumimoji="1" lang="en-US" altLang="zh-Hans" b="1" dirty="0">
                <a:latin typeface="Heiti SC Medium" pitchFamily="2" charset="-128"/>
                <a:ea typeface="Heiti SC Medium" pitchFamily="2" charset="-128"/>
              </a:rPr>
              <a:t>[1, 2, 3, 4, 5, 6, 7]  #third</a:t>
            </a:r>
            <a:endParaRPr kumimoji="1" lang="en-US" altLang="zh-CN" b="1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9CA91E-CC2A-A74F-9BB6-53D2846937C1}"/>
              </a:ext>
            </a:extLst>
          </p:cNvPr>
          <p:cNvSpPr txBox="1"/>
          <p:nvPr/>
        </p:nvSpPr>
        <p:spPr>
          <a:xfrm>
            <a:off x="5943600" y="2612571"/>
            <a:ext cx="35792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</a:rPr>
              <a:t>结论：</a:t>
            </a:r>
          </a:p>
          <a:p>
            <a:r>
              <a:rPr kumimoji="1" lang="en-US" altLang="zh-CN" sz="2800" b="1" dirty="0">
                <a:solidFill>
                  <a:srgbClr val="FF0000"/>
                </a:solidFill>
              </a:rPr>
              <a:t>1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、赋值符号是浅拷贝。</a:t>
            </a:r>
          </a:p>
          <a:p>
            <a:r>
              <a:rPr kumimoji="1" lang="en-US" altLang="zh-CN" sz="2800" b="1" dirty="0">
                <a:solidFill>
                  <a:srgbClr val="FF0000"/>
                </a:solidFill>
              </a:rPr>
              <a:t>2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、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Copy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是深拷贝。</a:t>
            </a:r>
          </a:p>
        </p:txBody>
      </p:sp>
    </p:spTree>
    <p:extLst>
      <p:ext uri="{BB962C8B-B14F-4D97-AF65-F5344CB8AC3E}">
        <p14:creationId xmlns:p14="http://schemas.microsoft.com/office/powerpoint/2010/main" val="10456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FF30B-899D-4949-80AE-8216E84A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列表</a:t>
            </a:r>
            <a:r>
              <a:rPr kumimoji="1" lang="en-US" altLang="zh-Hans" dirty="0"/>
              <a:t>list-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89C74-B4A9-7147-A836-73E59746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Hans" altLang="en-US" dirty="0"/>
              <a:t>索引下标</a:t>
            </a:r>
            <a:endParaRPr kumimoji="1" lang="en-US" altLang="zh-Hans" dirty="0"/>
          </a:p>
          <a:p>
            <a:r>
              <a:rPr kumimoji="1" lang="en-US" altLang="zh-CN" b="1" dirty="0"/>
              <a:t>saying = "Don't panic!"</a:t>
            </a:r>
          </a:p>
          <a:p>
            <a:r>
              <a:rPr kumimoji="1" lang="en-US" altLang="zh-CN" b="1" dirty="0"/>
              <a:t>letters = list(saying)  </a:t>
            </a:r>
            <a:r>
              <a:rPr kumimoji="1" lang="zh-Hans" altLang="en-US" b="1" dirty="0"/>
              <a:t> </a:t>
            </a:r>
            <a:r>
              <a:rPr kumimoji="1" lang="en-US" altLang="zh-CN" b="1" dirty="0"/>
              <a:t>#['D', 'o', 'n', "'", 't', ' ', 'p', 'a', 'n', '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', 'c', '!']</a:t>
            </a:r>
          </a:p>
          <a:p>
            <a:r>
              <a:rPr kumimoji="1" lang="en-US" altLang="zh-CN" b="1" dirty="0"/>
              <a:t>letters[0]     #D</a:t>
            </a:r>
          </a:p>
          <a:p>
            <a:r>
              <a:rPr kumimoji="1" lang="en-US" altLang="zh-CN" b="1" dirty="0"/>
              <a:t>letters[6]    #p</a:t>
            </a:r>
          </a:p>
          <a:p>
            <a:r>
              <a:rPr kumimoji="1" lang="en-US" altLang="zh-CN" b="1" dirty="0"/>
              <a:t>letters[-1]  </a:t>
            </a:r>
            <a:r>
              <a:rPr kumimoji="1" lang="zh-Hans" altLang="en-US" b="1" dirty="0"/>
              <a:t> </a:t>
            </a:r>
            <a:r>
              <a:rPr kumimoji="1" lang="en-US" altLang="zh-CN" b="1" dirty="0"/>
              <a:t>#</a:t>
            </a:r>
            <a:r>
              <a:rPr kumimoji="1" lang="zh-CN" altLang="en-US" b="1" dirty="0"/>
              <a:t>！</a:t>
            </a:r>
          </a:p>
          <a:p>
            <a:r>
              <a:rPr kumimoji="1" lang="en-US" altLang="zh-CN" b="1" dirty="0"/>
              <a:t>letters[-3]  </a:t>
            </a:r>
            <a:r>
              <a:rPr kumimoji="1" lang="zh-Hans" altLang="en-US" b="1" dirty="0"/>
              <a:t> </a:t>
            </a:r>
            <a:r>
              <a:rPr kumimoji="1" lang="en-US" altLang="zh-CN" b="1" dirty="0"/>
              <a:t>#</a:t>
            </a:r>
            <a:r>
              <a:rPr kumimoji="1" lang="en-US" altLang="zh-CN" b="1" dirty="0" err="1"/>
              <a:t>i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4185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FF30B-899D-4949-80AE-8216E84A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列表</a:t>
            </a:r>
            <a:r>
              <a:rPr kumimoji="1" lang="en-US" altLang="zh-Hans" dirty="0"/>
              <a:t>list-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89C74-B4A9-7147-A836-73E59746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Hans" altLang="en-US" dirty="0"/>
              <a:t>索引下标</a:t>
            </a:r>
            <a:endParaRPr kumimoji="1" lang="en-US" altLang="zh-Han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0AD1FA-A2B3-3444-B125-6908CE9A5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54" y="2455059"/>
            <a:ext cx="10945223" cy="16336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82F74BA-CEE5-F34C-906C-083B86C4AEAE}"/>
              </a:ext>
            </a:extLst>
          </p:cNvPr>
          <p:cNvSpPr txBox="1"/>
          <p:nvPr/>
        </p:nvSpPr>
        <p:spPr>
          <a:xfrm>
            <a:off x="3739545" y="4646547"/>
            <a:ext cx="5508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正向索引从</a:t>
            </a:r>
            <a:r>
              <a:rPr kumimoji="1" lang="en-US" altLang="zh-CN" sz="2400" b="1" dirty="0"/>
              <a:t>0</a:t>
            </a:r>
            <a:r>
              <a:rPr kumimoji="1" lang="zh-CN" altLang="en-US" sz="2400" b="1" dirty="0"/>
              <a:t>开始，负向索引从</a:t>
            </a:r>
            <a:r>
              <a:rPr kumimoji="1" lang="en-US" altLang="zh-CN" sz="2400" b="1" dirty="0"/>
              <a:t>-1</a:t>
            </a:r>
            <a:r>
              <a:rPr kumimoji="1" lang="zh-CN" altLang="en-US" sz="2400" b="1" dirty="0"/>
              <a:t>开始。</a:t>
            </a:r>
          </a:p>
        </p:txBody>
      </p:sp>
    </p:spTree>
    <p:extLst>
      <p:ext uri="{BB962C8B-B14F-4D97-AF65-F5344CB8AC3E}">
        <p14:creationId xmlns:p14="http://schemas.microsoft.com/office/powerpoint/2010/main" val="180263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FF30B-899D-4949-80AE-8216E84A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列表</a:t>
            </a:r>
            <a:r>
              <a:rPr kumimoji="1" lang="en-US" altLang="zh-Hans" dirty="0"/>
              <a:t>list-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89C74-B4A9-7147-A836-73E59746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Hans" altLang="en-US" dirty="0"/>
              <a:t>索引下标</a:t>
            </a:r>
            <a:endParaRPr kumimoji="1" lang="en-US" altLang="zh-Hans" dirty="0"/>
          </a:p>
          <a:p>
            <a:endParaRPr kumimoji="1" lang="zh-CN" altLang="en-US" dirty="0"/>
          </a:p>
          <a:p>
            <a:r>
              <a:rPr kumimoji="1" lang="zh-CN" altLang="en-US" dirty="0"/>
              <a:t>除了正负索引，还有</a:t>
            </a:r>
            <a:r>
              <a:rPr kumimoji="1" lang="en-US" altLang="zh-Hans" dirty="0"/>
              <a:t>start, stop, and step</a:t>
            </a:r>
          </a:p>
          <a:p>
            <a:r>
              <a:rPr kumimoji="1" lang="en-US" altLang="zh-Hans" dirty="0"/>
              <a:t>letters[</a:t>
            </a:r>
            <a:r>
              <a:rPr kumimoji="1" lang="en-US" altLang="zh-Hans" dirty="0" err="1"/>
              <a:t>start:stop:step</a:t>
            </a:r>
            <a:r>
              <a:rPr kumimoji="1" lang="en-US" altLang="zh-Hans" dirty="0"/>
              <a:t>]</a:t>
            </a:r>
          </a:p>
          <a:p>
            <a:r>
              <a:rPr kumimoji="1" lang="zh-CN" altLang="en-US" dirty="0"/>
              <a:t>这三个参数都是可选参数，</a:t>
            </a:r>
            <a:r>
              <a:rPr kumimoji="1" lang="en-US" altLang="zh-Hans" dirty="0"/>
              <a:t>start</a:t>
            </a:r>
            <a:r>
              <a:rPr kumimoji="1" lang="zh-CN" altLang="en-US" dirty="0"/>
              <a:t>默认为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Hans" dirty="0"/>
              <a:t>stop</a:t>
            </a:r>
            <a:r>
              <a:rPr kumimoji="1" lang="zh-CN" altLang="en-US" dirty="0"/>
              <a:t>默认为列表末尾，</a:t>
            </a:r>
            <a:r>
              <a:rPr kumimoji="1" lang="en-US" altLang="zh-Hans" dirty="0"/>
              <a:t>step</a:t>
            </a:r>
            <a:r>
              <a:rPr kumimoji="1" lang="zh-CN" altLang="en-US" dirty="0"/>
              <a:t>默认为</a:t>
            </a:r>
            <a:r>
              <a:rPr kumimoji="1" lang="en-US" altLang="zh-CN" dirty="0"/>
              <a:t>1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216404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FF30B-899D-4949-80AE-8216E84A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列表</a:t>
            </a:r>
            <a:r>
              <a:rPr kumimoji="1" lang="en-US" altLang="zh-Hans" dirty="0"/>
              <a:t>list-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89C74-B4A9-7147-A836-73E59746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Hans" altLang="en-US" dirty="0"/>
              <a:t>索引下标</a:t>
            </a:r>
            <a:endParaRPr kumimoji="1" lang="en-US" altLang="zh-Hans" dirty="0"/>
          </a:p>
          <a:p>
            <a:r>
              <a:rPr kumimoji="1" lang="en-US" altLang="zh-CN" dirty="0"/>
              <a:t>letters=['D', 'o', 'n', "'", 't', ' ', 'p', 'a', 'n', '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', 'c', '!']</a:t>
            </a:r>
          </a:p>
          <a:p>
            <a:r>
              <a:rPr kumimoji="1" lang="en-US" altLang="zh-CN" dirty="0"/>
              <a:t>letters[0:10:3]  </a:t>
            </a:r>
            <a:r>
              <a:rPr kumimoji="1" lang="zh-Hans" altLang="en-US" dirty="0"/>
              <a:t>  </a:t>
            </a:r>
            <a:r>
              <a:rPr kumimoji="1" lang="en-US" altLang="zh-CN" dirty="0"/>
              <a:t>#['D', "'", 'p', '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']</a:t>
            </a:r>
          </a:p>
          <a:p>
            <a:r>
              <a:rPr kumimoji="1" lang="en-US" altLang="zh-CN" dirty="0"/>
              <a:t>letters[3:]         </a:t>
            </a:r>
            <a:r>
              <a:rPr kumimoji="1" lang="zh-Hans" altLang="en-US" dirty="0"/>
              <a:t>  </a:t>
            </a:r>
            <a:r>
              <a:rPr kumimoji="1" lang="en-US" altLang="zh-CN" dirty="0"/>
              <a:t> </a:t>
            </a:r>
            <a:r>
              <a:rPr kumimoji="1" lang="zh-Hans" altLang="en-US" dirty="0"/>
              <a:t> </a:t>
            </a:r>
            <a:r>
              <a:rPr kumimoji="1" lang="en-US" altLang="zh-CN" dirty="0"/>
              <a:t>#["'", 't', ' ', 'p', 'a', 'n', '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', 'c', '!']</a:t>
            </a:r>
          </a:p>
          <a:p>
            <a:r>
              <a:rPr kumimoji="1" lang="en-US" altLang="zh-CN" dirty="0"/>
              <a:t>letters[:10]       </a:t>
            </a:r>
            <a:r>
              <a:rPr kumimoji="1" lang="zh-Hans" altLang="en-US" dirty="0"/>
              <a:t> </a:t>
            </a:r>
            <a:r>
              <a:rPr kumimoji="1" lang="en-US" altLang="zh-CN" dirty="0"/>
              <a:t>#['D', 'o', 'n', "'", 't', ' ', 'p', 'a', 'n', '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’</a:t>
            </a:r>
            <a:r>
              <a:rPr kumimoji="1" lang="en-US" altLang="zh-Hans" dirty="0"/>
              <a:t>]</a:t>
            </a:r>
            <a:r>
              <a:rPr kumimoji="1" lang="zh-Hans" altLang="en-US" dirty="0"/>
              <a:t>不包含</a:t>
            </a:r>
            <a:r>
              <a:rPr kumimoji="1" lang="en-US" altLang="zh-Hans" dirty="0"/>
              <a:t>10</a:t>
            </a:r>
            <a:endParaRPr kumimoji="1" lang="en-US" altLang="zh-CN" dirty="0"/>
          </a:p>
          <a:p>
            <a:r>
              <a:rPr kumimoji="1" lang="en-US" altLang="zh-CN" dirty="0"/>
              <a:t>letters[::2]        </a:t>
            </a:r>
            <a:r>
              <a:rPr kumimoji="1" lang="zh-Hans" altLang="en-US" dirty="0"/>
              <a:t> </a:t>
            </a:r>
            <a:r>
              <a:rPr kumimoji="1" lang="en-US" altLang="zh-CN" dirty="0"/>
              <a:t>#['D', 'n', 't', 'p', 'n', 'c']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letters[::-1]     </a:t>
            </a:r>
            <a:r>
              <a:rPr kumimoji="1" lang="zh-Hans" altLang="en-US" dirty="0"/>
              <a:t> </a:t>
            </a:r>
            <a:r>
              <a:rPr kumimoji="1" lang="en-US" altLang="zh-CN" dirty="0"/>
              <a:t>#['!', 'c', '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', 'n', 'a', 'p', ' ', 't', "'", 'n', 'o', 'D']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注意：</a:t>
            </a:r>
            <a:r>
              <a:rPr kumimoji="1" lang="en-US" altLang="zh-CN" dirty="0"/>
              <a:t>-1</a:t>
            </a:r>
            <a:r>
              <a:rPr kumimoji="1" lang="zh-CN" altLang="en-US" dirty="0"/>
              <a:t>是个特殊的步长设置，可以转置字符串。</a:t>
            </a:r>
          </a:p>
        </p:txBody>
      </p:sp>
    </p:spTree>
    <p:extLst>
      <p:ext uri="{BB962C8B-B14F-4D97-AF65-F5344CB8AC3E}">
        <p14:creationId xmlns:p14="http://schemas.microsoft.com/office/powerpoint/2010/main" val="101607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62711F83-A808-384F-A940-682E3CD4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50" y="115888"/>
            <a:ext cx="7772400" cy="84455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列表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42C18BE3-98EE-6246-9B55-0C3C1CEC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908050"/>
            <a:ext cx="9536838" cy="594995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列表的定义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也可以通过创建</a:t>
            </a:r>
            <a:r>
              <a:rPr lang="en-US" altLang="zh-CN" dirty="0">
                <a:ea typeface="宋体" panose="02010600030101010101" pitchFamily="2" charset="-122"/>
              </a:rPr>
              <a:t>list</a:t>
            </a:r>
            <a:r>
              <a:rPr lang="zh-CN" altLang="zh-CN" dirty="0">
                <a:ea typeface="宋体" panose="02010600030101010101" pitchFamily="2" charset="-122"/>
              </a:rPr>
              <a:t>对象来创建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5.12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使用列表字面量创建列表实例对象示例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5.13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ea typeface="宋体" panose="02010600030101010101" pitchFamily="2" charset="-122"/>
              </a:rPr>
              <a:t>list</a:t>
            </a:r>
            <a:r>
              <a:rPr lang="zh-CN" altLang="zh-CN" dirty="0">
                <a:ea typeface="宋体" panose="02010600030101010101" pitchFamily="2" charset="-122"/>
              </a:rPr>
              <a:t>对象创建列表实例对象示例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7412" name="图片 1">
            <a:extLst>
              <a:ext uri="{FF2B5EF4-FFF2-40B4-BE49-F238E27FC236}">
                <a16:creationId xmlns:a16="http://schemas.microsoft.com/office/drawing/2014/main" id="{533338A5-B3A9-F74B-9B6A-265C25B6A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67" y="908050"/>
            <a:ext cx="27368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图片 2">
            <a:extLst>
              <a:ext uri="{FF2B5EF4-FFF2-40B4-BE49-F238E27FC236}">
                <a16:creationId xmlns:a16="http://schemas.microsoft.com/office/drawing/2014/main" id="{708BF044-4B60-B54F-8702-2B295E430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57" y="1864362"/>
            <a:ext cx="67151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图片 1">
            <a:extLst>
              <a:ext uri="{FF2B5EF4-FFF2-40B4-BE49-F238E27FC236}">
                <a16:creationId xmlns:a16="http://schemas.microsoft.com/office/drawing/2014/main" id="{91F54B19-2030-2744-94FB-50A267411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57" y="2986563"/>
            <a:ext cx="4146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图片 3">
            <a:extLst>
              <a:ext uri="{FF2B5EF4-FFF2-40B4-BE49-F238E27FC236}">
                <a16:creationId xmlns:a16="http://schemas.microsoft.com/office/drawing/2014/main" id="{F4C735A0-9CF2-B84B-A968-D16CCD764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57" y="5002687"/>
            <a:ext cx="6275387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97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888E7B0C-C710-8849-9CCD-B710CC5D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列表的基本操作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53E50ABE-B955-2343-98E1-CC2B08D6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索引访问、切片操作、连接操作、重复操作、成员关系操作、比较运算操作，以及求列表长度、最大值、最小值等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5.14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列表的系列操作示例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8436" name="图片 1">
            <a:extLst>
              <a:ext uri="{FF2B5EF4-FFF2-40B4-BE49-F238E27FC236}">
                <a16:creationId xmlns:a16="http://schemas.microsoft.com/office/drawing/2014/main" id="{CDEAA880-EAD4-BA4A-8B33-68A6873D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416" y="3196137"/>
            <a:ext cx="9254601" cy="272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40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52CDE345-407E-A947-A352-1D0D8999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list</a:t>
            </a:r>
            <a:r>
              <a:rPr lang="zh-CN" altLang="zh-CN">
                <a:ea typeface="宋体" panose="02010600030101010101" pitchFamily="2" charset="-122"/>
              </a:rPr>
              <a:t>对象的方法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9460" name="图片 1">
            <a:extLst>
              <a:ext uri="{FF2B5EF4-FFF2-40B4-BE49-F238E27FC236}">
                <a16:creationId xmlns:a16="http://schemas.microsoft.com/office/drawing/2014/main" id="{EFF64A16-61BF-8541-9B7D-BEBF77C49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264" y="904196"/>
            <a:ext cx="8938804" cy="57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8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>
            <a:extLst>
              <a:ext uri="{FF2B5EF4-FFF2-40B4-BE49-F238E27FC236}">
                <a16:creationId xmlns:a16="http://schemas.microsoft.com/office/drawing/2014/main" id="{93145DBD-D377-C843-928D-699FE9CF9F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681047" y="380964"/>
            <a:ext cx="8229599" cy="6113621"/>
          </a:xfrm>
        </p:spPr>
        <p:txBody>
          <a:bodyPr>
            <a:normAutofit/>
          </a:bodyPr>
          <a:lstStyle/>
          <a:p>
            <a:pPr algn="l" eaLnBrk="1" hangingPunct="1">
              <a:buFontTx/>
              <a:buChar char="•"/>
            </a:pPr>
            <a:r>
              <a:rPr lang="zh-CN" altLang="en-US" sz="2800" b="1" dirty="0">
                <a:ea typeface="宋体" panose="02010600030101010101" pitchFamily="2" charset="-122"/>
              </a:rPr>
              <a:t>本章要点：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Python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系列数据概述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系列数据的基本操作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Hans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列表</a:t>
            </a:r>
            <a:endParaRPr lang="en-US" altLang="zh-Han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Hans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字典</a:t>
            </a:r>
            <a:endParaRPr lang="en-US" altLang="zh-Han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Hans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集合</a:t>
            </a:r>
            <a:endParaRPr lang="en-US" altLang="zh-Han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Hans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元组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9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34F0E72A-7772-E245-B8FB-7A7D7BAC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列表解析表达式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0483" name="图片 1">
            <a:extLst>
              <a:ext uri="{FF2B5EF4-FFF2-40B4-BE49-F238E27FC236}">
                <a16:creationId xmlns:a16="http://schemas.microsoft.com/office/drawing/2014/main" id="{BBD1BDB7-998C-6E4E-9433-0EAC349E1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047" y="1605642"/>
            <a:ext cx="9000075" cy="70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图片 2">
            <a:extLst>
              <a:ext uri="{FF2B5EF4-FFF2-40B4-BE49-F238E27FC236}">
                <a16:creationId xmlns:a16="http://schemas.microsoft.com/office/drawing/2014/main" id="{C843A2F6-EBDD-144C-BFC3-550191B01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047" y="3076258"/>
            <a:ext cx="9275837" cy="179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53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B72DF-1204-D04A-8EE8-E4FB9123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元组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62F28-01AA-964B-8A19-03AE45D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当一个有序的列表集合是不可变的（也就是说它不能改变）时，它被称为一个元组。</a:t>
            </a:r>
            <a:endParaRPr kumimoji="1" lang="en-US" altLang="zh-CN" b="1" dirty="0"/>
          </a:p>
          <a:p>
            <a:r>
              <a:rPr kumimoji="1" lang="zh-CN" altLang="en-US" b="1" dirty="0"/>
              <a:t>可以把一个元组看作一个作为常量的列表。</a:t>
            </a:r>
            <a:endParaRPr kumimoji="1" lang="en-US" altLang="zh-CN" b="1" dirty="0"/>
          </a:p>
          <a:p>
            <a:r>
              <a:rPr kumimoji="1" lang="zh-CN" altLang="en-US" b="1" dirty="0"/>
              <a:t>元组由圆括号包围，而列表使用方括号。</a:t>
            </a:r>
          </a:p>
          <a:p>
            <a:r>
              <a:rPr kumimoji="1" lang="en-US" altLang="zh-CN" b="1" dirty="0"/>
              <a:t>vowels2 = ( 'a', 'e', '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', 'o', 'u' )</a:t>
            </a:r>
            <a:r>
              <a:rPr kumimoji="1" lang="zh-CN" altLang="en-US" b="1" dirty="0"/>
              <a:t>如果你的结构中的数据永远不会改变，把它放在一个元组中。</a:t>
            </a:r>
          </a:p>
        </p:txBody>
      </p:sp>
    </p:spTree>
    <p:extLst>
      <p:ext uri="{BB962C8B-B14F-4D97-AF65-F5344CB8AC3E}">
        <p14:creationId xmlns:p14="http://schemas.microsoft.com/office/powerpoint/2010/main" val="225575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B72DF-1204-D04A-8EE8-E4FB9123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元组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需要注意的问题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62F28-01AA-964B-8A19-03AE45D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当一个</a:t>
            </a:r>
            <a:r>
              <a:rPr kumimoji="1" lang="zh-Hans" altLang="en-US" b="1" dirty="0"/>
              <a:t>只</a:t>
            </a:r>
            <a:r>
              <a:rPr kumimoji="1" lang="zh-CN" altLang="en-US" b="1" dirty="0"/>
              <a:t>拥有一个元素的元组，</a:t>
            </a:r>
            <a:r>
              <a:rPr kumimoji="1" lang="zh-Hans" altLang="en-US" b="1" dirty="0"/>
              <a:t>该怎么定义，比如：定义一个元组</a:t>
            </a:r>
            <a:r>
              <a:rPr kumimoji="1" lang="en-US" altLang="zh-Hans" b="1" dirty="0"/>
              <a:t>t</a:t>
            </a:r>
            <a:r>
              <a:rPr kumimoji="1" lang="zh-Hans" altLang="en-US" b="1" dirty="0"/>
              <a:t>，它只包含一个字符串元素</a:t>
            </a:r>
            <a:r>
              <a:rPr kumimoji="1" lang="en-US" altLang="zh-Hans" b="1" dirty="0"/>
              <a:t>’python’</a:t>
            </a:r>
          </a:p>
          <a:p>
            <a:r>
              <a:rPr kumimoji="1" lang="en-US" altLang="zh-CN" b="1" dirty="0"/>
              <a:t>&gt;&gt;&gt; t = ('Python')</a:t>
            </a:r>
          </a:p>
          <a:p>
            <a:r>
              <a:rPr kumimoji="1" lang="en-US" altLang="zh-CN" b="1" dirty="0"/>
              <a:t>&gt;&gt;&gt; type(t)</a:t>
            </a:r>
          </a:p>
          <a:p>
            <a:r>
              <a:rPr kumimoji="1" lang="en-US" altLang="zh-CN" b="1" dirty="0"/>
              <a:t>&lt;class '</a:t>
            </a:r>
            <a:r>
              <a:rPr kumimoji="1" lang="en-US" altLang="zh-CN" b="1" dirty="0" err="1"/>
              <a:t>str</a:t>
            </a:r>
            <a:r>
              <a:rPr kumimoji="1" lang="en-US" altLang="zh-CN" b="1" dirty="0"/>
              <a:t>’&gt;</a:t>
            </a:r>
          </a:p>
          <a:p>
            <a:r>
              <a:rPr kumimoji="1" lang="en-US" altLang="zh-CN" b="1" dirty="0"/>
              <a:t>&gt;&gt;&gt; t</a:t>
            </a:r>
          </a:p>
          <a:p>
            <a:r>
              <a:rPr kumimoji="1" lang="en-US" altLang="zh-CN" b="1" dirty="0"/>
              <a:t>'Python'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052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B72DF-1204-D04A-8EE8-E4FB9123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元组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需要注意的问题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62F28-01AA-964B-8A19-03AE45D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这是因为，为了使元组成为元组，每个元组需要在括号之间包括至少一个逗号，即使当元组包含单个对象时也是如此。 这个规则意味着为了给一个元组赋值一个单独的对象（我们在这个实例中分配一个字符串对象），我们也需要包含尾随逗号，如下所示：</a:t>
            </a:r>
            <a:endParaRPr kumimoji="1" lang="en-US" altLang="zh-CN" b="1" dirty="0"/>
          </a:p>
          <a:p>
            <a:r>
              <a:rPr kumimoji="1" lang="en-US" altLang="zh-CN" b="1" dirty="0"/>
              <a:t>&gt;&gt;&gt; t = ('Python',)</a:t>
            </a:r>
          </a:p>
          <a:p>
            <a:r>
              <a:rPr kumimoji="1" lang="en-US" altLang="zh-CN" b="1" dirty="0"/>
              <a:t>&gt;&gt;&gt; type(t)</a:t>
            </a:r>
          </a:p>
          <a:p>
            <a:r>
              <a:rPr kumimoji="1" lang="en-US" altLang="zh-CN" b="1" dirty="0"/>
              <a:t>&lt;class 'tuple'&gt;</a:t>
            </a:r>
            <a:endParaRPr kumimoji="1"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042223-1B42-1B46-99EB-A60FB04E07AD}"/>
              </a:ext>
            </a:extLst>
          </p:cNvPr>
          <p:cNvSpPr txBox="1"/>
          <p:nvPr/>
        </p:nvSpPr>
        <p:spPr>
          <a:xfrm>
            <a:off x="4349932" y="4650377"/>
            <a:ext cx="384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</a:rPr>
              <a:t>元组的性能比列表高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4085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74AC8378-6215-6746-A450-F499F551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元组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8EE31649-7530-DA4A-B217-26D287EF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一组有序系列，包含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zh-CN" dirty="0">
                <a:ea typeface="宋体" panose="02010600030101010101" pitchFamily="2" charset="-122"/>
              </a:rPr>
              <a:t>个或多个对象引用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元组的定义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元组也可以通过创建</a:t>
            </a:r>
            <a:r>
              <a:rPr lang="en-US" altLang="zh-CN" dirty="0">
                <a:ea typeface="宋体" panose="02010600030101010101" pitchFamily="2" charset="-122"/>
              </a:rPr>
              <a:t>tuple</a:t>
            </a:r>
            <a:r>
              <a:rPr lang="zh-CN" altLang="zh-CN" dirty="0">
                <a:ea typeface="宋体" panose="02010600030101010101" pitchFamily="2" charset="-122"/>
              </a:rPr>
              <a:t>对象来创建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5.9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创建元组对象示例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5364" name="图片 1">
            <a:extLst>
              <a:ext uri="{FF2B5EF4-FFF2-40B4-BE49-F238E27FC236}">
                <a16:creationId xmlns:a16="http://schemas.microsoft.com/office/drawing/2014/main" id="{B3F2C1A5-944E-894A-8C45-FB3FA3583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461" y="1710953"/>
            <a:ext cx="4247131" cy="32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2">
            <a:extLst>
              <a:ext uri="{FF2B5EF4-FFF2-40B4-BE49-F238E27FC236}">
                <a16:creationId xmlns:a16="http://schemas.microsoft.com/office/drawing/2014/main" id="{26E9EA15-6DA9-914C-B822-B5E7E1838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73" y="2734826"/>
            <a:ext cx="8471064" cy="68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图片 3">
            <a:extLst>
              <a:ext uri="{FF2B5EF4-FFF2-40B4-BE49-F238E27FC236}">
                <a16:creationId xmlns:a16="http://schemas.microsoft.com/office/drawing/2014/main" id="{9A754A8D-9DDC-7D4A-8914-96D190CE5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00" y="4333469"/>
            <a:ext cx="9296223" cy="16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4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EAB33650-8C44-2242-B14E-8E36C4C6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元组的基本操作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72AA4020-1015-9C49-A4EE-5C9F87F0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索引访问、切片操作、连接操作、重复操作、成员关系操作、比较运算操作，以及求元组长度、最大值、最小值等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5.11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元组的基本操作示例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6388" name="图片 1">
            <a:extLst>
              <a:ext uri="{FF2B5EF4-FFF2-40B4-BE49-F238E27FC236}">
                <a16:creationId xmlns:a16="http://schemas.microsoft.com/office/drawing/2014/main" id="{02774CEC-7B8D-5C41-9A77-1DD36A420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971" y="2862579"/>
            <a:ext cx="6612813" cy="3041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12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CADE99E3-4F51-2B4C-8F32-0F4B1DED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字符串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F218A34C-431E-3C4B-954F-1B978C6B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字符串（</a:t>
            </a:r>
            <a:r>
              <a:rPr lang="en-US" altLang="zh-CN">
                <a:ea typeface="宋体" panose="02010600030101010101" pitchFamily="2" charset="-122"/>
              </a:rPr>
              <a:t>str</a:t>
            </a:r>
            <a:r>
              <a:rPr lang="zh-CN" altLang="zh-CN">
                <a:ea typeface="宋体" panose="02010600030101010101" pitchFamily="2" charset="-122"/>
              </a:rPr>
              <a:t>）是一个有序的字符集合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字符串的系列操作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zh-CN">
                <a:ea typeface="宋体" panose="02010600030101010101" pitchFamily="2" charset="-122"/>
              </a:rPr>
              <a:t>索引访问、切片操作、连接操作、重复操作、成员关系操作、比较运算操作，以及求字符串长度、最大值、最小值等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5.16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字符串的序列操作示例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1508" name="图片 1">
            <a:extLst>
              <a:ext uri="{FF2B5EF4-FFF2-40B4-BE49-F238E27FC236}">
                <a16:creationId xmlns:a16="http://schemas.microsoft.com/office/drawing/2014/main" id="{30779B6D-7108-5A4E-921B-EAD1F7BC0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05" y="4021320"/>
            <a:ext cx="9176501" cy="149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77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D4200325-E032-B047-898A-B7B938AE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字符串编码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904CB379-028F-334A-BF07-B56988ED5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5.17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字符串编码和解码示例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2535" name="图片 6">
            <a:extLst>
              <a:ext uri="{FF2B5EF4-FFF2-40B4-BE49-F238E27FC236}">
                <a16:creationId xmlns:a16="http://schemas.microsoft.com/office/drawing/2014/main" id="{87F21262-B145-0E44-9538-BF1864E95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473" y="3241766"/>
            <a:ext cx="9304871" cy="240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9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72C1C762-3909-B845-A91C-A103FE8C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字符串格式化</a:t>
            </a:r>
            <a:r>
              <a:rPr lang="en-US" altLang="zh-CN">
                <a:ea typeface="宋体" panose="02010600030101010101" pitchFamily="2" charset="-122"/>
              </a:rPr>
              <a:t>(1)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415C95E2-7AF1-B049-9CFE-A596D495B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1</a:t>
            </a:r>
            <a:r>
              <a:rPr lang="zh-CN" altLang="zh-CN" b="1">
                <a:ea typeface="宋体" panose="02010600030101010101" pitchFamily="2" charset="-122"/>
              </a:rPr>
              <a:t>．</a:t>
            </a:r>
            <a:r>
              <a:rPr lang="en-US" altLang="zh-CN" b="1">
                <a:ea typeface="宋体" panose="02010600030101010101" pitchFamily="2" charset="-122"/>
              </a:rPr>
              <a:t>%</a:t>
            </a:r>
            <a:r>
              <a:rPr lang="zh-CN" altLang="zh-CN" b="1">
                <a:ea typeface="宋体" panose="02010600030101010101" pitchFamily="2" charset="-122"/>
              </a:rPr>
              <a:t>元算符形式</a:t>
            </a:r>
            <a:endParaRPr lang="en-US" altLang="zh-CN" b="1">
              <a:ea typeface="宋体" panose="02010600030101010101" pitchFamily="2" charset="-122"/>
            </a:endParaRPr>
          </a:p>
          <a:p>
            <a:endParaRPr lang="en-US" altLang="zh-CN" b="1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格式说明符的语法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3556" name="图片 3">
            <a:extLst>
              <a:ext uri="{FF2B5EF4-FFF2-40B4-BE49-F238E27FC236}">
                <a16:creationId xmlns:a16="http://schemas.microsoft.com/office/drawing/2014/main" id="{973E31F3-D79C-934D-A9D9-9D8542397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042" y="1568648"/>
            <a:ext cx="7912111" cy="44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图片 4">
            <a:extLst>
              <a:ext uri="{FF2B5EF4-FFF2-40B4-BE49-F238E27FC236}">
                <a16:creationId xmlns:a16="http://schemas.microsoft.com/office/drawing/2014/main" id="{1817C0D1-28C9-514A-9EF8-703C3B9F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42" y="2736396"/>
            <a:ext cx="6724900" cy="52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图片 5">
            <a:extLst>
              <a:ext uri="{FF2B5EF4-FFF2-40B4-BE49-F238E27FC236}">
                <a16:creationId xmlns:a16="http://schemas.microsoft.com/office/drawing/2014/main" id="{E331593F-846E-8345-97EE-40116CC53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42" y="3728690"/>
            <a:ext cx="7044486" cy="251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57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D0B46A2B-24E7-BC4C-8B13-92B09BDA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字符串格式化</a:t>
            </a:r>
            <a:r>
              <a:rPr lang="en-US" altLang="zh-CN">
                <a:ea typeface="宋体" panose="02010600030101010101" pitchFamily="2" charset="-122"/>
              </a:rPr>
              <a:t>(2)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7B305D4D-1962-4E4E-81C4-D53AA841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2</a:t>
            </a:r>
            <a:r>
              <a:rPr lang="zh-CN" altLang="zh-CN" b="1" dirty="0">
                <a:ea typeface="宋体" panose="02010600030101010101" pitchFamily="2" charset="-122"/>
              </a:rPr>
              <a:t>．</a:t>
            </a:r>
            <a:r>
              <a:rPr lang="en-US" altLang="zh-CN" b="1" dirty="0">
                <a:ea typeface="宋体" panose="02010600030101010101" pitchFamily="2" charset="-122"/>
              </a:rPr>
              <a:t>format</a:t>
            </a:r>
            <a:r>
              <a:rPr lang="zh-CN" altLang="zh-CN" b="1" dirty="0">
                <a:ea typeface="宋体" panose="02010600030101010101" pitchFamily="2" charset="-122"/>
              </a:rPr>
              <a:t>内置函数</a:t>
            </a:r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格式化说明符（</a:t>
            </a:r>
            <a:r>
              <a:rPr lang="en-US" altLang="zh-CN" dirty="0" err="1">
                <a:ea typeface="宋体" panose="02010600030101010101" pitchFamily="2" charset="-122"/>
              </a:rPr>
              <a:t>format_spec</a:t>
            </a:r>
            <a:r>
              <a:rPr lang="zh-CN" altLang="zh-CN" dirty="0">
                <a:ea typeface="宋体" panose="02010600030101010101" pitchFamily="2" charset="-122"/>
              </a:rPr>
              <a:t>）基本格式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4580" name="图片 3">
            <a:extLst>
              <a:ext uri="{FF2B5EF4-FFF2-40B4-BE49-F238E27FC236}">
                <a16:creationId xmlns:a16="http://schemas.microsoft.com/office/drawing/2014/main" id="{170FB4C9-1B34-3740-BA82-A29CC2463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83" y="1679275"/>
            <a:ext cx="8171974" cy="8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图片 4">
            <a:extLst>
              <a:ext uri="{FF2B5EF4-FFF2-40B4-BE49-F238E27FC236}">
                <a16:creationId xmlns:a16="http://schemas.microsoft.com/office/drawing/2014/main" id="{7D729B4D-6992-824A-B8F9-6C69358E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83" y="3369149"/>
            <a:ext cx="7328410" cy="59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图片 5">
            <a:extLst>
              <a:ext uri="{FF2B5EF4-FFF2-40B4-BE49-F238E27FC236}">
                <a16:creationId xmlns:a16="http://schemas.microsoft.com/office/drawing/2014/main" id="{97DDAF49-A65F-DC47-907C-22A304C1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82" y="4384994"/>
            <a:ext cx="8415839" cy="124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14D9D-7188-4F4B-9468-86EFE567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列表</a:t>
            </a:r>
            <a:r>
              <a:rPr kumimoji="1" lang="en-US" altLang="zh-Hans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5EDC5-21FD-1E45-AC73-40F868A3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sz="3600" dirty="0"/>
              <a:t>一句话概括：</a:t>
            </a:r>
            <a:endParaRPr kumimoji="1" lang="en-US" altLang="zh-Hans" sz="3600" dirty="0"/>
          </a:p>
          <a:p>
            <a:endParaRPr kumimoji="1" lang="en-US" altLang="zh-CN" dirty="0"/>
          </a:p>
          <a:p>
            <a:r>
              <a:rPr kumimoji="1" lang="en-US" altLang="zh-CN" sz="3600" dirty="0">
                <a:solidFill>
                  <a:srgbClr val="FF0000"/>
                </a:solidFill>
              </a:rPr>
              <a:t>very powerful array.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8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A5A378F5-5DAD-8A4D-8E5F-BFDE3F10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字符串格式化</a:t>
            </a:r>
            <a:r>
              <a:rPr lang="en-US" altLang="zh-CN">
                <a:ea typeface="宋体" panose="02010600030101010101" pitchFamily="2" charset="-122"/>
              </a:rPr>
              <a:t>(3)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FEE23AA1-B900-7747-8C89-C844BE49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3</a:t>
            </a:r>
            <a:r>
              <a:rPr lang="zh-CN" altLang="zh-CN" b="1" dirty="0">
                <a:ea typeface="宋体" panose="02010600030101010101" pitchFamily="2" charset="-122"/>
              </a:rPr>
              <a:t>．字符串的</a:t>
            </a:r>
            <a:r>
              <a:rPr lang="en-US" altLang="zh-CN" b="1" dirty="0">
                <a:ea typeface="宋体" panose="02010600030101010101" pitchFamily="2" charset="-122"/>
              </a:rPr>
              <a:t>format</a:t>
            </a:r>
            <a:r>
              <a:rPr lang="zh-CN" altLang="zh-CN" b="1" dirty="0">
                <a:ea typeface="宋体" panose="02010600030101010101" pitchFamily="2" charset="-122"/>
              </a:rPr>
              <a:t>方法</a:t>
            </a:r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格式说明符的语法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5604" name="图片 3">
            <a:extLst>
              <a:ext uri="{FF2B5EF4-FFF2-40B4-BE49-F238E27FC236}">
                <a16:creationId xmlns:a16="http://schemas.microsoft.com/office/drawing/2014/main" id="{DC16F246-45CB-F94A-B66E-FE3E98F49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85" y="1579647"/>
            <a:ext cx="6879638" cy="133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图片 4">
            <a:extLst>
              <a:ext uri="{FF2B5EF4-FFF2-40B4-BE49-F238E27FC236}">
                <a16:creationId xmlns:a16="http://schemas.microsoft.com/office/drawing/2014/main" id="{DB2900CB-AD89-474C-9988-09D5E5C80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3622239"/>
            <a:ext cx="4719111" cy="753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图片 5">
            <a:extLst>
              <a:ext uri="{FF2B5EF4-FFF2-40B4-BE49-F238E27FC236}">
                <a16:creationId xmlns:a16="http://schemas.microsoft.com/office/drawing/2014/main" id="{128E9B77-298A-0448-9C7A-8A6EAB2FD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4494213"/>
            <a:ext cx="70231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0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09BC61ED-EFED-6547-BE1D-967713C7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字节系列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79301B7D-D795-024C-BFAE-EAF08F6A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字节系列（</a:t>
            </a:r>
            <a:r>
              <a:rPr lang="en-US" altLang="zh-CN">
                <a:ea typeface="宋体" panose="02010600030101010101" pitchFamily="2" charset="-122"/>
              </a:rPr>
              <a:t>bytes</a:t>
            </a:r>
            <a:r>
              <a:rPr lang="zh-CN" altLang="zh-CN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bytearray</a:t>
            </a:r>
            <a:r>
              <a:rPr lang="zh-CN" altLang="zh-CN">
                <a:ea typeface="宋体" panose="02010600030101010101" pitchFamily="2" charset="-122"/>
              </a:rPr>
              <a:t>）是由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zh-CN">
                <a:ea typeface="宋体" panose="02010600030101010101" pitchFamily="2" charset="-122"/>
              </a:rPr>
              <a:t>位字节数据组成的系列数据类型，即</a:t>
            </a:r>
            <a:r>
              <a:rPr lang="en-US" altLang="zh-CN">
                <a:ea typeface="宋体" panose="02010600030101010101" pitchFamily="2" charset="-122"/>
              </a:rPr>
              <a:t>0&lt;=x&lt;256</a:t>
            </a:r>
            <a:r>
              <a:rPr lang="zh-CN" altLang="zh-CN">
                <a:ea typeface="宋体" panose="02010600030101010101" pitchFamily="2" charset="-122"/>
              </a:rPr>
              <a:t>的整数系列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zh-CN">
                <a:ea typeface="宋体" panose="02010600030101010101" pitchFamily="2" charset="-122"/>
              </a:rPr>
              <a:t>内置的字节系列数据类型包括：</a:t>
            </a:r>
            <a:r>
              <a:rPr lang="en-US" altLang="zh-CN">
                <a:ea typeface="宋体" panose="02010600030101010101" pitchFamily="2" charset="-122"/>
              </a:rPr>
              <a:t>bytes</a:t>
            </a:r>
            <a:r>
              <a:rPr lang="zh-CN" altLang="zh-CN">
                <a:ea typeface="宋体" panose="02010600030101010101" pitchFamily="2" charset="-122"/>
              </a:rPr>
              <a:t>（不可变对象）、</a:t>
            </a:r>
            <a:r>
              <a:rPr lang="en-US" altLang="zh-CN">
                <a:ea typeface="宋体" panose="02010600030101010101" pitchFamily="2" charset="-122"/>
              </a:rPr>
              <a:t>bytearray</a:t>
            </a:r>
            <a:r>
              <a:rPr lang="zh-CN" altLang="zh-CN">
                <a:ea typeface="宋体" panose="02010600030101010101" pitchFamily="2" charset="-122"/>
              </a:rPr>
              <a:t>（可变对象）和</a:t>
            </a:r>
            <a:r>
              <a:rPr lang="en-US" altLang="zh-CN">
                <a:ea typeface="宋体" panose="02010600030101010101" pitchFamily="2" charset="-122"/>
              </a:rPr>
              <a:t>memoryview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135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D8E0D75C-8761-AF45-9F92-FDA36338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625" y="188913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bytes</a:t>
            </a:r>
            <a:r>
              <a:rPr lang="zh-CN" altLang="zh-CN">
                <a:ea typeface="宋体" panose="02010600030101010101" pitchFamily="2" charset="-122"/>
              </a:rPr>
              <a:t>常量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C027ACF7-F4C1-F448-BEA8-8B7EFF631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625" y="1196975"/>
            <a:ext cx="8205788" cy="532765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使用字母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zh-CN">
                <a:ea typeface="宋体" panose="02010600030101010101" pitchFamily="2" charset="-122"/>
              </a:rPr>
              <a:t>加单引号或双引号括起来的内容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bytes</a:t>
            </a:r>
            <a:r>
              <a:rPr lang="zh-CN" altLang="zh-CN">
                <a:ea typeface="宋体" panose="02010600030101010101" pitchFamily="2" charset="-122"/>
              </a:rPr>
              <a:t>常量与字符串定义方式类似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zh-CN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zh-CN">
                <a:ea typeface="宋体" panose="02010600030101010101" pitchFamily="2" charset="-122"/>
              </a:rPr>
              <a:t>）单引号（</a:t>
            </a:r>
            <a:r>
              <a:rPr lang="en-US" altLang="zh-CN">
                <a:ea typeface="宋体" panose="02010600030101010101" pitchFamily="2" charset="-122"/>
              </a:rPr>
              <a:t>b'  '</a:t>
            </a:r>
            <a:r>
              <a:rPr lang="zh-CN" altLang="zh-CN">
                <a:ea typeface="宋体" panose="02010600030101010101" pitchFamily="2" charset="-122"/>
              </a:rPr>
              <a:t>）。包含在单引号中的字符串，其中可以包含双引号。</a:t>
            </a:r>
          </a:p>
          <a:p>
            <a:pPr lvl="1"/>
            <a:r>
              <a:rPr lang="zh-CN" altLang="zh-CN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zh-CN">
                <a:ea typeface="宋体" panose="02010600030101010101" pitchFamily="2" charset="-122"/>
              </a:rPr>
              <a:t>）双引号（</a:t>
            </a:r>
            <a:r>
              <a:rPr lang="en-US" altLang="zh-CN">
                <a:ea typeface="宋体" panose="02010600030101010101" pitchFamily="2" charset="-122"/>
              </a:rPr>
              <a:t>b"  "</a:t>
            </a:r>
            <a:r>
              <a:rPr lang="zh-CN" altLang="zh-CN">
                <a:ea typeface="宋体" panose="02010600030101010101" pitchFamily="2" charset="-122"/>
              </a:rPr>
              <a:t>）。包含在双引号中的字符串，其中可以包含单引号。</a:t>
            </a:r>
          </a:p>
          <a:p>
            <a:pPr lvl="1"/>
            <a:r>
              <a:rPr lang="zh-CN" altLang="zh-CN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zh-CN">
                <a:ea typeface="宋体" panose="02010600030101010101" pitchFamily="2" charset="-122"/>
              </a:rPr>
              <a:t>）三单引号（</a:t>
            </a:r>
            <a:r>
              <a:rPr lang="en-US" altLang="zh-CN">
                <a:ea typeface="宋体" panose="02010600030101010101" pitchFamily="2" charset="-122"/>
              </a:rPr>
              <a:t>b'''  '''</a:t>
            </a:r>
            <a:r>
              <a:rPr lang="zh-CN" altLang="zh-CN">
                <a:ea typeface="宋体" panose="02010600030101010101" pitchFamily="2" charset="-122"/>
              </a:rPr>
              <a:t>）。包含在三单引号中的字符串，可以跨行。</a:t>
            </a:r>
          </a:p>
          <a:p>
            <a:pPr lvl="1"/>
            <a:r>
              <a:rPr lang="zh-CN" altLang="zh-CN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zh-CN">
                <a:ea typeface="宋体" panose="02010600030101010101" pitchFamily="2" charset="-122"/>
              </a:rPr>
              <a:t>）三双引号（</a:t>
            </a:r>
            <a:r>
              <a:rPr lang="en-US" altLang="zh-CN">
                <a:ea typeface="宋体" panose="02010600030101010101" pitchFamily="2" charset="-122"/>
              </a:rPr>
              <a:t>b"""  """</a:t>
            </a:r>
            <a:r>
              <a:rPr lang="zh-CN" altLang="zh-CN">
                <a:ea typeface="宋体" panose="02010600030101010101" pitchFamily="2" charset="-122"/>
              </a:rPr>
              <a:t>）。包含在三双引号中的字符串，可以跨行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62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FD085AC4-CAB4-FE4E-9AA5-243B9B3A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5-18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en-US" altLang="zh-CN">
                <a:ea typeface="宋体" panose="02010600030101010101" pitchFamily="2" charset="-122"/>
              </a:rPr>
              <a:t>bytes</a:t>
            </a:r>
            <a:r>
              <a:rPr lang="zh-CN" altLang="zh-CN">
                <a:ea typeface="宋体" panose="02010600030101010101" pitchFamily="2" charset="-122"/>
              </a:rPr>
              <a:t>常量示例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8675" name="图片 3">
            <a:extLst>
              <a:ext uri="{FF2B5EF4-FFF2-40B4-BE49-F238E27FC236}">
                <a16:creationId xmlns:a16="http://schemas.microsoft.com/office/drawing/2014/main" id="{BEDDF25F-5A36-E04C-97B2-25554AA97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6" y="2205038"/>
            <a:ext cx="75342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64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FEA0D1B1-1ED1-FF49-9E0B-3B55FF10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创建</a:t>
            </a:r>
            <a:r>
              <a:rPr lang="en-US" altLang="zh-CN">
                <a:ea typeface="宋体" panose="02010600030101010101" pitchFamily="2" charset="-122"/>
              </a:rPr>
              <a:t>bytes</a:t>
            </a:r>
            <a:r>
              <a:rPr lang="zh-CN" altLang="zh-CN">
                <a:ea typeface="宋体" panose="02010600030101010101" pitchFamily="2" charset="-122"/>
              </a:rPr>
              <a:t>对象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E565D398-3526-B646-92D9-6EC39B02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5.19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创建</a:t>
            </a:r>
            <a:r>
              <a:rPr lang="en-US" altLang="zh-CN" dirty="0">
                <a:ea typeface="宋体" panose="02010600030101010101" pitchFamily="2" charset="-122"/>
              </a:rPr>
              <a:t>bytes</a:t>
            </a:r>
            <a:r>
              <a:rPr lang="zh-CN" altLang="zh-CN" dirty="0">
                <a:ea typeface="宋体" panose="02010600030101010101" pitchFamily="2" charset="-122"/>
              </a:rPr>
              <a:t>对象示例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9700" name="图片 1">
            <a:extLst>
              <a:ext uri="{FF2B5EF4-FFF2-40B4-BE49-F238E27FC236}">
                <a16:creationId xmlns:a16="http://schemas.microsoft.com/office/drawing/2014/main" id="{34C65CFB-0DA8-2E4C-8F4B-DEECF2623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414" y="1116727"/>
            <a:ext cx="6934985" cy="190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图片 2">
            <a:extLst>
              <a:ext uri="{FF2B5EF4-FFF2-40B4-BE49-F238E27FC236}">
                <a16:creationId xmlns:a16="http://schemas.microsoft.com/office/drawing/2014/main" id="{0824B3A8-3DA2-1E41-AEC9-E59F636F2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414" y="4479107"/>
            <a:ext cx="8828169" cy="198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13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6626C354-303C-9B45-B477-65041F5D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创建</a:t>
            </a:r>
            <a:r>
              <a:rPr lang="en-US" altLang="zh-CN">
                <a:ea typeface="宋体" panose="02010600030101010101" pitchFamily="2" charset="-122"/>
              </a:rPr>
              <a:t>bytearrary</a:t>
            </a:r>
            <a:r>
              <a:rPr lang="zh-CN" altLang="zh-CN">
                <a:ea typeface="宋体" panose="02010600030101010101" pitchFamily="2" charset="-122"/>
              </a:rPr>
              <a:t>对象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46646BD9-F699-F24E-B56D-3349BB4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5-20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创建</a:t>
            </a:r>
            <a:r>
              <a:rPr lang="en-US" altLang="zh-CN" dirty="0" err="1">
                <a:ea typeface="宋体" panose="02010600030101010101" pitchFamily="2" charset="-122"/>
              </a:rPr>
              <a:t>bytearrary</a:t>
            </a:r>
            <a:r>
              <a:rPr lang="zh-CN" altLang="zh-CN" dirty="0">
                <a:ea typeface="宋体" panose="02010600030101010101" pitchFamily="2" charset="-122"/>
              </a:rPr>
              <a:t>对象示例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0724" name="图片 1">
            <a:extLst>
              <a:ext uri="{FF2B5EF4-FFF2-40B4-BE49-F238E27FC236}">
                <a16:creationId xmlns:a16="http://schemas.microsoft.com/office/drawing/2014/main" id="{DB36B42F-7DC0-4C4D-BA8D-771FFDF37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225" y="1116727"/>
            <a:ext cx="8974297" cy="2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图片 2">
            <a:extLst>
              <a:ext uri="{FF2B5EF4-FFF2-40B4-BE49-F238E27FC236}">
                <a16:creationId xmlns:a16="http://schemas.microsoft.com/office/drawing/2014/main" id="{14C8647F-B597-6940-B3E6-0180A7935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4470401"/>
            <a:ext cx="9332416" cy="195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46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0BD6C829-56E7-FA42-B8E6-FA00E504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bytes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en-US" altLang="zh-CN" dirty="0" err="1">
                <a:ea typeface="宋体" panose="02010600030101010101" pitchFamily="2" charset="-122"/>
              </a:rPr>
              <a:t>bytearrary</a:t>
            </a:r>
            <a:r>
              <a:rPr lang="zh-CN" altLang="zh-CN" dirty="0">
                <a:ea typeface="宋体" panose="02010600030101010101" pitchFamily="2" charset="-122"/>
              </a:rPr>
              <a:t>的序列操作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CC347371-879E-A143-9F14-B3B77E01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索引访问、切片操作、连接操作、重复操作、成员关系操作、比较运算操作，以及求系列长度、最大值、最小值等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bytes</a:t>
            </a:r>
            <a:r>
              <a:rPr lang="zh-CN" altLang="zh-CN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bytearrary</a:t>
            </a:r>
            <a:r>
              <a:rPr lang="zh-CN" altLang="zh-CN">
                <a:ea typeface="宋体" panose="02010600030101010101" pitchFamily="2" charset="-122"/>
              </a:rPr>
              <a:t>的方法不接受字符串参数，只接受</a:t>
            </a:r>
            <a:r>
              <a:rPr lang="en-US" altLang="zh-CN">
                <a:ea typeface="宋体" panose="02010600030101010101" pitchFamily="2" charset="-122"/>
              </a:rPr>
              <a:t>bytes</a:t>
            </a:r>
            <a:r>
              <a:rPr lang="zh-CN" altLang="zh-CN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bytearrary</a:t>
            </a:r>
            <a:r>
              <a:rPr lang="zh-CN" altLang="zh-CN">
                <a:ea typeface="宋体" panose="02010600030101010101" pitchFamily="2" charset="-122"/>
              </a:rPr>
              <a:t>参数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5-21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字节的序列操作示例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1748" name="图片 1">
            <a:extLst>
              <a:ext uri="{FF2B5EF4-FFF2-40B4-BE49-F238E27FC236}">
                <a16:creationId xmlns:a16="http://schemas.microsoft.com/office/drawing/2014/main" id="{6453D508-5B66-5145-B63A-59CAD5E3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988" y="3929834"/>
            <a:ext cx="10074097" cy="119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77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FA2125AF-6B31-6B4A-9D5B-842F16AF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字节编码和解码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4F2A3DE8-5F82-C742-8B24-2847B3B6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字符串可以通过</a:t>
            </a:r>
            <a:r>
              <a:rPr lang="en-US" altLang="zh-CN">
                <a:ea typeface="宋体" panose="02010600030101010101" pitchFamily="2" charset="-122"/>
              </a:rPr>
              <a:t>str.encode()</a:t>
            </a:r>
            <a:r>
              <a:rPr lang="zh-CN" altLang="zh-CN">
                <a:ea typeface="宋体" panose="02010600030101010101" pitchFamily="2" charset="-122"/>
              </a:rPr>
              <a:t>方法编码为字节码；通过</a:t>
            </a:r>
            <a:r>
              <a:rPr lang="en-US" altLang="zh-CN">
                <a:ea typeface="宋体" panose="02010600030101010101" pitchFamily="2" charset="-122"/>
              </a:rPr>
              <a:t>bytes</a:t>
            </a:r>
            <a:r>
              <a:rPr lang="zh-CN" altLang="zh-CN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bytearrary</a:t>
            </a:r>
            <a:r>
              <a:rPr lang="zh-CN" altLang="zh-CN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decode()</a:t>
            </a:r>
            <a:r>
              <a:rPr lang="zh-CN" altLang="zh-CN">
                <a:ea typeface="宋体" panose="02010600030101010101" pitchFamily="2" charset="-122"/>
              </a:rPr>
              <a:t>方法解码为字符串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5-22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字节编码和解码示例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2772" name="图片 1">
            <a:extLst>
              <a:ext uri="{FF2B5EF4-FFF2-40B4-BE49-F238E27FC236}">
                <a16:creationId xmlns:a16="http://schemas.microsoft.com/office/drawing/2014/main" id="{FCD1F3DF-3B9C-1D4E-96F7-A6E9D59C5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44" y="2941775"/>
            <a:ext cx="10204958" cy="181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40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CE1B967B-4AE0-B84A-9E0C-9A0F0896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en-US">
                <a:ea typeface="宋体" panose="02010600030101010101" pitchFamily="2" charset="-122"/>
              </a:rPr>
              <a:t>系列数据概述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0125A9A5-EC27-DB4F-B259-595795A30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365" y="1432560"/>
            <a:ext cx="9175657" cy="4616450"/>
          </a:xfrm>
        </p:spPr>
        <p:txBody>
          <a:bodyPr>
            <a:noAutofit/>
          </a:bodyPr>
          <a:lstStyle/>
          <a:p>
            <a:r>
              <a:rPr lang="zh-CN" altLang="zh-CN" dirty="0">
                <a:ea typeface="宋体" panose="02010600030101010101" pitchFamily="2" charset="-122"/>
              </a:rPr>
              <a:t>数组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zh-CN" sz="2400" dirty="0">
                <a:ea typeface="宋体" panose="02010600030101010101" pitchFamily="2" charset="-122"/>
              </a:rPr>
              <a:t>将数据存储在一个或多个数组中，通过索引下标访问并处理数组的元素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序列数据类型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zh-CN" sz="2400" dirty="0">
                <a:ea typeface="宋体" panose="02010600030101010101" pitchFamily="2" charset="-122"/>
              </a:rPr>
              <a:t>元组（</a:t>
            </a:r>
            <a:r>
              <a:rPr lang="en-US" altLang="zh-CN" sz="2400" dirty="0">
                <a:ea typeface="宋体" panose="02010600030101010101" pitchFamily="2" charset="-122"/>
              </a:rPr>
              <a:t>tuple</a:t>
            </a:r>
            <a:r>
              <a:rPr lang="zh-CN" altLang="zh-CN" sz="2400" dirty="0">
                <a:ea typeface="宋体" panose="02010600030101010101" pitchFamily="2" charset="-122"/>
              </a:rPr>
              <a:t>）、列表（</a:t>
            </a:r>
            <a:r>
              <a:rPr lang="en-US" altLang="zh-CN" sz="2400" dirty="0">
                <a:ea typeface="宋体" panose="02010600030101010101" pitchFamily="2" charset="-122"/>
              </a:rPr>
              <a:t>list</a:t>
            </a:r>
            <a:r>
              <a:rPr lang="zh-CN" altLang="zh-CN" sz="2400" dirty="0">
                <a:ea typeface="宋体" panose="02010600030101010101" pitchFamily="2" charset="-122"/>
              </a:rPr>
              <a:t>）、字符串（</a:t>
            </a:r>
            <a:r>
              <a:rPr lang="en-US" altLang="zh-CN" sz="2400" dirty="0" err="1">
                <a:ea typeface="宋体" panose="02010600030101010101" pitchFamily="2" charset="-122"/>
              </a:rPr>
              <a:t>str</a:t>
            </a:r>
            <a:r>
              <a:rPr lang="zh-CN" altLang="zh-CN" sz="2400" dirty="0">
                <a:ea typeface="宋体" panose="02010600030101010101" pitchFamily="2" charset="-122"/>
              </a:rPr>
              <a:t>）和字节数据（</a:t>
            </a:r>
            <a:r>
              <a:rPr lang="en-US" altLang="zh-CN" sz="2400" dirty="0">
                <a:ea typeface="宋体" panose="02010600030101010101" pitchFamily="2" charset="-122"/>
              </a:rPr>
              <a:t>bytes</a:t>
            </a:r>
            <a:r>
              <a:rPr lang="zh-CN" altLang="zh-CN" sz="2400" dirty="0"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ea typeface="宋体" panose="02010600030101010101" pitchFamily="2" charset="-122"/>
              </a:rPr>
              <a:t>bytearray</a:t>
            </a:r>
            <a:r>
              <a:rPr lang="zh-CN" altLang="zh-CN" sz="2400" dirty="0">
                <a:ea typeface="宋体" panose="02010600030101010101" pitchFamily="2" charset="-122"/>
              </a:rPr>
              <a:t>）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98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8B9C6707-DB3D-6F48-A2D9-50D9721A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zh-CN">
                <a:ea typeface="宋体" panose="02010600030101010101" pitchFamily="2" charset="-122"/>
              </a:rPr>
              <a:t>内置的序列数据类型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124" name="图片 3">
            <a:extLst>
              <a:ext uri="{FF2B5EF4-FFF2-40B4-BE49-F238E27FC236}">
                <a16:creationId xmlns:a16="http://schemas.microsoft.com/office/drawing/2014/main" id="{A03FB2C2-2E2D-404F-B836-E8BBADEF6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52" y="1220552"/>
            <a:ext cx="8686662" cy="502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79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8A69A-CA32-5949-8B66-5D13407D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列表</a:t>
            </a:r>
            <a:r>
              <a:rPr kumimoji="1" lang="en-US" altLang="zh-Hans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EDB9A-88C6-4541-885F-39198256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odds = [ 1, 3, 5, 7, 9, 11, 13, 15, 17, 19,21, 23, 25, 27, 29, 31, 33, 35, 37, 39,41, 43, 45, 47, 49, 51, 53, 55, 57, 59 ]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与其他语言中的列表不一样的是，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中的列表可以存储任何基本数据类型，甚至可以同时存储完全不同的类型。</a:t>
            </a:r>
          </a:p>
          <a:p>
            <a:r>
              <a:rPr kumimoji="1" lang="zh-CN" altLang="en-US" dirty="0"/>
              <a:t>另外一点，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中的列表是动态的，因为它们可以根据需要增长（和缩小）。 在使用它来存储任何对象之前，不需要预先声明列表的大小。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注意：列表都使用方括号包装起来的，列表中的元素默认使用逗号分隔。</a:t>
            </a:r>
          </a:p>
        </p:txBody>
      </p:sp>
    </p:spTree>
    <p:extLst>
      <p:ext uri="{BB962C8B-B14F-4D97-AF65-F5344CB8AC3E}">
        <p14:creationId xmlns:p14="http://schemas.microsoft.com/office/powerpoint/2010/main" val="298553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8D7E6EFB-A348-BC4D-B396-9A04981A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系列数据的基本操作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28F4F3AB-988B-044B-AD28-118224E0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系列的长度、最大值、最小值、求和</a:t>
            </a:r>
            <a:endParaRPr lang="en-US" altLang="zh-CN">
              <a:ea typeface="宋体" panose="02010600030101010101" pitchFamily="2" charset="-122"/>
            </a:endParaRPr>
          </a:p>
          <a:p>
            <a:pPr lvl="1" algn="just"/>
            <a:r>
              <a:rPr lang="en-US" altLang="zh-CN">
                <a:ea typeface="宋体" panose="02010600030101010101" pitchFamily="2" charset="-122"/>
              </a:rPr>
              <a:t>len()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max()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min()</a:t>
            </a:r>
            <a:r>
              <a:rPr lang="zh-CN" altLang="en-US">
                <a:ea typeface="宋体" panose="02010600030101010101" pitchFamily="2" charset="-122"/>
              </a:rPr>
              <a:t>，获取系列的长度、系列中元素最大值、系列中元素最小值</a:t>
            </a:r>
            <a:endParaRPr lang="en-US" altLang="zh-CN">
              <a:ea typeface="宋体" panose="02010600030101010101" pitchFamily="2" charset="-122"/>
            </a:endParaRPr>
          </a:p>
          <a:p>
            <a:pPr lvl="1" algn="just"/>
            <a:r>
              <a:rPr lang="en-US" altLang="zh-CN">
                <a:ea typeface="宋体" panose="02010600030101010101" pitchFamily="2" charset="-122"/>
              </a:rPr>
              <a:t>sum()</a:t>
            </a:r>
            <a:r>
              <a:rPr lang="zh-CN" altLang="en-US">
                <a:ea typeface="宋体" panose="02010600030101010101" pitchFamily="2" charset="-122"/>
              </a:rPr>
              <a:t>获取列表或元组中各元素之和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5.1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系列数据的求和示例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6148" name="图片 1">
            <a:extLst>
              <a:ext uri="{FF2B5EF4-FFF2-40B4-BE49-F238E27FC236}">
                <a16:creationId xmlns:a16="http://schemas.microsoft.com/office/drawing/2014/main" id="{2619F33A-0456-3B41-B9C2-EAED81264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605" y="3397568"/>
            <a:ext cx="8702652" cy="284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13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CB09C1CA-5D1B-C747-91BA-3E96FC86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系列数据的基本操作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E86DB0DC-8A40-EC45-8CD3-2FD24C1C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5.2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系列的长度、最大值、最小值操作示例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7172" name="图片 1">
            <a:extLst>
              <a:ext uri="{FF2B5EF4-FFF2-40B4-BE49-F238E27FC236}">
                <a16:creationId xmlns:a16="http://schemas.microsoft.com/office/drawing/2014/main" id="{7E6754B9-16AA-3846-AE26-3EE9E2369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86" y="1822014"/>
            <a:ext cx="9376559" cy="430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1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5BF89E42-A1F5-F444-9942-2DCFFB83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系列的索引访问操作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0ED02C87-F164-0540-976D-C0841D112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5.3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系列的索引访问示例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8196" name="图片 3">
            <a:extLst>
              <a:ext uri="{FF2B5EF4-FFF2-40B4-BE49-F238E27FC236}">
                <a16:creationId xmlns:a16="http://schemas.microsoft.com/office/drawing/2014/main" id="{652D8850-53E3-4F4F-B0DD-0E262EC86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79" y="3188000"/>
            <a:ext cx="5221105" cy="41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图片 4">
            <a:extLst>
              <a:ext uri="{FF2B5EF4-FFF2-40B4-BE49-F238E27FC236}">
                <a16:creationId xmlns:a16="http://schemas.microsoft.com/office/drawing/2014/main" id="{3D0FD9AA-9B0B-CD47-8578-9A8E7BE61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618" y="829829"/>
            <a:ext cx="7346943" cy="135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图片 5">
            <a:extLst>
              <a:ext uri="{FF2B5EF4-FFF2-40B4-BE49-F238E27FC236}">
                <a16:creationId xmlns:a16="http://schemas.microsoft.com/office/drawing/2014/main" id="{96029CF5-F2E8-5B42-BB45-680D5A492A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79" y="3730032"/>
            <a:ext cx="7038975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3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F5F22977-1E82-7F46-B404-5AB20881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36525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系列的切片操作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C78A2FEE-3512-BC4C-9B69-FA56756D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3588" y="1700213"/>
            <a:ext cx="7772400" cy="3484562"/>
          </a:xfrm>
        </p:spPr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5.4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系列的切片操作示例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9220" name="图片 1">
            <a:extLst>
              <a:ext uri="{FF2B5EF4-FFF2-40B4-BE49-F238E27FC236}">
                <a16:creationId xmlns:a16="http://schemas.microsoft.com/office/drawing/2014/main" id="{BDC1F6D0-F95D-0845-B4AF-0FF53014F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41400"/>
            <a:ext cx="426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图片 2">
            <a:extLst>
              <a:ext uri="{FF2B5EF4-FFF2-40B4-BE49-F238E27FC236}">
                <a16:creationId xmlns:a16="http://schemas.microsoft.com/office/drawing/2014/main" id="{9FE91C25-2129-CE46-9C8B-F7D32CA7C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84400"/>
            <a:ext cx="7419975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82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21B72E35-619C-2E4A-985E-42DBD134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88" y="225425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系列的连接和重复操作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34925104-57EC-1542-B0EF-2CAA1C3F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5.5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系列的连接和重复操作示例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244" name="图片 1">
            <a:extLst>
              <a:ext uri="{FF2B5EF4-FFF2-40B4-BE49-F238E27FC236}">
                <a16:creationId xmlns:a16="http://schemas.microsoft.com/office/drawing/2014/main" id="{D8E00E4B-4E83-AB48-8BDE-195B3681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9" y="1738751"/>
            <a:ext cx="6326187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图片 2">
            <a:extLst>
              <a:ext uri="{FF2B5EF4-FFF2-40B4-BE49-F238E27FC236}">
                <a16:creationId xmlns:a16="http://schemas.microsoft.com/office/drawing/2014/main" id="{49CE5F94-0AE1-8749-B6B3-75F25DA80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9" y="2411852"/>
            <a:ext cx="76104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9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941ECC18-8DB5-6A4F-9463-23C4ECE2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系列的成员关系操作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A0C4E4FA-182A-3140-9C9D-19B36091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5.6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系列中元素的存在性判断示例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1268" name="图片 1">
            <a:extLst>
              <a:ext uri="{FF2B5EF4-FFF2-40B4-BE49-F238E27FC236}">
                <a16:creationId xmlns:a16="http://schemas.microsoft.com/office/drawing/2014/main" id="{6EC5E9CA-94B8-4840-9412-188B55CD3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380" y="871130"/>
            <a:ext cx="6370637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2">
            <a:extLst>
              <a:ext uri="{FF2B5EF4-FFF2-40B4-BE49-F238E27FC236}">
                <a16:creationId xmlns:a16="http://schemas.microsoft.com/office/drawing/2014/main" id="{089B62C5-A9CF-CD4D-85C1-EB67EAB7A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819" y="3264441"/>
            <a:ext cx="9028111" cy="32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50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825AD26F-31D7-3A44-A338-5B220B9A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8575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系列的比较运算操作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93875DD6-6E75-A648-B6C4-8550ED95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0" y="1171575"/>
            <a:ext cx="7772400" cy="4114800"/>
          </a:xfrm>
        </p:spPr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5.7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系列的比较运算示例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2292" name="图片 1">
            <a:extLst>
              <a:ext uri="{FF2B5EF4-FFF2-40B4-BE49-F238E27FC236}">
                <a16:creationId xmlns:a16="http://schemas.microsoft.com/office/drawing/2014/main" id="{ADB42D60-AD2B-1641-8909-EF3430962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99" y="1936887"/>
            <a:ext cx="8570912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94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AEF6EED5-F2B4-9F49-AFFB-8E7E1C61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系列的排序操作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545A4244-45F2-5D4A-A2D2-478CB5AFC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5.8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系列的排序操作示例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3316" name="图片 1">
            <a:extLst>
              <a:ext uri="{FF2B5EF4-FFF2-40B4-BE49-F238E27FC236}">
                <a16:creationId xmlns:a16="http://schemas.microsoft.com/office/drawing/2014/main" id="{E1E246AB-5508-EE4D-8A57-92B8CD908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46" y="1780740"/>
            <a:ext cx="9294414" cy="22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图片 2">
            <a:extLst>
              <a:ext uri="{FF2B5EF4-FFF2-40B4-BE49-F238E27FC236}">
                <a16:creationId xmlns:a16="http://schemas.microsoft.com/office/drawing/2014/main" id="{7E872C5B-FF36-0948-8B12-89F604477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46" y="2779073"/>
            <a:ext cx="9314977" cy="168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0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D9FCACB0-981F-014E-BA25-9DE0D9AE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688" y="20639"/>
            <a:ext cx="7772400" cy="744537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系列拆封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DF35439E-1D8E-D14B-8A15-FD8466DDF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25" y="765176"/>
            <a:ext cx="7772400" cy="5688013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变量个数和系列长度相等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变量个数和系列长度不等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使用临时变量</a:t>
            </a:r>
            <a:r>
              <a:rPr lang="en-US" altLang="zh-CN" dirty="0">
                <a:ea typeface="宋体" panose="02010600030101010101" pitchFamily="2" charset="-122"/>
              </a:rPr>
              <a:t>_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4340" name="图片 2">
            <a:extLst>
              <a:ext uri="{FF2B5EF4-FFF2-40B4-BE49-F238E27FC236}">
                <a16:creationId xmlns:a16="http://schemas.microsoft.com/office/drawing/2014/main" id="{915FA714-0C3D-1344-8F2C-286233121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4" y="819945"/>
            <a:ext cx="42195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图片 3">
            <a:extLst>
              <a:ext uri="{FF2B5EF4-FFF2-40B4-BE49-F238E27FC236}">
                <a16:creationId xmlns:a16="http://schemas.microsoft.com/office/drawing/2014/main" id="{5CF692A7-59F7-C846-B15E-B07CBACFE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4" y="1367632"/>
            <a:ext cx="5410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图片 4">
            <a:extLst>
              <a:ext uri="{FF2B5EF4-FFF2-40B4-BE49-F238E27FC236}">
                <a16:creationId xmlns:a16="http://schemas.microsoft.com/office/drawing/2014/main" id="{62635DA2-FC00-9F43-B765-B350A56A3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896861"/>
            <a:ext cx="8602118" cy="226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图片 5">
            <a:extLst>
              <a:ext uri="{FF2B5EF4-FFF2-40B4-BE49-F238E27FC236}">
                <a16:creationId xmlns:a16="http://schemas.microsoft.com/office/drawing/2014/main" id="{622EBA69-0803-214A-97D7-C9FD6FE9B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4792664"/>
            <a:ext cx="62579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6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7D0AF-F0FF-2E43-B17B-BBFFEEE2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字典</a:t>
            </a:r>
            <a:r>
              <a:rPr kumimoji="1" lang="en-US" altLang="zh-Hans" dirty="0"/>
              <a:t>- dictionaries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96D7B-A8B2-7F41-B0EA-F24E0E68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字典：一组无序的键</a:t>
            </a:r>
            <a:r>
              <a:rPr kumimoji="1" lang="en-US" altLang="zh-CN" dirty="0"/>
              <a:t>/</a:t>
            </a:r>
            <a:r>
              <a:rPr kumimoji="1" lang="zh-CN" altLang="en-US" dirty="0"/>
              <a:t>值对</a:t>
            </a:r>
            <a:endParaRPr kumimoji="1" lang="en-US" altLang="zh-CN" dirty="0"/>
          </a:p>
          <a:p>
            <a:r>
              <a:rPr kumimoji="1" lang="zh-CN" altLang="en-US" sz="2800" dirty="0">
                <a:solidFill>
                  <a:srgbClr val="FF0000"/>
                </a:solidFill>
              </a:rPr>
              <a:t>字典是无序的和可变的。 将</a:t>
            </a:r>
            <a:r>
              <a:rPr kumimoji="1" lang="en-US" altLang="zh-CN" sz="2800" dirty="0">
                <a:solidFill>
                  <a:srgbClr val="FF0000"/>
                </a:solidFill>
              </a:rPr>
              <a:t>Python</a:t>
            </a:r>
            <a:r>
              <a:rPr kumimoji="1" lang="zh-CN" altLang="en-US" sz="2800" dirty="0">
                <a:solidFill>
                  <a:srgbClr val="FF0000"/>
                </a:solidFill>
              </a:rPr>
              <a:t>的字典视为双列多行数据结构是非常有用的。 像列表一样，字典可以根据需求增长（缩小）。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4415CC-A4ED-D04B-BF69-AD22A8ECA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719" y="3622239"/>
            <a:ext cx="6403686" cy="28353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D0F0C5E-9FFC-BC41-ADE7-182591E0EB19}"/>
              </a:ext>
            </a:extLst>
          </p:cNvPr>
          <p:cNvSpPr txBox="1"/>
          <p:nvPr/>
        </p:nvSpPr>
        <p:spPr>
          <a:xfrm>
            <a:off x="1060394" y="3622239"/>
            <a:ext cx="4448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person = {  'Name': 'Ford Prefect',</a:t>
            </a:r>
          </a:p>
          <a:p>
            <a:r>
              <a:rPr kumimoji="1" lang="en-US" altLang="zh-CN" dirty="0"/>
              <a:t>	             'Gender': 'Male',</a:t>
            </a:r>
          </a:p>
          <a:p>
            <a:r>
              <a:rPr kumimoji="1" lang="en-US" altLang="zh-CN" dirty="0"/>
              <a:t>		'Occupation': 'Researcher',</a:t>
            </a:r>
          </a:p>
          <a:p>
            <a:r>
              <a:rPr kumimoji="1" lang="en-US" altLang="zh-CN" dirty="0"/>
              <a:t>		'Home Planet': 'Betelgeuse Seven'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5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8A69A-CA32-5949-8B66-5D13407D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列表</a:t>
            </a:r>
            <a:r>
              <a:rPr kumimoji="1" lang="en-US" altLang="zh-Hans" dirty="0"/>
              <a:t>list-</a:t>
            </a:r>
            <a:r>
              <a:rPr kumimoji="1" lang="zh-Hans" altLang="en-US" dirty="0"/>
              <a:t>需要注意几点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EDB9A-88C6-4541-885F-39198256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prices = []  </a:t>
            </a:r>
            <a:r>
              <a:rPr kumimoji="1" lang="zh-CN" altLang="en-US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空列表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temps = [ 32.0, 212.0, 0.0, 81.6, 100.0, 45.3 ]  </a:t>
            </a:r>
            <a:r>
              <a:rPr kumimoji="1" lang="zh-CN" altLang="en-US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有值的列表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、</a:t>
            </a:r>
            <a:r>
              <a:rPr kumimoji="1" lang="en-US" altLang="zh-CN" dirty="0" err="1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car_details</a:t>
            </a:r>
            <a:r>
              <a:rPr kumimoji="1" lang="en-US" altLang="zh-CN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 = [ 'Toyota', 'RAV4', 2.2, 60807 ]</a:t>
            </a:r>
            <a:r>
              <a:rPr kumimoji="1" lang="zh-CN" altLang="en-US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有不同类型值的列表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、</a:t>
            </a:r>
            <a:r>
              <a:rPr kumimoji="1" lang="en-US" altLang="zh-CN" dirty="0" err="1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odds_and_ends</a:t>
            </a:r>
            <a:r>
              <a:rPr kumimoji="1" lang="en-US" altLang="zh-CN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 = [ [ 1, 2, 3], ['a', 'b', 'c' ],[ 'One', 'Two', 'Three' ]]</a:t>
            </a:r>
            <a:r>
              <a:rPr kumimoji="1" lang="zh-CN" altLang="en-US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列表中的元素本身也可以是一个列表。也可以这样定义</a:t>
            </a:r>
          </a:p>
        </p:txBody>
      </p:sp>
    </p:spTree>
    <p:extLst>
      <p:ext uri="{BB962C8B-B14F-4D97-AF65-F5344CB8AC3E}">
        <p14:creationId xmlns:p14="http://schemas.microsoft.com/office/powerpoint/2010/main" val="407478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7D0AF-F0FF-2E43-B17B-BBFFEEE2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字典</a:t>
            </a:r>
            <a:r>
              <a:rPr kumimoji="1" lang="en-US" altLang="zh-Hans" dirty="0"/>
              <a:t>- dictionaries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96D7B-A8B2-7F41-B0EA-F24E0E68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字典使用花括号，注意和列表区分。 	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声明空字典</a:t>
            </a:r>
            <a:r>
              <a:rPr kumimoji="1" lang="en-US" altLang="zh-CN" dirty="0"/>
              <a:t>found = {}</a:t>
            </a:r>
          </a:p>
        </p:txBody>
      </p:sp>
    </p:spTree>
    <p:extLst>
      <p:ext uri="{BB962C8B-B14F-4D97-AF65-F5344CB8AC3E}">
        <p14:creationId xmlns:p14="http://schemas.microsoft.com/office/powerpoint/2010/main" val="260499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7D0AF-F0FF-2E43-B17B-BBFFEEE2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字典</a:t>
            </a:r>
            <a:r>
              <a:rPr kumimoji="1" lang="en-US" altLang="zh-Hans" dirty="0"/>
              <a:t>- 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96D7B-A8B2-7F41-B0EA-F24E0E68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Hans" altLang="en-US" sz="3500" dirty="0"/>
              <a:t>索引下标</a:t>
            </a:r>
            <a:r>
              <a:rPr kumimoji="1" lang="zh-CN" altLang="en-US" sz="3500" dirty="0"/>
              <a:t>	</a:t>
            </a:r>
          </a:p>
          <a:p>
            <a:endParaRPr kumimoji="1" lang="zh-CN" altLang="en-US" dirty="0"/>
          </a:p>
          <a:p>
            <a:r>
              <a:rPr kumimoji="1" lang="zh-CN" altLang="en-US" sz="3300" dirty="0">
                <a:solidFill>
                  <a:srgbClr val="FF0000"/>
                </a:solidFill>
              </a:rPr>
              <a:t>与使用数字索引值访问数据的列表不同，字典使用键来访问其关联的数据值。</a:t>
            </a:r>
            <a:endParaRPr kumimoji="1" lang="en-US" altLang="zh-CN" sz="3300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person3 = {  'Name': 'Ford Prefect',</a:t>
            </a:r>
          </a:p>
          <a:p>
            <a:r>
              <a:rPr kumimoji="1" lang="en-US" altLang="zh-CN" dirty="0"/>
              <a:t>	             </a:t>
            </a:r>
            <a:r>
              <a:rPr kumimoji="1" lang="zh-Hans" altLang="en-US" dirty="0"/>
              <a:t>   </a:t>
            </a:r>
            <a:r>
              <a:rPr kumimoji="1" lang="en-US" altLang="zh-CN" dirty="0"/>
              <a:t>	'Gender': 'Male',</a:t>
            </a:r>
          </a:p>
          <a:p>
            <a:r>
              <a:rPr kumimoji="1" lang="en-US" altLang="zh-CN" dirty="0"/>
              <a:t>			'Occupation': 'Researcher',</a:t>
            </a:r>
          </a:p>
          <a:p>
            <a:r>
              <a:rPr kumimoji="1" lang="en-US" altLang="zh-CN" dirty="0"/>
              <a:t>			'Home Planet': 'Betelgeuse Seven' }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person3[' Gender ']</a:t>
            </a:r>
          </a:p>
          <a:p>
            <a:r>
              <a:rPr kumimoji="1" lang="zh-CN" altLang="en-US" dirty="0"/>
              <a:t>结果：</a:t>
            </a:r>
          </a:p>
          <a:p>
            <a:r>
              <a:rPr kumimoji="1" lang="en-US" altLang="zh-CN" dirty="0"/>
              <a:t>' Male'</a:t>
            </a:r>
          </a:p>
        </p:txBody>
      </p:sp>
    </p:spTree>
    <p:extLst>
      <p:ext uri="{BB962C8B-B14F-4D97-AF65-F5344CB8AC3E}">
        <p14:creationId xmlns:p14="http://schemas.microsoft.com/office/powerpoint/2010/main" val="6296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7D0AF-F0FF-2E43-B17B-BBFFEEE2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字典</a:t>
            </a:r>
            <a:r>
              <a:rPr kumimoji="1" lang="en-US" altLang="zh-Hans" dirty="0"/>
              <a:t>- 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96D7B-A8B2-7F41-B0EA-F24E0E68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Hans" altLang="en-US" dirty="0"/>
              <a:t>索引下标</a:t>
            </a:r>
            <a:r>
              <a:rPr kumimoji="1" lang="zh-CN" altLang="en-US" dirty="0"/>
              <a:t>	</a:t>
            </a:r>
          </a:p>
          <a:p>
            <a:r>
              <a:rPr kumimoji="1" lang="en-US" altLang="zh-CN" sz="3200" dirty="0">
                <a:solidFill>
                  <a:srgbClr val="FF0000"/>
                </a:solidFill>
              </a:rPr>
              <a:t>Dictionary lookup is fast!</a:t>
            </a:r>
          </a:p>
          <a:p>
            <a:r>
              <a:rPr kumimoji="1" lang="en-US" altLang="zh-CN" sz="3200" dirty="0"/>
              <a:t>1</a:t>
            </a:r>
            <a:r>
              <a:rPr kumimoji="1" lang="zh-CN" altLang="en-US" sz="3200" dirty="0"/>
              <a:t>、</a:t>
            </a:r>
            <a:r>
              <a:rPr kumimoji="1" lang="en-US" altLang="zh-CN" sz="3200" dirty="0"/>
              <a:t>Python</a:t>
            </a:r>
            <a:r>
              <a:rPr kumimoji="1" lang="zh-CN" altLang="en-US" sz="3200" dirty="0"/>
              <a:t>字典是作为一个可调整大小的哈希表来实现的，这个哈希表已经被大量的优化了。 因此，字典会很快执行查找。</a:t>
            </a:r>
          </a:p>
          <a:p>
            <a:r>
              <a:rPr kumimoji="1" lang="en-US" altLang="zh-CN" sz="3200" dirty="0"/>
              <a:t>2</a:t>
            </a:r>
            <a:r>
              <a:rPr kumimoji="1" lang="zh-CN" altLang="en-US" sz="3200" dirty="0"/>
              <a:t>、字典存储的顺序并不重要。 重要的是，解释器可以快速访问与键关联的值（不管字典有多大）。</a:t>
            </a:r>
          </a:p>
        </p:txBody>
      </p:sp>
    </p:spTree>
    <p:extLst>
      <p:ext uri="{BB962C8B-B14F-4D97-AF65-F5344CB8AC3E}">
        <p14:creationId xmlns:p14="http://schemas.microsoft.com/office/powerpoint/2010/main" val="153178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7D0AF-F0FF-2E43-B17B-BBFFEEE2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字典</a:t>
            </a:r>
            <a:r>
              <a:rPr kumimoji="1" lang="en-US" altLang="zh-Hans" dirty="0"/>
              <a:t>- 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96D7B-A8B2-7F41-B0EA-F24E0E68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Hans" altLang="en-US" dirty="0"/>
              <a:t>索引下标</a:t>
            </a:r>
            <a:r>
              <a:rPr kumimoji="1" lang="zh-CN" altLang="en-US" dirty="0"/>
              <a:t>	</a:t>
            </a:r>
            <a:endParaRPr kumimoji="1" lang="en-US" altLang="zh-CN" dirty="0"/>
          </a:p>
          <a:p>
            <a:r>
              <a:rPr kumimoji="1" lang="en-US" altLang="zh-CN" dirty="0"/>
              <a:t>person3 = {  'Name': 'Ford Prefect',</a:t>
            </a:r>
          </a:p>
          <a:p>
            <a:r>
              <a:rPr kumimoji="1" lang="en-US" altLang="zh-CN" dirty="0"/>
              <a:t>	             	'Gender': 'Male',</a:t>
            </a:r>
          </a:p>
          <a:p>
            <a:r>
              <a:rPr kumimoji="1" lang="en-US" altLang="zh-CN" dirty="0"/>
              <a:t>					'Occupation': 'Researcher',</a:t>
            </a:r>
          </a:p>
          <a:p>
            <a:r>
              <a:rPr kumimoji="1" lang="en-US" altLang="zh-CN" dirty="0"/>
              <a:t>					'Home Planet': 'Betelgeuse Seven' }</a:t>
            </a:r>
          </a:p>
          <a:p>
            <a:r>
              <a:rPr kumimoji="1" lang="en-US" altLang="zh-CN" dirty="0"/>
              <a:t>person3['Age'] = 33</a:t>
            </a:r>
          </a:p>
          <a:p>
            <a:r>
              <a:rPr kumimoji="1" lang="zh-CN" altLang="en-US" dirty="0"/>
              <a:t>结果：</a:t>
            </a:r>
          </a:p>
          <a:p>
            <a:r>
              <a:rPr kumimoji="1" lang="en-US" altLang="zh-CN" dirty="0"/>
              <a:t>{'Name': 'Ford Prefect', 'Gender': 'Male', 'Occupation': 'Researcher', 'Home Planet': 'Betelgeuse Seven', 'Age': 33}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10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7D0AF-F0FF-2E43-B17B-BBFFEEE2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字典</a:t>
            </a:r>
            <a:r>
              <a:rPr kumimoji="1" lang="en-US" altLang="zh-Hans" dirty="0"/>
              <a:t>- 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96D7B-A8B2-7F41-B0EA-F24E0E68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Hans" dirty="0"/>
              <a:t>item()</a:t>
            </a:r>
          </a:p>
          <a:p>
            <a:r>
              <a:rPr kumimoji="1" lang="zh-CN" altLang="en-US" dirty="0"/>
              <a:t>字典有一堆内置的方法，其中一个是</a:t>
            </a:r>
            <a:r>
              <a:rPr kumimoji="1" lang="en-US" altLang="zh-CN" dirty="0"/>
              <a:t>items</a:t>
            </a:r>
            <a:r>
              <a:rPr kumimoji="1" lang="zh-CN" altLang="en-US" dirty="0"/>
              <a:t>方法，它返回键</a:t>
            </a:r>
            <a:r>
              <a:rPr kumimoji="1" lang="en-US" altLang="zh-CN" dirty="0"/>
              <a:t>/</a:t>
            </a:r>
            <a:r>
              <a:rPr kumimoji="1" lang="zh-CN" altLang="en-US" dirty="0"/>
              <a:t>值对的列表。 使用</a:t>
            </a:r>
            <a:r>
              <a:rPr kumimoji="1" lang="en-US" altLang="zh-CN" dirty="0"/>
              <a:t>i</a:t>
            </a:r>
            <a:r>
              <a:rPr kumimoji="1" lang="en-US" altLang="zh-Hans" dirty="0"/>
              <a:t>tem()</a:t>
            </a:r>
            <a:r>
              <a:rPr kumimoji="1" lang="zh-Hans" altLang="en-US" dirty="0"/>
              <a:t>方法</a:t>
            </a:r>
            <a:r>
              <a:rPr kumimoji="1" lang="zh-CN" altLang="en-US" dirty="0"/>
              <a:t>通常是迭代字典的首选技术，因为它使您可以访问键和值作为循环变量。 	</a:t>
            </a:r>
            <a:endParaRPr kumimoji="1" lang="en-US" altLang="zh-CN" dirty="0"/>
          </a:p>
          <a:p>
            <a:r>
              <a:rPr kumimoji="1" lang="en-US" altLang="zh-CN" dirty="0"/>
              <a:t>for k, v in sorted(</a:t>
            </a:r>
            <a:r>
              <a:rPr kumimoji="1" lang="en-US" altLang="zh-CN" dirty="0" err="1"/>
              <a:t>found.items</a:t>
            </a:r>
            <a:r>
              <a:rPr kumimoji="1" lang="en-US" altLang="zh-CN" dirty="0"/>
              <a:t>()):</a:t>
            </a:r>
          </a:p>
          <a:p>
            <a:r>
              <a:rPr kumimoji="1" lang="en-US" altLang="zh-CN" dirty="0"/>
              <a:t>		print(k, 'was found', v, 'time(s).')</a:t>
            </a:r>
          </a:p>
        </p:txBody>
      </p:sp>
    </p:spTree>
    <p:extLst>
      <p:ext uri="{BB962C8B-B14F-4D97-AF65-F5344CB8AC3E}">
        <p14:creationId xmlns:p14="http://schemas.microsoft.com/office/powerpoint/2010/main" val="284925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7D0AF-F0FF-2E43-B17B-BBFFEEE2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字典</a:t>
            </a:r>
            <a:r>
              <a:rPr kumimoji="1" lang="en-US" altLang="zh-Hans" dirty="0"/>
              <a:t>- 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96D7B-A8B2-7F41-B0EA-F24E0E68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Hans" dirty="0" err="1"/>
              <a:t>setdefault</a:t>
            </a:r>
            <a:r>
              <a:rPr kumimoji="1" lang="en-US" altLang="zh-Hans" dirty="0"/>
              <a:t>()</a:t>
            </a:r>
          </a:p>
          <a:p>
            <a:endParaRPr kumimoji="1" lang="en-US" altLang="zh-Hans" dirty="0"/>
          </a:p>
          <a:p>
            <a:r>
              <a:rPr kumimoji="1" lang="en-US" altLang="zh-Hans" dirty="0"/>
              <a:t>fruits={}</a:t>
            </a:r>
          </a:p>
          <a:p>
            <a:r>
              <a:rPr kumimoji="1" lang="en-US" altLang="zh-Hans" dirty="0"/>
              <a:t>if 'pears' not in fruits: </a:t>
            </a:r>
          </a:p>
          <a:p>
            <a:r>
              <a:rPr kumimoji="1" lang="en-US" altLang="zh-Hans" dirty="0"/>
              <a:t>	</a:t>
            </a:r>
            <a:r>
              <a:rPr kumimoji="1" lang="zh-Hans" altLang="en-US" dirty="0"/>
              <a:t>   </a:t>
            </a:r>
            <a:r>
              <a:rPr kumimoji="1" lang="en-US" altLang="zh-Hans" dirty="0"/>
              <a:t>fruits['pears'] = 0</a:t>
            </a:r>
          </a:p>
          <a:p>
            <a:r>
              <a:rPr kumimoji="1" lang="en-US" altLang="zh-Hans" dirty="0"/>
              <a:t>fruits['pears'] += 1</a:t>
            </a:r>
          </a:p>
          <a:p>
            <a:r>
              <a:rPr kumimoji="1" lang="zh-CN" altLang="en-US" dirty="0"/>
              <a:t>结果：</a:t>
            </a:r>
          </a:p>
          <a:p>
            <a:r>
              <a:rPr kumimoji="1" lang="zh-CN" altLang="en-US" dirty="0"/>
              <a:t>上面的代码希望能将空字典</a:t>
            </a:r>
            <a:r>
              <a:rPr kumimoji="1" lang="en-US" altLang="zh-Hans" dirty="0"/>
              <a:t>fruits</a:t>
            </a:r>
            <a:r>
              <a:rPr kumimoji="1" lang="zh-CN" altLang="en-US" dirty="0"/>
              <a:t>中的</a:t>
            </a:r>
            <a:r>
              <a:rPr kumimoji="1" lang="en-US" altLang="zh-Hans" dirty="0"/>
              <a:t>pears</a:t>
            </a:r>
            <a:r>
              <a:rPr kumimoji="1" lang="zh-CN" altLang="en-US" dirty="0"/>
              <a:t>数目增加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，使用了判断语句以及</a:t>
            </a:r>
            <a:r>
              <a:rPr kumimoji="1" lang="en-US" altLang="zh-Hans" dirty="0"/>
              <a:t>not in </a:t>
            </a:r>
            <a:r>
              <a:rPr kumimoji="1" lang="zh-CN" altLang="en-US" dirty="0"/>
              <a:t>操作主要是为了判断字典中是否已经存在</a:t>
            </a:r>
            <a:r>
              <a:rPr kumimoji="1" lang="en-US" altLang="zh-Hans" dirty="0"/>
              <a:t>pears</a:t>
            </a:r>
            <a:r>
              <a:rPr kumimoji="1" lang="zh-CN" altLang="en-US" dirty="0"/>
              <a:t>这个</a:t>
            </a:r>
            <a:r>
              <a:rPr kumimoji="1" lang="en-US" altLang="zh-Hans" dirty="0"/>
              <a:t>key</a:t>
            </a:r>
            <a:r>
              <a:rPr kumimoji="1" lang="zh-Hans" altLang="en-US" dirty="0"/>
              <a:t>。</a:t>
            </a:r>
            <a:r>
              <a:rPr kumimoji="1" lang="zh-CN" altLang="en-US" dirty="0"/>
              <a:t>自增操作需要字典</a:t>
            </a:r>
            <a:r>
              <a:rPr kumimoji="1" lang="en-US" altLang="zh-Hans" dirty="0"/>
              <a:t>fruits</a:t>
            </a:r>
            <a:r>
              <a:rPr kumimoji="1" lang="zh-CN" altLang="en-US" dirty="0"/>
              <a:t>中已经包含</a:t>
            </a:r>
            <a:r>
              <a:rPr kumimoji="1" lang="en-US" altLang="zh-Hans" dirty="0"/>
              <a:t>pears</a:t>
            </a:r>
            <a:r>
              <a:rPr kumimoji="1" lang="zh-CN" altLang="en-US" dirty="0"/>
              <a:t>这个</a:t>
            </a:r>
            <a:r>
              <a:rPr kumimoji="1" lang="en-US" altLang="zh-Hans" dirty="0"/>
              <a:t>key</a:t>
            </a:r>
            <a:r>
              <a:rPr kumimoji="1" lang="zh-Hans" altLang="en-US" dirty="0"/>
              <a:t>。</a:t>
            </a:r>
            <a:r>
              <a:rPr kumimoji="1" lang="zh-CN" altLang="en-US" dirty="0"/>
              <a:t>否则，会报出</a:t>
            </a:r>
            <a:r>
              <a:rPr kumimoji="1" lang="en-US" altLang="zh-Hans" dirty="0" err="1"/>
              <a:t>KeyError</a:t>
            </a:r>
            <a:r>
              <a:rPr kumimoji="1" lang="zh-CN" altLang="en-US" dirty="0"/>
              <a:t>错误。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328695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7D0AF-F0FF-2E43-B17B-BBFFEEE2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字典</a:t>
            </a:r>
            <a:r>
              <a:rPr kumimoji="1" lang="en-US" altLang="zh-Hans" dirty="0"/>
              <a:t>- 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96D7B-A8B2-7F41-B0EA-F24E0E68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Hans" dirty="0" err="1"/>
              <a:t>setdefault</a:t>
            </a:r>
            <a:r>
              <a:rPr kumimoji="1" lang="en-US" altLang="zh-Hans" dirty="0"/>
              <a:t>()</a:t>
            </a:r>
          </a:p>
          <a:p>
            <a:endParaRPr kumimoji="1" lang="en-US" altLang="zh-Hans" dirty="0"/>
          </a:p>
          <a:p>
            <a:r>
              <a:rPr kumimoji="1" lang="zh-CN" altLang="en-US" dirty="0"/>
              <a:t>以上代码可以使用如下语句替代：</a:t>
            </a:r>
          </a:p>
          <a:p>
            <a:r>
              <a:rPr kumimoji="1" lang="en-US" altLang="zh-Hans" dirty="0"/>
              <a:t>fruits={}</a:t>
            </a:r>
          </a:p>
          <a:p>
            <a:r>
              <a:rPr kumimoji="1" lang="en-US" altLang="zh-Hans" dirty="0" err="1"/>
              <a:t>fruits.setdefault</a:t>
            </a:r>
            <a:r>
              <a:rPr kumimoji="1" lang="en-US" altLang="zh-Hans" dirty="0"/>
              <a:t>('pears', 0)  #</a:t>
            </a:r>
            <a:r>
              <a:rPr kumimoji="1" lang="zh-CN" altLang="en-US" dirty="0"/>
              <a:t>需要时会自动初始化</a:t>
            </a:r>
          </a:p>
          <a:p>
            <a:r>
              <a:rPr kumimoji="1" lang="en-US" altLang="zh-Hans" dirty="0"/>
              <a:t>fruits['pears'] += 1</a:t>
            </a:r>
          </a:p>
          <a:p>
            <a:endParaRPr kumimoji="1" lang="en-US" altLang="zh-Hans" dirty="0"/>
          </a:p>
          <a:p>
            <a:r>
              <a:rPr kumimoji="1" lang="zh-CN" altLang="en-US" dirty="0"/>
              <a:t>结果：</a:t>
            </a:r>
          </a:p>
          <a:p>
            <a:r>
              <a:rPr kumimoji="1" lang="zh-CN" altLang="en-US" dirty="0"/>
              <a:t>它的使用保证了一个</a:t>
            </a:r>
            <a:r>
              <a:rPr kumimoji="1" lang="en-US" altLang="zh-Hans" dirty="0"/>
              <a:t>key</a:t>
            </a:r>
            <a:r>
              <a:rPr kumimoji="1" lang="zh-CN" altLang="en-US" dirty="0"/>
              <a:t>在使用之前始终被初始化为初始值。</a:t>
            </a:r>
          </a:p>
        </p:txBody>
      </p:sp>
    </p:spTree>
    <p:extLst>
      <p:ext uri="{BB962C8B-B14F-4D97-AF65-F5344CB8AC3E}">
        <p14:creationId xmlns:p14="http://schemas.microsoft.com/office/powerpoint/2010/main" val="207381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9FCBF-81A3-8C45-B6D6-028FDAF9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集合</a:t>
            </a:r>
            <a:r>
              <a:rPr kumimoji="1" lang="en-US" altLang="zh-Hans" dirty="0"/>
              <a:t>sets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15B8-C3FE-A240-BFF6-E4115F30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集合：无序的一组独特的对象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在</a:t>
            </a:r>
            <a:r>
              <a:rPr kumimoji="1" lang="en-US" altLang="zh-CN" dirty="0">
                <a:solidFill>
                  <a:srgbClr val="FF0000"/>
                </a:solidFill>
              </a:rPr>
              <a:t>Python</a:t>
            </a:r>
            <a:r>
              <a:rPr kumimoji="1" lang="zh-CN" altLang="en-US" dirty="0">
                <a:solidFill>
                  <a:srgbClr val="FF0000"/>
                </a:solidFill>
              </a:rPr>
              <a:t>中，一个集合是一个方便的数据结构，用于记忆相关对象的集合，同时确保没有任何对象是重复的。</a:t>
            </a:r>
          </a:p>
        </p:txBody>
      </p:sp>
    </p:spTree>
    <p:extLst>
      <p:ext uri="{BB962C8B-B14F-4D97-AF65-F5344CB8AC3E}">
        <p14:creationId xmlns:p14="http://schemas.microsoft.com/office/powerpoint/2010/main" val="309079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9FCBF-81A3-8C45-B6D6-028FDAF9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集合</a:t>
            </a:r>
            <a:r>
              <a:rPr kumimoji="1" lang="en-US" altLang="zh-Hans" dirty="0"/>
              <a:t>sets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15B8-C3FE-A240-BFF6-E4115F30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像列表和词典一样，集合可以根据需要增长（缩小）。 像字典一样，集合是无序的，所以你不能对你集合中的对象的顺序做出假设。</a:t>
            </a:r>
          </a:p>
          <a:p>
            <a:r>
              <a:rPr kumimoji="1" lang="en-US" altLang="zh-CN" dirty="0"/>
              <a:t>Python</a:t>
            </a:r>
            <a:r>
              <a:rPr kumimoji="1" lang="zh-CN" altLang="en-US" dirty="0"/>
              <a:t>的集合数据结构经过优化，能够非常快速地查找。 由于列表总是执行缓慢的顺序搜索，因此查找应始终优先使用集合。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zh-CN" altLang="en-US" dirty="0"/>
              <a:t>集合很容易在代码中找到：对象的集合用逗号分隔，并用大括号包围。</a:t>
            </a:r>
          </a:p>
          <a:p>
            <a:r>
              <a:rPr kumimoji="1" lang="en-US" altLang="zh-CN" dirty="0"/>
              <a:t>vowels = {'e', 'u', 'a', '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', 'o'}</a:t>
            </a:r>
            <a:r>
              <a:rPr kumimoji="1" lang="zh-Hans" altLang="en-US" dirty="0"/>
              <a:t> </a:t>
            </a:r>
            <a:r>
              <a:rPr kumimoji="1" lang="zh-CN" altLang="en-US" dirty="0"/>
              <a:t>事实上，大括号括在花括号中可能会导致你的大脑误认为一个字典集，这也被括在花括号中。关键的区别是在字典中使用冒号（</a:t>
            </a:r>
            <a:r>
              <a:rPr kumimoji="1" lang="en-US" altLang="zh-CN" dirty="0"/>
              <a:t>:)</a:t>
            </a:r>
            <a:r>
              <a:rPr kumimoji="1" lang="zh-CN" altLang="en-US" dirty="0"/>
              <a:t>来分隔键值。 冒号永远不会出现在一个集合中，只有逗号。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9FCBF-81A3-8C45-B6D6-028FDAF9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40311"/>
            <a:ext cx="10018713" cy="880242"/>
          </a:xfrm>
        </p:spPr>
        <p:txBody>
          <a:bodyPr/>
          <a:lstStyle/>
          <a:p>
            <a:r>
              <a:rPr kumimoji="1" lang="zh-Hans" altLang="en-US" dirty="0"/>
              <a:t>集合</a:t>
            </a:r>
            <a:r>
              <a:rPr kumimoji="1" lang="en-US" altLang="zh-Hans" dirty="0"/>
              <a:t>sets-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15B8-C3FE-A240-BFF6-E4115F30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set()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它允许您将任何序列（如字符串）传递给</a:t>
            </a:r>
            <a:r>
              <a:rPr kumimoji="1" lang="en-US" altLang="zh-CN" dirty="0"/>
              <a:t>set</a:t>
            </a:r>
            <a:r>
              <a:rPr kumimoji="1" lang="zh-CN" altLang="en-US" dirty="0"/>
              <a:t>函数以快速生成一个集合。 </a:t>
            </a:r>
          </a:p>
          <a:p>
            <a:r>
              <a:rPr kumimoji="1" lang="en-US" altLang="zh-CN" dirty="0"/>
              <a:t>vowels2 = set('</a:t>
            </a:r>
            <a:r>
              <a:rPr kumimoji="1" lang="en-US" altLang="zh-CN" dirty="0" err="1"/>
              <a:t>aeeiouu</a:t>
            </a:r>
            <a:r>
              <a:rPr kumimoji="1" lang="en-US" altLang="zh-CN" dirty="0"/>
              <a:t>')</a:t>
            </a:r>
          </a:p>
          <a:p>
            <a:r>
              <a:rPr kumimoji="1" lang="en-US" altLang="zh-CN" dirty="0"/>
              <a:t>vowels2</a:t>
            </a:r>
          </a:p>
          <a:p>
            <a:r>
              <a:rPr kumimoji="1" lang="zh-CN" altLang="en-US" dirty="0"/>
              <a:t>结果：</a:t>
            </a:r>
          </a:p>
          <a:p>
            <a:r>
              <a:rPr kumimoji="1" lang="en-US" altLang="zh-CN" dirty="0"/>
              <a:t>{'e', 'u', 'a', '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', 'o'}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1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8A69A-CA32-5949-8B66-5D13407D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列表</a:t>
            </a:r>
            <a:r>
              <a:rPr kumimoji="1" lang="en-US" altLang="zh-Hans" dirty="0"/>
              <a:t>list-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EDB9A-88C6-4541-885F-39198256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Hans" dirty="0">
                <a:latin typeface="Heiti SC Medium" pitchFamily="2" charset="-128"/>
                <a:ea typeface="Heiti SC Medium" pitchFamily="2" charset="-128"/>
              </a:rPr>
              <a:t>append()</a:t>
            </a:r>
          </a:p>
          <a:p>
            <a:pPr marL="0" indent="0">
              <a:buNone/>
            </a:pPr>
            <a:endParaRPr kumimoji="1"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found = []</a:t>
            </a:r>
          </a:p>
          <a:p>
            <a:pPr marL="0" indent="0">
              <a:buNone/>
            </a:pPr>
            <a:r>
              <a:rPr kumimoji="1" lang="en-US" altLang="zh-CN" b="1" dirty="0" err="1">
                <a:latin typeface="Heiti SC Medium" pitchFamily="2" charset="-128"/>
                <a:ea typeface="Heiti SC Medium" pitchFamily="2" charset="-128"/>
              </a:rPr>
              <a:t>found.append</a:t>
            </a: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('a')</a:t>
            </a:r>
          </a:p>
          <a:p>
            <a:pPr marL="0" indent="0">
              <a:buNone/>
            </a:pPr>
            <a:endParaRPr kumimoji="1" lang="en-US" altLang="zh-CN" b="1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Heiti SC Medium" pitchFamily="2" charset="-128"/>
                <a:ea typeface="Heiti SC Medium" pitchFamily="2" charset="-128"/>
              </a:rPr>
              <a:t>结果：</a:t>
            </a:r>
          </a:p>
          <a:p>
            <a:pPr marL="0" indent="0">
              <a:buNone/>
            </a:pP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['a']</a:t>
            </a:r>
            <a:endParaRPr kumimoji="1" lang="zh-CN" altLang="en-US" b="1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079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9FCBF-81A3-8C45-B6D6-028FDAF9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40311"/>
            <a:ext cx="10018713" cy="880242"/>
          </a:xfrm>
        </p:spPr>
        <p:txBody>
          <a:bodyPr/>
          <a:lstStyle/>
          <a:p>
            <a:r>
              <a:rPr kumimoji="1" lang="zh-Hans" altLang="en-US" dirty="0"/>
              <a:t>集合</a:t>
            </a:r>
            <a:r>
              <a:rPr kumimoji="1" lang="en-US" altLang="zh-Hans" dirty="0"/>
              <a:t>sets-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15B8-C3FE-A240-BFF6-E4115F30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Hans" dirty="0"/>
              <a:t>list()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u = {'l', 'e', 'a', 'h', 'o', '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', 'u'}</a:t>
            </a:r>
          </a:p>
          <a:p>
            <a:r>
              <a:rPr kumimoji="1" lang="en-US" altLang="zh-CN" dirty="0" err="1"/>
              <a:t>u_list</a:t>
            </a:r>
            <a:r>
              <a:rPr kumimoji="1" lang="en-US" altLang="zh-CN" dirty="0"/>
              <a:t> = sorted(list(u))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结果：</a:t>
            </a:r>
          </a:p>
          <a:p>
            <a:r>
              <a:rPr kumimoji="1" lang="en-US" altLang="zh-CN" dirty="0" err="1"/>
              <a:t>u_list</a:t>
            </a:r>
            <a:r>
              <a:rPr kumimoji="1" lang="en-US" altLang="zh-CN" dirty="0"/>
              <a:t>= ['a', 'e', 'h', '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', 'l', 'o', 'u']</a:t>
            </a:r>
          </a:p>
          <a:p>
            <a:r>
              <a:rPr kumimoji="1" lang="en-US" altLang="zh-CN" dirty="0"/>
              <a:t>list</a:t>
            </a:r>
            <a:r>
              <a:rPr kumimoji="1" lang="zh-CN" altLang="en-US" dirty="0"/>
              <a:t>方法把一个集合转化为了列表。</a:t>
            </a:r>
          </a:p>
        </p:txBody>
      </p:sp>
    </p:spTree>
    <p:extLst>
      <p:ext uri="{BB962C8B-B14F-4D97-AF65-F5344CB8AC3E}">
        <p14:creationId xmlns:p14="http://schemas.microsoft.com/office/powerpoint/2010/main" val="249031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9FCBF-81A3-8C45-B6D6-028FDAF9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40311"/>
            <a:ext cx="10018713" cy="880242"/>
          </a:xfrm>
        </p:spPr>
        <p:txBody>
          <a:bodyPr/>
          <a:lstStyle/>
          <a:p>
            <a:r>
              <a:rPr kumimoji="1" lang="zh-Hans" altLang="en-US" dirty="0"/>
              <a:t>集合</a:t>
            </a:r>
            <a:r>
              <a:rPr kumimoji="1" lang="en-US" altLang="zh-Hans" dirty="0"/>
              <a:t>sets-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15B8-C3FE-A240-BFF6-E4115F30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union</a:t>
            </a:r>
            <a:r>
              <a:rPr kumimoji="1" lang="en-US" altLang="zh-Hans" dirty="0"/>
              <a:t>()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vowels = set('</a:t>
            </a:r>
            <a:r>
              <a:rPr kumimoji="1" lang="en-US" altLang="zh-CN" dirty="0" err="1"/>
              <a:t>aeiou</a:t>
            </a:r>
            <a:r>
              <a:rPr kumimoji="1" lang="en-US" altLang="zh-CN" dirty="0"/>
              <a:t>')</a:t>
            </a:r>
          </a:p>
          <a:p>
            <a:r>
              <a:rPr kumimoji="1" lang="en-US" altLang="zh-CN" dirty="0"/>
              <a:t>word = 'hello'</a:t>
            </a:r>
          </a:p>
          <a:p>
            <a:r>
              <a:rPr kumimoji="1" lang="en-US" altLang="zh-CN" dirty="0"/>
              <a:t>u = </a:t>
            </a:r>
            <a:r>
              <a:rPr kumimoji="1" lang="en-US" altLang="zh-CN" dirty="0" err="1"/>
              <a:t>vowels.union</a:t>
            </a:r>
            <a:r>
              <a:rPr kumimoji="1" lang="en-US" altLang="zh-CN" dirty="0"/>
              <a:t>(set(word))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结果：</a:t>
            </a:r>
          </a:p>
          <a:p>
            <a:r>
              <a:rPr kumimoji="1" lang="en-US" altLang="zh-CN" dirty="0"/>
              <a:t>u = {‘l’, ‘e’, ‘a’, ‘h’, ‘o’, ‘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’, ‘u‘}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#</a:t>
            </a:r>
            <a:r>
              <a:rPr kumimoji="1" lang="zh-Hans" altLang="en-US" dirty="0"/>
              <a:t>求并集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37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9FCBF-81A3-8C45-B6D6-028FDAF9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40311"/>
            <a:ext cx="10018713" cy="880242"/>
          </a:xfrm>
        </p:spPr>
        <p:txBody>
          <a:bodyPr/>
          <a:lstStyle/>
          <a:p>
            <a:r>
              <a:rPr kumimoji="1" lang="zh-Hans" altLang="en-US" dirty="0"/>
              <a:t>集合</a:t>
            </a:r>
            <a:r>
              <a:rPr kumimoji="1" lang="en-US" altLang="zh-Hans" dirty="0"/>
              <a:t>sets-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15B8-C3FE-A240-BFF6-E4115F30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difference</a:t>
            </a:r>
            <a:r>
              <a:rPr kumimoji="1" lang="en-US" altLang="zh-Hans" dirty="0"/>
              <a:t>()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求差急：</a:t>
            </a:r>
          </a:p>
          <a:p>
            <a:r>
              <a:rPr kumimoji="1" lang="en-US" altLang="zh-CN" dirty="0"/>
              <a:t>vowels = set('</a:t>
            </a:r>
            <a:r>
              <a:rPr kumimoji="1" lang="en-US" altLang="zh-CN" dirty="0" err="1"/>
              <a:t>aeiou</a:t>
            </a:r>
            <a:r>
              <a:rPr kumimoji="1" lang="en-US" altLang="zh-CN" dirty="0"/>
              <a:t>')</a:t>
            </a:r>
          </a:p>
          <a:p>
            <a:r>
              <a:rPr kumimoji="1" lang="en-US" altLang="zh-CN" dirty="0"/>
              <a:t>word = 'hello'</a:t>
            </a:r>
          </a:p>
          <a:p>
            <a:r>
              <a:rPr kumimoji="1" lang="en-US" altLang="zh-CN" dirty="0"/>
              <a:t>d = </a:t>
            </a:r>
            <a:r>
              <a:rPr kumimoji="1" lang="en-US" altLang="zh-CN" dirty="0" err="1"/>
              <a:t>vowels.difference</a:t>
            </a:r>
            <a:r>
              <a:rPr kumimoji="1" lang="en-US" altLang="zh-CN" dirty="0"/>
              <a:t>(set(word))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结果：</a:t>
            </a:r>
          </a:p>
          <a:p>
            <a:r>
              <a:rPr kumimoji="1" lang="en-US" altLang="zh-CN" dirty="0"/>
              <a:t>d = {'u', '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', 'a'}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9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9FCBF-81A3-8C45-B6D6-028FDAF9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40311"/>
            <a:ext cx="10018713" cy="880242"/>
          </a:xfrm>
        </p:spPr>
        <p:txBody>
          <a:bodyPr/>
          <a:lstStyle/>
          <a:p>
            <a:r>
              <a:rPr kumimoji="1" lang="zh-Hans" altLang="en-US" dirty="0"/>
              <a:t>集合</a:t>
            </a:r>
            <a:r>
              <a:rPr kumimoji="1" lang="en-US" altLang="zh-Hans" dirty="0"/>
              <a:t>sets-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15B8-C3FE-A240-BFF6-E4115F30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intersection</a:t>
            </a:r>
            <a:r>
              <a:rPr kumimoji="1" lang="en-US" altLang="zh-Hans" dirty="0"/>
              <a:t>()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求交集：</a:t>
            </a:r>
          </a:p>
          <a:p>
            <a:r>
              <a:rPr kumimoji="1" lang="en-US" altLang="zh-CN" dirty="0"/>
              <a:t>vowels = set('</a:t>
            </a:r>
            <a:r>
              <a:rPr kumimoji="1" lang="en-US" altLang="zh-CN" dirty="0" err="1"/>
              <a:t>aeiou</a:t>
            </a:r>
            <a:r>
              <a:rPr kumimoji="1" lang="en-US" altLang="zh-CN" dirty="0"/>
              <a:t>')</a:t>
            </a:r>
          </a:p>
          <a:p>
            <a:r>
              <a:rPr kumimoji="1" lang="en-US" altLang="zh-CN" dirty="0"/>
              <a:t>word = 'hello'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vowels.intersection</a:t>
            </a:r>
            <a:r>
              <a:rPr kumimoji="1" lang="en-US" altLang="zh-CN" dirty="0"/>
              <a:t>(set(word))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结果：</a:t>
            </a:r>
          </a:p>
          <a:p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={'e', 'o'}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0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02BEA-0E99-414C-8093-1E22E417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空值？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9E690-1DA3-E743-9F38-98CECCA55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Hans" altLang="en-US" dirty="0"/>
              <a:t>之前说过，空列表可以用：</a:t>
            </a:r>
            <a:endParaRPr kumimoji="1" lang="en-US" altLang="zh-Hans" dirty="0"/>
          </a:p>
          <a:p>
            <a:r>
              <a:rPr kumimoji="1" lang="zh-Hans" altLang="en-US" dirty="0"/>
              <a:t>  </a:t>
            </a:r>
            <a:r>
              <a:rPr kumimoji="1" lang="en-US" altLang="zh-Hans" dirty="0"/>
              <a:t>a=[]</a:t>
            </a:r>
            <a:r>
              <a:rPr kumimoji="1" lang="zh-Hans" altLang="en-US" dirty="0"/>
              <a:t> 表示</a:t>
            </a:r>
            <a:r>
              <a:rPr kumimoji="1" lang="en-US" altLang="zh-Hans" dirty="0"/>
              <a:t>a</a:t>
            </a:r>
            <a:r>
              <a:rPr kumimoji="1" lang="zh-Hans" altLang="en-US" dirty="0"/>
              <a:t>为空列表</a:t>
            </a:r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zh-Hans" altLang="en-US" dirty="0"/>
              <a:t>空字典可以使用：</a:t>
            </a:r>
            <a:endParaRPr kumimoji="1" lang="en-US" altLang="zh-Hans" dirty="0"/>
          </a:p>
          <a:p>
            <a:r>
              <a:rPr kumimoji="1" lang="en-US" altLang="zh-Hans" dirty="0"/>
              <a:t>b={}</a:t>
            </a:r>
            <a:r>
              <a:rPr kumimoji="1" lang="zh-Hans" altLang="en-US" dirty="0"/>
              <a:t> 表示</a:t>
            </a:r>
            <a:r>
              <a:rPr kumimoji="1" lang="en-US" altLang="zh-Hans" dirty="0"/>
              <a:t>b</a:t>
            </a:r>
            <a:r>
              <a:rPr kumimoji="1" lang="zh-Hans" altLang="en-US" dirty="0"/>
              <a:t>为空字典</a:t>
            </a:r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zh-Hans" altLang="en-US" dirty="0"/>
              <a:t>空元组可以使用</a:t>
            </a:r>
            <a:r>
              <a:rPr kumimoji="1" lang="en-US" altLang="zh-Hans" dirty="0"/>
              <a:t>:</a:t>
            </a:r>
          </a:p>
          <a:p>
            <a:r>
              <a:rPr kumimoji="1" lang="en-US" altLang="zh-Hans" dirty="0"/>
              <a:t>c=()</a:t>
            </a:r>
            <a:r>
              <a:rPr kumimoji="1" lang="zh-Hans" altLang="en-US" dirty="0"/>
              <a:t> 表示</a:t>
            </a:r>
            <a:r>
              <a:rPr kumimoji="1" lang="en-US" altLang="zh-Hans" dirty="0"/>
              <a:t>c</a:t>
            </a:r>
            <a:r>
              <a:rPr kumimoji="1" lang="zh-Hans" altLang="en-US" dirty="0"/>
              <a:t>为空元组</a:t>
            </a:r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zh-Hans" altLang="en-US" dirty="0">
                <a:solidFill>
                  <a:srgbClr val="FF0000"/>
                </a:solidFill>
              </a:rPr>
              <a:t>那么空字典呢？</a:t>
            </a:r>
            <a:endParaRPr kumimoji="1" lang="en-US" altLang="zh-Hans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15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02BEA-0E99-414C-8093-1E22E417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空值？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9E690-1DA3-E743-9F38-98CECCA55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Hans" altLang="en-US" dirty="0"/>
              <a:t>只能用</a:t>
            </a:r>
            <a:endParaRPr kumimoji="1" lang="en-US" altLang="zh-Hans" dirty="0"/>
          </a:p>
          <a:p>
            <a:r>
              <a:rPr kumimoji="1" lang="en-US" altLang="zh-Hans" dirty="0"/>
              <a:t>d=set()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、空列表</a:t>
            </a:r>
          </a:p>
          <a:p>
            <a:r>
              <a:rPr kumimoji="1" lang="en-US" altLang="zh-CN" dirty="0"/>
              <a:t>&gt;&gt;&gt; l = list() 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、空字典</a:t>
            </a:r>
          </a:p>
          <a:p>
            <a:r>
              <a:rPr kumimoji="1" lang="en-US" altLang="zh-CN" dirty="0"/>
              <a:t>&gt;&gt;&gt; d = </a:t>
            </a:r>
            <a:r>
              <a:rPr kumimoji="1" lang="en-US" altLang="zh-CN" dirty="0" err="1"/>
              <a:t>dict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、空集合</a:t>
            </a:r>
          </a:p>
          <a:p>
            <a:r>
              <a:rPr kumimoji="1" lang="en-US" altLang="zh-CN" dirty="0"/>
              <a:t>&gt;&gt;&gt; s = set()</a:t>
            </a:r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、空元祖</a:t>
            </a:r>
          </a:p>
          <a:p>
            <a:r>
              <a:rPr kumimoji="1" lang="en-US" altLang="zh-CN" dirty="0"/>
              <a:t>&gt;&gt;&gt; t = tuple()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86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8A69A-CA32-5949-8B66-5D13407D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列表</a:t>
            </a:r>
            <a:r>
              <a:rPr kumimoji="1" lang="en-US" altLang="zh-Hans" dirty="0"/>
              <a:t>list-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EDB9A-88C6-4541-885F-39198256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Hans" dirty="0">
                <a:latin typeface="Heiti SC Medium" pitchFamily="2" charset="-128"/>
                <a:ea typeface="Heiti SC Medium" pitchFamily="2" charset="-128"/>
              </a:rPr>
              <a:t>remove()</a:t>
            </a:r>
          </a:p>
          <a:p>
            <a:pPr marL="0" indent="0">
              <a:buNone/>
            </a:pPr>
            <a:endParaRPr kumimoji="1"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en-US" altLang="zh-CN" b="1" dirty="0" err="1">
                <a:latin typeface="Heiti SC Medium" pitchFamily="2" charset="-128"/>
                <a:ea typeface="Heiti SC Medium" pitchFamily="2" charset="-128"/>
              </a:rPr>
              <a:t>nums</a:t>
            </a: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 = [1, 2, 3, 4]</a:t>
            </a:r>
          </a:p>
          <a:p>
            <a:pPr marL="0" indent="0">
              <a:buNone/>
            </a:pPr>
            <a:r>
              <a:rPr kumimoji="1" lang="en-US" altLang="zh-CN" b="1" dirty="0" err="1">
                <a:latin typeface="Heiti SC Medium" pitchFamily="2" charset="-128"/>
                <a:ea typeface="Heiti SC Medium" pitchFamily="2" charset="-128"/>
              </a:rPr>
              <a:t>nums.remove</a:t>
            </a: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(3)</a:t>
            </a:r>
          </a:p>
          <a:p>
            <a:pPr marL="0" indent="0">
              <a:buNone/>
            </a:pPr>
            <a:endParaRPr kumimoji="1" lang="en-US" altLang="zh-CN" b="1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endParaRPr kumimoji="1" lang="en-US" altLang="zh-CN" b="1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[1, 2, 3, 4]  </a:t>
            </a:r>
            <a:r>
              <a:rPr kumimoji="1" lang="zh-CN" altLang="en-US" b="1" dirty="0">
                <a:latin typeface="Heiti SC Medium" pitchFamily="2" charset="-128"/>
                <a:ea typeface="Heiti SC Medium" pitchFamily="2" charset="-128"/>
              </a:rPr>
              <a:t>变为</a:t>
            </a: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[1, 2, 4]</a:t>
            </a:r>
            <a:r>
              <a:rPr kumimoji="1" lang="zh-CN" altLang="en-US" b="1" dirty="0">
                <a:latin typeface="Heiti SC Medium" pitchFamily="2" charset="-128"/>
                <a:ea typeface="Heiti SC Medium" pitchFamily="2" charset="-128"/>
              </a:rPr>
              <a:t>，注意</a:t>
            </a: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remove</a:t>
            </a:r>
            <a:r>
              <a:rPr kumimoji="1" lang="zh-CN" altLang="en-US" b="1" dirty="0">
                <a:latin typeface="Heiti SC Medium" pitchFamily="2" charset="-128"/>
                <a:ea typeface="Heiti SC Medium" pitchFamily="2" charset="-128"/>
              </a:rPr>
              <a:t>方法中传的是值，不是</a:t>
            </a: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index</a:t>
            </a:r>
            <a:endParaRPr kumimoji="1" lang="zh-CN" altLang="en-US" b="1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94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8A69A-CA32-5949-8B66-5D13407D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列表</a:t>
            </a:r>
            <a:r>
              <a:rPr kumimoji="1" lang="en-US" altLang="zh-Hans" dirty="0"/>
              <a:t>list-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EDB9A-88C6-4541-885F-39198256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Hans" dirty="0">
                <a:latin typeface="Heiti SC Medium" pitchFamily="2" charset="-128"/>
                <a:ea typeface="Heiti SC Medium" pitchFamily="2" charset="-128"/>
              </a:rPr>
              <a:t>pop()</a:t>
            </a:r>
          </a:p>
          <a:p>
            <a:pPr marL="0" indent="0">
              <a:buNone/>
            </a:pPr>
            <a:endParaRPr kumimoji="1"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pop</a:t>
            </a:r>
            <a:r>
              <a:rPr kumimoji="1" lang="zh-CN" altLang="en-US" b="1" dirty="0">
                <a:latin typeface="Heiti SC Medium" pitchFamily="2" charset="-128"/>
                <a:ea typeface="Heiti SC Medium" pitchFamily="2" charset="-128"/>
              </a:rPr>
              <a:t>方法根据对象的索引值从现有列表中删除并返回一个对象。如果在不指定索引值的情况下调用</a:t>
            </a: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pop</a:t>
            </a:r>
            <a:r>
              <a:rPr kumimoji="1" lang="zh-CN" altLang="en-US" b="1" dirty="0">
                <a:latin typeface="Heiti SC Medium" pitchFamily="2" charset="-128"/>
                <a:ea typeface="Heiti SC Medium" pitchFamily="2" charset="-128"/>
              </a:rPr>
              <a:t>，则列表中的最后一个对象将被删除并返回。 如果指定一个索引值，则该位置中的对象将被删除并返回。 如果列表为空，或者您使用不存在的索引值调用</a:t>
            </a: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pop</a:t>
            </a:r>
            <a:r>
              <a:rPr kumimoji="1" lang="zh-CN" altLang="en-US" b="1" dirty="0">
                <a:latin typeface="Heiti SC Medium" pitchFamily="2" charset="-128"/>
                <a:ea typeface="Heiti SC Medium" pitchFamily="2" charset="-128"/>
              </a:rPr>
              <a:t>，那么解释器会引发一个错误。</a:t>
            </a:r>
          </a:p>
        </p:txBody>
      </p:sp>
    </p:spTree>
    <p:extLst>
      <p:ext uri="{BB962C8B-B14F-4D97-AF65-F5344CB8AC3E}">
        <p14:creationId xmlns:p14="http://schemas.microsoft.com/office/powerpoint/2010/main" val="11283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8A69A-CA32-5949-8B66-5D13407D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列表</a:t>
            </a:r>
            <a:r>
              <a:rPr kumimoji="1" lang="en-US" altLang="zh-Hans" dirty="0"/>
              <a:t>list-</a:t>
            </a:r>
            <a:r>
              <a:rPr kumimoji="1" lang="zh-Hans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EDB9A-88C6-4541-885F-39198256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Hans" dirty="0">
                <a:latin typeface="Heiti SC Medium" pitchFamily="2" charset="-128"/>
                <a:ea typeface="Heiti SC Medium" pitchFamily="2" charset="-128"/>
              </a:rPr>
              <a:t>extend()</a:t>
            </a:r>
          </a:p>
          <a:p>
            <a:pPr marL="0" indent="0">
              <a:buNone/>
            </a:pPr>
            <a:endParaRPr kumimoji="1"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extend</a:t>
            </a:r>
            <a:r>
              <a:rPr kumimoji="1" lang="zh-CN" altLang="en-US" b="1" dirty="0">
                <a:latin typeface="Heiti SC Medium" pitchFamily="2" charset="-128"/>
                <a:ea typeface="Heiti SC Medium" pitchFamily="2" charset="-128"/>
              </a:rPr>
              <a:t>方法需要一个列表作为参数，并将其每个对象添加到现有的列表。 这个方法对于将两个列表合并为一个非常有用。</a:t>
            </a:r>
          </a:p>
          <a:p>
            <a:pPr marL="0" indent="0">
              <a:buNone/>
            </a:pPr>
            <a:r>
              <a:rPr kumimoji="1" lang="en-US" altLang="zh-CN" b="1" dirty="0" err="1">
                <a:latin typeface="Heiti SC Medium" pitchFamily="2" charset="-128"/>
                <a:ea typeface="Heiti SC Medium" pitchFamily="2" charset="-128"/>
              </a:rPr>
              <a:t>nums</a:t>
            </a: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 = [1, 2, 3, 4]</a:t>
            </a:r>
            <a:endParaRPr kumimoji="1" lang="zh-CN" altLang="en-US" b="1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en-US" altLang="zh-CN" b="1" dirty="0" err="1">
                <a:latin typeface="Heiti SC Medium" pitchFamily="2" charset="-128"/>
                <a:ea typeface="Heiti SC Medium" pitchFamily="2" charset="-128"/>
              </a:rPr>
              <a:t>nums.extend</a:t>
            </a: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([3, 4])</a:t>
            </a:r>
          </a:p>
          <a:p>
            <a:pPr marL="0" indent="0">
              <a:buNone/>
            </a:pPr>
            <a:endParaRPr kumimoji="1" lang="en-US" altLang="zh-CN" b="1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Hans" altLang="en-US" b="1" dirty="0">
                <a:latin typeface="Heiti SC Medium" pitchFamily="2" charset="-128"/>
                <a:ea typeface="Heiti SC Medium" pitchFamily="2" charset="-128"/>
              </a:rPr>
              <a:t>结果：</a:t>
            </a:r>
            <a:endParaRPr kumimoji="1" lang="en-US" altLang="zh-Hans" b="1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&gt;&gt;&gt; print(</a:t>
            </a:r>
            <a:r>
              <a:rPr kumimoji="1" lang="en-US" altLang="zh-CN" b="1" dirty="0" err="1">
                <a:latin typeface="Heiti SC Medium" pitchFamily="2" charset="-128"/>
                <a:ea typeface="Heiti SC Medium" pitchFamily="2" charset="-128"/>
              </a:rPr>
              <a:t>nums</a:t>
            </a: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)</a:t>
            </a:r>
          </a:p>
          <a:p>
            <a:pPr marL="0" indent="0">
              <a:buNone/>
            </a:pPr>
            <a:r>
              <a:rPr kumimoji="1" lang="en-US" altLang="zh-CN" b="1" dirty="0">
                <a:latin typeface="Heiti SC Medium" pitchFamily="2" charset="-128"/>
                <a:ea typeface="Heiti SC Medium" pitchFamily="2" charset="-128"/>
              </a:rPr>
              <a:t>[1, 2, 3, 4, 3, 4]</a:t>
            </a:r>
            <a:endParaRPr kumimoji="1" lang="zh-CN" altLang="en-US" b="1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382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696</TotalTime>
  <Words>2816</Words>
  <Application>Microsoft Office PowerPoint</Application>
  <PresentationFormat>宽屏</PresentationFormat>
  <Paragraphs>417</Paragraphs>
  <Slides>65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3" baseType="lpstr">
      <vt:lpstr>Heiti SC Medium</vt:lpstr>
      <vt:lpstr>DengXian</vt:lpstr>
      <vt:lpstr>华文楷体</vt:lpstr>
      <vt:lpstr>宋体</vt:lpstr>
      <vt:lpstr>Arial</vt:lpstr>
      <vt:lpstr>Corbel</vt:lpstr>
      <vt:lpstr>Wingdings</vt:lpstr>
      <vt:lpstr>视差</vt:lpstr>
      <vt:lpstr>第五章 Python内置数据结构</vt:lpstr>
      <vt:lpstr>PowerPoint 演示文稿</vt:lpstr>
      <vt:lpstr>列表list</vt:lpstr>
      <vt:lpstr>列表list</vt:lpstr>
      <vt:lpstr>列表list-需要注意几点</vt:lpstr>
      <vt:lpstr>列表list-常用方法</vt:lpstr>
      <vt:lpstr>列表list-常用方法</vt:lpstr>
      <vt:lpstr>列表list-常用方法</vt:lpstr>
      <vt:lpstr>列表list-常用方法</vt:lpstr>
      <vt:lpstr>列表list-常用方法</vt:lpstr>
      <vt:lpstr>列表list-常用方法</vt:lpstr>
      <vt:lpstr>列表list-常用方法</vt:lpstr>
      <vt:lpstr>列表list-常用方法</vt:lpstr>
      <vt:lpstr>列表list-常用方法</vt:lpstr>
      <vt:lpstr>列表list-常用方法</vt:lpstr>
      <vt:lpstr>列表list-常用方法</vt:lpstr>
      <vt:lpstr>列表</vt:lpstr>
      <vt:lpstr>列表的基本操作</vt:lpstr>
      <vt:lpstr>list对象的方法</vt:lpstr>
      <vt:lpstr>列表解析表达式</vt:lpstr>
      <vt:lpstr>元组</vt:lpstr>
      <vt:lpstr>元组-需要注意的问题</vt:lpstr>
      <vt:lpstr>元组-需要注意的问题</vt:lpstr>
      <vt:lpstr>元组</vt:lpstr>
      <vt:lpstr>元组的基本操作</vt:lpstr>
      <vt:lpstr>字符串</vt:lpstr>
      <vt:lpstr>字符串编码</vt:lpstr>
      <vt:lpstr>字符串格式化(1)</vt:lpstr>
      <vt:lpstr>字符串格式化(2)</vt:lpstr>
      <vt:lpstr>字符串格式化(3)</vt:lpstr>
      <vt:lpstr>字节系列</vt:lpstr>
      <vt:lpstr>bytes常量</vt:lpstr>
      <vt:lpstr>【例5-18】bytes常量示例</vt:lpstr>
      <vt:lpstr>创建bytes对象</vt:lpstr>
      <vt:lpstr>创建bytearrary对象</vt:lpstr>
      <vt:lpstr>bytes和bytearrary的序列操作</vt:lpstr>
      <vt:lpstr>字节编码和解码</vt:lpstr>
      <vt:lpstr>Python系列数据概述</vt:lpstr>
      <vt:lpstr>Python内置的序列数据类型</vt:lpstr>
      <vt:lpstr>系列数据的基本操作（1）</vt:lpstr>
      <vt:lpstr>系列数据的基本操作（2）</vt:lpstr>
      <vt:lpstr>系列的索引访问操作</vt:lpstr>
      <vt:lpstr>系列的切片操作</vt:lpstr>
      <vt:lpstr>系列的连接和重复操作</vt:lpstr>
      <vt:lpstr>系列的成员关系操作</vt:lpstr>
      <vt:lpstr>系列的比较运算操作</vt:lpstr>
      <vt:lpstr>系列的排序操作</vt:lpstr>
      <vt:lpstr>系列拆封</vt:lpstr>
      <vt:lpstr>字典- dictionaries</vt:lpstr>
      <vt:lpstr>字典- dictionaries</vt:lpstr>
      <vt:lpstr>字典- 常用方法</vt:lpstr>
      <vt:lpstr>字典- 常用方法</vt:lpstr>
      <vt:lpstr>字典- 常用方法</vt:lpstr>
      <vt:lpstr>字典- 常用方法</vt:lpstr>
      <vt:lpstr>字典- 常用方法</vt:lpstr>
      <vt:lpstr>字典- 常用方法</vt:lpstr>
      <vt:lpstr>集合sets</vt:lpstr>
      <vt:lpstr>集合sets</vt:lpstr>
      <vt:lpstr>集合sets-常用方法</vt:lpstr>
      <vt:lpstr>集合sets-常用方法</vt:lpstr>
      <vt:lpstr>集合sets-常用方法</vt:lpstr>
      <vt:lpstr>集合sets-常用方法</vt:lpstr>
      <vt:lpstr>集合sets-常用方法</vt:lpstr>
      <vt:lpstr>空值？</vt:lpstr>
      <vt:lpstr>空值？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Python语言概述</dc:title>
  <dc:creator>Microsoft Office 用户</dc:creator>
  <cp:lastModifiedBy>Zhenli He</cp:lastModifiedBy>
  <cp:revision>206</cp:revision>
  <dcterms:created xsi:type="dcterms:W3CDTF">2017-08-31T08:49:33Z</dcterms:created>
  <dcterms:modified xsi:type="dcterms:W3CDTF">2018-03-28T16:30:27Z</dcterms:modified>
</cp:coreProperties>
</file>