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303" r:id="rId9"/>
    <p:sldId id="286" r:id="rId10"/>
    <p:sldId id="304" r:id="rId11"/>
    <p:sldId id="287" r:id="rId12"/>
    <p:sldId id="288" r:id="rId13"/>
    <p:sldId id="289" r:id="rId14"/>
    <p:sldId id="290" r:id="rId15"/>
    <p:sldId id="305" r:id="rId16"/>
    <p:sldId id="308" r:id="rId17"/>
    <p:sldId id="309" r:id="rId18"/>
    <p:sldId id="291" r:id="rId19"/>
    <p:sldId id="310" r:id="rId20"/>
    <p:sldId id="311" r:id="rId21"/>
    <p:sldId id="312" r:id="rId22"/>
    <p:sldId id="313" r:id="rId23"/>
    <p:sldId id="292" r:id="rId24"/>
    <p:sldId id="293" r:id="rId25"/>
    <p:sldId id="294" r:id="rId26"/>
    <p:sldId id="302" r:id="rId27"/>
    <p:sldId id="295" r:id="rId28"/>
    <p:sldId id="296" r:id="rId29"/>
    <p:sldId id="298" r:id="rId30"/>
    <p:sldId id="299" r:id="rId31"/>
    <p:sldId id="306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785"/>
  </p:normalViewPr>
  <p:slideViewPr>
    <p:cSldViewPr snapToGrid="0" snapToObjects="1">
      <p:cViewPr varScale="1">
        <p:scale>
          <a:sx n="54" d="100"/>
          <a:sy n="54" d="100"/>
        </p:scale>
        <p:origin x="111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45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80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33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4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87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4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46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3495" y="1380068"/>
            <a:ext cx="9715328" cy="2616199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zh-Hans" altLang="en-US" dirty="0"/>
              <a:t>六</a:t>
            </a:r>
            <a:r>
              <a:rPr kumimoji="1" lang="zh-CN" altLang="en-US" dirty="0"/>
              <a:t>章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Python</a:t>
            </a:r>
            <a:r>
              <a:rPr kumimoji="1" lang="zh-Hans" altLang="en-US" dirty="0"/>
              <a:t>输入和输出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A585289-5E3D-034B-A379-23303BEB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31" y="404813"/>
            <a:ext cx="11194869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6.5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从控制台读取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个整数并计算其累计和（</a:t>
            </a:r>
            <a:r>
              <a:rPr lang="en-US" altLang="zh-CN" dirty="0" err="1">
                <a:ea typeface="宋体" panose="02010600030101010101" pitchFamily="2" charset="-122"/>
              </a:rPr>
              <a:t>io_sum.py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906D7D73-E951-4B45-845C-C5BE8AE7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83" y="1547813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由程序的第一个命令行参数所确定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268" name="图片 1">
            <a:extLst>
              <a:ext uri="{FF2B5EF4-FFF2-40B4-BE49-F238E27FC236}">
                <a16:creationId xmlns:a16="http://schemas.microsoft.com/office/drawing/2014/main" id="{9F711DA4-731E-994E-9389-6A9B55B3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64" y="2166144"/>
            <a:ext cx="72850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1">
            <a:extLst>
              <a:ext uri="{FF2B5EF4-FFF2-40B4-BE49-F238E27FC236}">
                <a16:creationId xmlns:a16="http://schemas.microsoft.com/office/drawing/2014/main" id="{FC83E9FF-C822-F840-8EBA-899612FE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79" y="5173267"/>
            <a:ext cx="410527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43983B6F-6750-3B42-879A-A4F286B1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115888"/>
            <a:ext cx="7772400" cy="7731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交互式用户输入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1C571D09-B54E-F146-9023-EB4712B7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49" y="896938"/>
            <a:ext cx="10183041" cy="41148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6.6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编写程序（</a:t>
            </a:r>
            <a:r>
              <a:rPr lang="en-US" altLang="zh-CN" dirty="0" err="1">
                <a:ea typeface="宋体" panose="02010600030101010101" pitchFamily="2" charset="-122"/>
              </a:rPr>
              <a:t>stat.py</a:t>
            </a:r>
            <a:r>
              <a:rPr lang="zh-CN" altLang="zh-CN" dirty="0">
                <a:ea typeface="宋体" panose="02010600030101010101" pitchFamily="2" charset="-122"/>
              </a:rPr>
              <a:t>），输入批量数据（假定当输入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r>
              <a:rPr lang="zh-CN" altLang="zh-CN" dirty="0">
                <a:ea typeface="宋体" panose="02010600030101010101" pitchFamily="2" charset="-122"/>
              </a:rPr>
              <a:t>时，终止输入），统计所输入的数据个数，并求总和以及平均值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2292" name="图片 3">
            <a:extLst>
              <a:ext uri="{FF2B5EF4-FFF2-40B4-BE49-F238E27FC236}">
                <a16:creationId xmlns:a16="http://schemas.microsoft.com/office/drawing/2014/main" id="{E75CC58F-2749-8847-AF5A-5896067C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379391"/>
            <a:ext cx="3757857" cy="360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1">
            <a:extLst>
              <a:ext uri="{FF2B5EF4-FFF2-40B4-BE49-F238E27FC236}">
                <a16:creationId xmlns:a16="http://schemas.microsoft.com/office/drawing/2014/main" id="{077AABA5-164B-DF4B-A759-17015CF1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56" y="2379391"/>
            <a:ext cx="58356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75842BA-4BCF-484D-AAEB-B4D5CDC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运行时提示输入密码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0E3CC36-ECC8-1D48-BCC1-169D4CEF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80970"/>
            <a:ext cx="10018713" cy="5011024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6.7</a:t>
            </a:r>
            <a:r>
              <a:rPr lang="zh-CN" altLang="zh-CN" dirty="0">
                <a:ea typeface="宋体" panose="02010600030101010101" pitchFamily="2" charset="-122"/>
              </a:rPr>
              <a:t>】运行时提示输入密码（</a:t>
            </a:r>
            <a:r>
              <a:rPr lang="en-US" altLang="zh-CN" dirty="0">
                <a:ea typeface="宋体" panose="02010600030101010101" pitchFamily="2" charset="-122"/>
              </a:rPr>
              <a:t>getpass1.py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4BBA81AF-21C0-F847-85EA-FE8A8D7DC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65" y="1984059"/>
            <a:ext cx="8815469" cy="73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1">
            <a:extLst>
              <a:ext uri="{FF2B5EF4-FFF2-40B4-BE49-F238E27FC236}">
                <a16:creationId xmlns:a16="http://schemas.microsoft.com/office/drawing/2014/main" id="{7C6ED0BB-E818-D14A-B32C-AABFF1CF0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65" y="3007398"/>
            <a:ext cx="58547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5">
            <a:extLst>
              <a:ext uri="{FF2B5EF4-FFF2-40B4-BE49-F238E27FC236}">
                <a16:creationId xmlns:a16="http://schemas.microsoft.com/office/drawing/2014/main" id="{AD44B11B-FFA7-A440-BEC2-ACA04C116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78" y="4322710"/>
            <a:ext cx="41021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003D932-9687-A741-B16C-00648DD5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文件和文件对象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775D1CB-A24F-C642-B567-A5B0DB9E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文件对象和</a:t>
            </a:r>
            <a:r>
              <a:rPr lang="en-US" altLang="zh-CN" dirty="0">
                <a:ea typeface="宋体" panose="02010600030101010101" pitchFamily="2" charset="-122"/>
              </a:rPr>
              <a:t>open</a:t>
            </a:r>
            <a:r>
              <a:rPr lang="zh-CN" altLang="zh-CN" dirty="0">
                <a:ea typeface="宋体" panose="02010600030101010101" pitchFamily="2" charset="-122"/>
              </a:rPr>
              <a:t>函数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sz="2800" dirty="0"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ea typeface="宋体" panose="02010600030101010101" pitchFamily="2" charset="-122"/>
              </a:rPr>
              <a:t>open()</a:t>
            </a:r>
            <a:r>
              <a:rPr lang="zh-CN" altLang="zh-CN" sz="2800" dirty="0">
                <a:ea typeface="宋体" panose="02010600030101010101" pitchFamily="2" charset="-122"/>
              </a:rPr>
              <a:t>函数时，可以指定打开文件的模式</a:t>
            </a:r>
            <a:r>
              <a:rPr lang="en-US" altLang="zh-CN" sz="2800" dirty="0">
                <a:ea typeface="宋体" panose="02010600030101010101" pitchFamily="2" charset="-122"/>
              </a:rPr>
              <a:t>mode</a:t>
            </a:r>
            <a:r>
              <a:rPr lang="zh-CN" altLang="zh-CN" sz="2800" dirty="0">
                <a:ea typeface="宋体" panose="02010600030101010101" pitchFamily="2" charset="-122"/>
              </a:rPr>
              <a:t>为：</a:t>
            </a:r>
            <a:r>
              <a:rPr lang="en-US" altLang="zh-CN" sz="2800" dirty="0">
                <a:ea typeface="宋体" panose="02010600030101010101" pitchFamily="2" charset="-122"/>
              </a:rPr>
              <a:t>'r'</a:t>
            </a:r>
            <a:r>
              <a:rPr lang="zh-CN" altLang="zh-CN" sz="2800" dirty="0">
                <a:ea typeface="宋体" panose="02010600030101010101" pitchFamily="2" charset="-122"/>
              </a:rPr>
              <a:t>（只读）、</a:t>
            </a:r>
            <a:r>
              <a:rPr lang="en-US" altLang="zh-CN" sz="2800" dirty="0">
                <a:ea typeface="宋体" panose="02010600030101010101" pitchFamily="2" charset="-122"/>
              </a:rPr>
              <a:t>'w'</a:t>
            </a:r>
            <a:r>
              <a:rPr lang="zh-CN" altLang="zh-CN" sz="2800" dirty="0">
                <a:ea typeface="宋体" panose="02010600030101010101" pitchFamily="2" charset="-122"/>
              </a:rPr>
              <a:t>（写入，写入前删除旧内容）、</a:t>
            </a:r>
            <a:r>
              <a:rPr lang="en-US" altLang="zh-CN" sz="2800" dirty="0">
                <a:ea typeface="宋体" panose="02010600030101010101" pitchFamily="2" charset="-122"/>
              </a:rPr>
              <a:t>'x'</a:t>
            </a:r>
            <a:r>
              <a:rPr lang="zh-CN" altLang="zh-CN" sz="2800" dirty="0">
                <a:ea typeface="宋体" panose="02010600030101010101" pitchFamily="2" charset="-122"/>
              </a:rPr>
              <a:t>（创建新文件，如果文件存在，则导致</a:t>
            </a:r>
            <a:r>
              <a:rPr lang="en-US" altLang="zh-CN" sz="2800" dirty="0" err="1">
                <a:ea typeface="宋体" panose="02010600030101010101" pitchFamily="2" charset="-122"/>
              </a:rPr>
              <a:t>FileExistsError</a:t>
            </a:r>
            <a:r>
              <a:rPr lang="zh-CN" altLang="zh-CN" sz="2800" dirty="0">
                <a:ea typeface="宋体" panose="02010600030101010101" pitchFamily="2" charset="-122"/>
              </a:rPr>
              <a:t>）、</a:t>
            </a:r>
            <a:r>
              <a:rPr lang="en-US" altLang="zh-CN" sz="2800" dirty="0">
                <a:ea typeface="宋体" panose="02010600030101010101" pitchFamily="2" charset="-122"/>
              </a:rPr>
              <a:t>'a'</a:t>
            </a:r>
            <a:r>
              <a:rPr lang="zh-CN" altLang="zh-CN" sz="2800" dirty="0">
                <a:ea typeface="宋体" panose="02010600030101010101" pitchFamily="2" charset="-122"/>
              </a:rPr>
              <a:t>（追加）、</a:t>
            </a:r>
            <a:r>
              <a:rPr lang="en-US" altLang="zh-CN" sz="2800" dirty="0">
                <a:ea typeface="宋体" panose="02010600030101010101" pitchFamily="2" charset="-122"/>
              </a:rPr>
              <a:t>'b'</a:t>
            </a:r>
            <a:r>
              <a:rPr lang="zh-CN" altLang="zh-CN" sz="2800" dirty="0">
                <a:ea typeface="宋体" panose="02010600030101010101" pitchFamily="2" charset="-122"/>
              </a:rPr>
              <a:t>（二进制文件）、</a:t>
            </a:r>
            <a:r>
              <a:rPr lang="en-US" altLang="zh-CN" sz="2800" dirty="0">
                <a:ea typeface="宋体" panose="02010600030101010101" pitchFamily="2" charset="-122"/>
              </a:rPr>
              <a:t>'t'</a:t>
            </a:r>
            <a:r>
              <a:rPr lang="zh-CN" altLang="zh-CN" sz="2800" dirty="0">
                <a:ea typeface="宋体" panose="02010600030101010101" pitchFamily="2" charset="-122"/>
              </a:rPr>
              <a:t>（文本文件，默认值）、</a:t>
            </a:r>
            <a:r>
              <a:rPr lang="en-US" altLang="zh-CN" sz="2800" dirty="0">
                <a:ea typeface="宋体" panose="02010600030101010101" pitchFamily="2" charset="-122"/>
              </a:rPr>
              <a:t>'+'</a:t>
            </a:r>
            <a:r>
              <a:rPr lang="zh-CN" altLang="zh-CN" sz="2800" dirty="0">
                <a:ea typeface="宋体" panose="02010600030101010101" pitchFamily="2" charset="-122"/>
              </a:rPr>
              <a:t>（更新，读写）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3D2399AC-32A8-684F-9EB8-8725E191B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49" y="1604101"/>
            <a:ext cx="7205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4">
            <a:extLst>
              <a:ext uri="{FF2B5EF4-FFF2-40B4-BE49-F238E27FC236}">
                <a16:creationId xmlns:a16="http://schemas.microsoft.com/office/drawing/2014/main" id="{337DA20E-208E-6646-91CD-A585CCA31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66" y="4268800"/>
            <a:ext cx="345598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5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9CF4AD28-D63E-534F-9199-6DEDBC2A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9" y="188913"/>
            <a:ext cx="8061325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文件的打开、写入、读取和关闭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C3D33EA5-6E95-394B-A3FD-E8E0ABD9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通过内置函数</a:t>
            </a:r>
            <a:r>
              <a:rPr lang="en-US" altLang="zh-CN" dirty="0">
                <a:ea typeface="宋体" panose="02010600030101010101" pitchFamily="2" charset="-122"/>
              </a:rPr>
              <a:t>open()</a:t>
            </a:r>
            <a:r>
              <a:rPr lang="zh-CN" altLang="zh-CN" dirty="0">
                <a:ea typeface="宋体" panose="02010600030101010101" pitchFamily="2" charset="-122"/>
              </a:rPr>
              <a:t>可创建或打开文件对象；通过文件对象的实例方法</a:t>
            </a:r>
            <a:r>
              <a:rPr lang="en-US" altLang="zh-CN" dirty="0">
                <a:ea typeface="宋体" panose="02010600030101010101" pitchFamily="2" charset="-122"/>
              </a:rPr>
              <a:t>write/</a:t>
            </a:r>
            <a:r>
              <a:rPr lang="en-US" altLang="zh-CN" dirty="0" err="1">
                <a:ea typeface="宋体" panose="02010600030101010101" pitchFamily="2" charset="-122"/>
              </a:rPr>
              <a:t>writelines</a:t>
            </a:r>
            <a:r>
              <a:rPr lang="zh-CN" altLang="zh-CN" dirty="0">
                <a:ea typeface="宋体" panose="02010600030101010101" pitchFamily="2" charset="-122"/>
              </a:rPr>
              <a:t>，可以写入字符串到文本文件；通过文件对象的实例方法</a:t>
            </a:r>
            <a:r>
              <a:rPr lang="en-US" altLang="zh-CN" dirty="0">
                <a:ea typeface="宋体" panose="02010600030101010101" pitchFamily="2" charset="-122"/>
              </a:rPr>
              <a:t>read/</a:t>
            </a:r>
            <a:r>
              <a:rPr lang="en-US" altLang="zh-CN" dirty="0" err="1">
                <a:ea typeface="宋体" panose="02010600030101010101" pitchFamily="2" charset="-122"/>
              </a:rPr>
              <a:t>readline</a:t>
            </a:r>
            <a:r>
              <a:rPr lang="zh-CN" altLang="zh-CN" dirty="0">
                <a:ea typeface="宋体" panose="02010600030101010101" pitchFamily="2" charset="-122"/>
              </a:rPr>
              <a:t>，可以读取文本文件的内容；文件读写完成后，应该使用</a:t>
            </a:r>
            <a:r>
              <a:rPr lang="en-US" altLang="zh-CN" dirty="0">
                <a:ea typeface="宋体" panose="02010600030101010101" pitchFamily="2" charset="-122"/>
              </a:rPr>
              <a:t>close</a:t>
            </a:r>
            <a:r>
              <a:rPr lang="zh-CN" altLang="zh-CN" dirty="0">
                <a:ea typeface="宋体" panose="02010600030101010101" pitchFamily="2" charset="-122"/>
              </a:rPr>
              <a:t>方法关闭文件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3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325D247-633C-E349-B482-F45E7C27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476250"/>
            <a:ext cx="8712200" cy="515938"/>
          </a:xfrm>
        </p:spPr>
        <p:txBody>
          <a:bodyPr>
            <a:normAutofit fontScale="90000"/>
          </a:bodyPr>
          <a:lstStyle/>
          <a:p>
            <a:r>
              <a:rPr lang="zh-CN" altLang="zh-CN" sz="3200" b="1">
                <a:ea typeface="宋体" panose="02010600030101010101" pitchFamily="2" charset="-122"/>
              </a:rPr>
              <a:t>【例</a:t>
            </a:r>
            <a:r>
              <a:rPr lang="en-US" altLang="zh-CN" sz="3200" b="1">
                <a:ea typeface="宋体" panose="02010600030101010101" pitchFamily="2" charset="-122"/>
              </a:rPr>
              <a:t>6.8</a:t>
            </a:r>
            <a:r>
              <a:rPr lang="zh-CN" altLang="zh-CN" sz="3200">
                <a:ea typeface="宋体" panose="02010600030101010101" pitchFamily="2" charset="-122"/>
              </a:rPr>
              <a:t>】读取并输出文本文件（</a:t>
            </a:r>
            <a:r>
              <a:rPr lang="en-US" altLang="zh-CN" sz="3200">
                <a:ea typeface="宋体" panose="02010600030101010101" pitchFamily="2" charset="-122"/>
              </a:rPr>
              <a:t>type_file.py</a:t>
            </a:r>
            <a:r>
              <a:rPr lang="zh-CN" altLang="zh-CN" sz="3200">
                <a:ea typeface="宋体" panose="02010600030101010101" pitchFamily="2" charset="-122"/>
              </a:rPr>
              <a:t>）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6387" name="图片 3">
            <a:extLst>
              <a:ext uri="{FF2B5EF4-FFF2-40B4-BE49-F238E27FC236}">
                <a16:creationId xmlns:a16="http://schemas.microsoft.com/office/drawing/2014/main" id="{3B1D48EF-8027-A840-90E8-37BC9CFEB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83" y="1144725"/>
            <a:ext cx="6152061" cy="49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3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A641-D7AC-8D45-9085-4502D16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另外的文件写入和读取方法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0CBC9-8695-9B4C-A939-A0A08A05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22" y="998484"/>
            <a:ext cx="8144691" cy="55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55A0-D5A0-9B41-9E89-9AF82035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另外的文件写入和读取方法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2DE0F-DD75-6548-A7D8-FBFE2FB6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25" y="802540"/>
            <a:ext cx="7153910" cy="59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EA8E8F7E-AED1-1949-A6A7-4F2FB17A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050" y="238126"/>
            <a:ext cx="7772400" cy="6445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with</a:t>
            </a:r>
            <a:r>
              <a:rPr lang="zh-CN" altLang="zh-CN">
                <a:ea typeface="宋体" panose="02010600030101010101" pitchFamily="2" charset="-122"/>
              </a:rPr>
              <a:t>语句和上下文管理协议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EE272D2-4662-4049-A2A7-7A01EEFD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1084263"/>
            <a:ext cx="7772400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实现上下文管理协议的对象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文件对象支持使用</a:t>
            </a:r>
            <a:r>
              <a:rPr lang="en-US" altLang="zh-CN" dirty="0">
                <a:ea typeface="宋体" panose="02010600030101010101" pitchFamily="2" charset="-122"/>
              </a:rPr>
              <a:t>with</a:t>
            </a:r>
            <a:r>
              <a:rPr lang="zh-CN" altLang="zh-CN" dirty="0">
                <a:ea typeface="宋体" panose="02010600030101010101" pitchFamily="2" charset="-122"/>
              </a:rPr>
              <a:t>语句，确保打开的文件自动关闭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6.9</a:t>
            </a:r>
            <a:r>
              <a:rPr lang="zh-CN" altLang="zh-CN" dirty="0">
                <a:ea typeface="宋体" panose="02010600030101010101" pitchFamily="2" charset="-122"/>
              </a:rPr>
              <a:t>】利用</a:t>
            </a:r>
            <a:r>
              <a:rPr lang="en-US" altLang="zh-CN" dirty="0">
                <a:ea typeface="宋体" panose="02010600030101010101" pitchFamily="2" charset="-122"/>
              </a:rPr>
              <a:t>with</a:t>
            </a:r>
            <a:r>
              <a:rPr lang="zh-CN" altLang="zh-CN" dirty="0">
                <a:ea typeface="宋体" panose="02010600030101010101" pitchFamily="2" charset="-122"/>
              </a:rPr>
              <a:t>语句读取并输出文本文件（</a:t>
            </a:r>
            <a:r>
              <a:rPr lang="en-US" altLang="zh-CN" dirty="0" err="1">
                <a:ea typeface="宋体" panose="02010600030101010101" pitchFamily="2" charset="-122"/>
              </a:rPr>
              <a:t>type_file_with.py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7412" name="图片 3">
            <a:extLst>
              <a:ext uri="{FF2B5EF4-FFF2-40B4-BE49-F238E27FC236}">
                <a16:creationId xmlns:a16="http://schemas.microsoft.com/office/drawing/2014/main" id="{674AEDD9-D9BB-9B4E-B7B5-E417DBA8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02" y="777876"/>
            <a:ext cx="223202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4">
            <a:extLst>
              <a:ext uri="{FF2B5EF4-FFF2-40B4-BE49-F238E27FC236}">
                <a16:creationId xmlns:a16="http://schemas.microsoft.com/office/drawing/2014/main" id="{42CAC074-F22C-934F-8F3D-99303C468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74" y="2070895"/>
            <a:ext cx="30702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">
            <a:extLst>
              <a:ext uri="{FF2B5EF4-FFF2-40B4-BE49-F238E27FC236}">
                <a16:creationId xmlns:a16="http://schemas.microsoft.com/office/drawing/2014/main" id="{778A07EB-952D-A64F-93CF-A6F146D09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77" y="4047331"/>
            <a:ext cx="6463590" cy="244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0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64AC2-4B04-8848-8623-C1C17ED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什么是上下文管理协议？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478CE-ED89-E64E-9205-CDEB523D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上下文管理协议听起来很吓人，但实际上很简单。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它规定你创建的任何类必须定义至少两个方法：</a:t>
            </a:r>
            <a:r>
              <a:rPr kumimoji="1" lang="en-US" altLang="zh-CN" dirty="0"/>
              <a:t>__enter__</a:t>
            </a:r>
            <a:r>
              <a:rPr kumimoji="1" lang="zh-CN" altLang="en-US" dirty="0"/>
              <a:t>和</a:t>
            </a:r>
            <a:r>
              <a:rPr kumimoji="1" lang="en-US" altLang="zh-CN" dirty="0"/>
              <a:t>__exit__</a:t>
            </a:r>
            <a:r>
              <a:rPr kumimoji="1" lang="zh-CN" altLang="en-US" dirty="0"/>
              <a:t>。 这是协议</a:t>
            </a:r>
            <a:r>
              <a:rPr kumimoji="1" lang="en-US" altLang="zh-CN" dirty="0"/>
              <a:t>,</a:t>
            </a:r>
            <a:r>
              <a:rPr kumimoji="1" lang="zh-CN" altLang="en-US" dirty="0"/>
              <a:t>当你坚持协议时，你的类可以钩入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965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81047" y="380964"/>
            <a:ext cx="8229599" cy="6113621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输入和输出概述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命令行参数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标准输入和标准输出函数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文件和文件对象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Hans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上下文管理协议</a:t>
            </a:r>
            <a:endParaRPr lang="en-US" altLang="zh-Han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标准输入、输出和错误流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重定向和管道</a:t>
            </a: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86F6F-D56A-7F4C-8716-7BFFBADF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什么是上下文管理协议？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24BF5-F577-124D-AD0B-DC3B2642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当一个对象与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语句一起使用时，解释器在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语句</a:t>
            </a:r>
            <a:r>
              <a:rPr kumimoji="1" lang="zh-Hans" altLang="en-US" dirty="0"/>
              <a:t>嵌套的程序单元</a:t>
            </a:r>
            <a:r>
              <a:rPr kumimoji="1" lang="zh-CN" altLang="en-US" dirty="0"/>
              <a:t>启动之前调用对象的</a:t>
            </a:r>
            <a:r>
              <a:rPr kumimoji="1" lang="en-US" altLang="zh-CN" dirty="0"/>
              <a:t>__enter__</a:t>
            </a:r>
            <a:r>
              <a:rPr kumimoji="1" lang="zh-CN" altLang="en-US" dirty="0"/>
              <a:t>方法。 这为您提供了一个执行任何必需的</a:t>
            </a:r>
            <a:r>
              <a:rPr kumimoji="1" lang="zh-Hans" altLang="en-US" dirty="0"/>
              <a:t>初始化或设置</a:t>
            </a:r>
            <a:r>
              <a:rPr kumimoji="1" lang="zh-CN" altLang="en-US" dirty="0"/>
              <a:t>代码的机会。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一旦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语句</a:t>
            </a:r>
            <a:r>
              <a:rPr kumimoji="1" lang="zh-Hans" altLang="en-US" dirty="0"/>
              <a:t>嵌套的程序单元执行完毕</a:t>
            </a:r>
            <a:r>
              <a:rPr kumimoji="1" lang="zh-CN" altLang="en-US" dirty="0"/>
              <a:t>，解释器总是调用对象的</a:t>
            </a:r>
            <a:r>
              <a:rPr kumimoji="1" lang="en-US" altLang="zh-CN" dirty="0"/>
              <a:t>__exit__</a:t>
            </a:r>
            <a:r>
              <a:rPr kumimoji="1" lang="zh-CN" altLang="en-US" dirty="0"/>
              <a:t>方法。 这这为您提供了执行任何必需的</a:t>
            </a:r>
            <a:r>
              <a:rPr kumimoji="1" lang="zh-Hans" altLang="en-US" dirty="0"/>
              <a:t>结束化或拆解化代码</a:t>
            </a:r>
            <a:r>
              <a:rPr kumimoji="1" lang="zh-CN" altLang="en-US" dirty="0"/>
              <a:t>的机会。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如果您创建了一个定义</a:t>
            </a:r>
            <a:r>
              <a:rPr kumimoji="1" lang="en-US" altLang="zh-CN" dirty="0"/>
              <a:t>__enter__</a:t>
            </a:r>
            <a:r>
              <a:rPr kumimoji="1" lang="zh-CN" altLang="en-US" dirty="0"/>
              <a:t>和</a:t>
            </a:r>
            <a:r>
              <a:rPr kumimoji="1" lang="en-US" altLang="zh-CN" dirty="0"/>
              <a:t>__exit__</a:t>
            </a:r>
            <a:r>
              <a:rPr kumimoji="1" lang="zh-CN" altLang="en-US" dirty="0"/>
              <a:t>的类，那么该类将被解释器自动视为上下文管理器，并</a:t>
            </a:r>
            <a:r>
              <a:rPr kumimoji="1" lang="zh-Hans" altLang="en-US" dirty="0"/>
              <a:t>可以使用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语句调用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55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3620-89B8-EE4E-85DE-C40A07E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关于</a:t>
            </a:r>
            <a:r>
              <a:rPr kumimoji="1" lang="en-US" altLang="zh-Hans" dirty="0"/>
              <a:t>__</a:t>
            </a:r>
            <a:r>
              <a:rPr kumimoji="1" lang="en-US" altLang="zh-Hans" dirty="0" err="1"/>
              <a:t>init</a:t>
            </a:r>
            <a:r>
              <a:rPr kumimoji="1" lang="en-US" altLang="zh-Hans" dirty="0"/>
              <a:t>__</a:t>
            </a:r>
            <a:r>
              <a:rPr kumimoji="1" lang="zh-Hans" altLang="en-US" dirty="0"/>
              <a:t>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DA060-0B1B-DD4B-974D-B281355C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除了</a:t>
            </a:r>
            <a:r>
              <a:rPr kumimoji="1" lang="en-US" altLang="zh-Hans" dirty="0"/>
              <a:t>__</a:t>
            </a:r>
            <a:r>
              <a:rPr kumimoji="1" lang="en-US" altLang="zh-CN" dirty="0"/>
              <a:t>enter</a:t>
            </a:r>
            <a:r>
              <a:rPr kumimoji="1" lang="en-US" altLang="zh-Hans" dirty="0"/>
              <a:t>__</a:t>
            </a:r>
            <a:r>
              <a:rPr kumimoji="1" lang="zh-CN" altLang="en-US" dirty="0"/>
              <a:t>和</a:t>
            </a:r>
            <a:r>
              <a:rPr kumimoji="1" lang="en-US" altLang="zh-Hans" dirty="0"/>
              <a:t>__</a:t>
            </a:r>
            <a:r>
              <a:rPr kumimoji="1" lang="en-US" altLang="zh-CN" dirty="0"/>
              <a:t>exit</a:t>
            </a:r>
            <a:r>
              <a:rPr kumimoji="1" lang="en-US" altLang="zh-Hans" dirty="0"/>
              <a:t>__</a:t>
            </a:r>
            <a:r>
              <a:rPr kumimoji="1" lang="zh-CN" altLang="en-US" dirty="0"/>
              <a:t>之外，</a:t>
            </a:r>
            <a:r>
              <a:rPr kumimoji="1" lang="zh-Hans" altLang="en-US" dirty="0"/>
              <a:t>你</a:t>
            </a:r>
            <a:r>
              <a:rPr kumimoji="1" lang="zh-CN" altLang="en-US" dirty="0"/>
              <a:t>还可以根据需要将其他方法添加到您的类中，包括定义自己的</a:t>
            </a:r>
            <a:r>
              <a:rPr kumimoji="1" lang="en-US" altLang="zh-CN" dirty="0"/>
              <a:t>__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__</a:t>
            </a:r>
            <a:r>
              <a:rPr kumimoji="1" lang="zh-CN" altLang="en-US" dirty="0"/>
              <a:t>方法</a:t>
            </a:r>
          </a:p>
          <a:p>
            <a:r>
              <a:rPr kumimoji="1" lang="en-US" altLang="zh-Hans" dirty="0"/>
              <a:t>__</a:t>
            </a:r>
            <a:r>
              <a:rPr kumimoji="1" lang="en-US" altLang="zh-CN" dirty="0" err="1"/>
              <a:t>init</a:t>
            </a:r>
            <a:r>
              <a:rPr kumimoji="1" lang="en-US" altLang="zh-Hans" dirty="0"/>
              <a:t>__</a:t>
            </a:r>
            <a:r>
              <a:rPr kumimoji="1" lang="zh-CN" altLang="en-US" dirty="0"/>
              <a:t>在</a:t>
            </a:r>
            <a:r>
              <a:rPr kumimoji="1" lang="en-US" altLang="zh-CN" dirty="0"/>
              <a:t>__enter__</a:t>
            </a:r>
            <a:r>
              <a:rPr kumimoji="1" lang="zh-CN" altLang="en-US" dirty="0"/>
              <a:t>之前运行（即在执行上下文管理器的设置代码之前）。</a:t>
            </a:r>
            <a:endParaRPr kumimoji="1" lang="en-US" altLang="zh-CN" dirty="0"/>
          </a:p>
          <a:p>
            <a:r>
              <a:rPr kumimoji="1" lang="zh-Hans" altLang="en-US" dirty="0"/>
              <a:t>在</a:t>
            </a:r>
            <a:r>
              <a:rPr kumimoji="1" lang="zh-CN" altLang="en-US" dirty="0"/>
              <a:t>上下文管理器定义</a:t>
            </a:r>
            <a:r>
              <a:rPr kumimoji="1" lang="en-US" altLang="zh-CN" dirty="0"/>
              <a:t>__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__</a:t>
            </a:r>
            <a:r>
              <a:rPr kumimoji="1" lang="zh-CN" altLang="en-US" dirty="0"/>
              <a:t>并不是一个绝对的要求（因为</a:t>
            </a:r>
            <a:r>
              <a:rPr kumimoji="1" lang="en-US" altLang="zh-CN" dirty="0"/>
              <a:t>__enter__</a:t>
            </a:r>
            <a:r>
              <a:rPr kumimoji="1" lang="zh-CN" altLang="en-US" dirty="0"/>
              <a:t>和</a:t>
            </a:r>
            <a:r>
              <a:rPr kumimoji="1" lang="en-US" altLang="zh-CN" dirty="0"/>
              <a:t>__exit__</a:t>
            </a:r>
            <a:r>
              <a:rPr kumimoji="1" lang="zh-Hans" altLang="en-US" dirty="0"/>
              <a:t>才是</a:t>
            </a:r>
            <a:r>
              <a:rPr kumimoji="1" lang="zh-CN" altLang="en-US" dirty="0"/>
              <a:t>真正需要的），但这样做有时可能很有用，因为它可以让任何初始化活动与任何安装活动分开。</a:t>
            </a:r>
          </a:p>
          <a:p>
            <a:r>
              <a:rPr kumimoji="1" lang="zh-CN" altLang="en-US" dirty="0"/>
              <a:t>当我们创建一个用于数据库连接的上下文管理器时，我们</a:t>
            </a:r>
            <a:r>
              <a:rPr kumimoji="1" lang="zh-Hans" altLang="en-US" dirty="0"/>
              <a:t>可以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__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__</a:t>
            </a:r>
            <a:r>
              <a:rPr kumimoji="1" lang="zh-CN" altLang="en-US" dirty="0"/>
              <a:t>来初始化我们的数据库连接。</a:t>
            </a:r>
          </a:p>
        </p:txBody>
      </p:sp>
    </p:spTree>
    <p:extLst>
      <p:ext uri="{BB962C8B-B14F-4D97-AF65-F5344CB8AC3E}">
        <p14:creationId xmlns:p14="http://schemas.microsoft.com/office/powerpoint/2010/main" val="9901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70F5-DCF8-5C46-AAAD-465CDB58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连接一个数据库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B43ED-F6F4-1549-B323-0AFDA655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从</a:t>
            </a:r>
            <a:r>
              <a:rPr lang="en-US" altLang="zh-CN" dirty="0"/>
              <a:t>Homebrew</a:t>
            </a:r>
            <a:r>
              <a:rPr lang="zh-CN" altLang="en-US" dirty="0"/>
              <a:t>仓库</a:t>
            </a:r>
            <a:r>
              <a:rPr lang="zh-Hans" altLang="en-US" dirty="0"/>
              <a:t>安装</a:t>
            </a:r>
            <a:r>
              <a:rPr lang="en-US" altLang="zh-CN" dirty="0" err="1"/>
              <a:t>mariadb</a:t>
            </a:r>
            <a:r>
              <a:rPr lang="en-US" altLang="zh-CN" dirty="0"/>
              <a:t> </a:t>
            </a:r>
            <a:r>
              <a:rPr lang="zh-Hans" altLang="en-US" dirty="0"/>
              <a:t>：</a:t>
            </a:r>
            <a:r>
              <a:rPr lang="en-US" altLang="zh-CN" dirty="0"/>
              <a:t>brew install </a:t>
            </a:r>
            <a:r>
              <a:rPr lang="en-US" altLang="zh-CN" dirty="0" err="1"/>
              <a:t>mariadb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从</a:t>
            </a:r>
            <a:r>
              <a:rPr kumimoji="1" lang="en-US" altLang="zh-Hans" dirty="0" err="1"/>
              <a:t>pypi</a:t>
            </a:r>
            <a:r>
              <a:rPr kumimoji="1" lang="zh-Hans" altLang="en-US" dirty="0"/>
              <a:t>安装</a:t>
            </a:r>
            <a:r>
              <a:rPr lang="en-US" altLang="zh-CN" dirty="0"/>
              <a:t>MySQL Database Driver</a:t>
            </a:r>
            <a:r>
              <a:rPr lang="zh-Hans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-connector 2.1.6</a:t>
            </a:r>
          </a:p>
          <a:p>
            <a:r>
              <a:rPr lang="en-US" altLang="zh-CN" dirty="0"/>
              <a:t> py</a:t>
            </a:r>
            <a:r>
              <a:rPr lang="en-US" altLang="zh-Hans" dirty="0"/>
              <a:t>thon</a:t>
            </a:r>
            <a:r>
              <a:rPr lang="en-US" altLang="zh-CN" dirty="0"/>
              <a:t>3 -m pip install </a:t>
            </a:r>
            <a:r>
              <a:rPr lang="en-US" altLang="zh-CN" dirty="0" err="1"/>
              <a:t>mysql</a:t>
            </a:r>
            <a:r>
              <a:rPr lang="en-US" altLang="zh-CN" dirty="0"/>
              <a:t>-connector</a:t>
            </a:r>
          </a:p>
          <a:p>
            <a:endParaRPr kumimoji="1" lang="en-US" altLang="zh-CN" dirty="0"/>
          </a:p>
          <a:p>
            <a:r>
              <a:rPr kumimoji="1" lang="zh-Hans" altLang="en-US" dirty="0"/>
              <a:t>剩下的，看样例代码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8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4F84424-22AF-2341-93FA-EB81D59E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标准输入、输出和错误流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5ADCA00-744E-924C-B946-CF5B6908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sys</a:t>
            </a:r>
            <a:r>
              <a:rPr lang="zh-CN" altLang="zh-CN" dirty="0">
                <a:ea typeface="宋体" panose="02010600030101010101" pitchFamily="2" charset="-122"/>
              </a:rPr>
              <a:t>模块的</a:t>
            </a:r>
            <a:r>
              <a:rPr lang="en-US" altLang="zh-CN" dirty="0" err="1">
                <a:ea typeface="宋体" panose="02010600030101010101" pitchFamily="2" charset="-122"/>
              </a:rPr>
              <a:t>sys.stdin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sys.stdout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sys.stderr</a:t>
            </a:r>
            <a:r>
              <a:rPr lang="zh-CN" altLang="zh-CN" dirty="0">
                <a:ea typeface="宋体" panose="02010600030101010101" pitchFamily="2" charset="-122"/>
              </a:rPr>
              <a:t>，可以查看对应的标准输入、标准输出和标准错误流文件对象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6.10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标准输出流示例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8436" name="图片 3">
            <a:extLst>
              <a:ext uri="{FF2B5EF4-FFF2-40B4-BE49-F238E27FC236}">
                <a16:creationId xmlns:a16="http://schemas.microsoft.com/office/drawing/2014/main" id="{A92FA574-C02A-9443-A454-60FF2C2F2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2" y="2947126"/>
            <a:ext cx="74183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8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8C3B317B-0C26-094C-91C1-BDD69E9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读取任意长度的输入流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FAD89B8-1C39-2D46-93CB-32DC0A7C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6.11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计算输入流中数值的平均值（</a:t>
            </a:r>
            <a:r>
              <a:rPr lang="en-US" altLang="zh-CN">
                <a:ea typeface="宋体" panose="02010600030101010101" pitchFamily="2" charset="-122"/>
              </a:rPr>
              <a:t>average.py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0D5974FF-828E-734E-AD5B-C0512A85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23" y="1998141"/>
            <a:ext cx="3161393" cy="394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4">
            <a:extLst>
              <a:ext uri="{FF2B5EF4-FFF2-40B4-BE49-F238E27FC236}">
                <a16:creationId xmlns:a16="http://schemas.microsoft.com/office/drawing/2014/main" id="{F42B1EA8-94BF-654D-812F-C92708BD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86" y="2705145"/>
            <a:ext cx="4227694" cy="23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1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9CF50CBE-8CC5-7D46-93F4-98B12256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8" y="188913"/>
            <a:ext cx="8062912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标准输入、输出和错误流重定向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B678651F-245D-B942-97A8-A7DB3A49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638" y="1331913"/>
            <a:ext cx="9987688" cy="41148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6.12</a:t>
            </a:r>
            <a:r>
              <a:rPr lang="zh-CN" altLang="zh-CN" dirty="0">
                <a:ea typeface="宋体" panose="02010600030101010101" pitchFamily="2" charset="-122"/>
              </a:rPr>
              <a:t>】标准输出流重定向示例（</a:t>
            </a:r>
            <a:r>
              <a:rPr lang="en-US" altLang="zh-CN" dirty="0" err="1">
                <a:ea typeface="宋体" panose="02010600030101010101" pitchFamily="2" charset="-122"/>
              </a:rPr>
              <a:t>poweroftwo.py</a:t>
            </a:r>
            <a:r>
              <a:rPr lang="zh-CN" altLang="zh-CN" dirty="0">
                <a:ea typeface="宋体" panose="02010600030101010101" pitchFamily="2" charset="-122"/>
              </a:rPr>
              <a:t>）。从命令行第一个参数中获取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的值，然后将</a:t>
            </a:r>
            <a:r>
              <a:rPr lang="en-US" altLang="zh-CN" dirty="0">
                <a:ea typeface="宋体" panose="02010600030101010101" pitchFamily="2" charset="-122"/>
              </a:rPr>
              <a:t>0~n</a:t>
            </a:r>
            <a:r>
              <a:rPr lang="zh-CN" altLang="zh-CN" dirty="0">
                <a:ea typeface="宋体" panose="02010600030101010101" pitchFamily="2" charset="-122"/>
              </a:rPr>
              <a:t>以及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0~n</a:t>
            </a:r>
            <a:r>
              <a:rPr lang="zh-CN" altLang="zh-CN" dirty="0">
                <a:ea typeface="宋体" panose="02010600030101010101" pitchFamily="2" charset="-122"/>
              </a:rPr>
              <a:t>次幂的列表打印输出到</a:t>
            </a:r>
            <a:r>
              <a:rPr lang="en-US" altLang="zh-CN" dirty="0" err="1">
                <a:ea typeface="宋体" panose="02010600030101010101" pitchFamily="2" charset="-122"/>
              </a:rPr>
              <a:t>out.log</a:t>
            </a:r>
            <a:r>
              <a:rPr lang="zh-CN" altLang="zh-CN" dirty="0">
                <a:ea typeface="宋体" panose="02010600030101010101" pitchFamily="2" charset="-122"/>
              </a:rPr>
              <a:t>文件中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484" name="图片 3">
            <a:extLst>
              <a:ext uri="{FF2B5EF4-FFF2-40B4-BE49-F238E27FC236}">
                <a16:creationId xmlns:a16="http://schemas.microsoft.com/office/drawing/2014/main" id="{91F4D290-1578-A64F-85E9-5914282F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2614930"/>
            <a:ext cx="5587796" cy="39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4">
            <a:extLst>
              <a:ext uri="{FF2B5EF4-FFF2-40B4-BE49-F238E27FC236}">
                <a16:creationId xmlns:a16="http://schemas.microsoft.com/office/drawing/2014/main" id="{9D7C246D-A295-8A4E-BC8F-4BC4531EC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08" y="3189242"/>
            <a:ext cx="4319176" cy="22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2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7DA0E98-B1EC-D448-91EE-0C21C17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重定向和管道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4612C10F-6F09-4745-A40A-D11067FD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实现标准输入和标准输出的抽象，并通过操作系统为标准输入或标准输出指定不同的源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重定向标准输出到一个文件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6.13</a:t>
            </a:r>
            <a:r>
              <a:rPr lang="zh-CN" altLang="zh-CN">
                <a:ea typeface="宋体" panose="02010600030101010101" pitchFamily="2" charset="-122"/>
              </a:rPr>
              <a:t>】重新定向标准输出到一个文件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1508" name="图片 3">
            <a:extLst>
              <a:ext uri="{FF2B5EF4-FFF2-40B4-BE49-F238E27FC236}">
                <a16:creationId xmlns:a16="http://schemas.microsoft.com/office/drawing/2014/main" id="{5DC7B08F-21C7-B048-8332-DA2BC352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04" y="2166760"/>
            <a:ext cx="4861930" cy="85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6">
            <a:extLst>
              <a:ext uri="{FF2B5EF4-FFF2-40B4-BE49-F238E27FC236}">
                <a16:creationId xmlns:a16="http://schemas.microsoft.com/office/drawing/2014/main" id="{C3ECE384-194E-114F-9049-DBC2A487C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13" y="3521212"/>
            <a:ext cx="5828294" cy="287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B27EC71-9660-174D-8928-73FAA403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重定向文件到标准输入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70C64ABC-53DA-374D-8490-0C0DD747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输出重定向的语法格式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6.14</a:t>
            </a:r>
            <a:r>
              <a:rPr lang="zh-CN" altLang="zh-CN" dirty="0">
                <a:ea typeface="宋体" panose="02010600030101010101" pitchFamily="2" charset="-122"/>
              </a:rPr>
              <a:t>】重新定向文件到标准输入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重定向文件到标准输入的示意图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2532" name="图片 3">
            <a:extLst>
              <a:ext uri="{FF2B5EF4-FFF2-40B4-BE49-F238E27FC236}">
                <a16:creationId xmlns:a16="http://schemas.microsoft.com/office/drawing/2014/main" id="{84C55F70-4E8F-1F4E-8D21-FD6B61AF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3" y="1677140"/>
            <a:ext cx="2293528" cy="4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4">
            <a:extLst>
              <a:ext uri="{FF2B5EF4-FFF2-40B4-BE49-F238E27FC236}">
                <a16:creationId xmlns:a16="http://schemas.microsoft.com/office/drawing/2014/main" id="{FF8E9854-BAF4-9148-8713-C35A9830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71" y="2307788"/>
            <a:ext cx="728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5">
            <a:extLst>
              <a:ext uri="{FF2B5EF4-FFF2-40B4-BE49-F238E27FC236}">
                <a16:creationId xmlns:a16="http://schemas.microsoft.com/office/drawing/2014/main" id="{D22E30ED-1D23-664A-96BF-59BCE2253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89" y="4038224"/>
            <a:ext cx="66881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36C82F1-5181-8546-8555-8DE8830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管道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D8A315DC-F27A-1442-ACB4-172F4096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将一个程序的标准输出与另一个程序的标准输入相连，这种机制称之为管道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管道执行的示意图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3556" name="图片 3">
            <a:extLst>
              <a:ext uri="{FF2B5EF4-FFF2-40B4-BE49-F238E27FC236}">
                <a16:creationId xmlns:a16="http://schemas.microsoft.com/office/drawing/2014/main" id="{91EC118A-859F-F541-B951-6EFE566D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1"/>
          <a:stretch>
            <a:fillRect/>
          </a:stretch>
        </p:blipFill>
        <p:spPr bwMode="auto">
          <a:xfrm>
            <a:off x="7365366" y="336179"/>
            <a:ext cx="28082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4">
            <a:extLst>
              <a:ext uri="{FF2B5EF4-FFF2-40B4-BE49-F238E27FC236}">
                <a16:creationId xmlns:a16="http://schemas.microsoft.com/office/drawing/2014/main" id="{D822D135-B4F1-764B-83C2-2A395682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85" y="1497370"/>
            <a:ext cx="65532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图片 5">
            <a:extLst>
              <a:ext uri="{FF2B5EF4-FFF2-40B4-BE49-F238E27FC236}">
                <a16:creationId xmlns:a16="http://schemas.microsoft.com/office/drawing/2014/main" id="{C7367799-9DB8-8E4E-AC86-204B4F58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50" y="4276065"/>
            <a:ext cx="9263858" cy="171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5FB229D-8B07-D54F-BA92-BD9E0014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38" y="1158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 过滤器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F749A1EF-CDB6-1044-89DB-F906B150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38" y="1258888"/>
            <a:ext cx="7772400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过滤器通过某种形式将标准输入流转换为标准输出流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6.15</a:t>
            </a:r>
            <a:r>
              <a:rPr lang="zh-CN" altLang="zh-CN">
                <a:ea typeface="宋体" panose="02010600030101010101" pitchFamily="2" charset="-122"/>
              </a:rPr>
              <a:t>】过滤器示例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：使用操作系统实用程序</a:t>
            </a:r>
            <a:r>
              <a:rPr lang="en-US" altLang="zh-CN">
                <a:ea typeface="宋体" panose="02010600030101010101" pitchFamily="2" charset="-122"/>
              </a:rPr>
              <a:t>more</a:t>
            </a:r>
            <a:r>
              <a:rPr lang="zh-CN" altLang="zh-CN">
                <a:ea typeface="宋体" panose="02010600030101010101" pitchFamily="2" charset="-122"/>
              </a:rPr>
              <a:t>逐屏显示数据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4580" name="图片 3">
            <a:extLst>
              <a:ext uri="{FF2B5EF4-FFF2-40B4-BE49-F238E27FC236}">
                <a16:creationId xmlns:a16="http://schemas.microsoft.com/office/drawing/2014/main" id="{657C799B-5FEB-D74B-8B46-6CFABCBA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87" y="2279553"/>
            <a:ext cx="4959803" cy="457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A7D05C89-45A1-F84E-AB85-A11F2DD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输入和输出概述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B569C234-FDD6-354A-BF9F-EEC8F0FC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107" y="2001429"/>
            <a:ext cx="9599023" cy="4616450"/>
          </a:xfrm>
        </p:spPr>
        <p:txBody>
          <a:bodyPr>
            <a:normAutofit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Python</a:t>
            </a:r>
            <a:r>
              <a:rPr lang="zh-CN" altLang="zh-CN" sz="2800" dirty="0">
                <a:ea typeface="宋体" panose="02010600030101010101" pitchFamily="2" charset="-122"/>
              </a:rPr>
              <a:t>程序通常可以使用下列方式之一实现交互功能：</a:t>
            </a:r>
          </a:p>
          <a:p>
            <a:r>
              <a:rPr lang="zh-CN" altLang="zh-CN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ea typeface="宋体" panose="02010600030101010101" pitchFamily="2" charset="-122"/>
              </a:rPr>
              <a:t>）命令行参数。</a:t>
            </a:r>
          </a:p>
          <a:p>
            <a:r>
              <a:rPr lang="zh-CN" altLang="zh-CN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ea typeface="宋体" panose="02010600030101010101" pitchFamily="2" charset="-122"/>
              </a:rPr>
              <a:t>）标准输入和输出函数。</a:t>
            </a:r>
          </a:p>
          <a:p>
            <a:r>
              <a:rPr lang="zh-CN" altLang="zh-CN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ea typeface="宋体" panose="02010600030101010101" pitchFamily="2" charset="-122"/>
              </a:rPr>
              <a:t>）文件输入和输出。</a:t>
            </a:r>
          </a:p>
          <a:p>
            <a:r>
              <a:rPr lang="zh-CN" altLang="zh-CN" sz="2800" dirty="0"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ea typeface="宋体" panose="02010600030101010101" pitchFamily="2" charset="-122"/>
              </a:rPr>
              <a:t>）图形化用户界面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4100" name="图片 3">
            <a:extLst>
              <a:ext uri="{FF2B5EF4-FFF2-40B4-BE49-F238E27FC236}">
                <a16:creationId xmlns:a16="http://schemas.microsoft.com/office/drawing/2014/main" id="{93F94905-77BD-E949-BE8E-6DB2BCEC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11183"/>
            <a:ext cx="812641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5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8252EDF-CE25-DA4E-ACBC-81B6414B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过滤器示例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EEC4010-5FA1-644B-980B-8F8F0759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6.16</a:t>
            </a:r>
            <a:r>
              <a:rPr lang="zh-CN" altLang="zh-CN">
                <a:ea typeface="宋体" panose="02010600030101010101" pitchFamily="2" charset="-122"/>
              </a:rPr>
              <a:t>】过滤器示例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zh-CN">
                <a:ea typeface="宋体" panose="02010600030101010101" pitchFamily="2" charset="-122"/>
              </a:rPr>
              <a:t>：使用操作系统实用程序</a:t>
            </a:r>
            <a:r>
              <a:rPr lang="en-US" altLang="zh-CN">
                <a:ea typeface="宋体" panose="02010600030101010101" pitchFamily="2" charset="-122"/>
              </a:rPr>
              <a:t>sort</a:t>
            </a:r>
            <a:r>
              <a:rPr lang="zh-CN" altLang="zh-CN">
                <a:ea typeface="宋体" panose="02010600030101010101" pitchFamily="2" charset="-122"/>
              </a:rPr>
              <a:t>排序输出数据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5604" name="图片 1">
            <a:extLst>
              <a:ext uri="{FF2B5EF4-FFF2-40B4-BE49-F238E27FC236}">
                <a16:creationId xmlns:a16="http://schemas.microsoft.com/office/drawing/2014/main" id="{52D88DF2-FE6C-E446-B4CC-7942E917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6" y="2566850"/>
            <a:ext cx="8195216" cy="268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2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FB6A3D5A-99C0-3141-8835-1B57D27F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8913"/>
            <a:ext cx="7772400" cy="514350"/>
          </a:xfrm>
        </p:spPr>
        <p:txBody>
          <a:bodyPr>
            <a:normAutofit fontScale="90000"/>
          </a:bodyPr>
          <a:lstStyle/>
          <a:p>
            <a:r>
              <a:rPr lang="zh-CN" altLang="zh-CN">
                <a:ea typeface="宋体" panose="02010600030101010101" pitchFamily="2" charset="-122"/>
              </a:rPr>
              <a:t>过滤器示例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7C68E09-F195-B545-988E-636B1456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981075"/>
            <a:ext cx="7772400" cy="4114800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6.17</a:t>
            </a:r>
            <a:r>
              <a:rPr lang="zh-CN" altLang="zh-CN">
                <a:ea typeface="宋体" panose="02010600030101010101" pitchFamily="2" charset="-122"/>
              </a:rPr>
              <a:t>】过滤器示例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zh-CN">
                <a:ea typeface="宋体" panose="02010600030101010101" pitchFamily="2" charset="-122"/>
              </a:rPr>
              <a:t>：使用操作系统实用程序</a:t>
            </a:r>
            <a:r>
              <a:rPr lang="en-US" altLang="zh-CN">
                <a:ea typeface="宋体" panose="02010600030101010101" pitchFamily="2" charset="-122"/>
              </a:rPr>
              <a:t>sort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more</a:t>
            </a:r>
            <a:r>
              <a:rPr lang="zh-CN" altLang="zh-CN">
                <a:ea typeface="宋体" panose="02010600030101010101" pitchFamily="2" charset="-122"/>
              </a:rPr>
              <a:t>排序并逐屏输出数据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D7DB0A63-EC55-844B-98A5-941D54AF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1989139"/>
            <a:ext cx="420528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5C0746E-6D7F-ED44-868D-425A753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9890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过滤器示例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681CC6EB-791B-7940-9A4D-D098705B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49" y="981075"/>
            <a:ext cx="9595213" cy="4114800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6.18</a:t>
            </a:r>
            <a:r>
              <a:rPr lang="zh-CN" altLang="zh-CN" dirty="0">
                <a:ea typeface="宋体" panose="02010600030101010101" pitchFamily="2" charset="-122"/>
              </a:rPr>
              <a:t>】过滤器示例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ea typeface="宋体" panose="02010600030101010101" pitchFamily="2" charset="-122"/>
              </a:rPr>
              <a:t>rangefilter.py</a:t>
            </a:r>
            <a:r>
              <a:rPr lang="zh-CN" altLang="zh-CN" dirty="0">
                <a:ea typeface="宋体" panose="02010600030101010101" pitchFamily="2" charset="-122"/>
              </a:rPr>
              <a:t>）：将来自于标准输入中位于指定范围的值写入到标准输出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7652" name="图片 1">
            <a:extLst>
              <a:ext uri="{FF2B5EF4-FFF2-40B4-BE49-F238E27FC236}">
                <a16:creationId xmlns:a16="http://schemas.microsoft.com/office/drawing/2014/main" id="{1695D52A-8494-B741-B01F-C912B9457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11" y="2238059"/>
            <a:ext cx="43243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1">
            <a:extLst>
              <a:ext uri="{FF2B5EF4-FFF2-40B4-BE49-F238E27FC236}">
                <a16:creationId xmlns:a16="http://schemas.microsoft.com/office/drawing/2014/main" id="{19D00AF4-F9BA-B547-9753-3299B3FC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5" r="3824"/>
          <a:stretch>
            <a:fillRect/>
          </a:stretch>
        </p:blipFill>
        <p:spPr bwMode="auto">
          <a:xfrm>
            <a:off x="6096000" y="2486253"/>
            <a:ext cx="57610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3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DBF34C8-0177-3E41-BC0C-7567FB4A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44451"/>
            <a:ext cx="7772400" cy="771525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命令行参数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21B15AD-D446-B443-9663-5DE2E713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13" y="795338"/>
            <a:ext cx="9866584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通过列表</a:t>
            </a:r>
            <a:r>
              <a:rPr lang="en-US" altLang="zh-CN" dirty="0" err="1">
                <a:ea typeface="宋体" panose="02010600030101010101" pitchFamily="2" charset="-122"/>
              </a:rPr>
              <a:t>sys.argv</a:t>
            </a:r>
            <a:r>
              <a:rPr lang="zh-CN" altLang="zh-CN" dirty="0">
                <a:ea typeface="宋体" panose="02010600030101010101" pitchFamily="2" charset="-122"/>
              </a:rPr>
              <a:t>访问命令行参数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[0]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脚本名，</a:t>
            </a:r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[1]</a:t>
            </a:r>
            <a:r>
              <a:rPr lang="zh-CN" altLang="zh-CN" dirty="0">
                <a:ea typeface="宋体" panose="02010600030101010101" pitchFamily="2" charset="-122"/>
              </a:rPr>
              <a:t>为第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个参数，</a:t>
            </a:r>
            <a:r>
              <a:rPr lang="en-US" altLang="zh-CN" dirty="0" err="1">
                <a:ea typeface="宋体" panose="02010600030101010101" pitchFamily="2" charset="-122"/>
              </a:rPr>
              <a:t>argv</a:t>
            </a:r>
            <a:r>
              <a:rPr lang="en-US" altLang="zh-CN" dirty="0">
                <a:ea typeface="宋体" panose="02010600030101010101" pitchFamily="2" charset="-122"/>
              </a:rPr>
              <a:t>[2]</a:t>
            </a:r>
            <a:r>
              <a:rPr lang="zh-CN" altLang="zh-CN" dirty="0">
                <a:ea typeface="宋体" panose="02010600030101010101" pitchFamily="2" charset="-122"/>
              </a:rPr>
              <a:t>为第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个参数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6.1</a:t>
            </a:r>
            <a:r>
              <a:rPr lang="zh-CN" altLang="zh-CN" dirty="0">
                <a:ea typeface="宋体" panose="02010600030101010101" pitchFamily="2" charset="-122"/>
              </a:rPr>
              <a:t>】命令行参数示例（</a:t>
            </a:r>
            <a:r>
              <a:rPr lang="en-US" altLang="zh-CN" dirty="0" err="1">
                <a:ea typeface="宋体" panose="02010600030101010101" pitchFamily="2" charset="-122"/>
              </a:rPr>
              <a:t>randomseq.py</a:t>
            </a:r>
            <a:r>
              <a:rPr lang="zh-CN" altLang="zh-CN" dirty="0">
                <a:ea typeface="宋体" panose="02010600030101010101" pitchFamily="2" charset="-122"/>
              </a:rPr>
              <a:t>）：生成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个随机数，其中，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zh-CN" dirty="0">
                <a:ea typeface="宋体" panose="02010600030101010101" pitchFamily="2" charset="-122"/>
              </a:rPr>
              <a:t>由程序的第一个命令行参数所确定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847CF6CA-CF15-8B43-9CA9-798E8746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00" y="3286874"/>
            <a:ext cx="46212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1">
            <a:extLst>
              <a:ext uri="{FF2B5EF4-FFF2-40B4-BE49-F238E27FC236}">
                <a16:creationId xmlns:a16="http://schemas.microsoft.com/office/drawing/2014/main" id="{76BBAB62-7414-824D-819C-2A28D3D3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063830"/>
            <a:ext cx="42195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8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A5C659C-9BF9-C94F-956F-B37E5F86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argparse</a:t>
            </a:r>
            <a:r>
              <a:rPr lang="zh-CN" altLang="zh-CN">
                <a:ea typeface="宋体" panose="02010600030101010101" pitchFamily="2" charset="-122"/>
              </a:rPr>
              <a:t>模块和命令行参数解析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47A09F9F-9774-FB47-A5E0-A7FBB7B9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argparse</a:t>
            </a:r>
            <a:r>
              <a:rPr lang="zh-CN" altLang="zh-CN" dirty="0">
                <a:ea typeface="宋体" panose="02010600030101010101" pitchFamily="2" charset="-122"/>
              </a:rPr>
              <a:t>模块是用于解析命名的命令行参数，生成帮助信息的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标准模块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ea typeface="宋体" panose="02010600030101010101" pitchFamily="2" charset="-122"/>
              </a:rPr>
              <a:t>argparse</a:t>
            </a:r>
            <a:r>
              <a:rPr lang="zh-CN" altLang="zh-CN" dirty="0">
                <a:ea typeface="宋体" panose="02010600030101010101" pitchFamily="2" charset="-122"/>
              </a:rPr>
              <a:t>模块的基本步骤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148" name="图片 3">
            <a:extLst>
              <a:ext uri="{FF2B5EF4-FFF2-40B4-BE49-F238E27FC236}">
                <a16:creationId xmlns:a16="http://schemas.microsoft.com/office/drawing/2014/main" id="{7325F479-BBCB-9F4D-9220-B413BC4EA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03" y="2692085"/>
            <a:ext cx="8845221" cy="36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6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C5F314C-68E4-B74E-9EF7-2EA15A8E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3"/>
            <a:ext cx="7772400" cy="842962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【例</a:t>
            </a:r>
            <a:r>
              <a:rPr lang="en-US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6.2</a:t>
            </a:r>
            <a:r>
              <a:rPr lang="zh-CN" altLang="zh-CN">
                <a:ea typeface="宋体" panose="02010600030101010101" pitchFamily="2" charset="-122"/>
                <a:cs typeface="Times New Roman" panose="02020603050405020304" pitchFamily="18" charset="0"/>
              </a:rPr>
              <a:t>】命令行参数解析示例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8C111DE1-E923-2643-8B2B-1378E877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63" y="1042988"/>
            <a:ext cx="9573214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解析命令行参数所输入的长和宽的值，计算并输出长方形的面积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BC60576B-5D1D-1C4D-9F0F-AA3B52634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89" y="4602481"/>
            <a:ext cx="7223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">
            <a:extLst>
              <a:ext uri="{FF2B5EF4-FFF2-40B4-BE49-F238E27FC236}">
                <a16:creationId xmlns:a16="http://schemas.microsoft.com/office/drawing/2014/main" id="{BFA6F6BB-4F8E-5347-A0C9-CBA467BA0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96" y="1697832"/>
            <a:ext cx="59039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65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B0AF79F-5EF6-8745-8EDB-1AB93E19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标准输入和标准输出函数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248D892-2CC3-0248-9CB0-40F85CE3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1" y="1628775"/>
            <a:ext cx="8158163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input</a:t>
            </a:r>
            <a:r>
              <a:rPr lang="zh-CN" altLang="zh-CN" dirty="0">
                <a:ea typeface="宋体" panose="02010600030101010101" pitchFamily="2" charset="-122"/>
              </a:rPr>
              <a:t>函数的格式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print</a:t>
            </a:r>
            <a:r>
              <a:rPr lang="zh-CN" altLang="zh-CN" dirty="0">
                <a:ea typeface="宋体" panose="02010600030101010101" pitchFamily="2" charset="-122"/>
              </a:rPr>
              <a:t>函数的格式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print</a:t>
            </a:r>
            <a:r>
              <a:rPr lang="zh-CN" altLang="zh-CN" dirty="0">
                <a:ea typeface="宋体" panose="02010600030101010101" pitchFamily="2" charset="-122"/>
              </a:rPr>
              <a:t>函数用于打印一行内容，即将多个以分隔符（</a:t>
            </a:r>
            <a:r>
              <a:rPr lang="en-US" altLang="zh-CN" dirty="0" err="1">
                <a:ea typeface="宋体" panose="02010600030101010101" pitchFamily="2" charset="-122"/>
              </a:rPr>
              <a:t>sep</a:t>
            </a:r>
            <a:r>
              <a:rPr lang="zh-CN" altLang="zh-CN" dirty="0">
                <a:ea typeface="宋体" panose="02010600030101010101" pitchFamily="2" charset="-122"/>
              </a:rPr>
              <a:t>，默认为空格）分隔的值（</a:t>
            </a:r>
            <a:r>
              <a:rPr lang="en-US" altLang="zh-CN" dirty="0">
                <a:ea typeface="宋体" panose="02010600030101010101" pitchFamily="2" charset="-122"/>
              </a:rPr>
              <a:t>value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...</a:t>
            </a:r>
            <a:r>
              <a:rPr lang="zh-CN" altLang="zh-CN" dirty="0">
                <a:ea typeface="宋体" panose="02010600030101010101" pitchFamily="2" charset="-122"/>
              </a:rPr>
              <a:t>，以逗号分隔的值），写入到指定文件流（</a:t>
            </a:r>
            <a:r>
              <a:rPr lang="en-US" altLang="zh-CN" dirty="0">
                <a:ea typeface="宋体" panose="02010600030101010101" pitchFamily="2" charset="-122"/>
              </a:rPr>
              <a:t>file</a:t>
            </a:r>
            <a:r>
              <a:rPr lang="zh-CN" altLang="zh-CN" dirty="0">
                <a:ea typeface="宋体" panose="02010600030101010101" pitchFamily="2" charset="-122"/>
              </a:rPr>
              <a:t>，默认为控制台</a:t>
            </a:r>
            <a:r>
              <a:rPr lang="en-US" altLang="zh-CN" dirty="0" err="1">
                <a:ea typeface="宋体" panose="02010600030101010101" pitchFamily="2" charset="-122"/>
              </a:rPr>
              <a:t>sys.stdout</a:t>
            </a:r>
            <a:r>
              <a:rPr lang="zh-CN" altLang="zh-CN" dirty="0">
                <a:ea typeface="宋体" panose="02010600030101010101" pitchFamily="2" charset="-122"/>
              </a:rPr>
              <a:t>）。参数</a:t>
            </a:r>
            <a:r>
              <a:rPr lang="en-US" altLang="zh-CN" dirty="0">
                <a:ea typeface="宋体" panose="02010600030101010101" pitchFamily="2" charset="-122"/>
              </a:rPr>
              <a:t>end</a:t>
            </a:r>
            <a:r>
              <a:rPr lang="zh-CN" altLang="zh-CN" dirty="0">
                <a:ea typeface="宋体" panose="02010600030101010101" pitchFamily="2" charset="-122"/>
              </a:rPr>
              <a:t>指定换行符；</a:t>
            </a:r>
            <a:r>
              <a:rPr lang="en-US" altLang="zh-CN" dirty="0">
                <a:ea typeface="宋体" panose="02010600030101010101" pitchFamily="2" charset="-122"/>
              </a:rPr>
              <a:t>flush</a:t>
            </a:r>
            <a:r>
              <a:rPr lang="zh-CN" altLang="zh-CN" dirty="0">
                <a:ea typeface="宋体" panose="02010600030101010101" pitchFamily="2" charset="-122"/>
              </a:rPr>
              <a:t>指定是否强制写入到流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196" name="图片 3">
            <a:extLst>
              <a:ext uri="{FF2B5EF4-FFF2-40B4-BE49-F238E27FC236}">
                <a16:creationId xmlns:a16="http://schemas.microsoft.com/office/drawing/2014/main" id="{AEF2BA46-D469-3E42-B10D-C0E76B7E7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42" y="1628775"/>
            <a:ext cx="2276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9E54908D-FFFD-824A-99EB-723DF429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2787651"/>
            <a:ext cx="74406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4329D31-1FAC-5243-AFFD-B20202D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6.3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输入函数和输出函数示例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io_test1.py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219" name="内容占位符 3">
            <a:extLst>
              <a:ext uri="{FF2B5EF4-FFF2-40B4-BE49-F238E27FC236}">
                <a16:creationId xmlns:a16="http://schemas.microsoft.com/office/drawing/2014/main" id="{B5557408-C0CC-0A4F-9A24-14890E67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6378" y="1753961"/>
            <a:ext cx="10018713" cy="3484245"/>
          </a:xfrm>
        </p:spPr>
      </p:pic>
    </p:spTree>
    <p:extLst>
      <p:ext uri="{BB962C8B-B14F-4D97-AF65-F5344CB8AC3E}">
        <p14:creationId xmlns:p14="http://schemas.microsoft.com/office/powerpoint/2010/main" val="39535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204CE86-6332-F849-BC68-1FCBC289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6.4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输入函数和输出函数示例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io_test2.py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243" name="图片 3">
            <a:extLst>
              <a:ext uri="{FF2B5EF4-FFF2-40B4-BE49-F238E27FC236}">
                <a16:creationId xmlns:a16="http://schemas.microsoft.com/office/drawing/2014/main" id="{A82EDCC8-8BE7-8743-8D9B-F87B11094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4724401"/>
            <a:ext cx="3457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">
            <a:extLst>
              <a:ext uri="{FF2B5EF4-FFF2-40B4-BE49-F238E27FC236}">
                <a16:creationId xmlns:a16="http://schemas.microsoft.com/office/drawing/2014/main" id="{CAE4813D-7202-D948-A6A6-1FAAF43DF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9" y="2060575"/>
            <a:ext cx="900588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809</TotalTime>
  <Words>1304</Words>
  <Application>Microsoft Office PowerPoint</Application>
  <PresentationFormat>宽屏</PresentationFormat>
  <Paragraphs>119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DengXian</vt:lpstr>
      <vt:lpstr>华文楷体</vt:lpstr>
      <vt:lpstr>宋体</vt:lpstr>
      <vt:lpstr>Arial</vt:lpstr>
      <vt:lpstr>Corbel</vt:lpstr>
      <vt:lpstr>Times New Roman</vt:lpstr>
      <vt:lpstr>Wingdings</vt:lpstr>
      <vt:lpstr>视差</vt:lpstr>
      <vt:lpstr>第六章 Python输入和输出</vt:lpstr>
      <vt:lpstr>PowerPoint 演示文稿</vt:lpstr>
      <vt:lpstr>输入和输出概述</vt:lpstr>
      <vt:lpstr>命令行参数</vt:lpstr>
      <vt:lpstr>argparse模块和命令行参数解析</vt:lpstr>
      <vt:lpstr>【例6.2】命令行参数解析示例</vt:lpstr>
      <vt:lpstr>标准输入和标准输出函数</vt:lpstr>
      <vt:lpstr>【例6.3】输入函数和输出函数示例1（io_test1.py） </vt:lpstr>
      <vt:lpstr>【例6.4】输入函数和输出函数示例2（io_test2.py）</vt:lpstr>
      <vt:lpstr>【例6.5】从控制台读取n个整数并计算其累计和（io_sum.py）</vt:lpstr>
      <vt:lpstr>交互式用户输入</vt:lpstr>
      <vt:lpstr>运行时提示输入密码</vt:lpstr>
      <vt:lpstr>文件和文件对象</vt:lpstr>
      <vt:lpstr>文件的打开、写入、读取和关闭</vt:lpstr>
      <vt:lpstr>【例6.8】读取并输出文本文件（type_file.py） </vt:lpstr>
      <vt:lpstr>另外的文件写入和读取方法</vt:lpstr>
      <vt:lpstr>另外的文件写入和读取方法</vt:lpstr>
      <vt:lpstr>with语句和上下文管理协议</vt:lpstr>
      <vt:lpstr>什么是上下文管理协议？</vt:lpstr>
      <vt:lpstr>什么是上下文管理协议？</vt:lpstr>
      <vt:lpstr>关于__init__方法</vt:lpstr>
      <vt:lpstr>连接一个数据库</vt:lpstr>
      <vt:lpstr>标准输入、输出和错误流</vt:lpstr>
      <vt:lpstr>读取任意长度的输入流</vt:lpstr>
      <vt:lpstr>标准输入、输出和错误流重定向</vt:lpstr>
      <vt:lpstr>重定向和管道</vt:lpstr>
      <vt:lpstr>重定向文件到标准输入</vt:lpstr>
      <vt:lpstr>管道</vt:lpstr>
      <vt:lpstr> 过滤器</vt:lpstr>
      <vt:lpstr>过滤器示例（1）</vt:lpstr>
      <vt:lpstr>过滤器示例（2）</vt:lpstr>
      <vt:lpstr>过滤器示例（3）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Python语言概述</dc:title>
  <dc:creator>Microsoft Office 用户</dc:creator>
  <cp:lastModifiedBy>Zhenli He</cp:lastModifiedBy>
  <cp:revision>254</cp:revision>
  <dcterms:created xsi:type="dcterms:W3CDTF">2017-08-31T08:49:33Z</dcterms:created>
  <dcterms:modified xsi:type="dcterms:W3CDTF">2018-04-12T04:18:56Z</dcterms:modified>
</cp:coreProperties>
</file>