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8" r:id="rId3"/>
    <p:sldId id="281" r:id="rId4"/>
    <p:sldId id="282" r:id="rId5"/>
    <p:sldId id="283" r:id="rId6"/>
    <p:sldId id="284" r:id="rId7"/>
    <p:sldId id="285" r:id="rId8"/>
    <p:sldId id="294" r:id="rId9"/>
    <p:sldId id="295" r:id="rId10"/>
    <p:sldId id="300" r:id="rId11"/>
    <p:sldId id="301" r:id="rId12"/>
    <p:sldId id="296" r:id="rId13"/>
    <p:sldId id="297" r:id="rId14"/>
    <p:sldId id="298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302" r:id="rId24"/>
    <p:sldId id="29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77778"/>
  </p:normalViewPr>
  <p:slideViewPr>
    <p:cSldViewPr snapToGrid="0" snapToObjects="1">
      <p:cViewPr varScale="1">
        <p:scale>
          <a:sx n="54" d="100"/>
          <a:sy n="54" d="100"/>
        </p:scale>
        <p:origin x="111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20F7C-37E6-D64E-9211-130C9A18BC0D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65B26-1F5C-3E48-B8F4-CADCDBB3F1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10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9254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251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1973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4422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4907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503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1156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8863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30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0" y="118242"/>
            <a:ext cx="10018713" cy="8802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1116727"/>
            <a:ext cx="10018713" cy="5011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6310313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6310313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6310313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3495" y="1380068"/>
            <a:ext cx="9363399" cy="2616199"/>
          </a:xfrm>
        </p:spPr>
        <p:txBody>
          <a:bodyPr/>
          <a:lstStyle/>
          <a:p>
            <a:r>
              <a:rPr kumimoji="1" lang="zh-CN" altLang="en-US" dirty="0"/>
              <a:t>第七章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Python</a:t>
            </a:r>
            <a:r>
              <a:rPr kumimoji="1" lang="zh-CN" altLang="en-US" dirty="0"/>
              <a:t>中的错误和异常处理</a:t>
            </a:r>
          </a:p>
        </p:txBody>
      </p:sp>
    </p:spTree>
    <p:extLst>
      <p:ext uri="{BB962C8B-B14F-4D97-AF65-F5344CB8AC3E}">
        <p14:creationId xmlns:p14="http://schemas.microsoft.com/office/powerpoint/2010/main" val="187209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142A7F54-C6AB-DA46-BAE2-64000B4AF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638" y="188913"/>
            <a:ext cx="7772400" cy="842962"/>
          </a:xfrm>
        </p:spPr>
        <p:txBody>
          <a:bodyPr/>
          <a:lstStyle/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7.5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常见异常示例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pic>
        <p:nvPicPr>
          <p:cNvPr id="11267" name="图片 3">
            <a:extLst>
              <a:ext uri="{FF2B5EF4-FFF2-40B4-BE49-F238E27FC236}">
                <a16:creationId xmlns:a16="http://schemas.microsoft.com/office/drawing/2014/main" id="{1EAA14CE-C6CF-D748-96ED-D4AB37872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341" y="1077120"/>
            <a:ext cx="467995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图片 4">
            <a:extLst>
              <a:ext uri="{FF2B5EF4-FFF2-40B4-BE49-F238E27FC236}">
                <a16:creationId xmlns:a16="http://schemas.microsoft.com/office/drawing/2014/main" id="{D59CD9D2-CFE4-BD4A-A034-10DD7276A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075" y="1278732"/>
            <a:ext cx="4679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图片 5">
            <a:extLst>
              <a:ext uri="{FF2B5EF4-FFF2-40B4-BE49-F238E27FC236}">
                <a16:creationId xmlns:a16="http://schemas.microsoft.com/office/drawing/2014/main" id="{A3855C63-DE98-3448-886A-4B576A6E5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3549650"/>
            <a:ext cx="42005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图片 6">
            <a:extLst>
              <a:ext uri="{FF2B5EF4-FFF2-40B4-BE49-F238E27FC236}">
                <a16:creationId xmlns:a16="http://schemas.microsoft.com/office/drawing/2014/main" id="{83F5FC7C-9FF9-C545-9C50-649AB0CCE2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83" y="2444354"/>
            <a:ext cx="386397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图片 7">
            <a:extLst>
              <a:ext uri="{FF2B5EF4-FFF2-40B4-BE49-F238E27FC236}">
                <a16:creationId xmlns:a16="http://schemas.microsoft.com/office/drawing/2014/main" id="{B4ECEE55-B73F-FC4C-A9A8-ECFF6A3DA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207" y="4632598"/>
            <a:ext cx="3794125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88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17D2C2C0-DC75-7F4B-8C0F-8BF921B0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638" y="188913"/>
            <a:ext cx="7772400" cy="842962"/>
          </a:xfrm>
        </p:spPr>
        <p:txBody>
          <a:bodyPr/>
          <a:lstStyle/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7.5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常见异常示例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pic>
        <p:nvPicPr>
          <p:cNvPr id="12291" name="图片 2">
            <a:extLst>
              <a:ext uri="{FF2B5EF4-FFF2-40B4-BE49-F238E27FC236}">
                <a16:creationId xmlns:a16="http://schemas.microsoft.com/office/drawing/2014/main" id="{7ECAE967-CB47-E449-A353-18C28D21A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031876"/>
            <a:ext cx="4081462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图片 8">
            <a:extLst>
              <a:ext uri="{FF2B5EF4-FFF2-40B4-BE49-F238E27FC236}">
                <a16:creationId xmlns:a16="http://schemas.microsoft.com/office/drawing/2014/main" id="{7643849F-BD83-2D4D-96FF-A5BA4DF8F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9" y="1058863"/>
            <a:ext cx="4105275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图片 9">
            <a:extLst>
              <a:ext uri="{FF2B5EF4-FFF2-40B4-BE49-F238E27FC236}">
                <a16:creationId xmlns:a16="http://schemas.microsoft.com/office/drawing/2014/main" id="{3351BEA0-C18A-5B49-B530-3687372C6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1" y="3860801"/>
            <a:ext cx="4176713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42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08AE1776-1F96-4A4F-AF56-E203A8537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115888"/>
            <a:ext cx="7772400" cy="84455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引发异常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8FEC208D-926F-0349-BA55-FEFF1BD5F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14" y="960438"/>
            <a:ext cx="10012452" cy="41148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大部分由程序错误而产生的错误和异常，一般由</a:t>
            </a:r>
            <a:r>
              <a:rPr lang="en-US" altLang="zh-CN" dirty="0">
                <a:ea typeface="宋体" panose="02010600030101010101" pitchFamily="2" charset="-122"/>
              </a:rPr>
              <a:t>Python</a:t>
            </a:r>
            <a:r>
              <a:rPr lang="zh-CN" altLang="zh-CN" dirty="0">
                <a:ea typeface="宋体" panose="02010600030101010101" pitchFamily="2" charset="-122"/>
              </a:rPr>
              <a:t>虚拟机自动抛出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如果判断某种错误情况，则可以创建相应的异常类的对象，并通过</a:t>
            </a:r>
            <a:r>
              <a:rPr lang="en-US" altLang="zh-CN" dirty="0">
                <a:ea typeface="宋体" panose="02010600030101010101" pitchFamily="2" charset="-122"/>
              </a:rPr>
              <a:t>raise</a:t>
            </a:r>
            <a:r>
              <a:rPr lang="zh-CN" altLang="zh-CN" dirty="0">
                <a:ea typeface="宋体" panose="02010600030101010101" pitchFamily="2" charset="-122"/>
              </a:rPr>
              <a:t>语句抛出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7.6</a:t>
            </a:r>
            <a:r>
              <a:rPr lang="zh-CN" altLang="zh-CN" b="1" dirty="0">
                <a:ea typeface="宋体" panose="02010600030101010101" pitchFamily="2" charset="-122"/>
              </a:rPr>
              <a:t>】</a:t>
            </a:r>
            <a:r>
              <a:rPr lang="en-US" altLang="zh-CN" dirty="0">
                <a:ea typeface="宋体" panose="02010600030101010101" pitchFamily="2" charset="-122"/>
              </a:rPr>
              <a:t>Python</a:t>
            </a:r>
            <a:r>
              <a:rPr lang="zh-CN" altLang="zh-CN" dirty="0">
                <a:ea typeface="宋体" panose="02010600030101010101" pitchFamily="2" charset="-122"/>
              </a:rPr>
              <a:t>虚拟机自动抛出异常示例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b="1" dirty="0">
              <a:ea typeface="宋体" panose="02010600030101010101" pitchFamily="2" charset="-122"/>
            </a:endParaRPr>
          </a:p>
          <a:p>
            <a:endParaRPr lang="en-US" altLang="zh-CN" b="1" dirty="0">
              <a:ea typeface="宋体" panose="02010600030101010101" pitchFamily="2" charset="-122"/>
            </a:endParaRPr>
          </a:p>
          <a:p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7.7</a:t>
            </a:r>
            <a:r>
              <a:rPr lang="zh-CN" altLang="zh-CN" b="1" dirty="0">
                <a:ea typeface="宋体" panose="02010600030101010101" pitchFamily="2" charset="-122"/>
              </a:rPr>
              <a:t>】</a:t>
            </a:r>
            <a:r>
              <a:rPr lang="zh-CN" altLang="zh-CN" dirty="0">
                <a:ea typeface="宋体" panose="02010600030101010101" pitchFamily="2" charset="-122"/>
              </a:rPr>
              <a:t>程序代码中通过</a:t>
            </a:r>
            <a:r>
              <a:rPr lang="en-US" altLang="zh-CN" dirty="0">
                <a:ea typeface="宋体" panose="02010600030101010101" pitchFamily="2" charset="-122"/>
              </a:rPr>
              <a:t>raise</a:t>
            </a:r>
            <a:r>
              <a:rPr lang="zh-CN" altLang="zh-CN" dirty="0">
                <a:ea typeface="宋体" panose="02010600030101010101" pitchFamily="2" charset="-122"/>
              </a:rPr>
              <a:t>语句抛出异常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3316" name="图片 1">
            <a:extLst>
              <a:ext uri="{FF2B5EF4-FFF2-40B4-BE49-F238E27FC236}">
                <a16:creationId xmlns:a16="http://schemas.microsoft.com/office/drawing/2014/main" id="{A7CCE055-FEF3-3B48-AAD4-64E905354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209" y="2802754"/>
            <a:ext cx="29511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图片 2">
            <a:extLst>
              <a:ext uri="{FF2B5EF4-FFF2-40B4-BE49-F238E27FC236}">
                <a16:creationId xmlns:a16="http://schemas.microsoft.com/office/drawing/2014/main" id="{84B240A2-5C57-EA4C-B107-EF50D8D95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209" y="5297488"/>
            <a:ext cx="32766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28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B3FF40F4-9BC6-894D-B525-4EFAF952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Python</a:t>
            </a:r>
            <a:r>
              <a:rPr lang="zh-CN" altLang="zh-CN">
                <a:ea typeface="宋体" panose="02010600030101010101" pitchFamily="2" charset="-122"/>
              </a:rPr>
              <a:t>虚拟机捕获处理异常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962B44DD-114A-AD4D-903F-D6B61BC84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7.8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en-US" altLang="zh-CN">
                <a:ea typeface="宋体" panose="02010600030101010101" pitchFamily="2" charset="-122"/>
              </a:rPr>
              <a:t>Python</a:t>
            </a:r>
            <a:r>
              <a:rPr lang="zh-CN" altLang="zh-CN">
                <a:ea typeface="宋体" panose="02010600030101010101" pitchFamily="2" charset="-122"/>
              </a:rPr>
              <a:t>虚拟机捕获处理异常示例（</a:t>
            </a:r>
            <a:r>
              <a:rPr lang="en-US" altLang="zh-CN">
                <a:ea typeface="宋体" panose="02010600030101010101" pitchFamily="2" charset="-122"/>
              </a:rPr>
              <a:t>pvmexcept.py</a:t>
            </a:r>
            <a:r>
              <a:rPr lang="zh-CN" altLang="zh-CN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4340" name="图片 1">
            <a:extLst>
              <a:ext uri="{FF2B5EF4-FFF2-40B4-BE49-F238E27FC236}">
                <a16:creationId xmlns:a16="http://schemas.microsoft.com/office/drawing/2014/main" id="{E908AD6F-3B19-9D4A-BC38-1C4063A24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974" y="2045655"/>
            <a:ext cx="7787383" cy="408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13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1814B318-53D1-4F4C-9419-515FFF68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>
                <a:ea typeface="宋体" panose="02010600030101010101" pitchFamily="2" charset="-122"/>
              </a:rPr>
              <a:t>使用</a:t>
            </a:r>
            <a:r>
              <a:rPr lang="en-US" altLang="zh-CN">
                <a:ea typeface="宋体" panose="02010600030101010101" pitchFamily="2" charset="-122"/>
              </a:rPr>
              <a:t>try…except…else…finally</a:t>
            </a:r>
            <a:r>
              <a:rPr lang="zh-CN" altLang="zh-CN">
                <a:ea typeface="宋体" panose="02010600030101010101" pitchFamily="2" charset="-122"/>
              </a:rPr>
              <a:t>语句捕获处理异常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5363" name="图片 1">
            <a:extLst>
              <a:ext uri="{FF2B5EF4-FFF2-40B4-BE49-F238E27FC236}">
                <a16:creationId xmlns:a16="http://schemas.microsoft.com/office/drawing/2014/main" id="{4405EC14-4E48-C54D-9F0B-4173F114B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700" y="1129112"/>
            <a:ext cx="7105694" cy="540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53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D82A07BD-3DF9-FC4D-B0CB-FA271565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141288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try</a:t>
            </a:r>
            <a:r>
              <a:rPr lang="zh-CN" altLang="zh-CN">
                <a:ea typeface="宋体" panose="02010600030101010101" pitchFamily="2" charset="-122"/>
              </a:rPr>
              <a:t>语句的形式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02DB64CC-EEDA-F44B-A84E-0CBC7BAF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7.9</a:t>
            </a:r>
            <a:r>
              <a:rPr lang="zh-CN" altLang="zh-CN" b="1" dirty="0">
                <a:ea typeface="宋体" panose="02010600030101010101" pitchFamily="2" charset="-122"/>
              </a:rPr>
              <a:t>】</a:t>
            </a:r>
            <a:r>
              <a:rPr lang="en-US" altLang="zh-CN" dirty="0">
                <a:ea typeface="宋体" panose="02010600030101010101" pitchFamily="2" charset="-122"/>
              </a:rPr>
              <a:t>try…except…else…finally</a:t>
            </a:r>
            <a:r>
              <a:rPr lang="zh-CN" altLang="zh-CN" dirty="0">
                <a:ea typeface="宋体" panose="02010600030101010101" pitchFamily="2" charset="-122"/>
              </a:rPr>
              <a:t>示例（</a:t>
            </a:r>
            <a:r>
              <a:rPr lang="en-US" altLang="zh-CN" dirty="0" err="1">
                <a:ea typeface="宋体" panose="02010600030101010101" pitchFamily="2" charset="-122"/>
              </a:rPr>
              <a:t>try_except.py</a:t>
            </a:r>
            <a:r>
              <a:rPr lang="zh-CN" altLang="zh-CN" dirty="0">
                <a:ea typeface="宋体" panose="02010600030101010101" pitchFamily="2" charset="-122"/>
              </a:rPr>
              <a:t>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6388" name="图片 1">
            <a:extLst>
              <a:ext uri="{FF2B5EF4-FFF2-40B4-BE49-F238E27FC236}">
                <a16:creationId xmlns:a16="http://schemas.microsoft.com/office/drawing/2014/main" id="{75AF4149-1393-4742-A5FA-D8AFF463B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96975"/>
            <a:ext cx="80518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图片 2">
            <a:extLst>
              <a:ext uri="{FF2B5EF4-FFF2-40B4-BE49-F238E27FC236}">
                <a16:creationId xmlns:a16="http://schemas.microsoft.com/office/drawing/2014/main" id="{173801B3-1A46-674B-A67C-DEF8BD20E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911" y="3841750"/>
            <a:ext cx="7427961" cy="274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31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4757A25B-84FA-BB4A-8FA8-6A5F7F3B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188" y="115888"/>
            <a:ext cx="7772400" cy="773112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捕获异常的顺序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571636F6-FEC2-B14A-B4FE-640FCE31C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88" y="909638"/>
            <a:ext cx="8640762" cy="4114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except</a:t>
            </a:r>
            <a:r>
              <a:rPr lang="zh-CN" altLang="zh-CN">
                <a:ea typeface="宋体" panose="02010600030101010101" pitchFamily="2" charset="-122"/>
              </a:rPr>
              <a:t>块可以捕获并处理特定的异常类型（此类型称为“异常筛选器”），具有不同异常筛选器的多个</a:t>
            </a:r>
            <a:r>
              <a:rPr lang="en-US" altLang="zh-CN">
                <a:ea typeface="宋体" panose="02010600030101010101" pitchFamily="2" charset="-122"/>
              </a:rPr>
              <a:t>except</a:t>
            </a:r>
            <a:r>
              <a:rPr lang="zh-CN" altLang="zh-CN">
                <a:ea typeface="宋体" panose="02010600030101010101" pitchFamily="2" charset="-122"/>
              </a:rPr>
              <a:t>块可以串联在一起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7412" name="图片 1">
            <a:extLst>
              <a:ext uri="{FF2B5EF4-FFF2-40B4-BE49-F238E27FC236}">
                <a16:creationId xmlns:a16="http://schemas.microsoft.com/office/drawing/2014/main" id="{CF7EC38A-53DD-6A4D-BD34-B46107BDE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752" y="2260555"/>
            <a:ext cx="4738688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矩形 2">
            <a:extLst>
              <a:ext uri="{FF2B5EF4-FFF2-40B4-BE49-F238E27FC236}">
                <a16:creationId xmlns:a16="http://schemas.microsoft.com/office/drawing/2014/main" id="{86F7F7BB-A47F-F247-85C2-DC20ABE46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1" y="2794584"/>
            <a:ext cx="414818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400" b="1" dirty="0"/>
              <a:t>【例</a:t>
            </a:r>
            <a:r>
              <a:rPr lang="en-US" altLang="zh-CN" sz="2400" b="1" dirty="0"/>
              <a:t>7.10</a:t>
            </a:r>
            <a:r>
              <a:rPr lang="zh-CN" altLang="zh-CN" sz="2400" b="1" dirty="0"/>
              <a:t>】</a:t>
            </a:r>
            <a:r>
              <a:rPr lang="zh-CN" altLang="zh-CN" sz="2400" dirty="0"/>
              <a:t>异常类位置顺序示例（</a:t>
            </a:r>
            <a:r>
              <a:rPr lang="en-US" altLang="zh-CN" sz="2400" dirty="0"/>
              <a:t>try_except2.py</a:t>
            </a:r>
            <a:r>
              <a:rPr lang="zh-CN" altLang="zh-CN" sz="2400" dirty="0"/>
              <a:t>）：派生程度高的异常类</a:t>
            </a:r>
            <a:r>
              <a:rPr lang="en-US" altLang="zh-CN" sz="2400" dirty="0" err="1"/>
              <a:t>NumberError</a:t>
            </a:r>
            <a:r>
              <a:rPr lang="zh-CN" altLang="zh-CN" sz="2400" dirty="0"/>
              <a:t>放置在派生程度低的</a:t>
            </a:r>
            <a:r>
              <a:rPr lang="en-US" altLang="zh-CN" sz="2400" dirty="0"/>
              <a:t>Exception</a:t>
            </a:r>
            <a:r>
              <a:rPr lang="zh-CN" altLang="zh-CN" sz="2400" dirty="0"/>
              <a:t>后面，导致程序永远无法捕获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283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F8C05467-83F1-324C-9646-6EC98BBBE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0" y="115889"/>
            <a:ext cx="7772400" cy="78263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finally</a:t>
            </a:r>
            <a:r>
              <a:rPr lang="zh-CN" altLang="zh-CN">
                <a:ea typeface="宋体" panose="02010600030101010101" pitchFamily="2" charset="-122"/>
              </a:rPr>
              <a:t>块和发生异常后的处理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DF50BA85-98D0-3E45-A6E8-9FB74593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98525"/>
            <a:ext cx="10215154" cy="4978400"/>
          </a:xfrm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finally</a:t>
            </a:r>
            <a:r>
              <a:rPr lang="zh-CN" altLang="zh-CN" sz="2800" dirty="0">
                <a:ea typeface="宋体" panose="02010600030101010101" pitchFamily="2" charset="-122"/>
              </a:rPr>
              <a:t>块始终在执行完</a:t>
            </a:r>
            <a:r>
              <a:rPr lang="en-US" altLang="zh-CN" sz="2800" dirty="0">
                <a:ea typeface="宋体" panose="02010600030101010101" pitchFamily="2" charset="-122"/>
              </a:rPr>
              <a:t>try</a:t>
            </a:r>
            <a:r>
              <a:rPr lang="zh-CN" altLang="zh-CN" sz="2800" dirty="0"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ea typeface="宋体" panose="02010600030101010101" pitchFamily="2" charset="-122"/>
              </a:rPr>
              <a:t>except</a:t>
            </a:r>
            <a:r>
              <a:rPr lang="zh-CN" altLang="zh-CN" sz="2800" dirty="0">
                <a:ea typeface="宋体" panose="02010600030101010101" pitchFamily="2" charset="-122"/>
              </a:rPr>
              <a:t>块之后执行，而与是否引发异常或者是否找到与异常类型匹配的</a:t>
            </a:r>
            <a:r>
              <a:rPr lang="en-US" altLang="zh-CN" sz="2800" dirty="0">
                <a:ea typeface="宋体" panose="02010600030101010101" pitchFamily="2" charset="-122"/>
              </a:rPr>
              <a:t>except</a:t>
            </a:r>
            <a:r>
              <a:rPr lang="zh-CN" altLang="zh-CN" sz="2800" dirty="0">
                <a:ea typeface="宋体" panose="02010600030101010101" pitchFamily="2" charset="-122"/>
              </a:rPr>
              <a:t>块无关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finally</a:t>
            </a:r>
            <a:r>
              <a:rPr lang="zh-CN" altLang="zh-CN" sz="2800" dirty="0">
                <a:ea typeface="宋体" panose="02010600030101010101" pitchFamily="2" charset="-122"/>
              </a:rPr>
              <a:t>块用于清理在</a:t>
            </a:r>
            <a:r>
              <a:rPr lang="en-US" altLang="zh-CN" sz="2800" dirty="0">
                <a:ea typeface="宋体" panose="02010600030101010101" pitchFamily="2" charset="-122"/>
              </a:rPr>
              <a:t>try</a:t>
            </a:r>
            <a:r>
              <a:rPr lang="zh-CN" altLang="zh-CN" sz="2800" dirty="0">
                <a:ea typeface="宋体" panose="02010600030101010101" pitchFamily="2" charset="-122"/>
              </a:rPr>
              <a:t>块中执行的操作，如释放其占有的资源（如文件流、数据库连接和图形句柄），而不用等待由运行库中的垃圾回收器来完成对象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18436" name="矩形 1">
            <a:extLst>
              <a:ext uri="{FF2B5EF4-FFF2-40B4-BE49-F238E27FC236}">
                <a16:creationId xmlns:a16="http://schemas.microsoft.com/office/drawing/2014/main" id="{9C1CED9D-20E4-1848-9E85-42E186415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004" y="3770903"/>
            <a:ext cx="430053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400" b="1" dirty="0"/>
              <a:t>【例</a:t>
            </a:r>
            <a:r>
              <a:rPr lang="en-US" altLang="zh-CN" sz="2400" b="1" dirty="0"/>
              <a:t>7.11</a:t>
            </a:r>
            <a:r>
              <a:rPr lang="zh-CN" altLang="zh-CN" sz="2400" b="1" dirty="0"/>
              <a:t>】</a:t>
            </a:r>
            <a:r>
              <a:rPr lang="zh-CN" altLang="zh-CN" sz="2400" dirty="0"/>
              <a:t>使用</a:t>
            </a:r>
            <a:r>
              <a:rPr lang="en-US" altLang="zh-CN" sz="2400" dirty="0"/>
              <a:t>finally</a:t>
            </a:r>
            <a:r>
              <a:rPr lang="zh-CN" altLang="zh-CN" sz="2400" dirty="0"/>
              <a:t>语句保证执行代码示例（</a:t>
            </a:r>
            <a:r>
              <a:rPr lang="en-US" altLang="zh-CN" sz="2400" dirty="0" err="1"/>
              <a:t>try_finally.py</a:t>
            </a:r>
            <a:r>
              <a:rPr lang="zh-CN" altLang="zh-CN" sz="2400" dirty="0"/>
              <a:t>）。将输入的字符串写入到文本中，直至按</a:t>
            </a:r>
            <a:r>
              <a:rPr lang="en-US" altLang="zh-CN" sz="2400" dirty="0"/>
              <a:t>Q</a:t>
            </a:r>
            <a:r>
              <a:rPr lang="zh-CN" altLang="zh-CN" sz="2400" dirty="0"/>
              <a:t>结束。如果按</a:t>
            </a:r>
            <a:r>
              <a:rPr lang="en-US" altLang="zh-CN" sz="2400" dirty="0" err="1"/>
              <a:t>Ctrl+C</a:t>
            </a:r>
            <a:r>
              <a:rPr lang="zh-CN" altLang="zh-CN" sz="2400" dirty="0"/>
              <a:t>中断程序运行，也保证打开的文件正常关闭</a:t>
            </a:r>
            <a:endParaRPr lang="zh-CN" altLang="en-US" sz="2400" dirty="0"/>
          </a:p>
        </p:txBody>
      </p:sp>
      <p:pic>
        <p:nvPicPr>
          <p:cNvPr id="18437" name="图片 2">
            <a:extLst>
              <a:ext uri="{FF2B5EF4-FFF2-40B4-BE49-F238E27FC236}">
                <a16:creationId xmlns:a16="http://schemas.microsoft.com/office/drawing/2014/main" id="{6BA40EE3-A87B-4346-8EF3-0F9677B3B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752" y="3565934"/>
            <a:ext cx="446405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59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B8FD85DC-B5B5-1A46-A62F-0267316C4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338" y="115889"/>
            <a:ext cx="7772400" cy="731837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自定义异常类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A59A97E1-4744-0E40-B9A5-4C033BD46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12" y="908050"/>
            <a:ext cx="9280933" cy="41148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自定义异常类一般继承于</a:t>
            </a:r>
            <a:r>
              <a:rPr lang="en-US" altLang="zh-CN" dirty="0">
                <a:ea typeface="宋体" panose="02010600030101010101" pitchFamily="2" charset="-122"/>
              </a:rPr>
              <a:t>Exception</a:t>
            </a:r>
            <a:r>
              <a:rPr lang="zh-CN" altLang="zh-CN" dirty="0">
                <a:ea typeface="宋体" panose="02010600030101010101" pitchFamily="2" charset="-122"/>
              </a:rPr>
              <a:t>或其子类。自定义异常类的命名规则一般以</a:t>
            </a:r>
            <a:r>
              <a:rPr lang="en-US" altLang="zh-CN" dirty="0">
                <a:ea typeface="宋体" panose="02010600030101010101" pitchFamily="2" charset="-122"/>
              </a:rPr>
              <a:t>Error</a:t>
            </a:r>
            <a:r>
              <a:rPr lang="zh-CN" altLang="zh-CN" dirty="0">
                <a:ea typeface="宋体" panose="02010600030101010101" pitchFamily="2" charset="-122"/>
              </a:rPr>
              <a:t>或</a:t>
            </a:r>
            <a:r>
              <a:rPr lang="en-US" altLang="zh-CN" dirty="0">
                <a:ea typeface="宋体" panose="02010600030101010101" pitchFamily="2" charset="-122"/>
              </a:rPr>
              <a:t>Exception</a:t>
            </a:r>
            <a:r>
              <a:rPr lang="zh-CN" altLang="zh-CN" dirty="0">
                <a:ea typeface="宋体" panose="02010600030101010101" pitchFamily="2" charset="-122"/>
              </a:rPr>
              <a:t>为后缀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矩形 1">
            <a:extLst>
              <a:ext uri="{FF2B5EF4-FFF2-40B4-BE49-F238E27FC236}">
                <a16:creationId xmlns:a16="http://schemas.microsoft.com/office/drawing/2014/main" id="{2C1AC1AD-32FA-5C49-B7B3-7E0B2A886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796" y="2042841"/>
            <a:ext cx="331311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400" b="1" dirty="0"/>
              <a:t>【例</a:t>
            </a:r>
            <a:r>
              <a:rPr lang="en-US" altLang="zh-CN" sz="2400" b="1" dirty="0"/>
              <a:t>7.12</a:t>
            </a:r>
            <a:r>
              <a:rPr lang="zh-CN" altLang="zh-CN" sz="2400" b="1" dirty="0"/>
              <a:t>】</a:t>
            </a:r>
            <a:r>
              <a:rPr lang="zh-CN" altLang="zh-CN" sz="2400" dirty="0"/>
              <a:t>创建自定义异常（</a:t>
            </a:r>
            <a:r>
              <a:rPr lang="en-US" altLang="zh-CN" sz="2400" dirty="0" err="1"/>
              <a:t>NumberError.py</a:t>
            </a:r>
            <a:r>
              <a:rPr lang="zh-CN" altLang="zh-CN" sz="2400" dirty="0"/>
              <a:t>），处理应用程序中出现负数参数的异常（例如，学生成绩处理类，不能容许成绩为负数）</a:t>
            </a:r>
            <a:endParaRPr lang="zh-CN" altLang="en-US" sz="2400" dirty="0"/>
          </a:p>
        </p:txBody>
      </p:sp>
      <p:pic>
        <p:nvPicPr>
          <p:cNvPr id="19461" name="图片 2">
            <a:extLst>
              <a:ext uri="{FF2B5EF4-FFF2-40B4-BE49-F238E27FC236}">
                <a16:creationId xmlns:a16="http://schemas.microsoft.com/office/drawing/2014/main" id="{83A7D8F8-78C4-6E43-93DC-7DA88AF6B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519" y="2186532"/>
            <a:ext cx="4321175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图片 3">
            <a:extLst>
              <a:ext uri="{FF2B5EF4-FFF2-40B4-BE49-F238E27FC236}">
                <a16:creationId xmlns:a16="http://schemas.microsoft.com/office/drawing/2014/main" id="{20287BD9-0E4C-E74C-94D5-E9AFDD9F7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251" y="4720497"/>
            <a:ext cx="2625461" cy="1836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71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EE07C6CA-728B-1947-ADC9-95275F203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断言处理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25E06C26-D3DA-054E-B8BC-1E7C9E6B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1" y="1981200"/>
            <a:ext cx="8207375" cy="41148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断言一般用于下列情况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断言的主要功能是帮助程序员调试程序，以保证程序运行的正确性；断言一般在开发调试阶段使用。即调试模式时断言有效，优化模式运行时，自动忽略断言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0484" name="图片 1">
            <a:extLst>
              <a:ext uri="{FF2B5EF4-FFF2-40B4-BE49-F238E27FC236}">
                <a16:creationId xmlns:a16="http://schemas.microsoft.com/office/drawing/2014/main" id="{653814DC-5C31-394E-BCE2-F6F778A06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6" y="2649539"/>
            <a:ext cx="604837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20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>
            <a:extLst>
              <a:ext uri="{FF2B5EF4-FFF2-40B4-BE49-F238E27FC236}">
                <a16:creationId xmlns:a16="http://schemas.microsoft.com/office/drawing/2014/main" id="{93145DBD-D377-C843-928D-699FE9CF9F1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681047" y="380964"/>
            <a:ext cx="8229599" cy="6113621"/>
          </a:xfrm>
        </p:spPr>
        <p:txBody>
          <a:bodyPr>
            <a:normAutofit/>
          </a:bodyPr>
          <a:lstStyle/>
          <a:p>
            <a:pPr algn="l" eaLnBrk="1" hangingPunct="1">
              <a:buFontTx/>
              <a:buChar char="•"/>
            </a:pPr>
            <a:r>
              <a:rPr lang="zh-CN" altLang="en-US" sz="2800" b="1" dirty="0">
                <a:ea typeface="宋体" panose="02010600030101010101" pitchFamily="2" charset="-122"/>
              </a:rPr>
              <a:t>本章要点：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 程序的错误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异常处理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断言处理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 程序的基本调试方法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9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93E165CE-0AAB-F947-B47D-20756B7E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71451"/>
            <a:ext cx="7772400" cy="842963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assert</a:t>
            </a:r>
            <a:r>
              <a:rPr lang="zh-CN" altLang="zh-CN">
                <a:ea typeface="宋体" panose="02010600030101010101" pitchFamily="2" charset="-122"/>
              </a:rPr>
              <a:t>语句和</a:t>
            </a:r>
            <a:r>
              <a:rPr lang="en-US" altLang="zh-CN">
                <a:ea typeface="宋体" panose="02010600030101010101" pitchFamily="2" charset="-122"/>
              </a:rPr>
              <a:t>AssertionError</a:t>
            </a:r>
            <a:r>
              <a:rPr lang="zh-CN" altLang="zh-CN">
                <a:ea typeface="宋体" panose="02010600030101010101" pitchFamily="2" charset="-122"/>
              </a:rPr>
              <a:t>类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764B2375-248D-3741-BB4F-B46F12948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361" y="1700214"/>
            <a:ext cx="10019210" cy="440372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Python</a:t>
            </a:r>
            <a:r>
              <a:rPr lang="zh-CN" altLang="zh-CN" dirty="0">
                <a:ea typeface="宋体" panose="02010600030101010101" pitchFamily="2" charset="-122"/>
              </a:rPr>
              <a:t>解释器有两种运行模式：调试模式和优化模式。通常为调试模式，内置只读变量</a:t>
            </a:r>
            <a:r>
              <a:rPr lang="en-US" altLang="zh-CN" dirty="0">
                <a:ea typeface="宋体" panose="02010600030101010101" pitchFamily="2" charset="-122"/>
              </a:rPr>
              <a:t>__debug__</a:t>
            </a:r>
            <a:r>
              <a:rPr lang="zh-CN" altLang="zh-CN" dirty="0">
                <a:ea typeface="宋体" panose="02010600030101010101" pitchFamily="2" charset="-122"/>
              </a:rPr>
              <a:t>为</a:t>
            </a:r>
            <a:r>
              <a:rPr lang="en-US" altLang="zh-CN" dirty="0">
                <a:ea typeface="宋体" panose="02010600030101010101" pitchFamily="2" charset="-122"/>
              </a:rPr>
              <a:t>True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使用选项</a:t>
            </a:r>
            <a:r>
              <a:rPr lang="en-US" altLang="zh-CN" dirty="0">
                <a:ea typeface="宋体" panose="02010600030101010101" pitchFamily="2" charset="-122"/>
              </a:rPr>
              <a:t>-O</a:t>
            </a:r>
            <a:r>
              <a:rPr lang="zh-CN" altLang="zh-CN" dirty="0">
                <a:ea typeface="宋体" panose="02010600030101010101" pitchFamily="2" charset="-122"/>
              </a:rPr>
              <a:t>运行时（即</a:t>
            </a:r>
            <a:r>
              <a:rPr lang="en-US" altLang="zh-CN" dirty="0" err="1">
                <a:ea typeface="宋体" panose="02010600030101010101" pitchFamily="2" charset="-122"/>
              </a:rPr>
              <a:t>python.exe</a:t>
            </a:r>
            <a:r>
              <a:rPr lang="en-US" altLang="zh-CN" dirty="0">
                <a:ea typeface="宋体" panose="02010600030101010101" pitchFamily="2" charset="-122"/>
              </a:rPr>
              <a:t> –O</a:t>
            </a:r>
            <a:r>
              <a:rPr lang="zh-CN" altLang="zh-CN" dirty="0">
                <a:ea typeface="宋体" panose="02010600030101010101" pitchFamily="2" charset="-122"/>
              </a:rPr>
              <a:t>）为优化模式，此时内置只读变量</a:t>
            </a:r>
            <a:r>
              <a:rPr lang="en-US" altLang="zh-CN" dirty="0">
                <a:ea typeface="宋体" panose="02010600030101010101" pitchFamily="2" charset="-122"/>
              </a:rPr>
              <a:t>__debug__</a:t>
            </a:r>
            <a:r>
              <a:rPr lang="zh-CN" altLang="zh-CN" dirty="0">
                <a:ea typeface="宋体" panose="02010600030101010101" pitchFamily="2" charset="-122"/>
              </a:rPr>
              <a:t>为</a:t>
            </a:r>
            <a:r>
              <a:rPr lang="en-US" altLang="zh-CN" dirty="0">
                <a:ea typeface="宋体" panose="02010600030101010101" pitchFamily="2" charset="-122"/>
              </a:rPr>
              <a:t>False</a:t>
            </a:r>
          </a:p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7.13</a:t>
            </a:r>
            <a:r>
              <a:rPr lang="zh-CN" altLang="zh-CN" b="1" dirty="0">
                <a:ea typeface="宋体" panose="02010600030101010101" pitchFamily="2" charset="-122"/>
              </a:rPr>
              <a:t>】</a:t>
            </a:r>
            <a:r>
              <a:rPr lang="zh-CN" altLang="zh-CN" dirty="0">
                <a:ea typeface="宋体" panose="02010600030101010101" pitchFamily="2" charset="-122"/>
              </a:rPr>
              <a:t>断言示例（</a:t>
            </a:r>
            <a:r>
              <a:rPr lang="en-US" altLang="zh-CN" dirty="0" err="1">
                <a:ea typeface="宋体" panose="02010600030101010101" pitchFamily="2" charset="-122"/>
              </a:rPr>
              <a:t>assert.py</a:t>
            </a:r>
            <a:r>
              <a:rPr lang="zh-CN" altLang="zh-CN" dirty="0">
                <a:ea typeface="宋体" panose="02010600030101010101" pitchFamily="2" charset="-122"/>
              </a:rPr>
              <a:t>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1508" name="图片 1">
            <a:extLst>
              <a:ext uri="{FF2B5EF4-FFF2-40B4-BE49-F238E27FC236}">
                <a16:creationId xmlns:a16="http://schemas.microsoft.com/office/drawing/2014/main" id="{667A42F4-4240-CF46-947B-4EF9E11C0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453" y="816610"/>
            <a:ext cx="583088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图片 1">
            <a:extLst>
              <a:ext uri="{FF2B5EF4-FFF2-40B4-BE49-F238E27FC236}">
                <a16:creationId xmlns:a16="http://schemas.microsoft.com/office/drawing/2014/main" id="{37E55F4B-F74C-CA40-88F8-2BA0B047E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554" y="4602617"/>
            <a:ext cx="2447925" cy="138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图片 2">
            <a:extLst>
              <a:ext uri="{FF2B5EF4-FFF2-40B4-BE49-F238E27FC236}">
                <a16:creationId xmlns:a16="http://schemas.microsoft.com/office/drawing/2014/main" id="{6093E09B-90DB-3847-AA26-210E52611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672" y="4433026"/>
            <a:ext cx="4967288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37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396CD635-9E32-1446-979C-BCC3226D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188913"/>
            <a:ext cx="7772400" cy="11430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启用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zh-CN">
                <a:ea typeface="宋体" panose="02010600030101010101" pitchFamily="2" charset="-122"/>
              </a:rPr>
              <a:t>禁用断言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EB796AA9-1D33-BF4F-AD38-CF8548301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189" y="1331913"/>
            <a:ext cx="9569131" cy="41148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通常</a:t>
            </a:r>
            <a:r>
              <a:rPr lang="en-US" altLang="zh-CN" dirty="0">
                <a:ea typeface="宋体" panose="02010600030101010101" pitchFamily="2" charset="-122"/>
              </a:rPr>
              <a:t>python</a:t>
            </a:r>
            <a:r>
              <a:rPr lang="zh-CN" altLang="zh-CN" dirty="0">
                <a:ea typeface="宋体" panose="02010600030101010101" pitchFamily="2" charset="-122"/>
              </a:rPr>
              <a:t>运行在调试模式，程序中的断言语句可以帮助程序调错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正式运行时，使用运行选项</a:t>
            </a:r>
            <a:r>
              <a:rPr lang="en-US" altLang="zh-CN" dirty="0">
                <a:ea typeface="宋体" panose="02010600030101010101" pitchFamily="2" charset="-122"/>
              </a:rPr>
              <a:t>-O</a:t>
            </a:r>
            <a:r>
              <a:rPr lang="zh-CN" altLang="zh-CN" dirty="0">
                <a:ea typeface="宋体" panose="02010600030101010101" pitchFamily="2" charset="-122"/>
              </a:rPr>
              <a:t>，以优化模式运行来禁用断言，从而提高程序效率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7.14</a:t>
            </a:r>
            <a:r>
              <a:rPr lang="zh-CN" altLang="zh-CN" b="1" dirty="0">
                <a:ea typeface="宋体" panose="02010600030101010101" pitchFamily="2" charset="-122"/>
              </a:rPr>
              <a:t>】</a:t>
            </a:r>
            <a:r>
              <a:rPr lang="zh-CN" altLang="zh-CN" dirty="0">
                <a:ea typeface="宋体" panose="02010600030101010101" pitchFamily="2" charset="-122"/>
              </a:rPr>
              <a:t>启用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zh-CN" dirty="0">
                <a:ea typeface="宋体" panose="02010600030101010101" pitchFamily="2" charset="-122"/>
              </a:rPr>
              <a:t>禁用断言选项示例：分别在两种模式下运行例</a:t>
            </a:r>
            <a:r>
              <a:rPr lang="en-US" altLang="zh-CN" dirty="0">
                <a:ea typeface="宋体" panose="02010600030101010101" pitchFamily="2" charset="-122"/>
              </a:rPr>
              <a:t>7.13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2532" name="图片 1">
            <a:extLst>
              <a:ext uri="{FF2B5EF4-FFF2-40B4-BE49-F238E27FC236}">
                <a16:creationId xmlns:a16="http://schemas.microsoft.com/office/drawing/2014/main" id="{24BDFE91-6617-D14A-8429-A61117DF6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900" y="3236688"/>
            <a:ext cx="4487340" cy="33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43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DCA75CD0-4330-4E48-8317-2EB7E3CA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程序的基本调试方法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F0994169-4027-2443-B004-676D66A82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语法错误的调试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zh-CN">
                <a:ea typeface="宋体" panose="02010600030101010101" pitchFamily="2" charset="-122"/>
              </a:rPr>
              <a:t>根据</a:t>
            </a:r>
            <a:r>
              <a:rPr lang="en-US" altLang="zh-CN">
                <a:ea typeface="宋体" panose="02010600030101010101" pitchFamily="2" charset="-122"/>
              </a:rPr>
              <a:t>Python</a:t>
            </a:r>
            <a:r>
              <a:rPr lang="zh-CN" altLang="zh-CN">
                <a:ea typeface="宋体" panose="02010600030101010101" pitchFamily="2" charset="-122"/>
              </a:rPr>
              <a:t>解释器抛出的异常，分别判断产生异常的原因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运行时错误的调试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zh-CN">
                <a:ea typeface="宋体" panose="02010600030101010101" pitchFamily="2" charset="-122"/>
              </a:rPr>
              <a:t>可以通过</a:t>
            </a:r>
            <a:r>
              <a:rPr lang="en-US" altLang="zh-CN">
                <a:ea typeface="宋体" panose="02010600030101010101" pitchFamily="2" charset="-122"/>
              </a:rPr>
              <a:t>try…except</a:t>
            </a:r>
            <a:r>
              <a:rPr lang="zh-CN" altLang="zh-CN">
                <a:ea typeface="宋体" panose="02010600030101010101" pitchFamily="2" charset="-122"/>
              </a:rPr>
              <a:t>语句捕获并处理。如果程序中没有</a:t>
            </a:r>
            <a:r>
              <a:rPr lang="en-US" altLang="zh-CN">
                <a:ea typeface="宋体" panose="02010600030101010101" pitchFamily="2" charset="-122"/>
              </a:rPr>
              <a:t>try…except</a:t>
            </a:r>
            <a:r>
              <a:rPr lang="zh-CN" altLang="zh-CN">
                <a:ea typeface="宋体" panose="02010600030101010101" pitchFamily="2" charset="-122"/>
              </a:rPr>
              <a:t>，则</a:t>
            </a:r>
            <a:r>
              <a:rPr lang="en-US" altLang="zh-CN">
                <a:ea typeface="宋体" panose="02010600030101010101" pitchFamily="2" charset="-122"/>
              </a:rPr>
              <a:t>Python</a:t>
            </a:r>
            <a:r>
              <a:rPr lang="zh-CN" altLang="zh-CN">
                <a:ea typeface="宋体" panose="02010600030101010101" pitchFamily="2" charset="-122"/>
              </a:rPr>
              <a:t>解释器直接打印出异常信息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51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C0C12687-2B76-9744-AC2B-8760B69A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751" y="260350"/>
            <a:ext cx="8278813" cy="915988"/>
          </a:xfrm>
        </p:spPr>
        <p:txBody>
          <a:bodyPr/>
          <a:lstStyle/>
          <a:p>
            <a:pPr marL="342900" indent="-342900"/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7.15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运行时错误调试示例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4579" name="图片 3">
            <a:extLst>
              <a:ext uri="{FF2B5EF4-FFF2-40B4-BE49-F238E27FC236}">
                <a16:creationId xmlns:a16="http://schemas.microsoft.com/office/drawing/2014/main" id="{A0A9421A-9D1F-B346-9808-82A5136E1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273" y="1176338"/>
            <a:ext cx="5037138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67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7FB41388-2D2F-4F4D-932B-40F30371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188" y="55563"/>
            <a:ext cx="7772400" cy="11430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逻辑错误的调试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D20066A5-7346-0546-933C-DDD045054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9" y="981075"/>
            <a:ext cx="6408737" cy="41148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包括断点跟踪、输出信息等方法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有的集成开发环境（</a:t>
            </a:r>
            <a:r>
              <a:rPr lang="en-US" altLang="zh-CN">
                <a:ea typeface="宋体" panose="02010600030101010101" pitchFamily="2" charset="-122"/>
              </a:rPr>
              <a:t>IDE</a:t>
            </a:r>
            <a:r>
              <a:rPr lang="zh-CN" altLang="zh-CN">
                <a:ea typeface="宋体" panose="02010600030101010101" pitchFamily="2" charset="-122"/>
              </a:rPr>
              <a:t>）可以设置断点，并查看变量等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通过</a:t>
            </a:r>
            <a:r>
              <a:rPr lang="en-US" altLang="zh-CN">
                <a:ea typeface="宋体" panose="02010600030101010101" pitchFamily="2" charset="-122"/>
              </a:rPr>
              <a:t>print</a:t>
            </a:r>
            <a:r>
              <a:rPr lang="zh-CN" altLang="zh-CN">
                <a:ea typeface="宋体" panose="02010600030101010101" pitchFamily="2" charset="-122"/>
              </a:rPr>
              <a:t>语句输出程序运行过程中变量值（跟踪信息），是观察和调试程序运行逻辑正确性的有效方法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7.16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zh-CN" altLang="zh-CN">
                <a:ea typeface="宋体" panose="02010600030101010101" pitchFamily="2" charset="-122"/>
              </a:rPr>
              <a:t>通过输出信息跟踪逻辑错误调试示例（</a:t>
            </a:r>
            <a:r>
              <a:rPr lang="en-US" altLang="zh-CN">
                <a:ea typeface="宋体" panose="02010600030101010101" pitchFamily="2" charset="-122"/>
              </a:rPr>
              <a:t>factors.py</a:t>
            </a:r>
            <a:r>
              <a:rPr lang="zh-CN" altLang="zh-CN">
                <a:ea typeface="宋体" panose="02010600030101010101" pitchFamily="2" charset="-122"/>
              </a:rPr>
              <a:t>）。将命令行参数所输入的整数分解为素数之积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5604" name="图片 3">
            <a:extLst>
              <a:ext uri="{FF2B5EF4-FFF2-40B4-BE49-F238E27FC236}">
                <a16:creationId xmlns:a16="http://schemas.microsoft.com/office/drawing/2014/main" id="{8501D49C-FE05-6546-8096-7DD397F63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51" y="5024437"/>
            <a:ext cx="3763397" cy="1389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图片 1">
            <a:extLst>
              <a:ext uri="{FF2B5EF4-FFF2-40B4-BE49-F238E27FC236}">
                <a16:creationId xmlns:a16="http://schemas.microsoft.com/office/drawing/2014/main" id="{BA4E878E-1C34-7145-85F2-270A04DF7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75" y="627062"/>
            <a:ext cx="2468245" cy="433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51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44B5D779-3257-1048-9BF6-D10B614A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程序的错误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02752DD8-FD6B-7844-A458-A3CB853EA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Python</a:t>
            </a:r>
            <a:r>
              <a:rPr lang="zh-CN" altLang="en-US" dirty="0">
                <a:ea typeface="宋体" panose="02010600030101010101" pitchFamily="2" charset="-122"/>
              </a:rPr>
              <a:t>的程序错误可以分为三类：</a:t>
            </a:r>
            <a:r>
              <a:rPr lang="zh-CN" altLang="zh-CN" dirty="0">
                <a:ea typeface="宋体" panose="02010600030101010101" pitchFamily="2" charset="-122"/>
              </a:rPr>
              <a:t>语法错误、运行时错误和逻辑错误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语法错误是指其源代码中拼写语法错误，这些错误导致</a:t>
            </a:r>
            <a:r>
              <a:rPr lang="en-US" altLang="zh-CN" dirty="0">
                <a:ea typeface="宋体" panose="02010600030101010101" pitchFamily="2" charset="-122"/>
              </a:rPr>
              <a:t>Python</a:t>
            </a:r>
            <a:r>
              <a:rPr lang="zh-CN" altLang="zh-CN" dirty="0">
                <a:ea typeface="宋体" panose="02010600030101010101" pitchFamily="2" charset="-122"/>
              </a:rPr>
              <a:t>编译器无法把</a:t>
            </a:r>
            <a:r>
              <a:rPr lang="en-US" altLang="zh-CN" dirty="0">
                <a:ea typeface="宋体" panose="02010600030101010101" pitchFamily="2" charset="-122"/>
              </a:rPr>
              <a:t>Python</a:t>
            </a:r>
            <a:r>
              <a:rPr lang="zh-CN" altLang="zh-CN" dirty="0">
                <a:ea typeface="宋体" panose="02010600030101010101" pitchFamily="2" charset="-122"/>
              </a:rPr>
              <a:t>源代码转换为字节码，故也称之为编译错误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7.1</a:t>
            </a:r>
            <a:r>
              <a:rPr lang="zh-CN" altLang="zh-CN" b="1" dirty="0">
                <a:ea typeface="宋体" panose="02010600030101010101" pitchFamily="2" charset="-122"/>
              </a:rPr>
              <a:t>】</a:t>
            </a:r>
            <a:r>
              <a:rPr lang="en-US" altLang="zh-CN" dirty="0">
                <a:ea typeface="宋体" panose="02010600030101010101" pitchFamily="2" charset="-122"/>
              </a:rPr>
              <a:t>Python</a:t>
            </a:r>
            <a:r>
              <a:rPr lang="zh-CN" altLang="zh-CN" dirty="0">
                <a:ea typeface="宋体" panose="02010600030101010101" pitchFamily="2" charset="-122"/>
              </a:rPr>
              <a:t>语法错误示例（</a:t>
            </a:r>
            <a:r>
              <a:rPr lang="en-US" altLang="zh-CN" dirty="0" err="1">
                <a:ea typeface="宋体" panose="02010600030101010101" pitchFamily="2" charset="-122"/>
              </a:rPr>
              <a:t>syntax_error.py</a:t>
            </a:r>
            <a:r>
              <a:rPr lang="zh-CN" altLang="zh-CN" dirty="0">
                <a:ea typeface="宋体" panose="02010600030101010101" pitchFamily="2" charset="-122"/>
              </a:rPr>
              <a:t>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4100" name="图片 1">
            <a:extLst>
              <a:ext uri="{FF2B5EF4-FFF2-40B4-BE49-F238E27FC236}">
                <a16:creationId xmlns:a16="http://schemas.microsoft.com/office/drawing/2014/main" id="{9520C409-1BC6-7649-B2E6-1FC391A1A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778" y="3100026"/>
            <a:ext cx="7812017" cy="24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34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88538EE5-0563-DF4C-9BC6-E1A79FA0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运行时错误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D878FAAB-80BA-8644-8245-201B82999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运行时错误是在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zh-CN">
                <a:ea typeface="宋体" panose="02010600030101010101" pitchFamily="2" charset="-122"/>
              </a:rPr>
              <a:t>程序中没有导入相关的模块（例如，</a:t>
            </a:r>
            <a:r>
              <a:rPr lang="en-US" altLang="zh-CN">
                <a:ea typeface="宋体" panose="02010600030101010101" pitchFamily="2" charset="-122"/>
              </a:rPr>
              <a:t>import random</a:t>
            </a:r>
            <a:r>
              <a:rPr lang="zh-CN" altLang="zh-CN">
                <a:ea typeface="宋体" panose="02010600030101010101" pitchFamily="2" charset="-122"/>
              </a:rPr>
              <a:t>）时，解释器将在运行时抛出</a:t>
            </a:r>
            <a:r>
              <a:rPr lang="en-US" altLang="zh-CN">
                <a:ea typeface="宋体" panose="02010600030101010101" pitchFamily="2" charset="-122"/>
              </a:rPr>
              <a:t>NameError</a:t>
            </a:r>
            <a:r>
              <a:rPr lang="zh-CN" altLang="zh-CN">
                <a:ea typeface="宋体" panose="02010600030101010101" pitchFamily="2" charset="-122"/>
              </a:rPr>
              <a:t>错误信息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zh-CN">
                <a:ea typeface="宋体" panose="02010600030101010101" pitchFamily="2" charset="-122"/>
              </a:rPr>
              <a:t>程序中包括零除运算，解释器将在运行时抛出</a:t>
            </a:r>
            <a:r>
              <a:rPr lang="en-US" altLang="zh-CN">
                <a:ea typeface="宋体" panose="02010600030101010101" pitchFamily="2" charset="-122"/>
              </a:rPr>
              <a:t>ZeroDivisionError</a:t>
            </a:r>
            <a:r>
              <a:rPr lang="zh-CN" altLang="zh-CN">
                <a:ea typeface="宋体" panose="02010600030101010101" pitchFamily="2" charset="-122"/>
              </a:rPr>
              <a:t>错误信息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zh-CN">
                <a:ea typeface="宋体" panose="02010600030101010101" pitchFamily="2" charset="-122"/>
              </a:rPr>
              <a:t>程序中试图打开不存在的文件，解释器将在运行时抛出</a:t>
            </a:r>
            <a:r>
              <a:rPr lang="en-US" altLang="zh-CN">
                <a:ea typeface="宋体" panose="02010600030101010101" pitchFamily="2" charset="-122"/>
              </a:rPr>
              <a:t>FileNotFoundError</a:t>
            </a:r>
            <a:r>
              <a:rPr lang="zh-CN" altLang="zh-CN">
                <a:ea typeface="宋体" panose="02010600030101010101" pitchFamily="2" charset="-122"/>
              </a:rPr>
              <a:t>错误信息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5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F48BE5AB-D1CD-7E4B-9B6F-C15B3EB5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7.2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en-US" altLang="zh-CN">
                <a:ea typeface="宋体" panose="02010600030101010101" pitchFamily="2" charset="-122"/>
              </a:rPr>
              <a:t>Python</a:t>
            </a:r>
            <a:r>
              <a:rPr lang="zh-CN" altLang="zh-CN">
                <a:ea typeface="宋体" panose="02010600030101010101" pitchFamily="2" charset="-122"/>
              </a:rPr>
              <a:t>运行时错误（没有导入相关的模块）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6148" name="图片 1">
            <a:extLst>
              <a:ext uri="{FF2B5EF4-FFF2-40B4-BE49-F238E27FC236}">
                <a16:creationId xmlns:a16="http://schemas.microsoft.com/office/drawing/2014/main" id="{E1188232-E75D-954F-8686-750BC516A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151" y="1881051"/>
            <a:ext cx="9547872" cy="308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49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46D0BD05-8D91-5D43-A30E-EE59975F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7.3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en-US" altLang="zh-CN">
                <a:ea typeface="宋体" panose="02010600030101010101" pitchFamily="2" charset="-122"/>
              </a:rPr>
              <a:t>Python</a:t>
            </a:r>
            <a:r>
              <a:rPr lang="zh-CN" altLang="zh-CN">
                <a:ea typeface="宋体" panose="02010600030101010101" pitchFamily="2" charset="-122"/>
              </a:rPr>
              <a:t>运行时错误（零除错误）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7171" name="图片 1">
            <a:extLst>
              <a:ext uri="{FF2B5EF4-FFF2-40B4-BE49-F238E27FC236}">
                <a16:creationId xmlns:a16="http://schemas.microsoft.com/office/drawing/2014/main" id="{853B59BC-E1D3-6A4D-988E-2DC7F386B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074" y="1989094"/>
            <a:ext cx="9686949" cy="391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81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4B0F14D0-2CFC-0C4B-9BC7-63025402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450" y="115888"/>
            <a:ext cx="7772400" cy="11430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逻辑错误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95730ED6-3F5E-7642-B0D0-3D6A3D0FA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225" y="1052513"/>
            <a:ext cx="9418592" cy="41148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逻辑错误是程序可以执行（程序运行本身不报错），但执行结果不正确。对于逻辑错误，</a:t>
            </a:r>
            <a:r>
              <a:rPr lang="en-US" altLang="zh-CN" dirty="0">
                <a:ea typeface="宋体" panose="02010600030101010101" pitchFamily="2" charset="-122"/>
              </a:rPr>
              <a:t>Python</a:t>
            </a:r>
            <a:r>
              <a:rPr lang="zh-CN" altLang="zh-CN" dirty="0">
                <a:ea typeface="宋体" panose="02010600030101010101" pitchFamily="2" charset="-122"/>
              </a:rPr>
              <a:t>解释器无能为力，需要读者根据结果来调试判断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7.4</a:t>
            </a:r>
            <a:r>
              <a:rPr lang="zh-CN" altLang="zh-CN" b="1" dirty="0">
                <a:ea typeface="宋体" panose="02010600030101010101" pitchFamily="2" charset="-122"/>
              </a:rPr>
              <a:t>】</a:t>
            </a:r>
            <a:r>
              <a:rPr lang="en-US" altLang="zh-CN" dirty="0">
                <a:ea typeface="宋体" panose="02010600030101010101" pitchFamily="2" charset="-122"/>
              </a:rPr>
              <a:t>Python</a:t>
            </a:r>
            <a:r>
              <a:rPr lang="zh-CN" altLang="zh-CN" dirty="0">
                <a:ea typeface="宋体" panose="02010600030101010101" pitchFamily="2" charset="-122"/>
              </a:rPr>
              <a:t>逻辑错误示例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8196" name="图片 1">
            <a:extLst>
              <a:ext uri="{FF2B5EF4-FFF2-40B4-BE49-F238E27FC236}">
                <a16:creationId xmlns:a16="http://schemas.microsoft.com/office/drawing/2014/main" id="{C3766669-77B8-2247-9A3A-6DD686E5E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946" y="3122975"/>
            <a:ext cx="8460921" cy="3393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78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8AE0AB90-87B8-C14E-B501-D1EAD7B2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788" y="180975"/>
            <a:ext cx="7772400" cy="11430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异常处理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186D93FA-B2FD-6E4B-83B1-9BED898C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788" y="1196975"/>
            <a:ext cx="9568406" cy="41148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通过</a:t>
            </a:r>
            <a:r>
              <a:rPr lang="en-US" altLang="zh-CN" dirty="0">
                <a:ea typeface="宋体" panose="02010600030101010101" pitchFamily="2" charset="-122"/>
              </a:rPr>
              <a:t>try</a:t>
            </a:r>
            <a:r>
              <a:rPr lang="zh-CN" altLang="zh-CN" dirty="0">
                <a:ea typeface="宋体" panose="02010600030101010101" pitchFamily="2" charset="-122"/>
              </a:rPr>
              <a:t>语句来定义代码块，以运行可能抛出异常的代码；通过</a:t>
            </a:r>
            <a:r>
              <a:rPr lang="en-US" altLang="zh-CN" dirty="0">
                <a:ea typeface="宋体" panose="02010600030101010101" pitchFamily="2" charset="-122"/>
              </a:rPr>
              <a:t>except</a:t>
            </a:r>
            <a:r>
              <a:rPr lang="zh-CN" altLang="zh-CN" dirty="0">
                <a:ea typeface="宋体" panose="02010600030101010101" pitchFamily="2" charset="-122"/>
              </a:rPr>
              <a:t>语句，可以捕获特定的异常并执行相应的处理；通过</a:t>
            </a:r>
            <a:r>
              <a:rPr lang="en-US" altLang="zh-CN" dirty="0">
                <a:ea typeface="宋体" panose="02010600030101010101" pitchFamily="2" charset="-122"/>
              </a:rPr>
              <a:t>finally</a:t>
            </a:r>
            <a:r>
              <a:rPr lang="zh-CN" altLang="zh-CN" dirty="0">
                <a:ea typeface="宋体" panose="02010600030101010101" pitchFamily="2" charset="-122"/>
              </a:rPr>
              <a:t>语句，可以保证即使产生异常（处理失败），也可以在事后清理资源等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9220" name="图片 1">
            <a:extLst>
              <a:ext uri="{FF2B5EF4-FFF2-40B4-BE49-F238E27FC236}">
                <a16:creationId xmlns:a16="http://schemas.microsoft.com/office/drawing/2014/main" id="{CE51D1E6-8093-3D40-A712-10A7A8816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394" y="2874192"/>
            <a:ext cx="6353560" cy="3712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9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A36E9616-D768-2248-BA71-3ACC107D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内置的异常类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92AD3FDB-2531-2F45-9A58-6BCF20F03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 b="1">
              <a:ea typeface="宋体" panose="02010600030101010101" pitchFamily="2" charset="-122"/>
            </a:endParaRPr>
          </a:p>
        </p:txBody>
      </p:sp>
      <p:pic>
        <p:nvPicPr>
          <p:cNvPr id="10244" name="图片 1">
            <a:extLst>
              <a:ext uri="{FF2B5EF4-FFF2-40B4-BE49-F238E27FC236}">
                <a16:creationId xmlns:a16="http://schemas.microsoft.com/office/drawing/2014/main" id="{41113E32-9919-7E42-A0FF-2CA7127A7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760" y="1480701"/>
            <a:ext cx="9509812" cy="428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25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0</TotalTime>
  <Words>1018</Words>
  <Application>Microsoft Office PowerPoint</Application>
  <PresentationFormat>宽屏</PresentationFormat>
  <Paragraphs>90</Paragraphs>
  <Slides>24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DengXian</vt:lpstr>
      <vt:lpstr>华文楷体</vt:lpstr>
      <vt:lpstr>宋体</vt:lpstr>
      <vt:lpstr>Arial</vt:lpstr>
      <vt:lpstr>Corbel</vt:lpstr>
      <vt:lpstr>Times New Roman</vt:lpstr>
      <vt:lpstr>Wingdings</vt:lpstr>
      <vt:lpstr>视差</vt:lpstr>
      <vt:lpstr>第七章 Python中的错误和异常处理</vt:lpstr>
      <vt:lpstr>PowerPoint 演示文稿</vt:lpstr>
      <vt:lpstr>程序的错误</vt:lpstr>
      <vt:lpstr>运行时错误</vt:lpstr>
      <vt:lpstr>【例7.2】Python运行时错误（没有导入相关的模块）</vt:lpstr>
      <vt:lpstr>【例7.3】Python运行时错误（零除错误）</vt:lpstr>
      <vt:lpstr>逻辑错误</vt:lpstr>
      <vt:lpstr>异常处理</vt:lpstr>
      <vt:lpstr>内置的异常类</vt:lpstr>
      <vt:lpstr>【例7.5】常见异常示例（1）</vt:lpstr>
      <vt:lpstr>【例7.5】常见异常示例（2）</vt:lpstr>
      <vt:lpstr>引发异常</vt:lpstr>
      <vt:lpstr>Python虚拟机捕获处理异常</vt:lpstr>
      <vt:lpstr>使用try…except…else…finally语句捕获处理异常</vt:lpstr>
      <vt:lpstr>try语句的形式</vt:lpstr>
      <vt:lpstr>捕获异常的顺序</vt:lpstr>
      <vt:lpstr>finally块和发生异常后的处理</vt:lpstr>
      <vt:lpstr>自定义异常类</vt:lpstr>
      <vt:lpstr>断言处理</vt:lpstr>
      <vt:lpstr>assert语句和AssertionError类</vt:lpstr>
      <vt:lpstr>启用/禁用断言</vt:lpstr>
      <vt:lpstr>程序的基本调试方法</vt:lpstr>
      <vt:lpstr>【例7.15】运行时错误调试示例</vt:lpstr>
      <vt:lpstr>逻辑错误的调试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2018-04-18T16:42:47Z</dcterms:created>
  <dcterms:modified xsi:type="dcterms:W3CDTF">2018-04-18T16:42:52Z</dcterms:modified>
</cp:coreProperties>
</file>