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68" r:id="rId3"/>
    <p:sldId id="292" r:id="rId4"/>
    <p:sldId id="294" r:id="rId5"/>
    <p:sldId id="295" r:id="rId6"/>
    <p:sldId id="328" r:id="rId7"/>
    <p:sldId id="296" r:id="rId8"/>
    <p:sldId id="297" r:id="rId9"/>
    <p:sldId id="298" r:id="rId10"/>
    <p:sldId id="299" r:id="rId11"/>
    <p:sldId id="300" r:id="rId12"/>
    <p:sldId id="301" r:id="rId13"/>
    <p:sldId id="302" r:id="rId14"/>
    <p:sldId id="303" r:id="rId15"/>
    <p:sldId id="330" r:id="rId16"/>
    <p:sldId id="304" r:id="rId17"/>
    <p:sldId id="331" r:id="rId18"/>
    <p:sldId id="293" r:id="rId19"/>
    <p:sldId id="306" r:id="rId20"/>
    <p:sldId id="332" r:id="rId21"/>
    <p:sldId id="307" r:id="rId22"/>
    <p:sldId id="333" r:id="rId23"/>
    <p:sldId id="334" r:id="rId24"/>
    <p:sldId id="308" r:id="rId25"/>
    <p:sldId id="335" r:id="rId26"/>
    <p:sldId id="309" r:id="rId27"/>
    <p:sldId id="310" r:id="rId28"/>
    <p:sldId id="311" r:id="rId29"/>
    <p:sldId id="312" r:id="rId30"/>
    <p:sldId id="305" r:id="rId31"/>
    <p:sldId id="336" r:id="rId32"/>
    <p:sldId id="314" r:id="rId33"/>
    <p:sldId id="315" r:id="rId34"/>
    <p:sldId id="337" r:id="rId35"/>
    <p:sldId id="316" r:id="rId36"/>
    <p:sldId id="338" r:id="rId37"/>
    <p:sldId id="317" r:id="rId38"/>
    <p:sldId id="318" r:id="rId39"/>
    <p:sldId id="319" r:id="rId40"/>
    <p:sldId id="313" r:id="rId41"/>
    <p:sldId id="339" r:id="rId42"/>
    <p:sldId id="321" r:id="rId43"/>
    <p:sldId id="322" r:id="rId44"/>
    <p:sldId id="323" r:id="rId45"/>
    <p:sldId id="340" r:id="rId46"/>
    <p:sldId id="324" r:id="rId47"/>
    <p:sldId id="325" r:id="rId48"/>
    <p:sldId id="326" r:id="rId49"/>
    <p:sldId id="327" r:id="rId50"/>
    <p:sldId id="34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77778"/>
  </p:normalViewPr>
  <p:slideViewPr>
    <p:cSldViewPr snapToGrid="0" snapToObjects="1">
      <p:cViewPr varScale="1">
        <p:scale>
          <a:sx n="54" d="100"/>
          <a:sy n="54" d="100"/>
        </p:scale>
        <p:origin x="1119"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0F7C-37E6-D64E-9211-130C9A18BC0D}" type="datetimeFigureOut">
              <a:rPr kumimoji="1" lang="zh-CN" altLang="en-US" smtClean="0"/>
              <a:t>2018/4/26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5B26-1F5C-3E48-B8F4-CADCDBB3F198}" type="slidenum">
              <a:rPr kumimoji="1" lang="zh-CN" altLang="en-US" smtClean="0"/>
              <a:t>‹#›</a:t>
            </a:fld>
            <a:endParaRPr kumimoji="1" lang="zh-CN" altLang="en-US"/>
          </a:p>
        </p:txBody>
      </p:sp>
    </p:spTree>
    <p:extLst>
      <p:ext uri="{BB962C8B-B14F-4D97-AF65-F5344CB8AC3E}">
        <p14:creationId xmlns:p14="http://schemas.microsoft.com/office/powerpoint/2010/main" val="192510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a:t>
            </a:fld>
            <a:endParaRPr kumimoji="1" lang="zh-CN" altLang="en-US"/>
          </a:p>
        </p:txBody>
      </p:sp>
    </p:spTree>
    <p:extLst>
      <p:ext uri="{BB962C8B-B14F-4D97-AF65-F5344CB8AC3E}">
        <p14:creationId xmlns:p14="http://schemas.microsoft.com/office/powerpoint/2010/main" val="2119254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30</a:t>
            </a:fld>
            <a:endParaRPr kumimoji="1" lang="zh-CN" altLang="en-US"/>
          </a:p>
        </p:txBody>
      </p:sp>
    </p:spTree>
    <p:extLst>
      <p:ext uri="{BB962C8B-B14F-4D97-AF65-F5344CB8AC3E}">
        <p14:creationId xmlns:p14="http://schemas.microsoft.com/office/powerpoint/2010/main" val="253048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31</a:t>
            </a:fld>
            <a:endParaRPr kumimoji="1" lang="zh-CN" altLang="en-US"/>
          </a:p>
        </p:txBody>
      </p:sp>
    </p:spTree>
    <p:extLst>
      <p:ext uri="{BB962C8B-B14F-4D97-AF65-F5344CB8AC3E}">
        <p14:creationId xmlns:p14="http://schemas.microsoft.com/office/powerpoint/2010/main" val="102922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33</a:t>
            </a:fld>
            <a:endParaRPr kumimoji="1" lang="zh-CN" altLang="en-US"/>
          </a:p>
        </p:txBody>
      </p:sp>
    </p:spTree>
    <p:extLst>
      <p:ext uri="{BB962C8B-B14F-4D97-AF65-F5344CB8AC3E}">
        <p14:creationId xmlns:p14="http://schemas.microsoft.com/office/powerpoint/2010/main" val="2787385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34</a:t>
            </a:fld>
            <a:endParaRPr kumimoji="1" lang="zh-CN" altLang="en-US"/>
          </a:p>
        </p:txBody>
      </p:sp>
    </p:spTree>
    <p:extLst>
      <p:ext uri="{BB962C8B-B14F-4D97-AF65-F5344CB8AC3E}">
        <p14:creationId xmlns:p14="http://schemas.microsoft.com/office/powerpoint/2010/main" val="336345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36</a:t>
            </a:fld>
            <a:endParaRPr kumimoji="1" lang="zh-CN" altLang="en-US"/>
          </a:p>
        </p:txBody>
      </p:sp>
    </p:spTree>
    <p:extLst>
      <p:ext uri="{BB962C8B-B14F-4D97-AF65-F5344CB8AC3E}">
        <p14:creationId xmlns:p14="http://schemas.microsoft.com/office/powerpoint/2010/main" val="542042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37</a:t>
            </a:fld>
            <a:endParaRPr kumimoji="1" lang="zh-CN" altLang="en-US"/>
          </a:p>
        </p:txBody>
      </p:sp>
    </p:spTree>
    <p:extLst>
      <p:ext uri="{BB962C8B-B14F-4D97-AF65-F5344CB8AC3E}">
        <p14:creationId xmlns:p14="http://schemas.microsoft.com/office/powerpoint/2010/main" val="173029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38</a:t>
            </a:fld>
            <a:endParaRPr kumimoji="1" lang="zh-CN" altLang="en-US"/>
          </a:p>
        </p:txBody>
      </p:sp>
    </p:spTree>
    <p:extLst>
      <p:ext uri="{BB962C8B-B14F-4D97-AF65-F5344CB8AC3E}">
        <p14:creationId xmlns:p14="http://schemas.microsoft.com/office/powerpoint/2010/main" val="179276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47</a:t>
            </a:fld>
            <a:endParaRPr kumimoji="1" lang="zh-CN" altLang="en-US"/>
          </a:p>
        </p:txBody>
      </p:sp>
    </p:spTree>
    <p:extLst>
      <p:ext uri="{BB962C8B-B14F-4D97-AF65-F5344CB8AC3E}">
        <p14:creationId xmlns:p14="http://schemas.microsoft.com/office/powerpoint/2010/main" val="360721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48</a:t>
            </a:fld>
            <a:endParaRPr kumimoji="1" lang="zh-CN" altLang="en-US"/>
          </a:p>
        </p:txBody>
      </p:sp>
    </p:spTree>
    <p:extLst>
      <p:ext uri="{BB962C8B-B14F-4D97-AF65-F5344CB8AC3E}">
        <p14:creationId xmlns:p14="http://schemas.microsoft.com/office/powerpoint/2010/main" val="15787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49</a:t>
            </a:fld>
            <a:endParaRPr kumimoji="1" lang="zh-CN" altLang="en-US"/>
          </a:p>
        </p:txBody>
      </p:sp>
    </p:spTree>
    <p:extLst>
      <p:ext uri="{BB962C8B-B14F-4D97-AF65-F5344CB8AC3E}">
        <p14:creationId xmlns:p14="http://schemas.microsoft.com/office/powerpoint/2010/main" val="63685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5</a:t>
            </a:fld>
            <a:endParaRPr kumimoji="1" lang="zh-CN" altLang="en-US"/>
          </a:p>
        </p:txBody>
      </p:sp>
    </p:spTree>
    <p:extLst>
      <p:ext uri="{BB962C8B-B14F-4D97-AF65-F5344CB8AC3E}">
        <p14:creationId xmlns:p14="http://schemas.microsoft.com/office/powerpoint/2010/main" val="71367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Han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9</a:t>
            </a:fld>
            <a:endParaRPr kumimoji="1" lang="zh-CN" altLang="en-US"/>
          </a:p>
        </p:txBody>
      </p:sp>
    </p:spTree>
    <p:extLst>
      <p:ext uri="{BB962C8B-B14F-4D97-AF65-F5344CB8AC3E}">
        <p14:creationId xmlns:p14="http://schemas.microsoft.com/office/powerpoint/2010/main" val="324704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10</a:t>
            </a:fld>
            <a:endParaRPr kumimoji="1" lang="zh-CN" altLang="en-US"/>
          </a:p>
        </p:txBody>
      </p:sp>
    </p:spTree>
    <p:extLst>
      <p:ext uri="{BB962C8B-B14F-4D97-AF65-F5344CB8AC3E}">
        <p14:creationId xmlns:p14="http://schemas.microsoft.com/office/powerpoint/2010/main" val="3840640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11</a:t>
            </a:fld>
            <a:endParaRPr kumimoji="1" lang="zh-CN" altLang="en-US"/>
          </a:p>
        </p:txBody>
      </p:sp>
    </p:spTree>
    <p:extLst>
      <p:ext uri="{BB962C8B-B14F-4D97-AF65-F5344CB8AC3E}">
        <p14:creationId xmlns:p14="http://schemas.microsoft.com/office/powerpoint/2010/main" val="377878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16</a:t>
            </a:fld>
            <a:endParaRPr kumimoji="1" lang="zh-CN" altLang="en-US"/>
          </a:p>
        </p:txBody>
      </p:sp>
    </p:spTree>
    <p:extLst>
      <p:ext uri="{BB962C8B-B14F-4D97-AF65-F5344CB8AC3E}">
        <p14:creationId xmlns:p14="http://schemas.microsoft.com/office/powerpoint/2010/main" val="3008194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17</a:t>
            </a:fld>
            <a:endParaRPr kumimoji="1" lang="zh-CN" altLang="en-US"/>
          </a:p>
        </p:txBody>
      </p:sp>
    </p:spTree>
    <p:extLst>
      <p:ext uri="{BB962C8B-B14F-4D97-AF65-F5344CB8AC3E}">
        <p14:creationId xmlns:p14="http://schemas.microsoft.com/office/powerpoint/2010/main" val="287237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18</a:t>
            </a:fld>
            <a:endParaRPr kumimoji="1" lang="zh-CN" altLang="en-US"/>
          </a:p>
        </p:txBody>
      </p:sp>
    </p:spTree>
    <p:extLst>
      <p:ext uri="{BB962C8B-B14F-4D97-AF65-F5344CB8AC3E}">
        <p14:creationId xmlns:p14="http://schemas.microsoft.com/office/powerpoint/2010/main" val="694633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19</a:t>
            </a:fld>
            <a:endParaRPr kumimoji="1" lang="zh-CN" altLang="en-US"/>
          </a:p>
        </p:txBody>
      </p:sp>
    </p:spTree>
    <p:extLst>
      <p:ext uri="{BB962C8B-B14F-4D97-AF65-F5344CB8AC3E}">
        <p14:creationId xmlns:p14="http://schemas.microsoft.com/office/powerpoint/2010/main" val="11837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0" y="118242"/>
            <a:ext cx="10018713" cy="880242"/>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1116727"/>
            <a:ext cx="10018713" cy="501102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9732656" y="6310313"/>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4/26/2018</a:t>
            </a:fld>
            <a:endParaRPr lang="en-US" dirty="0"/>
          </a:p>
        </p:txBody>
      </p:sp>
      <p:sp>
        <p:nvSpPr>
          <p:cNvPr id="5" name="Footer Placeholder 4"/>
          <p:cNvSpPr>
            <a:spLocks noGrp="1"/>
          </p:cNvSpPr>
          <p:nvPr>
            <p:ph type="ftr" sz="quarter" idx="3"/>
          </p:nvPr>
        </p:nvSpPr>
        <p:spPr>
          <a:xfrm>
            <a:off x="2572279" y="6310313"/>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631031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93495" y="1380068"/>
            <a:ext cx="9363399" cy="2616199"/>
          </a:xfrm>
        </p:spPr>
        <p:txBody>
          <a:bodyPr/>
          <a:lstStyle/>
          <a:p>
            <a:r>
              <a:rPr kumimoji="1" lang="zh-CN" altLang="en-US" dirty="0"/>
              <a:t>第八章</a:t>
            </a:r>
            <a:r>
              <a:rPr kumimoji="1" lang="zh-Hans" altLang="en-US" dirty="0"/>
              <a:t> </a:t>
            </a:r>
            <a:r>
              <a:rPr kumimoji="1" lang="en-US" altLang="zh-Hans" dirty="0"/>
              <a:t>Python</a:t>
            </a:r>
            <a:r>
              <a:rPr kumimoji="1" lang="zh-CN" altLang="en-US" dirty="0"/>
              <a:t>函数</a:t>
            </a:r>
          </a:p>
        </p:txBody>
      </p:sp>
    </p:spTree>
    <p:extLst>
      <p:ext uri="{BB962C8B-B14F-4D97-AF65-F5344CB8AC3E}">
        <p14:creationId xmlns:p14="http://schemas.microsoft.com/office/powerpoint/2010/main" val="1872093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0F01C4E-6207-FB41-9783-EB712304642C}"/>
              </a:ext>
            </a:extLst>
          </p:cNvPr>
          <p:cNvSpPr>
            <a:spLocks noGrp="1"/>
          </p:cNvSpPr>
          <p:nvPr>
            <p:ph type="title"/>
          </p:nvPr>
        </p:nvSpPr>
        <p:spPr>
          <a:xfrm>
            <a:off x="2378619" y="99655"/>
            <a:ext cx="7772400" cy="1143000"/>
          </a:xfrm>
        </p:spPr>
        <p:txBody>
          <a:bodyPr/>
          <a:lstStyle/>
          <a:p>
            <a:r>
              <a:rPr lang="en-US" altLang="zh-CN" dirty="0" err="1">
                <a:ea typeface="宋体" panose="02010600030101010101" pitchFamily="2" charset="-122"/>
              </a:rPr>
              <a:t>Lamda</a:t>
            </a:r>
            <a:r>
              <a:rPr lang="zh-CN" altLang="zh-CN" dirty="0">
                <a:ea typeface="宋体" panose="02010600030101010101" pitchFamily="2" charset="-122"/>
              </a:rPr>
              <a:t>表达式和匿名函数</a:t>
            </a:r>
            <a:endParaRPr lang="zh-CN" altLang="en-US" dirty="0">
              <a:ea typeface="宋体" panose="02010600030101010101" pitchFamily="2" charset="-122"/>
            </a:endParaRPr>
          </a:p>
        </p:txBody>
      </p:sp>
      <p:sp>
        <p:nvSpPr>
          <p:cNvPr id="11267" name="内容占位符 2">
            <a:extLst>
              <a:ext uri="{FF2B5EF4-FFF2-40B4-BE49-F238E27FC236}">
                <a16:creationId xmlns:a16="http://schemas.microsoft.com/office/drawing/2014/main" id="{102DC0A4-5A9B-FD4B-B74A-CFB38B18A479}"/>
              </a:ext>
            </a:extLst>
          </p:cNvPr>
          <p:cNvSpPr>
            <a:spLocks noGrp="1"/>
          </p:cNvSpPr>
          <p:nvPr>
            <p:ph idx="1"/>
          </p:nvPr>
        </p:nvSpPr>
        <p:spPr/>
        <p:txBody>
          <a:bodyPr/>
          <a:lstStyle/>
          <a:p>
            <a:r>
              <a:rPr lang="zh-CN" altLang="zh-CN" b="1" dirty="0">
                <a:ea typeface="宋体" panose="02010600030101010101" pitchFamily="2" charset="-122"/>
              </a:rPr>
              <a:t>【例</a:t>
            </a:r>
            <a:r>
              <a:rPr lang="en-US" altLang="zh-CN" b="1" dirty="0">
                <a:ea typeface="宋体" panose="02010600030101010101" pitchFamily="2" charset="-122"/>
              </a:rPr>
              <a:t>8.8</a:t>
            </a:r>
            <a:r>
              <a:rPr lang="zh-CN" altLang="zh-CN" b="1" dirty="0">
                <a:ea typeface="宋体" panose="02010600030101010101" pitchFamily="2" charset="-122"/>
              </a:rPr>
              <a:t>】</a:t>
            </a:r>
            <a:r>
              <a:rPr lang="zh-CN" altLang="zh-CN" dirty="0">
                <a:ea typeface="宋体" panose="02010600030101010101" pitchFamily="2" charset="-122"/>
              </a:rPr>
              <a:t>匿名函数示例</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8.9</a:t>
            </a:r>
            <a:r>
              <a:rPr lang="zh-CN" altLang="zh-CN" b="1" dirty="0">
                <a:ea typeface="宋体" panose="02010600030101010101" pitchFamily="2" charset="-122"/>
              </a:rPr>
              <a:t>】</a:t>
            </a:r>
            <a:r>
              <a:rPr lang="zh-CN" altLang="zh-CN" dirty="0">
                <a:ea typeface="宋体" panose="02010600030101010101" pitchFamily="2" charset="-122"/>
              </a:rPr>
              <a:t>匿名函数应用示例：利用匿名函数输出列表中所有大于零的数值</a:t>
            </a:r>
            <a:endParaRPr lang="zh-CN" altLang="en-US" dirty="0">
              <a:ea typeface="宋体" panose="02010600030101010101" pitchFamily="2" charset="-122"/>
            </a:endParaRPr>
          </a:p>
        </p:txBody>
      </p:sp>
      <p:pic>
        <p:nvPicPr>
          <p:cNvPr id="11268" name="图片 3">
            <a:extLst>
              <a:ext uri="{FF2B5EF4-FFF2-40B4-BE49-F238E27FC236}">
                <a16:creationId xmlns:a16="http://schemas.microsoft.com/office/drawing/2014/main" id="{817BE69E-5040-8F4C-BF16-44FE57D42F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3670" y="1755418"/>
            <a:ext cx="5702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图片 4">
            <a:extLst>
              <a:ext uri="{FF2B5EF4-FFF2-40B4-BE49-F238E27FC236}">
                <a16:creationId xmlns:a16="http://schemas.microsoft.com/office/drawing/2014/main" id="{F57B1927-F9CB-1E40-9B81-334B4CC81B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08957" y="3212744"/>
            <a:ext cx="49117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图片 5">
            <a:extLst>
              <a:ext uri="{FF2B5EF4-FFF2-40B4-BE49-F238E27FC236}">
                <a16:creationId xmlns:a16="http://schemas.microsoft.com/office/drawing/2014/main" id="{F195677D-1134-A64A-B23C-976842E60DB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52638" y="4694239"/>
            <a:ext cx="442436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526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6ECEB997-F1F3-A44D-994A-E75DC482004A}"/>
              </a:ext>
            </a:extLst>
          </p:cNvPr>
          <p:cNvSpPr>
            <a:spLocks noGrp="1"/>
          </p:cNvSpPr>
          <p:nvPr>
            <p:ph type="title"/>
          </p:nvPr>
        </p:nvSpPr>
        <p:spPr/>
        <p:txBody>
          <a:bodyPr/>
          <a:lstStyle/>
          <a:p>
            <a:r>
              <a:rPr lang="zh-CN" altLang="zh-CN">
                <a:ea typeface="宋体" panose="02010600030101010101" pitchFamily="2" charset="-122"/>
              </a:rPr>
              <a:t>函数的副作用</a:t>
            </a:r>
            <a:endParaRPr lang="zh-CN" altLang="en-US">
              <a:ea typeface="宋体" panose="02010600030101010101" pitchFamily="2" charset="-122"/>
            </a:endParaRPr>
          </a:p>
        </p:txBody>
      </p:sp>
      <p:sp>
        <p:nvSpPr>
          <p:cNvPr id="12291" name="内容占位符 2">
            <a:extLst>
              <a:ext uri="{FF2B5EF4-FFF2-40B4-BE49-F238E27FC236}">
                <a16:creationId xmlns:a16="http://schemas.microsoft.com/office/drawing/2014/main" id="{74CD9FE4-149B-584F-8DAA-D6E9E691F0B2}"/>
              </a:ext>
            </a:extLst>
          </p:cNvPr>
          <p:cNvSpPr>
            <a:spLocks noGrp="1"/>
          </p:cNvSpPr>
          <p:nvPr>
            <p:ph idx="1"/>
          </p:nvPr>
        </p:nvSpPr>
        <p:spPr>
          <a:xfrm>
            <a:off x="2209801" y="1981200"/>
            <a:ext cx="8207375" cy="4114800"/>
          </a:xfrm>
        </p:spPr>
        <p:txBody>
          <a:bodyPr/>
          <a:lstStyle/>
          <a:p>
            <a:r>
              <a:rPr lang="zh-CN" altLang="zh-CN" dirty="0">
                <a:ea typeface="宋体" panose="02010600030101010101" pitchFamily="2" charset="-122"/>
              </a:rPr>
              <a:t>纯函数（</a:t>
            </a:r>
            <a:r>
              <a:rPr lang="en-US" altLang="zh-CN" dirty="0">
                <a:ea typeface="宋体" panose="02010600030101010101" pitchFamily="2" charset="-122"/>
              </a:rPr>
              <a:t>pure function</a:t>
            </a:r>
            <a:r>
              <a:rPr lang="zh-CN" altLang="zh-CN" dirty="0">
                <a:ea typeface="宋体" panose="02010600030101010101" pitchFamily="2" charset="-122"/>
              </a:rPr>
              <a:t>）</a:t>
            </a:r>
            <a:endParaRPr lang="en-US" altLang="zh-CN" dirty="0">
              <a:ea typeface="宋体" panose="02010600030101010101" pitchFamily="2" charset="-122"/>
            </a:endParaRPr>
          </a:p>
          <a:p>
            <a:pPr lvl="1"/>
            <a:r>
              <a:rPr lang="zh-CN" altLang="zh-CN" dirty="0">
                <a:ea typeface="宋体" panose="02010600030101010101" pitchFamily="2" charset="-122"/>
              </a:rPr>
              <a:t>接收一个或多个参数，通过计算，返回一个值</a:t>
            </a:r>
            <a:endParaRPr lang="en-US" altLang="zh-CN" dirty="0">
              <a:ea typeface="宋体" panose="02010600030101010101" pitchFamily="2" charset="-122"/>
            </a:endParaRPr>
          </a:p>
          <a:p>
            <a:r>
              <a:rPr lang="zh-CN" altLang="zh-CN" dirty="0">
                <a:ea typeface="宋体" panose="02010600030101010101" pitchFamily="2" charset="-122"/>
              </a:rPr>
              <a:t>函数的副作用</a:t>
            </a:r>
            <a:endParaRPr lang="en-US" altLang="zh-CN" dirty="0">
              <a:ea typeface="宋体" panose="02010600030101010101" pitchFamily="2" charset="-122"/>
            </a:endParaRPr>
          </a:p>
          <a:p>
            <a:pPr lvl="1"/>
            <a:r>
              <a:rPr lang="zh-CN" altLang="zh-CN" dirty="0">
                <a:ea typeface="宋体" panose="02010600030101010101" pitchFamily="2" charset="-122"/>
              </a:rPr>
              <a:t>读取键盘输入、产生输出、改变系统的状态等</a:t>
            </a:r>
            <a:endParaRPr lang="en-US" altLang="zh-CN" dirty="0">
              <a:ea typeface="宋体" panose="02010600030101010101" pitchFamily="2" charset="-122"/>
            </a:endParaRPr>
          </a:p>
          <a:p>
            <a:pPr lvl="1"/>
            <a:r>
              <a:rPr lang="zh-CN" altLang="en-US" dirty="0">
                <a:ea typeface="宋体" panose="02010600030101010101" pitchFamily="2" charset="-122"/>
              </a:rPr>
              <a:t>例如：</a:t>
            </a:r>
            <a:r>
              <a:rPr lang="zh-CN" altLang="zh-CN" dirty="0">
                <a:ea typeface="宋体" panose="02010600030101010101" pitchFamily="2" charset="-122"/>
              </a:rPr>
              <a:t>函数</a:t>
            </a:r>
            <a:r>
              <a:rPr lang="en-US" altLang="zh-CN" dirty="0" err="1">
                <a:ea typeface="宋体" panose="02010600030101010101" pitchFamily="2" charset="-122"/>
              </a:rPr>
              <a:t>print_star</a:t>
            </a:r>
            <a:r>
              <a:rPr lang="en-US" altLang="zh-CN" dirty="0">
                <a:ea typeface="宋体" panose="02010600030101010101" pitchFamily="2" charset="-122"/>
              </a:rPr>
              <a:t>(n)</a:t>
            </a:r>
            <a:r>
              <a:rPr lang="zh-CN" altLang="zh-CN" dirty="0">
                <a:ea typeface="宋体" panose="02010600030101010101" pitchFamily="2" charset="-122"/>
              </a:rPr>
              <a:t>的副作用是向标准输出写入若干星号</a:t>
            </a:r>
            <a:endParaRPr lang="en-US" altLang="zh-CN" dirty="0">
              <a:ea typeface="宋体" panose="02010600030101010101" pitchFamily="2" charset="-122"/>
            </a:endParaRPr>
          </a:p>
          <a:p>
            <a:pPr marL="285750" lvl="1"/>
            <a:r>
              <a:rPr lang="zh-CN" altLang="en-US" sz="2400" dirty="0">
                <a:ea typeface="宋体" panose="02010600030101010101" pitchFamily="2" charset="-122"/>
              </a:rPr>
              <a:t>函数最好是拿到输入，返回输出，而不改变什么</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788796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D4BA08D-36D1-4F45-BC8E-12FD2DD6A051}"/>
              </a:ext>
            </a:extLst>
          </p:cNvPr>
          <p:cNvSpPr>
            <a:spLocks noGrp="1"/>
          </p:cNvSpPr>
          <p:nvPr>
            <p:ph type="title"/>
          </p:nvPr>
        </p:nvSpPr>
        <p:spPr/>
        <p:txBody>
          <a:bodyPr/>
          <a:lstStyle/>
          <a:p>
            <a:r>
              <a:rPr lang="zh-CN" altLang="zh-CN">
                <a:ea typeface="宋体" panose="02010600030101010101" pitchFamily="2" charset="-122"/>
              </a:rPr>
              <a:t> 参数的传递</a:t>
            </a:r>
            <a:endParaRPr lang="zh-CN" altLang="en-US">
              <a:ea typeface="宋体" panose="02010600030101010101" pitchFamily="2" charset="-122"/>
            </a:endParaRPr>
          </a:p>
        </p:txBody>
      </p:sp>
      <p:sp>
        <p:nvSpPr>
          <p:cNvPr id="13315" name="内容占位符 2">
            <a:extLst>
              <a:ext uri="{FF2B5EF4-FFF2-40B4-BE49-F238E27FC236}">
                <a16:creationId xmlns:a16="http://schemas.microsoft.com/office/drawing/2014/main" id="{46BB601F-01C9-FC49-A990-6110B17B3A9F}"/>
              </a:ext>
            </a:extLst>
          </p:cNvPr>
          <p:cNvSpPr>
            <a:spLocks noGrp="1"/>
          </p:cNvSpPr>
          <p:nvPr>
            <p:ph idx="1"/>
          </p:nvPr>
        </p:nvSpPr>
        <p:spPr>
          <a:xfrm>
            <a:off x="1484309" y="855469"/>
            <a:ext cx="10018713" cy="5011024"/>
          </a:xfrm>
        </p:spPr>
        <p:txBody>
          <a:bodyPr/>
          <a:lstStyle/>
          <a:p>
            <a:r>
              <a:rPr lang="zh-CN" altLang="zh-CN" dirty="0">
                <a:ea typeface="宋体" panose="02010600030101010101" pitchFamily="2" charset="-122"/>
              </a:rPr>
              <a:t>形式参数和实际参数</a:t>
            </a:r>
            <a:endParaRPr lang="en-US" altLang="zh-CN" dirty="0">
              <a:ea typeface="宋体" panose="02010600030101010101" pitchFamily="2" charset="-122"/>
            </a:endParaRPr>
          </a:p>
          <a:p>
            <a:pPr lvl="1"/>
            <a:r>
              <a:rPr lang="zh-CN" altLang="zh-CN" dirty="0">
                <a:ea typeface="宋体" panose="02010600030101010101" pitchFamily="2" charset="-122"/>
              </a:rPr>
              <a:t>声明函数时所声明的参数，即为形式参数，简称形参</a:t>
            </a:r>
            <a:endParaRPr lang="en-US" altLang="zh-CN" dirty="0">
              <a:ea typeface="宋体" panose="02010600030101010101" pitchFamily="2" charset="-122"/>
            </a:endParaRPr>
          </a:p>
          <a:p>
            <a:pPr lvl="1"/>
            <a:r>
              <a:rPr lang="zh-CN" altLang="zh-CN" dirty="0">
                <a:ea typeface="宋体" panose="02010600030101010101" pitchFamily="2" charset="-122"/>
              </a:rPr>
              <a:t>调用函数时，提供函数所需要的参数的值，即为实际参数，简称实参</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8.10</a:t>
            </a:r>
            <a:r>
              <a:rPr lang="zh-CN" altLang="zh-CN" b="1" dirty="0">
                <a:ea typeface="宋体" panose="02010600030101010101" pitchFamily="2" charset="-122"/>
              </a:rPr>
              <a:t>】</a:t>
            </a:r>
            <a:r>
              <a:rPr lang="zh-CN" altLang="zh-CN" dirty="0">
                <a:ea typeface="宋体" panose="02010600030101010101" pitchFamily="2" charset="-122"/>
              </a:rPr>
              <a:t>形式参数和实际参数示例（</a:t>
            </a:r>
            <a:r>
              <a:rPr lang="en-US" altLang="zh-CN" dirty="0">
                <a:ea typeface="宋体" panose="02010600030101010101" pitchFamily="2" charset="-122"/>
              </a:rPr>
              <a:t>my_max1.py</a:t>
            </a:r>
            <a:r>
              <a:rPr lang="zh-CN" altLang="zh-CN" dirty="0">
                <a:ea typeface="宋体" panose="02010600030101010101" pitchFamily="2" charset="-122"/>
              </a:rPr>
              <a:t>）</a:t>
            </a:r>
            <a:r>
              <a:rPr lang="en-US" altLang="zh-CN" dirty="0">
                <a:ea typeface="宋体" panose="02010600030101010101" pitchFamily="2" charset="-122"/>
              </a:rPr>
              <a:t>……</a:t>
            </a:r>
            <a:endParaRPr lang="zh-CN" altLang="en-US" dirty="0">
              <a:ea typeface="宋体" panose="02010600030101010101" pitchFamily="2" charset="-122"/>
            </a:endParaRPr>
          </a:p>
        </p:txBody>
      </p:sp>
      <p:pic>
        <p:nvPicPr>
          <p:cNvPr id="4" name="Picture 2">
            <a:extLst>
              <a:ext uri="{FF2B5EF4-FFF2-40B4-BE49-F238E27FC236}">
                <a16:creationId xmlns:a16="http://schemas.microsoft.com/office/drawing/2014/main" id="{758A437E-137B-9F4B-9A3F-DB308C039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857455"/>
            <a:ext cx="3797300"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CD2ECC70-FB31-DB46-8E74-C03C29398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991" y="3695654"/>
            <a:ext cx="5759450" cy="2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959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16ACCA41-31DF-864E-80C1-5D514F83E2C4}"/>
              </a:ext>
            </a:extLst>
          </p:cNvPr>
          <p:cNvSpPr>
            <a:spLocks noGrp="1"/>
          </p:cNvSpPr>
          <p:nvPr>
            <p:ph type="title"/>
          </p:nvPr>
        </p:nvSpPr>
        <p:spPr/>
        <p:txBody>
          <a:bodyPr/>
          <a:lstStyle/>
          <a:p>
            <a:r>
              <a:rPr lang="zh-CN" altLang="zh-CN">
                <a:ea typeface="宋体" panose="02010600030101010101" pitchFamily="2" charset="-122"/>
              </a:rPr>
              <a:t>形式参数变量和对象引用传递</a:t>
            </a:r>
            <a:endParaRPr lang="zh-CN" altLang="en-US">
              <a:ea typeface="宋体" panose="02010600030101010101" pitchFamily="2" charset="-122"/>
            </a:endParaRPr>
          </a:p>
        </p:txBody>
      </p:sp>
      <p:sp>
        <p:nvSpPr>
          <p:cNvPr id="15363" name="内容占位符 2">
            <a:extLst>
              <a:ext uri="{FF2B5EF4-FFF2-40B4-BE49-F238E27FC236}">
                <a16:creationId xmlns:a16="http://schemas.microsoft.com/office/drawing/2014/main" id="{9EA650DB-637A-0A44-85D2-35BB6A3685F0}"/>
              </a:ext>
            </a:extLst>
          </p:cNvPr>
          <p:cNvSpPr>
            <a:spLocks noGrp="1"/>
          </p:cNvSpPr>
          <p:nvPr>
            <p:ph idx="1"/>
          </p:nvPr>
        </p:nvSpPr>
        <p:spPr>
          <a:xfrm>
            <a:off x="2209799" y="1981200"/>
            <a:ext cx="8958943" cy="4616450"/>
          </a:xfrm>
        </p:spPr>
        <p:txBody>
          <a:bodyPr/>
          <a:lstStyle/>
          <a:p>
            <a:r>
              <a:rPr lang="zh-CN" altLang="zh-CN" dirty="0">
                <a:ea typeface="宋体" panose="02010600030101010101" pitchFamily="2" charset="-122"/>
              </a:rPr>
              <a:t>声明函数时声明的形式参数，等同于函数体中的局部变量，在函数体中的任何位置都可以使用</a:t>
            </a:r>
          </a:p>
          <a:p>
            <a:r>
              <a:rPr lang="zh-CN" altLang="zh-CN" dirty="0">
                <a:ea typeface="宋体" panose="02010600030101010101" pitchFamily="2" charset="-122"/>
              </a:rPr>
              <a:t>局部变量和形式参数变量的区别在于，局部变量在函数体中绑定到某个对象；而形式参数变量则绑定到函数调用代码传递的对应实际参数对象</a:t>
            </a:r>
          </a:p>
          <a:p>
            <a:r>
              <a:rPr lang="en-US" altLang="zh-CN" b="1" dirty="0">
                <a:solidFill>
                  <a:srgbClr val="FF0000"/>
                </a:solidFill>
                <a:ea typeface="宋体" panose="02010600030101010101" pitchFamily="2" charset="-122"/>
              </a:rPr>
              <a:t>Python</a:t>
            </a:r>
            <a:r>
              <a:rPr lang="zh-CN" altLang="zh-CN" b="1" dirty="0">
                <a:solidFill>
                  <a:srgbClr val="FF0000"/>
                </a:solidFill>
                <a:ea typeface="宋体" panose="02010600030101010101" pitchFamily="2" charset="-122"/>
              </a:rPr>
              <a:t>参数传递方法是传递对象引用，而不是传递对象的值</a:t>
            </a:r>
            <a:endParaRPr lang="zh-CN" altLang="en-US" b="1" dirty="0">
              <a:solidFill>
                <a:srgbClr val="FF0000"/>
              </a:solidFill>
              <a:ea typeface="宋体" panose="02010600030101010101" pitchFamily="2" charset="-122"/>
            </a:endParaRPr>
          </a:p>
        </p:txBody>
      </p:sp>
    </p:spTree>
    <p:extLst>
      <p:ext uri="{BB962C8B-B14F-4D97-AF65-F5344CB8AC3E}">
        <p14:creationId xmlns:p14="http://schemas.microsoft.com/office/powerpoint/2010/main" val="1304065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082ECB84-D7C6-0C44-866B-5C07F1DBC8A2}"/>
              </a:ext>
            </a:extLst>
          </p:cNvPr>
          <p:cNvSpPr>
            <a:spLocks noGrp="1"/>
          </p:cNvSpPr>
          <p:nvPr>
            <p:ph type="title"/>
          </p:nvPr>
        </p:nvSpPr>
        <p:spPr>
          <a:xfrm>
            <a:off x="2135188" y="404813"/>
            <a:ext cx="7772400" cy="842962"/>
          </a:xfrm>
        </p:spPr>
        <p:txBody>
          <a:bodyPr/>
          <a:lstStyle/>
          <a:p>
            <a:r>
              <a:rPr lang="zh-CN" altLang="zh-CN">
                <a:ea typeface="宋体" panose="02010600030101010101" pitchFamily="2" charset="-122"/>
              </a:rPr>
              <a:t>传递不可变对象的引用</a:t>
            </a:r>
            <a:r>
              <a:rPr lang="en-US" altLang="zh-CN">
                <a:ea typeface="宋体" panose="02010600030101010101" pitchFamily="2" charset="-122"/>
              </a:rPr>
              <a:t>(1)</a:t>
            </a:r>
            <a:endParaRPr lang="zh-CN" altLang="en-US">
              <a:ea typeface="宋体" panose="02010600030101010101" pitchFamily="2" charset="-122"/>
            </a:endParaRPr>
          </a:p>
        </p:txBody>
      </p:sp>
      <p:sp>
        <p:nvSpPr>
          <p:cNvPr id="16387" name="内容占位符 2">
            <a:extLst>
              <a:ext uri="{FF2B5EF4-FFF2-40B4-BE49-F238E27FC236}">
                <a16:creationId xmlns:a16="http://schemas.microsoft.com/office/drawing/2014/main" id="{06F8DCAD-E677-6641-8677-F33C8EE71D4D}"/>
              </a:ext>
            </a:extLst>
          </p:cNvPr>
          <p:cNvSpPr>
            <a:spLocks noGrp="1"/>
          </p:cNvSpPr>
          <p:nvPr>
            <p:ph idx="1"/>
          </p:nvPr>
        </p:nvSpPr>
        <p:spPr>
          <a:xfrm>
            <a:off x="1410789" y="1196975"/>
            <a:ext cx="11011988" cy="4114800"/>
          </a:xfrm>
        </p:spPr>
        <p:txBody>
          <a:bodyPr/>
          <a:lstStyle/>
          <a:p>
            <a:r>
              <a:rPr lang="zh-CN" altLang="zh-CN" dirty="0">
                <a:ea typeface="宋体" panose="02010600030101010101" pitchFamily="2" charset="-122"/>
              </a:rPr>
              <a:t>如果函数体中修改</a:t>
            </a:r>
            <a:r>
              <a:rPr lang="zh-CN" altLang="en-US" dirty="0">
                <a:ea typeface="宋体" panose="02010600030101010101" pitchFamily="2" charset="-122"/>
              </a:rPr>
              <a:t>不可变</a:t>
            </a:r>
            <a:r>
              <a:rPr lang="zh-CN" altLang="zh-CN" dirty="0">
                <a:ea typeface="宋体" panose="02010600030101010101" pitchFamily="2" charset="-122"/>
              </a:rPr>
              <a:t>对象的值，其结果实际上是创建了一个新的对象</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8.11</a:t>
            </a:r>
            <a:r>
              <a:rPr lang="zh-CN" altLang="zh-CN" b="1" dirty="0">
                <a:ea typeface="宋体" panose="02010600030101010101" pitchFamily="2" charset="-122"/>
              </a:rPr>
              <a:t>】</a:t>
            </a:r>
            <a:r>
              <a:rPr lang="zh-CN" altLang="zh-CN" dirty="0">
                <a:ea typeface="宋体" panose="02010600030101010101" pitchFamily="2" charset="-122"/>
              </a:rPr>
              <a:t>传递不可变对象的引用示例（</a:t>
            </a:r>
            <a:r>
              <a:rPr lang="en-US" altLang="zh-CN" dirty="0">
                <a:ea typeface="宋体" panose="02010600030101010101" pitchFamily="2" charset="-122"/>
              </a:rPr>
              <a:t>inc1.py</a:t>
            </a:r>
            <a:r>
              <a:rPr lang="zh-CN" altLang="zh-CN" dirty="0">
                <a:ea typeface="宋体" panose="02010600030101010101" pitchFamily="2" charset="-122"/>
              </a:rPr>
              <a:t>）：错误的递增函数</a:t>
            </a:r>
            <a:endParaRPr lang="en-US" altLang="zh-CN" dirty="0">
              <a:ea typeface="宋体" panose="02010600030101010101" pitchFamily="2" charset="-122"/>
            </a:endParaRPr>
          </a:p>
        </p:txBody>
      </p:sp>
      <p:pic>
        <p:nvPicPr>
          <p:cNvPr id="16388" name="Picture 4">
            <a:extLst>
              <a:ext uri="{FF2B5EF4-FFF2-40B4-BE49-F238E27FC236}">
                <a16:creationId xmlns:a16="http://schemas.microsoft.com/office/drawing/2014/main" id="{7D7649B5-4BF7-F44E-8EA0-DDF716F17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432" y="2363787"/>
            <a:ext cx="1331912"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a:extLst>
              <a:ext uri="{FF2B5EF4-FFF2-40B4-BE49-F238E27FC236}">
                <a16:creationId xmlns:a16="http://schemas.microsoft.com/office/drawing/2014/main" id="{24E28E05-34D4-E84A-A66C-2AC166FB3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985" y="4613820"/>
            <a:ext cx="8894762"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58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ppt_x"/>
                                          </p:val>
                                        </p:tav>
                                        <p:tav tm="100000">
                                          <p:val>
                                            <p:strVal val="#ppt_x"/>
                                          </p:val>
                                        </p:tav>
                                      </p:tavLst>
                                    </p:anim>
                                    <p:anim calcmode="lin" valueType="num">
                                      <p:cBhvr additive="base">
                                        <p:cTn id="8" dur="500" fill="hold"/>
                                        <p:tgtEl>
                                          <p:spTgt spid="163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3E6B8D6-055C-1B42-8EA7-1E94ADBB97FA}"/>
              </a:ext>
            </a:extLst>
          </p:cNvPr>
          <p:cNvSpPr>
            <a:spLocks noGrp="1"/>
          </p:cNvSpPr>
          <p:nvPr>
            <p:ph type="title"/>
          </p:nvPr>
        </p:nvSpPr>
        <p:spPr/>
        <p:txBody>
          <a:bodyPr/>
          <a:lstStyle/>
          <a:p>
            <a:r>
              <a:rPr lang="zh-CN" altLang="zh-CN">
                <a:ea typeface="宋体" panose="02010600030101010101" pitchFamily="2" charset="-122"/>
              </a:rPr>
              <a:t>传递不可变对象的引用</a:t>
            </a:r>
            <a:r>
              <a:rPr lang="en-US" altLang="zh-CN">
                <a:ea typeface="宋体" panose="02010600030101010101" pitchFamily="2" charset="-122"/>
              </a:rPr>
              <a:t>(2)</a:t>
            </a:r>
            <a:endParaRPr lang="zh-CN" altLang="en-US">
              <a:ea typeface="宋体" panose="02010600030101010101" pitchFamily="2" charset="-122"/>
            </a:endParaRPr>
          </a:p>
        </p:txBody>
      </p:sp>
      <p:sp>
        <p:nvSpPr>
          <p:cNvPr id="17411" name="内容占位符 2">
            <a:extLst>
              <a:ext uri="{FF2B5EF4-FFF2-40B4-BE49-F238E27FC236}">
                <a16:creationId xmlns:a16="http://schemas.microsoft.com/office/drawing/2014/main" id="{B69394BC-79AC-D44E-8F86-56C610753998}"/>
              </a:ext>
            </a:extLst>
          </p:cNvPr>
          <p:cNvSpPr>
            <a:spLocks noGrp="1"/>
          </p:cNvSpPr>
          <p:nvPr>
            <p:ph idx="1"/>
          </p:nvPr>
        </p:nvSpPr>
        <p:spPr/>
        <p:txBody>
          <a:bodyPr/>
          <a:lstStyle/>
          <a:p>
            <a:r>
              <a:rPr lang="zh-CN" altLang="zh-CN" b="1">
                <a:ea typeface="宋体" panose="02010600030101010101" pitchFamily="2" charset="-122"/>
              </a:rPr>
              <a:t>【例</a:t>
            </a:r>
            <a:r>
              <a:rPr lang="en-US" altLang="zh-CN" b="1">
                <a:ea typeface="宋体" panose="02010600030101010101" pitchFamily="2" charset="-122"/>
              </a:rPr>
              <a:t>8.12</a:t>
            </a:r>
            <a:r>
              <a:rPr lang="zh-CN" altLang="zh-CN" b="1">
                <a:ea typeface="宋体" panose="02010600030101010101" pitchFamily="2" charset="-122"/>
              </a:rPr>
              <a:t>】</a:t>
            </a:r>
            <a:r>
              <a:rPr lang="zh-CN" altLang="zh-CN">
                <a:ea typeface="宋体" panose="02010600030101010101" pitchFamily="2" charset="-122"/>
              </a:rPr>
              <a:t>传递不可变对象的引用示例（</a:t>
            </a:r>
            <a:r>
              <a:rPr lang="en-US" altLang="zh-CN">
                <a:ea typeface="宋体" panose="02010600030101010101" pitchFamily="2" charset="-122"/>
              </a:rPr>
              <a:t>inc2.py</a:t>
            </a:r>
            <a:r>
              <a:rPr lang="zh-CN" altLang="zh-CN">
                <a:ea typeface="宋体" panose="02010600030101010101" pitchFamily="2" charset="-122"/>
              </a:rPr>
              <a:t>）</a:t>
            </a:r>
            <a:r>
              <a:rPr lang="zh-CN" altLang="zh-CN" b="1">
                <a:ea typeface="宋体" panose="02010600030101010101" pitchFamily="2" charset="-122"/>
              </a:rPr>
              <a:t>：</a:t>
            </a:r>
            <a:r>
              <a:rPr lang="zh-CN" altLang="zh-CN">
                <a:ea typeface="宋体" panose="02010600030101010101" pitchFamily="2" charset="-122"/>
              </a:rPr>
              <a:t>正确的递增函数</a:t>
            </a:r>
            <a:endParaRPr lang="zh-CN" altLang="en-US">
              <a:ea typeface="宋体" panose="02010600030101010101" pitchFamily="2" charset="-122"/>
            </a:endParaRPr>
          </a:p>
        </p:txBody>
      </p:sp>
      <p:pic>
        <p:nvPicPr>
          <p:cNvPr id="17412" name="Picture 2">
            <a:extLst>
              <a:ext uri="{FF2B5EF4-FFF2-40B4-BE49-F238E27FC236}">
                <a16:creationId xmlns:a16="http://schemas.microsoft.com/office/drawing/2014/main" id="{EF5893E4-02E9-1945-9769-6D8AB0917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496" y="1766730"/>
            <a:ext cx="1655762" cy="294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4">
            <a:extLst>
              <a:ext uri="{FF2B5EF4-FFF2-40B4-BE49-F238E27FC236}">
                <a16:creationId xmlns:a16="http://schemas.microsoft.com/office/drawing/2014/main" id="{B603CAB2-9E5E-6046-8A66-29DAA3FCC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408" y="4928068"/>
            <a:ext cx="686593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711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798A5C9-C157-1343-99E1-4E9274649C92}"/>
              </a:ext>
            </a:extLst>
          </p:cNvPr>
          <p:cNvSpPr>
            <a:spLocks noGrp="1"/>
          </p:cNvSpPr>
          <p:nvPr>
            <p:ph type="title"/>
          </p:nvPr>
        </p:nvSpPr>
        <p:spPr>
          <a:xfrm>
            <a:off x="2279650" y="620714"/>
            <a:ext cx="7772400" cy="771525"/>
          </a:xfrm>
        </p:spPr>
        <p:txBody>
          <a:bodyPr/>
          <a:lstStyle/>
          <a:p>
            <a:r>
              <a:rPr lang="zh-CN" altLang="zh-CN">
                <a:ea typeface="宋体" panose="02010600030101010101" pitchFamily="2" charset="-122"/>
              </a:rPr>
              <a:t>传递可变对象的引用</a:t>
            </a:r>
            <a:r>
              <a:rPr lang="en-US" altLang="zh-CN">
                <a:ea typeface="宋体" panose="02010600030101010101" pitchFamily="2" charset="-122"/>
              </a:rPr>
              <a:t>(1)</a:t>
            </a:r>
            <a:endParaRPr lang="zh-CN" altLang="en-US">
              <a:ea typeface="宋体" panose="02010600030101010101" pitchFamily="2" charset="-122"/>
            </a:endParaRPr>
          </a:p>
        </p:txBody>
      </p:sp>
      <p:sp>
        <p:nvSpPr>
          <p:cNvPr id="18435" name="内容占位符 2">
            <a:extLst>
              <a:ext uri="{FF2B5EF4-FFF2-40B4-BE49-F238E27FC236}">
                <a16:creationId xmlns:a16="http://schemas.microsoft.com/office/drawing/2014/main" id="{95B7872D-A832-9846-A203-649D46EAF293}"/>
              </a:ext>
            </a:extLst>
          </p:cNvPr>
          <p:cNvSpPr>
            <a:spLocks noGrp="1"/>
          </p:cNvSpPr>
          <p:nvPr>
            <p:ph idx="1"/>
          </p:nvPr>
        </p:nvSpPr>
        <p:spPr>
          <a:xfrm>
            <a:off x="2135187" y="1484313"/>
            <a:ext cx="9856516" cy="4114800"/>
          </a:xfrm>
        </p:spPr>
        <p:txBody>
          <a:bodyPr/>
          <a:lstStyle/>
          <a:p>
            <a:r>
              <a:rPr lang="zh-CN" altLang="zh-CN" dirty="0">
                <a:ea typeface="宋体" panose="02010600030101010101" pitchFamily="2" charset="-122"/>
              </a:rPr>
              <a:t>调用函数时，如果传递的是可变对象（例如：</a:t>
            </a:r>
            <a:r>
              <a:rPr lang="en-US" altLang="zh-CN" dirty="0">
                <a:ea typeface="宋体" panose="02010600030101010101" pitchFamily="2" charset="-122"/>
              </a:rPr>
              <a:t>list</a:t>
            </a:r>
            <a:r>
              <a:rPr lang="zh-CN" altLang="zh-CN" dirty="0">
                <a:ea typeface="宋体" panose="02010600030101010101" pitchFamily="2" charset="-122"/>
              </a:rPr>
              <a:t>对象）的引用，则函数体中可以直接修改对象的值</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8.13</a:t>
            </a:r>
            <a:r>
              <a:rPr lang="zh-CN" altLang="zh-CN" b="1" dirty="0">
                <a:ea typeface="宋体" panose="02010600030101010101" pitchFamily="2" charset="-122"/>
              </a:rPr>
              <a:t>】</a:t>
            </a:r>
            <a:r>
              <a:rPr lang="zh-CN" altLang="zh-CN" dirty="0">
                <a:ea typeface="宋体" panose="02010600030101010101" pitchFamily="2" charset="-122"/>
              </a:rPr>
              <a:t>传递可变对象引用的函数示例</a:t>
            </a:r>
            <a:r>
              <a:rPr lang="en-US" altLang="zh-CN" dirty="0">
                <a:ea typeface="宋体" panose="02010600030101010101" pitchFamily="2" charset="-122"/>
              </a:rPr>
              <a:t>1</a:t>
            </a:r>
            <a:r>
              <a:rPr lang="zh-CN" altLang="zh-CN" dirty="0">
                <a:ea typeface="宋体" panose="02010600030101010101" pitchFamily="2" charset="-122"/>
              </a:rPr>
              <a:t>：定义一个可以交换给定列表中两个指定下标的元素值的函数</a:t>
            </a:r>
            <a:endParaRPr lang="en-US" altLang="zh-CN" dirty="0">
              <a:ea typeface="宋体" panose="02010600030101010101" pitchFamily="2" charset="-122"/>
            </a:endParaRPr>
          </a:p>
        </p:txBody>
      </p:sp>
      <p:pic>
        <p:nvPicPr>
          <p:cNvPr id="18436" name="Picture 4">
            <a:extLst>
              <a:ext uri="{FF2B5EF4-FFF2-40B4-BE49-F238E27FC236}">
                <a16:creationId xmlns:a16="http://schemas.microsoft.com/office/drawing/2014/main" id="{0F9B2290-DDFF-6B41-BB4B-8A7504508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718" y="3541713"/>
            <a:ext cx="235426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730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D608E0EA-2922-9E49-BB7B-8873020E0A36}"/>
              </a:ext>
            </a:extLst>
          </p:cNvPr>
          <p:cNvSpPr>
            <a:spLocks noGrp="1"/>
          </p:cNvSpPr>
          <p:nvPr>
            <p:ph type="title"/>
          </p:nvPr>
        </p:nvSpPr>
        <p:spPr/>
        <p:txBody>
          <a:bodyPr/>
          <a:lstStyle/>
          <a:p>
            <a:r>
              <a:rPr lang="zh-CN" altLang="zh-CN">
                <a:ea typeface="宋体" panose="02010600030101010101" pitchFamily="2" charset="-122"/>
              </a:rPr>
              <a:t>传递可变对象的引用</a:t>
            </a:r>
            <a:r>
              <a:rPr lang="en-US" altLang="zh-CN">
                <a:ea typeface="宋体" panose="02010600030101010101" pitchFamily="2" charset="-122"/>
              </a:rPr>
              <a:t>(2)</a:t>
            </a:r>
            <a:endParaRPr lang="zh-CN" altLang="en-US">
              <a:ea typeface="宋体" panose="02010600030101010101" pitchFamily="2" charset="-122"/>
            </a:endParaRPr>
          </a:p>
        </p:txBody>
      </p:sp>
      <p:sp>
        <p:nvSpPr>
          <p:cNvPr id="19459" name="内容占位符 2">
            <a:extLst>
              <a:ext uri="{FF2B5EF4-FFF2-40B4-BE49-F238E27FC236}">
                <a16:creationId xmlns:a16="http://schemas.microsoft.com/office/drawing/2014/main" id="{40D87F91-2164-164E-B56A-56199C139EDC}"/>
              </a:ext>
            </a:extLst>
          </p:cNvPr>
          <p:cNvSpPr>
            <a:spLocks noGrp="1"/>
          </p:cNvSpPr>
          <p:nvPr>
            <p:ph idx="1"/>
          </p:nvPr>
        </p:nvSpPr>
        <p:spPr/>
        <p:txBody>
          <a:bodyPr/>
          <a:lstStyle/>
          <a:p>
            <a:r>
              <a:rPr lang="zh-CN" altLang="zh-CN" b="1">
                <a:ea typeface="宋体" panose="02010600030101010101" pitchFamily="2" charset="-122"/>
              </a:rPr>
              <a:t>【例</a:t>
            </a:r>
            <a:r>
              <a:rPr lang="en-US" altLang="zh-CN" b="1">
                <a:ea typeface="宋体" panose="02010600030101010101" pitchFamily="2" charset="-122"/>
              </a:rPr>
              <a:t>8.14</a:t>
            </a:r>
            <a:r>
              <a:rPr lang="zh-CN" altLang="zh-CN" b="1">
                <a:ea typeface="宋体" panose="02010600030101010101" pitchFamily="2" charset="-122"/>
              </a:rPr>
              <a:t>】</a:t>
            </a:r>
            <a:r>
              <a:rPr lang="zh-CN" altLang="zh-CN">
                <a:ea typeface="宋体" panose="02010600030101010101" pitchFamily="2" charset="-122"/>
              </a:rPr>
              <a:t>传递可变对象引用的函数示例</a:t>
            </a:r>
            <a:r>
              <a:rPr lang="en-US" altLang="zh-CN">
                <a:ea typeface="宋体" panose="02010600030101010101" pitchFamily="2" charset="-122"/>
              </a:rPr>
              <a:t>2</a:t>
            </a:r>
            <a:r>
              <a:rPr lang="zh-CN" altLang="zh-CN">
                <a:ea typeface="宋体" panose="02010600030101010101" pitchFamily="2" charset="-122"/>
              </a:rPr>
              <a:t>：随机混排给定列表的元素值</a:t>
            </a:r>
            <a:endParaRPr lang="zh-CN" altLang="en-US">
              <a:ea typeface="宋体" panose="02010600030101010101" pitchFamily="2" charset="-122"/>
            </a:endParaRPr>
          </a:p>
        </p:txBody>
      </p:sp>
      <p:pic>
        <p:nvPicPr>
          <p:cNvPr id="19460" name="Picture 2">
            <a:extLst>
              <a:ext uri="{FF2B5EF4-FFF2-40B4-BE49-F238E27FC236}">
                <a16:creationId xmlns:a16="http://schemas.microsoft.com/office/drawing/2014/main" id="{378C48AD-18C9-9E4C-81BE-31CFDE3D3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153" y="2507020"/>
            <a:ext cx="8709025" cy="223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2559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8EF214B-712A-7541-AE49-62F1EB0C5647}"/>
              </a:ext>
            </a:extLst>
          </p:cNvPr>
          <p:cNvSpPr>
            <a:spLocks noGrp="1"/>
          </p:cNvSpPr>
          <p:nvPr>
            <p:ph type="title"/>
          </p:nvPr>
        </p:nvSpPr>
        <p:spPr>
          <a:xfrm>
            <a:off x="2221276" y="0"/>
            <a:ext cx="7772400" cy="915987"/>
          </a:xfrm>
        </p:spPr>
        <p:txBody>
          <a:bodyPr/>
          <a:lstStyle/>
          <a:p>
            <a:r>
              <a:rPr lang="zh-CN" altLang="zh-CN" dirty="0">
                <a:ea typeface="宋体" panose="02010600030101010101" pitchFamily="2" charset="-122"/>
              </a:rPr>
              <a:t>可选参数</a:t>
            </a:r>
            <a:endParaRPr lang="zh-CN" altLang="en-US" dirty="0">
              <a:ea typeface="宋体" panose="02010600030101010101" pitchFamily="2" charset="-122"/>
            </a:endParaRPr>
          </a:p>
        </p:txBody>
      </p:sp>
      <p:sp>
        <p:nvSpPr>
          <p:cNvPr id="20483" name="内容占位符 2">
            <a:extLst>
              <a:ext uri="{FF2B5EF4-FFF2-40B4-BE49-F238E27FC236}">
                <a16:creationId xmlns:a16="http://schemas.microsoft.com/office/drawing/2014/main" id="{B7BD3D4A-C637-A249-80BB-6E989C7C97E2}"/>
              </a:ext>
            </a:extLst>
          </p:cNvPr>
          <p:cNvSpPr>
            <a:spLocks noGrp="1"/>
          </p:cNvSpPr>
          <p:nvPr>
            <p:ph idx="1"/>
          </p:nvPr>
        </p:nvSpPr>
        <p:spPr>
          <a:xfrm>
            <a:off x="1516972" y="915987"/>
            <a:ext cx="10149840" cy="4114800"/>
          </a:xfrm>
        </p:spPr>
        <p:txBody>
          <a:bodyPr/>
          <a:lstStyle/>
          <a:p>
            <a:r>
              <a:rPr lang="zh-CN" altLang="zh-CN" dirty="0">
                <a:ea typeface="宋体" panose="02010600030101010101" pitchFamily="2" charset="-122"/>
              </a:rPr>
              <a:t>在声明函数时，如果希望函数的一些参数是可选的，可以在声明函数时为这些参数指定默认值</a:t>
            </a:r>
            <a:endParaRPr lang="en-US" altLang="zh-CN" dirty="0">
              <a:ea typeface="宋体" panose="02010600030101010101" pitchFamily="2" charset="-122"/>
            </a:endParaRPr>
          </a:p>
          <a:p>
            <a:pPr lvl="1"/>
            <a:r>
              <a:rPr lang="zh-CN" altLang="zh-CN" sz="2400" dirty="0">
                <a:ea typeface="宋体" panose="02010600030101010101" pitchFamily="2" charset="-122"/>
              </a:rPr>
              <a:t>调用该函数时，如果没有传入对应的实参值，则函数使用声明时指定的默认参数值</a:t>
            </a:r>
            <a:endParaRPr lang="en-US" altLang="zh-CN" sz="2400"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8.15</a:t>
            </a:r>
            <a:r>
              <a:rPr lang="zh-CN" altLang="zh-CN" b="1" dirty="0">
                <a:ea typeface="宋体" panose="02010600030101010101" pitchFamily="2" charset="-122"/>
              </a:rPr>
              <a:t>】</a:t>
            </a:r>
            <a:r>
              <a:rPr lang="zh-CN" altLang="zh-CN" dirty="0">
                <a:ea typeface="宋体" panose="02010600030101010101" pitchFamily="2" charset="-122"/>
              </a:rPr>
              <a:t>可选参数示例（</a:t>
            </a:r>
            <a:r>
              <a:rPr lang="en-US" altLang="zh-CN" dirty="0">
                <a:ea typeface="宋体" panose="02010600030101010101" pitchFamily="2" charset="-122"/>
              </a:rPr>
              <a:t>my_sum1.py</a:t>
            </a:r>
            <a:r>
              <a:rPr lang="zh-CN" altLang="zh-CN" dirty="0">
                <a:ea typeface="宋体" panose="02010600030101010101" pitchFamily="2" charset="-122"/>
              </a:rPr>
              <a:t>）：基于期中成绩和期末成绩，按照指定的权重计算总评成绩</a:t>
            </a:r>
            <a:endParaRPr lang="zh-CN" altLang="en-US" dirty="0">
              <a:ea typeface="宋体" panose="02010600030101010101" pitchFamily="2" charset="-122"/>
            </a:endParaRPr>
          </a:p>
        </p:txBody>
      </p:sp>
      <p:pic>
        <p:nvPicPr>
          <p:cNvPr id="20484" name="Picture 4">
            <a:extLst>
              <a:ext uri="{FF2B5EF4-FFF2-40B4-BE49-F238E27FC236}">
                <a16:creationId xmlns:a16="http://schemas.microsoft.com/office/drawing/2014/main" id="{437C579E-F992-4E40-8B1C-37B3F468F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786" y="3639502"/>
            <a:ext cx="8162925"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a:extLst>
              <a:ext uri="{FF2B5EF4-FFF2-40B4-BE49-F238E27FC236}">
                <a16:creationId xmlns:a16="http://schemas.microsoft.com/office/drawing/2014/main" id="{4D984F00-A75B-A849-8FF3-D1121EF23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765" y="5389359"/>
            <a:ext cx="2312988"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6654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1DD794A0-B788-DC43-A91E-60E4FAEB3BC2}"/>
              </a:ext>
            </a:extLst>
          </p:cNvPr>
          <p:cNvSpPr>
            <a:spLocks noGrp="1"/>
          </p:cNvSpPr>
          <p:nvPr>
            <p:ph type="title"/>
          </p:nvPr>
        </p:nvSpPr>
        <p:spPr>
          <a:xfrm>
            <a:off x="2279650" y="260350"/>
            <a:ext cx="7772400" cy="1143000"/>
          </a:xfrm>
        </p:spPr>
        <p:txBody>
          <a:bodyPr/>
          <a:lstStyle/>
          <a:p>
            <a:r>
              <a:rPr lang="zh-CN" altLang="zh-CN">
                <a:ea typeface="宋体" panose="02010600030101010101" pitchFamily="2" charset="-122"/>
              </a:rPr>
              <a:t>位置参数和命名参数</a:t>
            </a:r>
            <a:endParaRPr lang="zh-CN" altLang="en-US">
              <a:ea typeface="宋体" panose="02010600030101010101" pitchFamily="2" charset="-122"/>
            </a:endParaRPr>
          </a:p>
        </p:txBody>
      </p:sp>
      <p:sp>
        <p:nvSpPr>
          <p:cNvPr id="21507" name="内容占位符 2">
            <a:extLst>
              <a:ext uri="{FF2B5EF4-FFF2-40B4-BE49-F238E27FC236}">
                <a16:creationId xmlns:a16="http://schemas.microsoft.com/office/drawing/2014/main" id="{27E5D54F-1460-A441-AE0E-D4155B32EF9D}"/>
              </a:ext>
            </a:extLst>
          </p:cNvPr>
          <p:cNvSpPr>
            <a:spLocks noGrp="1"/>
          </p:cNvSpPr>
          <p:nvPr>
            <p:ph idx="1"/>
          </p:nvPr>
        </p:nvSpPr>
        <p:spPr>
          <a:xfrm>
            <a:off x="1489165" y="1268413"/>
            <a:ext cx="9353005" cy="5473700"/>
          </a:xfrm>
        </p:spPr>
        <p:txBody>
          <a:bodyPr/>
          <a:lstStyle/>
          <a:p>
            <a:r>
              <a:rPr lang="zh-CN" altLang="zh-CN" dirty="0">
                <a:ea typeface="宋体" panose="02010600030101010101" pitchFamily="2" charset="-122"/>
              </a:rPr>
              <a:t>函数调用时，实参默认按位置顺序传递形参。按位置传递的参数称之为位置参数</a:t>
            </a:r>
          </a:p>
          <a:p>
            <a:r>
              <a:rPr lang="zh-CN" altLang="zh-CN" dirty="0">
                <a:ea typeface="宋体" panose="02010600030101010101" pitchFamily="2" charset="-122"/>
              </a:rPr>
              <a:t>函数调用时，也可以通过名称（关键字）指定传入的参数，例如：</a:t>
            </a:r>
            <a:r>
              <a:rPr lang="en-US" altLang="zh-CN" dirty="0">
                <a:ea typeface="宋体" panose="02010600030101010101" pitchFamily="2" charset="-122"/>
              </a:rPr>
              <a:t>my_max1(a=1, b=2); my_max1(b=2, a=1)</a:t>
            </a:r>
            <a:endParaRPr lang="zh-CN" altLang="zh-CN" dirty="0">
              <a:ea typeface="宋体" panose="02010600030101010101" pitchFamily="2" charset="-122"/>
            </a:endParaRPr>
          </a:p>
          <a:p>
            <a:r>
              <a:rPr lang="zh-CN" altLang="zh-CN" dirty="0">
                <a:ea typeface="宋体" panose="02010600030101010101" pitchFamily="2" charset="-122"/>
              </a:rPr>
              <a:t>按名称指定传入的参数称为命名参数，也称之为关键字参数。使用关键字参数具有三个优点：参数按名称意义明确；传递的参数与顺序无关；如果有多个可选参数，则可以选择指定某个参数值</a:t>
            </a:r>
          </a:p>
          <a:p>
            <a:r>
              <a:rPr lang="zh-CN" altLang="zh-CN" dirty="0">
                <a:ea typeface="宋体" panose="02010600030101010101" pitchFamily="2" charset="-122"/>
              </a:rPr>
              <a:t>强制</a:t>
            </a:r>
            <a:r>
              <a:rPr lang="zh-CN" altLang="en-US" dirty="0">
                <a:ea typeface="宋体" panose="02010600030101010101" pitchFamily="2" charset="-122"/>
              </a:rPr>
              <a:t>使用</a:t>
            </a:r>
            <a:r>
              <a:rPr lang="zh-CN" altLang="zh-CN" dirty="0">
                <a:ea typeface="宋体" panose="02010600030101010101" pitchFamily="2" charset="-122"/>
              </a:rPr>
              <a:t>命名参数</a:t>
            </a:r>
            <a:r>
              <a:rPr lang="zh-CN" altLang="en-US" dirty="0">
                <a:ea typeface="宋体" panose="02010600030101010101" pitchFamily="2" charset="-122"/>
              </a:rPr>
              <a:t>：</a:t>
            </a:r>
            <a:r>
              <a:rPr lang="zh-CN" altLang="zh-CN" dirty="0">
                <a:ea typeface="宋体" panose="02010600030101010101" pitchFamily="2" charset="-122"/>
              </a:rPr>
              <a:t>在带星号的参数后面声明的参数强制为命名参数，如果这些参数没有默认值，且调用时必须使用命名参数赋值，则会引发错误</a:t>
            </a:r>
            <a:r>
              <a:rPr lang="zh-CN" altLang="en-US" dirty="0">
                <a:ea typeface="宋体" panose="02010600030101010101" pitchFamily="2" charset="-122"/>
              </a:rPr>
              <a:t>，</a:t>
            </a:r>
            <a:r>
              <a:rPr lang="zh-CN" altLang="zh-CN" dirty="0">
                <a:ea typeface="宋体" panose="02010600030101010101" pitchFamily="2" charset="-122"/>
              </a:rPr>
              <a:t>如</a:t>
            </a:r>
            <a:r>
              <a:rPr lang="zh-CN" altLang="en-US" dirty="0">
                <a:ea typeface="宋体" panose="02010600030101010101" pitchFamily="2" charset="-122"/>
              </a:rPr>
              <a:t>：</a:t>
            </a:r>
            <a:r>
              <a:rPr lang="en-US" altLang="zh-CN" dirty="0">
                <a:ea typeface="宋体" panose="02010600030101010101" pitchFamily="2" charset="-122"/>
              </a:rPr>
              <a:t>def total(initial=5, *, vegetables)</a:t>
            </a:r>
          </a:p>
        </p:txBody>
      </p:sp>
    </p:spTree>
    <p:extLst>
      <p:ext uri="{BB962C8B-B14F-4D97-AF65-F5344CB8AC3E}">
        <p14:creationId xmlns:p14="http://schemas.microsoft.com/office/powerpoint/2010/main" val="41593562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93145DBD-D377-C843-928D-699FE9CF9F1A}"/>
              </a:ext>
            </a:extLst>
          </p:cNvPr>
          <p:cNvSpPr>
            <a:spLocks noGrp="1" noChangeArrowheads="1"/>
          </p:cNvSpPr>
          <p:nvPr>
            <p:ph type="subTitle" idx="1"/>
          </p:nvPr>
        </p:nvSpPr>
        <p:spPr>
          <a:xfrm>
            <a:off x="3681047" y="380964"/>
            <a:ext cx="8229599" cy="6113621"/>
          </a:xfrm>
        </p:spPr>
        <p:txBody>
          <a:bodyPr>
            <a:normAutofit/>
          </a:bodyPr>
          <a:lstStyle/>
          <a:p>
            <a:pPr algn="l" eaLnBrk="1" hangingPunct="1">
              <a:buFontTx/>
              <a:buChar char="•"/>
            </a:pPr>
            <a:r>
              <a:rPr lang="zh-CN" altLang="en-US" sz="2800" b="1" dirty="0">
                <a:ea typeface="宋体" panose="02010600030101010101" pitchFamily="2" charset="-122"/>
              </a:rPr>
              <a:t>本章要点：</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函数概述</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函数的声明和调用</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参数的传递</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函数的返回值</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变量的作用域</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递归函数</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 内置函数的使用</a:t>
            </a:r>
            <a:endParaRPr lang="en-US" altLang="zh-CN" sz="2400" b="1" dirty="0">
              <a:solidFill>
                <a:schemeClr val="tx1"/>
              </a:solidFill>
              <a:ea typeface="宋体" panose="02010600030101010101" pitchFamily="2" charset="-122"/>
            </a:endParaRPr>
          </a:p>
        </p:txBody>
      </p:sp>
    </p:spTree>
    <p:extLst>
      <p:ext uri="{BB962C8B-B14F-4D97-AF65-F5344CB8AC3E}">
        <p14:creationId xmlns:p14="http://schemas.microsoft.com/office/powerpoint/2010/main" val="2066988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9BA9833-5177-D047-9226-D534140DA60B}"/>
              </a:ext>
            </a:extLst>
          </p:cNvPr>
          <p:cNvSpPr>
            <a:spLocks noGrp="1"/>
          </p:cNvSpPr>
          <p:nvPr>
            <p:ph type="title"/>
          </p:nvPr>
        </p:nvSpPr>
        <p:spPr/>
        <p:txBody>
          <a:bodyPr/>
          <a:lstStyle/>
          <a:p>
            <a:r>
              <a:rPr lang="zh-CN" altLang="zh-CN">
                <a:ea typeface="宋体" panose="02010600030101010101" pitchFamily="2" charset="-122"/>
              </a:rPr>
              <a:t>【例</a:t>
            </a:r>
            <a:r>
              <a:rPr lang="en-US" altLang="zh-CN">
                <a:ea typeface="宋体" panose="02010600030101010101" pitchFamily="2" charset="-122"/>
              </a:rPr>
              <a:t>8.16</a:t>
            </a:r>
            <a:r>
              <a:rPr lang="zh-CN" altLang="zh-CN">
                <a:ea typeface="宋体" panose="02010600030101010101" pitchFamily="2" charset="-122"/>
              </a:rPr>
              <a:t>】命名参数示例</a:t>
            </a:r>
            <a:endParaRPr lang="zh-CN" altLang="en-US">
              <a:ea typeface="宋体" panose="02010600030101010101" pitchFamily="2" charset="-122"/>
            </a:endParaRPr>
          </a:p>
        </p:txBody>
      </p:sp>
      <p:sp>
        <p:nvSpPr>
          <p:cNvPr id="22531" name="内容占位符 2">
            <a:extLst>
              <a:ext uri="{FF2B5EF4-FFF2-40B4-BE49-F238E27FC236}">
                <a16:creationId xmlns:a16="http://schemas.microsoft.com/office/drawing/2014/main" id="{CF8260CC-1365-7141-9574-02EF8A200ACD}"/>
              </a:ext>
            </a:extLst>
          </p:cNvPr>
          <p:cNvSpPr>
            <a:spLocks noGrp="1"/>
          </p:cNvSpPr>
          <p:nvPr>
            <p:ph idx="1"/>
          </p:nvPr>
        </p:nvSpPr>
        <p:spPr/>
        <p:txBody>
          <a:bodyPr/>
          <a:lstStyle/>
          <a:p>
            <a:r>
              <a:rPr lang="zh-CN" altLang="zh-CN" sz="2000">
                <a:ea typeface="宋体" panose="02010600030101010101" pitchFamily="2" charset="-122"/>
              </a:rPr>
              <a:t>【例</a:t>
            </a:r>
            <a:r>
              <a:rPr lang="en-US" altLang="zh-CN" sz="2000">
                <a:ea typeface="宋体" panose="02010600030101010101" pitchFamily="2" charset="-122"/>
              </a:rPr>
              <a:t>8.16</a:t>
            </a:r>
            <a:r>
              <a:rPr lang="zh-CN" altLang="zh-CN" sz="2000">
                <a:ea typeface="宋体" panose="02010600030101010101" pitchFamily="2" charset="-122"/>
              </a:rPr>
              <a:t>】命名参数示例（</a:t>
            </a:r>
            <a:r>
              <a:rPr lang="en-US" altLang="zh-CN" sz="2000">
                <a:ea typeface="宋体" panose="02010600030101010101" pitchFamily="2" charset="-122"/>
              </a:rPr>
              <a:t>my_sum2.py</a:t>
            </a:r>
            <a:r>
              <a:rPr lang="zh-CN" altLang="zh-CN" sz="2000">
                <a:ea typeface="宋体" panose="02010600030101010101" pitchFamily="2" charset="-122"/>
              </a:rPr>
              <a:t>）：基于期中成绩和期末成绩，按照指定的权重计算总评成绩</a:t>
            </a:r>
            <a:endParaRPr lang="zh-CN" altLang="en-US" sz="2000">
              <a:ea typeface="宋体" panose="02010600030101010101" pitchFamily="2" charset="-122"/>
            </a:endParaRPr>
          </a:p>
        </p:txBody>
      </p:sp>
      <p:pic>
        <p:nvPicPr>
          <p:cNvPr id="22532" name="Picture 2">
            <a:extLst>
              <a:ext uri="{FF2B5EF4-FFF2-40B4-BE49-F238E27FC236}">
                <a16:creationId xmlns:a16="http://schemas.microsoft.com/office/drawing/2014/main" id="{AE54847A-3830-6F4C-9EF4-6AB198F9C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430" y="2014538"/>
            <a:ext cx="8801100"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3">
            <a:extLst>
              <a:ext uri="{FF2B5EF4-FFF2-40B4-BE49-F238E27FC236}">
                <a16:creationId xmlns:a16="http://schemas.microsoft.com/office/drawing/2014/main" id="{959C94FD-F1BC-0943-A9DC-C1017E2B2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526" y="5130801"/>
            <a:ext cx="2303463"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3323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567ED21C-EC56-FC4D-A08E-E6962468A4FC}"/>
              </a:ext>
            </a:extLst>
          </p:cNvPr>
          <p:cNvSpPr>
            <a:spLocks noGrp="1"/>
          </p:cNvSpPr>
          <p:nvPr>
            <p:ph type="title"/>
          </p:nvPr>
        </p:nvSpPr>
        <p:spPr>
          <a:xfrm>
            <a:off x="2208213" y="692150"/>
            <a:ext cx="7772400" cy="1143000"/>
          </a:xfrm>
        </p:spPr>
        <p:txBody>
          <a:bodyPr/>
          <a:lstStyle/>
          <a:p>
            <a:r>
              <a:rPr lang="zh-CN" altLang="zh-CN">
                <a:ea typeface="宋体" panose="02010600030101010101" pitchFamily="2" charset="-122"/>
              </a:rPr>
              <a:t>可变参数（</a:t>
            </a:r>
            <a:r>
              <a:rPr lang="en-US" altLang="zh-CN">
                <a:ea typeface="宋体" panose="02010600030101010101" pitchFamily="2" charset="-122"/>
              </a:rPr>
              <a:t>VarArgs</a:t>
            </a:r>
            <a:r>
              <a:rPr lang="zh-CN" altLang="zh-CN">
                <a:ea typeface="宋体" panose="02010600030101010101" pitchFamily="2" charset="-122"/>
              </a:rPr>
              <a:t>）</a:t>
            </a:r>
            <a:r>
              <a:rPr lang="en-US" altLang="zh-CN">
                <a:ea typeface="宋体" panose="02010600030101010101" pitchFamily="2" charset="-122"/>
              </a:rPr>
              <a:t>(1)</a:t>
            </a:r>
            <a:endParaRPr lang="zh-CN" altLang="en-US">
              <a:ea typeface="宋体" panose="02010600030101010101" pitchFamily="2" charset="-122"/>
            </a:endParaRPr>
          </a:p>
        </p:txBody>
      </p:sp>
      <p:sp>
        <p:nvSpPr>
          <p:cNvPr id="23555" name="内容占位符 2">
            <a:extLst>
              <a:ext uri="{FF2B5EF4-FFF2-40B4-BE49-F238E27FC236}">
                <a16:creationId xmlns:a16="http://schemas.microsoft.com/office/drawing/2014/main" id="{1457E87B-1AA4-B640-829C-0ABF3041EE27}"/>
              </a:ext>
            </a:extLst>
          </p:cNvPr>
          <p:cNvSpPr>
            <a:spLocks noGrp="1"/>
          </p:cNvSpPr>
          <p:nvPr>
            <p:ph idx="1"/>
          </p:nvPr>
        </p:nvSpPr>
        <p:spPr>
          <a:xfrm>
            <a:off x="2208212" y="2133601"/>
            <a:ext cx="9496107" cy="4030663"/>
          </a:xfrm>
        </p:spPr>
        <p:txBody>
          <a:bodyPr/>
          <a:lstStyle/>
          <a:p>
            <a:r>
              <a:rPr lang="zh-CN" altLang="zh-CN" sz="2800" dirty="0">
                <a:ea typeface="宋体" panose="02010600030101010101" pitchFamily="2" charset="-122"/>
              </a:rPr>
              <a:t>在声明函数时，通过带星的参数，如</a:t>
            </a:r>
            <a:r>
              <a:rPr lang="en-US" altLang="zh-CN" sz="2800" dirty="0">
                <a:ea typeface="宋体" panose="02010600030101010101" pitchFamily="2" charset="-122"/>
              </a:rPr>
              <a:t>*param1</a:t>
            </a:r>
            <a:r>
              <a:rPr lang="zh-CN" altLang="zh-CN" sz="2800" dirty="0">
                <a:ea typeface="宋体" panose="02010600030101010101" pitchFamily="2" charset="-122"/>
              </a:rPr>
              <a:t>，允许向函数传递可变数量的实参。调用函数时，从那一点后所有的参数被收集为一个元组</a:t>
            </a:r>
          </a:p>
          <a:p>
            <a:r>
              <a:rPr lang="zh-CN" altLang="zh-CN" sz="2800" dirty="0">
                <a:ea typeface="宋体" panose="02010600030101010101" pitchFamily="2" charset="-122"/>
              </a:rPr>
              <a:t>在声明函数时，也可以通过带双星的参数，如</a:t>
            </a:r>
            <a:r>
              <a:rPr lang="en-US" altLang="zh-CN" sz="2800" dirty="0">
                <a:ea typeface="宋体" panose="02010600030101010101" pitchFamily="2" charset="-122"/>
              </a:rPr>
              <a:t>**param2</a:t>
            </a:r>
            <a:r>
              <a:rPr lang="zh-CN" altLang="zh-CN" sz="2800" dirty="0">
                <a:ea typeface="宋体" panose="02010600030101010101" pitchFamily="2" charset="-122"/>
              </a:rPr>
              <a:t>，允许向函数传递可变数量的</a:t>
            </a:r>
            <a:r>
              <a:rPr lang="zh-CN" altLang="en-US" sz="2800" dirty="0">
                <a:ea typeface="宋体" panose="02010600030101010101" pitchFamily="2" charset="-122"/>
              </a:rPr>
              <a:t>关键字参数</a:t>
            </a:r>
            <a:r>
              <a:rPr lang="zh-CN" altLang="zh-CN" sz="2800" dirty="0">
                <a:ea typeface="宋体" panose="02010600030101010101" pitchFamily="2" charset="-122"/>
              </a:rPr>
              <a:t>。调用函数时，从那一点后所有的参数被收集为一个字典</a:t>
            </a:r>
          </a:p>
          <a:p>
            <a:r>
              <a:rPr lang="zh-CN" altLang="zh-CN" sz="2800" dirty="0">
                <a:ea typeface="宋体" panose="02010600030101010101" pitchFamily="2" charset="-122"/>
              </a:rPr>
              <a:t>带星或双星的参数必须位于形参列表的最后位置</a:t>
            </a:r>
            <a:endParaRPr lang="en-US" altLang="zh-CN" sz="2800" dirty="0">
              <a:ea typeface="宋体" panose="02010600030101010101" pitchFamily="2" charset="-122"/>
            </a:endParaRPr>
          </a:p>
        </p:txBody>
      </p:sp>
    </p:spTree>
    <p:extLst>
      <p:ext uri="{BB962C8B-B14F-4D97-AF65-F5344CB8AC3E}">
        <p14:creationId xmlns:p14="http://schemas.microsoft.com/office/powerpoint/2010/main" val="2821675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ED414DD-6057-E744-A850-3B2F4212B503}"/>
              </a:ext>
            </a:extLst>
          </p:cNvPr>
          <p:cNvSpPr>
            <a:spLocks noGrp="1"/>
          </p:cNvSpPr>
          <p:nvPr>
            <p:ph type="title"/>
          </p:nvPr>
        </p:nvSpPr>
        <p:spPr>
          <a:xfrm>
            <a:off x="2209800" y="115888"/>
            <a:ext cx="7772400" cy="1143000"/>
          </a:xfrm>
        </p:spPr>
        <p:txBody>
          <a:bodyPr/>
          <a:lstStyle/>
          <a:p>
            <a:r>
              <a:rPr lang="zh-CN" altLang="zh-CN">
                <a:ea typeface="宋体" panose="02010600030101010101" pitchFamily="2" charset="-122"/>
              </a:rPr>
              <a:t>【例</a:t>
            </a:r>
            <a:r>
              <a:rPr lang="en-US" altLang="zh-CN">
                <a:ea typeface="宋体" panose="02010600030101010101" pitchFamily="2" charset="-122"/>
              </a:rPr>
              <a:t>8.17</a:t>
            </a:r>
            <a:r>
              <a:rPr lang="zh-CN" altLang="zh-CN">
                <a:ea typeface="宋体" panose="02010600030101010101" pitchFamily="2" charset="-122"/>
              </a:rPr>
              <a:t>】可变参数示例</a:t>
            </a:r>
            <a:r>
              <a:rPr lang="en-US" altLang="zh-CN">
                <a:ea typeface="宋体" panose="02010600030101010101" pitchFamily="2" charset="-122"/>
              </a:rPr>
              <a:t>1</a:t>
            </a:r>
            <a:endParaRPr lang="zh-CN" altLang="en-US">
              <a:ea typeface="宋体" panose="02010600030101010101" pitchFamily="2" charset="-122"/>
            </a:endParaRPr>
          </a:p>
        </p:txBody>
      </p:sp>
      <p:sp>
        <p:nvSpPr>
          <p:cNvPr id="24579" name="内容占位符 2">
            <a:extLst>
              <a:ext uri="{FF2B5EF4-FFF2-40B4-BE49-F238E27FC236}">
                <a16:creationId xmlns:a16="http://schemas.microsoft.com/office/drawing/2014/main" id="{CEF17EEA-0670-A54E-A392-7311BB0E7202}"/>
              </a:ext>
            </a:extLst>
          </p:cNvPr>
          <p:cNvSpPr>
            <a:spLocks noGrp="1"/>
          </p:cNvSpPr>
          <p:nvPr>
            <p:ph idx="1"/>
          </p:nvPr>
        </p:nvSpPr>
        <p:spPr>
          <a:xfrm>
            <a:off x="2135188" y="1125538"/>
            <a:ext cx="8134350" cy="5543550"/>
          </a:xfrm>
        </p:spPr>
        <p:txBody>
          <a:bodyPr/>
          <a:lstStyle/>
          <a:p>
            <a:r>
              <a:rPr lang="zh-CN" altLang="zh-CN" sz="2800">
                <a:ea typeface="宋体" panose="02010600030101010101" pitchFamily="2" charset="-122"/>
              </a:rPr>
              <a:t>【例</a:t>
            </a:r>
            <a:r>
              <a:rPr lang="en-US" altLang="zh-CN" sz="2800">
                <a:ea typeface="宋体" panose="02010600030101010101" pitchFamily="2" charset="-122"/>
              </a:rPr>
              <a:t>8.17</a:t>
            </a:r>
            <a:r>
              <a:rPr lang="zh-CN" altLang="zh-CN" sz="2800">
                <a:ea typeface="宋体" panose="02010600030101010101" pitchFamily="2" charset="-122"/>
              </a:rPr>
              <a:t>】可变参数示例</a:t>
            </a:r>
            <a:r>
              <a:rPr lang="en-US" altLang="zh-CN" sz="2800">
                <a:ea typeface="宋体" panose="02010600030101010101" pitchFamily="2" charset="-122"/>
              </a:rPr>
              <a:t>1</a:t>
            </a:r>
            <a:r>
              <a:rPr lang="zh-CN" altLang="zh-CN" sz="2800">
                <a:ea typeface="宋体" panose="02010600030101010101" pitchFamily="2" charset="-122"/>
              </a:rPr>
              <a:t>（</a:t>
            </a:r>
            <a:r>
              <a:rPr lang="en-US" altLang="zh-CN" sz="2800">
                <a:ea typeface="宋体" panose="02010600030101010101" pitchFamily="2" charset="-122"/>
              </a:rPr>
              <a:t>my_sumVarArgs1.py</a:t>
            </a:r>
            <a:r>
              <a:rPr lang="zh-CN" altLang="zh-CN" sz="2800">
                <a:ea typeface="宋体" panose="02010600030101010101" pitchFamily="2" charset="-122"/>
              </a:rPr>
              <a:t>）。利用带星的参数计算各数字累加和</a:t>
            </a:r>
            <a:endParaRPr lang="en-US" altLang="zh-CN" sz="2800">
              <a:ea typeface="宋体" panose="02010600030101010101" pitchFamily="2" charset="-122"/>
            </a:endParaRPr>
          </a:p>
        </p:txBody>
      </p:sp>
      <p:pic>
        <p:nvPicPr>
          <p:cNvPr id="24580" name="Picture 2">
            <a:extLst>
              <a:ext uri="{FF2B5EF4-FFF2-40B4-BE49-F238E27FC236}">
                <a16:creationId xmlns:a16="http://schemas.microsoft.com/office/drawing/2014/main" id="{FC4C988C-7F5D-EA4E-8614-596C42237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3" y="2634298"/>
            <a:ext cx="6792913"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3">
            <a:extLst>
              <a:ext uri="{FF2B5EF4-FFF2-40B4-BE49-F238E27FC236}">
                <a16:creationId xmlns:a16="http://schemas.microsoft.com/office/drawing/2014/main" id="{49BCF924-7B38-BD4C-B9F9-2CD6AF255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101" y="4245066"/>
            <a:ext cx="2389188"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8270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0F78BFC9-10A5-4445-88A2-43F928BD0212}"/>
              </a:ext>
            </a:extLst>
          </p:cNvPr>
          <p:cNvSpPr>
            <a:spLocks noGrp="1"/>
          </p:cNvSpPr>
          <p:nvPr>
            <p:ph type="title"/>
          </p:nvPr>
        </p:nvSpPr>
        <p:spPr>
          <a:xfrm>
            <a:off x="2209800" y="115888"/>
            <a:ext cx="7772400" cy="1143000"/>
          </a:xfrm>
        </p:spPr>
        <p:txBody>
          <a:bodyPr/>
          <a:lstStyle/>
          <a:p>
            <a:r>
              <a:rPr lang="zh-CN" altLang="zh-CN">
                <a:ea typeface="宋体" panose="02010600030101010101" pitchFamily="2" charset="-122"/>
              </a:rPr>
              <a:t>【例</a:t>
            </a:r>
            <a:r>
              <a:rPr lang="en-US" altLang="zh-CN">
                <a:ea typeface="宋体" panose="02010600030101010101" pitchFamily="2" charset="-122"/>
              </a:rPr>
              <a:t>8.18</a:t>
            </a:r>
            <a:r>
              <a:rPr lang="zh-CN" altLang="zh-CN">
                <a:ea typeface="宋体" panose="02010600030101010101" pitchFamily="2" charset="-122"/>
              </a:rPr>
              <a:t>】可变参数示例</a:t>
            </a:r>
            <a:r>
              <a:rPr lang="en-US" altLang="zh-CN">
                <a:ea typeface="宋体" panose="02010600030101010101" pitchFamily="2" charset="-122"/>
              </a:rPr>
              <a:t>2</a:t>
            </a:r>
            <a:endParaRPr lang="zh-CN" altLang="en-US">
              <a:ea typeface="宋体" panose="02010600030101010101" pitchFamily="2" charset="-122"/>
            </a:endParaRPr>
          </a:p>
        </p:txBody>
      </p:sp>
      <p:sp>
        <p:nvSpPr>
          <p:cNvPr id="25603" name="内容占位符 2">
            <a:extLst>
              <a:ext uri="{FF2B5EF4-FFF2-40B4-BE49-F238E27FC236}">
                <a16:creationId xmlns:a16="http://schemas.microsoft.com/office/drawing/2014/main" id="{FD0D125F-AB04-5C4A-9E71-D59A546EB7E8}"/>
              </a:ext>
            </a:extLst>
          </p:cNvPr>
          <p:cNvSpPr>
            <a:spLocks noGrp="1"/>
          </p:cNvSpPr>
          <p:nvPr>
            <p:ph idx="1"/>
          </p:nvPr>
        </p:nvSpPr>
        <p:spPr>
          <a:xfrm>
            <a:off x="2135188" y="1125538"/>
            <a:ext cx="8134350" cy="5543550"/>
          </a:xfrm>
        </p:spPr>
        <p:txBody>
          <a:bodyPr/>
          <a:lstStyle/>
          <a:p>
            <a:r>
              <a:rPr lang="zh-CN" altLang="zh-CN" sz="2800">
                <a:ea typeface="宋体" panose="02010600030101010101" pitchFamily="2" charset="-122"/>
              </a:rPr>
              <a:t>【例</a:t>
            </a:r>
            <a:r>
              <a:rPr lang="en-US" altLang="zh-CN" sz="2800">
                <a:ea typeface="宋体" panose="02010600030101010101" pitchFamily="2" charset="-122"/>
              </a:rPr>
              <a:t>8.18</a:t>
            </a:r>
            <a:r>
              <a:rPr lang="zh-CN" altLang="zh-CN" sz="2800">
                <a:ea typeface="宋体" panose="02010600030101010101" pitchFamily="2" charset="-122"/>
              </a:rPr>
              <a:t>】可变参数示例</a:t>
            </a:r>
            <a:r>
              <a:rPr lang="en-US" altLang="zh-CN" sz="2800">
                <a:ea typeface="宋体" panose="02010600030101010101" pitchFamily="2" charset="-122"/>
              </a:rPr>
              <a:t>2</a:t>
            </a:r>
            <a:r>
              <a:rPr lang="zh-CN" altLang="zh-CN" sz="2800">
                <a:ea typeface="宋体" panose="02010600030101010101" pitchFamily="2" charset="-122"/>
              </a:rPr>
              <a:t>（</a:t>
            </a:r>
            <a:r>
              <a:rPr lang="en-US" altLang="zh-CN" sz="2800">
                <a:ea typeface="宋体" panose="02010600030101010101" pitchFamily="2" charset="-122"/>
              </a:rPr>
              <a:t>my_sumVarArgs2.py</a:t>
            </a:r>
            <a:r>
              <a:rPr lang="zh-CN" altLang="zh-CN" sz="2800">
                <a:ea typeface="宋体" panose="02010600030101010101" pitchFamily="2" charset="-122"/>
              </a:rPr>
              <a:t>）。利用带星和双星的参数计算各数字累加和</a:t>
            </a:r>
            <a:endParaRPr lang="zh-CN" altLang="en-US" sz="2800">
              <a:ea typeface="宋体" panose="02010600030101010101" pitchFamily="2" charset="-122"/>
            </a:endParaRPr>
          </a:p>
        </p:txBody>
      </p:sp>
      <p:pic>
        <p:nvPicPr>
          <p:cNvPr id="25604" name="Picture 4">
            <a:extLst>
              <a:ext uri="{FF2B5EF4-FFF2-40B4-BE49-F238E27FC236}">
                <a16:creationId xmlns:a16="http://schemas.microsoft.com/office/drawing/2014/main" id="{E82D7B31-9412-4E4F-9404-4C6D1C250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2596356"/>
            <a:ext cx="7659687"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a:extLst>
              <a:ext uri="{FF2B5EF4-FFF2-40B4-BE49-F238E27FC236}">
                <a16:creationId xmlns:a16="http://schemas.microsoft.com/office/drawing/2014/main" id="{05679CAC-2DC7-4B42-8145-1DA5A20E9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275" y="4442155"/>
            <a:ext cx="2400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402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4049A857-E304-0B4A-9422-A30ECA6CD041}"/>
              </a:ext>
            </a:extLst>
          </p:cNvPr>
          <p:cNvSpPr>
            <a:spLocks noGrp="1"/>
          </p:cNvSpPr>
          <p:nvPr>
            <p:ph type="title"/>
          </p:nvPr>
        </p:nvSpPr>
        <p:spPr>
          <a:xfrm>
            <a:off x="2063751" y="981075"/>
            <a:ext cx="8062913" cy="1143000"/>
          </a:xfrm>
        </p:spPr>
        <p:txBody>
          <a:bodyPr/>
          <a:lstStyle/>
          <a:p>
            <a:r>
              <a:rPr lang="zh-CN" altLang="zh-CN">
                <a:ea typeface="宋体" panose="02010600030101010101" pitchFamily="2" charset="-122"/>
              </a:rPr>
              <a:t>强制命名参数（</a:t>
            </a:r>
            <a:r>
              <a:rPr lang="en-US" altLang="zh-CN">
                <a:ea typeface="宋体" panose="02010600030101010101" pitchFamily="2" charset="-122"/>
              </a:rPr>
              <a:t>Keyword-only</a:t>
            </a:r>
            <a:r>
              <a:rPr lang="zh-CN" altLang="zh-CN">
                <a:ea typeface="宋体" panose="02010600030101010101" pitchFamily="2" charset="-122"/>
              </a:rPr>
              <a:t>）</a:t>
            </a:r>
            <a:endParaRPr lang="zh-CN" altLang="en-US">
              <a:ea typeface="宋体" panose="02010600030101010101" pitchFamily="2" charset="-122"/>
            </a:endParaRPr>
          </a:p>
        </p:txBody>
      </p:sp>
      <p:sp>
        <p:nvSpPr>
          <p:cNvPr id="26627" name="内容占位符 2">
            <a:extLst>
              <a:ext uri="{FF2B5EF4-FFF2-40B4-BE49-F238E27FC236}">
                <a16:creationId xmlns:a16="http://schemas.microsoft.com/office/drawing/2014/main" id="{8A02C2E0-0D70-5F46-9C7E-826B1ADE2D18}"/>
              </a:ext>
            </a:extLst>
          </p:cNvPr>
          <p:cNvSpPr>
            <a:spLocks noGrp="1"/>
          </p:cNvSpPr>
          <p:nvPr>
            <p:ph idx="1"/>
          </p:nvPr>
        </p:nvSpPr>
        <p:spPr>
          <a:xfrm>
            <a:off x="2208213" y="2420938"/>
            <a:ext cx="7772400" cy="3816350"/>
          </a:xfrm>
        </p:spPr>
        <p:txBody>
          <a:bodyPr/>
          <a:lstStyle/>
          <a:p>
            <a:r>
              <a:rPr lang="zh-CN" altLang="zh-CN" sz="2800">
                <a:ea typeface="宋体" panose="02010600030101010101" pitchFamily="2" charset="-122"/>
              </a:rPr>
              <a:t>在带星号的参数后面申明参数会导致强制命名参数（</a:t>
            </a:r>
            <a:r>
              <a:rPr lang="en-US" altLang="zh-CN" sz="2800">
                <a:ea typeface="宋体" panose="02010600030101010101" pitchFamily="2" charset="-122"/>
              </a:rPr>
              <a:t>Keyword-only</a:t>
            </a:r>
            <a:r>
              <a:rPr lang="zh-CN" altLang="zh-CN" sz="2800">
                <a:ea typeface="宋体" panose="02010600030101010101" pitchFamily="2" charset="-122"/>
              </a:rPr>
              <a:t>）。调用时必须显式使用命名参数传递值，因为按位置传递的参数默认收集为一个元组，传递给前面带星号的可变参数</a:t>
            </a:r>
          </a:p>
          <a:p>
            <a:r>
              <a:rPr lang="zh-CN" altLang="zh-CN" sz="2800">
                <a:ea typeface="宋体" panose="02010600030101010101" pitchFamily="2" charset="-122"/>
              </a:rPr>
              <a:t>如果不需要带星的可变参数，只想使用强制命名参数，可以简单地使用一个星号。例如：</a:t>
            </a:r>
            <a:r>
              <a:rPr lang="en-US" altLang="zh-CN" sz="2800">
                <a:ea typeface="宋体" panose="02010600030101010101" pitchFamily="2" charset="-122"/>
              </a:rPr>
              <a:t>def my_func( *, a, b, c)</a:t>
            </a:r>
          </a:p>
        </p:txBody>
      </p:sp>
    </p:spTree>
    <p:extLst>
      <p:ext uri="{BB962C8B-B14F-4D97-AF65-F5344CB8AC3E}">
        <p14:creationId xmlns:p14="http://schemas.microsoft.com/office/powerpoint/2010/main" val="3824574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BE57D198-AD20-0749-ABE4-13781A0FBB9B}"/>
              </a:ext>
            </a:extLst>
          </p:cNvPr>
          <p:cNvSpPr>
            <a:spLocks noGrp="1"/>
          </p:cNvSpPr>
          <p:nvPr>
            <p:ph type="title"/>
          </p:nvPr>
        </p:nvSpPr>
        <p:spPr>
          <a:xfrm>
            <a:off x="2135188" y="188913"/>
            <a:ext cx="8062912" cy="1143000"/>
          </a:xfrm>
        </p:spPr>
        <p:txBody>
          <a:bodyPr/>
          <a:lstStyle/>
          <a:p>
            <a:r>
              <a:rPr lang="zh-CN" altLang="zh-CN">
                <a:ea typeface="宋体" panose="02010600030101010101" pitchFamily="2" charset="-122"/>
              </a:rPr>
              <a:t>【例</a:t>
            </a:r>
            <a:r>
              <a:rPr lang="en-US" altLang="zh-CN">
                <a:ea typeface="宋体" panose="02010600030101010101" pitchFamily="2" charset="-122"/>
              </a:rPr>
              <a:t>8.19</a:t>
            </a:r>
            <a:r>
              <a:rPr lang="zh-CN" altLang="zh-CN">
                <a:ea typeface="宋体" panose="02010600030101010101" pitchFamily="2" charset="-122"/>
              </a:rPr>
              <a:t>】强制命名参数示例</a:t>
            </a:r>
            <a:endParaRPr lang="zh-CN" altLang="en-US">
              <a:ea typeface="宋体" panose="02010600030101010101" pitchFamily="2" charset="-122"/>
            </a:endParaRPr>
          </a:p>
        </p:txBody>
      </p:sp>
      <p:sp>
        <p:nvSpPr>
          <p:cNvPr id="27651" name="内容占位符 2">
            <a:extLst>
              <a:ext uri="{FF2B5EF4-FFF2-40B4-BE49-F238E27FC236}">
                <a16:creationId xmlns:a16="http://schemas.microsoft.com/office/drawing/2014/main" id="{0E6AF7F0-C7BF-DD46-A4F0-765B3E7F5F22}"/>
              </a:ext>
            </a:extLst>
          </p:cNvPr>
          <p:cNvSpPr>
            <a:spLocks noGrp="1"/>
          </p:cNvSpPr>
          <p:nvPr>
            <p:ph idx="1"/>
          </p:nvPr>
        </p:nvSpPr>
        <p:spPr>
          <a:xfrm>
            <a:off x="2208213" y="1341438"/>
            <a:ext cx="9391604" cy="4114800"/>
          </a:xfrm>
        </p:spPr>
        <p:txBody>
          <a:bodyPr/>
          <a:lstStyle/>
          <a:p>
            <a:r>
              <a:rPr lang="zh-CN" altLang="zh-CN" dirty="0">
                <a:ea typeface="宋体" panose="02010600030101010101" pitchFamily="2" charset="-122"/>
              </a:rPr>
              <a:t>【例</a:t>
            </a:r>
            <a:r>
              <a:rPr lang="en-US" altLang="zh-CN" dirty="0">
                <a:ea typeface="宋体" panose="02010600030101010101" pitchFamily="2" charset="-122"/>
              </a:rPr>
              <a:t>8.19</a:t>
            </a:r>
            <a:r>
              <a:rPr lang="zh-CN" altLang="zh-CN" dirty="0">
                <a:ea typeface="宋体" panose="02010600030101010101" pitchFamily="2" charset="-122"/>
              </a:rPr>
              <a:t>】强制命名参数示例（</a:t>
            </a:r>
            <a:r>
              <a:rPr lang="en-US" altLang="zh-CN" dirty="0" err="1">
                <a:ea typeface="宋体" panose="02010600030101010101" pitchFamily="2" charset="-122"/>
              </a:rPr>
              <a:t>keyword_only.py</a:t>
            </a:r>
            <a:r>
              <a:rPr lang="zh-CN" altLang="zh-CN" dirty="0">
                <a:ea typeface="宋体" panose="02010600030101010101" pitchFamily="2" charset="-122"/>
              </a:rPr>
              <a:t>）。基于期中成绩和期末成绩，按照指定的权重计算总评成绩</a:t>
            </a:r>
            <a:endParaRPr lang="zh-CN" altLang="en-US" dirty="0">
              <a:ea typeface="宋体" panose="02010600030101010101" pitchFamily="2" charset="-122"/>
            </a:endParaRPr>
          </a:p>
        </p:txBody>
      </p:sp>
      <p:pic>
        <p:nvPicPr>
          <p:cNvPr id="27652" name="Picture 2">
            <a:extLst>
              <a:ext uri="{FF2B5EF4-FFF2-40B4-BE49-F238E27FC236}">
                <a16:creationId xmlns:a16="http://schemas.microsoft.com/office/drawing/2014/main" id="{7AB80806-D970-CB41-AFB2-2A2259BBC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468" y="2275682"/>
            <a:ext cx="8670925"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3">
            <a:extLst>
              <a:ext uri="{FF2B5EF4-FFF2-40B4-BE49-F238E27FC236}">
                <a16:creationId xmlns:a16="http://schemas.microsoft.com/office/drawing/2014/main" id="{6FCF23B2-53E7-2744-83C4-5351CFA39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30" y="5294312"/>
            <a:ext cx="4752975"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456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C09596A-F153-A148-AD98-ED4DC0148F06}"/>
              </a:ext>
            </a:extLst>
          </p:cNvPr>
          <p:cNvSpPr>
            <a:spLocks noGrp="1"/>
          </p:cNvSpPr>
          <p:nvPr>
            <p:ph type="title"/>
          </p:nvPr>
        </p:nvSpPr>
        <p:spPr>
          <a:xfrm>
            <a:off x="2135188" y="476250"/>
            <a:ext cx="7772400" cy="1143000"/>
          </a:xfrm>
        </p:spPr>
        <p:txBody>
          <a:bodyPr/>
          <a:lstStyle/>
          <a:p>
            <a:r>
              <a:rPr lang="zh-CN" altLang="zh-CN">
                <a:ea typeface="宋体" panose="02010600030101010101" pitchFamily="2" charset="-122"/>
              </a:rPr>
              <a:t>参数类型检查</a:t>
            </a:r>
            <a:endParaRPr lang="zh-CN" altLang="en-US">
              <a:ea typeface="宋体" panose="02010600030101010101" pitchFamily="2" charset="-122"/>
            </a:endParaRPr>
          </a:p>
        </p:txBody>
      </p:sp>
      <p:sp>
        <p:nvSpPr>
          <p:cNvPr id="28675" name="内容占位符 2">
            <a:extLst>
              <a:ext uri="{FF2B5EF4-FFF2-40B4-BE49-F238E27FC236}">
                <a16:creationId xmlns:a16="http://schemas.microsoft.com/office/drawing/2014/main" id="{94030487-E86D-A44F-8182-0B45B5AB86FB}"/>
              </a:ext>
            </a:extLst>
          </p:cNvPr>
          <p:cNvSpPr>
            <a:spLocks noGrp="1"/>
          </p:cNvSpPr>
          <p:nvPr>
            <p:ph idx="1"/>
          </p:nvPr>
        </p:nvSpPr>
        <p:spPr>
          <a:xfrm>
            <a:off x="2135189" y="1752600"/>
            <a:ext cx="8207375" cy="4700588"/>
          </a:xfrm>
        </p:spPr>
        <p:txBody>
          <a:bodyPr/>
          <a:lstStyle/>
          <a:p>
            <a:r>
              <a:rPr lang="zh-CN" altLang="zh-CN" sz="2800">
                <a:ea typeface="宋体" panose="02010600030101010101" pitchFamily="2" charset="-122"/>
              </a:rPr>
              <a:t>定义函数时，不用限定其参数和返回值的类型</a:t>
            </a:r>
            <a:endParaRPr lang="en-US" altLang="zh-CN" sz="2800">
              <a:ea typeface="宋体" panose="02010600030101010101" pitchFamily="2" charset="-122"/>
            </a:endParaRPr>
          </a:p>
          <a:p>
            <a:pPr lvl="1"/>
            <a:r>
              <a:rPr lang="zh-CN" altLang="zh-CN" sz="2400">
                <a:ea typeface="宋体" panose="02010600030101010101" pitchFamily="2" charset="-122"/>
              </a:rPr>
              <a:t>这种灵活性可以实现多态性，即允许函数适用于不同类型的对象，例如，</a:t>
            </a:r>
            <a:r>
              <a:rPr lang="en-US" altLang="zh-CN" sz="2400">
                <a:ea typeface="宋体" panose="02010600030101010101" pitchFamily="2" charset="-122"/>
              </a:rPr>
              <a:t>my_average(a,b)</a:t>
            </a:r>
            <a:r>
              <a:rPr lang="zh-CN" altLang="zh-CN" sz="2400">
                <a:ea typeface="宋体" panose="02010600030101010101" pitchFamily="2" charset="-122"/>
              </a:rPr>
              <a:t>函数，即可以返回两个</a:t>
            </a:r>
            <a:r>
              <a:rPr lang="en-US" altLang="zh-CN" sz="2400">
                <a:ea typeface="宋体" panose="02010600030101010101" pitchFamily="2" charset="-122"/>
              </a:rPr>
              <a:t>int</a:t>
            </a:r>
            <a:r>
              <a:rPr lang="zh-CN" altLang="zh-CN" sz="2400">
                <a:ea typeface="宋体" panose="02010600030101010101" pitchFamily="2" charset="-122"/>
              </a:rPr>
              <a:t>对象的平均值，也可以返回两个</a:t>
            </a:r>
            <a:r>
              <a:rPr lang="en-US" altLang="zh-CN" sz="2400">
                <a:ea typeface="宋体" panose="02010600030101010101" pitchFamily="2" charset="-122"/>
              </a:rPr>
              <a:t>float</a:t>
            </a:r>
            <a:r>
              <a:rPr lang="zh-CN" altLang="zh-CN" sz="2400">
                <a:ea typeface="宋体" panose="02010600030101010101" pitchFamily="2" charset="-122"/>
              </a:rPr>
              <a:t>对象的平均值</a:t>
            </a:r>
            <a:endParaRPr lang="en-US" altLang="zh-CN" sz="2400">
              <a:ea typeface="宋体" panose="02010600030101010101" pitchFamily="2" charset="-122"/>
            </a:endParaRPr>
          </a:p>
          <a:p>
            <a:r>
              <a:rPr lang="zh-CN" altLang="zh-CN" sz="2800">
                <a:ea typeface="宋体" panose="02010600030101010101" pitchFamily="2" charset="-122"/>
              </a:rPr>
              <a:t>当使用不支持的类型参数调用函数时，则会产生错误。例如，</a:t>
            </a:r>
            <a:r>
              <a:rPr lang="en-US" altLang="zh-CN" sz="2800">
                <a:ea typeface="宋体" panose="02010600030101010101" pitchFamily="2" charset="-122"/>
              </a:rPr>
              <a:t>my_average(a,b)</a:t>
            </a:r>
            <a:r>
              <a:rPr lang="zh-CN" altLang="zh-CN" sz="2800">
                <a:ea typeface="宋体" panose="02010600030101010101" pitchFamily="2" charset="-122"/>
              </a:rPr>
              <a:t>函数传递的参数为</a:t>
            </a:r>
            <a:r>
              <a:rPr lang="en-US" altLang="zh-CN" sz="2800">
                <a:ea typeface="宋体" panose="02010600030101010101" pitchFamily="2" charset="-122"/>
              </a:rPr>
              <a:t>str</a:t>
            </a:r>
            <a:r>
              <a:rPr lang="zh-CN" altLang="zh-CN" sz="2800">
                <a:ea typeface="宋体" panose="02010600030101010101" pitchFamily="2" charset="-122"/>
              </a:rPr>
              <a:t>对象时，</a:t>
            </a:r>
            <a:r>
              <a:rPr lang="en-US" altLang="zh-CN" sz="2800">
                <a:ea typeface="宋体" panose="02010600030101010101" pitchFamily="2" charset="-122"/>
              </a:rPr>
              <a:t>Python</a:t>
            </a:r>
            <a:r>
              <a:rPr lang="zh-CN" altLang="zh-CN" sz="2800">
                <a:ea typeface="宋体" panose="02010600030101010101" pitchFamily="2" charset="-122"/>
              </a:rPr>
              <a:t>在运行时将抛出错误</a:t>
            </a:r>
            <a:r>
              <a:rPr lang="en-US" altLang="zh-CN" sz="2800">
                <a:ea typeface="宋体" panose="02010600030101010101" pitchFamily="2" charset="-122"/>
              </a:rPr>
              <a:t>TypeError</a:t>
            </a:r>
          </a:p>
          <a:p>
            <a:pPr lvl="1"/>
            <a:r>
              <a:rPr lang="zh-CN" altLang="zh-CN" sz="2400">
                <a:ea typeface="宋体" panose="02010600030101010101" pitchFamily="2" charset="-122"/>
              </a:rPr>
              <a:t>用户调用函数时必须理解并保证传入正确类型的参数值</a:t>
            </a:r>
            <a:endParaRPr lang="en-US" altLang="zh-CN" sz="2400">
              <a:ea typeface="宋体" panose="02010600030101010101" pitchFamily="2" charset="-122"/>
            </a:endParaRPr>
          </a:p>
          <a:p>
            <a:endParaRPr lang="zh-CN" altLang="en-US">
              <a:ea typeface="宋体" panose="02010600030101010101" pitchFamily="2" charset="-122"/>
            </a:endParaRPr>
          </a:p>
        </p:txBody>
      </p:sp>
    </p:spTree>
    <p:extLst>
      <p:ext uri="{BB962C8B-B14F-4D97-AF65-F5344CB8AC3E}">
        <p14:creationId xmlns:p14="http://schemas.microsoft.com/office/powerpoint/2010/main" val="724753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562D4AD2-62CF-DF48-9CB4-334DD6FA2CE9}"/>
              </a:ext>
            </a:extLst>
          </p:cNvPr>
          <p:cNvSpPr>
            <a:spLocks noGrp="1"/>
          </p:cNvSpPr>
          <p:nvPr>
            <p:ph type="title"/>
          </p:nvPr>
        </p:nvSpPr>
        <p:spPr>
          <a:xfrm>
            <a:off x="2209800" y="115888"/>
            <a:ext cx="7772400" cy="1143000"/>
          </a:xfrm>
        </p:spPr>
        <p:txBody>
          <a:bodyPr/>
          <a:lstStyle/>
          <a:p>
            <a:r>
              <a:rPr lang="zh-CN" altLang="zh-CN">
                <a:ea typeface="宋体" panose="02010600030101010101" pitchFamily="2" charset="-122"/>
              </a:rPr>
              <a:t>函数的返回值</a:t>
            </a:r>
            <a:endParaRPr lang="zh-CN" altLang="en-US">
              <a:ea typeface="宋体" panose="02010600030101010101" pitchFamily="2" charset="-122"/>
            </a:endParaRPr>
          </a:p>
        </p:txBody>
      </p:sp>
      <p:sp>
        <p:nvSpPr>
          <p:cNvPr id="29699" name="内容占位符 2">
            <a:extLst>
              <a:ext uri="{FF2B5EF4-FFF2-40B4-BE49-F238E27FC236}">
                <a16:creationId xmlns:a16="http://schemas.microsoft.com/office/drawing/2014/main" id="{35B828D9-6B92-5149-8363-A2250B16BA7E}"/>
              </a:ext>
            </a:extLst>
          </p:cNvPr>
          <p:cNvSpPr>
            <a:spLocks noGrp="1"/>
          </p:cNvSpPr>
          <p:nvPr>
            <p:ph idx="1"/>
          </p:nvPr>
        </p:nvSpPr>
        <p:spPr>
          <a:xfrm>
            <a:off x="2216150" y="1101725"/>
            <a:ext cx="7772400" cy="4114800"/>
          </a:xfrm>
        </p:spPr>
        <p:txBody>
          <a:bodyPr/>
          <a:lstStyle/>
          <a:p>
            <a:r>
              <a:rPr lang="zh-CN" altLang="zh-CN">
                <a:ea typeface="宋体" panose="02010600030101010101" pitchFamily="2" charset="-122"/>
              </a:rPr>
              <a:t> </a:t>
            </a:r>
            <a:r>
              <a:rPr lang="en-US" altLang="zh-CN">
                <a:ea typeface="宋体" panose="02010600030101010101" pitchFamily="2" charset="-122"/>
              </a:rPr>
              <a:t>return</a:t>
            </a:r>
            <a:r>
              <a:rPr lang="zh-CN" altLang="zh-CN">
                <a:ea typeface="宋体" panose="02010600030101010101" pitchFamily="2" charset="-122"/>
              </a:rPr>
              <a:t>语句和函数返回值</a:t>
            </a:r>
            <a:endParaRPr lang="en-US" altLang="zh-CN">
              <a:ea typeface="宋体" panose="02010600030101010101" pitchFamily="2" charset="-122"/>
            </a:endParaRPr>
          </a:p>
          <a:p>
            <a:pPr lvl="1"/>
            <a:r>
              <a:rPr lang="zh-CN" altLang="zh-CN" b="1">
                <a:ea typeface="宋体" panose="02010600030101010101" pitchFamily="2" charset="-122"/>
              </a:rPr>
              <a:t>【例</a:t>
            </a:r>
            <a:r>
              <a:rPr lang="en-US" altLang="zh-CN" b="1">
                <a:ea typeface="宋体" panose="02010600030101010101" pitchFamily="2" charset="-122"/>
              </a:rPr>
              <a:t>8.20</a:t>
            </a:r>
            <a:r>
              <a:rPr lang="zh-CN" altLang="zh-CN" b="1">
                <a:ea typeface="宋体" panose="02010600030101010101" pitchFamily="2" charset="-122"/>
              </a:rPr>
              <a:t>】</a:t>
            </a:r>
            <a:r>
              <a:rPr lang="zh-CN" altLang="zh-CN">
                <a:ea typeface="宋体" panose="02010600030101010101" pitchFamily="2" charset="-122"/>
              </a:rPr>
              <a:t>函数的返回值示例（</a:t>
            </a:r>
            <a:r>
              <a:rPr lang="en-US" altLang="zh-CN">
                <a:ea typeface="宋体" panose="02010600030101010101" pitchFamily="2" charset="-122"/>
              </a:rPr>
              <a:t>my_max.py</a:t>
            </a:r>
            <a:r>
              <a:rPr lang="zh-CN" altLang="zh-CN">
                <a:ea typeface="宋体" panose="02010600030101010101" pitchFamily="2" charset="-122"/>
              </a:rPr>
              <a:t>）。编写函数，利用</a:t>
            </a:r>
            <a:r>
              <a:rPr lang="en-US" altLang="zh-CN">
                <a:ea typeface="宋体" panose="02010600030101010101" pitchFamily="2" charset="-122"/>
              </a:rPr>
              <a:t>return</a:t>
            </a:r>
            <a:r>
              <a:rPr lang="zh-CN" altLang="zh-CN">
                <a:ea typeface="宋体" panose="02010600030101010101" pitchFamily="2" charset="-122"/>
              </a:rPr>
              <a:t>语句返回函数值，求若干数中的最大值</a:t>
            </a:r>
            <a:endParaRPr lang="en-US" altLang="zh-CN">
              <a:ea typeface="宋体" panose="02010600030101010101" pitchFamily="2" charset="-122"/>
            </a:endParaRPr>
          </a:p>
          <a:p>
            <a:endParaRPr lang="zh-CN" altLang="en-US">
              <a:ea typeface="宋体" panose="02010600030101010101" pitchFamily="2" charset="-122"/>
            </a:endParaRPr>
          </a:p>
        </p:txBody>
      </p:sp>
      <p:pic>
        <p:nvPicPr>
          <p:cNvPr id="29700" name="图片 1">
            <a:extLst>
              <a:ext uri="{FF2B5EF4-FFF2-40B4-BE49-F238E27FC236}">
                <a16:creationId xmlns:a16="http://schemas.microsoft.com/office/drawing/2014/main" id="{29B929E4-BA72-3841-A314-C49AFB91DD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09371"/>
            <a:ext cx="8066088" cy="375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a:extLst>
              <a:ext uri="{FF2B5EF4-FFF2-40B4-BE49-F238E27FC236}">
                <a16:creationId xmlns:a16="http://schemas.microsoft.com/office/drawing/2014/main" id="{5D81624A-ECB9-8549-8D47-F79ABE7BC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5576434"/>
            <a:ext cx="1295400"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271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F384BC23-4EDB-4A45-B454-CB4CF5663511}"/>
              </a:ext>
            </a:extLst>
          </p:cNvPr>
          <p:cNvSpPr>
            <a:spLocks noGrp="1"/>
          </p:cNvSpPr>
          <p:nvPr>
            <p:ph type="title"/>
          </p:nvPr>
        </p:nvSpPr>
        <p:spPr>
          <a:xfrm>
            <a:off x="1919288" y="115889"/>
            <a:ext cx="7772400" cy="700087"/>
          </a:xfrm>
        </p:spPr>
        <p:txBody>
          <a:bodyPr>
            <a:normAutofit fontScale="90000"/>
          </a:bodyPr>
          <a:lstStyle/>
          <a:p>
            <a:r>
              <a:rPr lang="zh-CN" altLang="zh-CN">
                <a:ea typeface="宋体" panose="02010600030101010101" pitchFamily="2" charset="-122"/>
              </a:rPr>
              <a:t>多条</a:t>
            </a:r>
            <a:r>
              <a:rPr lang="en-US" altLang="zh-CN">
                <a:ea typeface="宋体" panose="02010600030101010101" pitchFamily="2" charset="-122"/>
              </a:rPr>
              <a:t>return</a:t>
            </a:r>
            <a:r>
              <a:rPr lang="zh-CN" altLang="zh-CN">
                <a:ea typeface="宋体" panose="02010600030101010101" pitchFamily="2" charset="-122"/>
              </a:rPr>
              <a:t>语句</a:t>
            </a:r>
            <a:endParaRPr lang="zh-CN" altLang="en-US">
              <a:ea typeface="宋体" panose="02010600030101010101" pitchFamily="2" charset="-122"/>
            </a:endParaRPr>
          </a:p>
        </p:txBody>
      </p:sp>
      <p:sp>
        <p:nvSpPr>
          <p:cNvPr id="30723" name="内容占位符 2">
            <a:extLst>
              <a:ext uri="{FF2B5EF4-FFF2-40B4-BE49-F238E27FC236}">
                <a16:creationId xmlns:a16="http://schemas.microsoft.com/office/drawing/2014/main" id="{BFEE0DA0-2EC4-C248-A4EB-E21ACF940161}"/>
              </a:ext>
            </a:extLst>
          </p:cNvPr>
          <p:cNvSpPr>
            <a:spLocks noGrp="1"/>
          </p:cNvSpPr>
          <p:nvPr>
            <p:ph idx="1"/>
          </p:nvPr>
        </p:nvSpPr>
        <p:spPr>
          <a:xfrm>
            <a:off x="1631950" y="796925"/>
            <a:ext cx="8891588" cy="4114800"/>
          </a:xfrm>
        </p:spPr>
        <p:txBody>
          <a:bodyPr/>
          <a:lstStyle/>
          <a:p>
            <a:r>
              <a:rPr lang="en-US" altLang="zh-CN">
                <a:ea typeface="宋体" panose="02010600030101010101" pitchFamily="2" charset="-122"/>
              </a:rPr>
              <a:t>return</a:t>
            </a:r>
            <a:r>
              <a:rPr lang="zh-CN" altLang="zh-CN">
                <a:ea typeface="宋体" panose="02010600030101010101" pitchFamily="2" charset="-122"/>
              </a:rPr>
              <a:t>语句可以放置在函数中任何位置，当执行到第一个</a:t>
            </a:r>
            <a:r>
              <a:rPr lang="en-US" altLang="zh-CN">
                <a:ea typeface="宋体" panose="02010600030101010101" pitchFamily="2" charset="-122"/>
              </a:rPr>
              <a:t>return</a:t>
            </a:r>
            <a:r>
              <a:rPr lang="zh-CN" altLang="zh-CN">
                <a:ea typeface="宋体" panose="02010600030101010101" pitchFamily="2" charset="-122"/>
              </a:rPr>
              <a:t>语句时，程序返回到调用程序</a:t>
            </a:r>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8.21</a:t>
            </a:r>
            <a:r>
              <a:rPr lang="zh-CN" altLang="zh-CN" b="1">
                <a:ea typeface="宋体" panose="02010600030101010101" pitchFamily="2" charset="-122"/>
              </a:rPr>
              <a:t>】</a:t>
            </a:r>
            <a:r>
              <a:rPr lang="zh-CN" altLang="zh-CN">
                <a:ea typeface="宋体" panose="02010600030101010101" pitchFamily="2" charset="-122"/>
              </a:rPr>
              <a:t>判断素数（</a:t>
            </a:r>
            <a:r>
              <a:rPr lang="en-US" altLang="zh-CN">
                <a:ea typeface="宋体" panose="02010600030101010101" pitchFamily="2" charset="-122"/>
              </a:rPr>
              <a:t>prime.py</a:t>
            </a:r>
            <a:r>
              <a:rPr lang="zh-CN" altLang="zh-CN">
                <a:ea typeface="宋体" panose="02010600030101010101" pitchFamily="2" charset="-122"/>
              </a:rPr>
              <a:t>）。先编制一个判断一个数是否为素数的函数，然后编写测试代码，判断并输出</a:t>
            </a:r>
            <a:r>
              <a:rPr lang="en-US" altLang="zh-CN">
                <a:ea typeface="宋体" panose="02010600030101010101" pitchFamily="2" charset="-122"/>
              </a:rPr>
              <a:t>1~99</a:t>
            </a:r>
            <a:r>
              <a:rPr lang="zh-CN" altLang="zh-CN">
                <a:ea typeface="宋体" panose="02010600030101010101" pitchFamily="2" charset="-122"/>
              </a:rPr>
              <a:t>中的素数</a:t>
            </a:r>
            <a:endParaRPr lang="zh-CN" altLang="en-US">
              <a:ea typeface="宋体" panose="02010600030101010101" pitchFamily="2" charset="-122"/>
            </a:endParaRPr>
          </a:p>
        </p:txBody>
      </p:sp>
      <p:pic>
        <p:nvPicPr>
          <p:cNvPr id="30724" name="图片 1">
            <a:extLst>
              <a:ext uri="{FF2B5EF4-FFF2-40B4-BE49-F238E27FC236}">
                <a16:creationId xmlns:a16="http://schemas.microsoft.com/office/drawing/2014/main" id="{3FAF89B3-99DE-7D4E-B835-CA40E53793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3463" y="2692945"/>
            <a:ext cx="7548562"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a:extLst>
              <a:ext uri="{FF2B5EF4-FFF2-40B4-BE49-F238E27FC236}">
                <a16:creationId xmlns:a16="http://schemas.microsoft.com/office/drawing/2014/main" id="{32F74964-A304-884F-BFD8-1FE335392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6116" y="6032953"/>
            <a:ext cx="51625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347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2DE58E68-407B-DA42-9F79-15045328F765}"/>
              </a:ext>
            </a:extLst>
          </p:cNvPr>
          <p:cNvSpPr>
            <a:spLocks noGrp="1"/>
          </p:cNvSpPr>
          <p:nvPr>
            <p:ph type="title"/>
          </p:nvPr>
        </p:nvSpPr>
        <p:spPr>
          <a:xfrm>
            <a:off x="2135188" y="33338"/>
            <a:ext cx="7772400" cy="627062"/>
          </a:xfrm>
        </p:spPr>
        <p:txBody>
          <a:bodyPr>
            <a:normAutofit fontScale="90000"/>
          </a:bodyPr>
          <a:lstStyle/>
          <a:p>
            <a:r>
              <a:rPr lang="zh-CN" altLang="zh-CN">
                <a:ea typeface="宋体" panose="02010600030101010101" pitchFamily="2" charset="-122"/>
              </a:rPr>
              <a:t>返回多个值</a:t>
            </a:r>
            <a:endParaRPr lang="zh-CN" altLang="en-US">
              <a:ea typeface="宋体" panose="02010600030101010101" pitchFamily="2" charset="-122"/>
            </a:endParaRPr>
          </a:p>
        </p:txBody>
      </p:sp>
      <p:sp>
        <p:nvSpPr>
          <p:cNvPr id="31747" name="内容占位符 2">
            <a:extLst>
              <a:ext uri="{FF2B5EF4-FFF2-40B4-BE49-F238E27FC236}">
                <a16:creationId xmlns:a16="http://schemas.microsoft.com/office/drawing/2014/main" id="{3039D230-E6F7-DB44-AD92-D6EB0B865131}"/>
              </a:ext>
            </a:extLst>
          </p:cNvPr>
          <p:cNvSpPr>
            <a:spLocks noGrp="1"/>
          </p:cNvSpPr>
          <p:nvPr>
            <p:ph idx="1"/>
          </p:nvPr>
        </p:nvSpPr>
        <p:spPr>
          <a:xfrm>
            <a:off x="1992313" y="692150"/>
            <a:ext cx="9973264" cy="4114800"/>
          </a:xfrm>
        </p:spPr>
        <p:txBody>
          <a:bodyPr/>
          <a:lstStyle/>
          <a:p>
            <a:r>
              <a:rPr lang="zh-CN" altLang="zh-CN" dirty="0">
                <a:ea typeface="宋体" panose="02010600030101010101" pitchFamily="2" charset="-122"/>
              </a:rPr>
              <a:t>在函数体中使用</a:t>
            </a:r>
            <a:r>
              <a:rPr lang="en-US" altLang="zh-CN" dirty="0">
                <a:ea typeface="宋体" panose="02010600030101010101" pitchFamily="2" charset="-122"/>
              </a:rPr>
              <a:t>return</a:t>
            </a:r>
            <a:r>
              <a:rPr lang="zh-CN" altLang="zh-CN" dirty="0">
                <a:ea typeface="宋体" panose="02010600030101010101" pitchFamily="2" charset="-122"/>
              </a:rPr>
              <a:t>语句，可实现从函数返回一个值，并跳出函数。如果需要返回多个值，则可以返回一个</a:t>
            </a:r>
            <a:r>
              <a:rPr lang="zh-CN" altLang="en-US" dirty="0">
                <a:ea typeface="宋体" panose="02010600030101010101" pitchFamily="2" charset="-122"/>
              </a:rPr>
              <a:t>列表或</a:t>
            </a:r>
            <a:r>
              <a:rPr lang="zh-CN" altLang="zh-CN" dirty="0">
                <a:ea typeface="宋体" panose="02010600030101010101" pitchFamily="2" charset="-122"/>
              </a:rPr>
              <a:t>元组</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8.22</a:t>
            </a:r>
            <a:r>
              <a:rPr lang="zh-CN" altLang="zh-CN" b="1" dirty="0">
                <a:ea typeface="宋体" panose="02010600030101010101" pitchFamily="2" charset="-122"/>
              </a:rPr>
              <a:t>】</a:t>
            </a:r>
            <a:r>
              <a:rPr lang="zh-CN" altLang="zh-CN" dirty="0">
                <a:ea typeface="宋体" panose="02010600030101010101" pitchFamily="2" charset="-122"/>
              </a:rPr>
              <a:t>编写一个函数，返回一个随机列表。随机列表（</a:t>
            </a:r>
            <a:r>
              <a:rPr lang="en-US" altLang="zh-CN" dirty="0" err="1">
                <a:ea typeface="宋体" panose="02010600030101010101" pitchFamily="2" charset="-122"/>
              </a:rPr>
              <a:t>randomarray.py</a:t>
            </a:r>
            <a:r>
              <a:rPr lang="zh-CN" altLang="zh-CN" dirty="0">
                <a:ea typeface="宋体" panose="02010600030101010101" pitchFamily="2" charset="-122"/>
              </a:rPr>
              <a:t>）。先编制一个函数，生成由</a:t>
            </a:r>
            <a:r>
              <a:rPr lang="en-US" altLang="zh-CN" dirty="0">
                <a:ea typeface="宋体" panose="02010600030101010101" pitchFamily="2" charset="-122"/>
              </a:rPr>
              <a:t>n</a:t>
            </a:r>
            <a:r>
              <a:rPr lang="zh-CN" altLang="zh-CN" dirty="0">
                <a:ea typeface="宋体" panose="02010600030101010101" pitchFamily="2" charset="-122"/>
              </a:rPr>
              <a:t>个随机整数构成的列表，然后编写测试代码，生成并输出由</a:t>
            </a:r>
            <a:r>
              <a:rPr lang="en-US" altLang="zh-CN" dirty="0">
                <a:ea typeface="宋体" panose="02010600030101010101" pitchFamily="2" charset="-122"/>
              </a:rPr>
              <a:t>5</a:t>
            </a:r>
            <a:r>
              <a:rPr lang="zh-CN" altLang="zh-CN" dirty="0">
                <a:ea typeface="宋体" panose="02010600030101010101" pitchFamily="2" charset="-122"/>
              </a:rPr>
              <a:t>个随机整数构成的列表各元素值</a:t>
            </a:r>
            <a:endParaRPr lang="zh-CN" altLang="en-US" dirty="0">
              <a:ea typeface="宋体" panose="02010600030101010101" pitchFamily="2" charset="-122"/>
            </a:endParaRPr>
          </a:p>
        </p:txBody>
      </p:sp>
      <p:pic>
        <p:nvPicPr>
          <p:cNvPr id="31748" name="Picture 4">
            <a:extLst>
              <a:ext uri="{FF2B5EF4-FFF2-40B4-BE49-F238E27FC236}">
                <a16:creationId xmlns:a16="http://schemas.microsoft.com/office/drawing/2014/main" id="{4C531B88-4D98-B249-A5E2-98151850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442" y="3175793"/>
            <a:ext cx="5761037"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5">
            <a:extLst>
              <a:ext uri="{FF2B5EF4-FFF2-40B4-BE49-F238E27FC236}">
                <a16:creationId xmlns:a16="http://schemas.microsoft.com/office/drawing/2014/main" id="{00C6489D-255B-5B4F-84C5-9EBE43007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503" y="4271691"/>
            <a:ext cx="230505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120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A3B92759-4228-0645-B934-71A150857F0D}"/>
              </a:ext>
            </a:extLst>
          </p:cNvPr>
          <p:cNvSpPr>
            <a:spLocks noGrp="1"/>
          </p:cNvSpPr>
          <p:nvPr>
            <p:ph type="title"/>
          </p:nvPr>
        </p:nvSpPr>
        <p:spPr>
          <a:xfrm>
            <a:off x="2063750" y="188913"/>
            <a:ext cx="7772400" cy="1143000"/>
          </a:xfrm>
        </p:spPr>
        <p:txBody>
          <a:bodyPr/>
          <a:lstStyle/>
          <a:p>
            <a:r>
              <a:rPr lang="zh-CN" altLang="zh-CN">
                <a:ea typeface="宋体" panose="02010600030101010101" pitchFamily="2" charset="-122"/>
              </a:rPr>
              <a:t>函数概述</a:t>
            </a:r>
            <a:endParaRPr lang="zh-CN" altLang="en-US">
              <a:ea typeface="宋体" panose="02010600030101010101" pitchFamily="2" charset="-122"/>
            </a:endParaRPr>
          </a:p>
        </p:txBody>
      </p:sp>
      <p:sp>
        <p:nvSpPr>
          <p:cNvPr id="4099" name="内容占位符 2">
            <a:extLst>
              <a:ext uri="{FF2B5EF4-FFF2-40B4-BE49-F238E27FC236}">
                <a16:creationId xmlns:a16="http://schemas.microsoft.com/office/drawing/2014/main" id="{2EE67D8A-E18C-9144-ABE1-FB3AE3ED62C4}"/>
              </a:ext>
            </a:extLst>
          </p:cNvPr>
          <p:cNvSpPr>
            <a:spLocks noGrp="1"/>
          </p:cNvSpPr>
          <p:nvPr>
            <p:ph idx="1"/>
          </p:nvPr>
        </p:nvSpPr>
        <p:spPr>
          <a:xfrm>
            <a:off x="2208213" y="1268413"/>
            <a:ext cx="7772400" cy="4114800"/>
          </a:xfrm>
        </p:spPr>
        <p:txBody>
          <a:bodyPr/>
          <a:lstStyle/>
          <a:p>
            <a:r>
              <a:rPr lang="zh-CN" altLang="zh-CN">
                <a:ea typeface="宋体" panose="02010600030101010101" pitchFamily="2" charset="-122"/>
              </a:rPr>
              <a:t>函数的基本概念</a:t>
            </a:r>
            <a:endParaRPr lang="en-US" altLang="zh-CN">
              <a:ea typeface="宋体" panose="02010600030101010101" pitchFamily="2" charset="-122"/>
            </a:endParaRPr>
          </a:p>
          <a:p>
            <a:pPr lvl="1"/>
            <a:r>
              <a:rPr lang="zh-CN" altLang="zh-CN">
                <a:ea typeface="宋体" panose="02010600030101010101" pitchFamily="2" charset="-122"/>
              </a:rPr>
              <a:t>函数用于在程序中分离不同的任务</a:t>
            </a:r>
            <a:endParaRPr lang="en-US" altLang="zh-CN">
              <a:ea typeface="宋体" panose="02010600030101010101" pitchFamily="2" charset="-122"/>
            </a:endParaRPr>
          </a:p>
          <a:p>
            <a:pPr lvl="1"/>
            <a:r>
              <a:rPr lang="zh-CN" altLang="zh-CN">
                <a:ea typeface="宋体" panose="02010600030101010101" pitchFamily="2" charset="-122"/>
              </a:rPr>
              <a:t>函数允许程序的控制在调用代码和函数代码之间切换</a:t>
            </a:r>
            <a:endParaRPr lang="en-US" altLang="zh-CN">
              <a:ea typeface="宋体" panose="02010600030101010101" pitchFamily="2" charset="-122"/>
            </a:endParaRPr>
          </a:p>
          <a:p>
            <a:r>
              <a:rPr lang="zh-CN" altLang="zh-CN">
                <a:ea typeface="宋体" panose="02010600030101010101" pitchFamily="2" charset="-122"/>
              </a:rPr>
              <a:t>函数的功能</a:t>
            </a:r>
            <a:endParaRPr lang="zh-CN" altLang="en-US">
              <a:ea typeface="宋体" panose="02010600030101010101" pitchFamily="2" charset="-122"/>
            </a:endParaRPr>
          </a:p>
        </p:txBody>
      </p:sp>
      <p:pic>
        <p:nvPicPr>
          <p:cNvPr id="4100" name="图片 3">
            <a:extLst>
              <a:ext uri="{FF2B5EF4-FFF2-40B4-BE49-F238E27FC236}">
                <a16:creationId xmlns:a16="http://schemas.microsoft.com/office/drawing/2014/main" id="{9DDBC93F-C4EB-B941-9F11-DD646A1253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4564" y="3325813"/>
            <a:ext cx="953120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1585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1C0AAAE0-BC91-8143-A0C4-5F6A8C1BD944}"/>
              </a:ext>
            </a:extLst>
          </p:cNvPr>
          <p:cNvSpPr>
            <a:spLocks noGrp="1"/>
          </p:cNvSpPr>
          <p:nvPr>
            <p:ph type="title"/>
          </p:nvPr>
        </p:nvSpPr>
        <p:spPr>
          <a:xfrm>
            <a:off x="1992313" y="234950"/>
            <a:ext cx="7772400" cy="1143000"/>
          </a:xfrm>
        </p:spPr>
        <p:txBody>
          <a:bodyPr/>
          <a:lstStyle/>
          <a:p>
            <a:r>
              <a:rPr lang="zh-CN" altLang="zh-CN">
                <a:ea typeface="宋体" panose="02010600030101010101" pitchFamily="2" charset="-122"/>
              </a:rPr>
              <a:t>变量的作用域</a:t>
            </a:r>
            <a:endParaRPr lang="zh-CN" altLang="en-US">
              <a:ea typeface="宋体" panose="02010600030101010101" pitchFamily="2" charset="-122"/>
            </a:endParaRPr>
          </a:p>
        </p:txBody>
      </p:sp>
      <p:sp>
        <p:nvSpPr>
          <p:cNvPr id="32771" name="内容占位符 2">
            <a:extLst>
              <a:ext uri="{FF2B5EF4-FFF2-40B4-BE49-F238E27FC236}">
                <a16:creationId xmlns:a16="http://schemas.microsoft.com/office/drawing/2014/main" id="{476963E8-9E53-E147-890D-20D9293781F5}"/>
              </a:ext>
            </a:extLst>
          </p:cNvPr>
          <p:cNvSpPr>
            <a:spLocks noGrp="1"/>
          </p:cNvSpPr>
          <p:nvPr>
            <p:ph idx="1"/>
          </p:nvPr>
        </p:nvSpPr>
        <p:spPr>
          <a:xfrm>
            <a:off x="2209799" y="1377950"/>
            <a:ext cx="9481457" cy="4114800"/>
          </a:xfrm>
        </p:spPr>
        <p:txBody>
          <a:bodyPr/>
          <a:lstStyle/>
          <a:p>
            <a:r>
              <a:rPr lang="zh-CN" altLang="zh-CN" dirty="0">
                <a:ea typeface="宋体" panose="02010600030101010101" pitchFamily="2" charset="-122"/>
              </a:rPr>
              <a:t>全局变量、局部变量和类型成员变量</a:t>
            </a:r>
            <a:endParaRPr lang="en-US" altLang="zh-CN" dirty="0">
              <a:ea typeface="宋体" panose="02010600030101010101" pitchFamily="2" charset="-122"/>
            </a:endParaRPr>
          </a:p>
          <a:p>
            <a:r>
              <a:rPr lang="zh-CN" altLang="zh-CN" dirty="0">
                <a:ea typeface="宋体" panose="02010600030101010101" pitchFamily="2" charset="-122"/>
              </a:rPr>
              <a:t>全局变量</a:t>
            </a:r>
            <a:r>
              <a:rPr lang="zh-CN" altLang="en-US" dirty="0">
                <a:ea typeface="宋体" panose="02010600030101010101" pitchFamily="2" charset="-122"/>
              </a:rPr>
              <a:t>：</a:t>
            </a:r>
            <a:r>
              <a:rPr lang="zh-CN" altLang="zh-CN" dirty="0">
                <a:ea typeface="宋体" panose="02010600030101010101" pitchFamily="2" charset="-122"/>
              </a:rPr>
              <a:t>在一个源代码文件中，在函数和类定义之外声明的变量</a:t>
            </a:r>
            <a:endParaRPr lang="en-US" altLang="zh-CN" dirty="0">
              <a:ea typeface="宋体" panose="02010600030101010101" pitchFamily="2" charset="-122"/>
            </a:endParaRPr>
          </a:p>
          <a:p>
            <a:pPr lvl="1"/>
            <a:r>
              <a:rPr lang="zh-CN" altLang="zh-CN" dirty="0">
                <a:ea typeface="宋体" panose="02010600030101010101" pitchFamily="2" charset="-122"/>
              </a:rPr>
              <a:t>全局变量的作用域为其定义的模块，从定义的位置起，直到文件结束位置</a:t>
            </a:r>
            <a:endParaRPr lang="en-US" altLang="zh-CN" dirty="0">
              <a:ea typeface="宋体" panose="02010600030101010101" pitchFamily="2" charset="-122"/>
            </a:endParaRPr>
          </a:p>
          <a:p>
            <a:r>
              <a:rPr lang="zh-CN" altLang="zh-CN" dirty="0">
                <a:ea typeface="宋体" panose="02010600030101010101" pitchFamily="2" charset="-122"/>
              </a:rPr>
              <a:t>通过</a:t>
            </a:r>
            <a:r>
              <a:rPr lang="en-US" altLang="zh-CN" dirty="0">
                <a:ea typeface="宋体" panose="02010600030101010101" pitchFamily="2" charset="-122"/>
              </a:rPr>
              <a:t>import</a:t>
            </a:r>
            <a:r>
              <a:rPr lang="zh-CN" altLang="zh-CN" dirty="0">
                <a:ea typeface="宋体" panose="02010600030101010101" pitchFamily="2" charset="-122"/>
              </a:rPr>
              <a:t>语句导入模块，也可以通过全限定名称“</a:t>
            </a:r>
            <a:r>
              <a:rPr lang="zh-CN" altLang="zh-CN" b="1" dirty="0">
                <a:ea typeface="宋体" panose="02010600030101010101" pitchFamily="2" charset="-122"/>
              </a:rPr>
              <a:t>模块名</a:t>
            </a:r>
            <a:r>
              <a:rPr lang="en-US" altLang="zh-CN" b="1" dirty="0">
                <a:ea typeface="宋体" panose="02010600030101010101" pitchFamily="2" charset="-122"/>
              </a:rPr>
              <a:t>.</a:t>
            </a:r>
            <a:r>
              <a:rPr lang="zh-CN" altLang="zh-CN" b="1" dirty="0">
                <a:ea typeface="宋体" panose="02010600030101010101" pitchFamily="2" charset="-122"/>
              </a:rPr>
              <a:t>变量名</a:t>
            </a:r>
            <a:r>
              <a:rPr lang="zh-CN" altLang="zh-CN" dirty="0">
                <a:ea typeface="宋体" panose="02010600030101010101" pitchFamily="2" charset="-122"/>
              </a:rPr>
              <a:t>”访问。或者通过</a:t>
            </a:r>
            <a:r>
              <a:rPr lang="en-US" altLang="zh-CN" dirty="0">
                <a:ea typeface="宋体" panose="02010600030101010101" pitchFamily="2" charset="-122"/>
              </a:rPr>
              <a:t>from…import</a:t>
            </a:r>
            <a:r>
              <a:rPr lang="zh-CN" altLang="zh-CN" dirty="0">
                <a:ea typeface="宋体" panose="02010600030101010101" pitchFamily="2" charset="-122"/>
              </a:rPr>
              <a:t>语句导入模块中的变量并访问</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8.23</a:t>
            </a:r>
            <a:r>
              <a:rPr lang="zh-CN" altLang="zh-CN" b="1" dirty="0">
                <a:ea typeface="宋体" panose="02010600030101010101" pitchFamily="2" charset="-122"/>
              </a:rPr>
              <a:t>】</a:t>
            </a:r>
            <a:r>
              <a:rPr lang="zh-CN" altLang="zh-CN" dirty="0">
                <a:ea typeface="宋体" panose="02010600030101010101" pitchFamily="2" charset="-122"/>
              </a:rPr>
              <a:t>全局变量定义示例（</a:t>
            </a:r>
            <a:r>
              <a:rPr lang="en-US" altLang="zh-CN" dirty="0" err="1">
                <a:ea typeface="宋体" panose="02010600030101010101" pitchFamily="2" charset="-122"/>
              </a:rPr>
              <a:t>global_variable.py</a:t>
            </a:r>
            <a:r>
              <a:rPr lang="zh-CN" altLang="zh-CN" dirty="0">
                <a:ea typeface="宋体" panose="02010600030101010101" pitchFamily="2" charset="-122"/>
              </a:rPr>
              <a:t>）</a:t>
            </a:r>
            <a:endParaRPr lang="zh-CN" altLang="en-US" dirty="0">
              <a:ea typeface="宋体" panose="02010600030101010101" pitchFamily="2" charset="-122"/>
            </a:endParaRPr>
          </a:p>
        </p:txBody>
      </p:sp>
      <p:pic>
        <p:nvPicPr>
          <p:cNvPr id="32772" name="图片 1">
            <a:extLst>
              <a:ext uri="{FF2B5EF4-FFF2-40B4-BE49-F238E27FC236}">
                <a16:creationId xmlns:a16="http://schemas.microsoft.com/office/drawing/2014/main" id="{E9AACF96-E71F-BC4A-AB9E-D5A23754D6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4776" y="4474573"/>
            <a:ext cx="32480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121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72A3E1C4-8B3A-724F-A4CB-4D2E6830A112}"/>
              </a:ext>
            </a:extLst>
          </p:cNvPr>
          <p:cNvSpPr>
            <a:spLocks noGrp="1"/>
          </p:cNvSpPr>
          <p:nvPr>
            <p:ph type="title"/>
          </p:nvPr>
        </p:nvSpPr>
        <p:spPr/>
        <p:txBody>
          <a:bodyPr/>
          <a:lstStyle/>
          <a:p>
            <a:r>
              <a:rPr lang="zh-CN" altLang="zh-CN" b="1">
                <a:solidFill>
                  <a:schemeClr val="tx1"/>
                </a:solidFill>
                <a:ea typeface="宋体" panose="02010600030101010101" pitchFamily="2" charset="-122"/>
              </a:rPr>
              <a:t>【例</a:t>
            </a:r>
            <a:r>
              <a:rPr lang="en-US" altLang="zh-CN" b="1">
                <a:solidFill>
                  <a:schemeClr val="tx1"/>
                </a:solidFill>
                <a:ea typeface="宋体" panose="02010600030101010101" pitchFamily="2" charset="-122"/>
              </a:rPr>
              <a:t>8.24</a:t>
            </a:r>
            <a:r>
              <a:rPr lang="zh-CN" altLang="zh-CN" b="1">
                <a:solidFill>
                  <a:schemeClr val="tx1"/>
                </a:solidFill>
                <a:ea typeface="宋体" panose="02010600030101010101" pitchFamily="2" charset="-122"/>
              </a:rPr>
              <a:t>】</a:t>
            </a:r>
            <a:r>
              <a:rPr lang="zh-CN" altLang="zh-CN">
                <a:solidFill>
                  <a:schemeClr val="tx1"/>
                </a:solidFill>
                <a:ea typeface="宋体" panose="02010600030101010101" pitchFamily="2" charset="-122"/>
              </a:rPr>
              <a:t>全局变量使用示例</a:t>
            </a:r>
            <a:endParaRPr lang="zh-CN" altLang="en-US">
              <a:solidFill>
                <a:schemeClr val="tx1"/>
              </a:solidFill>
              <a:ea typeface="宋体" panose="02010600030101010101" pitchFamily="2" charset="-122"/>
            </a:endParaRPr>
          </a:p>
        </p:txBody>
      </p:sp>
      <p:pic>
        <p:nvPicPr>
          <p:cNvPr id="33795" name="图片 1">
            <a:extLst>
              <a:ext uri="{FF2B5EF4-FFF2-40B4-BE49-F238E27FC236}">
                <a16:creationId xmlns:a16="http://schemas.microsoft.com/office/drawing/2014/main" id="{5802915C-1CFA-A441-B8D2-CA7F41B62A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998484"/>
            <a:ext cx="720090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图片 2">
            <a:extLst>
              <a:ext uri="{FF2B5EF4-FFF2-40B4-BE49-F238E27FC236}">
                <a16:creationId xmlns:a16="http://schemas.microsoft.com/office/drawing/2014/main" id="{8935D456-8521-2340-A3DF-AAEF956E3C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06552" y="4666798"/>
            <a:ext cx="2493963"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4401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D06D43D1-01A7-744B-9516-AC380F6704F8}"/>
              </a:ext>
            </a:extLst>
          </p:cNvPr>
          <p:cNvSpPr>
            <a:spLocks noGrp="1"/>
          </p:cNvSpPr>
          <p:nvPr>
            <p:ph type="title"/>
          </p:nvPr>
        </p:nvSpPr>
        <p:spPr>
          <a:xfrm>
            <a:off x="2063750" y="115888"/>
            <a:ext cx="7772400" cy="773112"/>
          </a:xfrm>
        </p:spPr>
        <p:txBody>
          <a:bodyPr/>
          <a:lstStyle/>
          <a:p>
            <a:r>
              <a:rPr lang="zh-CN" altLang="zh-CN">
                <a:ea typeface="宋体" panose="02010600030101010101" pitchFamily="2" charset="-122"/>
              </a:rPr>
              <a:t>局部变量</a:t>
            </a:r>
            <a:endParaRPr lang="zh-CN" altLang="en-US">
              <a:ea typeface="宋体" panose="02010600030101010101" pitchFamily="2" charset="-122"/>
            </a:endParaRPr>
          </a:p>
        </p:txBody>
      </p:sp>
      <p:sp>
        <p:nvSpPr>
          <p:cNvPr id="34819" name="内容占位符 2">
            <a:extLst>
              <a:ext uri="{FF2B5EF4-FFF2-40B4-BE49-F238E27FC236}">
                <a16:creationId xmlns:a16="http://schemas.microsoft.com/office/drawing/2014/main" id="{87C5219F-E6AC-E642-804B-857F42433435}"/>
              </a:ext>
            </a:extLst>
          </p:cNvPr>
          <p:cNvSpPr>
            <a:spLocks noGrp="1"/>
          </p:cNvSpPr>
          <p:nvPr>
            <p:ph idx="1"/>
          </p:nvPr>
        </p:nvSpPr>
        <p:spPr>
          <a:xfrm>
            <a:off x="2063750" y="900113"/>
            <a:ext cx="10128250" cy="4114800"/>
          </a:xfrm>
        </p:spPr>
        <p:txBody>
          <a:bodyPr/>
          <a:lstStyle/>
          <a:p>
            <a:r>
              <a:rPr lang="zh-CN" altLang="zh-CN" sz="2800" dirty="0">
                <a:ea typeface="宋体" panose="02010600030101010101" pitchFamily="2" charset="-122"/>
              </a:rPr>
              <a:t>在函数体中声明的变量（包括函数参数）称为局部变量，其有效范围（作用域）为函数体</a:t>
            </a:r>
            <a:endParaRPr lang="en-US" altLang="zh-CN" sz="2800" dirty="0">
              <a:ea typeface="宋体" panose="02010600030101010101" pitchFamily="2" charset="-122"/>
            </a:endParaRPr>
          </a:p>
          <a:p>
            <a:r>
              <a:rPr lang="zh-CN" altLang="zh-CN" sz="2800" dirty="0">
                <a:ea typeface="宋体" panose="02010600030101010101" pitchFamily="2" charset="-122"/>
              </a:rPr>
              <a:t>如果在一个函数中定义的局部变量（或形式参数变量）与全局变量重名，则局部变量（或形式参数变量）优先，即函数中定义的变量是指局部变量（或形式参数变量），而不是全局变量</a:t>
            </a:r>
            <a:endParaRPr lang="en-US" altLang="zh-CN" sz="2800" dirty="0">
              <a:ea typeface="宋体" panose="02010600030101010101" pitchFamily="2" charset="-122"/>
            </a:endParaRPr>
          </a:p>
          <a:p>
            <a:r>
              <a:rPr lang="zh-CN" altLang="zh-CN" sz="2800" b="1" dirty="0">
                <a:ea typeface="宋体" panose="02010600030101010101" pitchFamily="2" charset="-122"/>
              </a:rPr>
              <a:t>【例</a:t>
            </a:r>
            <a:r>
              <a:rPr lang="en-US" altLang="zh-CN" sz="2800" b="1" dirty="0">
                <a:ea typeface="宋体" panose="02010600030101010101" pitchFamily="2" charset="-122"/>
              </a:rPr>
              <a:t>8.25</a:t>
            </a:r>
            <a:r>
              <a:rPr lang="zh-CN" altLang="zh-CN" sz="2800" b="1" dirty="0">
                <a:ea typeface="宋体" panose="02010600030101010101" pitchFamily="2" charset="-122"/>
              </a:rPr>
              <a:t>】</a:t>
            </a:r>
            <a:r>
              <a:rPr lang="zh-CN" altLang="zh-CN" sz="2800" dirty="0">
                <a:ea typeface="宋体" panose="02010600030101010101" pitchFamily="2" charset="-122"/>
              </a:rPr>
              <a:t>局部变量定义示例</a:t>
            </a:r>
            <a:endParaRPr lang="zh-CN" altLang="en-US" sz="2800" dirty="0">
              <a:ea typeface="宋体" panose="02010600030101010101" pitchFamily="2" charset="-122"/>
            </a:endParaRPr>
          </a:p>
        </p:txBody>
      </p:sp>
      <p:pic>
        <p:nvPicPr>
          <p:cNvPr id="34820" name="图片 1">
            <a:extLst>
              <a:ext uri="{FF2B5EF4-FFF2-40B4-BE49-F238E27FC236}">
                <a16:creationId xmlns:a16="http://schemas.microsoft.com/office/drawing/2014/main" id="{FDA7579C-E796-7A41-AE15-77BA62271E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6039" y="4371703"/>
            <a:ext cx="3960813"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2">
            <a:extLst>
              <a:ext uri="{FF2B5EF4-FFF2-40B4-BE49-F238E27FC236}">
                <a16:creationId xmlns:a16="http://schemas.microsoft.com/office/drawing/2014/main" id="{C1ABAE53-938D-8E42-8CC6-B5FE6682FE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2071" y="5157789"/>
            <a:ext cx="2087563"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5081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0A18C36F-C3DF-A047-A1F6-C2020EBE28D0}"/>
              </a:ext>
            </a:extLst>
          </p:cNvPr>
          <p:cNvSpPr>
            <a:spLocks noGrp="1"/>
          </p:cNvSpPr>
          <p:nvPr>
            <p:ph type="title"/>
          </p:nvPr>
        </p:nvSpPr>
        <p:spPr>
          <a:xfrm>
            <a:off x="2174875" y="188914"/>
            <a:ext cx="7772400" cy="915987"/>
          </a:xfrm>
        </p:spPr>
        <p:txBody>
          <a:bodyPr/>
          <a:lstStyle/>
          <a:p>
            <a:r>
              <a:rPr lang="zh-CN" altLang="zh-CN">
                <a:ea typeface="宋体" panose="02010600030101010101" pitchFamily="2" charset="-122"/>
              </a:rPr>
              <a:t>全局语句</a:t>
            </a:r>
            <a:r>
              <a:rPr lang="en-US" altLang="zh-CN">
                <a:ea typeface="宋体" panose="02010600030101010101" pitchFamily="2" charset="-122"/>
              </a:rPr>
              <a:t>global</a:t>
            </a:r>
            <a:endParaRPr lang="zh-CN" altLang="en-US">
              <a:ea typeface="宋体" panose="02010600030101010101" pitchFamily="2" charset="-122"/>
            </a:endParaRPr>
          </a:p>
        </p:txBody>
      </p:sp>
      <p:sp>
        <p:nvSpPr>
          <p:cNvPr id="35843" name="内容占位符 2">
            <a:extLst>
              <a:ext uri="{FF2B5EF4-FFF2-40B4-BE49-F238E27FC236}">
                <a16:creationId xmlns:a16="http://schemas.microsoft.com/office/drawing/2014/main" id="{DBCECF8E-043E-E043-9F62-D1C117507A81}"/>
              </a:ext>
            </a:extLst>
          </p:cNvPr>
          <p:cNvSpPr>
            <a:spLocks noGrp="1"/>
          </p:cNvSpPr>
          <p:nvPr>
            <p:ph idx="1"/>
          </p:nvPr>
        </p:nvSpPr>
        <p:spPr>
          <a:xfrm>
            <a:off x="1631949" y="1104900"/>
            <a:ext cx="10176873" cy="4114800"/>
          </a:xfrm>
        </p:spPr>
        <p:txBody>
          <a:bodyPr/>
          <a:lstStyle/>
          <a:p>
            <a:r>
              <a:rPr lang="zh-CN" altLang="zh-CN" dirty="0">
                <a:ea typeface="宋体" panose="02010600030101010101" pitchFamily="2" charset="-122"/>
              </a:rPr>
              <a:t>在函数体中，可以引用全局变量，但如果函数内部的变量名是第一次出现且在赋值语句之前（变量赋值），则解释为定义局部变量</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8.26</a:t>
            </a:r>
            <a:r>
              <a:rPr lang="zh-CN" altLang="zh-CN" b="1" dirty="0">
                <a:ea typeface="宋体" panose="02010600030101010101" pitchFamily="2" charset="-122"/>
              </a:rPr>
              <a:t>】</a:t>
            </a:r>
            <a:r>
              <a:rPr lang="zh-CN" altLang="zh-CN" dirty="0">
                <a:ea typeface="宋体" panose="02010600030101010101" pitchFamily="2" charset="-122"/>
              </a:rPr>
              <a:t>函数体错误引用全局变量的示例</a:t>
            </a:r>
            <a:endParaRPr lang="en-US" altLang="zh-CN" dirty="0">
              <a:ea typeface="宋体" panose="02010600030101010101" pitchFamily="2" charset="-122"/>
            </a:endParaRPr>
          </a:p>
        </p:txBody>
      </p:sp>
      <p:pic>
        <p:nvPicPr>
          <p:cNvPr id="35844" name="图片 1">
            <a:extLst>
              <a:ext uri="{FF2B5EF4-FFF2-40B4-BE49-F238E27FC236}">
                <a16:creationId xmlns:a16="http://schemas.microsoft.com/office/drawing/2014/main" id="{F7BF328A-7314-8D4D-9BB4-080C8D31FA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9356" y="3018609"/>
            <a:ext cx="400685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图片 2">
            <a:extLst>
              <a:ext uri="{FF2B5EF4-FFF2-40B4-BE49-F238E27FC236}">
                <a16:creationId xmlns:a16="http://schemas.microsoft.com/office/drawing/2014/main" id="{65AB6231-D64E-7C4B-99EE-91B889CBED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20385" y="3590924"/>
            <a:ext cx="453707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181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7451918-E8FC-EB44-90ED-D8FF6BE26DD8}"/>
              </a:ext>
            </a:extLst>
          </p:cNvPr>
          <p:cNvSpPr>
            <a:spLocks noGrp="1"/>
          </p:cNvSpPr>
          <p:nvPr>
            <p:ph type="title"/>
          </p:nvPr>
        </p:nvSpPr>
        <p:spPr/>
        <p:txBody>
          <a:bodyPr/>
          <a:lstStyle/>
          <a:p>
            <a:r>
              <a:rPr lang="zh-CN" altLang="zh-CN" b="1">
                <a:ea typeface="宋体" panose="02010600030101010101" pitchFamily="2" charset="-122"/>
              </a:rPr>
              <a:t>【例</a:t>
            </a:r>
            <a:r>
              <a:rPr lang="en-US" altLang="zh-CN" b="1">
                <a:ea typeface="宋体" panose="02010600030101010101" pitchFamily="2" charset="-122"/>
              </a:rPr>
              <a:t>8.27</a:t>
            </a:r>
            <a:r>
              <a:rPr lang="zh-CN" altLang="zh-CN" b="1">
                <a:ea typeface="宋体" panose="02010600030101010101" pitchFamily="2" charset="-122"/>
              </a:rPr>
              <a:t>】</a:t>
            </a:r>
            <a:r>
              <a:rPr lang="zh-CN" altLang="zh-CN">
                <a:ea typeface="宋体" panose="02010600030101010101" pitchFamily="2" charset="-122"/>
              </a:rPr>
              <a:t>全局语句</a:t>
            </a:r>
            <a:r>
              <a:rPr lang="en-US" altLang="zh-CN">
                <a:ea typeface="宋体" panose="02010600030101010101" pitchFamily="2" charset="-122"/>
              </a:rPr>
              <a:t>global</a:t>
            </a:r>
            <a:r>
              <a:rPr lang="zh-CN" altLang="zh-CN">
                <a:ea typeface="宋体" panose="02010600030101010101" pitchFamily="2" charset="-122"/>
              </a:rPr>
              <a:t>示例</a:t>
            </a:r>
            <a:endParaRPr lang="zh-CN" altLang="en-US">
              <a:ea typeface="宋体" panose="02010600030101010101" pitchFamily="2" charset="-122"/>
            </a:endParaRPr>
          </a:p>
        </p:txBody>
      </p:sp>
      <p:pic>
        <p:nvPicPr>
          <p:cNvPr id="36867" name="图片 1">
            <a:extLst>
              <a:ext uri="{FF2B5EF4-FFF2-40B4-BE49-F238E27FC236}">
                <a16:creationId xmlns:a16="http://schemas.microsoft.com/office/drawing/2014/main" id="{A019749A-F5EF-6F46-BB13-1708DCA356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5037" y="1582783"/>
            <a:ext cx="5945187"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图片 2">
            <a:extLst>
              <a:ext uri="{FF2B5EF4-FFF2-40B4-BE49-F238E27FC236}">
                <a16:creationId xmlns:a16="http://schemas.microsoft.com/office/drawing/2014/main" id="{04125A15-36A8-734C-B4AA-E004A6CDFC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49047" y="2135688"/>
            <a:ext cx="309721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936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B70D5E3D-3164-5F48-875A-20532587E799}"/>
              </a:ext>
            </a:extLst>
          </p:cNvPr>
          <p:cNvSpPr>
            <a:spLocks noGrp="1"/>
          </p:cNvSpPr>
          <p:nvPr>
            <p:ph type="title"/>
          </p:nvPr>
        </p:nvSpPr>
        <p:spPr/>
        <p:txBody>
          <a:bodyPr/>
          <a:lstStyle/>
          <a:p>
            <a:r>
              <a:rPr lang="zh-CN" altLang="zh-CN">
                <a:ea typeface="宋体" panose="02010600030101010101" pitchFamily="2" charset="-122"/>
              </a:rPr>
              <a:t>非局部语句</a:t>
            </a:r>
            <a:r>
              <a:rPr lang="en-US" altLang="zh-CN">
                <a:ea typeface="宋体" panose="02010600030101010101" pitchFamily="2" charset="-122"/>
              </a:rPr>
              <a:t>nonlocal</a:t>
            </a:r>
            <a:endParaRPr lang="zh-CN" altLang="en-US">
              <a:ea typeface="宋体" panose="02010600030101010101" pitchFamily="2" charset="-122"/>
            </a:endParaRPr>
          </a:p>
        </p:txBody>
      </p:sp>
      <p:sp>
        <p:nvSpPr>
          <p:cNvPr id="37891" name="内容占位符 2">
            <a:extLst>
              <a:ext uri="{FF2B5EF4-FFF2-40B4-BE49-F238E27FC236}">
                <a16:creationId xmlns:a16="http://schemas.microsoft.com/office/drawing/2014/main" id="{B3D55C10-4D96-AE42-98AA-068F476D6136}"/>
              </a:ext>
            </a:extLst>
          </p:cNvPr>
          <p:cNvSpPr>
            <a:spLocks noGrp="1"/>
          </p:cNvSpPr>
          <p:nvPr>
            <p:ph idx="1"/>
          </p:nvPr>
        </p:nvSpPr>
        <p:spPr/>
        <p:txBody>
          <a:bodyPr/>
          <a:lstStyle/>
          <a:p>
            <a:r>
              <a:rPr lang="zh-CN" altLang="zh-CN" dirty="0">
                <a:ea typeface="宋体" panose="02010600030101010101" pitchFamily="2" charset="-122"/>
              </a:rPr>
              <a:t>在函数体中，可以定义嵌套函数，在嵌套函数中，如果要为定义在上级函数体的局部变量赋值，可以使用</a:t>
            </a:r>
            <a:r>
              <a:rPr lang="en-US" altLang="zh-CN" dirty="0">
                <a:ea typeface="宋体" panose="02010600030101010101" pitchFamily="2" charset="-122"/>
              </a:rPr>
              <a:t>nonlocal</a:t>
            </a:r>
            <a:r>
              <a:rPr lang="zh-CN" altLang="zh-CN" dirty="0">
                <a:ea typeface="宋体" panose="02010600030101010101" pitchFamily="2" charset="-122"/>
              </a:rPr>
              <a:t>语句，表明变量不是所在块的局部变量，而是在上级函数体中定义的局部变量。</a:t>
            </a:r>
            <a:r>
              <a:rPr lang="en-US" altLang="zh-CN" dirty="0">
                <a:ea typeface="宋体" panose="02010600030101010101" pitchFamily="2" charset="-122"/>
              </a:rPr>
              <a:t>nonlocal</a:t>
            </a:r>
            <a:r>
              <a:rPr lang="zh-CN" altLang="zh-CN" dirty="0">
                <a:ea typeface="宋体" panose="02010600030101010101" pitchFamily="2" charset="-122"/>
              </a:rPr>
              <a:t>语句可以指定多个非局部变量。例如</a:t>
            </a:r>
            <a:r>
              <a:rPr lang="en-US" altLang="zh-CN" dirty="0">
                <a:ea typeface="宋体" panose="02010600030101010101" pitchFamily="2" charset="-122"/>
              </a:rPr>
              <a:t>nonlocal x, y, z</a:t>
            </a:r>
          </a:p>
        </p:txBody>
      </p:sp>
    </p:spTree>
    <p:extLst>
      <p:ext uri="{BB962C8B-B14F-4D97-AF65-F5344CB8AC3E}">
        <p14:creationId xmlns:p14="http://schemas.microsoft.com/office/powerpoint/2010/main" val="30469099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37A4BD81-4E3B-934C-92CD-46DA78928809}"/>
              </a:ext>
            </a:extLst>
          </p:cNvPr>
          <p:cNvSpPr>
            <a:spLocks noGrp="1"/>
          </p:cNvSpPr>
          <p:nvPr>
            <p:ph type="title"/>
          </p:nvPr>
        </p:nvSpPr>
        <p:spPr>
          <a:xfrm>
            <a:off x="1774825" y="404814"/>
            <a:ext cx="8713788" cy="1101725"/>
          </a:xfrm>
        </p:spPr>
        <p:txBody>
          <a:bodyPr/>
          <a:lstStyle/>
          <a:p>
            <a:r>
              <a:rPr lang="zh-CN" altLang="zh-CN" b="1">
                <a:ea typeface="宋体" panose="02010600030101010101" pitchFamily="2" charset="-122"/>
              </a:rPr>
              <a:t>【例</a:t>
            </a:r>
            <a:r>
              <a:rPr lang="en-US" altLang="zh-CN" b="1">
                <a:ea typeface="宋体" panose="02010600030101010101" pitchFamily="2" charset="-122"/>
              </a:rPr>
              <a:t>8.28</a:t>
            </a:r>
            <a:r>
              <a:rPr lang="zh-CN" altLang="zh-CN" b="1">
                <a:ea typeface="宋体" panose="02010600030101010101" pitchFamily="2" charset="-122"/>
              </a:rPr>
              <a:t>】</a:t>
            </a:r>
            <a:r>
              <a:rPr lang="zh-CN" altLang="zh-CN">
                <a:ea typeface="宋体" panose="02010600030101010101" pitchFamily="2" charset="-122"/>
              </a:rPr>
              <a:t>非局部语句</a:t>
            </a:r>
            <a:r>
              <a:rPr lang="en-US" altLang="zh-CN">
                <a:ea typeface="宋体" panose="02010600030101010101" pitchFamily="2" charset="-122"/>
              </a:rPr>
              <a:t>nonlocal</a:t>
            </a:r>
            <a:r>
              <a:rPr lang="zh-CN" altLang="zh-CN">
                <a:ea typeface="宋体" panose="02010600030101010101" pitchFamily="2" charset="-122"/>
              </a:rPr>
              <a:t>示例</a:t>
            </a:r>
            <a:endParaRPr lang="zh-CN" altLang="en-US">
              <a:ea typeface="宋体" panose="02010600030101010101" pitchFamily="2" charset="-122"/>
            </a:endParaRPr>
          </a:p>
        </p:txBody>
      </p:sp>
      <p:pic>
        <p:nvPicPr>
          <p:cNvPr id="38915" name="图片 1">
            <a:extLst>
              <a:ext uri="{FF2B5EF4-FFF2-40B4-BE49-F238E27FC236}">
                <a16:creationId xmlns:a16="http://schemas.microsoft.com/office/drawing/2014/main" id="{AD728716-77DC-CE49-866B-E2EFC429B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2561" y="1506539"/>
            <a:ext cx="7945210" cy="380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图片 2">
            <a:extLst>
              <a:ext uri="{FF2B5EF4-FFF2-40B4-BE49-F238E27FC236}">
                <a16:creationId xmlns:a16="http://schemas.microsoft.com/office/drawing/2014/main" id="{61BBCD62-2B9C-2642-B9C4-1445001770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79077" y="5172891"/>
            <a:ext cx="2763111" cy="15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239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D19187E-6746-9A48-A0A8-92F330FA61D9}"/>
              </a:ext>
            </a:extLst>
          </p:cNvPr>
          <p:cNvSpPr>
            <a:spLocks noGrp="1"/>
          </p:cNvSpPr>
          <p:nvPr>
            <p:ph type="title"/>
          </p:nvPr>
        </p:nvSpPr>
        <p:spPr/>
        <p:txBody>
          <a:bodyPr/>
          <a:lstStyle/>
          <a:p>
            <a:r>
              <a:rPr lang="zh-CN" altLang="zh-CN">
                <a:ea typeface="宋体" panose="02010600030101010101" pitchFamily="2" charset="-122"/>
              </a:rPr>
              <a:t>类成员变量</a:t>
            </a:r>
            <a:endParaRPr lang="zh-CN" altLang="en-US">
              <a:ea typeface="宋体" panose="02010600030101010101" pitchFamily="2" charset="-122"/>
            </a:endParaRPr>
          </a:p>
        </p:txBody>
      </p:sp>
      <p:sp>
        <p:nvSpPr>
          <p:cNvPr id="39939" name="内容占位符 2">
            <a:extLst>
              <a:ext uri="{FF2B5EF4-FFF2-40B4-BE49-F238E27FC236}">
                <a16:creationId xmlns:a16="http://schemas.microsoft.com/office/drawing/2014/main" id="{AC1193A5-58E5-D142-A5AF-CFBA2F43F429}"/>
              </a:ext>
            </a:extLst>
          </p:cNvPr>
          <p:cNvSpPr>
            <a:spLocks noGrp="1"/>
          </p:cNvSpPr>
          <p:nvPr>
            <p:ph idx="1"/>
          </p:nvPr>
        </p:nvSpPr>
        <p:spPr/>
        <p:txBody>
          <a:bodyPr/>
          <a:lstStyle/>
          <a:p>
            <a:r>
              <a:rPr lang="zh-CN" altLang="zh-CN">
                <a:ea typeface="宋体" panose="02010600030101010101" pitchFamily="2" charset="-122"/>
              </a:rPr>
              <a:t>类成员变量是在类中声明的变量，包括静态变量和实例变量，其有效范围（作用域）为类定义体内</a:t>
            </a:r>
          </a:p>
          <a:p>
            <a:r>
              <a:rPr lang="zh-CN" altLang="zh-CN">
                <a:ea typeface="宋体" panose="02010600030101010101" pitchFamily="2" charset="-122"/>
              </a:rPr>
              <a:t>在外部，通过创建类的对象实例，然后通过“</a:t>
            </a:r>
            <a:r>
              <a:rPr lang="zh-CN" altLang="zh-CN" b="1">
                <a:ea typeface="宋体" panose="02010600030101010101" pitchFamily="2" charset="-122"/>
              </a:rPr>
              <a:t>对象</a:t>
            </a:r>
            <a:r>
              <a:rPr lang="en-US" altLang="zh-CN" b="1">
                <a:ea typeface="宋体" panose="02010600030101010101" pitchFamily="2" charset="-122"/>
              </a:rPr>
              <a:t>.</a:t>
            </a:r>
            <a:r>
              <a:rPr lang="zh-CN" altLang="zh-CN" b="1">
                <a:ea typeface="宋体" panose="02010600030101010101" pitchFamily="2" charset="-122"/>
              </a:rPr>
              <a:t>实例变量</a:t>
            </a:r>
            <a:r>
              <a:rPr lang="zh-CN" altLang="zh-CN">
                <a:ea typeface="宋体" panose="02010600030101010101" pitchFamily="2" charset="-122"/>
              </a:rPr>
              <a:t>”访问类的实例变量，或者通过“</a:t>
            </a:r>
            <a:r>
              <a:rPr lang="zh-CN" altLang="zh-CN" b="1">
                <a:ea typeface="宋体" panose="02010600030101010101" pitchFamily="2" charset="-122"/>
              </a:rPr>
              <a:t>类</a:t>
            </a:r>
            <a:r>
              <a:rPr lang="en-US" altLang="zh-CN" b="1">
                <a:ea typeface="宋体" panose="02010600030101010101" pitchFamily="2" charset="-122"/>
              </a:rPr>
              <a:t>.</a:t>
            </a:r>
            <a:r>
              <a:rPr lang="zh-CN" altLang="zh-CN" b="1">
                <a:ea typeface="宋体" panose="02010600030101010101" pitchFamily="2" charset="-122"/>
              </a:rPr>
              <a:t>静态变量</a:t>
            </a:r>
            <a:r>
              <a:rPr lang="zh-CN" altLang="zh-CN">
                <a:ea typeface="宋体" panose="02010600030101010101" pitchFamily="2" charset="-122"/>
              </a:rPr>
              <a:t>”访问类的静态变量</a:t>
            </a:r>
            <a:endParaRPr lang="zh-CN" altLang="en-US">
              <a:ea typeface="宋体" panose="02010600030101010101" pitchFamily="2" charset="-122"/>
            </a:endParaRPr>
          </a:p>
        </p:txBody>
      </p:sp>
    </p:spTree>
    <p:extLst>
      <p:ext uri="{BB962C8B-B14F-4D97-AF65-F5344CB8AC3E}">
        <p14:creationId xmlns:p14="http://schemas.microsoft.com/office/powerpoint/2010/main" val="42738022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4F6E9FAC-AC10-044E-AAFC-9F597D5F44C1}"/>
              </a:ext>
            </a:extLst>
          </p:cNvPr>
          <p:cNvSpPr>
            <a:spLocks noGrp="1"/>
          </p:cNvSpPr>
          <p:nvPr>
            <p:ph type="title"/>
          </p:nvPr>
        </p:nvSpPr>
        <p:spPr/>
        <p:txBody>
          <a:bodyPr>
            <a:normAutofit fontScale="90000"/>
          </a:bodyPr>
          <a:lstStyle/>
          <a:p>
            <a:r>
              <a:rPr lang="zh-CN" altLang="zh-CN">
                <a:ea typeface="宋体" panose="02010600030101010101" pitchFamily="2" charset="-122"/>
              </a:rPr>
              <a:t>输出局部变量和全局变量（</a:t>
            </a:r>
            <a:r>
              <a:rPr lang="en-US" altLang="zh-CN">
                <a:ea typeface="宋体" panose="02010600030101010101" pitchFamily="2" charset="-122"/>
              </a:rPr>
              <a:t>locals</a:t>
            </a:r>
            <a:r>
              <a:rPr lang="zh-CN" altLang="zh-CN">
                <a:ea typeface="宋体" panose="02010600030101010101" pitchFamily="2" charset="-122"/>
              </a:rPr>
              <a:t>和</a:t>
            </a:r>
            <a:r>
              <a:rPr lang="en-US" altLang="zh-CN">
                <a:ea typeface="宋体" panose="02010600030101010101" pitchFamily="2" charset="-122"/>
              </a:rPr>
              <a:t>globals</a:t>
            </a:r>
            <a:r>
              <a:rPr lang="zh-CN" altLang="zh-CN">
                <a:ea typeface="宋体" panose="02010600030101010101" pitchFamily="2" charset="-122"/>
              </a:rPr>
              <a:t>函数）</a:t>
            </a:r>
            <a:endParaRPr lang="zh-CN" altLang="en-US">
              <a:ea typeface="宋体" panose="02010600030101010101" pitchFamily="2" charset="-122"/>
            </a:endParaRPr>
          </a:p>
        </p:txBody>
      </p:sp>
      <p:sp>
        <p:nvSpPr>
          <p:cNvPr id="40963" name="内容占位符 2">
            <a:extLst>
              <a:ext uri="{FF2B5EF4-FFF2-40B4-BE49-F238E27FC236}">
                <a16:creationId xmlns:a16="http://schemas.microsoft.com/office/drawing/2014/main" id="{6972E7FD-D131-AC46-BD7B-D8D7DE929B5D}"/>
              </a:ext>
            </a:extLst>
          </p:cNvPr>
          <p:cNvSpPr>
            <a:spLocks noGrp="1"/>
          </p:cNvSpPr>
          <p:nvPr>
            <p:ph idx="1"/>
          </p:nvPr>
        </p:nvSpPr>
        <p:spPr>
          <a:xfrm>
            <a:off x="1334589" y="1473201"/>
            <a:ext cx="5275217" cy="4114800"/>
          </a:xfrm>
        </p:spPr>
        <p:txBody>
          <a:bodyPr/>
          <a:lstStyle/>
          <a:p>
            <a:r>
              <a:rPr lang="zh-CN" altLang="zh-CN" dirty="0">
                <a:ea typeface="宋体" panose="02010600030101010101" pitchFamily="2" charset="-122"/>
              </a:rPr>
              <a:t>使用内置函数</a:t>
            </a:r>
            <a:r>
              <a:rPr lang="en-US" altLang="zh-CN" dirty="0" err="1">
                <a:ea typeface="宋体" panose="02010600030101010101" pitchFamily="2" charset="-122"/>
              </a:rPr>
              <a:t>globals</a:t>
            </a:r>
            <a:r>
              <a:rPr lang="en-US" altLang="zh-CN" dirty="0">
                <a:ea typeface="宋体" panose="02010600030101010101" pitchFamily="2" charset="-122"/>
              </a:rPr>
              <a:t>()</a:t>
            </a:r>
            <a:r>
              <a:rPr lang="zh-CN" altLang="zh-CN" dirty="0">
                <a:ea typeface="宋体" panose="02010600030101010101" pitchFamily="2" charset="-122"/>
              </a:rPr>
              <a:t>和</a:t>
            </a:r>
            <a:r>
              <a:rPr lang="en-US" altLang="zh-CN" dirty="0">
                <a:ea typeface="宋体" panose="02010600030101010101" pitchFamily="2" charset="-122"/>
              </a:rPr>
              <a:t>locals()</a:t>
            </a:r>
            <a:r>
              <a:rPr lang="zh-CN" altLang="zh-CN" dirty="0">
                <a:ea typeface="宋体" panose="02010600030101010101" pitchFamily="2" charset="-122"/>
              </a:rPr>
              <a:t>，可以查看并输出局部变量和全局变量列表</a:t>
            </a:r>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8.29</a:t>
            </a:r>
            <a:r>
              <a:rPr lang="zh-CN" altLang="zh-CN" b="1" dirty="0">
                <a:ea typeface="宋体" panose="02010600030101010101" pitchFamily="2" charset="-122"/>
              </a:rPr>
              <a:t>】</a:t>
            </a:r>
            <a:r>
              <a:rPr lang="zh-CN" altLang="zh-CN" dirty="0">
                <a:ea typeface="宋体" panose="02010600030101010101" pitchFamily="2" charset="-122"/>
              </a:rPr>
              <a:t>局部变量和全局变量列表示例（</a:t>
            </a:r>
            <a:r>
              <a:rPr lang="en-US" altLang="zh-CN" dirty="0" err="1">
                <a:ea typeface="宋体" panose="02010600030101010101" pitchFamily="2" charset="-122"/>
              </a:rPr>
              <a:t>locals_globals.py</a:t>
            </a:r>
            <a:r>
              <a:rPr lang="zh-CN" altLang="zh-CN" dirty="0">
                <a:ea typeface="宋体" panose="02010600030101010101" pitchFamily="2" charset="-122"/>
              </a:rPr>
              <a:t>）</a:t>
            </a:r>
            <a:endParaRPr lang="zh-CN" altLang="en-US" dirty="0">
              <a:ea typeface="宋体" panose="02010600030101010101" pitchFamily="2" charset="-122"/>
            </a:endParaRPr>
          </a:p>
        </p:txBody>
      </p:sp>
      <p:pic>
        <p:nvPicPr>
          <p:cNvPr id="40964" name="图片 3">
            <a:extLst>
              <a:ext uri="{FF2B5EF4-FFF2-40B4-BE49-F238E27FC236}">
                <a16:creationId xmlns:a16="http://schemas.microsoft.com/office/drawing/2014/main" id="{B895654A-024F-0644-9E77-72014A7718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0634" y="1473201"/>
            <a:ext cx="3607480" cy="507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图片 1">
            <a:extLst>
              <a:ext uri="{FF2B5EF4-FFF2-40B4-BE49-F238E27FC236}">
                <a16:creationId xmlns:a16="http://schemas.microsoft.com/office/drawing/2014/main" id="{07C13868-C57D-3740-B5DC-19AEA74A4C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42902" y="4384676"/>
            <a:ext cx="4166261" cy="146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275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2918A787-8CDD-7446-B795-D98E934633EB}"/>
              </a:ext>
            </a:extLst>
          </p:cNvPr>
          <p:cNvSpPr>
            <a:spLocks noGrp="1"/>
          </p:cNvSpPr>
          <p:nvPr>
            <p:ph type="title"/>
          </p:nvPr>
        </p:nvSpPr>
        <p:spPr>
          <a:xfrm>
            <a:off x="2135188" y="77789"/>
            <a:ext cx="7772400" cy="771525"/>
          </a:xfrm>
        </p:spPr>
        <p:txBody>
          <a:bodyPr/>
          <a:lstStyle/>
          <a:p>
            <a:r>
              <a:rPr lang="zh-CN" altLang="zh-CN">
                <a:ea typeface="宋体" panose="02010600030101010101" pitchFamily="2" charset="-122"/>
              </a:rPr>
              <a:t>递归函数</a:t>
            </a:r>
            <a:endParaRPr lang="zh-CN" altLang="en-US">
              <a:ea typeface="宋体" panose="02010600030101010101" pitchFamily="2" charset="-122"/>
            </a:endParaRPr>
          </a:p>
        </p:txBody>
      </p:sp>
      <p:sp>
        <p:nvSpPr>
          <p:cNvPr id="41987" name="内容占位符 2">
            <a:extLst>
              <a:ext uri="{FF2B5EF4-FFF2-40B4-BE49-F238E27FC236}">
                <a16:creationId xmlns:a16="http://schemas.microsoft.com/office/drawing/2014/main" id="{E2B68D34-96B4-5741-8266-CAD262510D2F}"/>
              </a:ext>
            </a:extLst>
          </p:cNvPr>
          <p:cNvSpPr>
            <a:spLocks noGrp="1"/>
          </p:cNvSpPr>
          <p:nvPr>
            <p:ph idx="1"/>
          </p:nvPr>
        </p:nvSpPr>
        <p:spPr>
          <a:xfrm>
            <a:off x="2117724" y="881063"/>
            <a:ext cx="10344241" cy="4114800"/>
          </a:xfrm>
        </p:spPr>
        <p:txBody>
          <a:bodyPr/>
          <a:lstStyle/>
          <a:p>
            <a:r>
              <a:rPr lang="zh-CN" altLang="zh-CN" dirty="0">
                <a:ea typeface="宋体" panose="02010600030101010101" pitchFamily="2" charset="-122"/>
              </a:rPr>
              <a:t>自调用函数，在函数体内部直接或间接地自己调用自己，即函数的嵌套调用是函数本身</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8.30</a:t>
            </a:r>
            <a:r>
              <a:rPr lang="zh-CN" altLang="zh-CN" b="1" dirty="0">
                <a:ea typeface="宋体" panose="02010600030101010101" pitchFamily="2" charset="-122"/>
              </a:rPr>
              <a:t>】</a:t>
            </a:r>
            <a:r>
              <a:rPr lang="zh-CN" altLang="zh-CN" dirty="0">
                <a:ea typeface="宋体" panose="02010600030101010101" pitchFamily="2" charset="-122"/>
              </a:rPr>
              <a:t>使用递归函数实现阶乘</a:t>
            </a:r>
            <a:endParaRPr lang="zh-CN" altLang="en-US" dirty="0">
              <a:ea typeface="宋体" panose="02010600030101010101" pitchFamily="2" charset="-122"/>
            </a:endParaRPr>
          </a:p>
        </p:txBody>
      </p:sp>
      <p:pic>
        <p:nvPicPr>
          <p:cNvPr id="41988" name="图片 3">
            <a:extLst>
              <a:ext uri="{FF2B5EF4-FFF2-40B4-BE49-F238E27FC236}">
                <a16:creationId xmlns:a16="http://schemas.microsoft.com/office/drawing/2014/main" id="{85DFBF92-96E8-E348-8342-E884622524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4558" y="1435100"/>
            <a:ext cx="58848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1">
            <a:extLst>
              <a:ext uri="{FF2B5EF4-FFF2-40B4-BE49-F238E27FC236}">
                <a16:creationId xmlns:a16="http://schemas.microsoft.com/office/drawing/2014/main" id="{7F857720-9E6C-8B48-BEF7-D18EB1DA1E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3350579"/>
            <a:ext cx="467995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2">
            <a:extLst>
              <a:ext uri="{FF2B5EF4-FFF2-40B4-BE49-F238E27FC236}">
                <a16:creationId xmlns:a16="http://schemas.microsoft.com/office/drawing/2014/main" id="{CE8FDAA5-68C7-0847-87F3-9A276A7C83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8094" y="3389565"/>
            <a:ext cx="1728788"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667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DFBB8046-55D3-544E-839F-EB20A455F57B}"/>
              </a:ext>
            </a:extLst>
          </p:cNvPr>
          <p:cNvSpPr>
            <a:spLocks noGrp="1"/>
          </p:cNvSpPr>
          <p:nvPr>
            <p:ph type="title"/>
          </p:nvPr>
        </p:nvSpPr>
        <p:spPr/>
        <p:txBody>
          <a:bodyPr/>
          <a:lstStyle/>
          <a:p>
            <a:r>
              <a:rPr lang="en-US" altLang="zh-CN">
                <a:ea typeface="宋体" panose="02010600030101010101" pitchFamily="2" charset="-122"/>
              </a:rPr>
              <a:t>Python</a:t>
            </a:r>
            <a:r>
              <a:rPr lang="zh-CN" altLang="zh-CN">
                <a:ea typeface="宋体" panose="02010600030101010101" pitchFamily="2" charset="-122"/>
              </a:rPr>
              <a:t>函数分类</a:t>
            </a:r>
            <a:endParaRPr lang="zh-CN" altLang="en-US">
              <a:ea typeface="宋体" panose="02010600030101010101" pitchFamily="2" charset="-122"/>
            </a:endParaRPr>
          </a:p>
        </p:txBody>
      </p:sp>
      <p:sp>
        <p:nvSpPr>
          <p:cNvPr id="5123" name="内容占位符 2">
            <a:extLst>
              <a:ext uri="{FF2B5EF4-FFF2-40B4-BE49-F238E27FC236}">
                <a16:creationId xmlns:a16="http://schemas.microsoft.com/office/drawing/2014/main" id="{86E56E99-6519-6E44-A618-B030FD3FC6F8}"/>
              </a:ext>
            </a:extLst>
          </p:cNvPr>
          <p:cNvSpPr>
            <a:spLocks noGrp="1"/>
          </p:cNvSpPr>
          <p:nvPr>
            <p:ph idx="1"/>
          </p:nvPr>
        </p:nvSpPr>
        <p:spPr>
          <a:xfrm>
            <a:off x="1687285" y="1275805"/>
            <a:ext cx="10069285" cy="4114800"/>
          </a:xfrm>
        </p:spPr>
        <p:txBody>
          <a:bodyPr>
            <a:normAutofit/>
          </a:bodyPr>
          <a:lstStyle/>
          <a:p>
            <a:r>
              <a:rPr lang="zh-CN" altLang="zh-CN">
                <a:ea typeface="宋体" panose="02010600030101010101" pitchFamily="2" charset="-122"/>
              </a:rPr>
              <a:t>（</a:t>
            </a:r>
            <a:r>
              <a:rPr lang="en-US" altLang="zh-CN">
                <a:ea typeface="宋体" panose="02010600030101010101" pitchFamily="2" charset="-122"/>
              </a:rPr>
              <a:t>1</a:t>
            </a:r>
            <a:r>
              <a:rPr lang="zh-CN" altLang="zh-CN">
                <a:ea typeface="宋体" panose="02010600030101010101" pitchFamily="2" charset="-122"/>
              </a:rPr>
              <a:t>）内置函数。</a:t>
            </a:r>
            <a:r>
              <a:rPr lang="en-US" altLang="zh-CN">
                <a:ea typeface="宋体" panose="02010600030101010101" pitchFamily="2" charset="-122"/>
              </a:rPr>
              <a:t>Python</a:t>
            </a:r>
            <a:r>
              <a:rPr lang="zh-CN" altLang="zh-CN">
                <a:ea typeface="宋体" panose="02010600030101010101" pitchFamily="2" charset="-122"/>
              </a:rPr>
              <a:t>语言内置了若干常用的函数，例如</a:t>
            </a:r>
            <a:r>
              <a:rPr lang="en-US" altLang="zh-CN">
                <a:ea typeface="宋体" panose="02010600030101010101" pitchFamily="2" charset="-122"/>
              </a:rPr>
              <a:t>abs()</a:t>
            </a:r>
            <a:r>
              <a:rPr lang="zh-CN" altLang="zh-CN">
                <a:ea typeface="宋体" panose="02010600030101010101" pitchFamily="2" charset="-122"/>
              </a:rPr>
              <a:t>、</a:t>
            </a:r>
            <a:r>
              <a:rPr lang="en-US" altLang="zh-CN">
                <a:ea typeface="宋体" panose="02010600030101010101" pitchFamily="2" charset="-122"/>
              </a:rPr>
              <a:t>len()</a:t>
            </a:r>
            <a:r>
              <a:rPr lang="zh-CN" altLang="zh-CN">
                <a:ea typeface="宋体" panose="02010600030101010101" pitchFamily="2" charset="-122"/>
              </a:rPr>
              <a:t>等等，在程序中可以直接使用</a:t>
            </a:r>
          </a:p>
          <a:p>
            <a:r>
              <a:rPr lang="zh-CN" altLang="zh-CN">
                <a:ea typeface="宋体" panose="02010600030101010101" pitchFamily="2" charset="-122"/>
              </a:rPr>
              <a:t>（</a:t>
            </a:r>
            <a:r>
              <a:rPr lang="en-US" altLang="zh-CN">
                <a:ea typeface="宋体" panose="02010600030101010101" pitchFamily="2" charset="-122"/>
              </a:rPr>
              <a:t>2</a:t>
            </a:r>
            <a:r>
              <a:rPr lang="zh-CN" altLang="zh-CN">
                <a:ea typeface="宋体" panose="02010600030101010101" pitchFamily="2" charset="-122"/>
              </a:rPr>
              <a:t>）标准库函数。</a:t>
            </a:r>
            <a:r>
              <a:rPr lang="en-US" altLang="zh-CN">
                <a:ea typeface="宋体" panose="02010600030101010101" pitchFamily="2" charset="-122"/>
              </a:rPr>
              <a:t>Python</a:t>
            </a:r>
            <a:r>
              <a:rPr lang="zh-CN" altLang="zh-CN">
                <a:ea typeface="宋体" panose="02010600030101010101" pitchFamily="2" charset="-122"/>
              </a:rPr>
              <a:t>语言安装程序同时会安装若干标准库，例如</a:t>
            </a:r>
            <a:r>
              <a:rPr lang="en-US" altLang="zh-CN">
                <a:ea typeface="宋体" panose="02010600030101010101" pitchFamily="2" charset="-122"/>
              </a:rPr>
              <a:t>math</a:t>
            </a:r>
            <a:r>
              <a:rPr lang="zh-CN" altLang="zh-CN">
                <a:ea typeface="宋体" panose="02010600030101010101" pitchFamily="2" charset="-122"/>
              </a:rPr>
              <a:t>、</a:t>
            </a:r>
            <a:r>
              <a:rPr lang="en-US" altLang="zh-CN">
                <a:ea typeface="宋体" panose="02010600030101010101" pitchFamily="2" charset="-122"/>
              </a:rPr>
              <a:t>random</a:t>
            </a:r>
            <a:r>
              <a:rPr lang="zh-CN" altLang="zh-CN">
                <a:ea typeface="宋体" panose="02010600030101010101" pitchFamily="2" charset="-122"/>
              </a:rPr>
              <a:t>等等。通过</a:t>
            </a:r>
            <a:r>
              <a:rPr lang="en-US" altLang="zh-CN">
                <a:ea typeface="宋体" panose="02010600030101010101" pitchFamily="2" charset="-122"/>
              </a:rPr>
              <a:t>import</a:t>
            </a:r>
            <a:r>
              <a:rPr lang="zh-CN" altLang="zh-CN">
                <a:ea typeface="宋体" panose="02010600030101010101" pitchFamily="2" charset="-122"/>
              </a:rPr>
              <a:t>语句，可以导入标准库，然后使用其中定义的函数</a:t>
            </a:r>
          </a:p>
          <a:p>
            <a:r>
              <a:rPr lang="zh-CN" altLang="zh-CN">
                <a:ea typeface="宋体" panose="02010600030101010101" pitchFamily="2" charset="-122"/>
              </a:rPr>
              <a:t>（</a:t>
            </a:r>
            <a:r>
              <a:rPr lang="en-US" altLang="zh-CN">
                <a:ea typeface="宋体" panose="02010600030101010101" pitchFamily="2" charset="-122"/>
              </a:rPr>
              <a:t>3</a:t>
            </a:r>
            <a:r>
              <a:rPr lang="zh-CN" altLang="zh-CN">
                <a:ea typeface="宋体" panose="02010600030101010101" pitchFamily="2" charset="-122"/>
              </a:rPr>
              <a:t>）第三方库函数。</a:t>
            </a:r>
            <a:r>
              <a:rPr lang="en-US" altLang="zh-CN">
                <a:ea typeface="宋体" panose="02010600030101010101" pitchFamily="2" charset="-122"/>
              </a:rPr>
              <a:t>Python</a:t>
            </a:r>
            <a:r>
              <a:rPr lang="zh-CN" altLang="zh-CN">
                <a:ea typeface="宋体" panose="02010600030101010101" pitchFamily="2" charset="-122"/>
              </a:rPr>
              <a:t>社区提供了许多其他高质量的库，如</a:t>
            </a:r>
            <a:r>
              <a:rPr lang="en-US" altLang="zh-CN">
                <a:ea typeface="宋体" panose="02010600030101010101" pitchFamily="2" charset="-122"/>
              </a:rPr>
              <a:t>Python</a:t>
            </a:r>
            <a:r>
              <a:rPr lang="zh-CN" altLang="zh-CN">
                <a:ea typeface="宋体" panose="02010600030101010101" pitchFamily="2" charset="-122"/>
              </a:rPr>
              <a:t>图像库等等。下载安装这些库后，通过</a:t>
            </a:r>
            <a:r>
              <a:rPr lang="en-US" altLang="zh-CN">
                <a:ea typeface="宋体" panose="02010600030101010101" pitchFamily="2" charset="-122"/>
              </a:rPr>
              <a:t>import</a:t>
            </a:r>
            <a:r>
              <a:rPr lang="zh-CN" altLang="zh-CN">
                <a:ea typeface="宋体" panose="02010600030101010101" pitchFamily="2" charset="-122"/>
              </a:rPr>
              <a:t>语句，可以导入库，然后使用其中定义的函数</a:t>
            </a:r>
          </a:p>
          <a:p>
            <a:r>
              <a:rPr lang="zh-CN" altLang="zh-CN">
                <a:ea typeface="宋体" panose="02010600030101010101" pitchFamily="2" charset="-122"/>
              </a:rPr>
              <a:t>（</a:t>
            </a:r>
            <a:r>
              <a:rPr lang="en-US" altLang="zh-CN">
                <a:ea typeface="宋体" panose="02010600030101010101" pitchFamily="2" charset="-122"/>
              </a:rPr>
              <a:t>4</a:t>
            </a:r>
            <a:r>
              <a:rPr lang="zh-CN" altLang="zh-CN">
                <a:ea typeface="宋体" panose="02010600030101010101" pitchFamily="2" charset="-122"/>
              </a:rPr>
              <a:t>）用户自定义函数。本章将详细讨论函数的定义和调用方法</a:t>
            </a:r>
            <a:endParaRPr lang="zh-CN" altLang="en-US">
              <a:ea typeface="宋体" panose="02010600030101010101" pitchFamily="2" charset="-122"/>
            </a:endParaRPr>
          </a:p>
        </p:txBody>
      </p:sp>
    </p:spTree>
    <p:extLst>
      <p:ext uri="{BB962C8B-B14F-4D97-AF65-F5344CB8AC3E}">
        <p14:creationId xmlns:p14="http://schemas.microsoft.com/office/powerpoint/2010/main" val="18714693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08E45E8-8520-A341-93B5-ABD36D47349E}"/>
              </a:ext>
            </a:extLst>
          </p:cNvPr>
          <p:cNvSpPr>
            <a:spLocks noGrp="1"/>
          </p:cNvSpPr>
          <p:nvPr>
            <p:ph type="title"/>
          </p:nvPr>
        </p:nvSpPr>
        <p:spPr>
          <a:xfrm>
            <a:off x="2205038" y="336550"/>
            <a:ext cx="7772400" cy="1143000"/>
          </a:xfrm>
        </p:spPr>
        <p:txBody>
          <a:bodyPr/>
          <a:lstStyle/>
          <a:p>
            <a:r>
              <a:rPr lang="zh-CN" altLang="zh-CN">
                <a:ea typeface="宋体" panose="02010600030101010101" pitchFamily="2" charset="-122"/>
              </a:rPr>
              <a:t>递归函数的原理</a:t>
            </a:r>
            <a:endParaRPr lang="zh-CN" altLang="en-US">
              <a:ea typeface="宋体" panose="02010600030101010101" pitchFamily="2" charset="-122"/>
            </a:endParaRPr>
          </a:p>
        </p:txBody>
      </p:sp>
      <p:sp>
        <p:nvSpPr>
          <p:cNvPr id="43011" name="内容占位符 2">
            <a:extLst>
              <a:ext uri="{FF2B5EF4-FFF2-40B4-BE49-F238E27FC236}">
                <a16:creationId xmlns:a16="http://schemas.microsoft.com/office/drawing/2014/main" id="{3A8A5EF0-9F1A-9249-ACD6-72EA5158D4DD}"/>
              </a:ext>
            </a:extLst>
          </p:cNvPr>
          <p:cNvSpPr>
            <a:spLocks noGrp="1"/>
          </p:cNvSpPr>
          <p:nvPr>
            <p:ph idx="1"/>
          </p:nvPr>
        </p:nvSpPr>
        <p:spPr/>
        <p:txBody>
          <a:bodyPr/>
          <a:lstStyle/>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pic>
        <p:nvPicPr>
          <p:cNvPr id="43012" name="图片 3">
            <a:extLst>
              <a:ext uri="{FF2B5EF4-FFF2-40B4-BE49-F238E27FC236}">
                <a16:creationId xmlns:a16="http://schemas.microsoft.com/office/drawing/2014/main" id="{C9BE5F6C-E835-4949-96C3-F2081E4A7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6610" y="1306513"/>
            <a:ext cx="8774112"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4">
            <a:extLst>
              <a:ext uri="{FF2B5EF4-FFF2-40B4-BE49-F238E27FC236}">
                <a16:creationId xmlns:a16="http://schemas.microsoft.com/office/drawing/2014/main" id="{0D030AEA-2D99-3E43-BF7A-3F113B86EE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1814" y="3933826"/>
            <a:ext cx="6192837"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965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B50C83F2-811A-C44C-B008-7E769386C7B1}"/>
              </a:ext>
            </a:extLst>
          </p:cNvPr>
          <p:cNvSpPr>
            <a:spLocks noGrp="1"/>
          </p:cNvSpPr>
          <p:nvPr>
            <p:ph type="title"/>
          </p:nvPr>
        </p:nvSpPr>
        <p:spPr/>
        <p:txBody>
          <a:bodyPr/>
          <a:lstStyle/>
          <a:p>
            <a:r>
              <a:rPr lang="zh-CN" altLang="zh-CN" b="1">
                <a:ea typeface="宋体" panose="02010600030101010101" pitchFamily="2" charset="-122"/>
              </a:rPr>
              <a:t>【例</a:t>
            </a:r>
            <a:r>
              <a:rPr lang="en-US" altLang="zh-CN" b="1">
                <a:ea typeface="宋体" panose="02010600030101010101" pitchFamily="2" charset="-122"/>
              </a:rPr>
              <a:t>8.31</a:t>
            </a:r>
            <a:r>
              <a:rPr lang="zh-CN" altLang="zh-CN" b="1">
                <a:ea typeface="宋体" panose="02010600030101010101" pitchFamily="2" charset="-122"/>
              </a:rPr>
              <a:t>】</a:t>
            </a:r>
            <a:r>
              <a:rPr lang="zh-CN" altLang="zh-CN">
                <a:ea typeface="宋体" panose="02010600030101010101" pitchFamily="2" charset="-122"/>
              </a:rPr>
              <a:t>使用递归函数实现调和数</a:t>
            </a:r>
            <a:endParaRPr lang="zh-CN" altLang="en-US">
              <a:ea typeface="宋体" panose="02010600030101010101" pitchFamily="2" charset="-122"/>
            </a:endParaRPr>
          </a:p>
        </p:txBody>
      </p:sp>
      <p:pic>
        <p:nvPicPr>
          <p:cNvPr id="44035" name="图片 3">
            <a:extLst>
              <a:ext uri="{FF2B5EF4-FFF2-40B4-BE49-F238E27FC236}">
                <a16:creationId xmlns:a16="http://schemas.microsoft.com/office/drawing/2014/main" id="{736A57F1-357B-3F43-AF9F-B11D9FA8BF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998484"/>
            <a:ext cx="68072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图片 4">
            <a:extLst>
              <a:ext uri="{FF2B5EF4-FFF2-40B4-BE49-F238E27FC236}">
                <a16:creationId xmlns:a16="http://schemas.microsoft.com/office/drawing/2014/main" id="{6FFE607E-9AB3-6347-8A1D-79F1FF8A3D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05677" y="3134724"/>
            <a:ext cx="2663825"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469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4794F30C-98B3-6240-8A51-CDFE4282BA8C}"/>
              </a:ext>
            </a:extLst>
          </p:cNvPr>
          <p:cNvSpPr>
            <a:spLocks noGrp="1"/>
          </p:cNvSpPr>
          <p:nvPr>
            <p:ph type="title"/>
          </p:nvPr>
        </p:nvSpPr>
        <p:spPr/>
        <p:txBody>
          <a:bodyPr/>
          <a:lstStyle/>
          <a:p>
            <a:r>
              <a:rPr lang="zh-CN" altLang="zh-CN">
                <a:ea typeface="宋体" panose="02010600030101010101" pitchFamily="2" charset="-122"/>
              </a:rPr>
              <a:t>递归函数需要注意的问题</a:t>
            </a:r>
            <a:endParaRPr lang="zh-CN" altLang="en-US">
              <a:ea typeface="宋体" panose="02010600030101010101" pitchFamily="2" charset="-122"/>
            </a:endParaRPr>
          </a:p>
        </p:txBody>
      </p:sp>
      <p:sp>
        <p:nvSpPr>
          <p:cNvPr id="45059" name="内容占位符 2">
            <a:extLst>
              <a:ext uri="{FF2B5EF4-FFF2-40B4-BE49-F238E27FC236}">
                <a16:creationId xmlns:a16="http://schemas.microsoft.com/office/drawing/2014/main" id="{0ED1AC74-43AD-174B-B5A1-28CDDA3BF2D3}"/>
              </a:ext>
            </a:extLst>
          </p:cNvPr>
          <p:cNvSpPr>
            <a:spLocks noGrp="1"/>
          </p:cNvSpPr>
          <p:nvPr>
            <p:ph idx="1"/>
          </p:nvPr>
        </p:nvSpPr>
        <p:spPr/>
        <p:txBody>
          <a:bodyPr/>
          <a:lstStyle/>
          <a:p>
            <a:r>
              <a:rPr lang="zh-CN" altLang="zh-CN">
                <a:ea typeface="宋体" panose="02010600030101010101" pitchFamily="2" charset="-122"/>
              </a:rPr>
              <a:t>（</a:t>
            </a:r>
            <a:r>
              <a:rPr lang="en-US" altLang="zh-CN">
                <a:ea typeface="宋体" panose="02010600030101010101" pitchFamily="2" charset="-122"/>
              </a:rPr>
              <a:t>1</a:t>
            </a:r>
            <a:r>
              <a:rPr lang="zh-CN" altLang="zh-CN">
                <a:ea typeface="宋体" panose="02010600030101010101" pitchFamily="2" charset="-122"/>
              </a:rPr>
              <a:t>）必须设置终止条件</a:t>
            </a:r>
            <a:endParaRPr lang="en-US" altLang="zh-CN">
              <a:ea typeface="宋体" panose="02010600030101010101" pitchFamily="2" charset="-122"/>
            </a:endParaRPr>
          </a:p>
          <a:p>
            <a:pPr lvl="1"/>
            <a:r>
              <a:rPr lang="zh-CN" altLang="zh-CN">
                <a:ea typeface="宋体" panose="02010600030101010101" pitchFamily="2" charset="-122"/>
              </a:rPr>
              <a:t>缺少终止条件的递归函数，将会导致无限递归函数调用，其最终结果是系统会耗尽内存</a:t>
            </a:r>
            <a:endParaRPr lang="en-US" altLang="zh-CN">
              <a:ea typeface="宋体" panose="02010600030101010101" pitchFamily="2" charset="-122"/>
            </a:endParaRPr>
          </a:p>
          <a:p>
            <a:r>
              <a:rPr lang="zh-CN" altLang="zh-CN">
                <a:ea typeface="宋体" panose="02010600030101010101" pitchFamily="2" charset="-122"/>
              </a:rPr>
              <a:t>（</a:t>
            </a:r>
            <a:r>
              <a:rPr lang="en-US" altLang="zh-CN">
                <a:ea typeface="宋体" panose="02010600030101010101" pitchFamily="2" charset="-122"/>
              </a:rPr>
              <a:t>2</a:t>
            </a:r>
            <a:r>
              <a:rPr lang="zh-CN" altLang="zh-CN">
                <a:ea typeface="宋体" panose="02010600030101010101" pitchFamily="2" charset="-122"/>
              </a:rPr>
              <a:t>）必须保证收敛</a:t>
            </a:r>
            <a:endParaRPr lang="en-US" altLang="zh-CN">
              <a:ea typeface="宋体" panose="02010600030101010101" pitchFamily="2" charset="-122"/>
            </a:endParaRPr>
          </a:p>
          <a:p>
            <a:pPr lvl="1"/>
            <a:r>
              <a:rPr lang="zh-CN" altLang="zh-CN">
                <a:ea typeface="宋体" panose="02010600030101010101" pitchFamily="2" charset="-122"/>
              </a:rPr>
              <a:t>否则，也会导致无限递归函数调用</a:t>
            </a:r>
            <a:endParaRPr lang="en-US" altLang="zh-CN">
              <a:ea typeface="宋体" panose="02010600030101010101" pitchFamily="2" charset="-122"/>
            </a:endParaRPr>
          </a:p>
          <a:p>
            <a:r>
              <a:rPr lang="zh-CN" altLang="zh-CN">
                <a:ea typeface="宋体" panose="02010600030101010101" pitchFamily="2" charset="-122"/>
              </a:rPr>
              <a:t>（</a:t>
            </a:r>
            <a:r>
              <a:rPr lang="en-US" altLang="zh-CN">
                <a:ea typeface="宋体" panose="02010600030101010101" pitchFamily="2" charset="-122"/>
              </a:rPr>
              <a:t>3</a:t>
            </a:r>
            <a:r>
              <a:rPr lang="zh-CN" altLang="zh-CN">
                <a:ea typeface="宋体" panose="02010600030101010101" pitchFamily="2" charset="-122"/>
              </a:rPr>
              <a:t>）必须保证内存和运算消耗控制在一定范围</a:t>
            </a:r>
            <a:endParaRPr lang="zh-CN" altLang="en-US">
              <a:ea typeface="宋体" panose="02010600030101010101" pitchFamily="2" charset="-122"/>
            </a:endParaRPr>
          </a:p>
        </p:txBody>
      </p:sp>
    </p:spTree>
    <p:extLst>
      <p:ext uri="{BB962C8B-B14F-4D97-AF65-F5344CB8AC3E}">
        <p14:creationId xmlns:p14="http://schemas.microsoft.com/office/powerpoint/2010/main" val="2656045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4F8887D6-1C63-624A-8F3D-D5C2A9B1C6EF}"/>
              </a:ext>
            </a:extLst>
          </p:cNvPr>
          <p:cNvSpPr>
            <a:spLocks noGrp="1"/>
          </p:cNvSpPr>
          <p:nvPr>
            <p:ph type="title"/>
          </p:nvPr>
        </p:nvSpPr>
        <p:spPr/>
        <p:txBody>
          <a:bodyPr/>
          <a:lstStyle/>
          <a:p>
            <a:r>
              <a:rPr lang="zh-CN" altLang="zh-CN">
                <a:ea typeface="宋体" panose="02010600030101010101" pitchFamily="2" charset="-122"/>
              </a:rPr>
              <a:t>递归函数的应用：最大公约数</a:t>
            </a:r>
            <a:endParaRPr lang="zh-CN" altLang="en-US">
              <a:ea typeface="宋体" panose="02010600030101010101" pitchFamily="2" charset="-122"/>
            </a:endParaRPr>
          </a:p>
        </p:txBody>
      </p:sp>
      <p:sp>
        <p:nvSpPr>
          <p:cNvPr id="46083" name="内容占位符 2">
            <a:extLst>
              <a:ext uri="{FF2B5EF4-FFF2-40B4-BE49-F238E27FC236}">
                <a16:creationId xmlns:a16="http://schemas.microsoft.com/office/drawing/2014/main" id="{F961E5BE-1425-6E40-A317-EB4D82CFA4E2}"/>
              </a:ext>
            </a:extLst>
          </p:cNvPr>
          <p:cNvSpPr>
            <a:spLocks noGrp="1"/>
          </p:cNvSpPr>
          <p:nvPr>
            <p:ph idx="1"/>
          </p:nvPr>
        </p:nvSpPr>
        <p:spPr/>
        <p:txBody>
          <a:bodyPr/>
          <a:lstStyle/>
          <a:p>
            <a:endParaRPr lang="en-US" altLang="zh-CN">
              <a:ea typeface="宋体" panose="02010600030101010101" pitchFamily="2" charset="-122"/>
            </a:endParaRPr>
          </a:p>
          <a:p>
            <a:r>
              <a:rPr lang="zh-CN" altLang="zh-CN" b="1">
                <a:ea typeface="宋体" panose="02010600030101010101" pitchFamily="2" charset="-122"/>
              </a:rPr>
              <a:t>【例</a:t>
            </a:r>
            <a:r>
              <a:rPr lang="en-US" altLang="zh-CN" b="1">
                <a:ea typeface="宋体" panose="02010600030101010101" pitchFamily="2" charset="-122"/>
              </a:rPr>
              <a:t>8.32</a:t>
            </a:r>
            <a:r>
              <a:rPr lang="zh-CN" altLang="zh-CN" b="1">
                <a:ea typeface="宋体" panose="02010600030101010101" pitchFamily="2" charset="-122"/>
              </a:rPr>
              <a:t>】</a:t>
            </a:r>
            <a:r>
              <a:rPr lang="zh-CN" altLang="zh-CN">
                <a:ea typeface="宋体" panose="02010600030101010101" pitchFamily="2" charset="-122"/>
              </a:rPr>
              <a:t>使用递归函数计算最大公约数（</a:t>
            </a:r>
            <a:r>
              <a:rPr lang="en-US" altLang="zh-CN">
                <a:ea typeface="宋体" panose="02010600030101010101" pitchFamily="2" charset="-122"/>
              </a:rPr>
              <a:t>gcd.py</a:t>
            </a:r>
            <a:r>
              <a:rPr lang="zh-CN" altLang="zh-CN">
                <a:ea typeface="宋体" panose="02010600030101010101" pitchFamily="2" charset="-122"/>
              </a:rPr>
              <a:t>）</a:t>
            </a:r>
            <a:endParaRPr lang="zh-CN" altLang="en-US">
              <a:ea typeface="宋体" panose="02010600030101010101" pitchFamily="2" charset="-122"/>
            </a:endParaRPr>
          </a:p>
        </p:txBody>
      </p:sp>
      <p:pic>
        <p:nvPicPr>
          <p:cNvPr id="46084" name="图片 3">
            <a:extLst>
              <a:ext uri="{FF2B5EF4-FFF2-40B4-BE49-F238E27FC236}">
                <a16:creationId xmlns:a16="http://schemas.microsoft.com/office/drawing/2014/main" id="{243057B2-F198-1E4B-BE04-5FBA0505D6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4888"/>
            <a:ext cx="6202363"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1">
            <a:extLst>
              <a:ext uri="{FF2B5EF4-FFF2-40B4-BE49-F238E27FC236}">
                <a16:creationId xmlns:a16="http://schemas.microsoft.com/office/drawing/2014/main" id="{D6BCA54C-28DC-5A44-B783-BA1171B4BC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292021"/>
            <a:ext cx="8345487"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5">
            <a:extLst>
              <a:ext uri="{FF2B5EF4-FFF2-40B4-BE49-F238E27FC236}">
                <a16:creationId xmlns:a16="http://schemas.microsoft.com/office/drawing/2014/main" id="{D2F23794-3ABE-E24C-BB16-76F6715360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30807" y="767641"/>
            <a:ext cx="46037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3348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6"/>
                                        </p:tgtEl>
                                        <p:attrNameLst>
                                          <p:attrName>style.visibility</p:attrName>
                                        </p:attrNameLst>
                                      </p:cBhvr>
                                      <p:to>
                                        <p:strVal val="visible"/>
                                      </p:to>
                                    </p:set>
                                    <p:anim calcmode="lin" valueType="num">
                                      <p:cBhvr additive="base">
                                        <p:cTn id="7" dur="500" fill="hold"/>
                                        <p:tgtEl>
                                          <p:spTgt spid="46086"/>
                                        </p:tgtEl>
                                        <p:attrNameLst>
                                          <p:attrName>ppt_x</p:attrName>
                                        </p:attrNameLst>
                                      </p:cBhvr>
                                      <p:tavLst>
                                        <p:tav tm="0">
                                          <p:val>
                                            <p:strVal val="#ppt_x"/>
                                          </p:val>
                                        </p:tav>
                                        <p:tav tm="100000">
                                          <p:val>
                                            <p:strVal val="#ppt_x"/>
                                          </p:val>
                                        </p:tav>
                                      </p:tavLst>
                                    </p:anim>
                                    <p:anim calcmode="lin" valueType="num">
                                      <p:cBhvr additive="base">
                                        <p:cTn id="8" dur="500" fill="hold"/>
                                        <p:tgtEl>
                                          <p:spTgt spid="460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EA155448-77B6-0844-B98B-B572DA2770CE}"/>
              </a:ext>
            </a:extLst>
          </p:cNvPr>
          <p:cNvSpPr>
            <a:spLocks noGrp="1"/>
          </p:cNvSpPr>
          <p:nvPr>
            <p:ph type="title"/>
          </p:nvPr>
        </p:nvSpPr>
        <p:spPr>
          <a:xfrm>
            <a:off x="2209800" y="115888"/>
            <a:ext cx="7772400" cy="1143000"/>
          </a:xfrm>
        </p:spPr>
        <p:txBody>
          <a:bodyPr/>
          <a:lstStyle/>
          <a:p>
            <a:r>
              <a:rPr lang="zh-CN" altLang="zh-CN">
                <a:ea typeface="宋体" panose="02010600030101010101" pitchFamily="2" charset="-122"/>
              </a:rPr>
              <a:t>递归函数的应用：汉诺塔</a:t>
            </a:r>
            <a:endParaRPr lang="zh-CN" altLang="en-US">
              <a:ea typeface="宋体" panose="02010600030101010101" pitchFamily="2" charset="-122"/>
            </a:endParaRPr>
          </a:p>
        </p:txBody>
      </p:sp>
      <p:sp>
        <p:nvSpPr>
          <p:cNvPr id="47107" name="内容占位符 2">
            <a:extLst>
              <a:ext uri="{FF2B5EF4-FFF2-40B4-BE49-F238E27FC236}">
                <a16:creationId xmlns:a16="http://schemas.microsoft.com/office/drawing/2014/main" id="{D817307F-F194-E74C-9793-6EF53F8051C8}"/>
              </a:ext>
            </a:extLst>
          </p:cNvPr>
          <p:cNvSpPr>
            <a:spLocks noGrp="1"/>
          </p:cNvSpPr>
          <p:nvPr>
            <p:ph idx="1"/>
          </p:nvPr>
        </p:nvSpPr>
        <p:spPr>
          <a:xfrm>
            <a:off x="2070099" y="1125538"/>
            <a:ext cx="9647283" cy="4114800"/>
          </a:xfrm>
        </p:spPr>
        <p:txBody>
          <a:bodyPr/>
          <a:lstStyle/>
          <a:p>
            <a:r>
              <a:rPr lang="zh-CN" altLang="zh-CN" sz="2000" dirty="0">
                <a:ea typeface="宋体" panose="02010600030101010101" pitchFamily="2" charset="-122"/>
              </a:rPr>
              <a:t>大梵天创造世界的时候，在世界中心贝拿勒斯的圣庙里做了三根金刚石柱子，在一根柱子上从下往上按照大小顺序摞着</a:t>
            </a:r>
            <a:r>
              <a:rPr lang="en-US" altLang="zh-CN" sz="2000" dirty="0">
                <a:ea typeface="宋体" panose="02010600030101010101" pitchFamily="2" charset="-122"/>
              </a:rPr>
              <a:t>64</a:t>
            </a:r>
            <a:r>
              <a:rPr lang="zh-CN" altLang="zh-CN" sz="2000" dirty="0">
                <a:ea typeface="宋体" panose="02010600030101010101" pitchFamily="2" charset="-122"/>
              </a:rPr>
              <a:t>片黄金圆盘。称之为汉诺塔</a:t>
            </a:r>
            <a:endParaRPr lang="en-US" altLang="zh-CN" sz="2000" dirty="0">
              <a:ea typeface="宋体" panose="02010600030101010101" pitchFamily="2" charset="-122"/>
            </a:endParaRPr>
          </a:p>
          <a:p>
            <a:r>
              <a:rPr lang="zh-CN" altLang="zh-CN" sz="2000" dirty="0">
                <a:ea typeface="宋体" panose="02010600030101010101" pitchFamily="2" charset="-122"/>
              </a:rPr>
              <a:t>大梵天命令婆罗门把圆盘从一根柱子上按大小顺序重新摆放在另一根柱子上。并且规定，在三根柱子之间一次只能移动一个圆盘，且小圆盘上不能放置大圆盘。这个游戏称之为汉诺塔益智游戏</a:t>
            </a:r>
            <a:endParaRPr lang="en-US" altLang="zh-CN" sz="2000" dirty="0">
              <a:ea typeface="宋体" panose="02010600030101010101" pitchFamily="2" charset="-122"/>
            </a:endParaRPr>
          </a:p>
          <a:p>
            <a:r>
              <a:rPr lang="zh-CN" altLang="zh-CN" sz="2000" b="1" dirty="0">
                <a:ea typeface="宋体" panose="02010600030101010101" pitchFamily="2" charset="-122"/>
              </a:rPr>
              <a:t>【例</a:t>
            </a:r>
            <a:r>
              <a:rPr lang="en-US" altLang="zh-CN" sz="2000" b="1" dirty="0">
                <a:ea typeface="宋体" panose="02010600030101010101" pitchFamily="2" charset="-122"/>
              </a:rPr>
              <a:t>8.33</a:t>
            </a:r>
            <a:r>
              <a:rPr lang="zh-CN" altLang="zh-CN" sz="2000" b="1" dirty="0">
                <a:ea typeface="宋体" panose="02010600030101010101" pitchFamily="2" charset="-122"/>
              </a:rPr>
              <a:t>】</a:t>
            </a:r>
            <a:r>
              <a:rPr lang="zh-CN" altLang="zh-CN" sz="2000" dirty="0">
                <a:ea typeface="宋体" panose="02010600030101010101" pitchFamily="2" charset="-122"/>
              </a:rPr>
              <a:t>使用递归函数实现汉诺塔问题（</a:t>
            </a:r>
            <a:r>
              <a:rPr lang="en-US" altLang="zh-CN" sz="2000" dirty="0" err="1">
                <a:ea typeface="宋体" panose="02010600030101010101" pitchFamily="2" charset="-122"/>
              </a:rPr>
              <a:t>hanoi.py</a:t>
            </a:r>
            <a:r>
              <a:rPr lang="zh-CN" altLang="zh-CN" sz="2000" dirty="0">
                <a:ea typeface="宋体" panose="02010600030101010101" pitchFamily="2" charset="-122"/>
              </a:rPr>
              <a:t>）</a:t>
            </a:r>
            <a:endParaRPr lang="en-US" altLang="zh-CN" sz="2000" dirty="0">
              <a:ea typeface="宋体" panose="02010600030101010101" pitchFamily="2" charset="-122"/>
            </a:endParaRPr>
          </a:p>
          <a:p>
            <a:endParaRPr lang="zh-CN" altLang="en-US" sz="2000" dirty="0">
              <a:ea typeface="宋体" panose="02010600030101010101" pitchFamily="2" charset="-122"/>
            </a:endParaRPr>
          </a:p>
        </p:txBody>
      </p:sp>
      <p:pic>
        <p:nvPicPr>
          <p:cNvPr id="47108" name="图片 4">
            <a:extLst>
              <a:ext uri="{FF2B5EF4-FFF2-40B4-BE49-F238E27FC236}">
                <a16:creationId xmlns:a16="http://schemas.microsoft.com/office/drawing/2014/main" id="{EE4F38F1-7DA6-004F-A033-4F20C5DD56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5277" y="3497807"/>
            <a:ext cx="841692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8537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8E56E4B2-6F2B-3947-9989-070D866EEECC}"/>
              </a:ext>
            </a:extLst>
          </p:cNvPr>
          <p:cNvSpPr>
            <a:spLocks noGrp="1"/>
          </p:cNvSpPr>
          <p:nvPr>
            <p:ph type="title"/>
          </p:nvPr>
        </p:nvSpPr>
        <p:spPr/>
        <p:txBody>
          <a:bodyPr/>
          <a:lstStyle/>
          <a:p>
            <a:r>
              <a:rPr lang="zh-CN" altLang="zh-CN" b="1">
                <a:ea typeface="宋体" panose="02010600030101010101" pitchFamily="2" charset="-122"/>
              </a:rPr>
              <a:t>【例</a:t>
            </a:r>
            <a:r>
              <a:rPr lang="en-US" altLang="zh-CN" b="1">
                <a:ea typeface="宋体" panose="02010600030101010101" pitchFamily="2" charset="-122"/>
              </a:rPr>
              <a:t>8.33</a:t>
            </a:r>
            <a:r>
              <a:rPr lang="zh-CN" altLang="zh-CN" b="1">
                <a:ea typeface="宋体" panose="02010600030101010101" pitchFamily="2" charset="-122"/>
              </a:rPr>
              <a:t>】</a:t>
            </a:r>
            <a:r>
              <a:rPr lang="zh-CN" altLang="zh-CN">
                <a:ea typeface="宋体" panose="02010600030101010101" pitchFamily="2" charset="-122"/>
              </a:rPr>
              <a:t>使用递归函数实现汉诺塔问题</a:t>
            </a:r>
            <a:endParaRPr lang="zh-CN" altLang="en-US">
              <a:ea typeface="宋体" panose="02010600030101010101" pitchFamily="2" charset="-122"/>
            </a:endParaRPr>
          </a:p>
        </p:txBody>
      </p:sp>
      <p:pic>
        <p:nvPicPr>
          <p:cNvPr id="48131" name="图片 3">
            <a:extLst>
              <a:ext uri="{FF2B5EF4-FFF2-40B4-BE49-F238E27FC236}">
                <a16:creationId xmlns:a16="http://schemas.microsoft.com/office/drawing/2014/main" id="{7018F553-B55B-4B49-A7D4-7367D236EE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916113"/>
            <a:ext cx="74168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图片 4">
            <a:extLst>
              <a:ext uri="{FF2B5EF4-FFF2-40B4-BE49-F238E27FC236}">
                <a16:creationId xmlns:a16="http://schemas.microsoft.com/office/drawing/2014/main" id="{CDDB1E31-CB1F-D246-B5DB-7580CD6A26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07623" y="1108075"/>
            <a:ext cx="1295400"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268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45B00205-DE09-E141-8836-4A47993406D3}"/>
              </a:ext>
            </a:extLst>
          </p:cNvPr>
          <p:cNvSpPr>
            <a:spLocks noGrp="1"/>
          </p:cNvSpPr>
          <p:nvPr>
            <p:ph type="title"/>
          </p:nvPr>
        </p:nvSpPr>
        <p:spPr/>
        <p:txBody>
          <a:bodyPr/>
          <a:lstStyle/>
          <a:p>
            <a:r>
              <a:rPr lang="zh-CN" altLang="zh-CN">
                <a:ea typeface="宋体" panose="02010600030101010101" pitchFamily="2" charset="-122"/>
              </a:rPr>
              <a:t>内置函数的使用</a:t>
            </a:r>
            <a:endParaRPr lang="zh-CN" altLang="en-US">
              <a:ea typeface="宋体" panose="02010600030101010101" pitchFamily="2" charset="-122"/>
            </a:endParaRPr>
          </a:p>
        </p:txBody>
      </p:sp>
      <p:sp>
        <p:nvSpPr>
          <p:cNvPr id="49155" name="内容占位符 2">
            <a:extLst>
              <a:ext uri="{FF2B5EF4-FFF2-40B4-BE49-F238E27FC236}">
                <a16:creationId xmlns:a16="http://schemas.microsoft.com/office/drawing/2014/main" id="{8CBE9B12-B04A-C24F-8B3D-D0C2C6A73869}"/>
              </a:ext>
            </a:extLst>
          </p:cNvPr>
          <p:cNvSpPr>
            <a:spLocks noGrp="1"/>
          </p:cNvSpPr>
          <p:nvPr>
            <p:ph idx="1"/>
          </p:nvPr>
        </p:nvSpPr>
        <p:spPr/>
        <p:txBody>
          <a:bodyPr/>
          <a:lstStyle/>
          <a:p>
            <a:endParaRPr lang="zh-CN" altLang="en-US">
              <a:ea typeface="宋体" panose="02010600030101010101" pitchFamily="2" charset="-122"/>
            </a:endParaRPr>
          </a:p>
        </p:txBody>
      </p:sp>
      <p:pic>
        <p:nvPicPr>
          <p:cNvPr id="49156" name="图片 3">
            <a:extLst>
              <a:ext uri="{FF2B5EF4-FFF2-40B4-BE49-F238E27FC236}">
                <a16:creationId xmlns:a16="http://schemas.microsoft.com/office/drawing/2014/main" id="{A2EA70E4-6020-CA4B-8BB1-F16D2E5FD1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4876" y="1752600"/>
            <a:ext cx="8094663"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187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FEB0ED2-EFDC-E742-9B69-27A14DC71449}"/>
              </a:ext>
            </a:extLst>
          </p:cNvPr>
          <p:cNvSpPr>
            <a:spLocks noGrp="1"/>
          </p:cNvSpPr>
          <p:nvPr>
            <p:ph type="title"/>
          </p:nvPr>
        </p:nvSpPr>
        <p:spPr>
          <a:xfrm>
            <a:off x="2341564" y="230777"/>
            <a:ext cx="8134350" cy="1143000"/>
          </a:xfrm>
        </p:spPr>
        <p:txBody>
          <a:bodyPr/>
          <a:lstStyle/>
          <a:p>
            <a:r>
              <a:rPr lang="en-US" altLang="zh-CN" dirty="0" err="1">
                <a:ea typeface="宋体" panose="02010600030101010101" pitchFamily="2" charset="-122"/>
              </a:rPr>
              <a:t>eval</a:t>
            </a:r>
            <a:r>
              <a:rPr lang="zh-CN" altLang="zh-CN" dirty="0">
                <a:ea typeface="宋体" panose="02010600030101010101" pitchFamily="2" charset="-122"/>
              </a:rPr>
              <a:t>函数（动态表达式的求值）</a:t>
            </a:r>
            <a:endParaRPr lang="zh-CN" altLang="en-US" dirty="0">
              <a:ea typeface="宋体" panose="02010600030101010101" pitchFamily="2" charset="-122"/>
            </a:endParaRPr>
          </a:p>
        </p:txBody>
      </p:sp>
      <p:sp>
        <p:nvSpPr>
          <p:cNvPr id="50179" name="内容占位符 2">
            <a:extLst>
              <a:ext uri="{FF2B5EF4-FFF2-40B4-BE49-F238E27FC236}">
                <a16:creationId xmlns:a16="http://schemas.microsoft.com/office/drawing/2014/main" id="{625A5527-43E0-CE43-8FE8-CB78C6CFAE39}"/>
              </a:ext>
            </a:extLst>
          </p:cNvPr>
          <p:cNvSpPr>
            <a:spLocks noGrp="1"/>
          </p:cNvSpPr>
          <p:nvPr>
            <p:ph idx="1"/>
          </p:nvPr>
        </p:nvSpPr>
        <p:spPr/>
        <p:txBody>
          <a:bodyPr/>
          <a:lstStyle/>
          <a:p>
            <a:r>
              <a:rPr lang="en-US" altLang="zh-CN" dirty="0">
                <a:ea typeface="宋体" panose="02010600030101010101" pitchFamily="2" charset="-122"/>
              </a:rPr>
              <a:t>expression</a:t>
            </a:r>
            <a:r>
              <a:rPr lang="zh-CN" altLang="zh-CN" dirty="0">
                <a:ea typeface="宋体" panose="02010600030101010101" pitchFamily="2" charset="-122"/>
              </a:rPr>
              <a:t>是</a:t>
            </a:r>
            <a:r>
              <a:rPr lang="zh-CN" altLang="zh-CN" dirty="0">
                <a:solidFill>
                  <a:srgbClr val="FF0000"/>
                </a:solidFill>
                <a:ea typeface="宋体" panose="02010600030101010101" pitchFamily="2" charset="-122"/>
              </a:rPr>
              <a:t>动态表达式</a:t>
            </a:r>
            <a:r>
              <a:rPr lang="zh-CN" altLang="zh-CN" dirty="0">
                <a:ea typeface="宋体" panose="02010600030101010101" pitchFamily="2" charset="-122"/>
              </a:rPr>
              <a:t>的字符串；</a:t>
            </a:r>
            <a:r>
              <a:rPr lang="en-US" altLang="zh-CN" dirty="0" err="1">
                <a:ea typeface="宋体" panose="02010600030101010101" pitchFamily="2" charset="-122"/>
              </a:rPr>
              <a:t>globals</a:t>
            </a:r>
            <a:r>
              <a:rPr lang="zh-CN" altLang="zh-CN" dirty="0">
                <a:ea typeface="宋体" panose="02010600030101010101" pitchFamily="2" charset="-122"/>
              </a:rPr>
              <a:t>和</a:t>
            </a:r>
            <a:r>
              <a:rPr lang="en-US" altLang="zh-CN" dirty="0">
                <a:ea typeface="宋体" panose="02010600030101010101" pitchFamily="2" charset="-122"/>
              </a:rPr>
              <a:t>locals</a:t>
            </a:r>
            <a:r>
              <a:rPr lang="zh-CN" altLang="zh-CN" dirty="0">
                <a:ea typeface="宋体" panose="02010600030101010101" pitchFamily="2" charset="-122"/>
              </a:rPr>
              <a:t>是求值时使用的上下文环境的全局变量和局部变量，如果不指定，则使用当前运行上下文</a:t>
            </a:r>
            <a:endParaRPr lang="zh-CN" altLang="en-US" dirty="0">
              <a:ea typeface="宋体" panose="02010600030101010101" pitchFamily="2" charset="-122"/>
            </a:endParaRPr>
          </a:p>
        </p:txBody>
      </p:sp>
      <p:pic>
        <p:nvPicPr>
          <p:cNvPr id="50180" name="图片 3">
            <a:extLst>
              <a:ext uri="{FF2B5EF4-FFF2-40B4-BE49-F238E27FC236}">
                <a16:creationId xmlns:a16="http://schemas.microsoft.com/office/drawing/2014/main" id="{D0742B09-BC7D-E041-919F-DA3081CDDE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9573" y="2275761"/>
            <a:ext cx="526891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图片 4">
            <a:extLst>
              <a:ext uri="{FF2B5EF4-FFF2-40B4-BE49-F238E27FC236}">
                <a16:creationId xmlns:a16="http://schemas.microsoft.com/office/drawing/2014/main" id="{CCAAA3DC-5C0F-7F47-8673-C64A66EBE4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5720" y="3353254"/>
            <a:ext cx="7666037"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53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A31AE675-7EFC-5343-9664-70775CA72F57}"/>
              </a:ext>
            </a:extLst>
          </p:cNvPr>
          <p:cNvSpPr>
            <a:spLocks noGrp="1"/>
          </p:cNvSpPr>
          <p:nvPr>
            <p:ph type="title"/>
          </p:nvPr>
        </p:nvSpPr>
        <p:spPr/>
        <p:txBody>
          <a:bodyPr/>
          <a:lstStyle/>
          <a:p>
            <a:r>
              <a:rPr lang="en-US" altLang="zh-CN">
                <a:ea typeface="宋体" panose="02010600030101010101" pitchFamily="2" charset="-122"/>
              </a:rPr>
              <a:t>exec</a:t>
            </a:r>
            <a:r>
              <a:rPr lang="zh-CN" altLang="zh-CN">
                <a:ea typeface="宋体" panose="02010600030101010101" pitchFamily="2" charset="-122"/>
              </a:rPr>
              <a:t>函数（动态语句的执行）</a:t>
            </a:r>
            <a:endParaRPr lang="zh-CN" altLang="en-US">
              <a:ea typeface="宋体" panose="02010600030101010101" pitchFamily="2" charset="-122"/>
            </a:endParaRPr>
          </a:p>
        </p:txBody>
      </p:sp>
      <p:sp>
        <p:nvSpPr>
          <p:cNvPr id="51203" name="内容占位符 2">
            <a:extLst>
              <a:ext uri="{FF2B5EF4-FFF2-40B4-BE49-F238E27FC236}">
                <a16:creationId xmlns:a16="http://schemas.microsoft.com/office/drawing/2014/main" id="{93CA201D-1209-2642-BC5D-54D5A2D10A5E}"/>
              </a:ext>
            </a:extLst>
          </p:cNvPr>
          <p:cNvSpPr>
            <a:spLocks noGrp="1"/>
          </p:cNvSpPr>
          <p:nvPr>
            <p:ph idx="1"/>
          </p:nvPr>
        </p:nvSpPr>
        <p:spPr>
          <a:xfrm>
            <a:off x="2209800" y="2205038"/>
            <a:ext cx="9194074" cy="4114800"/>
          </a:xfrm>
        </p:spPr>
        <p:txBody>
          <a:bodyPr/>
          <a:lstStyle/>
          <a:p>
            <a:r>
              <a:rPr lang="en-US" altLang="zh-CN" dirty="0" err="1">
                <a:ea typeface="宋体" panose="02010600030101010101" pitchFamily="2" charset="-122"/>
              </a:rPr>
              <a:t>str</a:t>
            </a:r>
            <a:r>
              <a:rPr lang="zh-CN" altLang="zh-CN" dirty="0">
                <a:ea typeface="宋体" panose="02010600030101010101" pitchFamily="2" charset="-122"/>
              </a:rPr>
              <a:t>是动态语句的字符串；</a:t>
            </a:r>
            <a:r>
              <a:rPr lang="en-US" altLang="zh-CN" dirty="0" err="1">
                <a:ea typeface="宋体" panose="02010600030101010101" pitchFamily="2" charset="-122"/>
              </a:rPr>
              <a:t>globals</a:t>
            </a:r>
            <a:r>
              <a:rPr lang="zh-CN" altLang="zh-CN" dirty="0">
                <a:ea typeface="宋体" panose="02010600030101010101" pitchFamily="2" charset="-122"/>
              </a:rPr>
              <a:t>和</a:t>
            </a:r>
            <a:r>
              <a:rPr lang="en-US" altLang="zh-CN" dirty="0">
                <a:ea typeface="宋体" panose="02010600030101010101" pitchFamily="2" charset="-122"/>
              </a:rPr>
              <a:t>locals</a:t>
            </a:r>
            <a:r>
              <a:rPr lang="zh-CN" altLang="zh-CN" dirty="0">
                <a:ea typeface="宋体" panose="02010600030101010101" pitchFamily="2" charset="-122"/>
              </a:rPr>
              <a:t>是使用的上下文环境的全局变量和局部变量，如果不指定，则使用当前运行上下文</a:t>
            </a:r>
            <a:endParaRPr lang="zh-CN" altLang="en-US" dirty="0">
              <a:ea typeface="宋体" panose="02010600030101010101" pitchFamily="2" charset="-122"/>
            </a:endParaRPr>
          </a:p>
        </p:txBody>
      </p:sp>
      <p:pic>
        <p:nvPicPr>
          <p:cNvPr id="51204" name="图片 3">
            <a:extLst>
              <a:ext uri="{FF2B5EF4-FFF2-40B4-BE49-F238E27FC236}">
                <a16:creationId xmlns:a16="http://schemas.microsoft.com/office/drawing/2014/main" id="{BF5B64C0-5963-9F42-A21F-64F976456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741" y="1129729"/>
            <a:ext cx="43878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图片 4">
            <a:extLst>
              <a:ext uri="{FF2B5EF4-FFF2-40B4-BE49-F238E27FC236}">
                <a16:creationId xmlns:a16="http://schemas.microsoft.com/office/drawing/2014/main" id="{2F5AA759-C5CD-D240-BDB9-12107DA1DD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9634" y="4045131"/>
            <a:ext cx="82073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195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E8BD4550-0D3A-D041-B706-1D1AE4F4591C}"/>
              </a:ext>
            </a:extLst>
          </p:cNvPr>
          <p:cNvSpPr>
            <a:spLocks noGrp="1"/>
          </p:cNvSpPr>
          <p:nvPr>
            <p:ph type="title"/>
          </p:nvPr>
        </p:nvSpPr>
        <p:spPr>
          <a:xfrm>
            <a:off x="2028825" y="115888"/>
            <a:ext cx="8134350" cy="1143000"/>
          </a:xfrm>
        </p:spPr>
        <p:txBody>
          <a:bodyPr/>
          <a:lstStyle/>
          <a:p>
            <a:r>
              <a:rPr lang="en-US" altLang="zh-CN" dirty="0">
                <a:ea typeface="宋体" panose="02010600030101010101" pitchFamily="2" charset="-122"/>
              </a:rPr>
              <a:t>compile</a:t>
            </a:r>
            <a:r>
              <a:rPr lang="zh-CN" altLang="zh-CN" dirty="0">
                <a:ea typeface="宋体" panose="02010600030101010101" pitchFamily="2" charset="-122"/>
              </a:rPr>
              <a:t>函数（动态语句的执行）</a:t>
            </a:r>
            <a:endParaRPr lang="zh-CN" altLang="en-US" dirty="0">
              <a:ea typeface="宋体" panose="02010600030101010101" pitchFamily="2" charset="-122"/>
            </a:endParaRPr>
          </a:p>
        </p:txBody>
      </p:sp>
      <p:sp>
        <p:nvSpPr>
          <p:cNvPr id="52227" name="内容占位符 2">
            <a:extLst>
              <a:ext uri="{FF2B5EF4-FFF2-40B4-BE49-F238E27FC236}">
                <a16:creationId xmlns:a16="http://schemas.microsoft.com/office/drawing/2014/main" id="{7550D776-0E0F-5D4B-A4EA-4B6D1CF275C8}"/>
              </a:ext>
            </a:extLst>
          </p:cNvPr>
          <p:cNvSpPr>
            <a:spLocks noGrp="1"/>
          </p:cNvSpPr>
          <p:nvPr>
            <p:ph idx="1"/>
          </p:nvPr>
        </p:nvSpPr>
        <p:spPr>
          <a:xfrm>
            <a:off x="1484310" y="2195513"/>
            <a:ext cx="10018713" cy="3932237"/>
          </a:xfrm>
        </p:spPr>
        <p:txBody>
          <a:bodyPr/>
          <a:lstStyle/>
          <a:p>
            <a:r>
              <a:rPr lang="en-US" altLang="zh-CN" dirty="0">
                <a:ea typeface="宋体" panose="02010600030101010101" pitchFamily="2" charset="-122"/>
              </a:rPr>
              <a:t>source</a:t>
            </a:r>
            <a:r>
              <a:rPr lang="zh-CN" altLang="zh-CN" dirty="0">
                <a:ea typeface="宋体" panose="02010600030101010101" pitchFamily="2" charset="-122"/>
              </a:rPr>
              <a:t>为代码语句的字符串；如果是多行语句，则每一行的结尾必须有换行符</a:t>
            </a:r>
            <a:r>
              <a:rPr lang="en-US" altLang="zh-CN" dirty="0">
                <a:ea typeface="宋体" panose="02010600030101010101" pitchFamily="2" charset="-122"/>
              </a:rPr>
              <a:t>\n</a:t>
            </a:r>
            <a:r>
              <a:rPr lang="zh-CN" altLang="zh-CN" dirty="0">
                <a:ea typeface="宋体" panose="02010600030101010101" pitchFamily="2" charset="-122"/>
              </a:rPr>
              <a:t>。</a:t>
            </a:r>
            <a:r>
              <a:rPr lang="en-US" altLang="zh-CN" dirty="0">
                <a:ea typeface="宋体" panose="02010600030101010101" pitchFamily="2" charset="-122"/>
              </a:rPr>
              <a:t>filename</a:t>
            </a:r>
            <a:r>
              <a:rPr lang="zh-CN" altLang="zh-CN" dirty="0">
                <a:ea typeface="宋体" panose="02010600030101010101" pitchFamily="2" charset="-122"/>
              </a:rPr>
              <a:t>为包含代码的文件。</a:t>
            </a:r>
            <a:r>
              <a:rPr lang="en-US" altLang="zh-CN" dirty="0">
                <a:ea typeface="宋体" panose="02010600030101010101" pitchFamily="2" charset="-122"/>
              </a:rPr>
              <a:t>mode</a:t>
            </a:r>
            <a:r>
              <a:rPr lang="zh-CN" altLang="zh-CN" dirty="0">
                <a:ea typeface="宋体" panose="02010600030101010101" pitchFamily="2" charset="-122"/>
              </a:rPr>
              <a:t>为编译模式，可以为：</a:t>
            </a:r>
            <a:r>
              <a:rPr lang="en-US" altLang="zh-CN" dirty="0">
                <a:ea typeface="宋体" panose="02010600030101010101" pitchFamily="2" charset="-122"/>
              </a:rPr>
              <a:t>'exec'</a:t>
            </a:r>
            <a:r>
              <a:rPr lang="zh-CN" altLang="zh-CN" dirty="0">
                <a:ea typeface="宋体" panose="02010600030101010101" pitchFamily="2" charset="-122"/>
              </a:rPr>
              <a:t>（用于语句系列执行）、</a:t>
            </a:r>
            <a:r>
              <a:rPr lang="en-US" altLang="zh-CN" dirty="0">
                <a:ea typeface="宋体" panose="02010600030101010101" pitchFamily="2" charset="-122"/>
              </a:rPr>
              <a:t>'</a:t>
            </a:r>
            <a:r>
              <a:rPr lang="en-US" altLang="zh-CN" dirty="0" err="1">
                <a:ea typeface="宋体" panose="02010600030101010101" pitchFamily="2" charset="-122"/>
              </a:rPr>
              <a:t>eval</a:t>
            </a:r>
            <a:r>
              <a:rPr lang="en-US" altLang="zh-CN" dirty="0">
                <a:ea typeface="宋体" panose="02010600030101010101" pitchFamily="2" charset="-122"/>
              </a:rPr>
              <a:t>'</a:t>
            </a:r>
            <a:r>
              <a:rPr lang="zh-CN" altLang="zh-CN" dirty="0">
                <a:ea typeface="宋体" panose="02010600030101010101" pitchFamily="2" charset="-122"/>
              </a:rPr>
              <a:t>（用于表达式求值）和</a:t>
            </a:r>
            <a:r>
              <a:rPr lang="en-US" altLang="zh-CN" dirty="0">
                <a:ea typeface="宋体" panose="02010600030101010101" pitchFamily="2" charset="-122"/>
              </a:rPr>
              <a:t>'single'</a:t>
            </a:r>
            <a:r>
              <a:rPr lang="zh-CN" altLang="zh-CN" dirty="0">
                <a:ea typeface="宋体" panose="02010600030101010101" pitchFamily="2" charset="-122"/>
              </a:rPr>
              <a:t>（用于单个交互语句）</a:t>
            </a:r>
            <a:endParaRPr lang="zh-CN" altLang="en-US" dirty="0">
              <a:ea typeface="宋体" panose="02010600030101010101" pitchFamily="2" charset="-122"/>
            </a:endParaRPr>
          </a:p>
        </p:txBody>
      </p:sp>
      <p:pic>
        <p:nvPicPr>
          <p:cNvPr id="52228" name="图片 3">
            <a:extLst>
              <a:ext uri="{FF2B5EF4-FFF2-40B4-BE49-F238E27FC236}">
                <a16:creationId xmlns:a16="http://schemas.microsoft.com/office/drawing/2014/main" id="{D3F708AD-5963-A148-BDDE-FF10981F46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9656" y="1258888"/>
            <a:ext cx="8712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4">
            <a:extLst>
              <a:ext uri="{FF2B5EF4-FFF2-40B4-BE49-F238E27FC236}">
                <a16:creationId xmlns:a16="http://schemas.microsoft.com/office/drawing/2014/main" id="{3CD4B563-C9D5-9342-937E-74471D743E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2500" y="4308702"/>
            <a:ext cx="83375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160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CCA22A92-6491-6649-9DCB-3AEAE20F52D6}"/>
              </a:ext>
            </a:extLst>
          </p:cNvPr>
          <p:cNvSpPr>
            <a:spLocks noGrp="1"/>
          </p:cNvSpPr>
          <p:nvPr>
            <p:ph type="title"/>
          </p:nvPr>
        </p:nvSpPr>
        <p:spPr>
          <a:xfrm>
            <a:off x="2209800" y="109538"/>
            <a:ext cx="7772400" cy="1143000"/>
          </a:xfrm>
        </p:spPr>
        <p:txBody>
          <a:bodyPr/>
          <a:lstStyle/>
          <a:p>
            <a:r>
              <a:rPr lang="zh-CN" altLang="zh-CN" dirty="0">
                <a:ea typeface="宋体" panose="02010600030101010101" pitchFamily="2" charset="-122"/>
              </a:rPr>
              <a:t>函数的声明和调用</a:t>
            </a:r>
            <a:r>
              <a:rPr lang="en-US" altLang="zh-CN" dirty="0">
                <a:ea typeface="宋体" panose="02010600030101010101" pitchFamily="2" charset="-122"/>
              </a:rPr>
              <a:t>(1)</a:t>
            </a:r>
            <a:endParaRPr lang="zh-CN" altLang="en-US" dirty="0">
              <a:ea typeface="宋体" panose="02010600030101010101" pitchFamily="2" charset="-122"/>
            </a:endParaRPr>
          </a:p>
        </p:txBody>
      </p:sp>
      <p:sp>
        <p:nvSpPr>
          <p:cNvPr id="6147" name="内容占位符 2">
            <a:extLst>
              <a:ext uri="{FF2B5EF4-FFF2-40B4-BE49-F238E27FC236}">
                <a16:creationId xmlns:a16="http://schemas.microsoft.com/office/drawing/2014/main" id="{893AB428-B64A-7749-A967-DFFDA687633D}"/>
              </a:ext>
            </a:extLst>
          </p:cNvPr>
          <p:cNvSpPr>
            <a:spLocks noGrp="1"/>
          </p:cNvSpPr>
          <p:nvPr>
            <p:ph idx="1"/>
          </p:nvPr>
        </p:nvSpPr>
        <p:spPr>
          <a:xfrm>
            <a:off x="2209800" y="2451463"/>
            <a:ext cx="9390017" cy="4114800"/>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8.1</a:t>
            </a:r>
            <a:r>
              <a:rPr lang="zh-CN" altLang="zh-CN" b="1" dirty="0">
                <a:ea typeface="宋体" panose="02010600030101010101" pitchFamily="2" charset="-122"/>
              </a:rPr>
              <a:t>】</a:t>
            </a:r>
            <a:r>
              <a:rPr lang="zh-CN" altLang="zh-CN" dirty="0">
                <a:ea typeface="宋体" panose="02010600030101010101" pitchFamily="2" charset="-122"/>
              </a:rPr>
              <a:t>函数创建示例</a:t>
            </a:r>
            <a:r>
              <a:rPr lang="en-US" altLang="zh-CN" dirty="0">
                <a:ea typeface="宋体" panose="02010600030101010101" pitchFamily="2" charset="-122"/>
              </a:rPr>
              <a:t>1</a:t>
            </a:r>
            <a:r>
              <a:rPr lang="zh-CN" altLang="zh-CN" dirty="0">
                <a:ea typeface="宋体" panose="02010600030101010101" pitchFamily="2" charset="-122"/>
              </a:rPr>
              <a:t>：定义返回两个数平均值的函数</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8.2</a:t>
            </a:r>
            <a:r>
              <a:rPr lang="zh-CN" altLang="zh-CN" b="1" dirty="0">
                <a:ea typeface="宋体" panose="02010600030101010101" pitchFamily="2" charset="-122"/>
              </a:rPr>
              <a:t>】</a:t>
            </a:r>
            <a:r>
              <a:rPr lang="zh-CN" altLang="zh-CN" dirty="0">
                <a:ea typeface="宋体" panose="02010600030101010101" pitchFamily="2" charset="-122"/>
              </a:rPr>
              <a:t>函数创建示例</a:t>
            </a:r>
            <a:r>
              <a:rPr lang="en-US" altLang="zh-CN" dirty="0">
                <a:ea typeface="宋体" panose="02010600030101010101" pitchFamily="2" charset="-122"/>
              </a:rPr>
              <a:t>2</a:t>
            </a:r>
            <a:r>
              <a:rPr lang="zh-CN" altLang="zh-CN" dirty="0">
                <a:ea typeface="宋体" panose="02010600030101010101" pitchFamily="2" charset="-122"/>
              </a:rPr>
              <a:t>：定义打印</a:t>
            </a:r>
            <a:r>
              <a:rPr lang="en-US" altLang="zh-CN" dirty="0">
                <a:ea typeface="宋体" panose="02010600030101010101" pitchFamily="2" charset="-122"/>
              </a:rPr>
              <a:t>n</a:t>
            </a:r>
            <a:r>
              <a:rPr lang="zh-CN" altLang="zh-CN" dirty="0">
                <a:ea typeface="宋体" panose="02010600030101010101" pitchFamily="2" charset="-122"/>
              </a:rPr>
              <a:t>个星号的无返回值的函数</a:t>
            </a:r>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6148" name="图片 3">
            <a:extLst>
              <a:ext uri="{FF2B5EF4-FFF2-40B4-BE49-F238E27FC236}">
                <a16:creationId xmlns:a16="http://schemas.microsoft.com/office/drawing/2014/main" id="{6CEBC747-6FB1-134E-AC7A-BBF3650CD1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3882" y="1391016"/>
            <a:ext cx="33496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图片 4">
            <a:extLst>
              <a:ext uri="{FF2B5EF4-FFF2-40B4-BE49-F238E27FC236}">
                <a16:creationId xmlns:a16="http://schemas.microsoft.com/office/drawing/2014/main" id="{41E40867-7268-0F4F-9429-193C6AA30B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6639" y="3034712"/>
            <a:ext cx="269081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图片 5">
            <a:extLst>
              <a:ext uri="{FF2B5EF4-FFF2-40B4-BE49-F238E27FC236}">
                <a16:creationId xmlns:a16="http://schemas.microsoft.com/office/drawing/2014/main" id="{D293B17F-21D4-8B48-9579-9362942418D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95271" y="4862400"/>
            <a:ext cx="75120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520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AAD3C-64C9-7F41-84F1-B5B42A7A6E53}"/>
              </a:ext>
            </a:extLst>
          </p:cNvPr>
          <p:cNvSpPr>
            <a:spLocks noGrp="1"/>
          </p:cNvSpPr>
          <p:nvPr>
            <p:ph type="title"/>
          </p:nvPr>
        </p:nvSpPr>
        <p:spPr/>
        <p:txBody>
          <a:bodyPr/>
          <a:lstStyle/>
          <a:p>
            <a:r>
              <a:rPr kumimoji="1" lang="zh-CN" altLang="en-US" dirty="0"/>
              <a:t>异同点</a:t>
            </a:r>
          </a:p>
        </p:txBody>
      </p:sp>
      <p:sp>
        <p:nvSpPr>
          <p:cNvPr id="3" name="内容占位符 2">
            <a:extLst>
              <a:ext uri="{FF2B5EF4-FFF2-40B4-BE49-F238E27FC236}">
                <a16:creationId xmlns:a16="http://schemas.microsoft.com/office/drawing/2014/main" id="{727074BC-B6F7-A247-8C12-6F0BDA6E5F4D}"/>
              </a:ext>
            </a:extLst>
          </p:cNvPr>
          <p:cNvSpPr>
            <a:spLocks noGrp="1"/>
          </p:cNvSpPr>
          <p:nvPr>
            <p:ph idx="1"/>
          </p:nvPr>
        </p:nvSpPr>
        <p:spPr/>
        <p:txBody>
          <a:bodyPr/>
          <a:lstStyle/>
          <a:p>
            <a:r>
              <a:rPr kumimoji="1" lang="en-US" altLang="zh-CN" dirty="0" err="1"/>
              <a:t>eval</a:t>
            </a:r>
            <a:r>
              <a:rPr kumimoji="1" lang="zh-CN" altLang="en-US" dirty="0"/>
              <a:t>和</a:t>
            </a:r>
            <a:r>
              <a:rPr kumimoji="1" lang="en-US" altLang="zh-CN" dirty="0"/>
              <a:t>exec</a:t>
            </a:r>
            <a:r>
              <a:rPr kumimoji="1" lang="zh-CN" altLang="en-US" dirty="0"/>
              <a:t>有这两个区别：</a:t>
            </a:r>
          </a:p>
          <a:p>
            <a:endParaRPr kumimoji="1" lang="zh-CN" altLang="en-US" dirty="0"/>
          </a:p>
          <a:p>
            <a:r>
              <a:rPr kumimoji="1" lang="en-US" altLang="zh-CN" dirty="0" err="1"/>
              <a:t>eval</a:t>
            </a:r>
            <a:r>
              <a:rPr kumimoji="1" lang="zh-CN" altLang="en-US" dirty="0"/>
              <a:t>只接受一个表达式，</a:t>
            </a:r>
            <a:r>
              <a:rPr kumimoji="1" lang="en-US" altLang="zh-CN" dirty="0"/>
              <a:t>exec</a:t>
            </a:r>
            <a:r>
              <a:rPr kumimoji="1" lang="zh-CN" altLang="en-US" dirty="0"/>
              <a:t>可以使用具有</a:t>
            </a:r>
            <a:r>
              <a:rPr kumimoji="1" lang="en-US" altLang="zh-CN" dirty="0"/>
              <a:t>Python</a:t>
            </a:r>
            <a:r>
              <a:rPr kumimoji="1" lang="zh-CN" altLang="en-US" dirty="0"/>
              <a:t>语句的代码块：循环，</a:t>
            </a:r>
            <a:r>
              <a:rPr kumimoji="1" lang="en-US" altLang="zh-CN" dirty="0"/>
              <a:t>try</a:t>
            </a:r>
            <a:r>
              <a:rPr kumimoji="1" lang="zh-CN" altLang="en-US" dirty="0"/>
              <a:t>：</a:t>
            </a:r>
            <a:r>
              <a:rPr kumimoji="1" lang="en-US" altLang="zh-CN" dirty="0"/>
              <a:t>except :,</a:t>
            </a:r>
            <a:r>
              <a:rPr kumimoji="1" lang="zh-CN" altLang="en-US" dirty="0"/>
              <a:t>类和函数</a:t>
            </a:r>
            <a:r>
              <a:rPr kumimoji="1" lang="en-US" altLang="zh-CN" dirty="0"/>
              <a:t>/</a:t>
            </a:r>
            <a:r>
              <a:rPr kumimoji="1" lang="zh-CN" altLang="en-US" dirty="0"/>
              <a:t>方法定义等。</a:t>
            </a:r>
          </a:p>
          <a:p>
            <a:r>
              <a:rPr kumimoji="1" lang="en-US" altLang="zh-CN" dirty="0" err="1"/>
              <a:t>a_variable</a:t>
            </a:r>
            <a:r>
              <a:rPr kumimoji="1" lang="en-US" altLang="zh-CN" dirty="0"/>
              <a:t> =</a:t>
            </a:r>
            <a:r>
              <a:rPr kumimoji="1" lang="zh-CN" altLang="en-US" dirty="0"/>
              <a:t>（可以放入这些括号的任何内容都是一个表达式）</a:t>
            </a:r>
          </a:p>
          <a:p>
            <a:endParaRPr kumimoji="1" lang="zh-CN" altLang="en-US" dirty="0"/>
          </a:p>
          <a:p>
            <a:r>
              <a:rPr kumimoji="1" lang="en-US" altLang="zh-CN" dirty="0" err="1"/>
              <a:t>eval</a:t>
            </a:r>
            <a:r>
              <a:rPr kumimoji="1" lang="zh-CN" altLang="en-US" dirty="0"/>
              <a:t>返回给定表达式的值，而</a:t>
            </a:r>
            <a:r>
              <a:rPr kumimoji="1" lang="en-US" altLang="zh-CN" dirty="0"/>
              <a:t>exec</a:t>
            </a:r>
            <a:r>
              <a:rPr kumimoji="1" lang="zh-CN" altLang="en-US" dirty="0"/>
              <a:t>忽略其代码的返回值，并始终返回</a:t>
            </a:r>
            <a:r>
              <a:rPr kumimoji="1" lang="en-US" altLang="zh-CN"/>
              <a:t>None</a:t>
            </a:r>
            <a:r>
              <a:rPr kumimoji="1" lang="zh-CN" altLang="en-US"/>
              <a:t>。</a:t>
            </a:r>
            <a:endParaRPr kumimoji="1" lang="zh-CN" altLang="en-US" dirty="0"/>
          </a:p>
        </p:txBody>
      </p:sp>
    </p:spTree>
    <p:extLst>
      <p:ext uri="{BB962C8B-B14F-4D97-AF65-F5344CB8AC3E}">
        <p14:creationId xmlns:p14="http://schemas.microsoft.com/office/powerpoint/2010/main" val="381394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BA0B67DC-F145-3B4B-90BE-91A29CA619EB}"/>
              </a:ext>
            </a:extLst>
          </p:cNvPr>
          <p:cNvSpPr>
            <a:spLocks noGrp="1"/>
          </p:cNvSpPr>
          <p:nvPr>
            <p:ph type="title"/>
          </p:nvPr>
        </p:nvSpPr>
        <p:spPr>
          <a:xfrm>
            <a:off x="2209800" y="109538"/>
            <a:ext cx="7772400" cy="1143000"/>
          </a:xfrm>
        </p:spPr>
        <p:txBody>
          <a:bodyPr/>
          <a:lstStyle/>
          <a:p>
            <a:r>
              <a:rPr lang="zh-CN" altLang="zh-CN">
                <a:ea typeface="宋体" panose="02010600030101010101" pitchFamily="2" charset="-122"/>
              </a:rPr>
              <a:t>函数的声明和调用</a:t>
            </a:r>
            <a:r>
              <a:rPr lang="en-US" altLang="zh-CN">
                <a:ea typeface="宋体" panose="02010600030101010101" pitchFamily="2" charset="-122"/>
              </a:rPr>
              <a:t>(2)</a:t>
            </a:r>
            <a:endParaRPr lang="zh-CN" altLang="en-US">
              <a:ea typeface="宋体" panose="02010600030101010101" pitchFamily="2" charset="-122"/>
            </a:endParaRPr>
          </a:p>
        </p:txBody>
      </p:sp>
      <p:sp>
        <p:nvSpPr>
          <p:cNvPr id="7171" name="内容占位符 2">
            <a:extLst>
              <a:ext uri="{FF2B5EF4-FFF2-40B4-BE49-F238E27FC236}">
                <a16:creationId xmlns:a16="http://schemas.microsoft.com/office/drawing/2014/main" id="{FF0E395D-5289-9C4D-ACFC-1CD05ED7030B}"/>
              </a:ext>
            </a:extLst>
          </p:cNvPr>
          <p:cNvSpPr>
            <a:spLocks noGrp="1"/>
          </p:cNvSpPr>
          <p:nvPr>
            <p:ph idx="1"/>
          </p:nvPr>
        </p:nvSpPr>
        <p:spPr>
          <a:xfrm>
            <a:off x="2209800" y="1557338"/>
            <a:ext cx="7754938" cy="4114800"/>
          </a:xfrm>
        </p:spPr>
        <p:txBody>
          <a:bodyPr/>
          <a:lstStyle/>
          <a:p>
            <a:r>
              <a:rPr lang="zh-CN" altLang="zh-CN" b="1">
                <a:ea typeface="宋体" panose="02010600030101010101" pitchFamily="2" charset="-122"/>
              </a:rPr>
              <a:t>【例</a:t>
            </a:r>
            <a:r>
              <a:rPr lang="en-US" altLang="zh-CN" b="1">
                <a:ea typeface="宋体" panose="02010600030101010101" pitchFamily="2" charset="-122"/>
              </a:rPr>
              <a:t>8.3</a:t>
            </a:r>
            <a:r>
              <a:rPr lang="zh-CN" altLang="zh-CN" b="1">
                <a:ea typeface="宋体" panose="02010600030101010101" pitchFamily="2" charset="-122"/>
              </a:rPr>
              <a:t>】</a:t>
            </a:r>
            <a:r>
              <a:rPr lang="zh-CN" altLang="zh-CN">
                <a:ea typeface="宋体" panose="02010600030101010101" pitchFamily="2" charset="-122"/>
              </a:rPr>
              <a:t>函数创建示例</a:t>
            </a:r>
            <a:r>
              <a:rPr lang="en-US" altLang="zh-CN">
                <a:ea typeface="宋体" panose="02010600030101010101" pitchFamily="2" charset="-122"/>
              </a:rPr>
              <a:t>3</a:t>
            </a:r>
            <a:r>
              <a:rPr lang="zh-CN" altLang="zh-CN">
                <a:ea typeface="宋体" panose="02010600030101010101" pitchFamily="2" charset="-122"/>
              </a:rPr>
              <a:t>：定义计算并返回第</a:t>
            </a:r>
            <a:r>
              <a:rPr lang="en-US" altLang="zh-CN">
                <a:ea typeface="宋体" panose="02010600030101010101" pitchFamily="2" charset="-122"/>
              </a:rPr>
              <a:t>n</a:t>
            </a:r>
            <a:r>
              <a:rPr lang="zh-CN" altLang="zh-CN">
                <a:ea typeface="宋体" panose="02010600030101010101" pitchFamily="2" charset="-122"/>
              </a:rPr>
              <a:t>阶调和数（</a:t>
            </a:r>
            <a:r>
              <a:rPr lang="en-US" altLang="zh-CN">
                <a:ea typeface="宋体" panose="02010600030101010101" pitchFamily="2" charset="-122"/>
              </a:rPr>
              <a:t>1 + 1/2 + 1/3 + … + 1/n</a:t>
            </a:r>
            <a:r>
              <a:rPr lang="zh-CN" altLang="zh-CN">
                <a:ea typeface="宋体" panose="02010600030101010101" pitchFamily="2" charset="-122"/>
              </a:rPr>
              <a:t>）的函数</a:t>
            </a:r>
            <a:endParaRPr lang="zh-CN" altLang="en-US">
              <a:ea typeface="宋体" panose="02010600030101010101" pitchFamily="2" charset="-122"/>
            </a:endParaRPr>
          </a:p>
        </p:txBody>
      </p:sp>
      <p:pic>
        <p:nvPicPr>
          <p:cNvPr id="7172" name="图片 1">
            <a:extLst>
              <a:ext uri="{FF2B5EF4-FFF2-40B4-BE49-F238E27FC236}">
                <a16:creationId xmlns:a16="http://schemas.microsoft.com/office/drawing/2014/main" id="{0D653843-DF3A-FE43-8F41-044E81CE6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4751" y="3063195"/>
            <a:ext cx="75199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521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A68D7CF6-4015-7549-9E24-A4AD108629EC}"/>
              </a:ext>
            </a:extLst>
          </p:cNvPr>
          <p:cNvSpPr>
            <a:spLocks noGrp="1"/>
          </p:cNvSpPr>
          <p:nvPr>
            <p:ph type="title"/>
          </p:nvPr>
        </p:nvSpPr>
        <p:spPr>
          <a:xfrm>
            <a:off x="2455864" y="287339"/>
            <a:ext cx="4389437" cy="809625"/>
          </a:xfrm>
        </p:spPr>
        <p:txBody>
          <a:bodyPr/>
          <a:lstStyle/>
          <a:p>
            <a:r>
              <a:rPr lang="zh-CN" altLang="zh-CN">
                <a:ea typeface="宋体" panose="02010600030101010101" pitchFamily="2" charset="-122"/>
              </a:rPr>
              <a:t>函数的调用</a:t>
            </a:r>
            <a:endParaRPr lang="zh-CN" altLang="en-US">
              <a:ea typeface="宋体" panose="02010600030101010101" pitchFamily="2" charset="-122"/>
            </a:endParaRPr>
          </a:p>
        </p:txBody>
      </p:sp>
      <p:sp>
        <p:nvSpPr>
          <p:cNvPr id="8195" name="内容占位符 2">
            <a:extLst>
              <a:ext uri="{FF2B5EF4-FFF2-40B4-BE49-F238E27FC236}">
                <a16:creationId xmlns:a16="http://schemas.microsoft.com/office/drawing/2014/main" id="{DED88EB7-986E-804F-83C5-C08546A4AE98}"/>
              </a:ext>
            </a:extLst>
          </p:cNvPr>
          <p:cNvSpPr>
            <a:spLocks noGrp="1"/>
          </p:cNvSpPr>
          <p:nvPr>
            <p:ph idx="1"/>
          </p:nvPr>
        </p:nvSpPr>
        <p:spPr>
          <a:xfrm>
            <a:off x="1919288" y="1125538"/>
            <a:ext cx="7772400" cy="4114800"/>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8.4</a:t>
            </a:r>
            <a:r>
              <a:rPr lang="zh-CN" altLang="zh-CN" b="1" dirty="0">
                <a:ea typeface="宋体" panose="02010600030101010101" pitchFamily="2" charset="-122"/>
              </a:rPr>
              <a:t>】</a:t>
            </a:r>
            <a:r>
              <a:rPr lang="zh-CN" altLang="zh-CN" dirty="0">
                <a:ea typeface="宋体" panose="02010600030101010101" pitchFamily="2" charset="-122"/>
              </a:rPr>
              <a:t>函数的调用示例</a:t>
            </a:r>
            <a:r>
              <a:rPr lang="en-US" altLang="zh-CN" dirty="0">
                <a:ea typeface="宋体" panose="02010600030101010101" pitchFamily="2" charset="-122"/>
              </a:rPr>
              <a:t>1</a:t>
            </a:r>
            <a:r>
              <a:rPr lang="zh-CN" altLang="zh-CN" dirty="0">
                <a:ea typeface="宋体" panose="02010600030101010101" pitchFamily="2" charset="-122"/>
              </a:rPr>
              <a:t>（</a:t>
            </a:r>
            <a:r>
              <a:rPr lang="en-US" altLang="zh-CN" dirty="0" err="1">
                <a:ea typeface="宋体" panose="02010600030101010101" pitchFamily="2" charset="-122"/>
              </a:rPr>
              <a:t>triangle.py</a:t>
            </a:r>
            <a:r>
              <a:rPr lang="zh-CN" altLang="zh-CN" dirty="0">
                <a:ea typeface="宋体" panose="02010600030101010101" pitchFamily="2" charset="-122"/>
              </a:rPr>
              <a:t>）：先定义一个打印</a:t>
            </a:r>
            <a:r>
              <a:rPr lang="en-US" altLang="zh-CN" dirty="0">
                <a:ea typeface="宋体" panose="02010600030101010101" pitchFamily="2" charset="-122"/>
              </a:rPr>
              <a:t>n</a:t>
            </a:r>
            <a:r>
              <a:rPr lang="zh-CN" altLang="zh-CN" dirty="0">
                <a:ea typeface="宋体" panose="02010600030101010101" pitchFamily="2" charset="-122"/>
              </a:rPr>
              <a:t>个星号的无返回值的函数</a:t>
            </a:r>
            <a:r>
              <a:rPr lang="en-US" altLang="zh-CN" dirty="0" err="1">
                <a:ea typeface="宋体" panose="02010600030101010101" pitchFamily="2" charset="-122"/>
              </a:rPr>
              <a:t>print_star</a:t>
            </a:r>
            <a:r>
              <a:rPr lang="en-US" altLang="zh-CN" dirty="0">
                <a:ea typeface="宋体" panose="02010600030101010101" pitchFamily="2" charset="-122"/>
              </a:rPr>
              <a:t>(n)</a:t>
            </a:r>
            <a:r>
              <a:rPr lang="zh-CN" altLang="zh-CN" dirty="0">
                <a:ea typeface="宋体" panose="02010600030101010101" pitchFamily="2" charset="-122"/>
              </a:rPr>
              <a:t>，然后从命令行第一个参数中获取所需打印的三角形的行数</a:t>
            </a:r>
            <a:r>
              <a:rPr lang="en-US" altLang="zh-CN" dirty="0">
                <a:ea typeface="宋体" panose="02010600030101010101" pitchFamily="2" charset="-122"/>
              </a:rPr>
              <a:t>lines</a:t>
            </a:r>
            <a:r>
              <a:rPr lang="zh-CN" altLang="zh-CN" dirty="0">
                <a:ea typeface="宋体" panose="02010600030101010101" pitchFamily="2" charset="-122"/>
              </a:rPr>
              <a:t>，并循环调用</a:t>
            </a:r>
            <a:r>
              <a:rPr lang="en-US" altLang="zh-CN" dirty="0" err="1">
                <a:ea typeface="宋体" panose="02010600030101010101" pitchFamily="2" charset="-122"/>
              </a:rPr>
              <a:t>print_star</a:t>
            </a:r>
            <a:r>
              <a:rPr lang="en-US" altLang="zh-CN" dirty="0">
                <a:ea typeface="宋体" panose="02010600030101010101" pitchFamily="2" charset="-122"/>
              </a:rPr>
              <a:t>()</a:t>
            </a:r>
            <a:r>
              <a:rPr lang="zh-CN" altLang="zh-CN" dirty="0">
                <a:ea typeface="宋体" panose="02010600030101010101" pitchFamily="2" charset="-122"/>
              </a:rPr>
              <a:t>函数输出由星号构成的等腰三角形，每行打印</a:t>
            </a:r>
            <a:r>
              <a:rPr lang="en-US" altLang="zh-CN" dirty="0">
                <a:ea typeface="宋体" panose="02010600030101010101" pitchFamily="2" charset="-122"/>
              </a:rPr>
              <a:t>1</a:t>
            </a:r>
            <a:r>
              <a:rPr lang="zh-CN" altLang="zh-CN" dirty="0">
                <a:ea typeface="宋体" panose="02010600030101010101" pitchFamily="2" charset="-122"/>
              </a:rPr>
              <a:t>、</a:t>
            </a:r>
            <a:r>
              <a:rPr lang="en-US" altLang="zh-CN" dirty="0">
                <a:ea typeface="宋体" panose="02010600030101010101" pitchFamily="2" charset="-122"/>
              </a:rPr>
              <a:t>3</a:t>
            </a:r>
            <a:r>
              <a:rPr lang="zh-CN" altLang="zh-CN" dirty="0">
                <a:ea typeface="宋体" panose="02010600030101010101" pitchFamily="2" charset="-122"/>
              </a:rPr>
              <a:t>、</a:t>
            </a:r>
            <a:r>
              <a:rPr lang="en-US" altLang="zh-CN" dirty="0">
                <a:ea typeface="宋体" panose="02010600030101010101" pitchFamily="2" charset="-122"/>
              </a:rPr>
              <a:t>5</a:t>
            </a:r>
            <a:r>
              <a:rPr lang="zh-CN" altLang="zh-CN" dirty="0">
                <a:ea typeface="宋体" panose="02010600030101010101" pitchFamily="2" charset="-122"/>
              </a:rPr>
              <a:t>、</a:t>
            </a:r>
            <a:r>
              <a:rPr lang="en-US" altLang="zh-CN" dirty="0">
                <a:ea typeface="宋体" panose="02010600030101010101" pitchFamily="2" charset="-122"/>
              </a:rPr>
              <a:t>... 2*lines-1</a:t>
            </a:r>
            <a:r>
              <a:rPr lang="zh-CN" altLang="zh-CN" dirty="0">
                <a:ea typeface="宋体" panose="02010600030101010101" pitchFamily="2" charset="-122"/>
              </a:rPr>
              <a:t>个星号</a:t>
            </a:r>
            <a:endParaRPr lang="zh-CN" altLang="en-US" dirty="0">
              <a:ea typeface="宋体" panose="02010600030101010101" pitchFamily="2" charset="-122"/>
            </a:endParaRPr>
          </a:p>
        </p:txBody>
      </p:sp>
      <p:pic>
        <p:nvPicPr>
          <p:cNvPr id="8196" name="图片 3">
            <a:extLst>
              <a:ext uri="{FF2B5EF4-FFF2-40B4-BE49-F238E27FC236}">
                <a16:creationId xmlns:a16="http://schemas.microsoft.com/office/drawing/2014/main" id="{5930F36C-2EF5-234C-9929-A0677BC7C8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16726" y="442914"/>
            <a:ext cx="26638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4">
            <a:extLst>
              <a:ext uri="{FF2B5EF4-FFF2-40B4-BE49-F238E27FC236}">
                <a16:creationId xmlns:a16="http://schemas.microsoft.com/office/drawing/2014/main" id="{37C74FC2-330E-EA42-9E5C-429436239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6726" y="3739356"/>
            <a:ext cx="331152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a:extLst>
              <a:ext uri="{FF2B5EF4-FFF2-40B4-BE49-F238E27FC236}">
                <a16:creationId xmlns:a16="http://schemas.microsoft.com/office/drawing/2014/main" id="{04A26231-7176-B442-85DB-F53EEB52C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3470274"/>
            <a:ext cx="423545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274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9C5F86BA-F9C5-E34E-B3CC-8220A0259D5A}"/>
              </a:ext>
            </a:extLst>
          </p:cNvPr>
          <p:cNvSpPr>
            <a:spLocks noGrp="1"/>
          </p:cNvSpPr>
          <p:nvPr>
            <p:ph type="title"/>
          </p:nvPr>
        </p:nvSpPr>
        <p:spPr/>
        <p:txBody>
          <a:bodyPr/>
          <a:lstStyle/>
          <a:p>
            <a:r>
              <a:rPr lang="zh-CN" altLang="zh-CN" b="1">
                <a:ea typeface="宋体" panose="02010600030101010101" pitchFamily="2" charset="-122"/>
              </a:rPr>
              <a:t>【例</a:t>
            </a:r>
            <a:r>
              <a:rPr lang="en-US" altLang="zh-CN" b="1">
                <a:ea typeface="宋体" panose="02010600030101010101" pitchFamily="2" charset="-122"/>
              </a:rPr>
              <a:t>8.5</a:t>
            </a:r>
            <a:r>
              <a:rPr lang="zh-CN" altLang="zh-CN" b="1">
                <a:ea typeface="宋体" panose="02010600030101010101" pitchFamily="2" charset="-122"/>
              </a:rPr>
              <a:t>】</a:t>
            </a:r>
            <a:r>
              <a:rPr lang="zh-CN" altLang="zh-CN">
                <a:ea typeface="宋体" panose="02010600030101010101" pitchFamily="2" charset="-122"/>
              </a:rPr>
              <a:t>函数的调用示例</a:t>
            </a:r>
            <a:r>
              <a:rPr lang="en-US" altLang="zh-CN">
                <a:ea typeface="宋体" panose="02010600030101010101" pitchFamily="2" charset="-122"/>
              </a:rPr>
              <a:t>2</a:t>
            </a:r>
            <a:endParaRPr lang="zh-CN" altLang="en-US">
              <a:ea typeface="宋体" panose="02010600030101010101" pitchFamily="2" charset="-122"/>
            </a:endParaRPr>
          </a:p>
        </p:txBody>
      </p:sp>
      <p:sp>
        <p:nvSpPr>
          <p:cNvPr id="9219" name="内容占位符 2">
            <a:extLst>
              <a:ext uri="{FF2B5EF4-FFF2-40B4-BE49-F238E27FC236}">
                <a16:creationId xmlns:a16="http://schemas.microsoft.com/office/drawing/2014/main" id="{5BA7747A-1E48-334B-AB9C-B8900A934EC0}"/>
              </a:ext>
            </a:extLst>
          </p:cNvPr>
          <p:cNvSpPr>
            <a:spLocks noGrp="1"/>
          </p:cNvSpPr>
          <p:nvPr>
            <p:ph idx="1"/>
          </p:nvPr>
        </p:nvSpPr>
        <p:spPr>
          <a:xfrm>
            <a:off x="1638300" y="1501458"/>
            <a:ext cx="8921750" cy="4114800"/>
          </a:xfrm>
        </p:spPr>
        <p:txBody>
          <a:bodyPr/>
          <a:lstStyle/>
          <a:p>
            <a:r>
              <a:rPr lang="zh-CN" altLang="zh-CN" dirty="0">
                <a:ea typeface="宋体" panose="02010600030101010101" pitchFamily="2" charset="-122"/>
              </a:rPr>
              <a:t>先一个定义计算并返回第</a:t>
            </a:r>
            <a:r>
              <a:rPr lang="en-US" altLang="zh-CN" dirty="0">
                <a:ea typeface="宋体" panose="02010600030101010101" pitchFamily="2" charset="-122"/>
              </a:rPr>
              <a:t>n</a:t>
            </a:r>
            <a:r>
              <a:rPr lang="zh-CN" altLang="zh-CN" dirty="0">
                <a:ea typeface="宋体" panose="02010600030101010101" pitchFamily="2" charset="-122"/>
              </a:rPr>
              <a:t>阶调和数（</a:t>
            </a:r>
            <a:r>
              <a:rPr lang="en-US" altLang="zh-CN" dirty="0">
                <a:ea typeface="宋体" panose="02010600030101010101" pitchFamily="2" charset="-122"/>
              </a:rPr>
              <a:t>1 + 1/2 + 1/3 + … + 1/n</a:t>
            </a:r>
            <a:r>
              <a:rPr lang="zh-CN" altLang="zh-CN" dirty="0">
                <a:ea typeface="宋体" panose="02010600030101010101" pitchFamily="2" charset="-122"/>
              </a:rPr>
              <a:t>）的函数，输出前</a:t>
            </a:r>
            <a:r>
              <a:rPr lang="en-US" altLang="zh-CN" dirty="0">
                <a:ea typeface="宋体" panose="02010600030101010101" pitchFamily="2" charset="-122"/>
              </a:rPr>
              <a:t>n</a:t>
            </a:r>
            <a:r>
              <a:rPr lang="zh-CN" altLang="zh-CN" dirty="0">
                <a:ea typeface="宋体" panose="02010600030101010101" pitchFamily="2" charset="-122"/>
              </a:rPr>
              <a:t>个调和数</a:t>
            </a:r>
            <a:endParaRPr lang="zh-CN" altLang="en-US" dirty="0">
              <a:ea typeface="宋体" panose="02010600030101010101" pitchFamily="2" charset="-122"/>
            </a:endParaRPr>
          </a:p>
        </p:txBody>
      </p:sp>
      <p:pic>
        <p:nvPicPr>
          <p:cNvPr id="9220" name="图片 3">
            <a:extLst>
              <a:ext uri="{FF2B5EF4-FFF2-40B4-BE49-F238E27FC236}">
                <a16:creationId xmlns:a16="http://schemas.microsoft.com/office/drawing/2014/main" id="{8A0DC0AF-6403-D64C-99EB-A613657D2B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5759" y="2952433"/>
            <a:ext cx="50101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4">
            <a:extLst>
              <a:ext uri="{FF2B5EF4-FFF2-40B4-BE49-F238E27FC236}">
                <a16:creationId xmlns:a16="http://schemas.microsoft.com/office/drawing/2014/main" id="{B6BD9261-7C85-2143-A052-4792916C7F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7059" y="3558858"/>
            <a:ext cx="360045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25828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531E9651-7FB4-BC43-A8CB-66A3A48B23D9}"/>
              </a:ext>
            </a:extLst>
          </p:cNvPr>
          <p:cNvSpPr>
            <a:spLocks noGrp="1"/>
          </p:cNvSpPr>
          <p:nvPr>
            <p:ph type="title"/>
          </p:nvPr>
        </p:nvSpPr>
        <p:spPr/>
        <p:txBody>
          <a:bodyPr/>
          <a:lstStyle/>
          <a:p>
            <a:r>
              <a:rPr lang="zh-CN" altLang="zh-CN">
                <a:ea typeface="宋体" panose="02010600030101010101" pitchFamily="2" charset="-122"/>
              </a:rPr>
              <a:t>作为对象的函数</a:t>
            </a:r>
            <a:endParaRPr lang="zh-CN" altLang="en-US">
              <a:ea typeface="宋体" panose="02010600030101010101" pitchFamily="2" charset="-122"/>
            </a:endParaRPr>
          </a:p>
        </p:txBody>
      </p:sp>
      <p:sp>
        <p:nvSpPr>
          <p:cNvPr id="10243" name="内容占位符 2">
            <a:extLst>
              <a:ext uri="{FF2B5EF4-FFF2-40B4-BE49-F238E27FC236}">
                <a16:creationId xmlns:a16="http://schemas.microsoft.com/office/drawing/2014/main" id="{3C719781-4D86-044A-99F4-8503674BBA85}"/>
              </a:ext>
            </a:extLst>
          </p:cNvPr>
          <p:cNvSpPr>
            <a:spLocks noGrp="1"/>
          </p:cNvSpPr>
          <p:nvPr>
            <p:ph idx="1"/>
          </p:nvPr>
        </p:nvSpPr>
        <p:spPr>
          <a:xfrm>
            <a:off x="2185987" y="1443038"/>
            <a:ext cx="9317035" cy="4114800"/>
          </a:xfrm>
        </p:spPr>
        <p:txBody>
          <a:bodyPr/>
          <a:lstStyle/>
          <a:p>
            <a:r>
              <a:rPr lang="zh-CN" altLang="zh-CN" b="1" dirty="0">
                <a:ea typeface="宋体" panose="02010600030101010101" pitchFamily="2" charset="-122"/>
              </a:rPr>
              <a:t>【例</a:t>
            </a:r>
            <a:r>
              <a:rPr lang="en-US" altLang="zh-CN" b="1" dirty="0">
                <a:ea typeface="宋体" panose="02010600030101010101" pitchFamily="2" charset="-122"/>
              </a:rPr>
              <a:t>8.6</a:t>
            </a:r>
            <a:r>
              <a:rPr lang="zh-CN" altLang="zh-CN" b="1" dirty="0">
                <a:ea typeface="宋体" panose="02010600030101010101" pitchFamily="2" charset="-122"/>
              </a:rPr>
              <a:t>】</a:t>
            </a:r>
            <a:r>
              <a:rPr lang="zh-CN" altLang="zh-CN" dirty="0">
                <a:ea typeface="宋体" panose="02010600030101010101" pitchFamily="2" charset="-122"/>
              </a:rPr>
              <a:t>作为对象的函数示例</a:t>
            </a:r>
            <a:r>
              <a:rPr lang="en-US" altLang="zh-CN" dirty="0">
                <a:ea typeface="宋体" panose="02010600030101010101" pitchFamily="2" charset="-122"/>
              </a:rPr>
              <a:t>1</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b="1" dirty="0">
              <a:ea typeface="宋体" panose="02010600030101010101" pitchFamily="2" charset="-122"/>
            </a:endParaRPr>
          </a:p>
          <a:p>
            <a:r>
              <a:rPr lang="zh-CN" altLang="zh-CN" b="1" dirty="0">
                <a:ea typeface="宋体" panose="02010600030101010101" pitchFamily="2" charset="-122"/>
              </a:rPr>
              <a:t>【例</a:t>
            </a:r>
            <a:r>
              <a:rPr lang="en-US" altLang="zh-CN" b="1" dirty="0">
                <a:ea typeface="宋体" panose="02010600030101010101" pitchFamily="2" charset="-122"/>
              </a:rPr>
              <a:t>8.7</a:t>
            </a:r>
            <a:r>
              <a:rPr lang="zh-CN" altLang="zh-CN" b="1" dirty="0">
                <a:ea typeface="宋体" panose="02010600030101010101" pitchFamily="2" charset="-122"/>
              </a:rPr>
              <a:t>】</a:t>
            </a:r>
            <a:r>
              <a:rPr lang="zh-CN" altLang="zh-CN" dirty="0">
                <a:ea typeface="宋体" panose="02010600030101010101" pitchFamily="2" charset="-122"/>
              </a:rPr>
              <a:t>作为参数的函数示例</a:t>
            </a:r>
            <a:r>
              <a:rPr lang="en-US" altLang="zh-CN" dirty="0">
                <a:ea typeface="宋体" panose="02010600030101010101" pitchFamily="2" charset="-122"/>
              </a:rPr>
              <a:t>2</a:t>
            </a:r>
            <a:endParaRPr lang="zh-CN" altLang="en-US" dirty="0">
              <a:ea typeface="宋体" panose="02010600030101010101" pitchFamily="2" charset="-122"/>
            </a:endParaRPr>
          </a:p>
        </p:txBody>
      </p:sp>
      <p:pic>
        <p:nvPicPr>
          <p:cNvPr id="10244" name="图片 3">
            <a:extLst>
              <a:ext uri="{FF2B5EF4-FFF2-40B4-BE49-F238E27FC236}">
                <a16:creationId xmlns:a16="http://schemas.microsoft.com/office/drawing/2014/main" id="{F9CF670E-5979-C543-903E-33E9E2B457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2009458"/>
            <a:ext cx="72961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4">
            <a:extLst>
              <a:ext uri="{FF2B5EF4-FFF2-40B4-BE49-F238E27FC236}">
                <a16:creationId xmlns:a16="http://schemas.microsoft.com/office/drawing/2014/main" id="{18A400AD-2155-A944-9D21-53E8CE41BD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5910" y="4272017"/>
            <a:ext cx="727551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9591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1107</TotalTime>
  <Words>2711</Words>
  <Application>Microsoft Office PowerPoint</Application>
  <PresentationFormat>宽屏</PresentationFormat>
  <Paragraphs>189</Paragraphs>
  <Slides>50</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50</vt:i4>
      </vt:variant>
    </vt:vector>
  </HeadingPairs>
  <TitlesOfParts>
    <vt:vector size="57" baseType="lpstr">
      <vt:lpstr>DengXian</vt:lpstr>
      <vt:lpstr>华文楷体</vt:lpstr>
      <vt:lpstr>宋体</vt:lpstr>
      <vt:lpstr>Arial</vt:lpstr>
      <vt:lpstr>Corbel</vt:lpstr>
      <vt:lpstr>Wingdings</vt:lpstr>
      <vt:lpstr>视差</vt:lpstr>
      <vt:lpstr>第八章 Python函数</vt:lpstr>
      <vt:lpstr>PowerPoint 演示文稿</vt:lpstr>
      <vt:lpstr>函数概述</vt:lpstr>
      <vt:lpstr>Python函数分类</vt:lpstr>
      <vt:lpstr>函数的声明和调用(1)</vt:lpstr>
      <vt:lpstr>函数的声明和调用(2)</vt:lpstr>
      <vt:lpstr>函数的调用</vt:lpstr>
      <vt:lpstr>【例8.5】函数的调用示例2</vt:lpstr>
      <vt:lpstr>作为对象的函数</vt:lpstr>
      <vt:lpstr>Lamda表达式和匿名函数</vt:lpstr>
      <vt:lpstr>函数的副作用</vt:lpstr>
      <vt:lpstr> 参数的传递</vt:lpstr>
      <vt:lpstr>形式参数变量和对象引用传递</vt:lpstr>
      <vt:lpstr>传递不可变对象的引用(1)</vt:lpstr>
      <vt:lpstr>传递不可变对象的引用(2)</vt:lpstr>
      <vt:lpstr>传递可变对象的引用(1)</vt:lpstr>
      <vt:lpstr>传递可变对象的引用(2)</vt:lpstr>
      <vt:lpstr>可选参数</vt:lpstr>
      <vt:lpstr>位置参数和命名参数</vt:lpstr>
      <vt:lpstr>【例8.16】命名参数示例</vt:lpstr>
      <vt:lpstr>可变参数（VarArgs）(1)</vt:lpstr>
      <vt:lpstr>【例8.17】可变参数示例1</vt:lpstr>
      <vt:lpstr>【例8.18】可变参数示例2</vt:lpstr>
      <vt:lpstr>强制命名参数（Keyword-only）</vt:lpstr>
      <vt:lpstr>【例8.19】强制命名参数示例</vt:lpstr>
      <vt:lpstr>参数类型检查</vt:lpstr>
      <vt:lpstr>函数的返回值</vt:lpstr>
      <vt:lpstr>多条return语句</vt:lpstr>
      <vt:lpstr>返回多个值</vt:lpstr>
      <vt:lpstr>变量的作用域</vt:lpstr>
      <vt:lpstr>【例8.24】全局变量使用示例</vt:lpstr>
      <vt:lpstr>局部变量</vt:lpstr>
      <vt:lpstr>全局语句global</vt:lpstr>
      <vt:lpstr>【例8.27】全局语句global示例</vt:lpstr>
      <vt:lpstr>非局部语句nonlocal</vt:lpstr>
      <vt:lpstr>【例8.28】非局部语句nonlocal示例</vt:lpstr>
      <vt:lpstr>类成员变量</vt:lpstr>
      <vt:lpstr>输出局部变量和全局变量（locals和globals函数）</vt:lpstr>
      <vt:lpstr>递归函数</vt:lpstr>
      <vt:lpstr>递归函数的原理</vt:lpstr>
      <vt:lpstr>【例8.31】使用递归函数实现调和数</vt:lpstr>
      <vt:lpstr>递归函数需要注意的问题</vt:lpstr>
      <vt:lpstr>递归函数的应用：最大公约数</vt:lpstr>
      <vt:lpstr>递归函数的应用：汉诺塔</vt:lpstr>
      <vt:lpstr>【例8.33】使用递归函数实现汉诺塔问题</vt:lpstr>
      <vt:lpstr>内置函数的使用</vt:lpstr>
      <vt:lpstr>eval函数（动态表达式的求值）</vt:lpstr>
      <vt:lpstr>exec函数（动态语句的执行）</vt:lpstr>
      <vt:lpstr>compile函数（动态语句的执行）</vt:lpstr>
      <vt:lpstr>异同点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Python语言概述</dc:title>
  <dc:creator>Microsoft Office 用户</dc:creator>
  <cp:lastModifiedBy>Zhenli He</cp:lastModifiedBy>
  <cp:revision>348</cp:revision>
  <dcterms:created xsi:type="dcterms:W3CDTF">2017-08-31T08:49:33Z</dcterms:created>
  <dcterms:modified xsi:type="dcterms:W3CDTF">2018-04-25T16:03:09Z</dcterms:modified>
</cp:coreProperties>
</file>