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68" r:id="rId3"/>
    <p:sldId id="281" r:id="rId4"/>
    <p:sldId id="282" r:id="rId5"/>
    <p:sldId id="326" r:id="rId6"/>
    <p:sldId id="328" r:id="rId7"/>
    <p:sldId id="283" r:id="rId8"/>
    <p:sldId id="308" r:id="rId9"/>
    <p:sldId id="329" r:id="rId10"/>
    <p:sldId id="330" r:id="rId11"/>
    <p:sldId id="309" r:id="rId12"/>
    <p:sldId id="284" r:id="rId13"/>
    <p:sldId id="310" r:id="rId14"/>
    <p:sldId id="311" r:id="rId15"/>
    <p:sldId id="312" r:id="rId16"/>
    <p:sldId id="285" r:id="rId17"/>
    <p:sldId id="295" r:id="rId18"/>
    <p:sldId id="313" r:id="rId19"/>
    <p:sldId id="296" r:id="rId20"/>
    <p:sldId id="314" r:id="rId21"/>
    <p:sldId id="315" r:id="rId22"/>
    <p:sldId id="297" r:id="rId23"/>
    <p:sldId id="298" r:id="rId24"/>
    <p:sldId id="316" r:id="rId25"/>
    <p:sldId id="299" r:id="rId26"/>
    <p:sldId id="317" r:id="rId27"/>
    <p:sldId id="300" r:id="rId28"/>
    <p:sldId id="318" r:id="rId29"/>
    <p:sldId id="331" r:id="rId30"/>
    <p:sldId id="332" r:id="rId31"/>
    <p:sldId id="294" r:id="rId32"/>
    <p:sldId id="319" r:id="rId33"/>
    <p:sldId id="301" r:id="rId34"/>
    <p:sldId id="302" r:id="rId35"/>
    <p:sldId id="320" r:id="rId36"/>
    <p:sldId id="333" r:id="rId37"/>
    <p:sldId id="304" r:id="rId38"/>
    <p:sldId id="321" r:id="rId39"/>
    <p:sldId id="305" r:id="rId40"/>
    <p:sldId id="322" r:id="rId41"/>
    <p:sldId id="306" r:id="rId42"/>
    <p:sldId id="323" r:id="rId43"/>
    <p:sldId id="307" r:id="rId44"/>
    <p:sldId id="293" r:id="rId45"/>
    <p:sldId id="325" r:id="rId46"/>
    <p:sldId id="32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77778"/>
  </p:normalViewPr>
  <p:slideViewPr>
    <p:cSldViewPr snapToGrid="0" snapToObjects="1">
      <p:cViewPr varScale="1">
        <p:scale>
          <a:sx n="54" d="100"/>
          <a:sy n="54" d="100"/>
        </p:scale>
        <p:origin x="111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25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6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33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90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5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99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921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879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82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42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382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99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2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42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45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0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783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995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23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01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34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31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09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66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75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5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9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ultimetho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3495" y="1380068"/>
            <a:ext cx="9363399" cy="2616199"/>
          </a:xfrm>
        </p:spPr>
        <p:txBody>
          <a:bodyPr/>
          <a:lstStyle/>
          <a:p>
            <a:r>
              <a:rPr kumimoji="1" lang="zh-CN" altLang="en-US" dirty="0"/>
              <a:t>第九章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Python</a:t>
            </a:r>
            <a:r>
              <a:rPr kumimoji="1" lang="zh-CN" altLang="en-US" dirty="0"/>
              <a:t>的类和对象</a:t>
            </a:r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733F77-3BB1-0347-9D70-195A3ACF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88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F589BC5-522D-5744-B0BB-70FDD4CE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99" y="1059407"/>
            <a:ext cx="9921783" cy="52562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类属性为什么可以通过“</a:t>
            </a:r>
            <a:r>
              <a:rPr lang="en-US" altLang="zh-CN" dirty="0">
                <a:ea typeface="宋体" panose="02010600030101010101" pitchFamily="2" charset="-122"/>
              </a:rPr>
              <a:t>o</a:t>
            </a:r>
            <a:r>
              <a:rPr lang="en-US" altLang="zh-Hans" dirty="0">
                <a:ea typeface="宋体" panose="02010600030101010101" pitchFamily="2" charset="-122"/>
              </a:rPr>
              <a:t>bj.</a:t>
            </a:r>
            <a:r>
              <a:rPr lang="zh-CN" altLang="en-US" dirty="0">
                <a:ea typeface="宋体" panose="02010600030101010101" pitchFamily="2" charset="-122"/>
              </a:rPr>
              <a:t>属性名”来访问呢？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b="1" dirty="0"/>
              <a:t>在函数内访问变量时，会先在函数内部查询有没有这个变量，如果没有，就到外层中找。这里的情况是类似的。在实例中访问一个属性，但是我实例中没有，解释器就试图去创建这个对象的类中寻找有没有这个属性。找到了，就有，没找到，就抛出异常。而当我们试图用实例去修改一个在类中不可变的属性的时候，实际上并没有修改，而是在实例中创建了这个属性。而当我们再次访问这个属性的时候，实例中已经有了，就不用去类中寻找了。</a:t>
            </a:r>
            <a:endParaRPr lang="en-US" altLang="zh-CN" b="1" dirty="0"/>
          </a:p>
          <a:p>
            <a:r>
              <a:rPr kumimoji="1" lang="zh-CN" altLang="en-US" sz="2800" b="1" dirty="0">
                <a:solidFill>
                  <a:srgbClr val="FF0000"/>
                </a:solidFill>
              </a:rPr>
              <a:t>注意：这样会造成混淆，应使用标准方法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-</a:t>
            </a:r>
            <a:r>
              <a:rPr kumimoji="1" lang="zh-Hans" altLang="en-US" sz="2800" b="1" dirty="0">
                <a:solidFill>
                  <a:srgbClr val="FF0000"/>
                </a:solidFill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类名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.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类变量名</a:t>
            </a:r>
            <a:r>
              <a:rPr kumimoji="1" lang="zh-Hans" altLang="en-US" sz="2800" b="1" dirty="0">
                <a:solidFill>
                  <a:srgbClr val="FF0000"/>
                </a:solidFill>
              </a:rPr>
              <a:t>”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来访问类属性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7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BDE8047-E8B6-A846-B968-11FDAE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88913"/>
            <a:ext cx="7772400" cy="6477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D2BB2D5-6125-0143-842D-35592F3D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976" y="836613"/>
            <a:ext cx="8569325" cy="52562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私有属性和公有属性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两个下划线开头，但是不以两个下划线结束的属性是私有的（</a:t>
            </a:r>
            <a:r>
              <a:rPr lang="en-US" altLang="zh-CN" dirty="0">
                <a:ea typeface="宋体" panose="02010600030101010101" pitchFamily="2" charset="-122"/>
              </a:rPr>
              <a:t>private</a:t>
            </a:r>
            <a:r>
              <a:rPr lang="zh-CN" altLang="en-US" dirty="0">
                <a:ea typeface="宋体" panose="02010600030101010101" pitchFamily="2" charset="-122"/>
              </a:rPr>
              <a:t>），其他为公共的（</a:t>
            </a:r>
            <a:r>
              <a:rPr lang="en-US" altLang="zh-CN" dirty="0">
                <a:ea typeface="宋体" panose="02010600030101010101" pitchFamily="2" charset="-122"/>
              </a:rPr>
              <a:t>public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9.5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私有属性示例（</a:t>
            </a:r>
            <a:r>
              <a:rPr lang="en-US" altLang="zh-CN" dirty="0" err="1">
                <a:ea typeface="宋体" panose="02010600030101010101" pitchFamily="2" charset="-122"/>
              </a:rPr>
              <a:t>private.py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8196" name="图片 1">
            <a:extLst>
              <a:ext uri="{FF2B5EF4-FFF2-40B4-BE49-F238E27FC236}">
                <a16:creationId xmlns:a16="http://schemas.microsoft.com/office/drawing/2014/main" id="{43798005-E722-1140-B18F-F12DB8556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641600"/>
            <a:ext cx="7359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2">
            <a:extLst>
              <a:ext uri="{FF2B5EF4-FFF2-40B4-BE49-F238E27FC236}">
                <a16:creationId xmlns:a16="http://schemas.microsoft.com/office/drawing/2014/main" id="{3DC35DE6-A35D-5841-8FFD-D46E9F729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5233035"/>
            <a:ext cx="6788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0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9ECB726-F0CA-2048-A5CD-689243B2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3C3DF523-D536-1942-8BC2-33B48D1D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37" y="998484"/>
            <a:ext cx="10059985" cy="43275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@property</a:t>
            </a:r>
            <a:r>
              <a:rPr lang="zh-CN" altLang="en-US" dirty="0">
                <a:ea typeface="宋体" panose="02010600030101010101" pitchFamily="2" charset="-122"/>
              </a:rPr>
              <a:t>装饰器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9.6】</a:t>
            </a:r>
            <a:r>
              <a:rPr lang="en-US" altLang="zh-CN" dirty="0">
                <a:ea typeface="宋体" panose="02010600030101010101" pitchFamily="2" charset="-122"/>
              </a:rPr>
              <a:t>property</a:t>
            </a:r>
            <a:r>
              <a:rPr lang="zh-CN" altLang="en-US" dirty="0">
                <a:ea typeface="宋体" panose="02010600030101010101" pitchFamily="2" charset="-122"/>
              </a:rPr>
              <a:t>装饰器示例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9220" name="图片 1">
            <a:extLst>
              <a:ext uri="{FF2B5EF4-FFF2-40B4-BE49-F238E27FC236}">
                <a16:creationId xmlns:a16="http://schemas.microsoft.com/office/drawing/2014/main" id="{548EDF78-17AC-034B-B14E-7F79251D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87" y="2235913"/>
            <a:ext cx="6337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2">
            <a:extLst>
              <a:ext uri="{FF2B5EF4-FFF2-40B4-BE49-F238E27FC236}">
                <a16:creationId xmlns:a16="http://schemas.microsoft.com/office/drawing/2014/main" id="{5FD89C47-29D8-B34D-A397-C3E073509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43" y="5278457"/>
            <a:ext cx="21145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3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64E20F-E9D4-6242-8EFA-1E0C0177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263" y="260351"/>
            <a:ext cx="7772400" cy="9874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6F02AFC-B83A-D042-97C2-4FF64E5E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1025118"/>
            <a:ext cx="7772400" cy="4327525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b="1" dirty="0"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9.7】</a:t>
            </a:r>
            <a:r>
              <a:rPr lang="en-US" altLang="zh-CN" dirty="0">
                <a:ea typeface="宋体" panose="02010600030101010101" pitchFamily="2" charset="-122"/>
              </a:rPr>
              <a:t>property</a:t>
            </a:r>
            <a:r>
              <a:rPr lang="zh-CN" altLang="en-US" dirty="0">
                <a:ea typeface="宋体" panose="02010600030101010101" pitchFamily="2" charset="-122"/>
              </a:rPr>
              <a:t>装饰器示例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A85E7726-A307-2C44-8E24-22C1C606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727110"/>
            <a:ext cx="6192837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2">
            <a:extLst>
              <a:ext uri="{FF2B5EF4-FFF2-40B4-BE49-F238E27FC236}">
                <a16:creationId xmlns:a16="http://schemas.microsoft.com/office/drawing/2014/main" id="{CC1EF834-A7E6-1D4A-A876-1478E363A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41" y="4808765"/>
            <a:ext cx="2903018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0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07B24A6-87A7-9A42-B018-45051BB2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4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A2661A6-292E-B84A-914F-004D9EAC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981076"/>
            <a:ext cx="7772400" cy="4327525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【</a:t>
            </a:r>
            <a:r>
              <a:rPr lang="zh-CN" altLang="en-US" b="1">
                <a:ea typeface="宋体" panose="02010600030101010101" pitchFamily="2" charset="-122"/>
              </a:rPr>
              <a:t>例</a:t>
            </a:r>
            <a:r>
              <a:rPr lang="en-US" altLang="zh-CN" b="1">
                <a:ea typeface="宋体" panose="02010600030101010101" pitchFamily="2" charset="-122"/>
              </a:rPr>
              <a:t>9.8】</a:t>
            </a:r>
            <a:r>
              <a:rPr lang="en-US" altLang="zh-CN">
                <a:ea typeface="宋体" panose="02010600030101010101" pitchFamily="2" charset="-122"/>
              </a:rPr>
              <a:t>property</a:t>
            </a:r>
            <a:r>
              <a:rPr lang="zh-CN" altLang="en-US">
                <a:ea typeface="宋体" panose="02010600030101010101" pitchFamily="2" charset="-122"/>
              </a:rPr>
              <a:t>装饰器示例</a:t>
            </a: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pic>
        <p:nvPicPr>
          <p:cNvPr id="11268" name="图片 1">
            <a:extLst>
              <a:ext uri="{FF2B5EF4-FFF2-40B4-BE49-F238E27FC236}">
                <a16:creationId xmlns:a16="http://schemas.microsoft.com/office/drawing/2014/main" id="{F7282476-2CB6-3A45-8590-CB9BE4A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9" y="1674903"/>
            <a:ext cx="72723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2">
            <a:extLst>
              <a:ext uri="{FF2B5EF4-FFF2-40B4-BE49-F238E27FC236}">
                <a16:creationId xmlns:a16="http://schemas.microsoft.com/office/drawing/2014/main" id="{8796B5C1-5EE7-3046-ABE6-5FB776BD8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189" y="4591051"/>
            <a:ext cx="27352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47BC9BD-F07E-F447-99DA-28CC1394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115889"/>
            <a:ext cx="7772400" cy="73183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D189775-A5DF-A547-9EBA-1BCC7966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0" y="1052514"/>
            <a:ext cx="7772400" cy="432752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特殊属性（</a:t>
            </a:r>
            <a:r>
              <a:rPr lang="en-US" altLang="zh-CN" dirty="0">
                <a:ea typeface="宋体" panose="02010600030101010101" pitchFamily="2" charset="-122"/>
              </a:rPr>
              <a:t>Special Attributes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P167 </a:t>
            </a:r>
            <a:r>
              <a:rPr lang="zh-CN" altLang="en-US" dirty="0">
                <a:ea typeface="宋体" panose="02010600030101010101" pitchFamily="2" charset="-122"/>
              </a:rPr>
              <a:t>表</a:t>
            </a:r>
            <a:r>
              <a:rPr lang="en-US" altLang="zh-CN" dirty="0">
                <a:ea typeface="宋体" panose="02010600030101010101" pitchFamily="2" charset="-122"/>
              </a:rPr>
              <a:t>9-1  Python</a:t>
            </a:r>
            <a:r>
              <a:rPr lang="zh-CN" altLang="en-US" dirty="0">
                <a:ea typeface="宋体" panose="02010600030101010101" pitchFamily="2" charset="-122"/>
              </a:rPr>
              <a:t>特殊属性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自定义属性（</a:t>
            </a:r>
            <a:r>
              <a:rPr lang="en-US" altLang="zh-CN" dirty="0">
                <a:ea typeface="宋体" panose="02010600030101010101" pitchFamily="2" charset="-122"/>
              </a:rPr>
              <a:t>Custom Attributes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9.9】</a:t>
            </a:r>
            <a:r>
              <a:rPr lang="zh-CN" altLang="en-US" dirty="0">
                <a:ea typeface="宋体" panose="02010600030101010101" pitchFamily="2" charset="-122"/>
              </a:rPr>
              <a:t>自定义属性示例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E439F5C3-303A-9F44-821C-B91F123D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6" y="3213894"/>
            <a:ext cx="61928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2">
            <a:extLst>
              <a:ext uri="{FF2B5EF4-FFF2-40B4-BE49-F238E27FC236}">
                <a16:creationId xmlns:a16="http://schemas.microsoft.com/office/drawing/2014/main" id="{701541B9-4696-3841-B932-292211E7C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6" y="5147313"/>
            <a:ext cx="1850059" cy="87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6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1E8-BB35-4D45-9F80-CC57EC3B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15888"/>
            <a:ext cx="7772400" cy="7731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302F942-BC23-944E-A9F7-8CE6B4D6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9" y="892176"/>
            <a:ext cx="10272711" cy="5705475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9.10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实例方法示例。定义类</a:t>
            </a:r>
            <a:r>
              <a:rPr lang="en-US" altLang="zh-CN" dirty="0">
                <a:ea typeface="宋体" panose="02010600030101010101" pitchFamily="2" charset="-122"/>
              </a:rPr>
              <a:t>Person4</a:t>
            </a:r>
            <a:r>
              <a:rPr lang="zh-CN" altLang="zh-CN" dirty="0">
                <a:ea typeface="宋体" panose="02010600030101010101" pitchFamily="2" charset="-122"/>
              </a:rPr>
              <a:t>，创建其对象，并调用对象函数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4B3E8325-8EBA-D741-A65A-0E9C9EF5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219201"/>
            <a:ext cx="38163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3B173396-A16C-DE43-90B1-FC860D18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249364"/>
            <a:ext cx="3887788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图片 2">
            <a:extLst>
              <a:ext uri="{FF2B5EF4-FFF2-40B4-BE49-F238E27FC236}">
                <a16:creationId xmlns:a16="http://schemas.microsoft.com/office/drawing/2014/main" id="{1632E247-B1C9-9F45-B38E-2768774A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732463"/>
            <a:ext cx="1720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图片 1">
            <a:extLst>
              <a:ext uri="{FF2B5EF4-FFF2-40B4-BE49-F238E27FC236}">
                <a16:creationId xmlns:a16="http://schemas.microsoft.com/office/drawing/2014/main" id="{C89AC01A-A260-6A4A-96A1-64F6FB9F2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4" y="3357563"/>
            <a:ext cx="86121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3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9C7B41C-EACE-6341-9E80-0C751D26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177800"/>
            <a:ext cx="7772400" cy="11430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静态方法（</a:t>
            </a:r>
            <a:r>
              <a:rPr lang="en-US" altLang="zh-CN" dirty="0">
                <a:ea typeface="宋体" panose="02010600030101010101" pitchFamily="2" charset="-122"/>
              </a:rPr>
              <a:t>@</a:t>
            </a:r>
            <a:r>
              <a:rPr lang="en-US" altLang="zh-CN" dirty="0" err="1">
                <a:ea typeface="宋体" panose="02010600030101010101" pitchFamily="2" charset="-122"/>
              </a:rPr>
              <a:t>staticmethod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5185C2B-F3CA-9C4D-9B5A-705B91DA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092" y="1320800"/>
            <a:ext cx="10855234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声明属于与类的对象实例无关的方法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静态方法不对特定实例进行操作，在静态方法中访问对象实例会导致错误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静态方法通过装饰器</a:t>
            </a:r>
            <a:r>
              <a:rPr lang="en-US" altLang="zh-CN" dirty="0">
                <a:ea typeface="宋体" panose="02010600030101010101" pitchFamily="2" charset="-122"/>
              </a:rPr>
              <a:t>@</a:t>
            </a:r>
            <a:r>
              <a:rPr lang="en-US" altLang="zh-CN" dirty="0" err="1">
                <a:ea typeface="宋体" panose="02010600030101010101" pitchFamily="2" charset="-122"/>
              </a:rPr>
              <a:t>staticmethod</a:t>
            </a:r>
            <a:r>
              <a:rPr lang="zh-CN" altLang="zh-CN" dirty="0">
                <a:ea typeface="宋体" panose="02010600030101010101" pitchFamily="2" charset="-122"/>
              </a:rPr>
              <a:t>来定义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静态方法一般通过类名来访问，也可以通过对象实例来调用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1D5953B9-B8D6-C247-800B-D48F4168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70" y="2977925"/>
            <a:ext cx="5051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>
            <a:extLst>
              <a:ext uri="{FF2B5EF4-FFF2-40B4-BE49-F238E27FC236}">
                <a16:creationId xmlns:a16="http://schemas.microsoft.com/office/drawing/2014/main" id="{C7C712F8-E98B-BE42-9041-E876459F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70" y="5399201"/>
            <a:ext cx="47783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AEE376F-D803-8D44-9508-09364FC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177800"/>
            <a:ext cx="7772400" cy="11430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静态方法示例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60EC23C6-81D5-714B-9A74-3D647556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175" y="1354138"/>
            <a:ext cx="7983538" cy="4114800"/>
          </a:xfrm>
        </p:spPr>
        <p:txBody>
          <a:bodyPr/>
          <a:lstStyle/>
          <a:p>
            <a:pPr lvl="1"/>
            <a:r>
              <a:rPr lang="zh-CN" altLang="zh-CN">
                <a:ea typeface="宋体" panose="02010600030101010101" pitchFamily="2" charset="-122"/>
              </a:rPr>
              <a:t>摄氏温度与华氏温度之间的相互转换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5E606846-809F-2D41-B8EF-8E0D383AD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56" y="1750219"/>
            <a:ext cx="3662363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2">
            <a:extLst>
              <a:ext uri="{FF2B5EF4-FFF2-40B4-BE49-F238E27FC236}">
                <a16:creationId xmlns:a16="http://schemas.microsoft.com/office/drawing/2014/main" id="{D111BC8E-1A01-5F43-ACFE-5463D8482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08" y="1706972"/>
            <a:ext cx="4116387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1">
            <a:extLst>
              <a:ext uri="{FF2B5EF4-FFF2-40B4-BE49-F238E27FC236}">
                <a16:creationId xmlns:a16="http://schemas.microsoft.com/office/drawing/2014/main" id="{C8D19EA5-AA78-294C-AF2F-8A3431B3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683250"/>
            <a:ext cx="18986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1">
            <a:extLst>
              <a:ext uri="{FF2B5EF4-FFF2-40B4-BE49-F238E27FC236}">
                <a16:creationId xmlns:a16="http://schemas.microsoft.com/office/drawing/2014/main" id="{6EB3C384-221C-3743-9522-E2DD903D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5683250"/>
            <a:ext cx="2114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741C4AE-309F-8240-BEBB-5C8101BC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75" y="1158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类方法（</a:t>
            </a:r>
            <a:r>
              <a:rPr lang="en-US" altLang="zh-CN">
                <a:ea typeface="宋体" panose="02010600030101010101" pitchFamily="2" charset="-122"/>
              </a:rPr>
              <a:t>@classmethod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96E7755A-CEED-5141-968C-FA18A212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3" y="1258888"/>
            <a:ext cx="10763794" cy="4114800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允许声明属于类本身的方法，即类方法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类方法不对特定实例进行操作，在类方法中访问对象实例属性会导致错误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类方法通过装饰器</a:t>
            </a:r>
            <a:r>
              <a:rPr lang="en-US" altLang="zh-CN" dirty="0">
                <a:ea typeface="宋体" panose="02010600030101010101" pitchFamily="2" charset="-122"/>
              </a:rPr>
              <a:t>@</a:t>
            </a:r>
            <a:r>
              <a:rPr lang="en-US" altLang="zh-CN" dirty="0" err="1">
                <a:ea typeface="宋体" panose="02010600030101010101" pitchFamily="2" charset="-122"/>
              </a:rPr>
              <a:t>classmethod</a:t>
            </a:r>
            <a:r>
              <a:rPr lang="zh-CN" altLang="zh-CN" dirty="0">
                <a:ea typeface="宋体" panose="02010600030101010101" pitchFamily="2" charset="-122"/>
              </a:rPr>
              <a:t>来定义，第一个形式参数必须为类对象本身，通常为</a:t>
            </a:r>
            <a:r>
              <a:rPr lang="en-US" altLang="zh-CN" dirty="0" err="1">
                <a:ea typeface="宋体" panose="02010600030101010101" pitchFamily="2" charset="-122"/>
              </a:rPr>
              <a:t>cls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类方法一般通过类名来访问，也可通过对象实例来调用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388" name="图片 3">
            <a:extLst>
              <a:ext uri="{FF2B5EF4-FFF2-40B4-BE49-F238E27FC236}">
                <a16:creationId xmlns:a16="http://schemas.microsoft.com/office/drawing/2014/main" id="{982BA188-FAFB-9547-8B19-82D45277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31" y="3019427"/>
            <a:ext cx="367188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4">
            <a:extLst>
              <a:ext uri="{FF2B5EF4-FFF2-40B4-BE49-F238E27FC236}">
                <a16:creationId xmlns:a16="http://schemas.microsoft.com/office/drawing/2014/main" id="{2E026503-85C4-8747-B41E-BFDF92BA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56" y="5627437"/>
            <a:ext cx="30940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81047" y="380964"/>
            <a:ext cx="8229599" cy="6113621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面向对象概念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类对象和实例对象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属性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方法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继承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递归函数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对象的特殊方法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对象的引用、浅拷贝和深拷贝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函数装饰器详解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续待</a:t>
            </a:r>
            <a:r>
              <a:rPr lang="en-US" altLang="zh-Hans" sz="24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E955D7A-6FA9-3941-BAB1-BB9DF3E3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75" y="115888"/>
            <a:ext cx="7772400" cy="792162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类方法示例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7411" name="图片 1">
            <a:extLst>
              <a:ext uri="{FF2B5EF4-FFF2-40B4-BE49-F238E27FC236}">
                <a16:creationId xmlns:a16="http://schemas.microsoft.com/office/drawing/2014/main" id="{FAD81887-9F1A-304E-8340-470DFF7A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836613"/>
            <a:ext cx="5905500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2">
            <a:extLst>
              <a:ext uri="{FF2B5EF4-FFF2-40B4-BE49-F238E27FC236}">
                <a16:creationId xmlns:a16="http://schemas.microsoft.com/office/drawing/2014/main" id="{BB309FE8-E3F7-274C-B915-AFA7565B9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6" y="2947989"/>
            <a:ext cx="1655763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4DDA8D-FE0E-4E4F-BAF4-A6EB4EE748C8}"/>
              </a:ext>
            </a:extLst>
          </p:cNvPr>
          <p:cNvSpPr txBox="1"/>
          <p:nvPr/>
        </p:nvSpPr>
        <p:spPr>
          <a:xfrm>
            <a:off x="8255726" y="1058091"/>
            <a:ext cx="2821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</a:rPr>
              <a:t>思考：静态方法和类方法，有什么不同？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8943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5C73348-6C5B-FD40-A21A-10EF0567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38" y="333376"/>
            <a:ext cx="7772400" cy="7461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__init__</a:t>
            </a:r>
            <a:r>
              <a:rPr lang="zh-CN" altLang="zh-CN">
                <a:ea typeface="宋体" panose="02010600030101010101" pitchFamily="2" charset="-122"/>
              </a:rPr>
              <a:t>方法（构造函数）和</a:t>
            </a:r>
            <a:r>
              <a:rPr lang="en-US" altLang="zh-CN">
                <a:ea typeface="宋体" panose="02010600030101010101" pitchFamily="2" charset="-122"/>
              </a:rPr>
              <a:t>__new__</a:t>
            </a:r>
            <a:r>
              <a:rPr lang="zh-CN" altLang="zh-CN">
                <a:ea typeface="宋体" panose="02010600030101010101" pitchFamily="2" charset="-122"/>
              </a:rPr>
              <a:t>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EDB03FC4-3B3D-2141-9A6F-F35C9A4E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1" y="1484313"/>
            <a:ext cx="10776857" cy="41148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__</a:t>
            </a:r>
            <a:r>
              <a:rPr lang="en-US" altLang="zh-CN" sz="2800" dirty="0" err="1">
                <a:ea typeface="宋体" panose="02010600030101010101" pitchFamily="2" charset="-122"/>
              </a:rPr>
              <a:t>init</a:t>
            </a:r>
            <a:r>
              <a:rPr lang="en-US" altLang="zh-CN" sz="2800" dirty="0">
                <a:ea typeface="宋体" panose="02010600030101010101" pitchFamily="2" charset="-122"/>
              </a:rPr>
              <a:t>__</a:t>
            </a:r>
            <a:r>
              <a:rPr lang="zh-CN" altLang="zh-CN" sz="2800" dirty="0">
                <a:ea typeface="宋体" panose="02010600030101010101" pitchFamily="2" charset="-122"/>
              </a:rPr>
              <a:t>方法即构造函数（构造方法），用于执行类的实例的初始化工作。创建完对象后调用，初始化当前对象的实例，无返回值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__new__</a:t>
            </a:r>
            <a:r>
              <a:rPr lang="zh-CN" altLang="zh-CN" sz="2800" dirty="0">
                <a:ea typeface="宋体" panose="02010600030101010101" pitchFamily="2" charset="-122"/>
              </a:rPr>
              <a:t>方法是一个类方法，创建对象时调用，返回当前对象的一个实例，一般无需重载该方法</a:t>
            </a:r>
          </a:p>
          <a:p>
            <a:r>
              <a:rPr lang="zh-CN" altLang="zh-CN" sz="2800" b="1" dirty="0"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ea typeface="宋体" panose="02010600030101010101" pitchFamily="2" charset="-122"/>
              </a:rPr>
              <a:t>9.13</a:t>
            </a:r>
            <a:r>
              <a:rPr lang="zh-CN" altLang="zh-CN" sz="2800" b="1" dirty="0">
                <a:ea typeface="宋体" panose="02010600030101010101" pitchFamily="2" charset="-122"/>
              </a:rPr>
              <a:t>】</a:t>
            </a:r>
            <a:r>
              <a:rPr lang="en-US" altLang="zh-CN" sz="2800" dirty="0">
                <a:ea typeface="宋体" panose="02010600030101010101" pitchFamily="2" charset="-122"/>
              </a:rPr>
              <a:t>__</a:t>
            </a:r>
            <a:r>
              <a:rPr lang="en-US" altLang="zh-CN" sz="2800" dirty="0" err="1">
                <a:ea typeface="宋体" panose="02010600030101010101" pitchFamily="2" charset="-122"/>
              </a:rPr>
              <a:t>init</a:t>
            </a:r>
            <a:r>
              <a:rPr lang="en-US" altLang="zh-CN" sz="2800" dirty="0">
                <a:ea typeface="宋体" panose="02010600030101010101" pitchFamily="2" charset="-122"/>
              </a:rPr>
              <a:t>__</a:t>
            </a:r>
            <a:r>
              <a:rPr lang="zh-CN" altLang="zh-CN" sz="2800" dirty="0">
                <a:ea typeface="宋体" panose="02010600030101010101" pitchFamily="2" charset="-122"/>
              </a:rPr>
              <a:t>方法示例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 err="1">
                <a:ea typeface="宋体" panose="02010600030101010101" pitchFamily="2" charset="-122"/>
              </a:rPr>
              <a:t>PersonInit.py</a:t>
            </a:r>
            <a:r>
              <a:rPr lang="zh-CN" altLang="zh-CN" sz="2800" dirty="0">
                <a:ea typeface="宋体" panose="02010600030101010101" pitchFamily="2" charset="-122"/>
              </a:rPr>
              <a:t>）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74AF7ECE-C5D1-4343-830D-FAC9F196B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91" y="4091782"/>
            <a:ext cx="60483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2">
            <a:extLst>
              <a:ext uri="{FF2B5EF4-FFF2-40B4-BE49-F238E27FC236}">
                <a16:creationId xmlns:a16="http://schemas.microsoft.com/office/drawing/2014/main" id="{AD47E85E-C291-764D-B3AA-DEB2F0239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52" y="4906963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8A548ACF-9A20-9A4D-91D7-BB882FEE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9.14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__init__</a:t>
            </a:r>
            <a:r>
              <a:rPr lang="zh-CN" altLang="zh-CN">
                <a:ea typeface="宋体" panose="02010600030101010101" pitchFamily="2" charset="-122"/>
              </a:rPr>
              <a:t>方法示例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CB038EBD-1032-B34C-9A6C-8DC208CC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>
                <a:ea typeface="宋体" panose="02010600030101010101" pitchFamily="2" charset="-122"/>
              </a:rPr>
              <a:t>定义类</a:t>
            </a:r>
            <a:r>
              <a:rPr lang="en-US" altLang="zh-CN" sz="2800">
                <a:ea typeface="宋体" panose="02010600030101010101" pitchFamily="2" charset="-122"/>
              </a:rPr>
              <a:t>Point</a:t>
            </a:r>
            <a:r>
              <a:rPr lang="zh-CN" altLang="zh-CN" sz="2800">
                <a:ea typeface="宋体" panose="02010600030101010101" pitchFamily="2" charset="-122"/>
              </a:rPr>
              <a:t>，表示平面坐标点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19460" name="图片 1">
            <a:extLst>
              <a:ext uri="{FF2B5EF4-FFF2-40B4-BE49-F238E27FC236}">
                <a16:creationId xmlns:a16="http://schemas.microsoft.com/office/drawing/2014/main" id="{097EC720-0116-F947-B91F-38CE8B4DF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49" y="1827168"/>
            <a:ext cx="611981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2">
            <a:extLst>
              <a:ext uri="{FF2B5EF4-FFF2-40B4-BE49-F238E27FC236}">
                <a16:creationId xmlns:a16="http://schemas.microsoft.com/office/drawing/2014/main" id="{66377BEE-8FA7-AD4E-B582-342BEF4F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255" y="3851230"/>
            <a:ext cx="176847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20EF90F6-1159-7D44-A7BA-031FE79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__del__</a:t>
            </a:r>
            <a:r>
              <a:rPr lang="zh-CN" altLang="zh-CN">
                <a:ea typeface="宋体" panose="02010600030101010101" pitchFamily="2" charset="-122"/>
              </a:rPr>
              <a:t>方法（析构函数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3F33A1DB-D36D-944C-807B-E9251AEA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9" y="1981200"/>
            <a:ext cx="8569325" cy="41148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__del__</a:t>
            </a:r>
            <a:r>
              <a:rPr lang="zh-CN" altLang="zh-CN" sz="2800">
                <a:ea typeface="宋体" panose="02010600030101010101" pitchFamily="2" charset="-122"/>
              </a:rPr>
              <a:t>方法即析构函数（析构方法），用于实现销毁类的实例所需的操作，如释放对象占用的非托管资源（例如：打开的文件、网络连接等）</a:t>
            </a:r>
          </a:p>
          <a:p>
            <a:r>
              <a:rPr lang="zh-CN" altLang="zh-CN" sz="2800">
                <a:ea typeface="宋体" panose="02010600030101010101" pitchFamily="2" charset="-122"/>
              </a:rPr>
              <a:t>默认情况下，当对象不再被使用时，</a:t>
            </a:r>
            <a:r>
              <a:rPr lang="en-US" altLang="zh-CN" sz="2800">
                <a:ea typeface="宋体" panose="02010600030101010101" pitchFamily="2" charset="-122"/>
              </a:rPr>
              <a:t>__del__</a:t>
            </a:r>
            <a:r>
              <a:rPr lang="zh-CN" altLang="zh-CN" sz="2800">
                <a:ea typeface="宋体" panose="02010600030101010101" pitchFamily="2" charset="-122"/>
              </a:rPr>
              <a:t>方法运行，由于</a:t>
            </a:r>
            <a:r>
              <a:rPr lang="en-US" altLang="zh-CN" sz="2800">
                <a:ea typeface="宋体" panose="02010600030101010101" pitchFamily="2" charset="-122"/>
              </a:rPr>
              <a:t>Python</a:t>
            </a:r>
            <a:r>
              <a:rPr lang="zh-CN" altLang="zh-CN" sz="2800">
                <a:ea typeface="宋体" panose="02010600030101010101" pitchFamily="2" charset="-122"/>
              </a:rPr>
              <a:t>解释器实现自动垃圾回收，即无法保证这个方法究竟在什么时候运行</a:t>
            </a:r>
          </a:p>
          <a:p>
            <a:r>
              <a:rPr lang="zh-CN" altLang="zh-CN" sz="2800">
                <a:ea typeface="宋体" panose="02010600030101010101" pitchFamily="2" charset="-122"/>
              </a:rPr>
              <a:t>通过</a:t>
            </a:r>
            <a:r>
              <a:rPr lang="en-US" altLang="zh-CN" sz="2800">
                <a:ea typeface="宋体" panose="02010600030101010101" pitchFamily="2" charset="-122"/>
              </a:rPr>
              <a:t>del</a:t>
            </a:r>
            <a:r>
              <a:rPr lang="zh-CN" altLang="zh-CN" sz="2800">
                <a:ea typeface="宋体" panose="02010600030101010101" pitchFamily="2" charset="-122"/>
              </a:rPr>
              <a:t>语句，可以强制销毁一个对象实例，从而保证调用对象实例的</a:t>
            </a:r>
            <a:r>
              <a:rPr lang="en-US" altLang="zh-CN" sz="2800">
                <a:ea typeface="宋体" panose="02010600030101010101" pitchFamily="2" charset="-122"/>
              </a:rPr>
              <a:t>__del__</a:t>
            </a:r>
            <a:r>
              <a:rPr lang="zh-CN" altLang="zh-CN" sz="2800">
                <a:ea typeface="宋体" panose="02010600030101010101" pitchFamily="2" charset="-122"/>
              </a:rPr>
              <a:t>方法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3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73C974C-BA93-9948-B822-44E827AB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85" y="0"/>
            <a:ext cx="7772400" cy="84455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9.15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en-US" altLang="zh-CN" dirty="0">
                <a:ea typeface="宋体" panose="02010600030101010101" pitchFamily="2" charset="-122"/>
              </a:rPr>
              <a:t>__del__</a:t>
            </a:r>
            <a:r>
              <a:rPr lang="zh-CN" altLang="zh-CN" dirty="0">
                <a:ea typeface="宋体" panose="02010600030101010101" pitchFamily="2" charset="-122"/>
              </a:rPr>
              <a:t>方法示例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1507" name="图片 3">
            <a:extLst>
              <a:ext uri="{FF2B5EF4-FFF2-40B4-BE49-F238E27FC236}">
                <a16:creationId xmlns:a16="http://schemas.microsoft.com/office/drawing/2014/main" id="{20FF1E4E-B7E8-E843-B797-3E076061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33" y="1069976"/>
            <a:ext cx="7200900" cy="55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4">
            <a:extLst>
              <a:ext uri="{FF2B5EF4-FFF2-40B4-BE49-F238E27FC236}">
                <a16:creationId xmlns:a16="http://schemas.microsoft.com/office/drawing/2014/main" id="{A40DA291-D539-B24E-8FE8-5DA7359D2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109" y="3694659"/>
            <a:ext cx="20891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7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8FE1972-08E9-4847-84F7-64E7CBB3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私有方法与公有方法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9300754-14C8-5542-82FA-E8B1E669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两个下划线开头，但不以两个下划线结束的方法是私有的（</a:t>
            </a:r>
            <a:r>
              <a:rPr lang="en-US" altLang="zh-CN">
                <a:ea typeface="宋体" panose="02010600030101010101" pitchFamily="2" charset="-122"/>
              </a:rPr>
              <a:t>private</a:t>
            </a:r>
            <a:r>
              <a:rPr lang="zh-CN" altLang="zh-CN">
                <a:ea typeface="宋体" panose="02010600030101010101" pitchFamily="2" charset="-122"/>
              </a:rPr>
              <a:t>），其他为公共的（</a:t>
            </a:r>
            <a:r>
              <a:rPr lang="en-US" altLang="zh-CN">
                <a:ea typeface="宋体" panose="02010600030101010101" pitchFamily="2" charset="-122"/>
              </a:rPr>
              <a:t>public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以双下划线开始和结束的方法是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的专有特殊方法。不能直接访问私有方法，但可以在其他方法中访问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BEA2CA3-F6B6-734E-8CBC-844FABC7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06376"/>
            <a:ext cx="7772400" cy="987425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9.16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私有方法示例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E262FCD2-B509-DE46-ABF9-37D3A392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93800"/>
            <a:ext cx="878522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4">
            <a:extLst>
              <a:ext uri="{FF2B5EF4-FFF2-40B4-BE49-F238E27FC236}">
                <a16:creationId xmlns:a16="http://schemas.microsoft.com/office/drawing/2014/main" id="{04208565-5406-7A42-9B02-61853BBB3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5445125"/>
            <a:ext cx="39814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F9E83EE-58C8-4C4E-A8C9-4E66463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7731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方法重载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3AA6EA02-34E0-2A4A-905E-1B8DF068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889000"/>
            <a:ext cx="9523004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可以定义多个重名的方法，只要保证方法签名是唯一的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方法签名包括三个部分：方法名、参数数量和参数类型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9.17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方法重载示例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Person21Overload.py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4580" name="图片 1">
            <a:extLst>
              <a:ext uri="{FF2B5EF4-FFF2-40B4-BE49-F238E27FC236}">
                <a16:creationId xmlns:a16="http://schemas.microsoft.com/office/drawing/2014/main" id="{11D2CAA9-D419-7744-94B4-9453C121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" y="2946400"/>
            <a:ext cx="622776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2">
            <a:extLst>
              <a:ext uri="{FF2B5EF4-FFF2-40B4-BE49-F238E27FC236}">
                <a16:creationId xmlns:a16="http://schemas.microsoft.com/office/drawing/2014/main" id="{AC100493-63BD-0A4D-85B2-2E9758C50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78" y="5300662"/>
            <a:ext cx="184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0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E99A05C-1006-4240-8201-A37625F9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方法重载示例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5603" name="图片 2">
            <a:extLst>
              <a:ext uri="{FF2B5EF4-FFF2-40B4-BE49-F238E27FC236}">
                <a16:creationId xmlns:a16="http://schemas.microsoft.com/office/drawing/2014/main" id="{60738AB9-359E-8342-9BD1-DC7D68B0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84314"/>
            <a:ext cx="84978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3">
            <a:extLst>
              <a:ext uri="{FF2B5EF4-FFF2-40B4-BE49-F238E27FC236}">
                <a16:creationId xmlns:a16="http://schemas.microsoft.com/office/drawing/2014/main" id="{BFA855E3-40BF-5447-9F5E-6844A0929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5876925"/>
            <a:ext cx="2535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1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EEE84-334D-3448-B20F-6DF973A9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不支持方法重载？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DEAD6-0897-3E4A-8391-7F61DD4B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为了考虑为什么 </a:t>
            </a:r>
            <a:r>
              <a:rPr lang="en-US" altLang="zh-CN" dirty="0"/>
              <a:t>python </a:t>
            </a:r>
            <a:r>
              <a:rPr lang="zh-CN" altLang="en-US" dirty="0"/>
              <a:t>不提供函数重载，首先我们要研究为什么需要提供函数重载。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函数重载主要是为了解决两个问题。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、可变参数类型。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、可变参数个数。</a:t>
            </a:r>
          </a:p>
          <a:p>
            <a:r>
              <a:rPr lang="zh-CN" altLang="en-US" dirty="0"/>
              <a:t>一个基本的设计原则是，仅仅当两个函数除了参数类型和参数个数不同以外，其功能是完全相同的，此时才使用函数重载，如果两个函数的功能其实不同，那么不应当使用重载，而应当使用一个名字不同的函数。</a:t>
            </a:r>
          </a:p>
          <a:p>
            <a:r>
              <a:rPr lang="zh-CN" altLang="en-US" dirty="0"/>
              <a:t>好吧，那么对于情况 </a:t>
            </a:r>
            <a:r>
              <a:rPr lang="en-US" altLang="zh-CN" dirty="0"/>
              <a:t>1 </a:t>
            </a:r>
            <a:r>
              <a:rPr lang="zh-CN" altLang="en-US" dirty="0"/>
              <a:t>，函数功能相同，但是参数类型不同，</a:t>
            </a:r>
            <a:r>
              <a:rPr lang="en-US" altLang="zh-CN" dirty="0"/>
              <a:t>python </a:t>
            </a:r>
            <a:r>
              <a:rPr lang="zh-CN" altLang="en-US" dirty="0"/>
              <a:t>如何处理？答案是根本不需要处理，因为 </a:t>
            </a:r>
            <a:r>
              <a:rPr lang="en-US" altLang="zh-CN" dirty="0"/>
              <a:t>python </a:t>
            </a:r>
            <a:r>
              <a:rPr lang="zh-CN" altLang="en-US" dirty="0"/>
              <a:t>可以接受任何类型的参数，如果函数的功能相同，那么不同的参数类型在 </a:t>
            </a:r>
            <a:r>
              <a:rPr lang="en-US" altLang="zh-CN" dirty="0"/>
              <a:t>python </a:t>
            </a:r>
            <a:r>
              <a:rPr lang="zh-CN" altLang="en-US" dirty="0"/>
              <a:t>中很可能是相同的代码，没有必要做成两个不同函数。</a:t>
            </a:r>
          </a:p>
          <a:p>
            <a:r>
              <a:rPr lang="zh-CN" altLang="en-US" dirty="0"/>
              <a:t>那么对于情况 </a:t>
            </a:r>
            <a:r>
              <a:rPr lang="en-US" altLang="zh-CN" dirty="0"/>
              <a:t>2 </a:t>
            </a:r>
            <a:r>
              <a:rPr lang="zh-CN" altLang="en-US" dirty="0"/>
              <a:t>，函数功能相同，但参数个数不同，</a:t>
            </a:r>
            <a:r>
              <a:rPr lang="en-US" altLang="zh-CN" dirty="0"/>
              <a:t>python </a:t>
            </a:r>
            <a:r>
              <a:rPr lang="zh-CN" altLang="en-US" dirty="0"/>
              <a:t>如何处理？大家知道，答案就是缺省参数。对那些缺少的参数设定为缺省参数即可解决问题。因为你假设函数功能相同，那么那些缺少的参数终归是需要用的。</a:t>
            </a:r>
          </a:p>
          <a:p>
            <a:r>
              <a:rPr lang="zh-CN" altLang="en-US" dirty="0"/>
              <a:t>鉴于情况 </a:t>
            </a:r>
            <a:r>
              <a:rPr lang="en-US" altLang="zh-CN" dirty="0"/>
              <a:t>1 </a:t>
            </a:r>
            <a:r>
              <a:rPr lang="zh-CN" altLang="en-US" dirty="0"/>
              <a:t>跟 情况 </a:t>
            </a:r>
            <a:r>
              <a:rPr lang="en-US" altLang="zh-CN" dirty="0"/>
              <a:t>2 </a:t>
            </a:r>
            <a:r>
              <a:rPr lang="zh-CN" altLang="en-US" dirty="0"/>
              <a:t>都有了解决方案，</a:t>
            </a:r>
            <a:r>
              <a:rPr lang="en-US" altLang="zh-CN" dirty="0"/>
              <a:t>python </a:t>
            </a:r>
            <a:r>
              <a:rPr lang="zh-CN" altLang="en-US" dirty="0"/>
              <a:t>自然就不需要函数重载了。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DF6DD94-885C-AE48-9E53-9614C88D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88913"/>
            <a:ext cx="7772400" cy="57626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面向对象概念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4C6D428-3810-F640-973A-8D5614D9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836614"/>
            <a:ext cx="8642350" cy="576103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封装、继承和多态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对象的定义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某种事物的抽象（功能）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抽象原则包括数据抽象和过程抽象两个方面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数据抽象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定义对象属性；过程抽象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定义对象操作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封装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把客观事物抽象并封装成对象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继承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允许使用现有类的功能，并在无需重新改写原来的类的情况下，对这些功能进行扩展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多态性：对象可以表示多个类型的能力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1D90B73-2057-7A46-8EBC-8C9DF0C8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847726"/>
            <a:ext cx="5207192" cy="13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0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EEE84-334D-3448-B20F-6DF973A9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实际上，真正的情况是，标准库不支持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DEAD6-0897-3E4A-8391-7F61DD4B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安装模块</a:t>
            </a:r>
            <a:r>
              <a:rPr lang="en-US" altLang="zh-CN" dirty="0"/>
              <a:t>:</a:t>
            </a:r>
            <a:r>
              <a:rPr lang="zh-Hans" altLang="en-US" dirty="0"/>
              <a:t> </a:t>
            </a:r>
            <a:r>
              <a:rPr lang="en-US" altLang="zh-CN" dirty="0"/>
              <a:t>pip install multimethod</a:t>
            </a:r>
          </a:p>
          <a:p>
            <a:r>
              <a:rPr lang="zh-CN" altLang="en-US" dirty="0"/>
              <a:t>文档地址：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https://pypi.org/project/multimethod/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演示代码！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1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B14A255-38E3-FD4C-B9BA-D17260BB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88" y="30003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 继承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9A9A70FE-6068-C64D-A7EB-CA357754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162" y="1557339"/>
            <a:ext cx="9724163" cy="4687887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支持多重继承，即一个派生类可以继承多个基类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声明派生类时，必须在其构造函数中调用基类的构造函数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2F3C0051-9BBB-7C49-A44E-6AB7E3D0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79" y="2369458"/>
            <a:ext cx="575151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4">
            <a:extLst>
              <a:ext uri="{FF2B5EF4-FFF2-40B4-BE49-F238E27FC236}">
                <a16:creationId xmlns:a16="http://schemas.microsoft.com/office/drawing/2014/main" id="{00B4A9DA-3463-7C40-8CFD-2170B3281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07" y="4342086"/>
            <a:ext cx="54498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4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B3ED496-BAED-904A-B26E-EBB4533C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115889"/>
            <a:ext cx="7772400" cy="915987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9.19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派生类示例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83E10968-4528-EC4D-86F7-5D915B26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125538"/>
            <a:ext cx="7772400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创建基类</a:t>
            </a:r>
            <a:r>
              <a:rPr lang="en-US" altLang="zh-CN">
                <a:ea typeface="宋体" panose="02010600030101010101" pitchFamily="2" charset="-122"/>
              </a:rPr>
              <a:t>Person</a:t>
            </a:r>
            <a:r>
              <a:rPr lang="zh-CN" altLang="zh-CN">
                <a:ea typeface="宋体" panose="02010600030101010101" pitchFamily="2" charset="-122"/>
              </a:rPr>
              <a:t>，包含两个数据成员</a:t>
            </a:r>
            <a:r>
              <a:rPr lang="en-US" altLang="zh-CN">
                <a:ea typeface="宋体" panose="02010600030101010101" pitchFamily="2" charset="-122"/>
              </a:rPr>
              <a:t>name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age</a:t>
            </a:r>
            <a:r>
              <a:rPr lang="zh-CN" altLang="zh-CN">
                <a:ea typeface="宋体" panose="02010600030101010101" pitchFamily="2" charset="-122"/>
              </a:rPr>
              <a:t>；创建派生类</a:t>
            </a:r>
            <a:r>
              <a:rPr lang="en-US" altLang="zh-CN">
                <a:ea typeface="宋体" panose="02010600030101010101" pitchFamily="2" charset="-122"/>
              </a:rPr>
              <a:t>Student</a:t>
            </a:r>
            <a:r>
              <a:rPr lang="zh-CN" altLang="zh-CN">
                <a:ea typeface="宋体" panose="02010600030101010101" pitchFamily="2" charset="-122"/>
              </a:rPr>
              <a:t>，包含一个数据成员</a:t>
            </a:r>
            <a:r>
              <a:rPr lang="en-US" altLang="zh-CN">
                <a:ea typeface="宋体" panose="02010600030101010101" pitchFamily="2" charset="-122"/>
              </a:rPr>
              <a:t>stu_id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7652" name="图片 3">
            <a:extLst>
              <a:ext uri="{FF2B5EF4-FFF2-40B4-BE49-F238E27FC236}">
                <a16:creationId xmlns:a16="http://schemas.microsoft.com/office/drawing/2014/main" id="{98D0C5AF-D94F-704D-A988-C01BC0D6F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59" y="1956844"/>
            <a:ext cx="504507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4">
            <a:extLst>
              <a:ext uri="{FF2B5EF4-FFF2-40B4-BE49-F238E27FC236}">
                <a16:creationId xmlns:a16="http://schemas.microsoft.com/office/drawing/2014/main" id="{D3596D2A-607D-3049-8CD2-0E05FC4D6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1" y="3738563"/>
            <a:ext cx="4275137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9145023-9EF1-D245-AECF-E5A6C692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查看继承的层次关系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9F09C4F2-8753-5B49-8770-A06668B1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通过类的方法</a:t>
            </a:r>
            <a:r>
              <a:rPr lang="en-US" altLang="zh-CN">
                <a:ea typeface="宋体" panose="02010600030101010101" pitchFamily="2" charset="-122"/>
              </a:rPr>
              <a:t>mro()</a:t>
            </a:r>
            <a:r>
              <a:rPr lang="zh-CN" altLang="zh-CN">
                <a:ea typeface="宋体" panose="02010600030101010101" pitchFamily="2" charset="-122"/>
              </a:rPr>
              <a:t>或类的属性</a:t>
            </a:r>
            <a:r>
              <a:rPr lang="en-US" altLang="zh-CN">
                <a:ea typeface="宋体" panose="02010600030101010101" pitchFamily="2" charset="-122"/>
              </a:rPr>
              <a:t>__mro__</a:t>
            </a:r>
            <a:r>
              <a:rPr lang="zh-CN" altLang="zh-CN">
                <a:ea typeface="宋体" panose="02010600030101010101" pitchFamily="2" charset="-122"/>
              </a:rPr>
              <a:t>可以输出其继承的层次关系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9.20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查看类的继承关系示例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8676" name="图片 1">
            <a:extLst>
              <a:ext uri="{FF2B5EF4-FFF2-40B4-BE49-F238E27FC236}">
                <a16:creationId xmlns:a16="http://schemas.microsoft.com/office/drawing/2014/main" id="{DDF650B3-916A-EA4F-8F3A-59873F476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20" y="2260238"/>
            <a:ext cx="10557091" cy="398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9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4BD1088-0881-F248-8B79-B32ED3B4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类成员的继承和重写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9FF52FF-81D8-D945-AC66-E152B8C6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通过继承，派生类继承基类中除构造方法之外的所有成员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如果在派生类中重新定义从基类继承的方法，则派生类中定义的方法覆盖从基类中继承的方法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EA793ED-704C-1D48-96DF-243F56A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-144599"/>
            <a:ext cx="8712200" cy="11430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9.21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类成员的继承和重写示例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0723" name="图片 3">
            <a:extLst>
              <a:ext uri="{FF2B5EF4-FFF2-40B4-BE49-F238E27FC236}">
                <a16:creationId xmlns:a16="http://schemas.microsoft.com/office/drawing/2014/main" id="{7346FB65-BE8B-CF4A-9605-79DB371F8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48" y="1203915"/>
            <a:ext cx="6732588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4">
            <a:extLst>
              <a:ext uri="{FF2B5EF4-FFF2-40B4-BE49-F238E27FC236}">
                <a16:creationId xmlns:a16="http://schemas.microsoft.com/office/drawing/2014/main" id="{BA9B9805-35F9-0444-935A-D71494C28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124" y="5420950"/>
            <a:ext cx="17033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EA793ED-704C-1D48-96DF-243F56A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-144599"/>
            <a:ext cx="8712200" cy="1143000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多重继承的菱形继承危险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DC06B-B08D-D942-A89D-C90919EF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881380"/>
            <a:ext cx="59817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CC408D-D66B-8E47-9524-79BFB310CE1F}"/>
              </a:ext>
            </a:extLst>
          </p:cNvPr>
          <p:cNvSpPr txBox="1"/>
          <p:nvPr/>
        </p:nvSpPr>
        <p:spPr>
          <a:xfrm>
            <a:off x="2282190" y="4800895"/>
            <a:ext cx="84685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如图，我们有一个动物基类，本身带有一个叫声的方法。我们在其派生类狗和猫中分别重写这个方法分别输出二者的叫声。这里问题就来了，如果我们有一个狗猫类同时继承了狗和猫类。那么他同时也继承了二者的叫声方法，那么我们在实例化该类时，我们的叫声方法究竟是猫的呢还是狗的呢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4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E3E91C7-AB93-D04F-A868-26429AF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对象的特殊方法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94F1296-D9ED-854D-980E-769CF714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包含许多以双下划线开始和结束的方法，称之为特殊方法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例如，创建对象实例时自动调用其</a:t>
            </a:r>
            <a:r>
              <a:rPr lang="en-US" altLang="zh-CN">
                <a:ea typeface="宋体" panose="02010600030101010101" pitchFamily="2" charset="-122"/>
              </a:rPr>
              <a:t>__init__</a:t>
            </a:r>
            <a:r>
              <a:rPr lang="zh-CN" altLang="zh-CN">
                <a:ea typeface="宋体" panose="02010600030101010101" pitchFamily="2" charset="-122"/>
              </a:rPr>
              <a:t>方法，</a:t>
            </a:r>
            <a:r>
              <a:rPr lang="en-US" altLang="zh-CN">
                <a:ea typeface="宋体" panose="02010600030101010101" pitchFamily="2" charset="-122"/>
              </a:rPr>
              <a:t>a&lt;b</a:t>
            </a:r>
            <a:r>
              <a:rPr lang="zh-CN" altLang="zh-CN">
                <a:ea typeface="宋体" panose="02010600030101010101" pitchFamily="2" charset="-122"/>
              </a:rPr>
              <a:t>时，自动调用对象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__lt__</a:t>
            </a:r>
            <a:r>
              <a:rPr lang="zh-CN" altLang="zh-CN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9-2  Python</a:t>
            </a:r>
            <a:r>
              <a:rPr lang="zh-CN" altLang="zh-CN">
                <a:ea typeface="宋体" panose="02010600030101010101" pitchFamily="2" charset="-122"/>
              </a:rPr>
              <a:t>特殊方法</a:t>
            </a:r>
          </a:p>
        </p:txBody>
      </p:sp>
    </p:spTree>
    <p:extLst>
      <p:ext uri="{BB962C8B-B14F-4D97-AF65-F5344CB8AC3E}">
        <p14:creationId xmlns:p14="http://schemas.microsoft.com/office/powerpoint/2010/main" val="38153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00211EA-D592-ED42-AA44-5F67A906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609600"/>
            <a:ext cx="8062913" cy="11430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对象的特殊方法示例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1" name="图片 3">
            <a:extLst>
              <a:ext uri="{FF2B5EF4-FFF2-40B4-BE49-F238E27FC236}">
                <a16:creationId xmlns:a16="http://schemas.microsoft.com/office/drawing/2014/main" id="{4F15603F-963E-2F4F-999A-4307C6E0F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25" y="1978660"/>
            <a:ext cx="7127875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>
            <a:extLst>
              <a:ext uri="{FF2B5EF4-FFF2-40B4-BE49-F238E27FC236}">
                <a16:creationId xmlns:a16="http://schemas.microsoft.com/office/drawing/2014/main" id="{1B3D2D15-CD26-C444-8EB0-4F2EEFF7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6" y="5822951"/>
            <a:ext cx="2416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3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293DED4F-C543-9F45-AFAA-953A3FDD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运算符重载与对象的特殊方法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5EE13A7-99C8-0F48-B6B4-EF130EEE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的运算符实际上是通过调用对象的特殊方法实现的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P177 </a:t>
            </a:r>
            <a:r>
              <a:rPr lang="zh-CN" altLang="zh-CN" dirty="0">
                <a:ea typeface="宋体" panose="02010600030101010101" pitchFamily="2" charset="-122"/>
              </a:rPr>
              <a:t>表</a:t>
            </a:r>
            <a:r>
              <a:rPr lang="en-US" altLang="zh-CN" dirty="0">
                <a:ea typeface="宋体" panose="02010600030101010101" pitchFamily="2" charset="-122"/>
              </a:rPr>
              <a:t>9-3  </a:t>
            </a:r>
            <a:r>
              <a:rPr lang="zh-CN" altLang="zh-CN" dirty="0">
                <a:ea typeface="宋体" panose="02010600030101010101" pitchFamily="2" charset="-122"/>
              </a:rPr>
              <a:t>运算符与对应的特殊方法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00B2D75D-33D2-D84D-AC64-C9CA7D98E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0" y="1782356"/>
            <a:ext cx="66373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BE059AF-6D4E-6A47-B4A4-B954BD0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165101"/>
            <a:ext cx="7772400" cy="8286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类和对象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5FD8E8F-D052-F24A-BA19-DA65D6C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6" y="993775"/>
            <a:ext cx="8278813" cy="41148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类与对象的关系</a:t>
            </a:r>
            <a:r>
              <a:rPr lang="en-US" altLang="zh-CN">
                <a:ea typeface="宋体" panose="02010600030101010101" pitchFamily="2" charset="-122"/>
              </a:rPr>
              <a:t>~</a:t>
            </a:r>
            <a:r>
              <a:rPr lang="zh-CN" altLang="en-US">
                <a:ea typeface="宋体" panose="02010600030101010101" pitchFamily="2" charset="-122"/>
              </a:rPr>
              <a:t>车型设计和具体的车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类的声明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【</a:t>
            </a:r>
            <a:r>
              <a:rPr lang="zh-CN" altLang="en-US" b="1">
                <a:ea typeface="宋体" panose="02010600030101010101" pitchFamily="2" charset="-122"/>
              </a:rPr>
              <a:t>例</a:t>
            </a:r>
            <a:r>
              <a:rPr lang="en-US" altLang="zh-CN" b="1">
                <a:ea typeface="宋体" panose="02010600030101010101" pitchFamily="2" charset="-122"/>
              </a:rPr>
              <a:t>9.1】</a:t>
            </a:r>
            <a:r>
              <a:rPr lang="zh-CN" altLang="en-US">
                <a:ea typeface="宋体" panose="02010600030101010101" pitchFamily="2" charset="-122"/>
              </a:rPr>
              <a:t>定义类</a:t>
            </a:r>
            <a:r>
              <a:rPr lang="en-US" altLang="zh-CN">
                <a:ea typeface="宋体" panose="02010600030101010101" pitchFamily="2" charset="-122"/>
              </a:rPr>
              <a:t>Person1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Person1.py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对象的创建和使用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实例对象的创建和使用示例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56980A85-1CD3-A14F-911D-F42447CB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56" y="1353368"/>
            <a:ext cx="1275921" cy="59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3">
            <a:extLst>
              <a:ext uri="{FF2B5EF4-FFF2-40B4-BE49-F238E27FC236}">
                <a16:creationId xmlns:a16="http://schemas.microsoft.com/office/drawing/2014/main" id="{2AD899F6-5B1C-EB4F-AC37-C8F4940F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3213101"/>
            <a:ext cx="47815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4">
            <a:extLst>
              <a:ext uri="{FF2B5EF4-FFF2-40B4-BE49-F238E27FC236}">
                <a16:creationId xmlns:a16="http://schemas.microsoft.com/office/drawing/2014/main" id="{4F77AD16-EE60-DC4E-9A48-E71A0046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4459288"/>
            <a:ext cx="879475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图片 1">
            <a:extLst>
              <a:ext uri="{FF2B5EF4-FFF2-40B4-BE49-F238E27FC236}">
                <a16:creationId xmlns:a16="http://schemas.microsoft.com/office/drawing/2014/main" id="{E6A3FE71-62AB-0B43-8A11-DB429A366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2676525"/>
            <a:ext cx="354488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52D0FAE-3707-D84E-B426-FB221F4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0" y="90488"/>
            <a:ext cx="7772400" cy="11430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9.23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运算符重载示例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4819" name="图片 3">
            <a:extLst>
              <a:ext uri="{FF2B5EF4-FFF2-40B4-BE49-F238E27FC236}">
                <a16:creationId xmlns:a16="http://schemas.microsoft.com/office/drawing/2014/main" id="{BF7F63BC-F1CA-3143-9D0D-E77393F06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052514"/>
            <a:ext cx="5256212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4">
            <a:extLst>
              <a:ext uri="{FF2B5EF4-FFF2-40B4-BE49-F238E27FC236}">
                <a16:creationId xmlns:a16="http://schemas.microsoft.com/office/drawing/2014/main" id="{AC30A54F-B2D6-7342-936B-546F560CF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07" y="1434307"/>
            <a:ext cx="34575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5">
            <a:extLst>
              <a:ext uri="{FF2B5EF4-FFF2-40B4-BE49-F238E27FC236}">
                <a16:creationId xmlns:a16="http://schemas.microsoft.com/office/drawing/2014/main" id="{0D820047-0435-0E43-B5DA-72F8D382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838" y="4161382"/>
            <a:ext cx="230187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7E3A9DE7-FCB6-C942-B557-67658997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@functools.total_ordering</a:t>
            </a:r>
            <a:r>
              <a:rPr lang="zh-CN" altLang="zh-CN">
                <a:ea typeface="宋体" panose="02010600030101010101" pitchFamily="2" charset="-122"/>
              </a:rPr>
              <a:t>装饰器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58565EBC-2FDF-4941-8B17-F07464C1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>
                <a:ea typeface="宋体" panose="02010600030101010101" pitchFamily="2" charset="-122"/>
              </a:rPr>
              <a:t>支持大小比较的对象需要实现特殊方法：</a:t>
            </a:r>
            <a:r>
              <a:rPr lang="en-US" altLang="zh-CN" sz="2800">
                <a:ea typeface="宋体" panose="02010600030101010101" pitchFamily="2" charset="-122"/>
              </a:rPr>
              <a:t>__eq__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__lt__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__le__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__ge__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__gt__</a:t>
            </a:r>
          </a:p>
          <a:p>
            <a:r>
              <a:rPr lang="zh-CN" altLang="zh-CN" sz="2800">
                <a:ea typeface="宋体" panose="02010600030101010101" pitchFamily="2" charset="-122"/>
              </a:rPr>
              <a:t>使用</a:t>
            </a:r>
            <a:r>
              <a:rPr lang="en-US" altLang="zh-CN" sz="2800">
                <a:ea typeface="宋体" panose="02010600030101010101" pitchFamily="2" charset="-122"/>
              </a:rPr>
              <a:t>functools</a:t>
            </a:r>
            <a:r>
              <a:rPr lang="zh-CN" altLang="zh-CN" sz="2800">
                <a:ea typeface="宋体" panose="02010600030101010101" pitchFamily="2" charset="-122"/>
              </a:rPr>
              <a:t>模块的</a:t>
            </a:r>
            <a:r>
              <a:rPr lang="en-US" altLang="zh-CN" sz="2800">
                <a:ea typeface="宋体" panose="02010600030101010101" pitchFamily="2" charset="-122"/>
              </a:rPr>
              <a:t>total_ordering</a:t>
            </a:r>
            <a:r>
              <a:rPr lang="zh-CN" altLang="zh-CN" sz="2800">
                <a:ea typeface="宋体" panose="02010600030101010101" pitchFamily="2" charset="-122"/>
              </a:rPr>
              <a:t>装饰器装饰类，则只需要实现</a:t>
            </a:r>
            <a:r>
              <a:rPr lang="en-US" altLang="zh-CN" sz="2800">
                <a:ea typeface="宋体" panose="02010600030101010101" pitchFamily="2" charset="-122"/>
              </a:rPr>
              <a:t>__eq__</a:t>
            </a:r>
            <a:r>
              <a:rPr lang="zh-CN" altLang="zh-CN" sz="2800">
                <a:ea typeface="宋体" panose="02010600030101010101" pitchFamily="2" charset="-122"/>
              </a:rPr>
              <a:t>，以及</a:t>
            </a:r>
            <a:r>
              <a:rPr lang="en-US" altLang="zh-CN" sz="2800">
                <a:ea typeface="宋体" panose="02010600030101010101" pitchFamily="2" charset="-122"/>
              </a:rPr>
              <a:t>__lt__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__le__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__ge__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__gt__</a:t>
            </a:r>
            <a:r>
              <a:rPr lang="zh-CN" altLang="zh-CN" sz="2800">
                <a:ea typeface="宋体" panose="02010600030101010101" pitchFamily="2" charset="-122"/>
              </a:rPr>
              <a:t>中的任意一个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total_ordering</a:t>
            </a:r>
            <a:r>
              <a:rPr lang="zh-CN" altLang="zh-CN" sz="2800">
                <a:ea typeface="宋体" panose="02010600030101010101" pitchFamily="2" charset="-122"/>
              </a:rPr>
              <a:t>装饰器实现其他比较运算，以简化代码量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8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385D227D-C797-1F42-B57B-580ED715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389" y="333375"/>
            <a:ext cx="8277225" cy="1143000"/>
          </a:xfrm>
        </p:spPr>
        <p:txBody>
          <a:bodyPr>
            <a:normAutofit fontScale="90000"/>
          </a:bodyPr>
          <a:lstStyle/>
          <a:p>
            <a:r>
              <a:rPr lang="zh-CN" altLang="zh-CN" sz="3600" b="1">
                <a:ea typeface="宋体" panose="02010600030101010101" pitchFamily="2" charset="-122"/>
              </a:rPr>
              <a:t>【例</a:t>
            </a:r>
            <a:r>
              <a:rPr lang="en-US" altLang="zh-CN" sz="3600" b="1">
                <a:ea typeface="宋体" panose="02010600030101010101" pitchFamily="2" charset="-122"/>
              </a:rPr>
              <a:t>9.24</a:t>
            </a:r>
            <a:r>
              <a:rPr lang="zh-CN" altLang="zh-CN" sz="3600" b="1">
                <a:ea typeface="宋体" panose="02010600030101010101" pitchFamily="2" charset="-122"/>
              </a:rPr>
              <a:t>】</a:t>
            </a:r>
            <a:r>
              <a:rPr lang="en-US" altLang="zh-CN" sz="3600">
                <a:ea typeface="宋体" panose="02010600030101010101" pitchFamily="2" charset="-122"/>
              </a:rPr>
              <a:t>total_ordering</a:t>
            </a:r>
            <a:r>
              <a:rPr lang="zh-CN" altLang="zh-CN" sz="3600">
                <a:ea typeface="宋体" panose="02010600030101010101" pitchFamily="2" charset="-122"/>
              </a:rPr>
              <a:t>装饰器函数示例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pic>
        <p:nvPicPr>
          <p:cNvPr id="36867" name="图片 4">
            <a:extLst>
              <a:ext uri="{FF2B5EF4-FFF2-40B4-BE49-F238E27FC236}">
                <a16:creationId xmlns:a16="http://schemas.microsoft.com/office/drawing/2014/main" id="{4DFD583F-3062-B346-8AE4-3AB598190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268414"/>
            <a:ext cx="69310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6">
            <a:extLst>
              <a:ext uri="{FF2B5EF4-FFF2-40B4-BE49-F238E27FC236}">
                <a16:creationId xmlns:a16="http://schemas.microsoft.com/office/drawing/2014/main" id="{04D24984-D335-0E49-945C-633A758F2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57" y="5092475"/>
            <a:ext cx="2616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C99CD74E-C54A-8B4C-B626-5B2D156B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0351"/>
            <a:ext cx="7772400" cy="77152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__call__</a:t>
            </a:r>
            <a:r>
              <a:rPr lang="zh-CN" altLang="zh-CN" sz="3600">
                <a:ea typeface="宋体" panose="02010600030101010101" pitchFamily="2" charset="-122"/>
              </a:rPr>
              <a:t>方法和可调用对象（</a:t>
            </a:r>
            <a:r>
              <a:rPr lang="en-US" altLang="zh-CN" sz="3600">
                <a:ea typeface="宋体" panose="02010600030101010101" pitchFamily="2" charset="-122"/>
              </a:rPr>
              <a:t>callabe</a:t>
            </a:r>
            <a:r>
              <a:rPr lang="zh-CN" altLang="zh-CN" sz="3600">
                <a:ea typeface="宋体" panose="02010600030101010101" pitchFamily="2" charset="-122"/>
              </a:rPr>
              <a:t>）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64B46DF-592E-0947-99C1-D97B9AC2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25" y="1125538"/>
            <a:ext cx="7772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类体中可以定义一个特殊的方法：</a:t>
            </a:r>
            <a:r>
              <a:rPr lang="en-US" altLang="zh-CN">
                <a:ea typeface="宋体" panose="02010600030101010101" pitchFamily="2" charset="-122"/>
              </a:rPr>
              <a:t>__call__</a:t>
            </a:r>
            <a:r>
              <a:rPr lang="zh-CN" altLang="zh-CN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定义了</a:t>
            </a:r>
            <a:r>
              <a:rPr lang="en-US" altLang="zh-CN">
                <a:ea typeface="宋体" panose="02010600030101010101" pitchFamily="2" charset="-122"/>
              </a:rPr>
              <a:t>__call__</a:t>
            </a:r>
            <a:r>
              <a:rPr lang="zh-CN" altLang="zh-CN">
                <a:ea typeface="宋体" panose="02010600030101010101" pitchFamily="2" charset="-122"/>
              </a:rPr>
              <a:t>方法的对象称之为可调用对象（</a:t>
            </a:r>
            <a:r>
              <a:rPr lang="en-US" altLang="zh-CN">
                <a:ea typeface="宋体" panose="02010600030101010101" pitchFamily="2" charset="-122"/>
              </a:rPr>
              <a:t>callabe</a:t>
            </a:r>
            <a:r>
              <a:rPr lang="zh-CN" altLang="zh-CN">
                <a:ea typeface="宋体" panose="02010600030101010101" pitchFamily="2" charset="-122"/>
              </a:rPr>
              <a:t>），即该对象可以像函数一样被调用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可调用对象示例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892" name="图片 1">
            <a:extLst>
              <a:ext uri="{FF2B5EF4-FFF2-40B4-BE49-F238E27FC236}">
                <a16:creationId xmlns:a16="http://schemas.microsoft.com/office/drawing/2014/main" id="{11DD3248-755A-EE45-B8A5-696FA7A1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75125"/>
            <a:ext cx="734536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2">
            <a:extLst>
              <a:ext uri="{FF2B5EF4-FFF2-40B4-BE49-F238E27FC236}">
                <a16:creationId xmlns:a16="http://schemas.microsoft.com/office/drawing/2014/main" id="{41834CBB-C490-8B49-8465-CDC465C8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3284539"/>
            <a:ext cx="57102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71B6DB0-06F8-1942-A71C-50BE7D38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115889"/>
            <a:ext cx="8278813" cy="86518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对象的引用、浅拷贝和深拷贝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0EE82BA-9A1F-FC4C-8A7A-6792D1DD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012825"/>
            <a:ext cx="8134350" cy="40259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对象的引用：对象的赋值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对象的浅拷贝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对象的赋值引用同一个对象，即不拷贝对象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C82ACEE2-0A49-AE45-B66B-921C0DCF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844675"/>
            <a:ext cx="79867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3">
            <a:extLst>
              <a:ext uri="{FF2B5EF4-FFF2-40B4-BE49-F238E27FC236}">
                <a16:creationId xmlns:a16="http://schemas.microsoft.com/office/drawing/2014/main" id="{CDDB8806-1847-384B-86F7-7470A605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4149726"/>
            <a:ext cx="71516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8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338B4CE-C88E-274E-AA6C-6C968E8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115889"/>
            <a:ext cx="8278813" cy="865187"/>
          </a:xfrm>
        </p:spPr>
        <p:txBody>
          <a:bodyPr/>
          <a:lstStyle/>
          <a:p>
            <a:pPr marL="342900" indent="-342900"/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9.27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对象的浅拷贝示例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939" name="图片 2">
            <a:extLst>
              <a:ext uri="{FF2B5EF4-FFF2-40B4-BE49-F238E27FC236}">
                <a16:creationId xmlns:a16="http://schemas.microsoft.com/office/drawing/2014/main" id="{0E2613C6-F04A-6043-BF1B-0906998C0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981076"/>
            <a:ext cx="8640763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3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7BBACDD-B663-D447-A31C-8D894287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5889"/>
            <a:ext cx="8134350" cy="92233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对象的深拷贝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E075135-2B0B-C24D-8151-9F00E313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5" y="1038225"/>
            <a:ext cx="8134350" cy="4687888"/>
          </a:xfrm>
        </p:spPr>
        <p:txBody>
          <a:bodyPr/>
          <a:lstStyle/>
          <a:p>
            <a:pPr lvl="1"/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copy</a:t>
            </a:r>
            <a:r>
              <a:rPr lang="zh-CN" altLang="en-US">
                <a:ea typeface="宋体" panose="02010600030101010101" pitchFamily="2" charset="-122"/>
              </a:rPr>
              <a:t>模块的</a:t>
            </a:r>
            <a:r>
              <a:rPr lang="en-US" altLang="zh-CN">
                <a:ea typeface="宋体" panose="02010600030101010101" pitchFamily="2" charset="-122"/>
              </a:rPr>
              <a:t>deepcopy</a:t>
            </a:r>
            <a:r>
              <a:rPr lang="zh-CN" altLang="en-US">
                <a:ea typeface="宋体" panose="02010600030101010101" pitchFamily="2" charset="-122"/>
              </a:rPr>
              <a:t>函数，拷贝对象中包含的子对象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9.28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对象的深拷贝示例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40964" name="图片 1">
            <a:extLst>
              <a:ext uri="{FF2B5EF4-FFF2-40B4-BE49-F238E27FC236}">
                <a16:creationId xmlns:a16="http://schemas.microsoft.com/office/drawing/2014/main" id="{E386559A-D780-FD4B-9456-3F6C5C0F3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239150"/>
            <a:ext cx="8970101" cy="348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1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BE059AF-6D4E-6A47-B4A4-B954BD0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165101"/>
            <a:ext cx="7772400" cy="8286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类和对象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5FD8E8F-D052-F24A-BA19-DA65D6C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361" y="993776"/>
            <a:ext cx="9813016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类与对象的关系：</a:t>
            </a:r>
            <a:r>
              <a:rPr kumimoji="1" lang="zh-CN" altLang="en-US" dirty="0"/>
              <a:t>类将行为和状态打包到一起，达到对某种事物的抽象（功能）。</a:t>
            </a:r>
            <a:endParaRPr kumimoji="1" lang="en-US" altLang="zh-CN" dirty="0"/>
          </a:p>
          <a:p>
            <a:r>
              <a:rPr kumimoji="1" lang="zh-CN" altLang="en-US" dirty="0"/>
              <a:t>听到行为这个词，你应该想到函数，在类中，这被称为方法。</a:t>
            </a:r>
            <a:endParaRPr kumimoji="1" lang="en-US" altLang="zh-CN" dirty="0"/>
          </a:p>
          <a:p>
            <a:r>
              <a:rPr kumimoji="1" lang="zh-CN" altLang="en-US" dirty="0"/>
              <a:t>听到状态这个词，你应该想到变量，在类中，这被称为属性。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0626A1-658F-7440-9A8D-2B022374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05" y="2814979"/>
            <a:ext cx="3618412" cy="40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BE059AF-6D4E-6A47-B4A4-B954BD0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165101"/>
            <a:ext cx="7772400" cy="8286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类和对象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BE4B40-A26C-A941-AD40-2BD6823C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65" y="1507489"/>
            <a:ext cx="9901893" cy="42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271E6D-BDE3-574A-95D0-B5C34B9E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88913"/>
            <a:ext cx="7772400" cy="7921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346DE54-C99B-8445-8612-1026578B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64" y="944563"/>
            <a:ext cx="10202862" cy="52562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类中定义的成员变量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实例属性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self.</a:t>
            </a:r>
            <a:r>
              <a:rPr lang="zh-CN" altLang="en-US" dirty="0">
                <a:ea typeface="宋体" panose="02010600030101010101" pitchFamily="2" charset="-122"/>
              </a:rPr>
              <a:t>变量名定义的属性</a:t>
            </a:r>
            <a:r>
              <a:rPr lang="zh-Han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也称为实例变量，每个实例保存一个单独的副本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9.3】</a:t>
            </a:r>
            <a:r>
              <a:rPr lang="zh-CN" altLang="en-US" dirty="0">
                <a:ea typeface="宋体" panose="02010600030101010101" pitchFamily="2" charset="-122"/>
              </a:rPr>
              <a:t>定义类</a:t>
            </a:r>
            <a:r>
              <a:rPr lang="en-US" altLang="zh-CN" dirty="0">
                <a:ea typeface="宋体" panose="02010600030101010101" pitchFamily="2" charset="-122"/>
              </a:rPr>
              <a:t>Person2</a:t>
            </a:r>
            <a:r>
              <a:rPr lang="zh-CN" altLang="en-US" dirty="0">
                <a:ea typeface="宋体" panose="02010600030101010101" pitchFamily="2" charset="-122"/>
              </a:rPr>
              <a:t>。定义成员变量（域）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148" name="图片 1">
            <a:extLst>
              <a:ext uri="{FF2B5EF4-FFF2-40B4-BE49-F238E27FC236}">
                <a16:creationId xmlns:a16="http://schemas.microsoft.com/office/drawing/2014/main" id="{7C1A1DB6-42D5-A747-BB2E-E212CE20A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4" y="2968944"/>
            <a:ext cx="85502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2">
            <a:extLst>
              <a:ext uri="{FF2B5EF4-FFF2-40B4-BE49-F238E27FC236}">
                <a16:creationId xmlns:a16="http://schemas.microsoft.com/office/drawing/2014/main" id="{2BC3D8DB-2180-A741-ACC6-109702A8A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239" y="5647056"/>
            <a:ext cx="1652587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733F77-3BB1-0347-9D70-195A3ACF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88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F589BC5-522D-5744-B0BB-70FDD4CE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99" y="1059407"/>
            <a:ext cx="9921783" cy="52562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类属性：类本身的变量，称为类属性，类似其他语言的静态属性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9.4】</a:t>
            </a:r>
            <a:r>
              <a:rPr lang="zh-CN" altLang="en-US" dirty="0">
                <a:ea typeface="宋体" panose="02010600030101010101" pitchFamily="2" charset="-122"/>
              </a:rPr>
              <a:t>定义类</a:t>
            </a:r>
            <a:r>
              <a:rPr lang="en-US" altLang="zh-CN" dirty="0">
                <a:ea typeface="宋体" panose="02010600030101010101" pitchFamily="2" charset="-122"/>
              </a:rPr>
              <a:t>Person3</a:t>
            </a:r>
            <a:r>
              <a:rPr lang="zh-CN" altLang="en-US" dirty="0">
                <a:ea typeface="宋体" panose="02010600030101010101" pitchFamily="2" charset="-122"/>
              </a:rPr>
              <a:t>。定义类域和类方法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3B83EE39-0AC7-7248-92CF-36431643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69" y="3537154"/>
            <a:ext cx="2522537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>
            <a:extLst>
              <a:ext uri="{FF2B5EF4-FFF2-40B4-BE49-F238E27FC236}">
                <a16:creationId xmlns:a16="http://schemas.microsoft.com/office/drawing/2014/main" id="{5D185521-D9DF-9C4C-8703-88B09E55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37" y="2202407"/>
            <a:ext cx="70024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733F77-3BB1-0347-9D70-195A3ACF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88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属性（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F589BC5-522D-5744-B0BB-70FDD4CE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99" y="1059407"/>
            <a:ext cx="9921783" cy="525621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类属性为什么可以通过“</a:t>
            </a:r>
            <a:r>
              <a:rPr lang="en-US" altLang="zh-CN" dirty="0">
                <a:ea typeface="宋体" panose="02010600030101010101" pitchFamily="2" charset="-122"/>
              </a:rPr>
              <a:t>o</a:t>
            </a:r>
            <a:r>
              <a:rPr lang="en-US" altLang="zh-Hans" dirty="0">
                <a:ea typeface="宋体" panose="02010600030101010101" pitchFamily="2" charset="-122"/>
              </a:rPr>
              <a:t>bj.</a:t>
            </a:r>
            <a:r>
              <a:rPr lang="zh-CN" altLang="en-US" dirty="0">
                <a:ea typeface="宋体" panose="02010600030101010101" pitchFamily="2" charset="-122"/>
              </a:rPr>
              <a:t>属性名”来访问呢？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C6B995-042A-9E4D-9739-EA73496B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99" y="1798774"/>
            <a:ext cx="10208992" cy="45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1433</TotalTime>
  <Words>1854</Words>
  <Application>Microsoft Office PowerPoint</Application>
  <PresentationFormat>宽屏</PresentationFormat>
  <Paragraphs>198</Paragraphs>
  <Slides>46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DengXian</vt:lpstr>
      <vt:lpstr>华文楷体</vt:lpstr>
      <vt:lpstr>宋体</vt:lpstr>
      <vt:lpstr>Arial</vt:lpstr>
      <vt:lpstr>Corbel</vt:lpstr>
      <vt:lpstr>Wingdings</vt:lpstr>
      <vt:lpstr>视差</vt:lpstr>
      <vt:lpstr>第九章 Python的类和对象</vt:lpstr>
      <vt:lpstr>PowerPoint 演示文稿</vt:lpstr>
      <vt:lpstr>面向对象概念</vt:lpstr>
      <vt:lpstr>类和对象</vt:lpstr>
      <vt:lpstr>类和对象</vt:lpstr>
      <vt:lpstr>类和对象</vt:lpstr>
      <vt:lpstr>属性（1）</vt:lpstr>
      <vt:lpstr>属性（2）</vt:lpstr>
      <vt:lpstr>属性（2）</vt:lpstr>
      <vt:lpstr>属性（2）</vt:lpstr>
      <vt:lpstr>属性（3）</vt:lpstr>
      <vt:lpstr>属性（4）</vt:lpstr>
      <vt:lpstr>属性（5）</vt:lpstr>
      <vt:lpstr>属性（6）</vt:lpstr>
      <vt:lpstr>属性（7）</vt:lpstr>
      <vt:lpstr>方法</vt:lpstr>
      <vt:lpstr>静态方法（@staticmethod）</vt:lpstr>
      <vt:lpstr>【例9.11】静态方法示例</vt:lpstr>
      <vt:lpstr>类方法（@classmethod）</vt:lpstr>
      <vt:lpstr>【例9.12】类方法示例</vt:lpstr>
      <vt:lpstr>__init__方法（构造函数）和__new__方法</vt:lpstr>
      <vt:lpstr>【例9.14】__init__方法示例2</vt:lpstr>
      <vt:lpstr>__del__方法（析构函数）</vt:lpstr>
      <vt:lpstr>【例9.15】__del__方法示例</vt:lpstr>
      <vt:lpstr>私有方法与公有方法</vt:lpstr>
      <vt:lpstr>【例9.16】私有方法示例</vt:lpstr>
      <vt:lpstr>方法重载</vt:lpstr>
      <vt:lpstr>【例9.18】方法重载示例2</vt:lpstr>
      <vt:lpstr>为什么Python不支持方法重载？</vt:lpstr>
      <vt:lpstr>实际上，真正的情况是，标准库不支持</vt:lpstr>
      <vt:lpstr> 继承</vt:lpstr>
      <vt:lpstr>【例9.19】派生类示例</vt:lpstr>
      <vt:lpstr>查看继承的层次关系</vt:lpstr>
      <vt:lpstr>类成员的继承和重写</vt:lpstr>
      <vt:lpstr>【例9.21】类成员的继承和重写示例</vt:lpstr>
      <vt:lpstr>多重继承的菱形继承危险</vt:lpstr>
      <vt:lpstr>对象的特殊方法</vt:lpstr>
      <vt:lpstr>【例9.22】对象的特殊方法示例</vt:lpstr>
      <vt:lpstr>运算符重载与对象的特殊方法</vt:lpstr>
      <vt:lpstr>【例9.23】运算符重载示例</vt:lpstr>
      <vt:lpstr>@functools.total_ordering装饰器</vt:lpstr>
      <vt:lpstr>【例9.24】total_ordering装饰器函数示例</vt:lpstr>
      <vt:lpstr>__call__方法和可调用对象（callabe）</vt:lpstr>
      <vt:lpstr>对象的引用、浅拷贝和深拷贝</vt:lpstr>
      <vt:lpstr>【例9.27】对象的浅拷贝示例</vt:lpstr>
      <vt:lpstr>对象的深拷贝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Python语言概述</dc:title>
  <dc:creator>Microsoft Office 用户</dc:creator>
  <cp:lastModifiedBy>Zhenli He</cp:lastModifiedBy>
  <cp:revision>431</cp:revision>
  <dcterms:created xsi:type="dcterms:W3CDTF">2017-08-31T08:49:33Z</dcterms:created>
  <dcterms:modified xsi:type="dcterms:W3CDTF">2018-05-02T16:05:10Z</dcterms:modified>
</cp:coreProperties>
</file>