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03"/>
  </p:notesMasterIdLst>
  <p:handoutMasterIdLst>
    <p:handoutMasterId r:id="rId104"/>
  </p:handoutMasterIdLst>
  <p:sldIdLst>
    <p:sldId id="256" r:id="rId2"/>
    <p:sldId id="339" r:id="rId3"/>
    <p:sldId id="379" r:id="rId4"/>
    <p:sldId id="381" r:id="rId5"/>
    <p:sldId id="340" r:id="rId6"/>
    <p:sldId id="391" r:id="rId7"/>
    <p:sldId id="257" r:id="rId8"/>
    <p:sldId id="258" r:id="rId9"/>
    <p:sldId id="259" r:id="rId10"/>
    <p:sldId id="390" r:id="rId11"/>
    <p:sldId id="382" r:id="rId12"/>
    <p:sldId id="343" r:id="rId13"/>
    <p:sldId id="344" r:id="rId14"/>
    <p:sldId id="346" r:id="rId15"/>
    <p:sldId id="261" r:id="rId16"/>
    <p:sldId id="353" r:id="rId17"/>
    <p:sldId id="262" r:id="rId18"/>
    <p:sldId id="354" r:id="rId19"/>
    <p:sldId id="268" r:id="rId20"/>
    <p:sldId id="269" r:id="rId21"/>
    <p:sldId id="383" r:id="rId22"/>
    <p:sldId id="270" r:id="rId23"/>
    <p:sldId id="271" r:id="rId24"/>
    <p:sldId id="272" r:id="rId25"/>
    <p:sldId id="273" r:id="rId26"/>
    <p:sldId id="274" r:id="rId27"/>
    <p:sldId id="356" r:id="rId28"/>
    <p:sldId id="275" r:id="rId29"/>
    <p:sldId id="355" r:id="rId30"/>
    <p:sldId id="276" r:id="rId31"/>
    <p:sldId id="277" r:id="rId32"/>
    <p:sldId id="357" r:id="rId33"/>
    <p:sldId id="278" r:id="rId34"/>
    <p:sldId id="358" r:id="rId35"/>
    <p:sldId id="279" r:id="rId36"/>
    <p:sldId id="280" r:id="rId37"/>
    <p:sldId id="281" r:id="rId38"/>
    <p:sldId id="359" r:id="rId39"/>
    <p:sldId id="282" r:id="rId40"/>
    <p:sldId id="283" r:id="rId41"/>
    <p:sldId id="360" r:id="rId42"/>
    <p:sldId id="289" r:id="rId43"/>
    <p:sldId id="366" r:id="rId44"/>
    <p:sldId id="349" r:id="rId45"/>
    <p:sldId id="385" r:id="rId46"/>
    <p:sldId id="292" r:id="rId47"/>
    <p:sldId id="386" r:id="rId48"/>
    <p:sldId id="294" r:id="rId49"/>
    <p:sldId id="295" r:id="rId50"/>
    <p:sldId id="387" r:id="rId51"/>
    <p:sldId id="296" r:id="rId52"/>
    <p:sldId id="388" r:id="rId53"/>
    <p:sldId id="297" r:id="rId54"/>
    <p:sldId id="298" r:id="rId55"/>
    <p:sldId id="299" r:id="rId56"/>
    <p:sldId id="300" r:id="rId57"/>
    <p:sldId id="301" r:id="rId58"/>
    <p:sldId id="302" r:id="rId59"/>
    <p:sldId id="303" r:id="rId60"/>
    <p:sldId id="361" r:id="rId61"/>
    <p:sldId id="362" r:id="rId62"/>
    <p:sldId id="363" r:id="rId63"/>
    <p:sldId id="305" r:id="rId64"/>
    <p:sldId id="368" r:id="rId65"/>
    <p:sldId id="307" r:id="rId66"/>
    <p:sldId id="364" r:id="rId67"/>
    <p:sldId id="308" r:id="rId68"/>
    <p:sldId id="369" r:id="rId69"/>
    <p:sldId id="309" r:id="rId70"/>
    <p:sldId id="389" r:id="rId71"/>
    <p:sldId id="310" r:id="rId72"/>
    <p:sldId id="392" r:id="rId73"/>
    <p:sldId id="311" r:id="rId74"/>
    <p:sldId id="312" r:id="rId75"/>
    <p:sldId id="384" r:id="rId76"/>
    <p:sldId id="314" r:id="rId77"/>
    <p:sldId id="315" r:id="rId78"/>
    <p:sldId id="316" r:id="rId79"/>
    <p:sldId id="370" r:id="rId80"/>
    <p:sldId id="351" r:id="rId81"/>
    <p:sldId id="317" r:id="rId82"/>
    <p:sldId id="371" r:id="rId83"/>
    <p:sldId id="348" r:id="rId84"/>
    <p:sldId id="320" r:id="rId85"/>
    <p:sldId id="318" r:id="rId86"/>
    <p:sldId id="321" r:id="rId87"/>
    <p:sldId id="322" r:id="rId88"/>
    <p:sldId id="319" r:id="rId89"/>
    <p:sldId id="324" r:id="rId90"/>
    <p:sldId id="325" r:id="rId91"/>
    <p:sldId id="373" r:id="rId92"/>
    <p:sldId id="394" r:id="rId93"/>
    <p:sldId id="350" r:id="rId94"/>
    <p:sldId id="375" r:id="rId95"/>
    <p:sldId id="326" r:id="rId96"/>
    <p:sldId id="327" r:id="rId97"/>
    <p:sldId id="377" r:id="rId98"/>
    <p:sldId id="376" r:id="rId99"/>
    <p:sldId id="337" r:id="rId100"/>
    <p:sldId id="338" r:id="rId101"/>
    <p:sldId id="393" r:id="rId10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6775" autoAdjust="0"/>
  </p:normalViewPr>
  <p:slideViewPr>
    <p:cSldViewPr>
      <p:cViewPr varScale="1">
        <p:scale>
          <a:sx n="62" d="100"/>
          <a:sy n="62" d="100"/>
        </p:scale>
        <p:origin x="-1584" y="-84"/>
      </p:cViewPr>
      <p:guideLst>
        <p:guide orient="horz" pos="2160"/>
        <p:guide pos="2880"/>
      </p:guideLst>
    </p:cSldViewPr>
  </p:slideViewPr>
  <p:outlineViewPr>
    <p:cViewPr>
      <p:scale>
        <a:sx n="33" d="100"/>
        <a:sy n="33" d="100"/>
      </p:scale>
      <p:origin x="108" y="3767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81BC63-0ECE-49A7-8AE7-0FF6D20B3C47}" type="datetimeFigureOut">
              <a:rPr lang="zh-CN" altLang="en-US" smtClean="0"/>
              <a:t>2018/3/13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云南大学软件学院</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AEDB9E-8782-4797-85CF-ED418B7CC8A2}" type="slidenum">
              <a:rPr lang="zh-CN" altLang="en-US" smtClean="0"/>
              <a:t>‹#›</a:t>
            </a:fld>
            <a:endParaRPr lang="zh-CN" altLang="en-US"/>
          </a:p>
        </p:txBody>
      </p:sp>
    </p:spTree>
    <p:extLst>
      <p:ext uri="{BB962C8B-B14F-4D97-AF65-F5344CB8AC3E}">
        <p14:creationId xmlns:p14="http://schemas.microsoft.com/office/powerpoint/2010/main" val="39173834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EA1EC7-9C84-4855-BA04-B643293B2CA4}" type="datetimeFigureOut">
              <a:rPr lang="zh-CN" altLang="en-US" smtClean="0"/>
              <a:t>2018/3/13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云南大学软件学院</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C16CB-A528-46D6-AFEB-B4CD60F1DDC3}" type="slidenum">
              <a:rPr lang="zh-CN" altLang="en-US" smtClean="0"/>
              <a:t>‹#›</a:t>
            </a:fld>
            <a:endParaRPr lang="zh-CN" altLang="en-US"/>
          </a:p>
        </p:txBody>
      </p:sp>
    </p:spTree>
    <p:extLst>
      <p:ext uri="{BB962C8B-B14F-4D97-AF65-F5344CB8AC3E}">
        <p14:creationId xmlns:p14="http://schemas.microsoft.com/office/powerpoint/2010/main" val="2957198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石油勘探，中国移动短信网关系统，中国移动短信邮箱系统，中国人民银行网间互联，中国人民银行清算系统，中国建设银行网站，还有一些电子政务系统等</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a:t>
            </a:fld>
            <a:endParaRPr lang="zh-CN" altLang="en-US"/>
          </a:p>
        </p:txBody>
      </p:sp>
    </p:spTree>
    <p:extLst>
      <p:ext uri="{BB962C8B-B14F-4D97-AF65-F5344CB8AC3E}">
        <p14:creationId xmlns:p14="http://schemas.microsoft.com/office/powerpoint/2010/main" val="57292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教材</a:t>
            </a:r>
            <a:r>
              <a:rPr lang="en-US" altLang="zh-CN" dirty="0" smtClean="0"/>
              <a:t>79</a:t>
            </a:r>
            <a:r>
              <a:rPr lang="zh-CN" altLang="en-US" dirty="0" smtClean="0"/>
              <a:t>页，</a:t>
            </a:r>
            <a:endParaRPr lang="en-US" altLang="zh-CN" dirty="0" smtClean="0"/>
          </a:p>
          <a:p>
            <a:r>
              <a:rPr lang="zh-CN" altLang="en-US" dirty="0" smtClean="0"/>
              <a:t>动手：请同学在图形环境下，浏览以上的文件夹，并查看文件的属性</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20</a:t>
            </a:fld>
            <a:endParaRPr lang="zh-CN" altLang="en-US"/>
          </a:p>
        </p:txBody>
      </p:sp>
    </p:spTree>
    <p:extLst>
      <p:ext uri="{BB962C8B-B14F-4D97-AF65-F5344CB8AC3E}">
        <p14:creationId xmlns:p14="http://schemas.microsoft.com/office/powerpoint/2010/main" val="2827551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测试挂载光盘</a:t>
            </a:r>
            <a:endParaRPr lang="en-US" altLang="zh-CN" dirty="0" smtClean="0"/>
          </a:p>
          <a:p>
            <a:r>
              <a:rPr lang="en-US" altLang="zh-CN" dirty="0" smtClean="0"/>
              <a:t>mount /dev/</a:t>
            </a:r>
            <a:r>
              <a:rPr lang="en-US" altLang="zh-CN" dirty="0" err="1" smtClean="0"/>
              <a:t>cdrom</a:t>
            </a:r>
            <a:r>
              <a:rPr lang="en-US" altLang="zh-CN" dirty="0" smtClean="0"/>
              <a:t> /</a:t>
            </a:r>
            <a:r>
              <a:rPr lang="en-US" altLang="zh-CN" dirty="0" err="1" smtClean="0"/>
              <a:t>mnt</a:t>
            </a:r>
            <a:r>
              <a:rPr lang="en-US" altLang="zh-CN" dirty="0" smtClean="0"/>
              <a:t>/</a:t>
            </a:r>
            <a:r>
              <a:rPr lang="en-US" altLang="zh-CN" dirty="0" err="1" smtClean="0"/>
              <a:t>cdrom</a:t>
            </a:r>
            <a:endParaRPr lang="en-US" altLang="zh-CN" dirty="0" smtClean="0"/>
          </a:p>
          <a:p>
            <a:r>
              <a:rPr lang="en-US" altLang="zh-CN" dirty="0" smtClean="0"/>
              <a:t>ls /</a:t>
            </a:r>
            <a:r>
              <a:rPr lang="en-US" altLang="zh-CN" dirty="0" err="1" smtClean="0"/>
              <a:t>mnt</a:t>
            </a:r>
            <a:r>
              <a:rPr lang="en-US" altLang="zh-CN" dirty="0" smtClean="0"/>
              <a:t>/</a:t>
            </a:r>
            <a:r>
              <a:rPr lang="en-US" altLang="zh-CN" dirty="0" err="1" smtClean="0"/>
              <a:t>cdrom</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23</a:t>
            </a:fld>
            <a:endParaRPr lang="zh-CN" altLang="en-US"/>
          </a:p>
        </p:txBody>
      </p:sp>
    </p:spTree>
    <p:extLst>
      <p:ext uri="{BB962C8B-B14F-4D97-AF65-F5344CB8AC3E}">
        <p14:creationId xmlns:p14="http://schemas.microsoft.com/office/powerpoint/2010/main" val="316448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按修改顺序显示文件还要加</a:t>
            </a:r>
            <a:r>
              <a:rPr lang="en-US" altLang="zh-CN" dirty="0" smtClean="0"/>
              <a:t>-t</a:t>
            </a:r>
            <a:r>
              <a:rPr lang="zh-CN" altLang="en-US" dirty="0" smtClean="0"/>
              <a:t>参数，否则还是按名称排列</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24</a:t>
            </a:fld>
            <a:endParaRPr lang="zh-CN" altLang="en-US"/>
          </a:p>
        </p:txBody>
      </p:sp>
    </p:spTree>
    <p:extLst>
      <p:ext uri="{BB962C8B-B14F-4D97-AF65-F5344CB8AC3E}">
        <p14:creationId xmlns:p14="http://schemas.microsoft.com/office/powerpoint/2010/main" val="2728394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在终端测试对照表来理解</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25</a:t>
            </a:fld>
            <a:endParaRPr lang="zh-CN" altLang="en-US"/>
          </a:p>
        </p:txBody>
      </p:sp>
    </p:spTree>
    <p:extLst>
      <p:ext uri="{BB962C8B-B14F-4D97-AF65-F5344CB8AC3E}">
        <p14:creationId xmlns:p14="http://schemas.microsoft.com/office/powerpoint/2010/main" val="4282450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777</a:t>
            </a:r>
            <a:r>
              <a:rPr lang="zh-CN" altLang="en-US" dirty="0" smtClean="0"/>
              <a:t>的理解？</a:t>
            </a:r>
            <a:endParaRPr lang="en-US" altLang="zh-CN" dirty="0" smtClean="0"/>
          </a:p>
          <a:p>
            <a:r>
              <a:rPr lang="zh-CN" altLang="en-US" dirty="0" smtClean="0"/>
              <a:t>用</a:t>
            </a:r>
            <a:r>
              <a:rPr lang="en-US" altLang="zh-CN" dirty="0" smtClean="0"/>
              <a:t>ls</a:t>
            </a:r>
            <a:r>
              <a:rPr lang="en-US" altLang="zh-CN" baseline="0" dirty="0" smtClean="0"/>
              <a:t> –l tsk</a:t>
            </a:r>
            <a:r>
              <a:rPr lang="zh-CN" altLang="en-US" baseline="0" dirty="0" smtClean="0"/>
              <a:t>查看结果后来理解（即可对照文件权限的两种指定方式：符号方式和八进制数方式）</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29</a:t>
            </a:fld>
            <a:endParaRPr lang="zh-CN" altLang="en-US"/>
          </a:p>
        </p:txBody>
      </p:sp>
    </p:spTree>
    <p:extLst>
      <p:ext uri="{BB962C8B-B14F-4D97-AF65-F5344CB8AC3E}">
        <p14:creationId xmlns:p14="http://schemas.microsoft.com/office/powerpoint/2010/main" val="1920884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能否删除非空目录？如果要删除需要带什么参数？</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30</a:t>
            </a:fld>
            <a:endParaRPr lang="zh-CN" altLang="en-US"/>
          </a:p>
        </p:txBody>
      </p:sp>
    </p:spTree>
    <p:extLst>
      <p:ext uri="{BB962C8B-B14F-4D97-AF65-F5344CB8AC3E}">
        <p14:creationId xmlns:p14="http://schemas.microsoft.com/office/powerpoint/2010/main" val="2623834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删除非空目录时可以结合这里</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33</a:t>
            </a:fld>
            <a:endParaRPr lang="zh-CN" altLang="en-US"/>
          </a:p>
        </p:txBody>
      </p:sp>
    </p:spTree>
    <p:extLst>
      <p:ext uri="{BB962C8B-B14F-4D97-AF65-F5344CB8AC3E}">
        <p14:creationId xmlns:p14="http://schemas.microsoft.com/office/powerpoint/2010/main" val="2314577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Grup</a:t>
            </a:r>
            <a:r>
              <a:rPr lang="zh-CN" altLang="en-US" dirty="0" smtClean="0"/>
              <a:t>是引导操作系统的</a:t>
            </a:r>
            <a:r>
              <a:rPr lang="zh-CN" altLang="en-US" dirty="0" smtClean="0"/>
              <a:t>程序</a:t>
            </a:r>
            <a:endParaRPr lang="en-US" altLang="zh-CN" dirty="0" smtClean="0"/>
          </a:p>
          <a:p>
            <a:endParaRPr lang="en-US" altLang="zh-CN" dirty="0" smtClean="0"/>
          </a:p>
          <a:p>
            <a:r>
              <a:rPr lang="en-US" altLang="zh-CN" dirty="0" smtClean="0"/>
              <a:t>《</a:t>
            </a:r>
            <a:r>
              <a:rPr lang="en-US" altLang="zh-CN" dirty="0" err="1" smtClean="0"/>
              <a:t>linux</a:t>
            </a:r>
            <a:r>
              <a:rPr lang="zh-CN" altLang="en-US" dirty="0" smtClean="0"/>
              <a:t>程序设计第</a:t>
            </a:r>
            <a:r>
              <a:rPr lang="en-US" altLang="zh-CN" dirty="0" smtClean="0"/>
              <a:t>4</a:t>
            </a:r>
            <a:r>
              <a:rPr lang="zh-CN" altLang="en-US" dirty="0" smtClean="0"/>
              <a:t>版</a:t>
            </a:r>
            <a:r>
              <a:rPr lang="en-US" altLang="zh-CN" dirty="0" smtClean="0"/>
              <a:t>》p52 find</a:t>
            </a:r>
            <a:r>
              <a:rPr lang="zh-CN" altLang="en-US" dirty="0" smtClean="0"/>
              <a:t>更多的参数和用法</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36</a:t>
            </a:fld>
            <a:endParaRPr lang="zh-CN" altLang="en-US"/>
          </a:p>
        </p:txBody>
      </p:sp>
    </p:spTree>
    <p:extLst>
      <p:ext uri="{BB962C8B-B14F-4D97-AF65-F5344CB8AC3E}">
        <p14:creationId xmlns:p14="http://schemas.microsoft.com/office/powerpoint/2010/main" val="275993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p55</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37</a:t>
            </a:fld>
            <a:endParaRPr lang="zh-CN" altLang="en-US"/>
          </a:p>
        </p:txBody>
      </p:sp>
    </p:spTree>
    <p:extLst>
      <p:ext uri="{BB962C8B-B14F-4D97-AF65-F5344CB8AC3E}">
        <p14:creationId xmlns:p14="http://schemas.microsoft.com/office/powerpoint/2010/main" val="3290408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head </a:t>
            </a:r>
            <a:r>
              <a:rPr lang="zh-CN" altLang="en-US" dirty="0" smtClean="0"/>
              <a:t>命令 查看文件开始的内容，</a:t>
            </a:r>
            <a:endParaRPr lang="en-US" altLang="zh-CN" dirty="0" smtClean="0"/>
          </a:p>
          <a:p>
            <a:r>
              <a:rPr lang="en-US" altLang="zh-CN" dirty="0" smtClean="0"/>
              <a:t>tail </a:t>
            </a:r>
            <a:r>
              <a:rPr lang="zh-CN" altLang="en-US" dirty="0" smtClean="0"/>
              <a:t>命令</a:t>
            </a:r>
            <a:r>
              <a:rPr lang="zh-CN" altLang="en-US" baseline="0" dirty="0" smtClean="0"/>
              <a:t> 显示一个或者多个文件的尾部</a:t>
            </a:r>
            <a:endParaRPr lang="en-US" altLang="zh-CN" baseline="0" dirty="0" smtClean="0"/>
          </a:p>
          <a:p>
            <a:r>
              <a:rPr lang="zh-CN" altLang="en-US" baseline="0" dirty="0" smtClean="0"/>
              <a:t>自行查阅资料或者用</a:t>
            </a:r>
            <a:r>
              <a:rPr lang="en-US" altLang="zh-CN" baseline="0" dirty="0" smtClean="0"/>
              <a:t>man</a:t>
            </a:r>
            <a:r>
              <a:rPr lang="zh-CN" altLang="en-US" baseline="0" dirty="0" smtClean="0"/>
              <a:t>帮助命令完成学习</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38</a:t>
            </a:fld>
            <a:endParaRPr lang="zh-CN" altLang="en-US"/>
          </a:p>
        </p:txBody>
      </p:sp>
    </p:spTree>
    <p:extLst>
      <p:ext uri="{BB962C8B-B14F-4D97-AF65-F5344CB8AC3E}">
        <p14:creationId xmlns:p14="http://schemas.microsoft.com/office/powerpoint/2010/main" val="334687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Linux </a:t>
            </a:r>
            <a:r>
              <a:rPr lang="zh-CN" altLang="en-US" dirty="0" smtClean="0"/>
              <a:t>早是由一位名叫 </a:t>
            </a:r>
            <a:r>
              <a:rPr lang="en-US" altLang="zh-CN" dirty="0" smtClean="0"/>
              <a:t>Linus Torvalds </a:t>
            </a:r>
            <a:r>
              <a:rPr lang="zh-CN" altLang="en-US" dirty="0" smtClean="0"/>
              <a:t>的计算机业余爱好者设计的，当时他是芬兰赫尔辛基 大学的学生。他的目的是设计一个能代替 </a:t>
            </a:r>
            <a:r>
              <a:rPr lang="en-US" altLang="zh-CN" dirty="0" err="1" smtClean="0"/>
              <a:t>Minix</a:t>
            </a:r>
            <a:r>
              <a:rPr lang="en-US" altLang="zh-CN" dirty="0" smtClean="0"/>
              <a:t> </a:t>
            </a:r>
            <a:r>
              <a:rPr lang="zh-CN" altLang="en-US" dirty="0" smtClean="0"/>
              <a:t>的操作系统（</a:t>
            </a:r>
            <a:r>
              <a:rPr lang="en-US" altLang="zh-CN" dirty="0" err="1" smtClean="0"/>
              <a:t>Minix</a:t>
            </a:r>
            <a:r>
              <a:rPr lang="en-US" altLang="zh-CN" dirty="0" smtClean="0"/>
              <a:t> </a:t>
            </a:r>
            <a:r>
              <a:rPr lang="zh-CN" altLang="en-US" dirty="0" smtClean="0"/>
              <a:t>是由 </a:t>
            </a:r>
            <a:r>
              <a:rPr lang="en-US" altLang="zh-CN" dirty="0" smtClean="0"/>
              <a:t>Andrew </a:t>
            </a:r>
            <a:r>
              <a:rPr lang="en-US" altLang="zh-CN" dirty="0" err="1" smtClean="0"/>
              <a:t>Tannebaum</a:t>
            </a:r>
            <a:r>
              <a:rPr lang="en-US" altLang="zh-CN" dirty="0" smtClean="0"/>
              <a:t> </a:t>
            </a:r>
            <a:r>
              <a:rPr lang="zh-CN" altLang="en-US" dirty="0" smtClean="0"/>
              <a:t>教授 编写的一个操作系统示教程序），他要求这个新的操作系统可用于 </a:t>
            </a:r>
            <a:r>
              <a:rPr lang="en-US" altLang="zh-CN" dirty="0" smtClean="0"/>
              <a:t>386</a:t>
            </a:r>
            <a:r>
              <a:rPr lang="zh-CN" altLang="en-US" dirty="0" smtClean="0"/>
              <a:t>、</a:t>
            </a:r>
            <a:r>
              <a:rPr lang="en-US" altLang="zh-CN" dirty="0" smtClean="0"/>
              <a:t>486 </a:t>
            </a:r>
            <a:r>
              <a:rPr lang="zh-CN" altLang="en-US" dirty="0" smtClean="0"/>
              <a:t>或奔腾处理器的个人 计算机上，并且具有 </a:t>
            </a:r>
            <a:r>
              <a:rPr lang="en-US" altLang="zh-CN" dirty="0" smtClean="0"/>
              <a:t>UNIX </a:t>
            </a:r>
            <a:r>
              <a:rPr lang="zh-CN" altLang="en-US" dirty="0" smtClean="0"/>
              <a:t>操作系统的全部功能，由此开始了 </a:t>
            </a:r>
            <a:r>
              <a:rPr lang="en-US" altLang="zh-CN" dirty="0" smtClean="0"/>
              <a:t>Linux </a:t>
            </a:r>
            <a:r>
              <a:rPr lang="zh-CN" altLang="en-US" dirty="0" smtClean="0"/>
              <a:t>雏形的设计。</a:t>
            </a:r>
            <a:r>
              <a:rPr lang="en-US" altLang="zh-CN" dirty="0" smtClean="0"/>
              <a:t>1991 </a:t>
            </a:r>
            <a:r>
              <a:rPr lang="zh-CN" altLang="en-US" dirty="0" smtClean="0"/>
              <a:t>年 </a:t>
            </a:r>
            <a:r>
              <a:rPr lang="en-US" altLang="zh-CN" dirty="0" smtClean="0"/>
              <a:t>9 </a:t>
            </a:r>
            <a:r>
              <a:rPr lang="zh-CN" altLang="en-US" dirty="0" smtClean="0"/>
              <a:t>月， 他通过互联网发布了 </a:t>
            </a:r>
            <a:r>
              <a:rPr lang="en-US" altLang="zh-CN" dirty="0" smtClean="0"/>
              <a:t>Linux 0.01</a:t>
            </a:r>
            <a:r>
              <a:rPr lang="zh-CN" altLang="en-US" dirty="0" smtClean="0"/>
              <a:t>，并公开了源代码。至今 </a:t>
            </a:r>
            <a:r>
              <a:rPr lang="en-US" altLang="zh-CN" dirty="0" smtClean="0"/>
              <a:t>Linux </a:t>
            </a:r>
            <a:r>
              <a:rPr lang="zh-CN" altLang="en-US" dirty="0" smtClean="0"/>
              <a:t>已经发展了 </a:t>
            </a:r>
            <a:r>
              <a:rPr lang="en-US" altLang="zh-CN" dirty="0" smtClean="0"/>
              <a:t>20 </a:t>
            </a:r>
            <a:r>
              <a:rPr lang="zh-CN" altLang="en-US" dirty="0" smtClean="0"/>
              <a:t>多年，在全世界许 多公司和编程高手的维护下，今天的 </a:t>
            </a:r>
            <a:r>
              <a:rPr lang="en-US" altLang="zh-CN" dirty="0" smtClean="0"/>
              <a:t>Linux </a:t>
            </a:r>
            <a:r>
              <a:rPr lang="zh-CN" altLang="en-US" dirty="0" smtClean="0"/>
              <a:t>已经具有非常强大的功能，并且非常稳定，其普及性 甚至超过了它的前辈 </a:t>
            </a:r>
            <a:r>
              <a:rPr lang="en-US" altLang="zh-CN" dirty="0" smtClean="0"/>
              <a:t>UNIX</a:t>
            </a:r>
            <a:endParaRPr lang="zh-CN" altLang="en-US"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rPr>
              <a:t>Linux</a:t>
            </a:r>
            <a:r>
              <a:rPr lang="zh-CN" altLang="en-US" sz="1200" dirty="0" smtClean="0">
                <a:solidFill>
                  <a:srgbClr val="0000FF"/>
                </a:solidFill>
              </a:rPr>
              <a:t>操作系统的原始内核源于</a:t>
            </a:r>
            <a:r>
              <a:rPr lang="en-US" altLang="zh-CN" sz="1200" dirty="0" err="1" smtClean="0">
                <a:solidFill>
                  <a:srgbClr val="0000FF"/>
                </a:solidFill>
              </a:rPr>
              <a:t>Minix</a:t>
            </a:r>
            <a:r>
              <a:rPr lang="zh-CN" altLang="en-US" sz="1200" dirty="0" smtClean="0">
                <a:solidFill>
                  <a:srgbClr val="0000FF"/>
                </a:solidFill>
              </a:rPr>
              <a:t>的基本架构，由芬兰赫尔辛基大学的学生</a:t>
            </a:r>
            <a:r>
              <a:rPr lang="en-US" altLang="zh-CN" sz="1200" dirty="0" smtClean="0">
                <a:solidFill>
                  <a:srgbClr val="0000FF"/>
                </a:solidFill>
              </a:rPr>
              <a:t>Linus Torvalds</a:t>
            </a:r>
            <a:r>
              <a:rPr lang="zh-CN" altLang="en-US" sz="1200" dirty="0" smtClean="0">
                <a:solidFill>
                  <a:srgbClr val="0000FF"/>
                </a:solidFill>
              </a:rPr>
              <a:t>独立设计并最终完成的，堪称编程史上的一次壮举，也是操作系统发展史上的奇闻轶事。</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a:t>
            </a:fld>
            <a:endParaRPr lang="zh-CN" altLang="en-US"/>
          </a:p>
        </p:txBody>
      </p:sp>
    </p:spTree>
    <p:extLst>
      <p:ext uri="{BB962C8B-B14F-4D97-AF65-F5344CB8AC3E}">
        <p14:creationId xmlns:p14="http://schemas.microsoft.com/office/powerpoint/2010/main" val="3282766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删除账户 </a:t>
            </a:r>
            <a:r>
              <a:rPr lang="en-US" altLang="zh-CN" dirty="0" err="1" smtClean="0"/>
              <a:t>userdel</a:t>
            </a:r>
            <a:r>
              <a:rPr lang="en-US" altLang="zh-CN" dirty="0" smtClean="0"/>
              <a:t> </a:t>
            </a:r>
            <a:r>
              <a:rPr lang="zh-CN" altLang="en-US" dirty="0" smtClean="0"/>
              <a:t>用户名</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42</a:t>
            </a:fld>
            <a:endParaRPr lang="zh-CN" altLang="en-US"/>
          </a:p>
        </p:txBody>
      </p:sp>
    </p:spTree>
    <p:extLst>
      <p:ext uri="{BB962C8B-B14F-4D97-AF65-F5344CB8AC3E}">
        <p14:creationId xmlns:p14="http://schemas.microsoft.com/office/powerpoint/2010/main" val="633081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a:t>
            </a:r>
            <a:r>
              <a:rPr lang="zh-CN" altLang="en-US" dirty="0" smtClean="0"/>
              <a:t>系统起源于</a:t>
            </a:r>
            <a:r>
              <a:rPr lang="en-US" altLang="zh-CN" dirty="0" smtClean="0"/>
              <a:t>internet</a:t>
            </a:r>
            <a:r>
              <a:rPr lang="zh-CN" altLang="en-US" dirty="0" smtClean="0"/>
              <a:t>，具有强大的网络功能和丰富的网络应用软件，网络命令也比较多，这里介绍一些常用的基础网络命令</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51</a:t>
            </a:fld>
            <a:endParaRPr lang="zh-CN" altLang="en-US"/>
          </a:p>
        </p:txBody>
      </p:sp>
    </p:spTree>
    <p:extLst>
      <p:ext uri="{BB962C8B-B14F-4D97-AF65-F5344CB8AC3E}">
        <p14:creationId xmlns:p14="http://schemas.microsoft.com/office/powerpoint/2010/main" val="3673418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自行测试</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55</a:t>
            </a:fld>
            <a:endParaRPr lang="zh-CN" altLang="en-US"/>
          </a:p>
        </p:txBody>
      </p:sp>
    </p:spTree>
    <p:extLst>
      <p:ext uri="{BB962C8B-B14F-4D97-AF65-F5344CB8AC3E}">
        <p14:creationId xmlns:p14="http://schemas.microsoft.com/office/powerpoint/2010/main" val="2815272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自行测试</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56</a:t>
            </a:fld>
            <a:endParaRPr lang="zh-CN" altLang="en-US"/>
          </a:p>
        </p:txBody>
      </p:sp>
    </p:spTree>
    <p:extLst>
      <p:ext uri="{BB962C8B-B14F-4D97-AF65-F5344CB8AC3E}">
        <p14:creationId xmlns:p14="http://schemas.microsoft.com/office/powerpoint/2010/main" val="568820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ls</a:t>
            </a:r>
            <a:r>
              <a:rPr lang="en-US" altLang="zh-CN" baseline="0" dirty="0" smtClean="0"/>
              <a:t> –l</a:t>
            </a:r>
            <a:r>
              <a:rPr lang="zh-CN" altLang="en-US" baseline="0" dirty="0" smtClean="0"/>
              <a:t>命令中已经见到过对应的权限</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60</a:t>
            </a:fld>
            <a:endParaRPr lang="zh-CN" altLang="en-US"/>
          </a:p>
        </p:txBody>
      </p:sp>
    </p:spTree>
    <p:extLst>
      <p:ext uri="{BB962C8B-B14F-4D97-AF65-F5344CB8AC3E}">
        <p14:creationId xmlns:p14="http://schemas.microsoft.com/office/powerpoint/2010/main" val="1518083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P391</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71</a:t>
            </a:fld>
            <a:endParaRPr lang="zh-CN" altLang="en-US"/>
          </a:p>
        </p:txBody>
      </p:sp>
    </p:spTree>
    <p:extLst>
      <p:ext uri="{BB962C8B-B14F-4D97-AF65-F5344CB8AC3E}">
        <p14:creationId xmlns:p14="http://schemas.microsoft.com/office/powerpoint/2010/main" val="3462512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信号的概念将在第</a:t>
            </a:r>
            <a:r>
              <a:rPr lang="en-US" altLang="zh-CN" dirty="0" smtClean="0"/>
              <a:t>7</a:t>
            </a:r>
            <a:r>
              <a:rPr lang="zh-CN" altLang="en-US" dirty="0" smtClean="0"/>
              <a:t>章介绍</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74</a:t>
            </a:fld>
            <a:endParaRPr lang="zh-CN" altLang="en-US"/>
          </a:p>
        </p:txBody>
      </p:sp>
    </p:spTree>
    <p:extLst>
      <p:ext uri="{BB962C8B-B14F-4D97-AF65-F5344CB8AC3E}">
        <p14:creationId xmlns:p14="http://schemas.microsoft.com/office/powerpoint/2010/main" val="3974010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77</a:t>
            </a:fld>
            <a:endParaRPr lang="zh-CN" altLang="en-US"/>
          </a:p>
        </p:txBody>
      </p:sp>
    </p:spTree>
    <p:extLst>
      <p:ext uri="{BB962C8B-B14F-4D97-AF65-F5344CB8AC3E}">
        <p14:creationId xmlns:p14="http://schemas.microsoft.com/office/powerpoint/2010/main" val="823810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81</a:t>
            </a:fld>
            <a:endParaRPr lang="zh-CN" altLang="en-US"/>
          </a:p>
        </p:txBody>
      </p:sp>
    </p:spTree>
    <p:extLst>
      <p:ext uri="{BB962C8B-B14F-4D97-AF65-F5344CB8AC3E}">
        <p14:creationId xmlns:p14="http://schemas.microsoft.com/office/powerpoint/2010/main" val="98200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tar</a:t>
            </a:r>
            <a:r>
              <a:rPr lang="zh-CN" altLang="en-US" sz="1200" b="0" i="0" kern="1200" dirty="0" smtClean="0">
                <a:solidFill>
                  <a:schemeClr val="tx1"/>
                </a:solidFill>
                <a:effectLst/>
                <a:latin typeface="+mn-lt"/>
                <a:ea typeface="+mn-ea"/>
                <a:cs typeface="+mn-cs"/>
              </a:rPr>
              <a:t>包，如</a:t>
            </a:r>
            <a:r>
              <a:rPr lang="en-US" altLang="zh-CN" sz="1200" b="0" i="0" kern="1200" dirty="0" smtClean="0">
                <a:solidFill>
                  <a:schemeClr val="tx1"/>
                </a:solidFill>
                <a:effectLst/>
                <a:latin typeface="+mn-lt"/>
                <a:ea typeface="+mn-ea"/>
                <a:cs typeface="+mn-cs"/>
              </a:rPr>
              <a:t>software-1.2.3-1.tar.gz</a:t>
            </a:r>
            <a:r>
              <a:rPr lang="zh-CN" altLang="en-US" sz="1200" b="0" i="0" kern="1200" dirty="0" smtClean="0">
                <a:solidFill>
                  <a:schemeClr val="tx1"/>
                </a:solidFill>
                <a:effectLst/>
                <a:latin typeface="+mn-lt"/>
                <a:ea typeface="+mn-ea"/>
                <a:cs typeface="+mn-cs"/>
              </a:rPr>
              <a:t>。他是使用</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系统的</a:t>
            </a:r>
            <a:r>
              <a:rPr lang="zh-CN" altLang="en-US" sz="1200" b="0" i="0" u="none" strike="noStrike" kern="1200" dirty="0" smtClean="0">
                <a:solidFill>
                  <a:schemeClr val="tx1"/>
                </a:solidFill>
                <a:effectLst/>
                <a:latin typeface="+mn-lt"/>
                <a:ea typeface="+mn-ea"/>
                <a:cs typeface="+mn-cs"/>
              </a:rPr>
              <a:t>打包工具</a:t>
            </a:r>
            <a:r>
              <a:rPr lang="en-US" altLang="zh-CN" sz="1200" b="0" i="0" kern="1200" dirty="0" smtClean="0">
                <a:solidFill>
                  <a:schemeClr val="tx1"/>
                </a:solidFill>
                <a:effectLst/>
                <a:latin typeface="+mn-lt"/>
                <a:ea typeface="+mn-ea"/>
                <a:cs typeface="+mn-cs"/>
              </a:rPr>
              <a:t>tar</a:t>
            </a:r>
            <a:r>
              <a:rPr lang="zh-CN" altLang="en-US" sz="1200" b="0" i="0" kern="1200" dirty="0" smtClean="0">
                <a:solidFill>
                  <a:schemeClr val="tx1"/>
                </a:solidFill>
                <a:effectLst/>
                <a:latin typeface="+mn-lt"/>
                <a:ea typeface="+mn-ea"/>
                <a:cs typeface="+mn-cs"/>
              </a:rPr>
              <a:t>打包的。</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rpm</a:t>
            </a:r>
            <a:r>
              <a:rPr lang="zh-CN" altLang="en-US" sz="1200" b="0" i="0" kern="1200" dirty="0" smtClean="0">
                <a:solidFill>
                  <a:schemeClr val="tx1"/>
                </a:solidFill>
                <a:effectLst/>
                <a:latin typeface="+mn-lt"/>
                <a:ea typeface="+mn-ea"/>
                <a:cs typeface="+mn-cs"/>
              </a:rPr>
              <a:t>包，如</a:t>
            </a:r>
            <a:r>
              <a:rPr lang="en-US" altLang="zh-CN" sz="1200" b="0" i="0" kern="1200" dirty="0" smtClean="0">
                <a:solidFill>
                  <a:schemeClr val="tx1"/>
                </a:solidFill>
                <a:effectLst/>
                <a:latin typeface="+mn-lt"/>
                <a:ea typeface="+mn-ea"/>
                <a:cs typeface="+mn-cs"/>
              </a:rPr>
              <a:t>software-1.2.3-1.i386.rpm</a:t>
            </a:r>
            <a:r>
              <a:rPr lang="zh-CN" altLang="en-US" sz="1200" b="0" i="0" kern="1200" dirty="0" smtClean="0">
                <a:solidFill>
                  <a:schemeClr val="tx1"/>
                </a:solidFill>
                <a:effectLst/>
                <a:latin typeface="+mn-lt"/>
                <a:ea typeface="+mn-ea"/>
                <a:cs typeface="+mn-cs"/>
              </a:rPr>
              <a:t>。他是</a:t>
            </a:r>
            <a:r>
              <a:rPr lang="en-US" altLang="zh-CN" sz="1200" b="0" i="0" kern="1200" dirty="0" err="1" smtClean="0">
                <a:solidFill>
                  <a:schemeClr val="tx1"/>
                </a:solidFill>
                <a:effectLst/>
                <a:latin typeface="+mn-lt"/>
                <a:ea typeface="+mn-ea"/>
                <a:cs typeface="+mn-cs"/>
              </a:rPr>
              <a:t>Redhat</a:t>
            </a:r>
            <a:r>
              <a:rPr lang="en-US" altLang="zh-CN" sz="1200" b="0" i="0" kern="1200" dirty="0" smtClean="0">
                <a:solidFill>
                  <a:schemeClr val="tx1"/>
                </a:solidFill>
                <a:effectLst/>
                <a:latin typeface="+mn-lt"/>
                <a:ea typeface="+mn-ea"/>
                <a:cs typeface="+mn-cs"/>
              </a:rPr>
              <a:t> Linux</a:t>
            </a:r>
            <a:r>
              <a:rPr lang="zh-CN" altLang="en-US" sz="1200" b="0" i="0" kern="1200" dirty="0" smtClean="0">
                <a:solidFill>
                  <a:schemeClr val="tx1"/>
                </a:solidFill>
                <a:effectLst/>
                <a:latin typeface="+mn-lt"/>
                <a:ea typeface="+mn-ea"/>
                <a:cs typeface="+mn-cs"/>
              </a:rPr>
              <a:t>提供的一种包</a:t>
            </a:r>
            <a:r>
              <a:rPr lang="zh-CN" altLang="en-US" sz="1200" b="0" i="0" u="none" strike="noStrike" kern="1200" dirty="0" smtClean="0">
                <a:solidFill>
                  <a:schemeClr val="tx1"/>
                </a:solidFill>
                <a:effectLst/>
                <a:latin typeface="+mn-lt"/>
                <a:ea typeface="+mn-ea"/>
                <a:cs typeface="+mn-cs"/>
              </a:rPr>
              <a:t>封装格式</a:t>
            </a:r>
            <a:r>
              <a:rPr lang="zh-CN" altLang="en-US" sz="1200" b="0" i="0" kern="1200" dirty="0" smtClean="0">
                <a:solidFill>
                  <a:schemeClr val="tx1"/>
                </a:solidFill>
                <a:effectLst/>
                <a:latin typeface="+mn-lt"/>
                <a:ea typeface="+mn-ea"/>
                <a:cs typeface="+mn-cs"/>
              </a:rPr>
              <a:t>。包的管理工具</a:t>
            </a:r>
            <a:r>
              <a:rPr lang="en-US" altLang="zh-CN" sz="1200" b="0" i="0" kern="1200" dirty="0" smtClean="0">
                <a:solidFill>
                  <a:schemeClr val="tx1"/>
                </a:solidFill>
                <a:effectLst/>
                <a:latin typeface="+mn-lt"/>
                <a:ea typeface="+mn-ea"/>
                <a:cs typeface="+mn-cs"/>
              </a:rPr>
              <a:t>YUM</a:t>
            </a:r>
          </a:p>
          <a:p>
            <a:r>
              <a:rPr lang="en-US" altLang="zh-CN" sz="1200" b="0" i="0" kern="1200" dirty="0" smtClean="0">
                <a:solidFill>
                  <a:schemeClr val="tx1"/>
                </a:solidFill>
                <a:effectLst/>
                <a:latin typeface="+mn-lt"/>
                <a:ea typeface="+mn-ea"/>
                <a:cs typeface="+mn-cs"/>
              </a:rPr>
              <a:t>   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dpkg</a:t>
            </a:r>
            <a:r>
              <a:rPr lang="zh-CN" altLang="en-US" sz="1200" b="0" i="0" kern="1200" dirty="0" smtClean="0">
                <a:solidFill>
                  <a:schemeClr val="tx1"/>
                </a:solidFill>
                <a:effectLst/>
                <a:latin typeface="+mn-lt"/>
                <a:ea typeface="+mn-ea"/>
                <a:cs typeface="+mn-cs"/>
              </a:rPr>
              <a:t>包，如</a:t>
            </a:r>
            <a:r>
              <a:rPr lang="en-US" altLang="zh-CN" sz="1200" b="0" i="0" kern="1200" dirty="0" smtClean="0">
                <a:solidFill>
                  <a:schemeClr val="tx1"/>
                </a:solidFill>
                <a:effectLst/>
                <a:latin typeface="+mn-lt"/>
                <a:ea typeface="+mn-ea"/>
                <a:cs typeface="+mn-cs"/>
              </a:rPr>
              <a:t>software-1.2.3-1.deb</a:t>
            </a:r>
            <a:r>
              <a:rPr lang="zh-CN" altLang="en-US" sz="1200" b="0" i="0" kern="1200" dirty="0" smtClean="0">
                <a:solidFill>
                  <a:schemeClr val="tx1"/>
                </a:solidFill>
                <a:effectLst/>
                <a:latin typeface="+mn-lt"/>
                <a:ea typeface="+mn-ea"/>
                <a:cs typeface="+mn-cs"/>
              </a:rPr>
              <a:t>。他是</a:t>
            </a:r>
            <a:r>
              <a:rPr lang="en-US" altLang="zh-CN" sz="1200" b="0" i="0" kern="1200" dirty="0" err="1" smtClean="0">
                <a:solidFill>
                  <a:schemeClr val="tx1"/>
                </a:solidFill>
                <a:effectLst/>
                <a:latin typeface="+mn-lt"/>
                <a:ea typeface="+mn-ea"/>
                <a:cs typeface="+mn-cs"/>
              </a:rPr>
              <a:t>Debain</a:t>
            </a:r>
            <a:r>
              <a:rPr lang="en-US" altLang="zh-CN" sz="1200" b="0" i="0" kern="1200" dirty="0" smtClean="0">
                <a:solidFill>
                  <a:schemeClr val="tx1"/>
                </a:solidFill>
                <a:effectLst/>
                <a:latin typeface="+mn-lt"/>
                <a:ea typeface="+mn-ea"/>
                <a:cs typeface="+mn-cs"/>
              </a:rPr>
              <a:t> Linux</a:t>
            </a:r>
            <a:r>
              <a:rPr lang="zh-CN" altLang="en-US" sz="1200" b="0" i="0" kern="1200" dirty="0" smtClean="0">
                <a:solidFill>
                  <a:schemeClr val="tx1"/>
                </a:solidFill>
                <a:effectLst/>
                <a:latin typeface="+mn-lt"/>
                <a:ea typeface="+mn-ea"/>
                <a:cs typeface="+mn-cs"/>
              </a:rPr>
              <a:t>提供的一种包</a:t>
            </a:r>
            <a:r>
              <a:rPr lang="zh-CN" altLang="en-US" sz="1200" b="0" i="0" u="none" strike="noStrike" kern="1200" dirty="0" smtClean="0">
                <a:solidFill>
                  <a:schemeClr val="tx1"/>
                </a:solidFill>
                <a:effectLst/>
                <a:latin typeface="+mn-lt"/>
                <a:ea typeface="+mn-ea"/>
                <a:cs typeface="+mn-cs"/>
              </a:rPr>
              <a:t>封装格式</a:t>
            </a:r>
            <a:r>
              <a:rPr lang="zh-CN" altLang="en-US" sz="1200" b="0" i="0" kern="1200" dirty="0" smtClean="0">
                <a:solidFill>
                  <a:schemeClr val="tx1"/>
                </a:solidFill>
                <a:effectLst/>
                <a:latin typeface="+mn-lt"/>
                <a:ea typeface="+mn-ea"/>
                <a:cs typeface="+mn-cs"/>
              </a:rPr>
              <a:t>。包的管理工具</a:t>
            </a:r>
            <a:r>
              <a:rPr lang="en-US" altLang="zh-CN" sz="1200" b="0" i="0" u="none" strike="noStrike" kern="1200" dirty="0" smtClean="0">
                <a:solidFill>
                  <a:schemeClr val="tx1"/>
                </a:solidFill>
                <a:effectLst/>
                <a:latin typeface="+mn-lt"/>
                <a:ea typeface="+mn-ea"/>
                <a:cs typeface="+mn-cs"/>
              </a:rPr>
              <a:t>apt-get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包，如</a:t>
            </a:r>
            <a:r>
              <a:rPr lang="en-US" altLang="zh-CN" sz="1200" b="0" i="0" kern="1200" dirty="0" smtClean="0">
                <a:solidFill>
                  <a:schemeClr val="tx1"/>
                </a:solidFill>
                <a:effectLst/>
                <a:latin typeface="+mn-lt"/>
                <a:ea typeface="+mn-ea"/>
                <a:cs typeface="+mn-cs"/>
              </a:rPr>
              <a:t>jdk-1_5_0_05-linux-i586.bin</a:t>
            </a:r>
            <a:r>
              <a:rPr lang="zh-CN" altLang="en-US" sz="1200" b="0" i="0" kern="1200" dirty="0" smtClean="0">
                <a:solidFill>
                  <a:schemeClr val="tx1"/>
                </a:solidFill>
                <a:effectLst/>
                <a:latin typeface="+mn-lt"/>
                <a:ea typeface="+mn-ea"/>
                <a:cs typeface="+mn-cs"/>
              </a:rPr>
              <a:t>，有些</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软件不公开源代码，只发布二进制可执行程序，这类程序一般会以</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来标记。</a:t>
            </a:r>
          </a:p>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92</a:t>
            </a:fld>
            <a:endParaRPr lang="zh-CN" altLang="en-US"/>
          </a:p>
        </p:txBody>
      </p:sp>
    </p:spTree>
    <p:extLst>
      <p:ext uri="{BB962C8B-B14F-4D97-AF65-F5344CB8AC3E}">
        <p14:creationId xmlns:p14="http://schemas.microsoft.com/office/powerpoint/2010/main" val="412636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Linux </a:t>
            </a:r>
            <a:r>
              <a:rPr lang="zh-CN" altLang="en-US" dirty="0" smtClean="0"/>
              <a:t>早是由一位名叫 </a:t>
            </a:r>
            <a:r>
              <a:rPr lang="en-US" altLang="zh-CN" dirty="0" smtClean="0"/>
              <a:t>Linus Torvalds </a:t>
            </a:r>
            <a:r>
              <a:rPr lang="zh-CN" altLang="en-US" dirty="0" smtClean="0"/>
              <a:t>的计算机业余爱好者设计的，当时他是芬兰赫尔辛基 大学的学生。他的目的是设计一个能代替 </a:t>
            </a:r>
            <a:r>
              <a:rPr lang="en-US" altLang="zh-CN" dirty="0" err="1" smtClean="0"/>
              <a:t>Minix</a:t>
            </a:r>
            <a:r>
              <a:rPr lang="en-US" altLang="zh-CN" dirty="0" smtClean="0"/>
              <a:t> </a:t>
            </a:r>
            <a:r>
              <a:rPr lang="zh-CN" altLang="en-US" dirty="0" smtClean="0"/>
              <a:t>的操作系统（</a:t>
            </a:r>
            <a:r>
              <a:rPr lang="en-US" altLang="zh-CN" dirty="0" err="1" smtClean="0"/>
              <a:t>Minix</a:t>
            </a:r>
            <a:r>
              <a:rPr lang="en-US" altLang="zh-CN" dirty="0" smtClean="0"/>
              <a:t> </a:t>
            </a:r>
            <a:r>
              <a:rPr lang="zh-CN" altLang="en-US" dirty="0" smtClean="0"/>
              <a:t>是由 </a:t>
            </a:r>
            <a:r>
              <a:rPr lang="en-US" altLang="zh-CN" dirty="0" smtClean="0"/>
              <a:t>Andrew </a:t>
            </a:r>
            <a:r>
              <a:rPr lang="en-US" altLang="zh-CN" dirty="0" err="1" smtClean="0"/>
              <a:t>Tannebaum</a:t>
            </a:r>
            <a:r>
              <a:rPr lang="en-US" altLang="zh-CN" dirty="0" smtClean="0"/>
              <a:t> </a:t>
            </a:r>
            <a:r>
              <a:rPr lang="zh-CN" altLang="en-US" dirty="0" smtClean="0"/>
              <a:t>教授 编写的一个操作系统示教程序），他要求这个新的操作系统可用于 </a:t>
            </a:r>
            <a:r>
              <a:rPr lang="en-US" altLang="zh-CN" dirty="0" smtClean="0"/>
              <a:t>386</a:t>
            </a:r>
            <a:r>
              <a:rPr lang="zh-CN" altLang="en-US" dirty="0" smtClean="0"/>
              <a:t>、</a:t>
            </a:r>
            <a:r>
              <a:rPr lang="en-US" altLang="zh-CN" dirty="0" smtClean="0"/>
              <a:t>486 </a:t>
            </a:r>
            <a:r>
              <a:rPr lang="zh-CN" altLang="en-US" dirty="0" smtClean="0"/>
              <a:t>或奔腾处理器的个人 计算机上，并且具有 </a:t>
            </a:r>
            <a:r>
              <a:rPr lang="en-US" altLang="zh-CN" dirty="0" smtClean="0"/>
              <a:t>UNIX </a:t>
            </a:r>
            <a:r>
              <a:rPr lang="zh-CN" altLang="en-US" dirty="0" smtClean="0"/>
              <a:t>操作系统的全部功能，由此开始了 </a:t>
            </a:r>
            <a:r>
              <a:rPr lang="en-US" altLang="zh-CN" dirty="0" smtClean="0"/>
              <a:t>Linux </a:t>
            </a:r>
            <a:r>
              <a:rPr lang="zh-CN" altLang="en-US" dirty="0" smtClean="0"/>
              <a:t>雏形的设计。</a:t>
            </a:r>
            <a:r>
              <a:rPr lang="en-US" altLang="zh-CN" dirty="0" smtClean="0"/>
              <a:t>1991 </a:t>
            </a:r>
            <a:r>
              <a:rPr lang="zh-CN" altLang="en-US" dirty="0" smtClean="0"/>
              <a:t>年 </a:t>
            </a:r>
            <a:r>
              <a:rPr lang="en-US" altLang="zh-CN" dirty="0" smtClean="0"/>
              <a:t>9 </a:t>
            </a:r>
            <a:r>
              <a:rPr lang="zh-CN" altLang="en-US" dirty="0" smtClean="0"/>
              <a:t>月， 他通过互联网发布了 </a:t>
            </a:r>
            <a:r>
              <a:rPr lang="en-US" altLang="zh-CN" dirty="0" smtClean="0"/>
              <a:t>Linux 0.01</a:t>
            </a:r>
            <a:r>
              <a:rPr lang="zh-CN" altLang="en-US" dirty="0" smtClean="0"/>
              <a:t>，并公开了源代码。至今 </a:t>
            </a:r>
            <a:r>
              <a:rPr lang="en-US" altLang="zh-CN" dirty="0" smtClean="0"/>
              <a:t>Linux </a:t>
            </a:r>
            <a:r>
              <a:rPr lang="zh-CN" altLang="en-US" dirty="0" smtClean="0"/>
              <a:t>已经发展了 </a:t>
            </a:r>
            <a:r>
              <a:rPr lang="en-US" altLang="zh-CN" dirty="0" smtClean="0"/>
              <a:t>20 </a:t>
            </a:r>
            <a:r>
              <a:rPr lang="zh-CN" altLang="en-US" dirty="0" smtClean="0"/>
              <a:t>多年，在全世界许 多公司和编程高手的维护下，今天的 </a:t>
            </a:r>
            <a:r>
              <a:rPr lang="en-US" altLang="zh-CN" dirty="0" smtClean="0"/>
              <a:t>Linux </a:t>
            </a:r>
            <a:r>
              <a:rPr lang="zh-CN" altLang="en-US" dirty="0" smtClean="0"/>
              <a:t>已经具有非常强大的功能，并且非常稳定，其普及性 甚至超过了它的前辈 </a:t>
            </a:r>
            <a:r>
              <a:rPr lang="en-US" altLang="zh-CN" dirty="0" smtClean="0"/>
              <a:t>UNIX</a:t>
            </a:r>
            <a:endParaRPr lang="zh-CN" altLang="en-US"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FF"/>
                </a:solidFill>
              </a:rPr>
              <a:t>Linux</a:t>
            </a:r>
            <a:r>
              <a:rPr lang="zh-CN" altLang="en-US" sz="1200" dirty="0" smtClean="0">
                <a:solidFill>
                  <a:srgbClr val="0000FF"/>
                </a:solidFill>
              </a:rPr>
              <a:t>操作系统的原始内核源于</a:t>
            </a:r>
            <a:r>
              <a:rPr lang="en-US" altLang="zh-CN" sz="1200" dirty="0" err="1" smtClean="0">
                <a:solidFill>
                  <a:srgbClr val="0000FF"/>
                </a:solidFill>
              </a:rPr>
              <a:t>Minix</a:t>
            </a:r>
            <a:r>
              <a:rPr lang="zh-CN" altLang="en-US" sz="1200" dirty="0" smtClean="0">
                <a:solidFill>
                  <a:srgbClr val="0000FF"/>
                </a:solidFill>
              </a:rPr>
              <a:t>的基本架构，由芬兰赫尔辛基大学的学生</a:t>
            </a:r>
            <a:r>
              <a:rPr lang="en-US" altLang="zh-CN" sz="1200" dirty="0" smtClean="0">
                <a:solidFill>
                  <a:srgbClr val="0000FF"/>
                </a:solidFill>
              </a:rPr>
              <a:t>Linus Torvalds</a:t>
            </a:r>
            <a:r>
              <a:rPr lang="zh-CN" altLang="en-US" sz="1200" dirty="0" smtClean="0">
                <a:solidFill>
                  <a:srgbClr val="0000FF"/>
                </a:solidFill>
              </a:rPr>
              <a:t>独立设计并最终完成的，堪称编程史上的一次壮举，也是操作系统发展史上的奇闻轶事。</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10</a:t>
            </a:fld>
            <a:endParaRPr lang="zh-CN" altLang="en-US"/>
          </a:p>
        </p:txBody>
      </p:sp>
    </p:spTree>
    <p:extLst>
      <p:ext uri="{BB962C8B-B14F-4D97-AF65-F5344CB8AC3E}">
        <p14:creationId xmlns:p14="http://schemas.microsoft.com/office/powerpoint/2010/main" val="3282766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a:t>
            </a:r>
            <a:r>
              <a:rPr lang="zh-CN" altLang="en-US" dirty="0" smtClean="0"/>
              <a:t>各模式间如何切换，在</a:t>
            </a:r>
            <a:r>
              <a:rPr lang="en-US" altLang="zh-CN" dirty="0" smtClean="0"/>
              <a:t>vi</a:t>
            </a:r>
            <a:r>
              <a:rPr lang="zh-CN" altLang="en-US" dirty="0" smtClean="0"/>
              <a:t>中大小写是敏感的，</a:t>
            </a:r>
            <a:r>
              <a:rPr lang="en-US" altLang="zh-CN" dirty="0" smtClean="0"/>
              <a:t>a</a:t>
            </a:r>
            <a:r>
              <a:rPr lang="zh-CN" altLang="en-US" dirty="0" smtClean="0"/>
              <a:t>和</a:t>
            </a:r>
            <a:r>
              <a:rPr lang="en-US" altLang="zh-CN" dirty="0" smtClean="0"/>
              <a:t>A</a:t>
            </a:r>
            <a:r>
              <a:rPr lang="zh-CN" altLang="en-US" dirty="0" smtClean="0"/>
              <a:t>就代表不同的插入操作</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95</a:t>
            </a:fld>
            <a:endParaRPr lang="zh-CN" altLang="en-US"/>
          </a:p>
        </p:txBody>
      </p:sp>
    </p:spTree>
    <p:extLst>
      <p:ext uri="{BB962C8B-B14F-4D97-AF65-F5344CB8AC3E}">
        <p14:creationId xmlns:p14="http://schemas.microsoft.com/office/powerpoint/2010/main" val="3528019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96</a:t>
            </a:fld>
            <a:endParaRPr lang="zh-CN" altLang="en-US"/>
          </a:p>
        </p:txBody>
      </p:sp>
    </p:spTree>
    <p:extLst>
      <p:ext uri="{BB962C8B-B14F-4D97-AF65-F5344CB8AC3E}">
        <p14:creationId xmlns:p14="http://schemas.microsoft.com/office/powerpoint/2010/main" val="2934091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97</a:t>
            </a:fld>
            <a:endParaRPr lang="zh-CN" altLang="en-US"/>
          </a:p>
        </p:txBody>
      </p:sp>
    </p:spTree>
    <p:extLst>
      <p:ext uri="{BB962C8B-B14F-4D97-AF65-F5344CB8AC3E}">
        <p14:creationId xmlns:p14="http://schemas.microsoft.com/office/powerpoint/2010/main" val="2934091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98</a:t>
            </a:fld>
            <a:endParaRPr lang="zh-CN" altLang="en-US"/>
          </a:p>
        </p:txBody>
      </p:sp>
    </p:spTree>
    <p:extLst>
      <p:ext uri="{BB962C8B-B14F-4D97-AF65-F5344CB8AC3E}">
        <p14:creationId xmlns:p14="http://schemas.microsoft.com/office/powerpoint/2010/main" val="293409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Red Hat</a:t>
            </a:r>
          </a:p>
          <a:p>
            <a:pPr marL="457200" lvl="1" indent="0">
              <a:buNone/>
            </a:pPr>
            <a:r>
              <a:rPr lang="zh-CN" altLang="en-US" dirty="0" smtClean="0"/>
              <a:t>目前</a:t>
            </a:r>
            <a:r>
              <a:rPr lang="en-US" altLang="zh-CN" dirty="0" smtClean="0"/>
              <a:t>Red Hat</a:t>
            </a:r>
            <a:r>
              <a:rPr lang="zh-CN" altLang="en-US" dirty="0" smtClean="0"/>
              <a:t>分为两个系列：由</a:t>
            </a:r>
            <a:r>
              <a:rPr lang="en-US" altLang="zh-CN" dirty="0" smtClean="0"/>
              <a:t>Red Hat</a:t>
            </a:r>
            <a:r>
              <a:rPr lang="zh-CN" altLang="en-US" dirty="0" smtClean="0"/>
              <a:t>公司提供收费技术支持和更新的</a:t>
            </a:r>
            <a:r>
              <a:rPr lang="en-US" altLang="zh-CN" dirty="0" smtClean="0"/>
              <a:t>Red Hat Enterprise Linux</a:t>
            </a:r>
            <a:r>
              <a:rPr lang="zh-CN" altLang="en-US" dirty="0" smtClean="0"/>
              <a:t>，以及由社区开发的免费的</a:t>
            </a:r>
            <a:r>
              <a:rPr lang="en-US" altLang="zh-CN" dirty="0" smtClean="0"/>
              <a:t>Fedora Core</a:t>
            </a:r>
            <a:r>
              <a:rPr lang="zh-CN" altLang="en-US" dirty="0" smtClean="0"/>
              <a:t>。 </a:t>
            </a:r>
          </a:p>
          <a:p>
            <a:pPr marL="457200" lvl="1" indent="0">
              <a:buNone/>
            </a:pPr>
            <a:r>
              <a:rPr lang="zh-CN" altLang="en-US" dirty="0" smtClean="0"/>
              <a:t>适用于服务器的版本是</a:t>
            </a:r>
            <a:r>
              <a:rPr lang="en-US" altLang="zh-CN" dirty="0" smtClean="0"/>
              <a:t>Red Hat Enterprise Linux</a:t>
            </a:r>
            <a:r>
              <a:rPr lang="zh-CN" altLang="en-US" dirty="0" smtClean="0"/>
              <a:t>，这是个收费的操作系统。 </a:t>
            </a:r>
            <a:br>
              <a:rPr lang="zh-CN" altLang="en-US" dirty="0" smtClean="0"/>
            </a:br>
            <a:endParaRPr lang="zh-CN" altLang="en-US" dirty="0" smtClean="0"/>
          </a:p>
          <a:p>
            <a:pPr marL="457200" lvl="1" indent="0">
              <a:buNone/>
            </a:pPr>
            <a:r>
              <a:rPr lang="zh-CN" altLang="en-US" dirty="0" smtClean="0"/>
              <a:t>优点：拥有数量庞大的用户，优秀的社区技术支持，许多创新</a:t>
            </a:r>
          </a:p>
          <a:p>
            <a:pPr marL="457200" lvl="1" indent="0">
              <a:buNone/>
            </a:pPr>
            <a:r>
              <a:rPr lang="zh-CN" altLang="en-US" dirty="0" smtClean="0"/>
              <a:t>缺点：免费版（</a:t>
            </a:r>
            <a:r>
              <a:rPr lang="en-US" altLang="zh-CN" dirty="0" smtClean="0"/>
              <a:t>Fedora Core</a:t>
            </a:r>
            <a:r>
              <a:rPr lang="zh-CN" altLang="en-US" dirty="0" smtClean="0"/>
              <a:t>）版本生命周期太短，多媒体支持不佳</a:t>
            </a:r>
            <a:endParaRPr lang="en-US" altLang="zh-CN" dirty="0" smtClean="0"/>
          </a:p>
          <a:p>
            <a:pPr marL="457200" lvl="1" indent="0">
              <a:buNone/>
            </a:pPr>
            <a:endParaRPr lang="en-US" altLang="zh-CN" dirty="0" smtClean="0"/>
          </a:p>
          <a:p>
            <a:pPr>
              <a:lnSpc>
                <a:spcPct val="80000"/>
              </a:lnSpc>
              <a:buFont typeface="Wingdings" panose="05000000000000000000" pitchFamily="2" charset="2"/>
              <a:buNone/>
            </a:pPr>
            <a:r>
              <a:rPr lang="en-US" altLang="zh-CN" sz="2800" b="1" dirty="0" smtClean="0"/>
              <a:t>SUSE</a:t>
            </a:r>
            <a:r>
              <a:rPr lang="zh-CN" altLang="en-US" sz="2800" dirty="0" smtClean="0"/>
              <a:t>是德国最著名的</a:t>
            </a:r>
            <a:r>
              <a:rPr lang="en-US" altLang="zh-CN" sz="2800" dirty="0" smtClean="0"/>
              <a:t>Linux</a:t>
            </a:r>
            <a:r>
              <a:rPr lang="zh-CN" altLang="en-US" sz="2800" dirty="0" smtClean="0"/>
              <a:t>发行版，在全世界范围中也享有较高的声誉。</a:t>
            </a:r>
            <a:r>
              <a:rPr lang="en-US" altLang="zh-CN" sz="2800" dirty="0" smtClean="0"/>
              <a:t>SUSE</a:t>
            </a:r>
            <a:r>
              <a:rPr lang="zh-CN" altLang="en-US" sz="2800" dirty="0" smtClean="0"/>
              <a:t>自主开发的软件包管理系统</a:t>
            </a:r>
            <a:r>
              <a:rPr lang="en-US" altLang="zh-CN" sz="2800" dirty="0" err="1" smtClean="0"/>
              <a:t>YaST</a:t>
            </a:r>
            <a:r>
              <a:rPr lang="zh-CN" altLang="en-US" sz="2800" dirty="0" smtClean="0"/>
              <a:t>也大受好评。</a:t>
            </a:r>
            <a:r>
              <a:rPr lang="en-US" altLang="zh-CN" sz="2800" dirty="0" smtClean="0"/>
              <a:t>SUSE</a:t>
            </a:r>
            <a:r>
              <a:rPr lang="zh-CN" altLang="en-US" sz="2800" dirty="0" smtClean="0"/>
              <a:t>于</a:t>
            </a:r>
            <a:r>
              <a:rPr lang="en-US" altLang="zh-CN" sz="2800" dirty="0" smtClean="0"/>
              <a:t>2003</a:t>
            </a:r>
            <a:r>
              <a:rPr lang="zh-CN" altLang="en-US" sz="2800" dirty="0" smtClean="0"/>
              <a:t>年年末被</a:t>
            </a:r>
            <a:r>
              <a:rPr lang="en-US" altLang="zh-CN" sz="2800" dirty="0" smtClean="0"/>
              <a:t>Novell</a:t>
            </a:r>
            <a:r>
              <a:rPr lang="zh-CN" altLang="en-US" sz="2800" dirty="0" smtClean="0"/>
              <a:t>收购。 </a:t>
            </a:r>
            <a:br>
              <a:rPr lang="zh-CN" altLang="en-US" sz="2800" dirty="0" smtClean="0"/>
            </a:br>
            <a:endParaRPr lang="zh-CN" altLang="en-US" sz="2800" dirty="0" smtClean="0"/>
          </a:p>
          <a:p>
            <a:pPr>
              <a:lnSpc>
                <a:spcPct val="80000"/>
              </a:lnSpc>
              <a:buFont typeface="Wingdings" panose="05000000000000000000" pitchFamily="2" charset="2"/>
              <a:buNone/>
            </a:pPr>
            <a:r>
              <a:rPr lang="zh-CN" altLang="en-US" sz="2800" dirty="0" smtClean="0"/>
              <a:t>    优点：专业，易用的</a:t>
            </a:r>
            <a:r>
              <a:rPr lang="en-US" altLang="zh-CN" sz="2800" dirty="0" err="1" smtClean="0"/>
              <a:t>YaST</a:t>
            </a:r>
            <a:r>
              <a:rPr lang="zh-CN" altLang="en-US" sz="2800" dirty="0" smtClean="0"/>
              <a:t>软件包管理系统</a:t>
            </a:r>
          </a:p>
          <a:p>
            <a:pPr>
              <a:lnSpc>
                <a:spcPct val="80000"/>
              </a:lnSpc>
              <a:buFont typeface="Wingdings" panose="05000000000000000000" pitchFamily="2" charset="2"/>
              <a:buNone/>
            </a:pPr>
            <a:r>
              <a:rPr lang="zh-CN" altLang="en-US" sz="2800" dirty="0" smtClean="0"/>
              <a:t>    缺点：</a:t>
            </a:r>
            <a:r>
              <a:rPr lang="en-US" altLang="zh-CN" sz="2800" dirty="0" smtClean="0"/>
              <a:t>FTP</a:t>
            </a:r>
            <a:r>
              <a:rPr lang="zh-CN" altLang="en-US" sz="2800" dirty="0" smtClean="0"/>
              <a:t>发布通常要比零售版晚</a:t>
            </a:r>
            <a:r>
              <a:rPr lang="en-US" altLang="zh-CN" sz="2800" dirty="0" smtClean="0"/>
              <a:t>1~3</a:t>
            </a:r>
            <a:r>
              <a:rPr lang="zh-CN" altLang="en-US" sz="2800" dirty="0" smtClean="0"/>
              <a:t>个月</a:t>
            </a:r>
            <a:r>
              <a:rPr lang="zh-CN" altLang="en-US" sz="2000" dirty="0" smtClean="0"/>
              <a:t> </a:t>
            </a:r>
          </a:p>
          <a:p>
            <a:pPr marL="457200" lvl="1" indent="0">
              <a:buNone/>
            </a:pPr>
            <a:endParaRPr lang="en-US" altLang="zh-CN" dirty="0" smtClean="0"/>
          </a:p>
          <a:p>
            <a:pPr>
              <a:lnSpc>
                <a:spcPct val="80000"/>
              </a:lnSpc>
              <a:buFont typeface="Wingdings" panose="05000000000000000000" pitchFamily="2" charset="2"/>
              <a:buNone/>
            </a:pPr>
            <a:endParaRPr lang="en-US" altLang="zh-CN" sz="2800" dirty="0" smtClean="0"/>
          </a:p>
          <a:p>
            <a:pPr>
              <a:lnSpc>
                <a:spcPct val="80000"/>
              </a:lnSpc>
            </a:pPr>
            <a:r>
              <a:rPr lang="en-US" altLang="zh-CN" sz="2800" b="1" dirty="0" err="1" smtClean="0">
                <a:solidFill>
                  <a:schemeClr val="tx2"/>
                </a:solidFill>
              </a:rPr>
              <a:t>Debian</a:t>
            </a:r>
            <a:r>
              <a:rPr lang="en-US" altLang="zh-CN" sz="2800" b="1" dirty="0" smtClean="0">
                <a:solidFill>
                  <a:schemeClr val="tx2"/>
                </a:solidFill>
              </a:rPr>
              <a:t> GNU/Linux</a:t>
            </a:r>
            <a:r>
              <a:rPr lang="en-US" altLang="zh-CN" sz="2800" dirty="0" smtClean="0">
                <a:solidFill>
                  <a:schemeClr val="tx2"/>
                </a:solidFill>
              </a:rPr>
              <a:t> </a:t>
            </a:r>
            <a:endParaRPr lang="en-US" altLang="zh-CN" sz="2800" b="1" dirty="0" smtClean="0">
              <a:solidFill>
                <a:schemeClr val="tx2"/>
              </a:solidFill>
            </a:endParaRPr>
          </a:p>
          <a:p>
            <a:pPr>
              <a:lnSpc>
                <a:spcPct val="80000"/>
              </a:lnSpc>
              <a:buFont typeface="Wingdings" panose="05000000000000000000" pitchFamily="2" charset="2"/>
              <a:buNone/>
            </a:pPr>
            <a:r>
              <a:rPr lang="en-US" altLang="zh-CN" sz="2800" dirty="0" smtClean="0"/>
              <a:t>    </a:t>
            </a:r>
            <a:r>
              <a:rPr lang="en-US" altLang="zh-CN" sz="2800" dirty="0" err="1" smtClean="0"/>
              <a:t>Debian</a:t>
            </a:r>
            <a:r>
              <a:rPr lang="zh-CN" altLang="en-US" sz="2800" dirty="0" smtClean="0"/>
              <a:t>是菜鸟在服务器之前所采用的操作系统。</a:t>
            </a:r>
            <a:r>
              <a:rPr lang="en-US" altLang="zh-CN" sz="2800" dirty="0" err="1" smtClean="0"/>
              <a:t>Debian</a:t>
            </a:r>
            <a:r>
              <a:rPr lang="zh-CN" altLang="en-US" sz="2800" dirty="0" smtClean="0"/>
              <a:t>最早由</a:t>
            </a:r>
            <a:r>
              <a:rPr lang="en-US" altLang="zh-CN" sz="2800" dirty="0" smtClean="0"/>
              <a:t>Ian Murdock</a:t>
            </a:r>
            <a:r>
              <a:rPr lang="zh-CN" altLang="en-US" sz="2800" dirty="0" smtClean="0"/>
              <a:t>于</a:t>
            </a:r>
            <a:r>
              <a:rPr lang="en-US" altLang="zh-CN" sz="2800" dirty="0" smtClean="0"/>
              <a:t>1993</a:t>
            </a:r>
            <a:r>
              <a:rPr lang="zh-CN" altLang="en-US" sz="2800" dirty="0" smtClean="0"/>
              <a:t>年创建。可以算是迄今为止，最遵循</a:t>
            </a:r>
            <a:r>
              <a:rPr lang="en-US" altLang="zh-CN" sz="2800" dirty="0" smtClean="0"/>
              <a:t>GNU</a:t>
            </a:r>
            <a:r>
              <a:rPr lang="zh-CN" altLang="en-US" sz="2800" dirty="0" smtClean="0"/>
              <a:t>规范的</a:t>
            </a:r>
            <a:r>
              <a:rPr lang="en-US" altLang="zh-CN" sz="2800" dirty="0" smtClean="0"/>
              <a:t>Linux</a:t>
            </a:r>
            <a:r>
              <a:rPr lang="zh-CN" altLang="en-US" sz="2800" dirty="0" smtClean="0"/>
              <a:t>系统。</a:t>
            </a:r>
          </a:p>
          <a:p>
            <a:pPr>
              <a:lnSpc>
                <a:spcPct val="80000"/>
              </a:lnSpc>
              <a:buFont typeface="Wingdings" panose="05000000000000000000" pitchFamily="2" charset="2"/>
              <a:buNone/>
            </a:pPr>
            <a:r>
              <a:rPr lang="zh-CN" altLang="en-US" sz="2800" dirty="0" smtClean="0"/>
              <a:t> </a:t>
            </a:r>
          </a:p>
          <a:p>
            <a:pPr>
              <a:lnSpc>
                <a:spcPct val="80000"/>
              </a:lnSpc>
              <a:buFont typeface="Wingdings" panose="05000000000000000000" pitchFamily="2" charset="2"/>
              <a:buNone/>
            </a:pPr>
            <a:r>
              <a:rPr lang="zh-CN" altLang="en-US" sz="2800" dirty="0" smtClean="0"/>
              <a:t>    优点：遵循</a:t>
            </a:r>
            <a:r>
              <a:rPr lang="en-US" altLang="zh-CN" sz="2800" dirty="0" smtClean="0"/>
              <a:t>GNU</a:t>
            </a:r>
            <a:r>
              <a:rPr lang="zh-CN" altLang="en-US" sz="2800" dirty="0" smtClean="0"/>
              <a:t>规范，</a:t>
            </a:r>
            <a:r>
              <a:rPr lang="en-US" altLang="zh-CN" sz="2800" dirty="0" smtClean="0"/>
              <a:t>100%</a:t>
            </a:r>
            <a:r>
              <a:rPr lang="zh-CN" altLang="en-US" sz="2800" dirty="0" smtClean="0"/>
              <a:t>免费，优秀的网络和社区资源，强大的</a:t>
            </a:r>
            <a:r>
              <a:rPr lang="en-US" altLang="zh-CN" sz="2800" dirty="0" smtClean="0"/>
              <a:t>apt-get</a:t>
            </a:r>
          </a:p>
          <a:p>
            <a:pPr>
              <a:lnSpc>
                <a:spcPct val="80000"/>
              </a:lnSpc>
              <a:buFont typeface="Wingdings" panose="05000000000000000000" pitchFamily="2" charset="2"/>
              <a:buNone/>
            </a:pPr>
            <a:r>
              <a:rPr lang="en-US" altLang="zh-CN" sz="2800" dirty="0" smtClean="0"/>
              <a:t>    </a:t>
            </a:r>
            <a:r>
              <a:rPr lang="zh-CN" altLang="en-US" sz="2800" dirty="0" smtClean="0"/>
              <a:t>缺点：安装相对不易，</a:t>
            </a:r>
            <a:r>
              <a:rPr lang="en-US" altLang="zh-CN" sz="2800" dirty="0" smtClean="0"/>
              <a:t>stable</a:t>
            </a:r>
            <a:r>
              <a:rPr lang="zh-CN" altLang="en-US" sz="2800" dirty="0" smtClean="0"/>
              <a:t>分支的软件极度过时</a:t>
            </a:r>
            <a:endParaRPr lang="en-US" altLang="zh-CN" sz="2800" dirty="0" smtClean="0"/>
          </a:p>
          <a:p>
            <a:pPr>
              <a:lnSpc>
                <a:spcPct val="80000"/>
              </a:lnSpc>
              <a:buFont typeface="Wingdings" panose="05000000000000000000" pitchFamily="2" charset="2"/>
              <a:buNone/>
            </a:pPr>
            <a:endParaRPr lang="en-US" altLang="zh-CN" sz="2800" dirty="0" smtClean="0"/>
          </a:p>
          <a:p>
            <a:pPr>
              <a:lnSpc>
                <a:spcPct val="80000"/>
              </a:lnSpc>
            </a:pPr>
            <a:r>
              <a:rPr lang="en-US" altLang="zh-CN" sz="2800" b="1" dirty="0" smtClean="0">
                <a:solidFill>
                  <a:schemeClr val="tx2"/>
                </a:solidFill>
              </a:rPr>
              <a:t>Ubuntu</a:t>
            </a:r>
          </a:p>
          <a:p>
            <a:pPr>
              <a:lnSpc>
                <a:spcPct val="80000"/>
              </a:lnSpc>
              <a:buFont typeface="Wingdings" panose="05000000000000000000" pitchFamily="2" charset="2"/>
              <a:buNone/>
            </a:pPr>
            <a:r>
              <a:rPr lang="en-US" altLang="zh-CN" sz="2800" dirty="0" smtClean="0"/>
              <a:t>    Ubuntu</a:t>
            </a:r>
            <a:r>
              <a:rPr lang="zh-CN" altLang="en-US" sz="2800" dirty="0" smtClean="0"/>
              <a:t>就是一个拥有</a:t>
            </a:r>
            <a:r>
              <a:rPr lang="en-US" altLang="zh-CN" sz="2800" dirty="0" err="1" smtClean="0"/>
              <a:t>Debian</a:t>
            </a:r>
            <a:r>
              <a:rPr lang="zh-CN" altLang="en-US" sz="2800" dirty="0" smtClean="0"/>
              <a:t>所有的优点，以及自己所加强的优点的近乎完美的</a:t>
            </a:r>
            <a:r>
              <a:rPr lang="en-US" altLang="zh-CN" sz="2800" dirty="0" smtClean="0"/>
              <a:t>Linux</a:t>
            </a:r>
            <a:r>
              <a:rPr lang="zh-CN" altLang="en-US" sz="2800" dirty="0" smtClean="0"/>
              <a:t>操作系统</a:t>
            </a:r>
          </a:p>
          <a:p>
            <a:pPr>
              <a:lnSpc>
                <a:spcPct val="80000"/>
              </a:lnSpc>
              <a:buFont typeface="Wingdings" panose="05000000000000000000" pitchFamily="2" charset="2"/>
              <a:buNone/>
            </a:pPr>
            <a:endParaRPr lang="zh-CN" altLang="en-US" sz="2800" dirty="0" smtClean="0"/>
          </a:p>
          <a:p>
            <a:pPr>
              <a:lnSpc>
                <a:spcPct val="80000"/>
              </a:lnSpc>
              <a:buFont typeface="Wingdings" panose="05000000000000000000" pitchFamily="2" charset="2"/>
              <a:buNone/>
            </a:pPr>
            <a:r>
              <a:rPr lang="zh-CN" altLang="en-US" sz="2800" dirty="0" smtClean="0"/>
              <a:t>    优点：人气颇高的论坛提供优秀的资源和技术支持，固定的版本更新周期和技术支持，可从</a:t>
            </a:r>
            <a:r>
              <a:rPr lang="en-US" altLang="zh-CN" sz="2800" dirty="0" err="1" smtClean="0"/>
              <a:t>Debian</a:t>
            </a:r>
            <a:r>
              <a:rPr lang="en-US" altLang="zh-CN" sz="2800" dirty="0" smtClean="0"/>
              <a:t> Woody</a:t>
            </a:r>
            <a:r>
              <a:rPr lang="zh-CN" altLang="en-US" sz="2800" dirty="0" smtClean="0"/>
              <a:t>直接升级</a:t>
            </a:r>
          </a:p>
          <a:p>
            <a:pPr>
              <a:lnSpc>
                <a:spcPct val="80000"/>
              </a:lnSpc>
              <a:buFont typeface="Wingdings" panose="05000000000000000000" pitchFamily="2" charset="2"/>
              <a:buNone/>
            </a:pPr>
            <a:r>
              <a:rPr lang="zh-CN" altLang="en-US" sz="2800" dirty="0" smtClean="0"/>
              <a:t>    缺点：还未建立成熟的商业模式</a:t>
            </a:r>
            <a:endParaRPr lang="en-US" altLang="zh-CN" sz="2800" dirty="0" smtClean="0"/>
          </a:p>
          <a:p>
            <a:pPr marL="457200" lvl="1" indent="0">
              <a:buNone/>
            </a:pPr>
            <a:endParaRPr lang="en-US" altLang="zh-CN" dirty="0" smtClean="0"/>
          </a:p>
          <a:p>
            <a:pPr marL="457200" lvl="1" indent="0">
              <a:buNone/>
            </a:pPr>
            <a:endParaRPr lang="en-US" altLang="zh-CN" dirty="0" smtClean="0"/>
          </a:p>
          <a:p>
            <a:pPr>
              <a:lnSpc>
                <a:spcPct val="80000"/>
              </a:lnSpc>
              <a:buFont typeface="Wingdings" panose="05000000000000000000" pitchFamily="2" charset="2"/>
              <a:buNone/>
            </a:pPr>
            <a:r>
              <a:rPr lang="en-US" altLang="zh-CN" b="1" dirty="0" smtClean="0"/>
              <a:t> </a:t>
            </a:r>
            <a:r>
              <a:rPr lang="en-US" altLang="zh-CN" sz="2800" b="1" dirty="0" smtClean="0"/>
              <a:t>Slackware</a:t>
            </a:r>
            <a:r>
              <a:rPr lang="zh-CN" altLang="en-US" sz="2800" dirty="0" smtClean="0"/>
              <a:t>由</a:t>
            </a:r>
            <a:r>
              <a:rPr lang="en-US" altLang="zh-CN" sz="2800" dirty="0" smtClean="0"/>
              <a:t>Patrick </a:t>
            </a:r>
            <a:r>
              <a:rPr lang="en-US" altLang="zh-CN" sz="2800" dirty="0" err="1" smtClean="0"/>
              <a:t>Volkerding</a:t>
            </a:r>
            <a:r>
              <a:rPr lang="zh-CN" altLang="en-US" sz="2800" dirty="0" smtClean="0"/>
              <a:t>创建于</a:t>
            </a:r>
            <a:r>
              <a:rPr lang="en-US" altLang="zh-CN" sz="2800" dirty="0" smtClean="0"/>
              <a:t>1992</a:t>
            </a:r>
            <a:r>
              <a:rPr lang="zh-CN" altLang="en-US" sz="2800" dirty="0" smtClean="0"/>
              <a:t>年。算起来应当是历史最悠久的</a:t>
            </a:r>
            <a:r>
              <a:rPr lang="en-US" altLang="zh-CN" sz="2800" dirty="0" smtClean="0"/>
              <a:t>Linux</a:t>
            </a:r>
            <a:r>
              <a:rPr lang="zh-CN" altLang="en-US" sz="2800" dirty="0" smtClean="0"/>
              <a:t>发行版。</a:t>
            </a:r>
            <a:r>
              <a:rPr lang="en-US" altLang="zh-CN" sz="2800" dirty="0" smtClean="0"/>
              <a:t>Slackware</a:t>
            </a:r>
            <a:r>
              <a:rPr lang="zh-CN" altLang="en-US" sz="2800" dirty="0" smtClean="0"/>
              <a:t>依然固执的追求最原始的效率</a:t>
            </a:r>
            <a:r>
              <a:rPr lang="en-US" altLang="zh-CN" sz="2800" dirty="0" smtClean="0"/>
              <a:t>——</a:t>
            </a:r>
            <a:r>
              <a:rPr lang="zh-CN" altLang="en-US" sz="2800" dirty="0" smtClean="0"/>
              <a:t>所有的配置均还是要通过配置文件来进行。</a:t>
            </a:r>
          </a:p>
          <a:p>
            <a:pPr>
              <a:lnSpc>
                <a:spcPct val="80000"/>
              </a:lnSpc>
              <a:buFont typeface="Wingdings" panose="05000000000000000000" pitchFamily="2" charset="2"/>
              <a:buNone/>
            </a:pPr>
            <a:endParaRPr lang="zh-CN" altLang="en-US" sz="2800" dirty="0" smtClean="0"/>
          </a:p>
          <a:p>
            <a:pPr>
              <a:lnSpc>
                <a:spcPct val="80000"/>
              </a:lnSpc>
              <a:buFont typeface="Wingdings" panose="05000000000000000000" pitchFamily="2" charset="2"/>
              <a:buNone/>
            </a:pPr>
            <a:r>
              <a:rPr lang="zh-CN" altLang="en-US" sz="2800" dirty="0" smtClean="0"/>
              <a:t>    优点：非常稳定、安全，高度坚持</a:t>
            </a:r>
            <a:r>
              <a:rPr lang="en-US" altLang="zh-CN" sz="2800" dirty="0" smtClean="0"/>
              <a:t>UNIX</a:t>
            </a:r>
            <a:r>
              <a:rPr lang="zh-CN" altLang="en-US" sz="2800" dirty="0" smtClean="0"/>
              <a:t>的规范</a:t>
            </a:r>
          </a:p>
          <a:p>
            <a:pPr>
              <a:lnSpc>
                <a:spcPct val="80000"/>
              </a:lnSpc>
              <a:buFont typeface="Wingdings" panose="05000000000000000000" pitchFamily="2" charset="2"/>
              <a:buNone/>
            </a:pPr>
            <a:r>
              <a:rPr lang="zh-CN" altLang="en-US" sz="2800" dirty="0" smtClean="0"/>
              <a:t>    缺点：所有的配置均通过编辑文件来进行，自动硬件检测能力较差</a:t>
            </a:r>
            <a:endParaRPr lang="en-US" altLang="zh-CN" sz="2800" dirty="0" smtClean="0"/>
          </a:p>
          <a:p>
            <a:pPr>
              <a:lnSpc>
                <a:spcPct val="80000"/>
              </a:lnSpc>
              <a:buFont typeface="Wingdings" panose="05000000000000000000" pitchFamily="2" charset="2"/>
              <a:buNone/>
            </a:pPr>
            <a:endParaRPr lang="en-US" altLang="zh-CN" sz="2800" dirty="0" smtClean="0"/>
          </a:p>
          <a:p>
            <a:pPr>
              <a:lnSpc>
                <a:spcPct val="80000"/>
              </a:lnSpc>
            </a:pPr>
            <a:r>
              <a:rPr lang="en-US" altLang="zh-CN" sz="2800" b="1" dirty="0" err="1" smtClean="0"/>
              <a:t>Knoppix</a:t>
            </a:r>
            <a:r>
              <a:rPr lang="en-US" altLang="zh-CN" sz="2800" dirty="0" smtClean="0"/>
              <a:t> </a:t>
            </a:r>
            <a:r>
              <a:rPr lang="en-US" altLang="zh-CN" sz="2800" dirty="0" smtClean="0">
                <a:solidFill>
                  <a:schemeClr val="tx2"/>
                </a:solidFill>
              </a:rPr>
              <a:t> </a:t>
            </a:r>
            <a:endParaRPr lang="en-US" altLang="zh-CN" sz="2800" b="1" dirty="0" smtClean="0">
              <a:solidFill>
                <a:schemeClr val="tx2"/>
              </a:solidFill>
            </a:endParaRPr>
          </a:p>
          <a:p>
            <a:pPr>
              <a:lnSpc>
                <a:spcPct val="80000"/>
              </a:lnSpc>
              <a:buFont typeface="Wingdings" panose="05000000000000000000" pitchFamily="2" charset="2"/>
              <a:buNone/>
            </a:pPr>
            <a:r>
              <a:rPr lang="en-US" altLang="zh-CN" sz="2800" dirty="0" smtClean="0"/>
              <a:t>    </a:t>
            </a:r>
            <a:r>
              <a:rPr lang="zh-CN" altLang="en-US" sz="2800" dirty="0" smtClean="0"/>
              <a:t>由德国的</a:t>
            </a:r>
            <a:r>
              <a:rPr lang="en-US" altLang="zh-CN" sz="2800" dirty="0" smtClean="0"/>
              <a:t>Klaus </a:t>
            </a:r>
            <a:r>
              <a:rPr lang="en-US" altLang="zh-CN" sz="2800" dirty="0" err="1" smtClean="0"/>
              <a:t>Knopper</a:t>
            </a:r>
            <a:r>
              <a:rPr lang="zh-CN" altLang="en-US" sz="2800" dirty="0" smtClean="0"/>
              <a:t>开发的</a:t>
            </a:r>
            <a:r>
              <a:rPr lang="en-US" altLang="zh-CN" sz="2800" dirty="0" err="1" smtClean="0"/>
              <a:t>Knoppix</a:t>
            </a:r>
            <a:r>
              <a:rPr lang="zh-CN" altLang="en-US" sz="2800" dirty="0" smtClean="0"/>
              <a:t>，是一个基于</a:t>
            </a:r>
            <a:r>
              <a:rPr lang="en-US" altLang="zh-CN" sz="2800" dirty="0" err="1" smtClean="0"/>
              <a:t>Debian</a:t>
            </a:r>
            <a:r>
              <a:rPr lang="zh-CN" altLang="en-US" sz="2800" dirty="0" smtClean="0"/>
              <a:t>的发行版。</a:t>
            </a:r>
            <a:r>
              <a:rPr lang="en-US" altLang="zh-CN" sz="2800" dirty="0" err="1" smtClean="0"/>
              <a:t>Knoppix</a:t>
            </a:r>
            <a:r>
              <a:rPr lang="zh-CN" altLang="en-US" sz="2800" dirty="0" smtClean="0"/>
              <a:t>严格算起来是一款</a:t>
            </a:r>
            <a:r>
              <a:rPr lang="en-US" altLang="zh-CN" sz="2800" dirty="0" err="1" smtClean="0"/>
              <a:t>LiveCD</a:t>
            </a:r>
            <a:r>
              <a:rPr lang="en-US" altLang="zh-CN" sz="2800" dirty="0" smtClean="0"/>
              <a:t> </a:t>
            </a:r>
            <a:r>
              <a:rPr lang="zh-CN" altLang="en-US" sz="2800" dirty="0" smtClean="0"/>
              <a:t>。可以说，在</a:t>
            </a:r>
            <a:r>
              <a:rPr lang="en-US" altLang="zh-CN" sz="2800" dirty="0" err="1" smtClean="0"/>
              <a:t>LiveCD</a:t>
            </a:r>
            <a:r>
              <a:rPr lang="zh-CN" altLang="en-US" sz="2800" dirty="0" smtClean="0"/>
              <a:t>界，</a:t>
            </a:r>
            <a:r>
              <a:rPr lang="en-US" altLang="zh-CN" sz="2800" dirty="0" err="1" smtClean="0"/>
              <a:t>Knoppix</a:t>
            </a:r>
            <a:r>
              <a:rPr lang="zh-CN" altLang="en-US" sz="2800" dirty="0" smtClean="0"/>
              <a:t>是无人能及的 </a:t>
            </a:r>
          </a:p>
          <a:p>
            <a:pPr>
              <a:lnSpc>
                <a:spcPct val="80000"/>
              </a:lnSpc>
              <a:buFont typeface="Wingdings" panose="05000000000000000000" pitchFamily="2" charset="2"/>
              <a:buNone/>
            </a:pPr>
            <a:r>
              <a:rPr lang="zh-CN" altLang="en-US" sz="2800" dirty="0" smtClean="0"/>
              <a:t>    优点：无需安装可直接运行于</a:t>
            </a:r>
            <a:r>
              <a:rPr lang="en-US" altLang="zh-CN" sz="2800" dirty="0" smtClean="0"/>
              <a:t>CD</a:t>
            </a:r>
            <a:r>
              <a:rPr lang="zh-CN" altLang="en-US" sz="2800" dirty="0" smtClean="0"/>
              <a:t>上，优秀的硬件检测能力，可作为系统急救盘使用</a:t>
            </a:r>
          </a:p>
          <a:p>
            <a:pPr>
              <a:lnSpc>
                <a:spcPct val="80000"/>
              </a:lnSpc>
              <a:buFont typeface="Wingdings" panose="05000000000000000000" pitchFamily="2" charset="2"/>
              <a:buNone/>
            </a:pPr>
            <a:r>
              <a:rPr lang="zh-CN" altLang="en-US" sz="2800" dirty="0" smtClean="0"/>
              <a:t>    缺点：</a:t>
            </a:r>
            <a:r>
              <a:rPr lang="en-US" altLang="zh-CN" sz="2800" dirty="0" err="1" smtClean="0"/>
              <a:t>LiveCD</a:t>
            </a:r>
            <a:r>
              <a:rPr lang="zh-CN" altLang="en-US" sz="2800" dirty="0" smtClean="0"/>
              <a:t>由于光盘的数据读取速度限制导致性能大幅下降</a:t>
            </a:r>
          </a:p>
          <a:p>
            <a:pPr>
              <a:lnSpc>
                <a:spcPct val="80000"/>
              </a:lnSpc>
              <a:buFont typeface="Wingdings" panose="05000000000000000000" pitchFamily="2" charset="2"/>
              <a:buNone/>
            </a:pPr>
            <a:endParaRPr lang="en-US" altLang="zh-CN" sz="2800" dirty="0" smtClean="0"/>
          </a:p>
          <a:p>
            <a:pPr>
              <a:lnSpc>
                <a:spcPct val="80000"/>
              </a:lnSpc>
              <a:buFont typeface="Wingdings" panose="05000000000000000000" pitchFamily="2" charset="2"/>
              <a:buNone/>
            </a:pPr>
            <a:endParaRPr lang="en-US" altLang="zh-CN" sz="2800" dirty="0" smtClean="0"/>
          </a:p>
          <a:p>
            <a:pPr>
              <a:lnSpc>
                <a:spcPct val="120000"/>
              </a:lnSpc>
            </a:pPr>
            <a:r>
              <a:rPr lang="en-US" altLang="zh-CN" sz="2800" b="1" dirty="0" smtClean="0"/>
              <a:t>CentOS</a:t>
            </a:r>
            <a:r>
              <a:rPr lang="en-US" altLang="zh-CN" sz="2800" dirty="0" smtClean="0">
                <a:solidFill>
                  <a:schemeClr val="tx2"/>
                </a:solidFill>
              </a:rPr>
              <a:t> </a:t>
            </a:r>
            <a:endParaRPr lang="en-US" altLang="zh-CN" sz="2800" b="1" dirty="0" smtClean="0">
              <a:solidFill>
                <a:schemeClr val="tx2"/>
              </a:solidFill>
            </a:endParaRPr>
          </a:p>
          <a:p>
            <a:pPr>
              <a:lnSpc>
                <a:spcPct val="120000"/>
              </a:lnSpc>
              <a:buFont typeface="Wingdings" panose="05000000000000000000" pitchFamily="2" charset="2"/>
              <a:buNone/>
            </a:pPr>
            <a:r>
              <a:rPr lang="en-US" altLang="zh-CN" sz="1800" dirty="0" smtClean="0"/>
              <a:t>      </a:t>
            </a:r>
            <a:r>
              <a:rPr lang="en-US" altLang="zh-CN" sz="2800" dirty="0" smtClean="0"/>
              <a:t>CentOS</a:t>
            </a:r>
            <a:r>
              <a:rPr lang="zh-CN" altLang="en-US" sz="2800" dirty="0" smtClean="0"/>
              <a:t>，也叫做社区企业操作系统，是企业</a:t>
            </a:r>
            <a:r>
              <a:rPr lang="en-US" altLang="zh-CN" sz="2800" dirty="0" smtClean="0"/>
              <a:t>Linux</a:t>
            </a:r>
            <a:r>
              <a:rPr lang="zh-CN" altLang="en-US" sz="2800" dirty="0" smtClean="0"/>
              <a:t>发行版领头羊</a:t>
            </a:r>
            <a:r>
              <a:rPr lang="en-US" altLang="zh-CN" sz="2800" dirty="0" smtClean="0"/>
              <a:t>Red Hat Enterprise Linux</a:t>
            </a:r>
            <a:r>
              <a:rPr lang="zh-CN" altLang="en-US" sz="2800" dirty="0" smtClean="0"/>
              <a:t>的再编译版本。</a:t>
            </a:r>
            <a:r>
              <a:rPr lang="en-US" altLang="zh-CN" sz="2800" dirty="0" smtClean="0"/>
              <a:t>RHEL</a:t>
            </a:r>
            <a:r>
              <a:rPr lang="zh-CN" altLang="en-US" sz="2800" dirty="0" smtClean="0"/>
              <a:t>是很多企业采用的</a:t>
            </a:r>
            <a:r>
              <a:rPr lang="en-US" altLang="zh-CN" sz="2800" dirty="0" smtClean="0"/>
              <a:t>Linux</a:t>
            </a:r>
            <a:r>
              <a:rPr lang="zh-CN" altLang="en-US" sz="2800" dirty="0" smtClean="0"/>
              <a:t>发行版本，但是如果想得到</a:t>
            </a:r>
            <a:r>
              <a:rPr lang="en-US" altLang="zh-CN" sz="2800" dirty="0" err="1" smtClean="0"/>
              <a:t>RedHat</a:t>
            </a:r>
            <a:r>
              <a:rPr lang="zh-CN" altLang="en-US" sz="2800" dirty="0" smtClean="0"/>
              <a:t>的服务与技术支持，用户必须向</a:t>
            </a:r>
            <a:r>
              <a:rPr lang="en-US" altLang="zh-CN" sz="2800" dirty="0" smtClean="0"/>
              <a:t>Red Hat</a:t>
            </a:r>
            <a:r>
              <a:rPr lang="zh-CN" altLang="en-US" sz="2800" dirty="0" smtClean="0"/>
              <a:t>付费才可以。</a:t>
            </a:r>
            <a:r>
              <a:rPr lang="en-US" altLang="zh-CN" sz="2800" dirty="0" smtClean="0"/>
              <a:t>CentOS</a:t>
            </a:r>
            <a:r>
              <a:rPr lang="zh-CN" altLang="en-US" sz="2800" dirty="0" smtClean="0"/>
              <a:t>的开发者们使用</a:t>
            </a:r>
            <a:r>
              <a:rPr lang="en-US" altLang="zh-CN" sz="2800" dirty="0" smtClean="0"/>
              <a:t>Red Hat Linux</a:t>
            </a:r>
            <a:r>
              <a:rPr lang="zh-CN" altLang="en-US" sz="2800" dirty="0" smtClean="0"/>
              <a:t>的源代码创造了一个和</a:t>
            </a:r>
            <a:r>
              <a:rPr lang="en-US" altLang="zh-CN" sz="2800" dirty="0" smtClean="0"/>
              <a:t>RHEL</a:t>
            </a:r>
            <a:r>
              <a:rPr lang="zh-CN" altLang="en-US" sz="2800" dirty="0" smtClean="0"/>
              <a:t>近乎相同的</a:t>
            </a:r>
            <a:r>
              <a:rPr lang="en-US" altLang="zh-CN" sz="2800" dirty="0" smtClean="0"/>
              <a:t>Linux</a:t>
            </a:r>
            <a:r>
              <a:rPr lang="zh-CN" altLang="en-US" sz="2800" dirty="0" smtClean="0"/>
              <a:t>。但是一切和</a:t>
            </a:r>
            <a:r>
              <a:rPr lang="en-US" altLang="zh-CN" sz="2800" dirty="0" err="1" smtClean="0"/>
              <a:t>RedHat</a:t>
            </a:r>
            <a:r>
              <a:rPr lang="zh-CN" altLang="en-US" sz="2800" dirty="0" smtClean="0"/>
              <a:t>有关的商标都被去除了。</a:t>
            </a:r>
            <a:r>
              <a:rPr lang="en-US" altLang="zh-CN" sz="2800" dirty="0" smtClean="0"/>
              <a:t>CentOS</a:t>
            </a:r>
            <a:r>
              <a:rPr lang="zh-CN" altLang="en-US" sz="2800" dirty="0" smtClean="0"/>
              <a:t>是免费的，可以使用它像使用</a:t>
            </a:r>
            <a:r>
              <a:rPr lang="en-US" altLang="zh-CN" sz="2800" dirty="0" smtClean="0"/>
              <a:t>RHEL</a:t>
            </a:r>
            <a:r>
              <a:rPr lang="zh-CN" altLang="en-US" sz="2800" dirty="0" smtClean="0"/>
              <a:t>一样去构筑企业级的</a:t>
            </a:r>
            <a:r>
              <a:rPr lang="en-US" altLang="zh-CN" sz="2800" dirty="0" smtClean="0"/>
              <a:t>Linux</a:t>
            </a:r>
            <a:r>
              <a:rPr lang="zh-CN" altLang="en-US" sz="2800" dirty="0" smtClean="0"/>
              <a:t>系统环境，但不需要向</a:t>
            </a:r>
            <a:r>
              <a:rPr lang="en-US" altLang="zh-CN" sz="2800" dirty="0" err="1" smtClean="0"/>
              <a:t>RedHat</a:t>
            </a:r>
            <a:r>
              <a:rPr lang="zh-CN" altLang="en-US" sz="2800" dirty="0" smtClean="0"/>
              <a:t>付任何的费用。目前，</a:t>
            </a:r>
            <a:r>
              <a:rPr lang="en-US" altLang="zh-CN" sz="2800" dirty="0" smtClean="0"/>
              <a:t>CentOS</a:t>
            </a:r>
            <a:r>
              <a:rPr lang="zh-CN" altLang="en-US" sz="2800" dirty="0" smtClean="0"/>
              <a:t>的技术支持主要通过社区的官方邮件列表、论坛和聊天室来提供。</a:t>
            </a:r>
          </a:p>
          <a:p>
            <a:pPr>
              <a:lnSpc>
                <a:spcPct val="80000"/>
              </a:lnSpc>
              <a:buFont typeface="Wingdings" panose="05000000000000000000" pitchFamily="2" charset="2"/>
              <a:buNone/>
            </a:pPr>
            <a:endParaRPr lang="zh-CN" altLang="en-US" sz="2800" dirty="0" smtClean="0"/>
          </a:p>
          <a:p>
            <a:pPr>
              <a:lnSpc>
                <a:spcPct val="80000"/>
              </a:lnSpc>
              <a:buFont typeface="Wingdings" panose="05000000000000000000" pitchFamily="2" charset="2"/>
              <a:buNone/>
            </a:pPr>
            <a:endParaRPr lang="zh-CN" altLang="en-US" sz="2800" dirty="0" smtClean="0"/>
          </a:p>
          <a:p>
            <a:pPr>
              <a:lnSpc>
                <a:spcPct val="80000"/>
              </a:lnSpc>
              <a:buFont typeface="Wingdings" panose="05000000000000000000" pitchFamily="2" charset="2"/>
              <a:buNone/>
            </a:pPr>
            <a:endParaRPr lang="en-US" altLang="zh-CN" sz="2800" dirty="0" smtClean="0"/>
          </a:p>
          <a:p>
            <a:pPr>
              <a:lnSpc>
                <a:spcPct val="80000"/>
              </a:lnSpc>
              <a:buFont typeface="Wingdings" panose="05000000000000000000" pitchFamily="2" charset="2"/>
              <a:buNone/>
            </a:pPr>
            <a:endParaRPr lang="en-US" altLang="zh-CN" sz="2800" dirty="0" smtClean="0"/>
          </a:p>
          <a:p>
            <a:pPr>
              <a:lnSpc>
                <a:spcPct val="80000"/>
              </a:lnSpc>
              <a:buFont typeface="Wingdings" panose="05000000000000000000" pitchFamily="2" charset="2"/>
              <a:buNone/>
            </a:pPr>
            <a:endParaRPr lang="zh-CN" altLang="en-US" dirty="0" smtClean="0"/>
          </a:p>
          <a:p>
            <a:endParaRPr lang="zh-CN" altLang="en-US" dirty="0" smtClean="0"/>
          </a:p>
          <a:p>
            <a:pPr>
              <a:lnSpc>
                <a:spcPct val="80000"/>
              </a:lnSpc>
              <a:buFont typeface="Wingdings" panose="05000000000000000000" pitchFamily="2" charset="2"/>
              <a:buNone/>
            </a:pP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11</a:t>
            </a:fld>
            <a:endParaRPr lang="zh-CN" altLang="en-US"/>
          </a:p>
        </p:txBody>
      </p:sp>
    </p:spTree>
    <p:extLst>
      <p:ext uri="{BB962C8B-B14F-4D97-AF65-F5344CB8AC3E}">
        <p14:creationId xmlns:p14="http://schemas.microsoft.com/office/powerpoint/2010/main" val="1774853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 </a:t>
            </a:r>
            <a:r>
              <a:rPr lang="zh-CN" altLang="en-US" dirty="0" smtClean="0"/>
              <a:t>操作系统之所以有如此迅猛的发展势头，与其自身良好的特性是分不开的。</a:t>
            </a:r>
            <a:r>
              <a:rPr lang="en-US" altLang="zh-CN" dirty="0" smtClean="0"/>
              <a:t>Linux </a:t>
            </a:r>
            <a:r>
              <a:rPr lang="zh-CN" altLang="en-US" dirty="0" smtClean="0"/>
              <a:t>具有 以下主要特点。</a:t>
            </a:r>
            <a:endParaRPr lang="en-US" altLang="zh-CN" dirty="0" smtClean="0"/>
          </a:p>
          <a:p>
            <a:r>
              <a:rPr lang="zh-CN" altLang="en-US" dirty="0" smtClean="0"/>
              <a:t>（</a:t>
            </a:r>
            <a:r>
              <a:rPr lang="en-US" altLang="zh-CN" dirty="0" smtClean="0"/>
              <a:t>1</a:t>
            </a:r>
            <a:r>
              <a:rPr lang="zh-CN" altLang="en-US" dirty="0" smtClean="0"/>
              <a:t>）代码公开。</a:t>
            </a:r>
            <a:r>
              <a:rPr lang="en-US" altLang="zh-CN" dirty="0" smtClean="0"/>
              <a:t>Linux </a:t>
            </a:r>
            <a:r>
              <a:rPr lang="zh-CN" altLang="en-US" dirty="0" smtClean="0"/>
              <a:t>遵循世界标准规范，特别是遵循开放系统互连（</a:t>
            </a:r>
            <a:r>
              <a:rPr lang="en-US" altLang="zh-CN" dirty="0" smtClean="0"/>
              <a:t>OSI</a:t>
            </a:r>
            <a:r>
              <a:rPr lang="zh-CN" altLang="en-US" dirty="0" smtClean="0"/>
              <a:t>）国际标准。凡遵循国际标准所开发的硬件和软件，都能彼此兼容，可方便地实现互连。 </a:t>
            </a:r>
            <a:endParaRPr lang="en-US" altLang="zh-CN" dirty="0" smtClean="0"/>
          </a:p>
          <a:p>
            <a:r>
              <a:rPr lang="zh-CN" altLang="en-US" dirty="0" smtClean="0"/>
              <a:t>（</a:t>
            </a:r>
            <a:r>
              <a:rPr lang="en-US" altLang="zh-CN" dirty="0" smtClean="0"/>
              <a:t>2</a:t>
            </a:r>
            <a:r>
              <a:rPr lang="zh-CN" altLang="en-US" dirty="0" smtClean="0"/>
              <a:t>）支持多用户。多用户是指系统资源可以被不同用户各自拥有使用，即每个用户对自己的 资源（例如文件、设备）有特定的权限，互不影响。 </a:t>
            </a:r>
            <a:endParaRPr lang="en-US" altLang="zh-CN" dirty="0" smtClean="0"/>
          </a:p>
          <a:p>
            <a:r>
              <a:rPr lang="zh-CN" altLang="en-US" dirty="0" smtClean="0"/>
              <a:t>（</a:t>
            </a:r>
            <a:r>
              <a:rPr lang="en-US" altLang="zh-CN" dirty="0" smtClean="0"/>
              <a:t>3</a:t>
            </a:r>
            <a:r>
              <a:rPr lang="zh-CN" altLang="en-US" dirty="0" smtClean="0"/>
              <a:t>）多任务。多任务是现代计算机的主要的一个特点。它是指计算机同时执行多个程序， 而且各个程序的运行互相独立。</a:t>
            </a:r>
            <a:r>
              <a:rPr lang="en-US" altLang="zh-CN" dirty="0" smtClean="0"/>
              <a:t>Linux </a:t>
            </a:r>
            <a:r>
              <a:rPr lang="zh-CN" altLang="en-US" dirty="0" smtClean="0"/>
              <a:t>系统调度每一个进程平等地访问微处理器，但由于 </a:t>
            </a:r>
            <a:r>
              <a:rPr lang="en-US" altLang="zh-CN" dirty="0" smtClean="0"/>
              <a:t>CPU </a:t>
            </a:r>
            <a:r>
              <a:rPr lang="zh-CN" altLang="en-US" dirty="0" smtClean="0"/>
              <a:t>的 处理速度非常快，其结果是，启动的应用程序看起来好像在并行运行。事实上，从处理器执行一 个应用程序中的一组指令到 </a:t>
            </a:r>
            <a:r>
              <a:rPr lang="en-US" altLang="zh-CN" dirty="0" smtClean="0"/>
              <a:t>Linux </a:t>
            </a:r>
            <a:r>
              <a:rPr lang="zh-CN" altLang="en-US" dirty="0" smtClean="0"/>
              <a:t>调度微处理器再次运行这个程序之间只有很短的时间延迟，用户是感觉不出来的。 </a:t>
            </a:r>
            <a:endParaRPr lang="en-US" altLang="zh-CN" dirty="0" smtClean="0"/>
          </a:p>
          <a:p>
            <a:r>
              <a:rPr lang="zh-CN" altLang="en-US" dirty="0" smtClean="0"/>
              <a:t>（</a:t>
            </a:r>
            <a:r>
              <a:rPr lang="en-US" altLang="zh-CN" dirty="0" smtClean="0"/>
              <a:t>4</a:t>
            </a:r>
            <a:r>
              <a:rPr lang="zh-CN" altLang="en-US" dirty="0" smtClean="0"/>
              <a:t>）良好的用户界面。</a:t>
            </a:r>
            <a:r>
              <a:rPr lang="en-US" altLang="zh-CN" dirty="0" smtClean="0"/>
              <a:t>Linux </a:t>
            </a:r>
            <a:r>
              <a:rPr lang="zh-CN" altLang="en-US" dirty="0" smtClean="0"/>
              <a:t>向用户提供了两种界面：用户界面和系统调用。</a:t>
            </a:r>
            <a:r>
              <a:rPr lang="en-US" altLang="zh-CN" dirty="0" smtClean="0"/>
              <a:t>Linux </a:t>
            </a:r>
            <a:r>
              <a:rPr lang="zh-CN" altLang="en-US" dirty="0" smtClean="0"/>
              <a:t>的传统用户界面是基于文本的命令行界面，即 </a:t>
            </a:r>
            <a:r>
              <a:rPr lang="en-US" altLang="zh-CN" dirty="0" smtClean="0"/>
              <a:t>Shell</a:t>
            </a:r>
            <a:r>
              <a:rPr lang="zh-CN" altLang="en-US" dirty="0" smtClean="0"/>
              <a:t>，它既可以联机使用，又可在文件上脱机使用。</a:t>
            </a:r>
            <a:r>
              <a:rPr lang="en-US" altLang="zh-CN" dirty="0" smtClean="0"/>
              <a:t>Shell </a:t>
            </a:r>
            <a:r>
              <a:rPr lang="zh-CN" altLang="en-US" dirty="0" smtClean="0"/>
              <a:t>有很强的程序设计能力，用户可方便地用它编制程序，从而为用户扩充系统功能提供了更高级的手段。可编程 </a:t>
            </a:r>
            <a:r>
              <a:rPr lang="en-US" altLang="zh-CN" dirty="0" smtClean="0"/>
              <a:t>Shell </a:t>
            </a:r>
            <a:r>
              <a:rPr lang="zh-CN" altLang="en-US" dirty="0" smtClean="0"/>
              <a:t>是指将多条命令组合在一起，形成一个 </a:t>
            </a:r>
            <a:r>
              <a:rPr lang="en-US" altLang="zh-CN" dirty="0" smtClean="0"/>
              <a:t>Shell </a:t>
            </a:r>
            <a:r>
              <a:rPr lang="zh-CN" altLang="en-US" dirty="0" smtClean="0"/>
              <a:t>程序，这个程序可以单独运行， 也可以与其他程序同时运行。系统调用给用户提供编程时使用的界面。用户可以在编程时直接使用系统提供的系统调用命令。系统通过这个界面为用户程序提供低级、高效率的服务。</a:t>
            </a:r>
            <a:r>
              <a:rPr lang="en-US" altLang="zh-CN" dirty="0" smtClean="0"/>
              <a:t>Linux </a:t>
            </a:r>
            <a:r>
              <a:rPr lang="zh-CN" altLang="en-US" dirty="0" smtClean="0"/>
              <a:t>还为用户提供了图形用户界面。它利用鼠标、菜单、窗口、滚动条等设施，给用户呈现一个直观、 易操作、交互性强的友好的图形化界面。 </a:t>
            </a:r>
            <a:endParaRPr lang="en-US" altLang="zh-CN" dirty="0" smtClean="0"/>
          </a:p>
          <a:p>
            <a:r>
              <a:rPr lang="zh-CN" altLang="en-US" dirty="0" smtClean="0"/>
              <a:t>（</a:t>
            </a:r>
            <a:r>
              <a:rPr lang="en-US" altLang="zh-CN" dirty="0" smtClean="0"/>
              <a:t>5</a:t>
            </a:r>
            <a:r>
              <a:rPr lang="zh-CN" altLang="en-US" dirty="0" smtClean="0"/>
              <a:t>）具有设备独立性。设备独立性是指操作系统把所有外部设备统一当成文件来看待，只要安装它们的驱动程序，任何用户都可以像使用文件一样来操纵、使用这些设备，而不必知道它们的具体存在形式。具有设备独立性的操作系统，通过把每一个外围设备看作一个独立文件来简化 增加新设备的工作。当需要增加新设备时，系统管理员就在内核中增加必要的连接。这种连接（也称作设备驱动程序）保证每次调用设备提供服务时，内核以相同的方式来处理它们。当新的及更 好的外设被开发并交付给用户时，允许在这些设备连接到内核后，就能不受限制地立即访问它们。 设备独立性的关键在于内核的适应能力。其他操作系统只允许一定数量或一定种类的外部设备连 接。而设备独立性的操作系统能够容纳任意种类及任意数量的设备，因为每一个设备都是通过其 与内核的专用连接独立进行访问。</a:t>
            </a:r>
            <a:r>
              <a:rPr lang="en-US" altLang="zh-CN" dirty="0" smtClean="0"/>
              <a:t>Linux </a:t>
            </a:r>
            <a:r>
              <a:rPr lang="zh-CN" altLang="en-US" dirty="0" smtClean="0"/>
              <a:t>是具有设备独立性的操作系统，它的内核具有高度适应 能力，随着更多的程序员加入 </a:t>
            </a:r>
            <a:r>
              <a:rPr lang="en-US" altLang="zh-CN" dirty="0" smtClean="0"/>
              <a:t>Linux </a:t>
            </a:r>
            <a:r>
              <a:rPr lang="zh-CN" altLang="en-US" dirty="0" smtClean="0"/>
              <a:t>编程，会有更多的硬件设备加入到各种 </a:t>
            </a:r>
            <a:r>
              <a:rPr lang="en-US" altLang="zh-CN" dirty="0" smtClean="0"/>
              <a:t>Linux </a:t>
            </a:r>
            <a:r>
              <a:rPr lang="zh-CN" altLang="en-US" dirty="0" smtClean="0"/>
              <a:t>内核和发行版 本中。另外，由于用户可以免费得到 </a:t>
            </a:r>
            <a:r>
              <a:rPr lang="en-US" altLang="zh-CN" dirty="0" smtClean="0"/>
              <a:t>Linux </a:t>
            </a:r>
            <a:r>
              <a:rPr lang="zh-CN" altLang="en-US" dirty="0" smtClean="0"/>
              <a:t>的内核源代码，因此，用户可以修改内核源代码，以 便适应新增加的外部设备。 </a:t>
            </a:r>
            <a:endParaRPr lang="en-US" altLang="zh-CN" dirty="0" smtClean="0"/>
          </a:p>
          <a:p>
            <a:r>
              <a:rPr lang="zh-CN" altLang="en-US" dirty="0" smtClean="0"/>
              <a:t>（</a:t>
            </a:r>
            <a:r>
              <a:rPr lang="en-US" altLang="zh-CN" dirty="0" smtClean="0"/>
              <a:t>6</a:t>
            </a:r>
            <a:r>
              <a:rPr lang="zh-CN" altLang="en-US" dirty="0" smtClean="0"/>
              <a:t>）具有丰富的网络功能。这是 </a:t>
            </a:r>
            <a:r>
              <a:rPr lang="en-US" altLang="zh-CN" dirty="0" smtClean="0"/>
              <a:t>Linux </a:t>
            </a:r>
            <a:r>
              <a:rPr lang="zh-CN" altLang="en-US" dirty="0" smtClean="0"/>
              <a:t>走向成功的一大因素。</a:t>
            </a:r>
            <a:r>
              <a:rPr lang="en-US" altLang="zh-CN" dirty="0" smtClean="0"/>
              <a:t>Linux </a:t>
            </a:r>
            <a:r>
              <a:rPr lang="zh-CN" altLang="en-US" dirty="0" smtClean="0"/>
              <a:t>在通信和网络功能 方面优于其他操作系统。其他操作系统不包含如此紧密地和内核结合在一起的连接网络的能力，也没有内置这些联网特性的灵活性。而 </a:t>
            </a:r>
            <a:r>
              <a:rPr lang="en-US" altLang="zh-CN" dirty="0" smtClean="0"/>
              <a:t>Linux </a:t>
            </a:r>
            <a:r>
              <a:rPr lang="zh-CN" altLang="en-US" dirty="0" smtClean="0"/>
              <a:t>为用户提供了完善而强大的网络功能。 </a:t>
            </a:r>
            <a:r>
              <a:rPr lang="en-US" altLang="zh-CN" dirty="0" smtClean="0"/>
              <a:t>Linux </a:t>
            </a:r>
            <a:r>
              <a:rPr lang="zh-CN" altLang="en-US" dirty="0" smtClean="0"/>
              <a:t>免费提供了大量支持 </a:t>
            </a:r>
            <a:r>
              <a:rPr lang="en-US" altLang="zh-CN" dirty="0" smtClean="0"/>
              <a:t>Internet </a:t>
            </a:r>
            <a:r>
              <a:rPr lang="zh-CN" altLang="en-US" dirty="0" smtClean="0"/>
              <a:t>的软件，</a:t>
            </a:r>
            <a:r>
              <a:rPr lang="en-US" altLang="zh-CN" dirty="0" smtClean="0"/>
              <a:t>Internet </a:t>
            </a:r>
            <a:r>
              <a:rPr lang="zh-CN" altLang="en-US" dirty="0" smtClean="0"/>
              <a:t>是在 </a:t>
            </a:r>
            <a:r>
              <a:rPr lang="en-US" altLang="zh-CN" dirty="0" smtClean="0"/>
              <a:t>UNIX </a:t>
            </a:r>
            <a:r>
              <a:rPr lang="zh-CN" altLang="en-US" dirty="0" smtClean="0"/>
              <a:t>领域中建立并繁荣起来的， 在这方面使用 </a:t>
            </a:r>
            <a:r>
              <a:rPr lang="en-US" altLang="zh-CN" dirty="0" smtClean="0"/>
              <a:t>Linux </a:t>
            </a:r>
            <a:r>
              <a:rPr lang="zh-CN" altLang="en-US" dirty="0" smtClean="0"/>
              <a:t>是相当方便的，用户能用 </a:t>
            </a:r>
            <a:r>
              <a:rPr lang="en-US" altLang="zh-CN" dirty="0" smtClean="0"/>
              <a:t>Linux </a:t>
            </a:r>
            <a:r>
              <a:rPr lang="zh-CN" altLang="en-US" dirty="0" smtClean="0"/>
              <a:t>与世界上的其他人通过 </a:t>
            </a:r>
            <a:r>
              <a:rPr lang="en-US" altLang="zh-CN" dirty="0" smtClean="0"/>
              <a:t>Internet </a:t>
            </a:r>
            <a:r>
              <a:rPr lang="zh-CN" altLang="en-US" dirty="0" smtClean="0"/>
              <a:t>网络进行通信。 </a:t>
            </a:r>
            <a:endParaRPr lang="en-US" altLang="zh-CN" dirty="0" smtClean="0"/>
          </a:p>
          <a:p>
            <a:r>
              <a:rPr lang="zh-CN" altLang="en-US" dirty="0" smtClean="0"/>
              <a:t>（</a:t>
            </a:r>
            <a:r>
              <a:rPr lang="en-US" altLang="zh-CN" dirty="0" smtClean="0"/>
              <a:t>7</a:t>
            </a:r>
            <a:r>
              <a:rPr lang="zh-CN" altLang="en-US" dirty="0" smtClean="0"/>
              <a:t>）系统可靠性强。</a:t>
            </a:r>
            <a:r>
              <a:rPr lang="en-US" altLang="zh-CN" dirty="0" smtClean="0"/>
              <a:t>Linux </a:t>
            </a:r>
            <a:r>
              <a:rPr lang="zh-CN" altLang="en-US" dirty="0" smtClean="0"/>
              <a:t>采取了许多安全技术措施，包括对读、写进行权限控制，带保护的子系统，审计跟踪，核心授权等，这为网络多用户环境中的用户提供了必要的安全保障。 </a:t>
            </a:r>
            <a:endParaRPr lang="en-US" altLang="zh-CN" dirty="0" smtClean="0"/>
          </a:p>
          <a:p>
            <a:r>
              <a:rPr lang="zh-CN" altLang="en-US" dirty="0" smtClean="0"/>
              <a:t>（</a:t>
            </a:r>
            <a:r>
              <a:rPr lang="en-US" altLang="zh-CN" dirty="0" smtClean="0"/>
              <a:t>8</a:t>
            </a:r>
            <a:r>
              <a:rPr lang="zh-CN" altLang="en-US" dirty="0" smtClean="0"/>
              <a:t>）具备良好的可移植性。</a:t>
            </a:r>
            <a:r>
              <a:rPr lang="en-US" altLang="zh-CN" dirty="0" smtClean="0"/>
              <a:t>Linux </a:t>
            </a:r>
            <a:r>
              <a:rPr lang="zh-CN" altLang="en-US" dirty="0" smtClean="0"/>
              <a:t>是一种可移植的操作系统，能够在 </a:t>
            </a:r>
            <a:r>
              <a:rPr lang="en-US" altLang="zh-CN" dirty="0" smtClean="0"/>
              <a:t>i386</a:t>
            </a:r>
            <a:r>
              <a:rPr lang="zh-CN" altLang="en-US" dirty="0" smtClean="0"/>
              <a:t>、</a:t>
            </a:r>
            <a:r>
              <a:rPr lang="en-US" altLang="zh-CN" dirty="0" smtClean="0"/>
              <a:t>ARM</a:t>
            </a:r>
            <a:r>
              <a:rPr lang="zh-CN" altLang="en-US" dirty="0" smtClean="0"/>
              <a:t>、</a:t>
            </a:r>
            <a:r>
              <a:rPr lang="en-US" altLang="zh-CN" dirty="0" smtClean="0"/>
              <a:t>MIPS</a:t>
            </a:r>
            <a:r>
              <a:rPr lang="zh-CN" altLang="en-US" dirty="0" smtClean="0"/>
              <a:t>、</a:t>
            </a:r>
            <a:r>
              <a:rPr lang="en-US" altLang="zh-CN" dirty="0" smtClean="0"/>
              <a:t>PPC </a:t>
            </a:r>
            <a:r>
              <a:rPr lang="zh-CN" altLang="en-US" dirty="0" smtClean="0"/>
              <a:t>等多种硬件平台下运行。可移植性为运行 </a:t>
            </a:r>
            <a:r>
              <a:rPr lang="en-US" altLang="zh-CN" dirty="0" smtClean="0"/>
              <a:t>Linux </a:t>
            </a:r>
            <a:r>
              <a:rPr lang="zh-CN" altLang="en-US" dirty="0" smtClean="0"/>
              <a:t>的不同计算机平台与其他任何机器进行准确而有效的通信提供了手段，不需要另外增加特殊和昂贵的通信接口。 </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12</a:t>
            </a:fld>
            <a:endParaRPr lang="zh-CN" altLang="en-US"/>
          </a:p>
        </p:txBody>
      </p:sp>
    </p:spTree>
    <p:extLst>
      <p:ext uri="{BB962C8B-B14F-4D97-AF65-F5344CB8AC3E}">
        <p14:creationId xmlns:p14="http://schemas.microsoft.com/office/powerpoint/2010/main" val="328276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13</a:t>
            </a:fld>
            <a:endParaRPr lang="zh-CN" altLang="en-US"/>
          </a:p>
        </p:txBody>
      </p:sp>
    </p:spTree>
    <p:extLst>
      <p:ext uri="{BB962C8B-B14F-4D97-AF65-F5344CB8AC3E}">
        <p14:creationId xmlns:p14="http://schemas.microsoft.com/office/powerpoint/2010/main" val="328276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14</a:t>
            </a:fld>
            <a:endParaRPr lang="zh-CN" altLang="en-US"/>
          </a:p>
        </p:txBody>
      </p:sp>
    </p:spTree>
    <p:extLst>
      <p:ext uri="{BB962C8B-B14F-4D97-AF65-F5344CB8AC3E}">
        <p14:creationId xmlns:p14="http://schemas.microsoft.com/office/powerpoint/2010/main" val="328276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Info</a:t>
            </a:r>
            <a:r>
              <a:rPr lang="zh-CN" altLang="en-US" dirty="0" smtClean="0"/>
              <a:t>命令下 </a:t>
            </a:r>
            <a:r>
              <a:rPr lang="en-US" altLang="zh-CN" dirty="0" err="1" smtClean="0"/>
              <a:t>ctrl+h</a:t>
            </a:r>
            <a:r>
              <a:rPr lang="en-US" altLang="zh-CN" dirty="0" smtClean="0"/>
              <a:t> </a:t>
            </a:r>
            <a:r>
              <a:rPr lang="zh-CN" altLang="en-US" dirty="0" smtClean="0"/>
              <a:t>可以得到</a:t>
            </a:r>
            <a:r>
              <a:rPr lang="en-US" altLang="zh-CN" dirty="0" smtClean="0"/>
              <a:t>info</a:t>
            </a:r>
            <a:r>
              <a:rPr lang="zh-CN" altLang="en-US" dirty="0" smtClean="0"/>
              <a:t>命令的操作参数</a:t>
            </a:r>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17</a:t>
            </a:fld>
            <a:endParaRPr lang="zh-CN" altLang="en-US"/>
          </a:p>
        </p:txBody>
      </p:sp>
    </p:spTree>
    <p:extLst>
      <p:ext uri="{BB962C8B-B14F-4D97-AF65-F5344CB8AC3E}">
        <p14:creationId xmlns:p14="http://schemas.microsoft.com/office/powerpoint/2010/main" val="56727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0000"/>
                </a:solidFill>
              </a:rPr>
              <a:t>普通文件</a:t>
            </a:r>
            <a:r>
              <a:rPr lang="zh-CN" altLang="en-US" dirty="0" smtClean="0"/>
              <a:t>就是平时所见的大多数文件，它的特点是不包含文件系统的结构信息。</a:t>
            </a:r>
          </a:p>
          <a:p>
            <a:r>
              <a:rPr lang="zh-CN" altLang="en-US" dirty="0" smtClean="0">
                <a:solidFill>
                  <a:srgbClr val="FF0000"/>
                </a:solidFill>
              </a:rPr>
              <a:t>目录文件</a:t>
            </a:r>
            <a:r>
              <a:rPr lang="zh-CN" altLang="en-US" dirty="0" smtClean="0"/>
              <a:t>是用于存放文件路径及相关信息的文件，是文件系统的基本节点。目录文件使文件系统呈现出树形结构。在</a:t>
            </a:r>
            <a:r>
              <a:rPr lang="en-US" altLang="zh-CN" dirty="0" smtClean="0"/>
              <a:t>Linux</a:t>
            </a:r>
            <a:r>
              <a:rPr lang="zh-CN" altLang="en-US" dirty="0" smtClean="0"/>
              <a:t>系统中，通常所说的目录就是指目录文件。</a:t>
            </a:r>
          </a:p>
          <a:p>
            <a:r>
              <a:rPr lang="zh-CN" altLang="en-US" dirty="0" smtClean="0">
                <a:solidFill>
                  <a:srgbClr val="FF0000"/>
                </a:solidFill>
              </a:rPr>
              <a:t>链接文件</a:t>
            </a:r>
            <a:r>
              <a:rPr lang="zh-CN" altLang="en-US" dirty="0" smtClean="0"/>
              <a:t>是指向另一个真实文件的链接，是一种特殊的文件结构。</a:t>
            </a:r>
          </a:p>
          <a:p>
            <a:r>
              <a:rPr lang="zh-CN" altLang="en-US" dirty="0" smtClean="0">
                <a:solidFill>
                  <a:srgbClr val="FF0000"/>
                </a:solidFill>
              </a:rPr>
              <a:t>设备文件</a:t>
            </a:r>
            <a:r>
              <a:rPr lang="zh-CN" altLang="en-US" dirty="0" smtClean="0"/>
              <a:t>是保存计算机设备信息和接口的文件，这是</a:t>
            </a:r>
            <a:r>
              <a:rPr lang="en-US" altLang="zh-CN" dirty="0" smtClean="0"/>
              <a:t>Linux</a:t>
            </a:r>
            <a:r>
              <a:rPr lang="zh-CN" altLang="en-US" dirty="0" smtClean="0"/>
              <a:t>操作系统的独特形式，计算机的所有设备都以文件的形式提供给应用程序使用。</a:t>
            </a:r>
          </a:p>
          <a:p>
            <a:r>
              <a:rPr lang="zh-CN" altLang="en-US" dirty="0" smtClean="0">
                <a:solidFill>
                  <a:srgbClr val="FF0000"/>
                </a:solidFill>
              </a:rPr>
              <a:t>管道文件</a:t>
            </a:r>
            <a:r>
              <a:rPr lang="zh-CN" altLang="en-US" dirty="0" smtClean="0"/>
              <a:t>是用于应用程序之间进行通信的文件。</a:t>
            </a:r>
          </a:p>
          <a:p>
            <a:endParaRPr lang="zh-CN" altLang="en-US" dirty="0"/>
          </a:p>
        </p:txBody>
      </p:sp>
      <p:sp>
        <p:nvSpPr>
          <p:cNvPr id="4" name="页脚占位符 3"/>
          <p:cNvSpPr>
            <a:spLocks noGrp="1"/>
          </p:cNvSpPr>
          <p:nvPr>
            <p:ph type="ftr" sz="quarter" idx="10"/>
          </p:nvPr>
        </p:nvSpPr>
        <p:spPr/>
        <p:txBody>
          <a:bodyPr/>
          <a:lstStyle/>
          <a:p>
            <a:r>
              <a:rPr lang="zh-CN" altLang="en-US" smtClean="0"/>
              <a:t>云南大学软件学院</a:t>
            </a:r>
            <a:endParaRPr lang="zh-CN" altLang="en-US"/>
          </a:p>
        </p:txBody>
      </p:sp>
      <p:sp>
        <p:nvSpPr>
          <p:cNvPr id="5" name="灯片编号占位符 4"/>
          <p:cNvSpPr>
            <a:spLocks noGrp="1"/>
          </p:cNvSpPr>
          <p:nvPr>
            <p:ph type="sldNum" sz="quarter" idx="11"/>
          </p:nvPr>
        </p:nvSpPr>
        <p:spPr/>
        <p:txBody>
          <a:bodyPr/>
          <a:lstStyle/>
          <a:p>
            <a:fld id="{D98C16CB-A528-46D6-AFEB-B4CD60F1DDC3}" type="slidenum">
              <a:rPr lang="zh-CN" altLang="en-US" smtClean="0"/>
              <a:t>19</a:t>
            </a:fld>
            <a:endParaRPr lang="zh-CN" altLang="en-US"/>
          </a:p>
        </p:txBody>
      </p:sp>
    </p:spTree>
    <p:extLst>
      <p:ext uri="{BB962C8B-B14F-4D97-AF65-F5344CB8AC3E}">
        <p14:creationId xmlns:p14="http://schemas.microsoft.com/office/powerpoint/2010/main" val="474282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userDrawn="1">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2053" descr="1228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dirty="0"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19729079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t>云南大学软件学院</a:t>
            </a:r>
            <a:endParaRPr lang="zh-CN" altLang="en-US" dirty="0"/>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2" r:id="rId7"/>
    <p:sldLayoutId id="2147483733" r:id="rId8"/>
    <p:sldLayoutId id="2147483736"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hf sldNum="0" hdr="0" dt="0"/>
  <p:txStyles>
    <p:titleStyle>
      <a:lvl1pPr algn="ctr" rtl="0" eaLnBrk="1" fontAlgn="base" hangingPunct="1">
        <a:spcBef>
          <a:spcPct val="0"/>
        </a:spcBef>
        <a:spcAft>
          <a:spcPct val="0"/>
        </a:spcAft>
        <a:defRPr sz="44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hyperlink" Target="http://distrowatch.com/" TargetMode="External"/><Relationship Id="rId4" Type="http://schemas.openxmlformats.org/officeDocument/2006/relationships/image" Target="../media/image5.jpe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tp://113.55.4.20/"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4221088"/>
            <a:ext cx="6264696" cy="1240160"/>
          </a:xfrm>
        </p:spPr>
        <p:txBody>
          <a:bodyPr>
            <a:normAutofit/>
          </a:bodyPr>
          <a:lstStyle/>
          <a:p>
            <a:r>
              <a:rPr lang="zh-CN" altLang="en-US" dirty="0" smtClean="0">
                <a:solidFill>
                  <a:schemeClr val="tx1"/>
                </a:solidFill>
              </a:rPr>
              <a:t>授课教师：朱艳萍</a:t>
            </a:r>
            <a:endParaRPr lang="en-US" altLang="zh-CN" dirty="0" smtClean="0">
              <a:solidFill>
                <a:schemeClr val="tx1"/>
              </a:solidFill>
            </a:endParaRPr>
          </a:p>
          <a:p>
            <a:r>
              <a:rPr lang="en-US" altLang="zh-CN" dirty="0" smtClean="0">
                <a:solidFill>
                  <a:schemeClr val="tx1"/>
                </a:solidFill>
              </a:rPr>
              <a:t>             </a:t>
            </a:r>
            <a:r>
              <a:rPr lang="en-US" altLang="zh-CN" dirty="0" err="1" smtClean="0">
                <a:solidFill>
                  <a:schemeClr val="tx1"/>
                </a:solidFill>
              </a:rPr>
              <a:t>E_mail</a:t>
            </a:r>
            <a:r>
              <a:rPr lang="en-US" altLang="zh-CN" dirty="0" smtClean="0">
                <a:solidFill>
                  <a:schemeClr val="tx1"/>
                </a:solidFill>
              </a:rPr>
              <a:t>: zhuyp@ynu.edu.cn</a:t>
            </a:r>
            <a:endParaRPr lang="zh-CN" altLang="en-US" dirty="0">
              <a:solidFill>
                <a:schemeClr val="tx1"/>
              </a:solidFill>
            </a:endParaRPr>
          </a:p>
        </p:txBody>
      </p:sp>
      <p:sp>
        <p:nvSpPr>
          <p:cNvPr id="2" name="标题 1"/>
          <p:cNvSpPr>
            <a:spLocks noGrp="1"/>
          </p:cNvSpPr>
          <p:nvPr>
            <p:ph type="title"/>
          </p:nvPr>
        </p:nvSpPr>
        <p:spPr>
          <a:xfrm>
            <a:off x="1547664" y="2132856"/>
            <a:ext cx="7056784" cy="1470025"/>
          </a:xfrm>
        </p:spPr>
        <p:txBody>
          <a:bodyPr>
            <a:normAutofit/>
          </a:bodyPr>
          <a:lstStyle/>
          <a:p>
            <a:pPr algn="l"/>
            <a:r>
              <a:rPr lang="en-US" altLang="zh-CN" sz="6600" dirty="0" smtClean="0"/>
              <a:t>   Linux</a:t>
            </a:r>
            <a:r>
              <a:rPr lang="zh-CN" altLang="en-US" sz="6600" dirty="0" smtClean="0"/>
              <a:t>应用开发</a:t>
            </a:r>
            <a:endParaRPr lang="zh-CN" altLang="en-US" sz="6600" dirty="0"/>
          </a:p>
        </p:txBody>
      </p:sp>
    </p:spTree>
    <p:extLst>
      <p:ext uri="{BB962C8B-B14F-4D97-AF65-F5344CB8AC3E}">
        <p14:creationId xmlns:p14="http://schemas.microsoft.com/office/powerpoint/2010/main" val="3236285730"/>
      </p:ext>
    </p:extLst>
  </p:cSld>
  <p:clrMapOvr>
    <a:masterClrMapping/>
  </p:clrMapOvr>
  <p:transition advTm="1261">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L</a:t>
            </a:r>
            <a:r>
              <a:rPr lang="en-US" altLang="zh-CN" dirty="0" smtClean="0"/>
              <a:t>inux</a:t>
            </a:r>
            <a:r>
              <a:rPr lang="zh-CN" altLang="en-US" dirty="0"/>
              <a:t>简介</a:t>
            </a:r>
            <a:r>
              <a:rPr lang="zh-CN" altLang="en-US" dirty="0" smtClean="0"/>
              <a:t> </a:t>
            </a:r>
          </a:p>
        </p:txBody>
      </p:sp>
      <p:sp>
        <p:nvSpPr>
          <p:cNvPr id="6146" name="文本占位符 6146"/>
          <p:cNvSpPr>
            <a:spLocks noGrp="1" noChangeArrowheads="1"/>
          </p:cNvSpPr>
          <p:nvPr>
            <p:ph idx="1"/>
          </p:nvPr>
        </p:nvSpPr>
        <p:spPr/>
        <p:txBody>
          <a:bodyPr/>
          <a:lstStyle/>
          <a:p>
            <a:pPr>
              <a:defRPr/>
            </a:pPr>
            <a:r>
              <a:rPr lang="zh-CN" altLang="en-US" dirty="0" smtClean="0"/>
              <a:t>至今 </a:t>
            </a:r>
            <a:r>
              <a:rPr lang="en-US" altLang="zh-CN" dirty="0"/>
              <a:t>Linux </a:t>
            </a:r>
            <a:r>
              <a:rPr lang="zh-CN" altLang="en-US" dirty="0"/>
              <a:t>已经发展了 </a:t>
            </a:r>
            <a:r>
              <a:rPr lang="en-US" altLang="zh-CN" dirty="0"/>
              <a:t>20 </a:t>
            </a:r>
            <a:r>
              <a:rPr lang="zh-CN" altLang="en-US" dirty="0"/>
              <a:t>多年，目前的</a:t>
            </a:r>
            <a:r>
              <a:rPr lang="en-US" altLang="zh-CN" dirty="0" err="1"/>
              <a:t>linux</a:t>
            </a:r>
            <a:r>
              <a:rPr lang="zh-CN" altLang="en-US" dirty="0"/>
              <a:t>装机总数已逾千万台，遍布全世界</a:t>
            </a:r>
          </a:p>
          <a:p>
            <a:pPr>
              <a:defRPr/>
            </a:pPr>
            <a:r>
              <a:rPr lang="zh-CN" altLang="en-US" dirty="0" smtClean="0"/>
              <a:t>不少</a:t>
            </a:r>
            <a:r>
              <a:rPr lang="zh-CN" altLang="en-US" dirty="0"/>
              <a:t>专业人员认为</a:t>
            </a:r>
            <a:r>
              <a:rPr lang="en-US" altLang="zh-CN" dirty="0" err="1"/>
              <a:t>linux</a:t>
            </a:r>
            <a:r>
              <a:rPr lang="zh-CN" altLang="en-US" dirty="0"/>
              <a:t>最安全、最稳定，对硬件系统最不</a:t>
            </a:r>
            <a:r>
              <a:rPr lang="zh-CN" altLang="en-US" dirty="0" smtClean="0"/>
              <a:t>敏感</a:t>
            </a:r>
            <a:endParaRPr lang="en-US" altLang="zh-CN" dirty="0" smtClean="0"/>
          </a:p>
          <a:p>
            <a:pPr>
              <a:defRPr/>
            </a:pPr>
            <a:r>
              <a:rPr lang="zh-CN" altLang="en-US" dirty="0" smtClean="0"/>
              <a:t>现在</a:t>
            </a:r>
            <a:r>
              <a:rPr lang="zh-CN" altLang="en-US" dirty="0"/>
              <a:t>发行的</a:t>
            </a:r>
            <a:r>
              <a:rPr lang="en-US" altLang="zh-CN" dirty="0" err="1"/>
              <a:t>linux</a:t>
            </a:r>
            <a:r>
              <a:rPr lang="zh-CN" altLang="en-US" dirty="0"/>
              <a:t>操作系统软件包既包括完整的</a:t>
            </a:r>
            <a:r>
              <a:rPr lang="en-US" altLang="zh-CN" dirty="0" err="1"/>
              <a:t>linux</a:t>
            </a:r>
            <a:r>
              <a:rPr lang="zh-CN" altLang="en-US" dirty="0"/>
              <a:t>操作系统，又包括文本编辑器、高级语言编译器等</a:t>
            </a:r>
            <a:r>
              <a:rPr lang="zh-CN" altLang="en-US" dirty="0" smtClean="0"/>
              <a:t>应用软件，还</a:t>
            </a:r>
            <a:r>
              <a:rPr lang="zh-CN" altLang="en-US" dirty="0"/>
              <a:t>带有多个窗口管理器的</a:t>
            </a:r>
            <a:r>
              <a:rPr lang="en-US" altLang="zh-CN" dirty="0"/>
              <a:t>X-Windows</a:t>
            </a:r>
            <a:r>
              <a:rPr lang="zh-CN" altLang="en-US" dirty="0"/>
              <a:t>图形用户</a:t>
            </a:r>
            <a:r>
              <a:rPr lang="zh-CN" altLang="en-US" dirty="0" smtClean="0"/>
              <a:t>界面</a:t>
            </a:r>
            <a:endParaRPr lang="en-US" altLang="zh-CN" dirty="0"/>
          </a:p>
          <a:p>
            <a:endParaRPr lang="zh-CN" altLang="en-US" dirty="0"/>
          </a:p>
        </p:txBody>
      </p:sp>
    </p:spTree>
    <p:custDataLst>
      <p:tags r:id="rId1"/>
    </p:custDataLst>
    <p:extLst>
      <p:ext uri="{BB962C8B-B14F-4D97-AF65-F5344CB8AC3E}">
        <p14:creationId xmlns:p14="http://schemas.microsoft.com/office/powerpoint/2010/main" val="91775563"/>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56321"/>
          <p:cNvSpPr>
            <a:spLocks noGrp="1" noChangeArrowheads="1"/>
          </p:cNvSpPr>
          <p:nvPr>
            <p:ph type="title"/>
          </p:nvPr>
        </p:nvSpPr>
        <p:spPr/>
        <p:txBody>
          <a:bodyPr/>
          <a:lstStyle/>
          <a:p>
            <a:r>
              <a:rPr lang="zh-CN" altLang="en-US" dirty="0" smtClean="0"/>
              <a:t>课后练习</a:t>
            </a:r>
          </a:p>
        </p:txBody>
      </p:sp>
      <p:sp>
        <p:nvSpPr>
          <p:cNvPr id="87042" name="文本占位符 56322"/>
          <p:cNvSpPr>
            <a:spLocks noGrp="1" noChangeArrowheads="1"/>
          </p:cNvSpPr>
          <p:nvPr>
            <p:ph idx="1"/>
          </p:nvPr>
        </p:nvSpPr>
        <p:spPr>
          <a:xfrm>
            <a:off x="683568" y="1196752"/>
            <a:ext cx="8229600" cy="4525963"/>
          </a:xfrm>
        </p:spPr>
        <p:txBody>
          <a:bodyPr/>
          <a:lstStyle/>
          <a:p>
            <a:pPr marL="0" indent="0">
              <a:lnSpc>
                <a:spcPct val="80000"/>
              </a:lnSpc>
              <a:buNone/>
            </a:pPr>
            <a:r>
              <a:rPr lang="en-US" altLang="zh-CN" sz="2000" dirty="0" smtClean="0"/>
              <a:t>7</a:t>
            </a:r>
            <a:r>
              <a:rPr lang="zh-CN" altLang="en-US" sz="2000" dirty="0" smtClean="0"/>
              <a:t>、</a:t>
            </a:r>
            <a:r>
              <a:rPr lang="zh-CN" altLang="en-US" sz="2400" dirty="0"/>
              <a:t>在你的主目录下建立目录树</a:t>
            </a:r>
            <a:r>
              <a:rPr lang="zh-CN" altLang="en-US" sz="2400" dirty="0" smtClean="0"/>
              <a:t>。</a:t>
            </a:r>
            <a:endParaRPr lang="en-US" altLang="zh-CN" sz="2400" dirty="0" smtClean="0"/>
          </a:p>
          <a:p>
            <a:pPr marL="0" indent="0">
              <a:lnSpc>
                <a:spcPct val="80000"/>
              </a:lnSpc>
              <a:buNone/>
            </a:pPr>
            <a:r>
              <a:rPr lang="en-US" altLang="zh-CN" sz="2400" dirty="0" smtClean="0"/>
              <a:t>8</a:t>
            </a:r>
            <a:r>
              <a:rPr lang="zh-CN" altLang="en-US" sz="2400" dirty="0" smtClean="0"/>
              <a:t>、</a:t>
            </a:r>
            <a:r>
              <a:rPr lang="en-US" sz="2400" dirty="0" smtClean="0"/>
              <a:t>Linux</a:t>
            </a:r>
            <a:r>
              <a:rPr lang="zh-CN" altLang="en-US" sz="2400" dirty="0"/>
              <a:t>系统规定，隐含文件是首字符为”</a:t>
            </a:r>
            <a:r>
              <a:rPr lang="en-US" sz="2400" dirty="0"/>
              <a:t>.”</a:t>
            </a:r>
            <a:r>
              <a:rPr lang="zh-CN" altLang="en-US" sz="2400" dirty="0"/>
              <a:t>的文件，如</a:t>
            </a:r>
            <a:r>
              <a:rPr lang="en-US" sz="2400" dirty="0"/>
              <a:t>.profile</a:t>
            </a:r>
            <a:r>
              <a:rPr lang="zh-CN" altLang="en-US" sz="2400" dirty="0"/>
              <a:t>。在你的系统中的主目录下查找隐含文件，它们分别是哪些</a:t>
            </a:r>
            <a:r>
              <a:rPr lang="zh-CN" altLang="en-US" sz="2400" dirty="0" smtClean="0"/>
              <a:t>？</a:t>
            </a:r>
            <a:endParaRPr lang="en-US" altLang="zh-CN" sz="2400" dirty="0" smtClean="0"/>
          </a:p>
          <a:p>
            <a:pPr marL="0" indent="0">
              <a:lnSpc>
                <a:spcPct val="80000"/>
              </a:lnSpc>
              <a:buNone/>
            </a:pPr>
            <a:r>
              <a:rPr lang="en-US" altLang="zh-CN" sz="2400" dirty="0" smtClean="0"/>
              <a:t>9</a:t>
            </a:r>
            <a:r>
              <a:rPr lang="zh-CN" altLang="en-US" sz="2400" dirty="0" smtClean="0"/>
              <a:t>、查找</a:t>
            </a:r>
            <a:r>
              <a:rPr lang="zh-CN" altLang="en-US" sz="2400" dirty="0"/>
              <a:t>隐含文件，它们分别是哪些</a:t>
            </a:r>
            <a:r>
              <a:rPr lang="zh-CN" altLang="en-US" sz="2400" dirty="0" smtClean="0"/>
              <a:t>？</a:t>
            </a:r>
            <a:endParaRPr lang="en-US" altLang="zh-CN" sz="2400" dirty="0" smtClean="0"/>
          </a:p>
          <a:p>
            <a:pPr marL="0" indent="0">
              <a:lnSpc>
                <a:spcPct val="80000"/>
              </a:lnSpc>
              <a:buNone/>
            </a:pPr>
            <a:r>
              <a:rPr lang="en-US" altLang="zh-CN" sz="2400" dirty="0" smtClean="0"/>
              <a:t>10</a:t>
            </a:r>
            <a:r>
              <a:rPr lang="zh-CN" altLang="en-US" sz="2400" dirty="0" smtClean="0"/>
              <a:t>、下面</a:t>
            </a:r>
            <a:r>
              <a:rPr lang="zh-CN" altLang="en-US" sz="2400" dirty="0"/>
              <a:t>这些目录的</a:t>
            </a:r>
            <a:r>
              <a:rPr lang="en-US" sz="2400" dirty="0" err="1"/>
              <a:t>inode</a:t>
            </a:r>
            <a:r>
              <a:rPr lang="zh-CN" altLang="en-US" sz="2400" dirty="0"/>
              <a:t>号是多少：</a:t>
            </a:r>
            <a:r>
              <a:rPr lang="en-US" sz="2400" dirty="0"/>
              <a:t>/</a:t>
            </a:r>
            <a:r>
              <a:rPr lang="zh-CN" altLang="en-US" sz="2400" dirty="0"/>
              <a:t>、你的主目录（</a:t>
            </a:r>
            <a:r>
              <a:rPr lang="en-US" sz="2400" dirty="0"/>
              <a:t>home directory</a:t>
            </a:r>
            <a:r>
              <a:rPr lang="zh-CN" altLang="en-US" sz="2400" dirty="0"/>
              <a:t>）、</a:t>
            </a:r>
            <a:r>
              <a:rPr lang="en-US" sz="2400" dirty="0"/>
              <a:t>~/temp</a:t>
            </a:r>
            <a:r>
              <a:rPr lang="zh-CN" altLang="en-US" sz="2400" dirty="0"/>
              <a:t>、 </a:t>
            </a:r>
            <a:r>
              <a:rPr lang="en-US" sz="2400" dirty="0"/>
              <a:t>~/professional</a:t>
            </a:r>
            <a:r>
              <a:rPr lang="zh-CN" altLang="en-US" sz="2400" dirty="0"/>
              <a:t>、和</a:t>
            </a:r>
            <a:r>
              <a:rPr lang="en-US" sz="2400" dirty="0"/>
              <a:t>~/personal? </a:t>
            </a:r>
            <a:r>
              <a:rPr lang="zh-CN" altLang="en-US" sz="2400" dirty="0"/>
              <a:t>写出会话过程</a:t>
            </a:r>
            <a:r>
              <a:rPr lang="zh-CN" altLang="en-US" sz="2400" dirty="0" smtClean="0"/>
              <a:t>。</a:t>
            </a:r>
            <a:endParaRPr lang="en-US" altLang="zh-CN" sz="2400" dirty="0" smtClean="0"/>
          </a:p>
          <a:p>
            <a:pPr marL="0" indent="0">
              <a:lnSpc>
                <a:spcPct val="80000"/>
              </a:lnSpc>
              <a:buNone/>
            </a:pPr>
            <a:r>
              <a:rPr lang="en-US" altLang="zh-CN" sz="2400" dirty="0" smtClean="0"/>
              <a:t>11</a:t>
            </a:r>
            <a:r>
              <a:rPr lang="zh-CN" altLang="en-US" sz="2400" dirty="0" smtClean="0"/>
              <a:t>、在</a:t>
            </a:r>
            <a:r>
              <a:rPr lang="en-US" sz="2400" dirty="0"/>
              <a:t>labs</a:t>
            </a:r>
            <a:r>
              <a:rPr lang="zh-CN" altLang="en-US" sz="2400" dirty="0"/>
              <a:t>目录下，用文本编辑器创建一个名字为</a:t>
            </a:r>
            <a:r>
              <a:rPr lang="en-US" sz="2400" dirty="0"/>
              <a:t>lab1</a:t>
            </a:r>
            <a:r>
              <a:rPr lang="zh-CN" altLang="en-US" sz="2400" dirty="0"/>
              <a:t>的文件，文件的内容为：“</a:t>
            </a:r>
            <a:r>
              <a:rPr lang="en-US" sz="2400" dirty="0"/>
              <a:t>Use a text editor to create a file called lab1 under the labs directory in your directory hierarchy. The file should contain the text of this problem. ”</a:t>
            </a:r>
            <a:r>
              <a:rPr lang="zh-CN" altLang="en-US" sz="2400" dirty="0"/>
              <a:t>。回答下列问题：</a:t>
            </a:r>
          </a:p>
          <a:p>
            <a:pPr marL="457200" lvl="1" indent="0">
              <a:lnSpc>
                <a:spcPct val="90000"/>
              </a:lnSpc>
              <a:buNone/>
            </a:pPr>
            <a:r>
              <a:rPr lang="zh-CN" altLang="en-US" dirty="0" smtClean="0"/>
              <a:t>（</a:t>
            </a:r>
            <a:r>
              <a:rPr lang="en-US" altLang="zh-CN" dirty="0" smtClean="0"/>
              <a:t>1</a:t>
            </a:r>
            <a:r>
              <a:rPr lang="zh-CN" altLang="en-US" dirty="0" smtClean="0"/>
              <a:t>）</a:t>
            </a:r>
            <a:r>
              <a:rPr lang="en-US" dirty="0" smtClean="0"/>
              <a:t>lab</a:t>
            </a:r>
            <a:r>
              <a:rPr lang="en-US" altLang="zh-CN" dirty="0" smtClean="0"/>
              <a:t>s</a:t>
            </a:r>
            <a:r>
              <a:rPr lang="zh-CN" altLang="en-US" dirty="0"/>
              <a:t>文件的类型，用</a:t>
            </a:r>
            <a:r>
              <a:rPr lang="en-US" dirty="0"/>
              <a:t>Linux</a:t>
            </a:r>
            <a:r>
              <a:rPr lang="zh-CN" altLang="en-US" dirty="0"/>
              <a:t>命令回答这个问题，给出会话过程</a:t>
            </a:r>
            <a:r>
              <a:rPr lang="zh-CN" altLang="en-US" dirty="0" smtClean="0"/>
              <a:t>。</a:t>
            </a:r>
            <a:endParaRPr lang="en-US" altLang="zh-CN" dirty="0" smtClean="0"/>
          </a:p>
          <a:p>
            <a:pPr marL="457200" lvl="1" indent="0">
              <a:lnSpc>
                <a:spcPct val="90000"/>
              </a:lnSpc>
              <a:buNone/>
            </a:pPr>
            <a:r>
              <a:rPr lang="zh-CN" altLang="en-US" dirty="0" smtClean="0"/>
              <a:t>（</a:t>
            </a:r>
            <a:r>
              <a:rPr lang="en-US" altLang="zh-CN" dirty="0" smtClean="0"/>
              <a:t>2</a:t>
            </a:r>
            <a:r>
              <a:rPr lang="zh-CN" altLang="en-US" dirty="0" smtClean="0"/>
              <a:t>）</a:t>
            </a:r>
            <a:r>
              <a:rPr lang="en-US" dirty="0" smtClean="0"/>
              <a:t>lab1</a:t>
            </a:r>
            <a:r>
              <a:rPr lang="zh-CN" altLang="en-US" dirty="0"/>
              <a:t>文件的类型，用</a:t>
            </a:r>
            <a:r>
              <a:rPr lang="en-US" dirty="0"/>
              <a:t>Linux</a:t>
            </a:r>
            <a:r>
              <a:rPr lang="zh-CN" altLang="en-US" dirty="0"/>
              <a:t>命令回答这个问题，给出会话过程。</a:t>
            </a:r>
            <a:endParaRPr lang="en-US" altLang="zh-CN" dirty="0"/>
          </a:p>
          <a:p>
            <a:pPr marL="914400" lvl="1" indent="-457200">
              <a:lnSpc>
                <a:spcPct val="90000"/>
              </a:lnSpc>
              <a:buFont typeface="Wingdings" pitchFamily="2" charset="2"/>
              <a:buChar char="l"/>
            </a:pPr>
            <a:endParaRPr lang="en-US" altLang="zh-CN" sz="2000" dirty="0"/>
          </a:p>
          <a:p>
            <a:pPr marL="914400" lvl="1" indent="-457200">
              <a:lnSpc>
                <a:spcPct val="90000"/>
              </a:lnSpc>
              <a:buFont typeface="Wingdings" pitchFamily="2" charset="2"/>
              <a:buChar char="l"/>
            </a:pPr>
            <a:endParaRPr lang="zh-CN" altLang="en-US" sz="1800" dirty="0" smtClean="0"/>
          </a:p>
        </p:txBody>
      </p:sp>
    </p:spTree>
    <p:extLst>
      <p:ext uri="{BB962C8B-B14F-4D97-AF65-F5344CB8AC3E}">
        <p14:creationId xmlns:p14="http://schemas.microsoft.com/office/powerpoint/2010/main" val="2333307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pPr marL="0" indent="0">
              <a:buNone/>
            </a:pPr>
            <a:r>
              <a:rPr lang="en-US" altLang="zh-CN" dirty="0"/>
              <a:t>11</a:t>
            </a:r>
            <a:r>
              <a:rPr lang="zh-CN" altLang="en-US" dirty="0"/>
              <a:t>、熟悉网络操作的</a:t>
            </a:r>
            <a:r>
              <a:rPr lang="zh-CN" altLang="en-US" dirty="0" smtClean="0"/>
              <a:t>命令，并作测试。</a:t>
            </a:r>
            <a:endParaRPr lang="en-US" altLang="zh-CN"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350915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683568" y="1212041"/>
            <a:ext cx="8229600" cy="4525963"/>
          </a:xfrm>
        </p:spPr>
        <p:txBody>
          <a:bodyPr/>
          <a:lstStyle/>
          <a:p>
            <a:r>
              <a:rPr lang="en-US" altLang="zh-CN" sz="2400" dirty="0"/>
              <a:t>Linux</a:t>
            </a:r>
            <a:r>
              <a:rPr lang="zh-CN" altLang="en-US" sz="2400" dirty="0"/>
              <a:t>的版本有多种不同的说法，但都</a:t>
            </a:r>
            <a:r>
              <a:rPr lang="zh-CN" altLang="en-US" sz="2400" dirty="0" smtClean="0"/>
              <a:t>大同小异</a:t>
            </a:r>
            <a:endParaRPr lang="zh-CN" altLang="en-US" dirty="0">
              <a:solidFill>
                <a:srgbClr val="0000FF"/>
              </a:solidFill>
            </a:endParaRPr>
          </a:p>
          <a:p>
            <a:endParaRPr lang="zh-CN" altLang="en-US" dirty="0"/>
          </a:p>
        </p:txBody>
      </p:sp>
      <p:grpSp>
        <p:nvGrpSpPr>
          <p:cNvPr id="13" name="组合 12"/>
          <p:cNvGrpSpPr/>
          <p:nvPr/>
        </p:nvGrpSpPr>
        <p:grpSpPr>
          <a:xfrm>
            <a:off x="865064" y="1751188"/>
            <a:ext cx="8199261" cy="3440507"/>
            <a:chOff x="865064" y="1751188"/>
            <a:chExt cx="8199261" cy="3440507"/>
          </a:xfrm>
        </p:grpSpPr>
        <p:pic>
          <p:nvPicPr>
            <p:cNvPr id="5" name="Picture 6" descr="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08819"/>
              <a:ext cx="1485683" cy="135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0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425" y="1766036"/>
              <a:ext cx="2344647" cy="14681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511" y="1751188"/>
              <a:ext cx="1333481" cy="1440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20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8101" y="1766036"/>
              <a:ext cx="2016224" cy="15268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20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064" y="3636488"/>
              <a:ext cx="1872208" cy="15292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20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1170" y="3708133"/>
              <a:ext cx="1581998" cy="1483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c11728b4710b912f8905bfbc3fdfc03924522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5920" y="4053870"/>
              <a:ext cx="2640293" cy="79208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865064" y="5557881"/>
            <a:ext cx="7191149" cy="523220"/>
          </a:xfrm>
          <a:prstGeom prst="rect">
            <a:avLst/>
          </a:prstGeom>
          <a:noFill/>
        </p:spPr>
        <p:txBody>
          <a:bodyPr wrap="square" rtlCol="0">
            <a:spAutoFit/>
          </a:bodyPr>
          <a:lstStyle/>
          <a:p>
            <a:pPr marL="342900" indent="-342900" fontAlgn="base">
              <a:spcBef>
                <a:spcPct val="20000"/>
              </a:spcBef>
              <a:spcAft>
                <a:spcPct val="0"/>
              </a:spcAft>
              <a:buClr>
                <a:srgbClr val="339966"/>
              </a:buClr>
              <a:buFont typeface="Wingdings" pitchFamily="2" charset="2"/>
              <a:buChar char="q"/>
            </a:pPr>
            <a:r>
              <a:rPr lang="en-US" altLang="zh-CN" sz="2800" dirty="0">
                <a:solidFill>
                  <a:srgbClr val="FF0000"/>
                </a:solidFill>
                <a:hlinkClick r:id="rId10"/>
              </a:rPr>
              <a:t>http://</a:t>
            </a:r>
            <a:r>
              <a:rPr lang="en-US" altLang="zh-CN" sz="2800" dirty="0" smtClean="0">
                <a:solidFill>
                  <a:srgbClr val="FF0000"/>
                </a:solidFill>
                <a:hlinkClick r:id="rId10"/>
              </a:rPr>
              <a:t>distrowatch.com</a:t>
            </a:r>
            <a:r>
              <a:rPr lang="en-US" altLang="zh-CN" sz="2800" dirty="0" smtClean="0">
                <a:solidFill>
                  <a:srgbClr val="FF0000"/>
                </a:solidFill>
              </a:rPr>
              <a:t>  </a:t>
            </a:r>
            <a:r>
              <a:rPr lang="zh-CN" altLang="en-US" sz="2800" dirty="0" smtClean="0">
                <a:solidFill>
                  <a:srgbClr val="FF0000"/>
                </a:solidFill>
              </a:rPr>
              <a:t>各种发行版本的资源</a:t>
            </a:r>
            <a:endParaRPr lang="zh-CN" altLang="en-US" sz="2800" dirty="0">
              <a:solidFill>
                <a:srgbClr val="FF0000"/>
              </a:solidFill>
            </a:endParaRPr>
          </a:p>
        </p:txBody>
      </p:sp>
    </p:spTree>
    <p:extLst>
      <p:ext uri="{BB962C8B-B14F-4D97-AF65-F5344CB8AC3E}">
        <p14:creationId xmlns:p14="http://schemas.microsoft.com/office/powerpoint/2010/main" val="328982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L</a:t>
            </a:r>
            <a:r>
              <a:rPr lang="en-US" altLang="zh-CN" dirty="0" smtClean="0"/>
              <a:t>inux</a:t>
            </a:r>
            <a:r>
              <a:rPr lang="zh-CN" altLang="en-US" dirty="0" smtClean="0"/>
              <a:t>特点 </a:t>
            </a:r>
          </a:p>
        </p:txBody>
      </p:sp>
      <p:sp>
        <p:nvSpPr>
          <p:cNvPr id="6146" name="文本占位符 6146"/>
          <p:cNvSpPr>
            <a:spLocks noGrp="1" noChangeArrowheads="1"/>
          </p:cNvSpPr>
          <p:nvPr>
            <p:ph idx="1"/>
          </p:nvPr>
        </p:nvSpPr>
        <p:spPr/>
        <p:txBody>
          <a:bodyPr/>
          <a:lstStyle/>
          <a:p>
            <a:r>
              <a:rPr lang="zh-CN" altLang="en-US" dirty="0"/>
              <a:t>代码</a:t>
            </a:r>
            <a:r>
              <a:rPr lang="zh-CN" altLang="en-US" dirty="0" smtClean="0"/>
              <a:t>公开</a:t>
            </a:r>
            <a:endParaRPr lang="en-US" altLang="zh-CN" dirty="0" smtClean="0"/>
          </a:p>
          <a:p>
            <a:r>
              <a:rPr lang="zh-CN" altLang="en-US" dirty="0"/>
              <a:t>支持</a:t>
            </a:r>
            <a:r>
              <a:rPr lang="zh-CN" altLang="en-US" dirty="0" smtClean="0"/>
              <a:t>多用户</a:t>
            </a:r>
            <a:endParaRPr lang="en-US" altLang="zh-CN" dirty="0" smtClean="0"/>
          </a:p>
          <a:p>
            <a:r>
              <a:rPr lang="zh-CN" altLang="en-US" dirty="0" smtClean="0"/>
              <a:t>多任务</a:t>
            </a:r>
            <a:endParaRPr lang="en-US" altLang="zh-CN" dirty="0" smtClean="0"/>
          </a:p>
          <a:p>
            <a:r>
              <a:rPr lang="zh-CN" altLang="en-US" dirty="0"/>
              <a:t>良好的用户</a:t>
            </a:r>
            <a:r>
              <a:rPr lang="zh-CN" altLang="en-US" dirty="0" smtClean="0"/>
              <a:t>界面</a:t>
            </a:r>
            <a:endParaRPr lang="en-US" altLang="zh-CN" dirty="0" smtClean="0"/>
          </a:p>
          <a:p>
            <a:r>
              <a:rPr lang="zh-CN" altLang="en-US" dirty="0"/>
              <a:t>具有设备</a:t>
            </a:r>
            <a:r>
              <a:rPr lang="zh-CN" altLang="en-US" dirty="0" smtClean="0"/>
              <a:t>独立性</a:t>
            </a:r>
            <a:endParaRPr lang="en-US" altLang="zh-CN" dirty="0" smtClean="0"/>
          </a:p>
          <a:p>
            <a:r>
              <a:rPr lang="zh-CN" altLang="en-US" dirty="0"/>
              <a:t>具有丰富的网络</a:t>
            </a:r>
            <a:r>
              <a:rPr lang="zh-CN" altLang="en-US" dirty="0" smtClean="0"/>
              <a:t>功能</a:t>
            </a:r>
            <a:endParaRPr lang="en-US" altLang="zh-CN" dirty="0" smtClean="0"/>
          </a:p>
          <a:p>
            <a:r>
              <a:rPr lang="zh-CN" altLang="en-US" dirty="0"/>
              <a:t>系统可靠性</a:t>
            </a:r>
            <a:r>
              <a:rPr lang="zh-CN" altLang="en-US" dirty="0" smtClean="0"/>
              <a:t>强</a:t>
            </a:r>
            <a:endParaRPr lang="en-US" altLang="zh-CN" dirty="0" smtClean="0"/>
          </a:p>
          <a:p>
            <a:r>
              <a:rPr lang="zh-CN" altLang="en-US" dirty="0"/>
              <a:t>具备良好的可移植性</a:t>
            </a:r>
            <a:endParaRPr lang="zh-CN" altLang="en-US" dirty="0" smtClean="0"/>
          </a:p>
        </p:txBody>
      </p:sp>
    </p:spTree>
    <p:extLst>
      <p:ext uri="{BB962C8B-B14F-4D97-AF65-F5344CB8AC3E}">
        <p14:creationId xmlns:p14="http://schemas.microsoft.com/office/powerpoint/2010/main" val="2034742005"/>
      </p:ext>
    </p:extLst>
  </p:cSld>
  <p:clrMapOvr>
    <a:masterClrMapping/>
  </p:clrMapOvr>
  <mc:AlternateContent xmlns:mc="http://schemas.openxmlformats.org/markup-compatibility/2006" xmlns:p14="http://schemas.microsoft.com/office/powerpoint/2010/main">
    <mc:Choice Requires="p14">
      <p:transition spd="slow" p14:dur="2000" advTm="666"/>
    </mc:Choice>
    <mc:Fallback xmlns="">
      <p:transition spd="slow" advTm="66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L</a:t>
            </a:r>
            <a:r>
              <a:rPr lang="en-US" altLang="zh-CN" dirty="0" smtClean="0"/>
              <a:t>inux</a:t>
            </a:r>
            <a:r>
              <a:rPr lang="zh-CN" altLang="en-US" dirty="0" smtClean="0"/>
              <a:t>程序 </a:t>
            </a:r>
          </a:p>
        </p:txBody>
      </p:sp>
      <p:sp>
        <p:nvSpPr>
          <p:cNvPr id="6146" name="文本占位符 6146"/>
          <p:cNvSpPr>
            <a:spLocks noGrp="1" noChangeArrowheads="1"/>
          </p:cNvSpPr>
          <p:nvPr>
            <p:ph idx="1"/>
          </p:nvPr>
        </p:nvSpPr>
        <p:spPr/>
        <p:txBody>
          <a:bodyPr/>
          <a:lstStyle/>
          <a:p>
            <a:r>
              <a:rPr lang="zh-CN" altLang="en-US" dirty="0" smtClean="0"/>
              <a:t>可执行文件</a:t>
            </a:r>
            <a:r>
              <a:rPr lang="en-US" altLang="zh-CN" dirty="0"/>
              <a:t> </a:t>
            </a:r>
            <a:endParaRPr lang="en-US" altLang="zh-CN" dirty="0" smtClean="0"/>
          </a:p>
          <a:p>
            <a:pPr lvl="1"/>
            <a:r>
              <a:rPr lang="zh-CN" altLang="en-US" dirty="0" smtClean="0"/>
              <a:t>计算机可以直接运行的程序</a:t>
            </a:r>
            <a:endParaRPr lang="en-US" altLang="zh-CN" dirty="0" smtClean="0"/>
          </a:p>
          <a:p>
            <a:pPr lvl="1"/>
            <a:r>
              <a:rPr lang="zh-CN" altLang="en-US" dirty="0" smtClean="0"/>
              <a:t>相当于</a:t>
            </a:r>
            <a:r>
              <a:rPr lang="en-US" altLang="zh-CN" dirty="0" smtClean="0"/>
              <a:t>.exe</a:t>
            </a:r>
          </a:p>
          <a:p>
            <a:pPr lvl="1"/>
            <a:r>
              <a:rPr lang="zh-CN" altLang="en-US" dirty="0" smtClean="0"/>
              <a:t>没有特殊的文件扩展名，文件属性来指明是否可执行</a:t>
            </a:r>
            <a:endParaRPr lang="en-US" altLang="zh-CN" dirty="0" smtClean="0"/>
          </a:p>
          <a:p>
            <a:r>
              <a:rPr lang="zh-CN" altLang="en-US" dirty="0" smtClean="0"/>
              <a:t>脚本文件</a:t>
            </a:r>
            <a:endParaRPr lang="en-US" altLang="zh-CN" dirty="0" smtClean="0"/>
          </a:p>
          <a:p>
            <a:pPr lvl="1"/>
            <a:r>
              <a:rPr lang="zh-CN" altLang="en-US" dirty="0"/>
              <a:t>一</a:t>
            </a:r>
            <a:r>
              <a:rPr lang="zh-CN" altLang="en-US" dirty="0" smtClean="0"/>
              <a:t>组指令的集合，这些指令由另外的程序来执行</a:t>
            </a:r>
            <a:endParaRPr lang="en-US" altLang="zh-CN" dirty="0" smtClean="0"/>
          </a:p>
          <a:p>
            <a:pPr lvl="1"/>
            <a:r>
              <a:rPr lang="zh-CN" altLang="en-US" dirty="0" smtClean="0"/>
              <a:t>（在第二章会重点介绍）</a:t>
            </a:r>
            <a:endParaRPr lang="en-US" altLang="zh-CN" dirty="0" smtClean="0"/>
          </a:p>
          <a:p>
            <a:pPr marL="0" indent="0">
              <a:buNone/>
            </a:pPr>
            <a:endParaRPr lang="zh-CN" altLang="en-US" dirty="0" smtClean="0"/>
          </a:p>
        </p:txBody>
      </p:sp>
    </p:spTree>
    <p:extLst>
      <p:ext uri="{BB962C8B-B14F-4D97-AF65-F5344CB8AC3E}">
        <p14:creationId xmlns:p14="http://schemas.microsoft.com/office/powerpoint/2010/main" val="3033327290"/>
      </p:ext>
    </p:extLst>
  </p:cSld>
  <p:clrMapOvr>
    <a:masterClrMapping/>
  </p:clrMapOvr>
  <mc:AlternateContent xmlns:mc="http://schemas.openxmlformats.org/markup-compatibility/2006" xmlns:p14="http://schemas.microsoft.com/office/powerpoint/2010/main">
    <mc:Choice Requires="p14">
      <p:transition spd="slow" p14:dur="2000" advTm="824"/>
    </mc:Choice>
    <mc:Fallback xmlns="">
      <p:transition spd="slow" advTm="82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smtClean="0"/>
              <a:t>L</a:t>
            </a:r>
            <a:r>
              <a:rPr lang="en-US" altLang="zh-CN" smtClean="0"/>
              <a:t>inux</a:t>
            </a:r>
            <a:r>
              <a:rPr lang="zh-CN" altLang="en-US" smtClean="0"/>
              <a:t>基础命令 </a:t>
            </a:r>
            <a:endParaRPr lang="zh-CN" altLang="en-US" dirty="0" smtClean="0"/>
          </a:p>
        </p:txBody>
      </p:sp>
      <p:sp>
        <p:nvSpPr>
          <p:cNvPr id="6146" name="文本占位符 6146"/>
          <p:cNvSpPr>
            <a:spLocks noGrp="1" noChangeArrowheads="1"/>
          </p:cNvSpPr>
          <p:nvPr>
            <p:ph idx="1"/>
          </p:nvPr>
        </p:nvSpPr>
        <p:spPr>
          <a:xfrm>
            <a:off x="611560" y="1597442"/>
            <a:ext cx="7488832" cy="4536504"/>
          </a:xfrm>
        </p:spPr>
        <p:txBody>
          <a:bodyPr numCol="2"/>
          <a:lstStyle/>
          <a:p>
            <a:r>
              <a:rPr lang="en-US" altLang="zh-CN" dirty="0" smtClean="0"/>
              <a:t>Shell</a:t>
            </a:r>
            <a:r>
              <a:rPr lang="zh-CN" altLang="en-US" dirty="0" smtClean="0"/>
              <a:t>命令基础</a:t>
            </a:r>
            <a:endParaRPr lang="en-US" altLang="zh-CN" dirty="0" smtClean="0"/>
          </a:p>
          <a:p>
            <a:r>
              <a:rPr lang="zh-CN" altLang="en-US" dirty="0" smtClean="0"/>
              <a:t>帮助命令</a:t>
            </a:r>
            <a:endParaRPr lang="en-US" altLang="zh-CN" dirty="0" smtClean="0"/>
          </a:p>
          <a:p>
            <a:r>
              <a:rPr lang="zh-CN" altLang="en-US" dirty="0" smtClean="0"/>
              <a:t>文件系统命令</a:t>
            </a:r>
            <a:endParaRPr lang="en-US" altLang="zh-CN" dirty="0" smtClean="0"/>
          </a:p>
          <a:p>
            <a:r>
              <a:rPr lang="zh-CN" altLang="en-US" dirty="0" smtClean="0"/>
              <a:t>系统管理常用命令</a:t>
            </a:r>
            <a:endParaRPr lang="en-US" altLang="zh-CN" dirty="0" smtClean="0"/>
          </a:p>
          <a:p>
            <a:r>
              <a:rPr lang="zh-CN" altLang="en-US" dirty="0" smtClean="0"/>
              <a:t>网络操作常用命令</a:t>
            </a:r>
            <a:endParaRPr lang="en-US" altLang="zh-CN" dirty="0" smtClean="0"/>
          </a:p>
          <a:p>
            <a:r>
              <a:rPr lang="zh-CN" altLang="en-US" dirty="0" smtClean="0"/>
              <a:t>网络安全常用命令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字符串显示命令</a:t>
            </a:r>
            <a:endParaRPr lang="en-US" altLang="zh-CN" dirty="0" smtClean="0"/>
          </a:p>
          <a:p>
            <a:r>
              <a:rPr lang="en-US" altLang="zh-CN" dirty="0" smtClean="0"/>
              <a:t>Shell</a:t>
            </a:r>
            <a:r>
              <a:rPr lang="zh-CN" altLang="en-US" dirty="0" smtClean="0"/>
              <a:t>的环境变量</a:t>
            </a:r>
            <a:endParaRPr lang="en-US" altLang="zh-CN" dirty="0" smtClean="0"/>
          </a:p>
          <a:p>
            <a:r>
              <a:rPr lang="en-US" altLang="zh-CN" dirty="0" smtClean="0"/>
              <a:t>Linux</a:t>
            </a:r>
            <a:r>
              <a:rPr lang="zh-CN" altLang="en-US" dirty="0" smtClean="0"/>
              <a:t>的文本编辑器</a:t>
            </a:r>
            <a:endParaRPr lang="en-US" altLang="zh-CN" dirty="0" smtClean="0"/>
          </a:p>
          <a:p>
            <a:r>
              <a:rPr lang="zh-CN" altLang="en-US" dirty="0" smtClean="0"/>
              <a:t>命令行的执行方式</a:t>
            </a:r>
            <a:endParaRPr lang="en-US" altLang="zh-CN" dirty="0" smtClean="0"/>
          </a:p>
          <a:p>
            <a:r>
              <a:rPr lang="zh-CN" altLang="en-US" dirty="0" smtClean="0"/>
              <a:t>软件的安装（命令和图形的方式）</a:t>
            </a:r>
            <a:endParaRPr lang="en-US" altLang="zh-CN" dirty="0" smtClean="0"/>
          </a:p>
          <a:p>
            <a:pPr marL="0" indent="0">
              <a:buNone/>
            </a:pPr>
            <a:endParaRPr lang="en-US" altLang="zh-CN" dirty="0" smtClean="0"/>
          </a:p>
          <a:p>
            <a:endParaRPr lang="en-US" altLang="zh-CN" dirty="0" smtClean="0"/>
          </a:p>
          <a:p>
            <a:endParaRPr lang="en-US" altLang="zh-CN" dirty="0" smtClean="0"/>
          </a:p>
          <a:p>
            <a:endParaRPr lang="zh-CN" altLang="en-US" dirty="0" smtClean="0"/>
          </a:p>
        </p:txBody>
      </p:sp>
      <p:sp>
        <p:nvSpPr>
          <p:cNvPr id="2" name="TextBox 1"/>
          <p:cNvSpPr txBox="1"/>
          <p:nvPr/>
        </p:nvSpPr>
        <p:spPr>
          <a:xfrm>
            <a:off x="4932040" y="1412776"/>
            <a:ext cx="388843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1815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1265"/>
          <p:cNvSpPr>
            <a:spLocks noGrp="1" noChangeArrowheads="1"/>
          </p:cNvSpPr>
          <p:nvPr>
            <p:ph type="title"/>
          </p:nvPr>
        </p:nvSpPr>
        <p:spPr/>
        <p:txBody>
          <a:bodyPr/>
          <a:lstStyle/>
          <a:p>
            <a:r>
              <a:rPr lang="zh-CN" altLang="en-US" dirty="0" smtClean="0"/>
              <a:t>帮助命令</a:t>
            </a:r>
          </a:p>
        </p:txBody>
      </p:sp>
      <p:sp>
        <p:nvSpPr>
          <p:cNvPr id="11267" name="文本占位符 11266"/>
          <p:cNvSpPr>
            <a:spLocks noGrp="1"/>
          </p:cNvSpPr>
          <p:nvPr>
            <p:ph idx="1"/>
          </p:nvPr>
        </p:nvSpPr>
        <p:spPr/>
        <p:txBody>
          <a:bodyPr>
            <a:normAutofit/>
          </a:bodyPr>
          <a:lstStyle/>
          <a:p>
            <a:pPr marL="0" indent="0" algn="just">
              <a:buFont typeface="Wingdings" pitchFamily="2" charset="2"/>
              <a:buNone/>
            </a:pPr>
            <a:r>
              <a:rPr lang="en-US" altLang="zh-CN" sz="2400" b="1" noProof="1"/>
              <a:t>1.</a:t>
            </a:r>
            <a:r>
              <a:rPr lang="zh-CN" altLang="en-US" sz="2400" b="1" noProof="1"/>
              <a:t>获取帮助</a:t>
            </a:r>
            <a:endParaRPr lang="zh-CN" altLang="en-US" sz="2400" noProof="1"/>
          </a:p>
          <a:p>
            <a:pPr marL="533400" indent="-533400" algn="just"/>
            <a:r>
              <a:rPr lang="zh-CN" altLang="en-US" b="1" noProof="1"/>
              <a:t>使用</a:t>
            </a:r>
            <a:r>
              <a:rPr lang="en-US" altLang="x-none" b="1" noProof="1">
                <a:solidFill>
                  <a:srgbClr val="FF0000"/>
                </a:solidFill>
              </a:rPr>
              <a:t>--help</a:t>
            </a:r>
            <a:r>
              <a:rPr lang="zh-CN" altLang="en-US" b="1" noProof="1"/>
              <a:t>选项获取</a:t>
            </a:r>
            <a:r>
              <a:rPr lang="zh-CN" altLang="en-US" b="1" noProof="1" smtClean="0"/>
              <a:t>帮助</a:t>
            </a:r>
            <a:endParaRPr lang="en-US" altLang="zh-CN" b="1" noProof="1" smtClean="0"/>
          </a:p>
          <a:p>
            <a:pPr marL="933450" lvl="1" indent="-533400" algn="just"/>
            <a:r>
              <a:rPr lang="zh-CN" altLang="en-US" b="1" noProof="1" smtClean="0"/>
              <a:t>格式：需要帮助的命令 </a:t>
            </a:r>
            <a:r>
              <a:rPr lang="en-US" altLang="zh-CN" b="1" noProof="1" smtClean="0"/>
              <a:t>--help | more</a:t>
            </a:r>
            <a:endParaRPr lang="zh-CN" altLang="en-US" b="1" noProof="1"/>
          </a:p>
          <a:p>
            <a:pPr marL="533400" indent="-533400" algn="just">
              <a:buFont typeface="Wingdings" pitchFamily="2" charset="2"/>
              <a:buNone/>
            </a:pPr>
            <a:r>
              <a:rPr lang="zh-CN" altLang="en-US" sz="2400" b="1" noProof="1"/>
              <a:t>    </a:t>
            </a:r>
            <a:r>
              <a:rPr lang="zh-CN" altLang="en-US" sz="2400" b="1" noProof="1" smtClean="0"/>
              <a:t>如： 获取</a:t>
            </a:r>
            <a:r>
              <a:rPr lang="en-US" altLang="x-none" sz="2400" b="1" noProof="1" smtClean="0"/>
              <a:t>ls</a:t>
            </a:r>
            <a:r>
              <a:rPr lang="zh-CN" altLang="en-US" sz="2400" b="1" noProof="1"/>
              <a:t>命令的帮助信息：</a:t>
            </a:r>
            <a:r>
              <a:rPr lang="en-US" altLang="x-none" sz="2400" b="1" noProof="1"/>
              <a:t>$ ls </a:t>
            </a:r>
            <a:r>
              <a:rPr lang="en-US" altLang="zh-CN" sz="2400" b="1" noProof="1" smtClean="0"/>
              <a:t>--</a:t>
            </a:r>
            <a:r>
              <a:rPr lang="en-US" altLang="x-none" sz="2400" b="1" noProof="1" smtClean="0"/>
              <a:t>help   </a:t>
            </a:r>
          </a:p>
          <a:p>
            <a:pPr marL="533400" indent="-533400" algn="just">
              <a:buFont typeface="Wingdings" pitchFamily="2" charset="2"/>
              <a:buNone/>
            </a:pPr>
            <a:endParaRPr lang="en-US" altLang="x-none" sz="2400" b="1" noProof="1"/>
          </a:p>
          <a:p>
            <a:pPr marL="533400" indent="-533400" algn="just"/>
            <a:r>
              <a:rPr lang="en-US" altLang="x-none" b="1" noProof="1">
                <a:solidFill>
                  <a:srgbClr val="FF0000"/>
                </a:solidFill>
              </a:rPr>
              <a:t>man</a:t>
            </a:r>
            <a:r>
              <a:rPr lang="zh-CN" altLang="en-US" b="1" noProof="1"/>
              <a:t>命令</a:t>
            </a:r>
          </a:p>
          <a:p>
            <a:pPr marL="914400" lvl="1" indent="-457200"/>
            <a:r>
              <a:rPr lang="en-US" altLang="x-none" noProof="1"/>
              <a:t>man</a:t>
            </a:r>
            <a:r>
              <a:rPr lang="zh-CN" altLang="en-US" noProof="1"/>
              <a:t>：提供在线帮助，使用权限是所有用户。</a:t>
            </a:r>
          </a:p>
          <a:p>
            <a:pPr marL="914400" lvl="1" indent="-457200"/>
            <a:r>
              <a:rPr lang="zh-CN" altLang="en-US" b="1" noProof="1"/>
              <a:t>格式：</a:t>
            </a:r>
            <a:r>
              <a:rPr lang="en-US" altLang="x-none" noProof="1"/>
              <a:t>man  </a:t>
            </a:r>
            <a:r>
              <a:rPr lang="zh-CN" altLang="en-US" noProof="1"/>
              <a:t>命令名 </a:t>
            </a:r>
          </a:p>
        </p:txBody>
      </p:sp>
    </p:spTree>
    <p:extLst>
      <p:ext uri="{BB962C8B-B14F-4D97-AF65-F5344CB8AC3E}">
        <p14:creationId xmlns:p14="http://schemas.microsoft.com/office/powerpoint/2010/main" val="176387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1265"/>
          <p:cNvSpPr>
            <a:spLocks noGrp="1" noChangeArrowheads="1"/>
          </p:cNvSpPr>
          <p:nvPr>
            <p:ph type="title"/>
          </p:nvPr>
        </p:nvSpPr>
        <p:spPr/>
        <p:txBody>
          <a:bodyPr/>
          <a:lstStyle/>
          <a:p>
            <a:r>
              <a:rPr lang="zh-CN" altLang="en-US" dirty="0" smtClean="0"/>
              <a:t>帮助命令</a:t>
            </a:r>
          </a:p>
        </p:txBody>
      </p:sp>
      <p:sp>
        <p:nvSpPr>
          <p:cNvPr id="11267" name="文本占位符 11266"/>
          <p:cNvSpPr>
            <a:spLocks noGrp="1"/>
          </p:cNvSpPr>
          <p:nvPr>
            <p:ph idx="1"/>
          </p:nvPr>
        </p:nvSpPr>
        <p:spPr/>
        <p:txBody>
          <a:bodyPr>
            <a:normAutofit lnSpcReduction="10000"/>
          </a:bodyPr>
          <a:lstStyle/>
          <a:p>
            <a:pPr marL="0" lvl="1" indent="0" algn="just">
              <a:lnSpc>
                <a:spcPct val="90000"/>
              </a:lnSpc>
              <a:buNone/>
            </a:pPr>
            <a:r>
              <a:rPr lang="zh-CN" altLang="en-US" sz="2600" b="1" noProof="1"/>
              <a:t>例</a:t>
            </a:r>
            <a:r>
              <a:rPr lang="en-US" altLang="x-none" sz="2600" b="1" noProof="1"/>
              <a:t>1.</a:t>
            </a:r>
            <a:r>
              <a:rPr lang="zh-CN" altLang="en-US" sz="2600" b="1" noProof="1"/>
              <a:t>查询</a:t>
            </a:r>
            <a:r>
              <a:rPr lang="en-US" altLang="x-none" sz="2600" b="1" noProof="1"/>
              <a:t>ls</a:t>
            </a:r>
            <a:r>
              <a:rPr lang="zh-CN" altLang="en-US" sz="2600" b="1" noProof="1"/>
              <a:t>命令的帮助信息。</a:t>
            </a:r>
          </a:p>
          <a:p>
            <a:pPr marL="0" lvl="1" indent="0" algn="just">
              <a:lnSpc>
                <a:spcPct val="90000"/>
              </a:lnSpc>
              <a:buNone/>
            </a:pPr>
            <a:r>
              <a:rPr lang="zh-CN" altLang="en-US" sz="2600" b="1" noProof="1"/>
              <a:t> </a:t>
            </a:r>
            <a:r>
              <a:rPr lang="en-US" altLang="x-none" sz="2600" b="1" noProof="1" smtClean="0"/>
              <a:t>[</a:t>
            </a:r>
            <a:r>
              <a:rPr lang="en-US" altLang="x-none" sz="2600" b="1" noProof="1"/>
              <a:t>root@localhost root]#man </a:t>
            </a:r>
            <a:r>
              <a:rPr lang="en-US" altLang="x-none" sz="2600" b="1" noProof="1" smtClean="0"/>
              <a:t>ls</a:t>
            </a:r>
          </a:p>
          <a:p>
            <a:pPr marL="0" lvl="1" indent="0" algn="just">
              <a:lnSpc>
                <a:spcPct val="90000"/>
              </a:lnSpc>
              <a:buNone/>
            </a:pPr>
            <a:endParaRPr lang="en-US" altLang="x-none" sz="2600" b="1" noProof="1"/>
          </a:p>
          <a:p>
            <a:pPr marL="0" indent="0" algn="just">
              <a:buNone/>
            </a:pPr>
            <a:r>
              <a:rPr lang="zh-CN" altLang="en-US" b="1" noProof="1"/>
              <a:t>例1.2  应用help命令提供ls命令的应用方法。</a:t>
            </a:r>
          </a:p>
          <a:p>
            <a:pPr marL="0" indent="0" algn="just">
              <a:buNone/>
            </a:pPr>
            <a:r>
              <a:rPr lang="zh-CN" altLang="en-US" b="1" noProof="1"/>
              <a:t>[root@localhost root]# ls --help | </a:t>
            </a:r>
            <a:r>
              <a:rPr lang="zh-CN" altLang="en-US" b="1" noProof="1" smtClean="0"/>
              <a:t>more</a:t>
            </a:r>
            <a:endParaRPr lang="en-US" altLang="x-none" sz="2600" b="1" noProof="1"/>
          </a:p>
          <a:p>
            <a:pPr marL="0" lvl="1" indent="0" algn="just">
              <a:lnSpc>
                <a:spcPct val="90000"/>
              </a:lnSpc>
              <a:buNone/>
            </a:pPr>
            <a:endParaRPr lang="en-US" altLang="x-none" sz="2600" b="1" noProof="1" smtClean="0"/>
          </a:p>
          <a:p>
            <a:pPr marL="0" lvl="1" indent="0" algn="just">
              <a:lnSpc>
                <a:spcPct val="90000"/>
              </a:lnSpc>
              <a:buNone/>
            </a:pPr>
            <a:r>
              <a:rPr lang="zh-CN" altLang="en-US" b="1" noProof="1" smtClean="0"/>
              <a:t>注意：</a:t>
            </a:r>
            <a:endParaRPr lang="en-US" altLang="zh-CN" b="1" noProof="1" smtClean="0"/>
          </a:p>
          <a:p>
            <a:pPr marL="0" lvl="1" indent="0" algn="just">
              <a:lnSpc>
                <a:spcPct val="90000"/>
              </a:lnSpc>
              <a:buNone/>
            </a:pPr>
            <a:r>
              <a:rPr lang="en-US" altLang="zh-CN" b="1" noProof="1"/>
              <a:t> </a:t>
            </a:r>
            <a:r>
              <a:rPr lang="en-US" altLang="zh-CN" b="1" noProof="1" smtClean="0"/>
              <a:t>    </a:t>
            </a:r>
            <a:r>
              <a:rPr lang="zh-CN" altLang="en-US" noProof="1" smtClean="0"/>
              <a:t>在</a:t>
            </a:r>
            <a:r>
              <a:rPr lang="zh-CN" altLang="en-US" noProof="1"/>
              <a:t>终端上有一个命令补齐</a:t>
            </a:r>
            <a:r>
              <a:rPr lang="en-US" altLang="x-none" noProof="1"/>
              <a:t>(Command-Line Completion)</a:t>
            </a:r>
            <a:r>
              <a:rPr lang="zh-CN" altLang="en-US" noProof="1"/>
              <a:t>的操作技巧，所谓命令补齐是指当键入的字符足以确定目录中一个唯一的文件时，只须按 </a:t>
            </a:r>
            <a:r>
              <a:rPr lang="en-US" altLang="x-none" noProof="1"/>
              <a:t>Tab </a:t>
            </a:r>
            <a:r>
              <a:rPr lang="zh-CN" altLang="en-US" noProof="1"/>
              <a:t>键就可以自动补齐该文件名的剩下部分。</a:t>
            </a:r>
          </a:p>
        </p:txBody>
      </p:sp>
    </p:spTree>
    <p:extLst>
      <p:ext uri="{BB962C8B-B14F-4D97-AF65-F5344CB8AC3E}">
        <p14:creationId xmlns:p14="http://schemas.microsoft.com/office/powerpoint/2010/main" val="4044492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2289"/>
          <p:cNvSpPr>
            <a:spLocks noGrp="1" noChangeArrowheads="1"/>
          </p:cNvSpPr>
          <p:nvPr>
            <p:ph type="title"/>
          </p:nvPr>
        </p:nvSpPr>
        <p:spPr/>
        <p:txBody>
          <a:bodyPr/>
          <a:lstStyle/>
          <a:p>
            <a:r>
              <a:rPr lang="zh-CN" altLang="en-US" dirty="0" smtClean="0"/>
              <a:t>帮助命令</a:t>
            </a:r>
          </a:p>
        </p:txBody>
      </p:sp>
      <p:sp>
        <p:nvSpPr>
          <p:cNvPr id="12290" name="文本占位符 12290"/>
          <p:cNvSpPr>
            <a:spLocks noGrp="1"/>
          </p:cNvSpPr>
          <p:nvPr>
            <p:ph idx="1"/>
          </p:nvPr>
        </p:nvSpPr>
        <p:spPr>
          <a:xfrm>
            <a:off x="755576" y="1124744"/>
            <a:ext cx="8229600" cy="5029200"/>
          </a:xfrm>
        </p:spPr>
        <p:txBody>
          <a:bodyPr>
            <a:normAutofit/>
          </a:bodyPr>
          <a:lstStyle/>
          <a:p>
            <a:pPr marL="0" indent="0" algn="just">
              <a:buFont typeface="Wingdings" pitchFamily="2" charset="2"/>
              <a:buNone/>
            </a:pPr>
            <a:r>
              <a:rPr lang="en-US" altLang="zh-CN" b="1" noProof="1"/>
              <a:t>2.</a:t>
            </a:r>
            <a:r>
              <a:rPr lang="zh-CN" altLang="en-US" b="1" noProof="1"/>
              <a:t>在线文档帮助</a:t>
            </a:r>
            <a:endParaRPr lang="en-US" altLang="zh-CN" b="1" noProof="1"/>
          </a:p>
          <a:p>
            <a:pPr marL="533400" indent="-533400" algn="just"/>
            <a:r>
              <a:rPr lang="en-US" altLang="zh-CN" b="1" noProof="1" smtClean="0">
                <a:solidFill>
                  <a:srgbClr val="FF0000"/>
                </a:solidFill>
              </a:rPr>
              <a:t>info</a:t>
            </a:r>
            <a:r>
              <a:rPr lang="zh-CN" altLang="en-US" b="1" noProof="1" smtClean="0"/>
              <a:t>命令</a:t>
            </a:r>
            <a:endParaRPr lang="zh-CN" altLang="en-US" b="1" noProof="1"/>
          </a:p>
          <a:p>
            <a:pPr marL="914400" lvl="1" indent="-457200"/>
            <a:r>
              <a:rPr lang="en-US" altLang="zh-CN" noProof="1" smtClean="0"/>
              <a:t>info</a:t>
            </a:r>
            <a:r>
              <a:rPr lang="zh-CN" altLang="en-US" noProof="1" smtClean="0"/>
              <a:t>：在线文档系统，通过程序</a:t>
            </a:r>
            <a:r>
              <a:rPr lang="en-US" altLang="zh-CN" noProof="1" smtClean="0"/>
              <a:t>info</a:t>
            </a:r>
            <a:r>
              <a:rPr lang="zh-CN" altLang="en-US" noProof="1" smtClean="0"/>
              <a:t>或者</a:t>
            </a:r>
            <a:r>
              <a:rPr lang="en-US" altLang="zh-CN" noProof="1" smtClean="0"/>
              <a:t>emacs</a:t>
            </a:r>
            <a:r>
              <a:rPr lang="zh-CN" altLang="en-US" noProof="1" smtClean="0"/>
              <a:t>编辑器中的</a:t>
            </a:r>
            <a:r>
              <a:rPr lang="en-US" altLang="zh-CN" noProof="1" smtClean="0"/>
              <a:t>info</a:t>
            </a:r>
            <a:r>
              <a:rPr lang="zh-CN" altLang="en-US" noProof="1" smtClean="0"/>
              <a:t>命令在线浏览全部的文档。</a:t>
            </a:r>
            <a:endParaRPr lang="zh-CN" altLang="en-US" noProof="1"/>
          </a:p>
          <a:p>
            <a:pPr marL="914400" lvl="1" indent="-457200"/>
            <a:r>
              <a:rPr lang="zh-CN" altLang="en-US" b="1" noProof="1"/>
              <a:t>格式</a:t>
            </a:r>
            <a:r>
              <a:rPr lang="zh-CN" altLang="en-US" b="1" noProof="1" smtClean="0"/>
              <a:t>：</a:t>
            </a:r>
            <a:r>
              <a:rPr lang="en-US" altLang="zh-CN" b="1" noProof="1" smtClean="0"/>
              <a:t>info</a:t>
            </a:r>
            <a:r>
              <a:rPr lang="en-US" altLang="x-none" noProof="1" smtClean="0"/>
              <a:t>  </a:t>
            </a:r>
            <a:r>
              <a:rPr lang="zh-CN" altLang="en-US" noProof="1" smtClean="0"/>
              <a:t>要帮助的命令名 </a:t>
            </a:r>
            <a:endParaRPr lang="zh-CN" altLang="en-US" noProof="1"/>
          </a:p>
          <a:p>
            <a:pPr marL="0" indent="0" algn="just">
              <a:buNone/>
            </a:pPr>
            <a:endParaRPr lang="zh-CN" altLang="en-US" noProof="1"/>
          </a:p>
          <a:p>
            <a:pPr marL="0" indent="0" algn="just">
              <a:buFont typeface="Wingdings" pitchFamily="2" charset="2"/>
              <a:buNone/>
            </a:pPr>
            <a:r>
              <a:rPr lang="zh-CN" altLang="en-US" b="1" noProof="1" smtClean="0"/>
              <a:t>例1.3  当输入info passwd命令后</a:t>
            </a:r>
            <a:endParaRPr lang="en-US" altLang="zh-CN" b="1" noProof="1" smtClean="0"/>
          </a:p>
          <a:p>
            <a:pPr marL="0" indent="0" algn="just">
              <a:buFont typeface="Wingdings" pitchFamily="2" charset="2"/>
              <a:buNone/>
            </a:pPr>
            <a:r>
              <a:rPr lang="zh-CN" altLang="en-US" b="1" noProof="1" smtClean="0"/>
              <a:t> [</a:t>
            </a:r>
            <a:r>
              <a:rPr lang="zh-CN" altLang="en-US" b="1" noProof="1"/>
              <a:t>root@localhost root]# info passwd</a:t>
            </a:r>
          </a:p>
          <a:p>
            <a:pPr marL="0" indent="0" algn="just">
              <a:buNone/>
            </a:pPr>
            <a:r>
              <a:rPr lang="zh-CN" altLang="en-US" b="1" noProof="1"/>
              <a:t>屏幕</a:t>
            </a:r>
            <a:r>
              <a:rPr lang="zh-CN" altLang="en-US" b="1" noProof="1" smtClean="0"/>
              <a:t>显示内容（自行在终端测试）</a:t>
            </a:r>
            <a:endParaRPr lang="zh-CN" altLang="en-US" b="1" noProof="1"/>
          </a:p>
          <a:p>
            <a:pPr marL="0" indent="0" algn="just">
              <a:buFont typeface="Wingdings" pitchFamily="2" charset="2"/>
              <a:buNone/>
            </a:pPr>
            <a:endParaRPr lang="zh-CN" altLang="en-US" b="1" noProof="1"/>
          </a:p>
          <a:p>
            <a:pPr marL="0" indent="0" algn="just">
              <a:buFont typeface="Wingdings" pitchFamily="2" charset="2"/>
              <a:buNone/>
            </a:pPr>
            <a:endParaRPr lang="zh-CN" altLang="en-US" noProof="1"/>
          </a:p>
        </p:txBody>
      </p:sp>
    </p:spTree>
    <p:extLst>
      <p:ext uri="{BB962C8B-B14F-4D97-AF65-F5344CB8AC3E}">
        <p14:creationId xmlns:p14="http://schemas.microsoft.com/office/powerpoint/2010/main" val="2478891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2289"/>
          <p:cNvSpPr>
            <a:spLocks noGrp="1" noChangeArrowheads="1"/>
          </p:cNvSpPr>
          <p:nvPr>
            <p:ph type="title"/>
          </p:nvPr>
        </p:nvSpPr>
        <p:spPr/>
        <p:txBody>
          <a:bodyPr/>
          <a:lstStyle/>
          <a:p>
            <a:r>
              <a:rPr lang="zh-CN" altLang="en-US" dirty="0" smtClean="0"/>
              <a:t>帮助命令</a:t>
            </a:r>
          </a:p>
        </p:txBody>
      </p:sp>
      <p:sp>
        <p:nvSpPr>
          <p:cNvPr id="12290" name="文本占位符 12290"/>
          <p:cNvSpPr>
            <a:spLocks noGrp="1"/>
          </p:cNvSpPr>
          <p:nvPr>
            <p:ph idx="1"/>
          </p:nvPr>
        </p:nvSpPr>
        <p:spPr>
          <a:xfrm>
            <a:off x="755576" y="1124744"/>
            <a:ext cx="8229600" cy="3960440"/>
          </a:xfrm>
        </p:spPr>
        <p:txBody>
          <a:bodyPr>
            <a:normAutofit/>
          </a:bodyPr>
          <a:lstStyle/>
          <a:p>
            <a:pPr marL="0" indent="0" algn="just">
              <a:buFont typeface="Wingdings" pitchFamily="2" charset="2"/>
              <a:buNone/>
            </a:pPr>
            <a:r>
              <a:rPr lang="en-US" altLang="zh-CN" b="1" noProof="1" smtClean="0"/>
              <a:t>3</a:t>
            </a:r>
            <a:r>
              <a:rPr lang="zh-CN" altLang="en-US" b="1" noProof="1" smtClean="0"/>
              <a:t>、获取用户和系统信息的命令</a:t>
            </a:r>
            <a:endParaRPr lang="zh-CN" altLang="en-US" noProof="1" smtClean="0"/>
          </a:p>
          <a:p>
            <a:pPr marL="533400" indent="-533400"/>
            <a:r>
              <a:rPr lang="en-US" altLang="x-none" sz="3200" noProof="1" smtClean="0">
                <a:solidFill>
                  <a:srgbClr val="FF0000"/>
                </a:solidFill>
              </a:rPr>
              <a:t>whoami</a:t>
            </a:r>
            <a:r>
              <a:rPr lang="zh-CN" altLang="en-US" sz="3200" noProof="1" smtClean="0"/>
              <a:t>命令：在屏幕上显示你的用户</a:t>
            </a:r>
            <a:r>
              <a:rPr lang="en-US" altLang="x-none" sz="3200" noProof="1" smtClean="0"/>
              <a:t>id</a:t>
            </a:r>
            <a:r>
              <a:rPr lang="zh-CN" altLang="en-US" sz="3200" noProof="1" smtClean="0"/>
              <a:t>。</a:t>
            </a:r>
          </a:p>
          <a:p>
            <a:pPr marL="533400" indent="-533400"/>
            <a:r>
              <a:rPr lang="en-US" altLang="x-none" sz="3200" noProof="1" smtClean="0">
                <a:solidFill>
                  <a:srgbClr val="FF0000"/>
                </a:solidFill>
              </a:rPr>
              <a:t>hostname</a:t>
            </a:r>
            <a:r>
              <a:rPr lang="zh-CN" altLang="en-US" sz="3200" noProof="1" smtClean="0"/>
              <a:t>命令：显示登录上的主机的名字。</a:t>
            </a:r>
          </a:p>
          <a:p>
            <a:pPr marL="533400" indent="-533400"/>
            <a:r>
              <a:rPr lang="en-US" altLang="x-none" sz="3200" noProof="1" smtClean="0">
                <a:solidFill>
                  <a:srgbClr val="FF0000"/>
                </a:solidFill>
              </a:rPr>
              <a:t>uname</a:t>
            </a:r>
            <a:r>
              <a:rPr lang="zh-CN" altLang="en-US" sz="3200" noProof="1" smtClean="0"/>
              <a:t>命令：显示关于运行在计算机上的操作系统的名称</a:t>
            </a:r>
            <a:endParaRPr lang="en-US" altLang="zh-CN" sz="3200" noProof="1" smtClean="0"/>
          </a:p>
          <a:p>
            <a:pPr marL="0" indent="0">
              <a:buNone/>
            </a:pPr>
            <a:endParaRPr lang="en-US" altLang="zh-CN" sz="3200" noProof="1" smtClean="0"/>
          </a:p>
          <a:p>
            <a:pPr marL="0" indent="0">
              <a:buNone/>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以上命令请自行在终端上测试结果</a:t>
            </a:r>
          </a:p>
          <a:p>
            <a:pPr marL="0" indent="0">
              <a:buNone/>
            </a:pPr>
            <a:endParaRPr lang="en-US" altLang="zh-CN" sz="3200" noProof="1" smtClean="0"/>
          </a:p>
        </p:txBody>
      </p:sp>
    </p:spTree>
    <p:extLst>
      <p:ext uri="{BB962C8B-B14F-4D97-AF65-F5344CB8AC3E}">
        <p14:creationId xmlns:p14="http://schemas.microsoft.com/office/powerpoint/2010/main" val="17000306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8433"/>
          <p:cNvSpPr>
            <a:spLocks noGrp="1" noChangeArrowheads="1"/>
          </p:cNvSpPr>
          <p:nvPr>
            <p:ph type="title"/>
          </p:nvPr>
        </p:nvSpPr>
        <p:spPr/>
        <p:txBody>
          <a:bodyPr/>
          <a:lstStyle/>
          <a:p>
            <a:r>
              <a:rPr lang="zh-CN" altLang="en-US" dirty="0" smtClean="0"/>
              <a:t>文件系统命令</a:t>
            </a:r>
          </a:p>
        </p:txBody>
      </p:sp>
      <p:sp>
        <p:nvSpPr>
          <p:cNvPr id="15362" name="文本占位符 18434"/>
          <p:cNvSpPr>
            <a:spLocks noGrp="1" noChangeArrowheads="1"/>
          </p:cNvSpPr>
          <p:nvPr>
            <p:ph idx="1"/>
          </p:nvPr>
        </p:nvSpPr>
        <p:spPr>
          <a:xfrm>
            <a:off x="683568" y="1196752"/>
            <a:ext cx="8229600" cy="4525963"/>
          </a:xfrm>
        </p:spPr>
        <p:txBody>
          <a:bodyPr/>
          <a:lstStyle/>
          <a:p>
            <a:pPr marL="533400" indent="-533400" algn="just">
              <a:buFont typeface="Wingdings" pitchFamily="2" charset="2"/>
              <a:buAutoNum type="arabicPeriod"/>
            </a:pPr>
            <a:r>
              <a:rPr lang="en-US" b="1" dirty="0" smtClean="0"/>
              <a:t>Linux</a:t>
            </a:r>
            <a:r>
              <a:rPr lang="zh-CN" altLang="en-US" b="1" dirty="0" smtClean="0"/>
              <a:t>文件类型 </a:t>
            </a:r>
            <a:endParaRPr lang="en-US" altLang="zh-CN" b="1" dirty="0" smtClean="0"/>
          </a:p>
          <a:p>
            <a:pPr marL="514350" indent="-457200"/>
            <a:r>
              <a:rPr lang="zh-CN" altLang="en-US" sz="2400" dirty="0"/>
              <a:t>文件系统是在物理存储设备中存放数据的索引格式，文件和目录是数据的逻辑划分形式</a:t>
            </a:r>
            <a:r>
              <a:rPr lang="zh-CN" altLang="en-US" sz="2400" dirty="0" smtClean="0"/>
              <a:t>。</a:t>
            </a:r>
            <a:endParaRPr lang="en-US" altLang="zh-CN" sz="2400" dirty="0" smtClean="0"/>
          </a:p>
          <a:p>
            <a:pPr marL="514350" indent="-457200"/>
            <a:r>
              <a:rPr lang="zh-CN" altLang="en-US" sz="2400" dirty="0"/>
              <a:t>文件系统是磁盘及其逻辑分区的目录结构，一个磁盘设备可包含一个或多个文件系统，但每个文件系统必须占据硬盘中单独的一个</a:t>
            </a:r>
            <a:r>
              <a:rPr lang="zh-CN" altLang="en-US" sz="2400" dirty="0" smtClean="0"/>
              <a:t>分区</a:t>
            </a:r>
            <a:endParaRPr lang="en-US" altLang="zh-CN" sz="2400" dirty="0" smtClean="0"/>
          </a:p>
          <a:p>
            <a:pPr marL="514350" indent="-457200"/>
            <a:r>
              <a:rPr lang="en-US" altLang="zh-CN" sz="2400" dirty="0" smtClean="0"/>
              <a:t>Linux</a:t>
            </a:r>
            <a:r>
              <a:rPr lang="zh-CN" altLang="en-US" sz="2400" dirty="0"/>
              <a:t>系统的文件类型概括起来可分为</a:t>
            </a:r>
            <a:r>
              <a:rPr lang="en-US" altLang="zh-CN" sz="2400" dirty="0"/>
              <a:t>5</a:t>
            </a:r>
            <a:r>
              <a:rPr lang="zh-CN" altLang="en-US" sz="2400" dirty="0"/>
              <a:t>种</a:t>
            </a:r>
          </a:p>
          <a:p>
            <a:pPr marL="914400" lvl="1" indent="-457200"/>
            <a:r>
              <a:rPr lang="zh-CN" altLang="en-US" b="1" dirty="0" smtClean="0"/>
              <a:t>普通文件</a:t>
            </a:r>
            <a:endParaRPr lang="zh-CN" altLang="en-US" dirty="0" smtClean="0"/>
          </a:p>
          <a:p>
            <a:pPr marL="914400" lvl="1" indent="-457200"/>
            <a:r>
              <a:rPr lang="zh-CN" altLang="en-US" b="1" dirty="0" smtClean="0"/>
              <a:t>目录文件</a:t>
            </a:r>
            <a:endParaRPr lang="zh-CN" altLang="en-US" dirty="0" smtClean="0"/>
          </a:p>
          <a:p>
            <a:pPr marL="914400" lvl="1" indent="-457200"/>
            <a:r>
              <a:rPr lang="zh-CN" altLang="en-US" b="1" dirty="0" smtClean="0"/>
              <a:t>符号链接文件</a:t>
            </a:r>
            <a:endParaRPr lang="zh-CN" altLang="en-US" dirty="0" smtClean="0"/>
          </a:p>
          <a:p>
            <a:pPr marL="914400" lvl="1" indent="-457200"/>
            <a:r>
              <a:rPr lang="zh-CN" altLang="en-US" b="1" dirty="0" smtClean="0"/>
              <a:t>设备文件</a:t>
            </a:r>
            <a:endParaRPr lang="zh-CN" altLang="en-US" dirty="0" smtClean="0"/>
          </a:p>
          <a:p>
            <a:pPr marL="914400" lvl="1" indent="-457200"/>
            <a:r>
              <a:rPr lang="zh-CN" altLang="en-US" b="1" dirty="0" smtClean="0"/>
              <a:t>管道文件</a:t>
            </a:r>
            <a:endParaRPr lang="zh-CN" altLang="en-US" dirty="0" smtClean="0"/>
          </a:p>
          <a:p>
            <a:pPr marL="533400" indent="-533400"/>
            <a:endParaRPr lang="zh-CN" altLang="en-US" dirty="0" smtClean="0"/>
          </a:p>
        </p:txBody>
      </p:sp>
    </p:spTree>
    <p:extLst>
      <p:ext uri="{BB962C8B-B14F-4D97-AF65-F5344CB8AC3E}">
        <p14:creationId xmlns:p14="http://schemas.microsoft.com/office/powerpoint/2010/main" val="273117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课程简介和要求</a:t>
            </a:r>
            <a:endParaRPr lang="zh-CN" altLang="en-US" dirty="0"/>
          </a:p>
        </p:txBody>
      </p:sp>
      <p:sp>
        <p:nvSpPr>
          <p:cNvPr id="3" name="文本占位符 2"/>
          <p:cNvSpPr>
            <a:spLocks noGrp="1"/>
          </p:cNvSpPr>
          <p:nvPr>
            <p:ph type="body" sz="half" idx="1"/>
          </p:nvPr>
        </p:nvSpPr>
        <p:spPr>
          <a:xfrm>
            <a:off x="539552" y="1268760"/>
            <a:ext cx="8191822" cy="4339679"/>
          </a:xfrm>
        </p:spPr>
        <p:txBody>
          <a:bodyPr/>
          <a:lstStyle/>
          <a:p>
            <a:pPr marL="0" indent="0">
              <a:buNone/>
            </a:pPr>
            <a:r>
              <a:rPr lang="zh-CN" altLang="en-US" b="1" dirty="0" smtClean="0"/>
              <a:t>课程简介</a:t>
            </a:r>
            <a:endParaRPr lang="en-US" altLang="zh-CN" b="1" dirty="0" smtClean="0"/>
          </a:p>
          <a:p>
            <a:r>
              <a:rPr lang="zh-CN" altLang="en-US" sz="2400" dirty="0" smtClean="0"/>
              <a:t>现在</a:t>
            </a:r>
            <a:r>
              <a:rPr lang="en-US" altLang="zh-CN" sz="2400" dirty="0" err="1" smtClean="0"/>
              <a:t>linux</a:t>
            </a:r>
            <a:r>
              <a:rPr lang="zh-CN" altLang="en-US" sz="2400" dirty="0" smtClean="0"/>
              <a:t>的应用已经深入各行业，很多教育，政府，媒体，公共服务，金融，电信制造等行业都是</a:t>
            </a:r>
            <a:r>
              <a:rPr lang="en-US" altLang="zh-CN" sz="2400" dirty="0" err="1" smtClean="0"/>
              <a:t>linux</a:t>
            </a:r>
            <a:r>
              <a:rPr lang="zh-CN" altLang="en-US" sz="2400" dirty="0" smtClean="0"/>
              <a:t>的用户</a:t>
            </a:r>
            <a:endParaRPr lang="en-US" altLang="zh-CN" sz="2400" dirty="0" smtClean="0"/>
          </a:p>
          <a:p>
            <a:r>
              <a:rPr lang="zh-CN" altLang="en-US" sz="2400" dirty="0" smtClean="0"/>
              <a:t>本课程</a:t>
            </a:r>
            <a:r>
              <a:rPr lang="zh-CN" altLang="zh-CN" sz="2400" dirty="0" smtClean="0"/>
              <a:t>通过</a:t>
            </a:r>
            <a:r>
              <a:rPr lang="zh-CN" altLang="zh-CN" sz="2400" dirty="0"/>
              <a:t>讲授</a:t>
            </a:r>
            <a:r>
              <a:rPr lang="en-US" altLang="zh-CN" sz="2400" dirty="0" smtClean="0"/>
              <a:t>Linux</a:t>
            </a:r>
            <a:r>
              <a:rPr lang="zh-CN" altLang="en-US" sz="2400" dirty="0" smtClean="0"/>
              <a:t>环境下的程序设计较重要的主题，让同学</a:t>
            </a:r>
            <a:r>
              <a:rPr lang="zh-CN" altLang="zh-CN" sz="2400" dirty="0" smtClean="0"/>
              <a:t>对</a:t>
            </a:r>
            <a:r>
              <a:rPr lang="en-US" altLang="zh-CN" sz="2400" dirty="0"/>
              <a:t>Linux</a:t>
            </a:r>
            <a:r>
              <a:rPr lang="zh-CN" altLang="zh-CN" sz="2400" dirty="0"/>
              <a:t>操作系统获得一个全面的认识和</a:t>
            </a:r>
            <a:r>
              <a:rPr lang="zh-CN" altLang="zh-CN" sz="2400" dirty="0" smtClean="0"/>
              <a:t>掌握</a:t>
            </a:r>
            <a:r>
              <a:rPr lang="zh-CN" altLang="en-US" sz="2400" dirty="0" smtClean="0"/>
              <a:t>，更多的了解</a:t>
            </a:r>
            <a:r>
              <a:rPr lang="en-US" altLang="zh-CN" sz="2400" dirty="0" smtClean="0"/>
              <a:t>Linux</a:t>
            </a:r>
            <a:r>
              <a:rPr lang="zh-CN" altLang="en-US" sz="2400" dirty="0" smtClean="0"/>
              <a:t>所提供的功能</a:t>
            </a:r>
            <a:endParaRPr lang="en-US" altLang="zh-CN" sz="2400" dirty="0" smtClean="0"/>
          </a:p>
          <a:p>
            <a:r>
              <a:rPr lang="zh-CN" altLang="en-US" sz="2400" dirty="0" smtClean="0"/>
              <a:t>同学</a:t>
            </a:r>
            <a:r>
              <a:rPr lang="zh-CN" altLang="zh-CN" sz="2400" dirty="0" smtClean="0"/>
              <a:t>通过学习</a:t>
            </a:r>
            <a:r>
              <a:rPr lang="en-US" altLang="zh-CN" sz="2400" dirty="0"/>
              <a:t>L</a:t>
            </a:r>
            <a:r>
              <a:rPr lang="en-US" altLang="zh-CN" sz="2400" dirty="0" smtClean="0"/>
              <a:t>inux</a:t>
            </a:r>
            <a:r>
              <a:rPr lang="zh-CN" altLang="zh-CN" sz="2400" dirty="0" smtClean="0"/>
              <a:t>系统</a:t>
            </a:r>
            <a:r>
              <a:rPr lang="zh-CN" altLang="zh-CN" sz="2400" dirty="0"/>
              <a:t>程序设计，能够复习操作系统中的基本概念，对文件管理、进程控制有更深入的</a:t>
            </a:r>
            <a:r>
              <a:rPr lang="zh-CN" altLang="zh-CN" sz="2400" dirty="0" smtClean="0"/>
              <a:t>理解</a:t>
            </a:r>
            <a:endParaRPr lang="en-US" altLang="zh-CN" sz="2400" dirty="0" smtClean="0"/>
          </a:p>
          <a:p>
            <a:r>
              <a:rPr lang="zh-CN" altLang="en-US" sz="2400" dirty="0" smtClean="0"/>
              <a:t>同学</a:t>
            </a:r>
            <a:r>
              <a:rPr lang="zh-CN" altLang="zh-CN" sz="2400" dirty="0" smtClean="0"/>
              <a:t>会</a:t>
            </a:r>
            <a:r>
              <a:rPr lang="zh-CN" altLang="zh-CN" sz="2400" dirty="0"/>
              <a:t>在</a:t>
            </a:r>
            <a:r>
              <a:rPr lang="en-US" altLang="zh-CN" sz="2400" dirty="0"/>
              <a:t>Linux</a:t>
            </a:r>
            <a:r>
              <a:rPr lang="zh-CN" altLang="zh-CN" sz="2400" dirty="0"/>
              <a:t>环境下工作，进一步熟悉高级语言程序设计和数据结构的知识，编写进行系统维护的脚本文件和实用化</a:t>
            </a:r>
            <a:r>
              <a:rPr lang="zh-CN" altLang="zh-CN" sz="2400" dirty="0" smtClean="0"/>
              <a:t>的大型应用程序</a:t>
            </a:r>
            <a:r>
              <a:rPr lang="zh-CN" altLang="zh-CN" sz="2400" dirty="0"/>
              <a:t>，如网络</a:t>
            </a:r>
            <a:r>
              <a:rPr lang="zh-CN" altLang="zh-CN" sz="2400" dirty="0" smtClean="0"/>
              <a:t>应用程序</a:t>
            </a:r>
            <a:endParaRPr lang="zh-CN" altLang="en-US" sz="2400" dirty="0"/>
          </a:p>
        </p:txBody>
      </p:sp>
    </p:spTree>
    <p:custDataLst>
      <p:tags r:id="rId1"/>
    </p:custDataLst>
    <p:extLst>
      <p:ext uri="{BB962C8B-B14F-4D97-AF65-F5344CB8AC3E}">
        <p14:creationId xmlns:p14="http://schemas.microsoft.com/office/powerpoint/2010/main" val="564161781"/>
      </p:ext>
    </p:extLst>
  </p:cSld>
  <p:clrMapOvr>
    <a:masterClrMapping/>
  </p:clrMapOvr>
  <mc:AlternateContent xmlns:mc="http://schemas.openxmlformats.org/markup-compatibility/2006" xmlns:p14="http://schemas.microsoft.com/office/powerpoint/2010/main">
    <mc:Choice Requires="p14">
      <p:transition spd="slow" p14:dur="2000" advTm="2907"/>
    </mc:Choice>
    <mc:Fallback xmlns="">
      <p:transition spd="slow" advTm="290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9457"/>
          <p:cNvSpPr>
            <a:spLocks noGrp="1" noChangeArrowheads="1"/>
          </p:cNvSpPr>
          <p:nvPr>
            <p:ph type="title"/>
          </p:nvPr>
        </p:nvSpPr>
        <p:spPr/>
        <p:txBody>
          <a:bodyPr/>
          <a:lstStyle/>
          <a:p>
            <a:r>
              <a:rPr lang="zh-CN" altLang="en-US" dirty="0" smtClean="0"/>
              <a:t>文件系统命令</a:t>
            </a:r>
          </a:p>
        </p:txBody>
      </p:sp>
      <p:sp>
        <p:nvSpPr>
          <p:cNvPr id="16386" name="文本占位符 19458"/>
          <p:cNvSpPr>
            <a:spLocks noGrp="1" noChangeArrowheads="1"/>
          </p:cNvSpPr>
          <p:nvPr>
            <p:ph idx="1"/>
          </p:nvPr>
        </p:nvSpPr>
        <p:spPr>
          <a:xfrm>
            <a:off x="539750" y="1196975"/>
            <a:ext cx="8461375" cy="4527550"/>
          </a:xfrm>
        </p:spPr>
        <p:txBody>
          <a:bodyPr/>
          <a:lstStyle/>
          <a:p>
            <a:pPr marL="533400" indent="-533400" algn="just">
              <a:buFont typeface="Wingdings" pitchFamily="2" charset="2"/>
              <a:buAutoNum type="arabicPeriod" startAt="2"/>
            </a:pPr>
            <a:r>
              <a:rPr lang="zh-CN" altLang="en-US" b="1" dirty="0" smtClean="0"/>
              <a:t>文件系统目录结构 及文件名</a:t>
            </a:r>
            <a:endParaRPr lang="zh-CN" altLang="en-US" dirty="0" smtClean="0"/>
          </a:p>
          <a:p>
            <a:pPr marL="0" indent="0"/>
            <a:r>
              <a:rPr lang="en-US" altLang="zh-CN" sz="2000" dirty="0"/>
              <a:t>Linux</a:t>
            </a:r>
            <a:r>
              <a:rPr lang="zh-CN" altLang="en-US" sz="2000" dirty="0"/>
              <a:t>文件系统采用带链接的树形目录结构，即只有一个根目录</a:t>
            </a:r>
            <a:r>
              <a:rPr lang="zh-CN" altLang="en-US" sz="2000" dirty="0" smtClean="0"/>
              <a:t>。</a:t>
            </a:r>
            <a:endParaRPr lang="en-US" altLang="zh-CN" sz="2000" dirty="0" smtClean="0"/>
          </a:p>
          <a:p>
            <a:pPr marL="0" indent="0"/>
            <a:r>
              <a:rPr lang="zh-CN" altLang="en-US" sz="2000" dirty="0" smtClean="0"/>
              <a:t>根目录</a:t>
            </a:r>
            <a:r>
              <a:rPr lang="zh-CN" altLang="en-US" sz="2000" dirty="0"/>
              <a:t>可含有下级子目录或文件；子目录中又可含有更下级的子目录或者文件。这样一层一层地延伸下去，构成一棵倒置的树</a:t>
            </a:r>
            <a:endParaRPr lang="zh-CN" altLang="en-US" dirty="0" smtClean="0"/>
          </a:p>
        </p:txBody>
      </p:sp>
      <p:pic>
        <p:nvPicPr>
          <p:cNvPr id="19460" name="图片 194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52936"/>
            <a:ext cx="84137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24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文件系统命令</a:t>
            </a:r>
          </a:p>
        </p:txBody>
      </p:sp>
      <p:sp>
        <p:nvSpPr>
          <p:cNvPr id="3" name="内容占位符 2"/>
          <p:cNvSpPr>
            <a:spLocks noGrp="1"/>
          </p:cNvSpPr>
          <p:nvPr>
            <p:ph idx="1"/>
          </p:nvPr>
        </p:nvSpPr>
        <p:spPr>
          <a:xfrm>
            <a:off x="467544" y="1268760"/>
            <a:ext cx="8280920" cy="4680520"/>
          </a:xfrm>
        </p:spPr>
        <p:txBody>
          <a:bodyPr/>
          <a:lstStyle/>
          <a:p>
            <a:r>
              <a:rPr lang="en-US" altLang="zh-CN" sz="2400" dirty="0"/>
              <a:t>Linux</a:t>
            </a:r>
            <a:r>
              <a:rPr lang="zh-CN" altLang="en-US" sz="2400" dirty="0"/>
              <a:t>系统的文件名由字符和数字组成，其中字符可以是大小写英文字母或其他</a:t>
            </a:r>
            <a:r>
              <a:rPr lang="en-US" altLang="zh-CN" sz="2400" dirty="0"/>
              <a:t>Unicode</a:t>
            </a:r>
            <a:r>
              <a:rPr lang="zh-CN" altLang="en-US" sz="2400" dirty="0"/>
              <a:t>编码的文字和符号。但不能包括“*”、“</a:t>
            </a:r>
            <a:r>
              <a:rPr lang="en-US" altLang="zh-CN" sz="2400" dirty="0"/>
              <a:t>?”</a:t>
            </a:r>
            <a:r>
              <a:rPr lang="zh-CN" altLang="en-US" sz="2400" dirty="0"/>
              <a:t>和“</a:t>
            </a:r>
            <a:r>
              <a:rPr lang="en-US" altLang="zh-CN" sz="2400" dirty="0"/>
              <a:t>[ ]”</a:t>
            </a:r>
            <a:r>
              <a:rPr lang="zh-CN" altLang="en-US" sz="2400" dirty="0"/>
              <a:t>文件名通配符。</a:t>
            </a:r>
            <a:endParaRPr lang="en-US" altLang="zh-CN" sz="2400" dirty="0"/>
          </a:p>
          <a:p>
            <a:r>
              <a:rPr lang="en-US" altLang="zh-CN" sz="2400" dirty="0"/>
              <a:t>Linux</a:t>
            </a:r>
            <a:r>
              <a:rPr lang="zh-CN" altLang="en-US" sz="2400" dirty="0"/>
              <a:t>系统的文件名也有类似其他操作系统的扩展名，在文件名最后一个“</a:t>
            </a:r>
            <a:r>
              <a:rPr lang="en-US" altLang="zh-CN" sz="2400" dirty="0"/>
              <a:t>.”</a:t>
            </a:r>
            <a:r>
              <a:rPr lang="zh-CN" altLang="en-US" sz="2400" dirty="0"/>
              <a:t>后的内容即是扩展名。例如，</a:t>
            </a:r>
            <a:r>
              <a:rPr lang="en-US" altLang="zh-CN" sz="2400" dirty="0"/>
              <a:t>C</a:t>
            </a:r>
            <a:r>
              <a:rPr lang="zh-CN" altLang="en-US" sz="2400" dirty="0"/>
              <a:t>语言源文件的扩展名是</a:t>
            </a:r>
            <a:r>
              <a:rPr lang="en-US" altLang="zh-CN" sz="2400" dirty="0"/>
              <a:t>c</a:t>
            </a:r>
            <a:r>
              <a:rPr lang="zh-CN" altLang="en-US" sz="2400" dirty="0"/>
              <a:t>，头文件的扩展名是</a:t>
            </a:r>
            <a:r>
              <a:rPr lang="en-US" altLang="zh-CN" sz="2400" dirty="0"/>
              <a:t>h</a:t>
            </a:r>
            <a:r>
              <a:rPr lang="zh-CN" altLang="en-US" sz="2400" dirty="0"/>
              <a:t>。</a:t>
            </a:r>
            <a:endParaRPr lang="en-US" altLang="zh-CN" sz="2400" dirty="0"/>
          </a:p>
          <a:p>
            <a:r>
              <a:rPr lang="zh-CN" altLang="en-US" sz="2400" dirty="0" smtClean="0"/>
              <a:t>路径名</a:t>
            </a:r>
            <a:r>
              <a:rPr lang="zh-CN" altLang="en-US" sz="2400" dirty="0"/>
              <a:t>可分为</a:t>
            </a:r>
            <a:r>
              <a:rPr lang="zh-CN" altLang="en-US" sz="2400" dirty="0">
                <a:solidFill>
                  <a:srgbClr val="FF0000"/>
                </a:solidFill>
              </a:rPr>
              <a:t>绝对路径</a:t>
            </a:r>
            <a:r>
              <a:rPr lang="zh-CN" altLang="en-US" sz="2400" dirty="0"/>
              <a:t>和</a:t>
            </a:r>
            <a:r>
              <a:rPr lang="zh-CN" altLang="en-US" sz="2400" dirty="0">
                <a:solidFill>
                  <a:srgbClr val="FF0000"/>
                </a:solidFill>
              </a:rPr>
              <a:t>相对路径</a:t>
            </a:r>
            <a:r>
              <a:rPr lang="zh-CN" altLang="en-US" sz="2400" dirty="0"/>
              <a:t>，绝对路径是从根目录到目标目录或文件所经过的所有节点名称，如文件</a:t>
            </a:r>
            <a:r>
              <a:rPr lang="en-US" altLang="zh-CN" sz="2400" dirty="0"/>
              <a:t>m1.c</a:t>
            </a:r>
            <a:r>
              <a:rPr lang="zh-CN" altLang="en-US" sz="2400" dirty="0"/>
              <a:t>的绝对路径是“</a:t>
            </a:r>
            <a:r>
              <a:rPr lang="en-US" altLang="zh-CN" sz="2400" dirty="0">
                <a:solidFill>
                  <a:srgbClr val="FF0000"/>
                </a:solidFill>
              </a:rPr>
              <a:t>/home/</a:t>
            </a:r>
            <a:r>
              <a:rPr lang="en-US" altLang="zh-CN" sz="2400" dirty="0" err="1">
                <a:solidFill>
                  <a:srgbClr val="FF0000"/>
                </a:solidFill>
              </a:rPr>
              <a:t>shizhe</a:t>
            </a:r>
            <a:r>
              <a:rPr lang="en-US" altLang="zh-CN" sz="2400" dirty="0">
                <a:solidFill>
                  <a:srgbClr val="FF0000"/>
                </a:solidFill>
              </a:rPr>
              <a:t>/workspace/m1.c</a:t>
            </a:r>
            <a:r>
              <a:rPr lang="zh-CN" altLang="en-US" sz="2400" dirty="0"/>
              <a:t>”。相对路径是某一个目录到目标目录或文件所经过的所有节点名称，如文件</a:t>
            </a:r>
            <a:r>
              <a:rPr lang="en-US" altLang="zh-CN" sz="2400" dirty="0"/>
              <a:t>m1.c</a:t>
            </a:r>
            <a:r>
              <a:rPr lang="zh-CN" altLang="en-US" sz="2400" dirty="0"/>
              <a:t>的相对于“</a:t>
            </a:r>
            <a:r>
              <a:rPr lang="en-US" altLang="zh-CN" sz="2400" dirty="0"/>
              <a:t>/home</a:t>
            </a:r>
            <a:r>
              <a:rPr lang="zh-CN" altLang="en-US" sz="2400" dirty="0"/>
              <a:t>”的相对路径是“</a:t>
            </a:r>
            <a:r>
              <a:rPr lang="en-US" altLang="zh-CN" sz="2400" dirty="0" err="1">
                <a:solidFill>
                  <a:srgbClr val="FF0000"/>
                </a:solidFill>
              </a:rPr>
              <a:t>shizhe</a:t>
            </a:r>
            <a:r>
              <a:rPr lang="en-US" altLang="zh-CN" sz="2400" dirty="0">
                <a:solidFill>
                  <a:srgbClr val="FF0000"/>
                </a:solidFill>
              </a:rPr>
              <a:t>/workspace/m1.c</a:t>
            </a:r>
            <a:r>
              <a:rPr lang="zh-CN" altLang="en-US" sz="2400" dirty="0"/>
              <a:t>”。</a:t>
            </a:r>
          </a:p>
          <a:p>
            <a:endParaRPr lang="zh-CN" altLang="en-US" dirty="0"/>
          </a:p>
        </p:txBody>
      </p:sp>
    </p:spTree>
    <p:extLst>
      <p:ext uri="{BB962C8B-B14F-4D97-AF65-F5344CB8AC3E}">
        <p14:creationId xmlns:p14="http://schemas.microsoft.com/office/powerpoint/2010/main" val="2882792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20481"/>
          <p:cNvSpPr>
            <a:spLocks noGrp="1" noChangeArrowheads="1"/>
          </p:cNvSpPr>
          <p:nvPr>
            <p:ph type="title"/>
          </p:nvPr>
        </p:nvSpPr>
        <p:spPr/>
        <p:txBody>
          <a:bodyPr/>
          <a:lstStyle/>
          <a:p>
            <a:r>
              <a:rPr lang="zh-CN" altLang="en-US" dirty="0" smtClean="0"/>
              <a:t>文件系统命令</a:t>
            </a:r>
          </a:p>
        </p:txBody>
      </p:sp>
      <p:sp>
        <p:nvSpPr>
          <p:cNvPr id="17410" name="文本占位符 20482"/>
          <p:cNvSpPr>
            <a:spLocks noGrp="1" noChangeArrowheads="1"/>
          </p:cNvSpPr>
          <p:nvPr>
            <p:ph idx="1"/>
          </p:nvPr>
        </p:nvSpPr>
        <p:spPr>
          <a:xfrm>
            <a:off x="684213" y="1196975"/>
            <a:ext cx="8459787" cy="2376041"/>
          </a:xfrm>
        </p:spPr>
        <p:txBody>
          <a:bodyPr/>
          <a:lstStyle/>
          <a:p>
            <a:pPr marL="457200" indent="-457200" algn="just">
              <a:buFont typeface="Wingdings" pitchFamily="2" charset="2"/>
              <a:buAutoNum type="arabicPeriod" startAt="3"/>
            </a:pPr>
            <a:r>
              <a:rPr lang="zh-CN" altLang="en-US" sz="2400" b="1" dirty="0" smtClean="0"/>
              <a:t>文件系统挂载</a:t>
            </a:r>
            <a:endParaRPr lang="en-US" sz="2400" dirty="0" smtClean="0"/>
          </a:p>
          <a:p>
            <a:pPr marL="457200" indent="-457200"/>
            <a:r>
              <a:rPr lang="en-US" sz="2400" dirty="0" err="1" smtClean="0">
                <a:solidFill>
                  <a:srgbClr val="FF0000"/>
                </a:solidFill>
              </a:rPr>
              <a:t>mount，umount</a:t>
            </a:r>
            <a:r>
              <a:rPr lang="en-US" sz="2400" dirty="0" err="1" smtClean="0"/>
              <a:t>：分别用于挂载、卸载指定的文件系统</a:t>
            </a:r>
            <a:r>
              <a:rPr lang="en-US" sz="2400" dirty="0" smtClean="0"/>
              <a:t>。</a:t>
            </a:r>
            <a:endParaRPr lang="zh-CN" altLang="en-US" sz="2400" dirty="0" smtClean="0"/>
          </a:p>
          <a:p>
            <a:pPr marL="457200" indent="-457200"/>
            <a:r>
              <a:rPr lang="zh-CN" altLang="en-US" sz="2400" dirty="0" smtClean="0"/>
              <a:t>格式：mount [参数] 设备名  挂载目录</a:t>
            </a:r>
          </a:p>
          <a:p>
            <a:pPr marL="1257300" lvl="2" indent="-342900">
              <a:buFont typeface="Wingdings" pitchFamily="2" charset="2"/>
              <a:buNone/>
            </a:pPr>
            <a:r>
              <a:rPr lang="zh-CN" altLang="en-US" sz="2400" dirty="0" smtClean="0"/>
              <a:t>     umount  卸载目录 </a:t>
            </a:r>
            <a:endParaRPr lang="en-US" altLang="zh-CN" sz="2400" dirty="0"/>
          </a:p>
          <a:p>
            <a:pPr marL="1257300" lvl="2" indent="-342900">
              <a:buFont typeface="Wingdings" pitchFamily="2" charset="2"/>
              <a:buNone/>
            </a:pPr>
            <a:endParaRPr lang="en-US" altLang="zh-CN" sz="2400" dirty="0" smtClean="0"/>
          </a:p>
          <a:p>
            <a:pPr marL="1257300" lvl="2" indent="-342900">
              <a:buFont typeface="Wingdings" pitchFamily="2" charset="2"/>
              <a:buNone/>
            </a:pPr>
            <a:r>
              <a:rPr lang="en-US" altLang="zh-CN" sz="2400" dirty="0" smtClean="0"/>
              <a:t>Mount</a:t>
            </a:r>
            <a:r>
              <a:rPr lang="zh-CN" altLang="en-US" sz="2400" dirty="0" smtClean="0"/>
              <a:t>命令的常用参数和含义</a:t>
            </a:r>
            <a:endParaRPr lang="en-US" altLang="zh-CN" sz="2400" dirty="0" smtClean="0"/>
          </a:p>
        </p:txBody>
      </p:sp>
      <p:pic>
        <p:nvPicPr>
          <p:cNvPr id="20484" name="图片 20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162" y="3789040"/>
            <a:ext cx="57610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38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1000" fill="hold"/>
                                        <p:tgtEl>
                                          <p:spTgt spid="20484"/>
                                        </p:tgtEl>
                                        <p:attrNameLst>
                                          <p:attrName>ppt_x</p:attrName>
                                        </p:attrNameLst>
                                      </p:cBhvr>
                                      <p:tavLst>
                                        <p:tav tm="0">
                                          <p:val>
                                            <p:strVal val="0-#ppt_w/2"/>
                                          </p:val>
                                        </p:tav>
                                        <p:tav tm="100000">
                                          <p:val>
                                            <p:strVal val="#ppt_x"/>
                                          </p:val>
                                        </p:tav>
                                      </p:tavLst>
                                    </p:anim>
                                    <p:anim calcmode="lin" valueType="num">
                                      <p:cBhvr additive="base">
                                        <p:cTn id="8" dur="10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1505"/>
          <p:cNvSpPr>
            <a:spLocks noGrp="1" noChangeArrowheads="1"/>
          </p:cNvSpPr>
          <p:nvPr>
            <p:ph type="title"/>
          </p:nvPr>
        </p:nvSpPr>
        <p:spPr/>
        <p:txBody>
          <a:bodyPr/>
          <a:lstStyle/>
          <a:p>
            <a:r>
              <a:rPr lang="zh-CN" altLang="en-US" dirty="0" smtClean="0"/>
              <a:t>文件系统命令</a:t>
            </a:r>
          </a:p>
        </p:txBody>
      </p:sp>
      <p:sp>
        <p:nvSpPr>
          <p:cNvPr id="18434" name="文本占位符 21506"/>
          <p:cNvSpPr>
            <a:spLocks noGrp="1" noChangeArrowheads="1"/>
          </p:cNvSpPr>
          <p:nvPr>
            <p:ph idx="1"/>
          </p:nvPr>
        </p:nvSpPr>
        <p:spPr>
          <a:xfrm>
            <a:off x="684213" y="1196975"/>
            <a:ext cx="8229600" cy="5111750"/>
          </a:xfrm>
        </p:spPr>
        <p:txBody>
          <a:bodyPr/>
          <a:lstStyle/>
          <a:p>
            <a:pPr>
              <a:lnSpc>
                <a:spcPct val="90000"/>
              </a:lnSpc>
            </a:pPr>
            <a:r>
              <a:rPr lang="zh-CN" altLang="en-US" sz="2100" dirty="0" smtClean="0"/>
              <a:t>例</a:t>
            </a:r>
            <a:r>
              <a:rPr lang="en-US" sz="2100" dirty="0" smtClean="0"/>
              <a:t>1.</a:t>
            </a:r>
            <a:r>
              <a:rPr lang="zh-CN" altLang="en-US" sz="2100" dirty="0" smtClean="0"/>
              <a:t>挂载</a:t>
            </a:r>
            <a:r>
              <a:rPr lang="en-US" sz="2100" dirty="0" smtClean="0"/>
              <a:t>U</a:t>
            </a:r>
            <a:r>
              <a:rPr lang="zh-CN" altLang="en-US" sz="2100" dirty="0" smtClean="0"/>
              <a:t>盘（设</a:t>
            </a:r>
            <a:r>
              <a:rPr lang="en-US" sz="2100" dirty="0" smtClean="0"/>
              <a:t>U</a:t>
            </a:r>
            <a:r>
              <a:rPr lang="zh-CN" altLang="en-US" sz="2100" dirty="0" smtClean="0"/>
              <a:t>盘设备名为</a:t>
            </a:r>
            <a:r>
              <a:rPr lang="en-US" sz="2100" dirty="0" smtClean="0"/>
              <a:t>sda1</a:t>
            </a:r>
            <a:r>
              <a:rPr lang="zh-CN" altLang="en-US" sz="2100" dirty="0" smtClean="0"/>
              <a:t>，具体用</a:t>
            </a:r>
            <a:r>
              <a:rPr lang="en-US" sz="2100" dirty="0" err="1" smtClean="0"/>
              <a:t>fdisk</a:t>
            </a:r>
            <a:r>
              <a:rPr lang="en-US" sz="2100" dirty="0" smtClean="0"/>
              <a:t> –l</a:t>
            </a:r>
            <a:r>
              <a:rPr lang="zh-CN" altLang="en-US" sz="2100" dirty="0" smtClean="0"/>
              <a:t>命令查看</a:t>
            </a:r>
            <a:r>
              <a:rPr lang="en-US" sz="2100" dirty="0" smtClean="0"/>
              <a:t>U</a:t>
            </a:r>
            <a:r>
              <a:rPr lang="zh-CN" altLang="en-US" sz="2100" dirty="0" smtClean="0"/>
              <a:t>盘设备名）中的内容，至</a:t>
            </a:r>
            <a:r>
              <a:rPr lang="en-US" sz="2100" dirty="0" smtClean="0"/>
              <a:t>/</a:t>
            </a:r>
            <a:r>
              <a:rPr lang="en-US" sz="2100" dirty="0" err="1" smtClean="0"/>
              <a:t>mnt</a:t>
            </a:r>
            <a:r>
              <a:rPr lang="en-US" sz="2100" dirty="0" smtClean="0"/>
              <a:t>/</a:t>
            </a:r>
            <a:r>
              <a:rPr lang="en-US" sz="2100" dirty="0" err="1" smtClean="0"/>
              <a:t>usb</a:t>
            </a:r>
            <a:r>
              <a:rPr lang="zh-CN" altLang="en-US" sz="2100" dirty="0" smtClean="0"/>
              <a:t>下</a:t>
            </a:r>
            <a:r>
              <a:rPr lang="en-US" sz="2100" dirty="0" smtClean="0"/>
              <a:t>,</a:t>
            </a:r>
            <a:r>
              <a:rPr lang="zh-CN" altLang="en-US" sz="2100" dirty="0" smtClean="0"/>
              <a:t>并查找</a:t>
            </a:r>
            <a:r>
              <a:rPr lang="en-US" sz="2100" dirty="0" smtClean="0"/>
              <a:t>U</a:t>
            </a:r>
            <a:r>
              <a:rPr lang="zh-CN" altLang="en-US" sz="2100" dirty="0" smtClean="0"/>
              <a:t>盘的内容。</a:t>
            </a:r>
          </a:p>
          <a:p>
            <a:pPr lvl="1">
              <a:lnSpc>
                <a:spcPct val="90000"/>
              </a:lnSpc>
              <a:buFont typeface="Wingdings" pitchFamily="2" charset="2"/>
              <a:buNone/>
            </a:pPr>
            <a:r>
              <a:rPr lang="zh-CN" altLang="en-US" sz="1900" dirty="0" smtClean="0"/>
              <a:t>     </a:t>
            </a:r>
            <a:r>
              <a:rPr lang="en-US" sz="1900" dirty="0" smtClean="0"/>
              <a:t>[</a:t>
            </a:r>
            <a:r>
              <a:rPr lang="en-US" sz="1900" dirty="0" err="1" smtClean="0"/>
              <a:t>root@localhost</a:t>
            </a:r>
            <a:r>
              <a:rPr lang="en-US" sz="1900" dirty="0" smtClean="0"/>
              <a:t> root]#mount /dev/sda1 /</a:t>
            </a:r>
            <a:r>
              <a:rPr lang="en-US" sz="1900" dirty="0" err="1" smtClean="0"/>
              <a:t>mnt</a:t>
            </a:r>
            <a:r>
              <a:rPr lang="en-US" sz="1900" dirty="0" smtClean="0"/>
              <a:t>/</a:t>
            </a:r>
            <a:r>
              <a:rPr lang="en-US" sz="1900" dirty="0" err="1" smtClean="0"/>
              <a:t>usb</a:t>
            </a:r>
            <a:endParaRPr lang="en-US" sz="1900" dirty="0" smtClean="0"/>
          </a:p>
          <a:p>
            <a:pPr lvl="1">
              <a:lnSpc>
                <a:spcPct val="90000"/>
              </a:lnSpc>
              <a:buFont typeface="Wingdings" pitchFamily="2" charset="2"/>
              <a:buNone/>
            </a:pPr>
            <a:r>
              <a:rPr lang="en-US" sz="1900" dirty="0" smtClean="0"/>
              <a:t>	[</a:t>
            </a:r>
            <a:r>
              <a:rPr lang="en-US" sz="1900" dirty="0" err="1" smtClean="0"/>
              <a:t>root@localhost</a:t>
            </a:r>
            <a:r>
              <a:rPr lang="en-US" sz="1900" dirty="0" smtClean="0"/>
              <a:t> root]#cd /</a:t>
            </a:r>
            <a:r>
              <a:rPr lang="en-US" sz="1900" dirty="0" err="1" smtClean="0"/>
              <a:t>mnt</a:t>
            </a:r>
            <a:r>
              <a:rPr lang="en-US" sz="1900" dirty="0" smtClean="0"/>
              <a:t>/</a:t>
            </a:r>
            <a:r>
              <a:rPr lang="en-US" sz="1900" dirty="0" err="1" smtClean="0"/>
              <a:t>usb</a:t>
            </a:r>
            <a:endParaRPr lang="en-US" sz="1900" dirty="0" smtClean="0"/>
          </a:p>
          <a:p>
            <a:pPr lvl="1">
              <a:lnSpc>
                <a:spcPct val="90000"/>
              </a:lnSpc>
              <a:buFont typeface="Wingdings" pitchFamily="2" charset="2"/>
              <a:buNone/>
            </a:pPr>
            <a:r>
              <a:rPr lang="en-US" sz="1900" dirty="0" smtClean="0"/>
              <a:t>	[</a:t>
            </a:r>
            <a:r>
              <a:rPr lang="en-US" sz="1900" dirty="0" err="1" smtClean="0"/>
              <a:t>root@localhost</a:t>
            </a:r>
            <a:r>
              <a:rPr lang="en-US" sz="1900" dirty="0" smtClean="0"/>
              <a:t> root]#ls</a:t>
            </a:r>
          </a:p>
          <a:p>
            <a:pPr>
              <a:lnSpc>
                <a:spcPct val="90000"/>
              </a:lnSpc>
              <a:buFont typeface="Wingdings" pitchFamily="2" charset="2"/>
              <a:buNone/>
            </a:pPr>
            <a:endParaRPr lang="en-US" sz="2100" dirty="0" smtClean="0"/>
          </a:p>
          <a:p>
            <a:pPr>
              <a:lnSpc>
                <a:spcPct val="90000"/>
              </a:lnSpc>
            </a:pPr>
            <a:r>
              <a:rPr lang="zh-CN" altLang="en-US" sz="2100" dirty="0" smtClean="0"/>
              <a:t>例</a:t>
            </a:r>
            <a:r>
              <a:rPr lang="en-US" sz="2100" dirty="0" smtClean="0"/>
              <a:t>2. </a:t>
            </a:r>
            <a:r>
              <a:rPr lang="zh-CN" altLang="en-US" sz="2100" dirty="0" smtClean="0"/>
              <a:t>卸载</a:t>
            </a:r>
            <a:r>
              <a:rPr lang="en-US" sz="2100" dirty="0" smtClean="0"/>
              <a:t>U</a:t>
            </a:r>
            <a:r>
              <a:rPr lang="zh-CN" altLang="en-US" sz="2100" dirty="0" smtClean="0"/>
              <a:t>盘。</a:t>
            </a:r>
          </a:p>
          <a:p>
            <a:pPr lvl="1">
              <a:lnSpc>
                <a:spcPct val="90000"/>
              </a:lnSpc>
              <a:buFont typeface="Wingdings" pitchFamily="2" charset="2"/>
              <a:buNone/>
            </a:pPr>
            <a:r>
              <a:rPr lang="en-US" sz="1900" dirty="0" smtClean="0"/>
              <a:t>[</a:t>
            </a:r>
            <a:r>
              <a:rPr lang="en-US" sz="1900" dirty="0" err="1" smtClean="0"/>
              <a:t>root@localhost</a:t>
            </a:r>
            <a:r>
              <a:rPr lang="en-US" sz="1900" dirty="0" smtClean="0"/>
              <a:t> root]#</a:t>
            </a:r>
            <a:r>
              <a:rPr lang="en-US" sz="1900" dirty="0" err="1" smtClean="0"/>
              <a:t>umount</a:t>
            </a:r>
            <a:r>
              <a:rPr lang="en-US" sz="1900" dirty="0" smtClean="0"/>
              <a:t> /</a:t>
            </a:r>
            <a:r>
              <a:rPr lang="en-US" sz="1900" dirty="0" err="1" smtClean="0"/>
              <a:t>mnt</a:t>
            </a:r>
            <a:r>
              <a:rPr lang="en-US" sz="1900" dirty="0" smtClean="0"/>
              <a:t>/</a:t>
            </a:r>
            <a:r>
              <a:rPr lang="en-US" sz="1900" dirty="0" err="1" smtClean="0"/>
              <a:t>usb</a:t>
            </a:r>
            <a:endParaRPr lang="en-US" sz="1900" dirty="0" smtClean="0"/>
          </a:p>
          <a:p>
            <a:pPr>
              <a:lnSpc>
                <a:spcPct val="90000"/>
              </a:lnSpc>
              <a:buFont typeface="Wingdings" pitchFamily="2" charset="2"/>
              <a:buNone/>
            </a:pPr>
            <a:endParaRPr lang="en-US" sz="2100" dirty="0" smtClean="0"/>
          </a:p>
          <a:p>
            <a:pPr>
              <a:lnSpc>
                <a:spcPct val="90000"/>
              </a:lnSpc>
            </a:pPr>
            <a:r>
              <a:rPr lang="zh-CN" altLang="en-US" sz="2100" dirty="0" smtClean="0"/>
              <a:t>例</a:t>
            </a:r>
            <a:r>
              <a:rPr lang="en-US" sz="2100" dirty="0" smtClean="0"/>
              <a:t>3.</a:t>
            </a:r>
            <a:r>
              <a:rPr lang="zh-CN" altLang="en-US" sz="2100" dirty="0" smtClean="0"/>
              <a:t>挂载</a:t>
            </a:r>
            <a:r>
              <a:rPr lang="en-US" sz="2100" dirty="0" smtClean="0"/>
              <a:t>windows(</a:t>
            </a:r>
            <a:r>
              <a:rPr lang="zh-CN" altLang="en-US" sz="2100" dirty="0" smtClean="0"/>
              <a:t>设</a:t>
            </a:r>
            <a:r>
              <a:rPr lang="en-US" sz="2100" dirty="0" smtClean="0"/>
              <a:t>windows</a:t>
            </a:r>
            <a:r>
              <a:rPr lang="zh-CN" altLang="en-US" sz="2100" dirty="0" smtClean="0"/>
              <a:t>设备驱动名为</a:t>
            </a:r>
            <a:r>
              <a:rPr lang="en-US" sz="2100" dirty="0" smtClean="0"/>
              <a:t>hda6)</a:t>
            </a:r>
            <a:r>
              <a:rPr lang="zh-CN" altLang="en-US" sz="2100" dirty="0" smtClean="0"/>
              <a:t>。</a:t>
            </a:r>
          </a:p>
          <a:p>
            <a:pPr lvl="1">
              <a:lnSpc>
                <a:spcPct val="90000"/>
              </a:lnSpc>
              <a:buFont typeface="Wingdings" pitchFamily="2" charset="2"/>
              <a:buNone/>
            </a:pPr>
            <a:r>
              <a:rPr lang="zh-CN" altLang="en-US" sz="1900" dirty="0" smtClean="0"/>
              <a:t> </a:t>
            </a:r>
            <a:r>
              <a:rPr lang="en-US" sz="1900" dirty="0" smtClean="0"/>
              <a:t>[</a:t>
            </a:r>
            <a:r>
              <a:rPr lang="en-US" sz="1900" dirty="0" err="1" smtClean="0"/>
              <a:t>root@localhost</a:t>
            </a:r>
            <a:r>
              <a:rPr lang="en-US" sz="1900" dirty="0" smtClean="0"/>
              <a:t> root]#mount –t </a:t>
            </a:r>
            <a:r>
              <a:rPr lang="en-US" sz="1900" dirty="0" err="1" smtClean="0"/>
              <a:t>vfat</a:t>
            </a:r>
            <a:r>
              <a:rPr lang="en-US" sz="1900" dirty="0" smtClean="0"/>
              <a:t> /dev/hda6 /</a:t>
            </a:r>
            <a:r>
              <a:rPr lang="en-US" sz="1900" dirty="0" err="1" smtClean="0"/>
              <a:t>mnt</a:t>
            </a:r>
            <a:r>
              <a:rPr lang="en-US" sz="1900" dirty="0" smtClean="0"/>
              <a:t>/win</a:t>
            </a:r>
          </a:p>
          <a:p>
            <a:pPr>
              <a:lnSpc>
                <a:spcPct val="90000"/>
              </a:lnSpc>
              <a:buFont typeface="Wingdings" pitchFamily="2" charset="2"/>
              <a:buNone/>
            </a:pPr>
            <a:endParaRPr lang="en-US" sz="2100" dirty="0" smtClean="0"/>
          </a:p>
          <a:p>
            <a:pPr>
              <a:lnSpc>
                <a:spcPct val="90000"/>
              </a:lnSpc>
            </a:pPr>
            <a:r>
              <a:rPr lang="zh-CN" altLang="en-US" sz="2100" dirty="0" smtClean="0"/>
              <a:t>例</a:t>
            </a:r>
            <a:r>
              <a:rPr lang="en-US" sz="2100" dirty="0" smtClean="0"/>
              <a:t>4</a:t>
            </a:r>
            <a:r>
              <a:rPr lang="zh-CN" altLang="en-US" sz="2100" dirty="0" smtClean="0"/>
              <a:t>．显示已挂载的驱动卷号。</a:t>
            </a:r>
          </a:p>
          <a:p>
            <a:pPr lvl="1">
              <a:lnSpc>
                <a:spcPct val="90000"/>
              </a:lnSpc>
              <a:buFont typeface="Wingdings" pitchFamily="2" charset="2"/>
              <a:buNone/>
            </a:pPr>
            <a:r>
              <a:rPr lang="en-US" sz="1900" dirty="0" smtClean="0"/>
              <a:t>[</a:t>
            </a:r>
            <a:r>
              <a:rPr lang="en-US" sz="1900" dirty="0" err="1" smtClean="0"/>
              <a:t>root@localhost</a:t>
            </a:r>
            <a:r>
              <a:rPr lang="en-US" sz="1900" dirty="0" smtClean="0"/>
              <a:t> root]#mount –l</a:t>
            </a:r>
          </a:p>
        </p:txBody>
      </p:sp>
    </p:spTree>
    <p:extLst>
      <p:ext uri="{BB962C8B-B14F-4D97-AF65-F5344CB8AC3E}">
        <p14:creationId xmlns:p14="http://schemas.microsoft.com/office/powerpoint/2010/main" val="309436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22529"/>
          <p:cNvSpPr>
            <a:spLocks noGrp="1" noChangeArrowheads="1"/>
          </p:cNvSpPr>
          <p:nvPr>
            <p:ph type="title"/>
          </p:nvPr>
        </p:nvSpPr>
        <p:spPr/>
        <p:txBody>
          <a:bodyPr/>
          <a:lstStyle/>
          <a:p>
            <a:r>
              <a:rPr lang="zh-CN" altLang="en-US" dirty="0" smtClean="0"/>
              <a:t>文件系统命令</a:t>
            </a:r>
          </a:p>
        </p:txBody>
      </p:sp>
      <p:sp>
        <p:nvSpPr>
          <p:cNvPr id="19458" name="文本占位符 22530"/>
          <p:cNvSpPr>
            <a:spLocks noGrp="1" noChangeArrowheads="1"/>
          </p:cNvSpPr>
          <p:nvPr>
            <p:ph idx="1"/>
          </p:nvPr>
        </p:nvSpPr>
        <p:spPr>
          <a:xfrm>
            <a:off x="684213" y="1196975"/>
            <a:ext cx="8229600" cy="5256213"/>
          </a:xfrm>
        </p:spPr>
        <p:txBody>
          <a:bodyPr/>
          <a:lstStyle/>
          <a:p>
            <a:pPr marL="533400" indent="-533400" algn="just">
              <a:lnSpc>
                <a:spcPct val="80000"/>
              </a:lnSpc>
              <a:buFont typeface="Wingdings" pitchFamily="2" charset="2"/>
              <a:buAutoNum type="arabicPeriod" startAt="4"/>
            </a:pPr>
            <a:r>
              <a:rPr lang="zh-CN" altLang="en-US" sz="2400" b="1" dirty="0" smtClean="0"/>
              <a:t>列出目录内容</a:t>
            </a:r>
            <a:r>
              <a:rPr lang="en-US" sz="2400" b="1" dirty="0" smtClean="0">
                <a:solidFill>
                  <a:srgbClr val="FF0000"/>
                </a:solidFill>
              </a:rPr>
              <a:t>ls</a:t>
            </a:r>
            <a:endParaRPr lang="en-US" sz="2400" dirty="0" smtClean="0">
              <a:solidFill>
                <a:srgbClr val="FF0000"/>
              </a:solidFill>
            </a:endParaRPr>
          </a:p>
          <a:p>
            <a:pPr marL="533400" indent="-533400">
              <a:lnSpc>
                <a:spcPct val="80000"/>
              </a:lnSpc>
            </a:pPr>
            <a:r>
              <a:rPr lang="zh-CN" altLang="en-US" sz="2400" dirty="0" smtClean="0"/>
              <a:t>命令语法：</a:t>
            </a:r>
            <a:r>
              <a:rPr lang="en-US" sz="2400" dirty="0" smtClean="0"/>
              <a:t>ls [</a:t>
            </a:r>
            <a:r>
              <a:rPr lang="zh-CN" altLang="en-US" sz="2400" dirty="0" smtClean="0"/>
              <a:t>参数</a:t>
            </a:r>
            <a:r>
              <a:rPr lang="en-US" sz="2400" dirty="0" smtClean="0"/>
              <a:t>] </a:t>
            </a:r>
            <a:r>
              <a:rPr lang="zh-CN" altLang="en-US" sz="2400" dirty="0" smtClean="0"/>
              <a:t>文件名 </a:t>
            </a:r>
          </a:p>
          <a:p>
            <a:pPr marL="533400" indent="-533400">
              <a:lnSpc>
                <a:spcPct val="80000"/>
              </a:lnSpc>
            </a:pPr>
            <a:r>
              <a:rPr lang="zh-CN" altLang="en-US" sz="2400" dirty="0" smtClean="0"/>
              <a:t>常用选项：</a:t>
            </a:r>
          </a:p>
          <a:p>
            <a:pPr marL="914400" lvl="1" indent="-457200">
              <a:lnSpc>
                <a:spcPct val="80000"/>
              </a:lnSpc>
              <a:buFont typeface="Wingdings" pitchFamily="2" charset="2"/>
              <a:buNone/>
            </a:pPr>
            <a:r>
              <a:rPr lang="en-US" sz="2000" dirty="0" smtClean="0"/>
              <a:t>-F	</a:t>
            </a:r>
            <a:r>
              <a:rPr lang="zh-CN" altLang="en-US" sz="2000" dirty="0" smtClean="0"/>
              <a:t>在列出的文件名或目录名后面加上不同的符号，表示各种文件内容的类型。这些符号及含义有：</a:t>
            </a:r>
          </a:p>
          <a:p>
            <a:pPr marL="914400" lvl="1" indent="-457200">
              <a:lnSpc>
                <a:spcPct val="80000"/>
              </a:lnSpc>
              <a:buFont typeface="Wingdings" pitchFamily="2" charset="2"/>
              <a:buNone/>
            </a:pPr>
            <a:r>
              <a:rPr lang="en-US" sz="2000" dirty="0" smtClean="0"/>
              <a:t>     /	</a:t>
            </a:r>
            <a:r>
              <a:rPr lang="zh-CN" altLang="en-US" sz="2000" dirty="0" smtClean="0"/>
              <a:t>表示目录</a:t>
            </a:r>
          </a:p>
          <a:p>
            <a:pPr marL="914400" lvl="1" indent="-457200">
              <a:lnSpc>
                <a:spcPct val="80000"/>
              </a:lnSpc>
              <a:buFont typeface="Wingdings" pitchFamily="2" charset="2"/>
              <a:buNone/>
            </a:pPr>
            <a:r>
              <a:rPr lang="zh-CN" altLang="en-US" sz="2000" dirty="0" smtClean="0"/>
              <a:t>    *	表示可执行文件</a:t>
            </a:r>
          </a:p>
          <a:p>
            <a:pPr marL="914400" lvl="1" indent="-457200">
              <a:lnSpc>
                <a:spcPct val="80000"/>
              </a:lnSpc>
              <a:buFont typeface="Wingdings" pitchFamily="2" charset="2"/>
              <a:buNone/>
            </a:pPr>
            <a:r>
              <a:rPr lang="en-US" sz="2000" dirty="0" smtClean="0"/>
              <a:t>    @</a:t>
            </a:r>
            <a:r>
              <a:rPr lang="zh-CN" altLang="en-US" sz="2000" dirty="0" smtClean="0"/>
              <a:t>表示符号连接文件</a:t>
            </a:r>
          </a:p>
          <a:p>
            <a:pPr marL="914400" lvl="1" indent="-457200">
              <a:lnSpc>
                <a:spcPct val="80000"/>
              </a:lnSpc>
              <a:buFont typeface="Wingdings" pitchFamily="2" charset="2"/>
              <a:buNone/>
            </a:pPr>
            <a:r>
              <a:rPr lang="en-US" sz="2000" dirty="0" smtClean="0"/>
              <a:t>     |	</a:t>
            </a:r>
            <a:r>
              <a:rPr lang="zh-CN" altLang="en-US" sz="2000" dirty="0" smtClean="0"/>
              <a:t>表示管道文件</a:t>
            </a:r>
          </a:p>
          <a:p>
            <a:pPr marL="914400" lvl="1" indent="-457200">
              <a:lnSpc>
                <a:spcPct val="80000"/>
              </a:lnSpc>
              <a:buFont typeface="Wingdings" pitchFamily="2" charset="2"/>
              <a:buNone/>
            </a:pPr>
            <a:r>
              <a:rPr lang="en-US" sz="2000" dirty="0" smtClean="0"/>
              <a:t>     =</a:t>
            </a:r>
            <a:r>
              <a:rPr lang="zh-CN" altLang="en-US" sz="2000" dirty="0" smtClean="0"/>
              <a:t>表示</a:t>
            </a:r>
            <a:r>
              <a:rPr lang="en-US" sz="2000" dirty="0" smtClean="0"/>
              <a:t>socket</a:t>
            </a:r>
            <a:r>
              <a:rPr lang="zh-CN" altLang="en-US" sz="2000" dirty="0" smtClean="0"/>
              <a:t>文件</a:t>
            </a:r>
          </a:p>
          <a:p>
            <a:pPr marL="914400" lvl="1" indent="-457200">
              <a:lnSpc>
                <a:spcPct val="80000"/>
              </a:lnSpc>
              <a:buFont typeface="Wingdings" pitchFamily="2" charset="2"/>
              <a:buNone/>
            </a:pPr>
            <a:r>
              <a:rPr lang="en-US" sz="2000" dirty="0" smtClean="0">
                <a:solidFill>
                  <a:srgbClr val="FF0000"/>
                </a:solidFill>
              </a:rPr>
              <a:t>-a	</a:t>
            </a:r>
            <a:r>
              <a:rPr lang="zh-CN" altLang="en-US" sz="2000" dirty="0" smtClean="0">
                <a:solidFill>
                  <a:srgbClr val="FF0000"/>
                </a:solidFill>
              </a:rPr>
              <a:t>显示所有的文件，包括隐藏文件、</a:t>
            </a:r>
            <a:r>
              <a:rPr lang="en-US" sz="2000" dirty="0" smtClean="0">
                <a:solidFill>
                  <a:srgbClr val="FF0000"/>
                </a:solidFill>
              </a:rPr>
              <a:t>.</a:t>
            </a:r>
            <a:r>
              <a:rPr lang="zh-CN" altLang="en-US" sz="2000" dirty="0" smtClean="0">
                <a:solidFill>
                  <a:srgbClr val="FF0000"/>
                </a:solidFill>
              </a:rPr>
              <a:t>、</a:t>
            </a:r>
            <a:r>
              <a:rPr lang="en-US" sz="2000" dirty="0" smtClean="0">
                <a:solidFill>
                  <a:srgbClr val="FF0000"/>
                </a:solidFill>
              </a:rPr>
              <a:t>..</a:t>
            </a:r>
            <a:r>
              <a:rPr lang="zh-CN" altLang="en-US" sz="2000" dirty="0" smtClean="0">
                <a:solidFill>
                  <a:srgbClr val="FF0000"/>
                </a:solidFill>
              </a:rPr>
              <a:t>等。</a:t>
            </a:r>
          </a:p>
          <a:p>
            <a:pPr marL="914400" lvl="1" indent="-457200">
              <a:lnSpc>
                <a:spcPct val="80000"/>
              </a:lnSpc>
              <a:buFont typeface="Wingdings" pitchFamily="2" charset="2"/>
              <a:buNone/>
            </a:pPr>
            <a:r>
              <a:rPr lang="en-US" sz="2000" dirty="0" smtClean="0"/>
              <a:t>-</a:t>
            </a:r>
            <a:r>
              <a:rPr lang="en-US" sz="2000" dirty="0" err="1" smtClean="0"/>
              <a:t>i</a:t>
            </a:r>
            <a:r>
              <a:rPr lang="en-US" sz="2000" dirty="0" smtClean="0"/>
              <a:t>	</a:t>
            </a:r>
            <a:r>
              <a:rPr lang="zh-CN" altLang="en-US" sz="2000" dirty="0" smtClean="0"/>
              <a:t>显示</a:t>
            </a:r>
            <a:r>
              <a:rPr lang="en-US" sz="2000" dirty="0" err="1" smtClean="0"/>
              <a:t>inode</a:t>
            </a:r>
            <a:r>
              <a:rPr lang="zh-CN" altLang="en-US" sz="2000" dirty="0" smtClean="0"/>
              <a:t>号</a:t>
            </a:r>
          </a:p>
          <a:p>
            <a:pPr marL="914400" lvl="1" indent="-457200">
              <a:lnSpc>
                <a:spcPct val="80000"/>
              </a:lnSpc>
              <a:buFont typeface="Wingdings" pitchFamily="2" charset="2"/>
              <a:buNone/>
            </a:pPr>
            <a:r>
              <a:rPr lang="en-US" sz="2000" dirty="0" smtClean="0">
                <a:solidFill>
                  <a:srgbClr val="FF0000"/>
                </a:solidFill>
              </a:rPr>
              <a:t>-l	</a:t>
            </a:r>
            <a:r>
              <a:rPr lang="zh-CN" altLang="en-US" sz="2000" dirty="0" smtClean="0">
                <a:solidFill>
                  <a:srgbClr val="FF0000"/>
                </a:solidFill>
              </a:rPr>
              <a:t>显示详细信息，包括访问权限、连接数、所有者、组、文件大小（以字节数）和修改时间。</a:t>
            </a:r>
          </a:p>
          <a:p>
            <a:pPr marL="914400" lvl="1" indent="-457200">
              <a:lnSpc>
                <a:spcPct val="80000"/>
              </a:lnSpc>
              <a:buFont typeface="Wingdings" pitchFamily="2" charset="2"/>
              <a:buNone/>
            </a:pPr>
            <a:r>
              <a:rPr lang="en-US" sz="2000" dirty="0" smtClean="0"/>
              <a:t>-c	</a:t>
            </a:r>
            <a:r>
              <a:rPr lang="zh-CN" altLang="en-US" sz="2000" dirty="0" smtClean="0"/>
              <a:t>以最后修改的时间来排序文件。同</a:t>
            </a:r>
            <a:r>
              <a:rPr lang="en-US" sz="2000" dirty="0" smtClean="0"/>
              <a:t>-l</a:t>
            </a:r>
            <a:r>
              <a:rPr lang="zh-CN" altLang="en-US" sz="2000" dirty="0" smtClean="0"/>
              <a:t>选项一起使用。 </a:t>
            </a:r>
          </a:p>
          <a:p>
            <a:pPr marL="914400" lvl="1" indent="-457200">
              <a:lnSpc>
                <a:spcPct val="80000"/>
              </a:lnSpc>
              <a:buFont typeface="Wingdings" pitchFamily="2" charset="2"/>
              <a:buNone/>
            </a:pPr>
            <a:r>
              <a:rPr lang="en-US" sz="2000" dirty="0" smtClean="0"/>
              <a:t>-r	</a:t>
            </a:r>
            <a:r>
              <a:rPr lang="zh-CN" altLang="en-US" sz="2000" dirty="0" smtClean="0"/>
              <a:t>递归的显示子目录。 </a:t>
            </a:r>
          </a:p>
        </p:txBody>
      </p:sp>
    </p:spTree>
    <p:extLst>
      <p:ext uri="{BB962C8B-B14F-4D97-AF65-F5344CB8AC3E}">
        <p14:creationId xmlns:p14="http://schemas.microsoft.com/office/powerpoint/2010/main" val="1114517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3553"/>
          <p:cNvSpPr>
            <a:spLocks noGrp="1" noChangeArrowheads="1"/>
          </p:cNvSpPr>
          <p:nvPr>
            <p:ph type="title"/>
          </p:nvPr>
        </p:nvSpPr>
        <p:spPr/>
        <p:txBody>
          <a:bodyPr/>
          <a:lstStyle/>
          <a:p>
            <a:r>
              <a:rPr lang="zh-CN" altLang="en-US" dirty="0" smtClean="0"/>
              <a:t>文件系统命令</a:t>
            </a:r>
          </a:p>
        </p:txBody>
      </p:sp>
      <p:sp>
        <p:nvSpPr>
          <p:cNvPr id="20482" name="文本占位符 23554"/>
          <p:cNvSpPr>
            <a:spLocks noGrp="1" noChangeArrowheads="1"/>
          </p:cNvSpPr>
          <p:nvPr>
            <p:ph type="body" sz="half" idx="1"/>
          </p:nvPr>
        </p:nvSpPr>
        <p:spPr>
          <a:xfrm>
            <a:off x="684213" y="1412875"/>
            <a:ext cx="4038600" cy="4525963"/>
          </a:xfrm>
        </p:spPr>
        <p:txBody>
          <a:bodyPr/>
          <a:lstStyle/>
          <a:p>
            <a:pPr marL="533400" indent="-533400"/>
            <a:r>
              <a:rPr lang="zh-CN" altLang="en-US" sz="2000" dirty="0" smtClean="0"/>
              <a:t>如果</a:t>
            </a:r>
            <a:r>
              <a:rPr lang="en-US" sz="2000" dirty="0" smtClean="0"/>
              <a:t>ls</a:t>
            </a:r>
            <a:r>
              <a:rPr lang="zh-CN" altLang="en-US" sz="2000" dirty="0" smtClean="0"/>
              <a:t>命令不带任何选项，它不会显示所有的文件和目录，尤其是那些隐藏文件。</a:t>
            </a:r>
          </a:p>
          <a:p>
            <a:pPr marL="533400" indent="-533400"/>
            <a:r>
              <a:rPr lang="zh-CN" altLang="en-US" sz="1800" dirty="0" smtClean="0"/>
              <a:t>例</a:t>
            </a:r>
            <a:r>
              <a:rPr lang="en-US" sz="1800" dirty="0" smtClean="0"/>
              <a:t>1.</a:t>
            </a:r>
            <a:r>
              <a:rPr lang="zh-CN" altLang="en-US" sz="1800" dirty="0" smtClean="0"/>
              <a:t>显示</a:t>
            </a:r>
            <a:r>
              <a:rPr lang="en-US" sz="1800" dirty="0" smtClean="0"/>
              <a:t>/root</a:t>
            </a:r>
            <a:r>
              <a:rPr lang="zh-CN" altLang="en-US" sz="1800" dirty="0" smtClean="0"/>
              <a:t>的内容。</a:t>
            </a:r>
          </a:p>
          <a:p>
            <a:pPr marL="914400" lvl="1" indent="-457200">
              <a:buFont typeface="Wingdings" pitchFamily="2" charset="2"/>
              <a:buNone/>
            </a:pPr>
            <a:r>
              <a:rPr lang="en-US" sz="1600" dirty="0" smtClean="0"/>
              <a:t>[</a:t>
            </a:r>
            <a:r>
              <a:rPr lang="en-US" sz="1600" dirty="0" err="1" smtClean="0"/>
              <a:t>root@localhost</a:t>
            </a:r>
            <a:r>
              <a:rPr lang="en-US" sz="1600" dirty="0" smtClean="0"/>
              <a:t> root]#ls </a:t>
            </a:r>
          </a:p>
          <a:p>
            <a:pPr marL="533400" indent="-533400"/>
            <a:r>
              <a:rPr lang="zh-CN" altLang="en-US" sz="1800" dirty="0" smtClean="0"/>
              <a:t>例</a:t>
            </a:r>
            <a:r>
              <a:rPr lang="en-US" sz="1800" dirty="0" smtClean="0"/>
              <a:t>2. </a:t>
            </a:r>
            <a:r>
              <a:rPr lang="zh-CN" altLang="en-US" sz="1800" dirty="0" smtClean="0"/>
              <a:t>显示所有文件。</a:t>
            </a:r>
          </a:p>
          <a:p>
            <a:pPr marL="914400" lvl="1" indent="-457200">
              <a:buFont typeface="Wingdings" pitchFamily="2" charset="2"/>
              <a:buNone/>
            </a:pPr>
            <a:r>
              <a:rPr lang="en-US" sz="1600" dirty="0" smtClean="0"/>
              <a:t>[</a:t>
            </a:r>
            <a:r>
              <a:rPr lang="en-US" sz="1600" dirty="0" err="1" smtClean="0"/>
              <a:t>root@localhost</a:t>
            </a:r>
            <a:r>
              <a:rPr lang="en-US" sz="1600" dirty="0" smtClean="0"/>
              <a:t> root]#ls –a</a:t>
            </a:r>
          </a:p>
          <a:p>
            <a:pPr marL="533400" indent="-533400"/>
            <a:r>
              <a:rPr lang="zh-CN" altLang="en-US" sz="1800" dirty="0" smtClean="0"/>
              <a:t>例</a:t>
            </a:r>
            <a:r>
              <a:rPr lang="en-US" sz="1800" dirty="0" smtClean="0"/>
              <a:t>3. </a:t>
            </a:r>
            <a:r>
              <a:rPr lang="zh-CN" altLang="en-US" sz="1800" dirty="0" smtClean="0"/>
              <a:t>以长格式显示所有文件。</a:t>
            </a:r>
          </a:p>
          <a:p>
            <a:pPr marL="914400" lvl="1" indent="-457200">
              <a:buFont typeface="Wingdings" pitchFamily="2" charset="2"/>
              <a:buNone/>
            </a:pPr>
            <a:r>
              <a:rPr lang="en-US" sz="1600" dirty="0" smtClean="0"/>
              <a:t>[</a:t>
            </a:r>
            <a:r>
              <a:rPr lang="en-US" sz="1600" dirty="0" err="1" smtClean="0"/>
              <a:t>root@localhost</a:t>
            </a:r>
            <a:r>
              <a:rPr lang="en-US" sz="1600" dirty="0" smtClean="0"/>
              <a:t> root]#ls –l</a:t>
            </a:r>
          </a:p>
          <a:p>
            <a:pPr marL="533400" indent="-533400"/>
            <a:endParaRPr lang="zh-CN" altLang="en-US" sz="2000" dirty="0" smtClean="0"/>
          </a:p>
          <a:p>
            <a:pPr marL="533400" indent="-533400"/>
            <a:r>
              <a:rPr lang="zh-CN" altLang="en-US" sz="2000" dirty="0" smtClean="0"/>
              <a:t>用</a:t>
            </a:r>
            <a:r>
              <a:rPr lang="en-US" sz="2000" dirty="0" smtClean="0"/>
              <a:t>ls –l</a:t>
            </a:r>
            <a:r>
              <a:rPr lang="zh-CN" altLang="en-US" sz="2000" dirty="0" smtClean="0"/>
              <a:t>命令列出了文件和目录详细信息，其各部分内容的含义如表所示 。</a:t>
            </a:r>
            <a:endParaRPr lang="en-US" sz="2000" dirty="0" smtClean="0"/>
          </a:p>
        </p:txBody>
      </p:sp>
      <p:graphicFrame>
        <p:nvGraphicFramePr>
          <p:cNvPr id="23556" name="内容占位符 23555"/>
          <p:cNvGraphicFramePr>
            <a:graphicFrameLocks noGrp="1"/>
          </p:cNvGraphicFramePr>
          <p:nvPr>
            <p:ph sz="half" idx="2"/>
          </p:nvPr>
        </p:nvGraphicFramePr>
        <p:xfrm>
          <a:off x="4875213" y="1412875"/>
          <a:ext cx="4038600" cy="4530725"/>
        </p:xfrm>
        <a:graphic>
          <a:graphicData uri="http://schemas.openxmlformats.org/drawingml/2006/table">
            <a:tbl>
              <a:tblPr/>
              <a:tblGrid>
                <a:gridCol w="1244600"/>
                <a:gridCol w="2794000"/>
              </a:tblGrid>
              <a:tr h="309563">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lgn="ctr">
                        <a:spcBef>
                          <a:spcPct val="0"/>
                        </a:spcBef>
                        <a:buClrTx/>
                        <a:buNone/>
                      </a:pPr>
                      <a:r>
                        <a:rPr lang="zh-CN" altLang="en-US" sz="1000" b="1" dirty="0">
                          <a:latin typeface="Times New Roman" panose="02020603050405020304" pitchFamily="2" charset="0"/>
                          <a:ea typeface="宋体" panose="02010600030101010101" pitchFamily="2" charset="-122"/>
                        </a:rPr>
                        <a:t>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lgn="ctr">
                        <a:spcBef>
                          <a:spcPct val="0"/>
                        </a:spcBef>
                        <a:buClrTx/>
                        <a:buNone/>
                      </a:pPr>
                      <a:r>
                        <a:rPr lang="zh-CN" altLang="en-US" sz="1000" b="1">
                          <a:latin typeface="Times New Roman" panose="02020603050405020304" pitchFamily="2" charset="0"/>
                          <a:ea typeface="宋体" panose="02010600030101010101" pitchFamily="2" charset="-122"/>
                        </a:rPr>
                        <a:t>含义</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62112">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1</a:t>
                      </a:r>
                      <a:r>
                        <a:rPr lang="zh-CN" altLang="en-US" sz="1000" dirty="0">
                          <a:latin typeface="Times New Roman" panose="02020603050405020304" pitchFamily="2" charset="0"/>
                          <a:ea typeface="宋体" panose="02010600030101010101" pitchFamily="2" charset="-122"/>
                        </a:rPr>
                        <a:t>个字段的第</a:t>
                      </a:r>
                      <a:r>
                        <a:rPr lang="en-US" altLang="x-none" sz="1000" dirty="0">
                          <a:latin typeface="Times New Roman" panose="02020603050405020304" pitchFamily="2" charset="0"/>
                          <a:ea typeface="宋体" panose="02010600030101010101" pitchFamily="2" charset="-122"/>
                        </a:rPr>
                        <a:t>1</a:t>
                      </a:r>
                      <a:r>
                        <a:rPr lang="zh-CN" altLang="en-US" sz="1000" dirty="0">
                          <a:latin typeface="Times New Roman" panose="02020603050405020304" pitchFamily="2" charset="0"/>
                          <a:ea typeface="宋体" panose="02010600030101010101" pitchFamily="2" charset="-122"/>
                        </a:rPr>
                        <a:t>个字母</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400050">
                        <a:spcBef>
                          <a:spcPct val="0"/>
                        </a:spcBef>
                        <a:buClrTx/>
                        <a:buNone/>
                      </a:pPr>
                      <a:r>
                        <a:rPr lang="zh-CN" altLang="en-US" sz="1000" dirty="0">
                          <a:latin typeface="Times New Roman" panose="02020603050405020304" pitchFamily="2" charset="0"/>
                          <a:ea typeface="宋体" panose="02010600030101010101" pitchFamily="2" charset="-122"/>
                        </a:rPr>
                        <a:t>表示文件类型，其中：</a:t>
                      </a:r>
                    </a:p>
                    <a:p>
                      <a:pPr marL="0" lvl="0" indent="400050" eaLnBrk="0" hangingPunct="0">
                        <a:spcBef>
                          <a:spcPct val="0"/>
                        </a:spcBef>
                        <a:buClrTx/>
                        <a:buNone/>
                      </a:pPr>
                      <a:r>
                        <a:rPr lang="en-US" altLang="x-none" sz="1000" dirty="0">
                          <a:latin typeface="Times New Roman" panose="02020603050405020304" pitchFamily="2" charset="0"/>
                          <a:ea typeface="宋体" panose="02010600030101010101" pitchFamily="2" charset="-122"/>
                        </a:rPr>
                        <a:t>-  </a:t>
                      </a:r>
                      <a:r>
                        <a:rPr lang="zh-CN" altLang="en-US" sz="1000" dirty="0">
                          <a:latin typeface="Times New Roman" panose="02020603050405020304" pitchFamily="2" charset="0"/>
                          <a:ea typeface="宋体" panose="02010600030101010101" pitchFamily="2" charset="-122"/>
                        </a:rPr>
                        <a:t>普通文件</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b  </a:t>
                      </a:r>
                      <a:r>
                        <a:rPr lang="zh-CN" altLang="en-US" sz="1000" dirty="0">
                          <a:latin typeface="Times New Roman" panose="02020603050405020304" pitchFamily="2" charset="0"/>
                          <a:ea typeface="宋体" panose="02010600030101010101" pitchFamily="2" charset="-122"/>
                        </a:rPr>
                        <a:t>块设备文件</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c  </a:t>
                      </a:r>
                      <a:r>
                        <a:rPr lang="zh-CN" altLang="en-US" sz="1000" dirty="0">
                          <a:latin typeface="Times New Roman" panose="02020603050405020304" pitchFamily="2" charset="0"/>
                          <a:ea typeface="宋体" panose="02010600030101010101" pitchFamily="2" charset="-122"/>
                        </a:rPr>
                        <a:t>字符设备文件</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d  </a:t>
                      </a:r>
                      <a:r>
                        <a:rPr lang="zh-CN" altLang="en-US" sz="1000" dirty="0">
                          <a:latin typeface="Times New Roman" panose="02020603050405020304" pitchFamily="2" charset="0"/>
                          <a:ea typeface="宋体" panose="02010600030101010101" pitchFamily="2" charset="-122"/>
                        </a:rPr>
                        <a:t>目录</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l   </a:t>
                      </a:r>
                      <a:r>
                        <a:rPr lang="zh-CN" altLang="en-US" sz="1000" dirty="0">
                          <a:latin typeface="Times New Roman" panose="02020603050405020304" pitchFamily="2" charset="0"/>
                          <a:ea typeface="宋体" panose="02010600030101010101" pitchFamily="2" charset="-122"/>
                        </a:rPr>
                        <a:t>符号连接文件</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p  </a:t>
                      </a:r>
                      <a:r>
                        <a:rPr lang="zh-CN" altLang="en-US" sz="1000" dirty="0">
                          <a:latin typeface="Times New Roman" panose="02020603050405020304" pitchFamily="2" charset="0"/>
                          <a:ea typeface="宋体" panose="02010600030101010101" pitchFamily="2" charset="-122"/>
                        </a:rPr>
                        <a:t>命名管道（</a:t>
                      </a:r>
                      <a:r>
                        <a:rPr lang="en-US" altLang="x-none" sz="1000" dirty="0">
                          <a:latin typeface="Times New Roman" panose="02020603050405020304" pitchFamily="2" charset="0"/>
                          <a:ea typeface="宋体" panose="02010600030101010101" pitchFamily="2" charset="-122"/>
                        </a:rPr>
                        <a:t>FIFO</a:t>
                      </a:r>
                      <a:r>
                        <a:rPr lang="zh-CN" altLang="en-US" sz="1000" dirty="0">
                          <a:latin typeface="Times New Roman" panose="02020603050405020304" pitchFamily="2" charset="0"/>
                          <a:ea typeface="宋体" panose="02010600030101010101" pitchFamily="2" charset="-122"/>
                        </a:rPr>
                        <a:t>）文件</a:t>
                      </a:r>
                    </a:p>
                    <a:p>
                      <a:pPr marL="0" lvl="0" indent="400050" eaLnBrk="0" hangingPunct="0">
                        <a:spcBef>
                          <a:spcPct val="0"/>
                        </a:spcBef>
                        <a:buClrTx/>
                        <a:buNone/>
                      </a:pPr>
                      <a:r>
                        <a:rPr lang="zh-CN" altLang="en-US" sz="1000" dirty="0">
                          <a:latin typeface="Times New Roman" panose="02020603050405020304" pitchFamily="2" charset="0"/>
                          <a:ea typeface="宋体" panose="02010600030101010101" pitchFamily="2" charset="-122"/>
                        </a:rPr>
                        <a:t>      </a:t>
                      </a:r>
                      <a:r>
                        <a:rPr lang="en-US" altLang="x-none" sz="1000" dirty="0">
                          <a:latin typeface="Times New Roman" panose="02020603050405020304" pitchFamily="2" charset="0"/>
                          <a:ea typeface="宋体" panose="02010600030101010101" pitchFamily="2" charset="-122"/>
                        </a:rPr>
                        <a:t>s  socket</a:t>
                      </a:r>
                      <a:r>
                        <a:rPr lang="zh-CN" altLang="en-US" sz="1000" dirty="0">
                          <a:latin typeface="Times New Roman" panose="02020603050405020304" pitchFamily="2" charset="0"/>
                          <a:ea typeface="宋体" panose="02010600030101010101" pitchFamily="2" charset="-122"/>
                        </a:rPr>
                        <a:t>文件</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1675">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1</a:t>
                      </a:r>
                      <a:r>
                        <a:rPr lang="zh-CN" altLang="en-US" sz="1000" dirty="0">
                          <a:latin typeface="Times New Roman" panose="02020603050405020304" pitchFamily="2" charset="0"/>
                          <a:ea typeface="宋体" panose="02010600030101010101" pitchFamily="2" charset="-122"/>
                        </a:rPr>
                        <a:t>个字段的其它</a:t>
                      </a:r>
                      <a:r>
                        <a:rPr lang="en-US" altLang="x-none" sz="1000" dirty="0">
                          <a:latin typeface="Times New Roman" panose="02020603050405020304" pitchFamily="2" charset="0"/>
                          <a:ea typeface="宋体" panose="02010600030101010101" pitchFamily="2" charset="-122"/>
                        </a:rPr>
                        <a:t>9</a:t>
                      </a:r>
                      <a:r>
                        <a:rPr lang="zh-CN" altLang="en-US" sz="1000" dirty="0">
                          <a:latin typeface="Times New Roman" panose="02020603050405020304" pitchFamily="2" charset="0"/>
                          <a:ea typeface="宋体" panose="02010600030101010101" pitchFamily="2" charset="-122"/>
                        </a:rPr>
                        <a:t>字母</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每一组三个字符，分别表示所有者、组和其它用户的访问权限， </a:t>
                      </a:r>
                    </a:p>
                    <a:p>
                      <a:pPr marL="0" lvl="0" indent="0" eaLnBrk="0" hangingPunct="0">
                        <a:spcBef>
                          <a:spcPct val="0"/>
                        </a:spcBef>
                        <a:buClrTx/>
                        <a:buNone/>
                      </a:pPr>
                      <a:r>
                        <a:rPr lang="en-US" altLang="x-none" sz="1000" dirty="0">
                          <a:latin typeface="Times New Roman" panose="02020603050405020304" pitchFamily="2" charset="0"/>
                          <a:ea typeface="宋体" panose="02010600030101010101" pitchFamily="2" charset="-122"/>
                        </a:rPr>
                        <a:t>r</a:t>
                      </a:r>
                      <a:r>
                        <a:rPr lang="zh-CN" altLang="en-US" sz="1000" dirty="0">
                          <a:latin typeface="Times New Roman" panose="02020603050405020304" pitchFamily="2" charset="0"/>
                          <a:ea typeface="宋体" panose="02010600030101010101" pitchFamily="2" charset="-122"/>
                        </a:rPr>
                        <a:t>表示有读权限，</a:t>
                      </a:r>
                      <a:r>
                        <a:rPr lang="en-US" altLang="x-none" sz="1000" dirty="0">
                          <a:latin typeface="Times New Roman" panose="02020603050405020304" pitchFamily="2" charset="0"/>
                          <a:ea typeface="宋体" panose="02010600030101010101" pitchFamily="2" charset="-122"/>
                        </a:rPr>
                        <a:t>w</a:t>
                      </a:r>
                      <a:r>
                        <a:rPr lang="zh-CN" altLang="en-US" sz="1000" dirty="0">
                          <a:latin typeface="Times New Roman" panose="02020603050405020304" pitchFamily="2" charset="0"/>
                          <a:ea typeface="宋体" panose="02010600030101010101" pitchFamily="2" charset="-122"/>
                        </a:rPr>
                        <a:t>表示有写权限，</a:t>
                      </a:r>
                      <a:r>
                        <a:rPr lang="en-US" altLang="x-none" sz="1000" dirty="0">
                          <a:latin typeface="Times New Roman" panose="02020603050405020304" pitchFamily="2" charset="0"/>
                          <a:ea typeface="宋体" panose="02010600030101010101" pitchFamily="2" charset="-122"/>
                        </a:rPr>
                        <a:t>x</a:t>
                      </a:r>
                      <a:r>
                        <a:rPr lang="zh-CN" altLang="en-US" sz="1000" dirty="0">
                          <a:latin typeface="Times New Roman" panose="02020603050405020304" pitchFamily="2" charset="0"/>
                          <a:ea typeface="宋体" panose="02010600030101010101" pitchFamily="2" charset="-122"/>
                        </a:rPr>
                        <a:t>表示有读权限，</a:t>
                      </a:r>
                      <a:r>
                        <a:rPr lang="en-US" altLang="x-none" sz="1000" dirty="0">
                          <a:latin typeface="Times New Roman" panose="02020603050405020304" pitchFamily="2" charset="0"/>
                          <a:ea typeface="宋体" panose="02010600030101010101" pitchFamily="2" charset="-122"/>
                        </a:rPr>
                        <a:t>-</a:t>
                      </a:r>
                      <a:r>
                        <a:rPr lang="zh-CN" altLang="en-US" sz="1000" dirty="0">
                          <a:latin typeface="Times New Roman" panose="02020603050405020304" pitchFamily="2" charset="0"/>
                          <a:ea typeface="宋体" panose="02010600030101010101" pitchFamily="2" charset="-122"/>
                        </a:rPr>
                        <a:t>表示没有对应的权限</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2</a:t>
                      </a:r>
                      <a:r>
                        <a:rPr lang="zh-CN" altLang="en-US" sz="1000" dirty="0">
                          <a:latin typeface="Times New Roman" panose="02020603050405020304" pitchFamily="2" charset="0"/>
                          <a:ea typeface="宋体" panose="02010600030101010101" pitchFamily="2" charset="-122"/>
                        </a:rPr>
                        <a:t>个字段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文件的连接数</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3</a:t>
                      </a:r>
                      <a:r>
                        <a:rPr lang="zh-CN" altLang="en-US" sz="1000" dirty="0">
                          <a:latin typeface="Times New Roman" panose="02020603050405020304" pitchFamily="2" charset="0"/>
                          <a:ea typeface="宋体" panose="02010600030101010101" pitchFamily="2" charset="-122"/>
                        </a:rPr>
                        <a:t>个字段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文件所有者的登录名</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4</a:t>
                      </a:r>
                      <a:r>
                        <a:rPr lang="zh-CN" altLang="en-US" sz="1000" dirty="0">
                          <a:latin typeface="Times New Roman" panose="02020603050405020304" pitchFamily="2" charset="0"/>
                          <a:ea typeface="宋体" panose="02010600030101010101" pitchFamily="2" charset="-122"/>
                        </a:rPr>
                        <a:t>个字段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所有者的组的名字</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5</a:t>
                      </a:r>
                      <a:r>
                        <a:rPr lang="zh-CN" altLang="en-US" sz="1000" dirty="0">
                          <a:latin typeface="Times New Roman" panose="02020603050405020304" pitchFamily="2" charset="0"/>
                          <a:ea typeface="宋体" panose="02010600030101010101" pitchFamily="2" charset="-122"/>
                        </a:rPr>
                        <a:t>个字段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文件大小，以字节为单位</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1150">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6</a:t>
                      </a:r>
                      <a:r>
                        <a:rPr lang="zh-CN" altLang="en-US" sz="1000" dirty="0">
                          <a:latin typeface="Times New Roman" panose="02020603050405020304" pitchFamily="2" charset="0"/>
                          <a:ea typeface="宋体" panose="02010600030101010101" pitchFamily="2" charset="-122"/>
                        </a:rPr>
                        <a:t>、</a:t>
                      </a:r>
                      <a:r>
                        <a:rPr lang="en-US" altLang="x-none" sz="1000" dirty="0">
                          <a:latin typeface="Times New Roman" panose="02020603050405020304" pitchFamily="2" charset="0"/>
                          <a:ea typeface="宋体" panose="02010600030101010101" pitchFamily="2" charset="-122"/>
                        </a:rPr>
                        <a:t>7</a:t>
                      </a:r>
                      <a:r>
                        <a:rPr lang="zh-CN" altLang="en-US" sz="1000" dirty="0">
                          <a:latin typeface="Times New Roman" panose="02020603050405020304" pitchFamily="2" charset="0"/>
                          <a:ea typeface="宋体" panose="02010600030101010101" pitchFamily="2" charset="-122"/>
                        </a:rPr>
                        <a:t>、</a:t>
                      </a:r>
                      <a:r>
                        <a:rPr lang="en-US" altLang="x-none" sz="1000" dirty="0">
                          <a:latin typeface="Times New Roman" panose="02020603050405020304" pitchFamily="2" charset="0"/>
                          <a:ea typeface="宋体" panose="02010600030101010101" pitchFamily="2" charset="-122"/>
                        </a:rPr>
                        <a:t>8</a:t>
                      </a:r>
                      <a:r>
                        <a:rPr lang="zh-CN" altLang="en-US" sz="1000" dirty="0">
                          <a:latin typeface="Times New Roman" panose="02020603050405020304" pitchFamily="2" charset="0"/>
                          <a:ea typeface="宋体" panose="02010600030101010101" pitchFamily="2" charset="-122"/>
                        </a:rPr>
                        <a:t>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最近一次修改的日期、时间</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dirty="0">
                          <a:latin typeface="Times New Roman" panose="02020603050405020304" pitchFamily="2" charset="0"/>
                          <a:ea typeface="宋体" panose="02010600030101010101" pitchFamily="2" charset="-122"/>
                        </a:rPr>
                        <a:t>第</a:t>
                      </a:r>
                      <a:r>
                        <a:rPr lang="en-US" altLang="x-none" sz="1000" dirty="0">
                          <a:latin typeface="Times New Roman" panose="02020603050405020304" pitchFamily="2" charset="0"/>
                          <a:ea typeface="宋体" panose="02010600030101010101" pitchFamily="2" charset="-122"/>
                        </a:rPr>
                        <a:t>9</a:t>
                      </a:r>
                      <a:r>
                        <a:rPr lang="zh-CN" altLang="en-US" sz="1000" dirty="0">
                          <a:latin typeface="Times New Roman" panose="02020603050405020304" pitchFamily="2" charset="0"/>
                          <a:ea typeface="宋体" panose="02010600030101010101" pitchFamily="2" charset="-122"/>
                        </a:rPr>
                        <a:t>个字段</a:t>
                      </a:r>
                      <a:endParaRPr lang="zh-CN" altLang="en-US" sz="1800" dirty="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rgbClr val="339966"/>
                        </a:buClr>
                        <a:buFont typeface="Wingdings" panose="05000000000000000000" pitchFamily="2" charset="2"/>
                        <a:buChar char="q"/>
                        <a:defRPr sz="2400" b="0" i="0" u="none" kern="1200" baseline="0">
                          <a:solidFill>
                            <a:schemeClr val="tx1"/>
                          </a:solidFill>
                          <a:latin typeface="Arial" panose="020B0604020202020204" pitchFamily="34" charset="0"/>
                          <a:ea typeface="黑体" panose="02010609060101010101" pitchFamily="2" charset="-122"/>
                        </a:defRPr>
                      </a:lvl1pPr>
                      <a:lvl2pPr marL="742950" lvl="1" indent="-285750">
                        <a:defRPr sz="2000" kern="1200"/>
                      </a:lvl2pPr>
                      <a:lvl3pPr marL="1143000" lvl="2" indent="-228600">
                        <a:defRPr sz="1800" kern="1200"/>
                      </a:lvl3pPr>
                      <a:lvl4pPr marL="1600200" lvl="3" indent="-228600">
                        <a:defRPr sz="1800" kern="1200">
                          <a:ea typeface="宋体" panose="02010600030101010101" pitchFamily="2" charset="-122"/>
                        </a:defRPr>
                      </a:lvl4pPr>
                      <a:lvl5pPr marL="2057400" lvl="4" indent="-228600">
                        <a:defRPr sz="1800" kern="1200"/>
                      </a:lvl5pPr>
                    </a:lstStyle>
                    <a:p>
                      <a:pPr marL="0" lvl="0" indent="0">
                        <a:spcBef>
                          <a:spcPct val="0"/>
                        </a:spcBef>
                        <a:buClrTx/>
                        <a:buNone/>
                      </a:pPr>
                      <a:r>
                        <a:rPr lang="zh-CN" altLang="en-US" sz="1000">
                          <a:latin typeface="Times New Roman" panose="02020603050405020304" pitchFamily="2" charset="0"/>
                          <a:ea typeface="宋体" panose="02010600030101010101" pitchFamily="2" charset="-122"/>
                        </a:rPr>
                        <a:t>文件名</a:t>
                      </a:r>
                      <a:endParaRPr lang="zh-CN" altLang="en-US" sz="180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3224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4577"/>
          <p:cNvSpPr>
            <a:spLocks noGrp="1" noChangeArrowheads="1"/>
          </p:cNvSpPr>
          <p:nvPr>
            <p:ph type="title"/>
          </p:nvPr>
        </p:nvSpPr>
        <p:spPr/>
        <p:txBody>
          <a:bodyPr/>
          <a:lstStyle/>
          <a:p>
            <a:r>
              <a:rPr lang="zh-CN" altLang="en-US" dirty="0" smtClean="0"/>
              <a:t>文件系统命令</a:t>
            </a:r>
          </a:p>
        </p:txBody>
      </p:sp>
      <p:sp>
        <p:nvSpPr>
          <p:cNvPr id="21506" name="文本占位符 24578"/>
          <p:cNvSpPr>
            <a:spLocks noGrp="1" noChangeArrowheads="1"/>
          </p:cNvSpPr>
          <p:nvPr>
            <p:ph idx="1"/>
          </p:nvPr>
        </p:nvSpPr>
        <p:spPr/>
        <p:txBody>
          <a:bodyPr/>
          <a:lstStyle/>
          <a:p>
            <a:pPr marL="533400" indent="-533400" algn="just">
              <a:lnSpc>
                <a:spcPct val="80000"/>
              </a:lnSpc>
              <a:buFont typeface="Wingdings" pitchFamily="2" charset="2"/>
              <a:buAutoNum type="arabicPeriod" startAt="5"/>
            </a:pPr>
            <a:r>
              <a:rPr lang="zh-CN" altLang="en-US" sz="2400" b="1" dirty="0" smtClean="0"/>
              <a:t>显示当前工作目录</a:t>
            </a:r>
            <a:r>
              <a:rPr lang="en-US" sz="2400" b="1" dirty="0" err="1" smtClean="0">
                <a:solidFill>
                  <a:srgbClr val="FF0000"/>
                </a:solidFill>
              </a:rPr>
              <a:t>pwd</a:t>
            </a:r>
            <a:endParaRPr lang="en-US" sz="2400" b="1" dirty="0" smtClean="0">
              <a:solidFill>
                <a:srgbClr val="FF0000"/>
              </a:solidFill>
            </a:endParaRPr>
          </a:p>
          <a:p>
            <a:pPr marL="533400" indent="-533400" algn="just">
              <a:lnSpc>
                <a:spcPct val="80000"/>
              </a:lnSpc>
              <a:buFont typeface="Wingdings" pitchFamily="2" charset="2"/>
              <a:buAutoNum type="arabicPeriod" startAt="5"/>
            </a:pPr>
            <a:endParaRPr lang="en-US" sz="2400" dirty="0" smtClean="0">
              <a:solidFill>
                <a:srgbClr val="FF0000"/>
              </a:solidFill>
            </a:endParaRPr>
          </a:p>
          <a:p>
            <a:pPr marL="914400" lvl="1" indent="-457200">
              <a:lnSpc>
                <a:spcPct val="80000"/>
              </a:lnSpc>
              <a:buFont typeface="Wingdings" pitchFamily="2" charset="2"/>
              <a:buNone/>
            </a:pPr>
            <a:r>
              <a:rPr lang="zh-CN" altLang="en-US" sz="2800" dirty="0" smtClean="0"/>
              <a:t>例：</a:t>
            </a:r>
            <a:r>
              <a:rPr lang="en-US" sz="2800" dirty="0" smtClean="0"/>
              <a:t>[</a:t>
            </a:r>
            <a:r>
              <a:rPr lang="en-US" sz="2800" dirty="0" err="1" smtClean="0"/>
              <a:t>root@localhost</a:t>
            </a:r>
            <a:r>
              <a:rPr lang="en-US" sz="2800" dirty="0" smtClean="0"/>
              <a:t> root]# </a:t>
            </a:r>
            <a:r>
              <a:rPr lang="en-US" sz="2800" dirty="0" err="1" smtClean="0"/>
              <a:t>pwd</a:t>
            </a:r>
            <a:endParaRPr lang="en-US" sz="2800" dirty="0" smtClean="0"/>
          </a:p>
        </p:txBody>
      </p:sp>
    </p:spTree>
    <p:extLst>
      <p:ext uri="{BB962C8B-B14F-4D97-AF65-F5344CB8AC3E}">
        <p14:creationId xmlns:p14="http://schemas.microsoft.com/office/powerpoint/2010/main" val="362002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4577"/>
          <p:cNvSpPr>
            <a:spLocks noGrp="1" noChangeArrowheads="1"/>
          </p:cNvSpPr>
          <p:nvPr>
            <p:ph type="title"/>
          </p:nvPr>
        </p:nvSpPr>
        <p:spPr/>
        <p:txBody>
          <a:bodyPr/>
          <a:lstStyle/>
          <a:p>
            <a:r>
              <a:rPr lang="zh-CN" altLang="en-US" dirty="0" smtClean="0"/>
              <a:t>文件系统命令</a:t>
            </a:r>
          </a:p>
        </p:txBody>
      </p:sp>
      <p:sp>
        <p:nvSpPr>
          <p:cNvPr id="21506" name="文本占位符 24578"/>
          <p:cNvSpPr>
            <a:spLocks noGrp="1" noChangeArrowheads="1"/>
          </p:cNvSpPr>
          <p:nvPr>
            <p:ph idx="1"/>
          </p:nvPr>
        </p:nvSpPr>
        <p:spPr>
          <a:xfrm>
            <a:off x="684213" y="1124744"/>
            <a:ext cx="8229600" cy="4814095"/>
          </a:xfrm>
        </p:spPr>
        <p:txBody>
          <a:bodyPr/>
          <a:lstStyle/>
          <a:p>
            <a:pPr marL="533400" indent="-533400" algn="just">
              <a:lnSpc>
                <a:spcPct val="80000"/>
              </a:lnSpc>
              <a:buFont typeface="Wingdings" pitchFamily="2" charset="2"/>
              <a:buAutoNum type="arabicPeriod" startAt="6"/>
            </a:pPr>
            <a:r>
              <a:rPr lang="zh-CN" altLang="en-US" sz="2400" b="1" dirty="0" smtClean="0"/>
              <a:t>更改工作目录</a:t>
            </a:r>
            <a:r>
              <a:rPr lang="en-US" sz="2400" b="1" dirty="0" smtClean="0">
                <a:solidFill>
                  <a:srgbClr val="FF0000"/>
                </a:solidFill>
              </a:rPr>
              <a:t>cd</a:t>
            </a:r>
            <a:endParaRPr lang="en-US" sz="2400" dirty="0" smtClean="0">
              <a:solidFill>
                <a:srgbClr val="FF0000"/>
              </a:solidFill>
            </a:endParaRPr>
          </a:p>
          <a:p>
            <a:pPr marL="533400" indent="-533400">
              <a:lnSpc>
                <a:spcPct val="80000"/>
              </a:lnSpc>
            </a:pPr>
            <a:r>
              <a:rPr lang="zh-CN" altLang="en-US" dirty="0" smtClean="0"/>
              <a:t>命令语法：</a:t>
            </a:r>
            <a:r>
              <a:rPr lang="en-US" dirty="0" smtClean="0"/>
              <a:t>cd [directory]</a:t>
            </a:r>
          </a:p>
          <a:p>
            <a:pPr marL="533400" indent="-533400">
              <a:lnSpc>
                <a:spcPct val="80000"/>
              </a:lnSpc>
            </a:pPr>
            <a:r>
              <a:rPr lang="zh-CN" altLang="en-US" sz="2400" dirty="0" smtClean="0"/>
              <a:t>功能：把当前工作目录转到“</a:t>
            </a:r>
            <a:r>
              <a:rPr lang="en-US" sz="2400" dirty="0" smtClean="0"/>
              <a:t>directory”</a:t>
            </a:r>
            <a:r>
              <a:rPr lang="zh-CN" altLang="en-US" sz="2400" dirty="0" smtClean="0"/>
              <a:t>指定的目录，如果不指定参数，回到主目录。</a:t>
            </a:r>
            <a:endParaRPr lang="en-US" altLang="zh-CN" sz="2400" dirty="0" smtClean="0"/>
          </a:p>
          <a:p>
            <a:pPr marL="0" indent="0">
              <a:lnSpc>
                <a:spcPct val="80000"/>
              </a:lnSpc>
              <a:buNone/>
            </a:pPr>
            <a:endParaRPr lang="zh-CN" altLang="en-US" sz="2400" dirty="0" smtClean="0"/>
          </a:p>
          <a:p>
            <a:pPr marL="0" indent="0">
              <a:lnSpc>
                <a:spcPct val="80000"/>
              </a:lnSpc>
              <a:buNone/>
            </a:pPr>
            <a:r>
              <a:rPr lang="zh-CN" altLang="en-US" sz="2400" dirty="0" smtClean="0"/>
              <a:t>例：设当前工作目录是</a:t>
            </a:r>
            <a:r>
              <a:rPr lang="en-US" sz="2400" dirty="0" smtClean="0"/>
              <a:t>/home</a:t>
            </a:r>
            <a:r>
              <a:rPr lang="zh-CN" altLang="en-US" sz="2400" dirty="0" smtClean="0"/>
              <a:t>目录，要转到</a:t>
            </a:r>
            <a:r>
              <a:rPr lang="en-US" sz="2400" dirty="0" smtClean="0"/>
              <a:t>/</a:t>
            </a:r>
            <a:r>
              <a:rPr lang="en-US" sz="2400" dirty="0" err="1" smtClean="0"/>
              <a:t>usr</a:t>
            </a:r>
            <a:r>
              <a:rPr lang="zh-CN" altLang="en-US" sz="2400" dirty="0" smtClean="0"/>
              <a:t>目录，用命令：</a:t>
            </a:r>
          </a:p>
          <a:p>
            <a:pPr marL="914400" lvl="1" indent="-457200">
              <a:lnSpc>
                <a:spcPct val="80000"/>
              </a:lnSpc>
              <a:buFont typeface="Wingdings" pitchFamily="2" charset="2"/>
              <a:buNone/>
            </a:pPr>
            <a:r>
              <a:rPr lang="en-US" dirty="0" smtClean="0"/>
              <a:t>[</a:t>
            </a:r>
            <a:r>
              <a:rPr lang="en-US" dirty="0" err="1" smtClean="0"/>
              <a:t>root@localhost</a:t>
            </a:r>
            <a:r>
              <a:rPr lang="en-US" dirty="0" smtClean="0"/>
              <a:t> root]# cd /</a:t>
            </a:r>
            <a:r>
              <a:rPr lang="en-US" dirty="0" err="1" smtClean="0"/>
              <a:t>usr</a:t>
            </a:r>
            <a:endParaRPr lang="en-US" dirty="0" smtClean="0"/>
          </a:p>
          <a:p>
            <a:pPr marL="914400" lvl="1" indent="-457200">
              <a:lnSpc>
                <a:spcPct val="80000"/>
              </a:lnSpc>
              <a:buFont typeface="Wingdings" pitchFamily="2" charset="2"/>
              <a:buNone/>
            </a:pPr>
            <a:endParaRPr lang="en-US" dirty="0" smtClean="0"/>
          </a:p>
          <a:p>
            <a:pPr marL="0" indent="0">
              <a:lnSpc>
                <a:spcPct val="80000"/>
              </a:lnSpc>
              <a:buNone/>
            </a:pPr>
            <a:r>
              <a:rPr lang="zh-CN" altLang="en-US" sz="2400" dirty="0" smtClean="0"/>
              <a:t>例：回到用户登录的主目录命令：</a:t>
            </a:r>
          </a:p>
          <a:p>
            <a:pPr marL="914400" lvl="1" indent="-457200">
              <a:lnSpc>
                <a:spcPct val="80000"/>
              </a:lnSpc>
              <a:buFont typeface="Wingdings" pitchFamily="2" charset="2"/>
              <a:buNone/>
            </a:pPr>
            <a:r>
              <a:rPr lang="en-US" dirty="0" smtClean="0"/>
              <a:t>[</a:t>
            </a:r>
            <a:r>
              <a:rPr lang="en-US" dirty="0" err="1" smtClean="0"/>
              <a:t>root@localhost</a:t>
            </a:r>
            <a:r>
              <a:rPr lang="en-US" dirty="0" smtClean="0"/>
              <a:t> root]# cd ~   </a:t>
            </a:r>
            <a:r>
              <a:rPr lang="zh-CN" altLang="en-US" dirty="0" smtClean="0"/>
              <a:t>或     </a:t>
            </a:r>
            <a:r>
              <a:rPr lang="en-US" dirty="0" smtClean="0"/>
              <a:t>[</a:t>
            </a:r>
            <a:r>
              <a:rPr lang="en-US" dirty="0" err="1" smtClean="0"/>
              <a:t>root@localhost</a:t>
            </a:r>
            <a:r>
              <a:rPr lang="en-US" dirty="0" smtClean="0"/>
              <a:t> root]# cd</a:t>
            </a:r>
          </a:p>
          <a:p>
            <a:pPr marL="914400" lvl="1" indent="-457200">
              <a:lnSpc>
                <a:spcPct val="80000"/>
              </a:lnSpc>
              <a:buFont typeface="Wingdings" pitchFamily="2" charset="2"/>
              <a:buNone/>
            </a:pPr>
            <a:endParaRPr lang="en-US" dirty="0" smtClean="0"/>
          </a:p>
          <a:p>
            <a:pPr marL="0" indent="0">
              <a:lnSpc>
                <a:spcPct val="80000"/>
              </a:lnSpc>
              <a:buNone/>
            </a:pPr>
            <a:r>
              <a:rPr lang="zh-CN" altLang="en-US" sz="2400" dirty="0" smtClean="0"/>
              <a:t>例：回到上一层目录命令：</a:t>
            </a:r>
          </a:p>
          <a:p>
            <a:pPr marL="914400" lvl="1" indent="-457200">
              <a:lnSpc>
                <a:spcPct val="80000"/>
              </a:lnSpc>
              <a:buFont typeface="Wingdings" pitchFamily="2" charset="2"/>
              <a:buNone/>
            </a:pPr>
            <a:r>
              <a:rPr lang="en-US" dirty="0" smtClean="0"/>
              <a:t>[</a:t>
            </a:r>
            <a:r>
              <a:rPr lang="en-US" dirty="0" err="1" smtClean="0"/>
              <a:t>root@localhost</a:t>
            </a:r>
            <a:r>
              <a:rPr lang="en-US" dirty="0" smtClean="0"/>
              <a:t> root]# cd ..</a:t>
            </a:r>
            <a:endParaRPr lang="zh-CN" altLang="en-US" dirty="0" smtClean="0"/>
          </a:p>
        </p:txBody>
      </p:sp>
    </p:spTree>
    <p:extLst>
      <p:ext uri="{BB962C8B-B14F-4D97-AF65-F5344CB8AC3E}">
        <p14:creationId xmlns:p14="http://schemas.microsoft.com/office/powerpoint/2010/main" val="282304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5601"/>
          <p:cNvSpPr>
            <a:spLocks noGrp="1" noChangeArrowheads="1"/>
          </p:cNvSpPr>
          <p:nvPr>
            <p:ph type="title"/>
          </p:nvPr>
        </p:nvSpPr>
        <p:spPr/>
        <p:txBody>
          <a:bodyPr/>
          <a:lstStyle/>
          <a:p>
            <a:r>
              <a:rPr lang="zh-CN" altLang="en-US" dirty="0" smtClean="0"/>
              <a:t>文件系统命令</a:t>
            </a:r>
          </a:p>
        </p:txBody>
      </p:sp>
      <p:sp>
        <p:nvSpPr>
          <p:cNvPr id="22530" name="文本占位符 25602"/>
          <p:cNvSpPr>
            <a:spLocks noGrp="1" noChangeArrowheads="1"/>
          </p:cNvSpPr>
          <p:nvPr>
            <p:ph idx="1"/>
          </p:nvPr>
        </p:nvSpPr>
        <p:spPr>
          <a:xfrm>
            <a:off x="539750" y="1052736"/>
            <a:ext cx="8604250" cy="1907952"/>
          </a:xfrm>
        </p:spPr>
        <p:txBody>
          <a:bodyPr/>
          <a:lstStyle/>
          <a:p>
            <a:pPr marL="533400" indent="-533400">
              <a:buFont typeface="Wingdings" pitchFamily="2" charset="2"/>
              <a:buAutoNum type="arabicPeriod" startAt="7"/>
            </a:pPr>
            <a:r>
              <a:rPr lang="zh-CN" altLang="en-US" sz="2400" b="1" dirty="0" smtClean="0"/>
              <a:t>创建目录</a:t>
            </a:r>
            <a:r>
              <a:rPr lang="en-US" sz="2400" b="1" dirty="0" err="1" smtClean="0"/>
              <a:t>mkdir</a:t>
            </a:r>
            <a:endParaRPr lang="en-US" sz="2400" b="1" dirty="0"/>
          </a:p>
          <a:p>
            <a:r>
              <a:rPr lang="zh-CN" altLang="en-US" dirty="0" smtClean="0">
                <a:ea typeface="黑体" pitchFamily="49" charset="-122"/>
              </a:rPr>
              <a:t>建立</a:t>
            </a:r>
            <a:r>
              <a:rPr lang="zh-CN" altLang="en-US" dirty="0">
                <a:ea typeface="黑体" pitchFamily="49" charset="-122"/>
              </a:rPr>
              <a:t>子目录，它的使用权限是所有</a:t>
            </a:r>
            <a:r>
              <a:rPr lang="zh-CN" altLang="en-US" dirty="0" smtClean="0">
                <a:ea typeface="黑体" pitchFamily="49" charset="-122"/>
              </a:rPr>
              <a:t>用户</a:t>
            </a:r>
            <a:endParaRPr lang="en-US" altLang="zh-CN" dirty="0" smtClean="0">
              <a:ea typeface="黑体" pitchFamily="49" charset="-122"/>
            </a:endParaRPr>
          </a:p>
          <a:p>
            <a:pPr marL="0" indent="0">
              <a:buNone/>
            </a:pPr>
            <a:r>
              <a:rPr lang="zh-CN" altLang="en-US" dirty="0" smtClean="0">
                <a:ea typeface="黑体" pitchFamily="49" charset="-122"/>
              </a:rPr>
              <a:t> </a:t>
            </a:r>
            <a:endParaRPr lang="zh-CN" altLang="en-US" dirty="0">
              <a:ea typeface="黑体" pitchFamily="49" charset="-122"/>
            </a:endParaRPr>
          </a:p>
          <a:p>
            <a:pPr marL="533400" indent="-533400"/>
            <a:r>
              <a:rPr lang="zh-CN" altLang="en-US" dirty="0">
                <a:ea typeface="黑体" pitchFamily="49" charset="-122"/>
              </a:rPr>
              <a:t>格式</a:t>
            </a:r>
            <a:r>
              <a:rPr lang="zh-CN" altLang="en-US" b="1" dirty="0" smtClean="0"/>
              <a:t>：</a:t>
            </a:r>
            <a:r>
              <a:rPr lang="en-US" dirty="0" err="1" smtClean="0"/>
              <a:t>mkdir</a:t>
            </a:r>
            <a:r>
              <a:rPr lang="en-US" dirty="0" smtClean="0"/>
              <a:t> [</a:t>
            </a:r>
            <a:r>
              <a:rPr lang="zh-CN" altLang="en-US" dirty="0" smtClean="0"/>
              <a:t>参数</a:t>
            </a:r>
            <a:r>
              <a:rPr lang="en-US" dirty="0" smtClean="0"/>
              <a:t>] </a:t>
            </a:r>
            <a:r>
              <a:rPr lang="zh-CN" altLang="en-US" dirty="0" smtClean="0"/>
              <a:t>目录名</a:t>
            </a:r>
          </a:p>
        </p:txBody>
      </p:sp>
      <p:sp>
        <p:nvSpPr>
          <p:cNvPr id="25604" name="矩形 25603"/>
          <p:cNvSpPr>
            <a:spLocks noChangeArrowheads="1"/>
          </p:cNvSpPr>
          <p:nvPr/>
        </p:nvSpPr>
        <p:spPr bwMode="auto">
          <a:xfrm>
            <a:off x="539750" y="3429000"/>
            <a:ext cx="86042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339966"/>
              </a:buClr>
              <a:buFont typeface="Wingdings" pitchFamily="2" charset="2"/>
              <a:buChar char="q"/>
            </a:pPr>
            <a:endParaRPr lang="en-US" sz="2300" dirty="0"/>
          </a:p>
        </p:txBody>
      </p:sp>
      <p:pic>
        <p:nvPicPr>
          <p:cNvPr id="25605" name="图片 25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777817"/>
            <a:ext cx="4247679" cy="125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8174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1000" fill="hold"/>
                                        <p:tgtEl>
                                          <p:spTgt spid="25605"/>
                                        </p:tgtEl>
                                        <p:attrNameLst>
                                          <p:attrName>ppt_x</p:attrName>
                                        </p:attrNameLst>
                                      </p:cBhvr>
                                      <p:tavLst>
                                        <p:tav tm="0">
                                          <p:val>
                                            <p:strVal val="0-#ppt_w/2"/>
                                          </p:val>
                                        </p:tav>
                                        <p:tav tm="100000">
                                          <p:val>
                                            <p:strVal val="#ppt_x"/>
                                          </p:val>
                                        </p:tav>
                                      </p:tavLst>
                                    </p:anim>
                                    <p:anim calcmode="lin" valueType="num">
                                      <p:cBhvr additive="base">
                                        <p:cTn id="8" dur="10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1000" fill="hold"/>
                                        <p:tgtEl>
                                          <p:spTgt spid="25604"/>
                                        </p:tgtEl>
                                        <p:attrNameLst>
                                          <p:attrName>ppt_x</p:attrName>
                                        </p:attrNameLst>
                                      </p:cBhvr>
                                      <p:tavLst>
                                        <p:tav tm="0">
                                          <p:val>
                                            <p:strVal val="0-#ppt_w/2"/>
                                          </p:val>
                                        </p:tav>
                                        <p:tav tm="100000">
                                          <p:val>
                                            <p:strVal val="#ppt_x"/>
                                          </p:val>
                                        </p:tav>
                                      </p:tavLst>
                                    </p:anim>
                                    <p:anim calcmode="lin" valueType="num">
                                      <p:cBhvr additive="base">
                                        <p:cTn id="14" dur="10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5601"/>
          <p:cNvSpPr>
            <a:spLocks noGrp="1" noChangeArrowheads="1"/>
          </p:cNvSpPr>
          <p:nvPr>
            <p:ph type="title"/>
          </p:nvPr>
        </p:nvSpPr>
        <p:spPr/>
        <p:txBody>
          <a:bodyPr/>
          <a:lstStyle/>
          <a:p>
            <a:r>
              <a:rPr lang="zh-CN" altLang="en-US" dirty="0" smtClean="0"/>
              <a:t>文件系统命令</a:t>
            </a:r>
          </a:p>
        </p:txBody>
      </p:sp>
      <p:sp>
        <p:nvSpPr>
          <p:cNvPr id="25604" name="矩形 25603"/>
          <p:cNvSpPr>
            <a:spLocks noChangeArrowheads="1"/>
          </p:cNvSpPr>
          <p:nvPr/>
        </p:nvSpPr>
        <p:spPr bwMode="auto">
          <a:xfrm>
            <a:off x="539750" y="1196752"/>
            <a:ext cx="8604250" cy="547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339966"/>
              </a:buClr>
              <a:buFont typeface="Wingdings" pitchFamily="2" charset="2"/>
              <a:buChar char="q"/>
            </a:pPr>
            <a:r>
              <a:rPr lang="zh-CN" altLang="en-US" sz="2800" dirty="0">
                <a:ea typeface="黑体" pitchFamily="49" charset="-122"/>
              </a:rPr>
              <a:t>例</a:t>
            </a:r>
            <a:r>
              <a:rPr lang="en-US" sz="2800" dirty="0"/>
              <a:t>1.</a:t>
            </a:r>
            <a:r>
              <a:rPr lang="zh-CN" altLang="en-US" sz="2800" dirty="0">
                <a:ea typeface="黑体" pitchFamily="49" charset="-122"/>
              </a:rPr>
              <a:t>假设要创建的目录名是</a:t>
            </a:r>
            <a:r>
              <a:rPr lang="zh-CN" altLang="en-US" sz="2800" dirty="0" smtClean="0">
                <a:ea typeface="黑体" pitchFamily="49" charset="-122"/>
              </a:rPr>
              <a:t>“</a:t>
            </a:r>
            <a:r>
              <a:rPr lang="en-US" altLang="zh-CN" sz="2800" dirty="0" err="1" smtClean="0">
                <a:ea typeface="黑体" pitchFamily="49" charset="-122"/>
              </a:rPr>
              <a:t>tim</a:t>
            </a:r>
            <a:r>
              <a:rPr lang="en-US" sz="2800" dirty="0" smtClean="0"/>
              <a:t>”</a:t>
            </a:r>
            <a:r>
              <a:rPr lang="zh-CN" altLang="en-US" sz="2800" dirty="0">
                <a:ea typeface="黑体" pitchFamily="49" charset="-122"/>
              </a:rPr>
              <a:t>。</a:t>
            </a:r>
          </a:p>
          <a:p>
            <a:pPr marL="342900" indent="-342900">
              <a:spcBef>
                <a:spcPct val="20000"/>
              </a:spcBef>
              <a:buClr>
                <a:srgbClr val="339966"/>
              </a:buClr>
              <a:buFont typeface="Wingdings" pitchFamily="2" charset="2"/>
              <a:buNone/>
            </a:pPr>
            <a:r>
              <a:rPr lang="zh-CN" altLang="en-US" sz="2800" dirty="0">
                <a:ea typeface="黑体" pitchFamily="49" charset="-122"/>
              </a:rPr>
              <a:t>		</a:t>
            </a:r>
            <a:r>
              <a:rPr lang="en-US" sz="2800" dirty="0"/>
              <a:t>[</a:t>
            </a:r>
            <a:r>
              <a:rPr lang="en-US" sz="2800" dirty="0" err="1"/>
              <a:t>root@localhost</a:t>
            </a:r>
            <a:r>
              <a:rPr lang="en-US" sz="2800" dirty="0"/>
              <a:t> root]# </a:t>
            </a:r>
            <a:r>
              <a:rPr lang="en-US" sz="2800" dirty="0" err="1"/>
              <a:t>mkdir</a:t>
            </a:r>
            <a:r>
              <a:rPr lang="en-US" sz="2800" dirty="0"/>
              <a:t> </a:t>
            </a:r>
            <a:r>
              <a:rPr lang="en-US" sz="2800" dirty="0" smtClean="0"/>
              <a:t> </a:t>
            </a:r>
            <a:r>
              <a:rPr lang="en-US" sz="2800" dirty="0" err="1" smtClean="0"/>
              <a:t>tim</a:t>
            </a:r>
            <a:endParaRPr lang="en-US" sz="2800" dirty="0" smtClean="0"/>
          </a:p>
          <a:p>
            <a:pPr marL="342900" indent="-342900">
              <a:spcBef>
                <a:spcPct val="20000"/>
              </a:spcBef>
              <a:buClr>
                <a:srgbClr val="339966"/>
              </a:buClr>
              <a:buFont typeface="Wingdings" pitchFamily="2" charset="2"/>
              <a:buNone/>
            </a:pPr>
            <a:endParaRPr lang="en-US" sz="2800" dirty="0"/>
          </a:p>
          <a:p>
            <a:pPr marL="342900" indent="-342900">
              <a:spcBef>
                <a:spcPct val="20000"/>
              </a:spcBef>
              <a:buClr>
                <a:srgbClr val="339966"/>
              </a:buClr>
              <a:buFont typeface="Wingdings" pitchFamily="2" charset="2"/>
              <a:buChar char="q"/>
            </a:pPr>
            <a:r>
              <a:rPr lang="zh-CN" altLang="en-US" sz="2800" dirty="0">
                <a:ea typeface="黑体" pitchFamily="49" charset="-122"/>
              </a:rPr>
              <a:t>例</a:t>
            </a:r>
            <a:r>
              <a:rPr lang="en-US" sz="2800" dirty="0"/>
              <a:t>2.</a:t>
            </a:r>
            <a:r>
              <a:rPr lang="zh-CN" altLang="en-US" sz="2800" dirty="0">
                <a:ea typeface="黑体" pitchFamily="49" charset="-122"/>
              </a:rPr>
              <a:t>假设要创建的目录名是“</a:t>
            </a:r>
            <a:r>
              <a:rPr lang="en-US" sz="2800" dirty="0"/>
              <a:t>tsk”</a:t>
            </a:r>
            <a:r>
              <a:rPr lang="zh-CN" altLang="en-US" sz="2800" dirty="0">
                <a:ea typeface="黑体" pitchFamily="49" charset="-122"/>
              </a:rPr>
              <a:t>，让所有用户都有</a:t>
            </a:r>
            <a:r>
              <a:rPr lang="en-US" sz="2800" dirty="0" err="1"/>
              <a:t>rwx</a:t>
            </a:r>
            <a:r>
              <a:rPr lang="en-US" sz="2800" dirty="0"/>
              <a:t>(</a:t>
            </a:r>
            <a:r>
              <a:rPr lang="zh-CN" altLang="en-US" sz="2800" dirty="0">
                <a:ea typeface="黑体" pitchFamily="49" charset="-122"/>
              </a:rPr>
              <a:t>即读、写、执行的权限。</a:t>
            </a:r>
          </a:p>
          <a:p>
            <a:pPr marL="342900" indent="-342900">
              <a:spcBef>
                <a:spcPct val="20000"/>
              </a:spcBef>
              <a:buClr>
                <a:srgbClr val="339966"/>
              </a:buClr>
              <a:buFont typeface="Wingdings" pitchFamily="2" charset="2"/>
              <a:buNone/>
            </a:pPr>
            <a:r>
              <a:rPr lang="zh-CN" altLang="en-US" sz="2800" dirty="0">
                <a:ea typeface="黑体" pitchFamily="49" charset="-122"/>
              </a:rPr>
              <a:t>		 </a:t>
            </a:r>
            <a:r>
              <a:rPr lang="en-US" sz="2800" dirty="0"/>
              <a:t>[</a:t>
            </a:r>
            <a:r>
              <a:rPr lang="en-US" sz="2800" dirty="0" err="1"/>
              <a:t>root@localhost</a:t>
            </a:r>
            <a:r>
              <a:rPr lang="en-US" sz="2800" dirty="0"/>
              <a:t> root]# </a:t>
            </a:r>
            <a:r>
              <a:rPr lang="en-US" sz="2800" dirty="0" err="1"/>
              <a:t>mkdir</a:t>
            </a:r>
            <a:r>
              <a:rPr lang="en-US" sz="2800" dirty="0"/>
              <a:t> </a:t>
            </a:r>
            <a:r>
              <a:rPr lang="zh-CN" altLang="en-US" sz="2800" dirty="0">
                <a:ea typeface="黑体" pitchFamily="49" charset="-122"/>
              </a:rPr>
              <a:t>－</a:t>
            </a:r>
            <a:r>
              <a:rPr lang="en-US" sz="2800" dirty="0"/>
              <a:t>m 777 </a:t>
            </a:r>
            <a:r>
              <a:rPr lang="en-US" sz="2800" dirty="0" smtClean="0"/>
              <a:t>tsk</a:t>
            </a:r>
          </a:p>
          <a:p>
            <a:pPr marL="342900" indent="-342900">
              <a:spcBef>
                <a:spcPct val="20000"/>
              </a:spcBef>
              <a:buClr>
                <a:srgbClr val="339966"/>
              </a:buClr>
              <a:buFont typeface="Wingdings" pitchFamily="2" charset="2"/>
              <a:buNone/>
            </a:pPr>
            <a:endParaRPr lang="en-US" sz="2800" dirty="0"/>
          </a:p>
          <a:p>
            <a:pPr marL="342900" indent="-342900">
              <a:spcBef>
                <a:spcPct val="20000"/>
              </a:spcBef>
              <a:buClr>
                <a:srgbClr val="339966"/>
              </a:buClr>
              <a:buFont typeface="Wingdings" pitchFamily="2" charset="2"/>
              <a:buChar char="q"/>
            </a:pPr>
            <a:r>
              <a:rPr lang="zh-CN" altLang="en-US" sz="2800" dirty="0">
                <a:ea typeface="黑体" pitchFamily="49" charset="-122"/>
              </a:rPr>
              <a:t>例</a:t>
            </a:r>
            <a:r>
              <a:rPr lang="en-US" sz="2800" dirty="0"/>
              <a:t>3.</a:t>
            </a:r>
            <a:r>
              <a:rPr lang="zh-CN" altLang="en-US" sz="2800" dirty="0">
                <a:ea typeface="黑体" pitchFamily="49" charset="-122"/>
              </a:rPr>
              <a:t>创建“</a:t>
            </a:r>
            <a:r>
              <a:rPr lang="en-US" sz="2800" dirty="0" err="1"/>
              <a:t>xiao</a:t>
            </a:r>
            <a:r>
              <a:rPr lang="en-US" sz="2800" dirty="0"/>
              <a:t>”</a:t>
            </a:r>
            <a:r>
              <a:rPr lang="zh-CN" altLang="en-US" sz="2800" dirty="0">
                <a:ea typeface="黑体" pitchFamily="49" charset="-122"/>
              </a:rPr>
              <a:t>目录，返回相应</a:t>
            </a:r>
            <a:r>
              <a:rPr lang="zh-CN" altLang="en-US" sz="2800" dirty="0" smtClean="0">
                <a:ea typeface="黑体" pitchFamily="49" charset="-122"/>
              </a:rPr>
              <a:t>信息</a:t>
            </a:r>
            <a:endParaRPr lang="zh-CN" altLang="en-US" sz="2800" dirty="0">
              <a:ea typeface="黑体" pitchFamily="49" charset="-122"/>
            </a:endParaRPr>
          </a:p>
          <a:p>
            <a:pPr marL="342900" indent="-342900">
              <a:spcBef>
                <a:spcPct val="20000"/>
              </a:spcBef>
              <a:buClr>
                <a:srgbClr val="339966"/>
              </a:buClr>
              <a:buFont typeface="Wingdings" pitchFamily="2" charset="2"/>
              <a:buNone/>
            </a:pPr>
            <a:r>
              <a:rPr lang="zh-CN" altLang="en-US" sz="2800" dirty="0">
                <a:ea typeface="黑体" pitchFamily="49" charset="-122"/>
              </a:rPr>
              <a:t>	       </a:t>
            </a:r>
            <a:r>
              <a:rPr lang="en-US" sz="2800" dirty="0"/>
              <a:t>[</a:t>
            </a:r>
            <a:r>
              <a:rPr lang="en-US" sz="2800" dirty="0" err="1"/>
              <a:t>root@localhost</a:t>
            </a:r>
            <a:r>
              <a:rPr lang="en-US" sz="2800" dirty="0"/>
              <a:t> root]#</a:t>
            </a:r>
            <a:r>
              <a:rPr lang="en-US" sz="2800" dirty="0" err="1"/>
              <a:t>mkdir</a:t>
            </a:r>
            <a:r>
              <a:rPr lang="en-US" sz="2800" dirty="0"/>
              <a:t> –v </a:t>
            </a:r>
            <a:r>
              <a:rPr lang="en-US" sz="2800" dirty="0" err="1"/>
              <a:t>xiao</a:t>
            </a:r>
            <a:r>
              <a:rPr lang="en-US" sz="2800" dirty="0"/>
              <a:t> </a:t>
            </a:r>
          </a:p>
        </p:txBody>
      </p:sp>
    </p:spTree>
    <p:extLst>
      <p:ext uri="{BB962C8B-B14F-4D97-AF65-F5344CB8AC3E}">
        <p14:creationId xmlns:p14="http://schemas.microsoft.com/office/powerpoint/2010/main" val="69814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1000" fill="hold"/>
                                        <p:tgtEl>
                                          <p:spTgt spid="25604"/>
                                        </p:tgtEl>
                                        <p:attrNameLst>
                                          <p:attrName>ppt_x</p:attrName>
                                        </p:attrNameLst>
                                      </p:cBhvr>
                                      <p:tavLst>
                                        <p:tav tm="0">
                                          <p:val>
                                            <p:strVal val="0-#ppt_w/2"/>
                                          </p:val>
                                        </p:tav>
                                        <p:tav tm="100000">
                                          <p:val>
                                            <p:strVal val="#ppt_x"/>
                                          </p:val>
                                        </p:tav>
                                      </p:tavLst>
                                    </p:anim>
                                    <p:anim calcmode="lin" valueType="num">
                                      <p:cBhvr additive="base">
                                        <p:cTn id="8" dur="10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课程简介和要求</a:t>
            </a:r>
          </a:p>
        </p:txBody>
      </p:sp>
      <p:sp>
        <p:nvSpPr>
          <p:cNvPr id="3" name="内容占位符 2"/>
          <p:cNvSpPr>
            <a:spLocks noGrp="1"/>
          </p:cNvSpPr>
          <p:nvPr>
            <p:ph idx="1"/>
          </p:nvPr>
        </p:nvSpPr>
        <p:spPr>
          <a:xfrm>
            <a:off x="683568" y="1268760"/>
            <a:ext cx="8229600" cy="4525963"/>
          </a:xfrm>
        </p:spPr>
        <p:txBody>
          <a:bodyPr/>
          <a:lstStyle/>
          <a:p>
            <a:pPr marL="0" indent="0">
              <a:buNone/>
            </a:pPr>
            <a:r>
              <a:rPr lang="zh-CN" altLang="en-US" b="1" dirty="0" smtClean="0"/>
              <a:t>课程要求</a:t>
            </a:r>
            <a:endParaRPr lang="en-US" altLang="zh-CN" b="1" dirty="0" smtClean="0"/>
          </a:p>
          <a:p>
            <a:r>
              <a:rPr lang="zh-CN" altLang="en-US" dirty="0" smtClean="0"/>
              <a:t>安装</a:t>
            </a:r>
            <a:r>
              <a:rPr lang="en-US" altLang="zh-CN" dirty="0" err="1" smtClean="0"/>
              <a:t>linux</a:t>
            </a:r>
            <a:r>
              <a:rPr lang="zh-CN" altLang="en-US" dirty="0" smtClean="0"/>
              <a:t>操作系统，至少在</a:t>
            </a:r>
            <a:r>
              <a:rPr lang="en-US" altLang="zh-CN" dirty="0" smtClean="0"/>
              <a:t>VM</a:t>
            </a:r>
            <a:r>
              <a:rPr lang="zh-CN" altLang="en-US" dirty="0" smtClean="0"/>
              <a:t>上安装</a:t>
            </a:r>
            <a:endParaRPr lang="en-US" altLang="zh-CN" dirty="0" smtClean="0"/>
          </a:p>
          <a:p>
            <a:pPr lvl="1"/>
            <a:r>
              <a:rPr lang="en-US" altLang="zh-CN" dirty="0" err="1" smtClean="0"/>
              <a:t>Redhat</a:t>
            </a:r>
            <a:r>
              <a:rPr lang="en-US" altLang="zh-CN" dirty="0" smtClean="0"/>
              <a:t> </a:t>
            </a:r>
            <a:r>
              <a:rPr lang="en-US" altLang="zh-CN" dirty="0" err="1" smtClean="0"/>
              <a:t>linux</a:t>
            </a:r>
            <a:r>
              <a:rPr lang="en-US" altLang="zh-CN" dirty="0" smtClean="0"/>
              <a:t> 9.0</a:t>
            </a:r>
            <a:r>
              <a:rPr lang="zh-CN" altLang="en-US" dirty="0" smtClean="0"/>
              <a:t>或其他版本（推荐）</a:t>
            </a:r>
            <a:endParaRPr lang="en-US" altLang="zh-CN" dirty="0" smtClean="0"/>
          </a:p>
          <a:p>
            <a:pPr lvl="1"/>
            <a:r>
              <a:rPr lang="en-US" altLang="zh-CN" dirty="0" smtClean="0"/>
              <a:t>Centos </a:t>
            </a:r>
            <a:r>
              <a:rPr lang="en-US" altLang="zh-CN" dirty="0" err="1" smtClean="0"/>
              <a:t>linux</a:t>
            </a:r>
            <a:endParaRPr lang="en-US" altLang="zh-CN" dirty="0" smtClean="0"/>
          </a:p>
          <a:p>
            <a:pPr lvl="1"/>
            <a:r>
              <a:rPr lang="zh-CN" altLang="en-US" dirty="0" smtClean="0"/>
              <a:t>其他</a:t>
            </a:r>
            <a:r>
              <a:rPr lang="en-US" altLang="zh-CN" dirty="0" err="1" smtClean="0"/>
              <a:t>linux</a:t>
            </a:r>
            <a:r>
              <a:rPr lang="zh-CN" altLang="en-US" dirty="0" smtClean="0"/>
              <a:t>发行版本</a:t>
            </a:r>
            <a:endParaRPr lang="en-US" altLang="zh-CN" dirty="0" smtClean="0"/>
          </a:p>
          <a:p>
            <a:r>
              <a:rPr lang="zh-CN" altLang="en-US" dirty="0" smtClean="0"/>
              <a:t>课后熟悉</a:t>
            </a:r>
            <a:r>
              <a:rPr lang="en-US" altLang="zh-CN" dirty="0" err="1" smtClean="0"/>
              <a:t>linux</a:t>
            </a:r>
            <a:r>
              <a:rPr lang="zh-CN" altLang="en-US" dirty="0" smtClean="0"/>
              <a:t>操作的基本命令</a:t>
            </a:r>
            <a:endParaRPr lang="en-US" altLang="zh-CN" dirty="0" smtClean="0"/>
          </a:p>
          <a:p>
            <a:r>
              <a:rPr lang="zh-CN" altLang="en-US" dirty="0" smtClean="0"/>
              <a:t>课后要认真调试“思考和实验”和“扩展阅读”的程序</a:t>
            </a:r>
            <a:endParaRPr lang="en-US" altLang="zh-CN" dirty="0" smtClean="0"/>
          </a:p>
          <a:p>
            <a:r>
              <a:rPr lang="zh-CN" altLang="en-US" dirty="0" smtClean="0"/>
              <a:t>认真进行上机调试和实验</a:t>
            </a:r>
            <a:endParaRPr lang="en-US" altLang="zh-CN" dirty="0" smtClean="0"/>
          </a:p>
          <a:p>
            <a:r>
              <a:rPr lang="zh-CN" altLang="en-US" dirty="0" smtClean="0"/>
              <a:t>积极配合课堂教学，反馈意见</a:t>
            </a:r>
            <a:endParaRPr lang="zh-CN" altLang="en-US" dirty="0"/>
          </a:p>
        </p:txBody>
      </p:sp>
    </p:spTree>
    <p:custDataLst>
      <p:tags r:id="rId1"/>
    </p:custDataLst>
    <p:extLst>
      <p:ext uri="{BB962C8B-B14F-4D97-AF65-F5344CB8AC3E}">
        <p14:creationId xmlns:p14="http://schemas.microsoft.com/office/powerpoint/2010/main" val="1563062237"/>
      </p:ext>
    </p:extLst>
  </p:cSld>
  <p:clrMapOvr>
    <a:masterClrMapping/>
  </p:clrMapOvr>
  <mc:AlternateContent xmlns:mc="http://schemas.openxmlformats.org/markup-compatibility/2006" xmlns:p14="http://schemas.microsoft.com/office/powerpoint/2010/main">
    <mc:Choice Requires="p14">
      <p:transition spd="slow" p14:dur="2000" advTm="30774"/>
    </mc:Choice>
    <mc:Fallback xmlns="">
      <p:transition spd="slow" advTm="30774"/>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6625"/>
          <p:cNvSpPr>
            <a:spLocks noGrp="1" noChangeArrowheads="1"/>
          </p:cNvSpPr>
          <p:nvPr>
            <p:ph type="title"/>
          </p:nvPr>
        </p:nvSpPr>
        <p:spPr/>
        <p:txBody>
          <a:bodyPr/>
          <a:lstStyle/>
          <a:p>
            <a:r>
              <a:rPr lang="zh-CN" altLang="en-US" dirty="0" smtClean="0"/>
              <a:t>文件系统命令</a:t>
            </a:r>
          </a:p>
        </p:txBody>
      </p:sp>
      <p:sp>
        <p:nvSpPr>
          <p:cNvPr id="23554" name="文本占位符 26626"/>
          <p:cNvSpPr>
            <a:spLocks noGrp="1" noChangeArrowheads="1"/>
          </p:cNvSpPr>
          <p:nvPr>
            <p:ph idx="1"/>
          </p:nvPr>
        </p:nvSpPr>
        <p:spPr/>
        <p:txBody>
          <a:bodyPr/>
          <a:lstStyle/>
          <a:p>
            <a:pPr marL="533400" indent="-533400">
              <a:buFont typeface="Wingdings" pitchFamily="2" charset="2"/>
              <a:buAutoNum type="arabicPeriod" startAt="8"/>
            </a:pPr>
            <a:r>
              <a:rPr lang="zh-CN" altLang="en-US" dirty="0" smtClean="0"/>
              <a:t>删除目录</a:t>
            </a:r>
            <a:r>
              <a:rPr lang="en-US" dirty="0" err="1" smtClean="0">
                <a:solidFill>
                  <a:srgbClr val="FF0000"/>
                </a:solidFill>
              </a:rPr>
              <a:t>rmdir</a:t>
            </a:r>
            <a:r>
              <a:rPr lang="zh-CN" altLang="en-US" dirty="0" smtClean="0">
                <a:solidFill>
                  <a:srgbClr val="FF0000"/>
                </a:solidFill>
              </a:rPr>
              <a:t> </a:t>
            </a:r>
          </a:p>
          <a:p>
            <a:pPr marL="533400" indent="-533400"/>
            <a:r>
              <a:rPr lang="zh-CN" altLang="en-US" b="1" dirty="0" smtClean="0"/>
              <a:t>格式：</a:t>
            </a:r>
            <a:r>
              <a:rPr lang="en-US" dirty="0" err="1" smtClean="0"/>
              <a:t>rmdir</a:t>
            </a:r>
            <a:r>
              <a:rPr lang="en-US" dirty="0" smtClean="0"/>
              <a:t>  </a:t>
            </a:r>
            <a:r>
              <a:rPr lang="zh-CN" altLang="en-US" dirty="0" smtClean="0"/>
              <a:t>目录名 </a:t>
            </a:r>
            <a:endParaRPr lang="en-US" altLang="zh-CN" dirty="0" smtClean="0"/>
          </a:p>
          <a:p>
            <a:pPr marL="533400" indent="-533400"/>
            <a:endParaRPr lang="zh-CN" altLang="en-US" dirty="0" smtClean="0"/>
          </a:p>
          <a:p>
            <a:pPr marL="0" indent="0">
              <a:buNone/>
            </a:pPr>
            <a:r>
              <a:rPr lang="zh-CN" altLang="en-US" dirty="0" smtClean="0"/>
              <a:t>例</a:t>
            </a:r>
            <a:r>
              <a:rPr lang="zh-CN" altLang="en-US" dirty="0"/>
              <a:t>：</a:t>
            </a:r>
            <a:r>
              <a:rPr lang="zh-CN" altLang="en-US" dirty="0" smtClean="0"/>
              <a:t>删除“</a:t>
            </a:r>
            <a:r>
              <a:rPr lang="en-US" dirty="0" err="1" smtClean="0"/>
              <a:t>xiao</a:t>
            </a:r>
            <a:r>
              <a:rPr lang="en-US" dirty="0" smtClean="0"/>
              <a:t>”</a:t>
            </a:r>
            <a:r>
              <a:rPr lang="zh-CN" altLang="en-US" dirty="0" smtClean="0"/>
              <a:t>目录 </a:t>
            </a:r>
          </a:p>
          <a:p>
            <a:pPr marL="914400" lvl="1" indent="-457200">
              <a:buFont typeface="Wingdings" pitchFamily="2" charset="2"/>
              <a:buNone/>
            </a:pPr>
            <a:r>
              <a:rPr lang="zh-CN" altLang="en-US" dirty="0" smtClean="0"/>
              <a:t> </a:t>
            </a:r>
            <a:r>
              <a:rPr lang="en-US" dirty="0" smtClean="0"/>
              <a:t>[</a:t>
            </a:r>
            <a:r>
              <a:rPr lang="en-US" dirty="0" err="1" smtClean="0"/>
              <a:t>root@localhost</a:t>
            </a:r>
            <a:r>
              <a:rPr lang="en-US" dirty="0" smtClean="0"/>
              <a:t> root]#</a:t>
            </a:r>
            <a:r>
              <a:rPr lang="en-US" dirty="0" err="1" smtClean="0"/>
              <a:t>rmdir</a:t>
            </a:r>
            <a:r>
              <a:rPr lang="en-US" dirty="0" smtClean="0"/>
              <a:t> </a:t>
            </a:r>
            <a:r>
              <a:rPr lang="en-US" dirty="0" err="1" smtClean="0"/>
              <a:t>xiao</a:t>
            </a:r>
            <a:endParaRPr lang="en-US" dirty="0" smtClean="0"/>
          </a:p>
          <a:p>
            <a:pPr marL="914400" lvl="1" indent="-457200">
              <a:buFont typeface="Wingdings" pitchFamily="2" charset="2"/>
              <a:buNone/>
            </a:pPr>
            <a:endParaRPr lang="en-US" dirty="0" smtClean="0"/>
          </a:p>
          <a:p>
            <a:pPr marL="514350" indent="-457200">
              <a:buNone/>
            </a:pPr>
            <a:r>
              <a:rPr lang="zh-CN" altLang="en-US" b="1" dirty="0" smtClean="0"/>
              <a:t>思考</a:t>
            </a:r>
            <a:r>
              <a:rPr lang="zh-CN" altLang="en-US" b="1" dirty="0"/>
              <a:t>：</a:t>
            </a:r>
            <a:r>
              <a:rPr lang="zh-CN" altLang="en-US" dirty="0"/>
              <a:t>能否删除非空目录？如果要删除需要带什么参数？</a:t>
            </a:r>
          </a:p>
          <a:p>
            <a:pPr marL="914400" lvl="1" indent="-457200">
              <a:buFont typeface="Wingdings" pitchFamily="2" charset="2"/>
              <a:buNone/>
            </a:pPr>
            <a:endParaRPr lang="en-US" dirty="0" smtClean="0"/>
          </a:p>
          <a:p>
            <a:pPr marL="914400" lvl="1" indent="-457200">
              <a:buFont typeface="Wingdings" pitchFamily="2" charset="2"/>
              <a:buNone/>
            </a:pPr>
            <a:endParaRPr lang="en-US" dirty="0" smtClean="0"/>
          </a:p>
        </p:txBody>
      </p:sp>
    </p:spTree>
    <p:extLst>
      <p:ext uri="{BB962C8B-B14F-4D97-AF65-F5344CB8AC3E}">
        <p14:creationId xmlns:p14="http://schemas.microsoft.com/office/powerpoint/2010/main" val="286871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7649"/>
          <p:cNvSpPr>
            <a:spLocks noGrp="1" noChangeArrowheads="1"/>
          </p:cNvSpPr>
          <p:nvPr>
            <p:ph type="title"/>
          </p:nvPr>
        </p:nvSpPr>
        <p:spPr/>
        <p:txBody>
          <a:bodyPr/>
          <a:lstStyle/>
          <a:p>
            <a:r>
              <a:rPr lang="zh-CN" altLang="en-US" dirty="0" smtClean="0"/>
              <a:t>文件系统命令</a:t>
            </a:r>
          </a:p>
        </p:txBody>
      </p:sp>
      <p:sp>
        <p:nvSpPr>
          <p:cNvPr id="24578" name="文本占位符 27650"/>
          <p:cNvSpPr>
            <a:spLocks noGrp="1" noChangeArrowheads="1"/>
          </p:cNvSpPr>
          <p:nvPr>
            <p:ph idx="1"/>
          </p:nvPr>
        </p:nvSpPr>
        <p:spPr>
          <a:xfrm>
            <a:off x="611189" y="1125538"/>
            <a:ext cx="7849243" cy="5183187"/>
          </a:xfrm>
        </p:spPr>
        <p:txBody>
          <a:bodyPr/>
          <a:lstStyle/>
          <a:p>
            <a:pPr marL="533400" indent="-533400">
              <a:buFont typeface="Wingdings" pitchFamily="2" charset="2"/>
              <a:buAutoNum type="arabicPeriod" startAt="9"/>
            </a:pPr>
            <a:r>
              <a:rPr lang="zh-CN" altLang="en-US" sz="2400" b="1" dirty="0" smtClean="0"/>
              <a:t>移动或更改文件名</a:t>
            </a:r>
            <a:r>
              <a:rPr lang="en-US" sz="2400" b="1" dirty="0"/>
              <a:t>mv </a:t>
            </a:r>
          </a:p>
          <a:p>
            <a:pPr marL="533400" indent="-533400"/>
            <a:r>
              <a:rPr lang="zh-CN" altLang="en-US" sz="2400" dirty="0" smtClean="0"/>
              <a:t>使用 </a:t>
            </a:r>
            <a:r>
              <a:rPr lang="en-US" sz="2400" dirty="0" smtClean="0">
                <a:solidFill>
                  <a:srgbClr val="FF0000"/>
                </a:solidFill>
              </a:rPr>
              <a:t>mv </a:t>
            </a:r>
            <a:r>
              <a:rPr lang="zh-CN" altLang="en-US" sz="2400" dirty="0" smtClean="0">
                <a:solidFill>
                  <a:srgbClr val="FF0000"/>
                </a:solidFill>
              </a:rPr>
              <a:t>命令</a:t>
            </a:r>
            <a:r>
              <a:rPr lang="zh-CN" altLang="en-US" sz="2400" dirty="0" smtClean="0"/>
              <a:t>来更改文件名称，或移动文件到指定目录。 </a:t>
            </a:r>
          </a:p>
          <a:p>
            <a:pPr marL="533400" indent="-533400"/>
            <a:r>
              <a:rPr lang="zh-CN" altLang="en-US" sz="2400" dirty="0" smtClean="0"/>
              <a:t>命令语法： </a:t>
            </a:r>
          </a:p>
          <a:p>
            <a:pPr marL="914400" lvl="1" indent="-457200">
              <a:buFont typeface="Wingdings" pitchFamily="2" charset="2"/>
              <a:buNone/>
            </a:pPr>
            <a:r>
              <a:rPr lang="en-US" dirty="0" smtClean="0"/>
              <a:t>mv [options] file1 file2</a:t>
            </a:r>
          </a:p>
          <a:p>
            <a:pPr marL="914400" lvl="1" indent="-457200">
              <a:buFont typeface="Wingdings" pitchFamily="2" charset="2"/>
              <a:buNone/>
            </a:pPr>
            <a:r>
              <a:rPr lang="en-US" dirty="0" smtClean="0"/>
              <a:t>mv [options] file-list  directory</a:t>
            </a:r>
          </a:p>
          <a:p>
            <a:pPr marL="533400" indent="-533400"/>
            <a:r>
              <a:rPr lang="zh-CN" altLang="en-US" sz="2400" dirty="0" smtClean="0"/>
              <a:t>功能：</a:t>
            </a:r>
          </a:p>
          <a:p>
            <a:pPr marL="914400" lvl="1" indent="-457200">
              <a:buFont typeface="Wingdings" pitchFamily="2" charset="2"/>
              <a:buNone/>
            </a:pPr>
            <a:r>
              <a:rPr lang="zh-CN" altLang="en-US" dirty="0" smtClean="0"/>
              <a:t>（</a:t>
            </a:r>
            <a:r>
              <a:rPr lang="en-US" dirty="0" smtClean="0"/>
              <a:t>1</a:t>
            </a:r>
            <a:r>
              <a:rPr lang="zh-CN" altLang="en-US" dirty="0" smtClean="0"/>
              <a:t>）转移文件</a:t>
            </a:r>
            <a:r>
              <a:rPr lang="en-US" dirty="0" smtClean="0"/>
              <a:t>file1</a:t>
            </a:r>
            <a:r>
              <a:rPr lang="zh-CN" altLang="en-US" dirty="0" smtClean="0"/>
              <a:t>到</a:t>
            </a:r>
            <a:r>
              <a:rPr lang="en-US" dirty="0" smtClean="0"/>
              <a:t>file2</a:t>
            </a:r>
            <a:r>
              <a:rPr lang="zh-CN" altLang="en-US" dirty="0" smtClean="0"/>
              <a:t>，或把文件</a:t>
            </a:r>
            <a:r>
              <a:rPr lang="en-US" dirty="0" smtClean="0"/>
              <a:t>file1</a:t>
            </a:r>
            <a:r>
              <a:rPr lang="zh-CN" altLang="en-US" dirty="0" smtClean="0"/>
              <a:t>重命名为</a:t>
            </a:r>
            <a:r>
              <a:rPr lang="en-US" dirty="0" smtClean="0"/>
              <a:t>file2</a:t>
            </a:r>
          </a:p>
          <a:p>
            <a:pPr marL="914400" lvl="1" indent="-457200">
              <a:buFont typeface="Wingdings" pitchFamily="2" charset="2"/>
              <a:buNone/>
            </a:pPr>
            <a:r>
              <a:rPr lang="zh-CN" altLang="en-US" dirty="0" smtClean="0"/>
              <a:t>（</a:t>
            </a:r>
            <a:r>
              <a:rPr lang="en-US" dirty="0" smtClean="0"/>
              <a:t>2</a:t>
            </a:r>
            <a:r>
              <a:rPr lang="zh-CN" altLang="en-US" dirty="0" smtClean="0"/>
              <a:t>）把文件列表</a:t>
            </a:r>
            <a:r>
              <a:rPr lang="en-US" dirty="0" smtClean="0"/>
              <a:t>file-list</a:t>
            </a:r>
            <a:r>
              <a:rPr lang="zh-CN" altLang="en-US" dirty="0" smtClean="0"/>
              <a:t>中的所有文件转移到目录</a:t>
            </a:r>
            <a:r>
              <a:rPr lang="en-US" dirty="0" smtClean="0"/>
              <a:t>directory</a:t>
            </a:r>
            <a:r>
              <a:rPr lang="zh-CN" altLang="en-US" dirty="0" smtClean="0"/>
              <a:t>下</a:t>
            </a:r>
          </a:p>
        </p:txBody>
      </p:sp>
    </p:spTree>
    <p:extLst>
      <p:ext uri="{BB962C8B-B14F-4D97-AF65-F5344CB8AC3E}">
        <p14:creationId xmlns:p14="http://schemas.microsoft.com/office/powerpoint/2010/main" val="285690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7649"/>
          <p:cNvSpPr>
            <a:spLocks noGrp="1" noChangeArrowheads="1"/>
          </p:cNvSpPr>
          <p:nvPr>
            <p:ph type="title"/>
          </p:nvPr>
        </p:nvSpPr>
        <p:spPr/>
        <p:txBody>
          <a:bodyPr/>
          <a:lstStyle/>
          <a:p>
            <a:r>
              <a:rPr lang="zh-CN" altLang="en-US" dirty="0" smtClean="0"/>
              <a:t>文件系统命令</a:t>
            </a:r>
          </a:p>
        </p:txBody>
      </p:sp>
      <p:sp>
        <p:nvSpPr>
          <p:cNvPr id="24578" name="文本占位符 27650"/>
          <p:cNvSpPr>
            <a:spLocks noGrp="1" noChangeArrowheads="1"/>
          </p:cNvSpPr>
          <p:nvPr>
            <p:ph idx="1"/>
          </p:nvPr>
        </p:nvSpPr>
        <p:spPr>
          <a:xfrm>
            <a:off x="683568" y="1340768"/>
            <a:ext cx="7705551" cy="4823941"/>
          </a:xfrm>
        </p:spPr>
        <p:txBody>
          <a:bodyPr/>
          <a:lstStyle/>
          <a:p>
            <a:pPr marL="457200" lvl="1" indent="0">
              <a:buNone/>
            </a:pPr>
            <a:r>
              <a:rPr lang="zh-CN" altLang="en-US" sz="2800" dirty="0" smtClean="0"/>
              <a:t>例：将文件</a:t>
            </a:r>
            <a:r>
              <a:rPr lang="en-US" sz="2800" dirty="0" smtClean="0"/>
              <a:t>edc.txt</a:t>
            </a:r>
            <a:r>
              <a:rPr lang="zh-CN" altLang="en-US" sz="2800" dirty="0" smtClean="0"/>
              <a:t>重命名为</a:t>
            </a:r>
            <a:r>
              <a:rPr lang="en-US" sz="2800" dirty="0" smtClean="0"/>
              <a:t>fork1.c</a:t>
            </a:r>
          </a:p>
          <a:p>
            <a:pPr marL="914400" lvl="1" indent="-457200">
              <a:buFont typeface="Wingdings" pitchFamily="2" charset="2"/>
              <a:buNone/>
            </a:pPr>
            <a:r>
              <a:rPr lang="en-US" sz="2800" dirty="0" smtClean="0"/>
              <a:t>	 [</a:t>
            </a:r>
            <a:r>
              <a:rPr lang="en-US" sz="2800" dirty="0" err="1" smtClean="0"/>
              <a:t>root@localhost</a:t>
            </a:r>
            <a:r>
              <a:rPr lang="en-US" sz="2800" dirty="0" smtClean="0"/>
              <a:t> root]# mv edc.txt fork1.c</a:t>
            </a:r>
          </a:p>
          <a:p>
            <a:pPr marL="914400" lvl="1" indent="-457200">
              <a:buFont typeface="Wingdings" pitchFamily="2" charset="2"/>
              <a:buNone/>
            </a:pPr>
            <a:endParaRPr lang="en-US" sz="2800" dirty="0" smtClean="0"/>
          </a:p>
          <a:p>
            <a:pPr marL="914400" lvl="1" indent="-457200">
              <a:buFont typeface="Wingdings" pitchFamily="2" charset="2"/>
              <a:buNone/>
            </a:pPr>
            <a:r>
              <a:rPr lang="zh-CN" altLang="en-US" sz="2800" dirty="0" smtClean="0"/>
              <a:t>例：将</a:t>
            </a:r>
            <a:r>
              <a:rPr lang="en-US" sz="2800" dirty="0" smtClean="0"/>
              <a:t>~/dir1</a:t>
            </a:r>
            <a:r>
              <a:rPr lang="zh-CN" altLang="en-US" sz="2800" dirty="0" smtClean="0"/>
              <a:t>中的所有文件移到</a:t>
            </a:r>
            <a:r>
              <a:rPr lang="zh-CN" altLang="en-US" sz="2800" dirty="0" smtClean="0">
                <a:solidFill>
                  <a:srgbClr val="FF0000"/>
                </a:solidFill>
              </a:rPr>
              <a:t>当前目录（用“</a:t>
            </a:r>
            <a:r>
              <a:rPr lang="en-US" sz="2800" dirty="0" smtClean="0">
                <a:solidFill>
                  <a:srgbClr val="FF0000"/>
                </a:solidFill>
              </a:rPr>
              <a:t>.”</a:t>
            </a:r>
            <a:r>
              <a:rPr lang="zh-CN" altLang="en-US" sz="2800" dirty="0" smtClean="0">
                <a:solidFill>
                  <a:srgbClr val="FF0000"/>
                </a:solidFill>
              </a:rPr>
              <a:t>表示）</a:t>
            </a:r>
            <a:r>
              <a:rPr lang="zh-CN" altLang="en-US" sz="2800" dirty="0" smtClean="0"/>
              <a:t>中</a:t>
            </a:r>
          </a:p>
          <a:p>
            <a:pPr marL="914400" lvl="1" indent="-457200">
              <a:buFont typeface="Wingdings" pitchFamily="2" charset="2"/>
              <a:buNone/>
            </a:pPr>
            <a:r>
              <a:rPr lang="zh-CN" altLang="en-US" sz="2800" dirty="0" smtClean="0"/>
              <a:t>	</a:t>
            </a:r>
            <a:r>
              <a:rPr lang="en-US" sz="2800" dirty="0" smtClean="0"/>
              <a:t>[</a:t>
            </a:r>
            <a:r>
              <a:rPr lang="en-US" sz="2800" dirty="0" err="1" smtClean="0"/>
              <a:t>root@localhost</a:t>
            </a:r>
            <a:r>
              <a:rPr lang="en-US" sz="2800" dirty="0" smtClean="0"/>
              <a:t> root]# mv ~/dir1/* .</a:t>
            </a:r>
            <a:endParaRPr lang="zh-CN" altLang="en-US" sz="2800" dirty="0" smtClean="0"/>
          </a:p>
        </p:txBody>
      </p:sp>
    </p:spTree>
    <p:extLst>
      <p:ext uri="{BB962C8B-B14F-4D97-AF65-F5344CB8AC3E}">
        <p14:creationId xmlns:p14="http://schemas.microsoft.com/office/powerpoint/2010/main" val="11656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8673"/>
          <p:cNvSpPr>
            <a:spLocks noGrp="1" noChangeArrowheads="1"/>
          </p:cNvSpPr>
          <p:nvPr>
            <p:ph type="title"/>
          </p:nvPr>
        </p:nvSpPr>
        <p:spPr/>
        <p:txBody>
          <a:bodyPr/>
          <a:lstStyle/>
          <a:p>
            <a:r>
              <a:rPr lang="zh-CN" altLang="en-US" dirty="0" smtClean="0"/>
              <a:t>文件系统命令</a:t>
            </a:r>
          </a:p>
        </p:txBody>
      </p:sp>
      <p:sp>
        <p:nvSpPr>
          <p:cNvPr id="25602" name="文本占位符 28674"/>
          <p:cNvSpPr>
            <a:spLocks noGrp="1" noChangeArrowheads="1"/>
          </p:cNvSpPr>
          <p:nvPr>
            <p:ph idx="1"/>
          </p:nvPr>
        </p:nvSpPr>
        <p:spPr/>
        <p:txBody>
          <a:bodyPr/>
          <a:lstStyle/>
          <a:p>
            <a:pPr marL="533400" indent="-533400" algn="just">
              <a:lnSpc>
                <a:spcPct val="90000"/>
              </a:lnSpc>
              <a:buFont typeface="Wingdings" pitchFamily="2" charset="2"/>
              <a:buAutoNum type="arabicPeriod" startAt="10"/>
            </a:pPr>
            <a:r>
              <a:rPr lang="zh-CN" altLang="en-US" b="1" dirty="0" smtClean="0"/>
              <a:t>删除文件</a:t>
            </a:r>
            <a:r>
              <a:rPr lang="en-US" b="1" dirty="0" err="1" smtClean="0">
                <a:solidFill>
                  <a:srgbClr val="FF0000"/>
                </a:solidFill>
              </a:rPr>
              <a:t>rm</a:t>
            </a:r>
            <a:endParaRPr lang="en-US" b="1" dirty="0" smtClean="0">
              <a:solidFill>
                <a:srgbClr val="FF0000"/>
              </a:solidFill>
            </a:endParaRPr>
          </a:p>
          <a:p>
            <a:pPr marL="0" indent="0" algn="just">
              <a:lnSpc>
                <a:spcPct val="90000"/>
              </a:lnSpc>
              <a:buNone/>
            </a:pPr>
            <a:endParaRPr lang="en-US" dirty="0" smtClean="0">
              <a:solidFill>
                <a:srgbClr val="FF0000"/>
              </a:solidFill>
            </a:endParaRPr>
          </a:p>
          <a:p>
            <a:pPr marL="533400" indent="-533400">
              <a:lnSpc>
                <a:spcPct val="90000"/>
              </a:lnSpc>
            </a:pPr>
            <a:r>
              <a:rPr lang="zh-CN" altLang="en-US" dirty="0" smtClean="0"/>
              <a:t>命令语法：</a:t>
            </a:r>
            <a:r>
              <a:rPr lang="en-US" dirty="0" err="1" smtClean="0"/>
              <a:t>rm</a:t>
            </a:r>
            <a:r>
              <a:rPr lang="en-US" dirty="0" smtClean="0"/>
              <a:t> [options] file-list</a:t>
            </a:r>
          </a:p>
          <a:p>
            <a:pPr marL="0" indent="0">
              <a:lnSpc>
                <a:spcPct val="90000"/>
              </a:lnSpc>
              <a:buNone/>
            </a:pPr>
            <a:endParaRPr lang="en-US" dirty="0" smtClean="0"/>
          </a:p>
          <a:p>
            <a:pPr marL="533400" indent="-533400">
              <a:lnSpc>
                <a:spcPct val="90000"/>
              </a:lnSpc>
            </a:pPr>
            <a:r>
              <a:rPr lang="zh-CN" altLang="en-US" dirty="0" smtClean="0"/>
              <a:t>常用选项：</a:t>
            </a:r>
          </a:p>
          <a:p>
            <a:pPr marL="914400" lvl="1" indent="-457200">
              <a:lnSpc>
                <a:spcPct val="90000"/>
              </a:lnSpc>
              <a:buFont typeface="Wingdings" pitchFamily="2" charset="2"/>
              <a:buNone/>
            </a:pPr>
            <a:r>
              <a:rPr lang="en-US" sz="2800" dirty="0" smtClean="0"/>
              <a:t>-f	</a:t>
            </a:r>
            <a:r>
              <a:rPr lang="zh-CN" altLang="en-US" sz="2800" dirty="0" smtClean="0"/>
              <a:t>强制删除目录或文件。</a:t>
            </a:r>
          </a:p>
          <a:p>
            <a:pPr marL="914400" lvl="1" indent="-457200">
              <a:lnSpc>
                <a:spcPct val="90000"/>
              </a:lnSpc>
              <a:buFont typeface="Wingdings" pitchFamily="2" charset="2"/>
              <a:buNone/>
            </a:pPr>
            <a:r>
              <a:rPr lang="en-US" sz="2800" dirty="0" smtClean="0"/>
              <a:t>-</a:t>
            </a:r>
            <a:r>
              <a:rPr lang="en-US" sz="2800" dirty="0" err="1" smtClean="0"/>
              <a:t>i</a:t>
            </a:r>
            <a:r>
              <a:rPr lang="en-US" sz="2800" dirty="0" smtClean="0"/>
              <a:t>	</a:t>
            </a:r>
            <a:r>
              <a:rPr lang="zh-CN" altLang="en-US" sz="2800" dirty="0" smtClean="0"/>
              <a:t>在删除文件或目录前，先询问使用者。</a:t>
            </a:r>
          </a:p>
          <a:p>
            <a:pPr marL="914400" lvl="1" indent="-457200">
              <a:lnSpc>
                <a:spcPct val="90000"/>
              </a:lnSpc>
              <a:buFont typeface="Wingdings" pitchFamily="2" charset="2"/>
              <a:buNone/>
            </a:pPr>
            <a:r>
              <a:rPr lang="en-US" sz="2800" dirty="0" smtClean="0"/>
              <a:t>-r	</a:t>
            </a:r>
            <a:r>
              <a:rPr lang="zh-CN" altLang="en-US" sz="2800" dirty="0" smtClean="0"/>
              <a:t>删除文件时使用递归处理。 </a:t>
            </a:r>
          </a:p>
        </p:txBody>
      </p:sp>
    </p:spTree>
    <p:extLst>
      <p:ext uri="{BB962C8B-B14F-4D97-AF65-F5344CB8AC3E}">
        <p14:creationId xmlns:p14="http://schemas.microsoft.com/office/powerpoint/2010/main" val="12822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8673"/>
          <p:cNvSpPr>
            <a:spLocks noGrp="1" noChangeArrowheads="1"/>
          </p:cNvSpPr>
          <p:nvPr>
            <p:ph type="title"/>
          </p:nvPr>
        </p:nvSpPr>
        <p:spPr/>
        <p:txBody>
          <a:bodyPr/>
          <a:lstStyle/>
          <a:p>
            <a:r>
              <a:rPr lang="zh-CN" altLang="en-US" dirty="0" smtClean="0"/>
              <a:t>文件系统命令</a:t>
            </a:r>
          </a:p>
        </p:txBody>
      </p:sp>
      <p:sp>
        <p:nvSpPr>
          <p:cNvPr id="25602" name="文本占位符 28674"/>
          <p:cNvSpPr>
            <a:spLocks noGrp="1" noChangeArrowheads="1"/>
          </p:cNvSpPr>
          <p:nvPr>
            <p:ph idx="1"/>
          </p:nvPr>
        </p:nvSpPr>
        <p:spPr>
          <a:xfrm>
            <a:off x="683568" y="1556792"/>
            <a:ext cx="8229600" cy="3816325"/>
          </a:xfrm>
        </p:spPr>
        <p:txBody>
          <a:bodyPr/>
          <a:lstStyle/>
          <a:p>
            <a:pPr marL="0" indent="0">
              <a:lnSpc>
                <a:spcPct val="90000"/>
              </a:lnSpc>
              <a:buNone/>
            </a:pPr>
            <a:r>
              <a:rPr lang="zh-CN" altLang="en-US" dirty="0" smtClean="0"/>
              <a:t>例：删除当前目录下子目录</a:t>
            </a:r>
            <a:r>
              <a:rPr lang="en-US" dirty="0" smtClean="0"/>
              <a:t>dir1</a:t>
            </a:r>
            <a:r>
              <a:rPr lang="zh-CN" altLang="en-US" dirty="0" smtClean="0"/>
              <a:t>中的文件</a:t>
            </a:r>
            <a:r>
              <a:rPr lang="en-US" dirty="0" err="1" smtClean="0"/>
              <a:t>tmp.old</a:t>
            </a:r>
            <a:endParaRPr lang="en-US" dirty="0" smtClean="0"/>
          </a:p>
          <a:p>
            <a:pPr marL="914400" lvl="1" indent="-457200">
              <a:lnSpc>
                <a:spcPct val="90000"/>
              </a:lnSpc>
              <a:buFont typeface="Wingdings" pitchFamily="2" charset="2"/>
              <a:buNone/>
            </a:pPr>
            <a:r>
              <a:rPr lang="en-US" dirty="0" smtClean="0"/>
              <a:t>[</a:t>
            </a:r>
            <a:r>
              <a:rPr lang="en-US" dirty="0" err="1" smtClean="0"/>
              <a:t>root@localhost</a:t>
            </a:r>
            <a:r>
              <a:rPr lang="en-US" dirty="0" smtClean="0"/>
              <a:t> root]# </a:t>
            </a:r>
            <a:r>
              <a:rPr lang="en-US" dirty="0" err="1" smtClean="0"/>
              <a:t>rm</a:t>
            </a:r>
            <a:r>
              <a:rPr lang="en-US" dirty="0" smtClean="0"/>
              <a:t> dir1/</a:t>
            </a:r>
            <a:r>
              <a:rPr lang="en-US" dirty="0" err="1" smtClean="0"/>
              <a:t>tmp.old</a:t>
            </a:r>
            <a:r>
              <a:rPr lang="en-US" dirty="0" smtClean="0"/>
              <a:t> </a:t>
            </a:r>
          </a:p>
          <a:p>
            <a:pPr marL="914400" lvl="1" indent="-457200">
              <a:lnSpc>
                <a:spcPct val="90000"/>
              </a:lnSpc>
              <a:buFont typeface="Wingdings" pitchFamily="2" charset="2"/>
              <a:buNone/>
            </a:pPr>
            <a:endParaRPr lang="en-US" dirty="0" smtClean="0"/>
          </a:p>
          <a:p>
            <a:pPr marL="0" indent="0">
              <a:lnSpc>
                <a:spcPct val="90000"/>
              </a:lnSpc>
              <a:buNone/>
            </a:pPr>
            <a:r>
              <a:rPr lang="zh-CN" altLang="en-US" dirty="0" smtClean="0"/>
              <a:t>例：强制删除文件</a:t>
            </a:r>
            <a:r>
              <a:rPr lang="en-US" dirty="0" smtClean="0"/>
              <a:t>edc.txt</a:t>
            </a:r>
            <a:r>
              <a:rPr lang="zh-CN" altLang="en-US" dirty="0" smtClean="0"/>
              <a:t>和</a:t>
            </a:r>
            <a:r>
              <a:rPr lang="en-US" dirty="0" smtClean="0"/>
              <a:t>~/dir1/fork</a:t>
            </a:r>
          </a:p>
          <a:p>
            <a:pPr marL="914400" lvl="1" indent="-457200">
              <a:lnSpc>
                <a:spcPct val="90000"/>
              </a:lnSpc>
              <a:buFont typeface="Wingdings" pitchFamily="2" charset="2"/>
              <a:buNone/>
            </a:pPr>
            <a:r>
              <a:rPr lang="en-US" dirty="0" smtClean="0"/>
              <a:t>[</a:t>
            </a:r>
            <a:r>
              <a:rPr lang="en-US" dirty="0" err="1" smtClean="0"/>
              <a:t>root@localhost</a:t>
            </a:r>
            <a:r>
              <a:rPr lang="en-US" dirty="0" smtClean="0"/>
              <a:t> root]# </a:t>
            </a:r>
            <a:r>
              <a:rPr lang="en-US" dirty="0" err="1" smtClean="0"/>
              <a:t>rm</a:t>
            </a:r>
            <a:r>
              <a:rPr lang="en-US" dirty="0" smtClean="0"/>
              <a:t> –f edc.txt ~/dir1/fork</a:t>
            </a:r>
            <a:endParaRPr lang="zh-CN" altLang="en-US" dirty="0" smtClean="0"/>
          </a:p>
        </p:txBody>
      </p:sp>
    </p:spTree>
    <p:extLst>
      <p:ext uri="{BB962C8B-B14F-4D97-AF65-F5344CB8AC3E}">
        <p14:creationId xmlns:p14="http://schemas.microsoft.com/office/powerpoint/2010/main" val="408040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9697"/>
          <p:cNvSpPr>
            <a:spLocks noGrp="1" noChangeArrowheads="1"/>
          </p:cNvSpPr>
          <p:nvPr>
            <p:ph type="title"/>
          </p:nvPr>
        </p:nvSpPr>
        <p:spPr/>
        <p:txBody>
          <a:bodyPr/>
          <a:lstStyle/>
          <a:p>
            <a:r>
              <a:rPr lang="zh-CN" altLang="en-US" dirty="0" smtClean="0"/>
              <a:t>文件系统命令</a:t>
            </a:r>
          </a:p>
        </p:txBody>
      </p:sp>
      <p:sp>
        <p:nvSpPr>
          <p:cNvPr id="26626" name="文本占位符 29698"/>
          <p:cNvSpPr>
            <a:spLocks noGrp="1" noChangeArrowheads="1"/>
          </p:cNvSpPr>
          <p:nvPr>
            <p:ph idx="1"/>
          </p:nvPr>
        </p:nvSpPr>
        <p:spPr/>
        <p:txBody>
          <a:bodyPr/>
          <a:lstStyle/>
          <a:p>
            <a:pPr marL="533400" indent="-533400">
              <a:buFont typeface="Wingdings" pitchFamily="2" charset="2"/>
              <a:buAutoNum type="arabicPeriod" startAt="11"/>
            </a:pPr>
            <a:r>
              <a:rPr lang="zh-CN" altLang="en-US" sz="2400" b="1" dirty="0" smtClean="0"/>
              <a:t>统计文件大小</a:t>
            </a:r>
            <a:r>
              <a:rPr lang="en-US" sz="2400" b="1" dirty="0" err="1" smtClean="0">
                <a:solidFill>
                  <a:srgbClr val="FF0000"/>
                </a:solidFill>
              </a:rPr>
              <a:t>wc</a:t>
            </a:r>
            <a:endParaRPr lang="en-US" sz="2400" dirty="0" smtClean="0">
              <a:solidFill>
                <a:srgbClr val="FF0000"/>
              </a:solidFill>
            </a:endParaRPr>
          </a:p>
          <a:p>
            <a:pPr marL="533400" indent="-533400"/>
            <a:r>
              <a:rPr lang="zh-CN" altLang="en-US" sz="2400" dirty="0" smtClean="0"/>
              <a:t>命令语法：</a:t>
            </a:r>
            <a:r>
              <a:rPr lang="en-US" sz="2400" dirty="0" err="1" smtClean="0"/>
              <a:t>wc</a:t>
            </a:r>
            <a:r>
              <a:rPr lang="en-US" sz="2400" dirty="0" smtClean="0"/>
              <a:t> [options] file-list</a:t>
            </a:r>
          </a:p>
          <a:p>
            <a:pPr marL="533400" indent="-533400"/>
            <a:r>
              <a:rPr lang="zh-CN" altLang="en-US" sz="2400" dirty="0" smtClean="0"/>
              <a:t>功能：显示文件列表</a:t>
            </a:r>
            <a:r>
              <a:rPr lang="en-US" sz="2400" dirty="0" smtClean="0"/>
              <a:t>file-list</a:t>
            </a:r>
            <a:r>
              <a:rPr lang="zh-CN" altLang="en-US" sz="2400" dirty="0" smtClean="0"/>
              <a:t>中的文件的大小，包括行数、单词数和字符数（</a:t>
            </a:r>
            <a:r>
              <a:rPr lang="en-US" sz="2400" dirty="0" smtClean="0"/>
              <a:t>lines, words, and characters</a:t>
            </a:r>
            <a:r>
              <a:rPr lang="zh-CN" altLang="en-US" sz="2400" dirty="0" smtClean="0"/>
              <a:t>）。 </a:t>
            </a:r>
          </a:p>
          <a:p>
            <a:pPr marL="533400" indent="-533400"/>
            <a:r>
              <a:rPr lang="zh-CN" altLang="en-US" sz="2400" dirty="0" smtClean="0"/>
              <a:t>常用选项：</a:t>
            </a:r>
          </a:p>
          <a:p>
            <a:pPr marL="914400" lvl="1" indent="-457200">
              <a:buFont typeface="Wingdings" pitchFamily="2" charset="2"/>
              <a:buNone/>
            </a:pPr>
            <a:r>
              <a:rPr lang="en-US" sz="2000" dirty="0" smtClean="0"/>
              <a:t>-c		</a:t>
            </a:r>
            <a:r>
              <a:rPr lang="zh-CN" altLang="en-US" sz="2000" dirty="0" smtClean="0"/>
              <a:t>统计文件字节数。 </a:t>
            </a:r>
          </a:p>
          <a:p>
            <a:pPr marL="914400" lvl="1" indent="-457200">
              <a:buFont typeface="Wingdings" pitchFamily="2" charset="2"/>
              <a:buNone/>
            </a:pPr>
            <a:r>
              <a:rPr lang="en-US" sz="2000" dirty="0" smtClean="0"/>
              <a:t>-m 		</a:t>
            </a:r>
            <a:r>
              <a:rPr lang="zh-CN" altLang="en-US" sz="2000" dirty="0" smtClean="0"/>
              <a:t>统计文件字符数。</a:t>
            </a:r>
          </a:p>
          <a:p>
            <a:pPr marL="914400" lvl="1" indent="-457200">
              <a:buFont typeface="Wingdings" pitchFamily="2" charset="2"/>
              <a:buNone/>
            </a:pPr>
            <a:r>
              <a:rPr lang="en-US" sz="2000" dirty="0" smtClean="0"/>
              <a:t>-l		</a:t>
            </a:r>
            <a:r>
              <a:rPr lang="zh-CN" altLang="en-US" sz="2000" dirty="0" smtClean="0"/>
              <a:t>统计文件行数。</a:t>
            </a:r>
          </a:p>
          <a:p>
            <a:pPr marL="914400" lvl="1" indent="-457200">
              <a:buFont typeface="Wingdings" pitchFamily="2" charset="2"/>
              <a:buNone/>
            </a:pPr>
            <a:r>
              <a:rPr lang="en-US" sz="2000" dirty="0" smtClean="0"/>
              <a:t>-L		</a:t>
            </a:r>
            <a:r>
              <a:rPr lang="zh-CN" altLang="en-US" sz="2000" dirty="0" smtClean="0"/>
              <a:t>统计文件最长行数的长度。</a:t>
            </a:r>
          </a:p>
          <a:p>
            <a:pPr marL="914400" lvl="1" indent="-457200">
              <a:buFont typeface="Wingdings" pitchFamily="2" charset="2"/>
              <a:buNone/>
            </a:pPr>
            <a:r>
              <a:rPr lang="en-US" sz="2000" dirty="0" smtClean="0"/>
              <a:t>-w		</a:t>
            </a:r>
            <a:r>
              <a:rPr lang="zh-CN" altLang="en-US" sz="2000" dirty="0" smtClean="0"/>
              <a:t>统计文件单词数。 </a:t>
            </a:r>
          </a:p>
        </p:txBody>
      </p:sp>
    </p:spTree>
    <p:extLst>
      <p:ext uri="{BB962C8B-B14F-4D97-AF65-F5344CB8AC3E}">
        <p14:creationId xmlns:p14="http://schemas.microsoft.com/office/powerpoint/2010/main" val="283948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0721"/>
          <p:cNvSpPr>
            <a:spLocks noGrp="1" noChangeArrowheads="1"/>
          </p:cNvSpPr>
          <p:nvPr>
            <p:ph type="title"/>
          </p:nvPr>
        </p:nvSpPr>
        <p:spPr/>
        <p:txBody>
          <a:bodyPr/>
          <a:lstStyle/>
          <a:p>
            <a:r>
              <a:rPr lang="zh-CN" altLang="en-US" dirty="0" smtClean="0"/>
              <a:t>文件系统命令</a:t>
            </a:r>
          </a:p>
        </p:txBody>
      </p:sp>
      <p:sp>
        <p:nvSpPr>
          <p:cNvPr id="27650" name="文本占位符 30722"/>
          <p:cNvSpPr>
            <a:spLocks noGrp="1" noChangeArrowheads="1"/>
          </p:cNvSpPr>
          <p:nvPr>
            <p:ph idx="1"/>
          </p:nvPr>
        </p:nvSpPr>
        <p:spPr/>
        <p:txBody>
          <a:bodyPr/>
          <a:lstStyle/>
          <a:p>
            <a:pPr marL="533400" indent="-533400" algn="just">
              <a:buFont typeface="Wingdings" pitchFamily="2" charset="2"/>
              <a:buAutoNum type="arabicPeriod" startAt="12"/>
            </a:pPr>
            <a:r>
              <a:rPr lang="zh-CN" altLang="en-US" b="1" dirty="0" smtClean="0"/>
              <a:t>查找文件命令</a:t>
            </a:r>
            <a:r>
              <a:rPr lang="en-US" b="1" dirty="0" smtClean="0">
                <a:solidFill>
                  <a:srgbClr val="FF0000"/>
                </a:solidFill>
              </a:rPr>
              <a:t>f </a:t>
            </a:r>
            <a:r>
              <a:rPr lang="en-US" altLang="zh-CN" b="1" dirty="0" err="1">
                <a:solidFill>
                  <a:srgbClr val="FF0000"/>
                </a:solidFill>
              </a:rPr>
              <a:t>ind</a:t>
            </a:r>
            <a:endParaRPr lang="en-US" dirty="0" smtClean="0">
              <a:solidFill>
                <a:srgbClr val="FF0000"/>
              </a:solidFill>
            </a:endParaRPr>
          </a:p>
          <a:p>
            <a:pPr marL="533400" indent="-533400"/>
            <a:r>
              <a:rPr lang="zh-CN" altLang="en-US" dirty="0" smtClean="0"/>
              <a:t>命令语法： </a:t>
            </a:r>
            <a:r>
              <a:rPr lang="en-US" sz="3200" dirty="0" smtClean="0"/>
              <a:t>find [</a:t>
            </a:r>
            <a:r>
              <a:rPr lang="zh-CN" altLang="en-US" sz="3200" dirty="0" smtClean="0"/>
              <a:t>路径</a:t>
            </a:r>
            <a:r>
              <a:rPr lang="en-US" sz="3200" dirty="0" smtClean="0"/>
              <a:t>] [</a:t>
            </a:r>
            <a:r>
              <a:rPr lang="zh-CN" altLang="en-US" sz="3200" dirty="0" smtClean="0"/>
              <a:t>参数</a:t>
            </a:r>
            <a:r>
              <a:rPr lang="en-US" sz="3200" dirty="0" smtClean="0"/>
              <a:t>] </a:t>
            </a:r>
            <a:r>
              <a:rPr lang="zh-CN" altLang="en-US" sz="3200" dirty="0" smtClean="0"/>
              <a:t>文件名 </a:t>
            </a:r>
          </a:p>
          <a:p>
            <a:pPr marL="533400" indent="-533400"/>
            <a:endParaRPr lang="zh-CN" altLang="en-US" dirty="0" smtClean="0"/>
          </a:p>
        </p:txBody>
      </p:sp>
      <p:sp>
        <p:nvSpPr>
          <p:cNvPr id="30725" name="矩形 30724"/>
          <p:cNvSpPr>
            <a:spLocks noChangeArrowheads="1"/>
          </p:cNvSpPr>
          <p:nvPr/>
        </p:nvSpPr>
        <p:spPr bwMode="auto">
          <a:xfrm>
            <a:off x="684213" y="3789363"/>
            <a:ext cx="84597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339966"/>
              </a:buClr>
              <a:buFont typeface="Wingdings" pitchFamily="2" charset="2"/>
              <a:buChar char="q"/>
            </a:pPr>
            <a:r>
              <a:rPr lang="zh-CN" altLang="en-US" sz="2300" dirty="0">
                <a:ea typeface="黑体" pitchFamily="49" charset="-122"/>
              </a:rPr>
              <a:t>例</a:t>
            </a:r>
            <a:r>
              <a:rPr lang="en-US" sz="2300" dirty="0"/>
              <a:t>1.</a:t>
            </a:r>
            <a:r>
              <a:rPr lang="zh-CN" altLang="en-US" sz="2300" dirty="0">
                <a:ea typeface="黑体" pitchFamily="49" charset="-122"/>
              </a:rPr>
              <a:t>在整个目录中找一个文件名是</a:t>
            </a:r>
            <a:r>
              <a:rPr lang="en-US" sz="2300" dirty="0" err="1"/>
              <a:t>grub.conf</a:t>
            </a:r>
            <a:r>
              <a:rPr lang="zh-CN" altLang="en-US" sz="2300" dirty="0">
                <a:ea typeface="黑体" pitchFamily="49" charset="-122"/>
              </a:rPr>
              <a:t>的文件。 </a:t>
            </a:r>
          </a:p>
          <a:p>
            <a:pPr marL="342900" indent="-342900">
              <a:spcBef>
                <a:spcPct val="20000"/>
              </a:spcBef>
              <a:buClr>
                <a:srgbClr val="339966"/>
              </a:buClr>
              <a:buFont typeface="Wingdings" pitchFamily="2" charset="2"/>
              <a:buNone/>
            </a:pPr>
            <a:r>
              <a:rPr lang="zh-CN" altLang="en-US" sz="2300" dirty="0">
                <a:ea typeface="黑体" pitchFamily="49" charset="-122"/>
              </a:rPr>
              <a:t>     	 </a:t>
            </a:r>
            <a:r>
              <a:rPr lang="en-US" sz="2300" dirty="0"/>
              <a:t>[</a:t>
            </a:r>
            <a:r>
              <a:rPr lang="en-US" sz="2300" dirty="0" err="1"/>
              <a:t>root@localhost</a:t>
            </a:r>
            <a:r>
              <a:rPr lang="en-US" sz="2300" dirty="0"/>
              <a:t> root]# find  / </a:t>
            </a:r>
            <a:r>
              <a:rPr lang="zh-CN" altLang="en-US" sz="2300" dirty="0">
                <a:ea typeface="黑体" pitchFamily="49" charset="-122"/>
              </a:rPr>
              <a:t>－</a:t>
            </a:r>
            <a:r>
              <a:rPr lang="en-US" sz="2300" dirty="0"/>
              <a:t>name </a:t>
            </a:r>
            <a:r>
              <a:rPr lang="en-US" sz="2300" dirty="0" err="1"/>
              <a:t>grub.conf</a:t>
            </a:r>
            <a:r>
              <a:rPr lang="en-US" sz="2300" dirty="0"/>
              <a:t> </a:t>
            </a:r>
          </a:p>
          <a:p>
            <a:pPr marL="342900" indent="-342900">
              <a:spcBef>
                <a:spcPct val="20000"/>
              </a:spcBef>
              <a:buClr>
                <a:srgbClr val="339966"/>
              </a:buClr>
              <a:buFont typeface="Wingdings" pitchFamily="2" charset="2"/>
              <a:buNone/>
            </a:pPr>
            <a:r>
              <a:rPr lang="en-US" sz="2300" dirty="0"/>
              <a:t>	</a:t>
            </a:r>
            <a:r>
              <a:rPr lang="zh-CN" altLang="en-US" sz="2300" b="1" dirty="0">
                <a:ea typeface="黑体" pitchFamily="49" charset="-122"/>
              </a:rPr>
              <a:t>注意：</a:t>
            </a:r>
            <a:r>
              <a:rPr lang="zh-CN" altLang="en-US" sz="2300" dirty="0">
                <a:ea typeface="黑体" pitchFamily="49" charset="-122"/>
              </a:rPr>
              <a:t>“</a:t>
            </a:r>
            <a:r>
              <a:rPr lang="en-US" sz="2300" dirty="0"/>
              <a:t>/”</a:t>
            </a:r>
            <a:r>
              <a:rPr lang="zh-CN" altLang="en-US" sz="2300" dirty="0">
                <a:ea typeface="黑体" pitchFamily="49" charset="-122"/>
              </a:rPr>
              <a:t>前后都有</a:t>
            </a:r>
            <a:r>
              <a:rPr lang="zh-CN" altLang="en-US" sz="2300" dirty="0" smtClean="0">
                <a:ea typeface="黑体" pitchFamily="49" charset="-122"/>
              </a:rPr>
              <a:t>空格</a:t>
            </a:r>
            <a:endParaRPr lang="en-US" altLang="zh-CN" sz="2300" dirty="0" smtClean="0">
              <a:ea typeface="黑体" pitchFamily="49" charset="-122"/>
            </a:endParaRPr>
          </a:p>
          <a:p>
            <a:pPr marL="342900" indent="-342900">
              <a:spcBef>
                <a:spcPct val="20000"/>
              </a:spcBef>
              <a:buClr>
                <a:srgbClr val="339966"/>
              </a:buClr>
              <a:buFont typeface="Wingdings" pitchFamily="2" charset="2"/>
              <a:buNone/>
            </a:pPr>
            <a:endParaRPr lang="zh-CN" altLang="en-US" sz="2300" dirty="0">
              <a:ea typeface="黑体" pitchFamily="49" charset="-122"/>
            </a:endParaRPr>
          </a:p>
          <a:p>
            <a:pPr marL="342900" indent="-342900">
              <a:spcBef>
                <a:spcPct val="20000"/>
              </a:spcBef>
              <a:buClr>
                <a:srgbClr val="339966"/>
              </a:buClr>
              <a:buFont typeface="Wingdings" pitchFamily="2" charset="2"/>
              <a:buChar char="q"/>
            </a:pPr>
            <a:r>
              <a:rPr lang="zh-CN" altLang="en-US" sz="2300" dirty="0">
                <a:ea typeface="黑体" pitchFamily="49" charset="-122"/>
              </a:rPr>
              <a:t>例</a:t>
            </a:r>
            <a:r>
              <a:rPr lang="en-US" sz="2300" dirty="0"/>
              <a:t>2. </a:t>
            </a:r>
            <a:r>
              <a:rPr lang="zh-CN" altLang="en-US" sz="2300" dirty="0">
                <a:ea typeface="黑体" pitchFamily="49" charset="-122"/>
              </a:rPr>
              <a:t>找出</a:t>
            </a:r>
            <a:r>
              <a:rPr lang="en-US" sz="2300" dirty="0"/>
              <a:t>/home</a:t>
            </a:r>
            <a:r>
              <a:rPr lang="zh-CN" altLang="en-US" sz="2300" dirty="0">
                <a:ea typeface="黑体" pitchFamily="49" charset="-122"/>
              </a:rPr>
              <a:t>目录下是</a:t>
            </a:r>
            <a:r>
              <a:rPr lang="zh-CN" altLang="en-US" sz="2300" dirty="0" smtClean="0">
                <a:ea typeface="黑体" pitchFamily="49" charset="-122"/>
              </a:rPr>
              <a:t>“</a:t>
            </a:r>
            <a:r>
              <a:rPr lang="en-US" altLang="zh-CN" sz="2300" dirty="0" err="1" smtClean="0"/>
              <a:t>zyp</a:t>
            </a:r>
            <a:r>
              <a:rPr lang="en-US" sz="2300" dirty="0" smtClean="0"/>
              <a:t>”</a:t>
            </a:r>
            <a:r>
              <a:rPr lang="zh-CN" altLang="en-US" sz="2300" dirty="0">
                <a:ea typeface="黑体" pitchFamily="49" charset="-122"/>
              </a:rPr>
              <a:t>这个用户的文件。      	</a:t>
            </a:r>
            <a:r>
              <a:rPr lang="en-US" sz="2300" dirty="0"/>
              <a:t>[</a:t>
            </a:r>
            <a:r>
              <a:rPr lang="en-US" sz="2300" dirty="0" err="1"/>
              <a:t>root@localhost</a:t>
            </a:r>
            <a:r>
              <a:rPr lang="en-US" sz="2300" dirty="0"/>
              <a:t> root]# find  /home </a:t>
            </a:r>
            <a:r>
              <a:rPr lang="zh-CN" altLang="en-US" sz="2300" dirty="0">
                <a:ea typeface="黑体" pitchFamily="49" charset="-122"/>
              </a:rPr>
              <a:t>－</a:t>
            </a:r>
            <a:r>
              <a:rPr lang="en-US" sz="2300" dirty="0"/>
              <a:t>user </a:t>
            </a:r>
            <a:r>
              <a:rPr lang="en-US" sz="2300" dirty="0" err="1" smtClean="0"/>
              <a:t>zyp</a:t>
            </a:r>
            <a:endParaRPr lang="en-US" sz="2300" dirty="0"/>
          </a:p>
        </p:txBody>
      </p:sp>
      <p:graphicFrame>
        <p:nvGraphicFramePr>
          <p:cNvPr id="2" name="表格 1"/>
          <p:cNvGraphicFramePr>
            <a:graphicFrameLocks noGrp="1"/>
          </p:cNvGraphicFramePr>
          <p:nvPr>
            <p:extLst>
              <p:ext uri="{D42A27DB-BD31-4B8C-83A1-F6EECF244321}">
                <p14:modId xmlns:p14="http://schemas.microsoft.com/office/powerpoint/2010/main" val="126538402"/>
              </p:ext>
            </p:extLst>
          </p:nvPr>
        </p:nvGraphicFramePr>
        <p:xfrm>
          <a:off x="1403648" y="2702779"/>
          <a:ext cx="6096000" cy="1112520"/>
        </p:xfrm>
        <a:graphic>
          <a:graphicData uri="http://schemas.openxmlformats.org/drawingml/2006/table">
            <a:tbl>
              <a:tblPr firstRow="1" bandRow="1">
                <a:tableStyleId>{ED083AE6-46FA-4A59-8FB0-9F97EB10719F}</a:tableStyleId>
              </a:tblPr>
              <a:tblGrid>
                <a:gridCol w="1728192"/>
                <a:gridCol w="4367808"/>
              </a:tblGrid>
              <a:tr h="370840">
                <a:tc>
                  <a:txBody>
                    <a:bodyPr/>
                    <a:lstStyle/>
                    <a:p>
                      <a:r>
                        <a:rPr lang="zh-CN" altLang="en-US" dirty="0" smtClean="0"/>
                        <a:t>参数</a:t>
                      </a:r>
                      <a:endParaRPr lang="zh-CN" altLang="en-US" b="0" dirty="0"/>
                    </a:p>
                  </a:txBody>
                  <a:tcPr/>
                </a:tc>
                <a:tc>
                  <a:txBody>
                    <a:bodyPr/>
                    <a:lstStyle/>
                    <a:p>
                      <a:r>
                        <a:rPr lang="zh-CN" altLang="en-US" dirty="0" smtClean="0"/>
                        <a:t>含义</a:t>
                      </a:r>
                      <a:endParaRPr lang="zh-CN" altLang="en-US" b="0" dirty="0"/>
                    </a:p>
                  </a:txBody>
                  <a:tcPr/>
                </a:tc>
              </a:tr>
              <a:tr h="370840">
                <a:tc>
                  <a:txBody>
                    <a:bodyPr/>
                    <a:lstStyle/>
                    <a:p>
                      <a:r>
                        <a:rPr lang="en-US" altLang="zh-CN" dirty="0" smtClean="0"/>
                        <a:t>-name</a:t>
                      </a:r>
                      <a:endParaRPr lang="zh-CN" altLang="en-US" b="0" dirty="0"/>
                    </a:p>
                  </a:txBody>
                  <a:tcPr/>
                </a:tc>
                <a:tc>
                  <a:txBody>
                    <a:bodyPr/>
                    <a:lstStyle/>
                    <a:p>
                      <a:r>
                        <a:rPr lang="zh-CN" altLang="en-US" dirty="0" smtClean="0"/>
                        <a:t>按照文档名查找</a:t>
                      </a:r>
                      <a:endParaRPr lang="zh-CN" altLang="en-US" b="0" dirty="0"/>
                    </a:p>
                  </a:txBody>
                  <a:tcPr/>
                </a:tc>
              </a:tr>
              <a:tr h="370840">
                <a:tc>
                  <a:txBody>
                    <a:bodyPr/>
                    <a:lstStyle/>
                    <a:p>
                      <a:r>
                        <a:rPr lang="en-US" altLang="zh-CN" dirty="0" smtClean="0"/>
                        <a:t>-user</a:t>
                      </a:r>
                      <a:endParaRPr lang="zh-CN" altLang="en-US" dirty="0"/>
                    </a:p>
                  </a:txBody>
                  <a:tcPr/>
                </a:tc>
                <a:tc>
                  <a:txBody>
                    <a:bodyPr/>
                    <a:lstStyle/>
                    <a:p>
                      <a:r>
                        <a:rPr lang="zh-CN" altLang="en-US" dirty="0" smtClean="0"/>
                        <a:t>安装文档的属主查找</a:t>
                      </a:r>
                      <a:endParaRPr lang="zh-CN" altLang="en-US"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1412776"/>
            <a:ext cx="791547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32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0725"/>
                                        </p:tgtEl>
                                        <p:attrNameLst>
                                          <p:attrName>style.visibility</p:attrName>
                                        </p:attrNameLst>
                                      </p:cBhvr>
                                      <p:to>
                                        <p:strVal val="visible"/>
                                      </p:to>
                                    </p:set>
                                    <p:anim calcmode="lin" valueType="num">
                                      <p:cBhvr additive="base">
                                        <p:cTn id="11" dur="1000" fill="hold"/>
                                        <p:tgtEl>
                                          <p:spTgt spid="30725"/>
                                        </p:tgtEl>
                                        <p:attrNameLst>
                                          <p:attrName>ppt_x</p:attrName>
                                        </p:attrNameLst>
                                      </p:cBhvr>
                                      <p:tavLst>
                                        <p:tav tm="0">
                                          <p:val>
                                            <p:strVal val="0-#ppt_w/2"/>
                                          </p:val>
                                        </p:tav>
                                        <p:tav tm="100000">
                                          <p:val>
                                            <p:strVal val="#ppt_x"/>
                                          </p:val>
                                        </p:tav>
                                      </p:tavLst>
                                    </p:anim>
                                    <p:anim calcmode="lin" valueType="num">
                                      <p:cBhvr additive="base">
                                        <p:cTn id="12" dur="10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1745"/>
          <p:cNvSpPr>
            <a:spLocks noGrp="1" noChangeArrowheads="1"/>
          </p:cNvSpPr>
          <p:nvPr>
            <p:ph type="title"/>
          </p:nvPr>
        </p:nvSpPr>
        <p:spPr/>
        <p:txBody>
          <a:bodyPr/>
          <a:lstStyle/>
          <a:p>
            <a:r>
              <a:rPr lang="zh-CN" altLang="en-US" dirty="0" smtClean="0"/>
              <a:t>文件系统命令</a:t>
            </a:r>
          </a:p>
        </p:txBody>
      </p:sp>
      <p:sp>
        <p:nvSpPr>
          <p:cNvPr id="28674" name="文本占位符 31746"/>
          <p:cNvSpPr>
            <a:spLocks noGrp="1" noChangeArrowheads="1"/>
          </p:cNvSpPr>
          <p:nvPr>
            <p:ph idx="1"/>
          </p:nvPr>
        </p:nvSpPr>
        <p:spPr>
          <a:xfrm>
            <a:off x="611560" y="1268760"/>
            <a:ext cx="7999592" cy="2087438"/>
          </a:xfrm>
        </p:spPr>
        <p:txBody>
          <a:bodyPr>
            <a:normAutofit fontScale="70000" lnSpcReduction="20000"/>
          </a:bodyPr>
          <a:lstStyle/>
          <a:p>
            <a:pPr marL="533400" indent="-533400" algn="just">
              <a:lnSpc>
                <a:spcPct val="80000"/>
              </a:lnSpc>
              <a:buFont typeface="Wingdings" pitchFamily="2" charset="2"/>
              <a:buAutoNum type="arabicPeriod" startAt="13"/>
            </a:pPr>
            <a:r>
              <a:rPr lang="zh-CN" altLang="en-US" sz="2900" b="1" dirty="0" smtClean="0"/>
              <a:t>搜索文件内容</a:t>
            </a:r>
            <a:endParaRPr lang="en-US" sz="2900" dirty="0" smtClean="0"/>
          </a:p>
          <a:p>
            <a:pPr marL="0" indent="-533400">
              <a:lnSpc>
                <a:spcPct val="160000"/>
              </a:lnSpc>
            </a:pPr>
            <a:r>
              <a:rPr lang="en-US" sz="3400" dirty="0" smtClean="0">
                <a:solidFill>
                  <a:srgbClr val="FF0000"/>
                </a:solidFill>
              </a:rPr>
              <a:t>grep</a:t>
            </a:r>
            <a:r>
              <a:rPr lang="zh-CN" altLang="en-US" sz="3400" dirty="0" smtClean="0"/>
              <a:t>：在指定文件中搜索特定的内容，并将含有这些内容的行标准输出</a:t>
            </a:r>
            <a:endParaRPr lang="en-US" altLang="zh-CN" sz="3400" dirty="0" smtClean="0"/>
          </a:p>
          <a:p>
            <a:pPr marL="0" indent="0">
              <a:lnSpc>
                <a:spcPct val="80000"/>
              </a:lnSpc>
              <a:buNone/>
            </a:pPr>
            <a:endParaRPr lang="zh-CN" altLang="en-US" sz="3400" dirty="0" smtClean="0"/>
          </a:p>
          <a:p>
            <a:pPr marL="533400" indent="-533400">
              <a:lnSpc>
                <a:spcPct val="80000"/>
              </a:lnSpc>
            </a:pPr>
            <a:r>
              <a:rPr lang="zh-CN" altLang="en-US" sz="3400" b="1" dirty="0" smtClean="0"/>
              <a:t>格式：</a:t>
            </a:r>
            <a:r>
              <a:rPr lang="en-US" sz="3400" dirty="0" smtClean="0"/>
              <a:t>grep [</a:t>
            </a:r>
            <a:r>
              <a:rPr lang="zh-CN" altLang="en-US" sz="3400" dirty="0" smtClean="0"/>
              <a:t>参数</a:t>
            </a:r>
            <a:r>
              <a:rPr lang="en-US" sz="3400" dirty="0" smtClean="0"/>
              <a:t>] </a:t>
            </a:r>
            <a:r>
              <a:rPr lang="zh-CN" altLang="en-US" sz="3400" dirty="0" smtClean="0"/>
              <a:t>文件名</a:t>
            </a:r>
          </a:p>
          <a:p>
            <a:pPr marL="533400" indent="-533400">
              <a:lnSpc>
                <a:spcPct val="80000"/>
              </a:lnSpc>
            </a:pPr>
            <a:endParaRPr lang="zh-CN" altLang="en-US" sz="2400" dirty="0" smtClean="0"/>
          </a:p>
        </p:txBody>
      </p:sp>
      <p:pic>
        <p:nvPicPr>
          <p:cNvPr id="31748" name="图片 317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501008"/>
            <a:ext cx="514082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文本框 31748"/>
          <p:cNvSpPr txBox="1">
            <a:spLocks noChangeArrowheads="1"/>
          </p:cNvSpPr>
          <p:nvPr/>
        </p:nvSpPr>
        <p:spPr bwMode="auto">
          <a:xfrm>
            <a:off x="468313" y="6021388"/>
            <a:ext cx="86756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endParaRPr lang="zh-CN" altLang="en-US" sz="2200">
              <a:ea typeface="黑体" pitchFamily="49" charset="-122"/>
            </a:endParaRPr>
          </a:p>
        </p:txBody>
      </p:sp>
      <p:sp>
        <p:nvSpPr>
          <p:cNvPr id="2" name="TextBox 1"/>
          <p:cNvSpPr txBox="1"/>
          <p:nvPr/>
        </p:nvSpPr>
        <p:spPr>
          <a:xfrm>
            <a:off x="683568" y="5301208"/>
            <a:ext cx="7200800" cy="369332"/>
          </a:xfrm>
          <a:prstGeom prst="rect">
            <a:avLst/>
          </a:prstGeom>
          <a:noFill/>
        </p:spPr>
        <p:txBody>
          <a:bodyPr wrap="square" rtlCol="0">
            <a:spAutoFit/>
          </a:bodyPr>
          <a:lstStyle/>
          <a:p>
            <a:r>
              <a:rPr lang="zh-CN" altLang="en-US" dirty="0" smtClean="0"/>
              <a:t>更多的参数请参看</a:t>
            </a:r>
            <a:r>
              <a:rPr lang="en-US" altLang="zh-CN" dirty="0" smtClean="0"/>
              <a:t>《</a:t>
            </a:r>
            <a:r>
              <a:rPr lang="en-US" altLang="zh-CN" dirty="0" err="1" smtClean="0"/>
              <a:t>linux</a:t>
            </a:r>
            <a:r>
              <a:rPr lang="zh-CN" altLang="en-US" dirty="0" smtClean="0"/>
              <a:t>程序设计第</a:t>
            </a:r>
            <a:r>
              <a:rPr lang="en-US" altLang="zh-CN" dirty="0" smtClean="0"/>
              <a:t>4</a:t>
            </a:r>
            <a:r>
              <a:rPr lang="zh-CN" altLang="en-US" dirty="0" smtClean="0"/>
              <a:t>版</a:t>
            </a:r>
            <a:r>
              <a:rPr lang="en-US" altLang="zh-CN" dirty="0" smtClean="0"/>
              <a:t>》p55</a:t>
            </a:r>
            <a:endParaRPr lang="zh-CN" altLang="en-US" dirty="0"/>
          </a:p>
        </p:txBody>
      </p:sp>
    </p:spTree>
    <p:extLst>
      <p:ext uri="{BB962C8B-B14F-4D97-AF65-F5344CB8AC3E}">
        <p14:creationId xmlns:p14="http://schemas.microsoft.com/office/powerpoint/2010/main" val="4056987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endCondLst>
                                  <p:childTnLst>
                                    <p:set>
                                      <p:cBhvr>
                                        <p:cTn id="12" dur="1" fill="hold">
                                          <p:stCondLst>
                                            <p:cond delay="0"/>
                                          </p:stCondLst>
                                        </p:cTn>
                                        <p:tgtEl>
                                          <p:spTgt spid="31749"/>
                                        </p:tgtEl>
                                        <p:attrNameLst>
                                          <p:attrName>style.visibility</p:attrName>
                                        </p:attrNameLst>
                                      </p:cBhvr>
                                      <p:to>
                                        <p:strVal val="visible"/>
                                      </p:to>
                                    </p:set>
                                    <p:anim calcmode="lin" valueType="num">
                                      <p:cBhvr additive="base">
                                        <p:cTn id="13" dur="500" fill="hold"/>
                                        <p:tgtEl>
                                          <p:spTgt spid="31749"/>
                                        </p:tgtEl>
                                        <p:attrNameLst>
                                          <p:attrName>ppt_x</p:attrName>
                                        </p:attrNameLst>
                                      </p:cBhvr>
                                      <p:tavLst>
                                        <p:tav tm="0">
                                          <p:val>
                                            <p:strVal val="0-#ppt_w/2"/>
                                          </p:val>
                                        </p:tav>
                                        <p:tav tm="100000">
                                          <p:val>
                                            <p:strVal val="#ppt_x"/>
                                          </p:val>
                                        </p:tav>
                                      </p:tavLst>
                                    </p:anim>
                                    <p:anim calcmode="lin" valueType="num">
                                      <p:cBhvr additive="base">
                                        <p:cTn id="14"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1745"/>
          <p:cNvSpPr>
            <a:spLocks noGrp="1" noChangeArrowheads="1"/>
          </p:cNvSpPr>
          <p:nvPr>
            <p:ph type="title"/>
          </p:nvPr>
        </p:nvSpPr>
        <p:spPr/>
        <p:txBody>
          <a:bodyPr/>
          <a:lstStyle/>
          <a:p>
            <a:r>
              <a:rPr lang="zh-CN" altLang="en-US" dirty="0" smtClean="0"/>
              <a:t>文件系统命令</a:t>
            </a:r>
          </a:p>
        </p:txBody>
      </p:sp>
      <p:sp>
        <p:nvSpPr>
          <p:cNvPr id="31750" name="矩形 31749"/>
          <p:cNvSpPr>
            <a:spLocks noChangeArrowheads="1"/>
          </p:cNvSpPr>
          <p:nvPr/>
        </p:nvSpPr>
        <p:spPr bwMode="auto">
          <a:xfrm>
            <a:off x="491977" y="1196752"/>
            <a:ext cx="835216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339966"/>
              </a:buClr>
              <a:buFont typeface="Wingdings" pitchFamily="2" charset="2"/>
              <a:buChar char="q"/>
            </a:pPr>
            <a:r>
              <a:rPr lang="zh-CN" altLang="en-US" sz="2400" dirty="0">
                <a:ea typeface="黑体" pitchFamily="49" charset="-122"/>
              </a:rPr>
              <a:t>例</a:t>
            </a:r>
            <a:r>
              <a:rPr lang="en-US" sz="2400" dirty="0"/>
              <a:t>1. </a:t>
            </a:r>
            <a:r>
              <a:rPr lang="zh-CN" altLang="en-US" sz="2400" dirty="0">
                <a:ea typeface="黑体" pitchFamily="49" charset="-122"/>
              </a:rPr>
              <a:t>搜索</a:t>
            </a:r>
            <a:r>
              <a:rPr lang="en-US" sz="2400" dirty="0"/>
              <a:t>/</a:t>
            </a:r>
            <a:r>
              <a:rPr lang="en-US" sz="2400" dirty="0" err="1"/>
              <a:t>etc</a:t>
            </a:r>
            <a:r>
              <a:rPr lang="zh-CN" altLang="en-US" sz="2400" dirty="0">
                <a:ea typeface="黑体" pitchFamily="49" charset="-122"/>
              </a:rPr>
              <a:t>目录中扩展名为</a:t>
            </a:r>
            <a:r>
              <a:rPr lang="en-US" sz="2400" dirty="0"/>
              <a:t>.</a:t>
            </a:r>
            <a:r>
              <a:rPr lang="en-US" sz="2400" dirty="0" err="1"/>
              <a:t>conf</a:t>
            </a:r>
            <a:r>
              <a:rPr lang="zh-CN" altLang="en-US" sz="2400" dirty="0">
                <a:ea typeface="黑体" pitchFamily="49" charset="-122"/>
              </a:rPr>
              <a:t>且包含“</a:t>
            </a:r>
            <a:r>
              <a:rPr lang="en-US" sz="2400" dirty="0"/>
              <a:t>anon”</a:t>
            </a:r>
            <a:r>
              <a:rPr lang="zh-CN" altLang="en-US" sz="2400" dirty="0">
                <a:ea typeface="黑体" pitchFamily="49" charset="-122"/>
              </a:rPr>
              <a:t>字符串的文件。</a:t>
            </a:r>
          </a:p>
          <a:p>
            <a:pPr marL="342900" indent="-342900">
              <a:lnSpc>
                <a:spcPct val="90000"/>
              </a:lnSpc>
              <a:spcBef>
                <a:spcPct val="20000"/>
              </a:spcBef>
              <a:buClr>
                <a:srgbClr val="339966"/>
              </a:buClr>
              <a:buFont typeface="Wingdings" pitchFamily="2" charset="2"/>
              <a:buNone/>
            </a:pPr>
            <a:r>
              <a:rPr lang="zh-CN" altLang="en-US" sz="2400" dirty="0">
                <a:ea typeface="黑体" pitchFamily="49" charset="-122"/>
              </a:rPr>
              <a:t>		</a:t>
            </a:r>
            <a:r>
              <a:rPr lang="en-US" sz="2400" dirty="0"/>
              <a:t>[</a:t>
            </a:r>
            <a:r>
              <a:rPr lang="en-US" sz="2400" dirty="0" err="1">
                <a:solidFill>
                  <a:srgbClr val="FF0000"/>
                </a:solidFill>
              </a:rPr>
              <a:t>root@localhost</a:t>
            </a:r>
            <a:r>
              <a:rPr lang="en-US" sz="2400" dirty="0">
                <a:solidFill>
                  <a:srgbClr val="FF0000"/>
                </a:solidFill>
              </a:rPr>
              <a:t> </a:t>
            </a:r>
            <a:r>
              <a:rPr lang="en-US" sz="2400" dirty="0" err="1">
                <a:solidFill>
                  <a:srgbClr val="FF0000"/>
                </a:solidFill>
              </a:rPr>
              <a:t>etc</a:t>
            </a:r>
            <a:r>
              <a:rPr lang="en-US" sz="2400" dirty="0"/>
              <a:t>]# grep anon *.</a:t>
            </a:r>
            <a:r>
              <a:rPr lang="en-US" sz="2400" dirty="0" err="1" smtClean="0"/>
              <a:t>conf</a:t>
            </a:r>
            <a:endParaRPr lang="en-US" sz="2400" dirty="0" smtClean="0"/>
          </a:p>
          <a:p>
            <a:pPr marL="342900" indent="-342900">
              <a:lnSpc>
                <a:spcPct val="90000"/>
              </a:lnSpc>
              <a:spcBef>
                <a:spcPct val="20000"/>
              </a:spcBef>
              <a:buClr>
                <a:srgbClr val="339966"/>
              </a:buClr>
              <a:buFont typeface="Wingdings" pitchFamily="2" charset="2"/>
              <a:buNone/>
            </a:pPr>
            <a:endParaRPr lang="en-US" sz="2400" dirty="0"/>
          </a:p>
          <a:p>
            <a:pPr marL="342900" indent="-342900">
              <a:lnSpc>
                <a:spcPct val="90000"/>
              </a:lnSpc>
              <a:spcBef>
                <a:spcPct val="20000"/>
              </a:spcBef>
              <a:buClr>
                <a:srgbClr val="339966"/>
              </a:buClr>
              <a:buFont typeface="Wingdings" pitchFamily="2" charset="2"/>
              <a:buNone/>
            </a:pPr>
            <a:r>
              <a:rPr lang="en-US" sz="2400" dirty="0" smtClean="0"/>
              <a:t> </a:t>
            </a:r>
          </a:p>
          <a:p>
            <a:pPr marL="342900" indent="-342900">
              <a:lnSpc>
                <a:spcPct val="90000"/>
              </a:lnSpc>
              <a:spcBef>
                <a:spcPct val="20000"/>
              </a:spcBef>
              <a:buClr>
                <a:srgbClr val="339966"/>
              </a:buClr>
              <a:buFont typeface="Wingdings" pitchFamily="2" charset="2"/>
              <a:buNone/>
            </a:pPr>
            <a:endParaRPr lang="en-US" sz="2400" dirty="0"/>
          </a:p>
          <a:p>
            <a:pPr marL="342900" indent="-342900">
              <a:lnSpc>
                <a:spcPct val="90000"/>
              </a:lnSpc>
              <a:spcBef>
                <a:spcPct val="20000"/>
              </a:spcBef>
              <a:buClr>
                <a:srgbClr val="339966"/>
              </a:buClr>
              <a:buFont typeface="Wingdings" pitchFamily="2" charset="2"/>
              <a:buChar char="q"/>
            </a:pPr>
            <a:r>
              <a:rPr lang="zh-CN" altLang="en-US" sz="2400" dirty="0">
                <a:ea typeface="黑体" pitchFamily="49" charset="-122"/>
              </a:rPr>
              <a:t>例</a:t>
            </a:r>
            <a:r>
              <a:rPr lang="en-US" sz="2400" dirty="0"/>
              <a:t>2.</a:t>
            </a:r>
            <a:r>
              <a:rPr lang="zh-CN" altLang="en-US" sz="2400" dirty="0">
                <a:ea typeface="黑体" pitchFamily="49" charset="-122"/>
              </a:rPr>
              <a:t>搜索当前目录中的所有文件内容，显示不包含</a:t>
            </a:r>
            <a:r>
              <a:rPr lang="zh-CN" altLang="en-US" sz="2400" dirty="0" smtClean="0">
                <a:ea typeface="黑体" pitchFamily="49" charset="-122"/>
              </a:rPr>
              <a:t>“</a:t>
            </a:r>
            <a:r>
              <a:rPr lang="en-US" altLang="zh-CN" sz="2400" dirty="0" smtClean="0">
                <a:ea typeface="黑体" pitchFamily="49" charset="-122"/>
              </a:rPr>
              <a:t>hello</a:t>
            </a:r>
            <a:r>
              <a:rPr lang="zh-CN" altLang="en-US" sz="2400" dirty="0" smtClean="0">
                <a:ea typeface="黑体" pitchFamily="49" charset="-122"/>
              </a:rPr>
              <a:t>”的</a:t>
            </a:r>
            <a:r>
              <a:rPr lang="zh-CN" altLang="en-US" sz="2400" dirty="0">
                <a:ea typeface="黑体" pitchFamily="49" charset="-122"/>
              </a:rPr>
              <a:t>所有行。</a:t>
            </a:r>
          </a:p>
          <a:p>
            <a:pPr marL="342900" indent="-342900">
              <a:lnSpc>
                <a:spcPct val="90000"/>
              </a:lnSpc>
              <a:spcBef>
                <a:spcPct val="20000"/>
              </a:spcBef>
              <a:buClr>
                <a:srgbClr val="339966"/>
              </a:buClr>
              <a:buFont typeface="Wingdings" pitchFamily="2" charset="2"/>
              <a:buNone/>
            </a:pPr>
            <a:r>
              <a:rPr lang="zh-CN" altLang="en-US" sz="2400" dirty="0">
                <a:ea typeface="黑体" pitchFamily="49" charset="-122"/>
              </a:rPr>
              <a:t>     	 </a:t>
            </a:r>
            <a:r>
              <a:rPr lang="en-US" sz="2400" dirty="0"/>
              <a:t>[</a:t>
            </a:r>
            <a:r>
              <a:rPr lang="en-US" sz="2400" dirty="0" err="1"/>
              <a:t>root@localhost</a:t>
            </a:r>
            <a:r>
              <a:rPr lang="en-US" sz="2400" dirty="0"/>
              <a:t> root]#grep -v </a:t>
            </a:r>
            <a:r>
              <a:rPr lang="en-US" altLang="zh-CN" sz="2400" dirty="0"/>
              <a:t>hello</a:t>
            </a:r>
            <a:r>
              <a:rPr lang="en-US" sz="2400" dirty="0" smtClean="0"/>
              <a:t>  </a:t>
            </a:r>
            <a:r>
              <a:rPr lang="en-US" sz="2400" dirty="0"/>
              <a:t>*.* </a:t>
            </a:r>
            <a:endParaRPr lang="en-US" sz="2400" dirty="0" smtClean="0"/>
          </a:p>
          <a:p>
            <a:pPr marL="342900" indent="-342900">
              <a:lnSpc>
                <a:spcPct val="90000"/>
              </a:lnSpc>
              <a:spcBef>
                <a:spcPct val="20000"/>
              </a:spcBef>
              <a:buClr>
                <a:srgbClr val="339966"/>
              </a:buClr>
              <a:buFont typeface="Wingdings" pitchFamily="2" charset="2"/>
              <a:buNone/>
            </a:pPr>
            <a:endParaRPr lang="en-US" sz="2400" dirty="0"/>
          </a:p>
          <a:p>
            <a:pPr marL="342900" indent="-342900">
              <a:lnSpc>
                <a:spcPct val="90000"/>
              </a:lnSpc>
              <a:spcBef>
                <a:spcPct val="20000"/>
              </a:spcBef>
              <a:buClr>
                <a:srgbClr val="339966"/>
              </a:buClr>
              <a:buFont typeface="Wingdings" pitchFamily="2" charset="2"/>
              <a:buChar char="q"/>
            </a:pPr>
            <a:r>
              <a:rPr lang="zh-CN" altLang="en-US" sz="2400" dirty="0">
                <a:ea typeface="黑体" pitchFamily="49" charset="-122"/>
              </a:rPr>
              <a:t>例</a:t>
            </a:r>
            <a:r>
              <a:rPr lang="en-US" sz="2400" dirty="0"/>
              <a:t>3.</a:t>
            </a:r>
            <a:r>
              <a:rPr lang="zh-CN" altLang="en-US" sz="2400" dirty="0">
                <a:ea typeface="黑体" pitchFamily="49" charset="-122"/>
              </a:rPr>
              <a:t>搜索当前目录中的所有文件内容，显示包含有</a:t>
            </a:r>
            <a:r>
              <a:rPr lang="zh-CN" altLang="en-US" sz="2400" dirty="0" smtClean="0">
                <a:ea typeface="黑体" pitchFamily="49" charset="-122"/>
              </a:rPr>
              <a:t>“</a:t>
            </a:r>
            <a:r>
              <a:rPr lang="en-US" altLang="zh-CN" sz="2400" dirty="0" smtClean="0">
                <a:ea typeface="黑体" pitchFamily="49" charset="-122"/>
              </a:rPr>
              <a:t>hello</a:t>
            </a:r>
            <a:r>
              <a:rPr lang="zh-CN" altLang="en-US" sz="2400" dirty="0" smtClean="0">
                <a:ea typeface="黑体" pitchFamily="49" charset="-122"/>
              </a:rPr>
              <a:t>”行</a:t>
            </a:r>
            <a:r>
              <a:rPr lang="zh-CN" altLang="en-US" sz="2400" dirty="0">
                <a:ea typeface="黑体" pitchFamily="49" charset="-122"/>
              </a:rPr>
              <a:t>及行号。</a:t>
            </a:r>
          </a:p>
          <a:p>
            <a:pPr marL="342900" indent="-342900">
              <a:lnSpc>
                <a:spcPct val="90000"/>
              </a:lnSpc>
              <a:spcBef>
                <a:spcPct val="20000"/>
              </a:spcBef>
              <a:buClr>
                <a:srgbClr val="339966"/>
              </a:buClr>
              <a:buFont typeface="Wingdings" pitchFamily="2" charset="2"/>
              <a:buNone/>
            </a:pPr>
            <a:r>
              <a:rPr lang="zh-CN" altLang="en-US" sz="2400" dirty="0">
                <a:ea typeface="黑体" pitchFamily="49" charset="-122"/>
              </a:rPr>
              <a:t>	 	 </a:t>
            </a:r>
            <a:r>
              <a:rPr lang="en-US" sz="2400" dirty="0"/>
              <a:t>[</a:t>
            </a:r>
            <a:r>
              <a:rPr lang="en-US" sz="2400" dirty="0" err="1"/>
              <a:t>root@localhost</a:t>
            </a:r>
            <a:r>
              <a:rPr lang="en-US" sz="2400" dirty="0"/>
              <a:t> root]#grep –n </a:t>
            </a:r>
            <a:r>
              <a:rPr lang="en-US" altLang="zh-CN" sz="2400" dirty="0"/>
              <a:t>hello</a:t>
            </a:r>
            <a:r>
              <a:rPr lang="en-US" sz="2400" dirty="0" smtClean="0"/>
              <a:t> </a:t>
            </a:r>
            <a:r>
              <a:rPr lang="en-US" sz="2400" dirty="0"/>
              <a:t>*.*</a:t>
            </a:r>
            <a:endParaRPr lang="zh-CN" altLang="en-US" sz="2400" dirty="0">
              <a:ea typeface="黑体" pitchFamily="49"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5760640" cy="116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55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1000" fill="hold"/>
                                        <p:tgtEl>
                                          <p:spTgt spid="31750"/>
                                        </p:tgtEl>
                                        <p:attrNameLst>
                                          <p:attrName>ppt_x</p:attrName>
                                        </p:attrNameLst>
                                      </p:cBhvr>
                                      <p:tavLst>
                                        <p:tav tm="0">
                                          <p:val>
                                            <p:strVal val="0-#ppt_w/2"/>
                                          </p:val>
                                        </p:tav>
                                        <p:tav tm="100000">
                                          <p:val>
                                            <p:strVal val="#ppt_x"/>
                                          </p:val>
                                        </p:tav>
                                      </p:tavLst>
                                    </p:anim>
                                    <p:anim calcmode="lin" valueType="num">
                                      <p:cBhvr additive="base">
                                        <p:cTn id="8" dur="10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2769"/>
          <p:cNvSpPr>
            <a:spLocks noGrp="1" noChangeArrowheads="1"/>
          </p:cNvSpPr>
          <p:nvPr>
            <p:ph type="title"/>
          </p:nvPr>
        </p:nvSpPr>
        <p:spPr/>
        <p:txBody>
          <a:bodyPr/>
          <a:lstStyle/>
          <a:p>
            <a:r>
              <a:rPr lang="zh-CN" altLang="en-US" dirty="0" smtClean="0"/>
              <a:t>文件系统命令 </a:t>
            </a:r>
          </a:p>
        </p:txBody>
      </p:sp>
      <p:sp>
        <p:nvSpPr>
          <p:cNvPr id="29698" name="文本占位符 32770"/>
          <p:cNvSpPr>
            <a:spLocks noGrp="1" noChangeArrowheads="1"/>
          </p:cNvSpPr>
          <p:nvPr>
            <p:ph idx="1"/>
          </p:nvPr>
        </p:nvSpPr>
        <p:spPr>
          <a:xfrm>
            <a:off x="683568" y="1196752"/>
            <a:ext cx="8229600" cy="4176464"/>
          </a:xfrm>
        </p:spPr>
        <p:txBody>
          <a:bodyPr/>
          <a:lstStyle/>
          <a:p>
            <a:pPr marL="0" indent="0" algn="just">
              <a:lnSpc>
                <a:spcPct val="60000"/>
              </a:lnSpc>
              <a:buNone/>
            </a:pPr>
            <a:r>
              <a:rPr lang="en-US" altLang="zh-CN" sz="2000" b="1" dirty="0" smtClean="0"/>
              <a:t>14</a:t>
            </a:r>
            <a:r>
              <a:rPr lang="zh-CN" altLang="en-US" sz="2000" b="1" dirty="0" smtClean="0"/>
              <a:t>、压缩</a:t>
            </a:r>
            <a:r>
              <a:rPr lang="zh-CN" altLang="en-US" sz="2000" b="1" dirty="0"/>
              <a:t>文件、解压缩文件</a:t>
            </a:r>
          </a:p>
          <a:p>
            <a:pPr marL="533400" indent="-533400"/>
            <a:r>
              <a:rPr lang="en-US" sz="2400" b="1" dirty="0" err="1" smtClean="0"/>
              <a:t>gzip</a:t>
            </a:r>
            <a:r>
              <a:rPr lang="en-US" sz="2400" b="1" dirty="0" smtClean="0"/>
              <a:t> </a:t>
            </a:r>
            <a:r>
              <a:rPr lang="zh-CN" altLang="en-US" sz="2400" b="1" dirty="0" smtClean="0"/>
              <a:t>命令</a:t>
            </a:r>
            <a:endParaRPr lang="zh-CN" altLang="en-US" sz="2400" dirty="0" smtClean="0"/>
          </a:p>
          <a:p>
            <a:pPr marL="914400" lvl="1" indent="-457200">
              <a:buSzPct val="75000"/>
              <a:buFont typeface="Wingdings" pitchFamily="2" charset="2"/>
              <a:buChar char="l"/>
            </a:pPr>
            <a:r>
              <a:rPr lang="en-US" sz="2000" dirty="0" err="1" smtClean="0"/>
              <a:t>gzip</a:t>
            </a:r>
            <a:r>
              <a:rPr lang="zh-CN" altLang="en-US" sz="2000" dirty="0" smtClean="0"/>
              <a:t>可以用来压缩文件。压缩后的结果会存在一个文件中，使用原来的文件名加上</a:t>
            </a:r>
            <a:r>
              <a:rPr lang="en-US" sz="2000" dirty="0" smtClean="0"/>
              <a:t>.</a:t>
            </a:r>
            <a:r>
              <a:rPr lang="en-US" sz="2000" dirty="0" err="1" smtClean="0"/>
              <a:t>gz</a:t>
            </a:r>
            <a:r>
              <a:rPr lang="zh-CN" altLang="en-US" sz="2000" dirty="0" smtClean="0"/>
              <a:t>作为扩展名。压缩文件保留原文件的访问及修改时间、所有权和访问权限。原文件将会从文件结构中删除。</a:t>
            </a:r>
          </a:p>
          <a:p>
            <a:pPr marL="914400" lvl="1" indent="-457200">
              <a:buSzPct val="75000"/>
              <a:buFont typeface="Wingdings" pitchFamily="2" charset="2"/>
              <a:buChar char="l"/>
            </a:pPr>
            <a:r>
              <a:rPr lang="zh-CN" altLang="en-US" sz="2000" dirty="0" smtClean="0"/>
              <a:t>命令语法：</a:t>
            </a:r>
            <a:r>
              <a:rPr lang="en-US" sz="2000" dirty="0" err="1" smtClean="0"/>
              <a:t>gzip</a:t>
            </a:r>
            <a:r>
              <a:rPr lang="en-US" sz="2000" dirty="0" smtClean="0"/>
              <a:t> [options] [filename-list]</a:t>
            </a:r>
          </a:p>
          <a:p>
            <a:pPr marL="914400" lvl="1" indent="-457200">
              <a:buSzPct val="75000"/>
              <a:buFont typeface="Wingdings" pitchFamily="2" charset="2"/>
              <a:buChar char="l"/>
            </a:pPr>
            <a:r>
              <a:rPr lang="zh-CN" altLang="en-US" sz="2000" dirty="0" smtClean="0"/>
              <a:t>常用选项：</a:t>
            </a:r>
            <a:r>
              <a:rPr lang="en-US" sz="2000" dirty="0" smtClean="0"/>
              <a:t> -</a:t>
            </a:r>
            <a:r>
              <a:rPr lang="en-US" altLang="zh-CN" sz="2000" dirty="0" smtClean="0"/>
              <a:t>d</a:t>
            </a:r>
            <a:r>
              <a:rPr lang="zh-CN" altLang="en-US" sz="2000" dirty="0" smtClean="0"/>
              <a:t>、</a:t>
            </a:r>
            <a:r>
              <a:rPr lang="en-US" sz="2000" dirty="0" smtClean="0"/>
              <a:t>-r</a:t>
            </a:r>
            <a:r>
              <a:rPr lang="zh-CN" altLang="en-US" sz="2000" dirty="0" smtClean="0"/>
              <a:t>、</a:t>
            </a:r>
            <a:r>
              <a:rPr lang="en-US" sz="2000" dirty="0" smtClean="0"/>
              <a:t>-t</a:t>
            </a:r>
            <a:r>
              <a:rPr lang="zh-CN" altLang="en-US" sz="2000" dirty="0" smtClean="0"/>
              <a:t>等</a:t>
            </a:r>
            <a:endParaRPr lang="en-US" altLang="zh-CN" sz="2000" dirty="0" smtClean="0"/>
          </a:p>
          <a:p>
            <a:pPr marL="914400" lvl="1" indent="-457200">
              <a:buSzPct val="75000"/>
              <a:buFont typeface="Wingdings" pitchFamily="2" charset="2"/>
              <a:buChar char="l"/>
            </a:pPr>
            <a:endParaRPr lang="en-US" altLang="zh-CN" sz="2000" dirty="0"/>
          </a:p>
          <a:p>
            <a:pPr marL="914400" lvl="1" indent="-457200">
              <a:buSzPct val="75000"/>
              <a:buFont typeface="Wingdings" pitchFamily="2" charset="2"/>
              <a:buChar char="l"/>
            </a:pPr>
            <a:endParaRPr lang="en-US" altLang="zh-CN" sz="2000" dirty="0" smtClean="0"/>
          </a:p>
          <a:p>
            <a:pPr marL="914400" lvl="1" indent="-457200">
              <a:buSzPct val="75000"/>
              <a:buFont typeface="Wingdings" pitchFamily="2" charset="2"/>
              <a:buChar char="l"/>
            </a:pPr>
            <a:endParaRPr lang="en-US" altLang="zh-CN" sz="2000" dirty="0"/>
          </a:p>
          <a:p>
            <a:pPr marL="914400" lvl="1" indent="-457200">
              <a:buSzPct val="75000"/>
              <a:buFont typeface="Wingdings" pitchFamily="2" charset="2"/>
              <a:buChar char="l"/>
            </a:pPr>
            <a:endParaRPr lang="en-US" altLang="zh-CN" sz="2000" dirty="0" smtClean="0"/>
          </a:p>
          <a:p>
            <a:pPr marL="457200" lvl="1" indent="0">
              <a:buSzPct val="75000"/>
              <a:buNone/>
            </a:pPr>
            <a:endParaRPr lang="en-US" sz="2000" dirty="0" smtClean="0"/>
          </a:p>
        </p:txBody>
      </p:sp>
      <p:graphicFrame>
        <p:nvGraphicFramePr>
          <p:cNvPr id="2" name="表格 1"/>
          <p:cNvGraphicFramePr>
            <a:graphicFrameLocks noGrp="1"/>
          </p:cNvGraphicFramePr>
          <p:nvPr>
            <p:extLst>
              <p:ext uri="{D42A27DB-BD31-4B8C-83A1-F6EECF244321}">
                <p14:modId xmlns:p14="http://schemas.microsoft.com/office/powerpoint/2010/main" val="69235790"/>
              </p:ext>
            </p:extLst>
          </p:nvPr>
        </p:nvGraphicFramePr>
        <p:xfrm>
          <a:off x="1331640" y="3717032"/>
          <a:ext cx="6912768" cy="1483360"/>
        </p:xfrm>
        <a:graphic>
          <a:graphicData uri="http://schemas.openxmlformats.org/drawingml/2006/table">
            <a:tbl>
              <a:tblPr firstRow="1" bandRow="1">
                <a:tableStyleId>{D27102A9-8310-4765-A935-A1911B00CA55}</a:tableStyleId>
              </a:tblPr>
              <a:tblGrid>
                <a:gridCol w="2041398"/>
                <a:gridCol w="4871370"/>
              </a:tblGrid>
              <a:tr h="370840">
                <a:tc>
                  <a:txBody>
                    <a:bodyPr/>
                    <a:lstStyle/>
                    <a:p>
                      <a:pPr algn="ctr"/>
                      <a:r>
                        <a:rPr lang="zh-CN" altLang="en-US" b="0" dirty="0" smtClean="0"/>
                        <a:t>参数</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0" dirty="0" smtClean="0"/>
                        <a:t>含义</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b="0" dirty="0" smtClean="0"/>
                        <a:t>-d</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b="0" dirty="0" smtClean="0"/>
                        <a:t>对文件进行解压缩</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b="0" dirty="0" smtClean="0"/>
                        <a:t>-r</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b="0" dirty="0" smtClean="0"/>
                        <a:t>查找指定目录并压缩或解压缩其中所有文件</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b="0" dirty="0" smtClean="0"/>
                        <a:t>-t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b="0" dirty="0" smtClean="0"/>
                        <a:t>检查压缩文件是否完整</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667976" y="5301208"/>
            <a:ext cx="8352928" cy="1354217"/>
          </a:xfrm>
          <a:prstGeom prst="rect">
            <a:avLst/>
          </a:prstGeom>
          <a:noFill/>
        </p:spPr>
        <p:txBody>
          <a:bodyPr wrap="square" rtlCol="0">
            <a:spAutoFit/>
          </a:bodyPr>
          <a:lstStyle/>
          <a:p>
            <a:pPr marL="533400" indent="-533400" fontAlgn="base">
              <a:spcBef>
                <a:spcPct val="20000"/>
              </a:spcBef>
              <a:spcAft>
                <a:spcPct val="0"/>
              </a:spcAft>
              <a:buClr>
                <a:srgbClr val="339966"/>
              </a:buClr>
              <a:buFont typeface="Wingdings" pitchFamily="2" charset="2"/>
              <a:buChar char="q"/>
            </a:pPr>
            <a:r>
              <a:rPr lang="en-US" altLang="zh-CN" sz="2400" b="1" dirty="0" err="1"/>
              <a:t>gunzip</a:t>
            </a:r>
            <a:r>
              <a:rPr lang="zh-CN" altLang="en-US" sz="2400" b="1" dirty="0"/>
              <a:t>命令 </a:t>
            </a:r>
          </a:p>
          <a:p>
            <a:pPr marL="914400" lvl="1" indent="-457200">
              <a:buSzPct val="75000"/>
              <a:buFont typeface="Wingdings" pitchFamily="2" charset="2"/>
              <a:buChar char="l"/>
            </a:pPr>
            <a:r>
              <a:rPr lang="en-US" altLang="zh-CN" sz="2000" dirty="0" err="1"/>
              <a:t>gunzip</a:t>
            </a:r>
            <a:r>
              <a:rPr lang="zh-CN" altLang="en-US" sz="2000" dirty="0"/>
              <a:t>执行解压缩的操作，把压缩文件还原到原始文件。</a:t>
            </a:r>
          </a:p>
          <a:p>
            <a:pPr marL="914400" lvl="1" indent="-457200">
              <a:buSzPct val="75000"/>
              <a:buFont typeface="Wingdings" pitchFamily="2" charset="2"/>
              <a:buChar char="l"/>
            </a:pPr>
            <a:r>
              <a:rPr lang="zh-CN" altLang="en-US" sz="2000" dirty="0"/>
              <a:t>命令</a:t>
            </a:r>
            <a:r>
              <a:rPr lang="en-US" altLang="zh-CN" sz="2000" dirty="0" err="1"/>
              <a:t>gzip</a:t>
            </a:r>
            <a:r>
              <a:rPr lang="zh-CN" altLang="en-US" sz="2000" dirty="0"/>
              <a:t>使用</a:t>
            </a:r>
            <a:r>
              <a:rPr lang="en-US" altLang="zh-CN" sz="2000" dirty="0"/>
              <a:t>-d </a:t>
            </a:r>
            <a:r>
              <a:rPr lang="zh-CN" altLang="en-US" sz="2000" dirty="0"/>
              <a:t>这个选项也可以执行解压缩。</a:t>
            </a:r>
          </a:p>
          <a:p>
            <a:endParaRPr lang="zh-CN" altLang="en-US" dirty="0"/>
          </a:p>
        </p:txBody>
      </p:sp>
    </p:spTree>
    <p:extLst>
      <p:ext uri="{BB962C8B-B14F-4D97-AF65-F5344CB8AC3E}">
        <p14:creationId xmlns:p14="http://schemas.microsoft.com/office/powerpoint/2010/main" val="3935285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课程简介和要求</a:t>
            </a:r>
            <a:endParaRPr lang="zh-CN" altLang="en-US" dirty="0"/>
          </a:p>
        </p:txBody>
      </p:sp>
      <p:sp>
        <p:nvSpPr>
          <p:cNvPr id="3" name="文本占位符 2"/>
          <p:cNvSpPr>
            <a:spLocks noGrp="1"/>
          </p:cNvSpPr>
          <p:nvPr>
            <p:ph type="body" sz="half" idx="1"/>
          </p:nvPr>
        </p:nvSpPr>
        <p:spPr>
          <a:xfrm>
            <a:off x="539552" y="1268760"/>
            <a:ext cx="8191822" cy="4339679"/>
          </a:xfrm>
        </p:spPr>
        <p:txBody>
          <a:bodyPr/>
          <a:lstStyle/>
          <a:p>
            <a:pPr marL="0" indent="0">
              <a:buNone/>
            </a:pPr>
            <a:r>
              <a:rPr lang="zh-CN" altLang="en-US" b="1" dirty="0" smtClean="0"/>
              <a:t>考核方式</a:t>
            </a:r>
          </a:p>
          <a:p>
            <a:r>
              <a:rPr lang="zh-CN" altLang="en-US" sz="2400" dirty="0" smtClean="0"/>
              <a:t>平时成绩：考勤和作业</a:t>
            </a:r>
            <a:endParaRPr lang="en-US" altLang="zh-CN" sz="2400" dirty="0" smtClean="0"/>
          </a:p>
          <a:p>
            <a:r>
              <a:rPr lang="zh-CN" altLang="en-US" sz="2400" dirty="0" smtClean="0"/>
              <a:t>期中考试：笔试闭卷</a:t>
            </a:r>
            <a:endParaRPr lang="en-US" altLang="zh-CN" sz="2400" dirty="0" smtClean="0"/>
          </a:p>
          <a:p>
            <a:r>
              <a:rPr lang="zh-CN" altLang="en-US" sz="2400" dirty="0" smtClean="0"/>
              <a:t>期末考试：大作业</a:t>
            </a:r>
            <a:endParaRPr lang="en-US" altLang="zh-CN" sz="2400" dirty="0" smtClean="0"/>
          </a:p>
          <a:p>
            <a:r>
              <a:rPr lang="zh-CN" altLang="en-US" sz="2400" dirty="0" smtClean="0"/>
              <a:t>课程总评成绩</a:t>
            </a:r>
            <a:endParaRPr lang="en-US" altLang="zh-CN" sz="2400" dirty="0" smtClean="0"/>
          </a:p>
          <a:p>
            <a:pPr marL="0" indent="0">
              <a:buNone/>
            </a:pPr>
            <a:r>
              <a:rPr lang="en-US" altLang="zh-CN" sz="2400" dirty="0" smtClean="0"/>
              <a:t>    </a:t>
            </a:r>
            <a:r>
              <a:rPr lang="zh-CN" altLang="zh-CN" sz="2400" dirty="0" smtClean="0"/>
              <a:t>平时</a:t>
            </a:r>
            <a:r>
              <a:rPr lang="zh-CN" altLang="zh-CN" sz="2400" dirty="0"/>
              <a:t>成绩（</a:t>
            </a:r>
            <a:r>
              <a:rPr lang="en-US" altLang="zh-CN" sz="2400" dirty="0"/>
              <a:t>20</a:t>
            </a:r>
            <a:r>
              <a:rPr lang="zh-CN" altLang="zh-CN" sz="2400" dirty="0"/>
              <a:t>％）＋期中成绩（</a:t>
            </a:r>
            <a:r>
              <a:rPr lang="en-US" altLang="zh-CN" sz="2400" dirty="0"/>
              <a:t>20</a:t>
            </a:r>
            <a:r>
              <a:rPr lang="zh-CN" altLang="zh-CN" sz="2400" dirty="0"/>
              <a:t>％）</a:t>
            </a:r>
            <a:r>
              <a:rPr lang="en-US" altLang="zh-CN" sz="2400" dirty="0"/>
              <a:t>+</a:t>
            </a:r>
            <a:r>
              <a:rPr lang="zh-CN" altLang="zh-CN" sz="2400" dirty="0"/>
              <a:t>期末成绩（</a:t>
            </a:r>
            <a:r>
              <a:rPr lang="en-US" altLang="zh-CN" sz="2400" dirty="0"/>
              <a:t>60</a:t>
            </a:r>
            <a:r>
              <a:rPr lang="zh-CN" altLang="zh-CN" sz="2400" dirty="0"/>
              <a:t>％）</a:t>
            </a:r>
            <a:endParaRPr lang="zh-CN" altLang="en-US" sz="2400" dirty="0"/>
          </a:p>
        </p:txBody>
      </p:sp>
    </p:spTree>
    <p:custDataLst>
      <p:tags r:id="rId1"/>
    </p:custDataLst>
    <p:extLst>
      <p:ext uri="{BB962C8B-B14F-4D97-AF65-F5344CB8AC3E}">
        <p14:creationId xmlns:p14="http://schemas.microsoft.com/office/powerpoint/2010/main" val="1656055854"/>
      </p:ext>
    </p:extLst>
  </p:cSld>
  <p:clrMapOvr>
    <a:masterClrMapping/>
  </p:clrMapOvr>
  <mc:AlternateContent xmlns:mc="http://schemas.openxmlformats.org/markup-compatibility/2006" xmlns:p14="http://schemas.microsoft.com/office/powerpoint/2010/main">
    <mc:Choice Requires="p14">
      <p:transition spd="slow" p14:dur="2000" advTm="31613"/>
    </mc:Choice>
    <mc:Fallback xmlns="">
      <p:transition spd="slow" advTm="31613"/>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3793"/>
          <p:cNvSpPr>
            <a:spLocks noGrp="1" noChangeArrowheads="1"/>
          </p:cNvSpPr>
          <p:nvPr>
            <p:ph type="title"/>
          </p:nvPr>
        </p:nvSpPr>
        <p:spPr/>
        <p:txBody>
          <a:bodyPr/>
          <a:lstStyle/>
          <a:p>
            <a:r>
              <a:rPr lang="zh-CN" altLang="en-US" dirty="0" smtClean="0"/>
              <a:t>文件系统命令</a:t>
            </a:r>
          </a:p>
        </p:txBody>
      </p:sp>
      <p:sp>
        <p:nvSpPr>
          <p:cNvPr id="30722" name="文本占位符 33794"/>
          <p:cNvSpPr>
            <a:spLocks noGrp="1" noChangeArrowheads="1"/>
          </p:cNvSpPr>
          <p:nvPr>
            <p:ph idx="1"/>
          </p:nvPr>
        </p:nvSpPr>
        <p:spPr>
          <a:xfrm>
            <a:off x="684213" y="1196974"/>
            <a:ext cx="8459787" cy="2016001"/>
          </a:xfrm>
        </p:spPr>
        <p:txBody>
          <a:bodyPr/>
          <a:lstStyle/>
          <a:p>
            <a:pPr marL="0" indent="0" algn="just">
              <a:lnSpc>
                <a:spcPct val="90000"/>
              </a:lnSpc>
              <a:buNone/>
            </a:pPr>
            <a:r>
              <a:rPr lang="en-US" altLang="zh-CN" sz="2400" b="1" dirty="0" smtClean="0">
                <a:solidFill>
                  <a:srgbClr val="00B050"/>
                </a:solidFill>
              </a:rPr>
              <a:t>15</a:t>
            </a:r>
            <a:r>
              <a:rPr lang="zh-CN" altLang="en-US" sz="2400" b="1" dirty="0" smtClean="0">
                <a:solidFill>
                  <a:srgbClr val="00B050"/>
                </a:solidFill>
              </a:rPr>
              <a:t>、</a:t>
            </a:r>
            <a:r>
              <a:rPr lang="zh-CN" altLang="en-US" sz="2400" b="1" dirty="0" smtClean="0"/>
              <a:t>文件打包</a:t>
            </a:r>
            <a:r>
              <a:rPr lang="en-US" sz="2400" b="1" dirty="0" smtClean="0">
                <a:solidFill>
                  <a:srgbClr val="FF0000"/>
                </a:solidFill>
              </a:rPr>
              <a:t>tar</a:t>
            </a:r>
            <a:r>
              <a:rPr lang="zh-CN" altLang="en-US" sz="2400" b="1" dirty="0" smtClean="0">
                <a:solidFill>
                  <a:srgbClr val="FF0000"/>
                </a:solidFill>
              </a:rPr>
              <a:t>命令</a:t>
            </a:r>
            <a:endParaRPr lang="zh-CN" altLang="en-US" sz="2400" dirty="0" smtClean="0">
              <a:solidFill>
                <a:srgbClr val="FF0000"/>
              </a:solidFill>
            </a:endParaRPr>
          </a:p>
          <a:p>
            <a:pPr marL="533400" indent="-533400">
              <a:lnSpc>
                <a:spcPct val="90000"/>
              </a:lnSpc>
            </a:pPr>
            <a:r>
              <a:rPr lang="zh-CN" altLang="en-US" dirty="0" smtClean="0"/>
              <a:t>用</a:t>
            </a:r>
            <a:r>
              <a:rPr lang="en-US" dirty="0" smtClean="0"/>
              <a:t>tar</a:t>
            </a:r>
            <a:r>
              <a:rPr lang="zh-CN" altLang="en-US" dirty="0" smtClean="0"/>
              <a:t>命令将多个文件打包成一个备份文件或从备份文件中取出文件。 </a:t>
            </a:r>
          </a:p>
          <a:p>
            <a:pPr marL="533400" indent="-533400">
              <a:lnSpc>
                <a:spcPct val="90000"/>
              </a:lnSpc>
            </a:pPr>
            <a:r>
              <a:rPr lang="zh-CN" altLang="en-US" dirty="0" smtClean="0"/>
              <a:t>格式：</a:t>
            </a:r>
            <a:r>
              <a:rPr lang="en-US" dirty="0" smtClean="0"/>
              <a:t>tar [</a:t>
            </a:r>
            <a:r>
              <a:rPr lang="zh-CN" altLang="en-US" dirty="0" smtClean="0"/>
              <a:t>参数</a:t>
            </a:r>
            <a:r>
              <a:rPr lang="en-US" dirty="0" smtClean="0"/>
              <a:t>] </a:t>
            </a:r>
            <a:r>
              <a:rPr lang="zh-CN" altLang="en-US" dirty="0" smtClean="0"/>
              <a:t>文件名</a:t>
            </a:r>
          </a:p>
        </p:txBody>
      </p:sp>
      <p:pic>
        <p:nvPicPr>
          <p:cNvPr id="33797" name="图片 337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3420368"/>
            <a:ext cx="60483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00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1000" fill="hold"/>
                                        <p:tgtEl>
                                          <p:spTgt spid="33797"/>
                                        </p:tgtEl>
                                        <p:attrNameLst>
                                          <p:attrName>ppt_x</p:attrName>
                                        </p:attrNameLst>
                                      </p:cBhvr>
                                      <p:tavLst>
                                        <p:tav tm="0">
                                          <p:val>
                                            <p:strVal val="0-#ppt_w/2"/>
                                          </p:val>
                                        </p:tav>
                                        <p:tav tm="100000">
                                          <p:val>
                                            <p:strVal val="#ppt_x"/>
                                          </p:val>
                                        </p:tav>
                                      </p:tavLst>
                                    </p:anim>
                                    <p:anim calcmode="lin" valueType="num">
                                      <p:cBhvr additive="base">
                                        <p:cTn id="8" dur="1000" fill="hold"/>
                                        <p:tgtEl>
                                          <p:spTgt spid="33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3793"/>
          <p:cNvSpPr>
            <a:spLocks noGrp="1" noChangeArrowheads="1"/>
          </p:cNvSpPr>
          <p:nvPr>
            <p:ph type="title"/>
          </p:nvPr>
        </p:nvSpPr>
        <p:spPr/>
        <p:txBody>
          <a:bodyPr/>
          <a:lstStyle/>
          <a:p>
            <a:r>
              <a:rPr lang="zh-CN" altLang="en-US" dirty="0" smtClean="0"/>
              <a:t>文件系统命令</a:t>
            </a:r>
          </a:p>
        </p:txBody>
      </p:sp>
      <p:sp>
        <p:nvSpPr>
          <p:cNvPr id="33796" name="矩形 33795"/>
          <p:cNvSpPr>
            <a:spLocks noChangeArrowheads="1"/>
          </p:cNvSpPr>
          <p:nvPr/>
        </p:nvSpPr>
        <p:spPr bwMode="auto">
          <a:xfrm>
            <a:off x="539750" y="1484784"/>
            <a:ext cx="792068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339966"/>
              </a:buClr>
              <a:buFont typeface="Wingdings" pitchFamily="2" charset="2"/>
              <a:buChar char="q"/>
            </a:pPr>
            <a:r>
              <a:rPr lang="zh-CN" altLang="en-US" sz="2800" dirty="0">
                <a:ea typeface="黑体" pitchFamily="49" charset="-122"/>
              </a:rPr>
              <a:t>例</a:t>
            </a:r>
            <a:r>
              <a:rPr lang="en-US" sz="2800" dirty="0"/>
              <a:t>1.</a:t>
            </a:r>
            <a:r>
              <a:rPr lang="zh-CN" altLang="en-US" sz="2800" dirty="0">
                <a:ea typeface="黑体" pitchFamily="49" charset="-122"/>
              </a:rPr>
              <a:t>将当前目录下的文件打包成</a:t>
            </a:r>
            <a:r>
              <a:rPr lang="en-US" sz="2800" dirty="0"/>
              <a:t>data.tar</a:t>
            </a:r>
            <a:r>
              <a:rPr lang="zh-CN" altLang="en-US" sz="2800" dirty="0">
                <a:ea typeface="黑体" pitchFamily="49" charset="-122"/>
              </a:rPr>
              <a:t>。</a:t>
            </a:r>
          </a:p>
          <a:p>
            <a:pPr marL="342900" indent="-342900">
              <a:spcBef>
                <a:spcPct val="20000"/>
              </a:spcBef>
              <a:buClr>
                <a:srgbClr val="339966"/>
              </a:buClr>
              <a:buFont typeface="Wingdings" pitchFamily="2" charset="2"/>
              <a:buNone/>
            </a:pPr>
            <a:r>
              <a:rPr lang="zh-CN" altLang="en-US" sz="2800" dirty="0">
                <a:ea typeface="黑体" pitchFamily="49" charset="-122"/>
              </a:rPr>
              <a:t>      	</a:t>
            </a:r>
            <a:r>
              <a:rPr lang="en-US" sz="2800" dirty="0"/>
              <a:t>[</a:t>
            </a:r>
            <a:r>
              <a:rPr lang="en-US" sz="2800" dirty="0" err="1"/>
              <a:t>root@localhost</a:t>
            </a:r>
            <a:r>
              <a:rPr lang="en-US" sz="2800" dirty="0"/>
              <a:t> root]#tar –</a:t>
            </a:r>
            <a:r>
              <a:rPr lang="en-US" sz="2800" dirty="0" err="1"/>
              <a:t>cvf</a:t>
            </a:r>
            <a:r>
              <a:rPr lang="en-US" sz="2800" dirty="0"/>
              <a:t> </a:t>
            </a:r>
            <a:r>
              <a:rPr lang="en-US" sz="2800" dirty="0" smtClean="0"/>
              <a:t>data.tar</a:t>
            </a:r>
          </a:p>
          <a:p>
            <a:pPr marL="342900" indent="-342900">
              <a:spcBef>
                <a:spcPct val="20000"/>
              </a:spcBef>
              <a:buClr>
                <a:srgbClr val="339966"/>
              </a:buClr>
              <a:buFont typeface="Wingdings" pitchFamily="2" charset="2"/>
              <a:buNone/>
            </a:pPr>
            <a:endParaRPr lang="en-US" sz="2800" dirty="0"/>
          </a:p>
          <a:p>
            <a:pPr marL="342900" indent="-342900">
              <a:spcBef>
                <a:spcPct val="20000"/>
              </a:spcBef>
              <a:buClr>
                <a:srgbClr val="339966"/>
              </a:buClr>
              <a:buFont typeface="Wingdings" pitchFamily="2" charset="2"/>
              <a:buChar char="q"/>
            </a:pPr>
            <a:r>
              <a:rPr lang="zh-CN" altLang="en-US" sz="2800" dirty="0">
                <a:ea typeface="黑体" pitchFamily="49" charset="-122"/>
              </a:rPr>
              <a:t>例</a:t>
            </a:r>
            <a:r>
              <a:rPr lang="en-US" sz="2800" dirty="0"/>
              <a:t>2.</a:t>
            </a:r>
            <a:r>
              <a:rPr lang="zh-CN" altLang="en-US" sz="2800" dirty="0">
                <a:ea typeface="黑体" pitchFamily="49" charset="-122"/>
              </a:rPr>
              <a:t>将</a:t>
            </a:r>
            <a:r>
              <a:rPr lang="en-US" sz="2800" dirty="0"/>
              <a:t>foo.tar.gz</a:t>
            </a:r>
            <a:r>
              <a:rPr lang="zh-CN" altLang="en-US" sz="2800" dirty="0">
                <a:ea typeface="黑体" pitchFamily="49" charset="-122"/>
              </a:rPr>
              <a:t>文件解开至当前目录下。</a:t>
            </a:r>
          </a:p>
          <a:p>
            <a:pPr marL="342900" indent="-342900">
              <a:spcBef>
                <a:spcPct val="20000"/>
              </a:spcBef>
              <a:buClr>
                <a:srgbClr val="339966"/>
              </a:buClr>
              <a:buFont typeface="Wingdings" pitchFamily="2" charset="2"/>
              <a:buNone/>
            </a:pPr>
            <a:r>
              <a:rPr lang="zh-CN" altLang="en-US" sz="2800" dirty="0">
                <a:ea typeface="黑体" pitchFamily="49" charset="-122"/>
              </a:rPr>
              <a:t>      	</a:t>
            </a:r>
            <a:r>
              <a:rPr lang="en-US" sz="2800" dirty="0"/>
              <a:t>[</a:t>
            </a:r>
            <a:r>
              <a:rPr lang="en-US" sz="2800" dirty="0" err="1"/>
              <a:t>root@localhost</a:t>
            </a:r>
            <a:r>
              <a:rPr lang="en-US" sz="2800" dirty="0"/>
              <a:t> root]#tar –</a:t>
            </a:r>
            <a:r>
              <a:rPr lang="en-US" sz="2800" dirty="0" err="1"/>
              <a:t>zxvf</a:t>
            </a:r>
            <a:r>
              <a:rPr lang="en-US" sz="2800" dirty="0"/>
              <a:t> foo.tar.gz</a:t>
            </a:r>
          </a:p>
        </p:txBody>
      </p:sp>
    </p:spTree>
    <p:extLst>
      <p:ext uri="{BB962C8B-B14F-4D97-AF65-F5344CB8AC3E}">
        <p14:creationId xmlns:p14="http://schemas.microsoft.com/office/powerpoint/2010/main" val="344138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1000" fill="hold"/>
                                        <p:tgtEl>
                                          <p:spTgt spid="33796"/>
                                        </p:tgtEl>
                                        <p:attrNameLst>
                                          <p:attrName>ppt_x</p:attrName>
                                        </p:attrNameLst>
                                      </p:cBhvr>
                                      <p:tavLst>
                                        <p:tav tm="0">
                                          <p:val>
                                            <p:strVal val="0-#ppt_w/2"/>
                                          </p:val>
                                        </p:tav>
                                        <p:tav tm="100000">
                                          <p:val>
                                            <p:strVal val="#ppt_x"/>
                                          </p:val>
                                        </p:tav>
                                      </p:tavLst>
                                    </p:anim>
                                    <p:anim calcmode="lin" valueType="num">
                                      <p:cBhvr additive="base">
                                        <p:cTn id="8" dur="1000" fill="hold"/>
                                        <p:tgtEl>
                                          <p:spTgt spid="33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zh-CN" altLang="en-US" dirty="0" smtClean="0"/>
              <a:t>系统管理常用命令</a:t>
            </a:r>
          </a:p>
        </p:txBody>
      </p:sp>
      <p:sp>
        <p:nvSpPr>
          <p:cNvPr id="3" name="内容占位符 2"/>
          <p:cNvSpPr>
            <a:spLocks noGrp="1"/>
          </p:cNvSpPr>
          <p:nvPr>
            <p:ph idx="1"/>
          </p:nvPr>
        </p:nvSpPr>
        <p:spPr/>
        <p:txBody>
          <a:bodyPr/>
          <a:lstStyle/>
          <a:p>
            <a:pPr marL="0" indent="0" algn="just">
              <a:buFont typeface="Wingdings" pitchFamily="2" charset="2"/>
              <a:buNone/>
            </a:pPr>
            <a:r>
              <a:rPr lang="en-US" altLang="zh-CN" b="1" noProof="1" smtClean="0">
                <a:sym typeface="+mn-ea"/>
              </a:rPr>
              <a:t>1.</a:t>
            </a:r>
            <a:r>
              <a:rPr lang="zh-CN" altLang="en-US" b="1" noProof="1" smtClean="0">
                <a:sym typeface="+mn-ea"/>
              </a:rPr>
              <a:t>创建用户账户</a:t>
            </a:r>
            <a:endParaRPr lang="zh-CN" altLang="en-US" noProof="1"/>
          </a:p>
          <a:p>
            <a:pPr marL="533400" indent="-533400"/>
            <a:r>
              <a:rPr lang="en-US" altLang="zh-CN" noProof="1" smtClean="0">
                <a:solidFill>
                  <a:srgbClr val="FF0000"/>
                </a:solidFill>
                <a:sym typeface="+mn-ea"/>
              </a:rPr>
              <a:t>useradd</a:t>
            </a:r>
            <a:r>
              <a:rPr lang="zh-CN" altLang="en-US" noProof="1" smtClean="0">
                <a:sym typeface="+mn-ea"/>
              </a:rPr>
              <a:t>：用来建立用户账户和创建用户起始目录，</a:t>
            </a:r>
            <a:r>
              <a:rPr lang="zh-CN" altLang="en-US" noProof="1">
                <a:sym typeface="+mn-ea"/>
              </a:rPr>
              <a:t>使用权限</a:t>
            </a:r>
            <a:r>
              <a:rPr lang="zh-CN" altLang="en-US" noProof="1" smtClean="0">
                <a:sym typeface="+mn-ea"/>
              </a:rPr>
              <a:t>是超级用户。</a:t>
            </a:r>
            <a:endParaRPr lang="zh-CN" altLang="en-US" noProof="1"/>
          </a:p>
          <a:p>
            <a:pPr marL="533400" indent="-533400"/>
            <a:r>
              <a:rPr lang="zh-CN" altLang="en-US" b="1" noProof="1">
                <a:sym typeface="+mn-ea"/>
              </a:rPr>
              <a:t>格式</a:t>
            </a:r>
            <a:r>
              <a:rPr lang="zh-CN" altLang="en-US" b="1" noProof="1" smtClean="0">
                <a:sym typeface="+mn-ea"/>
              </a:rPr>
              <a:t>：</a:t>
            </a:r>
            <a:r>
              <a:rPr lang="en-US" altLang="zh-CN" b="1" noProof="1" smtClean="0">
                <a:sym typeface="+mn-ea"/>
              </a:rPr>
              <a:t>useradd</a:t>
            </a:r>
            <a:r>
              <a:rPr lang="en-US" altLang="x-none" noProof="1" smtClean="0">
                <a:sym typeface="+mn-ea"/>
              </a:rPr>
              <a:t>  </a:t>
            </a:r>
            <a:r>
              <a:rPr lang="zh-CN" altLang="en-US" noProof="1">
                <a:sym typeface="+mn-ea"/>
              </a:rPr>
              <a:t>新建帐户名 </a:t>
            </a:r>
            <a:endParaRPr lang="en-US" altLang="zh-CN" noProof="1" smtClean="0">
              <a:sym typeface="+mn-ea"/>
            </a:endParaRPr>
          </a:p>
          <a:p>
            <a:pPr marL="533400" indent="-533400"/>
            <a:endParaRPr lang="zh-CN" altLang="en-US" noProof="1"/>
          </a:p>
          <a:p>
            <a:pPr marL="0" indent="0">
              <a:buNone/>
            </a:pPr>
            <a:r>
              <a:rPr lang="zh-CN" altLang="en-US" noProof="1" smtClean="0"/>
              <a:t>例：建立</a:t>
            </a:r>
            <a:r>
              <a:rPr lang="zh-CN" altLang="en-US" noProof="1"/>
              <a:t>一个新用户</a:t>
            </a:r>
            <a:r>
              <a:rPr lang="zh-CN" altLang="en-US" noProof="1" smtClean="0"/>
              <a:t>账户</a:t>
            </a:r>
            <a:r>
              <a:rPr lang="en-US" altLang="zh-CN" noProof="1" smtClean="0"/>
              <a:t>tim</a:t>
            </a:r>
            <a:r>
              <a:rPr lang="zh-CN" altLang="en-US" noProof="1" smtClean="0"/>
              <a:t>。</a:t>
            </a:r>
            <a:endParaRPr lang="zh-CN" altLang="en-US" noProof="1"/>
          </a:p>
          <a:p>
            <a:pPr marL="0" indent="0">
              <a:buNone/>
            </a:pPr>
            <a:r>
              <a:rPr lang="zh-CN" altLang="en-US" noProof="1"/>
              <a:t>[root@localhost root]# useradd </a:t>
            </a:r>
            <a:r>
              <a:rPr lang="zh-CN" altLang="en-US" noProof="1" smtClean="0"/>
              <a:t> </a:t>
            </a:r>
            <a:r>
              <a:rPr lang="en-US" altLang="zh-CN" noProof="1" smtClean="0"/>
              <a:t>tim</a:t>
            </a:r>
            <a:endParaRPr lang="zh-CN" altLang="en-US" noProof="1"/>
          </a:p>
          <a:p>
            <a:pPr marL="0" indent="0">
              <a:buFont typeface="Wingdings" pitchFamily="2" charset="2"/>
              <a:buNone/>
            </a:pPr>
            <a:endParaRPr lang="zh-CN" altLang="en-US" noProof="1"/>
          </a:p>
          <a:p>
            <a:pPr marL="0" indent="0">
              <a:buFont typeface="Wingdings" pitchFamily="2" charset="2"/>
              <a:buNone/>
            </a:pPr>
            <a:endParaRPr lang="zh-CN" altLang="en-US" noProof="1"/>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5013176"/>
            <a:ext cx="6840760" cy="14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91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zh-CN" altLang="en-US" dirty="0" smtClean="0"/>
              <a:t>系统管理常用命令</a:t>
            </a:r>
          </a:p>
        </p:txBody>
      </p:sp>
      <p:sp>
        <p:nvSpPr>
          <p:cNvPr id="3" name="内容占位符 2"/>
          <p:cNvSpPr>
            <a:spLocks noGrp="1"/>
          </p:cNvSpPr>
          <p:nvPr>
            <p:ph idx="1"/>
          </p:nvPr>
        </p:nvSpPr>
        <p:spPr/>
        <p:txBody>
          <a:bodyPr/>
          <a:lstStyle/>
          <a:p>
            <a:pPr marL="0" indent="0" algn="just">
              <a:buFont typeface="Wingdings" pitchFamily="2" charset="2"/>
              <a:buNone/>
            </a:pPr>
            <a:r>
              <a:rPr lang="en-US" altLang="zh-CN" b="1" noProof="1" smtClean="0">
                <a:sym typeface="+mn-ea"/>
              </a:rPr>
              <a:t>2</a:t>
            </a:r>
            <a:r>
              <a:rPr lang="en-US" altLang="zh-CN" b="1" noProof="1">
                <a:sym typeface="+mn-ea"/>
              </a:rPr>
              <a:t>.</a:t>
            </a:r>
            <a:r>
              <a:rPr lang="zh-CN" altLang="en-US" b="1" noProof="1">
                <a:sym typeface="+mn-ea"/>
              </a:rPr>
              <a:t>修改密码</a:t>
            </a:r>
            <a:endParaRPr lang="zh-CN" altLang="en-US" noProof="1"/>
          </a:p>
          <a:p>
            <a:pPr marL="533400" indent="-533400"/>
            <a:r>
              <a:rPr lang="en-US" altLang="x-none" noProof="1">
                <a:sym typeface="+mn-ea"/>
              </a:rPr>
              <a:t>passwd</a:t>
            </a:r>
            <a:r>
              <a:rPr lang="zh-CN" altLang="en-US" noProof="1">
                <a:sym typeface="+mn-ea"/>
              </a:rPr>
              <a:t>：修改账户的登陆密码，使用权限是所有用户。</a:t>
            </a:r>
            <a:endParaRPr lang="zh-CN" altLang="en-US" noProof="1"/>
          </a:p>
          <a:p>
            <a:pPr marL="533400" indent="-533400"/>
            <a:r>
              <a:rPr lang="zh-CN" altLang="en-US" b="1" noProof="1">
                <a:sym typeface="+mn-ea"/>
              </a:rPr>
              <a:t>格式：</a:t>
            </a:r>
            <a:r>
              <a:rPr lang="en-US" altLang="x-none" noProof="1">
                <a:sym typeface="+mn-ea"/>
              </a:rPr>
              <a:t>passwd  </a:t>
            </a:r>
            <a:r>
              <a:rPr lang="zh-CN" altLang="en-US" noProof="1">
                <a:sym typeface="+mn-ea"/>
              </a:rPr>
              <a:t>新建帐户名 </a:t>
            </a:r>
            <a:endParaRPr lang="zh-CN" altLang="en-US" noProof="1"/>
          </a:p>
          <a:p>
            <a:pPr marL="0" indent="0">
              <a:buFont typeface="Wingdings" pitchFamily="2" charset="2"/>
              <a:buNone/>
            </a:pPr>
            <a:r>
              <a:rPr lang="zh-CN" altLang="en-US" noProof="1" smtClean="0">
                <a:sym typeface="+mn-ea"/>
              </a:rPr>
              <a:t>例</a:t>
            </a:r>
            <a:r>
              <a:rPr lang="zh-CN" altLang="en-US" noProof="1">
                <a:sym typeface="+mn-ea"/>
              </a:rPr>
              <a:t>：</a:t>
            </a:r>
            <a:r>
              <a:rPr lang="zh-CN" altLang="en-US" noProof="1" smtClean="0">
                <a:sym typeface="+mn-ea"/>
              </a:rPr>
              <a:t>给</a:t>
            </a:r>
            <a:r>
              <a:rPr lang="en-US" altLang="zh-CN" noProof="1" smtClean="0">
                <a:sym typeface="+mn-ea"/>
              </a:rPr>
              <a:t>tim</a:t>
            </a:r>
            <a:r>
              <a:rPr lang="zh-CN" altLang="en-US" noProof="1" smtClean="0">
                <a:sym typeface="+mn-ea"/>
              </a:rPr>
              <a:t>设置</a:t>
            </a:r>
            <a:r>
              <a:rPr lang="zh-CN" altLang="en-US" noProof="1">
                <a:sym typeface="+mn-ea"/>
              </a:rPr>
              <a:t>密码。</a:t>
            </a:r>
            <a:endParaRPr lang="zh-CN" altLang="en-US" noProof="1"/>
          </a:p>
          <a:p>
            <a:pPr marL="533400" indent="-533400">
              <a:buFont typeface="Wingdings" pitchFamily="2" charset="2"/>
              <a:buNone/>
            </a:pPr>
            <a:r>
              <a:rPr lang="en-US" altLang="x-none" noProof="1">
                <a:sym typeface="+mn-ea"/>
              </a:rPr>
              <a:t>[root@localhost root]#passwd </a:t>
            </a:r>
            <a:r>
              <a:rPr lang="en-US" altLang="x-none" noProof="1" smtClean="0">
                <a:sym typeface="+mn-ea"/>
              </a:rPr>
              <a:t> tim</a:t>
            </a:r>
            <a:endParaRPr lang="zh-CN" altLang="en-US" noProof="1"/>
          </a:p>
          <a:p>
            <a:pPr marL="0" indent="0">
              <a:buFont typeface="Wingdings" pitchFamily="2" charset="2"/>
              <a:buNone/>
            </a:pPr>
            <a:endParaRPr lang="zh-CN" altLang="en-US" noProof="1"/>
          </a:p>
          <a:p>
            <a:pPr marL="0" indent="0">
              <a:buFont typeface="Wingdings" pitchFamily="2" charset="2"/>
              <a:buNone/>
            </a:pPr>
            <a:endParaRPr lang="zh-CN" altLang="en-US" noProof="1"/>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437112"/>
            <a:ext cx="7128792" cy="203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94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3313"/>
          <p:cNvSpPr>
            <a:spLocks noGrp="1" noChangeArrowheads="1"/>
          </p:cNvSpPr>
          <p:nvPr>
            <p:ph type="title"/>
          </p:nvPr>
        </p:nvSpPr>
        <p:spPr/>
        <p:txBody>
          <a:bodyPr/>
          <a:lstStyle/>
          <a:p>
            <a:r>
              <a:rPr lang="zh-CN" altLang="en-US" dirty="0"/>
              <a:t>系统管理常用命令</a:t>
            </a:r>
            <a:endParaRPr lang="zh-CN" altLang="en-US" dirty="0" smtClean="0"/>
          </a:p>
        </p:txBody>
      </p:sp>
      <p:sp>
        <p:nvSpPr>
          <p:cNvPr id="10242" name="文本占位符 13314"/>
          <p:cNvSpPr>
            <a:spLocks noGrp="1" noChangeArrowheads="1"/>
          </p:cNvSpPr>
          <p:nvPr>
            <p:ph idx="1"/>
          </p:nvPr>
        </p:nvSpPr>
        <p:spPr/>
        <p:txBody>
          <a:bodyPr/>
          <a:lstStyle/>
          <a:p>
            <a:pPr marL="0" indent="0" algn="just">
              <a:buNone/>
            </a:pPr>
            <a:r>
              <a:rPr lang="en-US" altLang="zh-CN" b="1" dirty="0" smtClean="0"/>
              <a:t>3</a:t>
            </a:r>
            <a:r>
              <a:rPr lang="zh-CN" altLang="en-US" b="1" dirty="0" smtClean="0"/>
              <a:t>、显示系统运行时间</a:t>
            </a:r>
          </a:p>
          <a:p>
            <a:pPr marL="533400" indent="-533400" algn="just"/>
            <a:r>
              <a:rPr lang="en-US" b="1" dirty="0" smtClean="0"/>
              <a:t>uptime</a:t>
            </a:r>
            <a:r>
              <a:rPr lang="zh-CN" altLang="en-US" b="1" dirty="0" smtClean="0"/>
              <a:t>命令显示系统的运行时间</a:t>
            </a:r>
          </a:p>
          <a:p>
            <a:pPr marL="0" indent="0" algn="just">
              <a:buNone/>
            </a:pPr>
            <a:r>
              <a:rPr lang="zh-CN" altLang="en-US" dirty="0" smtClean="0"/>
              <a:t>   例</a:t>
            </a:r>
            <a:r>
              <a:rPr lang="en-US" dirty="0" smtClean="0"/>
              <a:t>.[</a:t>
            </a:r>
            <a:r>
              <a:rPr lang="en-US" dirty="0" err="1" smtClean="0"/>
              <a:t>root@localhost</a:t>
            </a:r>
            <a:r>
              <a:rPr lang="en-US" dirty="0" smtClean="0"/>
              <a:t> root]# uptime</a:t>
            </a:r>
          </a:p>
          <a:p>
            <a:pPr marL="533400" indent="-533400" algn="just"/>
            <a:r>
              <a:rPr lang="en-US" altLang="zh-CN" dirty="0" smtClean="0"/>
              <a:t>uptime</a:t>
            </a:r>
            <a:r>
              <a:rPr lang="zh-CN" altLang="en-US" dirty="0" smtClean="0"/>
              <a:t>命令可以显示的信息显示依次为：现在时间、系统已经运行了多长时间、目前有多少登陆用户、系统在过去的</a:t>
            </a:r>
            <a:r>
              <a:rPr lang="en-US" altLang="zh-CN" dirty="0" smtClean="0"/>
              <a:t>1</a:t>
            </a:r>
            <a:r>
              <a:rPr lang="zh-CN" altLang="en-US" dirty="0" smtClean="0"/>
              <a:t>分钟、</a:t>
            </a:r>
            <a:r>
              <a:rPr lang="en-US" altLang="zh-CN" dirty="0" smtClean="0"/>
              <a:t>5</a:t>
            </a:r>
            <a:r>
              <a:rPr lang="zh-CN" altLang="en-US" dirty="0" smtClean="0"/>
              <a:t>分钟和</a:t>
            </a:r>
            <a:r>
              <a:rPr lang="en-US" altLang="zh-CN" dirty="0" smtClean="0"/>
              <a:t>15</a:t>
            </a:r>
            <a:r>
              <a:rPr lang="zh-CN" altLang="en-US" dirty="0" smtClean="0"/>
              <a:t>分钟内的平均负载。</a:t>
            </a:r>
            <a:endParaRPr lang="en-US" dirty="0" smtClean="0"/>
          </a:p>
          <a:p>
            <a:pPr marL="0" indent="0" algn="just">
              <a:buNone/>
            </a:pPr>
            <a:endParaRPr lang="en-US" altLang="zh-CN" sz="2400" b="1" dirty="0"/>
          </a:p>
          <a:p>
            <a:pPr marL="533400" indent="-533400"/>
            <a:endParaRPr lang="zh-CN" altLang="en-US"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97152"/>
            <a:ext cx="78717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596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系统管理常用命令</a:t>
            </a:r>
          </a:p>
        </p:txBody>
      </p:sp>
      <p:sp>
        <p:nvSpPr>
          <p:cNvPr id="3" name="内容占位符 2"/>
          <p:cNvSpPr>
            <a:spLocks noGrp="1"/>
          </p:cNvSpPr>
          <p:nvPr>
            <p:ph idx="1"/>
          </p:nvPr>
        </p:nvSpPr>
        <p:spPr/>
        <p:txBody>
          <a:bodyPr/>
          <a:lstStyle/>
          <a:p>
            <a:pPr marL="0" indent="0" algn="just">
              <a:buNone/>
            </a:pPr>
            <a:r>
              <a:rPr lang="en-US" altLang="zh-CN" b="1" dirty="0"/>
              <a:t>4</a:t>
            </a:r>
            <a:r>
              <a:rPr lang="zh-CN" altLang="en-US" b="1" dirty="0"/>
              <a:t>、显示及设置当前日期和时间</a:t>
            </a:r>
            <a:endParaRPr lang="zh-CN" altLang="en-US" dirty="0"/>
          </a:p>
          <a:p>
            <a:pPr marL="533400" indent="-533400" algn="just"/>
            <a:r>
              <a:rPr lang="zh-CN" altLang="en-US" b="1" dirty="0"/>
              <a:t>格式：</a:t>
            </a:r>
            <a:r>
              <a:rPr lang="en-US" altLang="zh-CN" dirty="0">
                <a:solidFill>
                  <a:srgbClr val="FF0000"/>
                </a:solidFill>
              </a:rPr>
              <a:t>date</a:t>
            </a:r>
            <a:r>
              <a:rPr lang="en-US" altLang="zh-CN" dirty="0"/>
              <a:t> </a:t>
            </a:r>
            <a:r>
              <a:rPr lang="zh-CN" altLang="en-US" dirty="0"/>
              <a:t>时间 </a:t>
            </a:r>
          </a:p>
          <a:p>
            <a:pPr marL="533400" indent="-533400"/>
            <a:r>
              <a:rPr lang="zh-CN" altLang="en-US" dirty="0"/>
              <a:t>例</a:t>
            </a:r>
            <a:r>
              <a:rPr lang="en-US" altLang="zh-CN" dirty="0"/>
              <a:t>1.</a:t>
            </a:r>
            <a:r>
              <a:rPr lang="zh-CN" altLang="en-US" dirty="0"/>
              <a:t>显示当前系统时间。</a:t>
            </a:r>
          </a:p>
          <a:p>
            <a:pPr marL="533400" indent="-533400">
              <a:buNone/>
            </a:pPr>
            <a:r>
              <a:rPr lang="zh-CN" altLang="en-US" dirty="0"/>
              <a:t>      </a:t>
            </a:r>
            <a:r>
              <a:rPr lang="en-US" altLang="zh-CN" dirty="0"/>
              <a:t>[</a:t>
            </a:r>
            <a:r>
              <a:rPr lang="en-US" altLang="zh-CN" dirty="0" err="1"/>
              <a:t>root@localhost</a:t>
            </a:r>
            <a:r>
              <a:rPr lang="en-US" altLang="zh-CN" dirty="0"/>
              <a:t> root]#date</a:t>
            </a:r>
          </a:p>
          <a:p>
            <a:pPr marL="533400" indent="-533400"/>
            <a:r>
              <a:rPr lang="zh-CN" altLang="en-US" dirty="0"/>
              <a:t>例</a:t>
            </a:r>
            <a:r>
              <a:rPr lang="en-US" altLang="zh-CN" dirty="0"/>
              <a:t>2.</a:t>
            </a:r>
            <a:r>
              <a:rPr lang="zh-CN" altLang="en-US" dirty="0"/>
              <a:t>设置系统时间为</a:t>
            </a:r>
            <a:r>
              <a:rPr lang="en-US" altLang="zh-CN" dirty="0"/>
              <a:t>2</a:t>
            </a:r>
            <a:r>
              <a:rPr lang="zh-CN" altLang="en-US" dirty="0"/>
              <a:t>月</a:t>
            </a:r>
            <a:r>
              <a:rPr lang="en-US" altLang="zh-CN" dirty="0"/>
              <a:t>8</a:t>
            </a:r>
            <a:r>
              <a:rPr lang="zh-CN" altLang="en-US" dirty="0"/>
              <a:t>日</a:t>
            </a:r>
            <a:r>
              <a:rPr lang="en-US" altLang="zh-CN" dirty="0"/>
              <a:t>11</a:t>
            </a:r>
            <a:r>
              <a:rPr lang="zh-CN" altLang="en-US" dirty="0"/>
              <a:t>点</a:t>
            </a:r>
            <a:r>
              <a:rPr lang="en-US" altLang="zh-CN" dirty="0"/>
              <a:t>01</a:t>
            </a:r>
            <a:r>
              <a:rPr lang="zh-CN" altLang="en-US" dirty="0"/>
              <a:t>分。      </a:t>
            </a:r>
            <a:r>
              <a:rPr lang="en-US" altLang="zh-CN" dirty="0"/>
              <a:t>[</a:t>
            </a:r>
            <a:r>
              <a:rPr lang="en-US" altLang="zh-CN" dirty="0" err="1"/>
              <a:t>root@localhost</a:t>
            </a:r>
            <a:r>
              <a:rPr lang="en-US" altLang="zh-CN" dirty="0"/>
              <a:t> root]# date 02081101</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437112"/>
            <a:ext cx="6264697" cy="144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96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r>
              <a:rPr lang="zh-CN" altLang="en-US" dirty="0"/>
              <a:t>系统管理常用命令</a:t>
            </a:r>
            <a:endParaRPr lang="zh-CN" altLang="en-US" dirty="0" smtClean="0"/>
          </a:p>
        </p:txBody>
      </p:sp>
      <p:sp>
        <p:nvSpPr>
          <p:cNvPr id="39938" name="内容占位符 2"/>
          <p:cNvSpPr>
            <a:spLocks noGrp="1" noChangeArrowheads="1"/>
          </p:cNvSpPr>
          <p:nvPr>
            <p:ph idx="1"/>
          </p:nvPr>
        </p:nvSpPr>
        <p:spPr>
          <a:xfrm>
            <a:off x="683568" y="1124744"/>
            <a:ext cx="8229600" cy="5112568"/>
          </a:xfrm>
        </p:spPr>
        <p:txBody>
          <a:bodyPr>
            <a:noAutofit/>
          </a:bodyPr>
          <a:lstStyle/>
          <a:p>
            <a:pPr marL="0" indent="0">
              <a:lnSpc>
                <a:spcPct val="140000"/>
              </a:lnSpc>
              <a:buFont typeface="Wingdings" pitchFamily="2" charset="2"/>
              <a:buNone/>
            </a:pPr>
            <a:r>
              <a:rPr lang="zh-CN" altLang="en-US" sz="2000" dirty="0" smtClean="0"/>
              <a:t>例：将时间设置为9月4日的下午14:20:15，不改变年份。</a:t>
            </a:r>
          </a:p>
          <a:p>
            <a:pPr marL="0" indent="0">
              <a:lnSpc>
                <a:spcPct val="140000"/>
              </a:lnSpc>
              <a:buFont typeface="Wingdings" pitchFamily="2" charset="2"/>
              <a:buNone/>
            </a:pPr>
            <a:r>
              <a:rPr lang="zh-CN" altLang="en-US" sz="2000" dirty="0" smtClean="0"/>
              <a:t>[root@localhost root]# date 09041420.15</a:t>
            </a:r>
          </a:p>
          <a:p>
            <a:pPr marL="0" indent="0">
              <a:lnSpc>
                <a:spcPct val="140000"/>
              </a:lnSpc>
              <a:buFont typeface="Wingdings" pitchFamily="2" charset="2"/>
              <a:buNone/>
            </a:pPr>
            <a:r>
              <a:rPr lang="zh-CN" altLang="en-US" sz="2000" dirty="0" smtClean="0"/>
              <a:t>二 9月 4 14:20:15 UTC 201</a:t>
            </a:r>
            <a:r>
              <a:rPr lang="en-US" altLang="zh-CN" sz="2000" dirty="0" smtClean="0"/>
              <a:t>8</a:t>
            </a:r>
            <a:endParaRPr lang="zh-CN" altLang="en-US" sz="2000" dirty="0" smtClean="0"/>
          </a:p>
          <a:p>
            <a:pPr marL="0" indent="0">
              <a:lnSpc>
                <a:spcPct val="140000"/>
              </a:lnSpc>
              <a:buFont typeface="Wingdings" pitchFamily="2" charset="2"/>
              <a:buNone/>
            </a:pPr>
            <a:r>
              <a:rPr lang="zh-CN" altLang="en-US" sz="2000" dirty="0" smtClean="0"/>
              <a:t>date  +%s  #显示自1970/01/01 00:00:00的秒数，方便计算时间差</a:t>
            </a:r>
          </a:p>
          <a:p>
            <a:pPr marL="0" indent="0">
              <a:lnSpc>
                <a:spcPct val="140000"/>
              </a:lnSpc>
              <a:buFont typeface="Wingdings" pitchFamily="2" charset="2"/>
              <a:buNone/>
            </a:pPr>
            <a:r>
              <a:rPr lang="zh-CN" altLang="en-US" sz="2000" dirty="0" smtClean="0"/>
              <a:t>date  +%Y%m%d%H%M%S #按照年月日小时分秒显示，可以方便提取出所要的信息进行计算，如date +%d就是日期。</a:t>
            </a:r>
          </a:p>
          <a:p>
            <a:pPr marL="0" indent="0">
              <a:lnSpc>
                <a:spcPct val="140000"/>
              </a:lnSpc>
              <a:buFont typeface="Wingdings" pitchFamily="2" charset="2"/>
              <a:buNone/>
            </a:pPr>
            <a:r>
              <a:rPr lang="zh-CN" altLang="en-US" sz="2000" dirty="0" smtClean="0"/>
              <a:t>date  +%D  表示用mm/dd/yy显示时间。 </a:t>
            </a:r>
          </a:p>
          <a:p>
            <a:pPr marL="0" indent="0">
              <a:lnSpc>
                <a:spcPct val="140000"/>
              </a:lnSpc>
              <a:buFont typeface="Wingdings" pitchFamily="2" charset="2"/>
              <a:buNone/>
            </a:pPr>
            <a:r>
              <a:rPr lang="zh-CN" altLang="en-US" sz="2000" dirty="0" smtClean="0"/>
              <a:t>date  +%j  计算本年中的第几天</a:t>
            </a:r>
          </a:p>
          <a:p>
            <a:pPr marL="0" indent="0">
              <a:lnSpc>
                <a:spcPct val="140000"/>
              </a:lnSpc>
              <a:buFont typeface="Wingdings" pitchFamily="2" charset="2"/>
              <a:buNone/>
            </a:pPr>
            <a:r>
              <a:rPr lang="zh-CN" altLang="en-US" sz="2000" dirty="0" smtClean="0"/>
              <a:t>date  -d  ‘时间’ #可以很方便地显示一段时间之前或之后的时间，几天、几小时、几分钟甚至几秒之前或之后都可以。</a:t>
            </a:r>
          </a:p>
        </p:txBody>
      </p:sp>
    </p:spTree>
    <p:extLst>
      <p:ext uri="{BB962C8B-B14F-4D97-AF65-F5344CB8AC3E}">
        <p14:creationId xmlns:p14="http://schemas.microsoft.com/office/powerpoint/2010/main" val="106740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系统管理常用命令</a:t>
            </a:r>
          </a:p>
        </p:txBody>
      </p:sp>
      <p:sp>
        <p:nvSpPr>
          <p:cNvPr id="3" name="内容占位符 2"/>
          <p:cNvSpPr>
            <a:spLocks noGrp="1"/>
          </p:cNvSpPr>
          <p:nvPr>
            <p:ph idx="1"/>
          </p:nvPr>
        </p:nvSpPr>
        <p:spPr/>
        <p:txBody>
          <a:bodyPr/>
          <a:lstStyle/>
          <a:p>
            <a:pPr marL="0" indent="0">
              <a:buNone/>
            </a:pPr>
            <a:r>
              <a:rPr lang="zh-CN" altLang="en-US" dirty="0" smtClean="0"/>
              <a:t>例：显示三天前的日期</a:t>
            </a:r>
            <a:endParaRPr lang="en-US" altLang="zh-CN" dirty="0" smtClean="0"/>
          </a:p>
          <a:p>
            <a:pPr marL="0" indent="0">
              <a:buNone/>
            </a:pPr>
            <a:r>
              <a:rPr lang="zh-CN" altLang="en-US" dirty="0"/>
              <a:t>[root@localhost root]# date </a:t>
            </a:r>
            <a:r>
              <a:rPr lang="en-US" altLang="zh-CN" dirty="0" smtClean="0"/>
              <a:t>-d ‘3 days ago’</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测试：</a:t>
            </a:r>
            <a:endParaRPr lang="en-US" altLang="zh-CN" dirty="0" smtClean="0"/>
          </a:p>
          <a:p>
            <a:pPr marL="0" indent="0">
              <a:buNone/>
            </a:pPr>
            <a:r>
              <a:rPr lang="en-US" altLang="zh-CN" dirty="0"/>
              <a:t> </a:t>
            </a:r>
            <a:r>
              <a:rPr lang="en-US" altLang="zh-CN" dirty="0" smtClean="0"/>
              <a:t>  </a:t>
            </a:r>
            <a:r>
              <a:rPr lang="zh-CN" altLang="en-US" dirty="0" smtClean="0"/>
              <a:t>按照前面</a:t>
            </a:r>
            <a:r>
              <a:rPr lang="en-US" altLang="zh-CN" dirty="0" smtClean="0"/>
              <a:t>date</a:t>
            </a:r>
            <a:r>
              <a:rPr lang="zh-CN" altLang="en-US" dirty="0" smtClean="0"/>
              <a:t>命令的参数介绍，在终端运行查看结果。</a:t>
            </a:r>
            <a:endParaRPr lang="en-US" altLang="zh-CN" dirty="0" smtClean="0"/>
          </a:p>
          <a:p>
            <a:pPr marL="0" indent="0">
              <a:buNone/>
            </a:pP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6768752" cy="139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332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r>
              <a:rPr lang="zh-CN" altLang="en-US" dirty="0" smtClean="0"/>
              <a:t>系统管理常用命令</a:t>
            </a:r>
          </a:p>
        </p:txBody>
      </p:sp>
      <p:sp>
        <p:nvSpPr>
          <p:cNvPr id="41986" name="内容占位符 2"/>
          <p:cNvSpPr>
            <a:spLocks noGrp="1" noChangeArrowheads="1"/>
          </p:cNvSpPr>
          <p:nvPr>
            <p:ph idx="1"/>
          </p:nvPr>
        </p:nvSpPr>
        <p:spPr>
          <a:xfrm>
            <a:off x="684213" y="1412875"/>
            <a:ext cx="8064251" cy="4525963"/>
          </a:xfrm>
        </p:spPr>
        <p:txBody>
          <a:bodyPr/>
          <a:lstStyle/>
          <a:p>
            <a:pPr marL="0" indent="0">
              <a:buFont typeface="Wingdings" pitchFamily="2" charset="2"/>
              <a:buNone/>
            </a:pPr>
            <a:r>
              <a:rPr lang="en-US" altLang="zh-CN" dirty="0" smtClean="0"/>
              <a:t>6.bc</a:t>
            </a:r>
            <a:r>
              <a:rPr lang="zh-CN" altLang="en-US" dirty="0" smtClean="0"/>
              <a:t>命令</a:t>
            </a:r>
            <a:endParaRPr lang="en-US" altLang="zh-CN" dirty="0" smtClean="0"/>
          </a:p>
          <a:p>
            <a:pPr marL="0" indent="0">
              <a:buFont typeface="Wingdings" pitchFamily="2" charset="2"/>
              <a:buNone/>
            </a:pPr>
            <a:r>
              <a:rPr lang="zh-CN" altLang="en-US" dirty="0" smtClean="0"/>
              <a:t>bc的计算。</a:t>
            </a:r>
          </a:p>
          <a:p>
            <a:pPr marL="0" indent="0">
              <a:buFont typeface="Wingdings" pitchFamily="2" charset="2"/>
              <a:buNone/>
            </a:pPr>
            <a:r>
              <a:rPr lang="zh-CN" altLang="en-US" dirty="0" smtClean="0"/>
              <a:t>（1）通过管道使用bc来计算</a:t>
            </a:r>
          </a:p>
          <a:p>
            <a:pPr marL="0" indent="0">
              <a:buFont typeface="Wingdings" pitchFamily="2" charset="2"/>
              <a:buNone/>
            </a:pPr>
            <a:r>
              <a:rPr lang="zh-CN" altLang="en-US" dirty="0" smtClean="0"/>
              <a:t>例</a:t>
            </a:r>
            <a:r>
              <a:rPr lang="zh-CN" altLang="en-US" dirty="0"/>
              <a:t>：</a:t>
            </a:r>
            <a:r>
              <a:rPr lang="zh-CN" altLang="en-US" dirty="0" smtClean="0"/>
              <a:t>应用bc进行浮点数运算</a:t>
            </a:r>
          </a:p>
          <a:p>
            <a:pPr marL="0" indent="0">
              <a:buFont typeface="Wingdings" pitchFamily="2" charset="2"/>
              <a:buNone/>
            </a:pPr>
            <a:r>
              <a:rPr lang="zh-CN" altLang="en-US" dirty="0" smtClean="0"/>
              <a:t>[root@localhost root]# echo "scale=7;355/113" | bc</a:t>
            </a:r>
          </a:p>
          <a:p>
            <a:pPr marL="0" indent="0">
              <a:buFont typeface="Wingdings" pitchFamily="2" charset="2"/>
              <a:buNone/>
            </a:pPr>
            <a:r>
              <a:rPr lang="zh-CN" altLang="en-US" dirty="0" smtClean="0"/>
              <a:t>3.1415929</a:t>
            </a:r>
          </a:p>
          <a:p>
            <a:pPr marL="0" indent="0">
              <a:buFont typeface="Wingdings" pitchFamily="2" charset="2"/>
              <a:buNone/>
            </a:pPr>
            <a:r>
              <a:rPr lang="zh-CN" altLang="en-US" dirty="0" smtClean="0"/>
              <a:t>[root@localhost root]# echo "scale=3;355/113" | bc</a:t>
            </a:r>
          </a:p>
          <a:p>
            <a:pPr marL="0" indent="0">
              <a:buFont typeface="Wingdings" pitchFamily="2" charset="2"/>
              <a:buNone/>
            </a:pPr>
            <a:r>
              <a:rPr lang="zh-CN" altLang="en-US" dirty="0" smtClean="0"/>
              <a:t>3.141</a:t>
            </a:r>
            <a:endParaRPr lang="en-US" altLang="zh-CN" dirty="0" smtClean="0"/>
          </a:p>
          <a:p>
            <a:pPr marL="0" indent="0">
              <a:buFont typeface="Wingdings" pitchFamily="2" charset="2"/>
              <a:buNone/>
            </a:pPr>
            <a:r>
              <a:rPr lang="en-US" altLang="zh-CN" dirty="0">
                <a:solidFill>
                  <a:srgbClr val="FF0000"/>
                </a:solidFill>
              </a:rPr>
              <a:t>s</a:t>
            </a:r>
            <a:r>
              <a:rPr lang="en-US" altLang="zh-CN" dirty="0" smtClean="0">
                <a:solidFill>
                  <a:srgbClr val="FF0000"/>
                </a:solidFill>
              </a:rPr>
              <a:t>cale</a:t>
            </a:r>
            <a:r>
              <a:rPr lang="zh-CN" altLang="en-US" dirty="0" smtClean="0">
                <a:solidFill>
                  <a:srgbClr val="FF0000"/>
                </a:solidFill>
              </a:rPr>
              <a:t>指定保留的小数位数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41" y="3212976"/>
            <a:ext cx="9029159" cy="223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147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zh-CN" altLang="en-US" dirty="0" smtClean="0"/>
              <a:t>系统管理常用命令</a:t>
            </a:r>
          </a:p>
        </p:txBody>
      </p:sp>
      <p:sp>
        <p:nvSpPr>
          <p:cNvPr id="43010" name="内容占位符 2"/>
          <p:cNvSpPr>
            <a:spLocks noGrp="1" noChangeArrowheads="1"/>
          </p:cNvSpPr>
          <p:nvPr>
            <p:ph idx="1"/>
          </p:nvPr>
        </p:nvSpPr>
        <p:spPr/>
        <p:txBody>
          <a:bodyPr/>
          <a:lstStyle/>
          <a:p>
            <a:pPr marL="0" indent="0">
              <a:buFont typeface="Wingdings" pitchFamily="2" charset="2"/>
              <a:buNone/>
            </a:pPr>
            <a:r>
              <a:rPr lang="zh-CN" altLang="en-US" dirty="0" smtClean="0"/>
              <a:t>（2）进制的转换</a:t>
            </a:r>
          </a:p>
          <a:p>
            <a:pPr marL="0" indent="0">
              <a:buFont typeface="Wingdings" pitchFamily="2" charset="2"/>
              <a:buNone/>
            </a:pPr>
            <a:r>
              <a:rPr lang="zh-CN" altLang="en-US" dirty="0" smtClean="0"/>
              <a:t>例1.52  应用bc进行数制转换。</a:t>
            </a:r>
          </a:p>
          <a:p>
            <a:pPr marL="0" indent="0">
              <a:buFont typeface="Wingdings" pitchFamily="2" charset="2"/>
              <a:buNone/>
            </a:pPr>
            <a:r>
              <a:rPr lang="zh-CN" altLang="en-US" dirty="0" smtClean="0"/>
              <a:t>[root@localhost root]# echo "ibase=16;FFFF" | bc</a:t>
            </a:r>
          </a:p>
          <a:p>
            <a:pPr marL="0" indent="0">
              <a:buFont typeface="Wingdings" pitchFamily="2" charset="2"/>
              <a:buNone/>
            </a:pPr>
            <a:r>
              <a:rPr lang="zh-CN" altLang="en-US" dirty="0" smtClean="0"/>
              <a:t>65535</a:t>
            </a:r>
          </a:p>
          <a:p>
            <a:pPr marL="0" indent="0">
              <a:buFont typeface="Wingdings" pitchFamily="2" charset="2"/>
              <a:buNone/>
            </a:pPr>
            <a:r>
              <a:rPr lang="zh-CN" altLang="en-US" dirty="0" smtClean="0"/>
              <a:t>[root@localhost root]# echo "obase=16;1000" | bc</a:t>
            </a:r>
          </a:p>
          <a:p>
            <a:pPr marL="0" indent="0">
              <a:buFont typeface="Wingdings" pitchFamily="2" charset="2"/>
              <a:buNone/>
            </a:pPr>
            <a:r>
              <a:rPr lang="zh-CN" altLang="en-US" dirty="0" smtClean="0"/>
              <a:t>3E8</a:t>
            </a:r>
          </a:p>
          <a:p>
            <a:pPr marL="0" indent="0">
              <a:buFont typeface="Wingdings" pitchFamily="2" charset="2"/>
              <a:buNone/>
            </a:pPr>
            <a:r>
              <a:rPr lang="zh-CN" altLang="en-US" dirty="0" smtClean="0"/>
              <a:t>[root@localhost root]# echo "obase=8;1000" | bc</a:t>
            </a:r>
          </a:p>
          <a:p>
            <a:pPr marL="0" indent="0">
              <a:buFont typeface="Wingdings" pitchFamily="2" charset="2"/>
              <a:buNone/>
            </a:pPr>
            <a:r>
              <a:rPr lang="zh-CN" altLang="en-US" dirty="0" smtClean="0"/>
              <a:t>1750</a:t>
            </a:r>
            <a:endParaRPr lang="en-US" altLang="zh-CN" dirty="0" smtClean="0"/>
          </a:p>
          <a:p>
            <a:pPr marL="0" indent="0">
              <a:buFont typeface="Wingdings" pitchFamily="2" charset="2"/>
              <a:buNone/>
            </a:pPr>
            <a:r>
              <a:rPr lang="en-US" altLang="zh-CN" dirty="0" err="1">
                <a:solidFill>
                  <a:srgbClr val="FF0000"/>
                </a:solidFill>
              </a:rPr>
              <a:t>i</a:t>
            </a:r>
            <a:r>
              <a:rPr lang="en-US" altLang="zh-CN" dirty="0" err="1" smtClean="0">
                <a:solidFill>
                  <a:srgbClr val="FF0000"/>
                </a:solidFill>
              </a:rPr>
              <a:t>base</a:t>
            </a:r>
            <a:r>
              <a:rPr lang="zh-CN" altLang="en-US" dirty="0" smtClean="0">
                <a:solidFill>
                  <a:srgbClr val="FF0000"/>
                </a:solidFill>
              </a:rPr>
              <a:t>指定数据表示的进位制</a:t>
            </a:r>
            <a:endParaRPr lang="en-US" altLang="zh-CN" dirty="0" smtClean="0">
              <a:solidFill>
                <a:srgbClr val="FF0000"/>
              </a:solidFill>
            </a:endParaRPr>
          </a:p>
          <a:p>
            <a:pPr marL="0" indent="0">
              <a:buFont typeface="Wingdings" pitchFamily="2" charset="2"/>
              <a:buNone/>
            </a:pPr>
            <a:r>
              <a:rPr lang="en-US" altLang="zh-CN" dirty="0" err="1">
                <a:solidFill>
                  <a:srgbClr val="FF0000"/>
                </a:solidFill>
              </a:rPr>
              <a:t>o</a:t>
            </a:r>
            <a:r>
              <a:rPr lang="en-US" altLang="zh-CN" dirty="0" err="1" smtClean="0">
                <a:solidFill>
                  <a:srgbClr val="FF0000"/>
                </a:solidFill>
              </a:rPr>
              <a:t>base</a:t>
            </a:r>
            <a:r>
              <a:rPr lang="zh-CN" altLang="en-US" dirty="0" smtClean="0">
                <a:solidFill>
                  <a:srgbClr val="FF0000"/>
                </a:solidFill>
              </a:rPr>
              <a:t>制定数据输出的进位制</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09056"/>
            <a:ext cx="864096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747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188913"/>
            <a:ext cx="6573044" cy="792162"/>
          </a:xfrm>
        </p:spPr>
        <p:txBody>
          <a:bodyPr/>
          <a:lstStyle/>
          <a:p>
            <a:pPr algn="ctr"/>
            <a:r>
              <a:rPr lang="zh-CN" altLang="en-US" dirty="0" smtClean="0"/>
              <a:t>参考书</a:t>
            </a:r>
            <a:endParaRPr lang="zh-CN" altLang="en-US" dirty="0"/>
          </a:p>
        </p:txBody>
      </p:sp>
      <p:sp>
        <p:nvSpPr>
          <p:cNvPr id="3" name="文本占位符 2"/>
          <p:cNvSpPr>
            <a:spLocks noGrp="1"/>
          </p:cNvSpPr>
          <p:nvPr>
            <p:ph type="body" sz="half" idx="1"/>
          </p:nvPr>
        </p:nvSpPr>
        <p:spPr>
          <a:xfrm>
            <a:off x="539552" y="1268760"/>
            <a:ext cx="8352928" cy="4608512"/>
          </a:xfrm>
        </p:spPr>
        <p:txBody>
          <a:bodyPr/>
          <a:lstStyle/>
          <a:p>
            <a:r>
              <a:rPr lang="en-US" altLang="zh-CN" sz="2400" dirty="0" smtClean="0">
                <a:solidFill>
                  <a:srgbClr val="FF0000"/>
                </a:solidFill>
              </a:rPr>
              <a:t>Linux</a:t>
            </a:r>
            <a:r>
              <a:rPr lang="zh-CN" altLang="zh-CN" sz="2400" dirty="0">
                <a:solidFill>
                  <a:srgbClr val="FF0000"/>
                </a:solidFill>
              </a:rPr>
              <a:t>程序设计 中文第</a:t>
            </a:r>
            <a:r>
              <a:rPr lang="en-US" altLang="zh-CN" sz="2400" dirty="0">
                <a:solidFill>
                  <a:srgbClr val="FF0000"/>
                </a:solidFill>
              </a:rPr>
              <a:t>4</a:t>
            </a:r>
            <a:r>
              <a:rPr lang="zh-CN" altLang="zh-CN" sz="2400" dirty="0" smtClean="0">
                <a:solidFill>
                  <a:srgbClr val="FF0000"/>
                </a:solidFill>
              </a:rPr>
              <a:t>版</a:t>
            </a:r>
            <a:r>
              <a:rPr lang="en-US" altLang="zh-CN" sz="2400" dirty="0">
                <a:solidFill>
                  <a:srgbClr val="FF0000"/>
                </a:solidFill>
              </a:rPr>
              <a:t>.</a:t>
            </a:r>
            <a:r>
              <a:rPr lang="en-US" altLang="zh-CN" sz="2400" dirty="0" smtClean="0">
                <a:solidFill>
                  <a:srgbClr val="FF0000"/>
                </a:solidFill>
              </a:rPr>
              <a:t>Neil </a:t>
            </a:r>
            <a:r>
              <a:rPr lang="en-US" altLang="zh-CN" sz="2400" dirty="0">
                <a:solidFill>
                  <a:srgbClr val="FF0000"/>
                </a:solidFill>
              </a:rPr>
              <a:t>Matthew, Richard Stones</a:t>
            </a:r>
            <a:r>
              <a:rPr lang="zh-CN" altLang="zh-CN" sz="2400" dirty="0">
                <a:solidFill>
                  <a:srgbClr val="FF0000"/>
                </a:solidFill>
              </a:rPr>
              <a:t>著</a:t>
            </a:r>
            <a:r>
              <a:rPr lang="en-US" altLang="zh-CN" sz="2400" dirty="0">
                <a:solidFill>
                  <a:srgbClr val="FF0000"/>
                </a:solidFill>
              </a:rPr>
              <a:t>.</a:t>
            </a:r>
            <a:r>
              <a:rPr lang="zh-CN" altLang="zh-CN" sz="2400" dirty="0">
                <a:solidFill>
                  <a:srgbClr val="FF0000"/>
                </a:solidFill>
              </a:rPr>
              <a:t>陈健、宋健建译</a:t>
            </a:r>
            <a:r>
              <a:rPr lang="en-US" altLang="zh-CN" sz="2400" dirty="0">
                <a:solidFill>
                  <a:srgbClr val="FF0000"/>
                </a:solidFill>
              </a:rPr>
              <a:t>.</a:t>
            </a:r>
            <a:r>
              <a:rPr lang="zh-CN" altLang="zh-CN" sz="2400" dirty="0">
                <a:solidFill>
                  <a:srgbClr val="FF0000"/>
                </a:solidFill>
              </a:rPr>
              <a:t>人民邮电出版社，</a:t>
            </a:r>
            <a:r>
              <a:rPr lang="en-US" altLang="zh-CN" sz="2400" dirty="0">
                <a:solidFill>
                  <a:srgbClr val="FF0000"/>
                </a:solidFill>
              </a:rPr>
              <a:t>2010</a:t>
            </a:r>
            <a:r>
              <a:rPr lang="zh-CN" altLang="zh-CN" sz="2400" dirty="0">
                <a:solidFill>
                  <a:srgbClr val="FF0000"/>
                </a:solidFill>
              </a:rPr>
              <a:t>年</a:t>
            </a:r>
            <a:r>
              <a:rPr lang="en-US" altLang="zh-CN" sz="2400" dirty="0">
                <a:solidFill>
                  <a:srgbClr val="FF0000"/>
                </a:solidFill>
              </a:rPr>
              <a:t>6</a:t>
            </a:r>
            <a:r>
              <a:rPr lang="zh-CN" altLang="zh-CN" sz="2400" dirty="0" smtClean="0">
                <a:solidFill>
                  <a:srgbClr val="FF0000"/>
                </a:solidFill>
              </a:rPr>
              <a:t>月</a:t>
            </a:r>
            <a:endParaRPr lang="en-US" altLang="zh-CN" sz="2400" dirty="0" smtClean="0">
              <a:solidFill>
                <a:srgbClr val="FF0000"/>
              </a:solidFill>
            </a:endParaRPr>
          </a:p>
          <a:p>
            <a:pPr lvl="0"/>
            <a:r>
              <a:rPr lang="en-US" altLang="zh-CN" sz="2400" dirty="0">
                <a:solidFill>
                  <a:srgbClr val="FF0000"/>
                </a:solidFill>
              </a:rPr>
              <a:t>Linux</a:t>
            </a:r>
            <a:r>
              <a:rPr lang="zh-CN" altLang="zh-CN" sz="2400" dirty="0">
                <a:solidFill>
                  <a:srgbClr val="FF0000"/>
                </a:solidFill>
              </a:rPr>
              <a:t>应用开发技术详解</a:t>
            </a:r>
            <a:r>
              <a:rPr lang="en-US" altLang="zh-CN" sz="2400" dirty="0">
                <a:solidFill>
                  <a:srgbClr val="FF0000"/>
                </a:solidFill>
              </a:rPr>
              <a:t>.</a:t>
            </a:r>
            <a:r>
              <a:rPr lang="zh-CN" altLang="zh-CN" sz="2400" dirty="0">
                <a:solidFill>
                  <a:srgbClr val="FF0000"/>
                </a:solidFill>
              </a:rPr>
              <a:t>范永开、杨爱林著</a:t>
            </a:r>
            <a:r>
              <a:rPr lang="en-US" altLang="zh-CN" sz="2400" dirty="0">
                <a:solidFill>
                  <a:srgbClr val="FF0000"/>
                </a:solidFill>
              </a:rPr>
              <a:t>.</a:t>
            </a:r>
            <a:r>
              <a:rPr lang="zh-CN" altLang="zh-CN" sz="2400" dirty="0">
                <a:solidFill>
                  <a:srgbClr val="FF0000"/>
                </a:solidFill>
              </a:rPr>
              <a:t>北京：人民邮电出版社</a:t>
            </a:r>
            <a:r>
              <a:rPr lang="en-US" altLang="zh-CN" sz="2400" dirty="0">
                <a:solidFill>
                  <a:srgbClr val="FF0000"/>
                </a:solidFill>
              </a:rPr>
              <a:t>.2006</a:t>
            </a:r>
            <a:r>
              <a:rPr lang="zh-CN" altLang="zh-CN" sz="2400" dirty="0">
                <a:solidFill>
                  <a:srgbClr val="FF0000"/>
                </a:solidFill>
              </a:rPr>
              <a:t>年</a:t>
            </a:r>
            <a:r>
              <a:rPr lang="en-US" altLang="zh-CN" sz="2400" dirty="0">
                <a:solidFill>
                  <a:srgbClr val="FF0000"/>
                </a:solidFill>
              </a:rPr>
              <a:t>2</a:t>
            </a:r>
            <a:r>
              <a:rPr lang="zh-CN" altLang="zh-CN" sz="2400" dirty="0" smtClean="0">
                <a:solidFill>
                  <a:srgbClr val="FF0000"/>
                </a:solidFill>
              </a:rPr>
              <a:t>月</a:t>
            </a:r>
            <a:endParaRPr lang="en-US" altLang="zh-CN" sz="2400" dirty="0" smtClean="0">
              <a:solidFill>
                <a:srgbClr val="FF0000"/>
              </a:solidFill>
            </a:endParaRPr>
          </a:p>
          <a:p>
            <a:pPr lvl="0"/>
            <a:r>
              <a:rPr lang="en-US" altLang="zh-CN" sz="2400" dirty="0"/>
              <a:t>Linux</a:t>
            </a:r>
            <a:r>
              <a:rPr lang="zh-CN" altLang="zh-CN" sz="2400" dirty="0"/>
              <a:t>系统与应用开发教程（第</a:t>
            </a:r>
            <a:r>
              <a:rPr lang="en-US" altLang="zh-CN" sz="2400" dirty="0"/>
              <a:t>3</a:t>
            </a:r>
            <a:r>
              <a:rPr lang="zh-CN" altLang="zh-CN" sz="2400" dirty="0"/>
              <a:t>版）</a:t>
            </a:r>
            <a:r>
              <a:rPr lang="en-US" altLang="zh-CN" sz="2400" dirty="0"/>
              <a:t>.</a:t>
            </a:r>
            <a:r>
              <a:rPr lang="zh-CN" altLang="zh-CN" sz="2400" dirty="0"/>
              <a:t>刘海燕、荆涛主编</a:t>
            </a:r>
            <a:r>
              <a:rPr lang="en-US" altLang="zh-CN" sz="2400" dirty="0"/>
              <a:t>.</a:t>
            </a:r>
            <a:r>
              <a:rPr lang="zh-CN" altLang="zh-CN" sz="2400" dirty="0"/>
              <a:t>北京：机械工业出版社</a:t>
            </a:r>
            <a:r>
              <a:rPr lang="en-US" altLang="zh-CN" sz="2400" dirty="0"/>
              <a:t>.2015</a:t>
            </a:r>
            <a:r>
              <a:rPr lang="zh-CN" altLang="zh-CN" sz="2400" dirty="0"/>
              <a:t>年</a:t>
            </a:r>
            <a:r>
              <a:rPr lang="en-US" altLang="zh-CN" sz="2400" dirty="0"/>
              <a:t>10</a:t>
            </a:r>
            <a:r>
              <a:rPr lang="zh-CN" altLang="zh-CN" sz="2400" dirty="0"/>
              <a:t>月</a:t>
            </a:r>
          </a:p>
          <a:p>
            <a:pPr lvl="0"/>
            <a:r>
              <a:rPr lang="en-US" altLang="zh-CN" sz="2400" dirty="0"/>
              <a:t>Linux</a:t>
            </a:r>
            <a:r>
              <a:rPr lang="zh-CN" altLang="zh-CN" sz="2400" dirty="0"/>
              <a:t>操作系统应用与开发教程</a:t>
            </a:r>
            <a:r>
              <a:rPr lang="en-US" altLang="zh-CN" sz="2400" dirty="0"/>
              <a:t>.</a:t>
            </a:r>
            <a:r>
              <a:rPr lang="zh-CN" altLang="zh-CN" sz="2400" dirty="0"/>
              <a:t>邱铁著</a:t>
            </a:r>
            <a:r>
              <a:rPr lang="en-US" altLang="zh-CN" sz="2400" dirty="0"/>
              <a:t>.</a:t>
            </a:r>
            <a:r>
              <a:rPr lang="zh-CN" altLang="zh-CN" sz="2400" dirty="0"/>
              <a:t>北京：清华大学出版社</a:t>
            </a:r>
            <a:r>
              <a:rPr lang="en-US" altLang="zh-CN" sz="2400" dirty="0"/>
              <a:t>.2016</a:t>
            </a:r>
            <a:r>
              <a:rPr lang="zh-CN" altLang="zh-CN" sz="2400" dirty="0"/>
              <a:t>年</a:t>
            </a:r>
            <a:r>
              <a:rPr lang="en-US" altLang="zh-CN" sz="2400" dirty="0"/>
              <a:t>5</a:t>
            </a:r>
            <a:r>
              <a:rPr lang="zh-CN" altLang="zh-CN" sz="2400" dirty="0" smtClean="0"/>
              <a:t>月</a:t>
            </a:r>
            <a:endParaRPr lang="en-US" altLang="zh-CN" sz="2400" dirty="0" smtClean="0"/>
          </a:p>
          <a:p>
            <a:r>
              <a:rPr lang="en-US" altLang="zh-CN" sz="2400" dirty="0"/>
              <a:t>UNIX</a:t>
            </a:r>
            <a:r>
              <a:rPr lang="zh-CN" altLang="zh-CN" sz="2400" dirty="0"/>
              <a:t>环境高级编程</a:t>
            </a:r>
            <a:r>
              <a:rPr lang="en-US" altLang="zh-CN" sz="2400" dirty="0"/>
              <a:t>.W. Richard Stevens</a:t>
            </a:r>
            <a:r>
              <a:rPr lang="zh-CN" altLang="zh-CN" sz="2400" dirty="0"/>
              <a:t>著，尤晋元等译</a:t>
            </a:r>
            <a:r>
              <a:rPr lang="en-US" altLang="zh-CN" sz="2400" dirty="0"/>
              <a:t>.</a:t>
            </a:r>
            <a:r>
              <a:rPr lang="zh-CN" altLang="zh-CN" sz="2400" dirty="0"/>
              <a:t>北京：机械工业出版社</a:t>
            </a:r>
            <a:r>
              <a:rPr lang="en-US" altLang="zh-CN" sz="2400" dirty="0"/>
              <a:t>.2000</a:t>
            </a:r>
            <a:r>
              <a:rPr lang="zh-CN" altLang="zh-CN" sz="2400" dirty="0"/>
              <a:t>年</a:t>
            </a:r>
            <a:r>
              <a:rPr lang="en-US" altLang="zh-CN" sz="2400" dirty="0"/>
              <a:t>2</a:t>
            </a:r>
            <a:r>
              <a:rPr lang="zh-CN" altLang="zh-CN" sz="2400" dirty="0"/>
              <a:t>月</a:t>
            </a:r>
          </a:p>
          <a:p>
            <a:pPr lvl="0"/>
            <a:endParaRPr lang="zh-CN" altLang="zh-CN" dirty="0"/>
          </a:p>
          <a:p>
            <a:pPr lvl="0"/>
            <a:endParaRPr lang="zh-CN" altLang="zh-CN" dirty="0">
              <a:solidFill>
                <a:srgbClr val="FF0000"/>
              </a:solidFill>
            </a:endParaRPr>
          </a:p>
          <a:p>
            <a:endParaRPr lang="zh-CN" altLang="en-US" dirty="0"/>
          </a:p>
        </p:txBody>
      </p:sp>
    </p:spTree>
    <p:custDataLst>
      <p:tags r:id="rId1"/>
    </p:custDataLst>
    <p:extLst>
      <p:ext uri="{BB962C8B-B14F-4D97-AF65-F5344CB8AC3E}">
        <p14:creationId xmlns:p14="http://schemas.microsoft.com/office/powerpoint/2010/main" val="30963125"/>
      </p:ext>
    </p:extLst>
  </p:cSld>
  <p:clrMapOvr>
    <a:masterClrMapping/>
  </p:clrMapOvr>
  <mc:AlternateContent xmlns:mc="http://schemas.openxmlformats.org/markup-compatibility/2006" xmlns:p14="http://schemas.microsoft.com/office/powerpoint/2010/main">
    <mc:Choice Requires="p14">
      <p:transition spd="slow" p14:dur="2000" advTm="30415"/>
    </mc:Choice>
    <mc:Fallback xmlns="">
      <p:transition spd="slow" advTm="30415"/>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系统管理常用命令</a:t>
            </a:r>
          </a:p>
        </p:txBody>
      </p:sp>
      <p:sp>
        <p:nvSpPr>
          <p:cNvPr id="3" name="内容占位符 2"/>
          <p:cNvSpPr>
            <a:spLocks noGrp="1"/>
          </p:cNvSpPr>
          <p:nvPr>
            <p:ph idx="1"/>
          </p:nvPr>
        </p:nvSpPr>
        <p:spPr>
          <a:xfrm>
            <a:off x="611560" y="1196752"/>
            <a:ext cx="8229600" cy="4525963"/>
          </a:xfrm>
        </p:spPr>
        <p:txBody>
          <a:bodyPr/>
          <a:lstStyle/>
          <a:p>
            <a:pPr marL="0" indent="0">
              <a:buNone/>
            </a:pPr>
            <a:r>
              <a:rPr lang="zh-CN" altLang="en-US" dirty="0"/>
              <a:t>（2</a:t>
            </a:r>
            <a:r>
              <a:rPr lang="zh-CN" altLang="en-US" dirty="0" smtClean="0"/>
              <a:t>）通过命令行的方式使用</a:t>
            </a:r>
            <a:r>
              <a:rPr lang="en-US" altLang="zh-CN" dirty="0" err="1" smtClean="0"/>
              <a:t>bc</a:t>
            </a:r>
            <a:endParaRPr lang="en-US" altLang="zh-CN" dirty="0" smtClean="0"/>
          </a:p>
          <a:p>
            <a:pPr marL="0" indent="0">
              <a:buNone/>
            </a:pPr>
            <a:r>
              <a:rPr lang="zh-CN" altLang="en-US" dirty="0" smtClean="0"/>
              <a:t>例</a:t>
            </a:r>
            <a:r>
              <a:rPr lang="en-US" altLang="zh-CN" dirty="0" smtClean="0"/>
              <a:t>:</a:t>
            </a:r>
            <a:r>
              <a:rPr lang="zh-CN" altLang="en-US" dirty="0" smtClean="0"/>
              <a:t>应用</a:t>
            </a:r>
            <a:r>
              <a:rPr lang="en-US" altLang="zh-CN" dirty="0" err="1" smtClean="0"/>
              <a:t>bc</a:t>
            </a:r>
            <a:r>
              <a:rPr lang="zh-CN" altLang="en-US" dirty="0" smtClean="0"/>
              <a:t>在命令行进行运算</a:t>
            </a:r>
            <a:endParaRPr lang="zh-CN" altLang="en-US" dirty="0"/>
          </a:p>
          <a:p>
            <a:pPr marL="0" indent="0">
              <a:buNone/>
            </a:pPr>
            <a:r>
              <a:rPr lang="zh-CN" altLang="en-US" dirty="0"/>
              <a:t>[root@localhost root</a:t>
            </a:r>
            <a:r>
              <a:rPr lang="zh-CN" altLang="en-US" dirty="0" smtClean="0"/>
              <a:t>]#</a:t>
            </a:r>
            <a:r>
              <a:rPr lang="en-US" altLang="zh-CN" dirty="0" err="1" smtClean="0"/>
              <a:t>bc</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08920"/>
            <a:ext cx="5400600" cy="375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7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r>
              <a:rPr lang="zh-CN" altLang="en-US" dirty="0" smtClean="0"/>
              <a:t>网络操作常用命令</a:t>
            </a:r>
          </a:p>
        </p:txBody>
      </p:sp>
      <p:sp>
        <p:nvSpPr>
          <p:cNvPr id="44034" name="内容占位符 2"/>
          <p:cNvSpPr>
            <a:spLocks noGrp="1" noChangeArrowheads="1"/>
          </p:cNvSpPr>
          <p:nvPr>
            <p:ph idx="1"/>
          </p:nvPr>
        </p:nvSpPr>
        <p:spPr>
          <a:xfrm>
            <a:off x="683568" y="1196752"/>
            <a:ext cx="8229600" cy="4525963"/>
          </a:xfrm>
        </p:spPr>
        <p:txBody>
          <a:bodyPr/>
          <a:lstStyle/>
          <a:p>
            <a:pPr marL="0" indent="0">
              <a:buFont typeface="Wingdings" pitchFamily="2" charset="2"/>
              <a:buNone/>
            </a:pPr>
            <a:r>
              <a:rPr lang="en-US" altLang="zh-CN" dirty="0" err="1" smtClean="0">
                <a:solidFill>
                  <a:srgbClr val="FF0000"/>
                </a:solidFill>
              </a:rPr>
              <a:t>i</a:t>
            </a:r>
            <a:r>
              <a:rPr lang="zh-CN" altLang="en-US" dirty="0" smtClean="0">
                <a:solidFill>
                  <a:srgbClr val="FF0000"/>
                </a:solidFill>
              </a:rPr>
              <a:t>fconfig</a:t>
            </a:r>
            <a:endParaRPr lang="en-US" altLang="zh-CN" dirty="0"/>
          </a:p>
          <a:p>
            <a:pPr marL="533400" indent="-533400" algn="just"/>
            <a:r>
              <a:rPr lang="zh-CN" altLang="en-US" dirty="0"/>
              <a:t>查看和更改网络接口的地址和参数，包括IP地址、网络掩码、广播地址，使用权限是超级用户。</a:t>
            </a:r>
            <a:endParaRPr lang="en-US" altLang="zh-CN" dirty="0"/>
          </a:p>
          <a:p>
            <a:pPr marL="533400" indent="-533400" algn="just"/>
            <a:r>
              <a:rPr lang="zh-CN" altLang="en-US" dirty="0"/>
              <a:t>格式</a:t>
            </a:r>
            <a:r>
              <a:rPr lang="zh-CN" altLang="en-US" dirty="0" smtClean="0"/>
              <a:t>：</a:t>
            </a:r>
            <a:endParaRPr lang="en-US" altLang="zh-CN" dirty="0" smtClean="0"/>
          </a:p>
          <a:p>
            <a:pPr marL="0" indent="0" algn="just">
              <a:buNone/>
            </a:pPr>
            <a:r>
              <a:rPr lang="en-US" altLang="zh-CN" b="1" dirty="0"/>
              <a:t> </a:t>
            </a:r>
            <a:r>
              <a:rPr lang="en-US" altLang="zh-CN" b="1" dirty="0" smtClean="0"/>
              <a:t>  </a:t>
            </a:r>
            <a:r>
              <a:rPr lang="en-US" altLang="zh-CN" b="1" dirty="0" err="1" smtClean="0"/>
              <a:t>ifconfig</a:t>
            </a:r>
            <a:r>
              <a:rPr lang="en-US" altLang="zh-CN" b="1" dirty="0" smtClean="0"/>
              <a:t> &lt;</a:t>
            </a:r>
            <a:r>
              <a:rPr lang="zh-CN" altLang="en-US" b="1" dirty="0" smtClean="0"/>
              <a:t>网络适配器名</a:t>
            </a:r>
            <a:r>
              <a:rPr lang="en-US" altLang="zh-CN" b="1" dirty="0" smtClean="0"/>
              <a:t>&gt; [IP netmask broadcast] &lt;</a:t>
            </a:r>
            <a:r>
              <a:rPr lang="en-US" altLang="zh-CN" b="1" dirty="0" err="1" smtClean="0"/>
              <a:t>up|down</a:t>
            </a:r>
            <a:r>
              <a:rPr lang="en-US" altLang="zh-CN" b="1" dirty="0" smtClean="0"/>
              <a:t>&gt;</a:t>
            </a:r>
            <a:endParaRPr lang="en-US" altLang="zh-CN" b="1" dirty="0"/>
          </a:p>
          <a:p>
            <a:pPr marL="0" indent="0">
              <a:buFont typeface="Wingdings" pitchFamily="2" charset="2"/>
              <a:buNone/>
            </a:pPr>
            <a:endParaRPr lang="zh-CN" altLang="en-US" dirty="0" smtClean="0"/>
          </a:p>
          <a:p>
            <a:pPr marL="0" indent="0">
              <a:buFont typeface="Wingdings" pitchFamily="2" charset="2"/>
              <a:buNone/>
            </a:pPr>
            <a:endParaRPr lang="zh-CN" altLang="en-US" dirty="0" smtClean="0"/>
          </a:p>
        </p:txBody>
      </p:sp>
    </p:spTree>
    <p:extLst>
      <p:ext uri="{BB962C8B-B14F-4D97-AF65-F5344CB8AC3E}">
        <p14:creationId xmlns:p14="http://schemas.microsoft.com/office/powerpoint/2010/main" val="250884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网络操作常用命令</a:t>
            </a:r>
          </a:p>
        </p:txBody>
      </p:sp>
      <p:sp>
        <p:nvSpPr>
          <p:cNvPr id="3" name="内容占位符 2"/>
          <p:cNvSpPr>
            <a:spLocks noGrp="1"/>
          </p:cNvSpPr>
          <p:nvPr>
            <p:ph idx="1"/>
          </p:nvPr>
        </p:nvSpPr>
        <p:spPr/>
        <p:txBody>
          <a:bodyPr/>
          <a:lstStyle/>
          <a:p>
            <a:pPr marL="0" indent="0">
              <a:buNone/>
            </a:pPr>
            <a:r>
              <a:rPr lang="zh-CN" altLang="en-US" dirty="0"/>
              <a:t>例：给eth0接口设置IP地址192.168.1.15，并且马上激活它。</a:t>
            </a:r>
          </a:p>
          <a:p>
            <a:pPr marL="0" indent="0">
              <a:buNone/>
            </a:pPr>
            <a:r>
              <a:rPr lang="zh-CN" altLang="en-US" dirty="0"/>
              <a:t>[root@localhost root]# ifconfig eth0 192.168.1.15 netmask 255.255.255.68 broadcast 192.168.1.158 up</a:t>
            </a:r>
            <a:endParaRPr lang="en-US" altLang="zh-CN" dirty="0"/>
          </a:p>
          <a:p>
            <a:pPr marL="0" indent="0">
              <a:buNone/>
            </a:pPr>
            <a:endParaRPr lang="en-US" altLang="zh-CN" dirty="0"/>
          </a:p>
          <a:p>
            <a:pPr marL="0" indent="0">
              <a:buNone/>
            </a:pPr>
            <a:r>
              <a:rPr lang="zh-CN" altLang="en-US" dirty="0"/>
              <a:t>例：暂停eth0网络接口的工作。</a:t>
            </a:r>
          </a:p>
          <a:p>
            <a:pPr marL="0" indent="0">
              <a:buNone/>
            </a:pPr>
            <a:r>
              <a:rPr lang="zh-CN" altLang="en-US" dirty="0"/>
              <a:t>[root@localhost root]# ifconfig eth0 down</a:t>
            </a:r>
          </a:p>
          <a:p>
            <a:endParaRPr lang="zh-CN" altLang="en-US" dirty="0"/>
          </a:p>
        </p:txBody>
      </p:sp>
    </p:spTree>
    <p:extLst>
      <p:ext uri="{BB962C8B-B14F-4D97-AF65-F5344CB8AC3E}">
        <p14:creationId xmlns:p14="http://schemas.microsoft.com/office/powerpoint/2010/main" val="3846824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dirty="0" smtClean="0"/>
              <a:t>网络操作常用命令</a:t>
            </a:r>
          </a:p>
        </p:txBody>
      </p:sp>
      <p:sp>
        <p:nvSpPr>
          <p:cNvPr id="45058" name="内容占位符 2"/>
          <p:cNvSpPr>
            <a:spLocks noGrp="1" noChangeArrowheads="1"/>
          </p:cNvSpPr>
          <p:nvPr>
            <p:ph idx="1"/>
          </p:nvPr>
        </p:nvSpPr>
        <p:spPr/>
        <p:txBody>
          <a:bodyPr/>
          <a:lstStyle/>
          <a:p>
            <a:pPr marL="0" indent="0">
              <a:buFont typeface="Wingdings" pitchFamily="2" charset="2"/>
              <a:buNone/>
            </a:pPr>
            <a:r>
              <a:rPr lang="zh-CN" altLang="en-US" dirty="0" smtClean="0">
                <a:solidFill>
                  <a:srgbClr val="FF0000"/>
                </a:solidFill>
              </a:rPr>
              <a:t>ifup</a:t>
            </a:r>
            <a:r>
              <a:rPr lang="zh-CN" altLang="en-US" dirty="0" smtClean="0"/>
              <a:t>：激活某个网络适配卡</a:t>
            </a:r>
            <a:endParaRPr lang="en-US" altLang="zh-CN" dirty="0" smtClean="0"/>
          </a:p>
          <a:p>
            <a:pPr marL="0" indent="0">
              <a:buFont typeface="Wingdings" pitchFamily="2" charset="2"/>
              <a:buNone/>
            </a:pPr>
            <a:endParaRPr lang="zh-CN" altLang="en-US" sz="1000" dirty="0" smtClean="0"/>
          </a:p>
          <a:p>
            <a:pPr marL="0" indent="0">
              <a:buFont typeface="Wingdings" pitchFamily="2" charset="2"/>
              <a:buNone/>
            </a:pPr>
            <a:r>
              <a:rPr lang="zh-CN" altLang="en-US" dirty="0" smtClean="0"/>
              <a:t>例</a:t>
            </a:r>
            <a:r>
              <a:rPr lang="zh-CN" altLang="en-US" dirty="0"/>
              <a:t>：</a:t>
            </a:r>
            <a:r>
              <a:rPr lang="zh-CN" altLang="en-US" dirty="0" smtClean="0"/>
              <a:t>激活名为eth0的网卡。</a:t>
            </a:r>
          </a:p>
          <a:p>
            <a:pPr marL="0" indent="0">
              <a:buFont typeface="Wingdings" pitchFamily="2" charset="2"/>
              <a:buNone/>
            </a:pPr>
            <a:r>
              <a:rPr lang="zh-CN" altLang="en-US" dirty="0" smtClean="0"/>
              <a:t>[root@localhost root]# ifup eth0</a:t>
            </a:r>
          </a:p>
          <a:p>
            <a:pPr marL="0" indent="0">
              <a:buFont typeface="Wingdings" pitchFamily="2" charset="2"/>
              <a:buNone/>
            </a:pPr>
            <a:endParaRPr lang="zh-CN" altLang="en-US" dirty="0" smtClean="0"/>
          </a:p>
          <a:p>
            <a:pPr marL="0" indent="0">
              <a:buFont typeface="Wingdings" pitchFamily="2" charset="2"/>
              <a:buNone/>
            </a:pPr>
            <a:r>
              <a:rPr lang="zh-CN" altLang="en-US" dirty="0" smtClean="0">
                <a:solidFill>
                  <a:srgbClr val="FF0000"/>
                </a:solidFill>
              </a:rPr>
              <a:t>ifdown</a:t>
            </a:r>
            <a:r>
              <a:rPr lang="zh-CN" altLang="en-US" dirty="0" smtClean="0"/>
              <a:t>：关闭某个网络适配卡</a:t>
            </a:r>
            <a:endParaRPr lang="en-US" altLang="zh-CN" dirty="0" smtClean="0"/>
          </a:p>
          <a:p>
            <a:pPr marL="0" indent="0">
              <a:buFont typeface="Wingdings" pitchFamily="2" charset="2"/>
              <a:buNone/>
            </a:pPr>
            <a:endParaRPr lang="en-US" altLang="zh-CN" sz="1000" dirty="0"/>
          </a:p>
          <a:p>
            <a:pPr marL="0" indent="0">
              <a:buFont typeface="Wingdings" pitchFamily="2" charset="2"/>
              <a:buNone/>
            </a:pPr>
            <a:r>
              <a:rPr lang="zh-CN" altLang="en-US" dirty="0" smtClean="0"/>
              <a:t>例</a:t>
            </a:r>
            <a:r>
              <a:rPr lang="zh-CN" altLang="en-US" dirty="0"/>
              <a:t>：</a:t>
            </a:r>
            <a:r>
              <a:rPr lang="zh-CN" altLang="en-US" dirty="0" smtClean="0"/>
              <a:t>关闭名为eth0的网卡。</a:t>
            </a:r>
          </a:p>
          <a:p>
            <a:pPr marL="0" indent="0">
              <a:buFont typeface="Wingdings" pitchFamily="2" charset="2"/>
              <a:buNone/>
            </a:pPr>
            <a:r>
              <a:rPr lang="zh-CN" altLang="en-US" dirty="0" smtClean="0"/>
              <a:t>[root@localhost root]# ifdown eth0</a:t>
            </a:r>
          </a:p>
        </p:txBody>
      </p:sp>
    </p:spTree>
    <p:extLst>
      <p:ext uri="{BB962C8B-B14F-4D97-AF65-F5344CB8AC3E}">
        <p14:creationId xmlns:p14="http://schemas.microsoft.com/office/powerpoint/2010/main" val="330766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r>
              <a:rPr lang="zh-CN" altLang="en-US" dirty="0" smtClean="0"/>
              <a:t>网络操作常用命令</a:t>
            </a:r>
          </a:p>
        </p:txBody>
      </p:sp>
      <p:sp>
        <p:nvSpPr>
          <p:cNvPr id="46082" name="内容占位符 2"/>
          <p:cNvSpPr>
            <a:spLocks noGrp="1" noChangeArrowheads="1"/>
          </p:cNvSpPr>
          <p:nvPr>
            <p:ph idx="1"/>
          </p:nvPr>
        </p:nvSpPr>
        <p:spPr>
          <a:xfrm>
            <a:off x="683568" y="1196752"/>
            <a:ext cx="8229600" cy="4525963"/>
          </a:xfrm>
        </p:spPr>
        <p:txBody>
          <a:bodyPr/>
          <a:lstStyle/>
          <a:p>
            <a:pPr marL="0" indent="0">
              <a:buNone/>
            </a:pPr>
            <a:r>
              <a:rPr lang="en-US" altLang="zh-CN" dirty="0">
                <a:solidFill>
                  <a:srgbClr val="FF0000"/>
                </a:solidFill>
              </a:rPr>
              <a:t>p</a:t>
            </a:r>
            <a:r>
              <a:rPr lang="zh-CN" altLang="en-US" dirty="0" smtClean="0">
                <a:solidFill>
                  <a:srgbClr val="FF0000"/>
                </a:solidFill>
              </a:rPr>
              <a:t>ing</a:t>
            </a:r>
            <a:endParaRPr lang="en-US" altLang="zh-CN" dirty="0" smtClean="0">
              <a:solidFill>
                <a:srgbClr val="FF0000"/>
              </a:solidFill>
            </a:endParaRPr>
          </a:p>
          <a:p>
            <a:pPr marL="533400" indent="-533400" algn="just"/>
            <a:r>
              <a:rPr lang="zh-CN" altLang="en-US" dirty="0" smtClean="0"/>
              <a:t>检查主机网络接口状态，使用权限是所有用户</a:t>
            </a:r>
            <a:endParaRPr lang="en-US" altLang="zh-CN" dirty="0" smtClean="0"/>
          </a:p>
          <a:p>
            <a:pPr marL="533400" indent="-533400" algn="just"/>
            <a:r>
              <a:rPr lang="zh-CN" altLang="en-US" dirty="0" smtClean="0"/>
              <a:t>命令</a:t>
            </a:r>
            <a:r>
              <a:rPr lang="zh-CN" altLang="en-US" dirty="0"/>
              <a:t>使用格式如下：</a:t>
            </a:r>
          </a:p>
          <a:p>
            <a:pPr marL="0" indent="0">
              <a:buNone/>
            </a:pPr>
            <a:r>
              <a:rPr lang="zh-CN" altLang="en-US" b="1" dirty="0"/>
              <a:t>ping [参数] &lt;IP|域名&gt; </a:t>
            </a:r>
            <a:r>
              <a:rPr lang="zh-CN" altLang="en-US" b="1" dirty="0" smtClean="0"/>
              <a:t> （参数自行查阅资料）</a:t>
            </a:r>
            <a:endParaRPr lang="en-US" altLang="zh-CN" b="1" dirty="0" smtClean="0"/>
          </a:p>
          <a:p>
            <a:pPr marL="0" indent="0">
              <a:buNone/>
            </a:pPr>
            <a:r>
              <a:rPr lang="zh-CN" altLang="en-US" sz="2400" dirty="0" smtClean="0"/>
              <a:t>例</a:t>
            </a:r>
            <a:r>
              <a:rPr lang="zh-CN" altLang="en-US" sz="2400" dirty="0"/>
              <a:t>：用ping命令测试</a:t>
            </a:r>
            <a:r>
              <a:rPr lang="zh-CN" altLang="en-US" sz="2400" dirty="0" smtClean="0"/>
              <a:t>与某主机</a:t>
            </a:r>
            <a:r>
              <a:rPr lang="en-US" altLang="zh-CN" sz="2400" dirty="0" smtClean="0"/>
              <a:t>202.203.208.33</a:t>
            </a:r>
            <a:r>
              <a:rPr lang="zh-CN" altLang="en-US" sz="2400" dirty="0" smtClean="0"/>
              <a:t>的</a:t>
            </a:r>
            <a:r>
              <a:rPr lang="zh-CN" altLang="en-US" sz="2400" dirty="0"/>
              <a:t>连通</a:t>
            </a:r>
            <a:r>
              <a:rPr lang="zh-CN" altLang="en-US" sz="2400" dirty="0" smtClean="0"/>
              <a:t>情况</a:t>
            </a:r>
            <a:endParaRPr lang="en-US" altLang="zh-CN" sz="2400" dirty="0"/>
          </a:p>
          <a:p>
            <a:pPr marL="0" indent="0">
              <a:buNone/>
            </a:pPr>
            <a:r>
              <a:rPr lang="zh-CN" altLang="en-US" sz="2400" dirty="0" smtClean="0"/>
              <a:t> [</a:t>
            </a:r>
            <a:r>
              <a:rPr lang="zh-CN" altLang="en-US" sz="2400" dirty="0"/>
              <a:t>root@localhost root]# ping </a:t>
            </a:r>
            <a:r>
              <a:rPr lang="en-US" altLang="zh-CN" sz="2400" dirty="0"/>
              <a:t>202.203.208.33</a:t>
            </a:r>
            <a:endParaRPr lang="en-US" altLang="zh-CN" sz="1000" dirty="0" smtClean="0"/>
          </a:p>
          <a:p>
            <a:pPr marL="0" indent="0">
              <a:buNone/>
            </a:pPr>
            <a:r>
              <a:rPr lang="zh-CN" altLang="en-US" sz="2400" dirty="0" smtClean="0"/>
              <a:t>例</a:t>
            </a:r>
            <a:r>
              <a:rPr lang="zh-CN" altLang="en-US" sz="2400" dirty="0"/>
              <a:t>：</a:t>
            </a:r>
            <a:r>
              <a:rPr lang="zh-CN" altLang="en-US" sz="2400" dirty="0" smtClean="0"/>
              <a:t>设置</a:t>
            </a:r>
            <a:r>
              <a:rPr lang="zh-CN" altLang="en-US" sz="2400" dirty="0"/>
              <a:t>完成要求回应的次数为4次。</a:t>
            </a:r>
          </a:p>
          <a:p>
            <a:pPr marL="0" indent="0">
              <a:buNone/>
            </a:pPr>
            <a:r>
              <a:rPr lang="zh-CN" altLang="en-US" sz="2400" dirty="0"/>
              <a:t>[root@localhost root]# ping </a:t>
            </a:r>
            <a:r>
              <a:rPr lang="en-US" altLang="zh-CN" sz="2400" dirty="0"/>
              <a:t>202.203.208.33</a:t>
            </a:r>
            <a:r>
              <a:rPr lang="zh-CN" altLang="en-US" sz="2400" dirty="0" smtClean="0"/>
              <a:t> </a:t>
            </a:r>
            <a:r>
              <a:rPr lang="zh-CN" altLang="en-US" sz="2400" dirty="0"/>
              <a:t>–c </a:t>
            </a:r>
            <a:r>
              <a:rPr lang="zh-CN" altLang="en-US" sz="2400" dirty="0" smtClean="0"/>
              <a:t>4</a:t>
            </a:r>
            <a:endParaRPr lang="en-US" altLang="zh-CN" sz="2400" dirty="0" smtClean="0"/>
          </a:p>
          <a:p>
            <a:pPr marL="0" indent="0">
              <a:buNone/>
            </a:pPr>
            <a:endParaRPr lang="en-US" altLang="zh-CN" sz="1000" dirty="0" smtClean="0"/>
          </a:p>
          <a:p>
            <a:pPr marL="0" indent="0">
              <a:buNone/>
            </a:pPr>
            <a:r>
              <a:rPr lang="zh-CN" altLang="en-US" sz="2400" dirty="0"/>
              <a:t>例：设置回应包的大小为5。</a:t>
            </a:r>
          </a:p>
          <a:p>
            <a:pPr marL="0" indent="0">
              <a:buNone/>
            </a:pPr>
            <a:r>
              <a:rPr lang="zh-CN" altLang="en-US" sz="2400" dirty="0"/>
              <a:t>[root@localhost root]# ping –s 5 </a:t>
            </a:r>
            <a:r>
              <a:rPr lang="en-US" altLang="zh-CN" sz="2400" dirty="0"/>
              <a:t>202.203.208.33</a:t>
            </a:r>
            <a:endParaRPr lang="zh-CN" altLang="en-US" sz="2400" dirty="0"/>
          </a:p>
          <a:p>
            <a:pPr marL="0" indent="0">
              <a:buNone/>
            </a:pPr>
            <a:endParaRPr lang="zh-CN" altLang="en-US" dirty="0"/>
          </a:p>
          <a:p>
            <a:pPr marL="0" indent="0">
              <a:buFont typeface="Wingdings" pitchFamily="2" charset="2"/>
              <a:buNone/>
            </a:pPr>
            <a:endParaRPr lang="en-US" altLang="zh-CN" dirty="0" smtClean="0"/>
          </a:p>
          <a:p>
            <a:pPr marL="0" indent="0">
              <a:buFont typeface="Wingdings" pitchFamily="2" charset="2"/>
              <a:buNone/>
            </a:pPr>
            <a:endParaRPr lang="zh-CN" alt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2656"/>
            <a:ext cx="5832648" cy="627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84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r>
              <a:rPr lang="zh-CN" altLang="en-US" dirty="0" smtClean="0"/>
              <a:t>网络操作常用命令</a:t>
            </a:r>
          </a:p>
        </p:txBody>
      </p:sp>
      <p:sp>
        <p:nvSpPr>
          <p:cNvPr id="47106" name="内容占位符 2"/>
          <p:cNvSpPr>
            <a:spLocks noGrp="1" noChangeArrowheads="1"/>
          </p:cNvSpPr>
          <p:nvPr>
            <p:ph idx="1"/>
          </p:nvPr>
        </p:nvSpPr>
        <p:spPr/>
        <p:txBody>
          <a:bodyPr/>
          <a:lstStyle/>
          <a:p>
            <a:pPr marL="0" indent="0">
              <a:buFont typeface="Wingdings" pitchFamily="2" charset="2"/>
              <a:buNone/>
            </a:pPr>
            <a:r>
              <a:rPr lang="zh-CN" altLang="en-US" dirty="0" smtClean="0">
                <a:solidFill>
                  <a:srgbClr val="FF0000"/>
                </a:solidFill>
              </a:rPr>
              <a:t>netstat</a:t>
            </a:r>
            <a:r>
              <a:rPr lang="zh-CN" altLang="en-US" dirty="0" smtClean="0"/>
              <a:t>：检查整个Linux网络状态</a:t>
            </a:r>
            <a:endParaRPr lang="en-US" altLang="zh-CN" dirty="0" smtClean="0"/>
          </a:p>
          <a:p>
            <a:pPr marL="0" indent="0">
              <a:buFont typeface="Wingdings" pitchFamily="2" charset="2"/>
              <a:buNone/>
            </a:pPr>
            <a:endParaRPr lang="zh-CN" altLang="en-US" sz="1000" dirty="0" smtClean="0"/>
          </a:p>
          <a:p>
            <a:pPr marL="0" indent="0">
              <a:buFont typeface="Wingdings" pitchFamily="2" charset="2"/>
              <a:buNone/>
            </a:pPr>
            <a:r>
              <a:rPr lang="zh-CN" altLang="en-US" sz="2400" dirty="0" smtClean="0"/>
              <a:t>例</a:t>
            </a:r>
            <a:r>
              <a:rPr lang="zh-CN" altLang="en-US" sz="2400" dirty="0"/>
              <a:t>：</a:t>
            </a:r>
            <a:r>
              <a:rPr lang="zh-CN" altLang="en-US" sz="2400" dirty="0" smtClean="0"/>
              <a:t>显示处于监听状态的端口。</a:t>
            </a:r>
          </a:p>
          <a:p>
            <a:pPr marL="0" indent="0">
              <a:buFont typeface="Wingdings" pitchFamily="2" charset="2"/>
              <a:buNone/>
            </a:pPr>
            <a:r>
              <a:rPr lang="zh-CN" altLang="en-US" sz="2400" dirty="0" smtClean="0"/>
              <a:t>[root@localhost root]# netstat</a:t>
            </a:r>
          </a:p>
          <a:p>
            <a:pPr marL="0" indent="0">
              <a:buFont typeface="Wingdings" pitchFamily="2" charset="2"/>
              <a:buNone/>
            </a:pPr>
            <a:endParaRPr lang="zh-CN" altLang="en-US" sz="1000" dirty="0" smtClean="0"/>
          </a:p>
          <a:p>
            <a:pPr marL="0" indent="0">
              <a:buFont typeface="Wingdings" pitchFamily="2" charset="2"/>
              <a:buNone/>
            </a:pPr>
            <a:r>
              <a:rPr lang="zh-CN" altLang="en-US" sz="2400" dirty="0" smtClean="0"/>
              <a:t>例</a:t>
            </a:r>
            <a:r>
              <a:rPr lang="zh-CN" altLang="en-US" sz="2400" dirty="0"/>
              <a:t>：</a:t>
            </a:r>
            <a:r>
              <a:rPr lang="zh-CN" altLang="en-US" sz="2400" dirty="0" smtClean="0"/>
              <a:t>显示本机路由表。</a:t>
            </a:r>
          </a:p>
          <a:p>
            <a:pPr marL="0" indent="0">
              <a:buFont typeface="Wingdings" pitchFamily="2" charset="2"/>
              <a:buNone/>
            </a:pPr>
            <a:r>
              <a:rPr lang="zh-CN" altLang="en-US" sz="2400" dirty="0" smtClean="0"/>
              <a:t>[root@localhost root]# netstat –r</a:t>
            </a:r>
          </a:p>
          <a:p>
            <a:pPr marL="0" indent="0">
              <a:buFont typeface="Wingdings" pitchFamily="2" charset="2"/>
              <a:buNone/>
            </a:pPr>
            <a:endParaRPr lang="zh-CN" altLang="en-US" sz="1000" dirty="0" smtClean="0"/>
          </a:p>
          <a:p>
            <a:pPr marL="0" indent="0">
              <a:buFont typeface="Wingdings" pitchFamily="2" charset="2"/>
              <a:buNone/>
            </a:pPr>
            <a:r>
              <a:rPr lang="zh-CN" altLang="en-US" sz="2400" dirty="0" smtClean="0"/>
              <a:t>例</a:t>
            </a:r>
            <a:r>
              <a:rPr lang="zh-CN" altLang="en-US" sz="2400" dirty="0"/>
              <a:t>：</a:t>
            </a:r>
            <a:r>
              <a:rPr lang="zh-CN" altLang="en-US" sz="2400" dirty="0" smtClean="0"/>
              <a:t> 显示处于监听状态的所有</a:t>
            </a:r>
            <a:r>
              <a:rPr lang="en-US" altLang="zh-CN" sz="2400" dirty="0" smtClean="0"/>
              <a:t>socket</a:t>
            </a:r>
            <a:r>
              <a:rPr lang="zh-CN" altLang="en-US" sz="2400" dirty="0" smtClean="0"/>
              <a:t>。</a:t>
            </a:r>
          </a:p>
          <a:p>
            <a:pPr marL="0" indent="0">
              <a:buFont typeface="Wingdings" pitchFamily="2" charset="2"/>
              <a:buNone/>
            </a:pPr>
            <a:r>
              <a:rPr lang="zh-CN" altLang="en-US" sz="2400" dirty="0" smtClean="0"/>
              <a:t>[root@localhost root]# netstat –a</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7832686"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84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r>
              <a:rPr lang="zh-CN" altLang="en-US" dirty="0" smtClean="0"/>
              <a:t>网络操作常用命令</a:t>
            </a:r>
          </a:p>
        </p:txBody>
      </p:sp>
      <p:sp>
        <p:nvSpPr>
          <p:cNvPr id="48130" name="内容占位符 2"/>
          <p:cNvSpPr>
            <a:spLocks noGrp="1" noChangeArrowheads="1"/>
          </p:cNvSpPr>
          <p:nvPr>
            <p:ph idx="1"/>
          </p:nvPr>
        </p:nvSpPr>
        <p:spPr/>
        <p:txBody>
          <a:bodyPr/>
          <a:lstStyle/>
          <a:p>
            <a:pPr marL="0" indent="0">
              <a:buFont typeface="Wingdings" pitchFamily="2" charset="2"/>
              <a:buNone/>
            </a:pPr>
            <a:r>
              <a:rPr lang="zh-CN" altLang="en-US" dirty="0" smtClean="0">
                <a:solidFill>
                  <a:srgbClr val="FF0000"/>
                </a:solidFill>
              </a:rPr>
              <a:t>arp</a:t>
            </a:r>
            <a:r>
              <a:rPr lang="zh-CN" altLang="en-US" dirty="0" smtClean="0"/>
              <a:t>：用于确定IP地址对应的网卡物理地址，查看本地计算机或另一台计算机的ARP高速缓存中的当前内容。</a:t>
            </a:r>
          </a:p>
          <a:p>
            <a:pPr marL="0" indent="0">
              <a:buFont typeface="Wingdings" pitchFamily="2" charset="2"/>
              <a:buNone/>
            </a:pPr>
            <a:endParaRPr lang="en-US" altLang="zh-CN" sz="2400" dirty="0" smtClean="0"/>
          </a:p>
          <a:p>
            <a:pPr marL="0" indent="0">
              <a:buFont typeface="Wingdings" pitchFamily="2" charset="2"/>
              <a:buNone/>
            </a:pPr>
            <a:r>
              <a:rPr lang="zh-CN" altLang="en-US" sz="2400" dirty="0" smtClean="0"/>
              <a:t>例：查看高速缓存中的所有项目。</a:t>
            </a:r>
          </a:p>
          <a:p>
            <a:pPr marL="0" indent="0">
              <a:buFont typeface="Wingdings" pitchFamily="2" charset="2"/>
              <a:buNone/>
            </a:pPr>
            <a:r>
              <a:rPr lang="zh-CN" altLang="en-US" sz="2400" dirty="0" smtClean="0"/>
              <a:t>[root@localhost root]# arp –a 192.168.2.1</a:t>
            </a:r>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例：显示默认的缓存情况。</a:t>
            </a:r>
          </a:p>
          <a:p>
            <a:pPr marL="0" indent="0">
              <a:buFont typeface="Wingdings" pitchFamily="2" charset="2"/>
              <a:buNone/>
            </a:pPr>
            <a:r>
              <a:rPr lang="zh-CN" altLang="en-US" sz="2400" dirty="0" smtClean="0"/>
              <a:t>[root@localhost root]# arp –e</a:t>
            </a:r>
          </a:p>
        </p:txBody>
      </p:sp>
    </p:spTree>
    <p:extLst>
      <p:ext uri="{BB962C8B-B14F-4D97-AF65-F5344CB8AC3E}">
        <p14:creationId xmlns:p14="http://schemas.microsoft.com/office/powerpoint/2010/main" val="172357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r>
              <a:rPr lang="zh-CN" altLang="en-US" dirty="0" smtClean="0"/>
              <a:t>网络操作常用命令</a:t>
            </a:r>
          </a:p>
        </p:txBody>
      </p:sp>
      <p:sp>
        <p:nvSpPr>
          <p:cNvPr id="49154" name="内容占位符 2"/>
          <p:cNvSpPr>
            <a:spLocks noGrp="1" noChangeArrowheads="1"/>
          </p:cNvSpPr>
          <p:nvPr>
            <p:ph idx="1"/>
          </p:nvPr>
        </p:nvSpPr>
        <p:spPr/>
        <p:txBody>
          <a:bodyPr/>
          <a:lstStyle/>
          <a:p>
            <a:pPr marL="0" indent="0">
              <a:buFont typeface="Wingdings" pitchFamily="2" charset="2"/>
              <a:buNone/>
            </a:pPr>
            <a:r>
              <a:rPr lang="zh-CN" altLang="en-US" dirty="0" smtClean="0">
                <a:solidFill>
                  <a:srgbClr val="FF0000"/>
                </a:solidFill>
              </a:rPr>
              <a:t>telnet</a:t>
            </a:r>
            <a:r>
              <a:rPr lang="zh-CN" altLang="en-US" dirty="0" smtClean="0"/>
              <a:t>：开启终端机阶段作业，并登入远端主机</a:t>
            </a:r>
          </a:p>
          <a:p>
            <a:pPr marL="0" indent="0">
              <a:buFont typeface="Wingdings" pitchFamily="2" charset="2"/>
              <a:buNone/>
            </a:pPr>
            <a:endParaRPr lang="en-US" altLang="zh-CN" sz="1000" dirty="0" smtClean="0"/>
          </a:p>
          <a:p>
            <a:pPr marL="0" indent="0">
              <a:buFont typeface="Wingdings" pitchFamily="2" charset="2"/>
              <a:buNone/>
            </a:pPr>
            <a:r>
              <a:rPr lang="zh-CN" altLang="en-US" sz="2400" dirty="0" smtClean="0"/>
              <a:t>例</a:t>
            </a:r>
            <a:r>
              <a:rPr lang="zh-CN" altLang="en-US" sz="2400" dirty="0"/>
              <a:t>：</a:t>
            </a:r>
            <a:r>
              <a:rPr lang="zh-CN" altLang="en-US" sz="2400" dirty="0" smtClean="0"/>
              <a:t>远程登录到192.168.1.15。</a:t>
            </a:r>
          </a:p>
          <a:p>
            <a:pPr marL="0" indent="0">
              <a:buFont typeface="Wingdings" pitchFamily="2" charset="2"/>
              <a:buNone/>
            </a:pPr>
            <a:r>
              <a:rPr lang="zh-CN" altLang="en-US" sz="2400" dirty="0" smtClean="0"/>
              <a:t>[root@localhost root]# telnet 192.168.1.15</a:t>
            </a:r>
          </a:p>
          <a:p>
            <a:pPr marL="0" indent="0">
              <a:buFont typeface="Wingdings" pitchFamily="2" charset="2"/>
              <a:buNone/>
            </a:pPr>
            <a:endParaRPr lang="zh-CN" altLang="en-US" dirty="0" smtClean="0"/>
          </a:p>
          <a:p>
            <a:pPr marL="0" indent="0">
              <a:buFont typeface="Wingdings" pitchFamily="2" charset="2"/>
              <a:buNone/>
            </a:pPr>
            <a:r>
              <a:rPr lang="zh-CN" altLang="en-US" dirty="0" smtClean="0">
                <a:solidFill>
                  <a:srgbClr val="FF0000"/>
                </a:solidFill>
              </a:rPr>
              <a:t>ftp</a:t>
            </a:r>
            <a:r>
              <a:rPr lang="zh-CN" altLang="en-US" dirty="0" smtClean="0"/>
              <a:t>：进行远程文件传输</a:t>
            </a:r>
          </a:p>
          <a:p>
            <a:pPr marL="0" indent="0">
              <a:buFont typeface="Wingdings" pitchFamily="2" charset="2"/>
              <a:buNone/>
            </a:pPr>
            <a:endParaRPr lang="en-US" altLang="zh-CN" sz="1000" dirty="0" smtClean="0"/>
          </a:p>
          <a:p>
            <a:pPr marL="0" indent="0">
              <a:buFont typeface="Wingdings" pitchFamily="2" charset="2"/>
              <a:buNone/>
            </a:pPr>
            <a:r>
              <a:rPr lang="zh-CN" altLang="en-US" sz="2400" dirty="0" smtClean="0"/>
              <a:t>例</a:t>
            </a:r>
            <a:r>
              <a:rPr lang="zh-CN" altLang="en-US" sz="2400" dirty="0"/>
              <a:t>：</a:t>
            </a:r>
            <a:r>
              <a:rPr lang="zh-CN" altLang="en-US" sz="2400" dirty="0" smtClean="0"/>
              <a:t>登录IP为</a:t>
            </a:r>
            <a:r>
              <a:rPr lang="en-US" altLang="zh-CN" sz="2400" dirty="0" smtClean="0"/>
              <a:t>113.55.4.20</a:t>
            </a:r>
            <a:r>
              <a:rPr lang="zh-CN" altLang="en-US" sz="2400" dirty="0" smtClean="0"/>
              <a:t>的FTP服务器。</a:t>
            </a:r>
          </a:p>
          <a:p>
            <a:pPr marL="0" indent="0">
              <a:buFont typeface="Wingdings" pitchFamily="2" charset="2"/>
              <a:buNone/>
            </a:pPr>
            <a:r>
              <a:rPr lang="zh-CN" altLang="en-US" sz="2400" dirty="0" smtClean="0"/>
              <a:t>[root@localhost root]# ftp </a:t>
            </a:r>
            <a:r>
              <a:rPr lang="en-US" altLang="zh-CN" sz="2400" dirty="0" smtClean="0"/>
              <a:t>113.55.4.20</a:t>
            </a:r>
            <a:endParaRPr lang="zh-CN" altLang="en-US" sz="2400"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81824"/>
            <a:ext cx="7128792" cy="347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79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r>
              <a:rPr lang="zh-CN" altLang="en-US" dirty="0" smtClean="0"/>
              <a:t>网络安全常用命令</a:t>
            </a:r>
          </a:p>
        </p:txBody>
      </p:sp>
      <p:sp>
        <p:nvSpPr>
          <p:cNvPr id="50178" name="内容占位符 2"/>
          <p:cNvSpPr>
            <a:spLocks noGrp="1" noChangeArrowheads="1"/>
          </p:cNvSpPr>
          <p:nvPr>
            <p:ph idx="1"/>
          </p:nvPr>
        </p:nvSpPr>
        <p:spPr/>
        <p:txBody>
          <a:bodyPr/>
          <a:lstStyle/>
          <a:p>
            <a:pPr marL="0" indent="0">
              <a:buFont typeface="Wingdings" pitchFamily="2" charset="2"/>
              <a:buNone/>
            </a:pPr>
            <a:r>
              <a:rPr lang="en-US" altLang="zh-CN" dirty="0">
                <a:solidFill>
                  <a:srgbClr val="FF0000"/>
                </a:solidFill>
              </a:rPr>
              <a:t>s</a:t>
            </a:r>
            <a:r>
              <a:rPr lang="zh-CN" altLang="en-US" dirty="0" smtClean="0">
                <a:solidFill>
                  <a:srgbClr val="FF0000"/>
                </a:solidFill>
              </a:rPr>
              <a:t>u命令</a:t>
            </a:r>
            <a:r>
              <a:rPr lang="zh-CN" altLang="en-US" dirty="0" smtClean="0"/>
              <a:t>：变更为其他使用者的身份。除超级用户外，其他用户需要键入该使用者的密码。</a:t>
            </a:r>
            <a:endParaRPr lang="en-US" altLang="zh-CN" dirty="0" smtClean="0"/>
          </a:p>
          <a:p>
            <a:pPr marL="0" indent="0">
              <a:buFont typeface="Wingdings" pitchFamily="2" charset="2"/>
              <a:buNone/>
            </a:pPr>
            <a:endParaRPr lang="zh-CN" altLang="en-US" sz="1000" dirty="0" smtClean="0"/>
          </a:p>
          <a:p>
            <a:pPr marL="0" indent="0">
              <a:buFont typeface="Wingdings" pitchFamily="2" charset="2"/>
              <a:buNone/>
            </a:pPr>
            <a:r>
              <a:rPr lang="zh-CN" altLang="en-US" sz="2400" dirty="0" smtClean="0"/>
              <a:t>例：变更账号为超级用户。</a:t>
            </a:r>
          </a:p>
          <a:p>
            <a:pPr marL="0" indent="0">
              <a:buFont typeface="Wingdings" pitchFamily="2" charset="2"/>
              <a:buNone/>
            </a:pPr>
            <a:r>
              <a:rPr lang="zh-CN" altLang="en-US" sz="2400" dirty="0" smtClean="0"/>
              <a:t>[root@localhost root]# su  root</a:t>
            </a:r>
          </a:p>
        </p:txBody>
      </p:sp>
      <p:sp>
        <p:nvSpPr>
          <p:cNvPr id="50179" name="文本框 99"/>
          <p:cNvSpPr txBox="1">
            <a:spLocks noChangeArrowheads="1"/>
          </p:cNvSpPr>
          <p:nvPr/>
        </p:nvSpPr>
        <p:spPr bwMode="auto">
          <a:xfrm>
            <a:off x="1995488" y="3625397"/>
            <a:ext cx="5080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2000" dirty="0">
                <a:latin typeface="黑体" pitchFamily="49" charset="-122"/>
                <a:ea typeface="黑体" pitchFamily="49" charset="-122"/>
              </a:rPr>
              <a:t>表</a:t>
            </a:r>
            <a:r>
              <a:rPr lang="en-US" altLang="zh-CN" sz="2000" dirty="0">
                <a:latin typeface="Times New Roman" pitchFamily="18" charset="0"/>
                <a:cs typeface="Times New Roman" pitchFamily="18" charset="0"/>
              </a:rPr>
              <a:t>1.1</a:t>
            </a:r>
            <a:r>
              <a:rPr lang="en-US" altLang="zh-CN" sz="2000" dirty="0">
                <a:latin typeface="黑体" pitchFamily="49" charset="-122"/>
                <a:ea typeface="黑体" pitchFamily="49" charset="-122"/>
              </a:rPr>
              <a:t>9</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su</a:t>
            </a:r>
            <a:r>
              <a:rPr lang="zh-CN" altLang="en-US" sz="2000" dirty="0">
                <a:latin typeface="黑体" pitchFamily="49" charset="-122"/>
                <a:ea typeface="黑体" pitchFamily="49" charset="-122"/>
              </a:rPr>
              <a:t>命令的常用参数和含义</a:t>
            </a:r>
            <a:endParaRPr lang="zh-CN" altLang="en-US" sz="2000" dirty="0"/>
          </a:p>
        </p:txBody>
      </p:sp>
      <p:graphicFrame>
        <p:nvGraphicFramePr>
          <p:cNvPr id="4" name="表格 3"/>
          <p:cNvGraphicFramePr/>
          <p:nvPr>
            <p:extLst>
              <p:ext uri="{D42A27DB-BD31-4B8C-83A1-F6EECF244321}">
                <p14:modId xmlns:p14="http://schemas.microsoft.com/office/powerpoint/2010/main" val="4126252746"/>
              </p:ext>
            </p:extLst>
          </p:nvPr>
        </p:nvGraphicFramePr>
        <p:xfrm>
          <a:off x="899592" y="4221088"/>
          <a:ext cx="7705228" cy="1219203"/>
        </p:xfrm>
        <a:graphic>
          <a:graphicData uri="http://schemas.openxmlformats.org/drawingml/2006/table">
            <a:tbl>
              <a:tblPr firstRow="1" bandRow="1">
                <a:tableStyleId>{5940675A-B579-460E-94D1-54222C63F5DA}</a:tableStyleId>
              </a:tblPr>
              <a:tblGrid>
                <a:gridCol w="2097119"/>
                <a:gridCol w="5608109"/>
              </a:tblGrid>
              <a:tr h="301966">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参  数</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含  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932">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-c</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变更账户为</a:t>
                      </a:r>
                      <a:r>
                        <a:rPr lang="en-US" altLang="zh-CN" sz="2000" b="0" u="none" dirty="0">
                          <a:latin typeface="宋体" panose="02010600030101010101" pitchFamily="2" charset="-122"/>
                          <a:ea typeface="宋体" panose="02010600030101010101" pitchFamily="2" charset="-122"/>
                          <a:cs typeface="宋体" panose="02010600030101010101" pitchFamily="2" charset="-122"/>
                        </a:rPr>
                        <a:t>user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的使用者，并执行指令</a:t>
                      </a:r>
                      <a:r>
                        <a:rPr lang="en-US" altLang="zh-CN" sz="2000" b="0" u="none" dirty="0">
                          <a:latin typeface="宋体" panose="02010600030101010101" pitchFamily="2" charset="-122"/>
                          <a:ea typeface="宋体" panose="02010600030101010101" pitchFamily="2" charset="-122"/>
                          <a:cs typeface="宋体" panose="02010600030101010101" pitchFamily="2" charset="-122"/>
                        </a:rPr>
                        <a:t>(command)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后再变回原来的使用者</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1966">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--login </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设置登录</a:t>
                      </a:r>
                      <a:r>
                        <a:rPr lang="en-US" altLang="zh-CN" sz="2000" b="0" u="none" dirty="0">
                          <a:latin typeface="宋体" panose="02010600030101010101" pitchFamily="2" charset="-122"/>
                          <a:ea typeface="宋体" panose="02010600030101010101" pitchFamily="2" charset="-122"/>
                          <a:cs typeface="宋体" panose="02010600030101010101" pitchFamily="2" charset="-122"/>
                        </a:rPr>
                        <a:t>Shell</a:t>
                      </a:r>
                      <a:endParaRPr lang="zh-CN" altLang="en-US" sz="20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511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r>
              <a:rPr lang="zh-CN" altLang="en-US" dirty="0" smtClean="0"/>
              <a:t>网络安全常用命令</a:t>
            </a:r>
          </a:p>
        </p:txBody>
      </p:sp>
      <p:sp>
        <p:nvSpPr>
          <p:cNvPr id="51202" name="内容占位符 2"/>
          <p:cNvSpPr>
            <a:spLocks noGrp="1" noChangeArrowheads="1"/>
          </p:cNvSpPr>
          <p:nvPr>
            <p:ph idx="1"/>
          </p:nvPr>
        </p:nvSpPr>
        <p:spPr/>
        <p:txBody>
          <a:bodyPr/>
          <a:lstStyle/>
          <a:p>
            <a:pPr marL="0" indent="0">
              <a:buFont typeface="Wingdings" pitchFamily="2" charset="2"/>
              <a:buNone/>
            </a:pPr>
            <a:r>
              <a:rPr lang="zh-CN" altLang="en-US" sz="2400" dirty="0" smtClean="0"/>
              <a:t>例：变更账户为超级用户，并在执行df命令后还原使用者。</a:t>
            </a:r>
          </a:p>
          <a:p>
            <a:pPr marL="0" indent="0">
              <a:buFont typeface="Wingdings" pitchFamily="2" charset="2"/>
              <a:buNone/>
            </a:pPr>
            <a:r>
              <a:rPr lang="zh-CN" altLang="en-US" sz="2400" dirty="0" smtClean="0"/>
              <a:t>[root@localhost root]# su –c df root</a:t>
            </a:r>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例：更改用户账户登录。</a:t>
            </a:r>
          </a:p>
          <a:p>
            <a:pPr marL="0" indent="0">
              <a:buFont typeface="Wingdings" pitchFamily="2" charset="2"/>
              <a:buNone/>
            </a:pPr>
            <a:r>
              <a:rPr lang="zh-CN" altLang="en-US" sz="2400" dirty="0" smtClean="0"/>
              <a:t>[root@localhost root]# su </a:t>
            </a:r>
            <a:r>
              <a:rPr lang="en-US" altLang="zh-CN" sz="2400" dirty="0" smtClean="0"/>
              <a:t>–</a:t>
            </a:r>
            <a:r>
              <a:rPr lang="zh-CN" altLang="en-US" sz="2400" dirty="0" smtClean="0"/>
              <a:t>login </a:t>
            </a:r>
            <a:r>
              <a:rPr lang="en-US" altLang="zh-CN" sz="2400" dirty="0" err="1" smtClean="0"/>
              <a:t>tim</a:t>
            </a:r>
            <a:endParaRPr lang="zh-CN" altLang="en-US" sz="24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12" y="2780928"/>
            <a:ext cx="862878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3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教学资料下载</a:t>
            </a:r>
            <a:endParaRPr lang="zh-CN" altLang="en-US" dirty="0"/>
          </a:p>
        </p:txBody>
      </p:sp>
      <p:sp>
        <p:nvSpPr>
          <p:cNvPr id="3" name="内容占位符 2"/>
          <p:cNvSpPr>
            <a:spLocks noGrp="1"/>
          </p:cNvSpPr>
          <p:nvPr>
            <p:ph idx="1"/>
          </p:nvPr>
        </p:nvSpPr>
        <p:spPr/>
        <p:txBody>
          <a:bodyPr/>
          <a:lstStyle/>
          <a:p>
            <a:r>
              <a:rPr lang="zh-CN" altLang="en-US" sz="3600" dirty="0" smtClean="0"/>
              <a:t>电子书、电子课件、扩展阅读程序，实验要求等</a:t>
            </a:r>
            <a:endParaRPr lang="en-US" altLang="zh-CN" sz="3600" dirty="0" smtClean="0"/>
          </a:p>
          <a:p>
            <a:r>
              <a:rPr lang="zh-CN" altLang="en-US" sz="3600" dirty="0" smtClean="0"/>
              <a:t>暂时通过</a:t>
            </a:r>
            <a:r>
              <a:rPr lang="en-US" altLang="zh-CN" sz="3600" dirty="0" smtClean="0"/>
              <a:t>FTP</a:t>
            </a:r>
          </a:p>
          <a:p>
            <a:pPr marL="0" indent="0">
              <a:buNone/>
            </a:pPr>
            <a:r>
              <a:rPr lang="en-US" altLang="zh-CN" sz="3600" dirty="0" smtClean="0">
                <a:hlinkClick r:id="rId2"/>
              </a:rPr>
              <a:t>   ftp://113.55.4.20</a:t>
            </a:r>
            <a:endParaRPr lang="en-US" altLang="zh-CN" sz="3600" dirty="0" smtClean="0"/>
          </a:p>
          <a:p>
            <a:pPr marL="0" indent="0">
              <a:buNone/>
            </a:pPr>
            <a:r>
              <a:rPr lang="en-US" altLang="zh-CN" sz="3600" dirty="0"/>
              <a:t> </a:t>
            </a:r>
            <a:r>
              <a:rPr lang="en-US" altLang="zh-CN" sz="3600" dirty="0" smtClean="0"/>
              <a:t>   </a:t>
            </a:r>
            <a:r>
              <a:rPr lang="en-US" altLang="zh-CN" sz="3600" dirty="0" err="1" smtClean="0"/>
              <a:t>user:zhuyp_std</a:t>
            </a:r>
            <a:endParaRPr lang="en-US" altLang="zh-CN" sz="3600" dirty="0" smtClean="0"/>
          </a:p>
          <a:p>
            <a:pPr marL="0" indent="0">
              <a:buNone/>
            </a:pPr>
            <a:r>
              <a:rPr lang="en-US" altLang="zh-CN" sz="3600" dirty="0"/>
              <a:t> </a:t>
            </a:r>
            <a:r>
              <a:rPr lang="en-US" altLang="zh-CN" sz="3600" dirty="0" smtClean="0"/>
              <a:t>   </a:t>
            </a:r>
            <a:r>
              <a:rPr lang="en-US" altLang="zh-CN" sz="3600" dirty="0" err="1" smtClean="0"/>
              <a:t>password:std</a:t>
            </a:r>
            <a:endParaRPr lang="en-US" altLang="zh-CN" sz="3600" dirty="0" smtClean="0"/>
          </a:p>
          <a:p>
            <a:pPr marL="0" indent="0">
              <a:buNone/>
            </a:pPr>
            <a:endParaRPr lang="zh-CN" altLang="en-US" dirty="0"/>
          </a:p>
        </p:txBody>
      </p:sp>
    </p:spTree>
    <p:extLst>
      <p:ext uri="{BB962C8B-B14F-4D97-AF65-F5344CB8AC3E}">
        <p14:creationId xmlns:p14="http://schemas.microsoft.com/office/powerpoint/2010/main" val="4391843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4817"/>
          <p:cNvSpPr>
            <a:spLocks noGrp="1" noChangeArrowheads="1"/>
          </p:cNvSpPr>
          <p:nvPr>
            <p:ph type="title"/>
          </p:nvPr>
        </p:nvSpPr>
        <p:spPr>
          <a:xfrm>
            <a:off x="1979712" y="332656"/>
            <a:ext cx="6933456" cy="792162"/>
          </a:xfrm>
        </p:spPr>
        <p:txBody>
          <a:bodyPr>
            <a:normAutofit/>
          </a:bodyPr>
          <a:lstStyle/>
          <a:p>
            <a:r>
              <a:rPr lang="zh-CN" altLang="en-US" dirty="0" smtClean="0"/>
              <a:t>网络安全常用命令 </a:t>
            </a:r>
          </a:p>
        </p:txBody>
      </p:sp>
      <p:sp>
        <p:nvSpPr>
          <p:cNvPr id="31746" name="文本占位符 34818"/>
          <p:cNvSpPr>
            <a:spLocks noGrp="1" noChangeArrowheads="1"/>
          </p:cNvSpPr>
          <p:nvPr>
            <p:ph idx="1"/>
          </p:nvPr>
        </p:nvSpPr>
        <p:spPr/>
        <p:txBody>
          <a:bodyPr/>
          <a:lstStyle/>
          <a:p>
            <a:pPr marL="533400" indent="-533400" algn="just">
              <a:lnSpc>
                <a:spcPct val="90000"/>
              </a:lnSpc>
              <a:buFont typeface="Wingdings" pitchFamily="2" charset="2"/>
              <a:buAutoNum type="arabicPeriod"/>
            </a:pPr>
            <a:r>
              <a:rPr lang="zh-CN" altLang="en-US" sz="2400" b="1" dirty="0" smtClean="0"/>
              <a:t>文件存取权限 </a:t>
            </a:r>
            <a:endParaRPr lang="zh-CN" altLang="en-US" sz="2400" dirty="0" smtClean="0"/>
          </a:p>
          <a:p>
            <a:pPr marL="533400" indent="-533400">
              <a:lnSpc>
                <a:spcPct val="90000"/>
              </a:lnSpc>
            </a:pPr>
            <a:r>
              <a:rPr lang="zh-CN" altLang="en-US" sz="2000" dirty="0" smtClean="0"/>
              <a:t>在</a:t>
            </a:r>
            <a:r>
              <a:rPr lang="en-US" sz="2000" dirty="0" smtClean="0"/>
              <a:t>Linux</a:t>
            </a:r>
            <a:r>
              <a:rPr lang="zh-CN" altLang="en-US" sz="2000" dirty="0" smtClean="0"/>
              <a:t>系统中，超级用户的用户名是</a:t>
            </a:r>
            <a:r>
              <a:rPr lang="en-US" sz="2000" dirty="0" smtClean="0"/>
              <a:t>root</a:t>
            </a:r>
            <a:r>
              <a:rPr lang="zh-CN" altLang="en-US" sz="2000" dirty="0" smtClean="0"/>
              <a:t>，用户</a:t>
            </a:r>
            <a:r>
              <a:rPr lang="en-US" sz="2000" dirty="0" smtClean="0"/>
              <a:t>ID</a:t>
            </a:r>
            <a:r>
              <a:rPr lang="zh-CN" altLang="en-US" sz="2000" dirty="0" smtClean="0"/>
              <a:t>是</a:t>
            </a:r>
            <a:r>
              <a:rPr lang="en-US" sz="2000" dirty="0" smtClean="0"/>
              <a:t>0</a:t>
            </a:r>
            <a:r>
              <a:rPr lang="zh-CN" altLang="en-US" sz="2000" dirty="0" smtClean="0"/>
              <a:t>。</a:t>
            </a:r>
          </a:p>
          <a:p>
            <a:pPr marL="533400" indent="-533400">
              <a:lnSpc>
                <a:spcPct val="90000"/>
              </a:lnSpc>
            </a:pPr>
            <a:r>
              <a:rPr lang="zh-CN" altLang="en-US" sz="2000" dirty="0" smtClean="0"/>
              <a:t>使用</a:t>
            </a:r>
            <a:r>
              <a:rPr lang="en-US" sz="2000" dirty="0" smtClean="0">
                <a:solidFill>
                  <a:srgbClr val="FF0000"/>
                </a:solidFill>
              </a:rPr>
              <a:t>id</a:t>
            </a:r>
            <a:r>
              <a:rPr lang="zh-CN" altLang="en-US" sz="2000" dirty="0" smtClean="0"/>
              <a:t>命查看用户和组</a:t>
            </a:r>
            <a:r>
              <a:rPr lang="en-US" sz="2000" dirty="0" smtClean="0"/>
              <a:t>id</a:t>
            </a:r>
            <a:r>
              <a:rPr lang="zh-CN" altLang="en-US" sz="2000" dirty="0" smtClean="0"/>
              <a:t>。</a:t>
            </a:r>
          </a:p>
          <a:p>
            <a:pPr marL="533400" indent="-533400">
              <a:lnSpc>
                <a:spcPct val="90000"/>
              </a:lnSpc>
              <a:buFont typeface="Wingdings" pitchFamily="2" charset="2"/>
              <a:buNone/>
            </a:pPr>
            <a:r>
              <a:rPr lang="zh-CN" altLang="en-US" sz="2000" dirty="0" smtClean="0"/>
              <a:t>	命令语法：</a:t>
            </a:r>
            <a:r>
              <a:rPr lang="en-US" sz="2000" dirty="0" smtClean="0"/>
              <a:t>id [options] [username]</a:t>
            </a:r>
          </a:p>
          <a:p>
            <a:pPr marL="533400" indent="-533400">
              <a:lnSpc>
                <a:spcPct val="90000"/>
              </a:lnSpc>
            </a:pPr>
            <a:r>
              <a:rPr lang="zh-CN" altLang="en-US" sz="2000" dirty="0" smtClean="0"/>
              <a:t>在</a:t>
            </a:r>
            <a:r>
              <a:rPr lang="en-US" sz="2000" dirty="0" smtClean="0"/>
              <a:t>Linux</a:t>
            </a:r>
            <a:r>
              <a:rPr lang="zh-CN" altLang="en-US" sz="2000" dirty="0" smtClean="0"/>
              <a:t>系统中，文件有三种访问权限：读</a:t>
            </a:r>
            <a:r>
              <a:rPr lang="en-US" sz="2000" dirty="0" smtClean="0"/>
              <a:t>read(r)</a:t>
            </a:r>
            <a:r>
              <a:rPr lang="zh-CN" altLang="en-US" sz="2000" dirty="0" smtClean="0"/>
              <a:t>、写</a:t>
            </a:r>
            <a:r>
              <a:rPr lang="en-US" sz="2000" dirty="0" smtClean="0"/>
              <a:t>write(w)</a:t>
            </a:r>
            <a:r>
              <a:rPr lang="zh-CN" altLang="en-US" sz="2000" dirty="0" smtClean="0"/>
              <a:t>和执行</a:t>
            </a:r>
            <a:r>
              <a:rPr lang="en-US" sz="2000" dirty="0" smtClean="0"/>
              <a:t>execute(x)</a:t>
            </a:r>
            <a:r>
              <a:rPr lang="zh-CN" altLang="en-US" sz="2000" dirty="0" smtClean="0"/>
              <a:t>。</a:t>
            </a:r>
          </a:p>
          <a:p>
            <a:pPr marL="533400" indent="-533400">
              <a:lnSpc>
                <a:spcPct val="90000"/>
              </a:lnSpc>
            </a:pPr>
            <a:r>
              <a:rPr lang="en-US" sz="2000" dirty="0" smtClean="0"/>
              <a:t>Linux </a:t>
            </a:r>
            <a:r>
              <a:rPr lang="zh-CN" altLang="en-US" sz="2000" dirty="0" smtClean="0"/>
              <a:t>的文件用户分为文件的所有者（</a:t>
            </a:r>
            <a:r>
              <a:rPr lang="en-US" sz="2000" dirty="0" smtClean="0"/>
              <a:t>user</a:t>
            </a:r>
            <a:r>
              <a:rPr lang="zh-CN" altLang="en-US" sz="2000" dirty="0" smtClean="0"/>
              <a:t>）、群组</a:t>
            </a:r>
            <a:r>
              <a:rPr lang="en-US" sz="2000" dirty="0" smtClean="0"/>
              <a:t>(group)</a:t>
            </a:r>
            <a:r>
              <a:rPr lang="zh-CN" altLang="en-US" sz="2000" dirty="0" smtClean="0"/>
              <a:t>和其他人</a:t>
            </a:r>
            <a:r>
              <a:rPr lang="en-US" sz="2000" dirty="0" smtClean="0"/>
              <a:t>(others)</a:t>
            </a:r>
            <a:r>
              <a:rPr lang="zh-CN" altLang="en-US" sz="2000" dirty="0" smtClean="0"/>
              <a:t>这三种类型。三种用户和三种访问权限，</a:t>
            </a:r>
            <a:r>
              <a:rPr lang="en-US" sz="2000" dirty="0" smtClean="0"/>
              <a:t>Linux</a:t>
            </a:r>
            <a:r>
              <a:rPr lang="zh-CN" altLang="en-US" sz="2000" dirty="0" smtClean="0"/>
              <a:t>文件就有</a:t>
            </a:r>
            <a:r>
              <a:rPr lang="en-US" sz="2000" dirty="0" smtClean="0"/>
              <a:t>9</a:t>
            </a:r>
            <a:r>
              <a:rPr lang="zh-CN" altLang="en-US" sz="2000" dirty="0" smtClean="0"/>
              <a:t>种不同的访问权限组合。</a:t>
            </a:r>
          </a:p>
          <a:p>
            <a:pPr marL="533400" indent="-533400">
              <a:lnSpc>
                <a:spcPct val="90000"/>
              </a:lnSpc>
            </a:pPr>
            <a:r>
              <a:rPr lang="zh-CN" altLang="en-US" sz="2000" dirty="0" smtClean="0"/>
              <a:t>用三个位来表示该类用户的文件存取权限，因此每一类的文件用户可以有</a:t>
            </a:r>
            <a:r>
              <a:rPr lang="en-US" sz="2000" dirty="0" smtClean="0"/>
              <a:t>8</a:t>
            </a:r>
            <a:r>
              <a:rPr lang="zh-CN" altLang="en-US" sz="2000" dirty="0" smtClean="0"/>
              <a:t>种可能的操作权限。</a:t>
            </a:r>
          </a:p>
          <a:p>
            <a:pPr marL="533400" indent="-533400">
              <a:lnSpc>
                <a:spcPct val="90000"/>
              </a:lnSpc>
            </a:pPr>
            <a:r>
              <a:rPr lang="zh-CN" altLang="en-US" sz="2000" dirty="0" smtClean="0"/>
              <a:t>用户对文件访问权限是“</a:t>
            </a:r>
            <a:r>
              <a:rPr lang="en-US" sz="2000" dirty="0" smtClean="0"/>
              <a:t>0”</a:t>
            </a:r>
            <a:r>
              <a:rPr lang="zh-CN" altLang="en-US" sz="2000" dirty="0" smtClean="0"/>
              <a:t>的可以表示成“</a:t>
            </a:r>
            <a:r>
              <a:rPr lang="en-US" sz="2000" dirty="0" smtClean="0"/>
              <a:t>---”</a:t>
            </a:r>
            <a:r>
              <a:rPr lang="zh-CN" altLang="en-US" sz="2000" dirty="0" smtClean="0"/>
              <a:t>，访问权限是</a:t>
            </a:r>
            <a:r>
              <a:rPr lang="en-US" sz="2000" dirty="0" smtClean="0"/>
              <a:t>7</a:t>
            </a:r>
            <a:r>
              <a:rPr lang="zh-CN" altLang="en-US" sz="2000" dirty="0" smtClean="0"/>
              <a:t>的可以表示成“</a:t>
            </a:r>
            <a:r>
              <a:rPr lang="en-US" sz="2000" dirty="0" err="1" smtClean="0"/>
              <a:t>rwx</a:t>
            </a:r>
            <a:r>
              <a:rPr lang="en-US" sz="2000" dirty="0" smtClean="0"/>
              <a:t>”</a:t>
            </a:r>
            <a:r>
              <a:rPr lang="zh-CN" altLang="en-US" sz="2000" dirty="0" smtClean="0"/>
              <a:t>。 </a:t>
            </a:r>
          </a:p>
        </p:txBody>
      </p:sp>
    </p:spTree>
    <p:extLst>
      <p:ext uri="{BB962C8B-B14F-4D97-AF65-F5344CB8AC3E}">
        <p14:creationId xmlns:p14="http://schemas.microsoft.com/office/powerpoint/2010/main" val="251855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5841"/>
          <p:cNvSpPr>
            <a:spLocks noGrp="1" noChangeArrowheads="1"/>
          </p:cNvSpPr>
          <p:nvPr>
            <p:ph type="title"/>
          </p:nvPr>
        </p:nvSpPr>
        <p:spPr>
          <a:xfrm>
            <a:off x="2051720" y="332656"/>
            <a:ext cx="6861448" cy="792162"/>
          </a:xfrm>
        </p:spPr>
        <p:txBody>
          <a:bodyPr>
            <a:normAutofit/>
          </a:bodyPr>
          <a:lstStyle/>
          <a:p>
            <a:r>
              <a:rPr lang="zh-CN" altLang="en-US" dirty="0" smtClean="0"/>
              <a:t>网络安全常用命令 </a:t>
            </a:r>
          </a:p>
        </p:txBody>
      </p:sp>
      <p:sp>
        <p:nvSpPr>
          <p:cNvPr id="32770" name="文本占位符 35842"/>
          <p:cNvSpPr>
            <a:spLocks noGrp="1" noChangeArrowheads="1"/>
          </p:cNvSpPr>
          <p:nvPr>
            <p:ph idx="1"/>
          </p:nvPr>
        </p:nvSpPr>
        <p:spPr/>
        <p:txBody>
          <a:bodyPr/>
          <a:lstStyle/>
          <a:p>
            <a:pPr marL="0" indent="0">
              <a:buNone/>
            </a:pPr>
            <a:r>
              <a:rPr lang="en-US" sz="2400" b="1" dirty="0" err="1" smtClean="0">
                <a:solidFill>
                  <a:srgbClr val="FF0000"/>
                </a:solidFill>
              </a:rPr>
              <a:t>chmod</a:t>
            </a:r>
            <a:r>
              <a:rPr lang="en-US" sz="2400" dirty="0" smtClean="0">
                <a:solidFill>
                  <a:srgbClr val="FF0000"/>
                </a:solidFill>
              </a:rPr>
              <a:t> </a:t>
            </a:r>
            <a:r>
              <a:rPr lang="zh-CN" altLang="en-US" sz="2400" dirty="0" smtClean="0">
                <a:solidFill>
                  <a:srgbClr val="FF0000"/>
                </a:solidFill>
              </a:rPr>
              <a:t>命令</a:t>
            </a:r>
            <a:endParaRPr lang="en-US" sz="2400" dirty="0" smtClean="0">
              <a:solidFill>
                <a:srgbClr val="FF0000"/>
              </a:solidFill>
            </a:endParaRPr>
          </a:p>
          <a:p>
            <a:pPr marL="533400" indent="-533400"/>
            <a:r>
              <a:rPr lang="zh-CN" altLang="en-US" sz="2400" dirty="0"/>
              <a:t>用改变文件或目录的访问权限，用户可以用它控制文件或目录的访问权限，使用者是root或文件的属主</a:t>
            </a:r>
            <a:endParaRPr lang="en-US" sz="2400" dirty="0"/>
          </a:p>
          <a:p>
            <a:pPr marL="533400" indent="-533400"/>
            <a:r>
              <a:rPr lang="zh-CN" altLang="en-US" sz="2400" dirty="0" smtClean="0"/>
              <a:t>命令语法： </a:t>
            </a:r>
          </a:p>
          <a:p>
            <a:pPr marL="533400" indent="-533400">
              <a:buFont typeface="Wingdings" pitchFamily="2" charset="2"/>
              <a:buNone/>
            </a:pPr>
            <a:r>
              <a:rPr lang="en-US" sz="2400" dirty="0" smtClean="0"/>
              <a:t>	</a:t>
            </a:r>
            <a:r>
              <a:rPr lang="en-US" sz="2400" dirty="0" err="1" smtClean="0"/>
              <a:t>chmod</a:t>
            </a:r>
            <a:r>
              <a:rPr lang="en-US" sz="2400" dirty="0" smtClean="0"/>
              <a:t> [options] octal-mode file-list </a:t>
            </a:r>
            <a:br>
              <a:rPr lang="en-US" sz="2400" dirty="0" smtClean="0"/>
            </a:br>
            <a:r>
              <a:rPr lang="en-US" sz="2400" dirty="0" err="1" smtClean="0"/>
              <a:t>chmod</a:t>
            </a:r>
            <a:r>
              <a:rPr lang="en-US" sz="2400" dirty="0" smtClean="0"/>
              <a:t> [options] symbolic-mode file-list </a:t>
            </a:r>
          </a:p>
          <a:p>
            <a:pPr marL="533400" indent="-533400"/>
            <a:r>
              <a:rPr lang="zh-CN" altLang="en-US" sz="2400" dirty="0" smtClean="0"/>
              <a:t>常用选项：</a:t>
            </a:r>
          </a:p>
          <a:p>
            <a:pPr marL="914400" lvl="1" indent="-457200">
              <a:buFont typeface="Wingdings" pitchFamily="2" charset="2"/>
              <a:buNone/>
            </a:pPr>
            <a:r>
              <a:rPr lang="en-US" sz="2000" dirty="0" smtClean="0"/>
              <a:t>-R		</a:t>
            </a:r>
            <a:r>
              <a:rPr lang="zh-CN" altLang="en-US" sz="2000" dirty="0" smtClean="0"/>
              <a:t>递归的修改所有的文件和子目录的权限。 </a:t>
            </a:r>
          </a:p>
          <a:p>
            <a:pPr marL="914400" lvl="1" indent="-457200">
              <a:buFont typeface="Wingdings" pitchFamily="2" charset="2"/>
              <a:buNone/>
            </a:pPr>
            <a:r>
              <a:rPr lang="en-US" sz="2000" dirty="0" smtClean="0"/>
              <a:t>-f		</a:t>
            </a:r>
            <a:r>
              <a:rPr lang="zh-CN" altLang="en-US" sz="2000" dirty="0" smtClean="0"/>
              <a:t>强制指定存取权限。</a:t>
            </a:r>
          </a:p>
          <a:p>
            <a:pPr marL="533400" indent="-533400"/>
            <a:r>
              <a:rPr lang="zh-CN" altLang="en-US" sz="2400" dirty="0" smtClean="0"/>
              <a:t>参数：</a:t>
            </a:r>
          </a:p>
          <a:p>
            <a:pPr marL="914400" lvl="1" indent="-457200">
              <a:buFont typeface="Wingdings" pitchFamily="2" charset="2"/>
              <a:buNone/>
            </a:pPr>
            <a:r>
              <a:rPr lang="en-US" sz="2000" dirty="0" smtClean="0"/>
              <a:t>file-list		</a:t>
            </a:r>
            <a:r>
              <a:rPr lang="zh-CN" altLang="en-US" sz="2000" dirty="0" smtClean="0"/>
              <a:t>要改变权限的文件列表。</a:t>
            </a:r>
          </a:p>
          <a:p>
            <a:pPr marL="914400" lvl="1" indent="-457200">
              <a:buFont typeface="Wingdings" pitchFamily="2" charset="2"/>
              <a:buNone/>
            </a:pPr>
            <a:r>
              <a:rPr lang="en-US" sz="2000" dirty="0" smtClean="0"/>
              <a:t>symbolic-mode 	</a:t>
            </a:r>
            <a:r>
              <a:rPr lang="zh-CN" altLang="en-US" sz="2000" dirty="0" smtClean="0"/>
              <a:t>符号模式。</a:t>
            </a:r>
          </a:p>
          <a:p>
            <a:pPr marL="914400" lvl="1" indent="-457200">
              <a:buFont typeface="Wingdings" pitchFamily="2" charset="2"/>
              <a:buNone/>
            </a:pPr>
            <a:r>
              <a:rPr lang="en-US" sz="2000" dirty="0" smtClean="0"/>
              <a:t>octal-mode 		</a:t>
            </a:r>
            <a:r>
              <a:rPr lang="zh-CN" altLang="en-US" sz="2000" dirty="0" smtClean="0"/>
              <a:t>八进制模式。</a:t>
            </a:r>
          </a:p>
        </p:txBody>
      </p:sp>
    </p:spTree>
    <p:extLst>
      <p:ext uri="{BB962C8B-B14F-4D97-AF65-F5344CB8AC3E}">
        <p14:creationId xmlns:p14="http://schemas.microsoft.com/office/powerpoint/2010/main" val="273197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6865"/>
          <p:cNvSpPr>
            <a:spLocks noGrp="1" noChangeArrowheads="1"/>
          </p:cNvSpPr>
          <p:nvPr>
            <p:ph type="title"/>
          </p:nvPr>
        </p:nvSpPr>
        <p:spPr/>
        <p:txBody>
          <a:bodyPr/>
          <a:lstStyle/>
          <a:p>
            <a:r>
              <a:rPr lang="zh-CN" altLang="en-US" dirty="0"/>
              <a:t>网络安全常用命令</a:t>
            </a:r>
            <a:endParaRPr lang="zh-CN" altLang="en-US" dirty="0" smtClean="0"/>
          </a:p>
        </p:txBody>
      </p:sp>
      <p:sp>
        <p:nvSpPr>
          <p:cNvPr id="33794" name="文本占位符 36866"/>
          <p:cNvSpPr>
            <a:spLocks noGrp="1" noChangeArrowheads="1"/>
          </p:cNvSpPr>
          <p:nvPr>
            <p:ph idx="1"/>
          </p:nvPr>
        </p:nvSpPr>
        <p:spPr/>
        <p:txBody>
          <a:bodyPr/>
          <a:lstStyle/>
          <a:p>
            <a:pPr marL="533400" indent="-533400"/>
            <a:r>
              <a:rPr lang="zh-CN" altLang="en-US" sz="2400" dirty="0" smtClean="0"/>
              <a:t>符号模式“</a:t>
            </a:r>
            <a:r>
              <a:rPr lang="en-US" sz="2400" dirty="0" smtClean="0"/>
              <a:t>symbolic-mode”</a:t>
            </a:r>
            <a:r>
              <a:rPr lang="zh-CN" altLang="en-US" sz="2400" dirty="0" smtClean="0"/>
              <a:t>，格式为</a:t>
            </a:r>
            <a:r>
              <a:rPr lang="en-US" sz="2400" dirty="0" smtClean="0"/>
              <a:t>&lt;who&gt;&lt;operator&gt;&lt;privilege&gt; </a:t>
            </a:r>
            <a:r>
              <a:rPr lang="zh-CN" altLang="en-US" sz="2400" dirty="0" smtClean="0"/>
              <a:t>，其中</a:t>
            </a:r>
            <a:r>
              <a:rPr lang="en-US" sz="2400" dirty="0" smtClean="0"/>
              <a:t>who</a:t>
            </a:r>
            <a:r>
              <a:rPr lang="zh-CN" altLang="en-US" sz="2400" dirty="0" smtClean="0"/>
              <a:t>、</a:t>
            </a:r>
            <a:r>
              <a:rPr lang="en-US" sz="2400" dirty="0" smtClean="0"/>
              <a:t>operator</a:t>
            </a:r>
            <a:r>
              <a:rPr lang="zh-CN" altLang="en-US" sz="2400" dirty="0" smtClean="0"/>
              <a:t>和</a:t>
            </a:r>
            <a:r>
              <a:rPr lang="en-US" sz="2400" dirty="0" smtClean="0"/>
              <a:t>privilege</a:t>
            </a:r>
            <a:r>
              <a:rPr lang="zh-CN" altLang="en-US" sz="2400" dirty="0" smtClean="0"/>
              <a:t>的可能取值如表所示。</a:t>
            </a:r>
          </a:p>
        </p:txBody>
      </p:sp>
      <p:pic>
        <p:nvPicPr>
          <p:cNvPr id="36868" name="图片 368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4904"/>
            <a:ext cx="7404313" cy="376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50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p:txBody>
          <a:bodyPr/>
          <a:lstStyle/>
          <a:p>
            <a:r>
              <a:rPr lang="zh-CN" altLang="en-US" dirty="0" smtClean="0"/>
              <a:t>网络安全常用命令</a:t>
            </a:r>
          </a:p>
        </p:txBody>
      </p:sp>
      <p:sp>
        <p:nvSpPr>
          <p:cNvPr id="53250" name="内容占位符 2"/>
          <p:cNvSpPr>
            <a:spLocks noGrp="1" noChangeArrowheads="1"/>
          </p:cNvSpPr>
          <p:nvPr>
            <p:ph idx="1"/>
          </p:nvPr>
        </p:nvSpPr>
        <p:spPr>
          <a:xfrm>
            <a:off x="684213" y="1412875"/>
            <a:ext cx="8229600" cy="1800101"/>
          </a:xfrm>
        </p:spPr>
        <p:txBody>
          <a:bodyPr/>
          <a:lstStyle/>
          <a:p>
            <a:pPr marL="0" indent="0">
              <a:buFont typeface="Wingdings" pitchFamily="2" charset="2"/>
              <a:buNone/>
            </a:pPr>
            <a:r>
              <a:rPr lang="zh-CN" altLang="en-US" sz="2400" dirty="0" smtClean="0"/>
              <a:t>例：将档案file1.txt设为所有人皆可读取。</a:t>
            </a:r>
          </a:p>
          <a:p>
            <a:pPr marL="0" indent="0">
              <a:buFont typeface="Wingdings" pitchFamily="2" charset="2"/>
              <a:buNone/>
            </a:pPr>
            <a:r>
              <a:rPr lang="zh-CN" altLang="en-US" sz="2400" dirty="0" smtClean="0"/>
              <a:t>[root@localhost root]# chmod a+r file1.txt</a:t>
            </a:r>
            <a:endParaRPr lang="en-US" altLang="zh-CN" sz="2400" dirty="0" smtClean="0"/>
          </a:p>
          <a:p>
            <a:pPr marL="0" indent="0">
              <a:buFont typeface="Wingdings" pitchFamily="2" charset="2"/>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zh-CN" altLang="en-US" sz="2400" dirty="0"/>
          </a:p>
          <a:p>
            <a:pPr marL="0" indent="0">
              <a:buFont typeface="Wingdings" pitchFamily="2" charset="2"/>
              <a:buNone/>
            </a:pPr>
            <a:endParaRPr lang="zh-CN" altLang="en-US" sz="20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30398"/>
            <a:ext cx="6840237" cy="151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7888" y="4293096"/>
            <a:ext cx="7920880" cy="1274195"/>
          </a:xfrm>
          <a:prstGeom prst="rect">
            <a:avLst/>
          </a:prstGeom>
          <a:noFill/>
        </p:spPr>
        <p:txBody>
          <a:bodyPr wrap="square" rtlCol="0">
            <a:spAutoFit/>
          </a:bodyPr>
          <a:lstStyle/>
          <a:p>
            <a:pPr fontAlgn="base">
              <a:spcBef>
                <a:spcPct val="20000"/>
              </a:spcBef>
              <a:spcAft>
                <a:spcPct val="0"/>
              </a:spcAft>
              <a:buClr>
                <a:srgbClr val="339966"/>
              </a:buClr>
            </a:pPr>
            <a:r>
              <a:rPr lang="zh-CN" altLang="en-US" sz="2400" dirty="0"/>
              <a:t>例：将档案file1.txt与file2.txt设为仅限该档案拥有者与其所属同一个群体者可写入。</a:t>
            </a:r>
          </a:p>
          <a:p>
            <a:pPr fontAlgn="base">
              <a:spcBef>
                <a:spcPct val="20000"/>
              </a:spcBef>
              <a:spcAft>
                <a:spcPct val="0"/>
              </a:spcAft>
              <a:buClr>
                <a:srgbClr val="339966"/>
              </a:buClr>
            </a:pPr>
            <a:r>
              <a:rPr lang="zh-CN" altLang="en-US" sz="2400" dirty="0"/>
              <a:t>[root@localhost root]# chmod ug+w,o-w file1.txt file2.txt</a:t>
            </a:r>
            <a:endParaRPr lang="en-US" altLang="zh-CN" sz="2400" dirty="0"/>
          </a:p>
        </p:txBody>
      </p:sp>
    </p:spTree>
    <p:extLst>
      <p:ext uri="{BB962C8B-B14F-4D97-AF65-F5344CB8AC3E}">
        <p14:creationId xmlns:p14="http://schemas.microsoft.com/office/powerpoint/2010/main" val="361702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r>
              <a:rPr lang="zh-CN" altLang="en-US" dirty="0" smtClean="0"/>
              <a:t>网络安全常用命令</a:t>
            </a:r>
          </a:p>
        </p:txBody>
      </p:sp>
      <p:sp>
        <p:nvSpPr>
          <p:cNvPr id="54274" name="内容占位符 2"/>
          <p:cNvSpPr>
            <a:spLocks noGrp="1" noChangeArrowheads="1"/>
          </p:cNvSpPr>
          <p:nvPr>
            <p:ph idx="1"/>
          </p:nvPr>
        </p:nvSpPr>
        <p:spPr/>
        <p:txBody>
          <a:bodyPr/>
          <a:lstStyle/>
          <a:p>
            <a:pPr marL="0" indent="0">
              <a:buNone/>
            </a:pPr>
            <a:r>
              <a:rPr lang="zh-CN" altLang="en-US" sz="2400" dirty="0" smtClean="0"/>
              <a:t>例</a:t>
            </a:r>
            <a:r>
              <a:rPr lang="zh-CN" altLang="en-US" sz="2400" dirty="0"/>
              <a:t>：</a:t>
            </a:r>
            <a:r>
              <a:rPr lang="zh-CN" altLang="en-US" sz="2400" dirty="0" smtClean="0"/>
              <a:t>将</a:t>
            </a:r>
            <a:r>
              <a:rPr lang="zh-CN" altLang="en-US" sz="2400" dirty="0"/>
              <a:t>ex1.py设定为只有该档案拥有者可以</a:t>
            </a:r>
            <a:r>
              <a:rPr lang="zh-CN" altLang="en-US" sz="2400" dirty="0" smtClean="0"/>
              <a:t>执行</a:t>
            </a:r>
            <a:endParaRPr lang="zh-CN" altLang="en-US" sz="2400" dirty="0"/>
          </a:p>
          <a:p>
            <a:pPr marL="0" indent="0">
              <a:buNone/>
            </a:pPr>
            <a:r>
              <a:rPr lang="zh-CN" altLang="en-US" sz="2400" dirty="0"/>
              <a:t>[root@localhost root]# chmod u+x ex1.py</a:t>
            </a:r>
          </a:p>
          <a:p>
            <a:pPr marL="0" indent="0">
              <a:buNone/>
            </a:pPr>
            <a:endParaRPr lang="zh-CN" altLang="en-US" sz="2400" dirty="0"/>
          </a:p>
          <a:p>
            <a:pPr marL="0" indent="0">
              <a:buNone/>
            </a:pPr>
            <a:r>
              <a:rPr lang="zh-CN" altLang="en-US" sz="2400" dirty="0"/>
              <a:t>例：将档案file1.txt设为只有文件所有者可写。</a:t>
            </a:r>
          </a:p>
          <a:p>
            <a:pPr marL="0" indent="0">
              <a:buNone/>
            </a:pPr>
            <a:r>
              <a:rPr lang="zh-CN" altLang="en-US" sz="2400" dirty="0"/>
              <a:t>[root@localhost root]# chmod </a:t>
            </a:r>
            <a:r>
              <a:rPr lang="zh-CN" altLang="en-US" sz="2400" dirty="0" smtClean="0"/>
              <a:t>u</a:t>
            </a:r>
            <a:r>
              <a:rPr lang="en-US" altLang="zh-CN" sz="2400" dirty="0" smtClean="0"/>
              <a:t>+</a:t>
            </a:r>
            <a:r>
              <a:rPr lang="zh-CN" altLang="en-US" sz="2400" dirty="0" smtClean="0"/>
              <a:t>w</a:t>
            </a:r>
            <a:r>
              <a:rPr lang="zh-CN" altLang="en-US" sz="2400" dirty="0"/>
              <a:t>,go-w file1.</a:t>
            </a:r>
            <a:r>
              <a:rPr lang="zh-CN" altLang="en-US" sz="2400" dirty="0" smtClean="0"/>
              <a:t>txt</a:t>
            </a:r>
            <a:endParaRPr lang="en-US" altLang="zh-CN" sz="2400" dirty="0" smtClean="0"/>
          </a:p>
          <a:p>
            <a:pPr marL="0" indent="0">
              <a:buNone/>
            </a:pPr>
            <a:endParaRPr lang="en-US" altLang="zh-CN" sz="2400" dirty="0" smtClean="0"/>
          </a:p>
          <a:p>
            <a:pPr marL="0" indent="0">
              <a:buNone/>
            </a:pPr>
            <a:r>
              <a:rPr lang="zh-CN" altLang="en-US" sz="2400" dirty="0"/>
              <a:t>例：将目前目录下的所有档案与子目录皆设为任何人可读取。</a:t>
            </a:r>
          </a:p>
          <a:p>
            <a:pPr marL="0" indent="0">
              <a:buNone/>
            </a:pPr>
            <a:r>
              <a:rPr lang="zh-CN" altLang="en-US" sz="2400" dirty="0"/>
              <a:t>[root@localhost root]# chmod -R a+r </a:t>
            </a:r>
            <a:r>
              <a:rPr lang="zh-CN" altLang="en-US" sz="2400" dirty="0" smtClean="0"/>
              <a:t>*</a:t>
            </a:r>
            <a:endParaRPr lang="en-US" altLang="zh-CN" sz="2400" dirty="0" smtClean="0"/>
          </a:p>
          <a:p>
            <a:pPr marL="0" indent="0">
              <a:buNone/>
            </a:pPr>
            <a:endParaRPr lang="zh-CN" altLang="en-US" sz="2400" dirty="0"/>
          </a:p>
          <a:p>
            <a:pPr marL="0" indent="0">
              <a:buNone/>
            </a:pPr>
            <a:r>
              <a:rPr lang="zh-CN" altLang="en-US" sz="2400" dirty="0" smtClean="0"/>
              <a:t>例：</a:t>
            </a:r>
            <a:r>
              <a:rPr lang="zh-CN" altLang="en-US" sz="2400" dirty="0"/>
              <a:t>将文件</a:t>
            </a:r>
            <a:r>
              <a:rPr lang="en-US" altLang="zh-CN" sz="2400" dirty="0"/>
              <a:t>file</a:t>
            </a:r>
            <a:r>
              <a:rPr lang="zh-CN" altLang="en-US" sz="2400" dirty="0"/>
              <a:t>的所有者可写和可执行的权限删除。</a:t>
            </a:r>
          </a:p>
          <a:p>
            <a:pPr marL="914400" lvl="1" indent="-457200">
              <a:buNone/>
            </a:pPr>
            <a:r>
              <a:rPr lang="en-US" altLang="zh-CN" dirty="0"/>
              <a:t>[</a:t>
            </a:r>
            <a:r>
              <a:rPr lang="en-US" altLang="zh-CN" dirty="0" err="1"/>
              <a:t>root@localhost</a:t>
            </a:r>
            <a:r>
              <a:rPr lang="en-US" altLang="zh-CN" dirty="0"/>
              <a:t> root]# </a:t>
            </a:r>
            <a:r>
              <a:rPr lang="en-US" altLang="zh-CN" dirty="0" err="1"/>
              <a:t>chmod</a:t>
            </a:r>
            <a:r>
              <a:rPr lang="en-US" altLang="zh-CN" dirty="0"/>
              <a:t> u-</a:t>
            </a:r>
            <a:r>
              <a:rPr lang="en-US" altLang="zh-CN" dirty="0" err="1"/>
              <a:t>wx</a:t>
            </a:r>
            <a:r>
              <a:rPr lang="en-US" altLang="zh-CN" dirty="0"/>
              <a:t> </a:t>
            </a:r>
            <a:r>
              <a:rPr lang="en-US" altLang="zh-CN" dirty="0" smtClean="0"/>
              <a:t>file</a:t>
            </a:r>
          </a:p>
          <a:p>
            <a:pPr marL="914400" lvl="1" indent="-457200">
              <a:buNone/>
            </a:pPr>
            <a:r>
              <a:rPr lang="zh-CN" altLang="en-US" dirty="0" smtClean="0">
                <a:solidFill>
                  <a:srgbClr val="FF0000"/>
                </a:solidFill>
              </a:rPr>
              <a:t>结果自己上机调试</a:t>
            </a:r>
            <a:endParaRPr lang="en-US" altLang="zh-CN" dirty="0" smtClean="0">
              <a:solidFill>
                <a:srgbClr val="FF0000"/>
              </a:solidFill>
            </a:endParaRPr>
          </a:p>
          <a:p>
            <a:pPr marL="914400" lvl="1" indent="-457200">
              <a:buNone/>
            </a:pPr>
            <a:endParaRPr lang="zh-CN" altLang="en-US" dirty="0"/>
          </a:p>
          <a:p>
            <a:pPr marL="0" indent="0">
              <a:buNone/>
            </a:pPr>
            <a:endParaRPr lang="zh-CN" altLang="en-US" sz="2400" dirty="0"/>
          </a:p>
          <a:p>
            <a:pPr marL="0" indent="0">
              <a:buFont typeface="Wingdings" pitchFamily="2" charset="2"/>
              <a:buNone/>
            </a:pPr>
            <a:endParaRPr lang="zh-CN" altLang="en-US" sz="2000" dirty="0" smtClean="0"/>
          </a:p>
        </p:txBody>
      </p:sp>
    </p:spTree>
    <p:extLst>
      <p:ext uri="{BB962C8B-B14F-4D97-AF65-F5344CB8AC3E}">
        <p14:creationId xmlns:p14="http://schemas.microsoft.com/office/powerpoint/2010/main" val="1066690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r>
              <a:rPr lang="zh-CN" altLang="en-US" dirty="0" smtClean="0"/>
              <a:t>网络安全常用命令</a:t>
            </a:r>
          </a:p>
        </p:txBody>
      </p:sp>
      <p:sp>
        <p:nvSpPr>
          <p:cNvPr id="55298" name="内容占位符 2"/>
          <p:cNvSpPr>
            <a:spLocks noGrp="1" noChangeArrowheads="1"/>
          </p:cNvSpPr>
          <p:nvPr>
            <p:ph idx="1"/>
          </p:nvPr>
        </p:nvSpPr>
        <p:spPr/>
        <p:txBody>
          <a:bodyPr/>
          <a:lstStyle/>
          <a:p>
            <a:pPr marL="0" indent="0">
              <a:buFont typeface="Wingdings" pitchFamily="2" charset="2"/>
              <a:buNone/>
            </a:pPr>
            <a:r>
              <a:rPr lang="zh-CN" altLang="en-US" sz="2400" dirty="0" smtClean="0"/>
              <a:t>此外chmod也可以用</a:t>
            </a:r>
            <a:r>
              <a:rPr lang="zh-CN" altLang="en-US" sz="2400" dirty="0" smtClean="0">
                <a:solidFill>
                  <a:srgbClr val="FF0000"/>
                </a:solidFill>
              </a:rPr>
              <a:t>数字来表示权限</a:t>
            </a:r>
            <a:r>
              <a:rPr lang="zh-CN" altLang="en-US" sz="2400" dirty="0" smtClean="0"/>
              <a:t>如chmod 777 file</a:t>
            </a:r>
          </a:p>
          <a:p>
            <a:pPr marL="0" indent="0">
              <a:buFont typeface="Wingdings" pitchFamily="2" charset="2"/>
              <a:buNone/>
            </a:pPr>
            <a:endParaRPr lang="en-US" altLang="zh-CN" sz="2400" dirty="0" smtClean="0"/>
          </a:p>
          <a:p>
            <a:pPr marL="0" indent="0">
              <a:buFont typeface="Wingdings" pitchFamily="2" charset="2"/>
              <a:buNone/>
            </a:pPr>
            <a:r>
              <a:rPr lang="zh-CN" altLang="en-US" sz="2400" dirty="0" smtClean="0"/>
              <a:t>chmod用数字表示的格式如下：</a:t>
            </a:r>
          </a:p>
          <a:p>
            <a:pPr marL="0" indent="0">
              <a:buFont typeface="Wingdings" pitchFamily="2" charset="2"/>
              <a:buNone/>
            </a:pPr>
            <a:r>
              <a:rPr lang="zh-CN" altLang="en-US" sz="2400" dirty="0" smtClean="0"/>
              <a:t>chmod  [abc] &lt;文件名|目录名&gt;</a:t>
            </a:r>
          </a:p>
          <a:p>
            <a:pPr marL="0" indent="0">
              <a:buFont typeface="Wingdings" pitchFamily="2" charset="2"/>
              <a:buNone/>
            </a:pPr>
            <a:r>
              <a:rPr lang="zh-CN" altLang="en-US" sz="2400" dirty="0" smtClean="0"/>
              <a:t>其中a，b，c各为一个数字，分别表示user，group及other的权限。</a:t>
            </a:r>
          </a:p>
          <a:p>
            <a:pPr marL="0" indent="0">
              <a:buFont typeface="Wingdings" pitchFamily="2" charset="2"/>
              <a:buNone/>
            </a:pPr>
            <a:r>
              <a:rPr lang="zh-CN" altLang="en-US" sz="2400" dirty="0" smtClean="0"/>
              <a:t>r=4，w=2，x=1</a:t>
            </a:r>
          </a:p>
          <a:p>
            <a:pPr marL="0" indent="0">
              <a:buFont typeface="Wingdings" pitchFamily="2" charset="2"/>
              <a:buNone/>
            </a:pPr>
            <a:r>
              <a:rPr lang="zh-CN" altLang="en-US" sz="2400" dirty="0" smtClean="0"/>
              <a:t>若要rwx 属性则4+2+1=7；</a:t>
            </a:r>
          </a:p>
          <a:p>
            <a:pPr marL="0" indent="0">
              <a:buFont typeface="Wingdings" pitchFamily="2" charset="2"/>
              <a:buNone/>
            </a:pPr>
            <a:r>
              <a:rPr lang="zh-CN" altLang="en-US" sz="2400" dirty="0" smtClean="0"/>
              <a:t>若要rw-属性则4+2=6；</a:t>
            </a:r>
          </a:p>
          <a:p>
            <a:pPr marL="0" indent="0">
              <a:buFont typeface="Wingdings" pitchFamily="2" charset="2"/>
              <a:buNone/>
            </a:pPr>
            <a:r>
              <a:rPr lang="zh-CN" altLang="en-US" sz="2400" dirty="0" smtClean="0"/>
              <a:t>若要r-x 属性则4+1=5。</a:t>
            </a:r>
          </a:p>
        </p:txBody>
      </p:sp>
    </p:spTree>
    <p:extLst>
      <p:ext uri="{BB962C8B-B14F-4D97-AF65-F5344CB8AC3E}">
        <p14:creationId xmlns:p14="http://schemas.microsoft.com/office/powerpoint/2010/main" val="304747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7889"/>
          <p:cNvSpPr>
            <a:spLocks noGrp="1" noChangeArrowheads="1"/>
          </p:cNvSpPr>
          <p:nvPr>
            <p:ph type="title"/>
          </p:nvPr>
        </p:nvSpPr>
        <p:spPr/>
        <p:txBody>
          <a:bodyPr/>
          <a:lstStyle/>
          <a:p>
            <a:r>
              <a:rPr lang="zh-CN" altLang="en-US" dirty="0"/>
              <a:t>网络安全常用命令</a:t>
            </a:r>
            <a:endParaRPr lang="zh-CN" altLang="en-US" dirty="0" smtClean="0"/>
          </a:p>
        </p:txBody>
      </p:sp>
      <p:sp>
        <p:nvSpPr>
          <p:cNvPr id="34818" name="文本占位符 37890"/>
          <p:cNvSpPr>
            <a:spLocks noGrp="1" noChangeArrowheads="1"/>
          </p:cNvSpPr>
          <p:nvPr>
            <p:ph idx="1"/>
          </p:nvPr>
        </p:nvSpPr>
        <p:spPr>
          <a:xfrm>
            <a:off x="539750" y="1412875"/>
            <a:ext cx="8604250" cy="2376165"/>
          </a:xfrm>
        </p:spPr>
        <p:txBody>
          <a:bodyPr/>
          <a:lstStyle/>
          <a:p>
            <a:pPr marL="0" indent="0">
              <a:buNone/>
            </a:pPr>
            <a:r>
              <a:rPr lang="zh-CN" altLang="en-US" sz="2400" dirty="0" smtClean="0"/>
              <a:t>例：将当前目录下的所有文件和目录都改成只有文件所有者可以读、写与执行即</a:t>
            </a:r>
            <a:r>
              <a:rPr lang="en-US" sz="2400" dirty="0" err="1" smtClean="0"/>
              <a:t>rwx</a:t>
            </a:r>
            <a:r>
              <a:rPr lang="en-US" sz="2400" dirty="0" smtClean="0"/>
              <a:t>------</a:t>
            </a:r>
            <a:r>
              <a:rPr lang="zh-CN" altLang="en-US" sz="2400" dirty="0" smtClean="0"/>
              <a:t>。 </a:t>
            </a:r>
            <a:endParaRPr lang="en-US" sz="2400" dirty="0" smtClean="0"/>
          </a:p>
          <a:p>
            <a:pPr marL="914400" lvl="1" indent="-457200">
              <a:buFont typeface="Wingdings" pitchFamily="2" charset="2"/>
              <a:buNone/>
            </a:pPr>
            <a:r>
              <a:rPr lang="en-US" dirty="0" smtClean="0"/>
              <a:t>[</a:t>
            </a:r>
            <a:r>
              <a:rPr lang="en-US" dirty="0" err="1" smtClean="0"/>
              <a:t>root@localhost</a:t>
            </a:r>
            <a:r>
              <a:rPr lang="en-US" dirty="0" smtClean="0"/>
              <a:t> root]# </a:t>
            </a:r>
            <a:r>
              <a:rPr lang="en-US" dirty="0" err="1" smtClean="0"/>
              <a:t>chmod</a:t>
            </a:r>
            <a:r>
              <a:rPr lang="en-US" dirty="0" smtClean="0"/>
              <a:t> 700 *</a:t>
            </a:r>
          </a:p>
          <a:p>
            <a:pPr marL="914400" lvl="1" indent="-457200">
              <a:buFont typeface="Wingdings" pitchFamily="2" charset="2"/>
              <a:buNone/>
            </a:pPr>
            <a:endParaRPr lang="en-US" dirty="0"/>
          </a:p>
          <a:p>
            <a:pPr marL="914400" lvl="1" indent="-457200">
              <a:buFont typeface="Wingdings" pitchFamily="2" charset="2"/>
              <a:buNone/>
            </a:pPr>
            <a:endParaRPr lang="en-US" dirty="0" smtClean="0"/>
          </a:p>
          <a:p>
            <a:pPr marL="914400" lvl="1" indent="-457200">
              <a:buFont typeface="Wingdings" pitchFamily="2" charset="2"/>
              <a:buNone/>
            </a:pPr>
            <a:endParaRPr lang="en-US"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40539"/>
            <a:ext cx="7560840" cy="251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7056" y="4941168"/>
            <a:ext cx="8496944" cy="1107996"/>
          </a:xfrm>
          <a:prstGeom prst="rect">
            <a:avLst/>
          </a:prstGeom>
          <a:noFill/>
        </p:spPr>
        <p:txBody>
          <a:bodyPr wrap="square" rtlCol="0">
            <a:spAutoFit/>
          </a:bodyPr>
          <a:lstStyle/>
          <a:p>
            <a:r>
              <a:rPr lang="zh-CN" altLang="en-US" sz="2400" dirty="0"/>
              <a:t>例：将</a:t>
            </a:r>
            <a:r>
              <a:rPr lang="en-US" altLang="zh-CN" sz="2400" dirty="0"/>
              <a:t>file</a:t>
            </a:r>
            <a:r>
              <a:rPr lang="zh-CN" altLang="en-US" sz="2400" dirty="0"/>
              <a:t>设置成只有所有者可以读、写和执行，而设置群组只能读取。 </a:t>
            </a:r>
          </a:p>
          <a:p>
            <a:pPr marL="914400" lvl="1" indent="-457200">
              <a:buFont typeface="Wingdings" pitchFamily="2" charset="2"/>
              <a:buNone/>
            </a:pPr>
            <a:r>
              <a:rPr lang="en-US" altLang="zh-CN" dirty="0"/>
              <a:t>[</a:t>
            </a:r>
            <a:r>
              <a:rPr lang="en-US" altLang="zh-CN" dirty="0" err="1"/>
              <a:t>root@localhost</a:t>
            </a:r>
            <a:r>
              <a:rPr lang="en-US" altLang="zh-CN" dirty="0"/>
              <a:t> root]# </a:t>
            </a:r>
            <a:r>
              <a:rPr lang="en-US" altLang="zh-CN" dirty="0" err="1"/>
              <a:t>chmod</a:t>
            </a:r>
            <a:r>
              <a:rPr lang="en-US" altLang="zh-CN" dirty="0"/>
              <a:t> 740 file</a:t>
            </a:r>
          </a:p>
        </p:txBody>
      </p:sp>
    </p:spTree>
    <p:extLst>
      <p:ext uri="{BB962C8B-B14F-4D97-AF65-F5344CB8AC3E}">
        <p14:creationId xmlns:p14="http://schemas.microsoft.com/office/powerpoint/2010/main" val="40417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p:nvPr>
        </p:nvSpPr>
        <p:spPr/>
        <p:txBody>
          <a:bodyPr/>
          <a:lstStyle/>
          <a:p>
            <a:r>
              <a:rPr lang="zh-CN" altLang="en-US" dirty="0" smtClean="0"/>
              <a:t>网络安全常用命令</a:t>
            </a:r>
          </a:p>
        </p:txBody>
      </p:sp>
      <p:sp>
        <p:nvSpPr>
          <p:cNvPr id="56322" name="内容占位符 2"/>
          <p:cNvSpPr>
            <a:spLocks noGrp="1" noChangeArrowheads="1"/>
          </p:cNvSpPr>
          <p:nvPr>
            <p:ph idx="1"/>
          </p:nvPr>
        </p:nvSpPr>
        <p:spPr/>
        <p:txBody>
          <a:bodyPr/>
          <a:lstStyle/>
          <a:p>
            <a:pPr marL="0" indent="0">
              <a:lnSpc>
                <a:spcPct val="130000"/>
              </a:lnSpc>
              <a:buFont typeface="Wingdings" pitchFamily="2" charset="2"/>
              <a:buNone/>
            </a:pPr>
            <a:r>
              <a:rPr lang="en-US" altLang="zh-CN" dirty="0" smtClean="0">
                <a:solidFill>
                  <a:srgbClr val="FF0000"/>
                </a:solidFill>
              </a:rPr>
              <a:t>c</a:t>
            </a:r>
            <a:r>
              <a:rPr lang="zh-CN" altLang="en-US" dirty="0" smtClean="0">
                <a:solidFill>
                  <a:srgbClr val="FF0000"/>
                </a:solidFill>
              </a:rPr>
              <a:t>hown命令</a:t>
            </a:r>
            <a:endParaRPr lang="en-US" altLang="zh-CN" dirty="0" smtClean="0">
              <a:solidFill>
                <a:srgbClr val="FF0000"/>
              </a:solidFill>
            </a:endParaRPr>
          </a:p>
          <a:p>
            <a:pPr marL="533400" indent="-533400">
              <a:lnSpc>
                <a:spcPct val="130000"/>
              </a:lnSpc>
            </a:pPr>
            <a:r>
              <a:rPr lang="zh-CN" altLang="en-US" sz="2400" dirty="0"/>
              <a:t>更改一个或多个文件或目录的属主和属组。使用权限是超级用户。</a:t>
            </a:r>
          </a:p>
          <a:p>
            <a:pPr marL="533400" indent="-533400">
              <a:lnSpc>
                <a:spcPct val="130000"/>
              </a:lnSpc>
            </a:pPr>
            <a:r>
              <a:rPr lang="zh-CN" altLang="en-US" sz="2400" dirty="0"/>
              <a:t>chown命令使用格式如下：</a:t>
            </a:r>
          </a:p>
          <a:p>
            <a:pPr marL="0" indent="0">
              <a:lnSpc>
                <a:spcPct val="130000"/>
              </a:lnSpc>
              <a:buNone/>
            </a:pPr>
            <a:r>
              <a:rPr lang="zh-CN" altLang="en-US" dirty="0"/>
              <a:t>chown [参数] &lt;文件名|目录名</a:t>
            </a:r>
            <a:r>
              <a:rPr lang="zh-CN" altLang="en-US" dirty="0" smtClean="0"/>
              <a:t>&gt;</a:t>
            </a:r>
            <a:endParaRPr lang="en-US" altLang="zh-CN" dirty="0" smtClean="0"/>
          </a:p>
          <a:p>
            <a:pPr marL="0" indent="0">
              <a:lnSpc>
                <a:spcPct val="130000"/>
              </a:lnSpc>
              <a:buNone/>
            </a:pP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649040038"/>
              </p:ext>
            </p:extLst>
          </p:nvPr>
        </p:nvGraphicFramePr>
        <p:xfrm>
          <a:off x="971600" y="4509120"/>
          <a:ext cx="7128792" cy="1368153"/>
        </p:xfrm>
        <a:graphic>
          <a:graphicData uri="http://schemas.openxmlformats.org/drawingml/2006/table">
            <a:tbl>
              <a:tblPr firstRow="1" bandRow="1">
                <a:tableStyleId>{D27102A9-8310-4765-A935-A1911B00CA55}</a:tableStyleId>
              </a:tblPr>
              <a:tblGrid>
                <a:gridCol w="1347323"/>
                <a:gridCol w="5781469"/>
              </a:tblGrid>
              <a:tr h="456051">
                <a:tc>
                  <a:txBody>
                    <a:bodyPr/>
                    <a:lstStyle/>
                    <a:p>
                      <a:pPr algn="ctr"/>
                      <a:r>
                        <a:rPr lang="zh-CN" altLang="en-US" b="0" dirty="0" smtClean="0"/>
                        <a:t>参数</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0" dirty="0" smtClean="0"/>
                        <a:t>含义</a:t>
                      </a:r>
                      <a:endParaRPr lang="zh-CN" altLang="en-US" b="0" dirty="0"/>
                    </a:p>
                  </a:txBody>
                  <a:tcPr>
                    <a:lnL w="12700" cap="flat" cmpd="sng" algn="ctr">
                      <a:solidFill>
                        <a:schemeClr val="tx1"/>
                      </a:solidFill>
                      <a:prstDash val="solid"/>
                      <a:round/>
                      <a:headEnd type="none" w="med" len="med"/>
                      <a:tailEnd type="none" w="med" len="med"/>
                    </a:lnL>
                  </a:tcPr>
                </a:tc>
              </a:tr>
              <a:tr h="456051">
                <a:tc>
                  <a:txBody>
                    <a:bodyPr/>
                    <a:lstStyle/>
                    <a:p>
                      <a:pPr algn="ctr"/>
                      <a:r>
                        <a:rPr lang="en-US" altLang="zh-CN" b="0" dirty="0" smtClean="0"/>
                        <a:t>-R</a:t>
                      </a:r>
                      <a:endParaRPr lang="zh-CN" altLang="en-US" b="0" dirty="0"/>
                    </a:p>
                  </a:txBody>
                  <a:tcPr>
                    <a:lnT w="12700" cap="flat" cmpd="sng" algn="ctr">
                      <a:solidFill>
                        <a:schemeClr val="tx1"/>
                      </a:solidFill>
                      <a:prstDash val="solid"/>
                      <a:round/>
                      <a:headEnd type="none" w="med" len="med"/>
                      <a:tailEnd type="none" w="med" len="med"/>
                    </a:lnT>
                  </a:tcPr>
                </a:tc>
                <a:tc>
                  <a:txBody>
                    <a:bodyPr/>
                    <a:lstStyle/>
                    <a:p>
                      <a:pPr algn="ctr"/>
                      <a:r>
                        <a:rPr lang="zh-CN" altLang="en-US" b="0" dirty="0" smtClean="0"/>
                        <a:t>递归处理所有文件及子目录</a:t>
                      </a:r>
                      <a:endParaRPr lang="zh-CN" altLang="en-US" b="0" dirty="0"/>
                    </a:p>
                  </a:txBody>
                  <a:tcPr/>
                </a:tc>
              </a:tr>
              <a:tr h="456051">
                <a:tc>
                  <a:txBody>
                    <a:bodyPr/>
                    <a:lstStyle/>
                    <a:p>
                      <a:pPr algn="ctr"/>
                      <a:r>
                        <a:rPr lang="en-US" altLang="zh-CN" b="0" dirty="0" smtClean="0"/>
                        <a:t>-v</a:t>
                      </a:r>
                      <a:endParaRPr lang="zh-CN" altLang="en-US" b="0" dirty="0"/>
                    </a:p>
                  </a:txBody>
                  <a:tcPr/>
                </a:tc>
                <a:tc>
                  <a:txBody>
                    <a:bodyPr/>
                    <a:lstStyle/>
                    <a:p>
                      <a:pPr algn="ctr"/>
                      <a:r>
                        <a:rPr lang="zh-CN" altLang="en-US" b="0" dirty="0" smtClean="0"/>
                        <a:t>处理任何文件都会显示信息</a:t>
                      </a:r>
                      <a:endParaRPr lang="zh-CN" altLang="en-US" b="0" dirty="0"/>
                    </a:p>
                  </a:txBody>
                  <a:tcPr/>
                </a:tc>
              </a:tr>
            </a:tbl>
          </a:graphicData>
        </a:graphic>
      </p:graphicFrame>
    </p:spTree>
    <p:extLst>
      <p:ext uri="{BB962C8B-B14F-4D97-AF65-F5344CB8AC3E}">
        <p14:creationId xmlns:p14="http://schemas.microsoft.com/office/powerpoint/2010/main" val="103210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p:nvPr>
        </p:nvSpPr>
        <p:spPr/>
        <p:txBody>
          <a:bodyPr/>
          <a:lstStyle/>
          <a:p>
            <a:r>
              <a:rPr lang="zh-CN" altLang="en-US" dirty="0" smtClean="0"/>
              <a:t>网络安全常用命令</a:t>
            </a:r>
          </a:p>
        </p:txBody>
      </p:sp>
      <p:sp>
        <p:nvSpPr>
          <p:cNvPr id="56322" name="内容占位符 2"/>
          <p:cNvSpPr>
            <a:spLocks noGrp="1" noChangeArrowheads="1"/>
          </p:cNvSpPr>
          <p:nvPr>
            <p:ph idx="1"/>
          </p:nvPr>
        </p:nvSpPr>
        <p:spPr>
          <a:xfrm>
            <a:off x="684213" y="1412875"/>
            <a:ext cx="8229600" cy="1728093"/>
          </a:xfrm>
        </p:spPr>
        <p:txBody>
          <a:bodyPr/>
          <a:lstStyle/>
          <a:p>
            <a:pPr marL="0" indent="0">
              <a:lnSpc>
                <a:spcPct val="130000"/>
              </a:lnSpc>
              <a:buFont typeface="Wingdings" pitchFamily="2" charset="2"/>
              <a:buNone/>
            </a:pPr>
            <a:r>
              <a:rPr lang="zh-CN" altLang="en-US" sz="2400" dirty="0" smtClean="0"/>
              <a:t>例： 把文件shiyan.c的所有者改为</a:t>
            </a:r>
            <a:r>
              <a:rPr lang="en-US" altLang="zh-CN" sz="2400" dirty="0" err="1" smtClean="0"/>
              <a:t>tim</a:t>
            </a:r>
            <a:r>
              <a:rPr lang="zh-CN" altLang="en-US" sz="2400" dirty="0" smtClean="0"/>
              <a:t>。</a:t>
            </a:r>
          </a:p>
          <a:p>
            <a:pPr marL="0" indent="0">
              <a:lnSpc>
                <a:spcPct val="130000"/>
              </a:lnSpc>
              <a:buFont typeface="Wingdings" pitchFamily="2" charset="2"/>
              <a:buNone/>
            </a:pPr>
            <a:r>
              <a:rPr lang="zh-CN" altLang="en-US" sz="2400" dirty="0" smtClean="0"/>
              <a:t>[root@localhost </a:t>
            </a:r>
            <a:r>
              <a:rPr lang="en-US" altLang="zh-CN" sz="2400" dirty="0" smtClean="0"/>
              <a:t>ch1</a:t>
            </a:r>
            <a:r>
              <a:rPr lang="zh-CN" altLang="en-US" sz="2400" dirty="0" smtClean="0"/>
              <a:t>]# chown </a:t>
            </a:r>
            <a:r>
              <a:rPr lang="en-US" altLang="zh-CN" sz="2400" dirty="0" err="1" smtClean="0"/>
              <a:t>tim</a:t>
            </a:r>
            <a:r>
              <a:rPr lang="zh-CN" altLang="en-US" sz="2400" dirty="0" smtClean="0"/>
              <a:t> shiyan.c</a:t>
            </a:r>
            <a:endParaRPr lang="en-US" altLang="zh-CN" sz="2400" dirty="0" smtClean="0"/>
          </a:p>
          <a:p>
            <a:pPr marL="0" indent="0">
              <a:lnSpc>
                <a:spcPct val="130000"/>
              </a:lnSpc>
              <a:buFont typeface="Wingdings" pitchFamily="2" charset="2"/>
              <a:buNone/>
            </a:pPr>
            <a:endParaRPr lang="zh-CN" alt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16" y="2564904"/>
            <a:ext cx="7408292" cy="16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5576" y="4437112"/>
            <a:ext cx="8064896" cy="2437590"/>
          </a:xfrm>
          <a:prstGeom prst="rect">
            <a:avLst/>
          </a:prstGeom>
          <a:noFill/>
        </p:spPr>
        <p:txBody>
          <a:bodyPr wrap="square" rtlCol="0">
            <a:spAutoFit/>
          </a:bodyPr>
          <a:lstStyle/>
          <a:p>
            <a:pPr fontAlgn="base">
              <a:lnSpc>
                <a:spcPct val="130000"/>
              </a:lnSpc>
              <a:spcBef>
                <a:spcPct val="20000"/>
              </a:spcBef>
              <a:spcAft>
                <a:spcPct val="0"/>
              </a:spcAft>
              <a:buClr>
                <a:srgbClr val="339966"/>
              </a:buClr>
            </a:pPr>
            <a:r>
              <a:rPr lang="zh-CN" altLang="en-US" sz="2400" dirty="0"/>
              <a:t>例：把目录/h</a:t>
            </a:r>
            <a:r>
              <a:rPr lang="en-US" altLang="zh-CN" sz="2400" dirty="0" err="1"/>
              <a:t>i</a:t>
            </a:r>
            <a:r>
              <a:rPr lang="zh-CN" altLang="en-US" sz="2400" dirty="0"/>
              <a:t>及其目录下的所有文件和子目录的属主改为用户</a:t>
            </a:r>
            <a:r>
              <a:rPr lang="en-US" altLang="zh-CN" sz="2400" dirty="0" err="1"/>
              <a:t>tim</a:t>
            </a:r>
            <a:r>
              <a:rPr lang="zh-CN" altLang="en-US" sz="2400" dirty="0"/>
              <a:t>所有，并把用户</a:t>
            </a:r>
            <a:r>
              <a:rPr lang="en-US" altLang="zh-CN" sz="2400" dirty="0" err="1"/>
              <a:t>tim</a:t>
            </a:r>
            <a:r>
              <a:rPr lang="zh-CN" altLang="en-US" sz="2400" dirty="0"/>
              <a:t>设置为users组。</a:t>
            </a:r>
          </a:p>
          <a:p>
            <a:pPr fontAlgn="base">
              <a:lnSpc>
                <a:spcPct val="130000"/>
              </a:lnSpc>
              <a:spcBef>
                <a:spcPct val="20000"/>
              </a:spcBef>
              <a:spcAft>
                <a:spcPct val="0"/>
              </a:spcAft>
              <a:buClr>
                <a:srgbClr val="339966"/>
              </a:buClr>
            </a:pPr>
            <a:r>
              <a:rPr lang="zh-CN" altLang="en-US" sz="2400" dirty="0"/>
              <a:t>[root@localhost root]# chown –R </a:t>
            </a:r>
            <a:r>
              <a:rPr lang="en-US" altLang="zh-CN" sz="2400" dirty="0" err="1"/>
              <a:t>tim</a:t>
            </a:r>
            <a:r>
              <a:rPr lang="zh-CN" altLang="en-US" sz="2400" dirty="0"/>
              <a:t>.users /hi</a:t>
            </a:r>
          </a:p>
          <a:p>
            <a:pPr fontAlgn="base">
              <a:lnSpc>
                <a:spcPct val="130000"/>
              </a:lnSpc>
              <a:spcBef>
                <a:spcPct val="20000"/>
              </a:spcBef>
              <a:spcAft>
                <a:spcPct val="0"/>
              </a:spcAft>
              <a:buClr>
                <a:srgbClr val="339966"/>
              </a:buClr>
            </a:pPr>
            <a:r>
              <a:rPr lang="zh-CN" altLang="en-US" sz="2400" dirty="0"/>
              <a:t>[root@localhost root]# chown -R -v </a:t>
            </a:r>
            <a:r>
              <a:rPr lang="en-US" altLang="zh-CN" sz="2400" dirty="0" err="1"/>
              <a:t>tim</a:t>
            </a:r>
            <a:r>
              <a:rPr lang="zh-CN" altLang="en-US" sz="2400" dirty="0"/>
              <a:t>.users /hi</a:t>
            </a:r>
          </a:p>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32" y="4311627"/>
            <a:ext cx="6768752" cy="252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33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p:txBody>
          <a:bodyPr/>
          <a:lstStyle/>
          <a:p>
            <a:r>
              <a:rPr lang="zh-CN" altLang="en-US" dirty="0" smtClean="0"/>
              <a:t>网络安全常用命令</a:t>
            </a:r>
          </a:p>
        </p:txBody>
      </p:sp>
      <p:sp>
        <p:nvSpPr>
          <p:cNvPr id="57346" name="内容占位符 2"/>
          <p:cNvSpPr>
            <a:spLocks noGrp="1" noChangeArrowheads="1"/>
          </p:cNvSpPr>
          <p:nvPr>
            <p:ph idx="1"/>
          </p:nvPr>
        </p:nvSpPr>
        <p:spPr>
          <a:xfrm>
            <a:off x="611560" y="1094010"/>
            <a:ext cx="8229600" cy="4525963"/>
          </a:xfrm>
        </p:spPr>
        <p:txBody>
          <a:bodyPr/>
          <a:lstStyle/>
          <a:p>
            <a:pPr marL="0" indent="0">
              <a:buFont typeface="Wingdings" pitchFamily="2" charset="2"/>
              <a:buNone/>
            </a:pPr>
            <a:r>
              <a:rPr lang="en-US" altLang="zh-CN" dirty="0" smtClean="0">
                <a:solidFill>
                  <a:srgbClr val="FF0000"/>
                </a:solidFill>
              </a:rPr>
              <a:t>p</a:t>
            </a:r>
            <a:r>
              <a:rPr lang="zh-CN" altLang="en-US" dirty="0" smtClean="0">
                <a:solidFill>
                  <a:srgbClr val="FF0000"/>
                </a:solidFill>
              </a:rPr>
              <a:t>s命令</a:t>
            </a:r>
            <a:endParaRPr lang="en-US" altLang="zh-CN" dirty="0" smtClean="0">
              <a:solidFill>
                <a:srgbClr val="FF0000"/>
              </a:solidFill>
            </a:endParaRPr>
          </a:p>
          <a:p>
            <a:pPr marL="533400" indent="-533400">
              <a:lnSpc>
                <a:spcPct val="130000"/>
              </a:lnSpc>
            </a:pPr>
            <a:r>
              <a:rPr lang="zh-CN" altLang="en-US" sz="2400" dirty="0"/>
              <a:t>显示当前进程的动态，使用权限是所有使用者</a:t>
            </a:r>
            <a:r>
              <a:rPr lang="zh-CN" altLang="en-US" sz="2400" dirty="0" smtClean="0"/>
              <a:t>。</a:t>
            </a:r>
            <a:endParaRPr lang="en-US" altLang="zh-CN" sz="2400" dirty="0" smtClean="0"/>
          </a:p>
          <a:p>
            <a:pPr marL="533400" indent="-533400">
              <a:lnSpc>
                <a:spcPct val="130000"/>
              </a:lnSpc>
            </a:pPr>
            <a:r>
              <a:rPr lang="zh-CN" altLang="en-US" sz="2400" dirty="0" smtClean="0"/>
              <a:t>格式：</a:t>
            </a:r>
            <a:r>
              <a:rPr lang="en-US" altLang="zh-CN" sz="2400" dirty="0" err="1" smtClean="0"/>
              <a:t>ps</a:t>
            </a:r>
            <a:r>
              <a:rPr lang="en-US" altLang="zh-CN" sz="2400" dirty="0" smtClean="0"/>
              <a:t> [</a:t>
            </a:r>
            <a:r>
              <a:rPr lang="zh-CN" altLang="en-US" sz="2400" dirty="0" smtClean="0"/>
              <a:t>参数</a:t>
            </a:r>
            <a:r>
              <a:rPr lang="en-US" altLang="zh-CN" sz="2400" dirty="0" smtClean="0"/>
              <a:t>]</a:t>
            </a:r>
          </a:p>
          <a:p>
            <a:pPr marL="0" indent="0">
              <a:buFont typeface="Wingdings" pitchFamily="2" charset="2"/>
              <a:buNone/>
            </a:pPr>
            <a:endParaRPr lang="zh-CN" altLang="en-US" dirty="0" smtClean="0"/>
          </a:p>
        </p:txBody>
      </p:sp>
      <p:sp>
        <p:nvSpPr>
          <p:cNvPr id="57347" name="文本框 99"/>
          <p:cNvSpPr txBox="1">
            <a:spLocks noChangeArrowheads="1"/>
          </p:cNvSpPr>
          <p:nvPr/>
        </p:nvSpPr>
        <p:spPr bwMode="auto">
          <a:xfrm>
            <a:off x="1835696" y="2852936"/>
            <a:ext cx="50800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2000" dirty="0">
                <a:latin typeface="黑体" pitchFamily="49" charset="-122"/>
                <a:ea typeface="黑体" pitchFamily="49" charset="-122"/>
              </a:rPr>
              <a:t>表</a:t>
            </a:r>
            <a:r>
              <a:rPr lang="en-US" altLang="zh-CN" sz="2000" dirty="0">
                <a:latin typeface="Times New Roman" pitchFamily="18" charset="0"/>
                <a:cs typeface="Times New Roman" pitchFamily="18" charset="0"/>
              </a:rPr>
              <a:t>1.2</a:t>
            </a:r>
            <a:r>
              <a:rPr lang="en-US" altLang="zh-CN" sz="2000" dirty="0">
                <a:latin typeface="黑体" pitchFamily="49" charset="-122"/>
                <a:ea typeface="黑体" pitchFamily="49" charset="-122"/>
              </a:rPr>
              <a:t>2</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ps</a:t>
            </a:r>
            <a:r>
              <a:rPr lang="zh-CN" altLang="en-US" sz="2000" dirty="0">
                <a:latin typeface="黑体" pitchFamily="49" charset="-122"/>
                <a:ea typeface="黑体" pitchFamily="49" charset="-122"/>
              </a:rPr>
              <a:t>命令的常用参数和含义</a:t>
            </a:r>
            <a:endParaRPr lang="zh-CN" altLang="en-US" sz="2000" dirty="0"/>
          </a:p>
        </p:txBody>
      </p:sp>
      <p:graphicFrame>
        <p:nvGraphicFramePr>
          <p:cNvPr id="4" name="表格 3"/>
          <p:cNvGraphicFramePr/>
          <p:nvPr>
            <p:extLst>
              <p:ext uri="{D42A27DB-BD31-4B8C-83A1-F6EECF244321}">
                <p14:modId xmlns:p14="http://schemas.microsoft.com/office/powerpoint/2010/main" val="3421607588"/>
              </p:ext>
            </p:extLst>
          </p:nvPr>
        </p:nvGraphicFramePr>
        <p:xfrm>
          <a:off x="755576" y="3501008"/>
          <a:ext cx="7616825" cy="2133607"/>
        </p:xfrm>
        <a:graphic>
          <a:graphicData uri="http://schemas.openxmlformats.org/drawingml/2006/table">
            <a:tbl>
              <a:tblPr firstRow="1" bandRow="1">
                <a:tableStyleId>{5940675A-B579-460E-94D1-54222C63F5DA}</a:tableStyleId>
              </a:tblPr>
              <a:tblGrid>
                <a:gridCol w="1916905"/>
                <a:gridCol w="5699920"/>
              </a:tblGrid>
              <a:tr h="304800">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参  数</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含  义</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-m</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显示内存信息</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-w</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显示加宽以显示较多的信息</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显示所有用户的所有进程</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-u</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按用户名和启动时间的顺序来显示进程</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-x</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显示无控制终端的进程</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-l</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以长列表的形式显示</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5989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4098"/>
          <p:cNvSpPr>
            <a:spLocks noGrp="1" noChangeArrowheads="1"/>
          </p:cNvSpPr>
          <p:nvPr>
            <p:ph type="subTitle" idx="1"/>
          </p:nvPr>
        </p:nvSpPr>
        <p:spPr>
          <a:xfrm>
            <a:off x="1619672" y="3140968"/>
            <a:ext cx="6400800" cy="1368152"/>
          </a:xfrm>
        </p:spPr>
        <p:txBody>
          <a:bodyPr/>
          <a:lstStyle/>
          <a:p>
            <a:pPr>
              <a:spcBef>
                <a:spcPct val="0"/>
              </a:spcBef>
            </a:pPr>
            <a:r>
              <a:rPr lang="en-US" sz="6000" dirty="0">
                <a:solidFill>
                  <a:srgbClr val="3333CC"/>
                </a:solidFill>
                <a:latin typeface="+mj-lt"/>
                <a:ea typeface="+mj-ea"/>
                <a:cs typeface="+mj-cs"/>
              </a:rPr>
              <a:t>Linux</a:t>
            </a:r>
            <a:r>
              <a:rPr lang="zh-CN" altLang="en-US" sz="6000" dirty="0">
                <a:solidFill>
                  <a:srgbClr val="3333CC"/>
                </a:solidFill>
                <a:latin typeface="+mj-lt"/>
                <a:ea typeface="+mj-ea"/>
                <a:cs typeface="+mj-cs"/>
              </a:rPr>
              <a:t>基础</a:t>
            </a:r>
            <a:endParaRPr lang="en-US" sz="6000" dirty="0">
              <a:solidFill>
                <a:srgbClr val="3333CC"/>
              </a:solidFill>
              <a:latin typeface="+mj-lt"/>
              <a:ea typeface="+mj-ea"/>
              <a:cs typeface="+mj-cs"/>
            </a:endParaRPr>
          </a:p>
        </p:txBody>
      </p:sp>
      <p:sp>
        <p:nvSpPr>
          <p:cNvPr id="4097" name="标题 4097"/>
          <p:cNvSpPr>
            <a:spLocks noGrp="1" noChangeArrowheads="1"/>
          </p:cNvSpPr>
          <p:nvPr>
            <p:ph type="title"/>
          </p:nvPr>
        </p:nvSpPr>
        <p:spPr>
          <a:xfrm>
            <a:off x="899592" y="1916832"/>
            <a:ext cx="7772400" cy="1154559"/>
          </a:xfrm>
        </p:spPr>
        <p:txBody>
          <a:bodyPr/>
          <a:lstStyle/>
          <a:p>
            <a:r>
              <a:rPr lang="zh-CN" altLang="en-US" sz="6000" dirty="0"/>
              <a:t>第</a:t>
            </a:r>
            <a:r>
              <a:rPr lang="en-US" altLang="zh-CN" sz="6000" dirty="0"/>
              <a:t>1</a:t>
            </a:r>
            <a:r>
              <a:rPr lang="zh-CN" altLang="en-US" sz="6000" dirty="0"/>
              <a:t>章</a:t>
            </a:r>
          </a:p>
        </p:txBody>
      </p:sp>
    </p:spTree>
    <p:extLst>
      <p:ext uri="{BB962C8B-B14F-4D97-AF65-F5344CB8AC3E}">
        <p14:creationId xmlns:p14="http://schemas.microsoft.com/office/powerpoint/2010/main" val="1022884524"/>
      </p:ext>
    </p:extLst>
  </p:cSld>
  <p:clrMapOvr>
    <a:masterClrMapping/>
  </p:clrMapOvr>
  <p:transition advTm="6942">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网络安全常用命令</a:t>
            </a:r>
          </a:p>
        </p:txBody>
      </p:sp>
      <p:sp>
        <p:nvSpPr>
          <p:cNvPr id="3" name="内容占位符 2"/>
          <p:cNvSpPr>
            <a:spLocks noGrp="1"/>
          </p:cNvSpPr>
          <p:nvPr>
            <p:ph idx="1"/>
          </p:nvPr>
        </p:nvSpPr>
        <p:spPr/>
        <p:txBody>
          <a:bodyPr/>
          <a:lstStyle/>
          <a:p>
            <a:pPr marL="0" indent="0">
              <a:buNone/>
            </a:pPr>
            <a:r>
              <a:rPr lang="zh-CN" altLang="en-US" dirty="0"/>
              <a:t>例：显示所有包含其他使用者的进程</a:t>
            </a:r>
          </a:p>
          <a:p>
            <a:pPr marL="0" indent="0">
              <a:buNone/>
            </a:pPr>
            <a:r>
              <a:rPr lang="zh-CN" altLang="en-US" dirty="0"/>
              <a:t>[root@localhost root]# ps –aux</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83" y="2636912"/>
            <a:ext cx="789758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a:xfrm>
            <a:off x="708983" y="4509120"/>
            <a:ext cx="1558761" cy="2124236"/>
          </a:xfrm>
          <a:prstGeom prst="wedgeEllipseCallout">
            <a:avLst>
              <a:gd name="adj1" fmla="val 120902"/>
              <a:gd name="adj2" fmla="val -11614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按照块计算的进程（代码</a:t>
            </a:r>
            <a:r>
              <a:rPr lang="en-US" altLang="zh-CN" dirty="0" smtClean="0"/>
              <a:t>+</a:t>
            </a:r>
            <a:r>
              <a:rPr lang="zh-CN" altLang="en-US" dirty="0" smtClean="0"/>
              <a:t>数据</a:t>
            </a:r>
            <a:r>
              <a:rPr lang="en-US" altLang="zh-CN" dirty="0" smtClean="0"/>
              <a:t>+</a:t>
            </a:r>
            <a:r>
              <a:rPr lang="zh-CN" altLang="en-US" dirty="0" smtClean="0"/>
              <a:t>栈）内存映像的大小</a:t>
            </a:r>
            <a:endParaRPr lang="zh-CN" altLang="en-US" dirty="0"/>
          </a:p>
        </p:txBody>
      </p:sp>
      <p:sp>
        <p:nvSpPr>
          <p:cNvPr id="9" name="椭圆形标注 8"/>
          <p:cNvSpPr/>
          <p:nvPr/>
        </p:nvSpPr>
        <p:spPr>
          <a:xfrm>
            <a:off x="2555776" y="4733764"/>
            <a:ext cx="1558761" cy="1899592"/>
          </a:xfrm>
          <a:prstGeom prst="wedgeEllipseCallout">
            <a:avLst>
              <a:gd name="adj1" fmla="val 34865"/>
              <a:gd name="adj2" fmla="val -13615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物理内存的大小，用</a:t>
            </a:r>
            <a:r>
              <a:rPr lang="en-US" altLang="zh-CN" dirty="0" smtClean="0"/>
              <a:t>KB</a:t>
            </a:r>
            <a:r>
              <a:rPr lang="zh-CN" altLang="en-US" dirty="0" smtClean="0"/>
              <a:t>字节表示</a:t>
            </a:r>
            <a:endParaRPr lang="zh-CN" altLang="en-US" dirty="0"/>
          </a:p>
        </p:txBody>
      </p:sp>
      <p:sp>
        <p:nvSpPr>
          <p:cNvPr id="10" name="椭圆形标注 9"/>
          <p:cNvSpPr/>
          <p:nvPr/>
        </p:nvSpPr>
        <p:spPr>
          <a:xfrm>
            <a:off x="4355976" y="4733724"/>
            <a:ext cx="1558761" cy="1899632"/>
          </a:xfrm>
          <a:prstGeom prst="wedgeEllipseCallout">
            <a:avLst>
              <a:gd name="adj1" fmla="val -37484"/>
              <a:gd name="adj2" fmla="val -13336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进程执行时的终端</a:t>
            </a:r>
            <a:endParaRPr lang="zh-CN" altLang="en-US" dirty="0"/>
          </a:p>
        </p:txBody>
      </p:sp>
      <p:sp>
        <p:nvSpPr>
          <p:cNvPr id="11" name="椭圆形标注 10"/>
          <p:cNvSpPr/>
          <p:nvPr/>
        </p:nvSpPr>
        <p:spPr>
          <a:xfrm>
            <a:off x="6516216" y="4733724"/>
            <a:ext cx="2090350" cy="1899632"/>
          </a:xfrm>
          <a:prstGeom prst="wedgeEllipseCallout">
            <a:avLst>
              <a:gd name="adj1" fmla="val -37484"/>
              <a:gd name="adj2" fmla="val -13336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到目前为止进程运行的时间，或者在睡眠和停止之前已经运行的时间</a:t>
            </a:r>
            <a:endParaRPr lang="zh-CN" altLang="en-US" dirty="0"/>
          </a:p>
        </p:txBody>
      </p:sp>
    </p:spTree>
    <p:extLst>
      <p:ext uri="{BB962C8B-B14F-4D97-AF65-F5344CB8AC3E}">
        <p14:creationId xmlns:p14="http://schemas.microsoft.com/office/powerpoint/2010/main" val="35990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r>
              <a:rPr lang="zh-CN" altLang="en-US" dirty="0" smtClean="0"/>
              <a:t>网络安全常用命令</a:t>
            </a:r>
          </a:p>
        </p:txBody>
      </p:sp>
      <p:sp>
        <p:nvSpPr>
          <p:cNvPr id="58370" name="内容占位符 2"/>
          <p:cNvSpPr>
            <a:spLocks noGrp="1" noChangeArrowheads="1"/>
          </p:cNvSpPr>
          <p:nvPr>
            <p:ph idx="1"/>
          </p:nvPr>
        </p:nvSpPr>
        <p:spPr/>
        <p:txBody>
          <a:bodyPr/>
          <a:lstStyle/>
          <a:p>
            <a:pPr marL="0" indent="0">
              <a:buFont typeface="Wingdings" pitchFamily="2" charset="2"/>
              <a:buNone/>
            </a:pPr>
            <a:r>
              <a:rPr lang="zh-CN" altLang="en-US" sz="2400" dirty="0" smtClean="0"/>
              <a:t>其中STAT字段为进程状态，含义如下表：</a:t>
            </a:r>
          </a:p>
        </p:txBody>
      </p:sp>
      <p:graphicFrame>
        <p:nvGraphicFramePr>
          <p:cNvPr id="2" name="表格 1"/>
          <p:cNvGraphicFramePr>
            <a:graphicFrameLocks noGrp="1"/>
          </p:cNvGraphicFramePr>
          <p:nvPr>
            <p:extLst>
              <p:ext uri="{D42A27DB-BD31-4B8C-83A1-F6EECF244321}">
                <p14:modId xmlns:p14="http://schemas.microsoft.com/office/powerpoint/2010/main" val="4174954456"/>
              </p:ext>
            </p:extLst>
          </p:nvPr>
        </p:nvGraphicFramePr>
        <p:xfrm>
          <a:off x="755576" y="2204864"/>
          <a:ext cx="7056784" cy="3886415"/>
        </p:xfrm>
        <a:graphic>
          <a:graphicData uri="http://schemas.openxmlformats.org/drawingml/2006/table">
            <a:tbl>
              <a:tblPr firstRow="1" bandRow="1">
                <a:tableStyleId>{616DA210-FB5B-4158-B5E0-FEB733F419BA}</a:tableStyleId>
              </a:tblPr>
              <a:tblGrid>
                <a:gridCol w="1080120"/>
                <a:gridCol w="5976664"/>
              </a:tblGrid>
              <a:tr h="405808">
                <a:tc>
                  <a:txBody>
                    <a:bodyPr/>
                    <a:lstStyle/>
                    <a:p>
                      <a:pPr algn="ctr" fontAlgn="b"/>
                      <a:r>
                        <a:rPr lang="zh-CN" altLang="en-US" sz="2000" u="none" strike="noStrike" dirty="0" smtClean="0">
                          <a:effectLst/>
                        </a:rPr>
                        <a:t>符号</a:t>
                      </a:r>
                      <a:endParaRPr lang="zh-CN" altLang="en-US" sz="2000" b="0" i="0" u="none" strike="noStrike" dirty="0">
                        <a:solidFill>
                          <a:srgbClr val="000000"/>
                        </a:solidFill>
                        <a:effectLst/>
                        <a:latin typeface="宋体"/>
                      </a:endParaRPr>
                    </a:p>
                  </a:txBody>
                  <a:tcPr marL="9525" marR="9525" marT="9525" marB="0" anchor="ctr"/>
                </a:tc>
                <a:tc>
                  <a:txBody>
                    <a:bodyPr/>
                    <a:lstStyle/>
                    <a:p>
                      <a:pPr algn="ctr" rtl="0" fontAlgn="ctr"/>
                      <a:r>
                        <a:rPr lang="zh-CN" altLang="en-US" sz="2000" u="none" strike="noStrike" dirty="0">
                          <a:effectLst/>
                        </a:rPr>
                        <a:t>含义</a:t>
                      </a:r>
                      <a:endParaRPr lang="zh-CN" altLang="en-US" sz="2000" b="0" i="0" u="none" strike="noStrike" dirty="0">
                        <a:solidFill>
                          <a:srgbClr val="000000"/>
                        </a:solidFill>
                        <a:effectLst/>
                        <a:latin typeface="Times New Roman"/>
                      </a:endParaRPr>
                    </a:p>
                  </a:txBody>
                  <a:tcPr marL="9525" marR="9525" marT="9525" marB="0" anchor="ctr"/>
                </a:tc>
              </a:tr>
              <a:tr h="615730">
                <a:tc>
                  <a:txBody>
                    <a:bodyPr/>
                    <a:lstStyle/>
                    <a:p>
                      <a:pPr algn="ctr" rtl="0" fontAlgn="ctr"/>
                      <a:r>
                        <a:rPr lang="en-US" sz="2000" u="none" strike="noStrike" dirty="0">
                          <a:effectLst/>
                        </a:rPr>
                        <a:t>D</a:t>
                      </a:r>
                      <a:endParaRPr lang="en-US" sz="2000" b="0" i="0" u="none" strike="noStrike" dirty="0">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a:effectLst/>
                        </a:rPr>
                        <a:t>不可中断睡眠（通常为</a:t>
                      </a:r>
                      <a:r>
                        <a:rPr lang="en-US" altLang="zh-CN" sz="2000" u="none" strike="noStrike" dirty="0">
                          <a:effectLst/>
                        </a:rPr>
                        <a:t>I/O</a:t>
                      </a:r>
                      <a:r>
                        <a:rPr lang="zh-CN" altLang="en-US" sz="2000" u="none" strike="noStrike" dirty="0">
                          <a:effectLst/>
                        </a:rPr>
                        <a:t>操作</a:t>
                      </a:r>
                      <a:r>
                        <a:rPr lang="zh-CN" altLang="en-US" sz="2000" u="none" strike="noStrike" dirty="0" smtClean="0">
                          <a:effectLst/>
                        </a:rPr>
                        <a:t>），通常是在等待输入或输出完成</a:t>
                      </a:r>
                      <a:endParaRPr lang="zh-CN" altLang="en-US"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N</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a:effectLst/>
                        </a:rPr>
                        <a:t>低优先级</a:t>
                      </a:r>
                      <a:r>
                        <a:rPr lang="zh-CN" altLang="en-US" sz="2000" u="none" strike="noStrike" dirty="0" smtClean="0">
                          <a:effectLst/>
                        </a:rPr>
                        <a:t>进程 </a:t>
                      </a:r>
                      <a:r>
                        <a:rPr lang="en-US" altLang="zh-CN" sz="2000" u="none" strike="noStrike" dirty="0" smtClean="0">
                          <a:effectLst/>
                        </a:rPr>
                        <a:t>nice</a:t>
                      </a:r>
                      <a:endParaRPr lang="zh-CN" altLang="en-US"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R</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a:effectLst/>
                        </a:rPr>
                        <a:t>可运行进程队列中的进程，等待分配</a:t>
                      </a:r>
                      <a:r>
                        <a:rPr lang="en-US" altLang="zh-CN" sz="2000" u="none" strike="noStrike" dirty="0">
                          <a:effectLst/>
                        </a:rPr>
                        <a:t>CPU</a:t>
                      </a:r>
                      <a:endParaRPr lang="en-US" altLang="zh-CN"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S</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a:effectLst/>
                        </a:rPr>
                        <a:t>处于睡眠状态</a:t>
                      </a:r>
                      <a:r>
                        <a:rPr lang="zh-CN" altLang="en-US" sz="2000" u="none" strike="noStrike" dirty="0" smtClean="0">
                          <a:effectLst/>
                        </a:rPr>
                        <a:t>进程</a:t>
                      </a:r>
                      <a:endParaRPr lang="zh-CN" altLang="en-US"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T</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a:effectLst/>
                        </a:rPr>
                        <a:t>进程被跟踪（</a:t>
                      </a:r>
                      <a:r>
                        <a:rPr lang="en-US" sz="2000" u="none" strike="noStrike" dirty="0">
                          <a:effectLst/>
                        </a:rPr>
                        <a:t>traced）</a:t>
                      </a:r>
                      <a:r>
                        <a:rPr lang="zh-CN" altLang="en-US" sz="2000" u="none" strike="noStrike" dirty="0">
                          <a:effectLst/>
                        </a:rPr>
                        <a:t>或者停止（</a:t>
                      </a:r>
                      <a:r>
                        <a:rPr lang="en-US" sz="2000" u="none" strike="noStrike" dirty="0" err="1">
                          <a:effectLst/>
                        </a:rPr>
                        <a:t>stoped</a:t>
                      </a:r>
                      <a:r>
                        <a:rPr lang="en-US" sz="2000" u="none" strike="noStrike" dirty="0" smtClean="0">
                          <a:effectLst/>
                        </a:rPr>
                        <a:t>）</a:t>
                      </a:r>
                      <a:r>
                        <a:rPr lang="zh-CN" altLang="en-US" sz="2000" u="none" strike="noStrike" dirty="0" smtClean="0">
                          <a:effectLst/>
                        </a:rPr>
                        <a:t>，通常是被</a:t>
                      </a:r>
                      <a:r>
                        <a:rPr lang="en-US" altLang="zh-CN" sz="2000" u="none" strike="noStrike" dirty="0" smtClean="0">
                          <a:effectLst/>
                        </a:rPr>
                        <a:t>shell</a:t>
                      </a:r>
                      <a:r>
                        <a:rPr lang="zh-CN" altLang="en-US" sz="2000" u="none" strike="noStrike" dirty="0" smtClean="0">
                          <a:effectLst/>
                        </a:rPr>
                        <a:t>作用控制所停止或者进程处于调试器的控制之下</a:t>
                      </a:r>
                      <a:endParaRPr lang="en-US"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Z</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smtClean="0">
                          <a:effectLst/>
                        </a:rPr>
                        <a:t>僵死状态的进程（僵尸进程）</a:t>
                      </a:r>
                      <a:endParaRPr lang="zh-CN" altLang="en-US" sz="2000" b="0" i="0" u="none" strike="noStrike" dirty="0">
                        <a:solidFill>
                          <a:srgbClr val="000000"/>
                        </a:solidFill>
                        <a:effectLst/>
                        <a:latin typeface="Times New Roman"/>
                      </a:endParaRPr>
                    </a:p>
                  </a:txBody>
                  <a:tcPr marL="9525" marR="9525" marT="9525" marB="0" anchor="ctr"/>
                </a:tc>
              </a:tr>
              <a:tr h="405808">
                <a:tc>
                  <a:txBody>
                    <a:bodyPr/>
                    <a:lstStyle/>
                    <a:p>
                      <a:pPr algn="ctr" rtl="0" fontAlgn="ctr"/>
                      <a:r>
                        <a:rPr lang="en-US" sz="2000" u="none" strike="noStrike">
                          <a:effectLst/>
                        </a:rPr>
                        <a:t>W</a:t>
                      </a:r>
                      <a:endParaRPr lang="en-US" sz="2000" b="0" i="0" u="none" strike="noStrike">
                        <a:solidFill>
                          <a:srgbClr val="000000"/>
                        </a:solidFill>
                        <a:effectLst/>
                        <a:latin typeface="Times New Roman"/>
                      </a:endParaRPr>
                    </a:p>
                  </a:txBody>
                  <a:tcPr marL="9525" marR="9525" marT="9525" marB="0" anchor="ctr"/>
                </a:tc>
                <a:tc>
                  <a:txBody>
                    <a:bodyPr/>
                    <a:lstStyle/>
                    <a:p>
                      <a:pPr algn="l" rtl="0" fontAlgn="ctr"/>
                      <a:r>
                        <a:rPr lang="zh-CN" altLang="en-US" sz="2000" u="none" strike="noStrike" dirty="0" smtClean="0">
                          <a:effectLst/>
                        </a:rPr>
                        <a:t>分页，不适用与</a:t>
                      </a:r>
                      <a:r>
                        <a:rPr lang="en-US" altLang="zh-CN" sz="2000" u="none" strike="noStrike" dirty="0" smtClean="0">
                          <a:effectLst/>
                        </a:rPr>
                        <a:t>2.6</a:t>
                      </a:r>
                      <a:r>
                        <a:rPr lang="zh-CN" altLang="en-US" sz="2000" u="none" strike="noStrike" dirty="0" smtClean="0">
                          <a:effectLst/>
                        </a:rPr>
                        <a:t>版本开始的进程，完全</a:t>
                      </a:r>
                      <a:r>
                        <a:rPr lang="zh-CN" altLang="en-US" sz="2000" u="none" strike="noStrike" dirty="0">
                          <a:effectLst/>
                        </a:rPr>
                        <a:t>交换到磁盘上的</a:t>
                      </a:r>
                      <a:r>
                        <a:rPr lang="zh-CN" altLang="en-US" sz="2000" u="none" strike="noStrike" dirty="0" smtClean="0">
                          <a:effectLst/>
                        </a:rPr>
                        <a:t>进程</a:t>
                      </a:r>
                      <a:endParaRPr lang="zh-CN" altLang="en-US" sz="2000" b="0" i="0" u="none" strike="noStrike" dirty="0">
                        <a:solidFill>
                          <a:srgbClr val="000000"/>
                        </a:solidFill>
                        <a:effectLst/>
                        <a:latin typeface="Times New Roman"/>
                      </a:endParaRPr>
                    </a:p>
                  </a:txBody>
                  <a:tcPr marL="9525" marR="9525" marT="9525" marB="0" anchor="ctr"/>
                </a:tc>
              </a:tr>
            </a:tbl>
          </a:graphicData>
        </a:graphic>
      </p:graphicFrame>
    </p:spTree>
    <p:extLst>
      <p:ext uri="{BB962C8B-B14F-4D97-AF65-F5344CB8AC3E}">
        <p14:creationId xmlns:p14="http://schemas.microsoft.com/office/powerpoint/2010/main" val="410810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网络安全常用命令</a:t>
            </a:r>
            <a:endParaRPr lang="zh-CN" altLang="en-US" dirty="0"/>
          </a:p>
        </p:txBody>
      </p:sp>
      <p:sp>
        <p:nvSpPr>
          <p:cNvPr id="3" name="内容占位符 2"/>
          <p:cNvSpPr>
            <a:spLocks noGrp="1"/>
          </p:cNvSpPr>
          <p:nvPr>
            <p:ph idx="1"/>
          </p:nvPr>
        </p:nvSpPr>
        <p:spPr>
          <a:xfrm>
            <a:off x="659824" y="1134403"/>
            <a:ext cx="8229600" cy="2088133"/>
          </a:xfrm>
        </p:spPr>
        <p:txBody>
          <a:bodyPr/>
          <a:lstStyle/>
          <a:p>
            <a:r>
              <a:rPr lang="en-US" altLang="zh-CN" dirty="0" err="1"/>
              <a:t>p</a:t>
            </a:r>
            <a:r>
              <a:rPr lang="en-US" altLang="zh-CN" dirty="0" err="1" smtClean="0"/>
              <a:t>s</a:t>
            </a:r>
            <a:r>
              <a:rPr lang="en-US" altLang="zh-CN" dirty="0" smtClean="0"/>
              <a:t> –l </a:t>
            </a:r>
            <a:r>
              <a:rPr lang="zh-CN" altLang="en-US" dirty="0" smtClean="0"/>
              <a:t>命令相关字段的含义</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1" y="1700808"/>
            <a:ext cx="899226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表格 7"/>
          <p:cNvGraphicFramePr>
            <a:graphicFrameLocks noGrp="1"/>
          </p:cNvGraphicFramePr>
          <p:nvPr>
            <p:extLst>
              <p:ext uri="{D42A27DB-BD31-4B8C-83A1-F6EECF244321}">
                <p14:modId xmlns:p14="http://schemas.microsoft.com/office/powerpoint/2010/main" val="2450451759"/>
              </p:ext>
            </p:extLst>
          </p:nvPr>
        </p:nvGraphicFramePr>
        <p:xfrm>
          <a:off x="868385" y="2994432"/>
          <a:ext cx="7911285" cy="3863568"/>
        </p:xfrm>
        <a:graphic>
          <a:graphicData uri="http://schemas.openxmlformats.org/drawingml/2006/table">
            <a:tbl>
              <a:tblPr firstRow="1" bandRow="1">
                <a:tableStyleId>{ED083AE6-46FA-4A59-8FB0-9F97EB10719F}</a:tableStyleId>
              </a:tblPr>
              <a:tblGrid>
                <a:gridCol w="1255343"/>
                <a:gridCol w="6655942"/>
              </a:tblGrid>
              <a:tr h="370840">
                <a:tc>
                  <a:txBody>
                    <a:bodyPr/>
                    <a:lstStyle/>
                    <a:p>
                      <a:pPr algn="ctr"/>
                      <a:r>
                        <a:rPr lang="zh-CN" altLang="en-US" sz="1600" dirty="0" smtClean="0"/>
                        <a:t>字段</a:t>
                      </a:r>
                      <a:endParaRPr lang="zh-CN" altLang="en-US" sz="1600" dirty="0"/>
                    </a:p>
                  </a:txBody>
                  <a:tcPr/>
                </a:tc>
                <a:tc>
                  <a:txBody>
                    <a:bodyPr/>
                    <a:lstStyle/>
                    <a:p>
                      <a:pPr algn="ctr"/>
                      <a:r>
                        <a:rPr lang="zh-CN" altLang="en-US" sz="1600" dirty="0" smtClean="0"/>
                        <a:t>含义</a:t>
                      </a:r>
                      <a:endParaRPr lang="zh-CN" altLang="en-US" sz="1600" dirty="0"/>
                    </a:p>
                  </a:txBody>
                  <a:tcPr/>
                </a:tc>
              </a:tr>
              <a:tr h="370840">
                <a:tc>
                  <a:txBody>
                    <a:bodyPr/>
                    <a:lstStyle/>
                    <a:p>
                      <a:pPr algn="ctr"/>
                      <a:r>
                        <a:rPr lang="en-US" altLang="zh-CN" sz="1600" b="0" dirty="0" smtClean="0"/>
                        <a:t>F</a:t>
                      </a:r>
                      <a:endParaRPr lang="zh-CN" altLang="en-US" sz="1600" b="0" dirty="0"/>
                    </a:p>
                  </a:txBody>
                  <a:tcPr/>
                </a:tc>
                <a:tc>
                  <a:txBody>
                    <a:bodyPr/>
                    <a:lstStyle/>
                    <a:p>
                      <a:pPr algn="l"/>
                      <a:r>
                        <a:rPr lang="zh-CN" altLang="en-US" sz="1600" b="0" dirty="0" smtClean="0"/>
                        <a:t>与进程有关的标志，它用来指示：进程是用户进程还是内核进程，进程为什么停止或休眠等</a:t>
                      </a:r>
                      <a:endParaRPr lang="zh-CN" altLang="en-US" sz="1600" b="0" dirty="0"/>
                    </a:p>
                  </a:txBody>
                  <a:tcPr/>
                </a:tc>
              </a:tr>
              <a:tr h="370840">
                <a:tc>
                  <a:txBody>
                    <a:bodyPr/>
                    <a:lstStyle/>
                    <a:p>
                      <a:pPr algn="ctr"/>
                      <a:r>
                        <a:rPr lang="en-US" altLang="zh-CN" sz="1600" b="0" dirty="0" smtClean="0"/>
                        <a:t>C</a:t>
                      </a:r>
                      <a:endParaRPr lang="zh-CN" altLang="en-US" sz="1600" b="0" dirty="0"/>
                    </a:p>
                  </a:txBody>
                  <a:tcPr/>
                </a:tc>
                <a:tc>
                  <a:txBody>
                    <a:bodyPr/>
                    <a:lstStyle/>
                    <a:p>
                      <a:pPr algn="l"/>
                      <a:r>
                        <a:rPr lang="en-US" altLang="zh-CN" sz="1600" dirty="0" smtClean="0"/>
                        <a:t>CPU</a:t>
                      </a:r>
                      <a:r>
                        <a:rPr lang="zh-CN" altLang="en-US" sz="1600" dirty="0" smtClean="0"/>
                        <a:t>使用的资源百分比</a:t>
                      </a:r>
                      <a:endParaRPr lang="zh-CN" altLang="en-US" sz="1600" b="0" dirty="0"/>
                    </a:p>
                  </a:txBody>
                  <a:tcPr/>
                </a:tc>
              </a:tr>
              <a:tr h="399008">
                <a:tc>
                  <a:txBody>
                    <a:bodyPr/>
                    <a:lstStyle/>
                    <a:p>
                      <a:pPr algn="ctr"/>
                      <a:r>
                        <a:rPr lang="en-US" altLang="zh-CN" sz="1600" b="0" dirty="0" smtClean="0"/>
                        <a:t>PRI</a:t>
                      </a:r>
                      <a:endParaRPr lang="zh-CN" altLang="en-US" sz="1600" b="0" dirty="0"/>
                    </a:p>
                  </a:txBody>
                  <a:tcPr/>
                </a:tc>
                <a:tc>
                  <a:txBody>
                    <a:bodyPr/>
                    <a:lstStyle/>
                    <a:p>
                      <a:pPr algn="l"/>
                      <a:r>
                        <a:rPr lang="zh-CN" altLang="en-US" sz="1600" b="0" i="0" u="none" kern="1200" baseline="0" dirty="0" smtClean="0">
                          <a:solidFill>
                            <a:schemeClr val="tx1"/>
                          </a:solidFill>
                          <a:effectLst/>
                          <a:latin typeface="+mn-lt"/>
                          <a:ea typeface="+mn-ea"/>
                          <a:cs typeface="+mn-cs"/>
                        </a:rPr>
                        <a:t>这个是 </a:t>
                      </a:r>
                      <a:r>
                        <a:rPr lang="en-US" altLang="zh-CN" sz="1600" b="0" i="0" u="none" kern="1200" baseline="0" dirty="0" smtClean="0">
                          <a:solidFill>
                            <a:schemeClr val="tx1"/>
                          </a:solidFill>
                          <a:effectLst/>
                          <a:latin typeface="+mn-lt"/>
                          <a:ea typeface="+mn-ea"/>
                          <a:cs typeface="+mn-cs"/>
                        </a:rPr>
                        <a:t>Priority (</a:t>
                      </a:r>
                      <a:r>
                        <a:rPr lang="zh-CN" altLang="en-US" sz="1600" b="0" i="0" u="none" kern="1200" baseline="0" dirty="0" smtClean="0">
                          <a:solidFill>
                            <a:schemeClr val="tx1"/>
                          </a:solidFill>
                          <a:effectLst/>
                          <a:latin typeface="+mn-lt"/>
                          <a:ea typeface="+mn-ea"/>
                          <a:cs typeface="+mn-cs"/>
                        </a:rPr>
                        <a:t>优先执行序</a:t>
                      </a:r>
                      <a:r>
                        <a:rPr lang="en-US" altLang="zh-CN" sz="1600" b="0" i="0" u="none" kern="1200" baseline="0" dirty="0" smtClean="0">
                          <a:solidFill>
                            <a:schemeClr val="tx1"/>
                          </a:solidFill>
                          <a:effectLst/>
                          <a:latin typeface="+mn-lt"/>
                          <a:ea typeface="+mn-ea"/>
                          <a:cs typeface="+mn-cs"/>
                        </a:rPr>
                        <a:t>) </a:t>
                      </a:r>
                      <a:r>
                        <a:rPr lang="zh-CN" altLang="en-US" sz="1600" b="0" i="0" u="none" kern="1200" baseline="0" dirty="0" smtClean="0">
                          <a:solidFill>
                            <a:schemeClr val="tx1"/>
                          </a:solidFill>
                          <a:effectLst/>
                          <a:latin typeface="+mn-lt"/>
                          <a:ea typeface="+mn-ea"/>
                          <a:cs typeface="+mn-cs"/>
                        </a:rPr>
                        <a:t>的缩写</a:t>
                      </a:r>
                      <a:endParaRPr lang="zh-CN" altLang="en-US" sz="1600" b="0" dirty="0"/>
                    </a:p>
                  </a:txBody>
                  <a:tcPr/>
                </a:tc>
              </a:tr>
              <a:tr h="370840">
                <a:tc>
                  <a:txBody>
                    <a:bodyPr/>
                    <a:lstStyle/>
                    <a:p>
                      <a:pPr marL="0" marR="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600" b="0" dirty="0" smtClean="0"/>
                        <a:t>NI</a:t>
                      </a:r>
                      <a:endParaRPr lang="zh-CN" altLang="en-US" sz="1600" b="0" dirty="0"/>
                    </a:p>
                  </a:txBody>
                  <a:tcPr/>
                </a:tc>
                <a:tc>
                  <a:txBody>
                    <a:bodyPr/>
                    <a:lstStyle/>
                    <a:p>
                      <a:pPr algn="l"/>
                      <a:r>
                        <a:rPr lang="en-US" altLang="zh-CN" sz="1600" b="0" dirty="0" smtClean="0"/>
                        <a:t>nice</a:t>
                      </a:r>
                      <a:r>
                        <a:rPr lang="zh-CN" altLang="en-US" sz="1600" b="0" dirty="0" smtClean="0"/>
                        <a:t>值</a:t>
                      </a:r>
                      <a:endParaRPr lang="zh-CN" altLang="en-US" sz="1600" b="0" dirty="0"/>
                    </a:p>
                  </a:txBody>
                  <a:tcPr/>
                </a:tc>
              </a:tr>
              <a:tr h="370840">
                <a:tc>
                  <a:txBody>
                    <a:bodyPr/>
                    <a:lstStyle/>
                    <a:p>
                      <a:pPr marL="0" marR="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600" b="0" dirty="0" smtClean="0"/>
                        <a:t>ADDR</a:t>
                      </a:r>
                      <a:endParaRPr lang="zh-CN" altLang="en-US" sz="1600" b="0" dirty="0"/>
                    </a:p>
                  </a:txBody>
                  <a:tcPr/>
                </a:tc>
                <a:tc>
                  <a:txBody>
                    <a:bodyPr/>
                    <a:lstStyle/>
                    <a:p>
                      <a:pPr algn="l"/>
                      <a:r>
                        <a:rPr lang="zh-CN" altLang="en-US" sz="1600" b="0" i="0" u="none" kern="1200" baseline="0" dirty="0" smtClean="0">
                          <a:solidFill>
                            <a:schemeClr val="tx1"/>
                          </a:solidFill>
                          <a:effectLst/>
                          <a:latin typeface="+mn-lt"/>
                          <a:ea typeface="+mn-ea"/>
                          <a:cs typeface="+mn-cs"/>
                        </a:rPr>
                        <a:t>这个是内核函数指出该程序在内存的那个部分。如果是个 </a:t>
                      </a:r>
                      <a:r>
                        <a:rPr lang="en-US" altLang="zh-CN" sz="1600" b="0" i="0" u="none" kern="1200" baseline="0" dirty="0" smtClean="0">
                          <a:solidFill>
                            <a:schemeClr val="tx1"/>
                          </a:solidFill>
                          <a:effectLst/>
                          <a:latin typeface="+mn-lt"/>
                          <a:ea typeface="+mn-ea"/>
                          <a:cs typeface="+mn-cs"/>
                        </a:rPr>
                        <a:t>running</a:t>
                      </a:r>
                      <a:r>
                        <a:rPr lang="zh-CN" altLang="en-US" sz="1600" b="0" i="0" u="none" kern="1200" baseline="0" dirty="0" smtClean="0">
                          <a:solidFill>
                            <a:schemeClr val="tx1"/>
                          </a:solidFill>
                          <a:effectLst/>
                          <a:latin typeface="+mn-lt"/>
                          <a:ea typeface="+mn-ea"/>
                          <a:cs typeface="+mn-cs"/>
                        </a:rPr>
                        <a:t>的程序，一般就是 </a:t>
                      </a:r>
                      <a:r>
                        <a:rPr lang="en-US" altLang="zh-CN" sz="1600" b="0" i="0" u="none" kern="1200" baseline="0" dirty="0" smtClean="0">
                          <a:solidFill>
                            <a:schemeClr val="tx1"/>
                          </a:solidFill>
                          <a:effectLst/>
                          <a:latin typeface="+mn-lt"/>
                          <a:ea typeface="+mn-ea"/>
                          <a:cs typeface="+mn-cs"/>
                        </a:rPr>
                        <a:t>"-"</a:t>
                      </a:r>
                      <a:endParaRPr lang="zh-CN" altLang="en-US" sz="1600" b="0" dirty="0"/>
                    </a:p>
                  </a:txBody>
                  <a:tcPr/>
                </a:tc>
              </a:tr>
              <a:tr h="370840">
                <a:tc>
                  <a:txBody>
                    <a:bodyPr/>
                    <a:lstStyle/>
                    <a:p>
                      <a:pPr marL="0" marR="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600" b="0" dirty="0" smtClean="0"/>
                        <a:t>SZ</a:t>
                      </a:r>
                      <a:endParaRPr lang="zh-CN" altLang="en-US" sz="1600" b="0" dirty="0"/>
                    </a:p>
                  </a:txBody>
                  <a:tcPr/>
                </a:tc>
                <a:tc>
                  <a:txBody>
                    <a:bodyPr/>
                    <a:lstStyle/>
                    <a:p>
                      <a:pPr algn="l"/>
                      <a:r>
                        <a:rPr lang="zh-CN" altLang="en-US" sz="1600" b="0" dirty="0" smtClean="0"/>
                        <a:t>使用掉的内存大小</a:t>
                      </a:r>
                      <a:endParaRPr lang="zh-CN" altLang="en-US" sz="1600" b="0" dirty="0"/>
                    </a:p>
                  </a:txBody>
                  <a:tcPr/>
                </a:tc>
              </a:tr>
              <a:tr h="370840">
                <a:tc>
                  <a:txBody>
                    <a:bodyPr/>
                    <a:lstStyle/>
                    <a:p>
                      <a:pPr marL="0" marR="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600" b="0" dirty="0" smtClean="0"/>
                        <a:t>WCHAN</a:t>
                      </a:r>
                      <a:endParaRPr lang="zh-CN" altLang="en-US" sz="1600" b="0" dirty="0"/>
                    </a:p>
                  </a:txBody>
                  <a:tcPr/>
                </a:tc>
                <a:tc>
                  <a:txBody>
                    <a:bodyPr/>
                    <a:lstStyle/>
                    <a:p>
                      <a:pPr algn="l"/>
                      <a:r>
                        <a:rPr lang="zh-CN" altLang="en-US" sz="1600" b="0" dirty="0" smtClean="0"/>
                        <a:t>等待管道，对于</a:t>
                      </a:r>
                      <a:r>
                        <a:rPr lang="en-US" altLang="zh-CN" sz="1600" b="0" dirty="0" smtClean="0"/>
                        <a:t>running</a:t>
                      </a:r>
                      <a:r>
                        <a:rPr lang="zh-CN" altLang="en-US" sz="1600" b="0" dirty="0" smtClean="0"/>
                        <a:t>进程或者进程处于就绪状态并等待</a:t>
                      </a:r>
                      <a:r>
                        <a:rPr lang="en-US" altLang="zh-CN" sz="1600" b="0" dirty="0" smtClean="0"/>
                        <a:t>CPU</a:t>
                      </a:r>
                      <a:r>
                        <a:rPr lang="zh-CN" altLang="en-US" sz="1600" b="0" dirty="0" smtClean="0"/>
                        <a:t>，该域为空，对于等待或者休眠的进程，该域显示进程所等待的事件即进程等待在其上的内核函数</a:t>
                      </a:r>
                      <a:endParaRPr lang="zh-CN" altLang="en-US" sz="1600" b="0" dirty="0"/>
                    </a:p>
                  </a:txBody>
                  <a:tcPr/>
                </a:tc>
              </a:tr>
            </a:tbl>
          </a:graphicData>
        </a:graphic>
      </p:graphicFrame>
    </p:spTree>
    <p:extLst>
      <p:ext uri="{BB962C8B-B14F-4D97-AF65-F5344CB8AC3E}">
        <p14:creationId xmlns:p14="http://schemas.microsoft.com/office/powerpoint/2010/main" val="11001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p:txBody>
          <a:bodyPr/>
          <a:lstStyle/>
          <a:p>
            <a:r>
              <a:rPr lang="zh-CN" altLang="en-US" dirty="0" smtClean="0"/>
              <a:t>网络安全常用命令</a:t>
            </a:r>
          </a:p>
        </p:txBody>
      </p:sp>
      <p:sp>
        <p:nvSpPr>
          <p:cNvPr id="59394" name="内容占位符 2"/>
          <p:cNvSpPr>
            <a:spLocks noGrp="1" noChangeArrowheads="1"/>
          </p:cNvSpPr>
          <p:nvPr>
            <p:ph idx="1"/>
          </p:nvPr>
        </p:nvSpPr>
        <p:spPr/>
        <p:txBody>
          <a:bodyPr/>
          <a:lstStyle/>
          <a:p>
            <a:pPr marL="0" indent="0">
              <a:buFont typeface="Wingdings" pitchFamily="2" charset="2"/>
              <a:buNone/>
            </a:pPr>
            <a:r>
              <a:rPr lang="en-US" altLang="zh-CN" dirty="0">
                <a:solidFill>
                  <a:srgbClr val="FF0000"/>
                </a:solidFill>
              </a:rPr>
              <a:t>w</a:t>
            </a:r>
            <a:r>
              <a:rPr lang="zh-CN" altLang="en-US" dirty="0" smtClean="0">
                <a:solidFill>
                  <a:srgbClr val="FF0000"/>
                </a:solidFill>
              </a:rPr>
              <a:t>ho命令</a:t>
            </a:r>
            <a:r>
              <a:rPr lang="zh-CN" altLang="en-US" dirty="0" smtClean="0"/>
              <a:t>：显示系统中哪些用户登录系统，使用权限为所有用户</a:t>
            </a:r>
            <a:endParaRPr lang="en-US" altLang="zh-CN" dirty="0" smtClean="0"/>
          </a:p>
          <a:p>
            <a:pPr marL="0" indent="0">
              <a:buFont typeface="Wingdings" pitchFamily="2" charset="2"/>
              <a:buNone/>
            </a:pPr>
            <a:endParaRPr lang="zh-CN" altLang="en-US" dirty="0" smtClean="0"/>
          </a:p>
          <a:p>
            <a:pPr marL="0" indent="0">
              <a:buFont typeface="Wingdings" pitchFamily="2" charset="2"/>
              <a:buNone/>
            </a:pPr>
            <a:r>
              <a:rPr lang="zh-CN" altLang="en-US" sz="2400" dirty="0" smtClean="0"/>
              <a:t>例： 显示当前登录系统的用户。</a:t>
            </a:r>
          </a:p>
          <a:p>
            <a:pPr marL="0" indent="0">
              <a:buFont typeface="Wingdings" pitchFamily="2" charset="2"/>
              <a:buNone/>
            </a:pPr>
            <a:r>
              <a:rPr lang="zh-CN" altLang="en-US" sz="2400" dirty="0" smtClean="0"/>
              <a:t>[root@localhost root]# who </a:t>
            </a:r>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例</a:t>
            </a:r>
            <a:r>
              <a:rPr lang="zh-CN" altLang="en-US" sz="2400" dirty="0"/>
              <a:t>：</a:t>
            </a:r>
            <a:r>
              <a:rPr lang="zh-CN" altLang="en-US" sz="2400" dirty="0" smtClean="0"/>
              <a:t>使用简短的格式来显示当前登录者信息。</a:t>
            </a:r>
          </a:p>
          <a:p>
            <a:pPr marL="0" indent="0">
              <a:buFont typeface="Wingdings" pitchFamily="2" charset="2"/>
              <a:buNone/>
            </a:pPr>
            <a:r>
              <a:rPr lang="zh-CN" altLang="en-US" sz="2400" dirty="0" smtClean="0"/>
              <a:t>[root@localhost root]# who –s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013176"/>
            <a:ext cx="6912768" cy="150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039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r>
              <a:rPr lang="zh-CN" altLang="en-US" dirty="0" smtClean="0"/>
              <a:t>网络安全常用命令</a:t>
            </a:r>
          </a:p>
        </p:txBody>
      </p:sp>
      <p:sp>
        <p:nvSpPr>
          <p:cNvPr id="60418" name="内容占位符 2"/>
          <p:cNvSpPr>
            <a:spLocks noGrp="1" noChangeArrowheads="1"/>
          </p:cNvSpPr>
          <p:nvPr>
            <p:ph idx="1"/>
          </p:nvPr>
        </p:nvSpPr>
        <p:spPr/>
        <p:txBody>
          <a:bodyPr/>
          <a:lstStyle/>
          <a:p>
            <a:pPr marL="0" indent="0">
              <a:buFont typeface="Wingdings" pitchFamily="2" charset="2"/>
              <a:buNone/>
            </a:pPr>
            <a:r>
              <a:rPr lang="en-US" altLang="zh-CN" dirty="0" smtClean="0">
                <a:solidFill>
                  <a:srgbClr val="FF0000"/>
                </a:solidFill>
              </a:rPr>
              <a:t>k</a:t>
            </a:r>
            <a:r>
              <a:rPr lang="zh-CN" altLang="en-US" dirty="0" smtClean="0">
                <a:solidFill>
                  <a:srgbClr val="FF0000"/>
                </a:solidFill>
              </a:rPr>
              <a:t>ill</a:t>
            </a:r>
            <a:r>
              <a:rPr lang="zh-CN" altLang="en-US" dirty="0">
                <a:solidFill>
                  <a:srgbClr val="FF0000"/>
                </a:solidFill>
              </a:rPr>
              <a:t>命令</a:t>
            </a:r>
            <a:r>
              <a:rPr lang="zh-CN" altLang="en-US" dirty="0" smtClean="0"/>
              <a:t>：进程终止命令</a:t>
            </a:r>
          </a:p>
          <a:p>
            <a:pPr marL="533400" indent="-533400" algn="just"/>
            <a:r>
              <a:rPr lang="zh-CN" altLang="en-US" dirty="0"/>
              <a:t>当要终止指定的程序或进程时，可以按&lt;Ctrl&gt;+C来终止一个前台进程，也可以使用kill命令终止指定编号进程。</a:t>
            </a:r>
            <a:endParaRPr lang="en-US" altLang="zh-CN" dirty="0"/>
          </a:p>
          <a:p>
            <a:pPr marL="533400" indent="-533400" algn="just"/>
            <a:r>
              <a:rPr lang="zh-CN" altLang="en-US" b="1" dirty="0" smtClean="0"/>
              <a:t>格式</a:t>
            </a:r>
            <a:r>
              <a:rPr lang="zh-CN" altLang="en-US" b="1" dirty="0"/>
              <a:t>：</a:t>
            </a:r>
            <a:r>
              <a:rPr lang="zh-CN" altLang="en-US" dirty="0"/>
              <a:t>kill [参数] 进程</a:t>
            </a:r>
            <a:r>
              <a:rPr lang="zh-CN" altLang="en-US" dirty="0" smtClean="0"/>
              <a:t>号或作业号</a:t>
            </a:r>
            <a:endParaRPr lang="en-US" altLang="zh-CN" dirty="0" smtClean="0"/>
          </a:p>
          <a:p>
            <a:pPr marL="533400" indent="-533400" algn="just"/>
            <a:r>
              <a:rPr lang="zh-CN" altLang="en-US" dirty="0" smtClean="0"/>
              <a:t>发送“信号”到进程，如作业号必须以“</a:t>
            </a:r>
            <a:r>
              <a:rPr lang="en-US" altLang="zh-CN" dirty="0" smtClean="0"/>
              <a:t>%</a:t>
            </a:r>
            <a:r>
              <a:rPr lang="zh-CN" altLang="en-US" dirty="0" smtClean="0"/>
              <a:t>”开始</a:t>
            </a:r>
            <a:endParaRPr lang="en-US" altLang="zh-CN" dirty="0" smtClean="0"/>
          </a:p>
          <a:p>
            <a:pPr marL="533400" indent="-533400" algn="just"/>
            <a:r>
              <a:rPr lang="en-US" altLang="zh-CN" dirty="0" smtClean="0"/>
              <a:t>kill –l</a:t>
            </a:r>
            <a:r>
              <a:rPr lang="zh-CN" altLang="en-US" dirty="0" smtClean="0"/>
              <a:t>返回所有信号的号码以及列表</a:t>
            </a:r>
            <a:r>
              <a:rPr lang="en-US" altLang="zh-CN" dirty="0" smtClean="0"/>
              <a:t> </a:t>
            </a:r>
          </a:p>
          <a:p>
            <a:pPr marL="0" indent="0">
              <a:buFont typeface="Wingdings" pitchFamily="2" charset="2"/>
              <a:buNone/>
            </a:pPr>
            <a:endParaRPr lang="zh-CN" altLang="en-US" dirty="0" smtClean="0"/>
          </a:p>
          <a:p>
            <a:pPr marL="0" indent="0">
              <a:buFont typeface="Wingdings" pitchFamily="2" charset="2"/>
              <a:buNone/>
            </a:pPr>
            <a:endParaRPr lang="zh-CN" altLang="en-US" sz="2400" dirty="0" smtClean="0"/>
          </a:p>
        </p:txBody>
      </p:sp>
    </p:spTree>
    <p:extLst>
      <p:ext uri="{BB962C8B-B14F-4D97-AF65-F5344CB8AC3E}">
        <p14:creationId xmlns:p14="http://schemas.microsoft.com/office/powerpoint/2010/main" val="2262380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网络安全常用命令</a:t>
            </a:r>
          </a:p>
        </p:txBody>
      </p:sp>
      <p:sp>
        <p:nvSpPr>
          <p:cNvPr id="3" name="内容占位符 2"/>
          <p:cNvSpPr>
            <a:spLocks noGrp="1"/>
          </p:cNvSpPr>
          <p:nvPr>
            <p:ph idx="1"/>
          </p:nvPr>
        </p:nvSpPr>
        <p:spPr/>
        <p:txBody>
          <a:bodyPr/>
          <a:lstStyle/>
          <a:p>
            <a:pPr marL="0" indent="0">
              <a:buNone/>
            </a:pPr>
            <a:r>
              <a:rPr lang="zh-CN" altLang="en-US" dirty="0"/>
              <a:t>例</a:t>
            </a:r>
            <a:r>
              <a:rPr lang="en-US" altLang="zh-CN" dirty="0"/>
              <a:t>:</a:t>
            </a:r>
            <a:r>
              <a:rPr lang="zh-CN" altLang="en-US" dirty="0"/>
              <a:t>下面的第一个命令为强制撤销进程PID为795的进程，第二个命令为强制撤销作业号为3的进程。</a:t>
            </a:r>
          </a:p>
          <a:p>
            <a:pPr marL="0" indent="0">
              <a:buNone/>
            </a:pPr>
            <a:r>
              <a:rPr lang="zh-CN" altLang="en-US" dirty="0"/>
              <a:t>[root@localhost root]# kill  -9  795</a:t>
            </a:r>
          </a:p>
          <a:p>
            <a:pPr marL="0" indent="0">
              <a:buNone/>
            </a:pPr>
            <a:r>
              <a:rPr lang="zh-CN" altLang="en-US" dirty="0"/>
              <a:t>[root@localhost root]# kill  -9 %3</a:t>
            </a:r>
            <a:endParaRPr lang="en-US" altLang="zh-CN" dirty="0"/>
          </a:p>
          <a:p>
            <a:pPr marL="0" indent="0">
              <a:buNone/>
            </a:pPr>
            <a:r>
              <a:rPr lang="zh-CN" altLang="en-US" dirty="0">
                <a:solidFill>
                  <a:srgbClr val="FF0000"/>
                </a:solidFill>
              </a:rPr>
              <a:t>kill命令在强行终止一个进程时可用参数</a:t>
            </a:r>
            <a:r>
              <a:rPr lang="zh-CN" altLang="en-US" dirty="0" smtClean="0">
                <a:solidFill>
                  <a:srgbClr val="FF0000"/>
                </a:solidFill>
              </a:rPr>
              <a:t>9</a:t>
            </a:r>
            <a:endParaRPr lang="en-US" altLang="zh-CN" dirty="0" smtClean="0">
              <a:solidFill>
                <a:srgbClr val="FF0000"/>
              </a:solidFill>
            </a:endParaRPr>
          </a:p>
          <a:p>
            <a:pPr marL="0" indent="0">
              <a:buNone/>
            </a:pPr>
            <a:endParaRPr lang="en-US" altLang="zh-CN" dirty="0" smtClean="0">
              <a:solidFill>
                <a:srgbClr val="FF0000"/>
              </a:solidFill>
            </a:endParaRPr>
          </a:p>
          <a:p>
            <a:pPr marL="0" indent="0">
              <a:buNone/>
            </a:pPr>
            <a:r>
              <a:rPr lang="en-US" altLang="zh-CN" dirty="0" smtClean="0"/>
              <a:t>kill –l</a:t>
            </a:r>
            <a:r>
              <a:rPr lang="zh-CN" altLang="en-US" dirty="0" smtClean="0"/>
              <a:t>表示返回所有信号的号码及名字列表</a:t>
            </a:r>
            <a:endParaRPr lang="en-US" altLang="zh-CN" dirty="0"/>
          </a:p>
          <a:p>
            <a:pPr marL="0" indent="0">
              <a:buNone/>
            </a:pPr>
            <a:endParaRPr lang="zh-CN" altLang="en-US"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24" y="1484784"/>
            <a:ext cx="7704856" cy="481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63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p:txBody>
          <a:bodyPr/>
          <a:lstStyle/>
          <a:p>
            <a:r>
              <a:rPr lang="zh-CN" altLang="en-US" dirty="0" smtClean="0"/>
              <a:t>网络安全常用命令</a:t>
            </a:r>
          </a:p>
        </p:txBody>
      </p:sp>
      <p:sp>
        <p:nvSpPr>
          <p:cNvPr id="62466" name="内容占位符 2"/>
          <p:cNvSpPr>
            <a:spLocks noGrp="1" noChangeArrowheads="1"/>
          </p:cNvSpPr>
          <p:nvPr>
            <p:ph idx="1"/>
          </p:nvPr>
        </p:nvSpPr>
        <p:spPr/>
        <p:txBody>
          <a:bodyPr/>
          <a:lstStyle/>
          <a:p>
            <a:pPr marL="0" indent="0">
              <a:buFont typeface="Wingdings" pitchFamily="2" charset="2"/>
              <a:buNone/>
            </a:pPr>
            <a:r>
              <a:rPr lang="zh-CN" altLang="en-US" dirty="0" smtClean="0">
                <a:solidFill>
                  <a:srgbClr val="FF0000"/>
                </a:solidFill>
              </a:rPr>
              <a:t>&amp;</a:t>
            </a:r>
            <a:r>
              <a:rPr lang="zh-CN" altLang="en-US" dirty="0" smtClean="0"/>
              <a:t>：进程和作业控制命令 </a:t>
            </a:r>
          </a:p>
          <a:p>
            <a:pPr marL="0" indent="0">
              <a:buFont typeface="Wingdings" pitchFamily="2" charset="2"/>
              <a:buNone/>
            </a:pPr>
            <a:r>
              <a:rPr lang="zh-CN" altLang="en-US" dirty="0" smtClean="0"/>
              <a:t>&amp;可以控制执行命令的进程在前台或和后台执行命令，注意命令和&amp;之间不需要空格</a:t>
            </a:r>
          </a:p>
          <a:p>
            <a:pPr marL="0" indent="0">
              <a:buFont typeface="Wingdings" pitchFamily="2" charset="2"/>
              <a:buNone/>
            </a:pPr>
            <a:r>
              <a:rPr lang="zh-CN" altLang="en-US" dirty="0" smtClean="0"/>
              <a:t>&amp;使用格式如下：</a:t>
            </a:r>
          </a:p>
          <a:p>
            <a:pPr marL="0" indent="0">
              <a:buFont typeface="Wingdings" pitchFamily="2" charset="2"/>
              <a:buNone/>
            </a:pPr>
            <a:r>
              <a:rPr lang="zh-CN" altLang="en-US" dirty="0" smtClean="0"/>
              <a:t>在前台执行时</a:t>
            </a:r>
          </a:p>
          <a:p>
            <a:pPr marL="0" indent="0">
              <a:buNone/>
            </a:pPr>
            <a:r>
              <a:rPr lang="en-US" altLang="x-none" noProof="1"/>
              <a:t>command </a:t>
            </a:r>
            <a:r>
              <a:rPr lang="zh-CN" altLang="en-US" dirty="0" smtClean="0"/>
              <a:t>……</a:t>
            </a:r>
          </a:p>
          <a:p>
            <a:pPr marL="0" indent="0">
              <a:buFont typeface="Wingdings" pitchFamily="2" charset="2"/>
              <a:buNone/>
            </a:pPr>
            <a:r>
              <a:rPr lang="zh-CN" altLang="en-US" dirty="0" smtClean="0"/>
              <a:t>在后台执行时</a:t>
            </a:r>
          </a:p>
          <a:p>
            <a:pPr marL="0" indent="0">
              <a:buNone/>
            </a:pPr>
            <a:r>
              <a:rPr lang="en-US" altLang="x-none" noProof="1"/>
              <a:t>command </a:t>
            </a:r>
            <a:r>
              <a:rPr lang="zh-CN" altLang="en-US" dirty="0" smtClean="0"/>
              <a:t>&amp;　</a:t>
            </a:r>
          </a:p>
          <a:p>
            <a:pPr marL="0" indent="0">
              <a:buFont typeface="Wingdings" pitchFamily="2" charset="2"/>
              <a:buNone/>
            </a:pPr>
            <a:endParaRPr lang="zh-CN" altLang="en-US" sz="2000" dirty="0" smtClean="0"/>
          </a:p>
        </p:txBody>
      </p:sp>
    </p:spTree>
    <p:extLst>
      <p:ext uri="{BB962C8B-B14F-4D97-AF65-F5344CB8AC3E}">
        <p14:creationId xmlns:p14="http://schemas.microsoft.com/office/powerpoint/2010/main" val="20281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lang="zh-CN" altLang="en-US" dirty="0" smtClean="0"/>
              <a:t>网络安全常用命令</a:t>
            </a:r>
          </a:p>
        </p:txBody>
      </p:sp>
      <p:sp>
        <p:nvSpPr>
          <p:cNvPr id="63490" name="内容占位符 2"/>
          <p:cNvSpPr>
            <a:spLocks noGrp="1" noChangeArrowheads="1"/>
          </p:cNvSpPr>
          <p:nvPr>
            <p:ph idx="1"/>
          </p:nvPr>
        </p:nvSpPr>
        <p:spPr>
          <a:xfrm>
            <a:off x="684213" y="1412875"/>
            <a:ext cx="8229600" cy="1296045"/>
          </a:xfrm>
        </p:spPr>
        <p:txBody>
          <a:bodyPr/>
          <a:lstStyle/>
          <a:p>
            <a:pPr marL="0" indent="0">
              <a:buNone/>
            </a:pPr>
            <a:r>
              <a:rPr lang="zh-CN" altLang="en-US" sz="2400" dirty="0" smtClean="0"/>
              <a:t>例：在</a:t>
            </a:r>
            <a:r>
              <a:rPr lang="zh-CN" altLang="en-US" sz="2400" dirty="0"/>
              <a:t>后台运行gedit</a:t>
            </a:r>
          </a:p>
          <a:p>
            <a:pPr marL="0" indent="0">
              <a:buNone/>
            </a:pPr>
            <a:r>
              <a:rPr lang="zh-CN" altLang="en-US" sz="2400" dirty="0"/>
              <a:t>[root@localhost root]# gedit  &amp;</a:t>
            </a:r>
          </a:p>
          <a:p>
            <a:pPr marL="0" indent="0">
              <a:buFont typeface="Wingdings" pitchFamily="2" charset="2"/>
              <a:buNone/>
            </a:pPr>
            <a:endParaRPr lang="en-US" altLang="zh-CN" sz="2400" dirty="0" smtClean="0"/>
          </a:p>
          <a:p>
            <a:pPr marL="0" indent="0">
              <a:buFont typeface="Wingdings" pitchFamily="2" charset="2"/>
              <a:buNone/>
            </a:pPr>
            <a:endParaRPr lang="zh-CN" altLang="en-US" sz="2000" dirty="0" smtClean="0"/>
          </a:p>
          <a:p>
            <a:pPr marL="0" indent="0">
              <a:buFont typeface="Wingdings" pitchFamily="2" charset="2"/>
              <a:buNone/>
            </a:pPr>
            <a:endParaRPr lang="zh-CN" altLang="en-US" sz="2000" dirty="0" smtClean="0"/>
          </a:p>
        </p:txBody>
      </p:sp>
      <p:sp>
        <p:nvSpPr>
          <p:cNvPr id="2" name="TextBox 1"/>
          <p:cNvSpPr txBox="1"/>
          <p:nvPr/>
        </p:nvSpPr>
        <p:spPr>
          <a:xfrm>
            <a:off x="827584" y="4780201"/>
            <a:ext cx="7632848" cy="2215991"/>
          </a:xfrm>
          <a:prstGeom prst="rect">
            <a:avLst/>
          </a:prstGeom>
          <a:noFill/>
        </p:spPr>
        <p:txBody>
          <a:bodyPr wrap="square" rtlCol="0">
            <a:spAutoFit/>
          </a:bodyPr>
          <a:lstStyle/>
          <a:p>
            <a:r>
              <a:rPr lang="zh-CN" altLang="en-US" sz="2400" dirty="0"/>
              <a:t>例：在后台运行find命令。查找名为file1文件，并把结果存入file.p中，丢弃错误信息。</a:t>
            </a:r>
          </a:p>
          <a:p>
            <a:r>
              <a:rPr lang="zh-CN" altLang="en-US" sz="2400" dirty="0"/>
              <a:t>[root@localhost root]# find / -name file1 –print &gt; file.p 2&gt;/dev/null </a:t>
            </a:r>
            <a:r>
              <a:rPr lang="zh-CN" altLang="en-US" sz="2400" dirty="0" smtClean="0"/>
              <a:t>&amp;</a:t>
            </a:r>
            <a:endParaRPr lang="en-US" altLang="zh-CN" sz="2400" dirty="0" smtClean="0"/>
          </a:p>
          <a:p>
            <a:r>
              <a:rPr lang="zh-CN" altLang="en-US" sz="2400" dirty="0" smtClean="0">
                <a:solidFill>
                  <a:srgbClr val="FF0000"/>
                </a:solidFill>
              </a:rPr>
              <a:t>自行测试结果</a:t>
            </a:r>
            <a:endParaRPr lang="zh-CN" altLang="en-US" sz="2400" dirty="0">
              <a:solidFill>
                <a:srgbClr val="FF0000"/>
              </a:solidFill>
            </a:endParaRPr>
          </a:p>
          <a:p>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10966"/>
            <a:ext cx="6408712" cy="186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92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r>
              <a:rPr lang="zh-CN" altLang="en-US" dirty="0" smtClean="0"/>
              <a:t>字符串显示命令</a:t>
            </a:r>
          </a:p>
        </p:txBody>
      </p:sp>
      <p:sp>
        <p:nvSpPr>
          <p:cNvPr id="64514" name="内容占位符 2"/>
          <p:cNvSpPr>
            <a:spLocks noGrp="1" noChangeArrowheads="1"/>
          </p:cNvSpPr>
          <p:nvPr>
            <p:ph idx="1"/>
          </p:nvPr>
        </p:nvSpPr>
        <p:spPr/>
        <p:txBody>
          <a:bodyPr/>
          <a:lstStyle/>
          <a:p>
            <a:pPr marL="0" indent="0">
              <a:buNone/>
            </a:pPr>
            <a:r>
              <a:rPr lang="en-US" altLang="zh-CN" dirty="0" smtClean="0">
                <a:solidFill>
                  <a:srgbClr val="FF0000"/>
                </a:solidFill>
              </a:rPr>
              <a:t>e</a:t>
            </a:r>
            <a:r>
              <a:rPr lang="zh-CN" altLang="en-US" dirty="0" smtClean="0">
                <a:solidFill>
                  <a:srgbClr val="FF0000"/>
                </a:solidFill>
              </a:rPr>
              <a:t>cho命令</a:t>
            </a:r>
            <a:endParaRPr lang="en-US" altLang="zh-CN" dirty="0" smtClean="0">
              <a:solidFill>
                <a:srgbClr val="FF0000"/>
              </a:solidFill>
            </a:endParaRPr>
          </a:p>
          <a:p>
            <a:pPr marL="533400" indent="-533400">
              <a:lnSpc>
                <a:spcPct val="130000"/>
              </a:lnSpc>
            </a:pPr>
            <a:r>
              <a:rPr lang="zh-CN" altLang="en-US" dirty="0"/>
              <a:t>用来在屏幕上显示字符串，echo命令在编写Shell脚本程序时非常有用</a:t>
            </a:r>
          </a:p>
          <a:p>
            <a:pPr marL="533400" indent="-533400">
              <a:lnSpc>
                <a:spcPct val="130000"/>
              </a:lnSpc>
            </a:pPr>
            <a:r>
              <a:rPr lang="zh-CN" altLang="en-US" dirty="0"/>
              <a:t>echo命令使用格式如下：</a:t>
            </a:r>
          </a:p>
          <a:p>
            <a:pPr marL="0" indent="0">
              <a:buFont typeface="Wingdings" pitchFamily="2" charset="2"/>
              <a:buNone/>
            </a:pPr>
            <a:r>
              <a:rPr lang="zh-CN" altLang="en-US" b="1" dirty="0" smtClean="0"/>
              <a:t>echo [选项] [字符串]</a:t>
            </a:r>
            <a:endParaRPr lang="en-US" altLang="zh-CN" b="1" dirty="0" smtClean="0"/>
          </a:p>
          <a:p>
            <a:pPr marL="0" indent="0">
              <a:buFont typeface="Wingdings" pitchFamily="2" charset="2"/>
              <a:buNone/>
            </a:pPr>
            <a:endParaRPr lang="en-US" altLang="zh-CN" b="1" dirty="0"/>
          </a:p>
          <a:p>
            <a:pPr marL="0" indent="0">
              <a:buFont typeface="Wingdings" pitchFamily="2" charset="2"/>
              <a:buNone/>
            </a:pPr>
            <a:endParaRPr lang="zh-CN" altLang="en-US" sz="2000" dirty="0" smtClean="0"/>
          </a:p>
        </p:txBody>
      </p:sp>
    </p:spTree>
    <p:extLst>
      <p:ext uri="{BB962C8B-B14F-4D97-AF65-F5344CB8AC3E}">
        <p14:creationId xmlns:p14="http://schemas.microsoft.com/office/powerpoint/2010/main" val="392250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r>
              <a:rPr lang="zh-CN" altLang="en-US" dirty="0" smtClean="0"/>
              <a:t>字符串显示命令</a:t>
            </a:r>
          </a:p>
        </p:txBody>
      </p:sp>
      <p:sp>
        <p:nvSpPr>
          <p:cNvPr id="64514" name="内容占位符 2"/>
          <p:cNvSpPr>
            <a:spLocks noGrp="1" noChangeArrowheads="1"/>
          </p:cNvSpPr>
          <p:nvPr>
            <p:ph idx="1"/>
          </p:nvPr>
        </p:nvSpPr>
        <p:spPr/>
        <p:txBody>
          <a:bodyPr/>
          <a:lstStyle/>
          <a:p>
            <a:pPr marL="0" indent="0">
              <a:buNone/>
            </a:pPr>
            <a:endParaRPr lang="zh-CN" altLang="en-US" dirty="0" smtClean="0"/>
          </a:p>
          <a:p>
            <a:pPr marL="0" indent="0">
              <a:buFont typeface="Wingdings" pitchFamily="2" charset="2"/>
              <a:buNone/>
            </a:pPr>
            <a:endParaRPr lang="zh-CN" altLang="en-US" sz="2000" dirty="0" smtClean="0"/>
          </a:p>
          <a:p>
            <a:pPr marL="0" indent="0">
              <a:buFont typeface="Wingdings" pitchFamily="2" charset="2"/>
              <a:buNone/>
            </a:pPr>
            <a:endParaRPr lang="zh-CN" altLang="en-US" sz="2000" dirty="0" smtClean="0"/>
          </a:p>
        </p:txBody>
      </p:sp>
      <p:sp>
        <p:nvSpPr>
          <p:cNvPr id="64515" name="文本框 99"/>
          <p:cNvSpPr txBox="1">
            <a:spLocks noChangeArrowheads="1"/>
          </p:cNvSpPr>
          <p:nvPr/>
        </p:nvSpPr>
        <p:spPr bwMode="auto">
          <a:xfrm>
            <a:off x="2103438" y="1391146"/>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2000" dirty="0" smtClean="0">
                <a:latin typeface="黑体" pitchFamily="49" charset="-122"/>
                <a:ea typeface="黑体" pitchFamily="49" charset="-122"/>
              </a:rPr>
              <a:t>表</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echo</a:t>
            </a:r>
            <a:r>
              <a:rPr lang="zh-CN" altLang="en-US" sz="2000" dirty="0">
                <a:latin typeface="黑体" pitchFamily="49" charset="-122"/>
                <a:ea typeface="黑体" pitchFamily="49" charset="-122"/>
              </a:rPr>
              <a:t>命令的参数和含义</a:t>
            </a:r>
            <a:endParaRPr lang="zh-CN" altLang="en-US" sz="2000" dirty="0"/>
          </a:p>
        </p:txBody>
      </p:sp>
      <p:graphicFrame>
        <p:nvGraphicFramePr>
          <p:cNvPr id="4" name="表格 3"/>
          <p:cNvGraphicFramePr/>
          <p:nvPr>
            <p:extLst>
              <p:ext uri="{D42A27DB-BD31-4B8C-83A1-F6EECF244321}">
                <p14:modId xmlns:p14="http://schemas.microsoft.com/office/powerpoint/2010/main" val="678395527"/>
              </p:ext>
            </p:extLst>
          </p:nvPr>
        </p:nvGraphicFramePr>
        <p:xfrm>
          <a:off x="2103438" y="1916832"/>
          <a:ext cx="5395805" cy="3677180"/>
        </p:xfrm>
        <a:graphic>
          <a:graphicData uri="http://schemas.openxmlformats.org/drawingml/2006/table">
            <a:tbl>
              <a:tblPr firstRow="1" bandRow="1">
                <a:tableStyleId>{5940675A-B579-460E-94D1-54222C63F5DA}</a:tableStyleId>
              </a:tblPr>
              <a:tblGrid>
                <a:gridCol w="1417445"/>
                <a:gridCol w="3978360"/>
              </a:tblGrid>
              <a:tr h="367718">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参  数</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含  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-n</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不输出行尾的换行符</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-E</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不解析转义字符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-e</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解析转义字符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\c</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回车不换行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插入制表符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插入反斜线</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\b</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删除前一个字符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\f</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换行但光标不移动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718">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\n</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换行且光标移置行首</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34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zh-CN" altLang="en-US" dirty="0" smtClean="0"/>
              <a:t>本章主要内容</a:t>
            </a:r>
          </a:p>
        </p:txBody>
      </p:sp>
      <p:sp>
        <p:nvSpPr>
          <p:cNvPr id="5124" name="文本框 99"/>
          <p:cNvSpPr txBox="1">
            <a:spLocks noChangeArrowheads="1"/>
          </p:cNvSpPr>
          <p:nvPr/>
        </p:nvSpPr>
        <p:spPr bwMode="auto">
          <a:xfrm>
            <a:off x="755576" y="1268760"/>
            <a:ext cx="8010599" cy="485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marL="342900" indent="-342900" fontAlgn="base">
              <a:lnSpc>
                <a:spcPct val="130000"/>
              </a:lnSpc>
              <a:spcBef>
                <a:spcPct val="20000"/>
              </a:spcBef>
              <a:spcAft>
                <a:spcPct val="0"/>
              </a:spcAft>
              <a:buClr>
                <a:srgbClr val="339966"/>
              </a:buClr>
              <a:buFont typeface="Wingdings" pitchFamily="2" charset="2"/>
              <a:buChar char="q"/>
            </a:pPr>
            <a:r>
              <a:rPr lang="en-US" altLang="zh-CN" dirty="0">
                <a:latin typeface="+mn-lt"/>
                <a:ea typeface="+mn-ea"/>
              </a:rPr>
              <a:t>Linux</a:t>
            </a:r>
            <a:r>
              <a:rPr lang="zh-CN" altLang="en-US" dirty="0">
                <a:latin typeface="+mn-lt"/>
                <a:ea typeface="+mn-ea"/>
              </a:rPr>
              <a:t>常用命令的学习，能够掌握</a:t>
            </a:r>
            <a:r>
              <a:rPr lang="en-US" altLang="zh-CN" dirty="0">
                <a:latin typeface="+mn-lt"/>
                <a:ea typeface="+mn-ea"/>
              </a:rPr>
              <a:t>Linux</a:t>
            </a:r>
            <a:r>
              <a:rPr lang="zh-CN" altLang="en-US" dirty="0">
                <a:latin typeface="+mn-lt"/>
                <a:ea typeface="+mn-ea"/>
              </a:rPr>
              <a:t>操作系统中一些基本命令的用法</a:t>
            </a:r>
            <a:endParaRPr lang="en-US" altLang="zh-CN" dirty="0">
              <a:latin typeface="+mn-lt"/>
              <a:ea typeface="+mn-ea"/>
            </a:endParaRPr>
          </a:p>
          <a:p>
            <a:pPr marL="342900" indent="-342900" fontAlgn="base">
              <a:lnSpc>
                <a:spcPct val="130000"/>
              </a:lnSpc>
              <a:spcBef>
                <a:spcPct val="20000"/>
              </a:spcBef>
              <a:spcAft>
                <a:spcPct val="0"/>
              </a:spcAft>
              <a:buClr>
                <a:srgbClr val="339966"/>
              </a:buClr>
              <a:buFont typeface="Wingdings" pitchFamily="2" charset="2"/>
              <a:buChar char="q"/>
            </a:pPr>
            <a:r>
              <a:rPr lang="zh-CN" altLang="en-US" dirty="0">
                <a:latin typeface="+mn-lt"/>
                <a:ea typeface="+mn-ea"/>
              </a:rPr>
              <a:t>学会在终端应用命令完成操作系统的大量操作达到快速执行</a:t>
            </a:r>
            <a:endParaRPr lang="en-US" altLang="zh-CN" dirty="0">
              <a:latin typeface="+mn-lt"/>
              <a:ea typeface="+mn-ea"/>
            </a:endParaRPr>
          </a:p>
          <a:p>
            <a:pPr marL="800100" lvl="2" indent="-342900" fontAlgn="base">
              <a:lnSpc>
                <a:spcPct val="130000"/>
              </a:lnSpc>
              <a:spcBef>
                <a:spcPct val="20000"/>
              </a:spcBef>
              <a:spcAft>
                <a:spcPct val="0"/>
              </a:spcAft>
              <a:buClr>
                <a:srgbClr val="339966"/>
              </a:buClr>
              <a:buFont typeface="Wingdings" pitchFamily="2" charset="2"/>
              <a:buChar char="q"/>
            </a:pPr>
            <a:r>
              <a:rPr lang="zh-CN" altLang="en-US" dirty="0">
                <a:latin typeface="+mn-lt"/>
                <a:ea typeface="+mn-ea"/>
              </a:rPr>
              <a:t>复制、删除、移动文件、文件权限修改、文件解压缩</a:t>
            </a:r>
            <a:endParaRPr lang="en-US" altLang="zh-CN" dirty="0">
              <a:latin typeface="+mn-lt"/>
              <a:ea typeface="+mn-ea"/>
            </a:endParaRPr>
          </a:p>
          <a:p>
            <a:pPr marL="800100" lvl="2" indent="-342900" fontAlgn="base">
              <a:lnSpc>
                <a:spcPct val="130000"/>
              </a:lnSpc>
              <a:spcBef>
                <a:spcPct val="20000"/>
              </a:spcBef>
              <a:spcAft>
                <a:spcPct val="0"/>
              </a:spcAft>
              <a:buClr>
                <a:srgbClr val="339966"/>
              </a:buClr>
              <a:buFont typeface="Wingdings" pitchFamily="2" charset="2"/>
              <a:buChar char="q"/>
            </a:pPr>
            <a:r>
              <a:rPr lang="zh-CN" altLang="en-US" dirty="0">
                <a:latin typeface="+mn-lt"/>
                <a:ea typeface="+mn-ea"/>
              </a:rPr>
              <a:t>创建账号、系统管理</a:t>
            </a:r>
            <a:endParaRPr lang="en-US" altLang="zh-CN" dirty="0">
              <a:latin typeface="+mn-lt"/>
              <a:ea typeface="+mn-ea"/>
            </a:endParaRPr>
          </a:p>
          <a:p>
            <a:pPr marL="800100" lvl="2" indent="-342900" fontAlgn="base">
              <a:lnSpc>
                <a:spcPct val="130000"/>
              </a:lnSpc>
              <a:spcBef>
                <a:spcPct val="20000"/>
              </a:spcBef>
              <a:spcAft>
                <a:spcPct val="0"/>
              </a:spcAft>
              <a:buClr>
                <a:srgbClr val="339966"/>
              </a:buClr>
              <a:buFont typeface="Wingdings" pitchFamily="2" charset="2"/>
              <a:buChar char="q"/>
            </a:pPr>
            <a:r>
              <a:rPr lang="zh-CN" altLang="en-US" dirty="0">
                <a:latin typeface="+mn-lt"/>
                <a:ea typeface="+mn-ea"/>
              </a:rPr>
              <a:t>网络管理与网络安全</a:t>
            </a:r>
            <a:endParaRPr lang="en-US" altLang="zh-CN" dirty="0">
              <a:latin typeface="+mn-lt"/>
              <a:ea typeface="+mn-ea"/>
            </a:endParaRPr>
          </a:p>
          <a:p>
            <a:pPr marL="800100" lvl="2" indent="-342900" fontAlgn="base">
              <a:lnSpc>
                <a:spcPct val="130000"/>
              </a:lnSpc>
              <a:spcBef>
                <a:spcPct val="20000"/>
              </a:spcBef>
              <a:spcAft>
                <a:spcPct val="0"/>
              </a:spcAft>
              <a:buClr>
                <a:srgbClr val="339966"/>
              </a:buClr>
              <a:buFont typeface="Wingdings" pitchFamily="2" charset="2"/>
              <a:buChar char="q"/>
            </a:pPr>
            <a:r>
              <a:rPr lang="zh-CN" altLang="en-US" dirty="0">
                <a:latin typeface="+mn-lt"/>
                <a:ea typeface="+mn-ea"/>
              </a:rPr>
              <a:t>修改系统配置</a:t>
            </a:r>
            <a:endParaRPr lang="en-US" altLang="zh-CN" dirty="0">
              <a:latin typeface="+mn-lt"/>
              <a:ea typeface="+mn-ea"/>
            </a:endParaRPr>
          </a:p>
          <a:p>
            <a:pPr marL="342900" indent="-342900" fontAlgn="base">
              <a:lnSpc>
                <a:spcPct val="130000"/>
              </a:lnSpc>
              <a:spcBef>
                <a:spcPct val="20000"/>
              </a:spcBef>
              <a:spcAft>
                <a:spcPct val="0"/>
              </a:spcAft>
              <a:buClr>
                <a:srgbClr val="339966"/>
              </a:buClr>
              <a:buFont typeface="Wingdings" pitchFamily="2" charset="2"/>
              <a:buChar char="q"/>
            </a:pPr>
            <a:r>
              <a:rPr lang="en-US" altLang="zh-CN" dirty="0">
                <a:latin typeface="+mn-lt"/>
                <a:ea typeface="+mn-ea"/>
              </a:rPr>
              <a:t>Linux</a:t>
            </a:r>
            <a:r>
              <a:rPr lang="zh-CN" altLang="en-US" dirty="0">
                <a:latin typeface="+mn-lt"/>
                <a:ea typeface="+mn-ea"/>
              </a:rPr>
              <a:t>下文本编辑器的使用</a:t>
            </a:r>
          </a:p>
        </p:txBody>
      </p:sp>
    </p:spTree>
    <p:extLst>
      <p:ext uri="{BB962C8B-B14F-4D97-AF65-F5344CB8AC3E}">
        <p14:creationId xmlns:p14="http://schemas.microsoft.com/office/powerpoint/2010/main" val="2856023399"/>
      </p:ext>
    </p:extLst>
  </p:cSld>
  <p:clrMapOvr>
    <a:masterClrMapping/>
  </p:clrMapOvr>
  <mc:AlternateContent xmlns:mc="http://schemas.openxmlformats.org/markup-compatibility/2006" xmlns:p14="http://schemas.microsoft.com/office/powerpoint/2010/main">
    <mc:Choice Requires="p14">
      <p:transition spd="slow" p14:dur="2000" advTm="54889"/>
    </mc:Choice>
    <mc:Fallback xmlns="">
      <p:transition spd="slow" advTm="54889"/>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6385"/>
          <p:cNvSpPr>
            <a:spLocks noGrp="1" noChangeArrowheads="1"/>
          </p:cNvSpPr>
          <p:nvPr>
            <p:ph type="title"/>
          </p:nvPr>
        </p:nvSpPr>
        <p:spPr/>
        <p:txBody>
          <a:bodyPr/>
          <a:lstStyle/>
          <a:p>
            <a:r>
              <a:rPr lang="zh-CN" altLang="en-US" dirty="0"/>
              <a:t>字符串显示命令</a:t>
            </a:r>
            <a:endParaRPr lang="zh-CN" altLang="en-US" dirty="0" smtClean="0"/>
          </a:p>
        </p:txBody>
      </p:sp>
      <p:sp>
        <p:nvSpPr>
          <p:cNvPr id="13314" name="文本占位符 16386"/>
          <p:cNvSpPr>
            <a:spLocks noGrp="1" noChangeArrowheads="1"/>
          </p:cNvSpPr>
          <p:nvPr>
            <p:ph idx="1"/>
          </p:nvPr>
        </p:nvSpPr>
        <p:spPr>
          <a:xfrm>
            <a:off x="684213" y="1196975"/>
            <a:ext cx="8229600" cy="4104233"/>
          </a:xfrm>
        </p:spPr>
        <p:txBody>
          <a:bodyPr/>
          <a:lstStyle/>
          <a:p>
            <a:pPr marL="0" indent="0">
              <a:lnSpc>
                <a:spcPct val="90000"/>
              </a:lnSpc>
              <a:buNone/>
            </a:pPr>
            <a:r>
              <a:rPr lang="zh-CN" altLang="en-US" sz="2400" dirty="0" smtClean="0"/>
              <a:t>例</a:t>
            </a:r>
            <a:r>
              <a:rPr lang="en-US" sz="2400" dirty="0" smtClean="0"/>
              <a:t>:</a:t>
            </a:r>
            <a:r>
              <a:rPr lang="zh-CN" altLang="en-US" sz="2400" dirty="0" smtClean="0"/>
              <a:t>来显示字符串	</a:t>
            </a:r>
            <a:endParaRPr lang="en-US" altLang="zh-CN" sz="2400" dirty="0" smtClean="0"/>
          </a:p>
          <a:p>
            <a:pPr marL="0" indent="0">
              <a:lnSpc>
                <a:spcPct val="90000"/>
              </a:lnSpc>
              <a:buNone/>
            </a:pPr>
            <a:r>
              <a:rPr lang="en-US" sz="2400" dirty="0" smtClean="0"/>
              <a:t>[</a:t>
            </a:r>
            <a:r>
              <a:rPr lang="en-US" sz="2400" dirty="0" err="1" smtClean="0"/>
              <a:t>root@localhost</a:t>
            </a:r>
            <a:r>
              <a:rPr lang="en-US" sz="2400" dirty="0" smtClean="0"/>
              <a:t> root]# echo sample</a:t>
            </a:r>
          </a:p>
          <a:p>
            <a:pPr marL="0" indent="0">
              <a:lnSpc>
                <a:spcPct val="90000"/>
              </a:lnSpc>
              <a:buNone/>
            </a:pPr>
            <a:endParaRPr lang="en-US" sz="2400" dirty="0" smtClean="0"/>
          </a:p>
          <a:p>
            <a:pPr marL="0" indent="0">
              <a:lnSpc>
                <a:spcPct val="90000"/>
              </a:lnSpc>
              <a:buNone/>
            </a:pPr>
            <a:r>
              <a:rPr lang="zh-CN" altLang="en-US" sz="2400" dirty="0" smtClean="0"/>
              <a:t>例</a:t>
            </a:r>
            <a:r>
              <a:rPr lang="en-US" sz="2400" dirty="0" smtClean="0"/>
              <a:t>:</a:t>
            </a:r>
            <a:r>
              <a:rPr lang="zh-CN" altLang="en-US" sz="2400" dirty="0" smtClean="0"/>
              <a:t> 显示存放当前目录的环境变量</a:t>
            </a:r>
            <a:r>
              <a:rPr lang="en-US" sz="2400" dirty="0" smtClean="0"/>
              <a:t>PWD</a:t>
            </a:r>
            <a:r>
              <a:rPr lang="zh-CN" altLang="en-US" sz="2400" dirty="0" smtClean="0"/>
              <a:t>的值</a:t>
            </a:r>
            <a:endParaRPr lang="en-US" altLang="zh-CN" sz="2400" dirty="0" smtClean="0"/>
          </a:p>
          <a:p>
            <a:pPr marL="0" indent="0">
              <a:lnSpc>
                <a:spcPct val="90000"/>
              </a:lnSpc>
              <a:buNone/>
            </a:pPr>
            <a:r>
              <a:rPr lang="en-US" sz="2400" dirty="0" smtClean="0"/>
              <a:t>[</a:t>
            </a:r>
            <a:r>
              <a:rPr lang="en-US" sz="2400" dirty="0" err="1" smtClean="0"/>
              <a:t>root@localhost</a:t>
            </a:r>
            <a:r>
              <a:rPr lang="en-US" sz="2400" dirty="0" smtClean="0"/>
              <a:t> root]# echo $PWD</a:t>
            </a:r>
          </a:p>
          <a:p>
            <a:pPr marL="0" indent="0">
              <a:lnSpc>
                <a:spcPct val="90000"/>
              </a:lnSpc>
              <a:buNone/>
            </a:pPr>
            <a:endParaRPr lang="en-US" sz="2400" dirty="0"/>
          </a:p>
          <a:p>
            <a:pPr marL="0" indent="0">
              <a:buNone/>
            </a:pPr>
            <a:r>
              <a:rPr lang="zh-CN" altLang="en-US" sz="2400" dirty="0"/>
              <a:t>可以使用echo $HOME指令来显示主目录</a:t>
            </a:r>
          </a:p>
          <a:p>
            <a:pPr marL="0" indent="0">
              <a:buNone/>
            </a:pPr>
            <a:endParaRPr lang="zh-CN" altLang="en-US" sz="2400" b="1" dirty="0"/>
          </a:p>
          <a:p>
            <a:pPr marL="0" indent="0">
              <a:lnSpc>
                <a:spcPct val="90000"/>
              </a:lnSpc>
              <a:buNone/>
            </a:pPr>
            <a:endParaRPr lang="en-US" sz="24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7200800" cy="311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1230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p:txBody>
          <a:bodyPr/>
          <a:lstStyle/>
          <a:p>
            <a:r>
              <a:rPr lang="zh-CN" altLang="en-US" dirty="0" smtClean="0"/>
              <a:t>字符串显示命令</a:t>
            </a:r>
          </a:p>
        </p:txBody>
      </p:sp>
      <p:sp>
        <p:nvSpPr>
          <p:cNvPr id="65538" name="内容占位符 2"/>
          <p:cNvSpPr>
            <a:spLocks noGrp="1" noChangeArrowheads="1"/>
          </p:cNvSpPr>
          <p:nvPr>
            <p:ph idx="1"/>
          </p:nvPr>
        </p:nvSpPr>
        <p:spPr>
          <a:xfrm>
            <a:off x="611560" y="1196752"/>
            <a:ext cx="8229600" cy="4525963"/>
          </a:xfrm>
        </p:spPr>
        <p:txBody>
          <a:bodyPr/>
          <a:lstStyle/>
          <a:p>
            <a:pPr marL="0" indent="0">
              <a:buNone/>
            </a:pPr>
            <a:r>
              <a:rPr lang="zh-CN" altLang="en-US" sz="2400" dirty="0" smtClean="0"/>
              <a:t>例</a:t>
            </a:r>
            <a:r>
              <a:rPr lang="en-US" altLang="zh-CN" sz="2400" dirty="0" smtClean="0"/>
              <a:t>:</a:t>
            </a:r>
            <a:r>
              <a:rPr lang="zh-CN" altLang="en-US" sz="2400" dirty="0" smtClean="0"/>
              <a:t>echo命令中控制符的</a:t>
            </a:r>
            <a:r>
              <a:rPr lang="zh-CN" altLang="en-US" sz="2400" dirty="0"/>
              <a:t>应用（</a:t>
            </a:r>
            <a:r>
              <a:rPr lang="zh-CN" altLang="en-US" sz="2400" dirty="0">
                <a:solidFill>
                  <a:srgbClr val="FF0000"/>
                </a:solidFill>
              </a:rPr>
              <a:t>自行查阅资料并调试</a:t>
            </a:r>
            <a:r>
              <a:rPr lang="zh-CN" altLang="en-US" sz="2400" dirty="0" smtClean="0"/>
              <a:t>）</a:t>
            </a:r>
            <a:endParaRPr lang="en-US" altLang="zh-CN" sz="2400" dirty="0" smtClean="0"/>
          </a:p>
          <a:p>
            <a:pPr marL="0" indent="0">
              <a:buNone/>
            </a:pPr>
            <a:r>
              <a:rPr lang="zh-CN" altLang="en-US" sz="2400" dirty="0" smtClean="0"/>
              <a:t>格式：</a:t>
            </a:r>
            <a:r>
              <a:rPr lang="en-US" altLang="zh-CN" sz="2400" b="1" dirty="0"/>
              <a:t>echo -e </a:t>
            </a:r>
            <a:r>
              <a:rPr lang="zh-CN" altLang="en-US" sz="2400" b="1" dirty="0"/>
              <a:t>"</a:t>
            </a:r>
            <a:r>
              <a:rPr lang="zh-CN" altLang="en-US" sz="2400" b="1" dirty="0" smtClean="0"/>
              <a:t>控制</a:t>
            </a:r>
            <a:r>
              <a:rPr lang="zh-CN" altLang="en-US" sz="2400" b="1" dirty="0"/>
              <a:t>码</a:t>
            </a:r>
            <a:r>
              <a:rPr lang="en-US" altLang="zh-CN" sz="2400" b="1" dirty="0"/>
              <a:t>+</a:t>
            </a:r>
            <a:r>
              <a:rPr lang="zh-CN" altLang="en-US" sz="2400" b="1" dirty="0"/>
              <a:t>要输出的字符串</a:t>
            </a:r>
            <a:r>
              <a:rPr lang="en-US" altLang="zh-CN" sz="2400" b="1" dirty="0" smtClean="0"/>
              <a:t>+</a:t>
            </a:r>
            <a:r>
              <a:rPr lang="zh-CN" altLang="en-US" sz="2400" b="1" dirty="0"/>
              <a:t> </a:t>
            </a:r>
            <a:r>
              <a:rPr lang="en-US" altLang="zh-CN" sz="2400" b="1" dirty="0" smtClean="0"/>
              <a:t>\033[0m</a:t>
            </a:r>
            <a:r>
              <a:rPr lang="zh-CN" altLang="en-US" sz="2400" b="1" dirty="0" smtClean="0"/>
              <a:t>"</a:t>
            </a:r>
          </a:p>
          <a:p>
            <a:pPr marL="0" indent="0">
              <a:buFont typeface="Wingdings" pitchFamily="2" charset="2"/>
              <a:buNone/>
            </a:pPr>
            <a:r>
              <a:rPr lang="zh-CN" altLang="en-US" sz="2400" dirty="0" smtClean="0"/>
              <a:t>（1）在echo命令中应用参数31显示红色的字体。	</a:t>
            </a:r>
          </a:p>
          <a:p>
            <a:pPr marL="0" indent="0">
              <a:buFont typeface="Wingdings" pitchFamily="2" charset="2"/>
              <a:buNone/>
            </a:pPr>
            <a:r>
              <a:rPr lang="zh-CN" altLang="en-US" sz="2400" dirty="0" smtClean="0"/>
              <a:t> [root@localhost root]# echo -e "\033[31m 这是用echo命令控制的前景与背景色控制\033[0m"</a:t>
            </a:r>
          </a:p>
          <a:p>
            <a:pPr marL="0" indent="0">
              <a:buFont typeface="Wingdings" pitchFamily="2" charset="2"/>
              <a:buNone/>
            </a:pPr>
            <a:r>
              <a:rPr lang="zh-CN" altLang="en-US" sz="2400" dirty="0" smtClean="0"/>
              <a:t> 这是用echo命令控制的前景与背景色控制</a:t>
            </a:r>
            <a:endParaRPr lang="en-US" altLang="zh-CN" sz="2400" dirty="0" smtClean="0"/>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（2）在echo命令中应用参数32显示绿色的字体。</a:t>
            </a:r>
          </a:p>
          <a:p>
            <a:pPr marL="0" indent="0">
              <a:buFont typeface="Wingdings" pitchFamily="2" charset="2"/>
              <a:buNone/>
            </a:pPr>
            <a:r>
              <a:rPr lang="zh-CN" altLang="en-US" sz="2400" dirty="0" smtClean="0"/>
              <a:t>[root@localhost root]# echo -e "\033[32m 这是用echo命令控制的前景与背景色控制\033[0m"</a:t>
            </a:r>
          </a:p>
          <a:p>
            <a:pPr marL="0" indent="0">
              <a:buFont typeface="Wingdings" pitchFamily="2" charset="2"/>
              <a:buNone/>
            </a:pPr>
            <a:r>
              <a:rPr lang="zh-CN" altLang="en-US" sz="2400" dirty="0" smtClean="0"/>
              <a:t> 这是用echo命令控制的前景与背景色控制</a:t>
            </a:r>
          </a:p>
        </p:txBody>
      </p:sp>
    </p:spTree>
    <p:extLst>
      <p:ext uri="{BB962C8B-B14F-4D97-AF65-F5344CB8AC3E}">
        <p14:creationId xmlns:p14="http://schemas.microsoft.com/office/powerpoint/2010/main" val="115995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p:txBody>
          <a:bodyPr/>
          <a:lstStyle/>
          <a:p>
            <a:r>
              <a:rPr lang="zh-CN" altLang="en-US" dirty="0" smtClean="0"/>
              <a:t>字符串显示命令</a:t>
            </a:r>
          </a:p>
        </p:txBody>
      </p:sp>
      <p:sp>
        <p:nvSpPr>
          <p:cNvPr id="65538" name="内容占位符 2"/>
          <p:cNvSpPr>
            <a:spLocks noGrp="1" noChangeArrowheads="1"/>
          </p:cNvSpPr>
          <p:nvPr>
            <p:ph idx="1"/>
          </p:nvPr>
        </p:nvSpPr>
        <p:spPr>
          <a:xfrm>
            <a:off x="611560" y="1196752"/>
            <a:ext cx="8229600" cy="4525963"/>
          </a:xfrm>
        </p:spPr>
        <p:txBody>
          <a:bodyPr/>
          <a:lstStyle/>
          <a:p>
            <a:pPr marL="0" indent="0">
              <a:buFont typeface="Wingdings" pitchFamily="2" charset="2"/>
              <a:buNone/>
            </a:pPr>
            <a:r>
              <a:rPr lang="zh-CN" altLang="en-US" sz="2400" dirty="0" smtClean="0"/>
              <a:t>（3）在echo命令中应用参数36显示天蓝的字体。</a:t>
            </a:r>
          </a:p>
          <a:p>
            <a:pPr marL="0" indent="0">
              <a:buFont typeface="Wingdings" pitchFamily="2" charset="2"/>
              <a:buNone/>
            </a:pPr>
            <a:r>
              <a:rPr lang="zh-CN" altLang="en-US" sz="2400" dirty="0" smtClean="0"/>
              <a:t>[root@localhost root]# echo -e "\033[36m 这是用echo命令控制的前景与背景色控制\033[0m"</a:t>
            </a:r>
          </a:p>
          <a:p>
            <a:pPr marL="0" indent="0">
              <a:buFont typeface="Wingdings" pitchFamily="2" charset="2"/>
              <a:buNone/>
            </a:pPr>
            <a:r>
              <a:rPr lang="zh-CN" altLang="en-US" sz="2400" dirty="0" smtClean="0"/>
              <a:t> 这是用echo命令控制的前景与背景色控制</a:t>
            </a:r>
            <a:endParaRPr lang="en-US" altLang="zh-CN" sz="2400" dirty="0" smtClean="0"/>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（4）在echo命令中应用参数42显示绿色背景色，参数37显示白色的字体。</a:t>
            </a:r>
          </a:p>
          <a:p>
            <a:pPr marL="0" indent="0">
              <a:buFont typeface="Wingdings" pitchFamily="2" charset="2"/>
              <a:buNone/>
            </a:pPr>
            <a:r>
              <a:rPr lang="zh-CN" altLang="en-US" sz="2400" dirty="0" smtClean="0"/>
              <a:t>[root@localhost root]# echo -e </a:t>
            </a:r>
            <a:r>
              <a:rPr lang="zh-CN" altLang="en-US" sz="2400" dirty="0" smtClean="0"/>
              <a:t>"\</a:t>
            </a:r>
            <a:r>
              <a:rPr lang="zh-CN" altLang="en-US" sz="2400" dirty="0" smtClean="0"/>
              <a:t>033[42;37m 这是用echo命令控制的前景与背景色\033[0m"</a:t>
            </a:r>
          </a:p>
        </p:txBody>
      </p:sp>
    </p:spTree>
    <p:extLst>
      <p:ext uri="{BB962C8B-B14F-4D97-AF65-F5344CB8AC3E}">
        <p14:creationId xmlns:p14="http://schemas.microsoft.com/office/powerpoint/2010/main" val="251297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p:txBody>
          <a:bodyPr/>
          <a:lstStyle/>
          <a:p>
            <a:r>
              <a:rPr lang="zh-CN" altLang="en-US" dirty="0"/>
              <a:t>Shell的环境变量</a:t>
            </a:r>
            <a:endParaRPr lang="zh-CN" altLang="en-US" dirty="0" smtClean="0"/>
          </a:p>
        </p:txBody>
      </p:sp>
      <p:sp>
        <p:nvSpPr>
          <p:cNvPr id="7170" name="文本占位符 7170"/>
          <p:cNvSpPr>
            <a:spLocks noGrp="1" noChangeArrowheads="1"/>
          </p:cNvSpPr>
          <p:nvPr>
            <p:ph idx="1"/>
          </p:nvPr>
        </p:nvSpPr>
        <p:spPr/>
        <p:txBody>
          <a:bodyPr>
            <a:normAutofit/>
          </a:bodyPr>
          <a:lstStyle/>
          <a:p>
            <a:pPr marL="533400" indent="-533400" algn="just">
              <a:buFont typeface="Wingdings" pitchFamily="2" charset="2"/>
              <a:buAutoNum type="arabicPeriod"/>
            </a:pPr>
            <a:r>
              <a:rPr lang="en-US" b="1" dirty="0" smtClean="0"/>
              <a:t>shell</a:t>
            </a:r>
            <a:r>
              <a:rPr lang="zh-CN" altLang="en-US" b="1" dirty="0" smtClean="0"/>
              <a:t>的环境变量</a:t>
            </a:r>
            <a:endParaRPr lang="zh-CN" altLang="en-US" dirty="0" smtClean="0"/>
          </a:p>
          <a:p>
            <a:pPr marL="533400" indent="-533400"/>
            <a:r>
              <a:rPr lang="en-US" dirty="0" smtClean="0"/>
              <a:t>shell</a:t>
            </a:r>
            <a:r>
              <a:rPr lang="zh-CN" altLang="en-US" dirty="0" smtClean="0"/>
              <a:t>环境变量具有特殊的意义，它们的名字一般比较短，</a:t>
            </a:r>
            <a:r>
              <a:rPr lang="en-US" dirty="0" smtClean="0"/>
              <a:t>bash</a:t>
            </a:r>
            <a:r>
              <a:rPr lang="zh-CN" altLang="en-US" dirty="0" smtClean="0"/>
              <a:t>的环境变量名通常由大写英文字母组成。 </a:t>
            </a:r>
          </a:p>
          <a:p>
            <a:pPr marL="533400" indent="-533400"/>
            <a:r>
              <a:rPr lang="zh-CN" altLang="en-US" dirty="0" smtClean="0"/>
              <a:t>用户在任何时候都可以更改大多数</a:t>
            </a:r>
            <a:r>
              <a:rPr lang="en-US" dirty="0" smtClean="0"/>
              <a:t>shell</a:t>
            </a:r>
            <a:r>
              <a:rPr lang="zh-CN" altLang="en-US" dirty="0" smtClean="0"/>
              <a:t>环境变量的值，如果需要修改 </a:t>
            </a:r>
            <a:r>
              <a:rPr lang="en-US" dirty="0" smtClean="0"/>
              <a:t>bash</a:t>
            </a:r>
            <a:r>
              <a:rPr lang="zh-CN" altLang="en-US" dirty="0" smtClean="0"/>
              <a:t>环境变量的值，就在初始化文件</a:t>
            </a:r>
            <a:r>
              <a:rPr lang="en-US" dirty="0" smtClean="0">
                <a:solidFill>
                  <a:srgbClr val="FF0000"/>
                </a:solidFill>
              </a:rPr>
              <a:t>/</a:t>
            </a:r>
            <a:r>
              <a:rPr lang="en-US" dirty="0" err="1" smtClean="0">
                <a:solidFill>
                  <a:srgbClr val="FF0000"/>
                </a:solidFill>
              </a:rPr>
              <a:t>etc</a:t>
            </a:r>
            <a:r>
              <a:rPr lang="en-US" dirty="0" smtClean="0">
                <a:solidFill>
                  <a:srgbClr val="FF0000"/>
                </a:solidFill>
              </a:rPr>
              <a:t>/profile </a:t>
            </a:r>
            <a:r>
              <a:rPr lang="zh-CN" altLang="en-US" dirty="0" smtClean="0"/>
              <a:t>和</a:t>
            </a:r>
            <a:r>
              <a:rPr lang="en-US" dirty="0" smtClean="0">
                <a:solidFill>
                  <a:srgbClr val="FF0000"/>
                </a:solidFill>
              </a:rPr>
              <a:t>/</a:t>
            </a:r>
            <a:r>
              <a:rPr lang="en-US" dirty="0" err="1" smtClean="0">
                <a:solidFill>
                  <a:srgbClr val="FF0000"/>
                </a:solidFill>
              </a:rPr>
              <a:t>etc</a:t>
            </a:r>
            <a:r>
              <a:rPr lang="en-US" dirty="0" smtClean="0">
                <a:solidFill>
                  <a:srgbClr val="FF0000"/>
                </a:solidFill>
              </a:rPr>
              <a:t>/</a:t>
            </a:r>
            <a:r>
              <a:rPr lang="en-US" dirty="0" err="1" smtClean="0">
                <a:solidFill>
                  <a:srgbClr val="FF0000"/>
                </a:solidFill>
              </a:rPr>
              <a:t>csh.cshrc</a:t>
            </a:r>
            <a:r>
              <a:rPr lang="zh-CN" altLang="en-US" dirty="0" smtClean="0"/>
              <a:t>中进行修改。</a:t>
            </a:r>
          </a:p>
          <a:p>
            <a:pPr marL="533400" indent="-533400"/>
            <a:r>
              <a:rPr lang="zh-CN" altLang="en-US" dirty="0"/>
              <a:t>或者</a:t>
            </a:r>
            <a:r>
              <a:rPr lang="en-US" sz="2400" dirty="0" smtClean="0"/>
              <a:t>[</a:t>
            </a:r>
            <a:r>
              <a:rPr lang="en-US" sz="2400" dirty="0" err="1" smtClean="0"/>
              <a:t>root@localhost</a:t>
            </a:r>
            <a:r>
              <a:rPr lang="en-US" sz="2400" dirty="0" smtClean="0"/>
              <a:t> root]# </a:t>
            </a:r>
            <a:r>
              <a:rPr lang="en-US" altLang="zh-CN" sz="2400" dirty="0" smtClean="0"/>
              <a:t>export </a:t>
            </a:r>
            <a:r>
              <a:rPr lang="en-US" sz="2400" dirty="0" smtClean="0"/>
              <a:t> PATH=“~/bin:$PATH:.”</a:t>
            </a:r>
            <a:endParaRPr lang="zh-CN" altLang="en-US" sz="2400" dirty="0" smtClean="0"/>
          </a:p>
        </p:txBody>
      </p:sp>
    </p:spTree>
    <p:extLst>
      <p:ext uri="{BB962C8B-B14F-4D97-AF65-F5344CB8AC3E}">
        <p14:creationId xmlns:p14="http://schemas.microsoft.com/office/powerpoint/2010/main" val="3017882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r>
              <a:rPr lang="zh-CN" altLang="en-US" dirty="0" smtClean="0"/>
              <a:t>Shell的环境变量</a:t>
            </a:r>
          </a:p>
        </p:txBody>
      </p:sp>
      <p:sp>
        <p:nvSpPr>
          <p:cNvPr id="68610" name="文本框 99"/>
          <p:cNvSpPr txBox="1">
            <a:spLocks noChangeArrowheads="1"/>
          </p:cNvSpPr>
          <p:nvPr/>
        </p:nvSpPr>
        <p:spPr bwMode="auto">
          <a:xfrm>
            <a:off x="2032000" y="1460500"/>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2000" dirty="0" smtClean="0">
                <a:latin typeface="黑体" pitchFamily="49" charset="-122"/>
                <a:ea typeface="黑体" pitchFamily="49" charset="-122"/>
              </a:rPr>
              <a:t>表</a:t>
            </a:r>
            <a:r>
              <a:rPr lang="en-US" altLang="zh-CN" sz="2000" dirty="0" smtClean="0">
                <a:latin typeface="Times New Roman" pitchFamily="18" charset="0"/>
                <a:cs typeface="Times New Roman" pitchFamily="18" charset="0"/>
              </a:rPr>
              <a:t>1.2</a:t>
            </a:r>
            <a:r>
              <a:rPr lang="en-US" altLang="zh-CN" sz="2000" dirty="0" smtClean="0">
                <a:latin typeface="黑体" pitchFamily="49" charset="-122"/>
                <a:ea typeface="黑体" pitchFamily="49" charset="-122"/>
              </a:rPr>
              <a:t>9</a:t>
            </a:r>
            <a:r>
              <a:rPr lang="en-US" altLang="zh-CN" sz="2000" dirty="0" smtClean="0">
                <a:latin typeface="Times New Roman" pitchFamily="18" charset="0"/>
                <a:cs typeface="Times New Roman" pitchFamily="18" charset="0"/>
              </a:rPr>
              <a:t>  </a:t>
            </a:r>
            <a:r>
              <a:rPr lang="zh-CN" altLang="en-US" sz="2000" dirty="0" smtClean="0">
                <a:latin typeface="黑体" pitchFamily="49" charset="-122"/>
                <a:ea typeface="黑体" pitchFamily="49" charset="-122"/>
              </a:rPr>
              <a:t>部分</a:t>
            </a:r>
            <a:r>
              <a:rPr lang="en-US" altLang="zh-CN" sz="2000" dirty="0">
                <a:latin typeface="黑体" pitchFamily="49" charset="-122"/>
                <a:ea typeface="黑体" pitchFamily="49" charset="-122"/>
              </a:rPr>
              <a:t>Bash</a:t>
            </a:r>
            <a:r>
              <a:rPr lang="zh-CN" altLang="en-US" sz="2000" dirty="0">
                <a:latin typeface="黑体" pitchFamily="49" charset="-122"/>
                <a:ea typeface="黑体" pitchFamily="49" charset="-122"/>
              </a:rPr>
              <a:t>环境变量</a:t>
            </a:r>
            <a:endParaRPr lang="zh-CN" altLang="en-US" sz="2000" dirty="0"/>
          </a:p>
        </p:txBody>
      </p:sp>
      <p:graphicFrame>
        <p:nvGraphicFramePr>
          <p:cNvPr id="4" name="表格 3"/>
          <p:cNvGraphicFramePr/>
          <p:nvPr/>
        </p:nvGraphicFramePr>
        <p:xfrm>
          <a:off x="1527175" y="2182813"/>
          <a:ext cx="6650038" cy="3048010"/>
        </p:xfrm>
        <a:graphic>
          <a:graphicData uri="http://schemas.openxmlformats.org/drawingml/2006/table">
            <a:tbl>
              <a:tblPr firstRow="1" bandRow="1">
                <a:tableStyleId>{5940675A-B579-460E-94D1-54222C63F5DA}</a:tableStyleId>
              </a:tblPr>
              <a:tblGrid>
                <a:gridCol w="1801753"/>
                <a:gridCol w="4848285"/>
              </a:tblGrid>
              <a:tr h="304800">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环境变量名</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含  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CDPATH</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cd</a:t>
                      </a:r>
                      <a:r>
                        <a:rPr lang="zh-CN" altLang="en-US" sz="2000" b="0" u="none">
                          <a:latin typeface="宋体" panose="02010600030101010101" pitchFamily="2" charset="-122"/>
                          <a:ea typeface="宋体" panose="02010600030101010101" pitchFamily="2" charset="-122"/>
                          <a:cs typeface="宋体" panose="02010600030101010101" pitchFamily="2" charset="-122"/>
                        </a:rPr>
                        <a:t>命令访问的目录的别名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EDITOR</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用户在程序中使用的默认的编辑器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ENV</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Linux</a:t>
                      </a:r>
                      <a:r>
                        <a:rPr lang="zh-CN" altLang="en-US" sz="2000" b="0" u="none">
                          <a:latin typeface="宋体" panose="02010600030101010101" pitchFamily="2" charset="-122"/>
                          <a:ea typeface="宋体" panose="02010600030101010101" pitchFamily="2" charset="-122"/>
                          <a:cs typeface="宋体" panose="02010600030101010101" pitchFamily="2" charset="-122"/>
                        </a:rPr>
                        <a:t>查找配置文件的路径</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HOME</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主目录的名字</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PATH</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存放搜索命令或者程序的所有目录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PS1</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Shell</a:t>
                      </a:r>
                      <a:r>
                        <a:rPr lang="zh-CN" altLang="en-US" sz="2000" b="0" u="none">
                          <a:latin typeface="宋体" panose="02010600030101010101" pitchFamily="2" charset="-122"/>
                          <a:ea typeface="宋体" panose="02010600030101010101" pitchFamily="2" charset="-122"/>
                          <a:cs typeface="宋体" panose="02010600030101010101" pitchFamily="2" charset="-122"/>
                        </a:rPr>
                        <a:t>提示符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PS2</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Shell</a:t>
                      </a:r>
                      <a:r>
                        <a:rPr lang="zh-CN" altLang="en-US" sz="2000" b="0" u="none">
                          <a:latin typeface="宋体" panose="02010600030101010101" pitchFamily="2" charset="-122"/>
                          <a:ea typeface="宋体" panose="02010600030101010101" pitchFamily="2" charset="-122"/>
                          <a:cs typeface="宋体" panose="02010600030101010101" pitchFamily="2" charset="-122"/>
                        </a:rPr>
                        <a:t>的二级提示符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PWD</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当前工作目录的名字</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TERM</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用户使用的控制台终端的类型</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9935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8193"/>
          <p:cNvSpPr>
            <a:spLocks noGrp="1" noChangeArrowheads="1"/>
          </p:cNvSpPr>
          <p:nvPr>
            <p:ph type="title"/>
          </p:nvPr>
        </p:nvSpPr>
        <p:spPr/>
        <p:txBody>
          <a:bodyPr/>
          <a:lstStyle/>
          <a:p>
            <a:r>
              <a:rPr lang="zh-CN" altLang="en-US" dirty="0" smtClean="0"/>
              <a:t>Shell的环境变量</a:t>
            </a:r>
          </a:p>
        </p:txBody>
      </p:sp>
      <p:sp>
        <p:nvSpPr>
          <p:cNvPr id="66562" name="文本占位符 8194"/>
          <p:cNvSpPr>
            <a:spLocks noGrp="1" noChangeArrowheads="1"/>
          </p:cNvSpPr>
          <p:nvPr>
            <p:ph idx="1"/>
          </p:nvPr>
        </p:nvSpPr>
        <p:spPr/>
        <p:txBody>
          <a:bodyPr/>
          <a:lstStyle/>
          <a:p>
            <a:pPr marL="533400" indent="-533400" algn="just">
              <a:buFont typeface="Wingdings" pitchFamily="2" charset="2"/>
              <a:buAutoNum type="arabicPeriod" startAt="2"/>
            </a:pPr>
            <a:r>
              <a:rPr lang="en-US" b="1" dirty="0" smtClean="0"/>
              <a:t>shell</a:t>
            </a:r>
            <a:r>
              <a:rPr lang="zh-CN" altLang="en-US" b="1" dirty="0" smtClean="0"/>
              <a:t>元字符</a:t>
            </a:r>
            <a:endParaRPr lang="zh-CN" altLang="en-US" dirty="0" smtClean="0"/>
          </a:p>
          <a:p>
            <a:pPr marL="533400" indent="-533400"/>
            <a:r>
              <a:rPr lang="zh-CN" altLang="en-US" dirty="0" smtClean="0"/>
              <a:t>除了字母和数字，很多其它字符对于</a:t>
            </a:r>
            <a:r>
              <a:rPr lang="en-US" dirty="0" smtClean="0"/>
              <a:t>shell</a:t>
            </a:r>
            <a:r>
              <a:rPr lang="zh-CN" altLang="en-US" dirty="0" smtClean="0"/>
              <a:t>都有特殊的含义。这些字符被称为</a:t>
            </a:r>
            <a:r>
              <a:rPr lang="en-US" dirty="0" smtClean="0"/>
              <a:t>shell</a:t>
            </a:r>
            <a:r>
              <a:rPr lang="zh-CN" altLang="en-US" dirty="0" smtClean="0"/>
              <a:t>元字符</a:t>
            </a:r>
            <a:r>
              <a:rPr lang="en-US" dirty="0" smtClean="0"/>
              <a:t>(shell </a:t>
            </a:r>
            <a:r>
              <a:rPr lang="en-US" dirty="0" err="1" smtClean="0"/>
              <a:t>metacharacters</a:t>
            </a:r>
            <a:r>
              <a:rPr lang="en-US" dirty="0" smtClean="0"/>
              <a:t>)</a:t>
            </a:r>
            <a:r>
              <a:rPr lang="zh-CN" altLang="en-US" dirty="0" smtClean="0"/>
              <a:t>，如表</a:t>
            </a:r>
            <a:r>
              <a:rPr lang="en-US" altLang="zh-CN" dirty="0" smtClean="0"/>
              <a:t>1-30</a:t>
            </a:r>
            <a:r>
              <a:rPr lang="zh-CN" altLang="en-US" dirty="0" smtClean="0"/>
              <a:t>所示部分元字符。</a:t>
            </a:r>
          </a:p>
          <a:p>
            <a:pPr marL="533400" indent="-533400"/>
            <a:r>
              <a:rPr lang="zh-CN" altLang="en-US" dirty="0" smtClean="0"/>
              <a:t>如果不以特殊方式指明，在</a:t>
            </a:r>
            <a:r>
              <a:rPr lang="en-US" dirty="0" smtClean="0"/>
              <a:t>shell</a:t>
            </a:r>
            <a:r>
              <a:rPr lang="zh-CN" altLang="en-US" dirty="0" smtClean="0"/>
              <a:t>命令中，这些字符不能作为文本字符使用。</a:t>
            </a:r>
          </a:p>
          <a:p>
            <a:pPr marL="533400" indent="-533400"/>
            <a:r>
              <a:rPr lang="zh-CN" altLang="en-US" dirty="0" smtClean="0"/>
              <a:t>所以，不要在文件名中使用这些字符。而且在命令中使用这些字符时，不需要在它们的前面或者后面加上空格。</a:t>
            </a:r>
          </a:p>
        </p:txBody>
      </p:sp>
    </p:spTree>
    <p:extLst>
      <p:ext uri="{BB962C8B-B14F-4D97-AF65-F5344CB8AC3E}">
        <p14:creationId xmlns:p14="http://schemas.microsoft.com/office/powerpoint/2010/main" val="254023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p:nvPr>
        </p:nvSpPr>
        <p:spPr/>
        <p:txBody>
          <a:bodyPr/>
          <a:lstStyle/>
          <a:p>
            <a:r>
              <a:rPr lang="zh-CN" altLang="en-US" dirty="0" smtClean="0"/>
              <a:t>Shell的环境变量</a:t>
            </a:r>
          </a:p>
        </p:txBody>
      </p:sp>
      <p:sp>
        <p:nvSpPr>
          <p:cNvPr id="69634" name="文本框 99"/>
          <p:cNvSpPr txBox="1">
            <a:spLocks noChangeArrowheads="1"/>
          </p:cNvSpPr>
          <p:nvPr/>
        </p:nvSpPr>
        <p:spPr bwMode="auto">
          <a:xfrm>
            <a:off x="2411760" y="1452336"/>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2000" dirty="0">
                <a:latin typeface="黑体" pitchFamily="49" charset="-122"/>
                <a:ea typeface="黑体" pitchFamily="49" charset="-122"/>
              </a:rPr>
              <a:t>表</a:t>
            </a:r>
            <a:r>
              <a:rPr lang="en-US" altLang="zh-CN" sz="2000" dirty="0">
                <a:latin typeface="黑体" pitchFamily="49" charset="-122"/>
                <a:ea typeface="黑体" pitchFamily="49" charset="-122"/>
              </a:rPr>
              <a:t>1.30  Shell</a:t>
            </a:r>
            <a:r>
              <a:rPr lang="zh-CN" altLang="en-US" sz="2000" dirty="0">
                <a:latin typeface="黑体" pitchFamily="49" charset="-122"/>
                <a:ea typeface="黑体" pitchFamily="49" charset="-122"/>
              </a:rPr>
              <a:t>中</a:t>
            </a:r>
            <a:r>
              <a:rPr lang="zh-CN" altLang="en-US" sz="2000" dirty="0" smtClean="0">
                <a:latin typeface="黑体" pitchFamily="49" charset="-122"/>
                <a:ea typeface="黑体" pitchFamily="49" charset="-122"/>
              </a:rPr>
              <a:t>的部分元字符</a:t>
            </a:r>
            <a:r>
              <a:rPr lang="zh-CN" altLang="en-US" sz="2000" dirty="0">
                <a:latin typeface="黑体" pitchFamily="49" charset="-122"/>
                <a:ea typeface="黑体" pitchFamily="49" charset="-122"/>
              </a:rPr>
              <a:t>及其作用</a:t>
            </a:r>
            <a:endParaRPr lang="zh-CN" altLang="en-US" sz="2000" dirty="0"/>
          </a:p>
        </p:txBody>
      </p:sp>
      <p:graphicFrame>
        <p:nvGraphicFramePr>
          <p:cNvPr id="4" name="表格 3"/>
          <p:cNvGraphicFramePr/>
          <p:nvPr>
            <p:extLst>
              <p:ext uri="{D42A27DB-BD31-4B8C-83A1-F6EECF244321}">
                <p14:modId xmlns:p14="http://schemas.microsoft.com/office/powerpoint/2010/main" val="1847145512"/>
              </p:ext>
            </p:extLst>
          </p:nvPr>
        </p:nvGraphicFramePr>
        <p:xfrm>
          <a:off x="1619672" y="2060848"/>
          <a:ext cx="6742113" cy="3657612"/>
        </p:xfrm>
        <a:graphic>
          <a:graphicData uri="http://schemas.openxmlformats.org/drawingml/2006/table">
            <a:tbl>
              <a:tblPr firstRow="1" bandRow="1">
                <a:tableStyleId>{5940675A-B579-460E-94D1-54222C63F5DA}</a:tableStyleId>
              </a:tblPr>
              <a:tblGrid>
                <a:gridCol w="1214177"/>
                <a:gridCol w="5527936"/>
              </a:tblGrid>
              <a:tr h="304800">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功  能</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回车换行</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输入命令后要按回车键</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空格</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命令行中的分隔符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TAB</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命令行中的分隔符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以</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开头是注释行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Courier New" panose="02070309020205020404" charset="0"/>
                          <a:ea typeface="Courier New" panose="02070309020205020404" charset="0"/>
                          <a:cs typeface="Courier New" panose="02070309020205020404" charset="0"/>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引用多个字符并允许替换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Courier New" panose="02070309020205020404" charset="0"/>
                          <a:ea typeface="Courier New" panose="02070309020205020404" charset="0"/>
                          <a:cs typeface="Courier New" panose="02070309020205020404" charset="0"/>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引用多个字符，括号中字符按原义解释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表示一行的结束，或引用变量时使用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&amp;</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使命令在后台执行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a:t>
                      </a: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在子</a:t>
                      </a:r>
                      <a:r>
                        <a:rPr lang="en-US" altLang="zh-CN" sz="2000" b="0" u="none">
                          <a:latin typeface="宋体" panose="02010600030101010101" pitchFamily="2" charset="-122"/>
                          <a:ea typeface="宋体" panose="02010600030101010101" pitchFamily="2" charset="-122"/>
                          <a:cs typeface="宋体" panose="02010600030101010101" pitchFamily="2" charset="-122"/>
                        </a:rPr>
                        <a:t>Shell</a:t>
                      </a:r>
                      <a:r>
                        <a:rPr lang="zh-CN" altLang="en-US" sz="2000" b="0" u="none">
                          <a:latin typeface="宋体" panose="02010600030101010101" pitchFamily="2" charset="-122"/>
                          <a:ea typeface="宋体" panose="02010600030101010101" pitchFamily="2" charset="-122"/>
                          <a:cs typeface="宋体" panose="02010600030101010101" pitchFamily="2" charset="-122"/>
                        </a:rPr>
                        <a:t>中执行命令</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匹配</a:t>
                      </a: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中一个字符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在当前</a:t>
                      </a:r>
                      <a:r>
                        <a:rPr lang="en-US" altLang="zh-CN" sz="2000" b="0" u="none" dirty="0">
                          <a:latin typeface="宋体" panose="02010600030101010101" pitchFamily="2" charset="-122"/>
                          <a:ea typeface="宋体" panose="02010600030101010101" pitchFamily="2" charset="-122"/>
                          <a:cs typeface="宋体" panose="02010600030101010101" pitchFamily="2" charset="-122"/>
                        </a:rPr>
                        <a:t>Shell</a:t>
                      </a:r>
                      <a:r>
                        <a:rPr lang="zh-CN" altLang="en-US" sz="2000" b="0" u="none" dirty="0">
                          <a:latin typeface="宋体" panose="02010600030101010101" pitchFamily="2" charset="-122"/>
                          <a:ea typeface="宋体" panose="02010600030101010101" pitchFamily="2" charset="-122"/>
                          <a:cs typeface="宋体" panose="02010600030101010101" pitchFamily="2" charset="-122"/>
                        </a:rPr>
                        <a:t>中执行命令，或实现扩展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84315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p:nvPr>
        </p:nvSpPr>
        <p:spPr/>
        <p:txBody>
          <a:bodyPr/>
          <a:lstStyle/>
          <a:p>
            <a:r>
              <a:rPr lang="zh-CN" altLang="en-US" dirty="0" smtClean="0"/>
              <a:t>Shell的环境变量</a:t>
            </a:r>
          </a:p>
        </p:txBody>
      </p:sp>
      <p:sp>
        <p:nvSpPr>
          <p:cNvPr id="70658" name="内容占位符 2"/>
          <p:cNvSpPr>
            <a:spLocks noGrp="1" noChangeArrowheads="1"/>
          </p:cNvSpPr>
          <p:nvPr>
            <p:ph idx="1"/>
          </p:nvPr>
        </p:nvSpPr>
        <p:spPr/>
        <p:txBody>
          <a:bodyPr/>
          <a:lstStyle/>
          <a:p>
            <a:pPr marL="0" indent="0">
              <a:buFont typeface="Wingdings" pitchFamily="2" charset="2"/>
              <a:buNone/>
            </a:pPr>
            <a:r>
              <a:rPr lang="zh-CN" altLang="en-US" dirty="0" smtClean="0"/>
              <a:t>Shell通配元字符允许在一个命令行中指定若干个目录中的若干个文件。</a:t>
            </a:r>
            <a:endParaRPr lang="en-US" altLang="zh-CN" dirty="0" smtClean="0"/>
          </a:p>
          <a:p>
            <a:pPr marL="0" indent="0">
              <a:buFont typeface="Wingdings" pitchFamily="2" charset="2"/>
              <a:buNone/>
            </a:pPr>
            <a:r>
              <a:rPr lang="zh-CN" altLang="en-US" dirty="0" smtClean="0"/>
              <a:t>如 * ,  ? ,  ~ 和 [  ] 。</a:t>
            </a:r>
          </a:p>
          <a:p>
            <a:pPr marL="0" indent="0">
              <a:buFont typeface="Wingdings" pitchFamily="2" charset="2"/>
              <a:buNone/>
            </a:pPr>
            <a:r>
              <a:rPr lang="zh-CN" altLang="en-US" dirty="0" smtClean="0"/>
              <a:t>字符 ? 匹配任何单个字符。</a:t>
            </a:r>
          </a:p>
          <a:p>
            <a:pPr marL="0" indent="0">
              <a:buFont typeface="Wingdings" pitchFamily="2" charset="2"/>
              <a:buNone/>
            </a:pPr>
            <a:r>
              <a:rPr lang="zh-CN" altLang="en-US" dirty="0" smtClean="0"/>
              <a:t>字符 * 匹配0个或者多个字符。</a:t>
            </a:r>
          </a:p>
          <a:p>
            <a:pPr marL="0" indent="0">
              <a:buFont typeface="Wingdings" pitchFamily="2" charset="2"/>
              <a:buNone/>
            </a:pPr>
            <a:r>
              <a:rPr lang="zh-CN" altLang="en-US" dirty="0" smtClean="0"/>
              <a:t>符号 [  ] 表示区间中的任一字符。</a:t>
            </a:r>
          </a:p>
        </p:txBody>
      </p:sp>
    </p:spTree>
    <p:extLst>
      <p:ext uri="{BB962C8B-B14F-4D97-AF65-F5344CB8AC3E}">
        <p14:creationId xmlns:p14="http://schemas.microsoft.com/office/powerpoint/2010/main" val="3407718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9217"/>
          <p:cNvSpPr>
            <a:spLocks noGrp="1" noChangeArrowheads="1"/>
          </p:cNvSpPr>
          <p:nvPr>
            <p:ph type="title"/>
          </p:nvPr>
        </p:nvSpPr>
        <p:spPr>
          <a:xfrm>
            <a:off x="1979712" y="260648"/>
            <a:ext cx="6861175" cy="792162"/>
          </a:xfrm>
        </p:spPr>
        <p:txBody>
          <a:bodyPr/>
          <a:lstStyle/>
          <a:p>
            <a:r>
              <a:rPr lang="zh-CN" altLang="en-US" dirty="0" smtClean="0"/>
              <a:t>Shell的环境变量</a:t>
            </a:r>
          </a:p>
        </p:txBody>
      </p:sp>
      <p:sp>
        <p:nvSpPr>
          <p:cNvPr id="67586" name="文本占位符 9218"/>
          <p:cNvSpPr>
            <a:spLocks noGrp="1" noChangeArrowheads="1"/>
          </p:cNvSpPr>
          <p:nvPr>
            <p:ph idx="1"/>
          </p:nvPr>
        </p:nvSpPr>
        <p:spPr/>
        <p:txBody>
          <a:bodyPr/>
          <a:lstStyle/>
          <a:p>
            <a:pPr marL="0" indent="0">
              <a:buNone/>
            </a:pPr>
            <a:r>
              <a:rPr lang="zh-CN" altLang="en-US" sz="2400" dirty="0" smtClean="0"/>
              <a:t>例：字符串“？</a:t>
            </a:r>
            <a:r>
              <a:rPr lang="en-US" altLang="zh-CN" sz="2400" dirty="0" smtClean="0"/>
              <a:t>.txt</a:t>
            </a:r>
            <a:r>
              <a:rPr lang="zh-CN" altLang="en-US" sz="2400" dirty="0" smtClean="0"/>
              <a:t>”可以用来表示一个字符后跟“</a:t>
            </a:r>
            <a:r>
              <a:rPr lang="en-US" altLang="zh-CN" sz="2400" dirty="0" smtClean="0"/>
              <a:t>.txt</a:t>
            </a:r>
            <a:r>
              <a:rPr lang="zh-CN" altLang="en-US" sz="2400" dirty="0" smtClean="0"/>
              <a:t>”的所有文件。如：</a:t>
            </a:r>
            <a:r>
              <a:rPr lang="en-US" sz="2400" dirty="0" smtClean="0"/>
              <a:t>a.txt, 1.txt, @.txt</a:t>
            </a:r>
            <a:r>
              <a:rPr lang="zh-CN" altLang="en-US" sz="2400" dirty="0" smtClean="0"/>
              <a:t>。</a:t>
            </a:r>
            <a:endParaRPr lang="en-US" altLang="zh-CN" sz="2400" dirty="0" smtClean="0"/>
          </a:p>
          <a:p>
            <a:pPr marL="0" indent="0">
              <a:buNone/>
            </a:pPr>
            <a:endParaRPr lang="zh-CN" altLang="en-US" sz="2400" dirty="0" smtClean="0"/>
          </a:p>
          <a:p>
            <a:pPr marL="0" indent="0">
              <a:buNone/>
            </a:pPr>
            <a:r>
              <a:rPr lang="zh-CN" altLang="en-US" sz="2400" dirty="0" smtClean="0"/>
              <a:t>例：字符串</a:t>
            </a:r>
            <a:r>
              <a:rPr lang="en-US" sz="2400" dirty="0" smtClean="0"/>
              <a:t>lab1 \ / c</a:t>
            </a:r>
            <a:r>
              <a:rPr lang="zh-CN" altLang="en-US" sz="2400" dirty="0" smtClean="0"/>
              <a:t>表示</a:t>
            </a:r>
            <a:r>
              <a:rPr lang="en-US" sz="2400" dirty="0" smtClean="0"/>
              <a:t>lab1/c</a:t>
            </a:r>
            <a:r>
              <a:rPr lang="zh-CN" altLang="en-US" sz="2400" dirty="0" smtClean="0"/>
              <a:t>。这里用“</a:t>
            </a:r>
            <a:r>
              <a:rPr lang="en-US" altLang="zh-CN" sz="2400" dirty="0" smtClean="0"/>
              <a:t>\</a:t>
            </a:r>
            <a:r>
              <a:rPr lang="zh-CN" altLang="en-US" sz="2400" dirty="0" smtClean="0"/>
              <a:t>”来取消“</a:t>
            </a:r>
            <a:r>
              <a:rPr lang="en-US" altLang="zh-CN" sz="2400" dirty="0" smtClean="0"/>
              <a:t>/</a:t>
            </a:r>
            <a:r>
              <a:rPr lang="zh-CN" altLang="en-US" sz="2400" dirty="0" smtClean="0"/>
              <a:t>”元字符的特殊意义</a:t>
            </a:r>
            <a:endParaRPr lang="en-US" altLang="zh-CN" sz="2400" dirty="0" smtClean="0"/>
          </a:p>
          <a:p>
            <a:pPr marL="0" indent="0">
              <a:buNone/>
            </a:pPr>
            <a:endParaRPr lang="zh-CN" altLang="en-US" sz="2400" dirty="0" smtClean="0"/>
          </a:p>
          <a:p>
            <a:pPr marL="0" indent="0">
              <a:buNone/>
            </a:pPr>
            <a:r>
              <a:rPr lang="zh-CN" altLang="en-US" sz="2400" b="1" dirty="0" smtClean="0"/>
              <a:t>思考：</a:t>
            </a:r>
            <a:endParaRPr lang="en-US" altLang="zh-CN" sz="2400" b="1" dirty="0" smtClean="0"/>
          </a:p>
          <a:p>
            <a:pPr marL="0" indent="0">
              <a:buNone/>
            </a:pPr>
            <a:r>
              <a:rPr lang="en-US" altLang="zh-CN" sz="2400" dirty="0" smtClean="0"/>
              <a:t>1</a:t>
            </a:r>
            <a:r>
              <a:rPr lang="zh-CN" altLang="en-US" sz="2400" dirty="0" smtClean="0"/>
              <a:t>、</a:t>
            </a:r>
            <a:r>
              <a:rPr lang="en-US" sz="2400" dirty="0" smtClean="0"/>
              <a:t>[</a:t>
            </a:r>
            <a:r>
              <a:rPr lang="en-US" sz="2400" dirty="0" err="1" smtClean="0"/>
              <a:t>root@localhost</a:t>
            </a:r>
            <a:r>
              <a:rPr lang="en-US" sz="2400" dirty="0" smtClean="0"/>
              <a:t> root]# ls  [0-9][a-zA-Z].html</a:t>
            </a:r>
            <a:r>
              <a:rPr lang="zh-CN" altLang="en-US" sz="2400" dirty="0" smtClean="0"/>
              <a:t>表示什么？</a:t>
            </a:r>
            <a:endParaRPr lang="en-US" altLang="zh-CN" sz="2400" dirty="0" smtClean="0"/>
          </a:p>
          <a:p>
            <a:pPr marL="0" indent="0">
              <a:buNone/>
            </a:pPr>
            <a:r>
              <a:rPr lang="en-US" altLang="zh-CN" sz="2400" dirty="0" smtClean="0"/>
              <a:t>2</a:t>
            </a:r>
            <a:r>
              <a:rPr lang="zh-CN" altLang="en-US" sz="2400" dirty="0" smtClean="0"/>
              <a:t>、</a:t>
            </a:r>
            <a:r>
              <a:rPr lang="zh-CN" altLang="en-US" sz="2400" dirty="0"/>
              <a:t>显示所有以字母开头，第三个是数字字母的.txt文件。</a:t>
            </a:r>
          </a:p>
          <a:p>
            <a:pPr marL="0" indent="0">
              <a:buNone/>
            </a:pPr>
            <a:endParaRPr lang="zh-CN" altLang="en-US" dirty="0" smtClean="0"/>
          </a:p>
        </p:txBody>
      </p:sp>
    </p:spTree>
    <p:extLst>
      <p:ext uri="{BB962C8B-B14F-4D97-AF65-F5344CB8AC3E}">
        <p14:creationId xmlns:p14="http://schemas.microsoft.com/office/powerpoint/2010/main" val="2273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p:txBody>
          <a:bodyPr/>
          <a:lstStyle/>
          <a:p>
            <a:r>
              <a:rPr lang="zh-CN" altLang="en-US" dirty="0" smtClean="0">
                <a:sym typeface="黑体" pitchFamily="49" charset="-122"/>
              </a:rPr>
              <a:t>Shell的环境变量</a:t>
            </a:r>
            <a:endParaRPr lang="zh-CN" altLang="en-US" dirty="0" smtClean="0"/>
          </a:p>
        </p:txBody>
      </p:sp>
      <p:sp>
        <p:nvSpPr>
          <p:cNvPr id="72706" name="内容占位符 2"/>
          <p:cNvSpPr>
            <a:spLocks noGrp="1" noChangeArrowheads="1"/>
          </p:cNvSpPr>
          <p:nvPr>
            <p:ph idx="1"/>
          </p:nvPr>
        </p:nvSpPr>
        <p:spPr>
          <a:xfrm>
            <a:off x="683568" y="1268760"/>
            <a:ext cx="8229600" cy="4525963"/>
          </a:xfrm>
        </p:spPr>
        <p:txBody>
          <a:bodyPr/>
          <a:lstStyle/>
          <a:p>
            <a:pPr marL="0" indent="0">
              <a:buFont typeface="Wingdings" pitchFamily="2" charset="2"/>
              <a:buNone/>
            </a:pPr>
            <a:r>
              <a:rPr lang="en-US" altLang="zh-CN" sz="2400" dirty="0" smtClean="0"/>
              <a:t>3</a:t>
            </a:r>
            <a:r>
              <a:rPr lang="zh-CN" altLang="en-US" sz="2400" dirty="0" smtClean="0"/>
              <a:t>、花括号扩展</a:t>
            </a:r>
            <a:endParaRPr lang="en-US" altLang="zh-CN" sz="2400" dirty="0" smtClean="0"/>
          </a:p>
          <a:p>
            <a:pPr marL="0" indent="0">
              <a:buFont typeface="Wingdings" pitchFamily="2" charset="2"/>
              <a:buNone/>
            </a:pPr>
            <a:r>
              <a:rPr lang="zh-CN" altLang="en-US" sz="2400" dirty="0" smtClean="0"/>
              <a:t>例</a:t>
            </a:r>
            <a:r>
              <a:rPr lang="en-US" altLang="zh-CN" sz="2400" dirty="0"/>
              <a:t>:</a:t>
            </a:r>
            <a:r>
              <a:rPr lang="zh-CN" altLang="en-US" sz="2400" dirty="0" smtClean="0"/>
              <a:t>下面的示例演示了花括号扩展的工作原理。如果工作目录下没有任何文件，ls命令不会显示任何输出。命令echo显示了Shell使用花括号扩展产生的字符串。此时，该字符串并不匹配文件名（在工作目录下没有文件）。 </a:t>
            </a:r>
          </a:p>
          <a:p>
            <a:pPr marL="0" indent="0">
              <a:buFont typeface="Wingdings" pitchFamily="2" charset="2"/>
              <a:buNone/>
            </a:pPr>
            <a:r>
              <a:rPr lang="zh-CN" altLang="en-US" sz="2400" dirty="0" smtClean="0"/>
              <a:t>[root@localhost root]# ls </a:t>
            </a:r>
          </a:p>
          <a:p>
            <a:pPr marL="0" indent="0">
              <a:buFont typeface="Wingdings" pitchFamily="2" charset="2"/>
              <a:buNone/>
            </a:pPr>
            <a:r>
              <a:rPr lang="zh-CN" altLang="en-US" sz="2400" dirty="0" smtClean="0"/>
              <a:t>[root@localhost root]# echo chap_{1,2,3}.txt </a:t>
            </a:r>
          </a:p>
          <a:p>
            <a:pPr marL="0" indent="0">
              <a:buFont typeface="Wingdings" pitchFamily="2" charset="2"/>
              <a:buNone/>
            </a:pPr>
            <a:r>
              <a:rPr lang="zh-CN" altLang="en-US" sz="2400" dirty="0" smtClean="0"/>
              <a:t>chap_1.txt chap_2.txt chap_3.txt </a:t>
            </a:r>
            <a:endParaRPr lang="en-US" altLang="zh-CN" sz="2400" dirty="0" smtClean="0"/>
          </a:p>
          <a:p>
            <a:pPr marL="0" indent="0">
              <a:buFont typeface="Wingdings" pitchFamily="2" charset="2"/>
              <a:buNone/>
            </a:pPr>
            <a:endParaRPr lang="zh-CN" altLang="en-US" sz="2400" dirty="0" smtClean="0"/>
          </a:p>
          <a:p>
            <a:pPr marL="0" indent="0">
              <a:buFont typeface="Wingdings" pitchFamily="2" charset="2"/>
              <a:buNone/>
            </a:pPr>
            <a:r>
              <a:rPr lang="zh-CN" altLang="en-US" sz="2400" dirty="0" smtClean="0"/>
              <a:t>例</a:t>
            </a:r>
            <a:r>
              <a:rPr lang="en-US" altLang="zh-CN" sz="2400" dirty="0"/>
              <a:t>:</a:t>
            </a:r>
            <a:r>
              <a:rPr lang="zh-CN" altLang="en-US" sz="2400" dirty="0" smtClean="0"/>
              <a:t>下面的示例将位于目录/usr/local/src/C下的4个文件main.c、f1.c、f2.c和 tmp.c复制到当前工作目录下： </a:t>
            </a:r>
          </a:p>
          <a:p>
            <a:pPr marL="0" indent="0">
              <a:buFont typeface="Wingdings" pitchFamily="2" charset="2"/>
              <a:buNone/>
            </a:pPr>
            <a:r>
              <a:rPr lang="zh-CN" altLang="en-US" sz="2400" dirty="0" smtClean="0"/>
              <a:t>[root@localhost root]# cp /usr/1oca1/src/C/{main,fl,f2,tmp}.c  . </a:t>
            </a:r>
          </a:p>
        </p:txBody>
      </p:sp>
    </p:spTree>
    <p:extLst>
      <p:ext uri="{BB962C8B-B14F-4D97-AF65-F5344CB8AC3E}">
        <p14:creationId xmlns:p14="http://schemas.microsoft.com/office/powerpoint/2010/main" val="215741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L</a:t>
            </a:r>
            <a:r>
              <a:rPr lang="en-US" altLang="zh-CN" dirty="0" smtClean="0"/>
              <a:t>inux</a:t>
            </a:r>
            <a:r>
              <a:rPr lang="zh-CN" altLang="en-US" dirty="0"/>
              <a:t>简介</a:t>
            </a:r>
            <a:r>
              <a:rPr lang="zh-CN" altLang="en-US" dirty="0" smtClean="0"/>
              <a:t> </a:t>
            </a:r>
          </a:p>
        </p:txBody>
      </p:sp>
      <p:sp>
        <p:nvSpPr>
          <p:cNvPr id="6146" name="文本占位符 6146"/>
          <p:cNvSpPr>
            <a:spLocks noGrp="1" noChangeArrowheads="1"/>
          </p:cNvSpPr>
          <p:nvPr>
            <p:ph idx="1"/>
          </p:nvPr>
        </p:nvSpPr>
        <p:spPr/>
        <p:txBody>
          <a:bodyPr/>
          <a:lstStyle/>
          <a:p>
            <a:r>
              <a:rPr lang="en-US" altLang="zh-CN" dirty="0"/>
              <a:t>Linux </a:t>
            </a:r>
            <a:r>
              <a:rPr lang="zh-CN" altLang="en-US" dirty="0"/>
              <a:t>早是由一</a:t>
            </a:r>
            <a:r>
              <a:rPr lang="zh-CN" altLang="en-US" dirty="0" smtClean="0"/>
              <a:t>位芬兰赫尔辛基大学</a:t>
            </a:r>
            <a:r>
              <a:rPr lang="zh-CN" altLang="en-US" dirty="0"/>
              <a:t>的</a:t>
            </a:r>
            <a:r>
              <a:rPr lang="zh-CN" altLang="en-US" dirty="0" smtClean="0"/>
              <a:t>学生</a:t>
            </a:r>
            <a:r>
              <a:rPr lang="en-US" altLang="zh-CN" dirty="0" smtClean="0"/>
              <a:t>Linus Torvalds</a:t>
            </a:r>
            <a:r>
              <a:rPr lang="zh-CN" altLang="en-US" dirty="0" smtClean="0"/>
              <a:t>设计的</a:t>
            </a:r>
            <a:endParaRPr lang="en-US" altLang="zh-CN" dirty="0" smtClean="0"/>
          </a:p>
          <a:p>
            <a:r>
              <a:rPr lang="zh-CN" altLang="en-US" dirty="0" smtClean="0"/>
              <a:t>设计</a:t>
            </a:r>
            <a:r>
              <a:rPr lang="zh-CN" altLang="en-US" dirty="0"/>
              <a:t>一个能代替 </a:t>
            </a:r>
            <a:r>
              <a:rPr lang="en-US" altLang="zh-CN" dirty="0" err="1"/>
              <a:t>Minix</a:t>
            </a:r>
            <a:r>
              <a:rPr lang="en-US" altLang="zh-CN" dirty="0"/>
              <a:t> </a:t>
            </a:r>
            <a:r>
              <a:rPr lang="zh-CN" altLang="en-US" dirty="0"/>
              <a:t>的</a:t>
            </a:r>
            <a:r>
              <a:rPr lang="zh-CN" altLang="en-US" dirty="0" smtClean="0"/>
              <a:t>操作系统</a:t>
            </a:r>
            <a:endParaRPr lang="en-US" altLang="zh-CN" dirty="0" smtClean="0"/>
          </a:p>
          <a:p>
            <a:r>
              <a:rPr lang="zh-CN" altLang="en-US" dirty="0" smtClean="0"/>
              <a:t>可用</a:t>
            </a:r>
            <a:r>
              <a:rPr lang="zh-CN" altLang="en-US" dirty="0"/>
              <a:t>于 </a:t>
            </a:r>
            <a:r>
              <a:rPr lang="en-US" altLang="zh-CN" dirty="0"/>
              <a:t>386</a:t>
            </a:r>
            <a:r>
              <a:rPr lang="zh-CN" altLang="en-US" dirty="0"/>
              <a:t>、</a:t>
            </a:r>
            <a:r>
              <a:rPr lang="en-US" altLang="zh-CN" dirty="0"/>
              <a:t>486 </a:t>
            </a:r>
            <a:r>
              <a:rPr lang="zh-CN" altLang="en-US" dirty="0"/>
              <a:t>或奔腾处理器的</a:t>
            </a:r>
            <a:r>
              <a:rPr lang="zh-CN" altLang="en-US" dirty="0" smtClean="0"/>
              <a:t>个人计算机</a:t>
            </a:r>
            <a:r>
              <a:rPr lang="zh-CN" altLang="en-US" dirty="0"/>
              <a:t>上，并且具有 </a:t>
            </a:r>
            <a:r>
              <a:rPr lang="en-US" altLang="zh-CN" dirty="0"/>
              <a:t>UNIX </a:t>
            </a:r>
            <a:r>
              <a:rPr lang="zh-CN" altLang="en-US" dirty="0"/>
              <a:t>操作系统的全部</a:t>
            </a:r>
            <a:r>
              <a:rPr lang="zh-CN" altLang="en-US" dirty="0" smtClean="0"/>
              <a:t>功能</a:t>
            </a:r>
            <a:endParaRPr lang="en-US" altLang="zh-CN" dirty="0" smtClean="0"/>
          </a:p>
          <a:p>
            <a:r>
              <a:rPr lang="zh-CN" altLang="en-US" dirty="0" smtClean="0"/>
              <a:t> </a:t>
            </a:r>
            <a:r>
              <a:rPr lang="en-US" altLang="zh-CN" dirty="0"/>
              <a:t>Linux </a:t>
            </a:r>
            <a:r>
              <a:rPr lang="zh-CN" altLang="en-US" dirty="0"/>
              <a:t>雏形的</a:t>
            </a:r>
            <a:r>
              <a:rPr lang="zh-CN" altLang="en-US" dirty="0" smtClean="0"/>
              <a:t>设计，</a:t>
            </a:r>
            <a:r>
              <a:rPr lang="en-US" altLang="zh-CN" dirty="0" smtClean="0"/>
              <a:t>1991 </a:t>
            </a:r>
            <a:r>
              <a:rPr lang="zh-CN" altLang="en-US" dirty="0"/>
              <a:t>年 </a:t>
            </a:r>
            <a:r>
              <a:rPr lang="en-US" altLang="zh-CN" dirty="0"/>
              <a:t>9 </a:t>
            </a:r>
            <a:r>
              <a:rPr lang="zh-CN" altLang="en-US" dirty="0" smtClean="0"/>
              <a:t>月，他</a:t>
            </a:r>
            <a:r>
              <a:rPr lang="zh-CN" altLang="en-US" dirty="0"/>
              <a:t>通过互联网发布了 </a:t>
            </a:r>
            <a:r>
              <a:rPr lang="en-US" altLang="zh-CN" dirty="0"/>
              <a:t>Linux 0.01</a:t>
            </a:r>
            <a:r>
              <a:rPr lang="zh-CN" altLang="en-US" dirty="0"/>
              <a:t>，并公开了源代码</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3727007223"/>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p:nvPr>
        </p:nvSpPr>
        <p:spPr/>
        <p:txBody>
          <a:bodyPr/>
          <a:lstStyle/>
          <a:p>
            <a:r>
              <a:rPr lang="zh-CN" altLang="en-US" dirty="0" smtClean="0">
                <a:sym typeface="黑体" pitchFamily="49" charset="-122"/>
              </a:rPr>
              <a:t>Shell的环境变量</a:t>
            </a:r>
            <a:endParaRPr lang="zh-CN" altLang="en-US" dirty="0" smtClean="0"/>
          </a:p>
        </p:txBody>
      </p:sp>
      <p:sp>
        <p:nvSpPr>
          <p:cNvPr id="73730" name="内容占位符 2"/>
          <p:cNvSpPr>
            <a:spLocks noGrp="1" noChangeArrowheads="1"/>
          </p:cNvSpPr>
          <p:nvPr>
            <p:ph idx="1"/>
          </p:nvPr>
        </p:nvSpPr>
        <p:spPr/>
        <p:txBody>
          <a:bodyPr/>
          <a:lstStyle/>
          <a:p>
            <a:pPr marL="0" indent="0">
              <a:buFont typeface="Wingdings" pitchFamily="2" charset="2"/>
              <a:buNone/>
            </a:pPr>
            <a:r>
              <a:rPr lang="zh-CN" altLang="en-US" sz="2400" dirty="0" smtClean="0"/>
              <a:t>例</a:t>
            </a:r>
            <a:r>
              <a:rPr lang="en-US" altLang="zh-CN" sz="2400" dirty="0" smtClean="0"/>
              <a:t>:</a:t>
            </a:r>
            <a:r>
              <a:rPr lang="zh-CN" altLang="en-US" sz="2400" dirty="0" smtClean="0"/>
              <a:t>使用花括号扩展一次性创建多个具有相关名字（例如所有子目录的前3个字符相同）的子目录。</a:t>
            </a:r>
          </a:p>
          <a:p>
            <a:pPr marL="0" indent="0">
              <a:buFont typeface="Wingdings" pitchFamily="2" charset="2"/>
              <a:buNone/>
            </a:pPr>
            <a:r>
              <a:rPr lang="zh-CN" altLang="en-US" sz="2400" dirty="0" smtClean="0"/>
              <a:t>[root@localhost root]# mkdir dir{</a:t>
            </a:r>
            <a:r>
              <a:rPr lang="en-US" altLang="zh-CN" sz="2400" dirty="0" err="1" smtClean="0"/>
              <a:t>a,b,c</a:t>
            </a:r>
            <a:r>
              <a:rPr lang="zh-CN" altLang="en-US" sz="2400" dirty="0" smtClean="0"/>
              <a:t>} </a:t>
            </a:r>
          </a:p>
          <a:p>
            <a:pPr marL="0" indent="0">
              <a:buFont typeface="Wingdings" pitchFamily="2" charset="2"/>
              <a:buNone/>
            </a:pPr>
            <a:r>
              <a:rPr lang="zh-CN" altLang="en-US" sz="2400" dirty="0" smtClean="0"/>
              <a:t>[root@localhost root]# ls  -F </a:t>
            </a:r>
          </a:p>
          <a:p>
            <a:pPr marL="0" indent="0">
              <a:buFont typeface="Wingdings" pitchFamily="2" charset="2"/>
              <a:buNone/>
            </a:pPr>
            <a:endParaRPr lang="zh-CN" altLang="en-US" sz="2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806431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3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p:nvPr>
        </p:nvSpPr>
        <p:spPr/>
        <p:txBody>
          <a:bodyPr/>
          <a:lstStyle/>
          <a:p>
            <a:r>
              <a:rPr lang="zh-CN" altLang="en-US" dirty="0" smtClean="0">
                <a:sym typeface="黑体" pitchFamily="49" charset="-122"/>
              </a:rPr>
              <a:t>Shell的环境变量</a:t>
            </a:r>
            <a:endParaRPr lang="zh-CN" altLang="en-US" dirty="0" smtClean="0"/>
          </a:p>
        </p:txBody>
      </p:sp>
      <p:sp>
        <p:nvSpPr>
          <p:cNvPr id="73730" name="内容占位符 2"/>
          <p:cNvSpPr>
            <a:spLocks noGrp="1" noChangeArrowheads="1"/>
          </p:cNvSpPr>
          <p:nvPr>
            <p:ph idx="1"/>
          </p:nvPr>
        </p:nvSpPr>
        <p:spPr/>
        <p:txBody>
          <a:bodyPr/>
          <a:lstStyle/>
          <a:p>
            <a:pPr marL="0" indent="0">
              <a:buFont typeface="Wingdings" pitchFamily="2" charset="2"/>
              <a:buNone/>
            </a:pPr>
            <a:r>
              <a:rPr lang="zh-CN" altLang="en-US" sz="2400" dirty="0" smtClean="0"/>
              <a:t>例</a:t>
            </a:r>
            <a:r>
              <a:rPr lang="en-US" altLang="zh-CN" sz="2400" dirty="0" smtClean="0"/>
              <a:t>:</a:t>
            </a:r>
            <a:r>
              <a:rPr lang="zh-CN" altLang="en-US" sz="2400" dirty="0" smtClean="0"/>
              <a:t>在下面的例子中，用命令cat依次显示目录~/course1/下demo_set.sh、 demo_for.sh和demo_while.sh三个脚本文件的内容</a:t>
            </a:r>
          </a:p>
          <a:p>
            <a:pPr marL="0" indent="0">
              <a:buFont typeface="Wingdings" pitchFamily="2" charset="2"/>
              <a:buNone/>
            </a:pPr>
            <a:r>
              <a:rPr lang="zh-CN" altLang="en-US" sz="2400" dirty="0" smtClean="0"/>
              <a:t>[root@localhost root]# cat  ~/courses1/demo_{set, for, while}.sh</a:t>
            </a:r>
            <a:endParaRPr lang="en-US" altLang="zh-CN" sz="2400" dirty="0" smtClean="0"/>
          </a:p>
          <a:p>
            <a:pPr marL="0" indent="0">
              <a:buFont typeface="Wingdings" pitchFamily="2" charset="2"/>
              <a:buNone/>
            </a:pPr>
            <a:endParaRPr lang="en-US" altLang="zh-CN" sz="2400" dirty="0"/>
          </a:p>
          <a:p>
            <a:pPr marL="0" indent="0">
              <a:buFont typeface="Wingdings" pitchFamily="2" charset="2"/>
              <a:buNone/>
            </a:pPr>
            <a:r>
              <a:rPr lang="zh-CN" altLang="en-US" sz="2400" dirty="0" smtClean="0">
                <a:solidFill>
                  <a:srgbClr val="FF0000"/>
                </a:solidFill>
              </a:rPr>
              <a:t>自行调试</a:t>
            </a:r>
          </a:p>
        </p:txBody>
      </p:sp>
    </p:spTree>
    <p:extLst>
      <p:ext uri="{BB962C8B-B14F-4D97-AF65-F5344CB8AC3E}">
        <p14:creationId xmlns:p14="http://schemas.microsoft.com/office/powerpoint/2010/main" val="416975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rpm</a:t>
            </a:r>
            <a:r>
              <a:rPr lang="zh-CN" altLang="en-US" dirty="0" smtClean="0"/>
              <a:t>形式的软件包</a:t>
            </a:r>
            <a:endParaRPr lang="zh-CN" altLang="en-US" dirty="0"/>
          </a:p>
        </p:txBody>
      </p:sp>
      <p:sp>
        <p:nvSpPr>
          <p:cNvPr id="3" name="内容占位符 2"/>
          <p:cNvSpPr>
            <a:spLocks noGrp="1"/>
          </p:cNvSpPr>
          <p:nvPr>
            <p:ph idx="1"/>
          </p:nvPr>
        </p:nvSpPr>
        <p:spPr>
          <a:xfrm>
            <a:off x="684213" y="1412875"/>
            <a:ext cx="8229600" cy="3240261"/>
          </a:xfrm>
        </p:spPr>
        <p:txBody>
          <a:bodyPr/>
          <a:lstStyle/>
          <a:p>
            <a:r>
              <a:rPr lang="en-US" altLang="zh-CN" sz="2400" dirty="0" err="1" smtClean="0"/>
              <a:t>Redhat</a:t>
            </a:r>
            <a:r>
              <a:rPr lang="en-US" altLang="zh-CN" sz="2400" dirty="0" smtClean="0"/>
              <a:t> Linux</a:t>
            </a:r>
            <a:r>
              <a:rPr lang="zh-CN" altLang="en-US" sz="2400" dirty="0" smtClean="0"/>
              <a:t>下安装</a:t>
            </a:r>
            <a:r>
              <a:rPr lang="en-US" altLang="zh-CN" sz="2400" dirty="0" smtClean="0"/>
              <a:t>rpm</a:t>
            </a:r>
            <a:r>
              <a:rPr lang="zh-CN" altLang="en-US" sz="2400" dirty="0" smtClean="0"/>
              <a:t>形式的软件包使用</a:t>
            </a:r>
            <a:r>
              <a:rPr lang="en-US" altLang="zh-CN" sz="2400" dirty="0" smtClean="0"/>
              <a:t>rpm</a:t>
            </a:r>
            <a:r>
              <a:rPr lang="zh-CN" altLang="en-US" sz="2400" dirty="0" smtClean="0"/>
              <a:t>命令</a:t>
            </a:r>
            <a:endParaRPr lang="en-US" altLang="zh-CN" sz="2400" dirty="0" smtClean="0"/>
          </a:p>
          <a:p>
            <a:r>
              <a:rPr lang="zh-CN" altLang="en-US" sz="2400" dirty="0" smtClean="0"/>
              <a:t>命令格式：</a:t>
            </a:r>
            <a:r>
              <a:rPr lang="en-US" altLang="zh-CN" sz="2400" dirty="0" err="1" smtClean="0">
                <a:solidFill>
                  <a:srgbClr val="FF0000"/>
                </a:solidFill>
              </a:rPr>
              <a:t>rmp</a:t>
            </a:r>
            <a:r>
              <a:rPr lang="en-US" altLang="zh-CN" sz="2400" dirty="0" smtClean="0">
                <a:solidFill>
                  <a:srgbClr val="FF0000"/>
                </a:solidFill>
              </a:rPr>
              <a:t> [</a:t>
            </a:r>
            <a:r>
              <a:rPr lang="zh-CN" altLang="en-US" sz="2400" dirty="0" smtClean="0">
                <a:solidFill>
                  <a:srgbClr val="FF0000"/>
                </a:solidFill>
              </a:rPr>
              <a:t>参数</a:t>
            </a:r>
            <a:r>
              <a:rPr lang="en-US" altLang="zh-CN" sz="2400" dirty="0" smtClean="0">
                <a:solidFill>
                  <a:srgbClr val="FF0000"/>
                </a:solidFill>
              </a:rPr>
              <a:t>] </a:t>
            </a:r>
            <a:r>
              <a:rPr lang="zh-CN" altLang="en-US" sz="2400" dirty="0" smtClean="0">
                <a:solidFill>
                  <a:srgbClr val="FF0000"/>
                </a:solidFill>
              </a:rPr>
              <a:t>软件包</a:t>
            </a:r>
            <a:endParaRPr lang="en-US" altLang="zh-CN" sz="2400" dirty="0" smtClean="0">
              <a:solidFill>
                <a:srgbClr val="FF0000"/>
              </a:solidFill>
            </a:endParaRPr>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16228421"/>
              </p:ext>
            </p:extLst>
          </p:nvPr>
        </p:nvGraphicFramePr>
        <p:xfrm>
          <a:off x="2123728" y="2420888"/>
          <a:ext cx="5400600" cy="1828800"/>
        </p:xfrm>
        <a:graphic>
          <a:graphicData uri="http://schemas.openxmlformats.org/drawingml/2006/table">
            <a:tbl>
              <a:tblPr firstRow="1" bandRow="1">
                <a:tableStyleId>{ED083AE6-46FA-4A59-8FB0-9F97EB10719F}</a:tableStyleId>
              </a:tblPr>
              <a:tblGrid>
                <a:gridCol w="872824"/>
                <a:gridCol w="4527776"/>
              </a:tblGrid>
              <a:tr h="345638">
                <a:tc>
                  <a:txBody>
                    <a:bodyPr/>
                    <a:lstStyle/>
                    <a:p>
                      <a:pPr algn="ctr"/>
                      <a:r>
                        <a:rPr lang="zh-CN" altLang="en-US" b="0" dirty="0" smtClean="0"/>
                        <a:t>参数</a:t>
                      </a:r>
                      <a:endParaRPr lang="zh-CN" altLang="en-US" b="0" dirty="0"/>
                    </a:p>
                  </a:txBody>
                  <a:tcPr/>
                </a:tc>
                <a:tc>
                  <a:txBody>
                    <a:bodyPr/>
                    <a:lstStyle/>
                    <a:p>
                      <a:pPr algn="ctr"/>
                      <a:r>
                        <a:rPr lang="zh-CN" altLang="en-US" b="0" dirty="0" smtClean="0"/>
                        <a:t>含义</a:t>
                      </a:r>
                      <a:endParaRPr lang="zh-CN" altLang="en-US" b="0" dirty="0"/>
                    </a:p>
                  </a:txBody>
                  <a:tcPr/>
                </a:tc>
              </a:tr>
              <a:tr h="345638">
                <a:tc>
                  <a:txBody>
                    <a:bodyPr/>
                    <a:lstStyle/>
                    <a:p>
                      <a:pPr algn="ctr"/>
                      <a:r>
                        <a:rPr lang="en-US" altLang="zh-CN" b="0" dirty="0" smtClean="0"/>
                        <a:t>-</a:t>
                      </a:r>
                      <a:r>
                        <a:rPr lang="en-US" altLang="zh-CN" b="0" dirty="0" err="1" smtClean="0"/>
                        <a:t>i</a:t>
                      </a:r>
                      <a:endParaRPr lang="zh-CN" altLang="en-US" b="0" dirty="0"/>
                    </a:p>
                  </a:txBody>
                  <a:tcPr/>
                </a:tc>
                <a:tc>
                  <a:txBody>
                    <a:bodyPr/>
                    <a:lstStyle/>
                    <a:p>
                      <a:pPr algn="l"/>
                      <a:r>
                        <a:rPr lang="zh-CN" altLang="en-US" b="0" dirty="0" smtClean="0"/>
                        <a:t>安装软件包</a:t>
                      </a:r>
                      <a:endParaRPr lang="zh-CN" altLang="en-US" b="0" dirty="0"/>
                    </a:p>
                  </a:txBody>
                  <a:tcPr/>
                </a:tc>
              </a:tr>
              <a:tr h="345638">
                <a:tc>
                  <a:txBody>
                    <a:bodyPr/>
                    <a:lstStyle/>
                    <a:p>
                      <a:pPr algn="ctr"/>
                      <a:r>
                        <a:rPr lang="en-US" altLang="zh-CN" b="0" dirty="0" smtClean="0"/>
                        <a:t>-v</a:t>
                      </a:r>
                      <a:endParaRPr lang="zh-CN" altLang="en-US" b="0" dirty="0"/>
                    </a:p>
                  </a:txBody>
                  <a:tcPr/>
                </a:tc>
                <a:tc>
                  <a:txBody>
                    <a:bodyPr/>
                    <a:lstStyle/>
                    <a:p>
                      <a:pPr algn="l"/>
                      <a:r>
                        <a:rPr lang="zh-CN" altLang="en-US" b="0" dirty="0" smtClean="0"/>
                        <a:t>显示信息</a:t>
                      </a:r>
                      <a:endParaRPr lang="zh-CN" altLang="en-US" b="0" dirty="0"/>
                    </a:p>
                  </a:txBody>
                  <a:tcPr/>
                </a:tc>
              </a:tr>
              <a:tr h="345638">
                <a:tc>
                  <a:txBody>
                    <a:bodyPr/>
                    <a:lstStyle/>
                    <a:p>
                      <a:pPr algn="ctr"/>
                      <a:r>
                        <a:rPr lang="en-US" altLang="zh-CN" b="0" dirty="0" smtClean="0"/>
                        <a:t>-h</a:t>
                      </a:r>
                      <a:endParaRPr lang="zh-CN" altLang="en-US" b="0" dirty="0"/>
                    </a:p>
                  </a:txBody>
                  <a:tcPr/>
                </a:tc>
                <a:tc>
                  <a:txBody>
                    <a:bodyPr/>
                    <a:lstStyle/>
                    <a:p>
                      <a:pPr algn="l"/>
                      <a:r>
                        <a:rPr lang="zh-CN" altLang="en-US" b="0" dirty="0" smtClean="0"/>
                        <a:t>用“</a:t>
                      </a:r>
                      <a:r>
                        <a:rPr lang="en-US" altLang="zh-CN" b="0" dirty="0" smtClean="0"/>
                        <a:t>#</a:t>
                      </a:r>
                      <a:r>
                        <a:rPr lang="zh-CN" altLang="en-US" b="0" dirty="0" smtClean="0"/>
                        <a:t>”显示完成的进度</a:t>
                      </a:r>
                      <a:endParaRPr lang="zh-CN" altLang="en-US" b="0" dirty="0"/>
                    </a:p>
                  </a:txBody>
                  <a:tcPr/>
                </a:tc>
              </a:tr>
              <a:tr h="345638">
                <a:tc>
                  <a:txBody>
                    <a:bodyPr/>
                    <a:lstStyle/>
                    <a:p>
                      <a:pPr algn="ctr"/>
                      <a:r>
                        <a:rPr lang="en-US" altLang="zh-CN" b="0" dirty="0" smtClean="0"/>
                        <a:t>-e</a:t>
                      </a:r>
                      <a:endParaRPr lang="zh-CN" altLang="en-US" b="0" dirty="0"/>
                    </a:p>
                  </a:txBody>
                  <a:tcPr/>
                </a:tc>
                <a:tc>
                  <a:txBody>
                    <a:bodyPr/>
                    <a:lstStyle/>
                    <a:p>
                      <a:pPr algn="l"/>
                      <a:r>
                        <a:rPr lang="zh-CN" altLang="en-US" b="0" dirty="0" smtClean="0"/>
                        <a:t>删除已安装的软件包</a:t>
                      </a:r>
                      <a:endParaRPr lang="zh-CN" altLang="en-US" b="0" dirty="0"/>
                    </a:p>
                  </a:txBody>
                  <a:tcPr/>
                </a:tc>
              </a:tr>
            </a:tbl>
          </a:graphicData>
        </a:graphic>
      </p:graphicFrame>
      <p:sp>
        <p:nvSpPr>
          <p:cNvPr id="5" name="TextBox 4"/>
          <p:cNvSpPr txBox="1"/>
          <p:nvPr/>
        </p:nvSpPr>
        <p:spPr>
          <a:xfrm>
            <a:off x="350560" y="4869160"/>
            <a:ext cx="8676456" cy="830997"/>
          </a:xfrm>
          <a:prstGeom prst="rect">
            <a:avLst/>
          </a:prstGeom>
          <a:noFill/>
        </p:spPr>
        <p:txBody>
          <a:bodyPr wrap="square" rtlCol="0">
            <a:spAutoFit/>
          </a:bodyPr>
          <a:lstStyle/>
          <a:p>
            <a:r>
              <a:rPr lang="zh-CN" altLang="en-US" sz="2400" dirty="0" smtClean="0"/>
              <a:t>例：</a:t>
            </a:r>
            <a:r>
              <a:rPr lang="zh-CN" altLang="en-US" sz="2400" dirty="0"/>
              <a:t> </a:t>
            </a:r>
            <a:r>
              <a:rPr lang="zh-CN" altLang="en-US" sz="2400" dirty="0" smtClean="0"/>
              <a:t>安装</a:t>
            </a:r>
            <a:r>
              <a:rPr lang="en-US" altLang="zh-CN" sz="2400" dirty="0" err="1" smtClean="0"/>
              <a:t>dhcp</a:t>
            </a:r>
            <a:r>
              <a:rPr lang="zh-CN" altLang="en-US" sz="2400" dirty="0" smtClean="0"/>
              <a:t>服务器，它的软件包名为</a:t>
            </a:r>
            <a:r>
              <a:rPr lang="en-US" altLang="zh-CN" sz="2400" dirty="0" smtClean="0"/>
              <a:t>dhcp-3.0pll-23.i386.rpm</a:t>
            </a:r>
          </a:p>
          <a:p>
            <a:r>
              <a:rPr lang="zh-CN" altLang="en-US" sz="2400" dirty="0" smtClean="0"/>
              <a:t>[</a:t>
            </a:r>
            <a:r>
              <a:rPr lang="zh-CN" altLang="en-US" sz="2400" dirty="0"/>
              <a:t>root@localhost root]# </a:t>
            </a:r>
            <a:r>
              <a:rPr lang="en-US" altLang="zh-CN" sz="2400" dirty="0" smtClean="0"/>
              <a:t>rpm –</a:t>
            </a:r>
            <a:r>
              <a:rPr lang="en-US" altLang="zh-CN" sz="2400" dirty="0" err="1" smtClean="0"/>
              <a:t>ivh</a:t>
            </a:r>
            <a:r>
              <a:rPr lang="en-US" altLang="zh-CN" sz="2400" dirty="0" smtClean="0"/>
              <a:t> </a:t>
            </a:r>
            <a:r>
              <a:rPr lang="en-US" altLang="zh-CN" sz="2400" dirty="0"/>
              <a:t>dhcp-3.0pll-23.i386.rpm</a:t>
            </a:r>
            <a:endParaRPr lang="zh-CN" altLang="en-US" sz="2400" dirty="0"/>
          </a:p>
        </p:txBody>
      </p:sp>
    </p:spTree>
    <p:extLst>
      <p:ext uri="{BB962C8B-B14F-4D97-AF65-F5344CB8AC3E}">
        <p14:creationId xmlns:p14="http://schemas.microsoft.com/office/powerpoint/2010/main" val="317507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4337"/>
          <p:cNvSpPr>
            <a:spLocks noGrp="1" noChangeArrowheads="1"/>
          </p:cNvSpPr>
          <p:nvPr>
            <p:ph type="title"/>
          </p:nvPr>
        </p:nvSpPr>
        <p:spPr/>
        <p:txBody>
          <a:bodyPr/>
          <a:lstStyle/>
          <a:p>
            <a:r>
              <a:rPr lang="zh-CN" altLang="en-US" dirty="0">
                <a:sym typeface="黑体" pitchFamily="49" charset="-122"/>
              </a:rPr>
              <a:t>文本编辑器vi / vim</a:t>
            </a:r>
            <a:endParaRPr lang="zh-CN" altLang="en-US" dirty="0" smtClean="0"/>
          </a:p>
        </p:txBody>
      </p:sp>
      <p:sp>
        <p:nvSpPr>
          <p:cNvPr id="11266" name="文本占位符 14338"/>
          <p:cNvSpPr>
            <a:spLocks noGrp="1" noChangeArrowheads="1"/>
          </p:cNvSpPr>
          <p:nvPr>
            <p:ph idx="1"/>
          </p:nvPr>
        </p:nvSpPr>
        <p:spPr>
          <a:xfrm>
            <a:off x="539750" y="1412875"/>
            <a:ext cx="8353425" cy="5040313"/>
          </a:xfrm>
        </p:spPr>
        <p:txBody>
          <a:bodyPr/>
          <a:lstStyle/>
          <a:p>
            <a:pPr marL="0" indent="0" algn="just">
              <a:lnSpc>
                <a:spcPct val="90000"/>
              </a:lnSpc>
              <a:buNone/>
            </a:pPr>
            <a:r>
              <a:rPr lang="en-US" sz="2400" b="1" dirty="0" smtClean="0"/>
              <a:t>vi / vim</a:t>
            </a:r>
            <a:r>
              <a:rPr lang="zh-CN" altLang="en-US" sz="2400" b="1" dirty="0" smtClean="0"/>
              <a:t>文本编辑器 </a:t>
            </a:r>
            <a:endParaRPr lang="zh-CN" altLang="en-US" sz="2400" dirty="0" smtClean="0"/>
          </a:p>
          <a:p>
            <a:pPr marL="533400" indent="-533400">
              <a:lnSpc>
                <a:spcPct val="90000"/>
              </a:lnSpc>
            </a:pPr>
            <a:r>
              <a:rPr lang="en-US" sz="2400" dirty="0" smtClean="0"/>
              <a:t>vi</a:t>
            </a:r>
            <a:r>
              <a:rPr lang="zh-CN" altLang="en-US" sz="2400" dirty="0" smtClean="0"/>
              <a:t>是</a:t>
            </a:r>
            <a:r>
              <a:rPr lang="en-US" sz="2400" dirty="0" smtClean="0"/>
              <a:t>Linux/Unix</a:t>
            </a:r>
            <a:r>
              <a:rPr lang="zh-CN" altLang="en-US" sz="2400" dirty="0" smtClean="0"/>
              <a:t>世界里最常用的全屏编辑器，所有的</a:t>
            </a:r>
            <a:r>
              <a:rPr lang="en-US" sz="2400" dirty="0" smtClean="0"/>
              <a:t>Linux</a:t>
            </a:r>
            <a:r>
              <a:rPr lang="zh-CN" altLang="en-US" sz="2400" dirty="0" smtClean="0"/>
              <a:t>系统都提供该编辑器，而</a:t>
            </a:r>
            <a:r>
              <a:rPr lang="en-US" sz="2400" dirty="0" smtClean="0"/>
              <a:t>Linux</a:t>
            </a:r>
            <a:r>
              <a:rPr lang="zh-CN" altLang="en-US" sz="2400" dirty="0" smtClean="0"/>
              <a:t>也提供了</a:t>
            </a:r>
            <a:r>
              <a:rPr lang="en-US" sz="2400" dirty="0" smtClean="0"/>
              <a:t>vi</a:t>
            </a:r>
            <a:r>
              <a:rPr lang="zh-CN" altLang="en-US" sz="2400" dirty="0" smtClean="0"/>
              <a:t>的加强版</a:t>
            </a:r>
            <a:r>
              <a:rPr lang="en-US" sz="2400" dirty="0" smtClean="0"/>
              <a:t>——vim</a:t>
            </a:r>
            <a:r>
              <a:rPr lang="zh-CN" altLang="en-US" sz="2400" dirty="0" smtClean="0"/>
              <a:t>，同</a:t>
            </a:r>
            <a:r>
              <a:rPr lang="en-US" sz="2400" dirty="0" smtClean="0"/>
              <a:t>vi</a:t>
            </a:r>
            <a:r>
              <a:rPr lang="zh-CN" altLang="en-US" sz="2400" dirty="0" smtClean="0"/>
              <a:t>是完全兼容，存放路径为</a:t>
            </a:r>
            <a:r>
              <a:rPr lang="en-US" sz="2400" dirty="0" smtClean="0"/>
              <a:t>/</a:t>
            </a:r>
            <a:r>
              <a:rPr lang="en-US" sz="2400" dirty="0" err="1" smtClean="0"/>
              <a:t>usr</a:t>
            </a:r>
            <a:r>
              <a:rPr lang="en-US" sz="2400" dirty="0" smtClean="0"/>
              <a:t>/bin/vim</a:t>
            </a:r>
            <a:r>
              <a:rPr lang="zh-CN" altLang="en-US" sz="2400" dirty="0" smtClean="0"/>
              <a:t>，</a:t>
            </a:r>
            <a:r>
              <a:rPr lang="en-US" sz="2400" dirty="0" smtClean="0"/>
              <a:t>vim</a:t>
            </a:r>
            <a:r>
              <a:rPr lang="zh-CN" altLang="en-US" sz="2400" dirty="0" smtClean="0"/>
              <a:t>软件及有关信息可以从</a:t>
            </a:r>
            <a:r>
              <a:rPr lang="en-US" sz="2400" dirty="0" smtClean="0"/>
              <a:t>www.vim.org</a:t>
            </a:r>
            <a:r>
              <a:rPr lang="zh-CN" altLang="en-US" sz="2400" dirty="0" smtClean="0"/>
              <a:t>获得。 </a:t>
            </a:r>
          </a:p>
          <a:p>
            <a:pPr marL="533400" indent="-533400">
              <a:lnSpc>
                <a:spcPct val="90000"/>
              </a:lnSpc>
            </a:pPr>
            <a:r>
              <a:rPr lang="zh-CN" altLang="en-US" sz="2400" dirty="0" smtClean="0"/>
              <a:t>命令语法：</a:t>
            </a:r>
            <a:r>
              <a:rPr lang="en-US" sz="2400" dirty="0" smtClean="0"/>
              <a:t>vi [options] [filename]</a:t>
            </a:r>
          </a:p>
          <a:p>
            <a:pPr marL="533400" indent="-533400">
              <a:lnSpc>
                <a:spcPct val="90000"/>
              </a:lnSpc>
            </a:pPr>
            <a:r>
              <a:rPr lang="zh-CN" altLang="en-US" sz="2400" dirty="0"/>
              <a:t> </a:t>
            </a:r>
            <a:r>
              <a:rPr lang="en-US" altLang="zh-CN" sz="2400" dirty="0"/>
              <a:t>filename </a:t>
            </a:r>
            <a:r>
              <a:rPr lang="zh-CN" altLang="en-US" sz="2400" dirty="0"/>
              <a:t>是要编辑的文件的路径名。如果文件不存在，则 </a:t>
            </a:r>
            <a:r>
              <a:rPr lang="en-US" altLang="zh-CN" sz="2400" dirty="0"/>
              <a:t>vi </a:t>
            </a:r>
            <a:r>
              <a:rPr lang="zh-CN" altLang="en-US" sz="2400" dirty="0"/>
              <a:t>会创建一个新文件</a:t>
            </a:r>
            <a:r>
              <a:rPr lang="zh-CN" altLang="en-US" sz="2400" dirty="0" smtClean="0"/>
              <a:t>。</a:t>
            </a:r>
            <a:endParaRPr lang="en-US" altLang="zh-CN" sz="2400" dirty="0" smtClean="0"/>
          </a:p>
          <a:p>
            <a:pPr marL="533400" indent="-533400">
              <a:lnSpc>
                <a:spcPct val="90000"/>
              </a:lnSpc>
            </a:pPr>
            <a:r>
              <a:rPr lang="zh-CN" altLang="en-US" sz="2400" dirty="0"/>
              <a:t>常用选项：</a:t>
            </a:r>
          </a:p>
          <a:p>
            <a:pPr marL="914400" lvl="1" indent="-457200">
              <a:lnSpc>
                <a:spcPct val="90000"/>
              </a:lnSpc>
              <a:buFont typeface="Wingdings" pitchFamily="2" charset="2"/>
              <a:buChar char="l"/>
            </a:pPr>
            <a:r>
              <a:rPr lang="en-US" altLang="zh-CN" sz="2000" dirty="0"/>
              <a:t>+n	   </a:t>
            </a:r>
            <a:r>
              <a:rPr lang="zh-CN" altLang="en-US" sz="2000" dirty="0"/>
              <a:t>从第</a:t>
            </a:r>
            <a:r>
              <a:rPr lang="en-US" altLang="zh-CN" sz="2000" dirty="0"/>
              <a:t>n</a:t>
            </a:r>
            <a:r>
              <a:rPr lang="zh-CN" altLang="en-US" sz="2000" dirty="0"/>
              <a:t>行开始编辑文件</a:t>
            </a:r>
          </a:p>
          <a:p>
            <a:pPr marL="914400" lvl="1" indent="-457200">
              <a:lnSpc>
                <a:spcPct val="90000"/>
              </a:lnSpc>
              <a:buFont typeface="Wingdings" pitchFamily="2" charset="2"/>
              <a:buChar char="l"/>
            </a:pPr>
            <a:r>
              <a:rPr lang="en-US" altLang="zh-CN" sz="2000" dirty="0"/>
              <a:t>+/</a:t>
            </a:r>
            <a:r>
              <a:rPr lang="en-US" altLang="zh-CN" sz="2000" dirty="0" err="1"/>
              <a:t>exp</a:t>
            </a:r>
            <a:r>
              <a:rPr lang="en-US" altLang="zh-CN" sz="2000" dirty="0"/>
              <a:t>       </a:t>
            </a:r>
            <a:r>
              <a:rPr lang="zh-CN" altLang="en-US" sz="2000" dirty="0"/>
              <a:t>从文件中匹配字符串</a:t>
            </a:r>
            <a:r>
              <a:rPr lang="en-US" altLang="zh-CN" sz="2000" i="1" dirty="0" err="1"/>
              <a:t>exp</a:t>
            </a:r>
            <a:r>
              <a:rPr lang="zh-CN" altLang="en-US" sz="2000" dirty="0"/>
              <a:t>的第一行开始编辑</a:t>
            </a:r>
          </a:p>
          <a:p>
            <a:pPr marL="533400" indent="-533400">
              <a:lnSpc>
                <a:spcPct val="90000"/>
              </a:lnSpc>
            </a:pPr>
            <a:endParaRPr lang="en-US" sz="2400" dirty="0" smtClean="0"/>
          </a:p>
        </p:txBody>
      </p:sp>
    </p:spTree>
    <p:extLst>
      <p:ext uri="{BB962C8B-B14F-4D97-AF65-F5344CB8AC3E}">
        <p14:creationId xmlns:p14="http://schemas.microsoft.com/office/powerpoint/2010/main" val="326675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4337"/>
          <p:cNvSpPr>
            <a:spLocks noGrp="1" noChangeArrowheads="1"/>
          </p:cNvSpPr>
          <p:nvPr>
            <p:ph type="title"/>
          </p:nvPr>
        </p:nvSpPr>
        <p:spPr/>
        <p:txBody>
          <a:bodyPr/>
          <a:lstStyle/>
          <a:p>
            <a:r>
              <a:rPr lang="zh-CN" altLang="en-US" dirty="0">
                <a:sym typeface="黑体" pitchFamily="49" charset="-122"/>
              </a:rPr>
              <a:t>文本编辑器vi / vim</a:t>
            </a:r>
            <a:endParaRPr lang="zh-CN" altLang="en-US" dirty="0" smtClean="0"/>
          </a:p>
        </p:txBody>
      </p:sp>
      <p:sp>
        <p:nvSpPr>
          <p:cNvPr id="11266" name="文本占位符 14338"/>
          <p:cNvSpPr>
            <a:spLocks noGrp="1" noChangeArrowheads="1"/>
          </p:cNvSpPr>
          <p:nvPr>
            <p:ph idx="1"/>
          </p:nvPr>
        </p:nvSpPr>
        <p:spPr>
          <a:xfrm>
            <a:off x="539750" y="1412875"/>
            <a:ext cx="8353425" cy="5040313"/>
          </a:xfrm>
        </p:spPr>
        <p:txBody>
          <a:bodyPr/>
          <a:lstStyle/>
          <a:p>
            <a:pPr marL="0" indent="0" algn="just">
              <a:lnSpc>
                <a:spcPct val="90000"/>
              </a:lnSpc>
              <a:buNone/>
            </a:pPr>
            <a:r>
              <a:rPr lang="en-US" sz="2400" b="1" dirty="0" smtClean="0"/>
              <a:t>vi / vim</a:t>
            </a:r>
            <a:r>
              <a:rPr lang="zh-CN" altLang="en-US" sz="2400" b="1" dirty="0" smtClean="0"/>
              <a:t>文本编辑器 </a:t>
            </a:r>
            <a:endParaRPr lang="zh-CN" altLang="en-US" sz="2400" dirty="0" smtClean="0"/>
          </a:p>
          <a:p>
            <a:pPr marL="533400" indent="-533400">
              <a:lnSpc>
                <a:spcPct val="90000"/>
              </a:lnSpc>
            </a:pPr>
            <a:r>
              <a:rPr lang="zh-CN" altLang="en-US" sz="2400" dirty="0" smtClean="0"/>
              <a:t>两类模式：</a:t>
            </a:r>
          </a:p>
          <a:p>
            <a:pPr marL="914400" lvl="1" indent="-457200">
              <a:lnSpc>
                <a:spcPct val="90000"/>
              </a:lnSpc>
              <a:buFont typeface="Wingdings" pitchFamily="2" charset="2"/>
              <a:buChar char="l"/>
            </a:pPr>
            <a:r>
              <a:rPr lang="zh-CN" altLang="en-US" dirty="0" smtClean="0"/>
              <a:t>命令模式（</a:t>
            </a:r>
            <a:r>
              <a:rPr lang="en-US" dirty="0" smtClean="0"/>
              <a:t>command mode</a:t>
            </a:r>
            <a:r>
              <a:rPr lang="zh-CN" altLang="en-US" dirty="0" smtClean="0"/>
              <a:t>），由键盘命令序列（</a:t>
            </a:r>
            <a:r>
              <a:rPr lang="en-US" dirty="0" smtClean="0"/>
              <a:t>vi</a:t>
            </a:r>
            <a:r>
              <a:rPr lang="zh-CN" altLang="en-US" dirty="0" smtClean="0"/>
              <a:t>编辑器命令）组成，完成某些特定动作。</a:t>
            </a:r>
          </a:p>
          <a:p>
            <a:pPr marL="914400" lvl="1" indent="-457200">
              <a:lnSpc>
                <a:spcPct val="90000"/>
              </a:lnSpc>
              <a:buFont typeface="Wingdings" pitchFamily="2" charset="2"/>
              <a:buChar char="l"/>
            </a:pPr>
            <a:r>
              <a:rPr lang="zh-CN" altLang="en-US" dirty="0" smtClean="0"/>
              <a:t>插入模式（</a:t>
            </a:r>
            <a:r>
              <a:rPr lang="en-US" dirty="0" smtClean="0"/>
              <a:t>insert mode</a:t>
            </a:r>
            <a:r>
              <a:rPr lang="zh-CN" altLang="en-US" dirty="0" smtClean="0"/>
              <a:t>），允许你输入文本。</a:t>
            </a:r>
            <a:endParaRPr lang="en-US" dirty="0" smtClean="0"/>
          </a:p>
        </p:txBody>
      </p:sp>
    </p:spTree>
    <p:extLst>
      <p:ext uri="{BB962C8B-B14F-4D97-AF65-F5344CB8AC3E}">
        <p14:creationId xmlns:p14="http://schemas.microsoft.com/office/powerpoint/2010/main" val="319562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a:lstStyle/>
          <a:p>
            <a:r>
              <a:rPr lang="zh-CN" altLang="en-US" dirty="0" smtClean="0">
                <a:sym typeface="黑体" pitchFamily="49" charset="-122"/>
              </a:rPr>
              <a:t>文本编辑器vi / vim</a:t>
            </a:r>
          </a:p>
        </p:txBody>
      </p:sp>
      <p:pic>
        <p:nvPicPr>
          <p:cNvPr id="74754" name="Picture 91" descr="linux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1052736"/>
            <a:ext cx="52482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18748" y="6093296"/>
            <a:ext cx="2746265" cy="369332"/>
          </a:xfrm>
          <a:prstGeom prst="rect">
            <a:avLst/>
          </a:prstGeom>
        </p:spPr>
        <p:txBody>
          <a:bodyPr wrap="none">
            <a:spAutoFit/>
          </a:bodyPr>
          <a:lstStyle/>
          <a:p>
            <a:r>
              <a:rPr lang="en-US" altLang="zh-CN" b="1" dirty="0"/>
              <a:t>vi</a:t>
            </a:r>
            <a:r>
              <a:rPr lang="zh-CN" altLang="en-US" b="1" dirty="0"/>
              <a:t>文本编辑器的操作模式 </a:t>
            </a:r>
            <a:endParaRPr lang="zh-CN" altLang="en-US" dirty="0"/>
          </a:p>
        </p:txBody>
      </p:sp>
    </p:spTree>
    <p:extLst>
      <p:ext uri="{BB962C8B-B14F-4D97-AF65-F5344CB8AC3E}">
        <p14:creationId xmlns:p14="http://schemas.microsoft.com/office/powerpoint/2010/main" val="126913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r>
              <a:rPr lang="zh-CN" altLang="en-US" dirty="0" smtClean="0">
                <a:sym typeface="黑体" pitchFamily="49" charset="-122"/>
              </a:rPr>
              <a:t>文本编辑器vi / vim</a:t>
            </a:r>
          </a:p>
        </p:txBody>
      </p:sp>
      <p:sp>
        <p:nvSpPr>
          <p:cNvPr id="75778" name="内容占位符 2"/>
          <p:cNvSpPr>
            <a:spLocks noGrp="1" noChangeArrowheads="1"/>
          </p:cNvSpPr>
          <p:nvPr>
            <p:ph idx="1"/>
          </p:nvPr>
        </p:nvSpPr>
        <p:spPr/>
        <p:txBody>
          <a:bodyPr/>
          <a:lstStyle/>
          <a:p>
            <a:pPr marL="0" indent="0">
              <a:buFont typeface="Wingdings" pitchFamily="2" charset="2"/>
              <a:buNone/>
            </a:pPr>
            <a:endParaRPr lang="en-US" altLang="zh-CN" sz="2000" dirty="0" smtClean="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132856"/>
            <a:ext cx="6696744" cy="32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688" y="1700808"/>
            <a:ext cx="5544616" cy="369332"/>
          </a:xfrm>
          <a:prstGeom prst="rect">
            <a:avLst/>
          </a:prstGeom>
          <a:noFill/>
        </p:spPr>
        <p:txBody>
          <a:bodyPr wrap="square" rtlCol="0">
            <a:spAutoFit/>
          </a:bodyPr>
          <a:lstStyle/>
          <a:p>
            <a:pPr algn="ctr"/>
            <a:r>
              <a:rPr lang="zh-CN" altLang="en-US" dirty="0" smtClean="0"/>
              <a:t>表</a:t>
            </a:r>
            <a:r>
              <a:rPr lang="en-US" altLang="zh-CN" dirty="0" smtClean="0"/>
              <a:t>1-31  vi</a:t>
            </a:r>
            <a:r>
              <a:rPr lang="zh-CN" altLang="en-US" dirty="0" smtClean="0"/>
              <a:t>中移动光标类的命令</a:t>
            </a:r>
            <a:endParaRPr lang="zh-CN" altLang="en-US" dirty="0"/>
          </a:p>
        </p:txBody>
      </p:sp>
    </p:spTree>
    <p:extLst>
      <p:ext uri="{BB962C8B-B14F-4D97-AF65-F5344CB8AC3E}">
        <p14:creationId xmlns:p14="http://schemas.microsoft.com/office/powerpoint/2010/main" val="400253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r>
              <a:rPr lang="zh-CN" altLang="en-US" dirty="0" smtClean="0">
                <a:sym typeface="黑体" pitchFamily="49" charset="-122"/>
              </a:rPr>
              <a:t>文本编辑器vi / vim</a:t>
            </a:r>
          </a:p>
        </p:txBody>
      </p:sp>
      <p:sp>
        <p:nvSpPr>
          <p:cNvPr id="75778" name="内容占位符 2"/>
          <p:cNvSpPr>
            <a:spLocks noGrp="1" noChangeArrowheads="1"/>
          </p:cNvSpPr>
          <p:nvPr>
            <p:ph idx="1"/>
          </p:nvPr>
        </p:nvSpPr>
        <p:spPr/>
        <p:txBody>
          <a:bodyPr/>
          <a:lstStyle/>
          <a:p>
            <a:pPr marL="0" indent="0">
              <a:buFont typeface="Wingdings" pitchFamily="2" charset="2"/>
              <a:buNone/>
            </a:pPr>
            <a:endParaRPr lang="en-US" altLang="zh-CN" sz="2000" dirty="0" smtClean="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en-US" altLang="zh-CN" sz="2000" dirty="0" smtClean="0"/>
          </a:p>
        </p:txBody>
      </p:sp>
      <p:sp>
        <p:nvSpPr>
          <p:cNvPr id="2" name="TextBox 1"/>
          <p:cNvSpPr txBox="1"/>
          <p:nvPr/>
        </p:nvSpPr>
        <p:spPr>
          <a:xfrm>
            <a:off x="1840184" y="1348627"/>
            <a:ext cx="5544616" cy="369332"/>
          </a:xfrm>
          <a:prstGeom prst="rect">
            <a:avLst/>
          </a:prstGeom>
          <a:noFill/>
        </p:spPr>
        <p:txBody>
          <a:bodyPr wrap="square" rtlCol="0">
            <a:spAutoFit/>
          </a:bodyPr>
          <a:lstStyle/>
          <a:p>
            <a:pPr algn="ctr"/>
            <a:r>
              <a:rPr lang="zh-CN" altLang="en-US" dirty="0" smtClean="0"/>
              <a:t>表</a:t>
            </a:r>
            <a:r>
              <a:rPr lang="en-US" altLang="zh-CN" dirty="0" smtClean="0"/>
              <a:t>1-32  vi</a:t>
            </a:r>
            <a:r>
              <a:rPr lang="zh-CN" altLang="en-US" dirty="0" smtClean="0"/>
              <a:t>中插入文本类的命令</a:t>
            </a:r>
            <a:endParaRPr lang="zh-CN" altLang="en-US" dirty="0"/>
          </a:p>
        </p:txBody>
      </p:sp>
      <p:grpSp>
        <p:nvGrpSpPr>
          <p:cNvPr id="3" name="组合 2"/>
          <p:cNvGrpSpPr/>
          <p:nvPr/>
        </p:nvGrpSpPr>
        <p:grpSpPr>
          <a:xfrm>
            <a:off x="1892061" y="1744553"/>
            <a:ext cx="5948127" cy="3262659"/>
            <a:chOff x="1864233" y="2614613"/>
            <a:chExt cx="5374767" cy="2524125"/>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14613"/>
              <a:ext cx="53340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233" y="4243388"/>
              <a:ext cx="5343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TextBox 4"/>
          <p:cNvSpPr txBox="1"/>
          <p:nvPr/>
        </p:nvSpPr>
        <p:spPr>
          <a:xfrm>
            <a:off x="1407886" y="5254171"/>
            <a:ext cx="7268570" cy="369332"/>
          </a:xfrm>
          <a:prstGeom prst="rect">
            <a:avLst/>
          </a:prstGeom>
          <a:noFill/>
        </p:spPr>
        <p:txBody>
          <a:bodyPr wrap="square" rtlCol="0">
            <a:spAutoFit/>
          </a:bodyPr>
          <a:lstStyle/>
          <a:p>
            <a:r>
              <a:rPr lang="zh-CN" altLang="en-US" dirty="0" smtClean="0"/>
              <a:t>其余</a:t>
            </a:r>
            <a:r>
              <a:rPr lang="en-US" altLang="zh-CN" dirty="0" smtClean="0"/>
              <a:t>vi</a:t>
            </a:r>
            <a:r>
              <a:rPr lang="zh-CN" altLang="en-US" dirty="0" smtClean="0"/>
              <a:t>编辑器的常用命令参考</a:t>
            </a:r>
            <a:r>
              <a:rPr lang="en-US" altLang="zh-CN" dirty="0" smtClean="0"/>
              <a:t>《</a:t>
            </a:r>
            <a:r>
              <a:rPr lang="en-US" altLang="zh-CN" dirty="0" err="1" smtClean="0"/>
              <a:t>linux</a:t>
            </a:r>
            <a:r>
              <a:rPr lang="zh-CN" altLang="en-US" dirty="0" smtClean="0"/>
              <a:t>应用开发技术详解</a:t>
            </a:r>
            <a:r>
              <a:rPr lang="en-US" altLang="zh-CN" dirty="0" smtClean="0"/>
              <a:t>》2.4</a:t>
            </a:r>
            <a:r>
              <a:rPr lang="zh-CN" altLang="en-US" dirty="0" smtClean="0"/>
              <a:t>节</a:t>
            </a:r>
            <a:endParaRPr lang="zh-CN" altLang="en-US" dirty="0"/>
          </a:p>
        </p:txBody>
      </p:sp>
    </p:spTree>
    <p:extLst>
      <p:ext uri="{BB962C8B-B14F-4D97-AF65-F5344CB8AC3E}">
        <p14:creationId xmlns:p14="http://schemas.microsoft.com/office/powerpoint/2010/main" val="364778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r>
              <a:rPr lang="zh-CN" altLang="en-US" dirty="0" smtClean="0">
                <a:sym typeface="黑体" pitchFamily="49" charset="-122"/>
              </a:rPr>
              <a:t>文本编辑器vi / vim</a:t>
            </a:r>
          </a:p>
        </p:txBody>
      </p:sp>
      <p:sp>
        <p:nvSpPr>
          <p:cNvPr id="75778" name="内容占位符 2"/>
          <p:cNvSpPr>
            <a:spLocks noGrp="1" noChangeArrowheads="1"/>
          </p:cNvSpPr>
          <p:nvPr>
            <p:ph idx="1"/>
          </p:nvPr>
        </p:nvSpPr>
        <p:spPr/>
        <p:txBody>
          <a:bodyPr/>
          <a:lstStyle/>
          <a:p>
            <a:pPr marL="0" indent="0">
              <a:buFont typeface="Wingdings" pitchFamily="2" charset="2"/>
              <a:buNone/>
            </a:pPr>
            <a:endParaRPr lang="en-US" altLang="zh-CN" sz="2000" dirty="0" smtClean="0"/>
          </a:p>
          <a:p>
            <a:pPr marL="0" indent="0">
              <a:buFont typeface="Wingdings" pitchFamily="2" charset="2"/>
              <a:buNone/>
            </a:pPr>
            <a:r>
              <a:rPr lang="zh-CN" altLang="en-US" sz="2400" dirty="0" smtClean="0"/>
              <a:t>例如：在vi命令行状态下，输入：</a:t>
            </a:r>
          </a:p>
          <a:p>
            <a:pPr marL="0" indent="0">
              <a:buFont typeface="Wingdings" pitchFamily="2" charset="2"/>
              <a:buNone/>
            </a:pPr>
            <a:r>
              <a:rPr lang="zh-CN" altLang="en-US" sz="2400" dirty="0" smtClean="0"/>
              <a:t>:1,20s/if/iff</a:t>
            </a:r>
          </a:p>
          <a:p>
            <a:pPr marL="0" indent="0">
              <a:buFont typeface="Wingdings" pitchFamily="2" charset="2"/>
              <a:buNone/>
            </a:pPr>
            <a:r>
              <a:rPr lang="zh-CN" altLang="en-US" sz="2400" dirty="0" smtClean="0"/>
              <a:t>表示从文第1行至20行用替换命令s，把字符串if替换成if</a:t>
            </a:r>
            <a:r>
              <a:rPr lang="en-US" altLang="zh-CN" sz="2400" dirty="0" smtClean="0"/>
              <a:t>f</a:t>
            </a:r>
          </a:p>
          <a:p>
            <a:pPr marL="0" indent="0">
              <a:buFont typeface="Wingdings" pitchFamily="2" charset="2"/>
              <a:buNone/>
            </a:pPr>
            <a:endParaRPr lang="en-US" altLang="zh-CN" sz="2400" dirty="0"/>
          </a:p>
          <a:p>
            <a:pPr marL="0" indent="0">
              <a:buFont typeface="Wingdings" pitchFamily="2" charset="2"/>
              <a:buNone/>
            </a:pPr>
            <a:r>
              <a:rPr lang="en-US" altLang="zh-CN" sz="2400" dirty="0"/>
              <a:t>v</a:t>
            </a:r>
            <a:r>
              <a:rPr lang="en-US" altLang="zh-CN" sz="2400" dirty="0" smtClean="0"/>
              <a:t>i</a:t>
            </a:r>
            <a:r>
              <a:rPr lang="zh-CN" altLang="en-US" sz="2400" dirty="0" smtClean="0"/>
              <a:t>文本编辑器的使用请同学课后通过练习来熟悉</a:t>
            </a:r>
          </a:p>
        </p:txBody>
      </p:sp>
    </p:spTree>
    <p:extLst>
      <p:ext uri="{BB962C8B-B14F-4D97-AF65-F5344CB8AC3E}">
        <p14:creationId xmlns:p14="http://schemas.microsoft.com/office/powerpoint/2010/main" val="50789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55297"/>
          <p:cNvSpPr>
            <a:spLocks noGrp="1" noChangeArrowheads="1"/>
          </p:cNvSpPr>
          <p:nvPr>
            <p:ph type="title"/>
          </p:nvPr>
        </p:nvSpPr>
        <p:spPr/>
        <p:txBody>
          <a:bodyPr/>
          <a:lstStyle/>
          <a:p>
            <a:r>
              <a:rPr lang="zh-CN" altLang="en-US" dirty="0" smtClean="0"/>
              <a:t>课后练习</a:t>
            </a:r>
          </a:p>
        </p:txBody>
      </p:sp>
      <p:sp>
        <p:nvSpPr>
          <p:cNvPr id="86018" name="文本占位符 55298"/>
          <p:cNvSpPr>
            <a:spLocks noGrp="1" noChangeArrowheads="1"/>
          </p:cNvSpPr>
          <p:nvPr>
            <p:ph idx="1"/>
          </p:nvPr>
        </p:nvSpPr>
        <p:spPr/>
        <p:txBody>
          <a:bodyPr/>
          <a:lstStyle/>
          <a:p>
            <a:pPr marL="0" indent="0">
              <a:lnSpc>
                <a:spcPct val="80000"/>
              </a:lnSpc>
              <a:buNone/>
            </a:pPr>
            <a:r>
              <a:rPr lang="en-US" altLang="zh-CN" sz="2400" dirty="0" smtClean="0"/>
              <a:t>1</a:t>
            </a:r>
            <a:r>
              <a:rPr lang="zh-CN" altLang="en-US" sz="2400" dirty="0" smtClean="0"/>
              <a:t>、可以使用</a:t>
            </a:r>
            <a:r>
              <a:rPr lang="en-US" sz="2400" dirty="0" smtClean="0"/>
              <a:t>man</a:t>
            </a:r>
            <a:r>
              <a:rPr lang="zh-CN" altLang="en-US" sz="2400" dirty="0" smtClean="0"/>
              <a:t>和</a:t>
            </a:r>
            <a:r>
              <a:rPr lang="en-US" sz="2400" dirty="0" smtClean="0"/>
              <a:t>info</a:t>
            </a:r>
            <a:r>
              <a:rPr lang="zh-CN" altLang="en-US" sz="2400" dirty="0" smtClean="0"/>
              <a:t>命令来获得每个</a:t>
            </a:r>
            <a:r>
              <a:rPr lang="en-US" sz="2400" dirty="0" smtClean="0"/>
              <a:t>Linux</a:t>
            </a:r>
            <a:r>
              <a:rPr lang="zh-CN" altLang="en-US" sz="2400" dirty="0" smtClean="0"/>
              <a:t>命令的帮助</a:t>
            </a:r>
            <a:r>
              <a:rPr lang="zh-CN" altLang="en-US" sz="2000" dirty="0"/>
              <a:t>手册</a:t>
            </a:r>
            <a:r>
              <a:rPr lang="zh-CN" altLang="en-US" sz="2400" dirty="0" smtClean="0"/>
              <a:t>，用</a:t>
            </a:r>
            <a:r>
              <a:rPr lang="en-US" sz="2400" dirty="0" smtClean="0"/>
              <a:t>man ls</a:t>
            </a:r>
            <a:r>
              <a:rPr lang="zh-CN" altLang="en-US" sz="2400" dirty="0" smtClean="0"/>
              <a:t>，</a:t>
            </a:r>
            <a:r>
              <a:rPr lang="en-US" sz="2400" dirty="0" smtClean="0"/>
              <a:t>man </a:t>
            </a:r>
            <a:r>
              <a:rPr lang="en-US" sz="2400" dirty="0" err="1" smtClean="0"/>
              <a:t>passwd</a:t>
            </a:r>
            <a:r>
              <a:rPr lang="zh-CN" altLang="en-US" sz="2400" dirty="0" smtClean="0"/>
              <a:t>，</a:t>
            </a:r>
            <a:r>
              <a:rPr lang="en-US" sz="2400" dirty="0" smtClean="0"/>
              <a:t>info </a:t>
            </a:r>
            <a:r>
              <a:rPr lang="en-US" sz="2400" dirty="0" err="1" smtClean="0"/>
              <a:t>pwd</a:t>
            </a:r>
            <a:r>
              <a:rPr lang="zh-CN" altLang="en-US" sz="2400" dirty="0" smtClean="0"/>
              <a:t>命令得到</a:t>
            </a:r>
            <a:r>
              <a:rPr lang="en-US" sz="2400" dirty="0" smtClean="0"/>
              <a:t>ls</a:t>
            </a:r>
            <a:r>
              <a:rPr lang="zh-CN" altLang="en-US" sz="2400" dirty="0" smtClean="0"/>
              <a:t>、</a:t>
            </a:r>
            <a:r>
              <a:rPr lang="en-US" sz="2400" dirty="0" err="1" smtClean="0"/>
              <a:t>passwd</a:t>
            </a:r>
            <a:r>
              <a:rPr lang="zh-CN" altLang="en-US" sz="2400" dirty="0" smtClean="0"/>
              <a:t>、</a:t>
            </a:r>
            <a:r>
              <a:rPr lang="en-US" sz="2400" dirty="0" err="1" smtClean="0"/>
              <a:t>pwd</a:t>
            </a:r>
            <a:r>
              <a:rPr lang="zh-CN" altLang="en-US" sz="2400" dirty="0" smtClean="0"/>
              <a:t>三个命令的帮助手册。也可以使用：命令名 </a:t>
            </a:r>
            <a:r>
              <a:rPr lang="en-US" sz="2400" dirty="0" smtClean="0"/>
              <a:t>--help</a:t>
            </a:r>
            <a:r>
              <a:rPr lang="zh-CN" altLang="en-US" sz="2400" dirty="0" smtClean="0"/>
              <a:t>格式来显示该命令的帮助信息，如</a:t>
            </a:r>
            <a:r>
              <a:rPr lang="en-US" sz="2400" dirty="0" smtClean="0"/>
              <a:t>who --help</a:t>
            </a:r>
            <a:r>
              <a:rPr lang="zh-CN" altLang="en-US" sz="2400" dirty="0" smtClean="0"/>
              <a:t>，试一下这些命令。</a:t>
            </a:r>
            <a:endParaRPr lang="en-US" altLang="zh-CN" sz="2400" dirty="0" smtClean="0"/>
          </a:p>
          <a:p>
            <a:pPr marL="0" indent="0">
              <a:lnSpc>
                <a:spcPct val="80000"/>
              </a:lnSpc>
              <a:buNone/>
            </a:pPr>
            <a:r>
              <a:rPr lang="en-US" altLang="zh-CN" sz="2400" dirty="0" smtClean="0"/>
              <a:t>2</a:t>
            </a:r>
            <a:r>
              <a:rPr lang="zh-CN" altLang="en-US" sz="2400" dirty="0" smtClean="0"/>
              <a:t>、用</a:t>
            </a:r>
            <a:r>
              <a:rPr lang="en-US" sz="2400" dirty="0" smtClean="0"/>
              <a:t>w</a:t>
            </a:r>
            <a:r>
              <a:rPr lang="zh-CN" altLang="en-US" sz="2400" dirty="0" smtClean="0"/>
              <a:t>或</a:t>
            </a:r>
            <a:r>
              <a:rPr lang="en-US" sz="2400" dirty="0" smtClean="0"/>
              <a:t>who</a:t>
            </a:r>
            <a:r>
              <a:rPr lang="zh-CN" altLang="en-US" sz="2400" dirty="0" smtClean="0"/>
              <a:t>命令显示当前正在你的</a:t>
            </a:r>
            <a:r>
              <a:rPr lang="en-US" sz="2400" dirty="0" smtClean="0"/>
              <a:t>Linux</a:t>
            </a:r>
            <a:r>
              <a:rPr lang="zh-CN" altLang="en-US" sz="2400" dirty="0" smtClean="0"/>
              <a:t>系统中使用的用户名字</a:t>
            </a:r>
            <a:endParaRPr lang="en-US" altLang="zh-CN" sz="2400" dirty="0" smtClean="0"/>
          </a:p>
          <a:p>
            <a:pPr marL="0" indent="0">
              <a:lnSpc>
                <a:spcPct val="80000"/>
              </a:lnSpc>
              <a:buNone/>
            </a:pPr>
            <a:r>
              <a:rPr lang="en-US" altLang="zh-CN" sz="2400" dirty="0" smtClean="0"/>
              <a:t>3</a:t>
            </a:r>
            <a:r>
              <a:rPr lang="zh-CN" altLang="en-US" sz="2400" dirty="0" smtClean="0"/>
              <a:t>、使用</a:t>
            </a:r>
            <a:r>
              <a:rPr lang="en-US" sz="2400" dirty="0" err="1" smtClean="0"/>
              <a:t>whoami</a:t>
            </a:r>
            <a:r>
              <a:rPr lang="zh-CN" altLang="en-US" sz="2400" dirty="0" smtClean="0"/>
              <a:t>命令找到用户名。使用下面的命令显示有关你计算机系统信息：</a:t>
            </a:r>
            <a:r>
              <a:rPr lang="en-US" sz="2400" dirty="0" err="1" smtClean="0"/>
              <a:t>uname</a:t>
            </a:r>
            <a:r>
              <a:rPr lang="zh-CN" altLang="en-US" sz="2400" dirty="0" smtClean="0"/>
              <a:t>（显示操作系统的名称），</a:t>
            </a:r>
            <a:r>
              <a:rPr lang="en-US" sz="2400" dirty="0" err="1" smtClean="0"/>
              <a:t>uname</a:t>
            </a:r>
            <a:r>
              <a:rPr lang="en-US" sz="2400" dirty="0" smtClean="0"/>
              <a:t> -n</a:t>
            </a:r>
            <a:r>
              <a:rPr lang="zh-CN" altLang="en-US" sz="2400" dirty="0" smtClean="0"/>
              <a:t>（显示系统域名），</a:t>
            </a:r>
            <a:r>
              <a:rPr lang="en-US" sz="2400" dirty="0" err="1" smtClean="0"/>
              <a:t>uname</a:t>
            </a:r>
            <a:r>
              <a:rPr lang="en-US" sz="2400" dirty="0" smtClean="0"/>
              <a:t> -p</a:t>
            </a:r>
            <a:r>
              <a:rPr lang="zh-CN" altLang="en-US" sz="2400" dirty="0" smtClean="0"/>
              <a:t>（显示系统的</a:t>
            </a:r>
            <a:r>
              <a:rPr lang="en-US" sz="2400" dirty="0" smtClean="0"/>
              <a:t>CPU</a:t>
            </a:r>
            <a:r>
              <a:rPr lang="zh-CN" altLang="en-US" sz="2400" dirty="0" smtClean="0"/>
              <a:t>名称）</a:t>
            </a:r>
            <a:endParaRPr lang="en-US" altLang="zh-CN" sz="2400" dirty="0" smtClean="0"/>
          </a:p>
          <a:p>
            <a:pPr marL="0" indent="0">
              <a:lnSpc>
                <a:spcPct val="80000"/>
              </a:lnSpc>
              <a:buNone/>
            </a:pPr>
            <a:r>
              <a:rPr lang="en-US" altLang="zh-CN" sz="2400" dirty="0" smtClean="0"/>
              <a:t>4</a:t>
            </a:r>
            <a:r>
              <a:rPr lang="zh-CN" altLang="en-US" sz="2400" dirty="0" smtClean="0"/>
              <a:t>、用</a:t>
            </a:r>
            <a:r>
              <a:rPr lang="en-US" sz="2400" dirty="0" err="1" smtClean="0"/>
              <a:t>pwd</a:t>
            </a:r>
            <a:r>
              <a:rPr lang="zh-CN" altLang="en-US" sz="2400" dirty="0" smtClean="0"/>
              <a:t>显示你的主目录</a:t>
            </a:r>
            <a:r>
              <a:rPr lang="en-US" sz="2400" dirty="0" smtClean="0"/>
              <a:t>(home directory)</a:t>
            </a:r>
            <a:r>
              <a:rPr lang="zh-CN" altLang="en-US" sz="2400" dirty="0" smtClean="0"/>
              <a:t>名字，给出</a:t>
            </a:r>
            <a:r>
              <a:rPr lang="en-US" sz="2400" dirty="0" err="1" smtClean="0"/>
              <a:t>pwd</a:t>
            </a:r>
            <a:r>
              <a:rPr lang="zh-CN" altLang="en-US" sz="2400" dirty="0" smtClean="0"/>
              <a:t>显示的结果。</a:t>
            </a:r>
            <a:endParaRPr lang="en-US" altLang="zh-CN" sz="2400" dirty="0" smtClean="0"/>
          </a:p>
          <a:p>
            <a:pPr marL="0" indent="0">
              <a:lnSpc>
                <a:spcPct val="80000"/>
              </a:lnSpc>
              <a:buNone/>
            </a:pPr>
            <a:r>
              <a:rPr lang="en-US" altLang="zh-CN" sz="2400" dirty="0" smtClean="0"/>
              <a:t>5</a:t>
            </a:r>
            <a:r>
              <a:rPr lang="zh-CN" altLang="en-US" sz="2400" dirty="0" smtClean="0"/>
              <a:t>、</a:t>
            </a:r>
            <a:r>
              <a:rPr lang="en-US" sz="2400" dirty="0" smtClean="0"/>
              <a:t>vi</a:t>
            </a:r>
            <a:r>
              <a:rPr lang="zh-CN" altLang="en-US" sz="2400" dirty="0" smtClean="0"/>
              <a:t>编辑器的使用</a:t>
            </a:r>
          </a:p>
        </p:txBody>
      </p:sp>
    </p:spTree>
    <p:extLst>
      <p:ext uri="{BB962C8B-B14F-4D97-AF65-F5344CB8AC3E}">
        <p14:creationId xmlns:p14="http://schemas.microsoft.com/office/powerpoint/2010/main" val="268611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6|0.2|0.2|0.2"/>
</p:tagLst>
</file>

<file path=ppt/tags/tag2.xml><?xml version="1.0" encoding="utf-8"?>
<p:tagLst xmlns:a="http://schemas.openxmlformats.org/drawingml/2006/main" xmlns:r="http://schemas.openxmlformats.org/officeDocument/2006/relationships" xmlns:p="http://schemas.openxmlformats.org/presentationml/2006/main">
  <p:tag name="TIMING" val="|1.6|1.6|11.5|3.4|8.8"/>
</p:tagLst>
</file>

<file path=ppt/tags/tag3.xml><?xml version="1.0" encoding="utf-8"?>
<p:tagLst xmlns:a="http://schemas.openxmlformats.org/drawingml/2006/main" xmlns:r="http://schemas.openxmlformats.org/officeDocument/2006/relationships" xmlns:p="http://schemas.openxmlformats.org/presentationml/2006/main">
  <p:tag name="TIMING" val="|19.3|1.9|2|1.3|1.3|1.9"/>
</p:tagLst>
</file>

<file path=ppt/tags/tag4.xml><?xml version="1.0" encoding="utf-8"?>
<p:tagLst xmlns:a="http://schemas.openxmlformats.org/drawingml/2006/main" xmlns:r="http://schemas.openxmlformats.org/officeDocument/2006/relationships" xmlns:p="http://schemas.openxmlformats.org/presentationml/2006/main">
  <p:tag name="TIMING" val="|0.8|2.6|2.6|10.4|11.9"/>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ynu</Template>
  <TotalTime>2474</TotalTime>
  <Words>8536</Words>
  <Application>Microsoft Office PowerPoint</Application>
  <PresentationFormat>全屏显示(4:3)</PresentationFormat>
  <Paragraphs>1061</Paragraphs>
  <Slides>101</Slides>
  <Notes>33</Notes>
  <HiddenSlides>0</HiddenSlides>
  <MMClips>0</MMClips>
  <ScaleCrop>false</ScaleCrop>
  <HeadingPairs>
    <vt:vector size="4" baseType="variant">
      <vt:variant>
        <vt:lpstr>主题</vt:lpstr>
      </vt:variant>
      <vt:variant>
        <vt:i4>1</vt:i4>
      </vt:variant>
      <vt:variant>
        <vt:lpstr>幻灯片标题</vt:lpstr>
      </vt:variant>
      <vt:variant>
        <vt:i4>101</vt:i4>
      </vt:variant>
    </vt:vector>
  </HeadingPairs>
  <TitlesOfParts>
    <vt:vector size="102" baseType="lpstr">
      <vt:lpstr>Linux</vt:lpstr>
      <vt:lpstr>   Linux应用开发</vt:lpstr>
      <vt:lpstr>课程简介和要求</vt:lpstr>
      <vt:lpstr>课程简介和要求</vt:lpstr>
      <vt:lpstr>课程简介和要求</vt:lpstr>
      <vt:lpstr>参考书</vt:lpstr>
      <vt:lpstr>教学资料下载</vt:lpstr>
      <vt:lpstr>第1章</vt:lpstr>
      <vt:lpstr>本章主要内容</vt:lpstr>
      <vt:lpstr>Linux简介 </vt:lpstr>
      <vt:lpstr>Linux简介 </vt:lpstr>
      <vt:lpstr>Linux的版本</vt:lpstr>
      <vt:lpstr>Linux特点 </vt:lpstr>
      <vt:lpstr>Linux程序 </vt:lpstr>
      <vt:lpstr>Linux基础命令 </vt:lpstr>
      <vt:lpstr>帮助命令</vt:lpstr>
      <vt:lpstr>帮助命令</vt:lpstr>
      <vt:lpstr>帮助命令</vt:lpstr>
      <vt:lpstr>帮助命令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vt:lpstr>
      <vt:lpstr>文件系统命令 </vt:lpstr>
      <vt:lpstr>文件系统命令</vt:lpstr>
      <vt:lpstr>文件系统命令</vt:lpstr>
      <vt:lpstr>系统管理常用命令</vt:lpstr>
      <vt:lpstr>系统管理常用命令</vt:lpstr>
      <vt:lpstr>系统管理常用命令</vt:lpstr>
      <vt:lpstr>系统管理常用命令</vt:lpstr>
      <vt:lpstr>系统管理常用命令</vt:lpstr>
      <vt:lpstr>系统管理常用命令</vt:lpstr>
      <vt:lpstr>系统管理常用命令</vt:lpstr>
      <vt:lpstr>系统管理常用命令</vt:lpstr>
      <vt:lpstr>系统管理常用命令</vt:lpstr>
      <vt:lpstr>网络操作常用命令</vt:lpstr>
      <vt:lpstr>网络操作常用命令</vt:lpstr>
      <vt:lpstr>网络操作常用命令</vt:lpstr>
      <vt:lpstr>网络操作常用命令</vt:lpstr>
      <vt:lpstr>网络操作常用命令</vt:lpstr>
      <vt:lpstr>网络操作常用命令</vt:lpstr>
      <vt:lpstr>网络操作常用命令</vt:lpstr>
      <vt:lpstr>网络安全常用命令</vt:lpstr>
      <vt:lpstr>网络安全常用命令</vt:lpstr>
      <vt:lpstr>网络安全常用命令 </vt:lpstr>
      <vt:lpstr>网络安全常用命令 </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网络安全常用命令</vt:lpstr>
      <vt:lpstr>字符串显示命令</vt:lpstr>
      <vt:lpstr>字符串显示命令</vt:lpstr>
      <vt:lpstr>字符串显示命令</vt:lpstr>
      <vt:lpstr>字符串显示命令</vt:lpstr>
      <vt:lpstr>字符串显示命令</vt:lpstr>
      <vt:lpstr>Shell的环境变量</vt:lpstr>
      <vt:lpstr>Shell的环境变量</vt:lpstr>
      <vt:lpstr>Shell的环境变量</vt:lpstr>
      <vt:lpstr>Shell的环境变量</vt:lpstr>
      <vt:lpstr>Shell的环境变量</vt:lpstr>
      <vt:lpstr>Shell的环境变量</vt:lpstr>
      <vt:lpstr>Shell的环境变量</vt:lpstr>
      <vt:lpstr>Shell的环境变量</vt:lpstr>
      <vt:lpstr>Shell的环境变量</vt:lpstr>
      <vt:lpstr>安装rpm形式的软件包</vt:lpstr>
      <vt:lpstr>文本编辑器vi / vim</vt:lpstr>
      <vt:lpstr>文本编辑器vi / vim</vt:lpstr>
      <vt:lpstr>文本编辑器vi / vim</vt:lpstr>
      <vt:lpstr>文本编辑器vi / vim</vt:lpstr>
      <vt:lpstr>文本编辑器vi / vim</vt:lpstr>
      <vt:lpstr>文本编辑器vi / vim</vt:lpstr>
      <vt:lpstr>课后练习</vt:lpstr>
      <vt:lpstr>课后练习</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zhuyp</dc:creator>
  <cp:lastModifiedBy>zhuyp</cp:lastModifiedBy>
  <cp:revision>126</cp:revision>
  <dcterms:created xsi:type="dcterms:W3CDTF">2018-02-21T08:58:18Z</dcterms:created>
  <dcterms:modified xsi:type="dcterms:W3CDTF">2018-03-13T07:05:06Z</dcterms:modified>
</cp:coreProperties>
</file>