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57" r:id="rId3"/>
    <p:sldId id="258" r:id="rId4"/>
    <p:sldId id="259" r:id="rId5"/>
    <p:sldId id="260" r:id="rId6"/>
    <p:sldId id="261" r:id="rId7"/>
    <p:sldId id="262" r:id="rId8"/>
    <p:sldId id="337" r:id="rId9"/>
    <p:sldId id="338" r:id="rId10"/>
    <p:sldId id="266" r:id="rId11"/>
    <p:sldId id="267" r:id="rId12"/>
    <p:sldId id="268" r:id="rId13"/>
    <p:sldId id="269" r:id="rId14"/>
    <p:sldId id="270" r:id="rId15"/>
    <p:sldId id="271" r:id="rId16"/>
    <p:sldId id="272" r:id="rId17"/>
    <p:sldId id="274" r:id="rId18"/>
    <p:sldId id="275" r:id="rId19"/>
    <p:sldId id="276" r:id="rId20"/>
    <p:sldId id="277" r:id="rId21"/>
    <p:sldId id="280" r:id="rId22"/>
    <p:sldId id="282" r:id="rId23"/>
    <p:sldId id="281" r:id="rId24"/>
    <p:sldId id="283" r:id="rId25"/>
    <p:sldId id="329" r:id="rId26"/>
    <p:sldId id="284" r:id="rId27"/>
    <p:sldId id="285" r:id="rId28"/>
    <p:sldId id="286" r:id="rId29"/>
    <p:sldId id="288" r:id="rId30"/>
    <p:sldId id="289" r:id="rId31"/>
    <p:sldId id="339" r:id="rId32"/>
    <p:sldId id="333" r:id="rId33"/>
    <p:sldId id="332" r:id="rId34"/>
    <p:sldId id="291" r:id="rId35"/>
    <p:sldId id="292" r:id="rId36"/>
    <p:sldId id="293" r:id="rId37"/>
    <p:sldId id="331" r:id="rId38"/>
    <p:sldId id="330" r:id="rId39"/>
    <p:sldId id="295" r:id="rId40"/>
    <p:sldId id="296" r:id="rId41"/>
    <p:sldId id="297" r:id="rId42"/>
    <p:sldId id="340" r:id="rId43"/>
    <p:sldId id="298" r:id="rId44"/>
    <p:sldId id="299" r:id="rId45"/>
    <p:sldId id="300" r:id="rId46"/>
    <p:sldId id="301" r:id="rId47"/>
    <p:sldId id="343" r:id="rId48"/>
    <p:sldId id="303" r:id="rId49"/>
    <p:sldId id="335" r:id="rId50"/>
    <p:sldId id="341" r:id="rId51"/>
    <p:sldId id="334" r:id="rId52"/>
    <p:sldId id="336" r:id="rId53"/>
    <p:sldId id="304" r:id="rId54"/>
    <p:sldId id="305" r:id="rId55"/>
    <p:sldId id="308" r:id="rId56"/>
    <p:sldId id="306" r:id="rId57"/>
    <p:sldId id="307" r:id="rId58"/>
    <p:sldId id="309" r:id="rId59"/>
    <p:sldId id="310" r:id="rId60"/>
    <p:sldId id="311" r:id="rId61"/>
    <p:sldId id="312" r:id="rId62"/>
    <p:sldId id="342" r:id="rId63"/>
    <p:sldId id="313" r:id="rId64"/>
    <p:sldId id="314" r:id="rId65"/>
    <p:sldId id="315" r:id="rId66"/>
    <p:sldId id="316" r:id="rId67"/>
    <p:sldId id="317" r:id="rId68"/>
    <p:sldId id="319" r:id="rId69"/>
    <p:sldId id="320" r:id="rId70"/>
    <p:sldId id="321" r:id="rId71"/>
    <p:sldId id="322" r:id="rId72"/>
    <p:sldId id="324" r:id="rId73"/>
    <p:sldId id="325" r:id="rId74"/>
    <p:sldId id="326" r:id="rId75"/>
    <p:sldId id="327" r:id="rId76"/>
    <p:sldId id="328"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AEF93-5C37-4F10-8C88-EF2C76B7949F}"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E3E9F-D375-4D2F-9D64-AC0781AE71F3}" type="slidenum">
              <a:rPr lang="zh-CN" altLang="en-US" smtClean="0"/>
              <a:t>‹#›</a:t>
            </a:fld>
            <a:endParaRPr lang="zh-CN" altLang="en-US"/>
          </a:p>
        </p:txBody>
      </p:sp>
    </p:spTree>
    <p:extLst>
      <p:ext uri="{BB962C8B-B14F-4D97-AF65-F5344CB8AC3E}">
        <p14:creationId xmlns:p14="http://schemas.microsoft.com/office/powerpoint/2010/main" val="7328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a:t>
            </a:r>
            <a:r>
              <a:rPr lang="zh-CN" altLang="en-US" dirty="0" smtClean="0"/>
              <a:t>也可以用于编译</a:t>
            </a:r>
            <a:r>
              <a:rPr lang="en-US" altLang="zh-CN" dirty="0" smtClean="0"/>
              <a:t>C</a:t>
            </a:r>
            <a:r>
              <a:rPr lang="zh-CN" altLang="en-US" dirty="0" smtClean="0"/>
              <a:t>，但</a:t>
            </a:r>
            <a:r>
              <a:rPr lang="en-US" altLang="zh-CN" dirty="0" smtClean="0"/>
              <a:t>g++</a:t>
            </a:r>
            <a:r>
              <a:rPr lang="zh-CN" altLang="en-US" dirty="0" smtClean="0"/>
              <a:t>内部还是调用了</a:t>
            </a:r>
            <a:r>
              <a:rPr lang="en-US" altLang="zh-CN" dirty="0" err="1" smtClean="0"/>
              <a:t>gcc</a:t>
            </a:r>
            <a:r>
              <a:rPr lang="zh-CN" altLang="en-US" dirty="0" smtClean="0"/>
              <a:t>，只不过加了一些命令行参数使得它能识别</a:t>
            </a:r>
            <a:r>
              <a:rPr lang="en-US" altLang="zh-CN" dirty="0" err="1" smtClean="0"/>
              <a:t>c++</a:t>
            </a:r>
            <a:r>
              <a:rPr lang="zh-CN" altLang="en-US" dirty="0" smtClean="0"/>
              <a:t>源代码</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7</a:t>
            </a:fld>
            <a:endParaRPr lang="zh-CN" altLang="en-US"/>
          </a:p>
        </p:txBody>
      </p:sp>
    </p:spTree>
    <p:extLst>
      <p:ext uri="{BB962C8B-B14F-4D97-AF65-F5344CB8AC3E}">
        <p14:creationId xmlns:p14="http://schemas.microsoft.com/office/powerpoint/2010/main" val="4085474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46</a:t>
            </a:fld>
            <a:endParaRPr lang="zh-CN" altLang="en-US"/>
          </a:p>
        </p:txBody>
      </p:sp>
    </p:spTree>
    <p:extLst>
      <p:ext uri="{BB962C8B-B14F-4D97-AF65-F5344CB8AC3E}">
        <p14:creationId xmlns:p14="http://schemas.microsoft.com/office/powerpoint/2010/main" val="4016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47</a:t>
            </a:fld>
            <a:endParaRPr lang="zh-CN" altLang="en-US"/>
          </a:p>
        </p:txBody>
      </p:sp>
    </p:spTree>
    <p:extLst>
      <p:ext uri="{BB962C8B-B14F-4D97-AF65-F5344CB8AC3E}">
        <p14:creationId xmlns:p14="http://schemas.microsoft.com/office/powerpoint/2010/main" val="4016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P321 9.2.4</a:t>
            </a:r>
            <a:r>
              <a:rPr lang="zh-CN" altLang="en-US" dirty="0" smtClean="0"/>
              <a:t>是定义为</a:t>
            </a:r>
            <a:r>
              <a:rPr lang="en-US" altLang="zh-CN" dirty="0" err="1" smtClean="0"/>
              <a:t>makefile</a:t>
            </a:r>
            <a:r>
              <a:rPr lang="zh-CN" altLang="en-US" dirty="0" smtClean="0"/>
              <a:t>的宏</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51</a:t>
            </a:fld>
            <a:endParaRPr lang="zh-CN" altLang="en-US"/>
          </a:p>
        </p:txBody>
      </p:sp>
    </p:spTree>
    <p:extLst>
      <p:ext uri="{BB962C8B-B14F-4D97-AF65-F5344CB8AC3E}">
        <p14:creationId xmlns:p14="http://schemas.microsoft.com/office/powerpoint/2010/main" val="145572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p326</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55</a:t>
            </a:fld>
            <a:endParaRPr lang="zh-CN" altLang="en-US"/>
          </a:p>
        </p:txBody>
      </p:sp>
    </p:spTree>
    <p:extLst>
      <p:ext uri="{BB962C8B-B14F-4D97-AF65-F5344CB8AC3E}">
        <p14:creationId xmlns:p14="http://schemas.microsoft.com/office/powerpoint/2010/main" val="157180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3-11.c</a:t>
            </a:r>
            <a:r>
              <a:rPr lang="zh-CN" altLang="en-US" dirty="0" smtClean="0"/>
              <a:t>在教学平台</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64</a:t>
            </a:fld>
            <a:endParaRPr lang="zh-CN" altLang="en-US"/>
          </a:p>
        </p:txBody>
      </p:sp>
    </p:spTree>
    <p:extLst>
      <p:ext uri="{BB962C8B-B14F-4D97-AF65-F5344CB8AC3E}">
        <p14:creationId xmlns:p14="http://schemas.microsoft.com/office/powerpoint/2010/main" val="38109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pg</a:t>
            </a:r>
            <a:r>
              <a:rPr lang="zh-CN" altLang="en-US" dirty="0" smtClean="0"/>
              <a:t>参数加入后会在编译时在目标代码中加入用于性能分析的代码片段，当执行程序是会默认生成一个</a:t>
            </a:r>
            <a:r>
              <a:rPr lang="en-US" altLang="zh-CN" sz="1200" b="0" i="0" kern="1200" dirty="0" err="1" smtClean="0">
                <a:solidFill>
                  <a:schemeClr val="tx1"/>
                </a:solidFill>
                <a:effectLst/>
                <a:latin typeface="+mn-lt"/>
                <a:ea typeface="+mn-ea"/>
                <a:cs typeface="+mn-cs"/>
              </a:rPr>
              <a:t>gmon.out</a:t>
            </a:r>
            <a:r>
              <a:rPr lang="zh-CN" altLang="en-US" sz="1200" b="0" i="0" kern="1200" dirty="0" smtClean="0">
                <a:solidFill>
                  <a:schemeClr val="tx1"/>
                </a:solidFill>
                <a:effectLst/>
                <a:latin typeface="+mn-lt"/>
                <a:ea typeface="+mn-ea"/>
                <a:cs typeface="+mn-cs"/>
              </a:rPr>
              <a:t>的文件，这个文件就是记录程序运行的性能、调用关系、调用次数等信息的数据文件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分析时就采用</a:t>
            </a:r>
            <a:r>
              <a:rPr lang="en-US" altLang="zh-CN" sz="1200" b="0" i="0" kern="1200" dirty="0" err="1" smtClean="0">
                <a:solidFill>
                  <a:schemeClr val="tx1"/>
                </a:solidFill>
                <a:effectLst/>
                <a:latin typeface="+mn-lt"/>
                <a:ea typeface="+mn-ea"/>
                <a:cs typeface="+mn-cs"/>
              </a:rPr>
              <a:t>gprof</a:t>
            </a:r>
            <a:r>
              <a:rPr lang="zh-CN" altLang="en-US" sz="1200" b="0" i="0" kern="1200" dirty="0" smtClean="0">
                <a:solidFill>
                  <a:schemeClr val="tx1"/>
                </a:solidFill>
                <a:effectLst/>
                <a:latin typeface="+mn-lt"/>
                <a:ea typeface="+mn-ea"/>
                <a:cs typeface="+mn-cs"/>
              </a:rPr>
              <a:t>命令来分析这个文件可以直接分析或者分析结果重定向到某一个文件</a:t>
            </a:r>
            <a:endParaRPr lang="en-US" altLang="zh-CN" sz="1200" b="0" i="0" kern="1200" dirty="0" smtClean="0">
              <a:solidFill>
                <a:schemeClr val="tx1"/>
              </a:solidFill>
              <a:effectLst/>
              <a:latin typeface="+mn-lt"/>
              <a:ea typeface="+mn-ea"/>
              <a:cs typeface="+mn-cs"/>
            </a:endParaRPr>
          </a:p>
          <a:p>
            <a:r>
              <a:rPr lang="en-US" altLang="zh-CN" dirty="0" err="1" smtClean="0"/>
              <a:t>gprof</a:t>
            </a:r>
            <a:r>
              <a:rPr lang="en-US" altLang="zh-CN" dirty="0" smtClean="0"/>
              <a:t> filename.exe </a:t>
            </a:r>
            <a:r>
              <a:rPr lang="en-US" altLang="zh-CN" dirty="0" err="1" smtClean="0"/>
              <a:t>gmon.out</a:t>
            </a:r>
            <a:r>
              <a:rPr lang="en-US" altLang="zh-CN" dirty="0" smtClean="0"/>
              <a:t> </a:t>
            </a:r>
            <a:r>
              <a:rPr lang="zh-CN" altLang="en-US" dirty="0" smtClean="0"/>
              <a:t>或者 </a:t>
            </a:r>
            <a:r>
              <a:rPr lang="en-US" altLang="zh-CN" dirty="0" err="1" smtClean="0"/>
              <a:t>gprof</a:t>
            </a:r>
            <a:r>
              <a:rPr lang="en-US" altLang="zh-CN" baseline="0" dirty="0" smtClean="0"/>
              <a:t> filename.exe </a:t>
            </a:r>
            <a:r>
              <a:rPr lang="en-US" altLang="zh-CN" baseline="0" dirty="0" err="1" smtClean="0"/>
              <a:t>gmon.out</a:t>
            </a:r>
            <a:r>
              <a:rPr lang="en-US" altLang="zh-CN" baseline="0" dirty="0" smtClean="0"/>
              <a:t> &gt; report.txt </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9</a:t>
            </a:fld>
            <a:endParaRPr lang="zh-CN" altLang="en-US"/>
          </a:p>
        </p:txBody>
      </p:sp>
    </p:spTree>
    <p:extLst>
      <p:ext uri="{BB962C8B-B14F-4D97-AF65-F5344CB8AC3E}">
        <p14:creationId xmlns:p14="http://schemas.microsoft.com/office/powerpoint/2010/main" val="424112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头文件提供对常量的定义和对系统函数及库函数调用的声明，一般存储与</a:t>
            </a:r>
            <a:r>
              <a:rPr lang="en-US" altLang="zh-CN" dirty="0" smtClean="0"/>
              <a:t>/</a:t>
            </a:r>
            <a:r>
              <a:rPr lang="en-US" altLang="zh-CN" dirty="0" err="1" smtClean="0"/>
              <a:t>usr</a:t>
            </a:r>
            <a:r>
              <a:rPr lang="en-US" altLang="zh-CN" dirty="0" smtClean="0"/>
              <a:t>/include</a:t>
            </a:r>
            <a:r>
              <a:rPr lang="zh-CN" altLang="en-US" dirty="0" smtClean="0"/>
              <a:t>的目录及子目录中</a:t>
            </a:r>
            <a:endParaRPr lang="en-US" altLang="zh-CN" dirty="0" smtClean="0"/>
          </a:p>
          <a:p>
            <a:r>
              <a:rPr lang="zh-CN" altLang="en-US" dirty="0" smtClean="0"/>
              <a:t>库文件一般存储在</a:t>
            </a:r>
            <a:r>
              <a:rPr lang="en-US" altLang="zh-CN" dirty="0" smtClean="0"/>
              <a:t>/lib</a:t>
            </a:r>
            <a:r>
              <a:rPr lang="zh-CN" altLang="en-US" baseline="0" dirty="0" smtClean="0"/>
              <a:t>或者</a:t>
            </a:r>
            <a:r>
              <a:rPr lang="en-US" altLang="zh-CN" baseline="0" dirty="0" smtClean="0"/>
              <a:t>/</a:t>
            </a:r>
            <a:r>
              <a:rPr lang="en-US" altLang="zh-CN" baseline="0" dirty="0" err="1" smtClean="0"/>
              <a:t>usr</a:t>
            </a:r>
            <a:r>
              <a:rPr lang="en-US" altLang="zh-CN" baseline="0" dirty="0" smtClean="0"/>
              <a:t>/lib</a:t>
            </a:r>
            <a:r>
              <a:rPr lang="zh-CN" altLang="en-US" baseline="0" dirty="0" smtClean="0"/>
              <a:t>下</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16</a:t>
            </a:fld>
            <a:endParaRPr lang="zh-CN" altLang="en-US"/>
          </a:p>
        </p:txBody>
      </p:sp>
    </p:spTree>
    <p:extLst>
      <p:ext uri="{BB962C8B-B14F-4D97-AF65-F5344CB8AC3E}">
        <p14:creationId xmlns:p14="http://schemas.microsoft.com/office/powerpoint/2010/main" val="239487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werror</a:t>
            </a:r>
            <a:r>
              <a:rPr lang="zh-CN" altLang="en-US" dirty="0" smtClean="0"/>
              <a:t>应该是</a:t>
            </a:r>
            <a:r>
              <a:rPr lang="en-US" altLang="zh-CN" dirty="0" smtClean="0"/>
              <a:t>-</a:t>
            </a:r>
            <a:r>
              <a:rPr lang="en-US" altLang="zh-CN" dirty="0" err="1" smtClean="0"/>
              <a:t>Werror</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23</a:t>
            </a:fld>
            <a:endParaRPr lang="zh-CN" altLang="en-US"/>
          </a:p>
        </p:txBody>
      </p:sp>
    </p:spTree>
    <p:extLst>
      <p:ext uri="{BB962C8B-B14F-4D97-AF65-F5344CB8AC3E}">
        <p14:creationId xmlns:p14="http://schemas.microsoft.com/office/powerpoint/2010/main" val="183195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liunx</a:t>
            </a:r>
            <a:r>
              <a:rPr lang="zh-CN" altLang="en-US" dirty="0" smtClean="0"/>
              <a:t>程序设计第</a:t>
            </a:r>
            <a:r>
              <a:rPr lang="en-US" altLang="zh-CN" dirty="0" smtClean="0"/>
              <a:t>4</a:t>
            </a:r>
            <a:r>
              <a:rPr lang="zh-CN" altLang="en-US" dirty="0" smtClean="0"/>
              <a:t>版</a:t>
            </a:r>
            <a:r>
              <a:rPr lang="en-US" altLang="zh-CN" dirty="0" smtClean="0"/>
              <a:t>》p9</a:t>
            </a:r>
            <a:r>
              <a:rPr lang="zh-CN" altLang="en-US" dirty="0" smtClean="0"/>
              <a:t>例题与此类似</a:t>
            </a:r>
            <a:endParaRPr lang="en-US" altLang="zh-CN" dirty="0" smtClean="0"/>
          </a:p>
          <a:p>
            <a:r>
              <a:rPr lang="en-US" altLang="zh-CN" sz="1200" b="0" i="0" kern="1200" dirty="0" smtClean="0">
                <a:solidFill>
                  <a:schemeClr val="tx1"/>
                </a:solidFill>
                <a:effectLst/>
                <a:latin typeface="+mn-lt"/>
                <a:ea typeface="+mn-ea"/>
                <a:cs typeface="+mn-cs"/>
              </a:rPr>
              <a:t>Linux </a:t>
            </a:r>
            <a:r>
              <a:rPr lang="en-US" altLang="zh-CN" sz="1200" b="0" i="0" kern="1200" dirty="0" err="1" smtClean="0">
                <a:solidFill>
                  <a:schemeClr val="tx1"/>
                </a:solidFill>
                <a:effectLst/>
                <a:latin typeface="+mn-lt"/>
                <a:ea typeface="+mn-ea"/>
                <a:cs typeface="+mn-cs"/>
              </a:rPr>
              <a:t>ar</a:t>
            </a:r>
            <a:r>
              <a:rPr lang="zh-CN" altLang="en-US" sz="1200" b="0" i="0" kern="1200" dirty="0" smtClean="0">
                <a:solidFill>
                  <a:schemeClr val="tx1"/>
                </a:solidFill>
                <a:effectLst/>
                <a:latin typeface="+mn-lt"/>
                <a:ea typeface="+mn-ea"/>
                <a:cs typeface="+mn-cs"/>
              </a:rPr>
              <a:t>命令用于建立或修改备存文件，或是从备存文件中抽取文件。</a:t>
            </a:r>
          </a:p>
          <a:p>
            <a:r>
              <a:rPr lang="en-US" altLang="zh-CN" sz="1200" b="0" i="0" kern="1200" dirty="0" err="1" smtClean="0">
                <a:solidFill>
                  <a:schemeClr val="tx1"/>
                </a:solidFill>
                <a:effectLst/>
                <a:latin typeface="+mn-lt"/>
                <a:ea typeface="+mn-ea"/>
                <a:cs typeface="+mn-cs"/>
              </a:rPr>
              <a:t>ar</a:t>
            </a:r>
            <a:r>
              <a:rPr lang="zh-CN" altLang="en-US" sz="1200" b="0" i="0" kern="1200" dirty="0" smtClean="0">
                <a:solidFill>
                  <a:schemeClr val="tx1"/>
                </a:solidFill>
                <a:effectLst/>
                <a:latin typeface="+mn-lt"/>
                <a:ea typeface="+mn-ea"/>
                <a:cs typeface="+mn-cs"/>
              </a:rPr>
              <a:t>可让您集合许多文件，成为单一的备存文件。在备存文件中，所有成员文件皆保有原来的属性与权限</a:t>
            </a:r>
            <a:endParaRPr lang="en-US" altLang="zh-CN" sz="1200" b="0" i="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ar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dmpqrtx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cfosSuvV</a:t>
            </a:r>
            <a:r>
              <a:rPr lang="en-US" altLang="zh-CN" sz="1200" kern="1200" dirty="0" smtClean="0">
                <a:solidFill>
                  <a:schemeClr val="tx1"/>
                </a:solidFill>
                <a:effectLst/>
                <a:latin typeface="+mn-lt"/>
                <a:ea typeface="+mn-ea"/>
                <a:cs typeface="+mn-cs"/>
              </a:rPr>
              <a:t>][a&lt;</a:t>
            </a:r>
            <a:r>
              <a:rPr lang="zh-CN" altLang="en-US" sz="1200" kern="1200" dirty="0" smtClean="0">
                <a:solidFill>
                  <a:schemeClr val="tx1"/>
                </a:solidFill>
                <a:effectLst/>
                <a:latin typeface="+mn-lt"/>
                <a:ea typeface="+mn-ea"/>
                <a:cs typeface="+mn-cs"/>
              </a:rPr>
              <a:t>成员文件</a:t>
            </a:r>
            <a:r>
              <a:rPr lang="en-US" altLang="zh-CN" sz="1200" kern="1200" dirty="0" smtClean="0">
                <a:solidFill>
                  <a:schemeClr val="tx1"/>
                </a:solidFill>
                <a:effectLst/>
                <a:latin typeface="+mn-lt"/>
                <a:ea typeface="+mn-ea"/>
                <a:cs typeface="+mn-cs"/>
              </a:rPr>
              <a:t>&gt;][b&lt;</a:t>
            </a:r>
            <a:r>
              <a:rPr lang="zh-CN" altLang="en-US" sz="1200" kern="1200" dirty="0" smtClean="0">
                <a:solidFill>
                  <a:schemeClr val="tx1"/>
                </a:solidFill>
                <a:effectLst/>
                <a:latin typeface="+mn-lt"/>
                <a:ea typeface="+mn-ea"/>
                <a:cs typeface="+mn-cs"/>
              </a:rPr>
              <a:t>成员文件</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a:t>
            </a:r>
            <a:r>
              <a:rPr lang="zh-CN" altLang="en-US" sz="1200" kern="1200" dirty="0" smtClean="0">
                <a:solidFill>
                  <a:schemeClr val="tx1"/>
                </a:solidFill>
                <a:effectLst/>
                <a:latin typeface="+mn-lt"/>
                <a:ea typeface="+mn-ea"/>
                <a:cs typeface="+mn-cs"/>
              </a:rPr>
              <a:t>成员文件</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备存文件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成员文件</a:t>
            </a:r>
            <a:r>
              <a:rPr lang="en-US"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　建立备存文件</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　将文件插入备存文件中</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v </a:t>
            </a:r>
            <a:r>
              <a:rPr lang="zh-CN" altLang="en-US" sz="1200" b="0" i="0" kern="1200" dirty="0" smtClean="0">
                <a:solidFill>
                  <a:schemeClr val="tx1"/>
                </a:solidFill>
                <a:effectLst/>
                <a:latin typeface="+mn-lt"/>
                <a:ea typeface="+mn-ea"/>
                <a:cs typeface="+mn-cs"/>
              </a:rPr>
              <a:t>　程序执行时显示详细的信息</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33</a:t>
            </a:fld>
            <a:endParaRPr lang="zh-CN" altLang="en-US"/>
          </a:p>
        </p:txBody>
      </p:sp>
    </p:spTree>
    <p:extLst>
      <p:ext uri="{BB962C8B-B14F-4D97-AF65-F5344CB8AC3E}">
        <p14:creationId xmlns:p14="http://schemas.microsoft.com/office/powerpoint/2010/main" val="205951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a:t>
            </a:r>
            <a:r>
              <a:rPr lang="zh-CN" altLang="en-US" dirty="0" smtClean="0"/>
              <a:t>和</a:t>
            </a:r>
            <a:r>
              <a:rPr lang="en-US" altLang="zh-CN" dirty="0" smtClean="0"/>
              <a:t>windows</a:t>
            </a:r>
            <a:r>
              <a:rPr lang="zh-CN" altLang="en-US" dirty="0" smtClean="0"/>
              <a:t>软件开发的区别：目标文件</a:t>
            </a:r>
            <a:r>
              <a:rPr lang="en-US" altLang="zh-CN" dirty="0" smtClean="0"/>
              <a:t>.o</a:t>
            </a:r>
            <a:r>
              <a:rPr lang="en-US" altLang="zh-CN" baseline="0" dirty="0" smtClean="0"/>
              <a:t> vs .</a:t>
            </a:r>
            <a:r>
              <a:rPr lang="en-US" altLang="zh-CN" baseline="0" dirty="0" err="1" smtClean="0"/>
              <a:t>obj</a:t>
            </a:r>
            <a:r>
              <a:rPr lang="zh-CN" altLang="en-US" baseline="0" dirty="0" smtClean="0"/>
              <a:t>；静态函数库 </a:t>
            </a:r>
            <a:r>
              <a:rPr lang="en-US" altLang="zh-CN" baseline="0" dirty="0" smtClean="0"/>
              <a:t>.a vs .lib</a:t>
            </a:r>
            <a:r>
              <a:rPr lang="zh-CN" altLang="en-US" baseline="0" dirty="0" smtClean="0"/>
              <a:t>；程序：</a:t>
            </a:r>
            <a:r>
              <a:rPr lang="en-US" altLang="zh-CN" baseline="0" dirty="0" smtClean="0"/>
              <a:t>program vs program.exe</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35</a:t>
            </a:fld>
            <a:endParaRPr lang="zh-CN" altLang="en-US"/>
          </a:p>
        </p:txBody>
      </p:sp>
    </p:spTree>
    <p:extLst>
      <p:ext uri="{BB962C8B-B14F-4D97-AF65-F5344CB8AC3E}">
        <p14:creationId xmlns:p14="http://schemas.microsoft.com/office/powerpoint/2010/main" val="161812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a:t>
            </a:r>
            <a:r>
              <a:rPr lang="en-US" altLang="zh-CN" dirty="0" smtClean="0"/>
              <a:t>nm</a:t>
            </a:r>
            <a:r>
              <a:rPr lang="zh-CN" altLang="en-US" dirty="0" smtClean="0"/>
              <a:t>命令可以查看可执行程序和库函数中所包含的函数</a:t>
            </a:r>
            <a:endParaRPr lang="en-US" altLang="zh-CN" dirty="0" smtClean="0"/>
          </a:p>
          <a:p>
            <a:r>
              <a:rPr lang="en-US" altLang="zh-CN" dirty="0" smtClean="0"/>
              <a:t>nm</a:t>
            </a:r>
            <a:r>
              <a:rPr lang="zh-CN" altLang="en-US" smtClean="0"/>
              <a:t>命令用于显示二进制目标文件的符号表</a:t>
            </a:r>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36</a:t>
            </a:fld>
            <a:endParaRPr lang="zh-CN" altLang="en-US"/>
          </a:p>
        </p:txBody>
      </p:sp>
    </p:spTree>
    <p:extLst>
      <p:ext uri="{BB962C8B-B14F-4D97-AF65-F5344CB8AC3E}">
        <p14:creationId xmlns:p14="http://schemas.microsoft.com/office/powerpoint/2010/main" val="164046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共享库发行版本</a:t>
            </a:r>
            <a:r>
              <a:rPr lang="en-US" altLang="zh-CN" sz="1200" dirty="0" smtClean="0"/>
              <a:t>《</a:t>
            </a:r>
            <a:r>
              <a:rPr lang="en-US" altLang="zh-CN" sz="1200" dirty="0" err="1" smtClean="0"/>
              <a:t>linux</a:t>
            </a:r>
            <a:r>
              <a:rPr lang="zh-CN" altLang="en-US" sz="1200" dirty="0" smtClean="0"/>
              <a:t>程序设计第</a:t>
            </a:r>
            <a:r>
              <a:rPr lang="en-US" altLang="zh-CN" sz="1200" dirty="0" smtClean="0"/>
              <a:t>4</a:t>
            </a:r>
            <a:r>
              <a:rPr lang="zh-CN" altLang="en-US" sz="1200" dirty="0" smtClean="0"/>
              <a:t>版</a:t>
            </a:r>
            <a:r>
              <a:rPr lang="en-US" altLang="zh-CN" sz="1200" dirty="0" smtClean="0"/>
              <a:t>》p11</a:t>
            </a:r>
          </a:p>
        </p:txBody>
      </p:sp>
      <p:sp>
        <p:nvSpPr>
          <p:cNvPr id="4" name="灯片编号占位符 3"/>
          <p:cNvSpPr>
            <a:spLocks noGrp="1"/>
          </p:cNvSpPr>
          <p:nvPr>
            <p:ph type="sldNum" sz="quarter" idx="10"/>
          </p:nvPr>
        </p:nvSpPr>
        <p:spPr/>
        <p:txBody>
          <a:bodyPr/>
          <a:lstStyle/>
          <a:p>
            <a:fld id="{6C5E3E9F-D375-4D2F-9D64-AC0781AE71F3}" type="slidenum">
              <a:rPr lang="zh-CN" altLang="en-US" smtClean="0"/>
              <a:t>37</a:t>
            </a:fld>
            <a:endParaRPr lang="zh-CN" altLang="en-US"/>
          </a:p>
        </p:txBody>
      </p:sp>
    </p:spTree>
    <p:extLst>
      <p:ext uri="{BB962C8B-B14F-4D97-AF65-F5344CB8AC3E}">
        <p14:creationId xmlns:p14="http://schemas.microsoft.com/office/powerpoint/2010/main" val="22711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a:t>
            </a:r>
            <a:r>
              <a:rPr lang="en-US" altLang="zh-CN" dirty="0" smtClean="0"/>
              <a:t>nm</a:t>
            </a:r>
            <a:r>
              <a:rPr lang="zh-CN" altLang="en-US" dirty="0" smtClean="0"/>
              <a:t>命令查看目标文件，函数库或可执行文件里包含的函数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C5E3E9F-D375-4D2F-9D64-AC0781AE71F3}" type="slidenum">
              <a:rPr lang="zh-CN" altLang="en-US" smtClean="0"/>
              <a:t>39</a:t>
            </a:fld>
            <a:endParaRPr lang="zh-CN" altLang="en-US"/>
          </a:p>
        </p:txBody>
      </p:sp>
    </p:spTree>
    <p:extLst>
      <p:ext uri="{BB962C8B-B14F-4D97-AF65-F5344CB8AC3E}">
        <p14:creationId xmlns:p14="http://schemas.microsoft.com/office/powerpoint/2010/main" val="3837496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2053" descr="12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dirty="0"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729079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2018/4/10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2" y="116632"/>
            <a:ext cx="6536829" cy="1047651"/>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subTitle" idx="4294967295"/>
          </p:nvPr>
        </p:nvSpPr>
        <p:spPr>
          <a:xfrm>
            <a:off x="1259632" y="1772816"/>
            <a:ext cx="7161212" cy="1584176"/>
          </a:xfrm>
        </p:spPr>
        <p:txBody>
          <a:bodyPr/>
          <a:lstStyle/>
          <a:p>
            <a:pPr marL="0" indent="0" algn="ctr" eaLnBrk="1" hangingPunct="1">
              <a:buFont typeface="Wingdings" pitchFamily="2" charset="2"/>
              <a:buNone/>
            </a:pPr>
            <a:r>
              <a:rPr lang="zh-CN" altLang="en-US" sz="4800" b="1" dirty="0" smtClean="0">
                <a:solidFill>
                  <a:schemeClr val="accent2"/>
                </a:solidFill>
                <a:latin typeface="+mj-ea"/>
                <a:ea typeface="+mj-ea"/>
              </a:rPr>
              <a:t>第</a:t>
            </a:r>
            <a:r>
              <a:rPr lang="en-US" altLang="zh-CN" sz="4800" b="1" dirty="0" smtClean="0">
                <a:solidFill>
                  <a:schemeClr val="accent2"/>
                </a:solidFill>
                <a:latin typeface="+mj-ea"/>
                <a:ea typeface="+mj-ea"/>
              </a:rPr>
              <a:t>3</a:t>
            </a:r>
            <a:r>
              <a:rPr lang="zh-CN" altLang="en-US" sz="4800" b="1" dirty="0" smtClean="0">
                <a:solidFill>
                  <a:schemeClr val="accent2"/>
                </a:solidFill>
                <a:latin typeface="+mj-ea"/>
                <a:ea typeface="+mj-ea"/>
              </a:rPr>
              <a:t>章</a:t>
            </a:r>
            <a:endParaRPr lang="en-US" altLang="zh-CN" sz="4800" b="1" dirty="0" smtClean="0">
              <a:solidFill>
                <a:schemeClr val="accent2"/>
              </a:solidFill>
              <a:latin typeface="+mj-ea"/>
              <a:ea typeface="+mj-ea"/>
            </a:endParaRPr>
          </a:p>
          <a:p>
            <a:pPr marL="0" indent="0" algn="ctr" eaLnBrk="1" hangingPunct="1">
              <a:buFont typeface="Wingdings" pitchFamily="2" charset="2"/>
              <a:buNone/>
            </a:pPr>
            <a:r>
              <a:rPr lang="zh-CN" altLang="en-US" sz="4800" b="1" dirty="0" smtClean="0">
                <a:solidFill>
                  <a:schemeClr val="accent2"/>
                </a:solidFill>
                <a:latin typeface="+mj-ea"/>
                <a:ea typeface="+mj-ea"/>
              </a:rPr>
              <a:t>Linux系统C语言开发工具</a:t>
            </a:r>
          </a:p>
        </p:txBody>
      </p:sp>
      <p:sp>
        <p:nvSpPr>
          <p:cNvPr id="4" name="副标题 2"/>
          <p:cNvSpPr txBox="1">
            <a:spLocks/>
          </p:cNvSpPr>
          <p:nvPr/>
        </p:nvSpPr>
        <p:spPr>
          <a:xfrm>
            <a:off x="2123728" y="3595848"/>
            <a:ext cx="4968552" cy="1240160"/>
          </a:xfrm>
          <a:prstGeom prst="rect">
            <a:avLst/>
          </a:prstGeom>
        </p:spPr>
        <p:txBody>
          <a:bodyPr>
            <a:normAutofit/>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None/>
            </a:pPr>
            <a:r>
              <a:rPr lang="zh-CN" altLang="en-US" dirty="0" smtClean="0"/>
              <a:t>授课教师：朱艳萍</a:t>
            </a:r>
            <a:endParaRPr lang="en-US" altLang="zh-CN" dirty="0" smtClean="0"/>
          </a:p>
          <a:p>
            <a:pPr marL="0" indent="0">
              <a:buNone/>
            </a:pPr>
            <a:r>
              <a:rPr lang="en-US" altLang="zh-CN" dirty="0" smtClean="0"/>
              <a:t> </a:t>
            </a:r>
            <a:r>
              <a:rPr lang="en-US" altLang="zh-CN" dirty="0" err="1" smtClean="0"/>
              <a:t>E_mail</a:t>
            </a:r>
            <a:r>
              <a:rPr lang="en-US" altLang="zh-CN" dirty="0" smtClean="0"/>
              <a:t>:     zhuyp@ynu.edu.cn</a:t>
            </a:r>
            <a:endParaRPr lang="zh-CN" altLang="en-US" dirty="0"/>
          </a:p>
        </p:txBody>
      </p:sp>
    </p:spTree>
    <p:extLst>
      <p:ext uri="{BB962C8B-B14F-4D97-AF65-F5344CB8AC3E}">
        <p14:creationId xmlns:p14="http://schemas.microsoft.com/office/powerpoint/2010/main" val="166507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99"/>
          <p:cNvSpPr txBox="1">
            <a:spLocks noChangeArrowheads="1"/>
          </p:cNvSpPr>
          <p:nvPr/>
        </p:nvSpPr>
        <p:spPr bwMode="auto">
          <a:xfrm>
            <a:off x="596900" y="1428750"/>
            <a:ext cx="831056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000" dirty="0">
                <a:latin typeface="黑体" pitchFamily="49" charset="-122"/>
                <a:ea typeface="黑体" pitchFamily="49" charset="-122"/>
              </a:rPr>
              <a:t>例</a:t>
            </a:r>
            <a:r>
              <a:rPr lang="en-US" altLang="zh-CN" sz="2000" dirty="0">
                <a:latin typeface="Times New Roman" pitchFamily="18" charset="0"/>
                <a:cs typeface="Times New Roman" pitchFamily="18" charset="0"/>
              </a:rPr>
              <a:t>3.2  </a:t>
            </a:r>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1</a:t>
            </a:r>
            <a:r>
              <a:rPr lang="zh-CN" altLang="en-US" sz="2000" dirty="0">
                <a:latin typeface="黑体" pitchFamily="49" charset="-122"/>
                <a:ea typeface="黑体" pitchFamily="49" charset="-122"/>
              </a:rPr>
              <a:t>）下面给出的</a:t>
            </a:r>
            <a:r>
              <a:rPr lang="en-US" altLang="zh-CN" sz="2000" dirty="0" err="1">
                <a:latin typeface="Times New Roman" pitchFamily="18" charset="0"/>
                <a:cs typeface="Times New Roman" pitchFamily="18" charset="0"/>
              </a:rPr>
              <a:t>gcc</a:t>
            </a:r>
            <a:r>
              <a:rPr lang="zh-CN" altLang="en-US" sz="2000" dirty="0">
                <a:latin typeface="黑体" pitchFamily="49" charset="-122"/>
                <a:ea typeface="黑体" pitchFamily="49" charset="-122"/>
              </a:rPr>
              <a:t>命令，不带任何选项，编译后生成</a:t>
            </a:r>
            <a:r>
              <a:rPr lang="en-US" altLang="zh-CN" sz="2000" dirty="0" err="1">
                <a:latin typeface="Times New Roman" pitchFamily="18" charset="0"/>
                <a:cs typeface="Times New Roman" pitchFamily="18" charset="0"/>
              </a:rPr>
              <a:t>a.out</a:t>
            </a:r>
            <a:r>
              <a:rPr lang="zh-CN" altLang="en-US" sz="2000" dirty="0">
                <a:latin typeface="黑体" pitchFamily="49" charset="-122"/>
                <a:ea typeface="黑体" pitchFamily="49" charset="-122"/>
              </a:rPr>
              <a:t>可执行文件。</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a.out</a:t>
            </a:r>
            <a:r>
              <a:rPr lang="zh-CN" altLang="en-US" sz="2000" dirty="0">
                <a:latin typeface="黑体" pitchFamily="49" charset="-122"/>
                <a:ea typeface="黑体" pitchFamily="49" charset="-122"/>
              </a:rPr>
              <a:t>的含义是运行该程序，即在当前目录下查找</a:t>
            </a:r>
            <a:r>
              <a:rPr lang="en-US" altLang="zh-CN" sz="2000" dirty="0" err="1">
                <a:latin typeface="Times New Roman" pitchFamily="18" charset="0"/>
                <a:cs typeface="Times New Roman" pitchFamily="18" charset="0"/>
              </a:rPr>
              <a:t>a.out</a:t>
            </a:r>
            <a:r>
              <a:rPr lang="zh-CN" altLang="en-US" sz="2000" dirty="0">
                <a:latin typeface="黑体" pitchFamily="49" charset="-122"/>
                <a:ea typeface="黑体" pitchFamily="49" charset="-122"/>
              </a:rPr>
              <a:t>文件。</a:t>
            </a:r>
            <a:endParaRPr lang="zh-CN" altLang="en-US"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a:t>
            </a:r>
            <a:r>
              <a:rPr lang="en-US" altLang="zh-CN" sz="2000" dirty="0" smtClean="0">
                <a:latin typeface="宋体" pitchFamily="2" charset="-122"/>
              </a:rPr>
              <a:t>ch3]# </a:t>
            </a:r>
            <a:r>
              <a:rPr lang="en-US" altLang="zh-CN" sz="2000" dirty="0" err="1">
                <a:latin typeface="宋体" pitchFamily="2" charset="-122"/>
              </a:rPr>
              <a:t>gcc</a:t>
            </a:r>
            <a:r>
              <a:rPr lang="en-US" altLang="zh-CN" sz="2000" dirty="0">
                <a:latin typeface="宋体" pitchFamily="2" charset="-122"/>
              </a:rPr>
              <a:t> </a:t>
            </a:r>
            <a:r>
              <a:rPr lang="en-US" altLang="zh-CN" sz="2000" dirty="0" err="1" smtClean="0">
                <a:latin typeface="宋体" pitchFamily="2" charset="-122"/>
              </a:rPr>
              <a:t>hello.c</a:t>
            </a:r>
            <a:r>
              <a:rPr lang="en-US" altLang="zh-CN" sz="2000" dirty="0" smtClean="0">
                <a:latin typeface="Courier New" pitchFamily="49" charset="0"/>
                <a:cs typeface="Courier New" pitchFamily="49" charset="0"/>
              </a:rPr>
              <a:t>  </a:t>
            </a:r>
            <a:endParaRPr lang="en-US" altLang="zh-CN"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a:t>
            </a:r>
            <a:r>
              <a:rPr lang="en-US" altLang="zh-CN" sz="2000" dirty="0" smtClean="0">
                <a:latin typeface="宋体" pitchFamily="2" charset="-122"/>
              </a:rPr>
              <a:t>ch3]# </a:t>
            </a:r>
            <a:r>
              <a:rPr lang="en-US" altLang="zh-CN" sz="2000" dirty="0">
                <a:latin typeface="宋体" pitchFamily="2" charset="-122"/>
              </a:rPr>
              <a:t>./</a:t>
            </a:r>
            <a:r>
              <a:rPr lang="en-US" altLang="zh-CN" sz="2000" dirty="0" err="1">
                <a:latin typeface="宋体" pitchFamily="2" charset="-122"/>
              </a:rPr>
              <a:t>a.out</a:t>
            </a:r>
            <a:r>
              <a:rPr lang="en-US" altLang="zh-CN" sz="2000" dirty="0">
                <a:latin typeface="宋体" pitchFamily="2" charset="-122"/>
              </a:rPr>
              <a:t>   </a:t>
            </a:r>
            <a:r>
              <a:rPr lang="en-US" altLang="zh-CN" sz="2000" dirty="0">
                <a:latin typeface="Courier New" pitchFamily="49" charset="0"/>
                <a:cs typeface="Courier New" pitchFamily="49" charset="0"/>
              </a:rPr>
              <a:t> </a:t>
            </a:r>
            <a:r>
              <a:rPr lang="en-US" altLang="zh-CN" sz="2000" dirty="0">
                <a:latin typeface="Times New Roman" pitchFamily="18" charset="0"/>
                <a:cs typeface="Times New Roman" pitchFamily="18" charset="0"/>
              </a:rPr>
              <a:t>  </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a:t>
            </a:r>
            <a:r>
              <a:rPr lang="en-US" altLang="zh-CN" sz="2000" dirty="0">
                <a:latin typeface="黑体" pitchFamily="49" charset="-122"/>
                <a:ea typeface="黑体" pitchFamily="49" charset="-122"/>
              </a:rPr>
              <a:t>2</a:t>
            </a:r>
            <a:r>
              <a:rPr lang="zh-CN" altLang="en-US" sz="2000" dirty="0">
                <a:latin typeface="黑体" pitchFamily="49" charset="-122"/>
                <a:ea typeface="黑体" pitchFamily="49" charset="-122"/>
              </a:rPr>
              <a:t>）下面给出的</a:t>
            </a:r>
            <a:r>
              <a:rPr lang="en-US" altLang="zh-CN" sz="2000" dirty="0" err="1">
                <a:latin typeface="Times New Roman" pitchFamily="18" charset="0"/>
                <a:cs typeface="Times New Roman" pitchFamily="18" charset="0"/>
              </a:rPr>
              <a:t>gcc</a:t>
            </a:r>
            <a:r>
              <a:rPr lang="zh-CN" altLang="en-US" sz="2000" dirty="0">
                <a:latin typeface="黑体" pitchFamily="49" charset="-122"/>
                <a:ea typeface="黑体" pitchFamily="49" charset="-122"/>
              </a:rPr>
              <a:t>命令，带</a:t>
            </a:r>
            <a:r>
              <a:rPr lang="en-US" altLang="zh-CN" sz="2000" dirty="0">
                <a:latin typeface="Times New Roman" pitchFamily="18" charset="0"/>
                <a:cs typeface="Times New Roman" pitchFamily="18" charset="0"/>
              </a:rPr>
              <a:t>-o</a:t>
            </a:r>
            <a:r>
              <a:rPr lang="zh-CN" altLang="en-US" sz="2000" dirty="0">
                <a:latin typeface="黑体" pitchFamily="49" charset="-122"/>
                <a:ea typeface="黑体" pitchFamily="49" charset="-122"/>
              </a:rPr>
              <a:t>选项，编译后生成可执行文件名</a:t>
            </a:r>
            <a:r>
              <a:rPr lang="zh-CN" altLang="en-US" sz="2000" dirty="0" smtClean="0">
                <a:latin typeface="黑体" pitchFamily="49" charset="-122"/>
                <a:ea typeface="黑体" pitchFamily="49" charset="-122"/>
              </a:rPr>
              <a:t>为</a:t>
            </a:r>
            <a:r>
              <a:rPr lang="en-US" altLang="zh-CN" sz="2000" dirty="0">
                <a:latin typeface="Times New Roman" pitchFamily="18" charset="0"/>
                <a:cs typeface="Times New Roman" pitchFamily="18" charset="0"/>
              </a:rPr>
              <a:t>hello</a:t>
            </a:r>
            <a:endParaRPr lang="en-US" altLang="zh-CN"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a:t>
            </a:r>
            <a:r>
              <a:rPr lang="en-US" altLang="zh-CN" sz="2000" dirty="0" smtClean="0">
                <a:latin typeface="宋体" pitchFamily="2" charset="-122"/>
              </a:rPr>
              <a:t>ch3]# </a:t>
            </a:r>
            <a:r>
              <a:rPr lang="en-US" altLang="zh-CN" sz="2000" dirty="0" err="1">
                <a:latin typeface="宋体" pitchFamily="2" charset="-122"/>
              </a:rPr>
              <a:t>gcc</a:t>
            </a:r>
            <a:r>
              <a:rPr lang="en-US" altLang="zh-CN" sz="2000" dirty="0">
                <a:latin typeface="宋体" pitchFamily="2" charset="-122"/>
              </a:rPr>
              <a:t> -o </a:t>
            </a:r>
            <a:r>
              <a:rPr lang="en-US" altLang="zh-CN" sz="2000" dirty="0" smtClean="0">
                <a:latin typeface="宋体" pitchFamily="2" charset="-122"/>
              </a:rPr>
              <a:t>hello </a:t>
            </a:r>
            <a:r>
              <a:rPr lang="en-US" altLang="zh-CN" sz="2000" dirty="0" err="1" smtClean="0">
                <a:latin typeface="宋体" pitchFamily="2" charset="-122"/>
              </a:rPr>
              <a:t>hello.c</a:t>
            </a:r>
            <a:endParaRPr lang="en-US" altLang="zh-CN" sz="2000" dirty="0">
              <a:latin typeface="黑体" pitchFamily="49" charset="-122"/>
              <a:ea typeface="黑体" pitchFamily="49" charset="-122"/>
            </a:endParaRPr>
          </a:p>
          <a:p>
            <a:r>
              <a:rPr lang="en-US" altLang="zh-CN" sz="2000" dirty="0">
                <a:latin typeface="黑体" pitchFamily="49" charset="-122"/>
                <a:ea typeface="黑体" pitchFamily="49" charset="-122"/>
              </a:rPr>
              <a:t> </a:t>
            </a:r>
          </a:p>
          <a:p>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3</a:t>
            </a:r>
            <a:r>
              <a:rPr lang="zh-CN" altLang="en-US" sz="2000" dirty="0">
                <a:latin typeface="黑体" pitchFamily="49" charset="-122"/>
                <a:ea typeface="黑体" pitchFamily="49" charset="-122"/>
              </a:rPr>
              <a:t>） 可以用</a:t>
            </a:r>
            <a:r>
              <a:rPr lang="en-US" altLang="zh-CN" sz="2000" dirty="0">
                <a:latin typeface="Times New Roman" pitchFamily="18" charset="0"/>
                <a:cs typeface="Times New Roman" pitchFamily="18" charset="0"/>
              </a:rPr>
              <a:t>-c</a:t>
            </a:r>
            <a:r>
              <a:rPr lang="zh-CN" altLang="en-US" sz="2000" dirty="0">
                <a:latin typeface="黑体" pitchFamily="49" charset="-122"/>
                <a:ea typeface="黑体" pitchFamily="49" charset="-122"/>
              </a:rPr>
              <a:t>选项编译成目标文件。下面命令中，前三个</a:t>
            </a:r>
            <a:r>
              <a:rPr lang="en-US" altLang="zh-CN" sz="2000" dirty="0" err="1">
                <a:latin typeface="Times New Roman" pitchFamily="18" charset="0"/>
                <a:cs typeface="Times New Roman" pitchFamily="18" charset="0"/>
              </a:rPr>
              <a:t>gcc</a:t>
            </a:r>
            <a:r>
              <a:rPr lang="zh-CN" altLang="en-US" sz="2000" dirty="0">
                <a:latin typeface="黑体" pitchFamily="49" charset="-122"/>
                <a:ea typeface="黑体" pitchFamily="49" charset="-122"/>
              </a:rPr>
              <a:t>编译后生成目标文件</a:t>
            </a:r>
            <a:r>
              <a:rPr lang="en-US" altLang="zh-CN" sz="2000" dirty="0" err="1">
                <a:latin typeface="Times New Roman" pitchFamily="18" charset="0"/>
                <a:cs typeface="Times New Roman" pitchFamily="18" charset="0"/>
              </a:rPr>
              <a:t>fd.o</a:t>
            </a:r>
            <a:r>
              <a:rPr lang="zh-CN" altLang="en-US" sz="2000" dirty="0">
                <a:latin typeface="黑体" pitchFamily="49" charset="-122"/>
                <a:ea typeface="黑体" pitchFamily="49" charset="-122"/>
              </a:rPr>
              <a:t>、</a:t>
            </a:r>
            <a:r>
              <a:rPr lang="en-US" altLang="zh-CN" sz="2000" dirty="0" err="1">
                <a:latin typeface="Times New Roman" pitchFamily="18" charset="0"/>
                <a:cs typeface="Times New Roman" pitchFamily="18" charset="0"/>
              </a:rPr>
              <a:t>fs.o</a:t>
            </a:r>
            <a:r>
              <a:rPr lang="zh-CN" altLang="en-US" sz="2000" dirty="0">
                <a:latin typeface="黑体" pitchFamily="49" charset="-122"/>
                <a:ea typeface="黑体" pitchFamily="49" charset="-122"/>
              </a:rPr>
              <a:t>、</a:t>
            </a:r>
            <a:r>
              <a:rPr lang="en-US" altLang="zh-CN" sz="2000" dirty="0" err="1">
                <a:latin typeface="Times New Roman" pitchFamily="18" charset="0"/>
                <a:cs typeface="Times New Roman" pitchFamily="18" charset="0"/>
              </a:rPr>
              <a:t>fm.o</a:t>
            </a:r>
            <a:r>
              <a:rPr lang="zh-CN" altLang="en-US" sz="2000" dirty="0">
                <a:latin typeface="黑体" pitchFamily="49" charset="-122"/>
                <a:ea typeface="黑体" pitchFamily="49" charset="-122"/>
              </a:rPr>
              <a:t>。最后一个</a:t>
            </a:r>
            <a:r>
              <a:rPr lang="en-US" altLang="zh-CN" sz="2000" dirty="0" err="1">
                <a:latin typeface="Times New Roman" pitchFamily="18" charset="0"/>
                <a:cs typeface="Times New Roman" pitchFamily="18" charset="0"/>
              </a:rPr>
              <a:t>gcc</a:t>
            </a:r>
            <a:r>
              <a:rPr lang="zh-CN" altLang="en-US" sz="2000" dirty="0">
                <a:latin typeface="黑体" pitchFamily="49" charset="-122"/>
                <a:ea typeface="黑体" pitchFamily="49" charset="-122"/>
              </a:rPr>
              <a:t>命令，连接已编译好的目标文件，生成可执行程序文件名为</a:t>
            </a:r>
            <a:r>
              <a:rPr lang="en-US" altLang="zh-CN" sz="2000" dirty="0">
                <a:latin typeface="Times New Roman" pitchFamily="18" charset="0"/>
                <a:cs typeface="Times New Roman" pitchFamily="18" charset="0"/>
              </a:rPr>
              <a:t>fall</a:t>
            </a:r>
            <a:r>
              <a:rPr lang="zh-CN" altLang="en-US" sz="2000" dirty="0">
                <a:latin typeface="黑体" pitchFamily="49" charset="-122"/>
                <a:ea typeface="黑体" pitchFamily="49" charset="-122"/>
              </a:rPr>
              <a:t>。</a:t>
            </a:r>
            <a:endParaRPr lang="zh-CN" altLang="en-US"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a:t>
            </a:r>
            <a:r>
              <a:rPr lang="en-US" altLang="zh-CN" sz="2000" dirty="0" smtClean="0">
                <a:latin typeface="宋体" pitchFamily="2" charset="-122"/>
              </a:rPr>
              <a:t>ch3]# </a:t>
            </a:r>
            <a:r>
              <a:rPr lang="en-US" altLang="zh-CN" sz="2000" dirty="0" err="1">
                <a:latin typeface="宋体" pitchFamily="2" charset="-122"/>
              </a:rPr>
              <a:t>gcc</a:t>
            </a:r>
            <a:r>
              <a:rPr lang="en-US" altLang="zh-CN" sz="2000" dirty="0">
                <a:latin typeface="宋体" pitchFamily="2" charset="-122"/>
              </a:rPr>
              <a:t> -c </a:t>
            </a:r>
            <a:r>
              <a:rPr lang="en-US" altLang="zh-CN" sz="2000" dirty="0" err="1">
                <a:latin typeface="宋体" pitchFamily="2" charset="-122"/>
              </a:rPr>
              <a:t>fd.c</a:t>
            </a:r>
            <a:r>
              <a:rPr lang="en-US" altLang="zh-CN" sz="2000" dirty="0">
                <a:latin typeface="宋体" pitchFamily="2" charset="-122"/>
              </a:rPr>
              <a:t> </a:t>
            </a: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ch3]# </a:t>
            </a:r>
            <a:r>
              <a:rPr lang="en-US" altLang="zh-CN" sz="2000" dirty="0" err="1">
                <a:latin typeface="宋体" pitchFamily="2" charset="-122"/>
              </a:rPr>
              <a:t>gcc</a:t>
            </a:r>
            <a:r>
              <a:rPr lang="en-US" altLang="zh-CN" sz="2000" dirty="0">
                <a:latin typeface="宋体" pitchFamily="2" charset="-122"/>
              </a:rPr>
              <a:t> -c </a:t>
            </a:r>
            <a:r>
              <a:rPr lang="en-US" altLang="zh-CN" sz="2000" dirty="0" err="1">
                <a:latin typeface="宋体" pitchFamily="2" charset="-122"/>
              </a:rPr>
              <a:t>fs.c</a:t>
            </a:r>
            <a:r>
              <a:rPr lang="en-US" altLang="zh-CN" sz="2000" dirty="0">
                <a:latin typeface="Courier New" pitchFamily="49" charset="0"/>
                <a:cs typeface="Courier New" pitchFamily="49" charset="0"/>
              </a:rPr>
              <a:t>  </a:t>
            </a:r>
            <a:endParaRPr lang="en-US" altLang="zh-CN"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ch3]# </a:t>
            </a:r>
            <a:r>
              <a:rPr lang="en-US" altLang="zh-CN" sz="2000" dirty="0" err="1">
                <a:latin typeface="宋体" pitchFamily="2" charset="-122"/>
              </a:rPr>
              <a:t>gcc</a:t>
            </a:r>
            <a:r>
              <a:rPr lang="en-US" altLang="zh-CN" sz="2000" dirty="0">
                <a:latin typeface="宋体" pitchFamily="2" charset="-122"/>
              </a:rPr>
              <a:t> -c </a:t>
            </a:r>
            <a:r>
              <a:rPr lang="en-US" altLang="zh-CN" sz="2000" dirty="0" err="1">
                <a:latin typeface="宋体" pitchFamily="2" charset="-122"/>
              </a:rPr>
              <a:t>fm.c</a:t>
            </a:r>
            <a:r>
              <a:rPr lang="en-US" altLang="zh-CN" sz="2000" dirty="0">
                <a:latin typeface="Courier New" pitchFamily="49" charset="0"/>
                <a:cs typeface="Courier New" pitchFamily="49" charset="0"/>
              </a:rPr>
              <a:t>  </a:t>
            </a:r>
            <a:endParaRPr lang="en-US" altLang="zh-CN" sz="2000" dirty="0">
              <a:latin typeface="宋体" pitchFamily="2" charset="-122"/>
            </a:endParaRP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ch3]# </a:t>
            </a:r>
            <a:r>
              <a:rPr lang="en-US" altLang="zh-CN" sz="2000" dirty="0" err="1">
                <a:latin typeface="宋体" pitchFamily="2" charset="-122"/>
              </a:rPr>
              <a:t>gcc</a:t>
            </a:r>
            <a:r>
              <a:rPr lang="en-US" altLang="zh-CN" sz="2000" dirty="0">
                <a:latin typeface="宋体" pitchFamily="2" charset="-122"/>
              </a:rPr>
              <a:t>  </a:t>
            </a:r>
            <a:r>
              <a:rPr lang="en-US" altLang="zh-CN" sz="2000" dirty="0" err="1">
                <a:latin typeface="宋体" pitchFamily="2" charset="-122"/>
              </a:rPr>
              <a:t>fd.o</a:t>
            </a:r>
            <a:r>
              <a:rPr lang="en-US" altLang="zh-CN" sz="2000" dirty="0">
                <a:latin typeface="宋体" pitchFamily="2" charset="-122"/>
              </a:rPr>
              <a:t>  </a:t>
            </a:r>
            <a:r>
              <a:rPr lang="en-US" altLang="zh-CN" sz="2000" dirty="0" err="1">
                <a:latin typeface="宋体" pitchFamily="2" charset="-122"/>
              </a:rPr>
              <a:t>fs.o</a:t>
            </a:r>
            <a:r>
              <a:rPr lang="en-US" altLang="zh-CN" sz="2000" dirty="0">
                <a:latin typeface="宋体" pitchFamily="2" charset="-122"/>
              </a:rPr>
              <a:t>  </a:t>
            </a:r>
            <a:r>
              <a:rPr lang="en-US" altLang="zh-CN" sz="2000" dirty="0" err="1">
                <a:latin typeface="宋体" pitchFamily="2" charset="-122"/>
              </a:rPr>
              <a:t>fm.o</a:t>
            </a:r>
            <a:r>
              <a:rPr lang="en-US" altLang="zh-CN" sz="2000" dirty="0">
                <a:latin typeface="宋体" pitchFamily="2" charset="-122"/>
              </a:rPr>
              <a:t>  -o  fall</a:t>
            </a:r>
            <a:endParaRPr lang="zh-CN" altLang="en-US" sz="2000" dirty="0"/>
          </a:p>
        </p:txBody>
      </p:sp>
      <p:sp>
        <p:nvSpPr>
          <p:cNvPr id="3" name="Rectangle 2"/>
          <p:cNvSpPr txBox="1">
            <a:spLocks noChangeArrowheads="1"/>
          </p:cNvSpPr>
          <p:nvPr/>
        </p:nvSpPr>
        <p:spPr bwMode="auto">
          <a:xfrm>
            <a:off x="2051720" y="116632"/>
            <a:ext cx="6552728" cy="85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en-US" altLang="zh-CN" b="1" dirty="0" err="1"/>
              <a:t>gcc</a:t>
            </a:r>
            <a:r>
              <a:rPr lang="zh-CN" altLang="en-US" b="1" dirty="0"/>
              <a:t>编译器</a:t>
            </a:r>
            <a:endParaRPr lang="zh-CN" altLang="en-US" b="1" dirty="0" smtClean="0"/>
          </a:p>
        </p:txBody>
      </p:sp>
    </p:spTree>
    <p:extLst>
      <p:ext uri="{BB962C8B-B14F-4D97-AF65-F5344CB8AC3E}">
        <p14:creationId xmlns:p14="http://schemas.microsoft.com/office/powerpoint/2010/main" val="1632975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99"/>
          <p:cNvSpPr txBox="1">
            <a:spLocks noChangeArrowheads="1"/>
          </p:cNvSpPr>
          <p:nvPr/>
        </p:nvSpPr>
        <p:spPr bwMode="auto">
          <a:xfrm>
            <a:off x="596900" y="1196752"/>
            <a:ext cx="83550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a:latin typeface="+mj-ea"/>
                <a:ea typeface="+mj-ea"/>
              </a:rPr>
              <a:t>例</a:t>
            </a:r>
            <a:r>
              <a:rPr lang="en-US" altLang="zh-CN" sz="2400" dirty="0">
                <a:latin typeface="+mj-ea"/>
                <a:ea typeface="+mj-ea"/>
                <a:cs typeface="Times New Roman" pitchFamily="18" charset="0"/>
              </a:rPr>
              <a:t>3.3  </a:t>
            </a:r>
            <a:r>
              <a:rPr lang="zh-CN" altLang="en-US" sz="2400" dirty="0">
                <a:latin typeface="+mj-ea"/>
                <a:ea typeface="+mj-ea"/>
              </a:rPr>
              <a:t>设计一个程序，程序运行时要求输入两个整数，将它们求和后把结果输出。本例通过使用</a:t>
            </a:r>
            <a:r>
              <a:rPr lang="en-US" altLang="zh-CN" sz="2400" dirty="0" err="1">
                <a:latin typeface="+mj-ea"/>
                <a:ea typeface="+mj-ea"/>
                <a:cs typeface="Times New Roman" pitchFamily="18" charset="0"/>
              </a:rPr>
              <a:t>gcc</a:t>
            </a:r>
            <a:r>
              <a:rPr lang="zh-CN" altLang="en-US" sz="2400" dirty="0">
                <a:latin typeface="+mj-ea"/>
                <a:ea typeface="+mj-ea"/>
              </a:rPr>
              <a:t>的参数</a:t>
            </a:r>
            <a:r>
              <a:rPr lang="en-US" altLang="zh-CN" sz="2400" dirty="0">
                <a:latin typeface="+mj-ea"/>
                <a:ea typeface="+mj-ea"/>
                <a:cs typeface="Times New Roman" pitchFamily="18" charset="0"/>
              </a:rPr>
              <a:t>-E</a:t>
            </a:r>
            <a:r>
              <a:rPr lang="zh-CN" altLang="en-US" sz="2400" dirty="0">
                <a:latin typeface="+mj-ea"/>
                <a:ea typeface="+mj-ea"/>
              </a:rPr>
              <a:t>、</a:t>
            </a:r>
            <a:r>
              <a:rPr lang="en-US" altLang="zh-CN" sz="2400" dirty="0">
                <a:latin typeface="+mj-ea"/>
                <a:ea typeface="+mj-ea"/>
                <a:cs typeface="Times New Roman" pitchFamily="18" charset="0"/>
              </a:rPr>
              <a:t>-S</a:t>
            </a:r>
            <a:r>
              <a:rPr lang="zh-CN" altLang="en-US" sz="2400" dirty="0">
                <a:latin typeface="+mj-ea"/>
                <a:ea typeface="+mj-ea"/>
              </a:rPr>
              <a:t>、</a:t>
            </a:r>
            <a:r>
              <a:rPr lang="en-US" altLang="zh-CN" sz="2400" dirty="0">
                <a:latin typeface="+mj-ea"/>
                <a:ea typeface="+mj-ea"/>
                <a:cs typeface="Times New Roman" pitchFamily="18" charset="0"/>
              </a:rPr>
              <a:t>-c</a:t>
            </a:r>
            <a:r>
              <a:rPr lang="zh-CN" altLang="en-US" sz="2400" dirty="0">
                <a:latin typeface="+mj-ea"/>
                <a:ea typeface="+mj-ea"/>
              </a:rPr>
              <a:t>、</a:t>
            </a:r>
            <a:r>
              <a:rPr lang="en-US" altLang="zh-CN" sz="2400" dirty="0">
                <a:latin typeface="+mj-ea"/>
                <a:ea typeface="+mj-ea"/>
                <a:cs typeface="Times New Roman" pitchFamily="18" charset="0"/>
              </a:rPr>
              <a:t>-o</a:t>
            </a:r>
            <a:r>
              <a:rPr lang="zh-CN" altLang="en-US" sz="2400" dirty="0">
                <a:latin typeface="+mj-ea"/>
                <a:ea typeface="+mj-ea"/>
              </a:rPr>
              <a:t>，控制</a:t>
            </a:r>
            <a:r>
              <a:rPr lang="en-US" altLang="zh-CN" sz="2400" dirty="0" err="1">
                <a:latin typeface="+mj-ea"/>
                <a:ea typeface="+mj-ea"/>
                <a:cs typeface="Times New Roman" pitchFamily="18" charset="0"/>
              </a:rPr>
              <a:t>gcc</a:t>
            </a:r>
            <a:r>
              <a:rPr lang="zh-CN" altLang="en-US" sz="2400" dirty="0">
                <a:latin typeface="+mj-ea"/>
                <a:ea typeface="+mj-ea"/>
              </a:rPr>
              <a:t>的编译过程，了解</a:t>
            </a:r>
            <a:r>
              <a:rPr lang="en-US" altLang="zh-CN" sz="2400" dirty="0" err="1">
                <a:latin typeface="+mj-ea"/>
                <a:ea typeface="+mj-ea"/>
                <a:cs typeface="Times New Roman" pitchFamily="18" charset="0"/>
              </a:rPr>
              <a:t>gcc</a:t>
            </a:r>
            <a:r>
              <a:rPr lang="zh-CN" altLang="en-US" sz="2400" dirty="0">
                <a:latin typeface="+mj-ea"/>
                <a:ea typeface="+mj-ea"/>
              </a:rPr>
              <a:t>的编译过程，进一步认识</a:t>
            </a:r>
            <a:r>
              <a:rPr lang="en-US" altLang="zh-CN" sz="2400" dirty="0" err="1">
                <a:latin typeface="+mj-ea"/>
                <a:ea typeface="+mj-ea"/>
                <a:cs typeface="Times New Roman" pitchFamily="18" charset="0"/>
              </a:rPr>
              <a:t>gcc</a:t>
            </a:r>
            <a:r>
              <a:rPr lang="zh-CN" altLang="en-US" sz="2400" dirty="0">
                <a:latin typeface="+mj-ea"/>
                <a:ea typeface="+mj-ea"/>
              </a:rPr>
              <a:t>的灵活性。</a:t>
            </a:r>
          </a:p>
        </p:txBody>
      </p:sp>
      <p:pic>
        <p:nvPicPr>
          <p:cNvPr id="17410" name="Picture 93" descr="linux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564904"/>
            <a:ext cx="28098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1893888" y="188640"/>
            <a:ext cx="649453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gcc编译流程</a:t>
            </a:r>
            <a:endParaRPr lang="zh-CN" altLang="en-US" b="1" dirty="0" smtClean="0"/>
          </a:p>
        </p:txBody>
      </p:sp>
    </p:spTree>
    <p:extLst>
      <p:ext uri="{BB962C8B-B14F-4D97-AF65-F5344CB8AC3E}">
        <p14:creationId xmlns:p14="http://schemas.microsoft.com/office/powerpoint/2010/main" val="4047251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99"/>
          <p:cNvSpPr txBox="1">
            <a:spLocks noChangeArrowheads="1"/>
          </p:cNvSpPr>
          <p:nvPr/>
        </p:nvSpPr>
        <p:spPr bwMode="auto">
          <a:xfrm>
            <a:off x="763464" y="1166842"/>
            <a:ext cx="762496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a:latin typeface="黑体" pitchFamily="49" charset="-122"/>
                <a:ea typeface="黑体" pitchFamily="49" charset="-122"/>
              </a:rPr>
              <a:t>分析：</a:t>
            </a:r>
            <a:r>
              <a:rPr lang="zh-CN" altLang="en-US" sz="2400" dirty="0">
                <a:latin typeface="宋体" pitchFamily="2" charset="-122"/>
              </a:rPr>
              <a:t>源程序比较简单，用</a:t>
            </a:r>
            <a:r>
              <a:rPr lang="en-US" altLang="zh-CN" sz="2400" dirty="0" err="1">
                <a:latin typeface="宋体" pitchFamily="2" charset="-122"/>
              </a:rPr>
              <a:t>scanf</a:t>
            </a:r>
            <a:r>
              <a:rPr lang="zh-CN" altLang="en-US" sz="2400" dirty="0">
                <a:latin typeface="宋体" pitchFamily="2" charset="-122"/>
              </a:rPr>
              <a:t>函数把两次输入的值存入两个变量，然后直接用“</a:t>
            </a:r>
            <a:r>
              <a:rPr lang="en-US" altLang="zh-CN" sz="2400" dirty="0">
                <a:latin typeface="Times New Roman" pitchFamily="18" charset="0"/>
                <a:cs typeface="Times New Roman" pitchFamily="18" charset="0"/>
              </a:rPr>
              <a:t>+</a:t>
            </a:r>
            <a:r>
              <a:rPr lang="en-US" altLang="zh-CN" sz="2400" dirty="0">
                <a:latin typeface="宋体" pitchFamily="2" charset="-122"/>
              </a:rPr>
              <a:t>”</a:t>
            </a:r>
            <a:r>
              <a:rPr lang="zh-CN" altLang="en-US" sz="2400" dirty="0">
                <a:latin typeface="宋体" pitchFamily="2" charset="-122"/>
              </a:rPr>
              <a:t>号运算，接着用</a:t>
            </a:r>
            <a:r>
              <a:rPr lang="en-US" altLang="zh-CN" sz="2400" dirty="0" err="1">
                <a:latin typeface="Times New Roman" pitchFamily="18" charset="0"/>
                <a:cs typeface="Times New Roman" pitchFamily="18" charset="0"/>
              </a:rPr>
              <a:t>printf</a:t>
            </a:r>
            <a:r>
              <a:rPr lang="zh-CN" altLang="en-US" sz="2400" dirty="0">
                <a:latin typeface="宋体" pitchFamily="2" charset="-122"/>
              </a:rPr>
              <a:t>函数输出。程序操作步骤如下：</a:t>
            </a:r>
          </a:p>
          <a:p>
            <a:r>
              <a:rPr lang="en-US" altLang="zh-CN" sz="2400" dirty="0">
                <a:latin typeface="宋体" pitchFamily="2" charset="-122"/>
              </a:rPr>
              <a:t>1</a:t>
            </a:r>
            <a:r>
              <a:rPr lang="zh-CN" altLang="en-US" sz="2400" dirty="0">
                <a:latin typeface="宋体" pitchFamily="2" charset="-122"/>
              </a:rPr>
              <a:t>）先用</a:t>
            </a:r>
            <a:r>
              <a:rPr lang="en-US" altLang="zh-CN" sz="2400" dirty="0">
                <a:latin typeface="Times New Roman" pitchFamily="18" charset="0"/>
                <a:cs typeface="Times New Roman" pitchFamily="18" charset="0"/>
              </a:rPr>
              <a:t>vim</a:t>
            </a:r>
            <a:r>
              <a:rPr lang="zh-CN" altLang="en-US" sz="2400" dirty="0">
                <a:latin typeface="宋体" pitchFamily="2" charset="-122"/>
              </a:rPr>
              <a:t>编辑源程序，生成源程序文件“</a:t>
            </a:r>
            <a:r>
              <a:rPr lang="en-US" altLang="zh-CN" sz="2400" dirty="0">
                <a:latin typeface="Times New Roman" pitchFamily="18" charset="0"/>
                <a:cs typeface="Times New Roman" pitchFamily="18" charset="0"/>
              </a:rPr>
              <a:t>3-3.c</a:t>
            </a:r>
            <a:r>
              <a:rPr lang="en-US" altLang="zh-CN" sz="2400" dirty="0">
                <a:latin typeface="宋体" pitchFamily="2" charset="-122"/>
              </a:rPr>
              <a:t>”</a:t>
            </a:r>
            <a:r>
              <a:rPr lang="zh-CN" altLang="en-US" sz="2400" dirty="0">
                <a:latin typeface="宋体" pitchFamily="2" charset="-122"/>
              </a:rPr>
              <a:t>。</a:t>
            </a:r>
          </a:p>
          <a:p>
            <a:r>
              <a:rPr lang="en-US" altLang="zh-CN" sz="2400" dirty="0">
                <a:latin typeface="宋体" pitchFamily="2" charset="-122"/>
              </a:rPr>
              <a:t>2</a:t>
            </a:r>
            <a:r>
              <a:rPr lang="zh-CN" altLang="en-US" sz="2400" dirty="0">
                <a:latin typeface="宋体" pitchFamily="2" charset="-122"/>
              </a:rPr>
              <a:t>）然后用</a:t>
            </a:r>
            <a:r>
              <a:rPr lang="en-US" altLang="zh-CN" sz="2400" dirty="0" err="1">
                <a:latin typeface="Times New Roman" pitchFamily="18" charset="0"/>
                <a:cs typeface="Times New Roman" pitchFamily="18" charset="0"/>
              </a:rPr>
              <a:t>gcc</a:t>
            </a:r>
            <a:r>
              <a:rPr lang="zh-CN" altLang="en-US" sz="2400" dirty="0">
                <a:latin typeface="宋体" pitchFamily="2" charset="-122"/>
              </a:rPr>
              <a:t>的“</a:t>
            </a:r>
            <a:r>
              <a:rPr lang="en-US" altLang="zh-CN" sz="2400" dirty="0">
                <a:latin typeface="Times New Roman" pitchFamily="18" charset="0"/>
                <a:cs typeface="Times New Roman" pitchFamily="18" charset="0"/>
              </a:rPr>
              <a:t>-E</a:t>
            </a:r>
            <a:r>
              <a:rPr lang="en-US" altLang="zh-CN" sz="2400" dirty="0">
                <a:latin typeface="宋体" pitchFamily="2" charset="-122"/>
              </a:rPr>
              <a:t>”</a:t>
            </a:r>
            <a:r>
              <a:rPr lang="zh-CN" altLang="en-US" sz="2400" dirty="0">
                <a:latin typeface="宋体" pitchFamily="2" charset="-122"/>
              </a:rPr>
              <a:t>参数预处理，生成经过预处理的源程序文件“</a:t>
            </a:r>
            <a:r>
              <a:rPr lang="en-US" altLang="zh-CN" sz="2400" dirty="0">
                <a:latin typeface="Times New Roman" pitchFamily="18" charset="0"/>
                <a:cs typeface="Times New Roman" pitchFamily="18" charset="0"/>
              </a:rPr>
              <a:t>3-3.i</a:t>
            </a:r>
            <a:r>
              <a:rPr lang="en-US" altLang="zh-CN" sz="2400" dirty="0">
                <a:latin typeface="宋体" pitchFamily="2" charset="-122"/>
              </a:rPr>
              <a:t>”</a:t>
            </a:r>
            <a:r>
              <a:rPr lang="zh-CN" altLang="en-US" sz="2400" dirty="0">
                <a:latin typeface="宋体" pitchFamily="2" charset="-122"/>
              </a:rPr>
              <a:t>。</a:t>
            </a:r>
          </a:p>
          <a:p>
            <a:r>
              <a:rPr lang="en-US" altLang="zh-CN" sz="2400" dirty="0">
                <a:latin typeface="宋体" pitchFamily="2" charset="-122"/>
              </a:rPr>
              <a:t>3</a:t>
            </a:r>
            <a:r>
              <a:rPr lang="zh-CN" altLang="en-US" sz="2400" dirty="0">
                <a:latin typeface="宋体" pitchFamily="2" charset="-122"/>
              </a:rPr>
              <a:t>）接着用</a:t>
            </a:r>
            <a:r>
              <a:rPr lang="en-US" altLang="zh-CN" sz="2400" dirty="0" err="1">
                <a:latin typeface="Times New Roman" pitchFamily="18" charset="0"/>
                <a:cs typeface="Times New Roman" pitchFamily="18" charset="0"/>
              </a:rPr>
              <a:t>gcc</a:t>
            </a:r>
            <a:r>
              <a:rPr lang="zh-CN" altLang="en-US" sz="2400" dirty="0">
                <a:latin typeface="宋体" pitchFamily="2" charset="-122"/>
              </a:rPr>
              <a:t>的“</a:t>
            </a:r>
            <a:r>
              <a:rPr lang="en-US" altLang="zh-CN" sz="2400" dirty="0">
                <a:latin typeface="Times New Roman" pitchFamily="18" charset="0"/>
                <a:cs typeface="Times New Roman" pitchFamily="18" charset="0"/>
              </a:rPr>
              <a:t>-S</a:t>
            </a:r>
            <a:r>
              <a:rPr lang="en-US" altLang="zh-CN" sz="2400" dirty="0">
                <a:latin typeface="宋体" pitchFamily="2" charset="-122"/>
              </a:rPr>
              <a:t>”</a:t>
            </a:r>
            <a:r>
              <a:rPr lang="zh-CN" altLang="en-US" sz="2400" dirty="0">
                <a:latin typeface="宋体" pitchFamily="2" charset="-122"/>
              </a:rPr>
              <a:t>参数编译，生成汇编语言程序文件“</a:t>
            </a:r>
            <a:r>
              <a:rPr lang="en-US" altLang="zh-CN" sz="2400" dirty="0">
                <a:latin typeface="Times New Roman" pitchFamily="18" charset="0"/>
                <a:cs typeface="Times New Roman" pitchFamily="18" charset="0"/>
              </a:rPr>
              <a:t>3-3.s</a:t>
            </a:r>
            <a:r>
              <a:rPr lang="en-US" altLang="zh-CN" sz="2400" dirty="0">
                <a:latin typeface="宋体" pitchFamily="2" charset="-122"/>
              </a:rPr>
              <a:t>”</a:t>
            </a:r>
            <a:r>
              <a:rPr lang="zh-CN" altLang="en-US" sz="2400" dirty="0">
                <a:latin typeface="宋体" pitchFamily="2" charset="-122"/>
              </a:rPr>
              <a:t>。</a:t>
            </a:r>
          </a:p>
          <a:p>
            <a:r>
              <a:rPr lang="en-US" altLang="zh-CN" sz="2400" dirty="0">
                <a:latin typeface="宋体" pitchFamily="2" charset="-122"/>
              </a:rPr>
              <a:t>4</a:t>
            </a:r>
            <a:r>
              <a:rPr lang="zh-CN" altLang="en-US" sz="2400" dirty="0">
                <a:latin typeface="宋体" pitchFamily="2" charset="-122"/>
              </a:rPr>
              <a:t>）然后用</a:t>
            </a:r>
            <a:r>
              <a:rPr lang="en-US" altLang="zh-CN" sz="2400" dirty="0" err="1">
                <a:latin typeface="Times New Roman" pitchFamily="18" charset="0"/>
                <a:cs typeface="Times New Roman" pitchFamily="18" charset="0"/>
              </a:rPr>
              <a:t>gcc</a:t>
            </a:r>
            <a:r>
              <a:rPr lang="zh-CN" altLang="en-US" sz="2400" dirty="0">
                <a:latin typeface="宋体" pitchFamily="2" charset="-122"/>
              </a:rPr>
              <a:t>的“</a:t>
            </a:r>
            <a:r>
              <a:rPr lang="en-US" altLang="zh-CN" sz="2400" dirty="0">
                <a:latin typeface="Times New Roman" pitchFamily="18" charset="0"/>
                <a:cs typeface="Times New Roman" pitchFamily="18" charset="0"/>
              </a:rPr>
              <a:t>-c</a:t>
            </a:r>
            <a:r>
              <a:rPr lang="en-US" altLang="zh-CN" sz="2400" dirty="0">
                <a:latin typeface="宋体" pitchFamily="2" charset="-122"/>
              </a:rPr>
              <a:t>”</a:t>
            </a:r>
            <a:r>
              <a:rPr lang="zh-CN" altLang="en-US" sz="2400" dirty="0">
                <a:latin typeface="宋体" pitchFamily="2" charset="-122"/>
              </a:rPr>
              <a:t>参数汇编，生成二进制文件“</a:t>
            </a:r>
            <a:r>
              <a:rPr lang="en-US" altLang="zh-CN" sz="2400" dirty="0">
                <a:latin typeface="Times New Roman" pitchFamily="18" charset="0"/>
                <a:cs typeface="Times New Roman" pitchFamily="18" charset="0"/>
              </a:rPr>
              <a:t>3-3.o</a:t>
            </a:r>
            <a:r>
              <a:rPr lang="en-US" altLang="zh-CN" sz="2400" dirty="0">
                <a:latin typeface="宋体" pitchFamily="2" charset="-122"/>
              </a:rPr>
              <a:t>”</a:t>
            </a:r>
            <a:r>
              <a:rPr lang="zh-CN" altLang="en-US" sz="2400" dirty="0">
                <a:latin typeface="宋体" pitchFamily="2" charset="-122"/>
              </a:rPr>
              <a:t>。</a:t>
            </a:r>
            <a:endParaRPr lang="zh-CN" altLang="en-US" sz="2400" dirty="0">
              <a:solidFill>
                <a:srgbClr val="000000"/>
              </a:solidFill>
              <a:latin typeface="宋体" pitchFamily="2" charset="-122"/>
            </a:endParaRPr>
          </a:p>
          <a:p>
            <a:r>
              <a:rPr lang="en-US" altLang="zh-CN" sz="2400" dirty="0">
                <a:solidFill>
                  <a:srgbClr val="000000"/>
                </a:solidFill>
                <a:latin typeface="宋体" pitchFamily="2" charset="-122"/>
              </a:rPr>
              <a:t>5</a:t>
            </a:r>
            <a:r>
              <a:rPr lang="zh-CN" altLang="en-US" sz="2400" dirty="0">
                <a:solidFill>
                  <a:srgbClr val="000000"/>
                </a:solidFill>
                <a:latin typeface="宋体" pitchFamily="2" charset="-122"/>
              </a:rPr>
              <a:t>）最后使用</a:t>
            </a:r>
            <a:r>
              <a:rPr lang="en-US" altLang="zh-CN" sz="2400" dirty="0" err="1">
                <a:solidFill>
                  <a:srgbClr val="000000"/>
                </a:solidFill>
                <a:latin typeface="Times New Roman" pitchFamily="18" charset="0"/>
                <a:cs typeface="Times New Roman" pitchFamily="18" charset="0"/>
              </a:rPr>
              <a:t>gcc</a:t>
            </a:r>
            <a:r>
              <a:rPr lang="zh-CN" altLang="en-US" sz="2400" dirty="0">
                <a:solidFill>
                  <a:srgbClr val="000000"/>
                </a:solidFill>
                <a:latin typeface="宋体" pitchFamily="2" charset="-122"/>
              </a:rPr>
              <a:t>的“</a:t>
            </a:r>
            <a:r>
              <a:rPr lang="en-US" altLang="zh-CN" sz="2400" dirty="0">
                <a:latin typeface="宋体" pitchFamily="2" charset="-122"/>
              </a:rPr>
              <a:t>-o</a:t>
            </a:r>
            <a:r>
              <a:rPr lang="en-US" altLang="zh-CN" sz="2400" dirty="0">
                <a:solidFill>
                  <a:srgbClr val="000000"/>
                </a:solidFill>
                <a:latin typeface="宋体" pitchFamily="2" charset="-122"/>
              </a:rPr>
              <a:t>”</a:t>
            </a:r>
            <a:r>
              <a:rPr lang="zh-CN" altLang="en-US" sz="2400" dirty="0">
                <a:solidFill>
                  <a:srgbClr val="000000"/>
                </a:solidFill>
                <a:latin typeface="宋体" pitchFamily="2" charset="-122"/>
              </a:rPr>
              <a:t>参数处理</a:t>
            </a:r>
            <a:r>
              <a:rPr lang="zh-CN" altLang="en-US" sz="2400" dirty="0">
                <a:latin typeface="宋体" pitchFamily="2" charset="-122"/>
              </a:rPr>
              <a:t>，把“</a:t>
            </a:r>
            <a:r>
              <a:rPr lang="en-US" altLang="zh-CN" sz="2400" dirty="0">
                <a:latin typeface="Times New Roman" pitchFamily="18" charset="0"/>
                <a:cs typeface="Times New Roman" pitchFamily="18" charset="0"/>
              </a:rPr>
              <a:t>3-3.o</a:t>
            </a:r>
            <a:r>
              <a:rPr lang="en-US" altLang="zh-CN" sz="2400" dirty="0">
                <a:latin typeface="宋体" pitchFamily="2" charset="-122"/>
              </a:rPr>
              <a:t>”</a:t>
            </a:r>
            <a:r>
              <a:rPr lang="zh-CN" altLang="en-US" sz="2400" dirty="0">
                <a:latin typeface="宋体" pitchFamily="2" charset="-122"/>
              </a:rPr>
              <a:t>和一些用到链接库文件链接成可执行文件“</a:t>
            </a:r>
            <a:r>
              <a:rPr lang="en-US" altLang="zh-CN" sz="2400" dirty="0">
                <a:latin typeface="Times New Roman" pitchFamily="18" charset="0"/>
                <a:cs typeface="Times New Roman" pitchFamily="18" charset="0"/>
              </a:rPr>
              <a:t>3-3</a:t>
            </a:r>
            <a:r>
              <a:rPr lang="en-US" altLang="zh-CN" sz="2400" dirty="0">
                <a:latin typeface="宋体" pitchFamily="2" charset="-122"/>
              </a:rPr>
              <a:t>”</a:t>
            </a:r>
            <a:r>
              <a:rPr lang="zh-CN" altLang="en-US" sz="2400" dirty="0">
                <a:latin typeface="宋体" pitchFamily="2" charset="-122"/>
              </a:rPr>
              <a:t>。</a:t>
            </a:r>
            <a:endParaRPr lang="zh-CN" altLang="en-US" sz="2400" dirty="0"/>
          </a:p>
        </p:txBody>
      </p:sp>
      <p:sp>
        <p:nvSpPr>
          <p:cNvPr id="4" name="Rectangle 2"/>
          <p:cNvSpPr txBox="1">
            <a:spLocks noChangeArrowheads="1"/>
          </p:cNvSpPr>
          <p:nvPr/>
        </p:nvSpPr>
        <p:spPr bwMode="auto">
          <a:xfrm>
            <a:off x="1893888" y="188640"/>
            <a:ext cx="649453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gcc编译流程</a:t>
            </a:r>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30" y="2708920"/>
            <a:ext cx="8474838" cy="371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9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366F284F-5D08-4D25-9F74-2C37629C3321}" type="slidenum">
              <a:rPr lang="zh-CN" altLang="en-US" sz="1400" b="1"/>
              <a:pPr/>
              <a:t>13</a:t>
            </a:fld>
            <a:endParaRPr lang="zh-CN" altLang="en-US" sz="1400" b="1"/>
          </a:p>
        </p:txBody>
      </p:sp>
      <p:sp>
        <p:nvSpPr>
          <p:cNvPr id="19459" name="Rectangle 3"/>
          <p:cNvSpPr>
            <a:spLocks noGrp="1" noChangeArrowheads="1"/>
          </p:cNvSpPr>
          <p:nvPr>
            <p:ph type="body" idx="4294967295"/>
          </p:nvPr>
        </p:nvSpPr>
        <p:spPr>
          <a:xfrm>
            <a:off x="633015" y="1269206"/>
            <a:ext cx="7991475" cy="5256213"/>
          </a:xfrm>
        </p:spPr>
        <p:txBody>
          <a:bodyPr/>
          <a:lstStyle/>
          <a:p>
            <a:pPr marL="0" indent="0" eaLnBrk="1" hangingPunct="1">
              <a:buNone/>
            </a:pPr>
            <a:r>
              <a:rPr lang="zh-CN" altLang="en-US" b="1" dirty="0" smtClean="0"/>
              <a:t>步骤 2:预处理阶段</a:t>
            </a:r>
          </a:p>
          <a:p>
            <a:pPr eaLnBrk="1" hangingPunct="1"/>
            <a:r>
              <a:rPr lang="zh-CN" altLang="en-US" sz="2400" dirty="0" smtClean="0"/>
              <a:t>在该阶段，编译器将上述代码中的stdio.h编译进来，在此可以用gcc的参数“-Ｅ”控制，让gcc只在预处理结束后停止编译过程。</a:t>
            </a:r>
            <a:endParaRPr lang="en-US" altLang="zh-CN" sz="2400" dirty="0" smtClean="0"/>
          </a:p>
          <a:p>
            <a:pPr eaLnBrk="1" hangingPunct="1"/>
            <a:r>
              <a:rPr lang="zh-CN" altLang="en-US" sz="2400" dirty="0" smtClean="0"/>
              <a:t>输入如下：</a:t>
            </a:r>
          </a:p>
          <a:p>
            <a:pPr lvl="1" eaLnBrk="1" hangingPunct="1">
              <a:buFont typeface="Wingdings" pitchFamily="2" charset="2"/>
              <a:buNone/>
            </a:pPr>
            <a:r>
              <a:rPr lang="zh-CN" altLang="en-US" dirty="0" smtClean="0"/>
              <a:t>[root@localhost </a:t>
            </a:r>
            <a:r>
              <a:rPr lang="en-US" altLang="zh-CN" dirty="0" smtClean="0"/>
              <a:t>ch3</a:t>
            </a:r>
            <a:r>
              <a:rPr lang="zh-CN" altLang="en-US" dirty="0" smtClean="0"/>
              <a:t>]#</a:t>
            </a:r>
            <a:r>
              <a:rPr lang="zh-CN" altLang="en-US" b="1" dirty="0" smtClean="0"/>
              <a:t>gcc  </a:t>
            </a:r>
            <a:r>
              <a:rPr lang="en-US" b="1" dirty="0" smtClean="0"/>
              <a:t>3-</a:t>
            </a:r>
            <a:r>
              <a:rPr lang="zh-CN" altLang="en-US" b="1" dirty="0" smtClean="0"/>
              <a:t>3.c  –o  </a:t>
            </a:r>
            <a:r>
              <a:rPr lang="en-US" b="1" dirty="0" smtClean="0"/>
              <a:t>3-</a:t>
            </a:r>
            <a:r>
              <a:rPr lang="zh-CN" altLang="en-US" b="1" dirty="0" smtClean="0"/>
              <a:t>3.i  –E</a:t>
            </a:r>
            <a:endParaRPr lang="zh-CN" altLang="en-US" dirty="0" smtClean="0"/>
          </a:p>
          <a:p>
            <a:pPr lvl="1" eaLnBrk="1" hangingPunct="1">
              <a:buFont typeface="Wingdings" pitchFamily="2" charset="2"/>
              <a:buNone/>
            </a:pPr>
            <a:r>
              <a:rPr lang="zh-CN" altLang="en-US" dirty="0" smtClean="0"/>
              <a:t>[root@localhost </a:t>
            </a:r>
            <a:r>
              <a:rPr lang="en-US" altLang="zh-CN" dirty="0" smtClean="0"/>
              <a:t>ch3</a:t>
            </a:r>
            <a:r>
              <a:rPr lang="zh-CN" altLang="en-US" dirty="0" smtClean="0"/>
              <a:t>]#</a:t>
            </a:r>
            <a:r>
              <a:rPr lang="zh-CN" altLang="en-US" b="1" dirty="0" smtClean="0"/>
              <a:t>vim  </a:t>
            </a:r>
            <a:r>
              <a:rPr lang="en-US" b="1" dirty="0" smtClean="0"/>
              <a:t>3-</a:t>
            </a:r>
            <a:r>
              <a:rPr lang="zh-CN" altLang="en-US" b="1" dirty="0" smtClean="0"/>
              <a:t>3.i</a:t>
            </a:r>
          </a:p>
        </p:txBody>
      </p:sp>
      <p:sp>
        <p:nvSpPr>
          <p:cNvPr id="6" name="Rectangle 2"/>
          <p:cNvSpPr txBox="1">
            <a:spLocks noChangeArrowheads="1"/>
          </p:cNvSpPr>
          <p:nvPr/>
        </p:nvSpPr>
        <p:spPr bwMode="auto">
          <a:xfrm>
            <a:off x="1893888" y="188640"/>
            <a:ext cx="649453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gcc编译流程</a:t>
            </a:r>
            <a:endParaRPr lang="zh-CN" altLang="en-US"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76" y="118636"/>
            <a:ext cx="5936059" cy="6550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9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0" dur="500"/>
                                        <p:tgtEl>
                                          <p:spTgt spid="194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3" dur="500"/>
                                        <p:tgtEl>
                                          <p:spTgt spid="194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E549629F-7B91-4E4F-978A-8E9C6C16FA89}" type="slidenum">
              <a:rPr lang="zh-CN" altLang="en-US" sz="1400" b="1"/>
              <a:pPr/>
              <a:t>14</a:t>
            </a:fld>
            <a:endParaRPr lang="zh-CN" altLang="en-US" sz="1400" b="1"/>
          </a:p>
        </p:txBody>
      </p:sp>
      <p:sp>
        <p:nvSpPr>
          <p:cNvPr id="20482" name="Rectangle 2"/>
          <p:cNvSpPr>
            <a:spLocks noGrp="1" noChangeArrowheads="1"/>
          </p:cNvSpPr>
          <p:nvPr>
            <p:ph type="title" idx="4294967295"/>
          </p:nvPr>
        </p:nvSpPr>
        <p:spPr>
          <a:xfrm>
            <a:off x="1893888" y="188640"/>
            <a:ext cx="6494536" cy="792088"/>
          </a:xfrm>
        </p:spPr>
        <p:txBody>
          <a:bodyPr/>
          <a:lstStyle/>
          <a:p>
            <a:pPr eaLnBrk="1" hangingPunct="1"/>
            <a:r>
              <a:rPr lang="zh-CN" altLang="en-US" b="1" dirty="0" smtClean="0"/>
              <a:t>gcc编译流程</a:t>
            </a:r>
          </a:p>
        </p:txBody>
      </p:sp>
      <p:sp>
        <p:nvSpPr>
          <p:cNvPr id="20483" name="Rectangle 3"/>
          <p:cNvSpPr>
            <a:spLocks noGrp="1" noChangeArrowheads="1"/>
          </p:cNvSpPr>
          <p:nvPr>
            <p:ph type="body" idx="4294967295"/>
          </p:nvPr>
        </p:nvSpPr>
        <p:spPr>
          <a:xfrm>
            <a:off x="611560" y="1340768"/>
            <a:ext cx="7956376" cy="4421088"/>
          </a:xfrm>
        </p:spPr>
        <p:txBody>
          <a:bodyPr/>
          <a:lstStyle/>
          <a:p>
            <a:pPr marL="0" indent="0" eaLnBrk="1" hangingPunct="1">
              <a:buNone/>
            </a:pPr>
            <a:r>
              <a:rPr lang="zh-CN" altLang="en-US" b="1" dirty="0" smtClean="0"/>
              <a:t>步骤 3:编译阶段</a:t>
            </a:r>
          </a:p>
          <a:p>
            <a:pPr eaLnBrk="1" hangingPunct="1"/>
            <a:r>
              <a:rPr lang="zh-CN" altLang="en-US" sz="2400" dirty="0" smtClean="0"/>
              <a:t>在编译阶段，gcc首先要检查代码的规范性、是否有语法错误等，以确定代码实际要做的工作，在检查无误后，gcc把代码翻译成汇编语言</a:t>
            </a:r>
            <a:endParaRPr lang="en-US" altLang="zh-CN" sz="2400" dirty="0" smtClean="0"/>
          </a:p>
          <a:p>
            <a:pPr eaLnBrk="1" hangingPunct="1"/>
            <a:r>
              <a:rPr lang="zh-CN" altLang="en-US" sz="2400" dirty="0" smtClean="0"/>
              <a:t>在此可以用gcc的参数“-S”控制，让gcc只进行编译</a:t>
            </a:r>
            <a:r>
              <a:rPr lang="zh-CN" altLang="en-US" sz="2400" dirty="0"/>
              <a:t>产生</a:t>
            </a:r>
            <a:r>
              <a:rPr lang="zh-CN" altLang="en-US" sz="2400" dirty="0" smtClean="0"/>
              <a:t>汇编代码</a:t>
            </a:r>
            <a:endParaRPr lang="en-US" altLang="zh-CN" sz="2400" dirty="0" smtClean="0"/>
          </a:p>
          <a:p>
            <a:pPr eaLnBrk="1" hangingPunct="1"/>
            <a:r>
              <a:rPr lang="zh-CN" altLang="en-US" sz="2400" dirty="0" smtClean="0"/>
              <a:t>输入如下：</a:t>
            </a:r>
          </a:p>
          <a:p>
            <a:pPr lvl="1" eaLnBrk="1" hangingPunct="1">
              <a:buFont typeface="Wingdings" pitchFamily="2" charset="2"/>
              <a:buNone/>
            </a:pPr>
            <a:r>
              <a:rPr lang="zh-CN" altLang="en-US" dirty="0" smtClean="0"/>
              <a:t>[root@localhost </a:t>
            </a:r>
            <a:r>
              <a:rPr lang="en-US" altLang="zh-CN" dirty="0" smtClean="0"/>
              <a:t>ch3</a:t>
            </a:r>
            <a:r>
              <a:rPr lang="zh-CN" altLang="en-US" dirty="0" smtClean="0"/>
              <a:t>]#gcc  </a:t>
            </a:r>
            <a:r>
              <a:rPr lang="en-US" dirty="0" smtClean="0"/>
              <a:t>3-</a:t>
            </a:r>
            <a:r>
              <a:rPr lang="zh-CN" altLang="en-US" dirty="0" smtClean="0"/>
              <a:t>3.i  –o  </a:t>
            </a:r>
            <a:r>
              <a:rPr lang="en-US" dirty="0" smtClean="0"/>
              <a:t>3-</a:t>
            </a:r>
            <a:r>
              <a:rPr lang="zh-CN" altLang="en-US" dirty="0" smtClean="0"/>
              <a:t>3.s –Ｓ</a:t>
            </a:r>
          </a:p>
          <a:p>
            <a:pPr lvl="1" eaLnBrk="1" hangingPunct="1">
              <a:buFont typeface="Wingdings" pitchFamily="2" charset="2"/>
              <a:buNone/>
            </a:pPr>
            <a:r>
              <a:rPr lang="zh-CN" altLang="en-US" dirty="0" smtClean="0"/>
              <a:t>[root@localhost </a:t>
            </a:r>
            <a:r>
              <a:rPr lang="en-US" altLang="zh-CN" dirty="0" smtClean="0"/>
              <a:t>ch3</a:t>
            </a:r>
            <a:r>
              <a:rPr lang="zh-CN" altLang="en-US" dirty="0" smtClean="0"/>
              <a:t>]#vim  </a:t>
            </a:r>
            <a:r>
              <a:rPr lang="en-US" dirty="0" smtClean="0"/>
              <a:t>3-</a:t>
            </a:r>
            <a:r>
              <a:rPr lang="zh-CN" altLang="en-US" dirty="0" smtClean="0"/>
              <a:t>3.s</a:t>
            </a:r>
          </a:p>
          <a:p>
            <a:pPr lvl="1" eaLnBrk="1" hangingPunct="1">
              <a:buFont typeface="Wingdings" pitchFamily="2" charset="2"/>
              <a:buNone/>
            </a:pPr>
            <a:endParaRPr lang="zh-CN" alt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050183"/>
            <a:ext cx="7523931" cy="528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1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2" dur="500"/>
                                        <p:tgtEl>
                                          <p:spTgt spid="2048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5" dur="500"/>
                                        <p:tgtEl>
                                          <p:spTgt spid="2048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8" dur="500"/>
                                        <p:tgtEl>
                                          <p:spTgt spid="2048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0974E4E3-40E2-46F2-A588-D5F8522ED9E1}" type="slidenum">
              <a:rPr lang="zh-CN" altLang="en-US" sz="1400" b="1"/>
              <a:pPr/>
              <a:t>15</a:t>
            </a:fld>
            <a:endParaRPr lang="zh-CN" altLang="en-US" sz="1400" b="1"/>
          </a:p>
        </p:txBody>
      </p:sp>
      <p:sp>
        <p:nvSpPr>
          <p:cNvPr id="21507" name="Rectangle 3"/>
          <p:cNvSpPr>
            <a:spLocks noGrp="1" noChangeArrowheads="1"/>
          </p:cNvSpPr>
          <p:nvPr>
            <p:ph type="body" idx="4294967295"/>
          </p:nvPr>
        </p:nvSpPr>
        <p:spPr>
          <a:xfrm>
            <a:off x="611560" y="1124745"/>
            <a:ext cx="8229600" cy="3312368"/>
          </a:xfrm>
        </p:spPr>
        <p:txBody>
          <a:bodyPr/>
          <a:lstStyle/>
          <a:p>
            <a:pPr marL="0" indent="0" eaLnBrk="1" hangingPunct="1">
              <a:buNone/>
            </a:pPr>
            <a:r>
              <a:rPr lang="zh-CN" altLang="en-US" b="1" dirty="0" smtClean="0"/>
              <a:t>步骤 4:汇编阶段</a:t>
            </a:r>
          </a:p>
          <a:p>
            <a:pPr eaLnBrk="1" hangingPunct="1"/>
            <a:r>
              <a:rPr lang="zh-CN" altLang="en-US" dirty="0" smtClean="0"/>
              <a:t>汇编阶段是把编译阶段生成的“.s”文件转成目标文件，在此可以用gcc的参数“-c”控制，让gcc只在汇编结束后停止链接过程，把汇编代码转化为“.o”的二进制代码。</a:t>
            </a:r>
            <a:endParaRPr lang="en-US" altLang="zh-CN" dirty="0" smtClean="0"/>
          </a:p>
          <a:p>
            <a:pPr eaLnBrk="1" hangingPunct="1"/>
            <a:r>
              <a:rPr lang="zh-CN" altLang="en-US" dirty="0" smtClean="0"/>
              <a:t>输入如下：</a:t>
            </a:r>
          </a:p>
          <a:p>
            <a:pPr lvl="1" eaLnBrk="1" hangingPunct="1">
              <a:buFont typeface="Wingdings" pitchFamily="2" charset="2"/>
              <a:buNone/>
            </a:pPr>
            <a:r>
              <a:rPr lang="zh-CN" altLang="en-US" dirty="0" smtClean="0"/>
              <a:t>[root@localhost </a:t>
            </a:r>
            <a:r>
              <a:rPr lang="en-US" altLang="zh-CN" dirty="0" smtClean="0"/>
              <a:t>ch3</a:t>
            </a:r>
            <a:r>
              <a:rPr lang="zh-CN" altLang="en-US" dirty="0" smtClean="0"/>
              <a:t>]#</a:t>
            </a:r>
            <a:r>
              <a:rPr lang="zh-CN" altLang="en-US" b="1" dirty="0" smtClean="0"/>
              <a:t>gcc  </a:t>
            </a:r>
            <a:r>
              <a:rPr lang="en-US" b="1" dirty="0" smtClean="0"/>
              <a:t>3-</a:t>
            </a:r>
            <a:r>
              <a:rPr lang="zh-CN" altLang="en-US" b="1" dirty="0" smtClean="0"/>
              <a:t>3.s  –o  </a:t>
            </a:r>
            <a:r>
              <a:rPr lang="en-US" b="1" dirty="0" smtClean="0"/>
              <a:t>3-</a:t>
            </a:r>
            <a:r>
              <a:rPr lang="zh-CN" altLang="en-US" b="1" dirty="0" smtClean="0"/>
              <a:t>3.o  –c</a:t>
            </a:r>
          </a:p>
        </p:txBody>
      </p:sp>
      <p:sp>
        <p:nvSpPr>
          <p:cNvPr id="5" name="Rectangle 2"/>
          <p:cNvSpPr txBox="1">
            <a:spLocks noChangeArrowheads="1"/>
          </p:cNvSpPr>
          <p:nvPr/>
        </p:nvSpPr>
        <p:spPr bwMode="auto">
          <a:xfrm>
            <a:off x="1893888" y="188640"/>
            <a:ext cx="649453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gcc编译流程</a:t>
            </a:r>
            <a:endParaRPr lang="zh-CN" altLang="en-US"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97152"/>
            <a:ext cx="7920880" cy="93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0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D55D6D29-06FE-44F0-8685-8F7A301896CE}" type="slidenum">
              <a:rPr lang="zh-CN" altLang="en-US" sz="1400" b="1"/>
              <a:pPr/>
              <a:t>16</a:t>
            </a:fld>
            <a:endParaRPr lang="zh-CN" altLang="en-US" sz="1400" b="1"/>
          </a:p>
        </p:txBody>
      </p:sp>
      <p:sp>
        <p:nvSpPr>
          <p:cNvPr id="22531" name="Rectangle 3"/>
          <p:cNvSpPr>
            <a:spLocks noGrp="1" noChangeArrowheads="1"/>
          </p:cNvSpPr>
          <p:nvPr>
            <p:ph type="body" idx="4294967295"/>
          </p:nvPr>
        </p:nvSpPr>
        <p:spPr>
          <a:xfrm>
            <a:off x="791667" y="1166713"/>
            <a:ext cx="8208962" cy="5184775"/>
          </a:xfrm>
        </p:spPr>
        <p:txBody>
          <a:bodyPr/>
          <a:lstStyle/>
          <a:p>
            <a:pPr marL="0" indent="0" eaLnBrk="1" hangingPunct="1">
              <a:buNone/>
            </a:pPr>
            <a:r>
              <a:rPr lang="zh-CN" altLang="en-US" b="1" dirty="0" smtClean="0"/>
              <a:t>步骤 5:链接阶段</a:t>
            </a:r>
          </a:p>
          <a:p>
            <a:pPr eaLnBrk="1" hangingPunct="1"/>
            <a:r>
              <a:rPr lang="zh-CN" altLang="en-US" sz="2400" dirty="0" smtClean="0"/>
              <a:t>思考</a:t>
            </a:r>
            <a:r>
              <a:rPr lang="en-GB" altLang="en-US" sz="2400" dirty="0" smtClean="0"/>
              <a:t>3-3.c</a:t>
            </a:r>
            <a:r>
              <a:rPr lang="zh-CN" altLang="en-US" sz="2400" dirty="0" smtClean="0"/>
              <a:t>这个源程序，里面没有</a:t>
            </a:r>
            <a:r>
              <a:rPr lang="en-GB" altLang="en-US" sz="2400" dirty="0" err="1" smtClean="0"/>
              <a:t>printf</a:t>
            </a:r>
            <a:r>
              <a:rPr lang="zh-CN" altLang="en-US" sz="2400" dirty="0" smtClean="0"/>
              <a:t>和</a:t>
            </a:r>
            <a:r>
              <a:rPr lang="en-GB" altLang="en-US" sz="2400" dirty="0" err="1" smtClean="0"/>
              <a:t>scanf</a:t>
            </a:r>
            <a:r>
              <a:rPr lang="zh-CN" altLang="en-US" sz="2400" dirty="0" smtClean="0"/>
              <a:t>这两个函数的实现，再回头仔细找找步骤</a:t>
            </a:r>
            <a:r>
              <a:rPr lang="en-GB" altLang="en-US" sz="2400" dirty="0" smtClean="0"/>
              <a:t>2</a:t>
            </a:r>
            <a:r>
              <a:rPr lang="zh-CN" altLang="en-US" sz="2400" dirty="0" smtClean="0"/>
              <a:t>时包含进来的“</a:t>
            </a:r>
            <a:r>
              <a:rPr lang="en-GB" altLang="en-US" sz="2400" dirty="0" err="1" smtClean="0"/>
              <a:t>stdio.h</a:t>
            </a:r>
            <a:r>
              <a:rPr lang="en-GB" altLang="en-US" sz="2400" dirty="0" smtClean="0"/>
              <a:t>”</a:t>
            </a:r>
            <a:r>
              <a:rPr lang="zh-CN" altLang="en-US" sz="2400" dirty="0" smtClean="0"/>
              <a:t>文件，发现有</a:t>
            </a:r>
            <a:r>
              <a:rPr lang="en-GB" altLang="en-US" sz="2400" dirty="0" err="1" smtClean="0"/>
              <a:t>printf</a:t>
            </a:r>
            <a:r>
              <a:rPr lang="zh-CN" altLang="en-US" sz="2400" dirty="0" smtClean="0"/>
              <a:t>和</a:t>
            </a:r>
            <a:r>
              <a:rPr lang="en-GB" altLang="en-US" sz="2400" dirty="0" err="1" smtClean="0"/>
              <a:t>scanf</a:t>
            </a:r>
            <a:r>
              <a:rPr lang="zh-CN" altLang="en-US" sz="2400" dirty="0" smtClean="0"/>
              <a:t>这两个函数的声明，但没有这两个函数的实现。那么，它们到底是如何实现的呢？</a:t>
            </a:r>
          </a:p>
          <a:p>
            <a:pPr eaLnBrk="1" hangingPunct="1"/>
            <a:r>
              <a:rPr lang="zh-CN" altLang="en-US" sz="2400" dirty="0" smtClean="0"/>
              <a:t>Linux系统把</a:t>
            </a:r>
            <a:r>
              <a:rPr lang="en-GB" altLang="en-US" sz="2400" dirty="0" err="1" smtClean="0"/>
              <a:t>printf</a:t>
            </a:r>
            <a:r>
              <a:rPr lang="zh-CN" altLang="en-US" sz="2400" dirty="0" smtClean="0"/>
              <a:t>和</a:t>
            </a:r>
            <a:r>
              <a:rPr lang="en-GB" altLang="en-US" sz="2400" dirty="0" err="1" smtClean="0"/>
              <a:t>scanf</a:t>
            </a:r>
            <a:r>
              <a:rPr lang="zh-CN" altLang="en-US" sz="2400" dirty="0" smtClean="0"/>
              <a:t>函数的实现，都放在了</a:t>
            </a:r>
            <a:r>
              <a:rPr lang="en-GB" altLang="en-US" sz="2400" dirty="0" smtClean="0"/>
              <a:t>libc.so.6</a:t>
            </a:r>
            <a:r>
              <a:rPr lang="zh-CN" altLang="en-US" sz="2400" dirty="0" smtClean="0"/>
              <a:t>的库文件中。在没有参数指定时，</a:t>
            </a:r>
            <a:r>
              <a:rPr lang="en-GB" altLang="en-US" sz="2400" dirty="0" err="1" smtClean="0"/>
              <a:t>gcc</a:t>
            </a:r>
            <a:r>
              <a:rPr lang="zh-CN" altLang="en-US" sz="2400" dirty="0" smtClean="0"/>
              <a:t>到系统默认的路径“</a:t>
            </a:r>
            <a:r>
              <a:rPr lang="en-GB" altLang="en-US" sz="2400" dirty="0" smtClean="0"/>
              <a:t>/lib”</a:t>
            </a:r>
            <a:r>
              <a:rPr lang="zh-CN" altLang="en-US" sz="2400" dirty="0" smtClean="0"/>
              <a:t>下查找，链接到</a:t>
            </a:r>
            <a:r>
              <a:rPr lang="en-GB" altLang="en-US" sz="2400" dirty="0" smtClean="0"/>
              <a:t>libc.so.6</a:t>
            </a:r>
            <a:r>
              <a:rPr lang="zh-CN" altLang="en-US" sz="2400" dirty="0" smtClean="0"/>
              <a:t>库函数中去，这样就有了</a:t>
            </a:r>
            <a:r>
              <a:rPr lang="en-GB" altLang="en-US" sz="2400" dirty="0" err="1" smtClean="0"/>
              <a:t>printf</a:t>
            </a:r>
            <a:r>
              <a:rPr lang="zh-CN" altLang="en-US" sz="2400" dirty="0" smtClean="0"/>
              <a:t>和</a:t>
            </a:r>
            <a:r>
              <a:rPr lang="en-GB" altLang="en-US" sz="2400" dirty="0" err="1" smtClean="0"/>
              <a:t>scanf</a:t>
            </a:r>
            <a:r>
              <a:rPr lang="zh-CN" altLang="en-US" sz="2400" dirty="0" smtClean="0"/>
              <a:t>函数的实现部分。</a:t>
            </a:r>
            <a:endParaRPr lang="en-US" altLang="zh-CN" sz="2400" dirty="0" smtClean="0"/>
          </a:p>
          <a:p>
            <a:pPr eaLnBrk="1" hangingPunct="1"/>
            <a:r>
              <a:rPr lang="zh-CN" altLang="en-US" sz="2400" dirty="0" smtClean="0"/>
              <a:t>把程序中一些函数的实现链接起来，这是链接阶段的工作，程序在执行时是动态加载链接，不是把库文件的代码加入可执行文件</a:t>
            </a:r>
          </a:p>
          <a:p>
            <a:pPr eaLnBrk="1" hangingPunct="1"/>
            <a:r>
              <a:rPr lang="zh-CN" altLang="en-US" sz="2400" dirty="0" smtClean="0"/>
              <a:t>完成链接后，</a:t>
            </a:r>
            <a:r>
              <a:rPr lang="en-GB" altLang="en-US" sz="2400" dirty="0" err="1" smtClean="0"/>
              <a:t>gcc</a:t>
            </a:r>
            <a:r>
              <a:rPr lang="zh-CN" altLang="en-US" sz="2400" dirty="0" smtClean="0"/>
              <a:t>就可以生成可执行程序文件  </a:t>
            </a:r>
          </a:p>
        </p:txBody>
      </p:sp>
      <p:sp>
        <p:nvSpPr>
          <p:cNvPr id="5" name="Rectangle 2"/>
          <p:cNvSpPr txBox="1">
            <a:spLocks noChangeArrowheads="1"/>
          </p:cNvSpPr>
          <p:nvPr/>
        </p:nvSpPr>
        <p:spPr bwMode="auto">
          <a:xfrm>
            <a:off x="1893888" y="188640"/>
            <a:ext cx="649453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gcc编译流程</a:t>
            </a:r>
            <a:endParaRPr lang="zh-CN" altLang="en-US" b="1" dirty="0" smtClean="0"/>
          </a:p>
        </p:txBody>
      </p:sp>
    </p:spTree>
    <p:extLst>
      <p:ext uri="{BB962C8B-B14F-4D97-AF65-F5344CB8AC3E}">
        <p14:creationId xmlns:p14="http://schemas.microsoft.com/office/powerpoint/2010/main" val="281425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1C582BD2-9300-49E8-9F34-EB7C4EA29EFE}" type="slidenum">
              <a:rPr lang="zh-CN" altLang="en-US" sz="1400" b="1"/>
              <a:pPr/>
              <a:t>17</a:t>
            </a:fld>
            <a:endParaRPr lang="zh-CN" altLang="en-US" sz="1400" b="1"/>
          </a:p>
        </p:txBody>
      </p:sp>
      <p:sp>
        <p:nvSpPr>
          <p:cNvPr id="24578" name="Rectangle 2"/>
          <p:cNvSpPr>
            <a:spLocks noGrp="1" noChangeArrowheads="1"/>
          </p:cNvSpPr>
          <p:nvPr>
            <p:ph type="title" idx="4294967295"/>
          </p:nvPr>
        </p:nvSpPr>
        <p:spPr>
          <a:xfrm>
            <a:off x="2195736" y="274638"/>
            <a:ext cx="6033864" cy="778098"/>
          </a:xfrm>
        </p:spPr>
        <p:txBody>
          <a:bodyPr/>
          <a:lstStyle/>
          <a:p>
            <a:pPr eaLnBrk="1" hangingPunct="1"/>
            <a:r>
              <a:rPr lang="zh-CN" altLang="en-US" sz="4000" b="1" dirty="0" smtClean="0"/>
              <a:t>gcc编译器的主要参数</a:t>
            </a:r>
          </a:p>
        </p:txBody>
      </p:sp>
      <p:sp>
        <p:nvSpPr>
          <p:cNvPr id="24579" name="Rectangle 3"/>
          <p:cNvSpPr>
            <a:spLocks noGrp="1" noChangeArrowheads="1"/>
          </p:cNvSpPr>
          <p:nvPr>
            <p:ph type="body" idx="4294967295"/>
          </p:nvPr>
        </p:nvSpPr>
        <p:spPr>
          <a:xfrm>
            <a:off x="756443" y="1196752"/>
            <a:ext cx="7991475" cy="720725"/>
          </a:xfrm>
        </p:spPr>
        <p:txBody>
          <a:bodyPr/>
          <a:lstStyle/>
          <a:p>
            <a:pPr eaLnBrk="1" hangingPunct="1"/>
            <a:r>
              <a:rPr lang="zh-CN" altLang="en-US" b="1" dirty="0" smtClean="0"/>
              <a:t>1. 总体参数</a:t>
            </a:r>
          </a:p>
        </p:txBody>
      </p:sp>
      <p:sp>
        <p:nvSpPr>
          <p:cNvPr id="25606" name="Rectangle 5"/>
          <p:cNvSpPr>
            <a:spLocks noChangeArrowheads="1"/>
          </p:cNvSpPr>
          <p:nvPr/>
        </p:nvSpPr>
        <p:spPr bwMode="auto">
          <a:xfrm>
            <a:off x="739825" y="4365104"/>
            <a:ext cx="828198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339966"/>
              </a:buClr>
              <a:buFont typeface="Wingdings" pitchFamily="2" charset="2"/>
              <a:buChar char="q"/>
            </a:pPr>
            <a:r>
              <a:rPr lang="zh-CN" altLang="en-US" sz="2400" dirty="0"/>
              <a:t>当头文件与gcc不在同一目录下要用-I </a:t>
            </a:r>
            <a:r>
              <a:rPr lang="zh-CN" altLang="en-US" sz="2400" dirty="0" smtClean="0"/>
              <a:t>dir</a:t>
            </a:r>
            <a:r>
              <a:rPr lang="zh-CN" altLang="en-US" sz="2400" dirty="0"/>
              <a:t>参数</a:t>
            </a:r>
            <a:r>
              <a:rPr lang="zh-CN" altLang="en-US" sz="2400" dirty="0" smtClean="0"/>
              <a:t>，</a:t>
            </a:r>
            <a:r>
              <a:rPr lang="en-US" altLang="zh-CN" sz="2400" dirty="0" err="1" smtClean="0"/>
              <a:t>dir</a:t>
            </a:r>
            <a:r>
              <a:rPr lang="zh-CN" altLang="en-US" sz="2400" dirty="0" smtClean="0"/>
              <a:t>是头文件所在</a:t>
            </a:r>
            <a:r>
              <a:rPr lang="zh-CN" altLang="en-US" sz="2400" dirty="0" smtClean="0">
                <a:solidFill>
                  <a:srgbClr val="FF0000"/>
                </a:solidFill>
              </a:rPr>
              <a:t>目录</a:t>
            </a:r>
            <a:endParaRPr lang="en-US" altLang="zh-CN" sz="2400" dirty="0" smtClean="0">
              <a:solidFill>
                <a:srgbClr val="FF0000"/>
              </a:solidFill>
            </a:endParaRPr>
          </a:p>
          <a:p>
            <a:pPr marL="342900" indent="-342900" fontAlgn="base">
              <a:spcBef>
                <a:spcPct val="20000"/>
              </a:spcBef>
              <a:spcAft>
                <a:spcPct val="0"/>
              </a:spcAft>
              <a:buClr>
                <a:srgbClr val="339966"/>
              </a:buClr>
              <a:buFont typeface="Wingdings" pitchFamily="2" charset="2"/>
              <a:buChar char="q"/>
            </a:pPr>
            <a:r>
              <a:rPr lang="zh-CN" altLang="en-US" sz="2400" dirty="0" smtClean="0"/>
              <a:t>添加</a:t>
            </a:r>
            <a:r>
              <a:rPr lang="zh-CN" altLang="en-US" sz="2400" dirty="0"/>
              <a:t>库文件时需用-L dir</a:t>
            </a:r>
            <a:r>
              <a:rPr lang="zh-CN" altLang="en-US" sz="2400" dirty="0" smtClean="0"/>
              <a:t>参数，</a:t>
            </a:r>
            <a:r>
              <a:rPr lang="en-US" altLang="zh-CN" sz="2400" dirty="0" err="1" smtClean="0"/>
              <a:t>dir</a:t>
            </a:r>
            <a:r>
              <a:rPr lang="zh-CN" altLang="en-US" sz="2400" dirty="0" smtClean="0"/>
              <a:t>指库文件所在的</a:t>
            </a:r>
            <a:r>
              <a:rPr lang="zh-CN" altLang="en-US" sz="2400" dirty="0" smtClean="0">
                <a:solidFill>
                  <a:srgbClr val="FF0000"/>
                </a:solidFill>
              </a:rPr>
              <a:t>目录</a:t>
            </a:r>
            <a:endParaRPr lang="zh-CN" altLang="en-US" sz="2400" dirty="0">
              <a:solidFill>
                <a:srgbClr val="FF0000"/>
              </a:solidFill>
            </a:endParaRPr>
          </a:p>
        </p:txBody>
      </p:sp>
      <p:grpSp>
        <p:nvGrpSpPr>
          <p:cNvPr id="3" name="组合 2"/>
          <p:cNvGrpSpPr/>
          <p:nvPr/>
        </p:nvGrpSpPr>
        <p:grpSpPr>
          <a:xfrm>
            <a:off x="827088" y="1772816"/>
            <a:ext cx="8162676" cy="2221230"/>
            <a:chOff x="827088" y="1772816"/>
            <a:chExt cx="8162676" cy="2221230"/>
          </a:xfrm>
        </p:grpSpPr>
        <p:pic>
          <p:nvPicPr>
            <p:cNvPr id="256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2816"/>
              <a:ext cx="8162676" cy="222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72000" y="2564904"/>
              <a:ext cx="4320480"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215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6"/>
                                        </p:tgtEl>
                                        <p:attrNameLst>
                                          <p:attrName>style.visibility</p:attrName>
                                        </p:attrNameLst>
                                      </p:cBhvr>
                                      <p:to>
                                        <p:strVal val="visible"/>
                                      </p:to>
                                    </p:set>
                                    <p:animEffect transition="in" filter="blinds(horizontal)">
                                      <p:cBhvr>
                                        <p:cTn id="15"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560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1867DA73-4548-4832-8A37-65ADFC05B7D9}" type="slidenum">
              <a:rPr lang="zh-CN" altLang="en-US" sz="1400" b="1"/>
              <a:pPr/>
              <a:t>18</a:t>
            </a:fld>
            <a:endParaRPr lang="zh-CN" altLang="en-US" sz="1400" b="1"/>
          </a:p>
        </p:txBody>
      </p:sp>
      <p:sp>
        <p:nvSpPr>
          <p:cNvPr id="25603" name="Rectangle 3"/>
          <p:cNvSpPr>
            <a:spLocks noGrp="1" noChangeArrowheads="1"/>
          </p:cNvSpPr>
          <p:nvPr>
            <p:ph type="body" idx="4294967295"/>
          </p:nvPr>
        </p:nvSpPr>
        <p:spPr>
          <a:xfrm>
            <a:off x="642367" y="1196752"/>
            <a:ext cx="8229600" cy="4525963"/>
          </a:xfrm>
        </p:spPr>
        <p:txBody>
          <a:bodyPr/>
          <a:lstStyle/>
          <a:p>
            <a:pPr eaLnBrk="1" hangingPunct="1"/>
            <a:r>
              <a:rPr lang="zh-CN" altLang="en-US" sz="2400" b="1" dirty="0" smtClean="0"/>
              <a:t>例</a:t>
            </a:r>
            <a:r>
              <a:rPr lang="en-US" sz="2400" b="1" dirty="0" smtClean="0"/>
              <a:t>3-</a:t>
            </a:r>
            <a:r>
              <a:rPr lang="zh-CN" altLang="en-US" sz="2400" b="1" dirty="0" smtClean="0"/>
              <a:t>4：</a:t>
            </a:r>
            <a:r>
              <a:rPr lang="zh-CN" altLang="en-US" sz="2400" dirty="0" smtClean="0"/>
              <a:t>设计一个程序，要求把输入的字符串原样输出，程序中的头文件自己定义，源程序文件为“</a:t>
            </a:r>
            <a:r>
              <a:rPr lang="en-US" sz="2400" dirty="0" smtClean="0"/>
              <a:t>3-</a:t>
            </a:r>
            <a:r>
              <a:rPr lang="zh-CN" altLang="en-US" sz="2400" dirty="0" smtClean="0"/>
              <a:t>4.c”，自定义的头文件为“my.h”，放在目录“/root”下。</a:t>
            </a:r>
          </a:p>
          <a:p>
            <a:pPr eaLnBrk="1" hangingPunct="1"/>
            <a:r>
              <a:rPr lang="zh-CN" altLang="en-US" sz="2400" b="1" dirty="0" smtClean="0"/>
              <a:t>步骤 1:</a:t>
            </a:r>
            <a:r>
              <a:rPr lang="zh-CN" altLang="en-US" sz="2400" dirty="0" smtClean="0"/>
              <a:t>设计编辑源程序代码</a:t>
            </a:r>
            <a:r>
              <a:rPr lang="en-US" sz="2400" dirty="0" smtClean="0"/>
              <a:t>3-</a:t>
            </a:r>
            <a:r>
              <a:rPr lang="zh-CN" altLang="en-US" sz="2400" dirty="0" smtClean="0"/>
              <a:t>4.c</a:t>
            </a:r>
          </a:p>
          <a:p>
            <a:pPr lvl="1" eaLnBrk="1" hangingPunct="1"/>
            <a:r>
              <a:rPr lang="zh-CN" altLang="en-US" dirty="0" smtClean="0"/>
              <a:t>[root@localhost </a:t>
            </a:r>
            <a:r>
              <a:rPr lang="en-US" altLang="zh-CN" dirty="0" smtClean="0"/>
              <a:t>ch3</a:t>
            </a:r>
            <a:r>
              <a:rPr lang="zh-CN" altLang="en-US" dirty="0" smtClean="0"/>
              <a:t>]#</a:t>
            </a:r>
            <a:r>
              <a:rPr lang="zh-CN" altLang="en-US" b="1" dirty="0" smtClean="0"/>
              <a:t>vim  </a:t>
            </a:r>
            <a:r>
              <a:rPr lang="en-US" b="1" dirty="0" smtClean="0"/>
              <a:t>3-</a:t>
            </a:r>
            <a:r>
              <a:rPr lang="zh-CN" altLang="en-US" b="1" dirty="0" smtClean="0"/>
              <a:t>4.c</a:t>
            </a:r>
          </a:p>
          <a:p>
            <a:pPr lvl="1" eaLnBrk="1" hangingPunct="1"/>
            <a:endParaRPr lang="zh-CN" altLang="en-US" b="1" dirty="0" smtClean="0"/>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428976"/>
            <a:ext cx="8019232" cy="228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gcc编译器的主要参数</a:t>
            </a:r>
            <a:endParaRPr lang="zh-CN" altLang="en-US" b="1" dirty="0" smtClean="0"/>
          </a:p>
        </p:txBody>
      </p:sp>
    </p:spTree>
    <p:extLst>
      <p:ext uri="{BB962C8B-B14F-4D97-AF65-F5344CB8AC3E}">
        <p14:creationId xmlns:p14="http://schemas.microsoft.com/office/powerpoint/2010/main" val="3604219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blinds(horizontal)">
                                      <p:cBhvr>
                                        <p:cTn id="20"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A991D690-1690-4CE3-A068-78B4140DA890}" type="slidenum">
              <a:rPr lang="zh-CN" altLang="en-US" sz="1400" b="1"/>
              <a:pPr/>
              <a:t>19</a:t>
            </a:fld>
            <a:endParaRPr lang="zh-CN" altLang="en-US" sz="1400" b="1"/>
          </a:p>
        </p:txBody>
      </p:sp>
      <p:sp>
        <p:nvSpPr>
          <p:cNvPr id="26627" name="Rectangle 3"/>
          <p:cNvSpPr>
            <a:spLocks noGrp="1" noChangeArrowheads="1"/>
          </p:cNvSpPr>
          <p:nvPr>
            <p:ph type="body" idx="4294967295"/>
          </p:nvPr>
        </p:nvSpPr>
        <p:spPr>
          <a:xfrm>
            <a:off x="708818" y="1340768"/>
            <a:ext cx="7991475" cy="936625"/>
          </a:xfrm>
        </p:spPr>
        <p:txBody>
          <a:bodyPr/>
          <a:lstStyle/>
          <a:p>
            <a:pPr eaLnBrk="1" hangingPunct="1">
              <a:lnSpc>
                <a:spcPct val="90000"/>
              </a:lnSpc>
            </a:pPr>
            <a:r>
              <a:rPr lang="zh-CN" altLang="en-US" sz="2400" b="1" dirty="0" smtClean="0"/>
              <a:t>步骤 2:</a:t>
            </a:r>
            <a:r>
              <a:rPr lang="zh-CN" altLang="en-US" sz="2400" dirty="0" smtClean="0"/>
              <a:t>设计编辑自定义的头文件my.h</a:t>
            </a:r>
          </a:p>
          <a:p>
            <a:pPr lvl="1" eaLnBrk="1" hangingPunct="1">
              <a:lnSpc>
                <a:spcPct val="90000"/>
              </a:lnSpc>
              <a:buFont typeface="Wingdings" pitchFamily="2" charset="2"/>
              <a:buNone/>
            </a:pPr>
            <a:r>
              <a:rPr lang="zh-CN" altLang="en-US" dirty="0" smtClean="0"/>
              <a:t>[root@localhost root]#</a:t>
            </a:r>
            <a:r>
              <a:rPr lang="zh-CN" altLang="en-US" b="1" dirty="0" smtClean="0"/>
              <a:t>vim  my.h</a:t>
            </a:r>
            <a:endParaRPr lang="zh-CN" altLang="en-US" dirty="0" smtClean="0"/>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86" y="2405856"/>
            <a:ext cx="7992119"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5"/>
          <p:cNvSpPr>
            <a:spLocks noChangeArrowheads="1"/>
          </p:cNvSpPr>
          <p:nvPr/>
        </p:nvSpPr>
        <p:spPr bwMode="auto">
          <a:xfrm>
            <a:off x="611188" y="3213100"/>
            <a:ext cx="799147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339966"/>
              </a:buClr>
              <a:buFont typeface="Wingdings" pitchFamily="2" charset="2"/>
              <a:buChar char="q"/>
            </a:pPr>
            <a:r>
              <a:rPr lang="zh-CN" altLang="en-US" sz="2400" b="1" dirty="0"/>
              <a:t>步骤 3:</a:t>
            </a:r>
            <a:r>
              <a:rPr lang="zh-CN" altLang="en-US" sz="2400" dirty="0"/>
              <a:t>正常编译</a:t>
            </a:r>
            <a:r>
              <a:rPr lang="en-US" sz="2400" dirty="0"/>
              <a:t>3-</a:t>
            </a:r>
            <a:r>
              <a:rPr lang="zh-CN" altLang="en-US" sz="2400" dirty="0"/>
              <a:t>4.c文件，输入如下：</a:t>
            </a:r>
          </a:p>
          <a:p>
            <a:pPr marL="0" lvl="1" fontAlgn="base">
              <a:lnSpc>
                <a:spcPct val="90000"/>
              </a:lnSpc>
              <a:spcBef>
                <a:spcPct val="20000"/>
              </a:spcBef>
              <a:spcAft>
                <a:spcPct val="0"/>
              </a:spcAft>
              <a:buClr>
                <a:srgbClr val="339966"/>
              </a:buClr>
            </a:pPr>
            <a:r>
              <a:rPr lang="zh-CN" altLang="en-US" sz="2400" dirty="0" smtClean="0"/>
              <a:t>      [</a:t>
            </a:r>
            <a:r>
              <a:rPr lang="zh-CN" altLang="en-US" sz="2400" dirty="0"/>
              <a:t>root@localhost root]#gcc  </a:t>
            </a:r>
            <a:r>
              <a:rPr lang="en-US" sz="2400" dirty="0"/>
              <a:t>3-</a:t>
            </a:r>
            <a:r>
              <a:rPr lang="zh-CN" altLang="en-US" sz="2400" dirty="0"/>
              <a:t>4.c  –o  </a:t>
            </a:r>
            <a:r>
              <a:rPr lang="en-US" sz="2400" dirty="0"/>
              <a:t>3-</a:t>
            </a:r>
            <a:r>
              <a:rPr lang="zh-CN" altLang="en-US" sz="2400" dirty="0"/>
              <a:t>4</a:t>
            </a:r>
          </a:p>
          <a:p>
            <a:pPr marL="342900" indent="-342900" fontAlgn="base">
              <a:lnSpc>
                <a:spcPct val="90000"/>
              </a:lnSpc>
              <a:spcBef>
                <a:spcPct val="20000"/>
              </a:spcBef>
              <a:spcAft>
                <a:spcPct val="0"/>
              </a:spcAft>
              <a:buClr>
                <a:srgbClr val="339966"/>
              </a:buClr>
              <a:buFont typeface="Wingdings" pitchFamily="2" charset="2"/>
              <a:buChar char="q"/>
            </a:pPr>
            <a:r>
              <a:rPr lang="zh-CN" altLang="en-US" sz="2400" dirty="0"/>
              <a:t>gcc在默认的目录“/usr/include”中找不到“my.h”文件，而程序中包含了getchar和putchar这两个函数，编译器提示出错</a:t>
            </a:r>
            <a:r>
              <a:rPr lang="zh-CN" altLang="en-US" sz="2400" dirty="0" smtClean="0"/>
              <a:t>。</a:t>
            </a:r>
            <a:endParaRPr lang="en-US" altLang="zh-CN" sz="2400" dirty="0" smtClean="0"/>
          </a:p>
          <a:p>
            <a:pPr marL="342900" indent="-342900" fontAlgn="base">
              <a:lnSpc>
                <a:spcPct val="90000"/>
              </a:lnSpc>
              <a:spcBef>
                <a:spcPct val="20000"/>
              </a:spcBef>
              <a:spcAft>
                <a:spcPct val="0"/>
              </a:spcAft>
              <a:buClr>
                <a:srgbClr val="339966"/>
              </a:buClr>
              <a:buFont typeface="Wingdings" pitchFamily="2" charset="2"/>
              <a:buChar char="q"/>
            </a:pPr>
            <a:r>
              <a:rPr lang="zh-CN" altLang="en-US" sz="2400" dirty="0" smtClean="0"/>
              <a:t>因此</a:t>
            </a:r>
            <a:r>
              <a:rPr lang="zh-CN" altLang="en-US" sz="2400" dirty="0"/>
              <a:t>，要通过“-I dir”参数来指定包含的头文件my.h的位置。</a:t>
            </a:r>
          </a:p>
        </p:txBody>
      </p:sp>
      <p:sp>
        <p:nvSpPr>
          <p:cNvPr id="7"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gcc编译器的主要参数</a:t>
            </a:r>
            <a:endParaRPr lang="zh-CN" altLang="en-US" b="1"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97" y="2405856"/>
            <a:ext cx="8339896" cy="349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653"/>
                                        </p:tgtEl>
                                        <p:attrNameLst>
                                          <p:attrName>style.visibility</p:attrName>
                                        </p:attrNameLst>
                                      </p:cBhvr>
                                      <p:to>
                                        <p:strVal val="visible"/>
                                      </p:to>
                                    </p:set>
                                    <p:animEffect transition="in" filter="blinds(horizontal)">
                                      <p:cBhvr>
                                        <p:cTn id="13" dur="500"/>
                                        <p:tgtEl>
                                          <p:spTgt spid="27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654"/>
                                        </p:tgtEl>
                                        <p:attrNameLst>
                                          <p:attrName>style.visibility</p:attrName>
                                        </p:attrNameLst>
                                      </p:cBhvr>
                                      <p:to>
                                        <p:strVal val="visible"/>
                                      </p:to>
                                    </p:set>
                                    <p:animEffect transition="in" filter="blinds(horizontal)">
                                      <p:cBhvr>
                                        <p:cTn id="18" dur="500"/>
                                        <p:tgtEl>
                                          <p:spTgt spid="2765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765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671E5223-EE17-4AB8-8C0C-9DD7249B0766}" type="slidenum">
              <a:rPr lang="zh-CN" altLang="en-US" sz="1400" b="1"/>
              <a:pPr/>
              <a:t>2</a:t>
            </a:fld>
            <a:endParaRPr lang="zh-CN" altLang="en-US" sz="1400" b="1"/>
          </a:p>
        </p:txBody>
      </p:sp>
      <p:sp>
        <p:nvSpPr>
          <p:cNvPr id="7170" name="Rectangle 2"/>
          <p:cNvSpPr>
            <a:spLocks noGrp="1" noChangeArrowheads="1"/>
          </p:cNvSpPr>
          <p:nvPr>
            <p:ph type="title" idx="4294967295"/>
          </p:nvPr>
        </p:nvSpPr>
        <p:spPr>
          <a:xfrm>
            <a:off x="1893888" y="0"/>
            <a:ext cx="6638552" cy="1052736"/>
          </a:xfrm>
        </p:spPr>
        <p:txBody>
          <a:bodyPr/>
          <a:lstStyle/>
          <a:p>
            <a:pPr eaLnBrk="1" hangingPunct="1"/>
            <a:r>
              <a:rPr lang="zh-CN" altLang="en-US" dirty="0" smtClean="0"/>
              <a:t>本章重点 </a:t>
            </a:r>
          </a:p>
        </p:txBody>
      </p:sp>
      <p:sp>
        <p:nvSpPr>
          <p:cNvPr id="7171" name="Rectangle 3"/>
          <p:cNvSpPr>
            <a:spLocks noGrp="1" noChangeArrowheads="1"/>
          </p:cNvSpPr>
          <p:nvPr>
            <p:ph type="body" idx="4294967295"/>
          </p:nvPr>
        </p:nvSpPr>
        <p:spPr>
          <a:xfrm>
            <a:off x="914400" y="1413470"/>
            <a:ext cx="8229600" cy="4968875"/>
          </a:xfrm>
        </p:spPr>
        <p:txBody>
          <a:bodyPr/>
          <a:lstStyle/>
          <a:p>
            <a:pPr marL="0" indent="0" eaLnBrk="1" hangingPunct="1">
              <a:buFont typeface="Wingdings" pitchFamily="2" charset="2"/>
              <a:buNone/>
            </a:pPr>
            <a:r>
              <a:rPr lang="zh-CN" altLang="en-US" dirty="0" smtClean="0"/>
              <a:t>1. </a:t>
            </a:r>
            <a:r>
              <a:rPr lang="zh-CN" altLang="en-US" sz="2400" dirty="0"/>
              <a:t>Linux</a:t>
            </a:r>
            <a:r>
              <a:rPr lang="zh-CN" altLang="en-US" dirty="0" smtClean="0"/>
              <a:t>环境中对C语言程序的编辑、编译及执行。</a:t>
            </a:r>
          </a:p>
          <a:p>
            <a:pPr marL="0" indent="0" eaLnBrk="1" hangingPunct="1">
              <a:buFont typeface="Wingdings" pitchFamily="2" charset="2"/>
              <a:buNone/>
            </a:pPr>
            <a:r>
              <a:rPr lang="zh-CN" altLang="en-US" dirty="0" smtClean="0"/>
              <a:t>2. gcc的编译过程。</a:t>
            </a:r>
          </a:p>
          <a:p>
            <a:pPr marL="0" indent="0" eaLnBrk="1" hangingPunct="1">
              <a:buFont typeface="Wingdings" pitchFamily="2" charset="2"/>
              <a:buNone/>
            </a:pPr>
            <a:r>
              <a:rPr lang="zh-CN" altLang="en-US" dirty="0" smtClean="0"/>
              <a:t>3. 编译参数-I、-L的使用。</a:t>
            </a:r>
          </a:p>
          <a:p>
            <a:pPr marL="0" indent="0" eaLnBrk="1" hangingPunct="1">
              <a:buFont typeface="Wingdings" pitchFamily="2" charset="2"/>
              <a:buNone/>
            </a:pPr>
            <a:r>
              <a:rPr lang="zh-CN" altLang="en-US" dirty="0" smtClean="0"/>
              <a:t>4. 静态函数库与共享库。</a:t>
            </a:r>
          </a:p>
          <a:p>
            <a:pPr marL="0" indent="0" eaLnBrk="1" hangingPunct="1">
              <a:buFont typeface="Wingdings" pitchFamily="2" charset="2"/>
              <a:buNone/>
            </a:pPr>
            <a:r>
              <a:rPr lang="zh-CN" altLang="en-US" dirty="0" smtClean="0"/>
              <a:t>5. make工程文件。</a:t>
            </a:r>
          </a:p>
          <a:p>
            <a:pPr marL="0" indent="0" eaLnBrk="1" hangingPunct="1">
              <a:buFont typeface="Wingdings" pitchFamily="2" charset="2"/>
              <a:buNone/>
            </a:pPr>
            <a:r>
              <a:rPr lang="zh-CN" altLang="en-US" dirty="0" smtClean="0"/>
              <a:t>6. gdb调试工具的使用。</a:t>
            </a:r>
          </a:p>
        </p:txBody>
      </p:sp>
    </p:spTree>
    <p:extLst>
      <p:ext uri="{BB962C8B-B14F-4D97-AF65-F5344CB8AC3E}">
        <p14:creationId xmlns:p14="http://schemas.microsoft.com/office/powerpoint/2010/main" val="19618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2"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AF946C15-A3AD-4123-8AD5-7D913628940F}" type="slidenum">
              <a:rPr lang="zh-CN" altLang="en-US" sz="1400" b="1"/>
              <a:pPr/>
              <a:t>20</a:t>
            </a:fld>
            <a:endParaRPr lang="zh-CN" altLang="en-US" sz="1400" b="1"/>
          </a:p>
        </p:txBody>
      </p:sp>
      <p:sp>
        <p:nvSpPr>
          <p:cNvPr id="27651" name="Rectangle 3"/>
          <p:cNvSpPr>
            <a:spLocks noGrp="1" noChangeArrowheads="1"/>
          </p:cNvSpPr>
          <p:nvPr>
            <p:ph type="body" idx="4294967295"/>
          </p:nvPr>
        </p:nvSpPr>
        <p:spPr>
          <a:xfrm>
            <a:off x="611188" y="1268760"/>
            <a:ext cx="8229600" cy="4525963"/>
          </a:xfrm>
        </p:spPr>
        <p:txBody>
          <a:bodyPr/>
          <a:lstStyle/>
          <a:p>
            <a:pPr eaLnBrk="1" hangingPunct="1"/>
            <a:r>
              <a:rPr lang="zh-CN" altLang="en-US" sz="2400" b="1" dirty="0" smtClean="0"/>
              <a:t>步骤 4:</a:t>
            </a:r>
            <a:r>
              <a:rPr lang="zh-CN" altLang="en-US" sz="2400" dirty="0" smtClean="0"/>
              <a:t>加“-I dir”参数编译，输入如下：</a:t>
            </a:r>
          </a:p>
          <a:p>
            <a:pPr lvl="1" eaLnBrk="1" hangingPunct="1">
              <a:buFont typeface="Wingdings" pitchFamily="2" charset="2"/>
              <a:buNone/>
            </a:pPr>
            <a:r>
              <a:rPr lang="zh-CN" altLang="en-US" dirty="0" smtClean="0"/>
              <a:t>[root@localhost root]#</a:t>
            </a:r>
            <a:r>
              <a:rPr lang="zh-CN" altLang="en-US" b="1" dirty="0" smtClean="0"/>
              <a:t>gcc  </a:t>
            </a:r>
            <a:r>
              <a:rPr lang="en-US" b="1" dirty="0" smtClean="0"/>
              <a:t>3-</a:t>
            </a:r>
            <a:r>
              <a:rPr lang="zh-CN" altLang="en-US" b="1" dirty="0" smtClean="0"/>
              <a:t>4.c  –o  </a:t>
            </a:r>
            <a:r>
              <a:rPr lang="en-US" b="1" dirty="0" smtClean="0"/>
              <a:t>3-</a:t>
            </a:r>
            <a:r>
              <a:rPr lang="zh-CN" altLang="en-US" b="1" dirty="0" smtClean="0"/>
              <a:t>4  –I  /root</a:t>
            </a:r>
          </a:p>
        </p:txBody>
      </p:sp>
      <p:sp>
        <p:nvSpPr>
          <p:cNvPr id="27652" name="Rectangle 4"/>
          <p:cNvSpPr>
            <a:spLocks noChangeArrowheads="1"/>
          </p:cNvSpPr>
          <p:nvPr/>
        </p:nvSpPr>
        <p:spPr bwMode="auto">
          <a:xfrm>
            <a:off x="-1533525" y="3098800"/>
            <a:ext cx="91408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8679" name="Rectangle 6"/>
          <p:cNvSpPr>
            <a:spLocks noChangeArrowheads="1"/>
          </p:cNvSpPr>
          <p:nvPr/>
        </p:nvSpPr>
        <p:spPr bwMode="auto">
          <a:xfrm>
            <a:off x="617488" y="2492896"/>
            <a:ext cx="7849244" cy="33301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ea typeface="楷体_GB2312" pitchFamily="1" charset="-122"/>
              </a:rPr>
              <a:t>注意</a:t>
            </a:r>
            <a:r>
              <a:rPr lang="zh-CN" altLang="en-US" sz="2400" b="1" dirty="0" smtClean="0">
                <a:ea typeface="楷体_GB2312" pitchFamily="1" charset="-122"/>
              </a:rPr>
              <a:t>：</a:t>
            </a:r>
            <a:endParaRPr lang="en-US" altLang="zh-CN" sz="2400" b="1" dirty="0" smtClean="0">
              <a:ea typeface="楷体_GB2312" pitchFamily="1" charset="-122"/>
            </a:endParaRPr>
          </a:p>
          <a:p>
            <a:pPr marL="342900" indent="-342900" fontAlgn="base">
              <a:spcBef>
                <a:spcPct val="20000"/>
              </a:spcBef>
              <a:spcAft>
                <a:spcPct val="0"/>
              </a:spcAft>
              <a:buClr>
                <a:srgbClr val="339966"/>
              </a:buClr>
              <a:buFont typeface="Wingdings" pitchFamily="2" charset="2"/>
              <a:buChar char="q"/>
            </a:pPr>
            <a:r>
              <a:rPr lang="zh-CN" altLang="en-US" sz="2400" dirty="0"/>
              <a:t>在include语句中，“&lt;&gt;”表示在默认路径“/usr/include”中搜索头文件，引号“” ””表示在本目录中搜索。</a:t>
            </a:r>
            <a:endParaRPr lang="en-US" altLang="zh-CN" sz="2400" dirty="0"/>
          </a:p>
          <a:p>
            <a:pPr marL="342900" indent="-342900" fontAlgn="base">
              <a:spcBef>
                <a:spcPct val="20000"/>
              </a:spcBef>
              <a:spcAft>
                <a:spcPct val="0"/>
              </a:spcAft>
              <a:buClr>
                <a:srgbClr val="339966"/>
              </a:buClr>
              <a:buFont typeface="Wingdings" pitchFamily="2" charset="2"/>
              <a:buChar char="q"/>
            </a:pPr>
            <a:r>
              <a:rPr lang="zh-CN" altLang="en-US" sz="2400" dirty="0"/>
              <a:t>因此，前面例子中把</a:t>
            </a:r>
            <a:r>
              <a:rPr lang="en-US" sz="2400" dirty="0"/>
              <a:t>3-</a:t>
            </a:r>
            <a:r>
              <a:rPr lang="zh-CN" altLang="en-US" sz="2400" dirty="0"/>
              <a:t>3.c中的“#include &lt;my.h&gt;”改成“#include “my.h””，就不需要“-I dir”参数也能正确编译了</a:t>
            </a:r>
            <a:r>
              <a:rPr lang="zh-CN" altLang="en-US" sz="2400" dirty="0" smtClean="0"/>
              <a:t>。</a:t>
            </a:r>
            <a:endParaRPr lang="en-US" altLang="zh-CN" sz="2400" dirty="0" smtClean="0"/>
          </a:p>
          <a:p>
            <a:pPr marL="342900" indent="-342900" fontAlgn="base">
              <a:spcBef>
                <a:spcPct val="20000"/>
              </a:spcBef>
              <a:spcAft>
                <a:spcPct val="0"/>
              </a:spcAft>
              <a:buClr>
                <a:srgbClr val="339966"/>
              </a:buClr>
              <a:buFont typeface="Wingdings" pitchFamily="2" charset="2"/>
              <a:buChar char="q"/>
            </a:pPr>
            <a:r>
              <a:rPr lang="zh-CN" altLang="en-US" sz="2400" dirty="0" smtClean="0"/>
              <a:t>自行测试</a:t>
            </a:r>
            <a:endParaRPr lang="zh-CN" altLang="en-US" sz="2400" dirty="0"/>
          </a:p>
          <a:p>
            <a:pPr eaLnBrk="0" hangingPunct="0"/>
            <a:endParaRPr lang="zh-CN" altLang="en-US" sz="2800" dirty="0"/>
          </a:p>
        </p:txBody>
      </p:sp>
      <p:sp>
        <p:nvSpPr>
          <p:cNvPr id="8"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51531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0" dur="500"/>
                                        <p:tgtEl>
                                          <p:spTgt spid="27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679"/>
                                        </p:tgtEl>
                                        <p:attrNameLst>
                                          <p:attrName>style.visibility</p:attrName>
                                        </p:attrNameLst>
                                      </p:cBhvr>
                                      <p:to>
                                        <p:strVal val="visible"/>
                                      </p:to>
                                    </p:set>
                                    <p:animEffect transition="in" filter="blinds(horizontal)">
                                      <p:cBhvr>
                                        <p:cTn id="15"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867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662E8E09-E90D-4107-B6C9-06D5D475BFBA}" type="slidenum">
              <a:rPr lang="zh-CN" altLang="en-US" sz="1400" b="1"/>
              <a:pPr/>
              <a:t>21</a:t>
            </a:fld>
            <a:endParaRPr lang="zh-CN" altLang="en-US" sz="1400" b="1"/>
          </a:p>
        </p:txBody>
      </p:sp>
      <p:sp>
        <p:nvSpPr>
          <p:cNvPr id="30723" name="Rectangle 3"/>
          <p:cNvSpPr>
            <a:spLocks noGrp="1" noChangeArrowheads="1"/>
          </p:cNvSpPr>
          <p:nvPr>
            <p:ph type="body" idx="4294967295"/>
          </p:nvPr>
        </p:nvSpPr>
        <p:spPr>
          <a:xfrm>
            <a:off x="539552" y="1268760"/>
            <a:ext cx="8229600" cy="4525963"/>
          </a:xfrm>
        </p:spPr>
        <p:txBody>
          <a:bodyPr/>
          <a:lstStyle/>
          <a:p>
            <a:pPr marL="0" indent="0" eaLnBrk="1" hangingPunct="1">
              <a:lnSpc>
                <a:spcPct val="90000"/>
              </a:lnSpc>
              <a:buNone/>
            </a:pPr>
            <a:r>
              <a:rPr lang="zh-CN" altLang="en-US" sz="2400" b="1" dirty="0" smtClean="0"/>
              <a:t>例</a:t>
            </a:r>
            <a:r>
              <a:rPr lang="en-US" sz="2400" b="1" dirty="0" smtClean="0"/>
              <a:t>3-</a:t>
            </a:r>
            <a:r>
              <a:rPr lang="zh-CN" altLang="en-US" sz="2400" b="1" dirty="0" smtClean="0"/>
              <a:t>5：</a:t>
            </a:r>
            <a:r>
              <a:rPr lang="zh-CN" altLang="en-US" sz="2400" dirty="0" smtClean="0"/>
              <a:t>假设有程序</a:t>
            </a:r>
            <a:r>
              <a:rPr lang="en-US" sz="2400" dirty="0" smtClean="0"/>
              <a:t>3-</a:t>
            </a:r>
            <a:r>
              <a:rPr lang="zh-CN" altLang="en-US" sz="2400" dirty="0" smtClean="0"/>
              <a:t>5.c用到目录“/root/lib”下的一个动态库libsunq.so</a:t>
            </a:r>
            <a:r>
              <a:rPr lang="en-US" altLang="zh-CN" sz="2400" dirty="0" smtClean="0"/>
              <a:t>,</a:t>
            </a:r>
            <a:r>
              <a:rPr lang="zh-CN" altLang="zh-CN" sz="2400" dirty="0" smtClean="0"/>
              <a:t>写出</a:t>
            </a:r>
            <a:r>
              <a:rPr lang="en-US" altLang="zh-CN" sz="2400" dirty="0" err="1" smtClean="0"/>
              <a:t>gcc</a:t>
            </a:r>
            <a:r>
              <a:rPr lang="zh-CN" altLang="zh-CN" sz="2400" dirty="0" smtClean="0"/>
              <a:t>的编译命令</a:t>
            </a:r>
            <a:r>
              <a:rPr lang="zh-CN" altLang="en-US" sz="2400" dirty="0" smtClean="0"/>
              <a:t>。</a:t>
            </a:r>
          </a:p>
          <a:p>
            <a:pPr eaLnBrk="1" hangingPunct="1">
              <a:lnSpc>
                <a:spcPct val="90000"/>
              </a:lnSpc>
            </a:pPr>
            <a:r>
              <a:rPr lang="zh-CN" altLang="en-US" sz="2400" dirty="0" smtClean="0"/>
              <a:t>因为“-L dir”指定的是路径，而没有指定文件，所以不能在路径中包含文件名</a:t>
            </a:r>
            <a:endParaRPr lang="en-US" altLang="zh-CN" sz="2400" dirty="0" smtClean="0"/>
          </a:p>
          <a:p>
            <a:pPr eaLnBrk="1" hangingPunct="1">
              <a:lnSpc>
                <a:spcPct val="90000"/>
              </a:lnSpc>
            </a:pPr>
            <a:r>
              <a:rPr lang="zh-CN" altLang="en-US" sz="2400" dirty="0" smtClean="0"/>
              <a:t>如果需要指定文件就要用到“</a:t>
            </a:r>
            <a:r>
              <a:rPr lang="zh-CN" altLang="en-US" sz="2400" dirty="0" smtClean="0">
                <a:solidFill>
                  <a:srgbClr val="FF0000"/>
                </a:solidFill>
              </a:rPr>
              <a:t>-llibrary</a:t>
            </a:r>
            <a:r>
              <a:rPr lang="zh-CN" altLang="en-US" sz="2400" dirty="0" smtClean="0"/>
              <a:t>”参数，它可以指定gcc去找libsunq.so。</a:t>
            </a:r>
            <a:endParaRPr lang="en-US" altLang="zh-CN" sz="2400" dirty="0" smtClean="0"/>
          </a:p>
          <a:p>
            <a:pPr eaLnBrk="1" hangingPunct="1">
              <a:lnSpc>
                <a:spcPct val="90000"/>
              </a:lnSpc>
            </a:pPr>
            <a:r>
              <a:rPr lang="zh-CN" altLang="en-US" sz="2400" dirty="0" smtClean="0"/>
              <a:t>Linux下的库文件命名时有一个规定：必须以“</a:t>
            </a:r>
            <a:r>
              <a:rPr lang="en-US" altLang="zh-CN" sz="2400" dirty="0" smtClean="0"/>
              <a:t>lib</a:t>
            </a:r>
            <a:r>
              <a:rPr lang="zh-CN" altLang="en-US" sz="2400" dirty="0" smtClean="0"/>
              <a:t>”三个字母开头，因此，在用“-l”指定链接库文件时可以省去“</a:t>
            </a:r>
            <a:r>
              <a:rPr lang="en-US" altLang="zh-CN" sz="2400" dirty="0" smtClean="0"/>
              <a:t>lib</a:t>
            </a:r>
            <a:r>
              <a:rPr lang="zh-CN" altLang="en-US" sz="2400" dirty="0" smtClean="0"/>
              <a:t>”三个字母。也就是说“-llibsunq”有时候写成“-lsunq”。因此，输入：</a:t>
            </a:r>
            <a:endParaRPr lang="en-US" altLang="zh-CN" sz="2400" dirty="0" smtClean="0"/>
          </a:p>
          <a:p>
            <a:pPr marL="0" indent="0" eaLnBrk="1" hangingPunct="1">
              <a:lnSpc>
                <a:spcPct val="90000"/>
              </a:lnSpc>
              <a:buNone/>
            </a:pPr>
            <a:r>
              <a:rPr lang="zh-CN" altLang="en-US" sz="2400" dirty="0" smtClean="0"/>
              <a:t>[root@localhost root]#</a:t>
            </a:r>
            <a:r>
              <a:rPr lang="zh-CN" altLang="en-US" sz="2400" b="1" dirty="0" smtClean="0"/>
              <a:t>gcc  </a:t>
            </a:r>
            <a:r>
              <a:rPr lang="en-US" sz="2400" b="1" dirty="0" smtClean="0"/>
              <a:t>3-</a:t>
            </a:r>
            <a:r>
              <a:rPr lang="zh-CN" altLang="en-US" sz="2400" b="1" dirty="0" smtClean="0"/>
              <a:t>5.c  –o  </a:t>
            </a:r>
            <a:r>
              <a:rPr lang="en-US" sz="2400" b="1" dirty="0" smtClean="0"/>
              <a:t>3-</a:t>
            </a:r>
            <a:r>
              <a:rPr lang="zh-CN" altLang="en-US" sz="2400" b="1" dirty="0" smtClean="0"/>
              <a:t>5.c  –L </a:t>
            </a:r>
            <a:r>
              <a:rPr lang="en-US" altLang="zh-CN" sz="2400" b="1" dirty="0" smtClean="0"/>
              <a:t>/root/</a:t>
            </a:r>
            <a:r>
              <a:rPr lang="zh-CN" altLang="en-US" sz="2400" b="1" dirty="0" smtClean="0"/>
              <a:t>lib  –lsunq</a:t>
            </a:r>
          </a:p>
        </p:txBody>
      </p:sp>
      <p:sp>
        <p:nvSpPr>
          <p:cNvPr id="5"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347834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7"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2BB13036-887F-47EE-B550-DCE6979B3BE7}" type="slidenum">
              <a:rPr lang="zh-CN" altLang="en-US" sz="1400" b="1"/>
              <a:pPr/>
              <a:t>22</a:t>
            </a:fld>
            <a:endParaRPr lang="zh-CN" altLang="en-US" sz="1400" b="1"/>
          </a:p>
        </p:txBody>
      </p:sp>
      <p:sp>
        <p:nvSpPr>
          <p:cNvPr id="32771" name="Rectangle 3"/>
          <p:cNvSpPr>
            <a:spLocks noGrp="1" noChangeArrowheads="1"/>
          </p:cNvSpPr>
          <p:nvPr>
            <p:ph type="body" idx="4294967295"/>
          </p:nvPr>
        </p:nvSpPr>
        <p:spPr>
          <a:xfrm>
            <a:off x="827088" y="1146333"/>
            <a:ext cx="8208962" cy="4525963"/>
          </a:xfrm>
        </p:spPr>
        <p:txBody>
          <a:bodyPr/>
          <a:lstStyle/>
          <a:p>
            <a:pPr marL="0" indent="0" eaLnBrk="1" hangingPunct="1">
              <a:buNone/>
            </a:pPr>
            <a:r>
              <a:rPr lang="zh-CN" altLang="en-US" sz="2400" b="1" dirty="0" smtClean="0"/>
              <a:t>例</a:t>
            </a:r>
            <a:r>
              <a:rPr lang="en-US" sz="2400" b="1" dirty="0" smtClean="0"/>
              <a:t>3-</a:t>
            </a:r>
            <a:r>
              <a:rPr lang="en-US" altLang="zh-CN" sz="2400" b="1" dirty="0" smtClean="0"/>
              <a:t>6</a:t>
            </a:r>
            <a:r>
              <a:rPr lang="zh-CN" altLang="en-US" sz="2400" b="1" dirty="0" smtClean="0"/>
              <a:t>：</a:t>
            </a:r>
            <a:r>
              <a:rPr lang="zh-CN" altLang="en-US" sz="2400" dirty="0" smtClean="0"/>
              <a:t>设计一个程序，要求打印“这是一段用于测试的简单程序！”，里面包含一些非标准语法。</a:t>
            </a:r>
          </a:p>
          <a:p>
            <a:pPr eaLnBrk="1" hangingPunct="1"/>
            <a:r>
              <a:rPr lang="zh-CN" altLang="en-US" sz="2400" b="1" dirty="0" smtClean="0"/>
              <a:t>步骤 1:</a:t>
            </a:r>
            <a:r>
              <a:rPr lang="zh-CN" altLang="en-US" sz="2400" dirty="0" smtClean="0"/>
              <a:t>设计编辑源程序代码</a:t>
            </a:r>
          </a:p>
          <a:p>
            <a:pPr lvl="1" eaLnBrk="1" hangingPunct="1">
              <a:buFont typeface="Wingdings" pitchFamily="2" charset="2"/>
              <a:buNone/>
            </a:pPr>
            <a:r>
              <a:rPr lang="zh-CN" altLang="en-US" dirty="0" smtClean="0"/>
              <a:t> [root@localhost root]#</a:t>
            </a:r>
            <a:r>
              <a:rPr lang="zh-CN" altLang="en-US" b="1" dirty="0" smtClean="0"/>
              <a:t>vim  </a:t>
            </a:r>
            <a:r>
              <a:rPr lang="en-US" b="1" dirty="0" smtClean="0"/>
              <a:t>3-6</a:t>
            </a:r>
            <a:r>
              <a:rPr lang="zh-CN" altLang="en-US" b="1" dirty="0" smtClean="0"/>
              <a:t>.c</a:t>
            </a:r>
            <a:r>
              <a:rPr lang="zh-CN" altLang="en-US" dirty="0" smtClean="0"/>
              <a:t> </a:t>
            </a:r>
          </a:p>
        </p:txBody>
      </p:sp>
      <p:sp>
        <p:nvSpPr>
          <p:cNvPr id="32773" name="文本框 99"/>
          <p:cNvSpPr txBox="1">
            <a:spLocks noChangeArrowheads="1"/>
          </p:cNvSpPr>
          <p:nvPr/>
        </p:nvSpPr>
        <p:spPr bwMode="auto">
          <a:xfrm>
            <a:off x="827088" y="3068960"/>
            <a:ext cx="80533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3525">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000" dirty="0">
                <a:latin typeface="Courier New" pitchFamily="49" charset="0"/>
                <a:cs typeface="Courier New" pitchFamily="49" charset="0"/>
              </a:rPr>
              <a:t>/*</a:t>
            </a:r>
            <a:r>
              <a:rPr lang="en-US" altLang="zh-CN" sz="2000" dirty="0">
                <a:latin typeface="宋体" pitchFamily="2" charset="-122"/>
              </a:rPr>
              <a:t>3-6</a:t>
            </a:r>
            <a:r>
              <a:rPr lang="en-US" altLang="zh-CN" sz="2000" dirty="0">
                <a:latin typeface="Courier New" pitchFamily="49" charset="0"/>
                <a:cs typeface="Courier New" pitchFamily="49" charset="0"/>
              </a:rPr>
              <a:t>.c</a:t>
            </a:r>
            <a:r>
              <a:rPr lang="zh-CN" altLang="en-US" sz="2000" dirty="0">
                <a:latin typeface="宋体" pitchFamily="2" charset="-122"/>
              </a:rPr>
              <a:t>程序：用于测试</a:t>
            </a:r>
            <a:r>
              <a:rPr lang="zh-CN" altLang="en-US" sz="2000" dirty="0" smtClean="0">
                <a:latin typeface="宋体" pitchFamily="2" charset="-122"/>
              </a:rPr>
              <a:t>的简单程序</a:t>
            </a:r>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#include &lt;</a:t>
            </a:r>
            <a:r>
              <a:rPr lang="en-US" altLang="zh-CN" sz="2000" dirty="0" err="1">
                <a:latin typeface="宋体" pitchFamily="2" charset="-122"/>
              </a:rPr>
              <a:t>stdio</a:t>
            </a:r>
            <a:r>
              <a:rPr lang="en-US" altLang="zh-CN" sz="2000" dirty="0" err="1">
                <a:latin typeface="Courier New" pitchFamily="49" charset="0"/>
                <a:cs typeface="Courier New" pitchFamily="49" charset="0"/>
              </a:rPr>
              <a:t>.h</a:t>
            </a:r>
            <a:r>
              <a:rPr lang="en-US" altLang="zh-CN" sz="2000" dirty="0">
                <a:latin typeface="Courier New" pitchFamily="49" charset="0"/>
                <a:cs typeface="Courier New" pitchFamily="49" charset="0"/>
              </a:rPr>
              <a:t>&gt;</a:t>
            </a:r>
            <a:r>
              <a:rPr lang="en-US" altLang="zh-CN" sz="2000" dirty="0">
                <a:latin typeface="宋体" pitchFamily="2" charset="-122"/>
              </a:rPr>
              <a:t>						</a:t>
            </a:r>
          </a:p>
          <a:p>
            <a:r>
              <a:rPr lang="en-US" altLang="zh-CN" sz="2000" dirty="0" smtClean="0">
                <a:latin typeface="宋体" pitchFamily="2" charset="-122"/>
              </a:rPr>
              <a:t>void </a:t>
            </a:r>
            <a:r>
              <a:rPr lang="en-US" altLang="zh-CN" sz="2000" dirty="0">
                <a:latin typeface="Courier New" pitchFamily="49" charset="0"/>
                <a:cs typeface="Courier New" pitchFamily="49" charset="0"/>
              </a:rPr>
              <a:t>main()</a:t>
            </a:r>
            <a:r>
              <a:rPr lang="en-US" altLang="zh-CN" sz="2000" dirty="0">
                <a:latin typeface="宋体" pitchFamily="2" charset="-122"/>
              </a:rPr>
              <a:t>                              	</a:t>
            </a:r>
          </a:p>
          <a:p>
            <a:r>
              <a:rPr lang="en-US" altLang="zh-CN" sz="2000" dirty="0">
                <a:latin typeface="Courier New" pitchFamily="49" charset="0"/>
                <a:cs typeface="Courier New" pitchFamily="49" charset="0"/>
              </a:rPr>
              <a:t>{</a:t>
            </a:r>
            <a:endParaRPr lang="en-US" altLang="zh-CN" sz="2000" dirty="0">
              <a:latin typeface="宋体" pitchFamily="2" charset="-122"/>
            </a:endParaRPr>
          </a:p>
          <a:p>
            <a:r>
              <a:rPr lang="en-US" altLang="zh-CN" sz="2000" dirty="0">
                <a:latin typeface="宋体" pitchFamily="2" charset="-122"/>
              </a:rPr>
              <a:t> </a:t>
            </a:r>
            <a:r>
              <a:rPr lang="en-US" altLang="zh-CN" sz="2000" dirty="0" smtClean="0">
                <a:latin typeface="宋体" pitchFamily="2" charset="-122"/>
              </a:rPr>
              <a:t>long </a:t>
            </a:r>
            <a:r>
              <a:rPr lang="en-US" altLang="zh-CN" sz="2000" dirty="0">
                <a:latin typeface="宋体" pitchFamily="2" charset="-122"/>
              </a:rPr>
              <a:t>long </a:t>
            </a:r>
            <a:r>
              <a:rPr lang="en-US" altLang="zh-CN" sz="2000" dirty="0" err="1" smtClean="0">
                <a:latin typeface="宋体" pitchFamily="2" charset="-122"/>
              </a:rPr>
              <a:t>tmp</a:t>
            </a:r>
            <a:r>
              <a:rPr lang="en-US" altLang="zh-CN" sz="2000" dirty="0" smtClean="0">
                <a:latin typeface="宋体" pitchFamily="2" charset="-122"/>
              </a:rPr>
              <a:t>=1</a:t>
            </a:r>
            <a:r>
              <a:rPr lang="en-US" altLang="zh-CN" sz="2000" dirty="0">
                <a:latin typeface="Courier New" pitchFamily="49" charset="0"/>
                <a:cs typeface="Courier New" pitchFamily="49" charset="0"/>
              </a:rPr>
              <a:t>;</a:t>
            </a:r>
            <a:r>
              <a:rPr lang="en-US" altLang="zh-CN" sz="2000" dirty="0">
                <a:latin typeface="宋体" pitchFamily="2" charset="-122"/>
              </a:rPr>
              <a:t>    </a:t>
            </a:r>
            <a:r>
              <a:rPr lang="en-US" altLang="zh-CN" sz="2000" dirty="0" smtClean="0">
                <a:latin typeface="宋体" pitchFamily="2" charset="-122"/>
              </a:rPr>
              <a:t>/</a:t>
            </a:r>
            <a:r>
              <a:rPr lang="zh-CN" altLang="en-US" sz="2000" dirty="0" smtClean="0">
                <a:latin typeface="宋体" pitchFamily="2" charset="-122"/>
              </a:rPr>
              <a:t>*</a:t>
            </a:r>
            <a:r>
              <a:rPr lang="en-US" altLang="zh-CN" sz="2000" dirty="0" smtClean="0">
                <a:latin typeface="宋体" pitchFamily="2" charset="-122"/>
              </a:rPr>
              <a:t>64bit</a:t>
            </a:r>
            <a:r>
              <a:rPr lang="zh-CN" altLang="en-US" sz="2000" dirty="0" smtClean="0">
                <a:latin typeface="宋体" pitchFamily="2" charset="-122"/>
              </a:rPr>
              <a:t>*</a:t>
            </a:r>
            <a:r>
              <a:rPr lang="en-US" altLang="zh-CN" sz="2000" dirty="0" smtClean="0">
                <a:latin typeface="宋体" pitchFamily="2" charset="-122"/>
              </a:rPr>
              <a:t>/                     </a:t>
            </a:r>
            <a:r>
              <a:rPr lang="en-US" altLang="zh-CN" sz="2000" dirty="0">
                <a:latin typeface="宋体" pitchFamily="2" charset="-122"/>
              </a:rPr>
              <a:t>	</a:t>
            </a:r>
            <a:r>
              <a:rPr lang="en-US" altLang="zh-CN" sz="2000" dirty="0">
                <a:latin typeface="Courier New" pitchFamily="49" charset="0"/>
                <a:cs typeface="Courier New" pitchFamily="49" charset="0"/>
              </a:rPr>
              <a:t> </a:t>
            </a:r>
          </a:p>
          <a:p>
            <a:r>
              <a:rPr lang="en-US" altLang="zh-CN" sz="2000" dirty="0" err="1">
                <a:latin typeface="宋体" pitchFamily="2" charset="-122"/>
              </a:rPr>
              <a:t>printf</a:t>
            </a:r>
            <a:r>
              <a:rPr lang="en-US" altLang="zh-CN" sz="2000" dirty="0">
                <a:latin typeface="宋体" pitchFamily="2" charset="-122"/>
              </a:rPr>
              <a:t>(</a:t>
            </a:r>
            <a:r>
              <a:rPr lang="en-US" altLang="zh-CN" sz="2000" dirty="0">
                <a:latin typeface="Courier New" pitchFamily="49" charset="0"/>
                <a:cs typeface="Courier New" pitchFamily="49" charset="0"/>
              </a:rPr>
              <a:t>"</a:t>
            </a:r>
            <a:r>
              <a:rPr lang="zh-CN" altLang="en-US" sz="2000" dirty="0">
                <a:latin typeface="宋体" pitchFamily="2" charset="-122"/>
              </a:rPr>
              <a:t>这是一段用于测试的简单程序！</a:t>
            </a:r>
            <a:r>
              <a:rPr lang="en-US" altLang="zh-CN" sz="2000" dirty="0">
                <a:latin typeface="宋体" pitchFamily="2" charset="-122"/>
              </a:rPr>
              <a:t>\n</a:t>
            </a:r>
            <a:r>
              <a:rPr lang="en-US" altLang="zh-CN" sz="2000" dirty="0">
                <a:latin typeface="Courier New" pitchFamily="49" charset="0"/>
                <a:cs typeface="Courier New" pitchFamily="49" charset="0"/>
              </a:rPr>
              <a:t>"</a:t>
            </a:r>
            <a:r>
              <a:rPr lang="en-US" altLang="zh-CN" sz="2000" dirty="0">
                <a:latin typeface="宋体" pitchFamily="2" charset="-122"/>
              </a:rPr>
              <a:t>);	</a:t>
            </a:r>
            <a:endParaRPr lang="en-US" altLang="zh-CN" sz="2000" dirty="0">
              <a:latin typeface="Courier New" pitchFamily="49" charset="0"/>
              <a:cs typeface="Courier New" pitchFamily="49" charset="0"/>
            </a:endParaRPr>
          </a:p>
          <a:p>
            <a:r>
              <a:rPr lang="en-US" altLang="zh-CN" sz="2000" dirty="0">
                <a:latin typeface="宋体" pitchFamily="2" charset="-122"/>
              </a:rPr>
              <a:t>return 0</a:t>
            </a:r>
            <a:r>
              <a:rPr lang="en-US" altLang="zh-CN" sz="2000" dirty="0">
                <a:latin typeface="Courier New" pitchFamily="49" charset="0"/>
                <a:cs typeface="Courier New" pitchFamily="49" charset="0"/>
              </a:rPr>
              <a:t>;</a:t>
            </a:r>
            <a:r>
              <a:rPr lang="en-US" altLang="zh-CN" sz="2000" dirty="0">
                <a:latin typeface="宋体" pitchFamily="2" charset="-122"/>
              </a:rPr>
              <a:t> </a:t>
            </a:r>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a:t>
            </a:r>
            <a:endParaRPr lang="zh-CN" altLang="en-US" sz="2000" dirty="0"/>
          </a:p>
        </p:txBody>
      </p:sp>
      <p:sp>
        <p:nvSpPr>
          <p:cNvPr id="7"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184382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5" dur="500"/>
                                        <p:tgtEl>
                                          <p:spTgt spid="327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8BBE1BED-0FC1-4E4D-889A-70173580C5F1}" type="slidenum">
              <a:rPr lang="zh-CN" altLang="en-US" sz="1400" b="1"/>
              <a:pPr/>
              <a:t>23</a:t>
            </a:fld>
            <a:endParaRPr lang="zh-CN" altLang="en-US" sz="1400" b="1"/>
          </a:p>
        </p:txBody>
      </p:sp>
      <p:sp>
        <p:nvSpPr>
          <p:cNvPr id="31747" name="Rectangle 3"/>
          <p:cNvSpPr>
            <a:spLocks noGrp="1" noChangeArrowheads="1"/>
          </p:cNvSpPr>
          <p:nvPr>
            <p:ph type="body" idx="4294967295"/>
          </p:nvPr>
        </p:nvSpPr>
        <p:spPr>
          <a:xfrm>
            <a:off x="539552" y="1277937"/>
            <a:ext cx="8229600" cy="4525963"/>
          </a:xfrm>
        </p:spPr>
        <p:txBody>
          <a:bodyPr/>
          <a:lstStyle/>
          <a:p>
            <a:pPr eaLnBrk="1" hangingPunct="1"/>
            <a:r>
              <a:rPr lang="zh-CN" altLang="en-US" dirty="0" smtClean="0"/>
              <a:t>gcc的常用告警和出错参数 </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241" y="2060848"/>
            <a:ext cx="74437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2914826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blinds(horizontal)">
                                      <p:cBhvr>
                                        <p:cTn id="1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2486E186-F4FB-4427-BBED-3910940B839D}" type="slidenum">
              <a:rPr lang="zh-CN" altLang="en-US" sz="1400" b="1"/>
              <a:pPr/>
              <a:t>24</a:t>
            </a:fld>
            <a:endParaRPr lang="zh-CN" altLang="en-US" sz="1400" b="1"/>
          </a:p>
        </p:txBody>
      </p:sp>
      <p:sp>
        <p:nvSpPr>
          <p:cNvPr id="33795" name="Rectangle 3"/>
          <p:cNvSpPr>
            <a:spLocks noGrp="1" noChangeArrowheads="1"/>
          </p:cNvSpPr>
          <p:nvPr>
            <p:ph type="body" idx="4294967295"/>
          </p:nvPr>
        </p:nvSpPr>
        <p:spPr>
          <a:xfrm>
            <a:off x="863600" y="1412875"/>
            <a:ext cx="8280400" cy="4104357"/>
          </a:xfrm>
        </p:spPr>
        <p:txBody>
          <a:bodyPr/>
          <a:lstStyle/>
          <a:p>
            <a:pPr marL="0" indent="0" eaLnBrk="1" hangingPunct="1">
              <a:buNone/>
            </a:pPr>
            <a:r>
              <a:rPr lang="zh-CN" altLang="en-US" sz="2400" b="1" dirty="0" smtClean="0"/>
              <a:t>步骤 </a:t>
            </a:r>
            <a:r>
              <a:rPr lang="en-US" altLang="zh-CN" sz="2400" b="1" dirty="0" smtClean="0"/>
              <a:t>2</a:t>
            </a:r>
            <a:r>
              <a:rPr lang="zh-CN" altLang="en-US" sz="2400" b="1" dirty="0" smtClean="0"/>
              <a:t>:关闭所有警告</a:t>
            </a:r>
            <a:endParaRPr lang="en-US" altLang="zh-CN" sz="2400" b="1" dirty="0" smtClean="0"/>
          </a:p>
          <a:p>
            <a:pPr eaLnBrk="1" hangingPunct="1"/>
            <a:r>
              <a:rPr lang="zh-CN" altLang="en-US" sz="2400" dirty="0" smtClean="0"/>
              <a:t> 编译器加“</a:t>
            </a:r>
            <a:r>
              <a:rPr lang="en-US" altLang="zh-CN" sz="2400" dirty="0" smtClean="0"/>
              <a:t>-w</a:t>
            </a:r>
            <a:r>
              <a:rPr lang="zh-CN" altLang="en-US" sz="2400" dirty="0" smtClean="0"/>
              <a:t>”参数，输入如下：</a:t>
            </a:r>
            <a:endParaRPr lang="en-US" altLang="zh-CN" sz="2400" dirty="0" smtClean="0"/>
          </a:p>
          <a:p>
            <a:pPr eaLnBrk="1" hangingPunct="1"/>
            <a:r>
              <a:rPr lang="zh-CN" altLang="en-US" sz="2400" dirty="0" smtClean="0"/>
              <a:t>[root@localhost root]#</a:t>
            </a:r>
            <a:r>
              <a:rPr lang="zh-CN" altLang="en-US" sz="2400" b="1" dirty="0" smtClean="0"/>
              <a:t>gcc  </a:t>
            </a:r>
            <a:r>
              <a:rPr lang="en-US" sz="2400" b="1" dirty="0" smtClean="0"/>
              <a:t>3-6</a:t>
            </a:r>
            <a:r>
              <a:rPr lang="zh-CN" altLang="en-US" sz="2400" b="1" dirty="0" smtClean="0"/>
              <a:t>.c  –o  </a:t>
            </a:r>
            <a:r>
              <a:rPr lang="en-US" sz="2400" b="1" dirty="0" smtClean="0"/>
              <a:t>3-6</a:t>
            </a:r>
            <a:r>
              <a:rPr lang="zh-CN" altLang="en-US" sz="2400" b="1" dirty="0" smtClean="0"/>
              <a:t>  –</a:t>
            </a:r>
            <a:r>
              <a:rPr lang="en-US" altLang="zh-CN" sz="2400" b="1" dirty="0" smtClean="0"/>
              <a:t>w</a:t>
            </a:r>
          </a:p>
          <a:p>
            <a:pPr marL="0" indent="0" eaLnBrk="1" hangingPunct="1">
              <a:buNone/>
            </a:pPr>
            <a:endParaRPr lang="zh-CN" altLang="en-US" b="1" dirty="0" smtClean="0"/>
          </a:p>
          <a:p>
            <a:pPr marL="0" indent="0" eaLnBrk="1" hangingPunct="1">
              <a:buNone/>
            </a:pPr>
            <a:r>
              <a:rPr lang="zh-CN" altLang="en-US" sz="2400" b="1" dirty="0" smtClean="0"/>
              <a:t>步骤 </a:t>
            </a:r>
            <a:r>
              <a:rPr lang="en-US" altLang="zh-CN" sz="2400" b="1" dirty="0" smtClean="0"/>
              <a:t>3</a:t>
            </a:r>
            <a:r>
              <a:rPr lang="zh-CN" altLang="en-US" sz="2400" b="1" dirty="0" smtClean="0"/>
              <a:t>:显示不符合</a:t>
            </a:r>
            <a:r>
              <a:rPr lang="en-US" altLang="zh-CN" sz="2400" b="1" dirty="0" smtClean="0"/>
              <a:t>ANSI C </a:t>
            </a:r>
            <a:r>
              <a:rPr lang="zh-CN" altLang="en-US" sz="2400" b="1" dirty="0" smtClean="0"/>
              <a:t>标准语法的警告</a:t>
            </a:r>
            <a:endParaRPr lang="en-US" altLang="zh-CN" sz="2400" b="1" dirty="0" smtClean="0"/>
          </a:p>
          <a:p>
            <a:r>
              <a:rPr lang="zh-CN" altLang="en-US" sz="2400" dirty="0"/>
              <a:t> 编译器加“</a:t>
            </a:r>
            <a:r>
              <a:rPr lang="en-US" altLang="zh-CN" sz="2400" dirty="0" smtClean="0"/>
              <a:t>-</a:t>
            </a:r>
            <a:r>
              <a:rPr lang="en-US" altLang="zh-CN" sz="2400" dirty="0" err="1" smtClean="0"/>
              <a:t>ansi</a:t>
            </a:r>
            <a:r>
              <a:rPr lang="en-US" altLang="zh-CN" sz="2400" dirty="0" smtClean="0"/>
              <a:t> </a:t>
            </a:r>
            <a:r>
              <a:rPr lang="zh-CN" altLang="en-US" sz="2400" dirty="0" smtClean="0"/>
              <a:t>参数</a:t>
            </a:r>
            <a:r>
              <a:rPr lang="zh-CN" altLang="en-US" sz="2400" dirty="0"/>
              <a:t>，输入如下：</a:t>
            </a:r>
            <a:endParaRPr lang="en-US" altLang="zh-CN" sz="2400" dirty="0"/>
          </a:p>
          <a:p>
            <a:r>
              <a:rPr lang="zh-CN" altLang="en-US" sz="2400" dirty="0"/>
              <a:t>[root@localhost root]#</a:t>
            </a:r>
            <a:r>
              <a:rPr lang="zh-CN" altLang="en-US" sz="2400" b="1" dirty="0"/>
              <a:t>gcc  </a:t>
            </a:r>
            <a:r>
              <a:rPr lang="en-US" altLang="zh-CN" sz="2400" b="1" dirty="0"/>
              <a:t>3-6</a:t>
            </a:r>
            <a:r>
              <a:rPr lang="zh-CN" altLang="en-US" sz="2400" b="1" dirty="0"/>
              <a:t>.c  –o  </a:t>
            </a:r>
            <a:r>
              <a:rPr lang="en-US" altLang="zh-CN" sz="2400" b="1" dirty="0"/>
              <a:t>3-6</a:t>
            </a:r>
            <a:r>
              <a:rPr lang="zh-CN" altLang="en-US" sz="2400" b="1" dirty="0"/>
              <a:t>  </a:t>
            </a:r>
            <a:r>
              <a:rPr lang="zh-CN" altLang="en-US" sz="2400" b="1" dirty="0" smtClean="0"/>
              <a:t>–</a:t>
            </a:r>
            <a:r>
              <a:rPr lang="en-US" altLang="zh-CN" sz="2400" b="1" dirty="0" err="1" smtClean="0"/>
              <a:t>ansi</a:t>
            </a:r>
            <a:endParaRPr lang="en-US" altLang="zh-CN" sz="2400" b="1" dirty="0" smtClean="0"/>
          </a:p>
          <a:p>
            <a:pPr marL="0" indent="0">
              <a:buNone/>
            </a:pPr>
            <a:endParaRPr lang="en-US" altLang="zh-CN" sz="2400" b="1" dirty="0"/>
          </a:p>
          <a:p>
            <a:pPr marL="0" indent="0">
              <a:buNone/>
            </a:pPr>
            <a:r>
              <a:rPr lang="zh-CN" altLang="en-US" sz="2400" b="1" dirty="0" smtClean="0">
                <a:solidFill>
                  <a:srgbClr val="FF0000"/>
                </a:solidFill>
              </a:rPr>
              <a:t>自行测试</a:t>
            </a:r>
            <a:endParaRPr lang="en-US" altLang="zh-CN" sz="2400" b="1" dirty="0">
              <a:solidFill>
                <a:srgbClr val="FF0000"/>
              </a:solidFill>
            </a:endParaRPr>
          </a:p>
          <a:p>
            <a:pPr lvl="1" eaLnBrk="1" hangingPunct="1">
              <a:buFont typeface="Wingdings" pitchFamily="2" charset="2"/>
              <a:buNone/>
            </a:pPr>
            <a:endParaRPr lang="zh-CN" altLang="en-US" b="1" dirty="0" smtClean="0"/>
          </a:p>
        </p:txBody>
      </p:sp>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379627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2486E186-F4FB-4427-BBED-3910940B839D}" type="slidenum">
              <a:rPr lang="zh-CN" altLang="en-US" sz="1400" b="1"/>
              <a:pPr/>
              <a:t>25</a:t>
            </a:fld>
            <a:endParaRPr lang="zh-CN" altLang="en-US" sz="1400" b="1"/>
          </a:p>
        </p:txBody>
      </p:sp>
      <p:sp>
        <p:nvSpPr>
          <p:cNvPr id="33795" name="Rectangle 3"/>
          <p:cNvSpPr>
            <a:spLocks noGrp="1" noChangeArrowheads="1"/>
          </p:cNvSpPr>
          <p:nvPr>
            <p:ph type="body" idx="4294967295"/>
          </p:nvPr>
        </p:nvSpPr>
        <p:spPr>
          <a:xfrm>
            <a:off x="863600" y="1412875"/>
            <a:ext cx="8280400" cy="4525963"/>
          </a:xfrm>
        </p:spPr>
        <p:txBody>
          <a:bodyPr/>
          <a:lstStyle/>
          <a:p>
            <a:pPr marL="0" indent="0" eaLnBrk="1" hangingPunct="1">
              <a:buNone/>
            </a:pPr>
            <a:r>
              <a:rPr lang="zh-CN" altLang="en-US" sz="2400" b="1" dirty="0" smtClean="0"/>
              <a:t>步骤 4:</a:t>
            </a:r>
            <a:r>
              <a:rPr lang="zh-CN" altLang="en-US" sz="2400" dirty="0" smtClean="0"/>
              <a:t> 允许发出ANSI c标准所列的全部警告信息</a:t>
            </a:r>
          </a:p>
          <a:p>
            <a:pPr marL="342900" lvl="1" indent="-342900"/>
            <a:r>
              <a:rPr lang="zh-CN" altLang="en-US" sz="2400" dirty="0"/>
              <a:t> 编译器加“</a:t>
            </a:r>
            <a:r>
              <a:rPr lang="en-US" altLang="zh-CN" sz="2400" dirty="0" smtClean="0"/>
              <a:t>-</a:t>
            </a:r>
            <a:r>
              <a:rPr lang="zh-CN" altLang="en-US" b="1" dirty="0" smtClean="0"/>
              <a:t>pedantic</a:t>
            </a:r>
            <a:r>
              <a:rPr lang="zh-CN" altLang="en-US" sz="2400" dirty="0" smtClean="0"/>
              <a:t>”</a:t>
            </a:r>
            <a:r>
              <a:rPr lang="zh-CN" altLang="en-US" sz="2400" dirty="0"/>
              <a:t>参数，输入如下：</a:t>
            </a:r>
            <a:endParaRPr lang="en-US" altLang="zh-CN" sz="2400" dirty="0"/>
          </a:p>
          <a:p>
            <a:pPr marL="342900" lvl="1" indent="-342900"/>
            <a:r>
              <a:rPr lang="zh-CN" altLang="en-US" sz="2400" dirty="0"/>
              <a:t>[root@localhost root]#</a:t>
            </a:r>
            <a:r>
              <a:rPr lang="zh-CN" altLang="en-US" sz="2400" b="1" dirty="0"/>
              <a:t>gcc  </a:t>
            </a:r>
            <a:r>
              <a:rPr lang="en-US" altLang="zh-CN" sz="2400" b="1" dirty="0"/>
              <a:t>3-6</a:t>
            </a:r>
            <a:r>
              <a:rPr lang="zh-CN" altLang="en-US" sz="2400" b="1" dirty="0"/>
              <a:t>.c  –o  </a:t>
            </a:r>
            <a:r>
              <a:rPr lang="en-US" altLang="zh-CN" sz="2400" b="1" dirty="0"/>
              <a:t>3-6</a:t>
            </a:r>
            <a:r>
              <a:rPr lang="zh-CN" altLang="en-US" sz="2400" b="1" dirty="0"/>
              <a:t>  </a:t>
            </a:r>
            <a:r>
              <a:rPr lang="zh-CN" altLang="en-US" sz="2400" b="1" dirty="0" smtClean="0"/>
              <a:t>–</a:t>
            </a:r>
            <a:r>
              <a:rPr lang="zh-CN" altLang="en-US" b="1" dirty="0"/>
              <a:t>pedantic</a:t>
            </a:r>
          </a:p>
          <a:p>
            <a:pPr marL="0" indent="0" eaLnBrk="1" hangingPunct="1">
              <a:buNone/>
            </a:pPr>
            <a:endParaRPr lang="en-US" altLang="zh-CN" sz="2400" b="1" dirty="0" smtClean="0"/>
          </a:p>
          <a:p>
            <a:pPr marL="0" indent="0" eaLnBrk="1" hangingPunct="1">
              <a:buNone/>
            </a:pPr>
            <a:r>
              <a:rPr lang="zh-CN" altLang="en-US" sz="2400" b="1" dirty="0" smtClean="0"/>
              <a:t>步骤 5:</a:t>
            </a:r>
            <a:r>
              <a:rPr lang="zh-CN" altLang="en-US" sz="2400" dirty="0" smtClean="0"/>
              <a:t>允许发出gcc提供的所有有用的告警信息</a:t>
            </a:r>
          </a:p>
          <a:p>
            <a:pPr marL="342900" lvl="1" indent="-342900"/>
            <a:r>
              <a:rPr lang="zh-CN" altLang="en-US" dirty="0"/>
              <a:t> 编译器加</a:t>
            </a:r>
            <a:r>
              <a:rPr lang="zh-CN" altLang="en-US" dirty="0" smtClean="0"/>
              <a:t>“</a:t>
            </a:r>
            <a:r>
              <a:rPr lang="en-US" altLang="zh-CN" dirty="0" smtClean="0"/>
              <a:t>-Wall</a:t>
            </a:r>
            <a:r>
              <a:rPr lang="zh-CN" altLang="en-US" dirty="0" smtClean="0"/>
              <a:t>”</a:t>
            </a:r>
            <a:r>
              <a:rPr lang="zh-CN" altLang="en-US" dirty="0"/>
              <a:t>参数，输入如下</a:t>
            </a:r>
            <a:r>
              <a:rPr lang="zh-CN" altLang="en-US" dirty="0" smtClean="0"/>
              <a:t>：</a:t>
            </a:r>
            <a:endParaRPr lang="en-US" altLang="zh-CN" dirty="0" smtClean="0"/>
          </a:p>
          <a:p>
            <a:pPr marL="342900" lvl="1" indent="-342900"/>
            <a:r>
              <a:rPr lang="zh-CN" altLang="en-US" dirty="0" smtClean="0"/>
              <a:t>[root@localhost root]#</a:t>
            </a:r>
            <a:r>
              <a:rPr lang="zh-CN" altLang="en-US" b="1" dirty="0" smtClean="0"/>
              <a:t>gcc  </a:t>
            </a:r>
            <a:r>
              <a:rPr lang="en-US" b="1" dirty="0" smtClean="0"/>
              <a:t>3-6</a:t>
            </a:r>
            <a:r>
              <a:rPr lang="zh-CN" altLang="en-US" b="1" dirty="0" smtClean="0"/>
              <a:t>.c  –o  </a:t>
            </a:r>
            <a:r>
              <a:rPr lang="en-US" b="1" dirty="0" smtClean="0"/>
              <a:t>3-6</a:t>
            </a:r>
            <a:r>
              <a:rPr lang="zh-CN" altLang="en-US" b="1" dirty="0" smtClean="0"/>
              <a:t>  –Wall</a:t>
            </a:r>
          </a:p>
          <a:p>
            <a:pPr lvl="1" eaLnBrk="1" hangingPunct="1">
              <a:buFont typeface="Wingdings" pitchFamily="2" charset="2"/>
              <a:buNone/>
            </a:pPr>
            <a:endParaRPr lang="en-US" altLang="zh-CN" b="1" dirty="0" smtClean="0"/>
          </a:p>
          <a:p>
            <a:pPr lvl="1" eaLnBrk="1" hangingPunct="1">
              <a:buFont typeface="Wingdings" pitchFamily="2" charset="2"/>
              <a:buNone/>
            </a:pPr>
            <a:r>
              <a:rPr lang="zh-CN" altLang="en-US" b="1" dirty="0" smtClean="0">
                <a:solidFill>
                  <a:srgbClr val="FF0000"/>
                </a:solidFill>
              </a:rPr>
              <a:t>自行测试</a:t>
            </a:r>
          </a:p>
        </p:txBody>
      </p:sp>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1512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2" dur="500"/>
                                        <p:tgtEl>
                                          <p:spTgt spid="33795">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5" dur="500"/>
                                        <p:tgtEl>
                                          <p:spTgt spid="33795">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28" dur="500"/>
                                        <p:tgtEl>
                                          <p:spTgt spid="33795">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31"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1BB11BE6-8A03-4B69-AC4E-604FB638A3DD}" type="slidenum">
              <a:rPr lang="zh-CN" altLang="en-US" sz="1400" b="1"/>
              <a:pPr/>
              <a:t>26</a:t>
            </a:fld>
            <a:endParaRPr lang="zh-CN" altLang="en-US" sz="1400" b="1"/>
          </a:p>
        </p:txBody>
      </p:sp>
      <p:sp>
        <p:nvSpPr>
          <p:cNvPr id="34819" name="Rectangle 3"/>
          <p:cNvSpPr>
            <a:spLocks noGrp="1" noChangeArrowheads="1"/>
          </p:cNvSpPr>
          <p:nvPr>
            <p:ph type="body" idx="4294967295"/>
          </p:nvPr>
        </p:nvSpPr>
        <p:spPr>
          <a:xfrm>
            <a:off x="467544" y="1080294"/>
            <a:ext cx="8496944" cy="5445125"/>
          </a:xfrm>
        </p:spPr>
        <p:txBody>
          <a:bodyPr/>
          <a:lstStyle/>
          <a:p>
            <a:pPr eaLnBrk="1" hangingPunct="1">
              <a:lnSpc>
                <a:spcPct val="90000"/>
              </a:lnSpc>
              <a:buFont typeface="Wingdings" pitchFamily="2" charset="2"/>
              <a:buNone/>
            </a:pPr>
            <a:r>
              <a:rPr lang="zh-CN" altLang="en-US" b="1" dirty="0" smtClean="0"/>
              <a:t>优化参数</a:t>
            </a:r>
            <a:endParaRPr lang="zh-CN" altLang="en-US" dirty="0" smtClean="0"/>
          </a:p>
          <a:p>
            <a:pPr eaLnBrk="1" hangingPunct="1">
              <a:lnSpc>
                <a:spcPct val="90000"/>
              </a:lnSpc>
            </a:pPr>
            <a:r>
              <a:rPr lang="zh-CN" altLang="en-US" sz="2400" dirty="0" smtClean="0"/>
              <a:t>代码优化指的是编译器通过分析源代码，找出其中尚未达到最优的部分，然后对其重新进行组合，目的是改善程序的执行性能。</a:t>
            </a:r>
          </a:p>
          <a:p>
            <a:pPr eaLnBrk="1" hangingPunct="1">
              <a:lnSpc>
                <a:spcPct val="90000"/>
              </a:lnSpc>
            </a:pPr>
            <a:r>
              <a:rPr lang="zh-CN" altLang="en-US" sz="2400" dirty="0" smtClean="0"/>
              <a:t>gcc提供的代码优化功能非常强大，它通过编译参数</a:t>
            </a:r>
            <a:r>
              <a:rPr lang="zh-CN" altLang="en-US" sz="2400" dirty="0" smtClean="0">
                <a:solidFill>
                  <a:srgbClr val="FF0000"/>
                </a:solidFill>
              </a:rPr>
              <a:t>“-On</a:t>
            </a:r>
            <a:r>
              <a:rPr lang="zh-CN" altLang="en-US" sz="2400" dirty="0" smtClean="0"/>
              <a:t>”来控制优化代码的生成，其中n是一个代表优化级别的整数</a:t>
            </a:r>
            <a:endParaRPr lang="en-US" altLang="zh-CN" sz="2400" dirty="0" smtClean="0"/>
          </a:p>
          <a:p>
            <a:pPr eaLnBrk="1" hangingPunct="1">
              <a:lnSpc>
                <a:spcPct val="90000"/>
              </a:lnSpc>
            </a:pPr>
            <a:r>
              <a:rPr lang="zh-CN" altLang="en-US" sz="2400" dirty="0" smtClean="0"/>
              <a:t>对于不同版本的gcc来讲，n的取值范围及其对应的优化效果可能并不完全相同，比较典型的范围是从0变化到2或3</a:t>
            </a:r>
          </a:p>
          <a:p>
            <a:pPr eaLnBrk="1" hangingPunct="1">
              <a:lnSpc>
                <a:spcPct val="90000"/>
              </a:lnSpc>
            </a:pPr>
            <a:r>
              <a:rPr lang="zh-CN" altLang="en-US" sz="2400" dirty="0" smtClean="0"/>
              <a:t>通常来说，数字越大优化的等级越高，同时也就意味着程序的运行速度越快</a:t>
            </a:r>
            <a:endParaRPr lang="en-US" altLang="zh-CN" sz="2400" dirty="0" smtClean="0"/>
          </a:p>
          <a:p>
            <a:pPr eaLnBrk="1" hangingPunct="1">
              <a:lnSpc>
                <a:spcPct val="90000"/>
              </a:lnSpc>
            </a:pPr>
            <a:r>
              <a:rPr lang="zh-CN" altLang="en-US" sz="2400" dirty="0" smtClean="0"/>
              <a:t>许多Linux软件工程师都喜欢使用-O2参数，因为它在优化长度、编译时间和代码大小之间取得了一个比较理想的平衡点。</a:t>
            </a:r>
          </a:p>
        </p:txBody>
      </p:sp>
      <p:sp>
        <p:nvSpPr>
          <p:cNvPr id="5"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331576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7" dur="500"/>
                                        <p:tgtEl>
                                          <p:spTgt spid="34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2"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C875BB38-6771-42BA-9CA7-5B4D0A236E27}" type="slidenum">
              <a:rPr lang="zh-CN" altLang="en-US" sz="1400" b="1"/>
              <a:pPr/>
              <a:t>27</a:t>
            </a:fld>
            <a:endParaRPr lang="zh-CN" altLang="en-US" sz="1400" b="1"/>
          </a:p>
        </p:txBody>
      </p:sp>
      <p:sp>
        <p:nvSpPr>
          <p:cNvPr id="35843" name="Rectangle 3"/>
          <p:cNvSpPr>
            <a:spLocks noGrp="1" noChangeArrowheads="1"/>
          </p:cNvSpPr>
          <p:nvPr>
            <p:ph type="body" idx="4294967295"/>
          </p:nvPr>
        </p:nvSpPr>
        <p:spPr>
          <a:xfrm>
            <a:off x="683568" y="1268761"/>
            <a:ext cx="8208962" cy="1656184"/>
          </a:xfrm>
        </p:spPr>
        <p:txBody>
          <a:bodyPr/>
          <a:lstStyle/>
          <a:p>
            <a:pPr marL="0" indent="0" eaLnBrk="1" hangingPunct="1">
              <a:buNone/>
            </a:pPr>
            <a:r>
              <a:rPr lang="zh-CN" altLang="en-US" sz="2400" b="1" dirty="0" smtClean="0"/>
              <a:t>例</a:t>
            </a:r>
            <a:r>
              <a:rPr lang="en-US" sz="2400" b="1" dirty="0" smtClean="0"/>
              <a:t>3-7</a:t>
            </a:r>
            <a:r>
              <a:rPr lang="zh-CN" altLang="en-US" sz="2400" b="1" dirty="0" smtClean="0"/>
              <a:t>：</a:t>
            </a:r>
            <a:r>
              <a:rPr lang="zh-CN" altLang="en-US" sz="2400" dirty="0" smtClean="0"/>
              <a:t>设计一个程序，要求循环8亿次左右，每次都有一些可以优化的加减乘除运算。比较gcc的编译参数“-On”优化程序前后的运行速度。</a:t>
            </a:r>
          </a:p>
          <a:p>
            <a:pPr marL="0" indent="0" eaLnBrk="1" hangingPunct="1">
              <a:buNone/>
            </a:pPr>
            <a:r>
              <a:rPr lang="zh-CN" altLang="en-US" sz="2400" b="1" dirty="0" smtClean="0"/>
              <a:t>步骤 1:</a:t>
            </a:r>
            <a:r>
              <a:rPr lang="zh-CN" altLang="en-US" sz="2400" dirty="0" smtClean="0"/>
              <a:t>设计编辑源程序代码[root@localhost root]#</a:t>
            </a:r>
            <a:r>
              <a:rPr lang="zh-CN" altLang="en-US" sz="2400" b="1" dirty="0" smtClean="0"/>
              <a:t>vim  </a:t>
            </a:r>
            <a:r>
              <a:rPr lang="en-US" sz="2400" b="1" dirty="0" smtClean="0"/>
              <a:t>3-7</a:t>
            </a:r>
            <a:r>
              <a:rPr lang="zh-CN" altLang="en-US" sz="2400" b="1" dirty="0" smtClean="0"/>
              <a:t>.c</a:t>
            </a:r>
            <a:r>
              <a:rPr lang="zh-CN" altLang="en-US" sz="2400" dirty="0" smtClean="0"/>
              <a:t> </a:t>
            </a:r>
            <a:endParaRPr lang="en-US" altLang="zh-CN" sz="2400" dirty="0" smtClean="0"/>
          </a:p>
        </p:txBody>
      </p:sp>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
        <p:nvSpPr>
          <p:cNvPr id="2" name="TextBox 1"/>
          <p:cNvSpPr txBox="1"/>
          <p:nvPr/>
        </p:nvSpPr>
        <p:spPr>
          <a:xfrm>
            <a:off x="539552" y="2996950"/>
            <a:ext cx="7848872" cy="4524315"/>
          </a:xfrm>
          <a:prstGeom prst="rect">
            <a:avLst/>
          </a:prstGeom>
          <a:noFill/>
        </p:spPr>
        <p:txBody>
          <a:bodyPr wrap="square" numCol="2" rtlCol="0">
            <a:spAutoFit/>
          </a:bodyPr>
          <a:lstStyle/>
          <a:p>
            <a:pPr lvl="1">
              <a:buNone/>
            </a:pPr>
            <a:r>
              <a:rPr lang="en-US" altLang="zh-CN" b="1" dirty="0"/>
              <a:t>/*3-7.c </a:t>
            </a:r>
            <a:r>
              <a:rPr lang="zh-CN" altLang="en-US" b="1" dirty="0"/>
              <a:t>程序：用于测试代码优化的复杂运算程序*</a:t>
            </a:r>
            <a:r>
              <a:rPr lang="en-US" altLang="zh-CN" b="1" dirty="0"/>
              <a:t>/</a:t>
            </a:r>
          </a:p>
          <a:p>
            <a:pPr lvl="1">
              <a:buNone/>
            </a:pPr>
            <a:r>
              <a:rPr lang="en-US" altLang="zh-CN" b="1" dirty="0"/>
              <a:t>#include &lt;</a:t>
            </a:r>
            <a:r>
              <a:rPr lang="en-US" altLang="zh-CN" b="1" dirty="0" err="1"/>
              <a:t>stdio.h</a:t>
            </a:r>
            <a:r>
              <a:rPr lang="en-US" altLang="zh-CN" b="1" dirty="0"/>
              <a:t>&gt; /*</a:t>
            </a:r>
            <a:r>
              <a:rPr lang="zh-CN" altLang="en-US" b="1" dirty="0"/>
              <a:t>文件预处理，包含标准输入输出库*</a:t>
            </a:r>
            <a:r>
              <a:rPr lang="en-US" altLang="zh-CN" b="1" dirty="0"/>
              <a:t>/</a:t>
            </a:r>
          </a:p>
          <a:p>
            <a:pPr lvl="1">
              <a:buNone/>
            </a:pPr>
            <a:r>
              <a:rPr lang="en-US" altLang="zh-CN" b="1" dirty="0" err="1"/>
              <a:t>int</a:t>
            </a:r>
            <a:r>
              <a:rPr lang="en-US" altLang="zh-CN" b="1" dirty="0"/>
              <a:t> main(void) /*C </a:t>
            </a:r>
            <a:r>
              <a:rPr lang="zh-CN" altLang="en-US" b="1" dirty="0"/>
              <a:t>程序的主函数，开始入口*</a:t>
            </a:r>
            <a:r>
              <a:rPr lang="en-US" altLang="zh-CN" b="1" dirty="0"/>
              <a:t>/</a:t>
            </a:r>
          </a:p>
          <a:p>
            <a:pPr lvl="1">
              <a:buNone/>
            </a:pPr>
            <a:r>
              <a:rPr lang="en-US" altLang="zh-CN" b="1" dirty="0"/>
              <a:t>{</a:t>
            </a:r>
          </a:p>
          <a:p>
            <a:pPr lvl="1">
              <a:buNone/>
            </a:pPr>
            <a:r>
              <a:rPr lang="en-US" altLang="zh-CN" b="1" dirty="0"/>
              <a:t>double counter; /*</a:t>
            </a:r>
            <a:r>
              <a:rPr lang="zh-CN" altLang="en-US" b="1" dirty="0"/>
              <a:t>定义双精度实型变量*</a:t>
            </a:r>
            <a:r>
              <a:rPr lang="en-US" altLang="zh-CN" b="1" dirty="0"/>
              <a:t>/</a:t>
            </a:r>
          </a:p>
          <a:p>
            <a:pPr lvl="1">
              <a:buNone/>
            </a:pPr>
            <a:r>
              <a:rPr lang="en-US" altLang="zh-CN" b="1" dirty="0"/>
              <a:t>double result;</a:t>
            </a:r>
          </a:p>
          <a:p>
            <a:pPr lvl="1">
              <a:buNone/>
            </a:pPr>
            <a:r>
              <a:rPr lang="en-US" altLang="zh-CN" b="1" dirty="0"/>
              <a:t>double temp</a:t>
            </a:r>
            <a:r>
              <a:rPr lang="en-US" altLang="zh-CN" b="1" dirty="0" smtClean="0"/>
              <a:t>;</a:t>
            </a:r>
          </a:p>
          <a:p>
            <a:pPr lvl="1">
              <a:buNone/>
            </a:pPr>
            <a:endParaRPr lang="en-US" altLang="zh-CN" b="1" dirty="0"/>
          </a:p>
          <a:p>
            <a:pPr lvl="1">
              <a:buNone/>
            </a:pPr>
            <a:endParaRPr lang="en-US" altLang="zh-CN" b="1" dirty="0" smtClean="0"/>
          </a:p>
          <a:p>
            <a:pPr lvl="1">
              <a:buNone/>
            </a:pPr>
            <a:endParaRPr lang="en-US" altLang="zh-CN" b="1" dirty="0"/>
          </a:p>
          <a:p>
            <a:pPr lvl="1">
              <a:buNone/>
            </a:pPr>
            <a:endParaRPr lang="en-US" altLang="zh-CN" b="1" dirty="0" smtClean="0"/>
          </a:p>
          <a:p>
            <a:pPr lvl="1">
              <a:buNone/>
            </a:pPr>
            <a:endParaRPr lang="en-US" altLang="zh-CN" b="1" dirty="0"/>
          </a:p>
          <a:p>
            <a:pPr lvl="1">
              <a:buNone/>
            </a:pPr>
            <a:r>
              <a:rPr lang="en-US" altLang="zh-CN" b="1" dirty="0"/>
              <a:t>for (counter = 0; counter &lt; 4000.0 * 4000.0 * 4000.0 / 20.0 + 2030;counter</a:t>
            </a:r>
          </a:p>
          <a:p>
            <a:pPr lvl="1">
              <a:buNone/>
            </a:pPr>
            <a:r>
              <a:rPr lang="en-US" altLang="zh-CN" b="1" dirty="0"/>
              <a:t>+= (5 - 3 +2 + 1 ) / 4) /*</a:t>
            </a:r>
            <a:r>
              <a:rPr lang="zh-CN" altLang="en-US" b="1" dirty="0"/>
              <a:t>循环</a:t>
            </a:r>
            <a:r>
              <a:rPr lang="en-US" altLang="zh-CN" b="1" dirty="0"/>
              <a:t>8 </a:t>
            </a:r>
            <a:r>
              <a:rPr lang="zh-CN" altLang="en-US" b="1" dirty="0"/>
              <a:t>亿多次，每次都有加减乘除运算*</a:t>
            </a:r>
            <a:r>
              <a:rPr lang="en-US" altLang="zh-CN" b="1" dirty="0"/>
              <a:t>/</a:t>
            </a:r>
          </a:p>
          <a:p>
            <a:pPr lvl="1">
              <a:buNone/>
            </a:pPr>
            <a:r>
              <a:rPr lang="en-US" altLang="zh-CN" b="1" dirty="0"/>
              <a:t>{</a:t>
            </a:r>
          </a:p>
          <a:p>
            <a:pPr lvl="1">
              <a:buNone/>
            </a:pPr>
            <a:r>
              <a:rPr lang="en-US" altLang="zh-CN" b="1" dirty="0"/>
              <a:t>temp=counter/1239;</a:t>
            </a:r>
          </a:p>
          <a:p>
            <a:pPr lvl="1">
              <a:buNone/>
            </a:pPr>
            <a:r>
              <a:rPr lang="en-US" altLang="zh-CN" b="1" dirty="0"/>
              <a:t>result=counter;</a:t>
            </a:r>
          </a:p>
          <a:p>
            <a:pPr lvl="1">
              <a:buNone/>
            </a:pPr>
            <a:r>
              <a:rPr lang="en-US" altLang="zh-CN" b="1" dirty="0"/>
              <a:t>}</a:t>
            </a:r>
          </a:p>
          <a:p>
            <a:pPr lvl="1">
              <a:buNone/>
            </a:pPr>
            <a:r>
              <a:rPr lang="en-US" altLang="zh-CN" b="1" dirty="0" err="1"/>
              <a:t>printf</a:t>
            </a:r>
            <a:r>
              <a:rPr lang="en-US" altLang="zh-CN" b="1" dirty="0"/>
              <a:t>("</a:t>
            </a:r>
            <a:r>
              <a:rPr lang="zh-CN" altLang="en-US" b="1" dirty="0"/>
              <a:t>运算结果是：</a:t>
            </a:r>
            <a:r>
              <a:rPr lang="en-US" altLang="zh-CN" b="1" dirty="0"/>
              <a:t>%lf\n", result); /*</a:t>
            </a:r>
            <a:r>
              <a:rPr lang="zh-CN" altLang="en-US" b="1" dirty="0"/>
              <a:t>输出运算结果*</a:t>
            </a:r>
            <a:r>
              <a:rPr lang="en-US" altLang="zh-CN" b="1" dirty="0"/>
              <a:t>/</a:t>
            </a:r>
          </a:p>
          <a:p>
            <a:pPr lvl="1">
              <a:buNone/>
            </a:pPr>
            <a:r>
              <a:rPr lang="en-US" altLang="zh-CN" b="1" dirty="0"/>
              <a:t>}</a:t>
            </a:r>
            <a:endParaRPr lang="zh-CN" altLang="en-US" b="1" dirty="0"/>
          </a:p>
          <a:p>
            <a:endParaRPr lang="zh-CN" altLang="en-US" dirty="0"/>
          </a:p>
        </p:txBody>
      </p:sp>
    </p:spTree>
    <p:extLst>
      <p:ext uri="{BB962C8B-B14F-4D97-AF65-F5344CB8AC3E}">
        <p14:creationId xmlns:p14="http://schemas.microsoft.com/office/powerpoint/2010/main" val="1014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76F580BC-703F-4E31-9996-16FE6ABFB112}" type="slidenum">
              <a:rPr lang="zh-CN" altLang="en-US" sz="1400" b="1"/>
              <a:pPr/>
              <a:t>28</a:t>
            </a:fld>
            <a:endParaRPr lang="zh-CN" altLang="en-US" sz="1400" b="1"/>
          </a:p>
        </p:txBody>
      </p:sp>
      <p:sp>
        <p:nvSpPr>
          <p:cNvPr id="36867" name="Rectangle 3"/>
          <p:cNvSpPr>
            <a:spLocks noGrp="1" noChangeArrowheads="1"/>
          </p:cNvSpPr>
          <p:nvPr>
            <p:ph type="body" idx="4294967295"/>
          </p:nvPr>
        </p:nvSpPr>
        <p:spPr>
          <a:xfrm>
            <a:off x="755576" y="1196752"/>
            <a:ext cx="7991475" cy="5040313"/>
          </a:xfrm>
        </p:spPr>
        <p:txBody>
          <a:bodyPr/>
          <a:lstStyle/>
          <a:p>
            <a:pPr eaLnBrk="1" hangingPunct="1"/>
            <a:r>
              <a:rPr lang="zh-CN" altLang="en-US" sz="2400" dirty="0" smtClean="0"/>
              <a:t>步骤 2:不加任何优化参数进行编译。</a:t>
            </a:r>
          </a:p>
          <a:p>
            <a:pPr lvl="1" eaLnBrk="1" hangingPunct="1">
              <a:buFont typeface="Wingdings" pitchFamily="2" charset="2"/>
              <a:buNone/>
            </a:pPr>
            <a:r>
              <a:rPr lang="zh-CN" altLang="en-US" dirty="0" smtClean="0"/>
              <a:t>[root@localhost root]#gcc  </a:t>
            </a:r>
            <a:r>
              <a:rPr lang="en-US" dirty="0" smtClean="0"/>
              <a:t>3-</a:t>
            </a:r>
            <a:r>
              <a:rPr lang="zh-CN" altLang="en-US" dirty="0" smtClean="0"/>
              <a:t>8.c  –o  </a:t>
            </a:r>
            <a:r>
              <a:rPr lang="en-US" dirty="0" smtClean="0"/>
              <a:t>3-</a:t>
            </a:r>
            <a:r>
              <a:rPr lang="zh-CN" altLang="en-US" dirty="0" smtClean="0"/>
              <a:t>8</a:t>
            </a:r>
          </a:p>
          <a:p>
            <a:pPr eaLnBrk="1" hangingPunct="1"/>
            <a:r>
              <a:rPr lang="zh-CN" altLang="en-US" sz="2400" dirty="0" smtClean="0"/>
              <a:t>步骤 3:用Linux系统提供的time命令，可以大致统计出该程序在运行时所需要的时间。</a:t>
            </a:r>
          </a:p>
          <a:p>
            <a:pPr lvl="1" eaLnBrk="1" hangingPunct="1">
              <a:buFont typeface="Wingdings" pitchFamily="2" charset="2"/>
              <a:buNone/>
            </a:pPr>
            <a:r>
              <a:rPr lang="zh-CN" altLang="en-US" dirty="0" smtClean="0"/>
              <a:t>[root@localhost root]#time  ./</a:t>
            </a:r>
            <a:r>
              <a:rPr lang="en-US" dirty="0" smtClean="0"/>
              <a:t>3-</a:t>
            </a:r>
            <a:r>
              <a:rPr lang="zh-CN" altLang="en-US" dirty="0" smtClean="0"/>
              <a:t>8</a:t>
            </a:r>
          </a:p>
          <a:p>
            <a:pPr eaLnBrk="1" hangingPunct="1"/>
            <a:r>
              <a:rPr lang="zh-CN" altLang="en-US" sz="2400" dirty="0" smtClean="0"/>
              <a:t>步骤 4:加“-O2”优化参数进行编译。</a:t>
            </a:r>
          </a:p>
          <a:p>
            <a:pPr lvl="1" eaLnBrk="1" hangingPunct="1">
              <a:buFont typeface="Wingdings" pitchFamily="2" charset="2"/>
              <a:buNone/>
            </a:pPr>
            <a:r>
              <a:rPr lang="zh-CN" altLang="en-US" dirty="0" smtClean="0"/>
              <a:t>[root@localhost root]#gcc  </a:t>
            </a:r>
            <a:r>
              <a:rPr lang="en-US" dirty="0" smtClean="0"/>
              <a:t>3-</a:t>
            </a:r>
            <a:r>
              <a:rPr lang="zh-CN" altLang="en-US" dirty="0" smtClean="0"/>
              <a:t>8.c  –o  </a:t>
            </a:r>
            <a:r>
              <a:rPr lang="en-US" dirty="0" smtClean="0"/>
              <a:t>3-</a:t>
            </a:r>
            <a:r>
              <a:rPr lang="zh-CN" altLang="en-US" dirty="0" smtClean="0"/>
              <a:t>8  –O2</a:t>
            </a:r>
          </a:p>
          <a:p>
            <a:pPr eaLnBrk="1" hangingPunct="1"/>
            <a:r>
              <a:rPr lang="zh-CN" altLang="en-US" sz="2400" dirty="0" smtClean="0"/>
              <a:t>步骤 5:再用Linux系统提供的time命令，统计优化后的程序运行时所需要的时间。</a:t>
            </a:r>
          </a:p>
          <a:p>
            <a:pPr lvl="1" eaLnBrk="1" hangingPunct="1">
              <a:buFont typeface="Wingdings" pitchFamily="2" charset="2"/>
              <a:buNone/>
            </a:pPr>
            <a:r>
              <a:rPr lang="zh-CN" altLang="en-US" dirty="0" smtClean="0"/>
              <a:t>[root@localhost root]#time  ./</a:t>
            </a:r>
            <a:r>
              <a:rPr lang="en-US" dirty="0" smtClean="0"/>
              <a:t>3-</a:t>
            </a:r>
            <a:r>
              <a:rPr lang="zh-CN" altLang="en-US" dirty="0" smtClean="0"/>
              <a:t>8</a:t>
            </a:r>
            <a:endParaRPr lang="en-US" altLang="zh-CN" dirty="0"/>
          </a:p>
          <a:p>
            <a:pPr marL="342900" lvl="1" indent="-342900"/>
            <a:r>
              <a:rPr lang="zh-CN" altLang="en-US" dirty="0"/>
              <a:t>步骤 6:对比两次执行的输出结果 </a:t>
            </a:r>
            <a:r>
              <a:rPr lang="zh-CN" altLang="en-US" dirty="0" smtClean="0"/>
              <a:t>（</a:t>
            </a:r>
            <a:r>
              <a:rPr lang="zh-CN" altLang="en-US" dirty="0" smtClean="0">
                <a:solidFill>
                  <a:srgbClr val="FF0000"/>
                </a:solidFill>
              </a:rPr>
              <a:t>根据步骤自行测试</a:t>
            </a:r>
            <a:r>
              <a:rPr lang="zh-CN" altLang="en-US" dirty="0" smtClean="0"/>
              <a:t>）</a:t>
            </a:r>
            <a:endParaRPr lang="zh-CN" altLang="en-US" dirty="0"/>
          </a:p>
          <a:p>
            <a:pPr lvl="1" eaLnBrk="1" hangingPunct="1">
              <a:buFont typeface="Wingdings" pitchFamily="2" charset="2"/>
              <a:buNone/>
            </a:pPr>
            <a:endParaRPr lang="en-US" altLang="zh-CN" dirty="0"/>
          </a:p>
        </p:txBody>
      </p:sp>
      <p:sp>
        <p:nvSpPr>
          <p:cNvPr id="5"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168485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0" dur="500"/>
                                        <p:tgtEl>
                                          <p:spTgt spid="36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5" dur="500"/>
                                        <p:tgtEl>
                                          <p:spTgt spid="368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8" dur="500"/>
                                        <p:tgtEl>
                                          <p:spTgt spid="368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3" dur="500"/>
                                        <p:tgtEl>
                                          <p:spTgt spid="3686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26" dur="500"/>
                                        <p:tgtEl>
                                          <p:spTgt spid="3686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31" dur="500"/>
                                        <p:tgtEl>
                                          <p:spTgt spid="36867">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867">
                                            <p:txEl>
                                              <p:pRg st="7" end="7"/>
                                            </p:txEl>
                                          </p:spTgt>
                                        </p:tgtEl>
                                        <p:attrNameLst>
                                          <p:attrName>style.visibility</p:attrName>
                                        </p:attrNameLst>
                                      </p:cBhvr>
                                      <p:to>
                                        <p:strVal val="visible"/>
                                      </p:to>
                                    </p:set>
                                    <p:animEffect transition="in" filter="blinds(horizontal)">
                                      <p:cBhvr>
                                        <p:cTn id="34" dur="500"/>
                                        <p:tgtEl>
                                          <p:spTgt spid="36867">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Effect transition="in" filter="blinds(horizontal)">
                                      <p:cBhvr>
                                        <p:cTn id="37"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59BA024F-4FE6-4C0A-BFAE-697EBA99114E}" type="slidenum">
              <a:rPr lang="zh-CN" altLang="en-US" sz="1400" b="1"/>
              <a:pPr/>
              <a:t>29</a:t>
            </a:fld>
            <a:endParaRPr lang="zh-CN" altLang="en-US" sz="1400" b="1"/>
          </a:p>
        </p:txBody>
      </p:sp>
      <p:sp>
        <p:nvSpPr>
          <p:cNvPr id="38915" name="Rectangle 3"/>
          <p:cNvSpPr>
            <a:spLocks noGrp="1" noChangeArrowheads="1"/>
          </p:cNvSpPr>
          <p:nvPr>
            <p:ph type="body" idx="4294967295"/>
          </p:nvPr>
        </p:nvSpPr>
        <p:spPr>
          <a:xfrm>
            <a:off x="755576" y="1124744"/>
            <a:ext cx="8208962" cy="5111750"/>
          </a:xfrm>
        </p:spPr>
        <p:txBody>
          <a:bodyPr/>
          <a:lstStyle/>
          <a:p>
            <a:pPr marL="0" indent="0" eaLnBrk="1" hangingPunct="1">
              <a:lnSpc>
                <a:spcPct val="90000"/>
              </a:lnSpc>
              <a:buNone/>
            </a:pPr>
            <a:r>
              <a:rPr lang="zh-CN" altLang="en-US" dirty="0" smtClean="0"/>
              <a:t>优化虽然能够给程序带来更好的执行性能，但在如下一些场合中应该避免优化代码</a:t>
            </a:r>
          </a:p>
          <a:p>
            <a:pPr marL="438150" indent="-381000">
              <a:lnSpc>
                <a:spcPct val="90000"/>
              </a:lnSpc>
              <a:buFont typeface="Wingdings" pitchFamily="2" charset="2"/>
              <a:buAutoNum type="arabicPeriod"/>
            </a:pPr>
            <a:r>
              <a:rPr lang="zh-CN" altLang="en-US" sz="2400" dirty="0" smtClean="0"/>
              <a:t>程序开发的时候：优化等级越高，消耗在编译上的时间就越长，因此在开发的时候最好不要使用优化参数，只有到软件发行或开发结束的时候，才考虑对最终生成的代码进行优化。 </a:t>
            </a:r>
          </a:p>
          <a:p>
            <a:pPr marL="438150" indent="-381000">
              <a:lnSpc>
                <a:spcPct val="90000"/>
              </a:lnSpc>
              <a:buFont typeface="Wingdings" pitchFamily="2" charset="2"/>
              <a:buAutoNum type="arabicPeriod"/>
            </a:pPr>
            <a:r>
              <a:rPr lang="zh-CN" altLang="en-US" sz="2400" dirty="0" smtClean="0"/>
              <a:t>资源受限的时候：一些优化参数会增加可执行代码的体积，如果程序在运行时能够申请到的内存资源非常紧张(如一些实时嵌入式设备)，那就不要对代码进行优化，因为由这带来的负面影响可能会产生非常严重的后果。 </a:t>
            </a:r>
          </a:p>
          <a:p>
            <a:pPr marL="438150" indent="-381000">
              <a:lnSpc>
                <a:spcPct val="90000"/>
              </a:lnSpc>
              <a:buFont typeface="Wingdings" pitchFamily="2" charset="2"/>
              <a:buAutoNum type="arabicPeriod"/>
            </a:pPr>
            <a:r>
              <a:rPr lang="zh-CN" altLang="en-US" sz="2400" dirty="0" smtClean="0"/>
              <a:t>跟踪调试的时候：在对代码进行优化的时候，某些代码可能会被删除或改写，或者为了取得更佳的性能而进行重组，从而使跟踪和调试变得异常困难</a:t>
            </a:r>
            <a:r>
              <a:rPr lang="zh-CN" altLang="en-US" dirty="0" smtClean="0"/>
              <a:t>。 </a:t>
            </a:r>
          </a:p>
        </p:txBody>
      </p:sp>
      <p:sp>
        <p:nvSpPr>
          <p:cNvPr id="5"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gcc编译器的主要参数</a:t>
            </a:r>
          </a:p>
        </p:txBody>
      </p:sp>
    </p:spTree>
    <p:extLst>
      <p:ext uri="{BB962C8B-B14F-4D97-AF65-F5344CB8AC3E}">
        <p14:creationId xmlns:p14="http://schemas.microsoft.com/office/powerpoint/2010/main" val="28827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B691393F-AEE8-47F3-A93F-20EE47BB7EFD}" type="slidenum">
              <a:rPr lang="zh-CN" altLang="en-US" sz="1400" b="1"/>
              <a:pPr/>
              <a:t>3</a:t>
            </a:fld>
            <a:endParaRPr lang="zh-CN" altLang="en-US" sz="1400" b="1"/>
          </a:p>
        </p:txBody>
      </p:sp>
      <p:sp>
        <p:nvSpPr>
          <p:cNvPr id="8194" name="Rectangle 2"/>
          <p:cNvSpPr>
            <a:spLocks noGrp="1" noChangeArrowheads="1"/>
          </p:cNvSpPr>
          <p:nvPr>
            <p:ph type="title" idx="4294967295"/>
          </p:nvPr>
        </p:nvSpPr>
        <p:spPr>
          <a:xfrm>
            <a:off x="1980248" y="260648"/>
            <a:ext cx="6335712" cy="706090"/>
          </a:xfrm>
        </p:spPr>
        <p:txBody>
          <a:bodyPr/>
          <a:lstStyle/>
          <a:p>
            <a:pPr eaLnBrk="1" hangingPunct="1"/>
            <a:r>
              <a:rPr lang="zh-CN" altLang="en-US" b="1" dirty="0" smtClean="0"/>
              <a:t>第一个Linux c程序</a:t>
            </a:r>
          </a:p>
        </p:txBody>
      </p:sp>
      <p:sp>
        <p:nvSpPr>
          <p:cNvPr id="8195" name="Rectangle 3"/>
          <p:cNvSpPr>
            <a:spLocks noGrp="1" noChangeArrowheads="1"/>
          </p:cNvSpPr>
          <p:nvPr>
            <p:ph type="body" idx="4294967295"/>
          </p:nvPr>
        </p:nvSpPr>
        <p:spPr>
          <a:xfrm>
            <a:off x="827088" y="1124744"/>
            <a:ext cx="7739955" cy="5257006"/>
          </a:xfrm>
        </p:spPr>
        <p:txBody>
          <a:bodyPr/>
          <a:lstStyle/>
          <a:p>
            <a:pPr marL="0" indent="0" eaLnBrk="1" hangingPunct="1">
              <a:spcBef>
                <a:spcPts val="0"/>
              </a:spcBef>
              <a:buFont typeface="Wingdings" pitchFamily="2" charset="2"/>
              <a:buNone/>
            </a:pPr>
            <a:r>
              <a:rPr lang="zh-CN" altLang="en-US" sz="2400" dirty="0" smtClean="0"/>
              <a:t> 例3.1  下面是一个简单C语言程序，在屏幕打印5行“HELLO, LINUX WORLD”。在Linux环境下如何实现？</a:t>
            </a:r>
          </a:p>
          <a:p>
            <a:pPr marL="533400" indent="-533400" algn="just" eaLnBrk="1" hangingPunct="1">
              <a:lnSpc>
                <a:spcPct val="90000"/>
              </a:lnSpc>
              <a:buFont typeface="Wingdings" pitchFamily="2" charset="2"/>
              <a:buNone/>
            </a:pPr>
            <a:r>
              <a:rPr lang="zh-CN" altLang="en-US" sz="1600" b="1" dirty="0" smtClean="0"/>
              <a:t>步骤1  编辑程序。</a:t>
            </a:r>
          </a:p>
          <a:p>
            <a:pPr marL="533400" indent="-533400" algn="just" eaLnBrk="1" hangingPunct="1">
              <a:lnSpc>
                <a:spcPct val="90000"/>
              </a:lnSpc>
              <a:buFont typeface="Wingdings" pitchFamily="2" charset="2"/>
              <a:buNone/>
            </a:pPr>
            <a:r>
              <a:rPr lang="zh-CN" altLang="en-US" sz="1600" dirty="0" smtClean="0"/>
              <a:t>打开终端，使用vim编辑器来编辑hello.c，输入下列程序代码。这是一个C语言的文件。</a:t>
            </a:r>
          </a:p>
          <a:p>
            <a:pPr marL="533400" indent="-533400" algn="just" eaLnBrk="1" hangingPunct="1">
              <a:lnSpc>
                <a:spcPct val="90000"/>
              </a:lnSpc>
              <a:buFont typeface="Wingdings" pitchFamily="2" charset="2"/>
              <a:buNone/>
            </a:pPr>
            <a:r>
              <a:rPr lang="zh-CN" altLang="en-US" sz="1600" b="1" dirty="0" smtClean="0"/>
              <a:t>[root@localhost root]# vim  hello.c</a:t>
            </a:r>
          </a:p>
          <a:p>
            <a:pPr marL="533400" indent="-533400" algn="just" eaLnBrk="1" hangingPunct="1">
              <a:lnSpc>
                <a:spcPct val="90000"/>
              </a:lnSpc>
              <a:buFont typeface="Wingdings" pitchFamily="2" charset="2"/>
              <a:buNone/>
            </a:pPr>
            <a:r>
              <a:rPr lang="zh-CN" altLang="en-US" sz="1600" b="1" dirty="0" smtClean="0"/>
              <a:t>#include &lt;s</a:t>
            </a:r>
            <a:r>
              <a:rPr lang="en-US" altLang="zh-CN" sz="1600" b="1" dirty="0" smtClean="0"/>
              <a:t>td</a:t>
            </a:r>
            <a:r>
              <a:rPr lang="zh-CN" altLang="en-US" sz="1600" b="1" dirty="0" smtClean="0"/>
              <a:t>io.h&gt;</a:t>
            </a:r>
          </a:p>
          <a:p>
            <a:pPr marL="533400" indent="-533400" algn="just" eaLnBrk="1" hangingPunct="1">
              <a:lnSpc>
                <a:spcPct val="90000"/>
              </a:lnSpc>
              <a:buFont typeface="Wingdings" pitchFamily="2" charset="2"/>
              <a:buNone/>
            </a:pPr>
            <a:r>
              <a:rPr lang="zh-CN" altLang="en-US" sz="1600" b="1" dirty="0" smtClean="0"/>
              <a:t>int main()</a:t>
            </a:r>
          </a:p>
          <a:p>
            <a:pPr marL="533400" indent="-533400" algn="just" eaLnBrk="1" hangingPunct="1">
              <a:lnSpc>
                <a:spcPct val="90000"/>
              </a:lnSpc>
              <a:buFont typeface="Wingdings" pitchFamily="2" charset="2"/>
              <a:buNone/>
            </a:pPr>
            <a:r>
              <a:rPr lang="zh-CN" altLang="en-US" sz="1600" b="1" dirty="0" smtClean="0"/>
              <a:t>{</a:t>
            </a:r>
          </a:p>
          <a:p>
            <a:pPr marL="533400" indent="-533400" algn="just" eaLnBrk="1" hangingPunct="1">
              <a:lnSpc>
                <a:spcPct val="90000"/>
              </a:lnSpc>
              <a:buFont typeface="Wingdings" pitchFamily="2" charset="2"/>
              <a:buNone/>
            </a:pPr>
            <a:r>
              <a:rPr lang="zh-CN" altLang="en-US" sz="1600" b="1" dirty="0" smtClean="0"/>
              <a:t>int i, j;</a:t>
            </a:r>
          </a:p>
          <a:p>
            <a:pPr marL="533400" indent="-533400" algn="just" eaLnBrk="1" hangingPunct="1">
              <a:lnSpc>
                <a:spcPct val="90000"/>
              </a:lnSpc>
              <a:buFont typeface="Wingdings" pitchFamily="2" charset="2"/>
              <a:buNone/>
            </a:pPr>
            <a:r>
              <a:rPr lang="zh-CN" altLang="en-US" sz="1600" b="1" dirty="0" smtClean="0"/>
              <a:t>for (i=0,j=5; i &lt; j; i++){</a:t>
            </a:r>
          </a:p>
          <a:p>
            <a:pPr marL="533400" indent="-533400" algn="just" eaLnBrk="1" hangingPunct="1">
              <a:lnSpc>
                <a:spcPct val="90000"/>
              </a:lnSpc>
              <a:buFont typeface="Wingdings" pitchFamily="2" charset="2"/>
              <a:buNone/>
            </a:pPr>
            <a:r>
              <a:rPr lang="zh-CN" altLang="en-US" sz="1600" b="1" dirty="0" smtClean="0"/>
              <a:t> 	printf("%d HELLO, LINUX WORLD\n",i);</a:t>
            </a:r>
          </a:p>
          <a:p>
            <a:pPr marL="533400" indent="-533400" algn="just" eaLnBrk="1" hangingPunct="1">
              <a:lnSpc>
                <a:spcPct val="90000"/>
              </a:lnSpc>
              <a:buFont typeface="Wingdings" pitchFamily="2" charset="2"/>
              <a:buNone/>
            </a:pPr>
            <a:r>
              <a:rPr lang="zh-CN" altLang="en-US" sz="1600" b="1" dirty="0" smtClean="0"/>
              <a:t> 	}</a:t>
            </a:r>
          </a:p>
          <a:p>
            <a:pPr marL="533400" indent="-533400" algn="just" eaLnBrk="1" hangingPunct="1">
              <a:lnSpc>
                <a:spcPct val="90000"/>
              </a:lnSpc>
              <a:buFont typeface="Wingdings" pitchFamily="2" charset="2"/>
              <a:buNone/>
            </a:pPr>
            <a:r>
              <a:rPr lang="zh-CN" altLang="en-US" sz="1600" b="1" dirty="0" smtClean="0"/>
              <a:t>return 0;</a:t>
            </a:r>
          </a:p>
          <a:p>
            <a:pPr marL="533400" indent="-533400" algn="just" eaLnBrk="1" hangingPunct="1">
              <a:lnSpc>
                <a:spcPct val="90000"/>
              </a:lnSpc>
              <a:buFont typeface="Wingdings" pitchFamily="2" charset="2"/>
              <a:buNone/>
            </a:pPr>
            <a:r>
              <a:rPr lang="zh-CN" altLang="en-US" sz="1600" b="1" dirty="0" smtClean="0"/>
              <a:t>}</a:t>
            </a:r>
          </a:p>
          <a:p>
            <a:pPr marL="533400" indent="-533400" algn="just" eaLnBrk="1" hangingPunct="1">
              <a:lnSpc>
                <a:spcPct val="90000"/>
              </a:lnSpc>
              <a:buFont typeface="Wingdings" pitchFamily="2" charset="2"/>
              <a:buNone/>
            </a:pPr>
            <a:r>
              <a:rPr lang="zh-CN" altLang="en-US" sz="2000" dirty="0" smtClean="0"/>
              <a:t>输入完成后存盘：按ESC键→输入“:wq”回车 </a:t>
            </a:r>
          </a:p>
        </p:txBody>
      </p:sp>
    </p:spTree>
    <p:extLst>
      <p:ext uri="{BB962C8B-B14F-4D97-AF65-F5344CB8AC3E}">
        <p14:creationId xmlns:p14="http://schemas.microsoft.com/office/powerpoint/2010/main" val="39617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195">
                                            <p:txEl>
                                              <p:pRg st="11" end="11"/>
                                            </p:txEl>
                                          </p:spTgt>
                                        </p:tgtEl>
                                        <p:attrNameLst>
                                          <p:attrName>style.visibility</p:attrName>
                                        </p:attrNameLst>
                                      </p:cBhvr>
                                      <p:to>
                                        <p:strVal val="visible"/>
                                      </p:to>
                                    </p:set>
                                    <p:animEffect transition="in" filter="blinds(horizontal)">
                                      <p:cBhvr>
                                        <p:cTn id="62" dur="500"/>
                                        <p:tgtEl>
                                          <p:spTgt spid="819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195">
                                            <p:txEl>
                                              <p:pRg st="12" end="12"/>
                                            </p:txEl>
                                          </p:spTgt>
                                        </p:tgtEl>
                                        <p:attrNameLst>
                                          <p:attrName>style.visibility</p:attrName>
                                        </p:attrNameLst>
                                      </p:cBhvr>
                                      <p:to>
                                        <p:strVal val="visible"/>
                                      </p:to>
                                    </p:set>
                                    <p:animEffect transition="in" filter="blinds(horizontal)">
                                      <p:cBhvr>
                                        <p:cTn id="67" dur="500"/>
                                        <p:tgtEl>
                                          <p:spTgt spid="819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195">
                                            <p:txEl>
                                              <p:pRg st="13" end="13"/>
                                            </p:txEl>
                                          </p:spTgt>
                                        </p:tgtEl>
                                        <p:attrNameLst>
                                          <p:attrName>style.visibility</p:attrName>
                                        </p:attrNameLst>
                                      </p:cBhvr>
                                      <p:to>
                                        <p:strVal val="visible"/>
                                      </p:to>
                                    </p:set>
                                    <p:animEffect transition="in" filter="blinds(horizontal)">
                                      <p:cBhvr>
                                        <p:cTn id="72" dur="500"/>
                                        <p:tgtEl>
                                          <p:spTgt spid="81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7875" y="1078483"/>
            <a:ext cx="8352928" cy="3884140"/>
          </a:xfrm>
          <a:prstGeom prst="rect">
            <a:avLst/>
          </a:prstGeom>
          <a:noFill/>
          <a:ln w="9525">
            <a:noFill/>
          </a:ln>
        </p:spPr>
        <p:txBody>
          <a:bodyPr wrap="square">
            <a:spAutoFit/>
          </a:bodyPr>
          <a:lstStyle/>
          <a:p>
            <a:pPr marL="342900" indent="-342900" fontAlgn="base">
              <a:spcBef>
                <a:spcPct val="20000"/>
              </a:spcBef>
              <a:spcAft>
                <a:spcPct val="0"/>
              </a:spcAft>
              <a:buClr>
                <a:srgbClr val="339966"/>
              </a:buClr>
              <a:buFont typeface="Wingdings" pitchFamily="2" charset="2"/>
              <a:buChar char="q"/>
            </a:pPr>
            <a:r>
              <a:rPr lang="zh-CN" altLang="en-US" sz="2800" noProof="1">
                <a:latin typeface="+mn-ea"/>
              </a:rPr>
              <a:t>函数库是一组预先编译好的函数的</a:t>
            </a:r>
            <a:r>
              <a:rPr lang="zh-CN" altLang="en-US" sz="2800" noProof="1" smtClean="0">
                <a:latin typeface="+mn-ea"/>
              </a:rPr>
              <a:t>集合，这些函数都是可重复使用的，由一组相互关联的函数组成并执行某项常见的任务</a:t>
            </a:r>
            <a:endParaRPr lang="en-US" altLang="zh-CN" sz="2800" noProof="1" smtClean="0">
              <a:latin typeface="+mn-ea"/>
            </a:endParaRPr>
          </a:p>
          <a:p>
            <a:pPr marL="342900" indent="-342900" fontAlgn="base">
              <a:spcBef>
                <a:spcPct val="20000"/>
              </a:spcBef>
              <a:spcAft>
                <a:spcPct val="0"/>
              </a:spcAft>
              <a:buClr>
                <a:srgbClr val="339966"/>
              </a:buClr>
              <a:buFont typeface="Wingdings" pitchFamily="2" charset="2"/>
              <a:buChar char="q"/>
            </a:pPr>
            <a:r>
              <a:rPr lang="zh-CN" altLang="en-US" sz="2800" noProof="1" smtClean="0">
                <a:solidFill>
                  <a:srgbClr val="FF0000"/>
                </a:solidFill>
                <a:latin typeface="+mn-ea"/>
              </a:rPr>
              <a:t>标准的库文件</a:t>
            </a:r>
            <a:r>
              <a:rPr lang="zh-CN" altLang="en-US" sz="2800" noProof="1" smtClean="0">
                <a:latin typeface="+mn-ea"/>
              </a:rPr>
              <a:t>一般存储在</a:t>
            </a:r>
            <a:r>
              <a:rPr lang="en-US" altLang="zh-CN" sz="2800" noProof="1" smtClean="0">
                <a:solidFill>
                  <a:srgbClr val="FF0000"/>
                </a:solidFill>
                <a:latin typeface="+mn-ea"/>
              </a:rPr>
              <a:t>/lib</a:t>
            </a:r>
            <a:r>
              <a:rPr lang="zh-CN" altLang="en-US" sz="2800" noProof="1" smtClean="0">
                <a:solidFill>
                  <a:srgbClr val="FF0000"/>
                </a:solidFill>
                <a:latin typeface="+mn-ea"/>
              </a:rPr>
              <a:t>和</a:t>
            </a:r>
            <a:r>
              <a:rPr lang="en-US" altLang="zh-CN" sz="2800" noProof="1" smtClean="0">
                <a:solidFill>
                  <a:srgbClr val="FF0000"/>
                </a:solidFill>
                <a:latin typeface="+mn-ea"/>
              </a:rPr>
              <a:t>/usr/lib</a:t>
            </a:r>
            <a:r>
              <a:rPr lang="zh-CN" altLang="en-US" sz="2800" noProof="1" smtClean="0">
                <a:latin typeface="+mn-ea"/>
              </a:rPr>
              <a:t>目录中</a:t>
            </a:r>
            <a:endParaRPr lang="en-US" altLang="zh-CN" sz="2800" noProof="1">
              <a:latin typeface="+mn-ea"/>
            </a:endParaRPr>
          </a:p>
          <a:p>
            <a:pPr marL="342900" indent="-342900" fontAlgn="base">
              <a:spcBef>
                <a:spcPct val="20000"/>
              </a:spcBef>
              <a:spcAft>
                <a:spcPct val="0"/>
              </a:spcAft>
              <a:buClr>
                <a:srgbClr val="339966"/>
              </a:buClr>
              <a:buFont typeface="Wingdings" pitchFamily="2" charset="2"/>
              <a:buChar char="q"/>
            </a:pPr>
            <a:r>
              <a:rPr lang="zh-CN" altLang="en-US" sz="2800" noProof="1" smtClean="0">
                <a:latin typeface="+mn-ea"/>
              </a:rPr>
              <a:t>库</a:t>
            </a:r>
            <a:r>
              <a:rPr lang="zh-CN" altLang="en-US" sz="2800" noProof="1">
                <a:latin typeface="+mn-ea"/>
              </a:rPr>
              <a:t>文件的名字总是以lib</a:t>
            </a:r>
            <a:r>
              <a:rPr lang="zh-CN" altLang="en-US" sz="2800" noProof="1" smtClean="0">
                <a:latin typeface="+mn-ea"/>
              </a:rPr>
              <a:t>开头，随后的部分指明是什么库</a:t>
            </a:r>
            <a:endParaRPr lang="en-US" altLang="zh-CN" sz="2800" noProof="1" smtClean="0">
              <a:latin typeface="+mn-ea"/>
            </a:endParaRPr>
          </a:p>
          <a:p>
            <a:pPr marL="800100" lvl="1" indent="-342900" fontAlgn="base">
              <a:spcBef>
                <a:spcPct val="20000"/>
              </a:spcBef>
              <a:spcAft>
                <a:spcPct val="0"/>
              </a:spcAft>
              <a:buClr>
                <a:srgbClr val="339966"/>
              </a:buClr>
              <a:buFont typeface="Wingdings" pitchFamily="2" charset="2"/>
              <a:buChar char="q"/>
            </a:pPr>
            <a:r>
              <a:rPr lang="en-US" altLang="zh-CN" sz="2800" noProof="1" smtClean="0">
                <a:latin typeface="+mn-ea"/>
              </a:rPr>
              <a:t>.a</a:t>
            </a:r>
            <a:r>
              <a:rPr lang="zh-CN" altLang="en-US" sz="2800" noProof="1" smtClean="0">
                <a:latin typeface="+mn-ea"/>
              </a:rPr>
              <a:t>代表传统的</a:t>
            </a:r>
            <a:r>
              <a:rPr lang="zh-CN" altLang="en-US" sz="2800" noProof="1" smtClean="0">
                <a:solidFill>
                  <a:srgbClr val="FF0000"/>
                </a:solidFill>
                <a:latin typeface="+mn-ea"/>
              </a:rPr>
              <a:t>静态函数库</a:t>
            </a:r>
            <a:endParaRPr lang="en-US" altLang="zh-CN" sz="2800" noProof="1" smtClean="0">
              <a:solidFill>
                <a:srgbClr val="FF0000"/>
              </a:solidFill>
              <a:latin typeface="+mn-ea"/>
            </a:endParaRPr>
          </a:p>
          <a:p>
            <a:pPr marL="800100" lvl="1" indent="-342900" fontAlgn="base">
              <a:spcBef>
                <a:spcPct val="20000"/>
              </a:spcBef>
              <a:spcAft>
                <a:spcPct val="0"/>
              </a:spcAft>
              <a:buClr>
                <a:srgbClr val="339966"/>
              </a:buClr>
              <a:buFont typeface="Wingdings" pitchFamily="2" charset="2"/>
              <a:buChar char="q"/>
            </a:pPr>
            <a:r>
              <a:rPr lang="en-US" altLang="zh-CN" sz="2800" noProof="1" smtClean="0">
                <a:latin typeface="+mn-ea"/>
              </a:rPr>
              <a:t>.so</a:t>
            </a:r>
            <a:r>
              <a:rPr lang="zh-CN" altLang="en-US" sz="2800" noProof="1" smtClean="0">
                <a:latin typeface="+mn-ea"/>
              </a:rPr>
              <a:t>代表</a:t>
            </a:r>
            <a:r>
              <a:rPr lang="zh-CN" altLang="en-US" sz="2800" noProof="1" smtClean="0">
                <a:solidFill>
                  <a:srgbClr val="FF0000"/>
                </a:solidFill>
                <a:latin typeface="+mn-ea"/>
              </a:rPr>
              <a:t>共享函数库</a:t>
            </a:r>
            <a:endParaRPr lang="en-US" altLang="zh-CN" sz="2800" noProof="1">
              <a:solidFill>
                <a:srgbClr val="FF0000"/>
              </a:solidFill>
              <a:latin typeface="+mn-ea"/>
            </a:endParaRPr>
          </a:p>
        </p:txBody>
      </p:sp>
      <p:sp>
        <p:nvSpPr>
          <p:cNvPr id="4"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函数库</a:t>
            </a:r>
          </a:p>
        </p:txBody>
      </p:sp>
    </p:spTree>
    <p:extLst>
      <p:ext uri="{BB962C8B-B14F-4D97-AF65-F5344CB8AC3E}">
        <p14:creationId xmlns:p14="http://schemas.microsoft.com/office/powerpoint/2010/main" val="2609417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7875" y="1078483"/>
            <a:ext cx="8352928" cy="4764381"/>
          </a:xfrm>
          <a:prstGeom prst="rect">
            <a:avLst/>
          </a:prstGeom>
          <a:noFill/>
          <a:ln w="9525">
            <a:noFill/>
          </a:ln>
        </p:spPr>
        <p:txBody>
          <a:bodyPr wrap="square">
            <a:spAutoFit/>
          </a:bodyPr>
          <a:lstStyle/>
          <a:p>
            <a:pPr marL="342900" indent="-342900" fontAlgn="base">
              <a:spcBef>
                <a:spcPct val="20000"/>
              </a:spcBef>
              <a:spcAft>
                <a:spcPct val="0"/>
              </a:spcAft>
              <a:buClr>
                <a:srgbClr val="339966"/>
              </a:buClr>
              <a:buFont typeface="Wingdings" pitchFamily="2" charset="2"/>
              <a:buChar char="q"/>
            </a:pPr>
            <a:r>
              <a:rPr lang="en-US" altLang="zh-CN" sz="2200" noProof="1" smtClean="0">
                <a:latin typeface="+mn-ea"/>
              </a:rPr>
              <a:t>用</a:t>
            </a:r>
            <a:r>
              <a:rPr lang="zh-CN" altLang="en-US" sz="2200" noProof="1" smtClean="0">
                <a:latin typeface="+mn-ea"/>
              </a:rPr>
              <a:t>库的完整路径或者</a:t>
            </a:r>
            <a:r>
              <a:rPr lang="en-US" altLang="zh-CN" sz="2200" noProof="1" smtClean="0">
                <a:solidFill>
                  <a:srgbClr val="FF0000"/>
                </a:solidFill>
                <a:latin typeface="+mn-ea"/>
              </a:rPr>
              <a:t>-l</a:t>
            </a:r>
            <a:r>
              <a:rPr lang="en-US" altLang="zh-CN" sz="2200" noProof="1">
                <a:latin typeface="+mn-ea"/>
              </a:rPr>
              <a:t>标志来指示编译器要搜索的库文件</a:t>
            </a:r>
          </a:p>
          <a:p>
            <a:pPr marL="342900" indent="-342900"/>
            <a:r>
              <a:rPr lang="en-US" altLang="zh-CN" sz="2200" noProof="1" smtClean="0">
                <a:latin typeface="宋体" panose="02010600030101010101" pitchFamily="2" charset="-122"/>
                <a:cs typeface="宋体" panose="02010600030101010101" pitchFamily="2" charset="-122"/>
              </a:rPr>
              <a:t>  gcc –o hello hello.c /usr/lib/libm.c</a:t>
            </a:r>
          </a:p>
          <a:p>
            <a:pPr marL="342900" indent="-342900"/>
            <a:r>
              <a:rPr lang="en-US" altLang="zh-CN" sz="2200" noProof="1" smtClean="0">
                <a:latin typeface="宋体" panose="02010600030101010101" pitchFamily="2" charset="-122"/>
                <a:cs typeface="宋体" panose="02010600030101010101" pitchFamily="2" charset="-122"/>
              </a:rPr>
              <a:t>  gcc </a:t>
            </a:r>
            <a:r>
              <a:rPr lang="en-US" altLang="zh-CN" sz="2200" noProof="1">
                <a:latin typeface="宋体" panose="02010600030101010101" pitchFamily="2" charset="-122"/>
                <a:cs typeface="宋体" panose="02010600030101010101" pitchFamily="2" charset="-122"/>
              </a:rPr>
              <a:t>-o hello hello.c </a:t>
            </a:r>
            <a:r>
              <a:rPr lang="en-US" altLang="zh-CN" sz="2200" noProof="1" smtClean="0">
                <a:latin typeface="宋体" panose="02010600030101010101" pitchFamily="2" charset="-122"/>
                <a:cs typeface="宋体" panose="02010600030101010101" pitchFamily="2" charset="-122"/>
              </a:rPr>
              <a:t>–lm</a:t>
            </a:r>
          </a:p>
          <a:p>
            <a:r>
              <a:rPr lang="zh-CN" altLang="en-US" sz="2200" noProof="1" smtClean="0">
                <a:latin typeface="宋体" panose="02010600030101010101" pitchFamily="2" charset="-122"/>
                <a:cs typeface="宋体" panose="02010600030101010101" pitchFamily="2" charset="-122"/>
              </a:rPr>
              <a:t>都是除搜索标准的</a:t>
            </a:r>
            <a:r>
              <a:rPr lang="en-US" altLang="zh-CN" sz="2200" noProof="1" smtClean="0">
                <a:latin typeface="宋体" panose="02010600030101010101" pitchFamily="2" charset="-122"/>
                <a:cs typeface="宋体" panose="02010600030101010101" pitchFamily="2" charset="-122"/>
              </a:rPr>
              <a:t>c</a:t>
            </a:r>
            <a:r>
              <a:rPr lang="zh-CN" altLang="en-US" sz="2200" noProof="1" smtClean="0">
                <a:latin typeface="宋体" panose="02010600030101010101" pitchFamily="2" charset="-122"/>
                <a:cs typeface="宋体" panose="02010600030101010101" pitchFamily="2" charset="-122"/>
              </a:rPr>
              <a:t>语言函数库外，搜索数学库来解决函数的引用</a:t>
            </a:r>
            <a:endParaRPr lang="en-US" altLang="zh-CN" sz="2200" noProof="1">
              <a:latin typeface="宋体" panose="02010600030101010101" pitchFamily="2" charset="-122"/>
              <a:cs typeface="宋体" panose="02010600030101010101" pitchFamily="2" charset="-122"/>
            </a:endParaRPr>
          </a:p>
          <a:p>
            <a:pPr marL="342900" indent="-342900" fontAlgn="base">
              <a:spcBef>
                <a:spcPct val="20000"/>
              </a:spcBef>
              <a:spcAft>
                <a:spcPct val="0"/>
              </a:spcAft>
              <a:buClr>
                <a:srgbClr val="339966"/>
              </a:buClr>
              <a:buFont typeface="Wingdings" pitchFamily="2" charset="2"/>
              <a:buChar char="q"/>
            </a:pPr>
            <a:r>
              <a:rPr lang="en-US" altLang="zh-CN" sz="2200" noProof="1">
                <a:latin typeface="+mn-ea"/>
              </a:rPr>
              <a:t>通过-L（大写字母）标志为编译器增加库的搜索路径</a:t>
            </a:r>
          </a:p>
          <a:p>
            <a:r>
              <a:rPr lang="en-US" altLang="zh-CN" sz="2200" noProof="1" smtClean="0">
                <a:latin typeface="宋体" panose="02010600030101010101" pitchFamily="2" charset="-122"/>
                <a:cs typeface="宋体" panose="02010600030101010101" pitchFamily="2" charset="-122"/>
              </a:rPr>
              <a:t>   gcc </a:t>
            </a:r>
            <a:r>
              <a:rPr lang="en-US" altLang="zh-CN" sz="2200" noProof="1">
                <a:latin typeface="宋体" panose="02010600030101010101" pitchFamily="2" charset="-122"/>
                <a:cs typeface="宋体" panose="02010600030101010101" pitchFamily="2" charset="-122"/>
              </a:rPr>
              <a:t>-o x11pro1 x11hello.c -L/usr/openwin/lib -</a:t>
            </a:r>
            <a:r>
              <a:rPr lang="en-US" altLang="zh-CN" sz="2200" noProof="1" smtClean="0">
                <a:latin typeface="宋体" panose="02010600030101010101" pitchFamily="2" charset="-122"/>
                <a:cs typeface="宋体" panose="02010600030101010101" pitchFamily="2" charset="-122"/>
              </a:rPr>
              <a:t>lX11</a:t>
            </a:r>
          </a:p>
          <a:p>
            <a:pPr marL="342900" indent="-342900" fontAlgn="base">
              <a:spcBef>
                <a:spcPct val="20000"/>
              </a:spcBef>
              <a:spcAft>
                <a:spcPct val="0"/>
              </a:spcAft>
              <a:buClr>
                <a:srgbClr val="339966"/>
              </a:buClr>
              <a:buFont typeface="Wingdings" pitchFamily="2" charset="2"/>
              <a:buChar char="q"/>
            </a:pPr>
            <a:r>
              <a:rPr lang="zh-CN" altLang="en-US" sz="2200" noProof="1">
                <a:latin typeface="+mn-ea"/>
              </a:rPr>
              <a:t>函数库最简单的形式是一组处于“准备好使用”状态的目标文件，当函数需要使用函数库中的某个函数时，它包含一个声明该函数的头文件</a:t>
            </a:r>
            <a:endParaRPr lang="en-US" altLang="zh-CN" sz="2200" noProof="1">
              <a:latin typeface="+mn-ea"/>
            </a:endParaRPr>
          </a:p>
          <a:p>
            <a:pPr marL="342900" indent="-342900" fontAlgn="base">
              <a:spcBef>
                <a:spcPct val="20000"/>
              </a:spcBef>
              <a:spcAft>
                <a:spcPct val="0"/>
              </a:spcAft>
              <a:buClr>
                <a:srgbClr val="339966"/>
              </a:buClr>
              <a:buFont typeface="Wingdings" pitchFamily="2" charset="2"/>
              <a:buChar char="q"/>
            </a:pPr>
            <a:r>
              <a:rPr lang="zh-CN" altLang="en-US" sz="2200" noProof="1">
                <a:latin typeface="+mn-ea"/>
              </a:rPr>
              <a:t>编译器和链接器负责将程序代码和函数库结合在一起组成一个单独的可执行</a:t>
            </a:r>
            <a:r>
              <a:rPr lang="zh-CN" altLang="en-US" sz="2200" noProof="1" smtClean="0">
                <a:latin typeface="+mn-ea"/>
              </a:rPr>
              <a:t>文件</a:t>
            </a:r>
            <a:endParaRPr lang="en-US" altLang="zh-CN" sz="2200" noProof="1" smtClean="0">
              <a:latin typeface="+mn-ea"/>
            </a:endParaRPr>
          </a:p>
          <a:p>
            <a:pPr marL="342900" indent="-342900" fontAlgn="base">
              <a:spcBef>
                <a:spcPct val="20000"/>
              </a:spcBef>
              <a:spcAft>
                <a:spcPct val="0"/>
              </a:spcAft>
              <a:buClr>
                <a:srgbClr val="339966"/>
              </a:buClr>
              <a:buFont typeface="Wingdings" pitchFamily="2" charset="2"/>
              <a:buChar char="q"/>
            </a:pPr>
            <a:r>
              <a:rPr lang="zh-CN" altLang="en-US" sz="2200" noProof="1" smtClean="0">
                <a:latin typeface="+mn-ea"/>
              </a:rPr>
              <a:t>除了标准</a:t>
            </a:r>
            <a:r>
              <a:rPr lang="en-US" altLang="zh-CN" sz="2200" noProof="1" smtClean="0">
                <a:latin typeface="+mn-ea"/>
              </a:rPr>
              <a:t>c</a:t>
            </a:r>
            <a:r>
              <a:rPr lang="zh-CN" altLang="en-US" sz="2200" noProof="1" smtClean="0">
                <a:latin typeface="+mn-ea"/>
              </a:rPr>
              <a:t>语言的运行库以外，还需要使用的库必须用</a:t>
            </a:r>
            <a:r>
              <a:rPr lang="en-US" altLang="zh-CN" sz="2200" noProof="1" smtClean="0">
                <a:latin typeface="+mn-ea"/>
              </a:rPr>
              <a:t>-l</a:t>
            </a:r>
            <a:r>
              <a:rPr lang="zh-CN" altLang="en-US" sz="2200" noProof="1" smtClean="0">
                <a:latin typeface="+mn-ea"/>
              </a:rPr>
              <a:t>选项指明</a:t>
            </a:r>
            <a:endParaRPr lang="en-US" altLang="zh-CN" sz="2200" noProof="1">
              <a:latin typeface="+mn-ea"/>
            </a:endParaRPr>
          </a:p>
        </p:txBody>
      </p:sp>
      <p:sp>
        <p:nvSpPr>
          <p:cNvPr id="4"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函数库</a:t>
            </a:r>
          </a:p>
        </p:txBody>
      </p:sp>
    </p:spTree>
    <p:extLst>
      <p:ext uri="{BB962C8B-B14F-4D97-AF65-F5344CB8AC3E}">
        <p14:creationId xmlns:p14="http://schemas.microsoft.com/office/powerpoint/2010/main" val="3340096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静态库</a:t>
            </a:r>
            <a:endParaRPr lang="zh-CN" altLang="en-US" dirty="0"/>
          </a:p>
        </p:txBody>
      </p:sp>
      <p:sp>
        <p:nvSpPr>
          <p:cNvPr id="3" name="内容占位符 2"/>
          <p:cNvSpPr>
            <a:spLocks noGrp="1"/>
          </p:cNvSpPr>
          <p:nvPr>
            <p:ph idx="1"/>
          </p:nvPr>
        </p:nvSpPr>
        <p:spPr/>
        <p:txBody>
          <a:bodyPr/>
          <a:lstStyle/>
          <a:p>
            <a:r>
              <a:rPr lang="zh-CN" altLang="en-US" dirty="0">
                <a:latin typeface="宋体" pitchFamily="2" charset="-122"/>
              </a:rPr>
              <a:t>静态库，也称作归档库（</a:t>
            </a:r>
            <a:r>
              <a:rPr lang="en-US" altLang="zh-CN" dirty="0">
                <a:latin typeface="Times New Roman" pitchFamily="18" charset="0"/>
                <a:cs typeface="Times New Roman" pitchFamily="18" charset="0"/>
              </a:rPr>
              <a:t>archive</a:t>
            </a:r>
            <a:r>
              <a:rPr lang="zh-CN" altLang="en-US" dirty="0">
                <a:latin typeface="宋体" pitchFamily="2" charset="-122"/>
              </a:rPr>
              <a:t>）。按惯例函数库的文件名都以</a:t>
            </a:r>
            <a:r>
              <a:rPr lang="en-US" altLang="zh-CN" dirty="0">
                <a:latin typeface="Times New Roman" pitchFamily="18" charset="0"/>
                <a:cs typeface="Times New Roman" pitchFamily="18" charset="0"/>
              </a:rPr>
              <a:t>.a</a:t>
            </a:r>
            <a:r>
              <a:rPr lang="zh-CN" altLang="en-US" dirty="0" smtClean="0">
                <a:latin typeface="宋体" pitchFamily="2" charset="-122"/>
              </a:rPr>
              <a:t>结尾</a:t>
            </a:r>
            <a:endParaRPr lang="en-US" altLang="zh-CN" dirty="0" smtClean="0">
              <a:latin typeface="宋体" pitchFamily="2" charset="-122"/>
            </a:endParaRPr>
          </a:p>
          <a:p>
            <a:r>
              <a:rPr lang="zh-CN" altLang="en-US" dirty="0" smtClean="0">
                <a:latin typeface="宋体" pitchFamily="2" charset="-122"/>
              </a:rPr>
              <a:t>例如：标准</a:t>
            </a:r>
            <a:r>
              <a:rPr lang="en-US" altLang="zh-CN" dirty="0" smtClean="0">
                <a:latin typeface="宋体" pitchFamily="2" charset="-122"/>
              </a:rPr>
              <a:t>C</a:t>
            </a:r>
            <a:r>
              <a:rPr lang="zh-CN" altLang="en-US" dirty="0" smtClean="0">
                <a:latin typeface="宋体" pitchFamily="2" charset="-122"/>
              </a:rPr>
              <a:t>语言函数库</a:t>
            </a:r>
            <a:r>
              <a:rPr lang="en-US" altLang="zh-CN" dirty="0" smtClean="0">
                <a:latin typeface="宋体" pitchFamily="2" charset="-122"/>
              </a:rPr>
              <a:t>/</a:t>
            </a:r>
            <a:r>
              <a:rPr lang="en-US" altLang="zh-CN" dirty="0" err="1" smtClean="0">
                <a:latin typeface="宋体" pitchFamily="2" charset="-122"/>
              </a:rPr>
              <a:t>urs</a:t>
            </a:r>
            <a:r>
              <a:rPr lang="en-US" altLang="zh-CN" dirty="0" smtClean="0">
                <a:latin typeface="宋体" pitchFamily="2" charset="-122"/>
              </a:rPr>
              <a:t>/lib/</a:t>
            </a:r>
            <a:r>
              <a:rPr lang="en-US" altLang="zh-CN" dirty="0" err="1" smtClean="0">
                <a:latin typeface="宋体" pitchFamily="2" charset="-122"/>
              </a:rPr>
              <a:t>libc.a</a:t>
            </a:r>
            <a:endParaRPr lang="en-US" altLang="zh-CN" dirty="0" smtClean="0">
              <a:latin typeface="宋体" pitchFamily="2" charset="-122"/>
            </a:endParaRPr>
          </a:p>
          <a:p>
            <a:pPr marL="0" indent="0">
              <a:buNone/>
            </a:pPr>
            <a:r>
              <a:rPr lang="en-US" altLang="zh-CN" dirty="0">
                <a:latin typeface="宋体" pitchFamily="2" charset="-122"/>
              </a:rPr>
              <a:t> </a:t>
            </a:r>
            <a:r>
              <a:rPr lang="en-US" altLang="zh-CN" dirty="0" smtClean="0">
                <a:latin typeface="宋体" pitchFamily="2" charset="-122"/>
              </a:rPr>
              <a:t> X11</a:t>
            </a:r>
            <a:r>
              <a:rPr lang="zh-CN" altLang="en-US" dirty="0" smtClean="0">
                <a:latin typeface="宋体" pitchFamily="2" charset="-122"/>
              </a:rPr>
              <a:t>函数库</a:t>
            </a:r>
            <a:r>
              <a:rPr lang="en-US" altLang="zh-CN" dirty="0" smtClean="0">
                <a:latin typeface="宋体" pitchFamily="2" charset="-122"/>
              </a:rPr>
              <a:t>/</a:t>
            </a:r>
            <a:r>
              <a:rPr lang="en-US" altLang="zh-CN" dirty="0" err="1" smtClean="0">
                <a:latin typeface="宋体" pitchFamily="2" charset="-122"/>
              </a:rPr>
              <a:t>urs</a:t>
            </a:r>
            <a:r>
              <a:rPr lang="en-US" altLang="zh-CN" dirty="0" smtClean="0">
                <a:latin typeface="宋体" pitchFamily="2" charset="-122"/>
              </a:rPr>
              <a:t>/lib/libX11.a</a:t>
            </a:r>
            <a:endParaRPr lang="zh-CN" altLang="en-US" dirty="0"/>
          </a:p>
          <a:p>
            <a:r>
              <a:rPr lang="zh-CN" altLang="en-US" dirty="0" smtClean="0"/>
              <a:t>创建和维护自己的静态库，用</a:t>
            </a:r>
            <a:r>
              <a:rPr lang="en-US" altLang="zh-CN" dirty="0" err="1" smtClean="0"/>
              <a:t>ar</a:t>
            </a:r>
            <a:r>
              <a:rPr lang="zh-CN" altLang="en-US" dirty="0" smtClean="0"/>
              <a:t>程序和</a:t>
            </a:r>
            <a:r>
              <a:rPr lang="en-US" altLang="zh-CN" dirty="0" err="1" smtClean="0"/>
              <a:t>gcc</a:t>
            </a:r>
            <a:r>
              <a:rPr lang="en-US" altLang="zh-CN" dirty="0" smtClean="0"/>
              <a:t> -c</a:t>
            </a:r>
            <a:r>
              <a:rPr lang="zh-CN" altLang="en-US" dirty="0" smtClean="0"/>
              <a:t>命令对函数分别进行编译即可</a:t>
            </a:r>
            <a:endParaRPr lang="en-US" altLang="zh-CN" dirty="0" smtClean="0"/>
          </a:p>
          <a:p>
            <a:r>
              <a:rPr lang="zh-CN" altLang="en-US" dirty="0" smtClean="0"/>
              <a:t>尽可能把函数保存到不同的源文件中，但函数要访问公共数据，则把他们放在同一个源文件中，并使用在该文件中声明的静态变量</a:t>
            </a:r>
            <a:endParaRPr lang="zh-CN" altLang="en-US" dirty="0"/>
          </a:p>
        </p:txBody>
      </p:sp>
    </p:spTree>
    <p:extLst>
      <p:ext uri="{BB962C8B-B14F-4D97-AF65-F5344CB8AC3E}">
        <p14:creationId xmlns:p14="http://schemas.microsoft.com/office/powerpoint/2010/main" val="274306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框 2"/>
          <p:cNvSpPr txBox="1">
            <a:spLocks noChangeArrowheads="1"/>
          </p:cNvSpPr>
          <p:nvPr/>
        </p:nvSpPr>
        <p:spPr bwMode="auto">
          <a:xfrm>
            <a:off x="683568" y="1340768"/>
            <a:ext cx="7920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a:latin typeface="黑体" pitchFamily="49" charset="-122"/>
                <a:ea typeface="黑体" pitchFamily="49" charset="-122"/>
              </a:rPr>
              <a:t>例</a:t>
            </a:r>
            <a:r>
              <a:rPr lang="en-US" altLang="zh-CN" sz="2400" dirty="0">
                <a:latin typeface="Times New Roman" pitchFamily="18" charset="0"/>
                <a:cs typeface="Times New Roman" pitchFamily="18" charset="0"/>
              </a:rPr>
              <a:t>3.8  </a:t>
            </a:r>
            <a:r>
              <a:rPr lang="zh-CN" altLang="en-US" sz="2400" dirty="0">
                <a:latin typeface="黑体" pitchFamily="49" charset="-122"/>
                <a:ea typeface="黑体" pitchFamily="49" charset="-122"/>
              </a:rPr>
              <a:t>示例的目标是创建一个小型函数库，具体流程分析如下：</a:t>
            </a:r>
            <a:endParaRPr lang="zh-CN" altLang="en-US" sz="2400" dirty="0">
              <a:latin typeface="宋体" pitchFamily="2" charset="-122"/>
            </a:endParaRPr>
          </a:p>
          <a:p>
            <a:r>
              <a:rPr lang="zh-CN" altLang="en-US" sz="2400" dirty="0">
                <a:latin typeface="宋体" pitchFamily="2" charset="-122"/>
              </a:rPr>
              <a:t>（</a:t>
            </a:r>
            <a:r>
              <a:rPr lang="en-US" altLang="zh-CN" sz="2400" dirty="0">
                <a:latin typeface="宋体" pitchFamily="2" charset="-122"/>
              </a:rPr>
              <a:t>1</a:t>
            </a:r>
            <a:r>
              <a:rPr lang="zh-CN" altLang="en-US" sz="2400" dirty="0">
                <a:latin typeface="宋体" pitchFamily="2" charset="-122"/>
              </a:rPr>
              <a:t>）首先建立两个文件</a:t>
            </a:r>
            <a:r>
              <a:rPr lang="en-US" altLang="zh-CN" sz="2400" dirty="0">
                <a:latin typeface="Times New Roman" pitchFamily="18" charset="0"/>
                <a:cs typeface="Times New Roman" pitchFamily="18" charset="0"/>
              </a:rPr>
              <a:t>pro1.c</a:t>
            </a:r>
            <a:r>
              <a:rPr lang="zh-CN" altLang="en-US" sz="2400" dirty="0">
                <a:latin typeface="宋体" pitchFamily="2" charset="-122"/>
              </a:rPr>
              <a:t>和</a:t>
            </a:r>
            <a:r>
              <a:rPr lang="en-US" altLang="zh-CN" sz="2400" dirty="0">
                <a:latin typeface="Times New Roman" pitchFamily="18" charset="0"/>
                <a:cs typeface="Times New Roman" pitchFamily="18" charset="0"/>
              </a:rPr>
              <a:t>pro2.c</a:t>
            </a:r>
            <a:r>
              <a:rPr lang="zh-CN" altLang="en-US" sz="2400" dirty="0">
                <a:latin typeface="宋体" pitchFamily="2" charset="-122"/>
              </a:rPr>
              <a:t>，它们各自包含一个函数，分别是</a:t>
            </a:r>
            <a:r>
              <a:rPr lang="en-US" altLang="zh-CN" sz="2400" dirty="0">
                <a:latin typeface="宋体" pitchFamily="2" charset="-122"/>
              </a:rPr>
              <a:t>void pro1</a:t>
            </a:r>
            <a:r>
              <a:rPr lang="en-US" altLang="zh-CN" sz="2400" dirty="0">
                <a:latin typeface="Times New Roman" pitchFamily="18" charset="0"/>
                <a:cs typeface="Times New Roman" pitchFamily="18" charset="0"/>
              </a:rPr>
              <a:t>(</a:t>
            </a:r>
            <a:r>
              <a:rPr lang="en-US" altLang="zh-CN" sz="2400" dirty="0" err="1">
                <a:latin typeface="宋体" pitchFamily="2" charset="-122"/>
              </a:rPr>
              <a:t>int</a:t>
            </a:r>
            <a:r>
              <a:rPr lang="en-US" altLang="zh-CN" sz="2400" dirty="0">
                <a:latin typeface="宋体" pitchFamily="2" charset="-122"/>
              </a:rPr>
              <a:t>)</a:t>
            </a:r>
            <a:r>
              <a:rPr lang="zh-CN" altLang="en-US" sz="2400" dirty="0">
                <a:latin typeface="宋体" pitchFamily="2" charset="-122"/>
              </a:rPr>
              <a:t>，</a:t>
            </a:r>
            <a:r>
              <a:rPr lang="en-US" altLang="zh-CN" sz="2400" dirty="0">
                <a:latin typeface="Times New Roman" pitchFamily="18" charset="0"/>
                <a:cs typeface="Times New Roman" pitchFamily="18" charset="0"/>
              </a:rPr>
              <a:t>void pro2(</a:t>
            </a:r>
            <a:r>
              <a:rPr lang="en-US" altLang="zh-CN" sz="2400" dirty="0">
                <a:latin typeface="宋体" pitchFamily="2" charset="-122"/>
              </a:rPr>
              <a:t>char *</a:t>
            </a:r>
            <a:r>
              <a:rPr lang="en-US" altLang="zh-CN" sz="2400" dirty="0">
                <a:latin typeface="Times New Roman" pitchFamily="18" charset="0"/>
                <a:cs typeface="Times New Roman" pitchFamily="18" charset="0"/>
              </a:rPr>
              <a:t>)</a:t>
            </a:r>
            <a:r>
              <a:rPr lang="zh-CN" altLang="en-US" sz="2400" dirty="0">
                <a:latin typeface="宋体" pitchFamily="2" charset="-122"/>
              </a:rPr>
              <a:t>；</a:t>
            </a:r>
          </a:p>
          <a:p>
            <a:r>
              <a:rPr lang="zh-CN" altLang="en-US" sz="2400" dirty="0">
                <a:latin typeface="宋体" pitchFamily="2" charset="-122"/>
              </a:rPr>
              <a:t>（</a:t>
            </a:r>
            <a:r>
              <a:rPr lang="en-US" altLang="zh-CN" sz="2400" dirty="0">
                <a:latin typeface="宋体" pitchFamily="2" charset="-122"/>
              </a:rPr>
              <a:t>2</a:t>
            </a:r>
            <a:r>
              <a:rPr lang="zh-CN" altLang="en-US" sz="2400" dirty="0">
                <a:latin typeface="宋体" pitchFamily="2" charset="-122"/>
              </a:rPr>
              <a:t>）应用</a:t>
            </a:r>
            <a:r>
              <a:rPr lang="en-US" altLang="zh-CN" sz="2400" dirty="0" err="1">
                <a:latin typeface="宋体" pitchFamily="2" charset="-122"/>
              </a:rPr>
              <a:t>gcc</a:t>
            </a:r>
            <a:r>
              <a:rPr lang="zh-CN" altLang="en-US" sz="2400" dirty="0">
                <a:latin typeface="宋体" pitchFamily="2" charset="-122"/>
              </a:rPr>
              <a:t>及参数</a:t>
            </a:r>
            <a:r>
              <a:rPr lang="en-US" altLang="zh-CN" sz="2400" dirty="0">
                <a:latin typeface="Times New Roman" pitchFamily="18" charset="0"/>
                <a:cs typeface="Times New Roman" pitchFamily="18" charset="0"/>
              </a:rPr>
              <a:t>-c</a:t>
            </a:r>
            <a:r>
              <a:rPr lang="zh-CN" altLang="en-US" sz="2400" dirty="0">
                <a:latin typeface="宋体" pitchFamily="2" charset="-122"/>
              </a:rPr>
              <a:t>分别产生目标文件</a:t>
            </a:r>
            <a:r>
              <a:rPr lang="en-US" altLang="zh-CN" sz="2400" dirty="0">
                <a:latin typeface="Times New Roman" pitchFamily="18" charset="0"/>
                <a:cs typeface="Times New Roman" pitchFamily="18" charset="0"/>
              </a:rPr>
              <a:t>pro1.o</a:t>
            </a:r>
            <a:r>
              <a:rPr lang="zh-CN" altLang="en-US" sz="2400" dirty="0">
                <a:latin typeface="宋体" pitchFamily="2" charset="-122"/>
              </a:rPr>
              <a:t>，</a:t>
            </a:r>
            <a:r>
              <a:rPr lang="en-US" altLang="zh-CN" sz="2400" dirty="0">
                <a:latin typeface="Times New Roman" pitchFamily="18" charset="0"/>
                <a:cs typeface="Times New Roman" pitchFamily="18" charset="0"/>
              </a:rPr>
              <a:t>pro2.o </a:t>
            </a:r>
            <a:r>
              <a:rPr lang="zh-CN" altLang="en-US" sz="2400" dirty="0">
                <a:latin typeface="宋体" pitchFamily="2" charset="-122"/>
              </a:rPr>
              <a:t>；</a:t>
            </a:r>
          </a:p>
          <a:p>
            <a:r>
              <a:rPr lang="zh-CN" altLang="en-US" sz="2400" dirty="0">
                <a:latin typeface="宋体" pitchFamily="2" charset="-122"/>
              </a:rPr>
              <a:t>（</a:t>
            </a:r>
            <a:r>
              <a:rPr lang="en-US" altLang="zh-CN" sz="2400" dirty="0">
                <a:latin typeface="宋体" pitchFamily="2" charset="-122"/>
              </a:rPr>
              <a:t>3</a:t>
            </a:r>
            <a:r>
              <a:rPr lang="zh-CN" altLang="en-US" sz="2400" dirty="0">
                <a:latin typeface="宋体" pitchFamily="2" charset="-122"/>
              </a:rPr>
              <a:t>）建立一个名</a:t>
            </a:r>
            <a:r>
              <a:rPr lang="en-US" altLang="zh-CN" sz="2400" dirty="0" err="1">
                <a:latin typeface="宋体" pitchFamily="2" charset="-122"/>
              </a:rPr>
              <a:t>lib.h</a:t>
            </a:r>
            <a:r>
              <a:rPr lang="zh-CN" altLang="en-US" sz="2400" dirty="0">
                <a:latin typeface="宋体" pitchFamily="2" charset="-122"/>
              </a:rPr>
              <a:t>的库文件，此库文件包含</a:t>
            </a:r>
            <a:r>
              <a:rPr lang="en-US" altLang="zh-CN" sz="2400" dirty="0">
                <a:latin typeface="Times New Roman" pitchFamily="18" charset="0"/>
                <a:cs typeface="Times New Roman" pitchFamily="18" charset="0"/>
              </a:rPr>
              <a:t>pro1</a:t>
            </a:r>
            <a:r>
              <a:rPr lang="zh-CN" altLang="en-US" sz="2400" dirty="0">
                <a:latin typeface="宋体" pitchFamily="2" charset="-122"/>
              </a:rPr>
              <a:t>和</a:t>
            </a:r>
            <a:r>
              <a:rPr lang="en-US" altLang="zh-CN" sz="2400" dirty="0">
                <a:latin typeface="Times New Roman" pitchFamily="18" charset="0"/>
                <a:cs typeface="Times New Roman" pitchFamily="18" charset="0"/>
              </a:rPr>
              <a:t>pro2</a:t>
            </a:r>
            <a:r>
              <a:rPr lang="zh-CN" altLang="en-US" sz="2400" dirty="0">
                <a:latin typeface="宋体" pitchFamily="2" charset="-122"/>
              </a:rPr>
              <a:t>两个函数原型；</a:t>
            </a:r>
          </a:p>
          <a:p>
            <a:r>
              <a:rPr lang="zh-CN" altLang="en-US" sz="2400" dirty="0">
                <a:latin typeface="宋体" pitchFamily="2" charset="-122"/>
              </a:rPr>
              <a:t>（</a:t>
            </a:r>
            <a:r>
              <a:rPr lang="en-US" altLang="zh-CN" sz="2400" dirty="0">
                <a:latin typeface="宋体" pitchFamily="2" charset="-122"/>
              </a:rPr>
              <a:t>4</a:t>
            </a:r>
            <a:r>
              <a:rPr lang="zh-CN" altLang="en-US" sz="2400" dirty="0">
                <a:latin typeface="宋体" pitchFamily="2" charset="-122"/>
              </a:rPr>
              <a:t>）应用</a:t>
            </a:r>
            <a:r>
              <a:rPr lang="zh-CN" altLang="en-US" sz="2400" dirty="0">
                <a:solidFill>
                  <a:srgbClr val="FF0000"/>
                </a:solidFill>
                <a:latin typeface="宋体" pitchFamily="2" charset="-122"/>
              </a:rPr>
              <a:t>归档命令</a:t>
            </a:r>
            <a:r>
              <a:rPr lang="en-US" altLang="zh-CN" sz="2400" dirty="0" err="1">
                <a:solidFill>
                  <a:srgbClr val="FF0000"/>
                </a:solidFill>
                <a:latin typeface="宋体" pitchFamily="2" charset="-122"/>
              </a:rPr>
              <a:t>ar</a:t>
            </a:r>
            <a:r>
              <a:rPr lang="zh-CN" altLang="en-US" sz="2400" dirty="0" smtClean="0">
                <a:solidFill>
                  <a:srgbClr val="FF0000"/>
                </a:solidFill>
                <a:latin typeface="宋体" pitchFamily="2" charset="-122"/>
              </a:rPr>
              <a:t>建立静态库</a:t>
            </a:r>
            <a:r>
              <a:rPr lang="en-US" altLang="zh-CN" sz="2400" dirty="0" err="1">
                <a:latin typeface="Times New Roman" pitchFamily="18" charset="0"/>
                <a:cs typeface="Times New Roman" pitchFamily="18" charset="0"/>
              </a:rPr>
              <a:t>libfoo.a</a:t>
            </a:r>
            <a:r>
              <a:rPr lang="zh-CN" altLang="en-US" sz="2400" dirty="0">
                <a:latin typeface="宋体" pitchFamily="2" charset="-122"/>
              </a:rPr>
              <a:t>，命令形式为：</a:t>
            </a:r>
            <a:r>
              <a:rPr lang="en-US" altLang="zh-CN" sz="2400" dirty="0" err="1">
                <a:solidFill>
                  <a:srgbClr val="FF0000"/>
                </a:solidFill>
                <a:latin typeface="Times New Roman" pitchFamily="18" charset="0"/>
                <a:cs typeface="Times New Roman" pitchFamily="18" charset="0"/>
              </a:rPr>
              <a:t>ar</a:t>
            </a:r>
            <a:r>
              <a:rPr lang="en-US" altLang="zh-CN" sz="2400" dirty="0">
                <a:solidFill>
                  <a:srgbClr val="FF0000"/>
                </a:solidFill>
                <a:latin typeface="Times New Roman" pitchFamily="18" charset="0"/>
                <a:cs typeface="Times New Roman" pitchFamily="18" charset="0"/>
              </a:rPr>
              <a:t> </a:t>
            </a:r>
            <a:r>
              <a:rPr lang="en-US" altLang="zh-CN" sz="2400" dirty="0" err="1">
                <a:solidFill>
                  <a:srgbClr val="FF0000"/>
                </a:solidFill>
                <a:latin typeface="Times New Roman" pitchFamily="18" charset="0"/>
                <a:cs typeface="Times New Roman" pitchFamily="18" charset="0"/>
              </a:rPr>
              <a:t>crv</a:t>
            </a:r>
            <a:r>
              <a:rPr lang="en-US" altLang="zh-CN" sz="2400" dirty="0">
                <a:solidFill>
                  <a:srgbClr val="FF0000"/>
                </a:solidFill>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libfoo.a</a:t>
            </a:r>
            <a:r>
              <a:rPr lang="en-US" altLang="zh-CN" sz="2400" dirty="0">
                <a:latin typeface="Times New Roman" pitchFamily="18" charset="0"/>
                <a:cs typeface="Times New Roman" pitchFamily="18" charset="0"/>
              </a:rPr>
              <a:t> pro1.o pro2.o</a:t>
            </a:r>
            <a:r>
              <a:rPr lang="zh-CN" altLang="en-US" sz="2400" dirty="0">
                <a:latin typeface="宋体" pitchFamily="2" charset="-122"/>
              </a:rPr>
              <a:t>；</a:t>
            </a:r>
          </a:p>
          <a:p>
            <a:r>
              <a:rPr lang="zh-CN" altLang="en-US" sz="2400" dirty="0">
                <a:latin typeface="宋体" pitchFamily="2" charset="-122"/>
              </a:rPr>
              <a:t>（</a:t>
            </a:r>
            <a:r>
              <a:rPr lang="en-US" altLang="zh-CN" sz="2400" dirty="0">
                <a:latin typeface="宋体" pitchFamily="2" charset="-122"/>
              </a:rPr>
              <a:t>5</a:t>
            </a:r>
            <a:r>
              <a:rPr lang="zh-CN" altLang="en-US" sz="2400" dirty="0">
                <a:latin typeface="宋体" pitchFamily="2" charset="-122"/>
              </a:rPr>
              <a:t>）最后设计程序</a:t>
            </a:r>
            <a:r>
              <a:rPr lang="en-US" altLang="zh-CN" sz="2400" dirty="0">
                <a:latin typeface="宋体" pitchFamily="2" charset="-122"/>
              </a:rPr>
              <a:t>3-8.c</a:t>
            </a:r>
            <a:r>
              <a:rPr lang="zh-CN" altLang="en-US" sz="2400" dirty="0">
                <a:latin typeface="宋体" pitchFamily="2" charset="-122"/>
              </a:rPr>
              <a:t>，其中包含库函数</a:t>
            </a:r>
            <a:r>
              <a:rPr lang="en-US" altLang="zh-CN" sz="2400" dirty="0" err="1">
                <a:latin typeface="Times New Roman" pitchFamily="18" charset="0"/>
                <a:cs typeface="Times New Roman" pitchFamily="18" charset="0"/>
              </a:rPr>
              <a:t>lib.h</a:t>
            </a:r>
            <a:r>
              <a:rPr lang="zh-CN" altLang="en-US" sz="2400" dirty="0">
                <a:latin typeface="宋体" pitchFamily="2" charset="-122"/>
              </a:rPr>
              <a:t>；</a:t>
            </a:r>
          </a:p>
          <a:p>
            <a:r>
              <a:rPr lang="zh-CN" altLang="en-US" sz="2400" dirty="0">
                <a:latin typeface="宋体" pitchFamily="2" charset="-122"/>
              </a:rPr>
              <a:t>（</a:t>
            </a:r>
            <a:r>
              <a:rPr lang="en-US" altLang="zh-CN" sz="2400" dirty="0">
                <a:latin typeface="宋体" pitchFamily="2" charset="-122"/>
              </a:rPr>
              <a:t>6</a:t>
            </a:r>
            <a:r>
              <a:rPr lang="zh-CN" altLang="en-US" sz="2400" dirty="0">
                <a:latin typeface="宋体" pitchFamily="2" charset="-122"/>
              </a:rPr>
              <a:t>）应用</a:t>
            </a:r>
            <a:r>
              <a:rPr lang="en-US" altLang="zh-CN" sz="2400" dirty="0" err="1">
                <a:latin typeface="宋体" pitchFamily="2" charset="-122"/>
              </a:rPr>
              <a:t>gcc</a:t>
            </a:r>
            <a:r>
              <a:rPr lang="zh-CN" altLang="en-US" sz="2400" dirty="0">
                <a:latin typeface="宋体" pitchFamily="2" charset="-122"/>
              </a:rPr>
              <a:t>对程序</a:t>
            </a:r>
            <a:r>
              <a:rPr lang="en-US" altLang="zh-CN" sz="2400" dirty="0">
                <a:latin typeface="Times New Roman" pitchFamily="18" charset="0"/>
                <a:cs typeface="Times New Roman" pitchFamily="18" charset="0"/>
              </a:rPr>
              <a:t>3-8.c</a:t>
            </a:r>
            <a:r>
              <a:rPr lang="zh-CN" altLang="en-US" sz="2400" dirty="0">
                <a:latin typeface="宋体" pitchFamily="2" charset="-122"/>
              </a:rPr>
              <a:t>进行编译时加入参数</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lfoo</a:t>
            </a:r>
            <a:r>
              <a:rPr lang="zh-CN" altLang="en-US" sz="2400" dirty="0">
                <a:latin typeface="宋体" pitchFamily="2" charset="-122"/>
              </a:rPr>
              <a:t>，就可以完成对函数</a:t>
            </a:r>
            <a:r>
              <a:rPr lang="en-US" altLang="zh-CN" sz="2400" dirty="0">
                <a:latin typeface="Times New Roman" pitchFamily="18" charset="0"/>
                <a:cs typeface="Times New Roman" pitchFamily="18" charset="0"/>
              </a:rPr>
              <a:t>pro1</a:t>
            </a:r>
            <a:r>
              <a:rPr lang="zh-CN" altLang="en-US" sz="2400" dirty="0">
                <a:latin typeface="宋体" pitchFamily="2" charset="-122"/>
              </a:rPr>
              <a:t>和</a:t>
            </a:r>
            <a:r>
              <a:rPr lang="en-US" altLang="zh-CN" sz="2400" dirty="0">
                <a:latin typeface="Times New Roman" pitchFamily="18" charset="0"/>
                <a:cs typeface="Times New Roman" pitchFamily="18" charset="0"/>
              </a:rPr>
              <a:t>pro2</a:t>
            </a:r>
            <a:r>
              <a:rPr lang="zh-CN" altLang="en-US" sz="2400" dirty="0">
                <a:latin typeface="宋体" pitchFamily="2" charset="-122"/>
              </a:rPr>
              <a:t>的调用。</a:t>
            </a:r>
            <a:endParaRPr lang="zh-CN" altLang="en-US" sz="2400" dirty="0"/>
          </a:p>
        </p:txBody>
      </p:sp>
      <p:sp>
        <p:nvSpPr>
          <p:cNvPr id="5"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静态库</a:t>
            </a:r>
          </a:p>
        </p:txBody>
      </p:sp>
    </p:spTree>
    <p:extLst>
      <p:ext uri="{BB962C8B-B14F-4D97-AF65-F5344CB8AC3E}">
        <p14:creationId xmlns:p14="http://schemas.microsoft.com/office/powerpoint/2010/main" val="1042766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99"/>
          <p:cNvSpPr txBox="1">
            <a:spLocks noChangeArrowheads="1"/>
          </p:cNvSpPr>
          <p:nvPr/>
        </p:nvSpPr>
        <p:spPr bwMode="auto">
          <a:xfrm>
            <a:off x="683568" y="1196752"/>
            <a:ext cx="7416824"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000" dirty="0">
                <a:latin typeface="黑体" pitchFamily="49" charset="-122"/>
                <a:ea typeface="黑体" pitchFamily="49" charset="-122"/>
              </a:rPr>
              <a:t>步骤</a:t>
            </a:r>
            <a:r>
              <a:rPr lang="en-US" altLang="zh-CN" sz="2000" dirty="0">
                <a:latin typeface="Times New Roman" pitchFamily="18" charset="0"/>
                <a:cs typeface="Times New Roman" pitchFamily="18" charset="0"/>
              </a:rPr>
              <a:t>1</a:t>
            </a:r>
            <a:r>
              <a:rPr lang="en-US" altLang="zh-CN" sz="2000" dirty="0">
                <a:latin typeface="宋体" pitchFamily="2" charset="-122"/>
              </a:rPr>
              <a:t>  </a:t>
            </a:r>
            <a:r>
              <a:rPr lang="zh-CN" altLang="en-US" sz="2000" dirty="0">
                <a:latin typeface="宋体" pitchFamily="2" charset="-122"/>
              </a:rPr>
              <a:t>为两个函数分别创建各自的源文件（将它们分别命名为</a:t>
            </a:r>
            <a:r>
              <a:rPr lang="en-US" altLang="zh-CN" sz="2000" dirty="0">
                <a:latin typeface="Times New Roman" pitchFamily="18" charset="0"/>
                <a:cs typeface="Times New Roman" pitchFamily="18" charset="0"/>
              </a:rPr>
              <a:t>pro1.c</a:t>
            </a:r>
            <a:r>
              <a:rPr lang="zh-CN" altLang="en-US" sz="2000" dirty="0">
                <a:latin typeface="宋体" pitchFamily="2" charset="-122"/>
              </a:rPr>
              <a:t>和</a:t>
            </a:r>
            <a:r>
              <a:rPr lang="en-US" altLang="zh-CN" sz="2000" dirty="0">
                <a:latin typeface="Times New Roman" pitchFamily="18" charset="0"/>
                <a:cs typeface="Times New Roman" pitchFamily="18" charset="0"/>
              </a:rPr>
              <a:t>pro2.c</a:t>
            </a:r>
            <a:r>
              <a:rPr lang="zh-CN" altLang="en-US" sz="2000" dirty="0">
                <a:latin typeface="宋体" pitchFamily="2" charset="-122"/>
              </a:rPr>
              <a:t>）。</a:t>
            </a: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root]# cat pro1.c</a:t>
            </a:r>
          </a:p>
          <a:p>
            <a:r>
              <a:rPr lang="en-US" altLang="zh-CN" sz="2000" dirty="0">
                <a:latin typeface="宋体" pitchFamily="2" charset="-122"/>
              </a:rPr>
              <a:t>#include &lt;</a:t>
            </a:r>
            <a:r>
              <a:rPr lang="en-US" altLang="zh-CN" sz="2000" dirty="0" err="1">
                <a:latin typeface="宋体" pitchFamily="2" charset="-122"/>
              </a:rPr>
              <a:t>sdtio.h</a:t>
            </a:r>
            <a:r>
              <a:rPr lang="en-US" altLang="zh-CN" sz="2000" dirty="0">
                <a:latin typeface="宋体" pitchFamily="2" charset="-122"/>
              </a:rPr>
              <a:t>&gt;</a:t>
            </a:r>
            <a:endParaRPr lang="en-US" altLang="zh-CN" sz="2000" dirty="0">
              <a:latin typeface="Courier New" pitchFamily="49" charset="0"/>
              <a:cs typeface="Courier New" pitchFamily="49" charset="0"/>
            </a:endParaRPr>
          </a:p>
          <a:p>
            <a:r>
              <a:rPr lang="en-US" altLang="zh-CN" sz="2000" dirty="0" err="1">
                <a:latin typeface="Courier New" pitchFamily="49" charset="0"/>
                <a:cs typeface="Courier New" pitchFamily="49" charset="0"/>
              </a:rPr>
              <a:t>int</a:t>
            </a:r>
            <a:r>
              <a:rPr lang="en-US" altLang="zh-CN" sz="2000" dirty="0">
                <a:latin typeface="宋体" pitchFamily="2" charset="-122"/>
              </a:rPr>
              <a:t> pro1(</a:t>
            </a:r>
            <a:r>
              <a:rPr lang="en-US" altLang="zh-CN" sz="2000" dirty="0" err="1">
                <a:latin typeface="宋体" pitchFamily="2" charset="-122"/>
              </a:rPr>
              <a:t>int</a:t>
            </a:r>
            <a:r>
              <a:rPr lang="en-US" altLang="zh-CN" sz="2000" dirty="0">
                <a:latin typeface="宋体" pitchFamily="2" charset="-122"/>
              </a:rPr>
              <a:t> </a:t>
            </a:r>
            <a:r>
              <a:rPr lang="en-US" altLang="zh-CN" sz="2000" dirty="0" err="1">
                <a:latin typeface="宋体" pitchFamily="2" charset="-122"/>
              </a:rPr>
              <a:t>arg</a:t>
            </a:r>
            <a:r>
              <a:rPr lang="en-US" altLang="zh-CN" sz="2000" dirty="0">
                <a:latin typeface="宋体" pitchFamily="2" charset="-122"/>
              </a:rPr>
              <a:t>)</a:t>
            </a:r>
          </a:p>
          <a:p>
            <a:r>
              <a:rPr lang="en-US" altLang="zh-CN" sz="2000" dirty="0">
                <a:latin typeface="宋体" pitchFamily="2" charset="-122"/>
              </a:rPr>
              <a:t>{</a:t>
            </a:r>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a:t>
            </a:r>
            <a:r>
              <a:rPr lang="en-US" altLang="zh-CN" sz="2000" dirty="0">
                <a:latin typeface="宋体" pitchFamily="2" charset="-122"/>
              </a:rPr>
              <a:t>"</a:t>
            </a:r>
            <a:r>
              <a:rPr lang="en-US" altLang="zh-CN" sz="2000" dirty="0">
                <a:latin typeface="Courier New" pitchFamily="49" charset="0"/>
                <a:cs typeface="Courier New" pitchFamily="49" charset="0"/>
              </a:rPr>
              <a:t>hello</a:t>
            </a:r>
            <a:r>
              <a:rPr lang="zh-CN" altLang="en-US" sz="2000" dirty="0">
                <a:latin typeface="宋体" pitchFamily="2" charset="-122"/>
              </a:rPr>
              <a:t>：</a:t>
            </a:r>
            <a:r>
              <a:rPr lang="en-US" altLang="zh-CN" sz="2000" dirty="0">
                <a:latin typeface="Courier New" pitchFamily="49" charset="0"/>
                <a:cs typeface="Courier New" pitchFamily="49" charset="0"/>
              </a:rPr>
              <a:t>%d\n</a:t>
            </a:r>
            <a:r>
              <a:rPr lang="en-US" altLang="zh-CN" sz="2000" dirty="0">
                <a:latin typeface="宋体" pitchFamily="2" charset="-122"/>
              </a:rPr>
              <a:t>"</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arg</a:t>
            </a:r>
            <a:r>
              <a:rPr lang="en-US" altLang="zh-CN" sz="2000" dirty="0">
                <a:latin typeface="Courier New" pitchFamily="49" charset="0"/>
                <a:cs typeface="Courier New" pitchFamily="49" charset="0"/>
              </a:rPr>
              <a:t>) ;</a:t>
            </a:r>
          </a:p>
          <a:p>
            <a:r>
              <a:rPr lang="en-US" altLang="zh-CN" sz="2000" dirty="0">
                <a:latin typeface="Courier New" pitchFamily="49" charset="0"/>
                <a:cs typeface="Courier New" pitchFamily="49" charset="0"/>
              </a:rPr>
              <a:t>   return  0;</a:t>
            </a:r>
            <a:endParaRPr lang="en-US" altLang="zh-CN" sz="2000" dirty="0">
              <a:latin typeface="宋体" pitchFamily="2" charset="-122"/>
            </a:endParaRPr>
          </a:p>
          <a:p>
            <a:r>
              <a:rPr lang="en-US" altLang="zh-CN" sz="2000" dirty="0">
                <a:latin typeface="宋体" pitchFamily="2" charset="-122"/>
              </a:rPr>
              <a:t>}</a:t>
            </a:r>
          </a:p>
          <a:p>
            <a:r>
              <a:rPr lang="en-US" altLang="zh-CN" sz="2000" dirty="0">
                <a:latin typeface="宋体" pitchFamily="2" charset="-122"/>
              </a:rPr>
              <a:t> </a:t>
            </a:r>
          </a:p>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root]# cat pro2.c</a:t>
            </a:r>
          </a:p>
          <a:p>
            <a:r>
              <a:rPr lang="en-US" altLang="zh-CN" sz="2000" dirty="0">
                <a:latin typeface="宋体" pitchFamily="2" charset="-122"/>
              </a:rPr>
              <a:t>#include &lt;</a:t>
            </a:r>
            <a:r>
              <a:rPr lang="en-US" altLang="zh-CN" sz="2000" dirty="0" err="1">
                <a:latin typeface="宋体" pitchFamily="2" charset="-122"/>
              </a:rPr>
              <a:t>sdtio.h</a:t>
            </a:r>
            <a:r>
              <a:rPr lang="en-US" altLang="zh-CN" sz="2000" dirty="0">
                <a:latin typeface="宋体" pitchFamily="2" charset="-122"/>
              </a:rPr>
              <a:t>&gt;</a:t>
            </a:r>
            <a:endParaRPr lang="en-US" altLang="zh-CN" sz="2000" dirty="0">
              <a:latin typeface="Courier New" pitchFamily="49" charset="0"/>
              <a:cs typeface="Courier New" pitchFamily="49" charset="0"/>
            </a:endParaRPr>
          </a:p>
          <a:p>
            <a:r>
              <a:rPr lang="en-US" altLang="zh-CN" sz="2000" dirty="0" err="1">
                <a:latin typeface="Courier New" pitchFamily="49" charset="0"/>
                <a:cs typeface="Courier New" pitchFamily="49" charset="0"/>
              </a:rPr>
              <a:t>int</a:t>
            </a:r>
            <a:r>
              <a:rPr lang="en-US" altLang="zh-CN" sz="2000" dirty="0">
                <a:latin typeface="宋体" pitchFamily="2" charset="-122"/>
              </a:rPr>
              <a:t> pro2(char *</a:t>
            </a:r>
            <a:r>
              <a:rPr lang="en-US" altLang="zh-CN" sz="2000" dirty="0" err="1">
                <a:latin typeface="宋体" pitchFamily="2" charset="-122"/>
              </a:rPr>
              <a:t>arg</a:t>
            </a:r>
            <a:r>
              <a:rPr lang="en-US" altLang="zh-CN" sz="2000" dirty="0">
                <a:latin typeface="宋体" pitchFamily="2" charset="-122"/>
              </a:rPr>
              <a:t>)</a:t>
            </a:r>
          </a:p>
          <a:p>
            <a:r>
              <a:rPr lang="en-US" altLang="zh-CN" sz="2000" dirty="0">
                <a:latin typeface="宋体" pitchFamily="2" charset="-122"/>
              </a:rPr>
              <a:t>{</a:t>
            </a:r>
          </a:p>
          <a:p>
            <a:r>
              <a:rPr lang="en-US" altLang="zh-CN" sz="2000" dirty="0">
                <a:latin typeface="宋体" pitchFamily="2" charset="-122"/>
              </a:rPr>
              <a:t>	</a:t>
            </a:r>
            <a:r>
              <a:rPr lang="en-US" altLang="zh-CN" sz="2000" dirty="0" err="1">
                <a:latin typeface="宋体" pitchFamily="2" charset="-122"/>
              </a:rPr>
              <a:t>printf</a:t>
            </a:r>
            <a:r>
              <a:rPr lang="en-US" altLang="zh-CN" sz="2000" dirty="0">
                <a:latin typeface="宋体" pitchFamily="2" charset="-122"/>
              </a:rPr>
              <a:t>("</a:t>
            </a:r>
            <a:r>
              <a:rPr lang="zh-CN" altLang="en-US" sz="2000" dirty="0">
                <a:latin typeface="宋体" pitchFamily="2" charset="-122"/>
              </a:rPr>
              <a:t>您好：</a:t>
            </a:r>
            <a:r>
              <a:rPr lang="en-US" altLang="zh-CN" sz="2000" dirty="0">
                <a:latin typeface="Courier New" pitchFamily="49" charset="0"/>
                <a:cs typeface="Courier New" pitchFamily="49" charset="0"/>
              </a:rPr>
              <a:t>%s\n</a:t>
            </a:r>
            <a:r>
              <a:rPr lang="en-US" altLang="zh-CN" sz="2000" dirty="0">
                <a:latin typeface="宋体" pitchFamily="2" charset="-122"/>
              </a:rPr>
              <a:t>"</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arg</a:t>
            </a:r>
            <a:r>
              <a:rPr lang="en-US" altLang="zh-CN" sz="2000" dirty="0">
                <a:latin typeface="Courier New" pitchFamily="49" charset="0"/>
                <a:cs typeface="Courier New" pitchFamily="49" charset="0"/>
              </a:rPr>
              <a:t>) ;</a:t>
            </a:r>
          </a:p>
          <a:p>
            <a:r>
              <a:rPr lang="en-US" altLang="zh-CN" sz="2000" dirty="0">
                <a:latin typeface="Courier New" pitchFamily="49" charset="0"/>
                <a:cs typeface="Courier New" pitchFamily="49" charset="0"/>
              </a:rPr>
              <a:t>   return  0;</a:t>
            </a:r>
            <a:endParaRPr lang="en-US" altLang="zh-CN" sz="2000" dirty="0">
              <a:latin typeface="宋体" pitchFamily="2" charset="-122"/>
            </a:endParaRPr>
          </a:p>
          <a:p>
            <a:r>
              <a:rPr lang="en-US" altLang="zh-CN" sz="2000" dirty="0">
                <a:latin typeface="宋体" pitchFamily="2" charset="-122"/>
              </a:rPr>
              <a:t>}</a:t>
            </a:r>
            <a:endParaRPr lang="zh-CN" altLang="en-US" sz="2000" dirty="0"/>
          </a:p>
        </p:txBody>
      </p:sp>
      <p:sp>
        <p:nvSpPr>
          <p:cNvPr id="3"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静态库</a:t>
            </a:r>
          </a:p>
        </p:txBody>
      </p:sp>
    </p:spTree>
    <p:extLst>
      <p:ext uri="{BB962C8B-B14F-4D97-AF65-F5344CB8AC3E}">
        <p14:creationId xmlns:p14="http://schemas.microsoft.com/office/powerpoint/2010/main" val="1344754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99"/>
          <p:cNvSpPr txBox="1">
            <a:spLocks noChangeArrowheads="1"/>
          </p:cNvSpPr>
          <p:nvPr/>
        </p:nvSpPr>
        <p:spPr bwMode="auto">
          <a:xfrm>
            <a:off x="899592" y="1124744"/>
            <a:ext cx="7358063"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266700"/>
            <a:r>
              <a:rPr lang="en-US" altLang="zh-CN" sz="2400" dirty="0">
                <a:latin typeface="宋体" pitchFamily="2" charset="-122"/>
              </a:rPr>
              <a:t>步骤2  </a:t>
            </a:r>
            <a:r>
              <a:rPr lang="zh-CN" altLang="zh-CN" sz="2400" dirty="0">
                <a:latin typeface="宋体" pitchFamily="2" charset="-122"/>
              </a:rPr>
              <a:t>编译</a:t>
            </a:r>
          </a:p>
          <a:p>
            <a:pPr indent="266700"/>
            <a:r>
              <a:rPr lang="en-US" altLang="zh-CN" sz="2400" dirty="0">
                <a:latin typeface="宋体" pitchFamily="2" charset="-122"/>
              </a:rPr>
              <a:t>[</a:t>
            </a:r>
            <a:r>
              <a:rPr lang="en-US" altLang="zh-CN" sz="2400" dirty="0" err="1">
                <a:latin typeface="宋体" pitchFamily="2" charset="-122"/>
              </a:rPr>
              <a:t>root@localhost</a:t>
            </a:r>
            <a:r>
              <a:rPr lang="en-US" altLang="zh-CN" sz="2400" dirty="0">
                <a:latin typeface="宋体" pitchFamily="2" charset="-122"/>
              </a:rPr>
              <a:t> root]# </a:t>
            </a:r>
            <a:r>
              <a:rPr lang="en-US" altLang="zh-CN" sz="2400" dirty="0" err="1">
                <a:solidFill>
                  <a:srgbClr val="FF0000"/>
                </a:solidFill>
                <a:latin typeface="宋体" pitchFamily="2" charset="-122"/>
              </a:rPr>
              <a:t>gcc</a:t>
            </a:r>
            <a:r>
              <a:rPr lang="en-US" altLang="zh-CN" sz="2400" dirty="0">
                <a:solidFill>
                  <a:srgbClr val="FF0000"/>
                </a:solidFill>
                <a:latin typeface="宋体" pitchFamily="2" charset="-122"/>
              </a:rPr>
              <a:t> -c </a:t>
            </a:r>
            <a:r>
              <a:rPr lang="en-US" altLang="zh-CN" sz="2400" dirty="0">
                <a:latin typeface="宋体" pitchFamily="2" charset="-122"/>
              </a:rPr>
              <a:t>pro1.c pro2.c</a:t>
            </a:r>
          </a:p>
          <a:p>
            <a:pPr indent="266700"/>
            <a:r>
              <a:rPr lang="en-US" altLang="zh-CN" sz="2400" dirty="0">
                <a:latin typeface="宋体" pitchFamily="2" charset="-122"/>
              </a:rPr>
              <a:t>[</a:t>
            </a:r>
            <a:r>
              <a:rPr lang="en-US" altLang="zh-CN" sz="2400" dirty="0" err="1">
                <a:latin typeface="宋体" pitchFamily="2" charset="-122"/>
              </a:rPr>
              <a:t>root@localhost</a:t>
            </a:r>
            <a:r>
              <a:rPr lang="en-US" altLang="zh-CN" sz="2400" dirty="0">
                <a:latin typeface="宋体" pitchFamily="2" charset="-122"/>
              </a:rPr>
              <a:t> root]# ls *.o</a:t>
            </a:r>
          </a:p>
          <a:p>
            <a:pPr indent="266700"/>
            <a:r>
              <a:rPr lang="en-US" altLang="zh-CN" sz="2400" dirty="0">
                <a:latin typeface="宋体" pitchFamily="2" charset="-122"/>
              </a:rPr>
              <a:t>   pro1.o pro2.o</a:t>
            </a:r>
          </a:p>
          <a:p>
            <a:pPr indent="266700"/>
            <a:endParaRPr lang="zh-CN" altLang="en-US" sz="2400" dirty="0">
              <a:latin typeface="宋体" pitchFamily="2" charset="-122"/>
            </a:endParaRPr>
          </a:p>
          <a:p>
            <a:pPr indent="266700"/>
            <a:r>
              <a:rPr lang="zh-CN" altLang="en-US" sz="2400" dirty="0">
                <a:latin typeface="宋体" pitchFamily="2" charset="-122"/>
              </a:rPr>
              <a:t>步骤</a:t>
            </a:r>
            <a:r>
              <a:rPr lang="en-US" altLang="zh-CN" sz="2400" dirty="0">
                <a:latin typeface="宋体" pitchFamily="2" charset="-122"/>
              </a:rPr>
              <a:t>3  </a:t>
            </a:r>
            <a:r>
              <a:rPr lang="zh-CN" altLang="en-US" sz="2400" dirty="0">
                <a:latin typeface="宋体" pitchFamily="2" charset="-122"/>
              </a:rPr>
              <a:t>建立文件</a:t>
            </a:r>
            <a:r>
              <a:rPr lang="en-US" altLang="zh-CN" sz="2400" dirty="0" err="1">
                <a:latin typeface="宋体" pitchFamily="2" charset="-122"/>
              </a:rPr>
              <a:t>lib.h</a:t>
            </a:r>
            <a:endParaRPr lang="en-US" altLang="zh-CN" sz="2400" dirty="0">
              <a:latin typeface="宋体" pitchFamily="2" charset="-122"/>
            </a:endParaRPr>
          </a:p>
          <a:p>
            <a:pPr indent="266700"/>
            <a:r>
              <a:rPr lang="en-US" altLang="zh-CN" sz="2400" dirty="0">
                <a:latin typeface="宋体" pitchFamily="2" charset="-122"/>
              </a:rPr>
              <a:t>[</a:t>
            </a:r>
            <a:r>
              <a:rPr lang="en-US" altLang="zh-CN" sz="2400" dirty="0" err="1">
                <a:latin typeface="宋体" pitchFamily="2" charset="-122"/>
              </a:rPr>
              <a:t>root@localhost</a:t>
            </a:r>
            <a:r>
              <a:rPr lang="en-US" altLang="zh-CN" sz="2400" dirty="0">
                <a:latin typeface="宋体" pitchFamily="2" charset="-122"/>
              </a:rPr>
              <a:t> root]# cat </a:t>
            </a:r>
            <a:r>
              <a:rPr lang="en-US" altLang="zh-CN" sz="2400" dirty="0" err="1">
                <a:latin typeface="宋体" pitchFamily="2" charset="-122"/>
              </a:rPr>
              <a:t>lib.h</a:t>
            </a:r>
            <a:endParaRPr lang="en-US" altLang="zh-CN" sz="2400" dirty="0">
              <a:latin typeface="宋体" pitchFamily="2" charset="-122"/>
            </a:endParaRPr>
          </a:p>
          <a:p>
            <a:pPr indent="266700"/>
            <a:r>
              <a:rPr lang="en-US" altLang="zh-CN" sz="2400" dirty="0">
                <a:latin typeface="宋体" pitchFamily="2" charset="-122"/>
              </a:rPr>
              <a:t>/*lib.h：pro1.c，pro2.c*/</a:t>
            </a:r>
          </a:p>
          <a:p>
            <a:pPr indent="266700"/>
            <a:r>
              <a:rPr lang="en-US" altLang="zh-CN" sz="2400" dirty="0" err="1">
                <a:latin typeface="宋体" pitchFamily="2" charset="-122"/>
              </a:rPr>
              <a:t>int</a:t>
            </a:r>
            <a:r>
              <a:rPr lang="en-US" altLang="zh-CN" sz="2400" dirty="0">
                <a:latin typeface="宋体" pitchFamily="2" charset="-122"/>
              </a:rPr>
              <a:t>  pro1(</a:t>
            </a:r>
            <a:r>
              <a:rPr lang="en-US" altLang="zh-CN" sz="2400" dirty="0" err="1">
                <a:latin typeface="宋体" pitchFamily="2" charset="-122"/>
              </a:rPr>
              <a:t>int</a:t>
            </a:r>
            <a:r>
              <a:rPr lang="en-US" altLang="zh-CN" sz="2400" dirty="0">
                <a:latin typeface="宋体" pitchFamily="2" charset="-122"/>
              </a:rPr>
              <a:t>);</a:t>
            </a:r>
          </a:p>
          <a:p>
            <a:pPr indent="266700"/>
            <a:r>
              <a:rPr lang="en-US" altLang="zh-CN" sz="2400" dirty="0" err="1">
                <a:latin typeface="宋体" pitchFamily="2" charset="-122"/>
              </a:rPr>
              <a:t>int</a:t>
            </a:r>
            <a:r>
              <a:rPr lang="en-US" altLang="zh-CN" sz="2400" dirty="0">
                <a:latin typeface="宋体" pitchFamily="2" charset="-122"/>
              </a:rPr>
              <a:t>  pro2(char *);</a:t>
            </a:r>
          </a:p>
          <a:p>
            <a:pPr indent="266700"/>
            <a:endParaRPr lang="en-US" altLang="zh-CN" sz="2400" dirty="0">
              <a:latin typeface="宋体" pitchFamily="2" charset="-122"/>
            </a:endParaRPr>
          </a:p>
          <a:p>
            <a:pPr indent="266700"/>
            <a:r>
              <a:rPr lang="en-US" altLang="zh-CN" sz="2400" dirty="0">
                <a:latin typeface="宋体" pitchFamily="2" charset="-122"/>
              </a:rPr>
              <a:t>步骤4  </a:t>
            </a:r>
            <a:r>
              <a:rPr lang="en-US" altLang="zh-CN" sz="2400" dirty="0" err="1">
                <a:latin typeface="宋体" pitchFamily="2" charset="-122"/>
              </a:rPr>
              <a:t>创建并使用一个库文件</a:t>
            </a:r>
            <a:r>
              <a:rPr lang="en-US" altLang="zh-CN" sz="2400" dirty="0">
                <a:latin typeface="宋体" pitchFamily="2" charset="-122"/>
              </a:rPr>
              <a:t>。</a:t>
            </a:r>
          </a:p>
          <a:p>
            <a:pPr indent="266700"/>
            <a:r>
              <a:rPr lang="en-US" altLang="zh-CN" sz="2400" dirty="0">
                <a:latin typeface="宋体" pitchFamily="2" charset="-122"/>
              </a:rPr>
              <a:t>[</a:t>
            </a:r>
            <a:r>
              <a:rPr lang="en-US" altLang="zh-CN" sz="2400" dirty="0" err="1">
                <a:latin typeface="宋体" pitchFamily="2" charset="-122"/>
              </a:rPr>
              <a:t>root@localhost</a:t>
            </a:r>
            <a:r>
              <a:rPr lang="en-US" altLang="zh-CN" sz="2400" dirty="0">
                <a:latin typeface="宋体" pitchFamily="2" charset="-122"/>
              </a:rPr>
              <a:t> root]# </a:t>
            </a:r>
            <a:r>
              <a:rPr lang="en-US" altLang="zh-CN" sz="2400" dirty="0" err="1">
                <a:solidFill>
                  <a:srgbClr val="FF0000"/>
                </a:solidFill>
                <a:latin typeface="宋体" pitchFamily="2" charset="-122"/>
              </a:rPr>
              <a:t>ar</a:t>
            </a:r>
            <a:r>
              <a:rPr lang="en-US" altLang="zh-CN" sz="2400" dirty="0">
                <a:solidFill>
                  <a:srgbClr val="FF0000"/>
                </a:solidFill>
                <a:latin typeface="宋体" pitchFamily="2" charset="-122"/>
              </a:rPr>
              <a:t> </a:t>
            </a:r>
            <a:r>
              <a:rPr lang="en-US" altLang="zh-CN" sz="2400" dirty="0" err="1">
                <a:solidFill>
                  <a:srgbClr val="FF0000"/>
                </a:solidFill>
                <a:latin typeface="宋体" pitchFamily="2" charset="-122"/>
              </a:rPr>
              <a:t>crv</a:t>
            </a:r>
            <a:r>
              <a:rPr lang="en-US" altLang="zh-CN" sz="2400" dirty="0">
                <a:latin typeface="宋体" pitchFamily="2" charset="-122"/>
              </a:rPr>
              <a:t> </a:t>
            </a:r>
            <a:r>
              <a:rPr lang="en-US" altLang="zh-CN" sz="2400" dirty="0" err="1">
                <a:latin typeface="宋体" pitchFamily="2" charset="-122"/>
              </a:rPr>
              <a:t>libfoo.a</a:t>
            </a:r>
            <a:r>
              <a:rPr lang="en-US" altLang="zh-CN" sz="2400" dirty="0">
                <a:latin typeface="宋体" pitchFamily="2" charset="-122"/>
              </a:rPr>
              <a:t> pro1.o pro2.o</a:t>
            </a:r>
          </a:p>
          <a:p>
            <a:pPr indent="266700"/>
            <a:endParaRPr lang="en-US" altLang="zh-CN" sz="2000" dirty="0">
              <a:latin typeface="宋体" pitchFamily="2" charset="-122"/>
            </a:endParaRPr>
          </a:p>
          <a:p>
            <a:pPr indent="266700"/>
            <a:endParaRPr lang="en-US" altLang="zh-CN" sz="2000" dirty="0">
              <a:latin typeface="宋体" pitchFamily="2" charset="-122"/>
            </a:endParaRPr>
          </a:p>
        </p:txBody>
      </p:sp>
      <p:sp>
        <p:nvSpPr>
          <p:cNvPr id="3"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静态库</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3" y="1628800"/>
            <a:ext cx="8932169" cy="394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4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99"/>
          <p:cNvSpPr txBox="1">
            <a:spLocks noChangeArrowheads="1"/>
          </p:cNvSpPr>
          <p:nvPr/>
        </p:nvSpPr>
        <p:spPr bwMode="auto">
          <a:xfrm>
            <a:off x="395536" y="1056752"/>
            <a:ext cx="891582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400" dirty="0" smtClean="0">
                <a:latin typeface="+mn-ea"/>
                <a:ea typeface="+mn-ea"/>
              </a:rPr>
              <a:t>步骤</a:t>
            </a:r>
            <a:r>
              <a:rPr lang="en-US" altLang="zh-CN" sz="2400" dirty="0">
                <a:latin typeface="+mn-ea"/>
                <a:ea typeface="+mn-ea"/>
                <a:cs typeface="Times New Roman" pitchFamily="18" charset="0"/>
              </a:rPr>
              <a:t>5</a:t>
            </a:r>
            <a:r>
              <a:rPr lang="en-US" altLang="zh-CN" sz="2400" dirty="0">
                <a:latin typeface="+mn-ea"/>
                <a:ea typeface="+mn-ea"/>
              </a:rPr>
              <a:t> </a:t>
            </a:r>
            <a:r>
              <a:rPr lang="zh-CN" altLang="en-US" sz="2400" dirty="0">
                <a:latin typeface="+mn-ea"/>
                <a:ea typeface="+mn-ea"/>
              </a:rPr>
              <a:t>函数库使用</a:t>
            </a:r>
            <a:r>
              <a:rPr lang="en-US" altLang="zh-CN" sz="2400" dirty="0">
                <a:latin typeface="+mn-ea"/>
                <a:ea typeface="+mn-ea"/>
              </a:rPr>
              <a:t> </a:t>
            </a:r>
          </a:p>
          <a:p>
            <a:r>
              <a:rPr lang="zh-CN" altLang="en-US" sz="2400" dirty="0">
                <a:latin typeface="+mn-ea"/>
                <a:ea typeface="+mn-ea"/>
              </a:rPr>
              <a:t>主程序</a:t>
            </a:r>
            <a:r>
              <a:rPr lang="en-US" altLang="zh-CN" sz="2400" dirty="0">
                <a:latin typeface="+mn-ea"/>
                <a:ea typeface="+mn-ea"/>
              </a:rPr>
              <a:t>3-8</a:t>
            </a:r>
            <a:r>
              <a:rPr lang="en-US" altLang="zh-CN" sz="2400" dirty="0">
                <a:latin typeface="+mn-ea"/>
                <a:ea typeface="+mn-ea"/>
                <a:cs typeface="Times New Roman" pitchFamily="18" charset="0"/>
              </a:rPr>
              <a:t>.c</a:t>
            </a:r>
            <a:r>
              <a:rPr lang="zh-CN" altLang="en-US" sz="2400" dirty="0">
                <a:latin typeface="+mn-ea"/>
                <a:ea typeface="+mn-ea"/>
              </a:rPr>
              <a:t>非常简单。它包含库的头文件并且调用库中的一个函数</a:t>
            </a:r>
            <a:r>
              <a:rPr lang="zh-CN" altLang="en-US" sz="2400" dirty="0" smtClean="0">
                <a:latin typeface="+mn-ea"/>
                <a:ea typeface="+mn-ea"/>
              </a:rPr>
              <a:t>。</a:t>
            </a:r>
            <a:endParaRPr lang="en-US" altLang="zh-CN" sz="2400" dirty="0" smtClean="0">
              <a:latin typeface="+mn-ea"/>
              <a:ea typeface="+mn-ea"/>
            </a:endParaRPr>
          </a:p>
          <a:p>
            <a:r>
              <a:rPr lang="en-US" altLang="zh-CN" sz="2400" dirty="0" smtClean="0">
                <a:latin typeface="+mn-ea"/>
                <a:ea typeface="+mn-ea"/>
              </a:rPr>
              <a:t>[</a:t>
            </a:r>
            <a:r>
              <a:rPr lang="en-US" altLang="zh-CN" sz="2400" dirty="0" err="1">
                <a:latin typeface="+mn-ea"/>
                <a:ea typeface="+mn-ea"/>
              </a:rPr>
              <a:t>root@localhost</a:t>
            </a:r>
            <a:r>
              <a:rPr lang="en-US" altLang="zh-CN" sz="2400" dirty="0">
                <a:latin typeface="+mn-ea"/>
                <a:ea typeface="+mn-ea"/>
              </a:rPr>
              <a:t> root]# cat 3-8.c</a:t>
            </a:r>
          </a:p>
          <a:p>
            <a:r>
              <a:rPr lang="en-US" altLang="zh-CN" sz="2400" dirty="0">
                <a:latin typeface="+mn-ea"/>
                <a:ea typeface="+mn-ea"/>
              </a:rPr>
              <a:t>#include "</a:t>
            </a:r>
            <a:r>
              <a:rPr lang="en-US" altLang="zh-CN" sz="2400" dirty="0" err="1">
                <a:latin typeface="+mn-ea"/>
                <a:ea typeface="+mn-ea"/>
              </a:rPr>
              <a:t>lib.h</a:t>
            </a:r>
            <a:r>
              <a:rPr lang="en-US" altLang="zh-CN" sz="2400" dirty="0">
                <a:latin typeface="+mn-ea"/>
                <a:ea typeface="+mn-ea"/>
              </a:rPr>
              <a:t>"</a:t>
            </a:r>
          </a:p>
          <a:p>
            <a:r>
              <a:rPr lang="en-US" altLang="zh-CN" sz="2400" dirty="0" err="1">
                <a:latin typeface="+mn-ea"/>
                <a:ea typeface="+mn-ea"/>
              </a:rPr>
              <a:t>int</a:t>
            </a:r>
            <a:r>
              <a:rPr lang="en-US" altLang="zh-CN" sz="2400" dirty="0">
                <a:latin typeface="+mn-ea"/>
                <a:ea typeface="+mn-ea"/>
              </a:rPr>
              <a:t> main()</a:t>
            </a:r>
          </a:p>
          <a:p>
            <a:r>
              <a:rPr lang="en-US" altLang="zh-CN" sz="2400" dirty="0">
                <a:latin typeface="+mn-ea"/>
                <a:ea typeface="+mn-ea"/>
              </a:rPr>
              <a:t>{</a:t>
            </a:r>
          </a:p>
          <a:p>
            <a:r>
              <a:rPr lang="en-US" altLang="zh-CN" sz="2400" dirty="0">
                <a:latin typeface="+mn-ea"/>
                <a:ea typeface="+mn-ea"/>
              </a:rPr>
              <a:t>	pro2("Linux world");</a:t>
            </a:r>
          </a:p>
          <a:p>
            <a:r>
              <a:rPr lang="en-US" altLang="zh-CN" sz="2400" dirty="0">
                <a:latin typeface="+mn-ea"/>
                <a:ea typeface="+mn-ea"/>
              </a:rPr>
              <a:t>	exit(0);</a:t>
            </a:r>
          </a:p>
          <a:p>
            <a:r>
              <a:rPr lang="en-US" altLang="zh-CN" sz="2400" dirty="0">
                <a:latin typeface="+mn-ea"/>
                <a:ea typeface="+mn-ea"/>
              </a:rPr>
              <a:t>}</a:t>
            </a:r>
          </a:p>
          <a:p>
            <a:endParaRPr lang="zh-CN" altLang="en-US" sz="2400" dirty="0">
              <a:latin typeface="+mn-ea"/>
              <a:ea typeface="+mn-ea"/>
            </a:endParaRPr>
          </a:p>
          <a:p>
            <a:r>
              <a:rPr lang="zh-CN" altLang="en-US" sz="2400" dirty="0">
                <a:latin typeface="+mn-ea"/>
                <a:ea typeface="+mn-ea"/>
              </a:rPr>
              <a:t>步骤6  编译并测试这个程序。</a:t>
            </a:r>
          </a:p>
          <a:p>
            <a:r>
              <a:rPr lang="zh-CN" altLang="en-US" sz="2400" dirty="0">
                <a:latin typeface="+mn-ea"/>
                <a:ea typeface="+mn-ea"/>
              </a:rPr>
              <a:t>[root@localhost root]# gcc -o  3-8  3-8.c  </a:t>
            </a:r>
            <a:r>
              <a:rPr lang="zh-CN" altLang="en-US" sz="2400" dirty="0">
                <a:solidFill>
                  <a:srgbClr val="FF0000"/>
                </a:solidFill>
                <a:latin typeface="+mn-ea"/>
                <a:ea typeface="+mn-ea"/>
              </a:rPr>
              <a:t>-L.  -lfoo</a:t>
            </a:r>
          </a:p>
          <a:p>
            <a:r>
              <a:rPr lang="zh-CN" altLang="en-US" sz="2400" dirty="0">
                <a:latin typeface="+mn-ea"/>
                <a:ea typeface="+mn-ea"/>
              </a:rPr>
              <a:t>[root@localhost root]# ./3-8</a:t>
            </a:r>
          </a:p>
        </p:txBody>
      </p:sp>
      <p:sp>
        <p:nvSpPr>
          <p:cNvPr id="3"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静态库</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04" y="3649919"/>
            <a:ext cx="7878457" cy="256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8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共享库</a:t>
            </a:r>
            <a:endParaRPr lang="zh-CN" altLang="en-US" dirty="0"/>
          </a:p>
        </p:txBody>
      </p:sp>
      <p:sp>
        <p:nvSpPr>
          <p:cNvPr id="3" name="内容占位符 2"/>
          <p:cNvSpPr>
            <a:spLocks noGrp="1"/>
          </p:cNvSpPr>
          <p:nvPr>
            <p:ph idx="1"/>
          </p:nvPr>
        </p:nvSpPr>
        <p:spPr>
          <a:xfrm>
            <a:off x="539552" y="1196752"/>
            <a:ext cx="8712968" cy="4525963"/>
          </a:xfrm>
        </p:spPr>
        <p:txBody>
          <a:bodyPr/>
          <a:lstStyle/>
          <a:p>
            <a:r>
              <a:rPr lang="zh-CN" altLang="en-US" sz="2400" dirty="0" smtClean="0"/>
              <a:t>静态库若同时运行的许多应用程序都使用同一个函数库的函数时，就会在内存中有同一个函数的多份拷贝文件</a:t>
            </a:r>
            <a:endParaRPr lang="en-US" altLang="zh-CN" sz="2400" dirty="0" smtClean="0"/>
          </a:p>
          <a:p>
            <a:r>
              <a:rPr lang="zh-CN" altLang="en-US" sz="2400" dirty="0" smtClean="0"/>
              <a:t>共享库不同，可以用来实现函数的动态链接</a:t>
            </a:r>
            <a:endParaRPr lang="en-US" altLang="zh-CN" sz="2400" dirty="0" smtClean="0"/>
          </a:p>
          <a:p>
            <a:r>
              <a:rPr lang="zh-CN" altLang="en-US" sz="2400" dirty="0" smtClean="0"/>
              <a:t>大多数操作系统都支持共享库</a:t>
            </a:r>
            <a:endParaRPr lang="en-US" altLang="zh-CN" sz="2400" dirty="0" smtClean="0"/>
          </a:p>
          <a:p>
            <a:r>
              <a:rPr lang="zh-CN" altLang="en-US" sz="2400" dirty="0" smtClean="0"/>
              <a:t>共享库的保持位置与静态库一样，但共享库的后缀名各不同</a:t>
            </a:r>
            <a:endParaRPr lang="en-US" altLang="zh-CN" sz="2400" dirty="0" smtClean="0"/>
          </a:p>
          <a:p>
            <a:pPr marL="0" indent="0">
              <a:buNone/>
            </a:pPr>
            <a:r>
              <a:rPr lang="zh-CN" altLang="en-US" sz="2400" dirty="0"/>
              <a:t> </a:t>
            </a:r>
            <a:r>
              <a:rPr lang="zh-CN" altLang="en-US" sz="2400" dirty="0" smtClean="0"/>
              <a:t>    如：</a:t>
            </a:r>
            <a:r>
              <a:rPr lang="en-US" altLang="zh-CN" sz="2400" dirty="0" smtClean="0"/>
              <a:t>Linux</a:t>
            </a:r>
            <a:r>
              <a:rPr lang="zh-CN" altLang="en-US" sz="2400" dirty="0" smtClean="0"/>
              <a:t>系统中，标准的数学库的共享库是</a:t>
            </a:r>
            <a:r>
              <a:rPr lang="en-US" altLang="zh-CN" sz="2400" dirty="0" smtClean="0"/>
              <a:t>/usr/lib/libm.so</a:t>
            </a:r>
          </a:p>
          <a:p>
            <a:r>
              <a:rPr lang="zh-CN" altLang="en-US" sz="2400" dirty="0"/>
              <a:t>一</a:t>
            </a:r>
            <a:r>
              <a:rPr lang="zh-CN" altLang="en-US" sz="2400" dirty="0" smtClean="0"/>
              <a:t>个程序使用共享库时，程序本身不再包含函数代码，而是引用运行时可访问的共享代码，必要时共享代码才被加载到内存中</a:t>
            </a:r>
            <a:endParaRPr lang="en-US" altLang="zh-CN" sz="2400" dirty="0" smtClean="0"/>
          </a:p>
          <a:p>
            <a:r>
              <a:rPr lang="zh-CN" altLang="en-US" sz="2400" dirty="0" smtClean="0"/>
              <a:t>通过这种方法系统只用保留共享库的一份副本供许多应用程序使用</a:t>
            </a:r>
            <a:endParaRPr lang="en-US" altLang="zh-CN" sz="2400" dirty="0" smtClean="0"/>
          </a:p>
          <a:p>
            <a:r>
              <a:rPr lang="zh-CN" altLang="en-US" sz="2400" dirty="0"/>
              <a:t>共享</a:t>
            </a:r>
            <a:r>
              <a:rPr lang="zh-CN" altLang="en-US" sz="2400" dirty="0" smtClean="0"/>
              <a:t>库发行版本的问题请同学查看</a:t>
            </a:r>
            <a:r>
              <a:rPr lang="en-US" altLang="zh-CN" sz="2400" dirty="0" smtClean="0"/>
              <a:t>(p11)</a:t>
            </a:r>
          </a:p>
        </p:txBody>
      </p:sp>
    </p:spTree>
    <p:extLst>
      <p:ext uri="{BB962C8B-B14F-4D97-AF65-F5344CB8AC3E}">
        <p14:creationId xmlns:p14="http://schemas.microsoft.com/office/powerpoint/2010/main" val="1587599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1"/>
          <p:cNvSpPr txBox="1">
            <a:spLocks noChangeArrowheads="1"/>
          </p:cNvSpPr>
          <p:nvPr/>
        </p:nvSpPr>
        <p:spPr bwMode="auto">
          <a:xfrm>
            <a:off x="564356" y="1268760"/>
            <a:ext cx="8245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000" dirty="0">
                <a:latin typeface="黑体" pitchFamily="49" charset="-122"/>
                <a:ea typeface="黑体" pitchFamily="49" charset="-122"/>
              </a:rPr>
              <a:t>例</a:t>
            </a:r>
            <a:r>
              <a:rPr lang="en-US" altLang="zh-CN" sz="2000" dirty="0">
                <a:latin typeface="Times New Roman" pitchFamily="18" charset="0"/>
                <a:cs typeface="Times New Roman" pitchFamily="18" charset="0"/>
              </a:rPr>
              <a:t>3.9  </a:t>
            </a:r>
            <a:r>
              <a:rPr lang="zh-CN" altLang="en-US" sz="2000" dirty="0">
                <a:latin typeface="黑体" pitchFamily="49" charset="-122"/>
                <a:ea typeface="黑体" pitchFamily="49" charset="-122"/>
              </a:rPr>
              <a:t>设计一个程序，要求把输入的数字记作</a:t>
            </a:r>
            <a:r>
              <a:rPr lang="en-US" altLang="zh-CN" sz="2000" dirty="0">
                <a:latin typeface="Times New Roman" pitchFamily="18" charset="0"/>
                <a:cs typeface="Times New Roman" pitchFamily="18" charset="0"/>
              </a:rPr>
              <a:t>a</a:t>
            </a:r>
            <a:r>
              <a:rPr lang="zh-CN" altLang="en-US" sz="2000" dirty="0">
                <a:latin typeface="黑体" pitchFamily="49" charset="-122"/>
                <a:ea typeface="黑体" pitchFamily="49" charset="-122"/>
              </a:rPr>
              <a:t>，算出</a:t>
            </a:r>
            <a:r>
              <a:rPr lang="en-US" altLang="zh-CN" sz="2000" dirty="0">
                <a:latin typeface="Times New Roman" pitchFamily="18" charset="0"/>
                <a:cs typeface="Times New Roman" pitchFamily="18" charset="0"/>
              </a:rPr>
              <a:t>sin(a)</a:t>
            </a:r>
            <a:r>
              <a:rPr lang="zh-CN" altLang="en-US" sz="2000" dirty="0">
                <a:latin typeface="黑体" pitchFamily="49" charset="-122"/>
                <a:ea typeface="黑体" pitchFamily="49" charset="-122"/>
              </a:rPr>
              <a:t>的值。</a:t>
            </a:r>
          </a:p>
          <a:p>
            <a:pPr indent="0"/>
            <a:r>
              <a:rPr lang="zh-CN" altLang="en-US" sz="2000" dirty="0">
                <a:latin typeface="黑体" pitchFamily="49" charset="-122"/>
                <a:ea typeface="黑体" pitchFamily="49" charset="-122"/>
              </a:rPr>
              <a:t>分析  </a:t>
            </a:r>
            <a:r>
              <a:rPr lang="zh-CN" altLang="en-US" sz="2000" dirty="0">
                <a:latin typeface="宋体" pitchFamily="2" charset="-122"/>
              </a:rPr>
              <a:t>首先从键盘输入一个数，用函数</a:t>
            </a:r>
            <a:r>
              <a:rPr lang="en-US" altLang="zh-CN" sz="2000" dirty="0">
                <a:latin typeface="宋体" pitchFamily="2" charset="-122"/>
              </a:rPr>
              <a:t>sin</a:t>
            </a:r>
            <a:r>
              <a:rPr lang="zh-CN" altLang="en-US" sz="2000" dirty="0">
                <a:latin typeface="宋体" pitchFamily="2" charset="-122"/>
              </a:rPr>
              <a:t>计算后输出。然后用循环的方法输入实型数，关键的问题是如何正确编译。</a:t>
            </a:r>
            <a:endParaRPr lang="zh-CN" altLang="en-US" sz="2000" dirty="0"/>
          </a:p>
        </p:txBody>
      </p:sp>
      <p:sp>
        <p:nvSpPr>
          <p:cNvPr id="45059" name="文本框 2"/>
          <p:cNvSpPr txBox="1">
            <a:spLocks noChangeArrowheads="1"/>
          </p:cNvSpPr>
          <p:nvPr/>
        </p:nvSpPr>
        <p:spPr bwMode="auto">
          <a:xfrm>
            <a:off x="800100" y="2302222"/>
            <a:ext cx="777398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000" dirty="0">
                <a:latin typeface="宋体" pitchFamily="2" charset="-122"/>
              </a:rPr>
              <a:t>[</a:t>
            </a:r>
            <a:r>
              <a:rPr lang="en-US" altLang="zh-CN" sz="2000" dirty="0" err="1">
                <a:latin typeface="宋体" pitchFamily="2" charset="-122"/>
              </a:rPr>
              <a:t>root@localhost</a:t>
            </a:r>
            <a:r>
              <a:rPr lang="en-US" altLang="zh-CN" sz="2000" dirty="0">
                <a:latin typeface="宋体" pitchFamily="2" charset="-122"/>
              </a:rPr>
              <a:t> root]# vim  3-9.c</a:t>
            </a:r>
          </a:p>
          <a:p>
            <a:r>
              <a:rPr lang="en-US" altLang="zh-CN" sz="2000" dirty="0">
                <a:latin typeface="Courier New" pitchFamily="49" charset="0"/>
                <a:cs typeface="Courier New" pitchFamily="49" charset="0"/>
              </a:rPr>
              <a:t>#include&lt;</a:t>
            </a:r>
            <a:r>
              <a:rPr lang="en-US" altLang="zh-CN" sz="2000" dirty="0" err="1">
                <a:latin typeface="Courier New" pitchFamily="49" charset="0"/>
                <a:cs typeface="Courier New" pitchFamily="49" charset="0"/>
              </a:rPr>
              <a:t>std</a:t>
            </a:r>
            <a:r>
              <a:rPr lang="en-US" altLang="zh-CN" sz="2000" dirty="0" err="1">
                <a:latin typeface="宋体" pitchFamily="2" charset="-122"/>
              </a:rPr>
              <a:t>io</a:t>
            </a:r>
            <a:r>
              <a:rPr lang="en-US" altLang="zh-CN" sz="2000" dirty="0" err="1">
                <a:latin typeface="Courier New" pitchFamily="49" charset="0"/>
                <a:cs typeface="Courier New" pitchFamily="49" charset="0"/>
              </a:rPr>
              <a:t>.h</a:t>
            </a:r>
            <a:r>
              <a:rPr lang="en-US" altLang="zh-CN" sz="2000" dirty="0">
                <a:latin typeface="Courier New" pitchFamily="49" charset="0"/>
                <a:cs typeface="Courier New" pitchFamily="49" charset="0"/>
              </a:rPr>
              <a:t>&gt;</a:t>
            </a:r>
            <a:r>
              <a:rPr lang="en-US" altLang="zh-CN" sz="2000" dirty="0">
                <a:latin typeface="宋体" pitchFamily="2" charset="-122"/>
              </a:rPr>
              <a:t>	</a:t>
            </a:r>
          </a:p>
          <a:p>
            <a:r>
              <a:rPr lang="en-US" altLang="zh-CN" sz="2000" dirty="0">
                <a:latin typeface="Courier New" pitchFamily="49" charset="0"/>
                <a:cs typeface="Courier New" pitchFamily="49" charset="0"/>
              </a:rPr>
              <a:t>#include&lt;</a:t>
            </a:r>
            <a:r>
              <a:rPr lang="en-US" altLang="zh-CN" sz="2000" dirty="0" err="1">
                <a:latin typeface="Courier New" pitchFamily="49" charset="0"/>
                <a:cs typeface="Courier New" pitchFamily="49" charset="0"/>
              </a:rPr>
              <a:t>math.h</a:t>
            </a:r>
            <a:r>
              <a:rPr lang="en-US" altLang="zh-CN" sz="2000" dirty="0">
                <a:latin typeface="Courier New" pitchFamily="49" charset="0"/>
                <a:cs typeface="Courier New" pitchFamily="49" charset="0"/>
              </a:rPr>
              <a:t>&gt;</a:t>
            </a:r>
            <a:r>
              <a:rPr lang="en-US" altLang="zh-CN" sz="2000" dirty="0">
                <a:latin typeface="宋体" pitchFamily="2" charset="-122"/>
              </a:rPr>
              <a:t>             		</a:t>
            </a:r>
          </a:p>
          <a:p>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main()</a:t>
            </a:r>
            <a:r>
              <a:rPr lang="en-US" altLang="zh-CN" sz="2000" dirty="0">
                <a:latin typeface="宋体" pitchFamily="2" charset="-122"/>
              </a:rPr>
              <a:t>                  		</a:t>
            </a:r>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double </a:t>
            </a:r>
            <a:r>
              <a:rPr lang="en-US" altLang="zh-CN" sz="2000" dirty="0" err="1">
                <a:latin typeface="Courier New" pitchFamily="49" charset="0"/>
                <a:cs typeface="Courier New" pitchFamily="49" charset="0"/>
              </a:rPr>
              <a:t>a,b</a:t>
            </a:r>
            <a:r>
              <a:rPr lang="en-US" altLang="zh-CN" sz="2000" dirty="0">
                <a:latin typeface="Courier New" pitchFamily="49" charset="0"/>
                <a:cs typeface="Courier New" pitchFamily="49" charset="0"/>
              </a:rPr>
              <a:t>;</a:t>
            </a:r>
          </a:p>
          <a:p>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a:t>
            </a:r>
            <a:r>
              <a:rPr lang="en-US" altLang="zh-CN" sz="2000" dirty="0">
                <a:latin typeface="宋体" pitchFamily="2" charset="-122"/>
              </a:rPr>
              <a:t>"</a:t>
            </a:r>
            <a:r>
              <a:rPr lang="zh-CN" altLang="en-US" sz="2000" dirty="0">
                <a:latin typeface="宋体" pitchFamily="2" charset="-122"/>
              </a:rPr>
              <a:t>请输入自变量</a:t>
            </a:r>
            <a:r>
              <a:rPr lang="en-US" altLang="zh-CN" sz="2000" dirty="0">
                <a:latin typeface="Courier New" pitchFamily="49" charset="0"/>
                <a:cs typeface="Courier New" pitchFamily="49" charset="0"/>
              </a:rPr>
              <a:t>:");</a:t>
            </a:r>
          </a:p>
          <a:p>
            <a:r>
              <a:rPr lang="en-US" altLang="zh-CN" sz="2000" dirty="0" err="1">
                <a:latin typeface="Courier New" pitchFamily="49" charset="0"/>
                <a:cs typeface="Courier New" pitchFamily="49" charset="0"/>
              </a:rPr>
              <a:t>scanf</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lf",&amp;a</a:t>
            </a:r>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b=sin(a);</a:t>
            </a:r>
            <a:r>
              <a:rPr lang="en-US" altLang="zh-CN" sz="2000" dirty="0">
                <a:latin typeface="宋体" pitchFamily="2" charset="-122"/>
              </a:rPr>
              <a:t>                   	</a:t>
            </a:r>
            <a:r>
              <a:rPr lang="en-US" altLang="zh-CN" sz="2000" dirty="0">
                <a:latin typeface="Courier New" pitchFamily="49" charset="0"/>
                <a:cs typeface="Courier New" pitchFamily="49" charset="0"/>
              </a:rPr>
              <a:t>/*</a:t>
            </a:r>
            <a:r>
              <a:rPr lang="zh-CN" altLang="en-US" sz="2000" dirty="0">
                <a:latin typeface="宋体" pitchFamily="2" charset="-122"/>
              </a:rPr>
              <a:t>调用数学函数计算</a:t>
            </a:r>
            <a:r>
              <a:rPr lang="en-US" altLang="zh-CN" sz="2000" dirty="0">
                <a:latin typeface="Courier New" pitchFamily="49" charset="0"/>
                <a:cs typeface="Courier New" pitchFamily="49" charset="0"/>
              </a:rPr>
              <a:t>*/</a:t>
            </a:r>
          </a:p>
          <a:p>
            <a:r>
              <a:rPr lang="en-US" altLang="zh-CN" sz="2000" dirty="0" err="1">
                <a:latin typeface="Courier New" pitchFamily="49" charset="0"/>
                <a:cs typeface="Courier New" pitchFamily="49" charset="0"/>
              </a:rPr>
              <a:t>printf</a:t>
            </a:r>
            <a:r>
              <a:rPr lang="en-US" altLang="zh-CN" sz="2000" dirty="0">
                <a:latin typeface="Courier New" pitchFamily="49" charset="0"/>
                <a:cs typeface="Courier New" pitchFamily="49" charset="0"/>
              </a:rPr>
              <a:t>("sin(%lf)=%lf\n",</a:t>
            </a:r>
            <a:r>
              <a:rPr lang="en-US" altLang="zh-CN" sz="2000" dirty="0" err="1">
                <a:latin typeface="Courier New" pitchFamily="49" charset="0"/>
                <a:cs typeface="Courier New" pitchFamily="49" charset="0"/>
              </a:rPr>
              <a:t>a,b</a:t>
            </a:r>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return  0;</a:t>
            </a:r>
          </a:p>
          <a:p>
            <a:r>
              <a:rPr lang="en-US" altLang="zh-CN" sz="2000" dirty="0">
                <a:latin typeface="Courier New" pitchFamily="49" charset="0"/>
                <a:cs typeface="Courier New" pitchFamily="49" charset="0"/>
              </a:rPr>
              <a:t>}</a:t>
            </a:r>
            <a:endParaRPr lang="zh-CN" altLang="en-US" sz="2000" dirty="0"/>
          </a:p>
        </p:txBody>
      </p:sp>
      <p:sp>
        <p:nvSpPr>
          <p:cNvPr id="6"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a:t>共享</a:t>
            </a:r>
            <a:r>
              <a:rPr lang="zh-CN" altLang="en-US" b="1" dirty="0" smtClean="0"/>
              <a:t>库</a:t>
            </a:r>
          </a:p>
        </p:txBody>
      </p:sp>
    </p:spTree>
    <p:extLst>
      <p:ext uri="{BB962C8B-B14F-4D97-AF65-F5344CB8AC3E}">
        <p14:creationId xmlns:p14="http://schemas.microsoft.com/office/powerpoint/2010/main" val="32964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99"/>
          <p:cNvSpPr txBox="1">
            <a:spLocks noChangeArrowheads="1"/>
          </p:cNvSpPr>
          <p:nvPr/>
        </p:nvSpPr>
        <p:spPr bwMode="auto">
          <a:xfrm>
            <a:off x="574960" y="1090478"/>
            <a:ext cx="856904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000" dirty="0">
                <a:latin typeface="+mn-ea"/>
                <a:ea typeface="+mn-ea"/>
              </a:rPr>
              <a:t>步骤</a:t>
            </a:r>
            <a:r>
              <a:rPr lang="en-US" altLang="zh-CN" sz="2000" dirty="0">
                <a:latin typeface="+mn-ea"/>
                <a:ea typeface="+mn-ea"/>
                <a:cs typeface="Times New Roman" pitchFamily="18" charset="0"/>
              </a:rPr>
              <a:t>2</a:t>
            </a:r>
            <a:r>
              <a:rPr lang="en-US" altLang="zh-CN" sz="2000" dirty="0">
                <a:latin typeface="+mn-ea"/>
                <a:ea typeface="+mn-ea"/>
              </a:rPr>
              <a:t>  </a:t>
            </a:r>
            <a:r>
              <a:rPr lang="zh-CN" altLang="en-US" sz="2000" dirty="0">
                <a:latin typeface="+mn-ea"/>
                <a:ea typeface="+mn-ea"/>
              </a:rPr>
              <a:t>用</a:t>
            </a:r>
            <a:r>
              <a:rPr lang="en-US" altLang="zh-CN" sz="2000" dirty="0" err="1">
                <a:latin typeface="+mn-ea"/>
                <a:ea typeface="+mn-ea"/>
              </a:rPr>
              <a:t>gcc</a:t>
            </a:r>
            <a:r>
              <a:rPr lang="zh-CN" altLang="en-US" sz="2000" dirty="0">
                <a:latin typeface="+mn-ea"/>
                <a:ea typeface="+mn-ea"/>
              </a:rPr>
              <a:t>编译程序。</a:t>
            </a:r>
          </a:p>
          <a:p>
            <a:r>
              <a:rPr lang="zh-CN" altLang="en-US" sz="2000" dirty="0">
                <a:latin typeface="+mn-ea"/>
                <a:ea typeface="+mn-ea"/>
              </a:rPr>
              <a:t>接着用</a:t>
            </a:r>
            <a:r>
              <a:rPr lang="en-US" altLang="zh-CN" sz="2000" dirty="0" err="1">
                <a:latin typeface="+mn-ea"/>
                <a:ea typeface="+mn-ea"/>
              </a:rPr>
              <a:t>gcc</a:t>
            </a:r>
            <a:r>
              <a:rPr lang="zh-CN" altLang="en-US" sz="2000" dirty="0">
                <a:latin typeface="+mn-ea"/>
                <a:ea typeface="+mn-ea"/>
              </a:rPr>
              <a:t>的“</a:t>
            </a:r>
            <a:r>
              <a:rPr lang="en-US" altLang="zh-CN" sz="2000" dirty="0">
                <a:latin typeface="+mn-ea"/>
                <a:ea typeface="+mn-ea"/>
                <a:cs typeface="Times New Roman" pitchFamily="18" charset="0"/>
              </a:rPr>
              <a:t>-o</a:t>
            </a:r>
            <a:r>
              <a:rPr lang="en-US" altLang="zh-CN" sz="2000" dirty="0">
                <a:latin typeface="+mn-ea"/>
                <a:ea typeface="+mn-ea"/>
              </a:rPr>
              <a:t>”</a:t>
            </a:r>
            <a:r>
              <a:rPr lang="zh-CN" altLang="en-US" sz="2000" dirty="0">
                <a:latin typeface="+mn-ea"/>
                <a:ea typeface="+mn-ea"/>
              </a:rPr>
              <a:t>参数，将</a:t>
            </a:r>
            <a:r>
              <a:rPr lang="en-US" altLang="zh-CN" sz="2000" dirty="0">
                <a:latin typeface="+mn-ea"/>
                <a:ea typeface="+mn-ea"/>
                <a:cs typeface="Times New Roman" pitchFamily="18" charset="0"/>
              </a:rPr>
              <a:t>3-9.c</a:t>
            </a:r>
            <a:r>
              <a:rPr lang="zh-CN" altLang="en-US" sz="2000" dirty="0">
                <a:latin typeface="+mn-ea"/>
                <a:ea typeface="+mn-ea"/>
              </a:rPr>
              <a:t>程序编译成可执行文件</a:t>
            </a:r>
            <a:r>
              <a:rPr lang="en-US" altLang="zh-CN" sz="2000" dirty="0">
                <a:latin typeface="+mn-ea"/>
                <a:ea typeface="+mn-ea"/>
                <a:cs typeface="Times New Roman" pitchFamily="18" charset="0"/>
              </a:rPr>
              <a:t>3-9</a:t>
            </a:r>
            <a:r>
              <a:rPr lang="zh-CN" altLang="en-US" sz="2000" dirty="0">
                <a:latin typeface="+mn-ea"/>
                <a:ea typeface="+mn-ea"/>
              </a:rPr>
              <a:t>，输入如下：</a:t>
            </a:r>
          </a:p>
          <a:p>
            <a:r>
              <a:rPr lang="en-US" altLang="zh-CN" sz="2000" dirty="0">
                <a:latin typeface="+mn-ea"/>
                <a:ea typeface="+mn-ea"/>
              </a:rPr>
              <a:t>[</a:t>
            </a:r>
            <a:r>
              <a:rPr lang="en-US" altLang="zh-CN" sz="2000" dirty="0" err="1">
                <a:latin typeface="+mn-ea"/>
                <a:ea typeface="+mn-ea"/>
              </a:rPr>
              <a:t>root@localhost</a:t>
            </a:r>
            <a:r>
              <a:rPr lang="en-US" altLang="zh-CN" sz="2000" dirty="0">
                <a:latin typeface="+mn-ea"/>
                <a:ea typeface="+mn-ea"/>
              </a:rPr>
              <a:t> root]# </a:t>
            </a:r>
            <a:r>
              <a:rPr lang="en-US" altLang="zh-CN" sz="2000" dirty="0" err="1">
                <a:latin typeface="+mn-ea"/>
                <a:ea typeface="+mn-ea"/>
              </a:rPr>
              <a:t>gcc</a:t>
            </a:r>
            <a:r>
              <a:rPr lang="en-US" altLang="zh-CN" sz="2000" dirty="0">
                <a:latin typeface="+mn-ea"/>
                <a:ea typeface="+mn-ea"/>
                <a:cs typeface="Courier New" pitchFamily="49" charset="0"/>
              </a:rPr>
              <a:t> </a:t>
            </a:r>
            <a:r>
              <a:rPr lang="en-US" altLang="zh-CN" sz="2000" dirty="0">
                <a:latin typeface="+mn-ea"/>
                <a:ea typeface="+mn-ea"/>
              </a:rPr>
              <a:t> 3-9.c  </a:t>
            </a:r>
            <a:r>
              <a:rPr lang="en-US" altLang="zh-CN" sz="2000" dirty="0">
                <a:latin typeface="+mn-ea"/>
                <a:ea typeface="+mn-ea"/>
                <a:cs typeface="Courier New" pitchFamily="49" charset="0"/>
              </a:rPr>
              <a:t>–</a:t>
            </a:r>
            <a:r>
              <a:rPr lang="en-US" altLang="zh-CN" sz="2000" dirty="0">
                <a:latin typeface="+mn-ea"/>
                <a:ea typeface="+mn-ea"/>
              </a:rPr>
              <a:t>o  3-9</a:t>
            </a:r>
          </a:p>
          <a:p>
            <a:r>
              <a:rPr lang="zh-CN" altLang="en-US" sz="2000" dirty="0">
                <a:latin typeface="+mn-ea"/>
                <a:ea typeface="+mn-ea"/>
              </a:rPr>
              <a:t>结果编译器报错，具体的提示如下：</a:t>
            </a:r>
            <a:endParaRPr lang="zh-CN" altLang="en-US" sz="2000" dirty="0">
              <a:latin typeface="+mn-ea"/>
              <a:ea typeface="+mn-ea"/>
              <a:cs typeface="Courier New" pitchFamily="49" charset="0"/>
            </a:endParaRPr>
          </a:p>
          <a:p>
            <a:r>
              <a:rPr lang="en-US" altLang="zh-CN" sz="2000" dirty="0">
                <a:latin typeface="+mn-ea"/>
                <a:ea typeface="+mn-ea"/>
                <a:cs typeface="Courier New" pitchFamily="49" charset="0"/>
              </a:rPr>
              <a:t>/</a:t>
            </a:r>
            <a:r>
              <a:rPr lang="en-US" altLang="zh-CN" sz="2000" dirty="0" err="1">
                <a:latin typeface="+mn-ea"/>
                <a:ea typeface="+mn-ea"/>
                <a:cs typeface="Courier New" pitchFamily="49" charset="0"/>
              </a:rPr>
              <a:t>tmp</a:t>
            </a:r>
            <a:r>
              <a:rPr lang="en-US" altLang="zh-CN" sz="2000" dirty="0">
                <a:latin typeface="+mn-ea"/>
                <a:ea typeface="+mn-ea"/>
                <a:cs typeface="Courier New" pitchFamily="49" charset="0"/>
              </a:rPr>
              <a:t>/</a:t>
            </a:r>
            <a:r>
              <a:rPr lang="en-US" altLang="zh-CN" sz="2000" dirty="0" err="1">
                <a:latin typeface="+mn-ea"/>
                <a:ea typeface="+mn-ea"/>
                <a:cs typeface="Courier New" pitchFamily="49" charset="0"/>
              </a:rPr>
              <a:t>cc</a:t>
            </a:r>
            <a:r>
              <a:rPr lang="en-US" altLang="zh-CN" sz="2000" dirty="0" err="1">
                <a:latin typeface="+mn-ea"/>
                <a:ea typeface="+mn-ea"/>
              </a:rPr>
              <a:t>jPJnA</a:t>
            </a:r>
            <a:r>
              <a:rPr lang="en-US" altLang="zh-CN" sz="2000" dirty="0" err="1">
                <a:latin typeface="+mn-ea"/>
                <a:ea typeface="+mn-ea"/>
                <a:cs typeface="Courier New" pitchFamily="49" charset="0"/>
              </a:rPr>
              <a:t>.o</a:t>
            </a:r>
            <a:r>
              <a:rPr lang="en-US" altLang="zh-CN" sz="2000" dirty="0">
                <a:latin typeface="+mn-ea"/>
                <a:ea typeface="+mn-ea"/>
                <a:cs typeface="Courier New" pitchFamily="49" charset="0"/>
              </a:rPr>
              <a:t>(.text+0x</a:t>
            </a:r>
            <a:r>
              <a:rPr lang="en-US" altLang="zh-CN" sz="2000" dirty="0">
                <a:latin typeface="+mn-ea"/>
                <a:ea typeface="+mn-ea"/>
              </a:rPr>
              <a:t>3e</a:t>
            </a:r>
            <a:r>
              <a:rPr lang="en-US" altLang="zh-CN" sz="2000" dirty="0">
                <a:latin typeface="+mn-ea"/>
                <a:ea typeface="+mn-ea"/>
                <a:cs typeface="Courier New" pitchFamily="49" charset="0"/>
              </a:rPr>
              <a:t>): In function </a:t>
            </a:r>
            <a:r>
              <a:rPr lang="en-US" altLang="zh-CN" sz="2000" dirty="0">
                <a:latin typeface="+mn-ea"/>
                <a:ea typeface="+mn-ea"/>
              </a:rPr>
              <a:t>'</a:t>
            </a:r>
            <a:r>
              <a:rPr lang="en-US" altLang="zh-CN" sz="2000" dirty="0">
                <a:latin typeface="+mn-ea"/>
                <a:ea typeface="+mn-ea"/>
                <a:cs typeface="Courier New" pitchFamily="49" charset="0"/>
              </a:rPr>
              <a:t>main':</a:t>
            </a:r>
          </a:p>
          <a:p>
            <a:r>
              <a:rPr lang="en-US" altLang="zh-CN" sz="2000" dirty="0">
                <a:latin typeface="+mn-ea"/>
                <a:ea typeface="+mn-ea"/>
                <a:cs typeface="Courier New" pitchFamily="49" charset="0"/>
              </a:rPr>
              <a:t>: undefined reference to </a:t>
            </a:r>
            <a:r>
              <a:rPr lang="en-US" altLang="zh-CN" sz="2000" dirty="0">
                <a:latin typeface="+mn-ea"/>
                <a:ea typeface="+mn-ea"/>
              </a:rPr>
              <a:t>'sin</a:t>
            </a:r>
            <a:r>
              <a:rPr lang="en-US" altLang="zh-CN" sz="2000" dirty="0">
                <a:latin typeface="+mn-ea"/>
                <a:ea typeface="+mn-ea"/>
                <a:cs typeface="Courier New" pitchFamily="49" charset="0"/>
              </a:rPr>
              <a:t>'</a:t>
            </a:r>
          </a:p>
          <a:p>
            <a:r>
              <a:rPr lang="en-US" altLang="zh-CN" sz="2000" dirty="0">
                <a:latin typeface="+mn-ea"/>
                <a:ea typeface="+mn-ea"/>
                <a:cs typeface="Courier New" pitchFamily="49" charset="0"/>
              </a:rPr>
              <a:t>collect2: </a:t>
            </a:r>
            <a:r>
              <a:rPr lang="en-US" altLang="zh-CN" sz="2000" dirty="0" err="1">
                <a:latin typeface="+mn-ea"/>
                <a:ea typeface="+mn-ea"/>
                <a:cs typeface="Courier New" pitchFamily="49" charset="0"/>
              </a:rPr>
              <a:t>ld</a:t>
            </a:r>
            <a:r>
              <a:rPr lang="en-US" altLang="zh-CN" sz="2000" dirty="0">
                <a:latin typeface="+mn-ea"/>
                <a:ea typeface="+mn-ea"/>
                <a:cs typeface="Courier New" pitchFamily="49" charset="0"/>
              </a:rPr>
              <a:t> returned 1 exit status</a:t>
            </a:r>
            <a:endParaRPr lang="zh-CN" altLang="en-US" sz="2000" dirty="0">
              <a:latin typeface="+mn-ea"/>
              <a:ea typeface="+mn-ea"/>
            </a:endParaRPr>
          </a:p>
        </p:txBody>
      </p:sp>
      <p:sp>
        <p:nvSpPr>
          <p:cNvPr id="46082" name="文本框 1"/>
          <p:cNvSpPr txBox="1">
            <a:spLocks noChangeArrowheads="1"/>
          </p:cNvSpPr>
          <p:nvPr/>
        </p:nvSpPr>
        <p:spPr bwMode="auto">
          <a:xfrm>
            <a:off x="466353" y="3645023"/>
            <a:ext cx="849813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000" dirty="0">
                <a:latin typeface="+mn-ea"/>
                <a:ea typeface="+mn-ea"/>
              </a:rPr>
              <a:t>函数的查找方法如下：</a:t>
            </a:r>
          </a:p>
          <a:p>
            <a:r>
              <a:rPr lang="en-US" altLang="zh-CN" sz="2000" dirty="0">
                <a:latin typeface="+mn-ea"/>
                <a:ea typeface="+mn-ea"/>
              </a:rPr>
              <a:t>[</a:t>
            </a:r>
            <a:r>
              <a:rPr lang="en-US" altLang="zh-CN" sz="2000" dirty="0" err="1">
                <a:latin typeface="+mn-ea"/>
                <a:ea typeface="+mn-ea"/>
              </a:rPr>
              <a:t>root@localhost</a:t>
            </a:r>
            <a:r>
              <a:rPr lang="en-US" altLang="zh-CN" sz="2000" dirty="0">
                <a:latin typeface="+mn-ea"/>
                <a:ea typeface="+mn-ea"/>
              </a:rPr>
              <a:t> root]# </a:t>
            </a:r>
            <a:r>
              <a:rPr lang="en-US" altLang="zh-CN" sz="2000" dirty="0">
                <a:solidFill>
                  <a:srgbClr val="FF0000"/>
                </a:solidFill>
                <a:latin typeface="+mn-ea"/>
                <a:ea typeface="+mn-ea"/>
              </a:rPr>
              <a:t>nm </a:t>
            </a:r>
            <a:r>
              <a:rPr lang="en-US" altLang="zh-CN" sz="2000" dirty="0">
                <a:solidFill>
                  <a:srgbClr val="FF0000"/>
                </a:solidFill>
                <a:latin typeface="+mn-ea"/>
                <a:ea typeface="+mn-ea"/>
                <a:cs typeface="Courier New" pitchFamily="49" charset="0"/>
              </a:rPr>
              <a:t>–</a:t>
            </a:r>
            <a:r>
              <a:rPr lang="en-US" altLang="zh-CN" sz="2000" dirty="0">
                <a:solidFill>
                  <a:srgbClr val="FF0000"/>
                </a:solidFill>
                <a:latin typeface="+mn-ea"/>
                <a:ea typeface="+mn-ea"/>
              </a:rPr>
              <a:t>o /lib/*.</a:t>
            </a:r>
            <a:r>
              <a:rPr lang="en-US" altLang="zh-CN" sz="2000" dirty="0" err="1">
                <a:solidFill>
                  <a:srgbClr val="FF0000"/>
                </a:solidFill>
                <a:latin typeface="+mn-ea"/>
                <a:ea typeface="+mn-ea"/>
              </a:rPr>
              <a:t>so|grep</a:t>
            </a:r>
            <a:r>
              <a:rPr lang="en-US" altLang="zh-CN" sz="2000" dirty="0">
                <a:solidFill>
                  <a:srgbClr val="FF0000"/>
                </a:solidFill>
                <a:latin typeface="+mn-ea"/>
                <a:ea typeface="+mn-ea"/>
              </a:rPr>
              <a:t> </a:t>
            </a:r>
            <a:r>
              <a:rPr lang="zh-CN" altLang="en-US" sz="2000" dirty="0">
                <a:solidFill>
                  <a:srgbClr val="FF0000"/>
                </a:solidFill>
                <a:latin typeface="+mn-ea"/>
                <a:ea typeface="+mn-ea"/>
              </a:rPr>
              <a:t>函数名</a:t>
            </a:r>
          </a:p>
          <a:p>
            <a:r>
              <a:rPr lang="zh-CN" altLang="en-US" sz="2000" dirty="0">
                <a:latin typeface="+mn-ea"/>
                <a:ea typeface="+mn-ea"/>
              </a:rPr>
              <a:t>例如，要查找函数</a:t>
            </a:r>
            <a:r>
              <a:rPr lang="en-US" altLang="zh-CN" sz="2000" dirty="0">
                <a:latin typeface="+mn-ea"/>
                <a:ea typeface="+mn-ea"/>
              </a:rPr>
              <a:t>sin</a:t>
            </a:r>
            <a:r>
              <a:rPr lang="zh-CN" altLang="en-US" sz="2000" dirty="0">
                <a:latin typeface="+mn-ea"/>
                <a:ea typeface="+mn-ea"/>
              </a:rPr>
              <a:t>，在终端输入的命令如下：</a:t>
            </a:r>
            <a:endParaRPr lang="zh-CN" altLang="en-US" sz="2000" dirty="0">
              <a:latin typeface="+mn-ea"/>
              <a:ea typeface="+mn-ea"/>
              <a:cs typeface="Courier New" pitchFamily="49" charset="0"/>
            </a:endParaRPr>
          </a:p>
          <a:p>
            <a:r>
              <a:rPr lang="en-US" altLang="zh-CN" sz="2000" dirty="0">
                <a:latin typeface="+mn-ea"/>
                <a:ea typeface="+mn-ea"/>
                <a:cs typeface="Courier New" pitchFamily="49" charset="0"/>
              </a:rPr>
              <a:t>[</a:t>
            </a:r>
            <a:r>
              <a:rPr lang="en-US" altLang="zh-CN" sz="2000" dirty="0" err="1">
                <a:latin typeface="+mn-ea"/>
                <a:ea typeface="+mn-ea"/>
                <a:cs typeface="Courier New" pitchFamily="49" charset="0"/>
              </a:rPr>
              <a:t>root@localhost</a:t>
            </a:r>
            <a:r>
              <a:rPr lang="en-US" altLang="zh-CN" sz="2000" dirty="0">
                <a:latin typeface="+mn-ea"/>
                <a:ea typeface="+mn-ea"/>
                <a:cs typeface="Courier New" pitchFamily="49" charset="0"/>
              </a:rPr>
              <a:t> root]# nm -o /lib/*.</a:t>
            </a:r>
            <a:r>
              <a:rPr lang="en-US" altLang="zh-CN" sz="2000" dirty="0" err="1">
                <a:latin typeface="+mn-ea"/>
                <a:ea typeface="+mn-ea"/>
                <a:cs typeface="Courier New" pitchFamily="49" charset="0"/>
              </a:rPr>
              <a:t>so|grep</a:t>
            </a:r>
            <a:r>
              <a:rPr lang="en-US" altLang="zh-CN" sz="2000" dirty="0">
                <a:latin typeface="+mn-ea"/>
                <a:ea typeface="+mn-ea"/>
                <a:cs typeface="Courier New" pitchFamily="49" charset="0"/>
              </a:rPr>
              <a:t> </a:t>
            </a:r>
            <a:r>
              <a:rPr lang="en-US" altLang="zh-CN" sz="2000" dirty="0">
                <a:latin typeface="+mn-ea"/>
                <a:ea typeface="+mn-ea"/>
              </a:rPr>
              <a:t> </a:t>
            </a:r>
            <a:r>
              <a:rPr lang="en-US" altLang="zh-CN" sz="2000" dirty="0" smtClean="0">
                <a:latin typeface="+mn-ea"/>
                <a:ea typeface="+mn-ea"/>
              </a:rPr>
              <a:t>sin</a:t>
            </a:r>
            <a:endParaRPr lang="en-US" altLang="zh-CN" sz="2000" dirty="0">
              <a:latin typeface="+mn-ea"/>
              <a:ea typeface="+mn-ea"/>
            </a:endParaRPr>
          </a:p>
          <a:p>
            <a:r>
              <a:rPr lang="zh-CN" altLang="en-US" sz="2000" dirty="0">
                <a:latin typeface="+mn-ea"/>
                <a:ea typeface="+mn-ea"/>
              </a:rPr>
              <a:t>这时查找的结果中有部分内容显示如下：</a:t>
            </a:r>
            <a:endParaRPr lang="zh-CN" altLang="en-US" sz="2000" dirty="0">
              <a:latin typeface="+mn-ea"/>
              <a:ea typeface="+mn-ea"/>
              <a:cs typeface="Courier New" pitchFamily="49" charset="0"/>
            </a:endParaRPr>
          </a:p>
          <a:p>
            <a:r>
              <a:rPr lang="en-US" altLang="zh-CN" sz="2000" dirty="0">
                <a:latin typeface="+mn-ea"/>
                <a:ea typeface="+mn-ea"/>
                <a:cs typeface="Courier New" pitchFamily="49" charset="0"/>
              </a:rPr>
              <a:t>/lib/libm-2.3.2.so:000</a:t>
            </a:r>
            <a:r>
              <a:rPr lang="en-US" altLang="zh-CN" sz="2000" dirty="0">
                <a:latin typeface="+mn-ea"/>
                <a:ea typeface="+mn-ea"/>
              </a:rPr>
              <a:t>08610</a:t>
            </a:r>
            <a:r>
              <a:rPr lang="en-US" altLang="zh-CN" sz="2000" dirty="0">
                <a:latin typeface="+mn-ea"/>
                <a:ea typeface="+mn-ea"/>
                <a:cs typeface="Courier New" pitchFamily="49" charset="0"/>
              </a:rPr>
              <a:t> W </a:t>
            </a:r>
            <a:r>
              <a:rPr lang="en-US" altLang="zh-CN" sz="2000" dirty="0">
                <a:latin typeface="+mn-ea"/>
                <a:ea typeface="+mn-ea"/>
              </a:rPr>
              <a:t>sin</a:t>
            </a:r>
            <a:endParaRPr lang="en-US" altLang="zh-CN" sz="2000" dirty="0">
              <a:latin typeface="+mn-ea"/>
              <a:ea typeface="+mn-ea"/>
              <a:cs typeface="Courier New" pitchFamily="49" charset="0"/>
            </a:endParaRPr>
          </a:p>
          <a:p>
            <a:r>
              <a:rPr lang="en-US" altLang="zh-CN" sz="2000" dirty="0">
                <a:latin typeface="+mn-ea"/>
                <a:ea typeface="+mn-ea"/>
                <a:cs typeface="Courier New" pitchFamily="49" charset="0"/>
              </a:rPr>
              <a:t>/lib/libm-2.3.2.so:0000</a:t>
            </a:r>
            <a:r>
              <a:rPr lang="en-US" altLang="zh-CN" sz="2000" dirty="0">
                <a:latin typeface="+mn-ea"/>
                <a:ea typeface="+mn-ea"/>
              </a:rPr>
              <a:t>8610</a:t>
            </a:r>
            <a:r>
              <a:rPr lang="en-US" altLang="zh-CN" sz="2000" dirty="0">
                <a:latin typeface="+mn-ea"/>
                <a:ea typeface="+mn-ea"/>
                <a:cs typeface="Courier New" pitchFamily="49" charset="0"/>
              </a:rPr>
              <a:t> t __</a:t>
            </a:r>
            <a:r>
              <a:rPr lang="en-US" altLang="zh-CN" sz="2000" dirty="0">
                <a:latin typeface="+mn-ea"/>
                <a:ea typeface="+mn-ea"/>
              </a:rPr>
              <a:t>sin</a:t>
            </a:r>
            <a:endParaRPr lang="zh-CN" altLang="en-US" sz="2000" dirty="0">
              <a:latin typeface="+mn-ea"/>
              <a:ea typeface="+mn-ea"/>
            </a:endParaRPr>
          </a:p>
        </p:txBody>
      </p:sp>
      <p:sp>
        <p:nvSpPr>
          <p:cNvPr id="4" name="Rectangle 2"/>
          <p:cNvSpPr txBox="1">
            <a:spLocks noChangeArrowheads="1"/>
          </p:cNvSpPr>
          <p:nvPr/>
        </p:nvSpPr>
        <p:spPr bwMode="auto">
          <a:xfrm>
            <a:off x="2195736" y="274638"/>
            <a:ext cx="6033864"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a:t>共享</a:t>
            </a:r>
            <a:r>
              <a:rPr lang="zh-CN" altLang="en-US" b="1" dirty="0" smtClean="0"/>
              <a:t>库</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22" y="1274645"/>
            <a:ext cx="8352643" cy="187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188" y="3645022"/>
            <a:ext cx="6123890" cy="90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3"/>
          <p:cNvSpPr txBox="1">
            <a:spLocks noChangeArrowheads="1"/>
          </p:cNvSpPr>
          <p:nvPr/>
        </p:nvSpPr>
        <p:spPr bwMode="auto">
          <a:xfrm>
            <a:off x="747829" y="6021288"/>
            <a:ext cx="434940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3525">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000" dirty="0">
                <a:latin typeface="Courier New" pitchFamily="49" charset="0"/>
              </a:rPr>
              <a:t>编译：</a:t>
            </a:r>
          </a:p>
          <a:p>
            <a:r>
              <a:rPr lang="en-US" altLang="zh-CN" sz="2000" dirty="0" err="1">
                <a:latin typeface="Courier New" pitchFamily="49" charset="0"/>
                <a:cs typeface="Courier New" pitchFamily="49" charset="0"/>
              </a:rPr>
              <a:t>gcc</a:t>
            </a:r>
            <a:r>
              <a:rPr lang="en-US" altLang="zh-CN" sz="2000" dirty="0">
                <a:latin typeface="Courier New" pitchFamily="49" charset="0"/>
                <a:cs typeface="Courier New" pitchFamily="49" charset="0"/>
              </a:rPr>
              <a:t> </a:t>
            </a:r>
            <a:r>
              <a:rPr lang="en-US" altLang="zh-CN" sz="2000" dirty="0">
                <a:latin typeface="宋体" pitchFamily="2" charset="-122"/>
              </a:rPr>
              <a:t>3-9.c  </a:t>
            </a:r>
            <a:r>
              <a:rPr lang="en-US" altLang="zh-CN" sz="2000" dirty="0">
                <a:latin typeface="Courier New" pitchFamily="49" charset="0"/>
                <a:cs typeface="Courier New" pitchFamily="49" charset="0"/>
              </a:rPr>
              <a:t>–</a:t>
            </a:r>
            <a:r>
              <a:rPr lang="en-US" altLang="zh-CN" sz="2000" dirty="0">
                <a:latin typeface="宋体" pitchFamily="2" charset="-122"/>
              </a:rPr>
              <a:t>o  3-9</a:t>
            </a:r>
            <a:r>
              <a:rPr lang="en-US" altLang="zh-CN" sz="2000" dirty="0">
                <a:latin typeface="Courier New" pitchFamily="49" charset="0"/>
                <a:cs typeface="Courier New" pitchFamily="49" charset="0"/>
              </a:rPr>
              <a:t> </a:t>
            </a:r>
            <a:r>
              <a:rPr lang="en-US" altLang="zh-CN" sz="2000" dirty="0">
                <a:latin typeface="宋体" pitchFamily="2" charset="-122"/>
              </a:rPr>
              <a:t> </a:t>
            </a:r>
            <a:r>
              <a:rPr lang="en-US" altLang="zh-CN" sz="2000" dirty="0">
                <a:latin typeface="Courier New" pitchFamily="49" charset="0"/>
                <a:cs typeface="Courier New" pitchFamily="49" charset="0"/>
              </a:rPr>
              <a:t>-lm</a:t>
            </a:r>
            <a:endParaRPr lang="zh-CN" altLang="en-US" sz="2000" dirty="0"/>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5343602"/>
            <a:ext cx="5578759" cy="148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188" y="4709819"/>
            <a:ext cx="5969531" cy="76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0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P spid="4608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91F1B986-7CD4-4D25-9C4C-D66D885F9FC8}" type="slidenum">
              <a:rPr lang="zh-CN" altLang="en-US" sz="1400" b="1"/>
              <a:pPr/>
              <a:t>4</a:t>
            </a:fld>
            <a:endParaRPr lang="zh-CN" altLang="en-US" sz="1400" b="1"/>
          </a:p>
        </p:txBody>
      </p:sp>
      <p:sp>
        <p:nvSpPr>
          <p:cNvPr id="9218" name="Rectangle 2"/>
          <p:cNvSpPr>
            <a:spLocks noGrp="1" noChangeArrowheads="1"/>
          </p:cNvSpPr>
          <p:nvPr>
            <p:ph type="title" idx="4294967295"/>
          </p:nvPr>
        </p:nvSpPr>
        <p:spPr>
          <a:xfrm>
            <a:off x="1893888" y="0"/>
            <a:ext cx="6854576" cy="1124744"/>
          </a:xfrm>
        </p:spPr>
        <p:txBody>
          <a:bodyPr/>
          <a:lstStyle/>
          <a:p>
            <a:pPr eaLnBrk="1" hangingPunct="1"/>
            <a:r>
              <a:rPr lang="zh-CN" altLang="en-US" b="1" dirty="0" smtClean="0"/>
              <a:t>第一个Linux c程序</a:t>
            </a:r>
          </a:p>
        </p:txBody>
      </p:sp>
      <p:sp>
        <p:nvSpPr>
          <p:cNvPr id="9219" name="Rectangle 3"/>
          <p:cNvSpPr>
            <a:spLocks noGrp="1" noChangeArrowheads="1"/>
          </p:cNvSpPr>
          <p:nvPr>
            <p:ph type="body" idx="4294967295"/>
          </p:nvPr>
        </p:nvSpPr>
        <p:spPr>
          <a:xfrm>
            <a:off x="827088" y="1196752"/>
            <a:ext cx="7991475" cy="4968875"/>
          </a:xfrm>
        </p:spPr>
        <p:txBody>
          <a:bodyPr/>
          <a:lstStyle/>
          <a:p>
            <a:pPr marL="533400" indent="-533400" algn="just" eaLnBrk="1" hangingPunct="1">
              <a:buFont typeface="Wingdings" pitchFamily="2" charset="2"/>
              <a:buNone/>
            </a:pPr>
            <a:r>
              <a:rPr lang="zh-CN" altLang="en-US" sz="2400" b="1" dirty="0" smtClean="0"/>
              <a:t>步骤 2:编译程序</a:t>
            </a:r>
          </a:p>
          <a:p>
            <a:pPr marL="914400" lvl="1" indent="-457200" algn="just" eaLnBrk="1" hangingPunct="1"/>
            <a:r>
              <a:rPr lang="zh-CN" altLang="en-US" dirty="0" smtClean="0"/>
              <a:t>编译程序前，最好请确认c源程序文件的存在，打开Linux终端输入“ls”命令，查看当前目录下是否有</a:t>
            </a:r>
            <a:r>
              <a:rPr lang="en-US" dirty="0" smtClean="0"/>
              <a:t>3-</a:t>
            </a:r>
            <a:r>
              <a:rPr lang="zh-CN" altLang="en-US" dirty="0" smtClean="0"/>
              <a:t>1.c文件 ;</a:t>
            </a:r>
          </a:p>
          <a:p>
            <a:pPr marL="914400" lvl="1" indent="-457200" algn="just" eaLnBrk="1" hangingPunct="1"/>
            <a:r>
              <a:rPr lang="zh-CN" altLang="en-US" dirty="0" smtClean="0"/>
              <a:t>输入命令:[root@localhost </a:t>
            </a:r>
            <a:r>
              <a:rPr lang="en-US" altLang="zh-CN" dirty="0" smtClean="0"/>
              <a:t>ch3</a:t>
            </a:r>
            <a:r>
              <a:rPr lang="zh-CN" altLang="en-US" dirty="0" smtClean="0"/>
              <a:t>]#</a:t>
            </a:r>
            <a:r>
              <a:rPr lang="zh-CN" altLang="en-US" b="1" dirty="0" smtClean="0"/>
              <a:t>gcc  </a:t>
            </a:r>
            <a:r>
              <a:rPr lang="en-US" b="1" dirty="0" smtClean="0"/>
              <a:t>3-</a:t>
            </a:r>
            <a:r>
              <a:rPr lang="zh-CN" altLang="en-US" b="1" dirty="0" smtClean="0"/>
              <a:t>1.c；</a:t>
            </a:r>
          </a:p>
          <a:p>
            <a:pPr marL="914400" lvl="1" indent="-457200" algn="just" eaLnBrk="1" hangingPunct="1"/>
            <a:r>
              <a:rPr lang="zh-CN" altLang="en-US" dirty="0" smtClean="0"/>
              <a:t>若编译时没有出现错误信息，说明程序编译成功。 </a:t>
            </a:r>
          </a:p>
        </p:txBody>
      </p:sp>
    </p:spTree>
    <p:extLst>
      <p:ext uri="{BB962C8B-B14F-4D97-AF65-F5344CB8AC3E}">
        <p14:creationId xmlns:p14="http://schemas.microsoft.com/office/powerpoint/2010/main" val="10722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6"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8129"/>
          <p:cNvSpPr>
            <a:spLocks noGrp="1" noChangeArrowheads="1"/>
          </p:cNvSpPr>
          <p:nvPr>
            <p:ph type="title"/>
          </p:nvPr>
        </p:nvSpPr>
        <p:spPr/>
        <p:txBody>
          <a:bodyPr/>
          <a:lstStyle/>
          <a:p>
            <a:r>
              <a:rPr lang="zh-CN" altLang="en-US" b="1" dirty="0" smtClean="0"/>
              <a:t>make工程管理器</a:t>
            </a:r>
          </a:p>
        </p:txBody>
      </p:sp>
      <p:sp>
        <p:nvSpPr>
          <p:cNvPr id="47106" name="文本占位符 48130"/>
          <p:cNvSpPr>
            <a:spLocks noGrp="1" noChangeArrowheads="1"/>
          </p:cNvSpPr>
          <p:nvPr>
            <p:ph idx="1"/>
          </p:nvPr>
        </p:nvSpPr>
        <p:spPr>
          <a:xfrm>
            <a:off x="611560" y="1196752"/>
            <a:ext cx="8424936" cy="4525963"/>
          </a:xfrm>
        </p:spPr>
        <p:txBody>
          <a:bodyPr/>
          <a:lstStyle/>
          <a:p>
            <a:r>
              <a:rPr lang="en-US" altLang="zh-CN" sz="2400" dirty="0" smtClean="0"/>
              <a:t>C</a:t>
            </a:r>
            <a:r>
              <a:rPr lang="zh-CN" altLang="en-US" sz="2400" dirty="0" smtClean="0"/>
              <a:t>语言开发大型软件中都包含很多的源文件和头文件，这些文件通常都彼此依赖，关系复杂。如果用户修改了一个其他文件所依赖的文件，就必须重新编译所有依赖它的文件</a:t>
            </a:r>
            <a:endParaRPr lang="en-US" altLang="zh-CN" sz="2400" dirty="0" smtClean="0"/>
          </a:p>
          <a:p>
            <a:r>
              <a:rPr lang="zh-CN" altLang="en-US" sz="2400" dirty="0" smtClean="0"/>
              <a:t>编译的过程是编译，汇编，链接，已经编译过的源代码如果没有改动过不用重新编译，只需要重新链接就可以</a:t>
            </a:r>
            <a:endParaRPr lang="en-US" altLang="zh-CN" sz="2400" dirty="0" smtClean="0"/>
          </a:p>
          <a:p>
            <a:r>
              <a:rPr lang="en-US" altLang="zh-CN" sz="2400" dirty="0" smtClean="0">
                <a:solidFill>
                  <a:srgbClr val="FF0000"/>
                </a:solidFill>
              </a:rPr>
              <a:t>make</a:t>
            </a:r>
            <a:r>
              <a:rPr lang="zh-CN" altLang="en-US" sz="2400" dirty="0" smtClean="0">
                <a:solidFill>
                  <a:srgbClr val="FF0000"/>
                </a:solidFill>
              </a:rPr>
              <a:t>工程管理器</a:t>
            </a:r>
            <a:r>
              <a:rPr lang="zh-CN" altLang="en-US" sz="2400" dirty="0" smtClean="0"/>
              <a:t>是一个“自动编译管理器”</a:t>
            </a:r>
            <a:endParaRPr lang="en-US" altLang="zh-CN" sz="2400" dirty="0" smtClean="0"/>
          </a:p>
          <a:p>
            <a:r>
              <a:rPr lang="zh-CN" altLang="en-US" sz="2400" dirty="0" smtClean="0"/>
              <a:t> “自动”是指它能够根据</a:t>
            </a:r>
            <a:r>
              <a:rPr lang="zh-CN" altLang="en-US" sz="2400" dirty="0" smtClean="0">
                <a:solidFill>
                  <a:srgbClr val="FF0000"/>
                </a:solidFill>
              </a:rPr>
              <a:t>文件时间戳</a:t>
            </a:r>
            <a:r>
              <a:rPr lang="zh-CN" altLang="en-US" sz="2400" dirty="0" smtClean="0"/>
              <a:t>自动发现更新过的文件而减少编译的工作量，</a:t>
            </a:r>
            <a:endParaRPr lang="en-US" altLang="zh-CN" sz="2400" dirty="0" smtClean="0"/>
          </a:p>
          <a:p>
            <a:r>
              <a:rPr lang="zh-CN" altLang="en-US" sz="2400" dirty="0" smtClean="0"/>
              <a:t>它通过读入</a:t>
            </a:r>
            <a:r>
              <a:rPr lang="en-US" altLang="zh-CN" sz="2400" dirty="0" err="1" smtClean="0">
                <a:solidFill>
                  <a:srgbClr val="FF0000"/>
                </a:solidFill>
              </a:rPr>
              <a:t>makefile</a:t>
            </a:r>
            <a:r>
              <a:rPr lang="zh-CN" altLang="en-US" sz="2400" dirty="0" smtClean="0"/>
              <a:t>文件的内容来执行大量的编译工作</a:t>
            </a:r>
            <a:endParaRPr lang="en-US" altLang="zh-CN" sz="2400" dirty="0" smtClean="0"/>
          </a:p>
          <a:p>
            <a:r>
              <a:rPr lang="zh-CN" altLang="en-US" sz="2400" dirty="0" smtClean="0"/>
              <a:t>用户只需编写一次简单的编译语句就可以了。它大大的提高了实际的工作效率。</a:t>
            </a:r>
          </a:p>
        </p:txBody>
      </p:sp>
    </p:spTree>
    <p:extLst>
      <p:ext uri="{BB962C8B-B14F-4D97-AF65-F5344CB8AC3E}">
        <p14:creationId xmlns:p14="http://schemas.microsoft.com/office/powerpoint/2010/main" val="3952543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9153"/>
          <p:cNvSpPr>
            <a:spLocks noGrp="1" noChangeArrowheads="1"/>
          </p:cNvSpPr>
          <p:nvPr>
            <p:ph type="title"/>
          </p:nvPr>
        </p:nvSpPr>
        <p:spPr/>
        <p:txBody>
          <a:bodyPr/>
          <a:lstStyle/>
          <a:p>
            <a:r>
              <a:rPr lang="zh-CN" altLang="en-US" b="1" dirty="0" smtClean="0"/>
              <a:t>编写</a:t>
            </a:r>
            <a:r>
              <a:rPr lang="en-US" altLang="zh-CN" b="1" dirty="0" err="1" smtClean="0"/>
              <a:t>makefile</a:t>
            </a:r>
            <a:r>
              <a:rPr lang="zh-CN" altLang="en-US" b="1" dirty="0" smtClean="0"/>
              <a:t>文件</a:t>
            </a:r>
          </a:p>
        </p:txBody>
      </p:sp>
      <p:sp>
        <p:nvSpPr>
          <p:cNvPr id="48130" name="文本占位符 49154"/>
          <p:cNvSpPr>
            <a:spLocks noGrp="1" noChangeArrowheads="1"/>
          </p:cNvSpPr>
          <p:nvPr>
            <p:ph idx="1"/>
          </p:nvPr>
        </p:nvSpPr>
        <p:spPr>
          <a:xfrm>
            <a:off x="755576" y="1268760"/>
            <a:ext cx="8229600" cy="4525963"/>
          </a:xfrm>
        </p:spPr>
        <p:txBody>
          <a:bodyPr/>
          <a:lstStyle/>
          <a:p>
            <a:pPr>
              <a:buFont typeface="Wingdings" pitchFamily="2" charset="2"/>
              <a:buNone/>
            </a:pPr>
            <a:r>
              <a:rPr lang="zh-CN" altLang="en-US" dirty="0" smtClean="0"/>
              <a:t>在一个</a:t>
            </a:r>
            <a:r>
              <a:rPr lang="en-US" altLang="zh-CN" dirty="0" err="1" smtClean="0"/>
              <a:t>makefile</a:t>
            </a:r>
            <a:r>
              <a:rPr lang="zh-CN" altLang="en-US" dirty="0" smtClean="0"/>
              <a:t>文件中通常包含如下内容：</a:t>
            </a:r>
          </a:p>
          <a:p>
            <a:r>
              <a:rPr lang="zh-CN" altLang="en-US" dirty="0" smtClean="0"/>
              <a:t>需要由</a:t>
            </a:r>
            <a:r>
              <a:rPr lang="en-US" altLang="zh-CN" dirty="0" smtClean="0"/>
              <a:t>make</a:t>
            </a:r>
            <a:r>
              <a:rPr lang="zh-CN" altLang="en-US" dirty="0" smtClean="0"/>
              <a:t>工具创建的目标体（</a:t>
            </a:r>
            <a:r>
              <a:rPr lang="en-US" altLang="zh-CN" dirty="0" smtClean="0"/>
              <a:t>target</a:t>
            </a:r>
            <a:r>
              <a:rPr lang="zh-CN" altLang="en-US" dirty="0" smtClean="0"/>
              <a:t>），通常是目标文件或可执行文件。</a:t>
            </a:r>
          </a:p>
          <a:p>
            <a:r>
              <a:rPr lang="zh-CN" altLang="en-US" dirty="0" smtClean="0"/>
              <a:t>要创建的目标所依赖的文件。</a:t>
            </a:r>
          </a:p>
          <a:p>
            <a:r>
              <a:rPr lang="zh-CN" altLang="en-US" dirty="0" smtClean="0"/>
              <a:t>创建每个目标体时需要运行的命令。</a:t>
            </a:r>
            <a:endParaRPr lang="en-US" altLang="zh-CN" dirty="0" smtClean="0"/>
          </a:p>
          <a:p>
            <a:r>
              <a:rPr lang="en-US" altLang="zh-CN" dirty="0" smtClean="0"/>
              <a:t>make</a:t>
            </a:r>
            <a:r>
              <a:rPr lang="zh-CN" altLang="en-US" dirty="0" smtClean="0"/>
              <a:t>的书写规则：</a:t>
            </a:r>
            <a:endParaRPr lang="en-US" altLang="zh-CN" dirty="0" smtClean="0"/>
          </a:p>
          <a:p>
            <a:pPr marL="0" indent="0">
              <a:buClr>
                <a:srgbClr val="6600CC"/>
              </a:buClr>
              <a:buNone/>
            </a:pPr>
            <a:r>
              <a:rPr lang="zh-CN" altLang="en-US" dirty="0">
                <a:solidFill>
                  <a:srgbClr val="FF0000"/>
                </a:solidFill>
                <a:ea typeface="黑体" pitchFamily="49" charset="-122"/>
              </a:rPr>
              <a:t>目标文件列表:依赖文件列表</a:t>
            </a:r>
          </a:p>
          <a:p>
            <a:pPr marL="0" indent="0">
              <a:buClr>
                <a:srgbClr val="6600CC"/>
              </a:buClr>
              <a:buNone/>
            </a:pPr>
            <a:r>
              <a:rPr lang="zh-CN" altLang="en-US" dirty="0">
                <a:solidFill>
                  <a:srgbClr val="FF0000"/>
                </a:solidFill>
                <a:ea typeface="黑体" pitchFamily="49" charset="-122"/>
              </a:rPr>
              <a:t>&lt;TAB&gt;命令</a:t>
            </a:r>
            <a:r>
              <a:rPr lang="zh-CN" altLang="en-US" dirty="0" smtClean="0">
                <a:solidFill>
                  <a:srgbClr val="FF0000"/>
                </a:solidFill>
                <a:ea typeface="黑体" pitchFamily="49" charset="-122"/>
              </a:rPr>
              <a:t>列表</a:t>
            </a:r>
            <a:endParaRPr lang="en-US" altLang="zh-CN" dirty="0" smtClean="0">
              <a:solidFill>
                <a:srgbClr val="FF0000"/>
              </a:solidFill>
              <a:ea typeface="黑体" pitchFamily="49" charset="-122"/>
            </a:endParaRPr>
          </a:p>
          <a:p>
            <a:r>
              <a:rPr lang="zh-CN" altLang="en-US" dirty="0"/>
              <a:t>注意：命令列表前</a:t>
            </a:r>
            <a:r>
              <a:rPr lang="zh-CN" altLang="en-US" dirty="0">
                <a:solidFill>
                  <a:srgbClr val="FF0000"/>
                </a:solidFill>
              </a:rPr>
              <a:t>不是空格而是</a:t>
            </a:r>
            <a:r>
              <a:rPr lang="en-US" altLang="zh-CN" dirty="0">
                <a:solidFill>
                  <a:srgbClr val="FF0000"/>
                </a:solidFill>
              </a:rPr>
              <a:t>Tab</a:t>
            </a:r>
            <a:r>
              <a:rPr lang="zh-CN" altLang="en-US" dirty="0" smtClean="0">
                <a:solidFill>
                  <a:srgbClr val="FF0000"/>
                </a:solidFill>
              </a:rPr>
              <a:t>键</a:t>
            </a:r>
            <a:endParaRPr lang="en-US" altLang="zh-CN" dirty="0" smtClean="0">
              <a:solidFill>
                <a:srgbClr val="FF0000"/>
              </a:solidFill>
            </a:endParaRPr>
          </a:p>
          <a:p>
            <a:endParaRPr lang="zh-CN" altLang="en-US" sz="2400" dirty="0"/>
          </a:p>
          <a:p>
            <a:pPr marL="0" indent="0">
              <a:buNone/>
            </a:pPr>
            <a:endParaRPr lang="zh-CN" altLang="en-US" dirty="0" smtClean="0"/>
          </a:p>
        </p:txBody>
      </p:sp>
    </p:spTree>
    <p:extLst>
      <p:ext uri="{BB962C8B-B14F-4D97-AF65-F5344CB8AC3E}">
        <p14:creationId xmlns:p14="http://schemas.microsoft.com/office/powerpoint/2010/main" val="36402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编写</a:t>
            </a:r>
            <a:r>
              <a:rPr lang="en-US" altLang="zh-CN" b="1" dirty="0" err="1"/>
              <a:t>makefile</a:t>
            </a:r>
            <a:r>
              <a:rPr lang="zh-CN" altLang="en-US" b="1" dirty="0"/>
              <a:t>文件</a:t>
            </a:r>
            <a:endParaRPr lang="zh-CN" altLang="en-US" dirty="0"/>
          </a:p>
        </p:txBody>
      </p:sp>
      <p:sp>
        <p:nvSpPr>
          <p:cNvPr id="3" name="内容占位符 2"/>
          <p:cNvSpPr>
            <a:spLocks noGrp="1"/>
          </p:cNvSpPr>
          <p:nvPr>
            <p:ph idx="1"/>
          </p:nvPr>
        </p:nvSpPr>
        <p:spPr>
          <a:xfrm>
            <a:off x="684213" y="1412875"/>
            <a:ext cx="8229600" cy="575965"/>
          </a:xfrm>
        </p:spPr>
        <p:txBody>
          <a:bodyPr/>
          <a:lstStyle/>
          <a:p>
            <a:r>
              <a:rPr lang="en-US" altLang="zh-CN" dirty="0"/>
              <a:t>make</a:t>
            </a:r>
            <a:r>
              <a:rPr lang="zh-CN" altLang="en-US" dirty="0"/>
              <a:t>的执行</a:t>
            </a:r>
            <a:r>
              <a:rPr lang="en-US" altLang="zh-CN" dirty="0"/>
              <a:t>:</a:t>
            </a:r>
            <a:r>
              <a:rPr lang="zh-CN" altLang="en-US" dirty="0">
                <a:solidFill>
                  <a:srgbClr val="FF0000"/>
                </a:solidFill>
                <a:ea typeface="黑体" pitchFamily="49" charset="-122"/>
              </a:rPr>
              <a:t>make [选项] [make工程文件]</a:t>
            </a:r>
          </a:p>
          <a:p>
            <a:pPr marL="0" indent="0" algn="ctr">
              <a:buNone/>
            </a:pPr>
            <a:r>
              <a:rPr lang="zh-CN" altLang="en-US" dirty="0" smtClean="0"/>
              <a:t>常用选项</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9760147"/>
              </p:ext>
            </p:extLst>
          </p:nvPr>
        </p:nvGraphicFramePr>
        <p:xfrm>
          <a:off x="1115616" y="2564904"/>
          <a:ext cx="7272810" cy="3218656"/>
        </p:xfrm>
        <a:graphic>
          <a:graphicData uri="http://schemas.openxmlformats.org/drawingml/2006/table">
            <a:tbl>
              <a:tblPr firstRow="1" bandRow="1">
                <a:tableStyleId>{ED083AE6-46FA-4A59-8FB0-9F97EB10719F}</a:tableStyleId>
              </a:tblPr>
              <a:tblGrid>
                <a:gridCol w="1368152"/>
                <a:gridCol w="5904658"/>
              </a:tblGrid>
              <a:tr h="576064">
                <a:tc>
                  <a:txBody>
                    <a:bodyPr/>
                    <a:lstStyle/>
                    <a:p>
                      <a:pPr algn="ctr"/>
                      <a:r>
                        <a:rPr lang="zh-CN" altLang="en-US" b="0" dirty="0" smtClean="0"/>
                        <a:t>选项</a:t>
                      </a:r>
                      <a:endParaRPr lang="zh-CN" altLang="en-US" b="0" dirty="0"/>
                    </a:p>
                  </a:txBody>
                  <a:tcPr anchor="ctr"/>
                </a:tc>
                <a:tc>
                  <a:txBody>
                    <a:bodyPr/>
                    <a:lstStyle/>
                    <a:p>
                      <a:pPr algn="ctr"/>
                      <a:r>
                        <a:rPr lang="zh-CN" altLang="en-US" b="0" dirty="0" smtClean="0"/>
                        <a:t>含义</a:t>
                      </a:r>
                      <a:endParaRPr lang="zh-CN" altLang="en-US" b="0" dirty="0"/>
                    </a:p>
                  </a:txBody>
                  <a:tcPr anchor="ctr"/>
                </a:tc>
              </a:tr>
              <a:tr h="576064">
                <a:tc>
                  <a:txBody>
                    <a:bodyPr/>
                    <a:lstStyle/>
                    <a:p>
                      <a:pPr algn="ctr"/>
                      <a:r>
                        <a:rPr lang="en-US" altLang="zh-CN" dirty="0" smtClean="0"/>
                        <a:t>-d</a:t>
                      </a:r>
                      <a:endParaRPr lang="zh-CN" altLang="en-US" dirty="0"/>
                    </a:p>
                  </a:txBody>
                  <a:tcPr anchor="ctr"/>
                </a:tc>
                <a:tc>
                  <a:txBody>
                    <a:bodyPr/>
                    <a:lstStyle/>
                    <a:p>
                      <a:pPr algn="l"/>
                      <a:r>
                        <a:rPr lang="zh-CN" altLang="en-US" dirty="0" smtClean="0"/>
                        <a:t>显示调试信息</a:t>
                      </a:r>
                      <a:endParaRPr lang="zh-CN" altLang="en-US" dirty="0"/>
                    </a:p>
                  </a:txBody>
                  <a:tcPr anchor="ctr"/>
                </a:tc>
              </a:tr>
              <a:tr h="576064">
                <a:tc>
                  <a:txBody>
                    <a:bodyPr/>
                    <a:lstStyle/>
                    <a:p>
                      <a:pPr algn="ctr"/>
                      <a:r>
                        <a:rPr lang="en-US" altLang="zh-CN" dirty="0" smtClean="0"/>
                        <a:t>-f</a:t>
                      </a:r>
                      <a:r>
                        <a:rPr lang="zh-CN" altLang="en-US" dirty="0" smtClean="0"/>
                        <a:t>文件</a:t>
                      </a:r>
                      <a:endParaRPr lang="zh-CN" altLang="en-US" dirty="0"/>
                    </a:p>
                  </a:txBody>
                  <a:tcPr anchor="ctr"/>
                </a:tc>
                <a:tc>
                  <a:txBody>
                    <a:bodyPr/>
                    <a:lstStyle/>
                    <a:p>
                      <a:pPr algn="l"/>
                      <a:r>
                        <a:rPr lang="zh-CN" altLang="en-US" dirty="0" smtClean="0"/>
                        <a:t>告诉</a:t>
                      </a:r>
                      <a:r>
                        <a:rPr lang="en-US" altLang="zh-CN" dirty="0" smtClean="0"/>
                        <a:t>make</a:t>
                      </a:r>
                      <a:r>
                        <a:rPr lang="zh-CN" altLang="en-US" dirty="0" smtClean="0"/>
                        <a:t>使用指定文件作为依赖关系文件，而不是默认的</a:t>
                      </a:r>
                      <a:r>
                        <a:rPr lang="en-US" altLang="zh-CN" dirty="0" err="1" smtClean="0"/>
                        <a:t>makefile</a:t>
                      </a:r>
                      <a:r>
                        <a:rPr lang="zh-CN" altLang="en-US" dirty="0" smtClean="0"/>
                        <a:t>或</a:t>
                      </a:r>
                      <a:r>
                        <a:rPr lang="en-US" altLang="zh-CN" dirty="0" err="1" smtClean="0"/>
                        <a:t>Makefile</a:t>
                      </a:r>
                      <a:r>
                        <a:rPr lang="zh-CN" altLang="en-US" dirty="0" smtClean="0"/>
                        <a:t>，如果指定的文件名是“</a:t>
                      </a:r>
                      <a:r>
                        <a:rPr lang="en-US" altLang="zh-CN" dirty="0" smtClean="0"/>
                        <a:t>-</a:t>
                      </a:r>
                      <a:r>
                        <a:rPr lang="zh-CN" altLang="en-US" dirty="0" smtClean="0"/>
                        <a:t>”</a:t>
                      </a:r>
                      <a:r>
                        <a:rPr lang="en-US" altLang="zh-CN" dirty="0" smtClean="0"/>
                        <a:t>,</a:t>
                      </a:r>
                      <a:r>
                        <a:rPr lang="zh-CN" altLang="en-US" dirty="0" smtClean="0"/>
                        <a:t>那么</a:t>
                      </a:r>
                      <a:r>
                        <a:rPr lang="en-US" altLang="zh-CN" dirty="0" smtClean="0"/>
                        <a:t>make</a:t>
                      </a:r>
                      <a:r>
                        <a:rPr lang="zh-CN" altLang="en-US" dirty="0" smtClean="0"/>
                        <a:t>将从标准输入读入依赖关系</a:t>
                      </a:r>
                      <a:endParaRPr lang="zh-CN" altLang="en-US" dirty="0"/>
                    </a:p>
                  </a:txBody>
                  <a:tcPr anchor="ctr"/>
                </a:tc>
              </a:tr>
              <a:tr h="576064">
                <a:tc>
                  <a:txBody>
                    <a:bodyPr/>
                    <a:lstStyle/>
                    <a:p>
                      <a:pPr algn="ctr"/>
                      <a:r>
                        <a:rPr lang="en-US" altLang="zh-CN" dirty="0" smtClean="0"/>
                        <a:t>-n</a:t>
                      </a:r>
                      <a:endParaRPr lang="zh-CN" altLang="en-US" dirty="0"/>
                    </a:p>
                  </a:txBody>
                  <a:tcPr anchor="ctr"/>
                </a:tc>
                <a:tc>
                  <a:txBody>
                    <a:bodyPr/>
                    <a:lstStyle/>
                    <a:p>
                      <a:pPr algn="l"/>
                      <a:r>
                        <a:rPr lang="zh-CN" altLang="en-US" dirty="0" smtClean="0"/>
                        <a:t>不执行</a:t>
                      </a:r>
                      <a:r>
                        <a:rPr lang="en-US" altLang="zh-CN" dirty="0" err="1" smtClean="0"/>
                        <a:t>makefile</a:t>
                      </a:r>
                      <a:r>
                        <a:rPr lang="zh-CN" altLang="en-US" dirty="0" smtClean="0"/>
                        <a:t>中的命令，只是显示输出这些命令</a:t>
                      </a:r>
                      <a:endParaRPr lang="en-US" altLang="zh-CN" dirty="0" smtClean="0"/>
                    </a:p>
                  </a:txBody>
                  <a:tcPr anchor="ctr"/>
                </a:tc>
              </a:tr>
              <a:tr h="576064">
                <a:tc>
                  <a:txBody>
                    <a:bodyPr/>
                    <a:lstStyle/>
                    <a:p>
                      <a:pPr algn="ctr"/>
                      <a:r>
                        <a:rPr lang="en-US" altLang="zh-CN" dirty="0" smtClean="0"/>
                        <a:t>-s</a:t>
                      </a:r>
                      <a:endParaRPr lang="zh-CN" altLang="en-US" dirty="0"/>
                    </a:p>
                  </a:txBody>
                  <a:tcPr anchor="ctr"/>
                </a:tc>
                <a:tc>
                  <a:txBody>
                    <a:bodyPr/>
                    <a:lstStyle/>
                    <a:p>
                      <a:pPr algn="l"/>
                      <a:r>
                        <a:rPr lang="zh-CN" altLang="en-US" dirty="0" smtClean="0"/>
                        <a:t>执行但不显示任何信息</a:t>
                      </a:r>
                      <a:endParaRPr lang="zh-CN" altLang="en-US" dirty="0"/>
                    </a:p>
                  </a:txBody>
                  <a:tcPr anchor="ctr"/>
                </a:tc>
              </a:tr>
            </a:tbl>
          </a:graphicData>
        </a:graphic>
      </p:graphicFrame>
    </p:spTree>
    <p:extLst>
      <p:ext uri="{BB962C8B-B14F-4D97-AF65-F5344CB8AC3E}">
        <p14:creationId xmlns:p14="http://schemas.microsoft.com/office/powerpoint/2010/main" val="19690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50177"/>
          <p:cNvSpPr>
            <a:spLocks noGrp="1" noChangeArrowheads="1"/>
          </p:cNvSpPr>
          <p:nvPr>
            <p:ph type="title"/>
          </p:nvPr>
        </p:nvSpPr>
        <p:spPr/>
        <p:txBody>
          <a:bodyPr/>
          <a:lstStyle/>
          <a:p>
            <a:r>
              <a:rPr lang="zh-CN" altLang="en-US" b="1" dirty="0" smtClean="0"/>
              <a:t>编写</a:t>
            </a:r>
            <a:r>
              <a:rPr lang="en-US" altLang="zh-CN" b="1" dirty="0" err="1" smtClean="0"/>
              <a:t>makefile</a:t>
            </a:r>
            <a:r>
              <a:rPr lang="zh-CN" altLang="en-US" b="1" dirty="0" smtClean="0"/>
              <a:t>文件</a:t>
            </a:r>
          </a:p>
        </p:txBody>
      </p:sp>
      <p:sp>
        <p:nvSpPr>
          <p:cNvPr id="49154" name="文本占位符 50178"/>
          <p:cNvSpPr>
            <a:spLocks noGrp="1" noChangeArrowheads="1"/>
          </p:cNvSpPr>
          <p:nvPr>
            <p:ph idx="1"/>
          </p:nvPr>
        </p:nvSpPr>
        <p:spPr/>
        <p:txBody>
          <a:bodyPr/>
          <a:lstStyle/>
          <a:p>
            <a:r>
              <a:rPr lang="zh-CN" altLang="en-US" b="1" dirty="0" smtClean="0"/>
              <a:t>例</a:t>
            </a:r>
            <a:r>
              <a:rPr lang="en-US" altLang="zh-CN" b="1" dirty="0" smtClean="0"/>
              <a:t>3-10</a:t>
            </a:r>
            <a:r>
              <a:rPr lang="zh-CN" altLang="en-US" b="1" dirty="0" smtClean="0"/>
              <a:t>：</a:t>
            </a:r>
            <a:r>
              <a:rPr lang="zh-CN" altLang="en-US" dirty="0" smtClean="0"/>
              <a:t>设计一个程序，要求计算学生的总成绩和平均成绩，并用make工程管理器编译。系统要求用户输入学生数和成绩，接着调用自定义函数fun_sum和fun_avg分别计算总成绩和平均成绩。计算结果传递回主函数。主函数用printf函数输出。此程序有主函数main和自定义函数fun_sum和fun_avg，再把函数声明都分割成独立的头文件，可将此程序分割成四个文件。</a:t>
            </a:r>
          </a:p>
          <a:p>
            <a:r>
              <a:rPr lang="zh-CN" altLang="en-US" b="1" dirty="0" smtClean="0"/>
              <a:t>步骤 </a:t>
            </a:r>
            <a:r>
              <a:rPr lang="en-US" altLang="zh-CN" b="1" dirty="0" smtClean="0"/>
              <a:t>1:</a:t>
            </a:r>
            <a:r>
              <a:rPr lang="zh-CN" altLang="en-US" dirty="0" smtClean="0"/>
              <a:t>分析程序、分割文件</a:t>
            </a:r>
          </a:p>
          <a:p>
            <a:pPr marL="457200" lvl="1" indent="0">
              <a:buFont typeface="Wingdings" pitchFamily="2" charset="2"/>
              <a:buNone/>
            </a:pPr>
            <a:endParaRPr lang="zh-CN" altLang="en-US" dirty="0" smtClean="0"/>
          </a:p>
        </p:txBody>
      </p:sp>
    </p:spTree>
    <p:extLst>
      <p:ext uri="{BB962C8B-B14F-4D97-AF65-F5344CB8AC3E}">
        <p14:creationId xmlns:p14="http://schemas.microsoft.com/office/powerpoint/2010/main" val="1379009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r>
              <a:rPr lang="zh-CN" altLang="en-US" b="1" dirty="0"/>
              <a:t>编写</a:t>
            </a:r>
            <a:r>
              <a:rPr lang="en-US" altLang="zh-CN" b="1" dirty="0" err="1"/>
              <a:t>makefile</a:t>
            </a:r>
            <a:r>
              <a:rPr lang="zh-CN" altLang="en-US" b="1" dirty="0"/>
              <a:t>文件</a:t>
            </a:r>
            <a:endParaRPr lang="zh-CN" altLang="en-US" dirty="0" smtClean="0"/>
          </a:p>
        </p:txBody>
      </p:sp>
      <p:graphicFrame>
        <p:nvGraphicFramePr>
          <p:cNvPr id="2" name="表格 -1"/>
          <p:cNvGraphicFramePr/>
          <p:nvPr>
            <p:extLst>
              <p:ext uri="{D42A27DB-BD31-4B8C-83A1-F6EECF244321}">
                <p14:modId xmlns:p14="http://schemas.microsoft.com/office/powerpoint/2010/main" val="1366546469"/>
              </p:ext>
            </p:extLst>
          </p:nvPr>
        </p:nvGraphicFramePr>
        <p:xfrm>
          <a:off x="683568" y="1268760"/>
          <a:ext cx="7992888" cy="4608512"/>
        </p:xfrm>
        <a:graphic>
          <a:graphicData uri="http://schemas.openxmlformats.org/drawingml/2006/table">
            <a:tbl>
              <a:tblPr firstRow="1" bandRow="1">
                <a:tableStyleId>{ED083AE6-46FA-4A59-8FB0-9F97EB10719F}</a:tableStyleId>
              </a:tblPr>
              <a:tblGrid>
                <a:gridCol w="4034539"/>
                <a:gridCol w="3958349"/>
              </a:tblGrid>
              <a:tr h="825594">
                <a:tc>
                  <a:txBody>
                    <a:bodyPr/>
                    <a:lstStyle/>
                    <a:p>
                      <a:pPr marL="0" indent="0" algn="ctr">
                        <a:buNone/>
                      </a:pPr>
                      <a:r>
                        <a:rPr lang="en-US" altLang="zh-CN" sz="2000" dirty="0" smtClean="0">
                          <a:uFillTx/>
                        </a:rPr>
                        <a:t>4</a:t>
                      </a:r>
                      <a:r>
                        <a:rPr lang="zh-CN" altLang="en-US" sz="2000" dirty="0">
                          <a:uFillTx/>
                        </a:rPr>
                        <a:t>个文件</a:t>
                      </a:r>
                      <a:endParaRPr lang="zh-CN" altLang="en-US" sz="2000" b="0" dirty="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anchor="ctr"/>
                </a:tc>
                <a:tc>
                  <a:txBody>
                    <a:bodyPr/>
                    <a:lstStyle/>
                    <a:p>
                      <a:pPr marL="0" indent="0" algn="ctr">
                        <a:buNone/>
                      </a:pPr>
                      <a:r>
                        <a:rPr lang="en-US" altLang="zh-CN" sz="2000" dirty="0" smtClean="0">
                          <a:uFillTx/>
                        </a:rPr>
                        <a:t>4</a:t>
                      </a:r>
                      <a:r>
                        <a:rPr lang="zh-CN" altLang="en-US" sz="2000" dirty="0">
                          <a:uFillTx/>
                        </a:rPr>
                        <a:t>个文件的逻辑关系</a:t>
                      </a:r>
                      <a:endParaRPr lang="zh-CN" altLang="en-US" sz="2000" b="0" dirty="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anchor="ctr"/>
                </a:tc>
              </a:tr>
              <a:tr h="3782918">
                <a:tc>
                  <a:txBody>
                    <a:bodyPr/>
                    <a:lstStyle/>
                    <a:p>
                      <a:pPr marL="0" indent="0" algn="l">
                        <a:buNone/>
                      </a:pPr>
                      <a:r>
                        <a:rPr lang="en-US" altLang="zh-CN" sz="2000" dirty="0" smtClean="0">
                          <a:uFillTx/>
                        </a:rPr>
                        <a:t>3-10-main.c</a:t>
                      </a:r>
                      <a:r>
                        <a:rPr lang="en-US" altLang="zh-CN" sz="2000" dirty="0">
                          <a:uFillTx/>
                        </a:rPr>
                        <a:t>:</a:t>
                      </a:r>
                      <a:r>
                        <a:rPr lang="zh-CN" altLang="en-US" sz="2000" dirty="0">
                          <a:uFillTx/>
                        </a:rPr>
                        <a:t>调用</a:t>
                      </a:r>
                      <a:r>
                        <a:rPr lang="en-US" altLang="zh-CN" sz="2000" dirty="0">
                          <a:uFillTx/>
                        </a:rPr>
                        <a:t>2</a:t>
                      </a:r>
                      <a:r>
                        <a:rPr lang="zh-CN" altLang="en-US" sz="2000" dirty="0">
                          <a:uFillTx/>
                        </a:rPr>
                        <a:t>个函数</a:t>
                      </a:r>
                      <a:r>
                        <a:rPr lang="en-US" altLang="zh-CN" sz="2000" dirty="0" err="1">
                          <a:uFillTx/>
                        </a:rPr>
                        <a:t>fun_sum</a:t>
                      </a:r>
                      <a:r>
                        <a:rPr lang="zh-CN" altLang="en-US" sz="2000" dirty="0">
                          <a:uFillTx/>
                        </a:rPr>
                        <a:t>、fun_</a:t>
                      </a:r>
                      <a:r>
                        <a:rPr lang="zh-CN" altLang="en-US" sz="2000" dirty="0" smtClean="0">
                          <a:uFillTx/>
                        </a:rPr>
                        <a:t>avg</a:t>
                      </a:r>
                      <a:endParaRPr lang="en-US" altLang="zh-CN" sz="2000" dirty="0" smtClean="0">
                        <a:uFillTx/>
                      </a:endParaRPr>
                    </a:p>
                    <a:p>
                      <a:pPr marL="0" indent="0" algn="l">
                        <a:buNone/>
                      </a:pPr>
                      <a:endParaRPr lang="zh-CN" altLang="en-US" sz="2000" dirty="0">
                        <a:uFillTx/>
                      </a:endParaRPr>
                    </a:p>
                    <a:p>
                      <a:pPr marL="0" indent="0" algn="l">
                        <a:buNone/>
                      </a:pPr>
                      <a:r>
                        <a:rPr lang="en-US" altLang="zh-CN" sz="2000" dirty="0">
                          <a:uFillTx/>
                        </a:rPr>
                        <a:t>3-10-fun_sum.c</a:t>
                      </a:r>
                      <a:r>
                        <a:rPr lang="zh-CN" altLang="en-US" sz="2000" dirty="0">
                          <a:uFillTx/>
                        </a:rPr>
                        <a:t>：定义函数</a:t>
                      </a:r>
                      <a:r>
                        <a:rPr lang="en-US" altLang="zh-CN" sz="2000" dirty="0" err="1" smtClean="0">
                          <a:uFillTx/>
                        </a:rPr>
                        <a:t>fun_sum</a:t>
                      </a:r>
                      <a:endParaRPr lang="en-US" altLang="zh-CN" sz="2000" dirty="0" smtClean="0">
                        <a:uFillTx/>
                      </a:endParaRPr>
                    </a:p>
                    <a:p>
                      <a:pPr marL="0" indent="0" algn="l">
                        <a:buNone/>
                      </a:pPr>
                      <a:endParaRPr lang="zh-CN" altLang="en-US" sz="2000" dirty="0">
                        <a:uFillTx/>
                      </a:endParaRPr>
                    </a:p>
                    <a:p>
                      <a:pPr marL="0" indent="0" algn="l">
                        <a:buNone/>
                      </a:pPr>
                      <a:r>
                        <a:rPr lang="en-US" altLang="zh-CN" sz="2000" dirty="0">
                          <a:uFillTx/>
                        </a:rPr>
                        <a:t>3-10-fun_avg.c</a:t>
                      </a:r>
                      <a:r>
                        <a:rPr lang="zh-CN" altLang="en-US" sz="2000" dirty="0">
                          <a:uFillTx/>
                        </a:rPr>
                        <a:t>：定义函数</a:t>
                      </a:r>
                      <a:r>
                        <a:rPr lang="en-US" altLang="zh-CN" sz="2000" dirty="0" err="1" smtClean="0">
                          <a:uFillTx/>
                        </a:rPr>
                        <a:t>fun_avg</a:t>
                      </a:r>
                      <a:endParaRPr lang="en-US" altLang="zh-CN" sz="2000" dirty="0" smtClean="0">
                        <a:uFillTx/>
                      </a:endParaRPr>
                    </a:p>
                    <a:p>
                      <a:pPr marL="0" indent="0" algn="l">
                        <a:buNone/>
                      </a:pPr>
                      <a:endParaRPr lang="zh-CN" altLang="en-US" sz="2000" dirty="0">
                        <a:uFillTx/>
                      </a:endParaRPr>
                    </a:p>
                    <a:p>
                      <a:pPr marL="0" indent="0" algn="l">
                        <a:buNone/>
                      </a:pPr>
                      <a:r>
                        <a:rPr lang="en-US" altLang="zh-CN" sz="2000" dirty="0" err="1">
                          <a:uFillTx/>
                        </a:rPr>
                        <a:t>Chengji.h</a:t>
                      </a:r>
                      <a:r>
                        <a:rPr lang="en-US" altLang="zh-CN" sz="2000" dirty="0">
                          <a:uFillTx/>
                        </a:rPr>
                        <a:t>:</a:t>
                      </a:r>
                      <a:r>
                        <a:rPr lang="zh-CN" altLang="en-US" sz="2000" dirty="0">
                          <a:uFillTx/>
                        </a:rPr>
                        <a:t>包含</a:t>
                      </a:r>
                      <a:r>
                        <a:rPr lang="en-US" altLang="zh-CN" sz="2000" dirty="0" err="1">
                          <a:uFillTx/>
                        </a:rPr>
                        <a:t>fun_avg</a:t>
                      </a:r>
                      <a:r>
                        <a:rPr lang="zh-CN" altLang="en-US" sz="2000" dirty="0">
                          <a:uFillTx/>
                        </a:rPr>
                        <a:t>和</a:t>
                      </a:r>
                      <a:r>
                        <a:rPr lang="en-US" altLang="zh-CN" sz="2000" dirty="0" err="1">
                          <a:uFillTx/>
                        </a:rPr>
                        <a:t>fun_sum</a:t>
                      </a:r>
                      <a:r>
                        <a:rPr lang="zh-CN" altLang="en-US" sz="2000" dirty="0">
                          <a:uFillTx/>
                        </a:rPr>
                        <a:t>函数声明 </a:t>
                      </a:r>
                      <a:endParaRPr lang="zh-CN" altLang="en-US" sz="2000" b="0" dirty="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anchor="ctr"/>
                </a:tc>
                <a:tc>
                  <a:txBody>
                    <a:bodyPr/>
                    <a:lstStyle/>
                    <a:p>
                      <a:pPr marL="0" indent="0" algn="l">
                        <a:buNone/>
                      </a:pPr>
                      <a:r>
                        <a:rPr lang="zh-CN" altLang="en-US" sz="2000" dirty="0">
                          <a:uFillTx/>
                        </a:rPr>
                        <a:t>文件</a:t>
                      </a:r>
                      <a:r>
                        <a:rPr lang="en-US" altLang="zh-CN" sz="2000" dirty="0">
                          <a:uFillTx/>
                        </a:rPr>
                        <a:t>3-10-main.c</a:t>
                      </a:r>
                      <a:r>
                        <a:rPr lang="zh-CN" altLang="en-US" sz="2000" dirty="0">
                          <a:uFillTx/>
                        </a:rPr>
                        <a:t>内容</a:t>
                      </a:r>
                      <a:r>
                        <a:rPr lang="zh-CN" altLang="en-US" sz="2000" dirty="0" smtClean="0">
                          <a:uFillTx/>
                        </a:rPr>
                        <a:t>：</a:t>
                      </a:r>
                      <a:endParaRPr lang="en-US" altLang="zh-CN" sz="2000" dirty="0" smtClean="0">
                        <a:uFillTx/>
                      </a:endParaRPr>
                    </a:p>
                    <a:p>
                      <a:pPr marL="0" indent="0" algn="l">
                        <a:buNone/>
                      </a:pPr>
                      <a:r>
                        <a:rPr lang="en-US" altLang="zh-CN" sz="2000" dirty="0" smtClean="0">
                          <a:uFillTx/>
                        </a:rPr>
                        <a:t>#</a:t>
                      </a:r>
                      <a:r>
                        <a:rPr lang="en-US" altLang="zh-CN" sz="2000" dirty="0">
                          <a:uFillTx/>
                        </a:rPr>
                        <a:t>include  &lt;</a:t>
                      </a:r>
                      <a:r>
                        <a:rPr lang="en-US" altLang="zh-CN" sz="2000" dirty="0" err="1">
                          <a:uFillTx/>
                        </a:rPr>
                        <a:t>stdio.h</a:t>
                      </a:r>
                      <a:r>
                        <a:rPr lang="en-US" altLang="zh-CN" sz="2000" dirty="0">
                          <a:uFillTx/>
                        </a:rPr>
                        <a:t>&gt;</a:t>
                      </a:r>
                    </a:p>
                    <a:p>
                      <a:pPr marL="0" indent="0" algn="l">
                        <a:buNone/>
                      </a:pPr>
                      <a:r>
                        <a:rPr lang="en-US" altLang="zh-CN" sz="2000" dirty="0">
                          <a:uFillTx/>
                        </a:rPr>
                        <a:t>#include "</a:t>
                      </a:r>
                      <a:r>
                        <a:rPr lang="en-US" altLang="zh-CN" sz="2000" dirty="0" err="1">
                          <a:uFillTx/>
                        </a:rPr>
                        <a:t>chengji.h</a:t>
                      </a:r>
                      <a:r>
                        <a:rPr lang="en-US" altLang="zh-CN" sz="2000" dirty="0">
                          <a:uFillTx/>
                        </a:rPr>
                        <a:t>"       </a:t>
                      </a:r>
                      <a:endParaRPr lang="en-US" altLang="zh-CN" sz="2000" dirty="0" smtClean="0">
                        <a:uFillTx/>
                      </a:endParaRPr>
                    </a:p>
                    <a:p>
                      <a:pPr marL="0" indent="0" algn="l">
                        <a:buNone/>
                      </a:pPr>
                      <a:r>
                        <a:rPr lang="en-US" altLang="zh-CN" sz="2000" dirty="0" smtClean="0">
                          <a:uFillTx/>
                        </a:rPr>
                        <a:t> </a:t>
                      </a:r>
                      <a:r>
                        <a:rPr lang="en-US" altLang="zh-CN" sz="2000" dirty="0" err="1">
                          <a:uFillTx/>
                        </a:rPr>
                        <a:t>int</a:t>
                      </a:r>
                      <a:r>
                        <a:rPr lang="en-US" altLang="zh-CN" sz="2000" dirty="0">
                          <a:uFillTx/>
                        </a:rPr>
                        <a:t> main ()            </a:t>
                      </a:r>
                    </a:p>
                    <a:p>
                      <a:pPr marL="0" indent="0" algn="l">
                        <a:buNone/>
                      </a:pPr>
                      <a:r>
                        <a:rPr lang="en-US" altLang="zh-CN" sz="2000" dirty="0">
                          <a:uFillTx/>
                        </a:rPr>
                        <a:t>{ ...</a:t>
                      </a:r>
                    </a:p>
                    <a:p>
                      <a:pPr marL="0" indent="0" algn="l">
                        <a:buNone/>
                      </a:pPr>
                      <a:r>
                        <a:rPr lang="en-US" altLang="zh-CN" sz="2000" dirty="0">
                          <a:uFillTx/>
                        </a:rPr>
                        <a:t>sum=</a:t>
                      </a:r>
                      <a:r>
                        <a:rPr lang="en-US" altLang="zh-CN" sz="2000" dirty="0" err="1">
                          <a:uFillTx/>
                        </a:rPr>
                        <a:t>fun_sum</a:t>
                      </a:r>
                      <a:r>
                        <a:rPr lang="en-US" altLang="zh-CN" sz="2000" dirty="0">
                          <a:uFillTx/>
                        </a:rPr>
                        <a:t>(</a:t>
                      </a:r>
                      <a:r>
                        <a:rPr lang="en-US" altLang="zh-CN" sz="2000" dirty="0" err="1">
                          <a:uFillTx/>
                        </a:rPr>
                        <a:t>array,n</a:t>
                      </a:r>
                      <a:r>
                        <a:rPr lang="en-US" altLang="zh-CN" sz="2000" dirty="0">
                          <a:uFillTx/>
                        </a:rPr>
                        <a:t>);</a:t>
                      </a:r>
                    </a:p>
                    <a:p>
                      <a:pPr marL="0" indent="0" algn="l">
                        <a:buNone/>
                      </a:pPr>
                      <a:r>
                        <a:rPr lang="en-US" altLang="zh-CN" sz="2000" dirty="0">
                          <a:uFillTx/>
                        </a:rPr>
                        <a:t> ...</a:t>
                      </a:r>
                    </a:p>
                    <a:p>
                      <a:pPr marL="0" indent="0" algn="l">
                        <a:buNone/>
                      </a:pPr>
                      <a:r>
                        <a:rPr lang="en-US" altLang="zh-CN" sz="2000" dirty="0">
                          <a:uFillTx/>
                        </a:rPr>
                        <a:t>average=</a:t>
                      </a:r>
                      <a:r>
                        <a:rPr lang="en-US" altLang="zh-CN" sz="2000" dirty="0" err="1">
                          <a:uFillTx/>
                        </a:rPr>
                        <a:t>fun_avg</a:t>
                      </a:r>
                      <a:r>
                        <a:rPr lang="en-US" altLang="zh-CN" sz="2000" dirty="0">
                          <a:uFillTx/>
                        </a:rPr>
                        <a:t>(</a:t>
                      </a:r>
                      <a:r>
                        <a:rPr lang="en-US" altLang="zh-CN" sz="2000" dirty="0" err="1">
                          <a:uFillTx/>
                        </a:rPr>
                        <a:t>array,n</a:t>
                      </a:r>
                      <a:r>
                        <a:rPr lang="en-US" altLang="zh-CN" sz="2000" dirty="0">
                          <a:uFillTx/>
                        </a:rPr>
                        <a:t>);</a:t>
                      </a:r>
                    </a:p>
                    <a:p>
                      <a:pPr marL="0" indent="0" algn="l">
                        <a:buNone/>
                      </a:pPr>
                      <a:r>
                        <a:rPr lang="en-US" altLang="zh-CN" sz="2000" dirty="0">
                          <a:uFillTx/>
                        </a:rPr>
                        <a:t>...</a:t>
                      </a:r>
                    </a:p>
                    <a:p>
                      <a:pPr marL="0" indent="0" algn="l">
                        <a:buNone/>
                      </a:pPr>
                      <a:r>
                        <a:rPr lang="en-US" altLang="zh-CN" sz="2000" dirty="0">
                          <a:uFillTx/>
                        </a:rPr>
                        <a:t>}</a:t>
                      </a:r>
                      <a:endParaRPr lang="en-US" altLang="zh-CN" sz="2000" b="0" dirty="0">
                        <a:solidFill>
                          <a:schemeClr val="tx1"/>
                        </a:solidFill>
                        <a:uFillTx/>
                        <a:latin typeface="Courier New" panose="02070309020205020404" charset="0"/>
                        <a:ea typeface="Courier New" panose="02070309020205020404" charset="0"/>
                        <a:cs typeface="Courier New" panose="02070309020205020404" charset="0"/>
                      </a:endParaRPr>
                    </a:p>
                  </a:txBody>
                  <a:tcPr marL="0" marR="0" marT="0" marB="1" anchor="ctr"/>
                </a:tc>
              </a:tr>
            </a:tbl>
          </a:graphicData>
        </a:graphic>
      </p:graphicFrame>
    </p:spTree>
    <p:extLst>
      <p:ext uri="{BB962C8B-B14F-4D97-AF65-F5344CB8AC3E}">
        <p14:creationId xmlns:p14="http://schemas.microsoft.com/office/powerpoint/2010/main" val="13513421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52225"/>
          <p:cNvSpPr>
            <a:spLocks noGrp="1" noChangeArrowheads="1"/>
          </p:cNvSpPr>
          <p:nvPr>
            <p:ph type="title"/>
          </p:nvPr>
        </p:nvSpPr>
        <p:spPr/>
        <p:txBody>
          <a:bodyPr/>
          <a:lstStyle/>
          <a:p>
            <a:r>
              <a:rPr lang="zh-CN" altLang="en-US" b="1" dirty="0" smtClean="0"/>
              <a:t>编写</a:t>
            </a:r>
            <a:r>
              <a:rPr lang="en-US" altLang="zh-CN" b="1" dirty="0" err="1" smtClean="0"/>
              <a:t>makefile</a:t>
            </a:r>
            <a:r>
              <a:rPr lang="zh-CN" altLang="en-US" b="1" dirty="0" smtClean="0"/>
              <a:t>文件</a:t>
            </a:r>
          </a:p>
        </p:txBody>
      </p:sp>
      <p:sp>
        <p:nvSpPr>
          <p:cNvPr id="51202" name="文本占位符 52226"/>
          <p:cNvSpPr>
            <a:spLocks noGrp="1" noChangeArrowheads="1"/>
          </p:cNvSpPr>
          <p:nvPr>
            <p:ph idx="1"/>
          </p:nvPr>
        </p:nvSpPr>
        <p:spPr/>
        <p:txBody>
          <a:bodyPr/>
          <a:lstStyle/>
          <a:p>
            <a:r>
              <a:rPr lang="zh-CN" altLang="en-US" b="1" dirty="0" smtClean="0"/>
              <a:t>步骤 </a:t>
            </a:r>
            <a:r>
              <a:rPr lang="en-US" altLang="zh-CN" b="1" dirty="0" smtClean="0"/>
              <a:t>2:</a:t>
            </a:r>
            <a:r>
              <a:rPr lang="zh-CN" altLang="en-US" dirty="0" smtClean="0"/>
              <a:t>编辑</a:t>
            </a:r>
            <a:r>
              <a:rPr lang="en-US" altLang="zh-CN" dirty="0" err="1" smtClean="0"/>
              <a:t>makefile</a:t>
            </a:r>
            <a:r>
              <a:rPr lang="zh-CN" altLang="en-US" dirty="0" smtClean="0"/>
              <a:t>文件</a:t>
            </a:r>
          </a:p>
          <a:p>
            <a:pPr lvl="1">
              <a:buFont typeface="Wingdings" pitchFamily="2" charset="2"/>
              <a:buNone/>
            </a:pPr>
            <a:r>
              <a:rPr lang="en-US" altLang="zh-CN" dirty="0" smtClean="0"/>
              <a:t>[</a:t>
            </a:r>
            <a:r>
              <a:rPr lang="en-US" altLang="zh-CN" dirty="0" err="1" smtClean="0"/>
              <a:t>root@localhost</a:t>
            </a:r>
            <a:r>
              <a:rPr lang="en-US" altLang="zh-CN" dirty="0" smtClean="0"/>
              <a:t> root]#</a:t>
            </a:r>
            <a:r>
              <a:rPr lang="en-US" altLang="zh-CN" b="1" dirty="0" smtClean="0"/>
              <a:t>vim  makefile3-10</a:t>
            </a:r>
          </a:p>
          <a:p>
            <a:pPr lvl="1">
              <a:buFont typeface="Wingdings" pitchFamily="2" charset="2"/>
              <a:buNone/>
            </a:pPr>
            <a:r>
              <a:rPr lang="en-US" altLang="zh-CN" b="1" dirty="0" smtClean="0"/>
              <a:t>Makefile3-10</a:t>
            </a:r>
            <a:r>
              <a:rPr lang="zh-CN" altLang="en-US" b="1" dirty="0" smtClean="0"/>
              <a:t>内容如下：</a:t>
            </a:r>
          </a:p>
        </p:txBody>
      </p:sp>
      <p:sp>
        <p:nvSpPr>
          <p:cNvPr id="51203" name="文本框 99"/>
          <p:cNvSpPr txBox="1">
            <a:spLocks noChangeArrowheads="1"/>
          </p:cNvSpPr>
          <p:nvPr/>
        </p:nvSpPr>
        <p:spPr bwMode="auto">
          <a:xfrm>
            <a:off x="755576" y="2974975"/>
            <a:ext cx="85693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1800" dirty="0" err="1">
                <a:latin typeface="宋体" pitchFamily="2" charset="-122"/>
              </a:rPr>
              <a:t>makefile</a:t>
            </a:r>
            <a:r>
              <a:rPr lang="zh-CN" altLang="en-US" sz="1800" dirty="0">
                <a:latin typeface="宋体" pitchFamily="2" charset="-122"/>
              </a:rPr>
              <a:t>内容如下：</a:t>
            </a:r>
          </a:p>
          <a:p>
            <a:r>
              <a:rPr lang="en-US" altLang="zh-CN" sz="1800" dirty="0">
                <a:latin typeface="宋体" pitchFamily="2" charset="-122"/>
              </a:rPr>
              <a:t>3-10:3-10-main.o  3-10-fun_sum.o  3-10-fun_avg.o</a:t>
            </a:r>
          </a:p>
          <a:p>
            <a:r>
              <a:rPr lang="en-US" altLang="zh-CN" sz="1800" dirty="0">
                <a:latin typeface="宋体" pitchFamily="2" charset="-122"/>
              </a:rPr>
              <a:t>	</a:t>
            </a:r>
            <a:r>
              <a:rPr lang="en-US" altLang="zh-CN" sz="1800" dirty="0" err="1">
                <a:latin typeface="宋体" pitchFamily="2" charset="-122"/>
              </a:rPr>
              <a:t>gcc</a:t>
            </a:r>
            <a:r>
              <a:rPr lang="en-US" altLang="zh-CN" sz="1800" dirty="0">
                <a:latin typeface="宋体" pitchFamily="2" charset="-122"/>
              </a:rPr>
              <a:t> </a:t>
            </a:r>
            <a:r>
              <a:rPr lang="en-US" altLang="zh-CN" sz="1800" dirty="0">
                <a:latin typeface="Courier New" pitchFamily="49" charset="0"/>
                <a:cs typeface="Courier New" pitchFamily="49" charset="0"/>
              </a:rPr>
              <a:t> </a:t>
            </a:r>
            <a:r>
              <a:rPr lang="en-US" altLang="zh-CN" sz="1800" dirty="0">
                <a:latin typeface="宋体" pitchFamily="2" charset="-122"/>
              </a:rPr>
              <a:t>3-10-main.o  3-10-fun_sum.o  3-10-fun_avg.o  -o  3-10</a:t>
            </a:r>
          </a:p>
          <a:p>
            <a:r>
              <a:rPr lang="en-US" altLang="zh-CN" sz="1800" dirty="0">
                <a:latin typeface="宋体" pitchFamily="2" charset="-122"/>
              </a:rPr>
              <a:t>3-10.main.o: 3-10-main.c  </a:t>
            </a:r>
            <a:r>
              <a:rPr lang="en-US" altLang="zh-CN" sz="1800" dirty="0" err="1">
                <a:latin typeface="宋体" pitchFamily="2" charset="-122"/>
              </a:rPr>
              <a:t>chengji.h</a:t>
            </a:r>
            <a:endParaRPr lang="en-US" altLang="zh-CN" sz="1800" dirty="0">
              <a:latin typeface="宋体" pitchFamily="2" charset="-122"/>
            </a:endParaRPr>
          </a:p>
          <a:p>
            <a:r>
              <a:rPr lang="en-US" altLang="zh-CN" sz="1800" dirty="0">
                <a:latin typeface="宋体" pitchFamily="2" charset="-122"/>
              </a:rPr>
              <a:t>	</a:t>
            </a:r>
            <a:r>
              <a:rPr lang="en-US" altLang="zh-CN" sz="1800" dirty="0" err="1">
                <a:latin typeface="宋体" pitchFamily="2" charset="-122"/>
              </a:rPr>
              <a:t>gcc</a:t>
            </a:r>
            <a:r>
              <a:rPr lang="en-US" altLang="zh-CN" sz="1800" dirty="0">
                <a:latin typeface="宋体" pitchFamily="2" charset="-122"/>
              </a:rPr>
              <a:t> </a:t>
            </a:r>
            <a:r>
              <a:rPr lang="en-US" altLang="zh-CN" sz="1800" dirty="0">
                <a:latin typeface="Courier New" pitchFamily="49" charset="0"/>
                <a:cs typeface="Courier New" pitchFamily="49" charset="0"/>
              </a:rPr>
              <a:t> </a:t>
            </a:r>
            <a:r>
              <a:rPr lang="en-US" altLang="zh-CN" sz="1800" dirty="0">
                <a:latin typeface="宋体" pitchFamily="2" charset="-122"/>
              </a:rPr>
              <a:t>3-10-main.c  -c</a:t>
            </a:r>
          </a:p>
          <a:p>
            <a:r>
              <a:rPr lang="en-US" altLang="zh-CN" sz="1800" dirty="0">
                <a:latin typeface="宋体" pitchFamily="2" charset="-122"/>
              </a:rPr>
              <a:t>3-10-fun_sum.o: 3-10-fun_sum.c</a:t>
            </a:r>
          </a:p>
          <a:p>
            <a:r>
              <a:rPr lang="en-US" altLang="zh-CN" sz="1800" dirty="0">
                <a:latin typeface="宋体" pitchFamily="2" charset="-122"/>
              </a:rPr>
              <a:t>	</a:t>
            </a:r>
            <a:r>
              <a:rPr lang="en-US" altLang="zh-CN" sz="1800" dirty="0" err="1">
                <a:latin typeface="宋体" pitchFamily="2" charset="-122"/>
              </a:rPr>
              <a:t>gcc</a:t>
            </a:r>
            <a:r>
              <a:rPr lang="en-US" altLang="zh-CN" sz="1800" dirty="0">
                <a:latin typeface="宋体" pitchFamily="2" charset="-122"/>
              </a:rPr>
              <a:t> </a:t>
            </a:r>
            <a:r>
              <a:rPr lang="en-US" altLang="zh-CN" sz="1800" dirty="0">
                <a:latin typeface="Courier New" pitchFamily="49" charset="0"/>
                <a:cs typeface="Courier New" pitchFamily="49" charset="0"/>
              </a:rPr>
              <a:t> </a:t>
            </a:r>
            <a:r>
              <a:rPr lang="en-US" altLang="zh-CN" sz="1800" dirty="0">
                <a:latin typeface="宋体" pitchFamily="2" charset="-122"/>
              </a:rPr>
              <a:t>3-10-fun_sum.c  -c</a:t>
            </a:r>
          </a:p>
          <a:p>
            <a:r>
              <a:rPr lang="en-US" altLang="zh-CN" sz="1800" dirty="0">
                <a:latin typeface="宋体" pitchFamily="2" charset="-122"/>
              </a:rPr>
              <a:t>3-10-fun_avg.o: 3-10-fun_avg.c</a:t>
            </a:r>
          </a:p>
          <a:p>
            <a:r>
              <a:rPr lang="en-US" altLang="zh-CN" sz="1800" dirty="0">
                <a:latin typeface="宋体" pitchFamily="2" charset="-122"/>
              </a:rPr>
              <a:t>	</a:t>
            </a:r>
            <a:r>
              <a:rPr lang="en-US" altLang="zh-CN" sz="1800" dirty="0" err="1">
                <a:latin typeface="宋体" pitchFamily="2" charset="-122"/>
              </a:rPr>
              <a:t>gcc</a:t>
            </a:r>
            <a:r>
              <a:rPr lang="en-US" altLang="zh-CN" sz="1800" dirty="0">
                <a:latin typeface="宋体" pitchFamily="2" charset="-122"/>
              </a:rPr>
              <a:t> </a:t>
            </a:r>
            <a:r>
              <a:rPr lang="en-US" altLang="zh-CN" sz="1800" dirty="0">
                <a:latin typeface="Courier New" pitchFamily="49" charset="0"/>
                <a:cs typeface="Courier New" pitchFamily="49" charset="0"/>
              </a:rPr>
              <a:t> </a:t>
            </a:r>
            <a:r>
              <a:rPr lang="en-US" altLang="zh-CN" sz="1800" dirty="0">
                <a:latin typeface="宋体" pitchFamily="2" charset="-122"/>
              </a:rPr>
              <a:t>3-10-fun_avg.c  -c</a:t>
            </a:r>
            <a:endParaRPr lang="zh-CN" altLang="en-US" sz="1800" dirty="0"/>
          </a:p>
        </p:txBody>
      </p:sp>
      <p:sp>
        <p:nvSpPr>
          <p:cNvPr id="3" name="椭圆形标注 2"/>
          <p:cNvSpPr/>
          <p:nvPr/>
        </p:nvSpPr>
        <p:spPr>
          <a:xfrm>
            <a:off x="2267744" y="2220366"/>
            <a:ext cx="3024336" cy="1224136"/>
          </a:xfrm>
          <a:prstGeom prst="wedgeEllipseCallout">
            <a:avLst>
              <a:gd name="adj1" fmla="val -74689"/>
              <a:gd name="adj2" fmla="val 7884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b="1" dirty="0" smtClean="0"/>
              <a:t>这里</a:t>
            </a:r>
            <a:r>
              <a:rPr lang="en-US" altLang="zh-CN" sz="2000" b="1" dirty="0" err="1" smtClean="0"/>
              <a:t>gcc</a:t>
            </a:r>
            <a:r>
              <a:rPr lang="zh-CN" altLang="en-US" sz="2000" b="1" dirty="0" smtClean="0"/>
              <a:t>前的</a:t>
            </a:r>
            <a:r>
              <a:rPr lang="zh-CN" altLang="en-US" sz="2000" b="1" dirty="0"/>
              <a:t>空格是</a:t>
            </a:r>
            <a:r>
              <a:rPr lang="en-US" altLang="zh-CN" sz="2000" b="1" dirty="0"/>
              <a:t>tab</a:t>
            </a:r>
            <a:r>
              <a:rPr lang="zh-CN" altLang="en-US" sz="2000" b="1" dirty="0" smtClean="0"/>
              <a:t>键产生的</a:t>
            </a:r>
            <a:endParaRPr lang="zh-CN" altLang="en-US" sz="2000" b="1" dirty="0"/>
          </a:p>
        </p:txBody>
      </p:sp>
    </p:spTree>
    <p:extLst>
      <p:ext uri="{BB962C8B-B14F-4D97-AF65-F5344CB8AC3E}">
        <p14:creationId xmlns:p14="http://schemas.microsoft.com/office/powerpoint/2010/main" val="316015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55297"/>
          <p:cNvSpPr>
            <a:spLocks noGrp="1" noChangeArrowheads="1"/>
          </p:cNvSpPr>
          <p:nvPr>
            <p:ph type="title"/>
          </p:nvPr>
        </p:nvSpPr>
        <p:spPr/>
        <p:txBody>
          <a:bodyPr/>
          <a:lstStyle/>
          <a:p>
            <a:r>
              <a:rPr lang="zh-CN" altLang="en-US" b="1" dirty="0"/>
              <a:t>编写</a:t>
            </a:r>
            <a:r>
              <a:rPr lang="en-US" altLang="zh-CN" b="1" dirty="0" err="1"/>
              <a:t>makefile</a:t>
            </a:r>
            <a:r>
              <a:rPr lang="zh-CN" altLang="en-US" b="1" dirty="0"/>
              <a:t>文件</a:t>
            </a:r>
            <a:endParaRPr lang="zh-CN" altLang="en-US" b="1" dirty="0" smtClean="0"/>
          </a:p>
        </p:txBody>
      </p:sp>
      <p:sp>
        <p:nvSpPr>
          <p:cNvPr id="52226" name="文本占位符 55298"/>
          <p:cNvSpPr>
            <a:spLocks noGrp="1" noChangeArrowheads="1"/>
          </p:cNvSpPr>
          <p:nvPr>
            <p:ph idx="1"/>
          </p:nvPr>
        </p:nvSpPr>
        <p:spPr>
          <a:xfrm>
            <a:off x="683890" y="1271587"/>
            <a:ext cx="8229600" cy="3165525"/>
          </a:xfrm>
        </p:spPr>
        <p:txBody>
          <a:bodyPr/>
          <a:lstStyle/>
          <a:p>
            <a:r>
              <a:rPr lang="zh-CN" altLang="en-US" b="1" dirty="0" smtClean="0"/>
              <a:t>步骤 5:</a:t>
            </a:r>
            <a:r>
              <a:rPr lang="zh-CN" altLang="en-US" dirty="0" smtClean="0"/>
              <a:t>运行程序</a:t>
            </a:r>
          </a:p>
          <a:p>
            <a:pPr lvl="1">
              <a:buFont typeface="Wingdings" pitchFamily="2" charset="2"/>
              <a:buNone/>
            </a:pPr>
            <a:r>
              <a:rPr lang="zh-CN" altLang="en-US" dirty="0" smtClean="0"/>
              <a:t>[root@localhost root]# make </a:t>
            </a:r>
            <a:r>
              <a:rPr lang="en-US" altLang="zh-CN" dirty="0" smtClean="0"/>
              <a:t>–f  makefile3-10</a:t>
            </a:r>
            <a:endParaRPr lang="zh-CN" altLang="en-US" dirty="0" smtClean="0"/>
          </a:p>
          <a:p>
            <a:pPr lvl="1">
              <a:buFont typeface="Wingdings" pitchFamily="2" charset="2"/>
              <a:buNone/>
            </a:pPr>
            <a:r>
              <a:rPr lang="zh-CN" altLang="en-US" dirty="0" smtClean="0"/>
              <a:t>cc	  -c –o 3-10-main.o  3-10-main.c</a:t>
            </a:r>
          </a:p>
          <a:p>
            <a:pPr lvl="1">
              <a:buFont typeface="Wingdings" pitchFamily="2" charset="2"/>
              <a:buNone/>
            </a:pPr>
            <a:r>
              <a:rPr lang="zh-CN" altLang="en-US" dirty="0" smtClean="0"/>
              <a:t>gcc   3-10-fun_sum.c   -c</a:t>
            </a:r>
          </a:p>
          <a:p>
            <a:pPr lvl="1">
              <a:buFont typeface="Wingdings" pitchFamily="2" charset="2"/>
              <a:buNone/>
            </a:pPr>
            <a:r>
              <a:rPr lang="zh-CN" altLang="en-US" dirty="0" smtClean="0"/>
              <a:t>gcc   3-10-fun_avg.c   -c</a:t>
            </a:r>
          </a:p>
          <a:p>
            <a:pPr lvl="1">
              <a:buFont typeface="Wingdings" pitchFamily="2" charset="2"/>
              <a:buNone/>
            </a:pPr>
            <a:r>
              <a:rPr lang="zh-CN" altLang="en-US" dirty="0" smtClean="0"/>
              <a:t>gcc   3-10-main.o  3-10-fun_sum.o  3-10-fun_avg.o  -o  3-10</a:t>
            </a:r>
          </a:p>
          <a:p>
            <a:pPr lvl="1">
              <a:buFont typeface="Wingdings" pitchFamily="2" charset="2"/>
              <a:buNone/>
            </a:pPr>
            <a:r>
              <a:rPr lang="zh-CN" altLang="en-US" dirty="0" smtClean="0"/>
              <a:t>[root@localhost root]#</a:t>
            </a:r>
            <a:r>
              <a:rPr lang="zh-CN" altLang="en-US" b="1" dirty="0" smtClean="0"/>
              <a:t>./</a:t>
            </a:r>
            <a:r>
              <a:rPr lang="en-US" altLang="zh-CN" b="1" dirty="0" smtClean="0"/>
              <a:t>3</a:t>
            </a:r>
            <a:r>
              <a:rPr lang="zh-CN" altLang="en-US" b="1" dirty="0" smtClean="0"/>
              <a:t>-</a:t>
            </a:r>
            <a:r>
              <a:rPr lang="en-US" altLang="zh-CN" b="1" dirty="0" smtClean="0"/>
              <a:t>10</a:t>
            </a:r>
            <a:endParaRPr lang="zh-CN" altLang="en-US" b="1" dirty="0" smtClean="0"/>
          </a:p>
        </p:txBody>
      </p:sp>
      <p:sp>
        <p:nvSpPr>
          <p:cNvPr id="55301" name="矩形 55300"/>
          <p:cNvSpPr>
            <a:spLocks noChangeArrowheads="1"/>
          </p:cNvSpPr>
          <p:nvPr/>
        </p:nvSpPr>
        <p:spPr bwMode="auto">
          <a:xfrm>
            <a:off x="965895" y="4653136"/>
            <a:ext cx="7665591" cy="15696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r>
              <a:rPr lang="zh-CN" altLang="en-US" sz="2400" b="1" dirty="0">
                <a:solidFill>
                  <a:srgbClr val="FF0000"/>
                </a:solidFill>
              </a:rPr>
              <a:t>从结果来看，在没有使用</a:t>
            </a:r>
            <a:r>
              <a:rPr lang="en-US" altLang="zh-CN" sz="2400" b="1" dirty="0" err="1">
                <a:solidFill>
                  <a:srgbClr val="FF0000"/>
                </a:solidFill>
              </a:rPr>
              <a:t>gcc</a:t>
            </a:r>
            <a:r>
              <a:rPr lang="zh-CN" altLang="en-US" sz="2400" b="1" dirty="0">
                <a:solidFill>
                  <a:srgbClr val="FF0000"/>
                </a:solidFill>
              </a:rPr>
              <a:t>编译器命令情况下，依然把设计的程序编译成了可执行文件，实现了设计的功能，可见</a:t>
            </a:r>
            <a:r>
              <a:rPr lang="en-US" altLang="zh-CN" sz="2400" b="1" dirty="0">
                <a:solidFill>
                  <a:srgbClr val="FF0000"/>
                </a:solidFill>
              </a:rPr>
              <a:t>make</a:t>
            </a:r>
            <a:r>
              <a:rPr lang="zh-CN" altLang="en-US" sz="2400" b="1" dirty="0">
                <a:solidFill>
                  <a:srgbClr val="FF0000"/>
                </a:solidFill>
              </a:rPr>
              <a:t>工程管理器调用了</a:t>
            </a:r>
            <a:r>
              <a:rPr lang="en-US" altLang="zh-CN" sz="2400" b="1" dirty="0" err="1">
                <a:solidFill>
                  <a:srgbClr val="FF0000"/>
                </a:solidFill>
              </a:rPr>
              <a:t>gcc</a:t>
            </a:r>
            <a:r>
              <a:rPr lang="zh-CN" altLang="en-US" sz="2400" b="1" dirty="0">
                <a:solidFill>
                  <a:srgbClr val="FF0000"/>
                </a:solidFill>
              </a:rPr>
              <a:t>编译器，</a:t>
            </a:r>
            <a:r>
              <a:rPr lang="en-US" altLang="zh-CN" sz="2400" b="1" dirty="0" err="1">
                <a:solidFill>
                  <a:srgbClr val="FF0000"/>
                </a:solidFill>
              </a:rPr>
              <a:t>makefile</a:t>
            </a:r>
            <a:r>
              <a:rPr lang="zh-CN" altLang="en-US" sz="2400" b="1" dirty="0">
                <a:solidFill>
                  <a:srgbClr val="FF0000"/>
                </a:solidFill>
              </a:rPr>
              <a:t>文件的编写是重点。</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39" y="1268760"/>
            <a:ext cx="7803902" cy="321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1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530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55297"/>
          <p:cNvSpPr>
            <a:spLocks noGrp="1" noChangeArrowheads="1"/>
          </p:cNvSpPr>
          <p:nvPr>
            <p:ph type="title"/>
          </p:nvPr>
        </p:nvSpPr>
        <p:spPr/>
        <p:txBody>
          <a:bodyPr/>
          <a:lstStyle/>
          <a:p>
            <a:r>
              <a:rPr lang="zh-CN" altLang="en-US" b="1" dirty="0"/>
              <a:t>编写</a:t>
            </a:r>
            <a:r>
              <a:rPr lang="en-US" altLang="zh-CN" b="1" dirty="0" err="1"/>
              <a:t>makefile</a:t>
            </a:r>
            <a:r>
              <a:rPr lang="zh-CN" altLang="en-US" b="1" dirty="0"/>
              <a:t>文件</a:t>
            </a:r>
            <a:endParaRPr lang="zh-CN" altLang="en-US" b="1" dirty="0" smtClean="0"/>
          </a:p>
        </p:txBody>
      </p:sp>
      <p:sp>
        <p:nvSpPr>
          <p:cNvPr id="52226" name="文本占位符 55298"/>
          <p:cNvSpPr>
            <a:spLocks noGrp="1" noChangeArrowheads="1"/>
          </p:cNvSpPr>
          <p:nvPr>
            <p:ph idx="1"/>
          </p:nvPr>
        </p:nvSpPr>
        <p:spPr>
          <a:xfrm>
            <a:off x="683890" y="1271587"/>
            <a:ext cx="8229600" cy="1005285"/>
          </a:xfrm>
        </p:spPr>
        <p:txBody>
          <a:bodyPr/>
          <a:lstStyle/>
          <a:p>
            <a:r>
              <a:rPr lang="zh-CN" altLang="en-US" b="1" dirty="0" smtClean="0"/>
              <a:t>步骤 </a:t>
            </a:r>
            <a:r>
              <a:rPr lang="en-US" altLang="zh-CN" b="1" dirty="0" smtClean="0"/>
              <a:t>6</a:t>
            </a:r>
            <a:r>
              <a:rPr lang="zh-CN" altLang="en-US" b="1" dirty="0" smtClean="0"/>
              <a:t>:修改</a:t>
            </a:r>
            <a:r>
              <a:rPr lang="en-US" altLang="zh-CN" b="1" dirty="0" smtClean="0"/>
              <a:t>3-10-main.c</a:t>
            </a:r>
            <a:r>
              <a:rPr lang="zh-CN" altLang="en-US" b="1" dirty="0" smtClean="0"/>
              <a:t>内容，再次执行</a:t>
            </a:r>
            <a:r>
              <a:rPr lang="en-US" altLang="zh-CN" b="1" dirty="0" smtClean="0"/>
              <a:t>make</a:t>
            </a:r>
          </a:p>
          <a:p>
            <a:r>
              <a:rPr lang="zh-CN" altLang="en-US" dirty="0" smtClean="0"/>
              <a:t>[root@localhost root]# make </a:t>
            </a:r>
            <a:r>
              <a:rPr lang="en-US" altLang="zh-CN" dirty="0" smtClean="0"/>
              <a:t>–f  makefile3-10</a:t>
            </a:r>
            <a:endParaRPr lang="zh-CN" altLang="en-US" dirty="0" smtClean="0"/>
          </a:p>
          <a:p>
            <a:pPr lvl="1">
              <a:buFont typeface="Wingdings" pitchFamily="2" charset="2"/>
              <a:buNone/>
            </a:pPr>
            <a:r>
              <a:rPr lang="zh-CN" altLang="en-US" dirty="0" smtClean="0"/>
              <a:t>[root@localhost root]#</a:t>
            </a:r>
            <a:r>
              <a:rPr lang="zh-CN" altLang="en-US" b="1" dirty="0" smtClean="0"/>
              <a:t>./</a:t>
            </a:r>
            <a:r>
              <a:rPr lang="en-US" altLang="zh-CN" b="1" dirty="0" smtClean="0"/>
              <a:t>3</a:t>
            </a:r>
            <a:r>
              <a:rPr lang="zh-CN" altLang="en-US" b="1" dirty="0" smtClean="0"/>
              <a:t>-</a:t>
            </a:r>
            <a:r>
              <a:rPr lang="en-US" altLang="zh-CN" b="1" dirty="0" smtClean="0"/>
              <a:t>10</a:t>
            </a:r>
            <a:endParaRPr lang="zh-CN" altLang="en-US" b="1" dirty="0" smtClean="0"/>
          </a:p>
        </p:txBody>
      </p:sp>
      <p:sp>
        <p:nvSpPr>
          <p:cNvPr id="55301" name="矩形 55300"/>
          <p:cNvSpPr>
            <a:spLocks noChangeArrowheads="1"/>
          </p:cNvSpPr>
          <p:nvPr/>
        </p:nvSpPr>
        <p:spPr bwMode="auto">
          <a:xfrm>
            <a:off x="965895" y="5301208"/>
            <a:ext cx="7665591" cy="12003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0" hangingPunct="0"/>
            <a:r>
              <a:rPr lang="zh-CN" altLang="en-US" sz="2400" b="1" dirty="0" smtClean="0">
                <a:solidFill>
                  <a:srgbClr val="FF0000"/>
                </a:solidFill>
              </a:rPr>
              <a:t>从结果来看：重新用</a:t>
            </a:r>
            <a:r>
              <a:rPr lang="en-US" altLang="zh-CN" sz="2400" b="1" dirty="0" smtClean="0">
                <a:solidFill>
                  <a:srgbClr val="FF0000"/>
                </a:solidFill>
              </a:rPr>
              <a:t>make</a:t>
            </a:r>
            <a:r>
              <a:rPr lang="zh-CN" altLang="en-US" sz="2400" b="1" dirty="0" smtClean="0">
                <a:solidFill>
                  <a:srgbClr val="FF0000"/>
                </a:solidFill>
              </a:rPr>
              <a:t>编译后会发现只有</a:t>
            </a:r>
            <a:r>
              <a:rPr lang="en-US" altLang="zh-CN" sz="2400" b="1" dirty="0" smtClean="0">
                <a:solidFill>
                  <a:srgbClr val="FF0000"/>
                </a:solidFill>
              </a:rPr>
              <a:t>3-10-main.c</a:t>
            </a:r>
            <a:r>
              <a:rPr lang="zh-CN" altLang="en-US" sz="2400" b="1" dirty="0" smtClean="0">
                <a:solidFill>
                  <a:srgbClr val="FF0000"/>
                </a:solidFill>
              </a:rPr>
              <a:t>程序被编译了，其他两个</a:t>
            </a:r>
            <a:r>
              <a:rPr lang="en-US" altLang="zh-CN" sz="2400" b="1" dirty="0" smtClean="0">
                <a:solidFill>
                  <a:srgbClr val="FF0000"/>
                </a:solidFill>
              </a:rPr>
              <a:t>c</a:t>
            </a:r>
            <a:r>
              <a:rPr lang="zh-CN" altLang="en-US" sz="2400" b="1" dirty="0" smtClean="0">
                <a:solidFill>
                  <a:srgbClr val="FF0000"/>
                </a:solidFill>
              </a:rPr>
              <a:t>源程序文件根本没有重新编译</a:t>
            </a:r>
            <a:endParaRPr lang="zh-CN" altLang="en-US" sz="2400" b="1"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895" y="2276872"/>
            <a:ext cx="7509769" cy="289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48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530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6321"/>
          <p:cNvSpPr>
            <a:spLocks noGrp="1" noChangeArrowheads="1"/>
          </p:cNvSpPr>
          <p:nvPr>
            <p:ph type="title"/>
          </p:nvPr>
        </p:nvSpPr>
        <p:spPr/>
        <p:txBody>
          <a:bodyPr/>
          <a:lstStyle/>
          <a:p>
            <a:r>
              <a:rPr lang="en-US" altLang="zh-CN" b="1" dirty="0"/>
              <a:t>m</a:t>
            </a:r>
            <a:r>
              <a:rPr lang="en-US" altLang="zh-CN" b="1" dirty="0" smtClean="0"/>
              <a:t>ake</a:t>
            </a:r>
            <a:r>
              <a:rPr lang="zh-CN" altLang="en-US" b="1" dirty="0" smtClean="0"/>
              <a:t>的执行过程</a:t>
            </a:r>
          </a:p>
        </p:txBody>
      </p:sp>
      <p:sp>
        <p:nvSpPr>
          <p:cNvPr id="54274" name="文本占位符 56322"/>
          <p:cNvSpPr>
            <a:spLocks noGrp="1" noChangeArrowheads="1"/>
          </p:cNvSpPr>
          <p:nvPr>
            <p:ph idx="1"/>
          </p:nvPr>
        </p:nvSpPr>
        <p:spPr>
          <a:xfrm>
            <a:off x="539552" y="1196753"/>
            <a:ext cx="8604448" cy="5184998"/>
          </a:xfrm>
        </p:spPr>
        <p:txBody>
          <a:bodyPr/>
          <a:lstStyle/>
          <a:p>
            <a:pPr marL="457200" indent="-457200">
              <a:buFont typeface="Wingdings" pitchFamily="2" charset="2"/>
              <a:buNone/>
            </a:pPr>
            <a:r>
              <a:rPr lang="zh-CN" altLang="en-US" sz="2400" dirty="0" smtClean="0"/>
              <a:t>输入</a:t>
            </a:r>
            <a:r>
              <a:rPr lang="en-US" altLang="zh-CN" sz="2400" dirty="0" smtClean="0"/>
              <a:t>make</a:t>
            </a:r>
            <a:r>
              <a:rPr lang="zh-CN" altLang="en-US" sz="2400" dirty="0" smtClean="0"/>
              <a:t>命令，其会做如下工作： </a:t>
            </a:r>
          </a:p>
          <a:p>
            <a:r>
              <a:rPr lang="en-US" altLang="zh-CN" sz="2400" dirty="0"/>
              <a:t>make</a:t>
            </a:r>
            <a:r>
              <a:rPr lang="zh-CN" altLang="en-US" sz="2400" dirty="0"/>
              <a:t>会在当前目录下找名字为“</a:t>
            </a:r>
            <a:r>
              <a:rPr lang="en-US" altLang="zh-CN" sz="2400" dirty="0" err="1"/>
              <a:t>makefile</a:t>
            </a:r>
            <a:r>
              <a:rPr lang="zh-CN" altLang="en-US" sz="2400" dirty="0"/>
              <a:t>文件”或“</a:t>
            </a:r>
            <a:r>
              <a:rPr lang="en-US" altLang="zh-CN" sz="2400" dirty="0" err="1"/>
              <a:t>makefile</a:t>
            </a:r>
            <a:r>
              <a:rPr lang="zh-CN" altLang="en-US" sz="2400" dirty="0"/>
              <a:t>文件夹”的文件。如果找到，它会找文件中的</a:t>
            </a:r>
            <a:r>
              <a:rPr lang="zh-CN" altLang="en-US" sz="2400" dirty="0">
                <a:solidFill>
                  <a:srgbClr val="FF0000"/>
                </a:solidFill>
              </a:rPr>
              <a:t>第一个目标文件</a:t>
            </a:r>
            <a:r>
              <a:rPr lang="en-US" altLang="zh-CN" sz="2400" dirty="0">
                <a:solidFill>
                  <a:srgbClr val="FF0000"/>
                </a:solidFill>
              </a:rPr>
              <a:t>(target)</a:t>
            </a:r>
            <a:r>
              <a:rPr lang="zh-CN" altLang="en-US" sz="2400" dirty="0" smtClean="0"/>
              <a:t>。</a:t>
            </a:r>
            <a:endParaRPr lang="en-US" altLang="zh-CN" sz="2400" dirty="0" smtClean="0"/>
          </a:p>
          <a:p>
            <a:pPr lvl="1"/>
            <a:r>
              <a:rPr lang="zh-CN" altLang="en-US" sz="2000" dirty="0" smtClean="0"/>
              <a:t>在</a:t>
            </a:r>
            <a:r>
              <a:rPr lang="zh-CN" altLang="en-US" sz="2000" dirty="0"/>
              <a:t>上面的例子中，它会找到</a:t>
            </a:r>
            <a:r>
              <a:rPr lang="en-US" altLang="zh-CN" sz="2000" dirty="0"/>
              <a:t>3-10</a:t>
            </a:r>
            <a:r>
              <a:rPr lang="zh-CN" altLang="en-US" sz="2000" dirty="0"/>
              <a:t>这个文件，并把这个文件作为最终的目标文件；如果</a:t>
            </a:r>
            <a:r>
              <a:rPr lang="en-US" altLang="zh-CN" sz="2000" dirty="0"/>
              <a:t>3-10</a:t>
            </a:r>
            <a:r>
              <a:rPr lang="zh-CN" altLang="en-US" sz="2000" dirty="0"/>
              <a:t>文件不存在，或是</a:t>
            </a:r>
            <a:r>
              <a:rPr lang="en-US" altLang="zh-CN" sz="2000" dirty="0"/>
              <a:t>3-10</a:t>
            </a:r>
            <a:r>
              <a:rPr lang="zh-CN" altLang="en-US" sz="2000" dirty="0"/>
              <a:t>所依赖的后面的 </a:t>
            </a:r>
            <a:r>
              <a:rPr lang="en-US" altLang="zh-CN" sz="2000" dirty="0"/>
              <a:t>.o </a:t>
            </a:r>
            <a:r>
              <a:rPr lang="zh-CN" altLang="en-US" sz="2000" dirty="0"/>
              <a:t>文件的修改时间要比</a:t>
            </a:r>
            <a:r>
              <a:rPr lang="en-US" altLang="zh-CN" sz="2000" dirty="0"/>
              <a:t>3-10</a:t>
            </a:r>
            <a:r>
              <a:rPr lang="zh-CN" altLang="en-US" sz="2000" dirty="0"/>
              <a:t>这个文件新，它就会执行后面所定义的命令来生成</a:t>
            </a:r>
            <a:r>
              <a:rPr lang="en-US" altLang="zh-CN" sz="2000" dirty="0"/>
              <a:t>3-10</a:t>
            </a:r>
            <a:r>
              <a:rPr lang="zh-CN" altLang="en-US" sz="2000" dirty="0"/>
              <a:t>文件。</a:t>
            </a:r>
          </a:p>
          <a:p>
            <a:r>
              <a:rPr lang="zh-CN" altLang="en-US" sz="2400" dirty="0" smtClean="0"/>
              <a:t>如果</a:t>
            </a:r>
            <a:r>
              <a:rPr lang="en-US" altLang="zh-CN" sz="2400" dirty="0" smtClean="0"/>
              <a:t>3-10</a:t>
            </a:r>
            <a:r>
              <a:rPr lang="zh-CN" altLang="en-US" sz="2400" dirty="0" smtClean="0"/>
              <a:t>所</a:t>
            </a:r>
            <a:r>
              <a:rPr lang="zh-CN" altLang="en-US" sz="2400" dirty="0"/>
              <a:t>依赖的</a:t>
            </a:r>
            <a:r>
              <a:rPr lang="en-US" altLang="zh-CN" sz="2400" dirty="0"/>
              <a:t>.o</a:t>
            </a:r>
            <a:r>
              <a:rPr lang="zh-CN" altLang="en-US" sz="2400" dirty="0"/>
              <a:t>文件也存在，</a:t>
            </a:r>
            <a:r>
              <a:rPr lang="en-US" altLang="zh-CN" sz="2400" dirty="0"/>
              <a:t>make</a:t>
            </a:r>
            <a:r>
              <a:rPr lang="zh-CN" altLang="en-US" sz="2400" dirty="0"/>
              <a:t>会在当前文件中找目标为</a:t>
            </a:r>
            <a:r>
              <a:rPr lang="en-US" altLang="zh-CN" sz="2400" dirty="0"/>
              <a:t>.o</a:t>
            </a:r>
            <a:r>
              <a:rPr lang="zh-CN" altLang="en-US" sz="2400" dirty="0"/>
              <a:t>文件的依赖性，如果找到，则会根据规则生成</a:t>
            </a:r>
            <a:r>
              <a:rPr lang="en-US" altLang="zh-CN" sz="2400" dirty="0"/>
              <a:t>.o</a:t>
            </a:r>
            <a:r>
              <a:rPr lang="zh-CN" altLang="en-US" sz="2400" dirty="0"/>
              <a:t>文件</a:t>
            </a:r>
            <a:r>
              <a:rPr lang="en-US" altLang="zh-CN" sz="2400" dirty="0"/>
              <a:t>(</a:t>
            </a:r>
            <a:r>
              <a:rPr lang="zh-CN" altLang="en-US" sz="2400" dirty="0"/>
              <a:t>这有点像一个堆栈的过程</a:t>
            </a:r>
            <a:r>
              <a:rPr lang="en-US" altLang="zh-CN" sz="2400" dirty="0"/>
              <a:t>)</a:t>
            </a:r>
            <a:r>
              <a:rPr lang="zh-CN" altLang="en-US" sz="2400" dirty="0" smtClean="0"/>
              <a:t>。</a:t>
            </a:r>
            <a:endParaRPr lang="en-US" altLang="zh-CN" sz="2400" dirty="0" smtClean="0"/>
          </a:p>
          <a:p>
            <a:r>
              <a:rPr lang="zh-CN" altLang="en-US" sz="2400" dirty="0" smtClean="0"/>
              <a:t>当然，</a:t>
            </a:r>
            <a:r>
              <a:rPr lang="en-US" altLang="zh-CN" sz="2400" dirty="0" smtClean="0"/>
              <a:t>c</a:t>
            </a:r>
            <a:r>
              <a:rPr lang="zh-CN" altLang="en-US" sz="2400" dirty="0" smtClean="0"/>
              <a:t>文件和</a:t>
            </a:r>
            <a:r>
              <a:rPr lang="en-US" altLang="zh-CN" sz="2400" dirty="0" smtClean="0"/>
              <a:t>h</a:t>
            </a:r>
            <a:r>
              <a:rPr lang="zh-CN" altLang="en-US" sz="2400" dirty="0" smtClean="0"/>
              <a:t>文件如果存在，</a:t>
            </a:r>
            <a:r>
              <a:rPr lang="en-US" altLang="zh-CN" sz="2400" dirty="0" smtClean="0"/>
              <a:t>make</a:t>
            </a:r>
            <a:r>
              <a:rPr lang="zh-CN" altLang="en-US" sz="2400" dirty="0" smtClean="0"/>
              <a:t>会生成 </a:t>
            </a:r>
            <a:r>
              <a:rPr lang="en-US" altLang="zh-CN" sz="2400" dirty="0" smtClean="0"/>
              <a:t>.o </a:t>
            </a:r>
            <a:r>
              <a:rPr lang="zh-CN" altLang="en-US" sz="2400" dirty="0" smtClean="0"/>
              <a:t>文件，然后再用 </a:t>
            </a:r>
            <a:r>
              <a:rPr lang="en-US" altLang="zh-CN" sz="2400" dirty="0" smtClean="0"/>
              <a:t>.o </a:t>
            </a:r>
            <a:r>
              <a:rPr lang="zh-CN" altLang="en-US" sz="2400" dirty="0" smtClean="0"/>
              <a:t>文件生成</a:t>
            </a:r>
            <a:r>
              <a:rPr lang="en-US" altLang="zh-CN" sz="2400" dirty="0" smtClean="0"/>
              <a:t>make</a:t>
            </a:r>
            <a:r>
              <a:rPr lang="zh-CN" altLang="en-US" sz="2400" dirty="0" smtClean="0"/>
              <a:t>的最终结果，也就是可执行文件</a:t>
            </a:r>
            <a:r>
              <a:rPr lang="en-US" altLang="zh-CN" sz="2400" dirty="0" smtClean="0"/>
              <a:t>3-10</a:t>
            </a:r>
            <a:endParaRPr lang="zh-CN" altLang="en-US" sz="2400" dirty="0" smtClean="0"/>
          </a:p>
        </p:txBody>
      </p:sp>
    </p:spTree>
    <p:extLst>
      <p:ext uri="{BB962C8B-B14F-4D97-AF65-F5344CB8AC3E}">
        <p14:creationId xmlns:p14="http://schemas.microsoft.com/office/powerpoint/2010/main" val="2631937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6321"/>
          <p:cNvSpPr>
            <a:spLocks noGrp="1" noChangeArrowheads="1"/>
          </p:cNvSpPr>
          <p:nvPr>
            <p:ph type="title"/>
          </p:nvPr>
        </p:nvSpPr>
        <p:spPr/>
        <p:txBody>
          <a:bodyPr/>
          <a:lstStyle/>
          <a:p>
            <a:r>
              <a:rPr lang="en-US" altLang="zh-CN" b="1" dirty="0"/>
              <a:t>m</a:t>
            </a:r>
            <a:r>
              <a:rPr lang="en-US" altLang="zh-CN" b="1" dirty="0" smtClean="0"/>
              <a:t>ake</a:t>
            </a:r>
            <a:r>
              <a:rPr lang="zh-CN" altLang="en-US" b="1" dirty="0" smtClean="0"/>
              <a:t>的执行过程</a:t>
            </a:r>
          </a:p>
        </p:txBody>
      </p:sp>
      <p:sp>
        <p:nvSpPr>
          <p:cNvPr id="54274" name="文本占位符 56322"/>
          <p:cNvSpPr>
            <a:spLocks noGrp="1" noChangeArrowheads="1"/>
          </p:cNvSpPr>
          <p:nvPr>
            <p:ph idx="1"/>
          </p:nvPr>
        </p:nvSpPr>
        <p:spPr>
          <a:xfrm>
            <a:off x="539552" y="1196753"/>
            <a:ext cx="8280920" cy="5184998"/>
          </a:xfrm>
        </p:spPr>
        <p:txBody>
          <a:bodyPr/>
          <a:lstStyle/>
          <a:p>
            <a:pPr marL="457200" indent="-457200">
              <a:buFont typeface="Wingdings" pitchFamily="2" charset="2"/>
              <a:buNone/>
            </a:pPr>
            <a:r>
              <a:rPr lang="zh-CN" altLang="en-US" sz="2400" dirty="0" smtClean="0"/>
              <a:t>分析以下</a:t>
            </a:r>
            <a:r>
              <a:rPr lang="en-US" altLang="zh-CN" sz="2400" dirty="0" err="1" smtClean="0"/>
              <a:t>makefile</a:t>
            </a:r>
            <a:r>
              <a:rPr lang="zh-CN" altLang="en-US" sz="2400" dirty="0" smtClean="0"/>
              <a:t>文件：</a:t>
            </a:r>
            <a:endParaRPr lang="en-US" altLang="zh-CN" sz="2400" dirty="0" smtClean="0"/>
          </a:p>
          <a:p>
            <a:pPr marL="457200" indent="-457200">
              <a:buFont typeface="Wingdings" pitchFamily="2" charset="2"/>
              <a:buNone/>
            </a:pPr>
            <a:r>
              <a:rPr lang="en-US" altLang="zh-CN" sz="2400" dirty="0" smtClean="0"/>
              <a:t>#</a:t>
            </a:r>
            <a:r>
              <a:rPr lang="zh-CN" altLang="en-US" sz="2400" dirty="0" smtClean="0"/>
              <a:t>这是一个简单的</a:t>
            </a:r>
            <a:r>
              <a:rPr lang="en-US" altLang="zh-CN" sz="2400" dirty="0" err="1" smtClean="0"/>
              <a:t>makefile</a:t>
            </a:r>
            <a:r>
              <a:rPr lang="zh-CN" altLang="en-US" sz="2400" dirty="0" smtClean="0"/>
              <a:t>的例子，</a:t>
            </a:r>
            <a:r>
              <a:rPr lang="en-US" altLang="zh-CN" sz="2400" dirty="0" smtClean="0"/>
              <a:t>#</a:t>
            </a:r>
            <a:r>
              <a:rPr lang="zh-CN" altLang="en-US" sz="2400" dirty="0" smtClean="0"/>
              <a:t>开头的是注释行</a:t>
            </a:r>
            <a:endParaRPr lang="en-US" altLang="zh-CN" sz="2400" dirty="0" smtClean="0"/>
          </a:p>
          <a:p>
            <a:pPr marL="457200" indent="-457200">
              <a:buFont typeface="Wingdings" pitchFamily="2" charset="2"/>
              <a:buNone/>
            </a:pPr>
            <a:r>
              <a:rPr lang="en-US" altLang="zh-CN" sz="2400" dirty="0" smtClean="0"/>
              <a:t>test: </a:t>
            </a:r>
            <a:r>
              <a:rPr lang="en-US" altLang="zh-CN" sz="2400" dirty="0" err="1" smtClean="0"/>
              <a:t>prog.o</a:t>
            </a:r>
            <a:r>
              <a:rPr lang="en-US" altLang="zh-CN" sz="2400" dirty="0" smtClean="0"/>
              <a:t> </a:t>
            </a:r>
            <a:r>
              <a:rPr lang="en-US" altLang="zh-CN" sz="2400" dirty="0" err="1" smtClean="0"/>
              <a:t>code.o</a:t>
            </a:r>
            <a:endParaRPr lang="en-US" altLang="zh-CN" sz="2400" dirty="0" smtClean="0"/>
          </a:p>
          <a:p>
            <a:pPr marL="457200" indent="-457200">
              <a:buNone/>
            </a:pPr>
            <a:r>
              <a:rPr lang="en-US" altLang="zh-CN" sz="2400" dirty="0"/>
              <a:t>	</a:t>
            </a:r>
            <a:r>
              <a:rPr lang="en-US" altLang="zh-CN" sz="2400" dirty="0" err="1" smtClean="0"/>
              <a:t>gcc</a:t>
            </a:r>
            <a:r>
              <a:rPr lang="en-US" altLang="zh-CN" sz="2400" dirty="0" smtClean="0"/>
              <a:t> -o test </a:t>
            </a:r>
            <a:r>
              <a:rPr lang="en-US" altLang="zh-CN" sz="2400" dirty="0" err="1"/>
              <a:t>prog.o</a:t>
            </a:r>
            <a:r>
              <a:rPr lang="en-US" altLang="zh-CN" sz="2400" dirty="0"/>
              <a:t> </a:t>
            </a:r>
            <a:r>
              <a:rPr lang="en-US" altLang="zh-CN" sz="2400" dirty="0" err="1" smtClean="0"/>
              <a:t>code.o</a:t>
            </a:r>
            <a:endParaRPr lang="en-US" altLang="zh-CN" sz="2400" dirty="0" smtClean="0"/>
          </a:p>
          <a:p>
            <a:pPr marL="457200" indent="-457200">
              <a:buNone/>
            </a:pPr>
            <a:r>
              <a:rPr lang="en-US" altLang="zh-CN" sz="2400" dirty="0" err="1" smtClean="0"/>
              <a:t>prog.o</a:t>
            </a:r>
            <a:r>
              <a:rPr lang="en-US" altLang="zh-CN" sz="2400" dirty="0" smtClean="0"/>
              <a:t>: </a:t>
            </a:r>
            <a:r>
              <a:rPr lang="en-US" altLang="zh-CN" sz="2400" dirty="0" err="1" smtClean="0"/>
              <a:t>prog.c</a:t>
            </a:r>
            <a:r>
              <a:rPr lang="en-US" altLang="zh-CN" sz="2400" dirty="0" smtClean="0"/>
              <a:t> </a:t>
            </a:r>
            <a:r>
              <a:rPr lang="en-US" altLang="zh-CN" sz="2400" dirty="0" err="1" smtClean="0"/>
              <a:t>prog.h</a:t>
            </a:r>
            <a:r>
              <a:rPr lang="en-US" altLang="zh-CN" sz="2400" dirty="0" smtClean="0"/>
              <a:t> </a:t>
            </a:r>
            <a:r>
              <a:rPr lang="en-US" altLang="zh-CN" sz="2400" dirty="0" err="1" smtClean="0"/>
              <a:t>code.h</a:t>
            </a:r>
            <a:endParaRPr lang="en-US" altLang="zh-CN" sz="2400" dirty="0" smtClean="0"/>
          </a:p>
          <a:p>
            <a:pPr marL="457200" indent="-457200">
              <a:buNone/>
            </a:pPr>
            <a:r>
              <a:rPr lang="en-US" altLang="zh-CN" sz="2400" dirty="0"/>
              <a:t>	</a:t>
            </a:r>
            <a:r>
              <a:rPr lang="en-US" altLang="zh-CN" sz="2400" dirty="0" err="1" smtClean="0"/>
              <a:t>gcc</a:t>
            </a:r>
            <a:r>
              <a:rPr lang="en-US" altLang="zh-CN" sz="2400" dirty="0" smtClean="0"/>
              <a:t> -c </a:t>
            </a:r>
            <a:r>
              <a:rPr lang="en-US" altLang="zh-CN" sz="2400" dirty="0" err="1" smtClean="0"/>
              <a:t>prog.c</a:t>
            </a:r>
            <a:r>
              <a:rPr lang="en-US" altLang="zh-CN" sz="2400" dirty="0" smtClean="0"/>
              <a:t> -o </a:t>
            </a:r>
            <a:r>
              <a:rPr lang="en-US" altLang="zh-CN" sz="2400" dirty="0" err="1" smtClean="0"/>
              <a:t>prog.o</a:t>
            </a:r>
            <a:r>
              <a:rPr lang="en-US" altLang="zh-CN" sz="2400" dirty="0" smtClean="0"/>
              <a:t> </a:t>
            </a:r>
          </a:p>
          <a:p>
            <a:pPr marL="457200" indent="-457200">
              <a:buNone/>
            </a:pPr>
            <a:r>
              <a:rPr lang="en-US" altLang="zh-CN" sz="2400" dirty="0" err="1" smtClean="0"/>
              <a:t>code.o</a:t>
            </a:r>
            <a:r>
              <a:rPr lang="en-US" altLang="zh-CN" sz="2400" dirty="0" smtClean="0"/>
              <a:t>: </a:t>
            </a:r>
            <a:r>
              <a:rPr lang="en-US" altLang="zh-CN" sz="2400" dirty="0" err="1" smtClean="0"/>
              <a:t>code.c</a:t>
            </a:r>
            <a:r>
              <a:rPr lang="en-US" altLang="zh-CN" sz="2400" dirty="0" smtClean="0"/>
              <a:t> </a:t>
            </a:r>
            <a:r>
              <a:rPr lang="en-US" altLang="zh-CN" sz="2400" dirty="0" err="1" smtClean="0"/>
              <a:t>code.h</a:t>
            </a:r>
            <a:endParaRPr lang="en-US" altLang="zh-CN" sz="2400" dirty="0" smtClean="0"/>
          </a:p>
          <a:p>
            <a:pPr marL="457200" indent="-457200">
              <a:buNone/>
            </a:pPr>
            <a:r>
              <a:rPr lang="en-US" altLang="zh-CN" sz="2400" dirty="0"/>
              <a:t>	</a:t>
            </a:r>
            <a:r>
              <a:rPr lang="en-US" altLang="zh-CN" sz="2400" dirty="0" err="1" smtClean="0"/>
              <a:t>gcc</a:t>
            </a:r>
            <a:r>
              <a:rPr lang="en-US" altLang="zh-CN" sz="2400" dirty="0" smtClean="0"/>
              <a:t> -c </a:t>
            </a:r>
            <a:r>
              <a:rPr lang="en-US" altLang="zh-CN" sz="2400" dirty="0" err="1" smtClean="0"/>
              <a:t>code.c</a:t>
            </a:r>
            <a:r>
              <a:rPr lang="en-US" altLang="zh-CN" sz="2400" dirty="0" smtClean="0"/>
              <a:t> -o </a:t>
            </a:r>
            <a:r>
              <a:rPr lang="en-US" altLang="zh-CN" sz="2400" dirty="0" err="1" smtClean="0"/>
              <a:t>code.o</a:t>
            </a:r>
            <a:endParaRPr lang="en-US" altLang="zh-CN" sz="2400" dirty="0" smtClean="0"/>
          </a:p>
          <a:p>
            <a:pPr marL="457200" indent="-457200">
              <a:buNone/>
            </a:pPr>
            <a:r>
              <a:rPr lang="en-US" altLang="zh-CN" sz="2400" dirty="0"/>
              <a:t>c</a:t>
            </a:r>
            <a:r>
              <a:rPr lang="en-US" altLang="zh-CN" sz="2400" dirty="0" smtClean="0"/>
              <a:t>lean:</a:t>
            </a:r>
          </a:p>
          <a:p>
            <a:pPr marL="457200" indent="-457200">
              <a:buNone/>
            </a:pPr>
            <a:r>
              <a:rPr lang="en-US" altLang="zh-CN" sz="2400" dirty="0" smtClean="0"/>
              <a:t>     </a:t>
            </a:r>
            <a:r>
              <a:rPr lang="en-US" altLang="zh-CN" sz="2400" dirty="0" err="1" smtClean="0"/>
              <a:t>rm</a:t>
            </a:r>
            <a:r>
              <a:rPr lang="en-US" altLang="zh-CN" sz="2400" dirty="0"/>
              <a:t> </a:t>
            </a:r>
            <a:r>
              <a:rPr lang="en-US" altLang="zh-CN" sz="2400" dirty="0" smtClean="0"/>
              <a:t>–f  *.o</a:t>
            </a:r>
            <a:endParaRPr lang="en-US" altLang="zh-CN" sz="2400" dirty="0"/>
          </a:p>
          <a:p>
            <a:pPr marL="457200" indent="-457200">
              <a:buNone/>
            </a:pPr>
            <a:endParaRPr lang="en-US" altLang="zh-CN" sz="2400" dirty="0"/>
          </a:p>
          <a:p>
            <a:pPr marL="457200" indent="-457200">
              <a:buNone/>
            </a:pPr>
            <a:endParaRPr lang="en-US" altLang="zh-CN" sz="2400" dirty="0"/>
          </a:p>
          <a:p>
            <a:pPr marL="457200" indent="-457200">
              <a:buNone/>
            </a:pPr>
            <a:endParaRPr lang="en-US" altLang="zh-CN" sz="2400" dirty="0"/>
          </a:p>
          <a:p>
            <a:pPr marL="457200" indent="-457200">
              <a:buNone/>
            </a:pPr>
            <a:endParaRPr lang="en-US" altLang="zh-CN" sz="2400" dirty="0"/>
          </a:p>
        </p:txBody>
      </p:sp>
      <p:sp>
        <p:nvSpPr>
          <p:cNvPr id="2" name="TextBox 1"/>
          <p:cNvSpPr txBox="1"/>
          <p:nvPr/>
        </p:nvSpPr>
        <p:spPr>
          <a:xfrm>
            <a:off x="4427984" y="2348880"/>
            <a:ext cx="3960440" cy="43396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sz="2000" b="1" dirty="0" smtClean="0">
                <a:solidFill>
                  <a:schemeClr val="accent2">
                    <a:lumMod val="75000"/>
                  </a:schemeClr>
                </a:solidFill>
              </a:rPr>
              <a:t>分析：</a:t>
            </a:r>
            <a:endParaRPr lang="en-US" altLang="zh-CN" sz="2000" b="1" dirty="0" smtClean="0">
              <a:solidFill>
                <a:schemeClr val="accent2">
                  <a:lumMod val="75000"/>
                </a:schemeClr>
              </a:solidFill>
            </a:endParaRPr>
          </a:p>
          <a:p>
            <a:pPr marL="285750" indent="-285750">
              <a:buFont typeface="Wingdings" panose="05000000000000000000" pitchFamily="2" charset="2"/>
              <a:buChar char="Ø"/>
            </a:pPr>
            <a:r>
              <a:rPr lang="zh-CN" altLang="en-US" sz="2000" b="1" dirty="0" smtClean="0">
                <a:solidFill>
                  <a:schemeClr val="accent2">
                    <a:lumMod val="75000"/>
                  </a:schemeClr>
                </a:solidFill>
              </a:rPr>
              <a:t>定义的目标：</a:t>
            </a:r>
            <a:r>
              <a:rPr lang="en-US" altLang="zh-CN" sz="2000" b="1" dirty="0" smtClean="0">
                <a:solidFill>
                  <a:schemeClr val="accent2">
                    <a:lumMod val="75000"/>
                  </a:schemeClr>
                </a:solidFill>
              </a:rPr>
              <a:t>test</a:t>
            </a:r>
            <a:r>
              <a:rPr lang="zh-CN" altLang="en-US" sz="2000" b="1" dirty="0" smtClean="0">
                <a:solidFill>
                  <a:schemeClr val="accent2">
                    <a:lumMod val="75000"/>
                  </a:schemeClr>
                </a:solidFill>
              </a:rPr>
              <a:t>，</a:t>
            </a:r>
            <a:r>
              <a:rPr lang="en-US" altLang="zh-CN" sz="2000" b="1" dirty="0" err="1" smtClean="0">
                <a:solidFill>
                  <a:schemeClr val="accent2">
                    <a:lumMod val="75000"/>
                  </a:schemeClr>
                </a:solidFill>
              </a:rPr>
              <a:t>prog.o</a:t>
            </a:r>
            <a:r>
              <a:rPr lang="zh-CN" altLang="en-US" sz="2000" b="1" dirty="0" smtClean="0">
                <a:solidFill>
                  <a:schemeClr val="accent2">
                    <a:lumMod val="75000"/>
                  </a:schemeClr>
                </a:solidFill>
              </a:rPr>
              <a:t>，</a:t>
            </a:r>
            <a:r>
              <a:rPr lang="en-US" altLang="zh-CN" sz="2000" b="1" dirty="0" err="1" smtClean="0">
                <a:solidFill>
                  <a:schemeClr val="accent2">
                    <a:lumMod val="75000"/>
                  </a:schemeClr>
                </a:solidFill>
              </a:rPr>
              <a:t>code.o</a:t>
            </a:r>
            <a:r>
              <a:rPr lang="zh-CN" altLang="en-US" sz="2000" b="1" dirty="0" smtClean="0">
                <a:solidFill>
                  <a:schemeClr val="accent2">
                    <a:lumMod val="75000"/>
                  </a:schemeClr>
                </a:solidFill>
              </a:rPr>
              <a:t>，</a:t>
            </a:r>
            <a:r>
              <a:rPr lang="en-US" altLang="zh-CN" sz="2000" b="1" dirty="0" smtClean="0">
                <a:solidFill>
                  <a:schemeClr val="accent2">
                    <a:lumMod val="75000"/>
                  </a:schemeClr>
                </a:solidFill>
              </a:rPr>
              <a:t>clean</a:t>
            </a:r>
          </a:p>
          <a:p>
            <a:pPr marL="285750" indent="-285750">
              <a:buFont typeface="Wingdings" panose="05000000000000000000" pitchFamily="2" charset="2"/>
              <a:buChar char="Ø"/>
            </a:pPr>
            <a:r>
              <a:rPr lang="zh-CN" altLang="en-US" sz="2000" b="1" dirty="0" smtClean="0">
                <a:solidFill>
                  <a:schemeClr val="accent2">
                    <a:lumMod val="75000"/>
                  </a:schemeClr>
                </a:solidFill>
              </a:rPr>
              <a:t>调用</a:t>
            </a:r>
            <a:r>
              <a:rPr lang="en-US" altLang="zh-CN" sz="2000" b="1" dirty="0" smtClean="0">
                <a:solidFill>
                  <a:schemeClr val="accent2">
                    <a:lumMod val="75000"/>
                  </a:schemeClr>
                </a:solidFill>
              </a:rPr>
              <a:t>make</a:t>
            </a:r>
            <a:r>
              <a:rPr lang="zh-CN" altLang="en-US" sz="2000" b="1" dirty="0" smtClean="0">
                <a:solidFill>
                  <a:schemeClr val="accent2">
                    <a:lumMod val="75000"/>
                  </a:schemeClr>
                </a:solidFill>
              </a:rPr>
              <a:t>：</a:t>
            </a:r>
            <a:r>
              <a:rPr lang="en-US" altLang="zh-CN" sz="2000" b="1" dirty="0" smtClean="0">
                <a:solidFill>
                  <a:schemeClr val="accent2">
                    <a:lumMod val="75000"/>
                  </a:schemeClr>
                </a:solidFill>
              </a:rPr>
              <a:t>make </a:t>
            </a:r>
            <a:r>
              <a:rPr lang="en-US" altLang="zh-CN" sz="2000" b="1" dirty="0" err="1" smtClean="0">
                <a:solidFill>
                  <a:schemeClr val="accent2">
                    <a:lumMod val="75000"/>
                  </a:schemeClr>
                </a:solidFill>
              </a:rPr>
              <a:t>makefile</a:t>
            </a:r>
            <a:endParaRPr lang="en-US" altLang="zh-CN" sz="2000" b="1" dirty="0" smtClean="0">
              <a:solidFill>
                <a:schemeClr val="accent2">
                  <a:lumMod val="75000"/>
                </a:schemeClr>
              </a:solidFill>
            </a:endParaRPr>
          </a:p>
          <a:p>
            <a:pPr marL="285750" indent="-285750">
              <a:buFont typeface="Wingdings" panose="05000000000000000000" pitchFamily="2" charset="2"/>
              <a:buChar char="Ø"/>
            </a:pPr>
            <a:r>
              <a:rPr lang="zh-CN" altLang="en-US" sz="2000" b="1" dirty="0" smtClean="0">
                <a:solidFill>
                  <a:schemeClr val="accent2">
                    <a:lumMod val="75000"/>
                  </a:schemeClr>
                </a:solidFill>
              </a:rPr>
              <a:t>顺序检查目标文件的时间戳是否比依赖文件的旧，只要旧则下一行的编译命令将被执行</a:t>
            </a:r>
            <a:endParaRPr lang="en-US" altLang="zh-CN" sz="2000" b="1" dirty="0" smtClean="0">
              <a:solidFill>
                <a:schemeClr val="accent2">
                  <a:lumMod val="75000"/>
                </a:schemeClr>
              </a:solidFill>
            </a:endParaRPr>
          </a:p>
          <a:p>
            <a:pPr marL="285750" indent="-285750">
              <a:buFont typeface="Wingdings" panose="05000000000000000000" pitchFamily="2" charset="2"/>
              <a:buChar char="Ø"/>
            </a:pPr>
            <a:r>
              <a:rPr lang="zh-CN" altLang="en-US" sz="2000" b="1" dirty="0" smtClean="0">
                <a:solidFill>
                  <a:schemeClr val="accent2">
                    <a:lumMod val="75000"/>
                  </a:schemeClr>
                </a:solidFill>
              </a:rPr>
              <a:t>检查依赖文件时间戳时</a:t>
            </a:r>
            <a:r>
              <a:rPr lang="en-US" altLang="zh-CN" sz="2000" b="1" dirty="0" smtClean="0">
                <a:solidFill>
                  <a:schemeClr val="accent2">
                    <a:lumMod val="75000"/>
                  </a:schemeClr>
                </a:solidFill>
              </a:rPr>
              <a:t>make</a:t>
            </a:r>
            <a:r>
              <a:rPr lang="zh-CN" altLang="en-US" sz="2000" b="1" dirty="0" smtClean="0">
                <a:solidFill>
                  <a:schemeClr val="accent2">
                    <a:lumMod val="75000"/>
                  </a:schemeClr>
                </a:solidFill>
              </a:rPr>
              <a:t>又会在下面的行中检查以依赖文件为目标的规则</a:t>
            </a:r>
            <a:endParaRPr lang="en-US" altLang="zh-CN" sz="2000" b="1" dirty="0" smtClean="0">
              <a:solidFill>
                <a:schemeClr val="accent2">
                  <a:lumMod val="75000"/>
                </a:schemeClr>
              </a:solidFill>
            </a:endParaRPr>
          </a:p>
          <a:p>
            <a:pPr marL="285750" indent="-285750">
              <a:buFont typeface="Wingdings" panose="05000000000000000000" pitchFamily="2" charset="2"/>
              <a:buChar char="Ø"/>
            </a:pPr>
            <a:r>
              <a:rPr lang="en-US" altLang="zh-CN" sz="2000" b="1" dirty="0">
                <a:solidFill>
                  <a:schemeClr val="accent2">
                    <a:lumMod val="75000"/>
                  </a:schemeClr>
                </a:solidFill>
              </a:rPr>
              <a:t>c</a:t>
            </a:r>
            <a:r>
              <a:rPr lang="en-US" altLang="zh-CN" sz="2000" b="1" dirty="0" smtClean="0">
                <a:solidFill>
                  <a:schemeClr val="accent2">
                    <a:lumMod val="75000"/>
                  </a:schemeClr>
                </a:solidFill>
              </a:rPr>
              <a:t>lean</a:t>
            </a:r>
            <a:r>
              <a:rPr lang="zh-CN" altLang="en-US" sz="2000" b="1" dirty="0" smtClean="0">
                <a:solidFill>
                  <a:schemeClr val="accent2">
                    <a:lumMod val="75000"/>
                  </a:schemeClr>
                </a:solidFill>
              </a:rPr>
              <a:t>目标是</a:t>
            </a:r>
            <a:r>
              <a:rPr lang="en-US" altLang="zh-CN" sz="2000" b="1" dirty="0" err="1" smtClean="0">
                <a:solidFill>
                  <a:schemeClr val="accent2">
                    <a:lumMod val="75000"/>
                  </a:schemeClr>
                </a:solidFill>
              </a:rPr>
              <a:t>makefile</a:t>
            </a:r>
            <a:r>
              <a:rPr lang="zh-CN" altLang="en-US" sz="2000" b="1" dirty="0" smtClean="0">
                <a:solidFill>
                  <a:schemeClr val="accent2">
                    <a:lumMod val="75000"/>
                  </a:schemeClr>
                </a:solidFill>
              </a:rPr>
              <a:t>的专用目标，用于删除所有的目标模块</a:t>
            </a:r>
            <a:endParaRPr lang="en-US" altLang="zh-CN" sz="2000" b="1" dirty="0" smtClean="0">
              <a:solidFill>
                <a:schemeClr val="accent2">
                  <a:lumMod val="75000"/>
                </a:schemeClr>
              </a:solidFill>
            </a:endParaRPr>
          </a:p>
          <a:p>
            <a:pPr marL="285750" indent="-285750">
              <a:buFont typeface="Wingdings" panose="05000000000000000000" pitchFamily="2" charset="2"/>
              <a:buChar char="p"/>
            </a:pPr>
            <a:endParaRPr lang="en-US" altLang="zh-CN" dirty="0" smtClean="0"/>
          </a:p>
          <a:p>
            <a:endParaRPr lang="zh-CN" altLang="en-US" dirty="0"/>
          </a:p>
        </p:txBody>
      </p:sp>
    </p:spTree>
    <p:extLst>
      <p:ext uri="{BB962C8B-B14F-4D97-AF65-F5344CB8AC3E}">
        <p14:creationId xmlns:p14="http://schemas.microsoft.com/office/powerpoint/2010/main" val="26739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880AD787-750C-4FFC-9087-D947E15C209C}" type="slidenum">
              <a:rPr lang="zh-CN" altLang="en-US" sz="1400" b="1"/>
              <a:pPr/>
              <a:t>5</a:t>
            </a:fld>
            <a:endParaRPr lang="zh-CN" altLang="en-US" sz="1400" b="1"/>
          </a:p>
        </p:txBody>
      </p:sp>
      <p:sp>
        <p:nvSpPr>
          <p:cNvPr id="10242" name="Rectangle 2"/>
          <p:cNvSpPr>
            <a:spLocks noGrp="1" noChangeArrowheads="1"/>
          </p:cNvSpPr>
          <p:nvPr>
            <p:ph type="title" idx="4294967295"/>
          </p:nvPr>
        </p:nvSpPr>
        <p:spPr>
          <a:xfrm>
            <a:off x="2051720" y="116632"/>
            <a:ext cx="6465912" cy="922114"/>
          </a:xfrm>
        </p:spPr>
        <p:txBody>
          <a:bodyPr/>
          <a:lstStyle/>
          <a:p>
            <a:pPr eaLnBrk="1" hangingPunct="1"/>
            <a:r>
              <a:rPr lang="zh-CN" altLang="en-US" b="1" dirty="0" smtClean="0"/>
              <a:t>第一个Linux c程序</a:t>
            </a:r>
          </a:p>
        </p:txBody>
      </p:sp>
      <p:sp>
        <p:nvSpPr>
          <p:cNvPr id="10243" name="Rectangle 3"/>
          <p:cNvSpPr>
            <a:spLocks noGrp="1" noChangeArrowheads="1"/>
          </p:cNvSpPr>
          <p:nvPr>
            <p:ph type="body" idx="4294967295"/>
          </p:nvPr>
        </p:nvSpPr>
        <p:spPr>
          <a:xfrm>
            <a:off x="827088" y="1268760"/>
            <a:ext cx="7991475" cy="4895850"/>
          </a:xfrm>
        </p:spPr>
        <p:txBody>
          <a:bodyPr/>
          <a:lstStyle/>
          <a:p>
            <a:pPr marL="533400" indent="-533400" eaLnBrk="1" hangingPunct="1">
              <a:buFont typeface="Wingdings" pitchFamily="2" charset="2"/>
              <a:buNone/>
            </a:pPr>
            <a:r>
              <a:rPr lang="zh-CN" altLang="en-US" b="1" dirty="0" smtClean="0"/>
              <a:t>步骤 3:运行程序</a:t>
            </a:r>
          </a:p>
          <a:p>
            <a:pPr marL="914400" lvl="1" indent="-457200" eaLnBrk="1" hangingPunct="1"/>
            <a:r>
              <a:rPr lang="zh-CN" altLang="en-US" dirty="0" smtClean="0"/>
              <a:t>编译好</a:t>
            </a:r>
            <a:r>
              <a:rPr lang="en-US" dirty="0" smtClean="0"/>
              <a:t>3-</a:t>
            </a:r>
            <a:r>
              <a:rPr lang="zh-CN" altLang="en-US" dirty="0" smtClean="0"/>
              <a:t>1.c程序后，默认生成的可执行文件是a.out；</a:t>
            </a:r>
          </a:p>
          <a:p>
            <a:pPr marL="914400" lvl="1" indent="-457200" eaLnBrk="1" hangingPunct="1"/>
            <a:r>
              <a:rPr lang="zh-CN" altLang="en-US" dirty="0" smtClean="0"/>
              <a:t>输入命令：[root@localhost </a:t>
            </a:r>
            <a:r>
              <a:rPr lang="en-US" altLang="zh-CN" dirty="0" smtClean="0"/>
              <a:t>ch3</a:t>
            </a:r>
            <a:r>
              <a:rPr lang="zh-CN" altLang="en-US" dirty="0" smtClean="0"/>
              <a:t>]#</a:t>
            </a:r>
            <a:r>
              <a:rPr lang="zh-CN" altLang="en-US" b="1" dirty="0" smtClean="0"/>
              <a:t>./a.out</a:t>
            </a:r>
          </a:p>
          <a:p>
            <a:pPr marL="914400" lvl="1" indent="-457200" eaLnBrk="1" hangingPunct="1"/>
            <a:r>
              <a:rPr lang="zh-CN" altLang="en-US" dirty="0" smtClean="0"/>
              <a:t>此时系统会出现运行结果</a:t>
            </a:r>
          </a:p>
          <a:p>
            <a:pPr marL="914400" lvl="1" indent="-457200" eaLnBrk="1" hangingPunct="1">
              <a:buFont typeface="Wingdings" pitchFamily="2" charset="2"/>
              <a:buNone/>
            </a:pPr>
            <a:endParaRPr lang="zh-CN" alt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56434"/>
            <a:ext cx="6863489" cy="346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make</a:t>
            </a:r>
            <a:r>
              <a:rPr lang="zh-CN" altLang="en-US" b="1" dirty="0"/>
              <a:t>的执行过程</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思考与实验</a:t>
            </a:r>
            <a:endParaRPr lang="en-US" altLang="zh-CN" b="1" dirty="0" smtClean="0"/>
          </a:p>
          <a:p>
            <a:pPr marL="0" indent="0">
              <a:buNone/>
            </a:pPr>
            <a:r>
              <a:rPr lang="en-US" altLang="zh-CN" dirty="0" smtClean="0"/>
              <a:t>1</a:t>
            </a:r>
            <a:r>
              <a:rPr lang="zh-CN" altLang="en-US" dirty="0" smtClean="0"/>
              <a:t>、修改</a:t>
            </a:r>
            <a:r>
              <a:rPr lang="zh-CN" altLang="en-US" dirty="0"/>
              <a:t>或者再次</a:t>
            </a:r>
            <a:r>
              <a:rPr lang="zh-CN" altLang="en-US" dirty="0" smtClean="0"/>
              <a:t>保存</a:t>
            </a:r>
            <a:r>
              <a:rPr lang="en-US" altLang="zh-CN" dirty="0" smtClean="0"/>
              <a:t>3-10</a:t>
            </a:r>
            <a:r>
              <a:rPr lang="zh-CN" altLang="en-US" dirty="0" smtClean="0"/>
              <a:t>中的某</a:t>
            </a:r>
            <a:r>
              <a:rPr lang="zh-CN" altLang="en-US" dirty="0"/>
              <a:t>一函数，再次执行 </a:t>
            </a:r>
            <a:r>
              <a:rPr lang="en-US" altLang="zh-CN" dirty="0"/>
              <a:t>make -f makefile3-10</a:t>
            </a:r>
            <a:r>
              <a:rPr lang="zh-CN" altLang="en-US" dirty="0" smtClean="0"/>
              <a:t>后输出结果会是什么？</a:t>
            </a:r>
            <a:endParaRPr lang="en-US" altLang="zh-CN" dirty="0" smtClean="0"/>
          </a:p>
          <a:p>
            <a:pPr marL="0" indent="0">
              <a:buNone/>
            </a:pPr>
            <a:r>
              <a:rPr lang="en-US" altLang="zh-CN" dirty="0" smtClean="0"/>
              <a:t>2</a:t>
            </a:r>
            <a:r>
              <a:rPr lang="zh-CN" altLang="en-US" dirty="0" smtClean="0"/>
              <a:t>、观察</a:t>
            </a:r>
            <a:r>
              <a:rPr lang="zh-CN" altLang="en-US" dirty="0"/>
              <a:t>输出结果和第一次执行</a:t>
            </a:r>
            <a:r>
              <a:rPr lang="en-US" altLang="zh-CN" dirty="0"/>
              <a:t>make</a:t>
            </a:r>
            <a:r>
              <a:rPr lang="zh-CN" altLang="en-US" dirty="0"/>
              <a:t>时有什么</a:t>
            </a:r>
            <a:r>
              <a:rPr lang="zh-CN" altLang="en-US" dirty="0" smtClean="0"/>
              <a:t>不同？</a:t>
            </a:r>
            <a:endParaRPr lang="en-US" altLang="zh-CN" dirty="0" smtClean="0"/>
          </a:p>
          <a:p>
            <a:pPr marL="0" indent="0">
              <a:buNone/>
            </a:pPr>
            <a:r>
              <a:rPr lang="en-US" altLang="zh-CN" dirty="0" smtClean="0"/>
              <a:t>3</a:t>
            </a:r>
            <a:r>
              <a:rPr lang="zh-CN" altLang="en-US" dirty="0" smtClean="0"/>
              <a:t>、分析为什么？</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1853480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61441"/>
          <p:cNvSpPr>
            <a:spLocks noGrp="1" noChangeArrowheads="1"/>
          </p:cNvSpPr>
          <p:nvPr>
            <p:ph type="title"/>
          </p:nvPr>
        </p:nvSpPr>
        <p:spPr/>
        <p:txBody>
          <a:bodyPr/>
          <a:lstStyle/>
          <a:p>
            <a:r>
              <a:rPr lang="en-US" altLang="zh-CN" b="1" dirty="0" err="1"/>
              <a:t>m</a:t>
            </a:r>
            <a:r>
              <a:rPr lang="en-US" altLang="zh-CN" b="1" dirty="0" err="1" smtClean="0"/>
              <a:t>akefile</a:t>
            </a:r>
            <a:r>
              <a:rPr lang="zh-CN" altLang="en-US" b="1" dirty="0" smtClean="0"/>
              <a:t>变量的使用</a:t>
            </a:r>
          </a:p>
        </p:txBody>
      </p:sp>
      <p:sp>
        <p:nvSpPr>
          <p:cNvPr id="55298" name="文本占位符 61442"/>
          <p:cNvSpPr>
            <a:spLocks noGrp="1" noChangeArrowheads="1"/>
          </p:cNvSpPr>
          <p:nvPr>
            <p:ph idx="1"/>
          </p:nvPr>
        </p:nvSpPr>
        <p:spPr/>
        <p:txBody>
          <a:bodyPr/>
          <a:lstStyle/>
          <a:p>
            <a:r>
              <a:rPr lang="en-US" altLang="zh-CN" dirty="0" err="1"/>
              <a:t>m</a:t>
            </a:r>
            <a:r>
              <a:rPr lang="en-US" altLang="zh-CN" dirty="0" err="1" smtClean="0"/>
              <a:t>akefile</a:t>
            </a:r>
            <a:r>
              <a:rPr lang="zh-CN" altLang="en-US" dirty="0" smtClean="0"/>
              <a:t>中</a:t>
            </a:r>
            <a:r>
              <a:rPr lang="zh-CN" altLang="en-US" dirty="0"/>
              <a:t>的</a:t>
            </a:r>
            <a:r>
              <a:rPr lang="zh-CN" altLang="en-US" dirty="0" smtClean="0"/>
              <a:t>变量就像一个环境变量，</a:t>
            </a:r>
            <a:endParaRPr lang="en-US" altLang="zh-CN" dirty="0" smtClean="0"/>
          </a:p>
          <a:p>
            <a:r>
              <a:rPr lang="en-US" altLang="zh-CN" dirty="0" err="1"/>
              <a:t>m</a:t>
            </a:r>
            <a:r>
              <a:rPr lang="en-US" altLang="zh-CN" dirty="0" err="1" smtClean="0"/>
              <a:t>akefile</a:t>
            </a:r>
            <a:r>
              <a:rPr lang="zh-CN" altLang="en-US" dirty="0" smtClean="0"/>
              <a:t>中的变量是用一个字符串在</a:t>
            </a:r>
            <a:r>
              <a:rPr lang="en-US" altLang="zh-CN" dirty="0" err="1" smtClean="0"/>
              <a:t>makefile</a:t>
            </a:r>
            <a:r>
              <a:rPr lang="zh-CN" altLang="en-US" dirty="0" smtClean="0"/>
              <a:t>中定义的，对大小写敏感，一般使用大写字母</a:t>
            </a:r>
            <a:endParaRPr lang="en-US" altLang="zh-CN" dirty="0" smtClean="0"/>
          </a:p>
          <a:p>
            <a:r>
              <a:rPr lang="zh-CN" altLang="en-US" dirty="0" smtClean="0"/>
              <a:t>定义</a:t>
            </a:r>
            <a:r>
              <a:rPr lang="en-US" altLang="zh-CN" dirty="0" err="1" smtClean="0"/>
              <a:t>makefile</a:t>
            </a:r>
            <a:r>
              <a:rPr lang="zh-CN" altLang="en-US" dirty="0" smtClean="0"/>
              <a:t>变量的语法：</a:t>
            </a:r>
            <a:endParaRPr lang="en-US" altLang="zh-CN" dirty="0" smtClean="0"/>
          </a:p>
          <a:p>
            <a:pPr marL="0" indent="0">
              <a:buNone/>
            </a:pPr>
            <a:r>
              <a:rPr lang="en-US" altLang="zh-CN" dirty="0" smtClean="0">
                <a:solidFill>
                  <a:srgbClr val="FF0000"/>
                </a:solidFill>
              </a:rPr>
              <a:t>      VARNAME=string</a:t>
            </a:r>
          </a:p>
          <a:p>
            <a:r>
              <a:rPr lang="en-US" altLang="zh-CN" dirty="0" err="1"/>
              <a:t>makefile</a:t>
            </a:r>
            <a:r>
              <a:rPr lang="zh-CN" altLang="en-US" dirty="0"/>
              <a:t>变量的引用：</a:t>
            </a:r>
            <a:endParaRPr lang="en-US" altLang="zh-CN" dirty="0"/>
          </a:p>
          <a:p>
            <a:pPr marL="0" indent="0">
              <a:buNone/>
            </a:pPr>
            <a:r>
              <a:rPr lang="en-US" altLang="zh-CN" dirty="0" smtClean="0">
                <a:solidFill>
                  <a:srgbClr val="FF0000"/>
                </a:solidFill>
              </a:rPr>
              <a:t>       ${VARNAME} </a:t>
            </a:r>
            <a:r>
              <a:rPr lang="zh-CN" altLang="en-US" dirty="0" smtClean="0">
                <a:solidFill>
                  <a:srgbClr val="FF0000"/>
                </a:solidFill>
              </a:rPr>
              <a:t>或者</a:t>
            </a:r>
            <a:r>
              <a:rPr lang="en-US" altLang="zh-CN" dirty="0" smtClean="0">
                <a:solidFill>
                  <a:srgbClr val="FF0000"/>
                </a:solidFill>
              </a:rPr>
              <a:t>$(</a:t>
            </a:r>
            <a:r>
              <a:rPr lang="en-US" altLang="zh-CN" dirty="0">
                <a:solidFill>
                  <a:srgbClr val="FF0000"/>
                </a:solidFill>
              </a:rPr>
              <a:t>VARNAME</a:t>
            </a:r>
            <a:r>
              <a:rPr lang="en-US" altLang="zh-CN" dirty="0" smtClean="0">
                <a:solidFill>
                  <a:srgbClr val="FF0000"/>
                </a:solidFill>
              </a:rPr>
              <a:t>)</a:t>
            </a:r>
          </a:p>
          <a:p>
            <a:r>
              <a:rPr lang="zh-CN" altLang="en-US" dirty="0" smtClean="0"/>
              <a:t>除了使用自定义变量外，</a:t>
            </a:r>
            <a:r>
              <a:rPr lang="en-US" altLang="zh-CN" dirty="0" smtClean="0"/>
              <a:t>make</a:t>
            </a:r>
            <a:r>
              <a:rPr lang="zh-CN" altLang="en-US" dirty="0" smtClean="0"/>
              <a:t>还允许使用环境变量、自动变量和预定义变量</a:t>
            </a:r>
            <a:endParaRPr lang="en-US" altLang="zh-CN" dirty="0"/>
          </a:p>
        </p:txBody>
      </p:sp>
    </p:spTree>
    <p:extLst>
      <p:ext uri="{BB962C8B-B14F-4D97-AF65-F5344CB8AC3E}">
        <p14:creationId xmlns:p14="http://schemas.microsoft.com/office/powerpoint/2010/main" val="35554204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03"/>
          <p:cNvSpPr txBox="1">
            <a:spLocks noChangeArrowheads="1"/>
          </p:cNvSpPr>
          <p:nvPr/>
        </p:nvSpPr>
        <p:spPr bwMode="auto">
          <a:xfrm>
            <a:off x="669851" y="1027623"/>
            <a:ext cx="8460432" cy="40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035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lnSpc>
                <a:spcPct val="80000"/>
              </a:lnSpc>
            </a:pPr>
            <a:r>
              <a:rPr lang="zh-CN" altLang="en-US" sz="2400" dirty="0" smtClean="0">
                <a:latin typeface="Courier New" pitchFamily="49" charset="0"/>
                <a:cs typeface="Courier New" pitchFamily="49" charset="0"/>
              </a:rPr>
              <a:t>现利用变量把前面的</a:t>
            </a:r>
            <a:r>
              <a:rPr lang="en-US" altLang="zh-CN" sz="2400" dirty="0" err="1" smtClean="0">
                <a:latin typeface="Courier New" pitchFamily="49" charset="0"/>
                <a:cs typeface="Courier New" pitchFamily="49" charset="0"/>
              </a:rPr>
              <a:t>makefile</a:t>
            </a:r>
            <a:r>
              <a:rPr lang="zh-CN" altLang="en-US" sz="2400" dirty="0" smtClean="0">
                <a:latin typeface="Courier New" pitchFamily="49" charset="0"/>
                <a:cs typeface="Courier New" pitchFamily="49" charset="0"/>
              </a:rPr>
              <a:t>重写一遍：</a:t>
            </a:r>
            <a:endParaRPr lang="en-US" altLang="zh-CN" sz="2400" dirty="0" smtClean="0">
              <a:latin typeface="Courier New" pitchFamily="49" charset="0"/>
              <a:cs typeface="Courier New" pitchFamily="49" charset="0"/>
            </a:endParaRPr>
          </a:p>
        </p:txBody>
      </p:sp>
      <p:sp>
        <p:nvSpPr>
          <p:cNvPr id="4" name="标题 64513"/>
          <p:cNvSpPr txBox="1">
            <a:spLocks noChangeArrowheads="1"/>
          </p:cNvSpPr>
          <p:nvPr/>
        </p:nvSpPr>
        <p:spPr>
          <a:xfrm>
            <a:off x="1979612" y="188913"/>
            <a:ext cx="6861175" cy="792162"/>
          </a:xfrm>
          <a:prstGeom prst="rect">
            <a:avLst/>
          </a:prstGeom>
        </p:spPr>
        <p:txBody>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en-US" altLang="zh-CN" b="1" dirty="0" err="1"/>
              <a:t>makefile</a:t>
            </a:r>
            <a:r>
              <a:rPr lang="zh-CN" altLang="en-US" b="1" dirty="0"/>
              <a:t>变量的使用</a:t>
            </a:r>
            <a:endParaRPr lang="en-US" altLang="zh-CN" b="1" dirty="0" smtClean="0"/>
          </a:p>
        </p:txBody>
      </p:sp>
      <p:sp>
        <p:nvSpPr>
          <p:cNvPr id="3" name="TextBox 2"/>
          <p:cNvSpPr txBox="1"/>
          <p:nvPr/>
        </p:nvSpPr>
        <p:spPr>
          <a:xfrm>
            <a:off x="4900067" y="1547500"/>
            <a:ext cx="3416349" cy="526297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buFont typeface="Wingdings" pitchFamily="2" charset="2"/>
              <a:buNone/>
            </a:pPr>
            <a:r>
              <a:rPr lang="en-US" altLang="zh-CN" sz="2400" dirty="0"/>
              <a:t>OBJS=</a:t>
            </a:r>
            <a:r>
              <a:rPr lang="en-US" altLang="zh-CN" sz="2400" dirty="0" err="1"/>
              <a:t>prog.o</a:t>
            </a:r>
            <a:r>
              <a:rPr lang="en-US" altLang="zh-CN" sz="2400" dirty="0"/>
              <a:t> </a:t>
            </a:r>
            <a:r>
              <a:rPr lang="en-US" altLang="zh-CN" sz="2400" dirty="0" err="1"/>
              <a:t>code.o</a:t>
            </a:r>
            <a:endParaRPr lang="en-US" altLang="zh-CN" sz="2400" dirty="0"/>
          </a:p>
          <a:p>
            <a:pPr marL="457200" indent="-457200">
              <a:buFont typeface="Wingdings" pitchFamily="2" charset="2"/>
              <a:buNone/>
            </a:pPr>
            <a:r>
              <a:rPr lang="en-US" altLang="zh-CN" sz="2400" dirty="0"/>
              <a:t>CC=</a:t>
            </a:r>
            <a:r>
              <a:rPr lang="en-US" altLang="zh-CN" sz="2400" dirty="0" err="1"/>
              <a:t>gcc</a:t>
            </a:r>
            <a:endParaRPr lang="en-US" altLang="zh-CN" sz="2400" dirty="0"/>
          </a:p>
          <a:p>
            <a:pPr marL="457200" indent="-457200">
              <a:buFont typeface="Wingdings" pitchFamily="2" charset="2"/>
              <a:buNone/>
            </a:pPr>
            <a:r>
              <a:rPr lang="en-US" altLang="zh-CN" sz="2400" dirty="0"/>
              <a:t>test: ${ OBJS }</a:t>
            </a:r>
          </a:p>
          <a:p>
            <a:pPr marL="457200" indent="-457200"/>
            <a:r>
              <a:rPr lang="en-US" altLang="zh-CN" sz="2400" dirty="0"/>
              <a:t>	${ CC } -o test ${ OBJS }</a:t>
            </a:r>
          </a:p>
          <a:p>
            <a:pPr marL="457200" indent="-457200">
              <a:buNone/>
            </a:pPr>
            <a:r>
              <a:rPr lang="en-US" altLang="zh-CN" sz="2400" dirty="0" err="1"/>
              <a:t>prog.o</a:t>
            </a:r>
            <a:r>
              <a:rPr lang="en-US" altLang="zh-CN" sz="2400" dirty="0"/>
              <a:t>: </a:t>
            </a:r>
            <a:r>
              <a:rPr lang="en-US" altLang="zh-CN" sz="2400" dirty="0" err="1"/>
              <a:t>prog.c</a:t>
            </a:r>
            <a:r>
              <a:rPr lang="en-US" altLang="zh-CN" sz="2400" dirty="0"/>
              <a:t> </a:t>
            </a:r>
            <a:r>
              <a:rPr lang="en-US" altLang="zh-CN" sz="2400" dirty="0" err="1"/>
              <a:t>prog.h</a:t>
            </a:r>
            <a:r>
              <a:rPr lang="en-US" altLang="zh-CN" sz="2400" dirty="0"/>
              <a:t> </a:t>
            </a:r>
            <a:r>
              <a:rPr lang="en-US" altLang="zh-CN" sz="2400" dirty="0" err="1"/>
              <a:t>code.h</a:t>
            </a:r>
            <a:endParaRPr lang="en-US" altLang="zh-CN" sz="2400" dirty="0"/>
          </a:p>
          <a:p>
            <a:pPr marL="457200" indent="-457200">
              <a:buNone/>
            </a:pPr>
            <a:r>
              <a:rPr lang="en-US" altLang="zh-CN" sz="2400" dirty="0"/>
              <a:t>	 ${ CC } -c </a:t>
            </a:r>
            <a:r>
              <a:rPr lang="en-US" altLang="zh-CN" sz="2400" dirty="0" err="1"/>
              <a:t>prog.c</a:t>
            </a:r>
            <a:r>
              <a:rPr lang="en-US" altLang="zh-CN" sz="2400" dirty="0"/>
              <a:t> -o </a:t>
            </a:r>
            <a:r>
              <a:rPr lang="en-US" altLang="zh-CN" sz="2400" dirty="0" err="1"/>
              <a:t>prog.o</a:t>
            </a:r>
            <a:r>
              <a:rPr lang="en-US" altLang="zh-CN" sz="2400" dirty="0"/>
              <a:t> </a:t>
            </a:r>
          </a:p>
          <a:p>
            <a:pPr marL="457200" indent="-457200">
              <a:buNone/>
            </a:pPr>
            <a:r>
              <a:rPr lang="en-US" altLang="zh-CN" sz="2400" dirty="0" err="1"/>
              <a:t>code.o</a:t>
            </a:r>
            <a:r>
              <a:rPr lang="en-US" altLang="zh-CN" sz="2400" dirty="0"/>
              <a:t>: </a:t>
            </a:r>
            <a:r>
              <a:rPr lang="en-US" altLang="zh-CN" sz="2400" dirty="0" err="1"/>
              <a:t>code.c</a:t>
            </a:r>
            <a:r>
              <a:rPr lang="en-US" altLang="zh-CN" sz="2400" dirty="0"/>
              <a:t> </a:t>
            </a:r>
            <a:r>
              <a:rPr lang="en-US" altLang="zh-CN" sz="2400" dirty="0" err="1"/>
              <a:t>code.h</a:t>
            </a:r>
            <a:endParaRPr lang="en-US" altLang="zh-CN" sz="2400" dirty="0"/>
          </a:p>
          <a:p>
            <a:pPr marL="457200" indent="-457200">
              <a:buNone/>
            </a:pPr>
            <a:r>
              <a:rPr lang="en-US" altLang="zh-CN" sz="2400" dirty="0"/>
              <a:t>	 ${ CC } -c </a:t>
            </a:r>
            <a:r>
              <a:rPr lang="en-US" altLang="zh-CN" sz="2400" dirty="0" err="1"/>
              <a:t>code.c</a:t>
            </a:r>
            <a:r>
              <a:rPr lang="en-US" altLang="zh-CN" sz="2400" dirty="0"/>
              <a:t> -o </a:t>
            </a:r>
            <a:r>
              <a:rPr lang="en-US" altLang="zh-CN" sz="2400" dirty="0" err="1"/>
              <a:t>code.o</a:t>
            </a:r>
            <a:endParaRPr lang="en-US" altLang="zh-CN" sz="2400" dirty="0"/>
          </a:p>
          <a:p>
            <a:pPr marL="457200" indent="-457200">
              <a:buNone/>
            </a:pPr>
            <a:r>
              <a:rPr lang="en-US" altLang="zh-CN" sz="2400" dirty="0"/>
              <a:t>clean:</a:t>
            </a:r>
          </a:p>
          <a:p>
            <a:pPr marL="457200" indent="-457200">
              <a:buNone/>
            </a:pPr>
            <a:r>
              <a:rPr lang="en-US" altLang="zh-CN" sz="2400" dirty="0"/>
              <a:t>     </a:t>
            </a:r>
            <a:r>
              <a:rPr lang="en-US" altLang="zh-CN" sz="2400" dirty="0" err="1"/>
              <a:t>rm</a:t>
            </a:r>
            <a:r>
              <a:rPr lang="en-US" altLang="zh-CN" sz="2400" dirty="0"/>
              <a:t> –f  *.</a:t>
            </a:r>
            <a:r>
              <a:rPr lang="en-US" altLang="zh-CN" sz="2400" dirty="0" smtClean="0"/>
              <a:t>o</a:t>
            </a:r>
            <a:endParaRPr lang="zh-CN" altLang="en-US" dirty="0"/>
          </a:p>
        </p:txBody>
      </p:sp>
      <p:sp>
        <p:nvSpPr>
          <p:cNvPr id="5" name="TextBox 4"/>
          <p:cNvSpPr txBox="1"/>
          <p:nvPr/>
        </p:nvSpPr>
        <p:spPr>
          <a:xfrm>
            <a:off x="899592" y="1582757"/>
            <a:ext cx="3096344"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itchFamily="2" charset="2"/>
              <a:buNone/>
            </a:pPr>
            <a:r>
              <a:rPr lang="en-US" altLang="zh-CN" sz="2400" dirty="0"/>
              <a:t>test: </a:t>
            </a:r>
            <a:r>
              <a:rPr lang="en-US" altLang="zh-CN" sz="2400" dirty="0" err="1"/>
              <a:t>prog.o</a:t>
            </a:r>
            <a:r>
              <a:rPr lang="en-US" altLang="zh-CN" sz="2400" dirty="0"/>
              <a:t> </a:t>
            </a:r>
            <a:r>
              <a:rPr lang="en-US" altLang="zh-CN" sz="2400" dirty="0" err="1"/>
              <a:t>code.o</a:t>
            </a:r>
            <a:endParaRPr lang="en-US" altLang="zh-CN" sz="2400" dirty="0"/>
          </a:p>
          <a:p>
            <a:pPr marL="457200" indent="-457200">
              <a:buNone/>
            </a:pPr>
            <a:r>
              <a:rPr lang="en-US" altLang="zh-CN" sz="2400" dirty="0"/>
              <a:t>	</a:t>
            </a:r>
            <a:r>
              <a:rPr lang="en-US" altLang="zh-CN" sz="2400" dirty="0" err="1"/>
              <a:t>gcc</a:t>
            </a:r>
            <a:r>
              <a:rPr lang="en-US" altLang="zh-CN" sz="2400" dirty="0"/>
              <a:t> -o test </a:t>
            </a:r>
            <a:r>
              <a:rPr lang="en-US" altLang="zh-CN" sz="2400" dirty="0" err="1"/>
              <a:t>prog.o</a:t>
            </a:r>
            <a:r>
              <a:rPr lang="en-US" altLang="zh-CN" sz="2400" dirty="0"/>
              <a:t> </a:t>
            </a:r>
            <a:r>
              <a:rPr lang="en-US" altLang="zh-CN" sz="2400" dirty="0" err="1"/>
              <a:t>code.o</a:t>
            </a:r>
            <a:endParaRPr lang="en-US" altLang="zh-CN" sz="2400" dirty="0"/>
          </a:p>
          <a:p>
            <a:pPr marL="457200" indent="-457200">
              <a:buNone/>
            </a:pPr>
            <a:r>
              <a:rPr lang="en-US" altLang="zh-CN" sz="2400" dirty="0" err="1"/>
              <a:t>prog.o</a:t>
            </a:r>
            <a:r>
              <a:rPr lang="en-US" altLang="zh-CN" sz="2400" dirty="0"/>
              <a:t>: </a:t>
            </a:r>
            <a:r>
              <a:rPr lang="en-US" altLang="zh-CN" sz="2400" dirty="0" err="1"/>
              <a:t>prog.c</a:t>
            </a:r>
            <a:r>
              <a:rPr lang="en-US" altLang="zh-CN" sz="2400" dirty="0"/>
              <a:t> </a:t>
            </a:r>
            <a:r>
              <a:rPr lang="en-US" altLang="zh-CN" sz="2400" dirty="0" err="1"/>
              <a:t>prog.h</a:t>
            </a:r>
            <a:r>
              <a:rPr lang="en-US" altLang="zh-CN" sz="2400" dirty="0"/>
              <a:t> </a:t>
            </a:r>
            <a:r>
              <a:rPr lang="en-US" altLang="zh-CN" sz="2400" dirty="0" err="1"/>
              <a:t>code.h</a:t>
            </a:r>
            <a:endParaRPr lang="en-US" altLang="zh-CN" sz="2400" dirty="0"/>
          </a:p>
          <a:p>
            <a:pPr marL="457200" indent="-457200">
              <a:buNone/>
            </a:pPr>
            <a:r>
              <a:rPr lang="en-US" altLang="zh-CN" sz="2400" dirty="0"/>
              <a:t>	</a:t>
            </a:r>
            <a:r>
              <a:rPr lang="en-US" altLang="zh-CN" sz="2400" dirty="0" err="1"/>
              <a:t>gcc</a:t>
            </a:r>
            <a:r>
              <a:rPr lang="en-US" altLang="zh-CN" sz="2400" dirty="0"/>
              <a:t> -c </a:t>
            </a:r>
            <a:r>
              <a:rPr lang="en-US" altLang="zh-CN" sz="2400" dirty="0" err="1"/>
              <a:t>prog.c</a:t>
            </a:r>
            <a:r>
              <a:rPr lang="en-US" altLang="zh-CN" sz="2400" dirty="0"/>
              <a:t> -o </a:t>
            </a:r>
            <a:r>
              <a:rPr lang="en-US" altLang="zh-CN" sz="2400" dirty="0" err="1"/>
              <a:t>prog.o</a:t>
            </a:r>
            <a:r>
              <a:rPr lang="en-US" altLang="zh-CN" sz="2400" dirty="0"/>
              <a:t> </a:t>
            </a:r>
          </a:p>
          <a:p>
            <a:pPr marL="457200" indent="-457200">
              <a:buNone/>
            </a:pPr>
            <a:r>
              <a:rPr lang="en-US" altLang="zh-CN" sz="2400" dirty="0" err="1"/>
              <a:t>code.o</a:t>
            </a:r>
            <a:r>
              <a:rPr lang="en-US" altLang="zh-CN" sz="2400" dirty="0"/>
              <a:t>: </a:t>
            </a:r>
            <a:r>
              <a:rPr lang="en-US" altLang="zh-CN" sz="2400" dirty="0" err="1"/>
              <a:t>code.c</a:t>
            </a:r>
            <a:r>
              <a:rPr lang="en-US" altLang="zh-CN" sz="2400" dirty="0"/>
              <a:t> </a:t>
            </a:r>
            <a:r>
              <a:rPr lang="en-US" altLang="zh-CN" sz="2400" dirty="0" err="1"/>
              <a:t>code.h</a:t>
            </a:r>
            <a:endParaRPr lang="en-US" altLang="zh-CN" sz="2400" dirty="0"/>
          </a:p>
          <a:p>
            <a:pPr marL="457200" indent="-457200">
              <a:buNone/>
            </a:pPr>
            <a:r>
              <a:rPr lang="en-US" altLang="zh-CN" sz="2400" dirty="0"/>
              <a:t>	</a:t>
            </a:r>
            <a:r>
              <a:rPr lang="en-US" altLang="zh-CN" sz="2400" dirty="0" err="1"/>
              <a:t>gcc</a:t>
            </a:r>
            <a:r>
              <a:rPr lang="en-US" altLang="zh-CN" sz="2400" dirty="0"/>
              <a:t> -c </a:t>
            </a:r>
            <a:r>
              <a:rPr lang="en-US" altLang="zh-CN" sz="2400" dirty="0" err="1"/>
              <a:t>code.c</a:t>
            </a:r>
            <a:r>
              <a:rPr lang="en-US" altLang="zh-CN" sz="2400" dirty="0"/>
              <a:t> -o </a:t>
            </a:r>
            <a:r>
              <a:rPr lang="en-US" altLang="zh-CN" sz="2400" dirty="0" err="1"/>
              <a:t>code.o</a:t>
            </a:r>
            <a:endParaRPr lang="en-US" altLang="zh-CN" sz="2400" dirty="0"/>
          </a:p>
          <a:p>
            <a:pPr marL="457200" indent="-457200">
              <a:buNone/>
            </a:pPr>
            <a:r>
              <a:rPr lang="en-US" altLang="zh-CN" sz="2400" dirty="0"/>
              <a:t>clean:</a:t>
            </a:r>
          </a:p>
          <a:p>
            <a:pPr marL="457200" indent="-457200">
              <a:buNone/>
            </a:pPr>
            <a:r>
              <a:rPr lang="en-US" altLang="zh-CN" sz="2400" dirty="0"/>
              <a:t>     </a:t>
            </a:r>
            <a:r>
              <a:rPr lang="en-US" altLang="zh-CN" sz="2400" dirty="0" err="1"/>
              <a:t>rm</a:t>
            </a:r>
            <a:r>
              <a:rPr lang="en-US" altLang="zh-CN" sz="2400" dirty="0"/>
              <a:t> –f  *.o</a:t>
            </a:r>
          </a:p>
          <a:p>
            <a:endParaRPr lang="zh-CN" altLang="en-US" dirty="0"/>
          </a:p>
        </p:txBody>
      </p:sp>
    </p:spTree>
    <p:extLst>
      <p:ext uri="{BB962C8B-B14F-4D97-AF65-F5344CB8AC3E}">
        <p14:creationId xmlns:p14="http://schemas.microsoft.com/office/powerpoint/2010/main" val="22274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3"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61441"/>
          <p:cNvSpPr>
            <a:spLocks noGrp="1" noChangeArrowheads="1"/>
          </p:cNvSpPr>
          <p:nvPr>
            <p:ph type="title"/>
          </p:nvPr>
        </p:nvSpPr>
        <p:spPr/>
        <p:txBody>
          <a:bodyPr/>
          <a:lstStyle/>
          <a:p>
            <a:r>
              <a:rPr lang="en-US" altLang="zh-CN" b="1" dirty="0" err="1" smtClean="0"/>
              <a:t>makefile</a:t>
            </a:r>
            <a:r>
              <a:rPr lang="zh-CN" altLang="en-US" b="1" dirty="0" smtClean="0"/>
              <a:t>变量的使用</a:t>
            </a:r>
          </a:p>
        </p:txBody>
      </p:sp>
      <p:sp>
        <p:nvSpPr>
          <p:cNvPr id="55298" name="文本占位符 61442"/>
          <p:cNvSpPr>
            <a:spLocks noGrp="1" noChangeArrowheads="1"/>
          </p:cNvSpPr>
          <p:nvPr>
            <p:ph idx="1"/>
          </p:nvPr>
        </p:nvSpPr>
        <p:spPr/>
        <p:txBody>
          <a:bodyPr/>
          <a:lstStyle/>
          <a:p>
            <a:r>
              <a:rPr lang="en-US" altLang="zh-CN" dirty="0" err="1"/>
              <a:t>m</a:t>
            </a:r>
            <a:r>
              <a:rPr lang="en-US" altLang="zh-CN" dirty="0" err="1" smtClean="0"/>
              <a:t>akefile</a:t>
            </a:r>
            <a:r>
              <a:rPr lang="zh-CN" altLang="en-US" dirty="0" smtClean="0"/>
              <a:t>中常见预定义变量</a:t>
            </a:r>
          </a:p>
        </p:txBody>
      </p:sp>
      <p:pic>
        <p:nvPicPr>
          <p:cNvPr id="61444" name="图片 61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848"/>
            <a:ext cx="8158162"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588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7345"/>
          <p:cNvSpPr>
            <a:spLocks noGrp="1" noChangeArrowheads="1"/>
          </p:cNvSpPr>
          <p:nvPr>
            <p:ph type="title"/>
          </p:nvPr>
        </p:nvSpPr>
        <p:spPr/>
        <p:txBody>
          <a:bodyPr/>
          <a:lstStyle/>
          <a:p>
            <a:r>
              <a:rPr lang="en-US" altLang="zh-CN" b="1" dirty="0" err="1" smtClean="0"/>
              <a:t>makefile</a:t>
            </a:r>
            <a:r>
              <a:rPr lang="zh-CN" altLang="en-US" b="1" dirty="0" smtClean="0"/>
              <a:t>变量的使用</a:t>
            </a:r>
          </a:p>
        </p:txBody>
      </p:sp>
      <p:sp>
        <p:nvSpPr>
          <p:cNvPr id="56322" name="文本框 103"/>
          <p:cNvSpPr txBox="1">
            <a:spLocks noChangeArrowheads="1"/>
          </p:cNvSpPr>
          <p:nvPr/>
        </p:nvSpPr>
        <p:spPr bwMode="auto">
          <a:xfrm>
            <a:off x="1231900" y="1397942"/>
            <a:ext cx="6975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algn="ctr"/>
            <a:r>
              <a:rPr lang="en-US" altLang="zh-CN" sz="2400" dirty="0" smtClean="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makefile</a:t>
            </a:r>
            <a:r>
              <a:rPr lang="zh-CN" altLang="en-US" sz="2400" dirty="0">
                <a:latin typeface="黑体" pitchFamily="49" charset="-122"/>
                <a:ea typeface="黑体" pitchFamily="49" charset="-122"/>
              </a:rPr>
              <a:t>中常见的自动变量</a:t>
            </a:r>
            <a:endParaRPr lang="zh-CN" altLang="en-US" sz="2400" dirty="0"/>
          </a:p>
        </p:txBody>
      </p:sp>
      <p:graphicFrame>
        <p:nvGraphicFramePr>
          <p:cNvPr id="2" name="表格 1"/>
          <p:cNvGraphicFramePr/>
          <p:nvPr>
            <p:extLst>
              <p:ext uri="{D42A27DB-BD31-4B8C-83A1-F6EECF244321}">
                <p14:modId xmlns:p14="http://schemas.microsoft.com/office/powerpoint/2010/main" val="3306734546"/>
              </p:ext>
            </p:extLst>
          </p:nvPr>
        </p:nvGraphicFramePr>
        <p:xfrm>
          <a:off x="971600" y="2060848"/>
          <a:ext cx="7854950" cy="3352800"/>
        </p:xfrm>
        <a:graphic>
          <a:graphicData uri="http://schemas.openxmlformats.org/drawingml/2006/table">
            <a:tbl>
              <a:tblPr firstRow="1" bandRow="1">
                <a:tableStyleId>{5940675A-B579-460E-94D1-54222C63F5DA}</a:tableStyleId>
              </a:tblPr>
              <a:tblGrid>
                <a:gridCol w="2719070"/>
                <a:gridCol w="5135880"/>
              </a:tblGrid>
              <a:tr h="0">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命令格式</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含  义</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不包含扩展名的目标文件名称</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所有的依赖文件，以空格分开，并以出现的先后为序，可能包含重复的依赖文件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$&lt;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第一个依赖文件的名称</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032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所有时间戳比目标文件晚的依赖文件，以空格分开</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目标文件的完整名称</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03200">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所有不重复的依赖文件，以空格分开</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如果目标是归档成员，则该变量表示目标的归档成员名称</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1831291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03"/>
          <p:cNvSpPr txBox="1">
            <a:spLocks noChangeArrowheads="1"/>
          </p:cNvSpPr>
          <p:nvPr/>
        </p:nvSpPr>
        <p:spPr bwMode="auto">
          <a:xfrm>
            <a:off x="539551" y="1116608"/>
            <a:ext cx="830123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035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lnSpc>
                <a:spcPct val="80000"/>
              </a:lnSpc>
            </a:pPr>
            <a:r>
              <a:rPr lang="zh-CN" altLang="en-US" sz="2400" dirty="0">
                <a:latin typeface="宋体" pitchFamily="2" charset="-122"/>
              </a:rPr>
              <a:t>例如：把下列</a:t>
            </a:r>
            <a:r>
              <a:rPr lang="en-US" altLang="zh-CN" sz="2400" dirty="0" err="1">
                <a:latin typeface="宋体" pitchFamily="2" charset="-122"/>
              </a:rPr>
              <a:t>makefile</a:t>
            </a:r>
            <a:r>
              <a:rPr lang="zh-CN" altLang="en-US" sz="2400" dirty="0">
                <a:latin typeface="宋体" pitchFamily="2" charset="-122"/>
              </a:rPr>
              <a:t>工程文件应用自动变量进行简化</a:t>
            </a:r>
            <a:r>
              <a:rPr lang="zh-CN" altLang="en-US" sz="2400" dirty="0" smtClean="0">
                <a:latin typeface="宋体" pitchFamily="2" charset="-122"/>
              </a:rPr>
              <a:t>。</a:t>
            </a:r>
            <a:endParaRPr lang="zh-CN" altLang="en-US" sz="2000" b="1" dirty="0"/>
          </a:p>
        </p:txBody>
      </p:sp>
      <p:sp>
        <p:nvSpPr>
          <p:cNvPr id="59394" name="文本框 1"/>
          <p:cNvSpPr txBox="1">
            <a:spLocks noChangeArrowheads="1"/>
          </p:cNvSpPr>
          <p:nvPr/>
        </p:nvSpPr>
        <p:spPr bwMode="auto">
          <a:xfrm>
            <a:off x="4685554" y="4043864"/>
            <a:ext cx="4067944" cy="1323439"/>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indent="26035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a:lnSpc>
                <a:spcPct val="80000"/>
              </a:lnSpc>
            </a:pPr>
            <a:r>
              <a:rPr lang="zh-CN" altLang="en-US" sz="2000" b="1" dirty="0">
                <a:latin typeface="宋体" pitchFamily="2" charset="-122"/>
              </a:rPr>
              <a:t>缺省变量简化</a:t>
            </a:r>
            <a:r>
              <a:rPr lang="zh-CN" altLang="en-US" sz="2000" b="1" dirty="0" smtClean="0">
                <a:latin typeface="宋体" pitchFamily="2" charset="-122"/>
              </a:rPr>
              <a:t>：</a:t>
            </a:r>
            <a:endParaRPr lang="en-US" altLang="zh-CN" sz="2000" b="1" dirty="0" smtClean="0">
              <a:latin typeface="宋体" pitchFamily="2" charset="-122"/>
            </a:endParaRPr>
          </a:p>
          <a:p>
            <a:pPr>
              <a:lnSpc>
                <a:spcPct val="80000"/>
              </a:lnSpc>
            </a:pPr>
            <a:r>
              <a:rPr lang="en-US" altLang="zh-CN" sz="2000" b="1" dirty="0" smtClean="0">
                <a:latin typeface="Courier New" pitchFamily="49" charset="0"/>
                <a:cs typeface="Courier New" pitchFamily="49" charset="0"/>
              </a:rPr>
              <a:t>main</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main.o</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a.o</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b.o</a:t>
            </a:r>
            <a:endParaRPr lang="en-US" altLang="zh-CN" sz="2000" b="1" dirty="0">
              <a:latin typeface="Courier New" pitchFamily="49" charset="0"/>
              <a:cs typeface="Courier New" pitchFamily="49" charset="0"/>
            </a:endParaRPr>
          </a:p>
          <a:p>
            <a:pPr>
              <a:lnSpc>
                <a:spcPct val="80000"/>
              </a:lnSpc>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gcc</a:t>
            </a:r>
            <a:r>
              <a:rPr lang="en-US" altLang="zh-CN" sz="2000" b="1" dirty="0">
                <a:latin typeface="Courier New" pitchFamily="49" charset="0"/>
                <a:cs typeface="Courier New" pitchFamily="49" charset="0"/>
              </a:rPr>
              <a:t> -o $@ $^</a:t>
            </a:r>
          </a:p>
          <a:p>
            <a:pPr>
              <a:lnSpc>
                <a:spcPct val="80000"/>
              </a:lnSpc>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a:t>
            </a:r>
            <a:r>
              <a:rPr lang="en-US" altLang="zh-CN" sz="2000" b="1" dirty="0">
                <a:latin typeface="Courier New" pitchFamily="49" charset="0"/>
                <a:cs typeface="Courier New" pitchFamily="49" charset="0"/>
              </a:rPr>
              <a:t>:</a:t>
            </a:r>
          </a:p>
          <a:p>
            <a:pPr>
              <a:lnSpc>
                <a:spcPct val="80000"/>
              </a:lnSpc>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gcc</a:t>
            </a:r>
            <a:r>
              <a:rPr lang="en-US" altLang="zh-CN" sz="2000" b="1" dirty="0">
                <a:latin typeface="Courier New" pitchFamily="49" charset="0"/>
                <a:cs typeface="Courier New" pitchFamily="49" charset="0"/>
              </a:rPr>
              <a:t> -c </a:t>
            </a:r>
            <a:r>
              <a:rPr lang="en-US" altLang="zh-CN" sz="2000" b="1" dirty="0" smtClean="0">
                <a:latin typeface="Courier New" pitchFamily="49" charset="0"/>
                <a:cs typeface="Courier New" pitchFamily="49" charset="0"/>
              </a:rPr>
              <a:t>$&lt;</a:t>
            </a:r>
            <a:endParaRPr lang="zh-CN" altLang="en-US" sz="2000" dirty="0"/>
          </a:p>
        </p:txBody>
      </p:sp>
      <p:sp>
        <p:nvSpPr>
          <p:cNvPr id="4" name="标题 64513"/>
          <p:cNvSpPr txBox="1">
            <a:spLocks noChangeArrowheads="1"/>
          </p:cNvSpPr>
          <p:nvPr/>
        </p:nvSpPr>
        <p:spPr>
          <a:xfrm>
            <a:off x="1979612" y="188913"/>
            <a:ext cx="6861175" cy="792162"/>
          </a:xfrm>
          <a:prstGeom prst="rect">
            <a:avLst/>
          </a:prstGeom>
        </p:spPr>
        <p:txBody>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en-US" altLang="zh-CN" b="1" dirty="0" err="1"/>
              <a:t>makefile</a:t>
            </a:r>
            <a:r>
              <a:rPr lang="zh-CN" altLang="en-US" b="1" dirty="0"/>
              <a:t>变量的使用</a:t>
            </a:r>
            <a:endParaRPr lang="en-US" altLang="zh-CN" b="1" dirty="0" smtClean="0"/>
          </a:p>
        </p:txBody>
      </p:sp>
      <p:sp>
        <p:nvSpPr>
          <p:cNvPr id="2" name="TextBox 1"/>
          <p:cNvSpPr txBox="1"/>
          <p:nvPr/>
        </p:nvSpPr>
        <p:spPr>
          <a:xfrm>
            <a:off x="833884" y="1434832"/>
            <a:ext cx="6114380" cy="2456057"/>
          </a:xfrm>
          <a:prstGeom prst="rect">
            <a:avLst/>
          </a:prstGeom>
          <a:noFill/>
        </p:spPr>
        <p:txBody>
          <a:bodyPr wrap="square" rtlCol="0">
            <a:spAutoFit/>
          </a:bodyPr>
          <a:lstStyle/>
          <a:p>
            <a:pPr>
              <a:lnSpc>
                <a:spcPct val="80000"/>
              </a:lnSpc>
            </a:pPr>
            <a:r>
              <a:rPr lang="en-US" altLang="zh-CN" sz="2400" b="1" dirty="0">
                <a:latin typeface="Courier New" pitchFamily="49" charset="0"/>
                <a:cs typeface="Courier New" pitchFamily="49" charset="0"/>
              </a:rPr>
              <a:t>main: </a:t>
            </a:r>
            <a:r>
              <a:rPr lang="en-US" altLang="zh-CN" sz="2400" b="1" dirty="0" err="1">
                <a:latin typeface="Courier New" pitchFamily="49" charset="0"/>
                <a:cs typeface="Courier New" pitchFamily="49" charset="0"/>
              </a:rPr>
              <a:t>main.o</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a.o</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a:t>
            </a:r>
            <a:endParaRPr lang="en-US" altLang="zh-CN" sz="2400" b="1" dirty="0">
              <a:latin typeface="Courier New" pitchFamily="49" charset="0"/>
              <a:cs typeface="Courier New" pitchFamily="49" charset="0"/>
            </a:endParaRPr>
          </a:p>
          <a:p>
            <a:pPr>
              <a:lnSpc>
                <a:spcPct val="80000"/>
              </a:lnSpc>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gcc</a:t>
            </a:r>
            <a:r>
              <a:rPr lang="en-US" altLang="zh-CN" sz="2400" b="1" dirty="0">
                <a:latin typeface="Courier New" pitchFamily="49" charset="0"/>
                <a:cs typeface="Courier New" pitchFamily="49" charset="0"/>
              </a:rPr>
              <a:t> </a:t>
            </a:r>
            <a:r>
              <a:rPr lang="en-US" altLang="zh-CN" sz="2400" b="1" dirty="0" smtClean="0">
                <a:latin typeface="Courier New" pitchFamily="49" charset="0"/>
                <a:cs typeface="Courier New" pitchFamily="49" charset="0"/>
              </a:rPr>
              <a:t>–o main </a:t>
            </a:r>
            <a:r>
              <a:rPr lang="en-US" altLang="zh-CN" sz="2400" b="1" dirty="0" err="1">
                <a:latin typeface="Courier New" pitchFamily="49" charset="0"/>
                <a:cs typeface="Courier New" pitchFamily="49" charset="0"/>
              </a:rPr>
              <a:t>main.o</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a.o</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a:t>
            </a:r>
            <a:endParaRPr lang="en-US" altLang="zh-CN" sz="2400" b="1" dirty="0">
              <a:latin typeface="Courier New" pitchFamily="49" charset="0"/>
              <a:cs typeface="Courier New" pitchFamily="49" charset="0"/>
            </a:endParaRPr>
          </a:p>
          <a:p>
            <a:pPr>
              <a:lnSpc>
                <a:spcPct val="80000"/>
              </a:lnSpc>
            </a:pPr>
            <a:r>
              <a:rPr lang="en-US" altLang="zh-CN" sz="2400" b="1" dirty="0" err="1">
                <a:latin typeface="Courier New" pitchFamily="49" charset="0"/>
                <a:cs typeface="Courier New" pitchFamily="49" charset="0"/>
              </a:rPr>
              <a:t>main.o:main.c</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a.h</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b.h</a:t>
            </a:r>
            <a:endParaRPr lang="en-US" altLang="zh-CN" sz="2400" b="1" dirty="0">
              <a:latin typeface="Courier New" pitchFamily="49" charset="0"/>
              <a:cs typeface="Courier New" pitchFamily="49" charset="0"/>
            </a:endParaRPr>
          </a:p>
          <a:p>
            <a:pPr>
              <a:lnSpc>
                <a:spcPct val="80000"/>
              </a:lnSpc>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gcc</a:t>
            </a:r>
            <a:r>
              <a:rPr lang="en-US" altLang="zh-CN" sz="2400" b="1" dirty="0">
                <a:latin typeface="Courier New" pitchFamily="49" charset="0"/>
                <a:cs typeface="Courier New" pitchFamily="49" charset="0"/>
              </a:rPr>
              <a:t> -c </a:t>
            </a:r>
            <a:r>
              <a:rPr lang="en-US" altLang="zh-CN" sz="2400" b="1" dirty="0" err="1">
                <a:latin typeface="Courier New" pitchFamily="49" charset="0"/>
                <a:cs typeface="Courier New" pitchFamily="49" charset="0"/>
              </a:rPr>
              <a:t>main.c</a:t>
            </a:r>
            <a:endParaRPr lang="en-US" altLang="zh-CN" sz="2400" b="1" dirty="0">
              <a:latin typeface="Courier New" pitchFamily="49" charset="0"/>
              <a:cs typeface="Courier New" pitchFamily="49" charset="0"/>
            </a:endParaRPr>
          </a:p>
          <a:p>
            <a:pPr>
              <a:lnSpc>
                <a:spcPct val="80000"/>
              </a:lnSpc>
            </a:pPr>
            <a:r>
              <a:rPr lang="en-US" altLang="zh-CN" sz="2400" b="1" dirty="0" err="1">
                <a:latin typeface="Courier New" pitchFamily="49" charset="0"/>
                <a:cs typeface="Courier New" pitchFamily="49" charset="0"/>
              </a:rPr>
              <a:t>a.o:a.c</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a.h</a:t>
            </a:r>
            <a:endParaRPr lang="en-US" altLang="zh-CN" sz="2400" b="1" dirty="0">
              <a:latin typeface="Courier New" pitchFamily="49" charset="0"/>
              <a:cs typeface="Courier New" pitchFamily="49" charset="0"/>
            </a:endParaRPr>
          </a:p>
          <a:p>
            <a:pPr>
              <a:lnSpc>
                <a:spcPct val="80000"/>
              </a:lnSpc>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gcc</a:t>
            </a:r>
            <a:r>
              <a:rPr lang="en-US" altLang="zh-CN" sz="2400" b="1" dirty="0">
                <a:latin typeface="Courier New" pitchFamily="49" charset="0"/>
                <a:cs typeface="Courier New" pitchFamily="49" charset="0"/>
              </a:rPr>
              <a:t> -c </a:t>
            </a:r>
            <a:r>
              <a:rPr lang="en-US" altLang="zh-CN" sz="2400" b="1" dirty="0" err="1">
                <a:latin typeface="Courier New" pitchFamily="49" charset="0"/>
                <a:cs typeface="Courier New" pitchFamily="49" charset="0"/>
              </a:rPr>
              <a:t>a.c</a:t>
            </a:r>
            <a:endParaRPr lang="en-US" altLang="zh-CN" sz="2400" b="1" dirty="0">
              <a:latin typeface="Courier New" pitchFamily="49" charset="0"/>
              <a:cs typeface="Courier New" pitchFamily="49" charset="0"/>
            </a:endParaRPr>
          </a:p>
          <a:p>
            <a:pPr>
              <a:lnSpc>
                <a:spcPct val="80000"/>
              </a:lnSpc>
            </a:pPr>
            <a:r>
              <a:rPr lang="en-US" altLang="zh-CN" sz="2400" b="1" dirty="0" err="1">
                <a:latin typeface="Courier New" pitchFamily="49" charset="0"/>
                <a:cs typeface="Courier New" pitchFamily="49" charset="0"/>
              </a:rPr>
              <a:t>b.o:b.c</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b.h</a:t>
            </a:r>
            <a:endParaRPr lang="en-US" altLang="zh-CN" sz="2400" b="1" dirty="0">
              <a:latin typeface="Courier New" pitchFamily="49" charset="0"/>
              <a:cs typeface="Courier New" pitchFamily="49" charset="0"/>
            </a:endParaRPr>
          </a:p>
          <a:p>
            <a:pPr>
              <a:lnSpc>
                <a:spcPct val="80000"/>
              </a:lnSpc>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gcc</a:t>
            </a:r>
            <a:r>
              <a:rPr lang="en-US" altLang="zh-CN" sz="2400" b="1" dirty="0">
                <a:latin typeface="Courier New" pitchFamily="49" charset="0"/>
                <a:cs typeface="Courier New" pitchFamily="49" charset="0"/>
              </a:rPr>
              <a:t>  -c </a:t>
            </a:r>
            <a:r>
              <a:rPr lang="en-US" altLang="zh-CN" sz="2400" b="1" dirty="0" err="1">
                <a:latin typeface="Courier New" pitchFamily="49" charset="0"/>
                <a:cs typeface="Courier New" pitchFamily="49" charset="0"/>
              </a:rPr>
              <a:t>b.c</a:t>
            </a:r>
            <a:r>
              <a:rPr lang="en-US" altLang="zh-CN" sz="2400" b="1" dirty="0">
                <a:latin typeface="宋体" pitchFamily="2" charset="-122"/>
              </a:rPr>
              <a:t> </a:t>
            </a:r>
            <a:endParaRPr lang="zh-CN" altLang="en-US" dirty="0"/>
          </a:p>
        </p:txBody>
      </p:sp>
      <p:sp>
        <p:nvSpPr>
          <p:cNvPr id="3" name="TextBox 2"/>
          <p:cNvSpPr txBox="1"/>
          <p:nvPr/>
        </p:nvSpPr>
        <p:spPr>
          <a:xfrm>
            <a:off x="814462" y="4005064"/>
            <a:ext cx="3479254" cy="23637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80000"/>
              </a:lnSpc>
            </a:pPr>
            <a:r>
              <a:rPr lang="zh-CN" altLang="en-US" b="1" dirty="0">
                <a:latin typeface="宋体" pitchFamily="2" charset="-122"/>
              </a:rPr>
              <a:t>简化为：</a:t>
            </a:r>
            <a:endParaRPr lang="zh-CN" altLang="en-US" b="1" dirty="0">
              <a:latin typeface="Courier New" pitchFamily="49" charset="0"/>
              <a:cs typeface="Courier New" pitchFamily="49" charset="0"/>
            </a:endParaRPr>
          </a:p>
          <a:p>
            <a:pPr>
              <a:lnSpc>
                <a:spcPct val="80000"/>
              </a:lnSpc>
            </a:pPr>
            <a:r>
              <a:rPr lang="en-US" altLang="zh-CN" b="1" dirty="0">
                <a:latin typeface="Courier New" pitchFamily="49" charset="0"/>
                <a:cs typeface="Courier New" pitchFamily="49" charset="0"/>
              </a:rPr>
              <a:t>main: </a:t>
            </a:r>
            <a:r>
              <a:rPr lang="en-US" altLang="zh-CN" b="1" dirty="0" err="1">
                <a:latin typeface="Courier New" pitchFamily="49" charset="0"/>
                <a:cs typeface="Courier New" pitchFamily="49" charset="0"/>
              </a:rPr>
              <a:t>main.o</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a.o</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b.o</a:t>
            </a:r>
            <a:endParaRPr lang="en-US" altLang="zh-CN" b="1" dirty="0">
              <a:latin typeface="Courier New" pitchFamily="49" charset="0"/>
              <a:cs typeface="Courier New" pitchFamily="49" charset="0"/>
            </a:endParaRPr>
          </a:p>
          <a:p>
            <a:pPr>
              <a:lnSpc>
                <a:spcPct val="80000"/>
              </a:lnSpc>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gcc</a:t>
            </a:r>
            <a:r>
              <a:rPr lang="en-US" altLang="zh-CN" b="1" dirty="0">
                <a:latin typeface="Courier New" pitchFamily="49" charset="0"/>
                <a:cs typeface="Courier New" pitchFamily="49" charset="0"/>
              </a:rPr>
              <a:t> -o $@ $^</a:t>
            </a:r>
          </a:p>
          <a:p>
            <a:pPr>
              <a:lnSpc>
                <a:spcPct val="80000"/>
              </a:lnSpc>
            </a:pPr>
            <a:r>
              <a:rPr lang="en-US" altLang="zh-CN" b="1" dirty="0" err="1">
                <a:latin typeface="Courier New" pitchFamily="49" charset="0"/>
                <a:cs typeface="Courier New" pitchFamily="49" charset="0"/>
              </a:rPr>
              <a:t>main.o:main.c</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a.h</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b.h</a:t>
            </a:r>
            <a:endParaRPr lang="en-US" altLang="zh-CN" b="1" dirty="0">
              <a:latin typeface="Courier New" pitchFamily="49" charset="0"/>
              <a:cs typeface="Courier New" pitchFamily="49" charset="0"/>
            </a:endParaRPr>
          </a:p>
          <a:p>
            <a:pPr>
              <a:lnSpc>
                <a:spcPct val="80000"/>
              </a:lnSpc>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gcc</a:t>
            </a:r>
            <a:r>
              <a:rPr lang="en-US" altLang="zh-CN" b="1" dirty="0">
                <a:latin typeface="Courier New" pitchFamily="49" charset="0"/>
                <a:cs typeface="Courier New" pitchFamily="49" charset="0"/>
              </a:rPr>
              <a:t> -c $&lt;</a:t>
            </a:r>
          </a:p>
          <a:p>
            <a:pPr>
              <a:lnSpc>
                <a:spcPct val="80000"/>
              </a:lnSpc>
            </a:pPr>
            <a:r>
              <a:rPr lang="en-US" altLang="zh-CN" b="1" dirty="0" err="1">
                <a:latin typeface="Courier New" pitchFamily="49" charset="0"/>
                <a:cs typeface="Courier New" pitchFamily="49" charset="0"/>
              </a:rPr>
              <a:t>a.o:a.c</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a.h</a:t>
            </a:r>
            <a:endParaRPr lang="en-US" altLang="zh-CN" b="1" dirty="0">
              <a:latin typeface="Courier New" pitchFamily="49" charset="0"/>
              <a:cs typeface="Courier New" pitchFamily="49" charset="0"/>
            </a:endParaRPr>
          </a:p>
          <a:p>
            <a:pPr>
              <a:lnSpc>
                <a:spcPct val="80000"/>
              </a:lnSpc>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gcc</a:t>
            </a:r>
            <a:r>
              <a:rPr lang="en-US" altLang="zh-CN" b="1" dirty="0">
                <a:latin typeface="Courier New" pitchFamily="49" charset="0"/>
                <a:cs typeface="Courier New" pitchFamily="49" charset="0"/>
              </a:rPr>
              <a:t> -c $&lt;</a:t>
            </a:r>
          </a:p>
          <a:p>
            <a:pPr>
              <a:lnSpc>
                <a:spcPct val="80000"/>
              </a:lnSpc>
            </a:pPr>
            <a:r>
              <a:rPr lang="en-US" altLang="zh-CN" b="1" dirty="0" err="1">
                <a:latin typeface="Courier New" pitchFamily="49" charset="0"/>
                <a:cs typeface="Courier New" pitchFamily="49" charset="0"/>
              </a:rPr>
              <a:t>b.o:b.c</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b.h</a:t>
            </a:r>
            <a:endParaRPr lang="en-US" altLang="zh-CN" b="1" dirty="0">
              <a:latin typeface="Courier New" pitchFamily="49" charset="0"/>
              <a:cs typeface="Courier New" pitchFamily="49" charset="0"/>
            </a:endParaRPr>
          </a:p>
          <a:p>
            <a:pPr>
              <a:lnSpc>
                <a:spcPct val="80000"/>
              </a:lnSpc>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gcc</a:t>
            </a:r>
            <a:r>
              <a:rPr lang="en-US" altLang="zh-CN" b="1" dirty="0">
                <a:latin typeface="Courier New" pitchFamily="49" charset="0"/>
                <a:cs typeface="Courier New" pitchFamily="49" charset="0"/>
              </a:rPr>
              <a:t>  -c $&lt;</a:t>
            </a:r>
            <a:endParaRPr lang="en-US" altLang="zh-CN" b="1" dirty="0">
              <a:latin typeface="宋体" pitchFamily="2" charset="-122"/>
            </a:endParaRPr>
          </a:p>
          <a:p>
            <a:endParaRPr lang="zh-CN" altLang="en-US" dirty="0"/>
          </a:p>
        </p:txBody>
      </p:sp>
      <p:sp>
        <p:nvSpPr>
          <p:cNvPr id="5" name="TextBox 4"/>
          <p:cNvSpPr txBox="1"/>
          <p:nvPr/>
        </p:nvSpPr>
        <p:spPr>
          <a:xfrm>
            <a:off x="4690168" y="5661248"/>
            <a:ext cx="4063330" cy="646331"/>
          </a:xfrm>
          <a:prstGeom prst="rect">
            <a:avLst/>
          </a:prstGeom>
          <a:noFill/>
        </p:spPr>
        <p:txBody>
          <a:bodyPr wrap="square" rtlCol="0">
            <a:spAutoFit/>
          </a:bodyPr>
          <a:lstStyle/>
          <a:p>
            <a:r>
              <a:rPr lang="zh-CN" altLang="en-US" dirty="0" smtClean="0"/>
              <a:t>这是利用了</a:t>
            </a:r>
            <a:r>
              <a:rPr lang="en-US" altLang="zh-CN" dirty="0" err="1" smtClean="0"/>
              <a:t>makefile</a:t>
            </a:r>
            <a:r>
              <a:rPr lang="zh-CN" altLang="en-US" dirty="0" smtClean="0"/>
              <a:t>文件的后缀规则</a:t>
            </a:r>
            <a:endParaRPr lang="en-US" altLang="zh-CN" dirty="0" smtClean="0"/>
          </a:p>
          <a:p>
            <a:r>
              <a:rPr lang="en-US" altLang="zh-CN" dirty="0" smtClean="0"/>
              <a:t>.&lt;</a:t>
            </a:r>
            <a:r>
              <a:rPr lang="en-US" altLang="zh-CN" dirty="0" err="1" smtClean="0"/>
              <a:t>old_suffix</a:t>
            </a:r>
            <a:r>
              <a:rPr lang="en-US" altLang="zh-CN" dirty="0" smtClean="0"/>
              <a:t>&gt;.&lt;</a:t>
            </a:r>
            <a:r>
              <a:rPr lang="en-US" altLang="zh-CN" dirty="0" err="1" smtClean="0"/>
              <a:t>new_suffix</a:t>
            </a:r>
            <a:r>
              <a:rPr lang="en-US" altLang="zh-CN" dirty="0" smtClean="0"/>
              <a:t>&gt;</a:t>
            </a:r>
            <a:endParaRPr lang="zh-CN" altLang="en-US" dirty="0"/>
          </a:p>
        </p:txBody>
      </p:sp>
    </p:spTree>
    <p:extLst>
      <p:ext uri="{BB962C8B-B14F-4D97-AF65-F5344CB8AC3E}">
        <p14:creationId xmlns:p14="http://schemas.microsoft.com/office/powerpoint/2010/main" val="32877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59394" grpId="0" animBg="1"/>
      <p:bldP spid="2" grpId="0"/>
      <p:bldP spid="3" grpId="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63489"/>
          <p:cNvSpPr>
            <a:spLocks noGrp="1" noChangeArrowheads="1"/>
          </p:cNvSpPr>
          <p:nvPr>
            <p:ph type="title"/>
          </p:nvPr>
        </p:nvSpPr>
        <p:spPr/>
        <p:txBody>
          <a:bodyPr/>
          <a:lstStyle/>
          <a:p>
            <a:r>
              <a:rPr lang="en-US" altLang="zh-CN" b="1" dirty="0" smtClean="0"/>
              <a:t>make</a:t>
            </a:r>
            <a:r>
              <a:rPr lang="zh-CN" altLang="en-US" b="1" dirty="0" smtClean="0"/>
              <a:t>和</a:t>
            </a:r>
            <a:r>
              <a:rPr lang="en-US" altLang="zh-CN" b="1" dirty="0" err="1" smtClean="0"/>
              <a:t>makefile</a:t>
            </a:r>
            <a:endParaRPr lang="en-US" altLang="zh-CN" b="1" dirty="0" smtClean="0"/>
          </a:p>
        </p:txBody>
      </p:sp>
      <p:sp>
        <p:nvSpPr>
          <p:cNvPr id="57346" name="文本占位符 63490"/>
          <p:cNvSpPr>
            <a:spLocks noGrp="1" noChangeArrowheads="1"/>
          </p:cNvSpPr>
          <p:nvPr>
            <p:ph idx="1"/>
          </p:nvPr>
        </p:nvSpPr>
        <p:spPr>
          <a:xfrm>
            <a:off x="684213" y="1412875"/>
            <a:ext cx="8135937" cy="5111750"/>
          </a:xfrm>
        </p:spPr>
        <p:txBody>
          <a:bodyPr/>
          <a:lstStyle/>
          <a:p>
            <a:r>
              <a:rPr lang="en-US" altLang="zh-CN" dirty="0" err="1" smtClean="0"/>
              <a:t>makefile</a:t>
            </a:r>
            <a:r>
              <a:rPr lang="zh-CN" altLang="en-US" dirty="0" smtClean="0"/>
              <a:t>文件主要包含了</a:t>
            </a:r>
            <a:r>
              <a:rPr lang="en-US" altLang="zh-CN" dirty="0" smtClean="0"/>
              <a:t>5</a:t>
            </a:r>
            <a:r>
              <a:rPr lang="zh-CN" altLang="en-US" dirty="0" smtClean="0"/>
              <a:t>部分内容：显式规则、</a:t>
            </a:r>
            <a:r>
              <a:rPr lang="zh-CN" altLang="en-US" dirty="0"/>
              <a:t>隐式规则、变量定义、文件指示和</a:t>
            </a:r>
            <a:r>
              <a:rPr lang="zh-CN" altLang="en-US" dirty="0" smtClean="0"/>
              <a:t>注释</a:t>
            </a:r>
            <a:endParaRPr lang="zh-CN" altLang="en-US" dirty="0"/>
          </a:p>
          <a:p>
            <a:pPr lvl="1"/>
            <a:r>
              <a:rPr lang="zh-CN" altLang="en-US" dirty="0"/>
              <a:t>显式规则。显式规则说明了如何生成一个或多个目标文件。这要由</a:t>
            </a:r>
            <a:r>
              <a:rPr lang="en-US" altLang="zh-CN" dirty="0" err="1"/>
              <a:t>makefile</a:t>
            </a:r>
            <a:r>
              <a:rPr lang="zh-CN" altLang="en-US" dirty="0"/>
              <a:t>文件的创作者指出，包括要生成的文件、文件的依赖文件、生成的</a:t>
            </a:r>
            <a:r>
              <a:rPr lang="zh-CN" altLang="en-US" dirty="0" smtClean="0"/>
              <a:t>命令</a:t>
            </a:r>
            <a:endParaRPr lang="zh-CN" altLang="en-US" dirty="0"/>
          </a:p>
          <a:p>
            <a:pPr lvl="1"/>
            <a:r>
              <a:rPr lang="zh-CN" altLang="en-US" dirty="0"/>
              <a:t>隐式规则。由于</a:t>
            </a:r>
            <a:r>
              <a:rPr lang="en-US" altLang="zh-CN" dirty="0"/>
              <a:t>make</a:t>
            </a:r>
            <a:r>
              <a:rPr lang="zh-CN" altLang="en-US" dirty="0"/>
              <a:t>有自动推导的功能，所以隐式的规则可以比较粗糙地简略书写</a:t>
            </a:r>
            <a:r>
              <a:rPr lang="en-US" altLang="zh-CN" dirty="0" err="1"/>
              <a:t>makefile</a:t>
            </a:r>
            <a:r>
              <a:rPr lang="zh-CN" altLang="en-US" dirty="0"/>
              <a:t>文件，这是由</a:t>
            </a:r>
            <a:r>
              <a:rPr lang="en-US" altLang="zh-CN" dirty="0"/>
              <a:t>make</a:t>
            </a:r>
            <a:r>
              <a:rPr lang="zh-CN" altLang="en-US" dirty="0"/>
              <a:t>所支持</a:t>
            </a:r>
            <a:r>
              <a:rPr lang="zh-CN" altLang="en-US" dirty="0" smtClean="0"/>
              <a:t>的</a:t>
            </a:r>
            <a:endParaRPr lang="zh-CN" altLang="en-US" dirty="0"/>
          </a:p>
          <a:p>
            <a:pPr lvl="1"/>
            <a:r>
              <a:rPr lang="zh-CN" altLang="en-US" dirty="0"/>
              <a:t>变量定义。在</a:t>
            </a:r>
            <a:r>
              <a:rPr lang="en-US" altLang="zh-CN" dirty="0" err="1"/>
              <a:t>makefile</a:t>
            </a:r>
            <a:r>
              <a:rPr lang="zh-CN" altLang="en-US" dirty="0"/>
              <a:t>文件中要定义一系列的变量，变量一般都是字符串，这与</a:t>
            </a:r>
            <a:r>
              <a:rPr lang="en-US" altLang="zh-CN" dirty="0"/>
              <a:t>C</a:t>
            </a:r>
            <a:r>
              <a:rPr lang="zh-CN" altLang="en-US" dirty="0"/>
              <a:t>语言中的宏有些类似。当</a:t>
            </a:r>
            <a:r>
              <a:rPr lang="en-US" altLang="zh-CN" dirty="0" err="1"/>
              <a:t>makefile</a:t>
            </a:r>
            <a:r>
              <a:rPr lang="zh-CN" altLang="en-US" dirty="0"/>
              <a:t>文件执行时，其中的变量都会扩展到相应的引用位置</a:t>
            </a:r>
            <a:r>
              <a:rPr lang="zh-CN" altLang="en-US" dirty="0" smtClean="0"/>
              <a:t>上</a:t>
            </a:r>
            <a:endParaRPr lang="zh-CN" altLang="en-US" dirty="0"/>
          </a:p>
        </p:txBody>
      </p:sp>
    </p:spTree>
    <p:extLst>
      <p:ext uri="{BB962C8B-B14F-4D97-AF65-F5344CB8AC3E}">
        <p14:creationId xmlns:p14="http://schemas.microsoft.com/office/powerpoint/2010/main" val="13409833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64513"/>
          <p:cNvSpPr>
            <a:spLocks noGrp="1" noChangeArrowheads="1"/>
          </p:cNvSpPr>
          <p:nvPr>
            <p:ph type="title"/>
          </p:nvPr>
        </p:nvSpPr>
        <p:spPr/>
        <p:txBody>
          <a:bodyPr/>
          <a:lstStyle/>
          <a:p>
            <a:r>
              <a:rPr lang="en-US" altLang="zh-CN" b="1" dirty="0" smtClean="0"/>
              <a:t>make</a:t>
            </a:r>
            <a:r>
              <a:rPr lang="zh-CN" altLang="en-US" b="1" dirty="0" smtClean="0"/>
              <a:t>和</a:t>
            </a:r>
            <a:r>
              <a:rPr lang="en-US" altLang="zh-CN" b="1" dirty="0" err="1" smtClean="0"/>
              <a:t>makefile</a:t>
            </a:r>
            <a:endParaRPr lang="en-US" altLang="zh-CN" b="1" dirty="0" smtClean="0"/>
          </a:p>
        </p:txBody>
      </p:sp>
      <p:sp>
        <p:nvSpPr>
          <p:cNvPr id="58370" name="文本占位符 64514"/>
          <p:cNvSpPr>
            <a:spLocks noGrp="1" noChangeArrowheads="1"/>
          </p:cNvSpPr>
          <p:nvPr>
            <p:ph idx="1"/>
          </p:nvPr>
        </p:nvSpPr>
        <p:spPr>
          <a:xfrm>
            <a:off x="683568" y="1268760"/>
            <a:ext cx="7991475" cy="4968875"/>
          </a:xfrm>
        </p:spPr>
        <p:txBody>
          <a:bodyPr/>
          <a:lstStyle/>
          <a:p>
            <a:pPr marL="0" lvl="1" indent="0">
              <a:lnSpc>
                <a:spcPct val="90000"/>
              </a:lnSpc>
            </a:pPr>
            <a:r>
              <a:rPr lang="zh-CN" altLang="en-US" sz="2800" dirty="0"/>
              <a:t>文件</a:t>
            </a:r>
            <a:r>
              <a:rPr lang="zh-CN" altLang="en-US" sz="2800" dirty="0" smtClean="0"/>
              <a:t>指示</a:t>
            </a:r>
            <a:r>
              <a:rPr lang="en-US" altLang="zh-CN" sz="2800" dirty="0" smtClean="0"/>
              <a:t>:</a:t>
            </a:r>
            <a:r>
              <a:rPr lang="zh-CN" altLang="en-US" sz="2800" dirty="0" smtClean="0"/>
              <a:t>其</a:t>
            </a:r>
            <a:r>
              <a:rPr lang="zh-CN" altLang="en-US" sz="2800" dirty="0"/>
              <a:t>包括</a:t>
            </a:r>
            <a:r>
              <a:rPr lang="en-US" altLang="zh-CN" sz="2800" dirty="0"/>
              <a:t>3</a:t>
            </a:r>
            <a:r>
              <a:rPr lang="zh-CN" altLang="en-US" sz="2800" dirty="0"/>
              <a:t>个</a:t>
            </a:r>
            <a:r>
              <a:rPr lang="zh-CN" altLang="en-US" sz="2800" dirty="0" smtClean="0"/>
              <a:t>部分</a:t>
            </a:r>
            <a:endParaRPr lang="en-US" altLang="zh-CN" sz="2800" dirty="0" smtClean="0"/>
          </a:p>
          <a:p>
            <a:pPr marL="400050" lvl="2" indent="0">
              <a:lnSpc>
                <a:spcPct val="90000"/>
              </a:lnSpc>
            </a:pPr>
            <a:r>
              <a:rPr lang="zh-CN" altLang="en-US" sz="2400" dirty="0" smtClean="0"/>
              <a:t>一</a:t>
            </a:r>
            <a:r>
              <a:rPr lang="zh-CN" altLang="en-US" sz="2400" dirty="0"/>
              <a:t>个是在一个</a:t>
            </a:r>
            <a:r>
              <a:rPr lang="en-US" altLang="zh-CN" sz="2400" dirty="0" err="1"/>
              <a:t>makefile</a:t>
            </a:r>
            <a:r>
              <a:rPr lang="zh-CN" altLang="en-US" sz="2400" dirty="0"/>
              <a:t>文件中引用另一个</a:t>
            </a:r>
            <a:r>
              <a:rPr lang="en-US" altLang="zh-CN" sz="2400" dirty="0" err="1"/>
              <a:t>makefile</a:t>
            </a:r>
            <a:r>
              <a:rPr lang="zh-CN" altLang="en-US" sz="2400" dirty="0"/>
              <a:t>文件，就像</a:t>
            </a:r>
            <a:r>
              <a:rPr lang="en-US" altLang="zh-CN" sz="2400" dirty="0"/>
              <a:t>c</a:t>
            </a:r>
            <a:r>
              <a:rPr lang="zh-CN" altLang="en-US" sz="2400" dirty="0"/>
              <a:t>语言中的</a:t>
            </a:r>
            <a:r>
              <a:rPr lang="en-US" altLang="zh-CN" sz="2400" dirty="0"/>
              <a:t>include</a:t>
            </a:r>
            <a:r>
              <a:rPr lang="zh-CN" altLang="en-US" sz="2400" dirty="0" smtClean="0"/>
              <a:t>一样</a:t>
            </a:r>
            <a:endParaRPr lang="en-US" altLang="zh-CN" sz="2400" dirty="0" smtClean="0"/>
          </a:p>
          <a:p>
            <a:pPr marL="400050" lvl="2" indent="0">
              <a:lnSpc>
                <a:spcPct val="90000"/>
              </a:lnSpc>
            </a:pPr>
            <a:r>
              <a:rPr lang="zh-CN" altLang="en-US" sz="2400" dirty="0" smtClean="0"/>
              <a:t>一</a:t>
            </a:r>
            <a:r>
              <a:rPr lang="zh-CN" altLang="en-US" sz="2400" dirty="0"/>
              <a:t>个是指根据某些情况指定</a:t>
            </a:r>
            <a:r>
              <a:rPr lang="en-US" altLang="zh-CN" sz="2400" dirty="0" err="1"/>
              <a:t>makefile</a:t>
            </a:r>
            <a:r>
              <a:rPr lang="zh-CN" altLang="en-US" sz="2400" dirty="0"/>
              <a:t>文件中的有效部分，就像</a:t>
            </a:r>
            <a:r>
              <a:rPr lang="en-US" altLang="zh-CN" sz="2400" dirty="0"/>
              <a:t>c</a:t>
            </a:r>
            <a:r>
              <a:rPr lang="zh-CN" altLang="en-US" sz="2400" dirty="0"/>
              <a:t>语言中的预编译</a:t>
            </a:r>
            <a:r>
              <a:rPr lang="en-US" altLang="zh-CN" sz="2400" dirty="0"/>
              <a:t>#if</a:t>
            </a:r>
            <a:r>
              <a:rPr lang="zh-CN" altLang="en-US" sz="2400" dirty="0" smtClean="0"/>
              <a:t>一样</a:t>
            </a:r>
            <a:endParaRPr lang="en-US" altLang="zh-CN" sz="2400" dirty="0" smtClean="0"/>
          </a:p>
          <a:p>
            <a:pPr marL="400050" lvl="2" indent="0">
              <a:lnSpc>
                <a:spcPct val="90000"/>
              </a:lnSpc>
            </a:pPr>
            <a:r>
              <a:rPr lang="zh-CN" altLang="en-US" sz="2400" dirty="0" smtClean="0"/>
              <a:t>还有</a:t>
            </a:r>
            <a:r>
              <a:rPr lang="zh-CN" altLang="en-US" sz="2400" dirty="0"/>
              <a:t>就是定义一个多行的</a:t>
            </a:r>
            <a:r>
              <a:rPr lang="zh-CN" altLang="en-US" sz="2400" dirty="0" smtClean="0"/>
              <a:t>命令</a:t>
            </a:r>
            <a:endParaRPr lang="en-US" altLang="zh-CN" sz="2400" dirty="0" smtClean="0"/>
          </a:p>
          <a:p>
            <a:pPr marL="0" indent="-400050">
              <a:lnSpc>
                <a:spcPct val="90000"/>
              </a:lnSpc>
            </a:pPr>
            <a:r>
              <a:rPr lang="zh-CN" altLang="en-US" dirty="0" smtClean="0"/>
              <a:t>注释</a:t>
            </a:r>
            <a:r>
              <a:rPr lang="en-US" altLang="zh-CN" dirty="0" smtClean="0"/>
              <a:t>:</a:t>
            </a:r>
            <a:r>
              <a:rPr lang="en-US" altLang="zh-CN" dirty="0" err="1" smtClean="0"/>
              <a:t>makefile</a:t>
            </a:r>
            <a:r>
              <a:rPr lang="zh-CN" altLang="en-US" dirty="0"/>
              <a:t>文件中只有行注释，和</a:t>
            </a:r>
            <a:r>
              <a:rPr lang="en-US" altLang="zh-CN" dirty="0"/>
              <a:t>UNIX</a:t>
            </a:r>
            <a:r>
              <a:rPr lang="zh-CN" altLang="en-US" dirty="0"/>
              <a:t>的</a:t>
            </a:r>
            <a:r>
              <a:rPr lang="en-US" altLang="zh-CN" dirty="0"/>
              <a:t>Shell</a:t>
            </a:r>
            <a:r>
              <a:rPr lang="zh-CN" altLang="en-US" dirty="0"/>
              <a:t>脚本一样，其注释用</a:t>
            </a:r>
            <a:r>
              <a:rPr lang="zh-CN" altLang="en-US" dirty="0">
                <a:solidFill>
                  <a:srgbClr val="FF0000"/>
                </a:solidFill>
              </a:rPr>
              <a:t>“</a:t>
            </a:r>
            <a:r>
              <a:rPr lang="en-US" altLang="zh-CN" dirty="0">
                <a:solidFill>
                  <a:srgbClr val="FF0000"/>
                </a:solidFill>
              </a:rPr>
              <a:t>#”</a:t>
            </a:r>
            <a:r>
              <a:rPr lang="zh-CN" altLang="en-US" dirty="0"/>
              <a:t>字符，这个就像</a:t>
            </a:r>
            <a:r>
              <a:rPr lang="en-US" altLang="zh-CN" dirty="0"/>
              <a:t>c/</a:t>
            </a:r>
            <a:r>
              <a:rPr lang="en-US" altLang="zh-CN" dirty="0" err="1"/>
              <a:t>c++</a:t>
            </a:r>
            <a:r>
              <a:rPr lang="zh-CN" altLang="en-US" dirty="0"/>
              <a:t>中的“</a:t>
            </a:r>
            <a:r>
              <a:rPr lang="en-US" altLang="zh-CN" dirty="0"/>
              <a:t>/* */”</a:t>
            </a:r>
            <a:r>
              <a:rPr lang="zh-CN" altLang="en-US" dirty="0"/>
              <a:t>和“</a:t>
            </a:r>
            <a:r>
              <a:rPr lang="en-US" altLang="zh-CN" dirty="0"/>
              <a:t>//”</a:t>
            </a:r>
            <a:r>
              <a:rPr lang="zh-CN" altLang="en-US" dirty="0"/>
              <a:t>一样。如果要在</a:t>
            </a:r>
            <a:r>
              <a:rPr lang="en-US" altLang="zh-CN" dirty="0" err="1"/>
              <a:t>makefile</a:t>
            </a:r>
            <a:r>
              <a:rPr lang="zh-CN" altLang="en-US" dirty="0"/>
              <a:t>文件中使用“</a:t>
            </a:r>
            <a:r>
              <a:rPr lang="en-US" altLang="zh-CN" dirty="0"/>
              <a:t>#”</a:t>
            </a:r>
            <a:r>
              <a:rPr lang="zh-CN" altLang="en-US" dirty="0"/>
              <a:t>字符，可以用反斜框进行转义，如：“</a:t>
            </a:r>
            <a:r>
              <a:rPr lang="en-US" altLang="zh-CN" dirty="0"/>
              <a:t>\#”</a:t>
            </a:r>
            <a:r>
              <a:rPr lang="zh-CN" altLang="en-US" dirty="0"/>
              <a:t>。</a:t>
            </a:r>
          </a:p>
          <a:p>
            <a:pPr marL="533400" indent="-533400">
              <a:lnSpc>
                <a:spcPct val="90000"/>
              </a:lnSpc>
              <a:buFont typeface="Wingdings" pitchFamily="2" charset="2"/>
              <a:buNone/>
            </a:pPr>
            <a:endParaRPr lang="zh-CN" altLang="en-US" sz="2400" dirty="0" smtClean="0"/>
          </a:p>
          <a:p>
            <a:pPr marL="533400" indent="-533400">
              <a:lnSpc>
                <a:spcPct val="90000"/>
              </a:lnSpc>
            </a:pPr>
            <a:endParaRPr lang="zh-CN" altLang="en-US" sz="2400" dirty="0" smtClean="0"/>
          </a:p>
          <a:p>
            <a:pPr marL="533400" indent="-533400">
              <a:lnSpc>
                <a:spcPct val="90000"/>
              </a:lnSpc>
              <a:buFont typeface="Wingdings" pitchFamily="2" charset="2"/>
              <a:buAutoNum type="arabicPeriod" startAt="4"/>
            </a:pPr>
            <a:endParaRPr lang="zh-CN" altLang="en-US" sz="2400" dirty="0" smtClean="0"/>
          </a:p>
        </p:txBody>
      </p:sp>
    </p:spTree>
    <p:extLst>
      <p:ext uri="{BB962C8B-B14F-4D97-AF65-F5344CB8AC3E}">
        <p14:creationId xmlns:p14="http://schemas.microsoft.com/office/powerpoint/2010/main" val="17071214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65537"/>
          <p:cNvSpPr>
            <a:spLocks noGrp="1" noChangeArrowheads="1"/>
          </p:cNvSpPr>
          <p:nvPr>
            <p:ph type="title"/>
          </p:nvPr>
        </p:nvSpPr>
        <p:spPr/>
        <p:txBody>
          <a:bodyPr/>
          <a:lstStyle/>
          <a:p>
            <a:r>
              <a:rPr lang="en-US" altLang="zh-CN" b="1" dirty="0" smtClean="0"/>
              <a:t>make</a:t>
            </a:r>
            <a:r>
              <a:rPr lang="zh-CN" altLang="en-US" b="1" dirty="0" smtClean="0"/>
              <a:t>和</a:t>
            </a:r>
            <a:r>
              <a:rPr lang="en-US" altLang="zh-CN" b="1" dirty="0" err="1" smtClean="0"/>
              <a:t>makefile</a:t>
            </a:r>
            <a:endParaRPr lang="en-US" altLang="zh-CN" b="1" dirty="0" smtClean="0"/>
          </a:p>
        </p:txBody>
      </p:sp>
      <p:sp>
        <p:nvSpPr>
          <p:cNvPr id="60418" name="文本占位符 65538"/>
          <p:cNvSpPr>
            <a:spLocks noGrp="1" noChangeArrowheads="1"/>
          </p:cNvSpPr>
          <p:nvPr>
            <p:ph idx="1"/>
          </p:nvPr>
        </p:nvSpPr>
        <p:spPr>
          <a:xfrm>
            <a:off x="611560" y="1412776"/>
            <a:ext cx="8064500" cy="5111750"/>
          </a:xfrm>
        </p:spPr>
        <p:txBody>
          <a:bodyPr/>
          <a:lstStyle/>
          <a:p>
            <a:pPr>
              <a:lnSpc>
                <a:spcPct val="90000"/>
              </a:lnSpc>
            </a:pPr>
            <a:r>
              <a:rPr lang="zh-CN" altLang="en-US" sz="2400" dirty="0" smtClean="0"/>
              <a:t>默认情况下，</a:t>
            </a:r>
            <a:r>
              <a:rPr lang="en-US" altLang="zh-CN" sz="2400" dirty="0" smtClean="0"/>
              <a:t>make</a:t>
            </a:r>
            <a:r>
              <a:rPr lang="zh-CN" altLang="en-US" sz="2400" dirty="0" smtClean="0"/>
              <a:t>命令会在当前目录下按顺序找寻文件名为“</a:t>
            </a:r>
            <a:r>
              <a:rPr lang="en-US" altLang="zh-CN" sz="2400" dirty="0" err="1" smtClean="0"/>
              <a:t>GNUmakefile</a:t>
            </a:r>
            <a:r>
              <a:rPr lang="zh-CN" altLang="en-US" sz="2400" dirty="0" smtClean="0"/>
              <a:t>文件”、“</a:t>
            </a:r>
            <a:r>
              <a:rPr lang="en-US" altLang="zh-CN" sz="2400" dirty="0" err="1" smtClean="0"/>
              <a:t>makefile</a:t>
            </a:r>
            <a:r>
              <a:rPr lang="zh-CN" altLang="en-US" sz="2400" dirty="0" smtClean="0"/>
              <a:t>文件”、“</a:t>
            </a:r>
            <a:r>
              <a:rPr lang="en-US" altLang="zh-CN" sz="2400" dirty="0" err="1" smtClean="0"/>
              <a:t>Makefile</a:t>
            </a:r>
            <a:r>
              <a:rPr lang="zh-CN" altLang="en-US" sz="2400" dirty="0" smtClean="0"/>
              <a:t>文件”的文件，找到后解释这个文件。在这</a:t>
            </a:r>
            <a:r>
              <a:rPr lang="en-US" altLang="zh-CN" sz="2400" dirty="0" smtClean="0"/>
              <a:t>3</a:t>
            </a:r>
            <a:r>
              <a:rPr lang="zh-CN" altLang="en-US" sz="2400" dirty="0" smtClean="0"/>
              <a:t>个文件名中，最好使用“</a:t>
            </a:r>
            <a:r>
              <a:rPr lang="en-US" altLang="zh-CN" sz="2400" dirty="0" err="1" smtClean="0"/>
              <a:t>makefile</a:t>
            </a:r>
            <a:r>
              <a:rPr lang="zh-CN" altLang="en-US" sz="2400" dirty="0" smtClean="0"/>
              <a:t>文件”这个文件名。最好不要用“</a:t>
            </a:r>
            <a:r>
              <a:rPr lang="en-US" altLang="zh-CN" sz="2400" dirty="0" err="1" smtClean="0"/>
              <a:t>GNUmakefile</a:t>
            </a:r>
            <a:r>
              <a:rPr lang="zh-CN" altLang="en-US" sz="2400" dirty="0" smtClean="0"/>
              <a:t>文件”，这个文件是</a:t>
            </a:r>
            <a:r>
              <a:rPr lang="en-US" altLang="zh-CN" sz="2400" dirty="0" smtClean="0"/>
              <a:t>GNU</a:t>
            </a:r>
            <a:r>
              <a:rPr lang="zh-CN" altLang="en-US" sz="2400" dirty="0" smtClean="0"/>
              <a:t>的</a:t>
            </a:r>
            <a:r>
              <a:rPr lang="en-US" altLang="zh-CN" sz="2400" dirty="0" smtClean="0"/>
              <a:t>make</a:t>
            </a:r>
            <a:r>
              <a:rPr lang="zh-CN" altLang="en-US" sz="2400" dirty="0" smtClean="0"/>
              <a:t>识别的。</a:t>
            </a:r>
          </a:p>
          <a:p>
            <a:pPr>
              <a:lnSpc>
                <a:spcPct val="90000"/>
              </a:lnSpc>
            </a:pPr>
            <a:r>
              <a:rPr lang="zh-CN" altLang="en-US" sz="2400" dirty="0" smtClean="0"/>
              <a:t>注意，一些</a:t>
            </a:r>
            <a:r>
              <a:rPr lang="en-US" altLang="zh-CN" sz="2400" dirty="0" smtClean="0"/>
              <a:t>make</a:t>
            </a:r>
            <a:r>
              <a:rPr lang="zh-CN" altLang="en-US" sz="2400" dirty="0" smtClean="0"/>
              <a:t>对“</a:t>
            </a:r>
            <a:r>
              <a:rPr lang="en-US" altLang="zh-CN" sz="2400" dirty="0" err="1" smtClean="0"/>
              <a:t>makefile</a:t>
            </a:r>
            <a:r>
              <a:rPr lang="zh-CN" altLang="en-US" sz="2400" dirty="0" smtClean="0"/>
              <a:t>文件”文件名不敏感，但是大多数的</a:t>
            </a:r>
            <a:r>
              <a:rPr lang="en-US" altLang="zh-CN" sz="2400" dirty="0" smtClean="0"/>
              <a:t>make</a:t>
            </a:r>
            <a:r>
              <a:rPr lang="zh-CN" altLang="en-US" sz="2400" dirty="0" smtClean="0"/>
              <a:t>都支持“</a:t>
            </a:r>
            <a:r>
              <a:rPr lang="en-US" altLang="zh-CN" sz="2400" dirty="0" err="1" smtClean="0"/>
              <a:t>makefile</a:t>
            </a:r>
            <a:r>
              <a:rPr lang="zh-CN" altLang="en-US" sz="2400" dirty="0" smtClean="0"/>
              <a:t>文件”和“</a:t>
            </a:r>
            <a:r>
              <a:rPr lang="en-US" altLang="zh-CN" sz="2400" dirty="0" err="1" smtClean="0"/>
              <a:t>Makefile</a:t>
            </a:r>
            <a:r>
              <a:rPr lang="zh-CN" altLang="en-US" sz="2400" dirty="0" smtClean="0"/>
              <a:t>文件”这两种默认文件名。</a:t>
            </a:r>
          </a:p>
          <a:p>
            <a:pPr>
              <a:lnSpc>
                <a:spcPct val="90000"/>
              </a:lnSpc>
            </a:pPr>
            <a:r>
              <a:rPr lang="zh-CN" altLang="en-US" sz="2400" dirty="0" smtClean="0"/>
              <a:t>当然，可以使用别的文件名来书写</a:t>
            </a:r>
            <a:r>
              <a:rPr lang="en-US" altLang="zh-CN" sz="2400" dirty="0" err="1" smtClean="0"/>
              <a:t>makefile</a:t>
            </a:r>
            <a:r>
              <a:rPr lang="zh-CN" altLang="en-US" sz="2400" dirty="0" smtClean="0"/>
              <a:t>文件，比如：“</a:t>
            </a:r>
            <a:r>
              <a:rPr lang="en-US" altLang="zh-CN" sz="2400" dirty="0" err="1" smtClean="0"/>
              <a:t>make.Linux</a:t>
            </a:r>
            <a:r>
              <a:rPr lang="en-US" altLang="zh-CN" sz="2400" dirty="0" smtClean="0"/>
              <a:t>”</a:t>
            </a:r>
            <a:r>
              <a:rPr lang="zh-CN" altLang="en-US" sz="2400" dirty="0" smtClean="0"/>
              <a:t>、“</a:t>
            </a:r>
            <a:r>
              <a:rPr lang="en-US" altLang="zh-CN" sz="2400" dirty="0" err="1" smtClean="0"/>
              <a:t>make.Solaris</a:t>
            </a:r>
            <a:r>
              <a:rPr lang="en-US" altLang="zh-CN" sz="2400" dirty="0" smtClean="0"/>
              <a:t>”</a:t>
            </a:r>
            <a:r>
              <a:rPr lang="zh-CN" altLang="en-US" sz="2400" dirty="0" smtClean="0"/>
              <a:t>、“</a:t>
            </a:r>
            <a:r>
              <a:rPr lang="en-US" altLang="zh-CN" sz="2400" dirty="0" err="1" smtClean="0"/>
              <a:t>make.AIX</a:t>
            </a:r>
            <a:r>
              <a:rPr lang="en-US" altLang="zh-CN" sz="2400" dirty="0" smtClean="0"/>
              <a:t>”</a:t>
            </a:r>
            <a:r>
              <a:rPr lang="zh-CN" altLang="en-US" sz="2400" dirty="0" smtClean="0"/>
              <a:t>等。如果要指定特定的</a:t>
            </a:r>
            <a:r>
              <a:rPr lang="en-US" altLang="zh-CN" sz="2400" dirty="0" err="1" smtClean="0"/>
              <a:t>makefile</a:t>
            </a:r>
            <a:r>
              <a:rPr lang="zh-CN" altLang="en-US" sz="2400" dirty="0" smtClean="0"/>
              <a:t>文件，就象上面的例子一样使用</a:t>
            </a:r>
            <a:r>
              <a:rPr lang="en-US" altLang="zh-CN" sz="2400" dirty="0" smtClean="0"/>
              <a:t>make</a:t>
            </a:r>
            <a:r>
              <a:rPr lang="zh-CN" altLang="en-US" sz="2400" dirty="0" smtClean="0"/>
              <a:t>的</a:t>
            </a:r>
            <a:r>
              <a:rPr lang="en-US" altLang="zh-CN" sz="2400" dirty="0" smtClean="0"/>
              <a:t>-f</a:t>
            </a:r>
            <a:r>
              <a:rPr lang="zh-CN" altLang="en-US" sz="2400" dirty="0" smtClean="0"/>
              <a:t>和</a:t>
            </a:r>
            <a:r>
              <a:rPr lang="en-US" altLang="zh-CN" sz="2400" dirty="0" smtClean="0"/>
              <a:t>--file</a:t>
            </a:r>
            <a:r>
              <a:rPr lang="zh-CN" altLang="en-US" sz="2400" dirty="0" smtClean="0"/>
              <a:t>参数。</a:t>
            </a:r>
          </a:p>
        </p:txBody>
      </p:sp>
    </p:spTree>
    <p:extLst>
      <p:ext uri="{BB962C8B-B14F-4D97-AF65-F5344CB8AC3E}">
        <p14:creationId xmlns:p14="http://schemas.microsoft.com/office/powerpoint/2010/main" val="20488964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66561"/>
          <p:cNvSpPr>
            <a:spLocks noGrp="1" noChangeArrowheads="1"/>
          </p:cNvSpPr>
          <p:nvPr>
            <p:ph type="title"/>
          </p:nvPr>
        </p:nvSpPr>
        <p:spPr/>
        <p:txBody>
          <a:bodyPr/>
          <a:lstStyle/>
          <a:p>
            <a:r>
              <a:rPr lang="en-US" altLang="zh-CN" b="1" dirty="0"/>
              <a:t>m</a:t>
            </a:r>
            <a:r>
              <a:rPr lang="en-US" altLang="zh-CN" b="1" dirty="0" smtClean="0"/>
              <a:t>ake</a:t>
            </a:r>
            <a:r>
              <a:rPr lang="zh-CN" altLang="en-US" b="1" dirty="0" smtClean="0"/>
              <a:t>工作的执行步骤</a:t>
            </a:r>
            <a:endParaRPr lang="en-US" altLang="zh-CN" b="1" dirty="0" smtClean="0"/>
          </a:p>
        </p:txBody>
      </p:sp>
      <p:sp>
        <p:nvSpPr>
          <p:cNvPr id="61442" name="文本占位符 66562"/>
          <p:cNvSpPr>
            <a:spLocks noGrp="1" noChangeArrowheads="1"/>
          </p:cNvSpPr>
          <p:nvPr>
            <p:ph idx="1"/>
          </p:nvPr>
        </p:nvSpPr>
        <p:spPr>
          <a:xfrm>
            <a:off x="684213" y="1412875"/>
            <a:ext cx="7991475" cy="5184775"/>
          </a:xfrm>
        </p:spPr>
        <p:txBody>
          <a:bodyPr/>
          <a:lstStyle/>
          <a:p>
            <a:pPr>
              <a:lnSpc>
                <a:spcPct val="90000"/>
              </a:lnSpc>
            </a:pPr>
            <a:r>
              <a:rPr lang="en-US" altLang="zh-CN" sz="2400" dirty="0"/>
              <a:t>GNU</a:t>
            </a:r>
            <a:r>
              <a:rPr lang="zh-CN" altLang="en-US" sz="2400" dirty="0"/>
              <a:t>的</a:t>
            </a:r>
            <a:r>
              <a:rPr lang="en-US" altLang="zh-CN" sz="2400" dirty="0"/>
              <a:t>make</a:t>
            </a:r>
            <a:r>
              <a:rPr lang="zh-CN" altLang="en-US" sz="2400" dirty="0"/>
              <a:t>工作时的执行步骤如下： </a:t>
            </a:r>
          </a:p>
          <a:p>
            <a:pPr marL="914400" lvl="1" indent="-457200">
              <a:lnSpc>
                <a:spcPct val="90000"/>
              </a:lnSpc>
              <a:buFont typeface="Wingdings" pitchFamily="2" charset="2"/>
              <a:buAutoNum type="arabicPeriod"/>
            </a:pPr>
            <a:r>
              <a:rPr lang="zh-CN" altLang="en-US" sz="2000" dirty="0" smtClean="0"/>
              <a:t>读入所有的</a:t>
            </a:r>
            <a:r>
              <a:rPr lang="en-US" altLang="zh-CN" sz="2000" dirty="0" err="1" smtClean="0"/>
              <a:t>makefile</a:t>
            </a:r>
            <a:r>
              <a:rPr lang="zh-CN" altLang="en-US" sz="2000" dirty="0" smtClean="0"/>
              <a:t>文件。</a:t>
            </a:r>
          </a:p>
          <a:p>
            <a:pPr marL="914400" lvl="1" indent="-457200">
              <a:lnSpc>
                <a:spcPct val="90000"/>
              </a:lnSpc>
              <a:buFont typeface="Wingdings" pitchFamily="2" charset="2"/>
              <a:buAutoNum type="arabicPeriod"/>
            </a:pPr>
            <a:r>
              <a:rPr lang="zh-CN" altLang="en-US" sz="2000" dirty="0" smtClean="0"/>
              <a:t>读入被</a:t>
            </a:r>
            <a:r>
              <a:rPr lang="en-US" altLang="zh-CN" sz="2000" dirty="0" smtClean="0"/>
              <a:t>include</a:t>
            </a:r>
            <a:r>
              <a:rPr lang="zh-CN" altLang="en-US" sz="2000" dirty="0" smtClean="0"/>
              <a:t>包括的其他</a:t>
            </a:r>
            <a:r>
              <a:rPr lang="en-US" altLang="zh-CN" sz="2000" dirty="0" err="1" smtClean="0"/>
              <a:t>makefile</a:t>
            </a:r>
            <a:r>
              <a:rPr lang="zh-CN" altLang="en-US" sz="2000" dirty="0" smtClean="0"/>
              <a:t>文件。</a:t>
            </a:r>
          </a:p>
          <a:p>
            <a:pPr marL="914400" lvl="1" indent="-457200">
              <a:lnSpc>
                <a:spcPct val="90000"/>
              </a:lnSpc>
              <a:buFont typeface="Wingdings" pitchFamily="2" charset="2"/>
              <a:buAutoNum type="arabicPeriod"/>
            </a:pPr>
            <a:r>
              <a:rPr lang="zh-CN" altLang="en-US" sz="2000" dirty="0" smtClean="0"/>
              <a:t>初始化文件中的变量。</a:t>
            </a:r>
          </a:p>
          <a:p>
            <a:pPr marL="914400" lvl="1" indent="-457200">
              <a:lnSpc>
                <a:spcPct val="90000"/>
              </a:lnSpc>
              <a:buFont typeface="Wingdings" pitchFamily="2" charset="2"/>
              <a:buAutoNum type="arabicPeriod"/>
            </a:pPr>
            <a:r>
              <a:rPr lang="zh-CN" altLang="en-US" sz="2000" dirty="0" smtClean="0"/>
              <a:t>推导隐式规则，并分析所有规则。</a:t>
            </a:r>
          </a:p>
          <a:p>
            <a:pPr marL="914400" lvl="1" indent="-457200">
              <a:lnSpc>
                <a:spcPct val="90000"/>
              </a:lnSpc>
              <a:buFont typeface="Wingdings" pitchFamily="2" charset="2"/>
              <a:buAutoNum type="arabicPeriod"/>
            </a:pPr>
            <a:r>
              <a:rPr lang="zh-CN" altLang="en-US" sz="2000" dirty="0" smtClean="0"/>
              <a:t>为所有的目标文件创建依赖关系链。</a:t>
            </a:r>
          </a:p>
          <a:p>
            <a:pPr marL="914400" lvl="1" indent="-457200">
              <a:lnSpc>
                <a:spcPct val="90000"/>
              </a:lnSpc>
              <a:buFont typeface="Wingdings" pitchFamily="2" charset="2"/>
              <a:buAutoNum type="arabicPeriod"/>
            </a:pPr>
            <a:r>
              <a:rPr lang="zh-CN" altLang="en-US" sz="2000" dirty="0" smtClean="0"/>
              <a:t>根据依赖关系，决定哪些目标要重新生成。</a:t>
            </a:r>
          </a:p>
          <a:p>
            <a:pPr marL="914400" lvl="1" indent="-457200">
              <a:lnSpc>
                <a:spcPct val="90000"/>
              </a:lnSpc>
              <a:buFont typeface="Wingdings" pitchFamily="2" charset="2"/>
              <a:buAutoNum type="arabicPeriod"/>
            </a:pPr>
            <a:r>
              <a:rPr lang="zh-CN" altLang="en-US" sz="2000" dirty="0" smtClean="0"/>
              <a:t>执行生成命令。	</a:t>
            </a:r>
          </a:p>
          <a:p>
            <a:pPr marL="533400" indent="-533400">
              <a:lnSpc>
                <a:spcPct val="90000"/>
              </a:lnSpc>
            </a:pPr>
            <a:r>
              <a:rPr lang="en-US" altLang="zh-CN" sz="2400" dirty="0" smtClean="0"/>
              <a:t>1</a:t>
            </a:r>
            <a:r>
              <a:rPr lang="zh-CN" altLang="en-US" sz="2400" dirty="0" smtClean="0"/>
              <a:t>～</a:t>
            </a:r>
            <a:r>
              <a:rPr lang="en-US" altLang="zh-CN" sz="2400" dirty="0" smtClean="0"/>
              <a:t>5</a:t>
            </a:r>
            <a:r>
              <a:rPr lang="zh-CN" altLang="en-US" sz="2400" dirty="0" smtClean="0"/>
              <a:t>步为第一个阶段，</a:t>
            </a:r>
            <a:r>
              <a:rPr lang="en-US" altLang="zh-CN" sz="2400" dirty="0" smtClean="0"/>
              <a:t>6</a:t>
            </a:r>
            <a:r>
              <a:rPr lang="zh-CN" altLang="en-US" sz="2400" dirty="0" smtClean="0"/>
              <a:t>～</a:t>
            </a:r>
            <a:r>
              <a:rPr lang="en-US" altLang="zh-CN" sz="2400" dirty="0" smtClean="0"/>
              <a:t>7</a:t>
            </a:r>
            <a:r>
              <a:rPr lang="zh-CN" altLang="en-US" sz="2400" dirty="0" smtClean="0"/>
              <a:t>为第二个阶段。第一个阶段中，如果定义的变量被使用了，</a:t>
            </a:r>
            <a:r>
              <a:rPr lang="en-US" altLang="zh-CN" sz="2400" dirty="0" smtClean="0"/>
              <a:t>make</a:t>
            </a:r>
            <a:r>
              <a:rPr lang="zh-CN" altLang="en-US" sz="2400" dirty="0" smtClean="0"/>
              <a:t>会把其在使用的位置展开。但</a:t>
            </a:r>
            <a:r>
              <a:rPr lang="en-US" altLang="zh-CN" sz="2400" dirty="0" smtClean="0"/>
              <a:t>make</a:t>
            </a:r>
            <a:r>
              <a:rPr lang="zh-CN" altLang="en-US" sz="2400" dirty="0" smtClean="0"/>
              <a:t>并不会马上完全展开，</a:t>
            </a:r>
            <a:r>
              <a:rPr lang="en-US" altLang="zh-CN" sz="2400" dirty="0" smtClean="0"/>
              <a:t>make</a:t>
            </a:r>
            <a:r>
              <a:rPr lang="zh-CN" altLang="en-US" sz="2400" dirty="0" smtClean="0"/>
              <a:t>使用的是拖延战术，如果变量出现在依赖关系的规则中，仅当这条依赖被决定要使用了，变量才会在其内部展开。			</a:t>
            </a:r>
          </a:p>
        </p:txBody>
      </p:sp>
    </p:spTree>
    <p:extLst>
      <p:ext uri="{BB962C8B-B14F-4D97-AF65-F5344CB8AC3E}">
        <p14:creationId xmlns:p14="http://schemas.microsoft.com/office/powerpoint/2010/main" val="1028777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8BD061DC-7D4D-408E-B6B7-DEF6ABEF6B08}" type="slidenum">
              <a:rPr lang="zh-CN" altLang="en-US" sz="1400" b="1"/>
              <a:pPr/>
              <a:t>6</a:t>
            </a:fld>
            <a:endParaRPr lang="zh-CN" altLang="en-US" sz="1400" b="1"/>
          </a:p>
        </p:txBody>
      </p:sp>
      <p:sp>
        <p:nvSpPr>
          <p:cNvPr id="11266" name="Rectangle 2"/>
          <p:cNvSpPr>
            <a:spLocks noGrp="1" noChangeArrowheads="1"/>
          </p:cNvSpPr>
          <p:nvPr>
            <p:ph type="title" idx="4294967295"/>
          </p:nvPr>
        </p:nvSpPr>
        <p:spPr>
          <a:xfrm>
            <a:off x="1893888" y="116632"/>
            <a:ext cx="6998592" cy="864096"/>
          </a:xfrm>
        </p:spPr>
        <p:txBody>
          <a:bodyPr/>
          <a:lstStyle/>
          <a:p>
            <a:pPr eaLnBrk="1" hangingPunct="1"/>
            <a:r>
              <a:rPr lang="zh-CN" altLang="en-US" b="1" dirty="0" smtClean="0"/>
              <a:t>第一个Linux c程序</a:t>
            </a:r>
          </a:p>
        </p:txBody>
      </p:sp>
      <p:sp>
        <p:nvSpPr>
          <p:cNvPr id="11267" name="Rectangle 3"/>
          <p:cNvSpPr>
            <a:spLocks noGrp="1" noChangeArrowheads="1"/>
          </p:cNvSpPr>
          <p:nvPr>
            <p:ph type="body" idx="4294967295"/>
          </p:nvPr>
        </p:nvSpPr>
        <p:spPr>
          <a:xfrm>
            <a:off x="611560" y="1268760"/>
            <a:ext cx="8280400" cy="4752975"/>
          </a:xfrm>
        </p:spPr>
        <p:txBody>
          <a:bodyPr/>
          <a:lstStyle/>
          <a:p>
            <a:pPr marL="533400" indent="-533400" eaLnBrk="1" hangingPunct="1">
              <a:lnSpc>
                <a:spcPct val="90000"/>
              </a:lnSpc>
            </a:pPr>
            <a:r>
              <a:rPr lang="zh-CN" altLang="en-US" dirty="0" smtClean="0"/>
              <a:t>由第一个简单的Linux c程序可知，在Linux环境下的c程序设计，主要用到的工具是文本编辑器和编译器软件。</a:t>
            </a:r>
            <a:endParaRPr lang="en-US" altLang="zh-CN" dirty="0" smtClean="0"/>
          </a:p>
          <a:p>
            <a:pPr marL="533400" indent="-533400" eaLnBrk="1" hangingPunct="1">
              <a:lnSpc>
                <a:spcPct val="90000"/>
              </a:lnSpc>
            </a:pPr>
            <a:r>
              <a:rPr lang="zh-CN" altLang="en-US" dirty="0" smtClean="0"/>
              <a:t>Linux下的文本编辑器软件主要有vim、gedit和Emacs</a:t>
            </a:r>
            <a:endParaRPr lang="en-US" altLang="zh-CN" dirty="0" smtClean="0"/>
          </a:p>
          <a:p>
            <a:pPr marL="533400" indent="-533400" eaLnBrk="1" hangingPunct="1">
              <a:lnSpc>
                <a:spcPct val="90000"/>
              </a:lnSpc>
            </a:pPr>
            <a:r>
              <a:rPr lang="zh-CN" altLang="en-US" dirty="0" smtClean="0"/>
              <a:t>Linux下的c编译器中，gcc是功能最强大、使用最广泛的软件。 </a:t>
            </a:r>
          </a:p>
        </p:txBody>
      </p:sp>
    </p:spTree>
    <p:extLst>
      <p:ext uri="{BB962C8B-B14F-4D97-AF65-F5344CB8AC3E}">
        <p14:creationId xmlns:p14="http://schemas.microsoft.com/office/powerpoint/2010/main" val="298366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13DEDDE5-E831-4098-96C9-6CB6ADAE0991}" type="slidenum">
              <a:rPr lang="zh-CN" altLang="en-US" sz="1400" b="1"/>
              <a:pPr/>
              <a:t>60</a:t>
            </a:fld>
            <a:endParaRPr lang="zh-CN" altLang="en-US" sz="1400" b="1"/>
          </a:p>
        </p:txBody>
      </p:sp>
      <p:sp>
        <p:nvSpPr>
          <p:cNvPr id="62466" name="Rectangle 2"/>
          <p:cNvSpPr>
            <a:spLocks noGrp="1" noChangeArrowheads="1"/>
          </p:cNvSpPr>
          <p:nvPr>
            <p:ph type="title" idx="4294967295"/>
          </p:nvPr>
        </p:nvSpPr>
        <p:spPr>
          <a:xfrm>
            <a:off x="1893888" y="188640"/>
            <a:ext cx="6335712" cy="778098"/>
          </a:xfrm>
        </p:spPr>
        <p:txBody>
          <a:bodyPr/>
          <a:lstStyle/>
          <a:p>
            <a:pPr eaLnBrk="1" hangingPunct="1"/>
            <a:r>
              <a:rPr lang="zh-CN" altLang="en-US" b="1" dirty="0" smtClean="0"/>
              <a:t>gdb调试工具</a:t>
            </a:r>
          </a:p>
        </p:txBody>
      </p:sp>
      <p:sp>
        <p:nvSpPr>
          <p:cNvPr id="62467" name="Rectangle 3"/>
          <p:cNvSpPr>
            <a:spLocks noGrp="1" noChangeArrowheads="1"/>
          </p:cNvSpPr>
          <p:nvPr>
            <p:ph type="body" idx="4294967295"/>
          </p:nvPr>
        </p:nvSpPr>
        <p:spPr>
          <a:xfrm>
            <a:off x="539552" y="1124744"/>
            <a:ext cx="8604448" cy="4104456"/>
          </a:xfrm>
        </p:spPr>
        <p:txBody>
          <a:bodyPr/>
          <a:lstStyle/>
          <a:p>
            <a:pPr eaLnBrk="1" hangingPunct="1"/>
            <a:r>
              <a:rPr lang="en-US" altLang="zh-CN" sz="2600" dirty="0" smtClean="0"/>
              <a:t>Linux</a:t>
            </a:r>
            <a:r>
              <a:rPr lang="zh-CN" altLang="en-US" sz="2600" dirty="0" smtClean="0"/>
              <a:t>系统中有很多调试器，</a:t>
            </a:r>
            <a:r>
              <a:rPr lang="en-US" altLang="zh-CN" sz="2600" dirty="0" err="1" smtClean="0"/>
              <a:t>gdb,kgdb,xxgdb,mxgdb</a:t>
            </a:r>
            <a:r>
              <a:rPr lang="zh-CN" altLang="en-US" sz="2600" dirty="0" smtClean="0"/>
              <a:t>等</a:t>
            </a:r>
            <a:endParaRPr lang="en-US" altLang="zh-CN" sz="2600" dirty="0" smtClean="0"/>
          </a:p>
          <a:p>
            <a:pPr eaLnBrk="1" hangingPunct="1"/>
            <a:r>
              <a:rPr lang="zh-CN" altLang="en-US" sz="2600" dirty="0" smtClean="0"/>
              <a:t>Linux下的gdb（</a:t>
            </a:r>
            <a:r>
              <a:rPr lang="en-US" altLang="zh-CN" sz="2600" dirty="0" smtClean="0"/>
              <a:t>GUN </a:t>
            </a:r>
            <a:r>
              <a:rPr lang="en-US" altLang="zh-CN" sz="2600" dirty="0" err="1" smtClean="0"/>
              <a:t>DeBugger</a:t>
            </a:r>
            <a:r>
              <a:rPr lang="zh-CN" altLang="en-US" sz="2600" dirty="0" smtClean="0"/>
              <a:t>）调试器，是一款GNU组织开发并发布的UNIX/Linux下的程序调试工具。虽然它没有图形化的友好界面，但是它强大的功能，足以与很多商业化的集成开发工具相媲美</a:t>
            </a:r>
            <a:endParaRPr lang="en-US" altLang="zh-CN" sz="2600" dirty="0" smtClean="0"/>
          </a:p>
          <a:p>
            <a:pPr eaLnBrk="1" hangingPunct="1"/>
            <a:r>
              <a:rPr lang="en-US" altLang="zh-CN" sz="2600" dirty="0" err="1"/>
              <a:t>g</a:t>
            </a:r>
            <a:r>
              <a:rPr lang="en-US" altLang="zh-CN" sz="2600" dirty="0" err="1" smtClean="0"/>
              <a:t>db</a:t>
            </a:r>
            <a:r>
              <a:rPr lang="zh-CN" altLang="en-US" sz="2600" dirty="0" smtClean="0"/>
              <a:t>可以用于调试</a:t>
            </a:r>
            <a:r>
              <a:rPr lang="en-US" altLang="zh-CN" sz="2600" dirty="0" smtClean="0"/>
              <a:t>C,C++,Module-2,PASCAL</a:t>
            </a:r>
            <a:r>
              <a:rPr lang="zh-CN" altLang="en-US" sz="2600" dirty="0" smtClean="0"/>
              <a:t>等多种语言写的程序</a:t>
            </a:r>
          </a:p>
          <a:p>
            <a:pPr eaLnBrk="1" hangingPunct="1"/>
            <a:r>
              <a:rPr lang="zh-CN" altLang="en-US" sz="2600" dirty="0" smtClean="0"/>
              <a:t>在进行应用程序的调试之前，要注意的是</a:t>
            </a:r>
            <a:r>
              <a:rPr lang="zh-CN" altLang="en-US" sz="2600" dirty="0" smtClean="0">
                <a:solidFill>
                  <a:srgbClr val="FF0000"/>
                </a:solidFill>
              </a:rPr>
              <a:t>gdb进行调试</a:t>
            </a:r>
            <a:r>
              <a:rPr lang="zh-CN" altLang="en-US" sz="2600" dirty="0" smtClean="0"/>
              <a:t>的是</a:t>
            </a:r>
            <a:r>
              <a:rPr lang="zh-CN" altLang="en-US" sz="2600" dirty="0" smtClean="0">
                <a:solidFill>
                  <a:srgbClr val="FF0000"/>
                </a:solidFill>
              </a:rPr>
              <a:t>可执行文件</a:t>
            </a:r>
            <a:r>
              <a:rPr lang="zh-CN" altLang="en-US" sz="2600" dirty="0" smtClean="0"/>
              <a:t>，而</a:t>
            </a:r>
            <a:r>
              <a:rPr lang="zh-CN" altLang="en-US" sz="2600" dirty="0" smtClean="0">
                <a:solidFill>
                  <a:srgbClr val="FF0000"/>
                </a:solidFill>
              </a:rPr>
              <a:t>不是</a:t>
            </a:r>
            <a:r>
              <a:rPr lang="zh-CN" altLang="en-US" sz="2600" dirty="0" smtClean="0"/>
              <a:t>如“.c”这样的源代码文件。因此，需要先通过gcc编译生成可执行文件才能用gdb进行调试。</a:t>
            </a:r>
          </a:p>
        </p:txBody>
      </p:sp>
    </p:spTree>
    <p:extLst>
      <p:ext uri="{BB962C8B-B14F-4D97-AF65-F5344CB8AC3E}">
        <p14:creationId xmlns:p14="http://schemas.microsoft.com/office/powerpoint/2010/main" val="392587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框 103"/>
          <p:cNvSpPr txBox="1">
            <a:spLocks noChangeArrowheads="1"/>
          </p:cNvSpPr>
          <p:nvPr/>
        </p:nvSpPr>
        <p:spPr bwMode="auto">
          <a:xfrm>
            <a:off x="684213" y="1196752"/>
            <a:ext cx="8136259"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lnSpc>
                <a:spcPct val="140000"/>
              </a:lnSpc>
            </a:pPr>
            <a:r>
              <a:rPr lang="en-US" altLang="zh-CN" sz="2800" dirty="0" err="1">
                <a:latin typeface="Times New Roman" pitchFamily="18" charset="0"/>
                <a:cs typeface="Times New Roman" pitchFamily="18" charset="0"/>
              </a:rPr>
              <a:t>gdb</a:t>
            </a:r>
            <a:r>
              <a:rPr lang="en-US" altLang="zh-CN" sz="2800" dirty="0">
                <a:latin typeface="Times New Roman" pitchFamily="18" charset="0"/>
                <a:cs typeface="Times New Roman" pitchFamily="18" charset="0"/>
              </a:rPr>
              <a:t> </a:t>
            </a:r>
            <a:r>
              <a:rPr lang="zh-CN" altLang="en-US" sz="2800" dirty="0">
                <a:latin typeface="宋体" pitchFamily="2" charset="-122"/>
              </a:rPr>
              <a:t>所提供的一些功能有：</a:t>
            </a:r>
            <a:endParaRPr lang="zh-CN" altLang="en-US" sz="2800" dirty="0">
              <a:latin typeface="Wingdings" pitchFamily="2" charset="2"/>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600" dirty="0" smtClean="0">
                <a:latin typeface="+mn-lt"/>
                <a:ea typeface="+mn-ea"/>
              </a:rPr>
              <a:t>运行</a:t>
            </a:r>
            <a:r>
              <a:rPr lang="zh-CN" altLang="en-US" sz="2600" dirty="0">
                <a:latin typeface="+mn-lt"/>
                <a:ea typeface="+mn-ea"/>
              </a:rPr>
              <a:t>程序，设置所有的能影响程序运行的参数和</a:t>
            </a:r>
            <a:r>
              <a:rPr lang="zh-CN" altLang="en-US" sz="2600" dirty="0" smtClean="0">
                <a:latin typeface="+mn-lt"/>
                <a:ea typeface="+mn-ea"/>
              </a:rPr>
              <a:t>环境</a:t>
            </a:r>
            <a:endParaRPr lang="en-US" altLang="zh-CN" sz="2600" dirty="0" smtClean="0">
              <a:latin typeface="+mn-lt"/>
              <a:ea typeface="+mn-ea"/>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800" dirty="0" smtClean="0">
                <a:latin typeface="宋体" pitchFamily="2" charset="-122"/>
              </a:rPr>
              <a:t>控制程序</a:t>
            </a:r>
            <a:r>
              <a:rPr lang="zh-CN" altLang="en-US" sz="2800" dirty="0">
                <a:latin typeface="宋体" pitchFamily="2" charset="-122"/>
              </a:rPr>
              <a:t>在指定的条件下停止</a:t>
            </a:r>
            <a:r>
              <a:rPr lang="zh-CN" altLang="en-US" sz="2800" dirty="0" smtClean="0">
                <a:latin typeface="宋体" pitchFamily="2" charset="-122"/>
              </a:rPr>
              <a:t>运行</a:t>
            </a:r>
            <a:endParaRPr lang="en-US" altLang="zh-CN" sz="2800" dirty="0" smtClean="0">
              <a:latin typeface="宋体" pitchFamily="2" charset="-122"/>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800" dirty="0" smtClean="0">
                <a:latin typeface="宋体" pitchFamily="2" charset="-122"/>
              </a:rPr>
              <a:t>当</a:t>
            </a:r>
            <a:r>
              <a:rPr lang="zh-CN" altLang="en-US" sz="2800" dirty="0">
                <a:latin typeface="宋体" pitchFamily="2" charset="-122"/>
              </a:rPr>
              <a:t>程序停止时，可以检查程序的</a:t>
            </a:r>
            <a:r>
              <a:rPr lang="zh-CN" altLang="en-US" sz="2800" dirty="0" smtClean="0">
                <a:latin typeface="宋体" pitchFamily="2" charset="-122"/>
              </a:rPr>
              <a:t>状态</a:t>
            </a:r>
            <a:endParaRPr lang="en-US" altLang="zh-CN" sz="2800" dirty="0" smtClean="0">
              <a:latin typeface="宋体" pitchFamily="2" charset="-122"/>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800" dirty="0" smtClean="0">
                <a:latin typeface="宋体" pitchFamily="2" charset="-122"/>
              </a:rPr>
              <a:t>修改</a:t>
            </a:r>
            <a:r>
              <a:rPr lang="zh-CN" altLang="en-US" sz="2800" dirty="0">
                <a:latin typeface="宋体" pitchFamily="2" charset="-122"/>
              </a:rPr>
              <a:t>程序的错误，并重新运行</a:t>
            </a:r>
            <a:r>
              <a:rPr lang="zh-CN" altLang="en-US" sz="2800" dirty="0" smtClean="0">
                <a:latin typeface="宋体" pitchFamily="2" charset="-122"/>
              </a:rPr>
              <a:t>程序</a:t>
            </a:r>
            <a:endParaRPr lang="en-US" altLang="zh-CN" sz="2800" dirty="0" smtClean="0">
              <a:latin typeface="宋体" pitchFamily="2" charset="-122"/>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800" dirty="0" smtClean="0">
                <a:latin typeface="宋体" pitchFamily="2" charset="-122"/>
              </a:rPr>
              <a:t>动态</a:t>
            </a:r>
            <a:r>
              <a:rPr lang="zh-CN" altLang="en-US" sz="2800" dirty="0">
                <a:latin typeface="宋体" pitchFamily="2" charset="-122"/>
              </a:rPr>
              <a:t>监视程序中变量的</a:t>
            </a:r>
            <a:r>
              <a:rPr lang="zh-CN" altLang="en-US" sz="2800" dirty="0" smtClean="0">
                <a:latin typeface="宋体" pitchFamily="2" charset="-122"/>
              </a:rPr>
              <a:t>值</a:t>
            </a:r>
            <a:endParaRPr lang="en-US" altLang="zh-CN" sz="2800" dirty="0" smtClean="0">
              <a:latin typeface="宋体" pitchFamily="2" charset="-122"/>
            </a:endParaRPr>
          </a:p>
          <a:p>
            <a:pPr marL="342900" indent="-342900" fontAlgn="base">
              <a:lnSpc>
                <a:spcPct val="140000"/>
              </a:lnSpc>
              <a:spcBef>
                <a:spcPct val="20000"/>
              </a:spcBef>
              <a:spcAft>
                <a:spcPct val="0"/>
              </a:spcAft>
              <a:buClr>
                <a:srgbClr val="339966"/>
              </a:buClr>
              <a:buFont typeface="Wingdings" pitchFamily="2" charset="2"/>
              <a:buChar char="q"/>
            </a:pPr>
            <a:r>
              <a:rPr lang="zh-CN" altLang="en-US" sz="2800" dirty="0" smtClean="0">
                <a:latin typeface="宋体" pitchFamily="2" charset="-122"/>
              </a:rPr>
              <a:t>可以</a:t>
            </a:r>
            <a:r>
              <a:rPr lang="zh-CN" altLang="en-US" sz="2800" dirty="0">
                <a:latin typeface="宋体" pitchFamily="2" charset="-122"/>
              </a:rPr>
              <a:t>单步执行代码，观察程序的运行状态</a:t>
            </a:r>
            <a:r>
              <a:rPr lang="zh-CN" altLang="en-US" sz="2400" dirty="0">
                <a:latin typeface="宋体" pitchFamily="2" charset="-122"/>
              </a:rPr>
              <a:t>。 </a:t>
            </a:r>
            <a:endParaRPr lang="zh-CN" altLang="en-US" sz="2400" dirty="0"/>
          </a:p>
        </p:txBody>
      </p:sp>
      <p:sp>
        <p:nvSpPr>
          <p:cNvPr id="4"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spTree>
    <p:extLst>
      <p:ext uri="{BB962C8B-B14F-4D97-AF65-F5344CB8AC3E}">
        <p14:creationId xmlns:p14="http://schemas.microsoft.com/office/powerpoint/2010/main" val="318272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gdb调试工具</a:t>
            </a:r>
            <a:br>
              <a:rPr lang="zh-CN" altLang="en-US" b="1" dirty="0"/>
            </a:br>
            <a:endParaRPr lang="zh-CN" altLang="en-US" dirty="0"/>
          </a:p>
        </p:txBody>
      </p:sp>
      <p:sp>
        <p:nvSpPr>
          <p:cNvPr id="3" name="内容占位符 2"/>
          <p:cNvSpPr>
            <a:spLocks noGrp="1"/>
          </p:cNvSpPr>
          <p:nvPr>
            <p:ph idx="1"/>
          </p:nvPr>
        </p:nvSpPr>
        <p:spPr>
          <a:xfrm>
            <a:off x="611560" y="1124745"/>
            <a:ext cx="8229600" cy="2448272"/>
          </a:xfrm>
        </p:spPr>
        <p:txBody>
          <a:bodyPr/>
          <a:lstStyle/>
          <a:p>
            <a:r>
              <a:rPr lang="en-US" altLang="zh-CN" sz="2400" dirty="0" err="1" smtClean="0"/>
              <a:t>gdb</a:t>
            </a:r>
            <a:r>
              <a:rPr lang="zh-CN" altLang="en-US" sz="2400" dirty="0" smtClean="0"/>
              <a:t>命令使用的格式：</a:t>
            </a:r>
            <a:endParaRPr lang="en-US" altLang="zh-CN" sz="2400" dirty="0" smtClean="0"/>
          </a:p>
          <a:p>
            <a:pPr marL="0" indent="0">
              <a:buNone/>
            </a:pPr>
            <a:r>
              <a:rPr lang="en-US" altLang="zh-CN" sz="2400" dirty="0" err="1">
                <a:solidFill>
                  <a:srgbClr val="FF0000"/>
                </a:solidFill>
              </a:rPr>
              <a:t>g</a:t>
            </a:r>
            <a:r>
              <a:rPr lang="en-US" altLang="zh-CN" sz="2400" dirty="0" err="1" smtClean="0">
                <a:solidFill>
                  <a:srgbClr val="FF0000"/>
                </a:solidFill>
              </a:rPr>
              <a:t>db</a:t>
            </a:r>
            <a:r>
              <a:rPr lang="en-US" altLang="zh-CN" sz="2400" dirty="0" smtClean="0">
                <a:solidFill>
                  <a:srgbClr val="FF0000"/>
                </a:solidFill>
              </a:rPr>
              <a:t>  [</a:t>
            </a:r>
            <a:r>
              <a:rPr lang="zh-CN" altLang="en-US" sz="2400" dirty="0" smtClean="0">
                <a:solidFill>
                  <a:srgbClr val="FF0000"/>
                </a:solidFill>
              </a:rPr>
              <a:t>选项</a:t>
            </a:r>
            <a:r>
              <a:rPr lang="en-US" altLang="zh-CN" sz="2400" dirty="0" smtClean="0">
                <a:solidFill>
                  <a:srgbClr val="FF0000"/>
                </a:solidFill>
              </a:rPr>
              <a:t>]  [</a:t>
            </a:r>
            <a:r>
              <a:rPr lang="zh-CN" altLang="en-US" sz="2400" dirty="0" smtClean="0">
                <a:solidFill>
                  <a:srgbClr val="FF0000"/>
                </a:solidFill>
              </a:rPr>
              <a:t>可执行程序</a:t>
            </a:r>
            <a:r>
              <a:rPr lang="en-US" altLang="zh-CN" sz="2400" dirty="0" smtClean="0">
                <a:solidFill>
                  <a:srgbClr val="FF0000"/>
                </a:solidFill>
              </a:rPr>
              <a:t>[core</a:t>
            </a:r>
            <a:r>
              <a:rPr lang="zh-CN" altLang="en-US" sz="2400" dirty="0" smtClean="0">
                <a:solidFill>
                  <a:srgbClr val="FF0000"/>
                </a:solidFill>
              </a:rPr>
              <a:t>文件</a:t>
            </a:r>
            <a:r>
              <a:rPr lang="en-US" altLang="zh-CN" sz="2400" dirty="0" smtClean="0">
                <a:solidFill>
                  <a:srgbClr val="FF0000"/>
                </a:solidFill>
              </a:rPr>
              <a:t>|</a:t>
            </a:r>
            <a:r>
              <a:rPr lang="zh-CN" altLang="en-US" sz="2400" dirty="0" smtClean="0">
                <a:solidFill>
                  <a:srgbClr val="FF0000"/>
                </a:solidFill>
              </a:rPr>
              <a:t>进程</a:t>
            </a:r>
            <a:r>
              <a:rPr lang="en-US" altLang="zh-CN" sz="2400" dirty="0" smtClean="0">
                <a:solidFill>
                  <a:srgbClr val="FF0000"/>
                </a:solidFill>
              </a:rPr>
              <a:t>ID]]</a:t>
            </a:r>
          </a:p>
          <a:p>
            <a:r>
              <a:rPr lang="zh-CN" altLang="en-US" sz="2400" dirty="0"/>
              <a:t>功能：跟踪指定程序的运行，给出它的内部运行状态以协助定位程序中的错误。还可以指定一个程序运行错误的</a:t>
            </a:r>
            <a:r>
              <a:rPr lang="en-US" altLang="zh-CN" sz="2400" dirty="0"/>
              <a:t>core</a:t>
            </a:r>
            <a:r>
              <a:rPr lang="zh-CN" altLang="en-US" sz="2400" dirty="0"/>
              <a:t>文件，或者正在运行的程序进程</a:t>
            </a:r>
            <a:r>
              <a:rPr lang="en-US" altLang="zh-CN" sz="2400" dirty="0" smtClean="0"/>
              <a:t>ID</a:t>
            </a:r>
          </a:p>
          <a:p>
            <a:r>
              <a:rPr lang="zh-CN" altLang="en-US" sz="2400" dirty="0" smtClean="0"/>
              <a:t>常用选项</a:t>
            </a:r>
            <a:endParaRPr lang="en-US" altLang="zh-CN" sz="2400" dirty="0" smtClean="0"/>
          </a:p>
          <a:p>
            <a:pPr marL="0" indent="0">
              <a:buNone/>
            </a:pP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4061276333"/>
              </p:ext>
            </p:extLst>
          </p:nvPr>
        </p:nvGraphicFramePr>
        <p:xfrm>
          <a:off x="1115616" y="3645024"/>
          <a:ext cx="7344816" cy="2376264"/>
        </p:xfrm>
        <a:graphic>
          <a:graphicData uri="http://schemas.openxmlformats.org/drawingml/2006/table">
            <a:tbl>
              <a:tblPr firstRow="1" bandRow="1">
                <a:tableStyleId>{ED083AE6-46FA-4A59-8FB0-9F97EB10719F}</a:tableStyleId>
              </a:tblPr>
              <a:tblGrid>
                <a:gridCol w="1440160"/>
                <a:gridCol w="5904656"/>
              </a:tblGrid>
              <a:tr h="396044">
                <a:tc>
                  <a:txBody>
                    <a:bodyPr/>
                    <a:lstStyle/>
                    <a:p>
                      <a:pPr algn="ctr"/>
                      <a:r>
                        <a:rPr lang="zh-CN" altLang="en-US" b="0" dirty="0" smtClean="0"/>
                        <a:t>选项</a:t>
                      </a:r>
                      <a:endParaRPr lang="zh-CN" altLang="en-US" b="0" dirty="0"/>
                    </a:p>
                  </a:txBody>
                  <a:tcPr anchor="ctr"/>
                </a:tc>
                <a:tc>
                  <a:txBody>
                    <a:bodyPr/>
                    <a:lstStyle/>
                    <a:p>
                      <a:pPr algn="ctr"/>
                      <a:r>
                        <a:rPr lang="zh-CN" altLang="en-US" b="0" dirty="0" smtClean="0"/>
                        <a:t>含义</a:t>
                      </a:r>
                      <a:endParaRPr lang="zh-CN" altLang="en-US" b="0" dirty="0"/>
                    </a:p>
                  </a:txBody>
                  <a:tcPr anchor="ctr"/>
                </a:tc>
              </a:tr>
              <a:tr h="396044">
                <a:tc>
                  <a:txBody>
                    <a:bodyPr/>
                    <a:lstStyle/>
                    <a:p>
                      <a:pPr algn="ctr"/>
                      <a:r>
                        <a:rPr lang="en-US" altLang="zh-CN" dirty="0" smtClean="0"/>
                        <a:t>-c core</a:t>
                      </a:r>
                      <a:r>
                        <a:rPr lang="zh-CN" altLang="en-US" dirty="0" smtClean="0"/>
                        <a:t>文件</a:t>
                      </a:r>
                      <a:endParaRPr lang="zh-CN" altLang="en-US" dirty="0"/>
                    </a:p>
                  </a:txBody>
                  <a:tcPr/>
                </a:tc>
                <a:tc>
                  <a:txBody>
                    <a:bodyPr/>
                    <a:lstStyle/>
                    <a:p>
                      <a:pPr algn="l"/>
                      <a:r>
                        <a:rPr lang="zh-CN" altLang="en-US" dirty="0" smtClean="0"/>
                        <a:t>使用指定的</a:t>
                      </a:r>
                      <a:r>
                        <a:rPr lang="en-US" altLang="zh-CN" dirty="0" smtClean="0"/>
                        <a:t>core</a:t>
                      </a:r>
                      <a:r>
                        <a:rPr lang="zh-CN" altLang="en-US" dirty="0" smtClean="0"/>
                        <a:t>文件检查程序</a:t>
                      </a:r>
                      <a:endParaRPr lang="zh-CN" altLang="en-US" dirty="0"/>
                    </a:p>
                  </a:txBody>
                  <a:tcPr/>
                </a:tc>
              </a:tr>
              <a:tr h="396044">
                <a:tc>
                  <a:txBody>
                    <a:bodyPr/>
                    <a:lstStyle/>
                    <a:p>
                      <a:pPr algn="ctr"/>
                      <a:r>
                        <a:rPr lang="en-US" altLang="zh-CN" dirty="0" smtClean="0"/>
                        <a:t>-h</a:t>
                      </a:r>
                      <a:endParaRPr lang="zh-CN" altLang="en-US" dirty="0"/>
                    </a:p>
                  </a:txBody>
                  <a:tcPr/>
                </a:tc>
                <a:tc>
                  <a:txBody>
                    <a:bodyPr/>
                    <a:lstStyle/>
                    <a:p>
                      <a:pPr algn="l"/>
                      <a:r>
                        <a:rPr lang="zh-CN" altLang="en-US" dirty="0" smtClean="0"/>
                        <a:t>列出命令行选项的简要介绍</a:t>
                      </a:r>
                      <a:endParaRPr lang="zh-CN" altLang="en-US" dirty="0"/>
                    </a:p>
                  </a:txBody>
                  <a:tcPr/>
                </a:tc>
              </a:tr>
              <a:tr h="396044">
                <a:tc>
                  <a:txBody>
                    <a:bodyPr/>
                    <a:lstStyle/>
                    <a:p>
                      <a:pPr algn="ctr"/>
                      <a:r>
                        <a:rPr lang="en-US" altLang="zh-CN" dirty="0" smtClean="0"/>
                        <a:t>-n</a:t>
                      </a:r>
                      <a:endParaRPr lang="zh-CN" altLang="en-US" dirty="0"/>
                    </a:p>
                  </a:txBody>
                  <a:tcPr/>
                </a:tc>
                <a:tc>
                  <a:txBody>
                    <a:bodyPr/>
                    <a:lstStyle/>
                    <a:p>
                      <a:pPr algn="l"/>
                      <a:r>
                        <a:rPr lang="zh-CN" altLang="en-US" dirty="0" smtClean="0"/>
                        <a:t>忽略</a:t>
                      </a:r>
                      <a:r>
                        <a:rPr lang="en-US" altLang="zh-CN" dirty="0" smtClean="0"/>
                        <a:t>~/.</a:t>
                      </a:r>
                      <a:r>
                        <a:rPr lang="en-US" altLang="zh-CN" dirty="0" err="1" smtClean="0"/>
                        <a:t>gdbinit</a:t>
                      </a:r>
                      <a:r>
                        <a:rPr lang="zh-CN" altLang="en-US" dirty="0" smtClean="0"/>
                        <a:t>文件中指定的执行命令</a:t>
                      </a:r>
                      <a:endParaRPr lang="zh-CN" altLang="en-US" dirty="0"/>
                    </a:p>
                  </a:txBody>
                  <a:tcPr/>
                </a:tc>
              </a:tr>
              <a:tr h="396044">
                <a:tc>
                  <a:txBody>
                    <a:bodyPr/>
                    <a:lstStyle/>
                    <a:p>
                      <a:pPr algn="ctr"/>
                      <a:r>
                        <a:rPr lang="en-US" altLang="zh-CN" dirty="0" smtClean="0"/>
                        <a:t>-q</a:t>
                      </a:r>
                      <a:endParaRPr lang="zh-CN" altLang="en-US" dirty="0"/>
                    </a:p>
                  </a:txBody>
                  <a:tcPr/>
                </a:tc>
                <a:tc>
                  <a:txBody>
                    <a:bodyPr/>
                    <a:lstStyle/>
                    <a:p>
                      <a:pPr algn="l"/>
                      <a:r>
                        <a:rPr lang="zh-CN" altLang="en-US" dirty="0" smtClean="0"/>
                        <a:t>禁止显示介绍信息和版权信息</a:t>
                      </a:r>
                      <a:endParaRPr lang="zh-CN" altLang="en-US" dirty="0"/>
                    </a:p>
                  </a:txBody>
                  <a:tcPr/>
                </a:tc>
              </a:tr>
              <a:tr h="396044">
                <a:tc>
                  <a:txBody>
                    <a:bodyPr/>
                    <a:lstStyle/>
                    <a:p>
                      <a:pPr algn="ctr"/>
                      <a:r>
                        <a:rPr lang="en-US" altLang="zh-CN" dirty="0" smtClean="0"/>
                        <a:t>-s </a:t>
                      </a:r>
                      <a:r>
                        <a:rPr lang="zh-CN" altLang="en-US" dirty="0" smtClean="0"/>
                        <a:t>文件</a:t>
                      </a:r>
                      <a:endParaRPr lang="zh-CN" altLang="en-US" dirty="0"/>
                    </a:p>
                  </a:txBody>
                  <a:tcPr/>
                </a:tc>
                <a:tc>
                  <a:txBody>
                    <a:bodyPr/>
                    <a:lstStyle/>
                    <a:p>
                      <a:pPr algn="l"/>
                      <a:r>
                        <a:rPr lang="zh-CN" altLang="en-US" dirty="0" smtClean="0"/>
                        <a:t>使用保存在指定文件中的符号表</a:t>
                      </a:r>
                      <a:endParaRPr lang="zh-CN" altLang="en-US" dirty="0"/>
                    </a:p>
                  </a:txBody>
                  <a:tcPr/>
                </a:tc>
              </a:tr>
            </a:tbl>
          </a:graphicData>
        </a:graphic>
      </p:graphicFrame>
    </p:spTree>
    <p:extLst>
      <p:ext uri="{BB962C8B-B14F-4D97-AF65-F5344CB8AC3E}">
        <p14:creationId xmlns:p14="http://schemas.microsoft.com/office/powerpoint/2010/main" val="72843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76EB5A1F-F0F8-47A1-9E3C-C82852798D9B}" type="slidenum">
              <a:rPr lang="zh-CN" altLang="en-US" sz="1400" b="1"/>
              <a:pPr/>
              <a:t>63</a:t>
            </a:fld>
            <a:endParaRPr lang="zh-CN" altLang="en-US" sz="1400" b="1"/>
          </a:p>
        </p:txBody>
      </p:sp>
      <p:sp>
        <p:nvSpPr>
          <p:cNvPr id="64515" name="Rectangle 3"/>
          <p:cNvSpPr>
            <a:spLocks noGrp="1" noChangeArrowheads="1"/>
          </p:cNvSpPr>
          <p:nvPr>
            <p:ph type="body" idx="4294967295"/>
          </p:nvPr>
        </p:nvSpPr>
        <p:spPr>
          <a:xfrm>
            <a:off x="539750" y="1147056"/>
            <a:ext cx="8604250" cy="4680520"/>
          </a:xfrm>
        </p:spPr>
        <p:txBody>
          <a:bodyPr/>
          <a:lstStyle/>
          <a:p>
            <a:pPr eaLnBrk="1" hangingPunct="1"/>
            <a:r>
              <a:rPr lang="zh-CN" altLang="en-US" dirty="0" smtClean="0"/>
              <a:t>常用的gdb命令 </a:t>
            </a:r>
          </a:p>
        </p:txBody>
      </p:sp>
      <p:pic>
        <p:nvPicPr>
          <p:cNvPr id="716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43" y="1700808"/>
            <a:ext cx="81438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smtClean="0"/>
              <a:t>gdb调试工具</a:t>
            </a:r>
            <a:endParaRPr lang="zh-CN" altLang="en-US" b="1" dirty="0" smtClean="0"/>
          </a:p>
        </p:txBody>
      </p:sp>
      <p:sp>
        <p:nvSpPr>
          <p:cNvPr id="2" name="TextBox 1"/>
          <p:cNvSpPr txBox="1"/>
          <p:nvPr/>
        </p:nvSpPr>
        <p:spPr>
          <a:xfrm>
            <a:off x="689073" y="5373216"/>
            <a:ext cx="7765281" cy="830997"/>
          </a:xfrm>
          <a:prstGeom prst="rect">
            <a:avLst/>
          </a:prstGeom>
          <a:noFill/>
        </p:spPr>
        <p:txBody>
          <a:bodyPr wrap="square" rtlCol="0">
            <a:spAutoFit/>
          </a:bodyPr>
          <a:lstStyle/>
          <a:p>
            <a:r>
              <a:rPr lang="zh-CN" altLang="en-US" sz="2400" dirty="0" smtClean="0"/>
              <a:t>注意：使用</a:t>
            </a:r>
            <a:r>
              <a:rPr lang="en-US" altLang="zh-CN" sz="2400" dirty="0" err="1" smtClean="0"/>
              <a:t>gdb</a:t>
            </a:r>
            <a:r>
              <a:rPr lang="zh-CN" altLang="en-US" sz="2400" dirty="0" smtClean="0"/>
              <a:t>调试程序，</a:t>
            </a:r>
            <a:r>
              <a:rPr lang="zh-CN" altLang="en-US" sz="2400" dirty="0" smtClean="0">
                <a:solidFill>
                  <a:srgbClr val="FF0000"/>
                </a:solidFill>
              </a:rPr>
              <a:t>必须使用</a:t>
            </a:r>
            <a:r>
              <a:rPr lang="en-US" altLang="zh-CN" sz="2400" dirty="0" smtClean="0">
                <a:solidFill>
                  <a:srgbClr val="FF0000"/>
                </a:solidFill>
              </a:rPr>
              <a:t>-g</a:t>
            </a:r>
            <a:r>
              <a:rPr lang="zh-CN" altLang="en-US" sz="2400" dirty="0" smtClean="0">
                <a:solidFill>
                  <a:srgbClr val="FF0000"/>
                </a:solidFill>
              </a:rPr>
              <a:t>参数编译源程序</a:t>
            </a:r>
            <a:r>
              <a:rPr lang="zh-CN" altLang="en-US" sz="2400" dirty="0" smtClean="0"/>
              <a:t>，此选项用于生成包含符号表和调试信息的可执行文件</a:t>
            </a:r>
            <a:endParaRPr lang="zh-CN" altLang="en-US" sz="2400" dirty="0"/>
          </a:p>
        </p:txBody>
      </p:sp>
    </p:spTree>
    <p:extLst>
      <p:ext uri="{BB962C8B-B14F-4D97-AF65-F5344CB8AC3E}">
        <p14:creationId xmlns:p14="http://schemas.microsoft.com/office/powerpoint/2010/main" val="42670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animEffect transition="in" filter="blinds(horizontal)">
                                      <p:cBhvr>
                                        <p:cTn id="11" dur="500"/>
                                        <p:tgtEl>
                                          <p:spTgt spid="7168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E489ED53-62DD-4B52-BE3F-C6EB3CEC0D1C}" type="slidenum">
              <a:rPr lang="zh-CN" altLang="en-US" sz="1400" b="1"/>
              <a:pPr/>
              <a:t>64</a:t>
            </a:fld>
            <a:endParaRPr lang="zh-CN" altLang="en-US" sz="1400" b="1"/>
          </a:p>
        </p:txBody>
      </p:sp>
      <p:sp>
        <p:nvSpPr>
          <p:cNvPr id="65539" name="Rectangle 3"/>
          <p:cNvSpPr>
            <a:spLocks noGrp="1" noChangeArrowheads="1"/>
          </p:cNvSpPr>
          <p:nvPr>
            <p:ph type="body" idx="4294967295"/>
          </p:nvPr>
        </p:nvSpPr>
        <p:spPr>
          <a:xfrm>
            <a:off x="684212" y="1268760"/>
            <a:ext cx="8229600" cy="4525963"/>
          </a:xfrm>
        </p:spPr>
        <p:txBody>
          <a:bodyPr/>
          <a:lstStyle/>
          <a:p>
            <a:pPr eaLnBrk="1" hangingPunct="1">
              <a:buFont typeface="Wingdings" pitchFamily="2" charset="2"/>
              <a:buNone/>
            </a:pPr>
            <a:r>
              <a:rPr lang="zh-CN" altLang="en-US" sz="2400" dirty="0" smtClean="0"/>
              <a:t>2. 使用gdb调试程序</a:t>
            </a:r>
          </a:p>
          <a:p>
            <a:pPr marL="0" indent="0" eaLnBrk="1" hangingPunct="1">
              <a:buNone/>
            </a:pPr>
            <a:r>
              <a:rPr lang="zh-CN" altLang="en-US" sz="2400" dirty="0" smtClean="0"/>
              <a:t>例</a:t>
            </a:r>
            <a:r>
              <a:rPr lang="en-US" sz="2400" dirty="0" smtClean="0"/>
              <a:t>3-11</a:t>
            </a:r>
            <a:r>
              <a:rPr lang="zh-CN" altLang="en-US" sz="2400" dirty="0" smtClean="0"/>
              <a:t>：设计一个程序，要求输入两个整数，判断并输出其中的最小数。</a:t>
            </a:r>
          </a:p>
          <a:p>
            <a:pPr eaLnBrk="1" hangingPunct="1"/>
            <a:r>
              <a:rPr lang="zh-CN" altLang="en-US" sz="2400" dirty="0" smtClean="0"/>
              <a:t>步骤 1:设计编辑源程序代码</a:t>
            </a:r>
          </a:p>
          <a:p>
            <a:pPr eaLnBrk="1" hangingPunct="1">
              <a:buFont typeface="Wingdings" pitchFamily="2" charset="2"/>
              <a:buNone/>
            </a:pPr>
            <a:r>
              <a:rPr lang="zh-CN" altLang="en-US" sz="2400" dirty="0" smtClean="0"/>
              <a:t>	[root@localhost root]#vim  </a:t>
            </a:r>
            <a:r>
              <a:rPr lang="en-US" sz="2400" dirty="0" smtClean="0"/>
              <a:t>3-11</a:t>
            </a:r>
            <a:r>
              <a:rPr lang="zh-CN" altLang="en-US" sz="2400" dirty="0" smtClean="0"/>
              <a:t>.c </a:t>
            </a:r>
            <a:endParaRPr lang="en-US" altLang="zh-CN" sz="2400" dirty="0" smtClean="0"/>
          </a:p>
          <a:p>
            <a:pPr eaLnBrk="1" hangingPunct="1">
              <a:buFont typeface="Wingdings" pitchFamily="2" charset="2"/>
              <a:buNone/>
            </a:pPr>
            <a:endParaRPr lang="zh-CN" altLang="en-US" sz="2400" dirty="0" smtClean="0"/>
          </a:p>
        </p:txBody>
      </p:sp>
      <p:sp>
        <p:nvSpPr>
          <p:cNvPr id="6"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332510"/>
            <a:ext cx="55435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5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CDC5A86A-F466-4026-BD3B-1361B21BA5F7}" type="slidenum">
              <a:rPr lang="zh-CN" altLang="en-US" sz="1400" b="1"/>
              <a:pPr/>
              <a:t>65</a:t>
            </a:fld>
            <a:endParaRPr lang="zh-CN" altLang="en-US" sz="1400" b="1"/>
          </a:p>
        </p:txBody>
      </p:sp>
      <p:sp>
        <p:nvSpPr>
          <p:cNvPr id="66563" name="Rectangle 3"/>
          <p:cNvSpPr>
            <a:spLocks noGrp="1" noChangeArrowheads="1"/>
          </p:cNvSpPr>
          <p:nvPr>
            <p:ph type="body" idx="4294967295"/>
          </p:nvPr>
        </p:nvSpPr>
        <p:spPr>
          <a:xfrm>
            <a:off x="539552" y="1196752"/>
            <a:ext cx="8280920" cy="4680520"/>
          </a:xfrm>
        </p:spPr>
        <p:txBody>
          <a:bodyPr/>
          <a:lstStyle/>
          <a:p>
            <a:pPr marL="0" indent="0" eaLnBrk="1" hangingPunct="1">
              <a:buNone/>
            </a:pPr>
            <a:r>
              <a:rPr lang="zh-CN" altLang="en-US" sz="2400" b="1" dirty="0" smtClean="0"/>
              <a:t>步骤 2:</a:t>
            </a:r>
            <a:r>
              <a:rPr lang="zh-CN" altLang="en-US" sz="2400" dirty="0" smtClean="0"/>
              <a:t> 用gcc编译程序</a:t>
            </a:r>
          </a:p>
          <a:p>
            <a:pPr eaLnBrk="1" hangingPunct="1"/>
            <a:r>
              <a:rPr lang="zh-CN" altLang="en-US" sz="2400" dirty="0" smtClean="0"/>
              <a:t>在编译的时候要加上选项“</a:t>
            </a:r>
            <a:r>
              <a:rPr lang="zh-CN" altLang="en-US" sz="2400" dirty="0" smtClean="0">
                <a:solidFill>
                  <a:srgbClr val="FF0000"/>
                </a:solidFill>
              </a:rPr>
              <a:t>-g</a:t>
            </a:r>
            <a:r>
              <a:rPr lang="zh-CN" altLang="en-US" sz="2400" dirty="0" smtClean="0"/>
              <a:t>”，这样编译出的可执行代码中才包含调试信息，</a:t>
            </a:r>
            <a:r>
              <a:rPr lang="zh-CN" altLang="en-US" sz="2400" dirty="0" smtClean="0">
                <a:solidFill>
                  <a:srgbClr val="FF0000"/>
                </a:solidFill>
              </a:rPr>
              <a:t>否则之后</a:t>
            </a:r>
            <a:r>
              <a:rPr lang="en-US" altLang="zh-CN" sz="2400" dirty="0" smtClean="0">
                <a:solidFill>
                  <a:srgbClr val="FF0000"/>
                </a:solidFill>
              </a:rPr>
              <a:t>g</a:t>
            </a:r>
            <a:r>
              <a:rPr lang="zh-CN" altLang="en-US" sz="2400" dirty="0" smtClean="0">
                <a:solidFill>
                  <a:srgbClr val="FF0000"/>
                </a:solidFill>
              </a:rPr>
              <a:t>db无法载入该可执行文件</a:t>
            </a:r>
          </a:p>
          <a:p>
            <a:pPr lvl="1" eaLnBrk="1" hangingPunct="1">
              <a:buFont typeface="Wingdings" pitchFamily="2" charset="2"/>
              <a:buNone/>
            </a:pPr>
            <a:r>
              <a:rPr lang="zh-CN" altLang="en-US" dirty="0" smtClean="0"/>
              <a:t>[root@localhost root]#</a:t>
            </a:r>
            <a:r>
              <a:rPr lang="zh-CN" altLang="en-US" b="1" dirty="0" smtClean="0">
                <a:solidFill>
                  <a:srgbClr val="FF0000"/>
                </a:solidFill>
              </a:rPr>
              <a:t>gcc </a:t>
            </a:r>
            <a:r>
              <a:rPr lang="en-US" b="1" dirty="0" smtClean="0">
                <a:solidFill>
                  <a:srgbClr val="FF0000"/>
                </a:solidFill>
              </a:rPr>
              <a:t>3-11</a:t>
            </a:r>
            <a:r>
              <a:rPr lang="zh-CN" altLang="en-US" b="1" dirty="0" smtClean="0">
                <a:solidFill>
                  <a:srgbClr val="FF0000"/>
                </a:solidFill>
              </a:rPr>
              <a:t>.c  –o  </a:t>
            </a:r>
            <a:r>
              <a:rPr lang="en-US" b="1" dirty="0" smtClean="0">
                <a:solidFill>
                  <a:srgbClr val="FF0000"/>
                </a:solidFill>
              </a:rPr>
              <a:t>3-11</a:t>
            </a:r>
            <a:r>
              <a:rPr lang="zh-CN" altLang="en-US" b="1" dirty="0" smtClean="0">
                <a:solidFill>
                  <a:srgbClr val="FF0000"/>
                </a:solidFill>
              </a:rPr>
              <a:t> –g</a:t>
            </a:r>
          </a:p>
          <a:p>
            <a:pPr lvl="1" eaLnBrk="1" hangingPunct="1">
              <a:buFont typeface="Wingdings" pitchFamily="2" charset="2"/>
              <a:buNone/>
            </a:pPr>
            <a:endParaRPr lang="zh-CN" altLang="en-US" dirty="0" smtClean="0"/>
          </a:p>
        </p:txBody>
      </p:sp>
      <p:sp>
        <p:nvSpPr>
          <p:cNvPr id="5"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spTree>
    <p:extLst>
      <p:ext uri="{BB962C8B-B14F-4D97-AF65-F5344CB8AC3E}">
        <p14:creationId xmlns:p14="http://schemas.microsoft.com/office/powerpoint/2010/main" val="194907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FE06AA5F-3118-4DA3-AA05-8D4620A4F2CB}" type="slidenum">
              <a:rPr lang="zh-CN" altLang="en-US" sz="1400" b="1"/>
              <a:pPr/>
              <a:t>66</a:t>
            </a:fld>
            <a:endParaRPr lang="zh-CN" altLang="en-US" sz="1400" b="1"/>
          </a:p>
        </p:txBody>
      </p:sp>
      <p:sp>
        <p:nvSpPr>
          <p:cNvPr id="67587" name="Rectangle 3"/>
          <p:cNvSpPr>
            <a:spLocks noGrp="1" noChangeArrowheads="1"/>
          </p:cNvSpPr>
          <p:nvPr>
            <p:ph type="body" idx="4294967295"/>
          </p:nvPr>
        </p:nvSpPr>
        <p:spPr>
          <a:xfrm>
            <a:off x="547688" y="1115218"/>
            <a:ext cx="8229600" cy="4525963"/>
          </a:xfrm>
        </p:spPr>
        <p:txBody>
          <a:bodyPr/>
          <a:lstStyle/>
          <a:p>
            <a:pPr eaLnBrk="1" hangingPunct="1"/>
            <a:r>
              <a:rPr lang="zh-CN" altLang="en-US" sz="2400" b="1" dirty="0" smtClean="0"/>
              <a:t>步骤 3:</a:t>
            </a:r>
            <a:r>
              <a:rPr lang="zh-CN" altLang="en-US" sz="2400" dirty="0" smtClean="0"/>
              <a:t> 进入gdb调试环境</a:t>
            </a:r>
          </a:p>
          <a:p>
            <a:pPr lvl="1" eaLnBrk="1" hangingPunct="1">
              <a:buFont typeface="Wingdings" pitchFamily="2" charset="2"/>
              <a:buNone/>
            </a:pPr>
            <a:r>
              <a:rPr lang="zh-CN" altLang="en-US" dirty="0" smtClean="0"/>
              <a:t>[root@localhost root]#</a:t>
            </a:r>
            <a:r>
              <a:rPr lang="zh-CN" altLang="en-US" b="1" dirty="0" smtClean="0"/>
              <a:t>gdb  </a:t>
            </a:r>
            <a:r>
              <a:rPr lang="en-US" altLang="zh-CN" b="1" dirty="0" smtClean="0"/>
              <a:t>3</a:t>
            </a:r>
            <a:r>
              <a:rPr lang="zh-CN" altLang="en-US" b="1" dirty="0" smtClean="0"/>
              <a:t>-</a:t>
            </a:r>
            <a:r>
              <a:rPr lang="en-US" altLang="zh-CN" b="1" dirty="0" smtClean="0"/>
              <a:t>11</a:t>
            </a:r>
          </a:p>
          <a:p>
            <a:pPr lvl="1">
              <a:buNone/>
            </a:pPr>
            <a:r>
              <a:rPr lang="zh-CN" altLang="en-US" dirty="0"/>
              <a:t>回车后就进入了gdb调试模式，如图所示</a:t>
            </a:r>
            <a:endParaRPr lang="en-US" altLang="zh-CN" b="1" dirty="0" smtClean="0"/>
          </a:p>
          <a:p>
            <a:pPr lvl="1" eaLnBrk="1" hangingPunct="1">
              <a:buFont typeface="Wingdings" pitchFamily="2" charset="2"/>
              <a:buNone/>
            </a:pPr>
            <a:endParaRPr lang="en-US" altLang="zh-CN" b="1" dirty="0" smtClean="0"/>
          </a:p>
          <a:p>
            <a:pPr lvl="1" eaLnBrk="1" hangingPunct="1">
              <a:buFont typeface="Wingdings" pitchFamily="2" charset="2"/>
              <a:buNone/>
            </a:pPr>
            <a:endParaRPr lang="zh-CN" altLang="en-US" b="1" dirty="0" smtClean="0"/>
          </a:p>
        </p:txBody>
      </p:sp>
      <p:sp>
        <p:nvSpPr>
          <p:cNvPr id="67588" name="Rectangle 5"/>
          <p:cNvSpPr>
            <a:spLocks noChangeArrowheads="1"/>
          </p:cNvSpPr>
          <p:nvPr/>
        </p:nvSpPr>
        <p:spPr bwMode="auto">
          <a:xfrm>
            <a:off x="0"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67589"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35325"/>
            <a:ext cx="133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Rectangle 7"/>
          <p:cNvSpPr>
            <a:spLocks noChangeArrowheads="1"/>
          </p:cNvSpPr>
          <p:nvPr/>
        </p:nvSpPr>
        <p:spPr bwMode="auto">
          <a:xfrm>
            <a:off x="827087" y="5013176"/>
            <a:ext cx="7756525" cy="1187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dirty="0">
                <a:ea typeface="楷体_GB2312" pitchFamily="1" charset="-122"/>
              </a:rPr>
              <a:t>注意：</a:t>
            </a:r>
            <a:r>
              <a:rPr lang="zh-CN" altLang="en-US" sz="2400" dirty="0">
                <a:ea typeface="楷体_GB2312" pitchFamily="1" charset="-122"/>
              </a:rPr>
              <a:t>gdb是命令行调试环境，调试程序都在提示符“(gdb)”后输入相应的命令，gdb的命令很多，可以在提示符“(gdb)”后输入help进行查找。</a:t>
            </a:r>
            <a:endParaRPr lang="zh-CN" altLang="en-US" sz="2400" dirty="0"/>
          </a:p>
        </p:txBody>
      </p:sp>
      <p:sp>
        <p:nvSpPr>
          <p:cNvPr id="9"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6414"/>
          <a:stretch/>
        </p:blipFill>
        <p:spPr bwMode="auto">
          <a:xfrm>
            <a:off x="1425585" y="2492896"/>
            <a:ext cx="6292829" cy="2278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68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0" dur="500"/>
                                        <p:tgtEl>
                                          <p:spTgt spid="675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3" dur="500"/>
                                        <p:tgtEl>
                                          <p:spTgt spid="675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4"/>
                                        </p:tgtEl>
                                        <p:attrNameLst>
                                          <p:attrName>style.visibility</p:attrName>
                                        </p:attrNameLst>
                                      </p:cBhvr>
                                      <p:to>
                                        <p:strVal val="visible"/>
                                      </p:to>
                                    </p:set>
                                    <p:animEffect transition="in" filter="blinds(horizontal)">
                                      <p:cBhvr>
                                        <p:cTn id="22"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70664"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D29764DC-0DD7-41A5-BE8B-D2AE7A6E7B2A}" type="slidenum">
              <a:rPr lang="zh-CN" altLang="en-US" sz="1400" b="1"/>
              <a:pPr/>
              <a:t>67</a:t>
            </a:fld>
            <a:endParaRPr lang="zh-CN" altLang="en-US" sz="1400" b="1"/>
          </a:p>
        </p:txBody>
      </p:sp>
      <p:sp>
        <p:nvSpPr>
          <p:cNvPr id="68611" name="Rectangle 3"/>
          <p:cNvSpPr>
            <a:spLocks noGrp="1" noChangeArrowheads="1"/>
          </p:cNvSpPr>
          <p:nvPr>
            <p:ph type="body" idx="4294967295"/>
          </p:nvPr>
        </p:nvSpPr>
        <p:spPr>
          <a:xfrm>
            <a:off x="457200" y="1039019"/>
            <a:ext cx="8229600" cy="1669902"/>
          </a:xfrm>
        </p:spPr>
        <p:txBody>
          <a:bodyPr/>
          <a:lstStyle/>
          <a:p>
            <a:pPr marL="0" indent="0" eaLnBrk="1" hangingPunct="1">
              <a:buNone/>
            </a:pPr>
            <a:r>
              <a:rPr lang="zh-CN" altLang="en-US" sz="2400" b="1" dirty="0" smtClean="0"/>
              <a:t>步骤 4:</a:t>
            </a:r>
            <a:r>
              <a:rPr lang="zh-CN" altLang="en-US" sz="2400" dirty="0" smtClean="0"/>
              <a:t> 用gdb调试程序</a:t>
            </a:r>
          </a:p>
          <a:p>
            <a:pPr eaLnBrk="1" hangingPunct="1">
              <a:buFont typeface="Wingdings" pitchFamily="2" charset="2"/>
              <a:buNone/>
            </a:pPr>
            <a:r>
              <a:rPr lang="zh-CN" altLang="en-US" sz="2400" dirty="0" smtClean="0"/>
              <a:t>(1)查看源文件</a:t>
            </a:r>
          </a:p>
          <a:p>
            <a:pPr eaLnBrk="1" hangingPunct="1"/>
            <a:r>
              <a:rPr lang="zh-CN" altLang="en-US" sz="2400" dirty="0" smtClean="0"/>
              <a:t>在gdb中输入“l”(list)就可以查看程序源代码，一次显示10行; </a:t>
            </a:r>
          </a:p>
        </p:txBody>
      </p:sp>
      <p:sp>
        <p:nvSpPr>
          <p:cNvPr id="68612" name="Rectangle 5"/>
          <p:cNvSpPr>
            <a:spLocks noChangeArrowheads="1"/>
          </p:cNvSpPr>
          <p:nvPr/>
        </p:nvSpPr>
        <p:spPr bwMode="auto">
          <a:xfrm>
            <a:off x="0" y="31591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68613"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9125"/>
            <a:ext cx="133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Rectangle 7"/>
          <p:cNvSpPr>
            <a:spLocks noChangeArrowheads="1"/>
          </p:cNvSpPr>
          <p:nvPr/>
        </p:nvSpPr>
        <p:spPr bwMode="auto">
          <a:xfrm>
            <a:off x="824260" y="4385493"/>
            <a:ext cx="7200800" cy="193899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FF0000"/>
                </a:solidFill>
                <a:ea typeface="楷体_GB2312" pitchFamily="1" charset="-122"/>
              </a:rPr>
              <a:t>注意：gdb命令“l”(list)列出源代码的时候，要确保原来的源程序还在，如果读者以为这象反汇编一样给出代码，</a:t>
            </a:r>
            <a:r>
              <a:rPr lang="zh-CN" altLang="en-US" sz="2400" b="1" dirty="0">
                <a:solidFill>
                  <a:srgbClr val="FF0000"/>
                </a:solidFill>
                <a:latin typeface="Times New Roman" pitchFamily="18" charset="0"/>
                <a:ea typeface="楷体_GB2312" pitchFamily="1" charset="-122"/>
              </a:rPr>
              <a:t>那</a:t>
            </a:r>
            <a:r>
              <a:rPr lang="zh-CN" altLang="en-US" sz="2400" b="1" dirty="0">
                <a:solidFill>
                  <a:srgbClr val="FF0000"/>
                </a:solidFill>
                <a:ea typeface="楷体_GB2312" pitchFamily="1" charset="-122"/>
              </a:rPr>
              <a:t>就错了，其实只是列出源文件的内容。</a:t>
            </a:r>
            <a:br>
              <a:rPr lang="zh-CN" altLang="en-US" sz="2400" b="1" dirty="0">
                <a:solidFill>
                  <a:srgbClr val="FF0000"/>
                </a:solidFill>
                <a:ea typeface="楷体_GB2312" pitchFamily="1" charset="-122"/>
              </a:rPr>
            </a:br>
            <a:r>
              <a:rPr lang="zh-CN" altLang="en-US" sz="2400" b="1" dirty="0">
                <a:solidFill>
                  <a:srgbClr val="FF0000"/>
                </a:solidFill>
                <a:ea typeface="楷体_GB2312" pitchFamily="1" charset="-122"/>
              </a:rPr>
              <a:t>特别提示：“list”+行号：查看指定位置的代码，如“list  1”就是从第一行开始列出源代码。</a:t>
            </a:r>
            <a:endParaRPr lang="zh-CN" altLang="en-US" sz="2400" b="1" dirty="0">
              <a:solidFill>
                <a:srgbClr val="FF0000"/>
              </a:solidFill>
            </a:endParaRPr>
          </a:p>
        </p:txBody>
      </p:sp>
      <p:sp>
        <p:nvSpPr>
          <p:cNvPr id="8"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628" y="1340768"/>
            <a:ext cx="6696744" cy="2836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468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7" dur="500"/>
                                        <p:tgtEl>
                                          <p:spTgt spid="6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2712"/>
                                        </p:tgtEl>
                                        <p:attrNameLst>
                                          <p:attrName>style.visibility</p:attrName>
                                        </p:attrNameLst>
                                      </p:cBhvr>
                                      <p:to>
                                        <p:strVal val="visible"/>
                                      </p:to>
                                    </p:set>
                                    <p:animEffect transition="in" filter="blinds(horizontal)">
                                      <p:cBhvr>
                                        <p:cTn id="26"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72712"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4C4E5A6F-A48F-433A-8D6C-A5950ABB91CA}" type="slidenum">
              <a:rPr lang="zh-CN" altLang="en-US" sz="1400" b="1"/>
              <a:pPr/>
              <a:t>68</a:t>
            </a:fld>
            <a:endParaRPr lang="zh-CN" altLang="en-US" sz="1400" b="1"/>
          </a:p>
        </p:txBody>
      </p:sp>
      <p:sp>
        <p:nvSpPr>
          <p:cNvPr id="70659" name="Rectangle 3"/>
          <p:cNvSpPr>
            <a:spLocks noGrp="1" noChangeArrowheads="1"/>
          </p:cNvSpPr>
          <p:nvPr>
            <p:ph type="body" idx="4294967295"/>
          </p:nvPr>
        </p:nvSpPr>
        <p:spPr>
          <a:xfrm>
            <a:off x="539552" y="1196752"/>
            <a:ext cx="8208912" cy="4608512"/>
          </a:xfrm>
        </p:spPr>
        <p:txBody>
          <a:bodyPr/>
          <a:lstStyle/>
          <a:p>
            <a:pPr marL="533400" indent="-533400" eaLnBrk="1" hangingPunct="1">
              <a:buFont typeface="Wingdings" pitchFamily="2" charset="2"/>
              <a:buNone/>
            </a:pPr>
            <a:r>
              <a:rPr lang="zh-CN" altLang="en-US" dirty="0" smtClean="0"/>
              <a:t>(2)设置断点</a:t>
            </a:r>
          </a:p>
          <a:p>
            <a:pPr marL="533400" indent="-533400" eaLnBrk="1" hangingPunct="1"/>
            <a:r>
              <a:rPr lang="zh-CN" altLang="en-US" dirty="0" smtClean="0"/>
              <a:t>设置断点在调试程序中时是一个非常重要的手段，它可以使程序到一定位置暂停运行，软件工程师可以在断点处查看变量的值、堆栈情况等，从而找出代码的问题所在。</a:t>
            </a:r>
          </a:p>
          <a:p>
            <a:pPr marL="533400" indent="-533400" eaLnBrk="1" hangingPunct="1"/>
            <a:r>
              <a:rPr lang="zh-CN" altLang="en-US" dirty="0" smtClean="0"/>
              <a:t>在gdb中</a:t>
            </a:r>
            <a:r>
              <a:rPr lang="zh-CN" altLang="en-US" dirty="0" smtClean="0">
                <a:solidFill>
                  <a:srgbClr val="FF0000"/>
                </a:solidFill>
              </a:rPr>
              <a:t>设置断点命令是“b”</a:t>
            </a:r>
            <a:r>
              <a:rPr lang="zh-CN" altLang="en-US" dirty="0" smtClean="0"/>
              <a:t>(break)，后面跟行号或者函数名 </a:t>
            </a:r>
          </a:p>
        </p:txBody>
      </p:sp>
      <p:sp>
        <p:nvSpPr>
          <p:cNvPr id="70660" name="文本框 103"/>
          <p:cNvSpPr txBox="1">
            <a:spLocks noChangeArrowheads="1"/>
          </p:cNvSpPr>
          <p:nvPr/>
        </p:nvSpPr>
        <p:spPr bwMode="auto">
          <a:xfrm>
            <a:off x="795040" y="4581128"/>
            <a:ext cx="81359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gdb</a:t>
            </a:r>
            <a:r>
              <a:rPr lang="en-US" altLang="zh-CN" sz="2000" dirty="0">
                <a:latin typeface="Courier New" pitchFamily="49" charset="0"/>
                <a:cs typeface="Courier New" pitchFamily="49" charset="0"/>
              </a:rPr>
              <a:t>) b  9</a:t>
            </a:r>
          </a:p>
          <a:p>
            <a:r>
              <a:rPr lang="en-US" altLang="zh-CN" sz="2000" dirty="0">
                <a:latin typeface="Courier New" pitchFamily="49" charset="0"/>
                <a:cs typeface="Courier New" pitchFamily="49" charset="0"/>
              </a:rPr>
              <a:t>Breakpoint 1 at 0x80483a0: file </a:t>
            </a:r>
            <a:r>
              <a:rPr lang="en-US" altLang="zh-CN" sz="2000" dirty="0">
                <a:latin typeface="楷体_GB2312" pitchFamily="1" charset="-122"/>
                <a:ea typeface="楷体_GB2312" pitchFamily="1" charset="-122"/>
              </a:rPr>
              <a:t>3-11</a:t>
            </a:r>
            <a:r>
              <a:rPr lang="en-US" altLang="zh-CN" sz="2000" dirty="0">
                <a:latin typeface="Courier New" pitchFamily="49" charset="0"/>
                <a:cs typeface="Courier New" pitchFamily="49" charset="0"/>
              </a:rPr>
              <a:t>.c, line 9.</a:t>
            </a:r>
          </a:p>
          <a:p>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gdb</a:t>
            </a:r>
            <a:r>
              <a:rPr lang="en-US" altLang="zh-CN" sz="2000" dirty="0">
                <a:latin typeface="Courier New" pitchFamily="49" charset="0"/>
                <a:cs typeface="Courier New" pitchFamily="49" charset="0"/>
              </a:rPr>
              <a:t>)</a:t>
            </a:r>
            <a:endParaRPr lang="zh-CN" altLang="en-US" sz="2000" dirty="0"/>
          </a:p>
        </p:txBody>
      </p:sp>
      <p:sp>
        <p:nvSpPr>
          <p:cNvPr id="6"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597" y="4581128"/>
            <a:ext cx="7416824" cy="122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38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06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6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50D26B26-11DC-45D8-B849-BF0118906E21}" type="slidenum">
              <a:rPr lang="zh-CN" altLang="en-US" sz="1400" b="1"/>
              <a:pPr/>
              <a:t>69</a:t>
            </a:fld>
            <a:endParaRPr lang="zh-CN" altLang="en-US" sz="1400" b="1"/>
          </a:p>
        </p:txBody>
      </p:sp>
      <p:sp>
        <p:nvSpPr>
          <p:cNvPr id="71683" name="Rectangle 3"/>
          <p:cNvSpPr>
            <a:spLocks noGrp="1" noChangeArrowheads="1"/>
          </p:cNvSpPr>
          <p:nvPr>
            <p:ph type="body" idx="4294967295"/>
          </p:nvPr>
        </p:nvSpPr>
        <p:spPr>
          <a:xfrm>
            <a:off x="523876" y="1115219"/>
            <a:ext cx="8229600" cy="1521694"/>
          </a:xfrm>
        </p:spPr>
        <p:txBody>
          <a:bodyPr/>
          <a:lstStyle/>
          <a:p>
            <a:pPr marL="533400" indent="-533400" eaLnBrk="1" hangingPunct="1">
              <a:buFont typeface="Wingdings" pitchFamily="2" charset="2"/>
              <a:buNone/>
            </a:pPr>
            <a:r>
              <a:rPr lang="zh-CN" altLang="en-US" dirty="0" smtClean="0"/>
              <a:t>(3)查看断点信息</a:t>
            </a:r>
          </a:p>
          <a:p>
            <a:pPr marL="533400" indent="-533400" eaLnBrk="1" hangingPunct="1"/>
            <a:r>
              <a:rPr lang="zh-CN" altLang="en-US" dirty="0" smtClean="0"/>
              <a:t>设置完断点后，可以用命令“</a:t>
            </a:r>
            <a:r>
              <a:rPr lang="zh-CN" altLang="en-US" dirty="0" smtClean="0">
                <a:solidFill>
                  <a:srgbClr val="FF0000"/>
                </a:solidFill>
              </a:rPr>
              <a:t>info b</a:t>
            </a:r>
            <a:r>
              <a:rPr lang="zh-CN" altLang="en-US" dirty="0" smtClean="0"/>
              <a:t>”(info break)</a:t>
            </a:r>
            <a:r>
              <a:rPr lang="zh-CN" altLang="en-US" dirty="0" smtClean="0">
                <a:solidFill>
                  <a:srgbClr val="FF0000"/>
                </a:solidFill>
              </a:rPr>
              <a:t>查看断点信息 </a:t>
            </a:r>
          </a:p>
        </p:txBody>
      </p:sp>
      <p:sp>
        <p:nvSpPr>
          <p:cNvPr id="71684" name="Rectangle 5"/>
          <p:cNvSpPr>
            <a:spLocks noChangeArrowheads="1"/>
          </p:cNvSpPr>
          <p:nvPr/>
        </p:nvSpPr>
        <p:spPr bwMode="auto">
          <a:xfrm>
            <a:off x="0"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71685"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35325"/>
            <a:ext cx="133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Rectangle 7"/>
          <p:cNvSpPr>
            <a:spLocks noChangeArrowheads="1"/>
          </p:cNvSpPr>
          <p:nvPr/>
        </p:nvSpPr>
        <p:spPr bwMode="auto">
          <a:xfrm>
            <a:off x="827088" y="4802644"/>
            <a:ext cx="7062787" cy="12003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FF0000"/>
                </a:solidFill>
                <a:ea typeface="楷体_GB2312" pitchFamily="1" charset="-122"/>
              </a:rPr>
              <a:t>注意：</a:t>
            </a:r>
            <a:r>
              <a:rPr lang="zh-CN" altLang="en-US" sz="2400" dirty="0">
                <a:solidFill>
                  <a:srgbClr val="FF0000"/>
                </a:solidFill>
                <a:ea typeface="楷体_GB2312" pitchFamily="1" charset="-122"/>
              </a:rPr>
              <a:t>gdb在一个程序中可以设置多个断点，有多个断点中断时，“Num”处显示断点</a:t>
            </a:r>
            <a:r>
              <a:rPr lang="zh-CN" altLang="en-US" sz="2400" dirty="0" smtClean="0">
                <a:solidFill>
                  <a:srgbClr val="FF0000"/>
                </a:solidFill>
                <a:ea typeface="楷体_GB2312" pitchFamily="1" charset="-122"/>
              </a:rPr>
              <a:t>序号，删除断点时就可以制定此断点序号</a:t>
            </a:r>
            <a:endParaRPr lang="zh-CN" altLang="en-US" sz="2400" dirty="0">
              <a:solidFill>
                <a:srgbClr val="FF0000"/>
              </a:solidFill>
              <a:cs typeface="Times New Roman" pitchFamily="18" charset="0"/>
            </a:endParaRPr>
          </a:p>
        </p:txBody>
      </p:sp>
      <p:sp>
        <p:nvSpPr>
          <p:cNvPr id="9" name="Rectangle 2"/>
          <p:cNvSpPr txBox="1">
            <a:spLocks noChangeArrowheads="1"/>
          </p:cNvSpPr>
          <p:nvPr/>
        </p:nvSpPr>
        <p:spPr bwMode="auto">
          <a:xfrm>
            <a:off x="1893888" y="188640"/>
            <a:ext cx="6335712"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t>gdb调试工具</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79" y="2780928"/>
            <a:ext cx="7704856" cy="203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55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760"/>
                                        </p:tgtEl>
                                        <p:attrNameLst>
                                          <p:attrName>style.visibility</p:attrName>
                                        </p:attrNameLst>
                                      </p:cBhvr>
                                      <p:to>
                                        <p:strVal val="visible"/>
                                      </p:to>
                                    </p:set>
                                    <p:animEffect transition="in" filter="blinds(horizontal)">
                                      <p:cBhvr>
                                        <p:cTn id="21"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476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FEFAD288-5E28-4E2E-9560-B410AAA071A8}" type="slidenum">
              <a:rPr lang="zh-CN" altLang="en-US" sz="1400" b="1"/>
              <a:pPr/>
              <a:t>7</a:t>
            </a:fld>
            <a:endParaRPr lang="zh-CN" altLang="en-US" sz="1400" b="1"/>
          </a:p>
        </p:txBody>
      </p:sp>
      <p:sp>
        <p:nvSpPr>
          <p:cNvPr id="12290" name="Rectangle 2"/>
          <p:cNvSpPr>
            <a:spLocks noGrp="1" noChangeArrowheads="1"/>
          </p:cNvSpPr>
          <p:nvPr>
            <p:ph type="title" idx="4294967295"/>
          </p:nvPr>
        </p:nvSpPr>
        <p:spPr>
          <a:xfrm>
            <a:off x="2051720" y="0"/>
            <a:ext cx="6249888" cy="1066130"/>
          </a:xfrm>
        </p:spPr>
        <p:txBody>
          <a:bodyPr/>
          <a:lstStyle/>
          <a:p>
            <a:r>
              <a:rPr lang="en-US" altLang="zh-CN" b="1" dirty="0" err="1"/>
              <a:t>gcc</a:t>
            </a:r>
            <a:r>
              <a:rPr lang="zh-CN" altLang="en-US" b="1" dirty="0"/>
              <a:t>编译器</a:t>
            </a:r>
          </a:p>
        </p:txBody>
      </p:sp>
      <p:sp>
        <p:nvSpPr>
          <p:cNvPr id="12291" name="Rectangle 3"/>
          <p:cNvSpPr>
            <a:spLocks noGrp="1" noChangeArrowheads="1"/>
          </p:cNvSpPr>
          <p:nvPr>
            <p:ph type="body" idx="4294967295"/>
          </p:nvPr>
        </p:nvSpPr>
        <p:spPr>
          <a:xfrm>
            <a:off x="827088" y="1124744"/>
            <a:ext cx="7761287" cy="4497363"/>
          </a:xfrm>
        </p:spPr>
        <p:txBody>
          <a:bodyPr/>
          <a:lstStyle/>
          <a:p>
            <a:pPr eaLnBrk="1" hangingPunct="1"/>
            <a:r>
              <a:rPr lang="en-US" altLang="zh-CN" dirty="0" smtClean="0"/>
              <a:t>Linux</a:t>
            </a:r>
            <a:r>
              <a:rPr lang="zh-CN" altLang="en-US" dirty="0" smtClean="0"/>
              <a:t>下最常用的</a:t>
            </a:r>
            <a:r>
              <a:rPr lang="en-US" altLang="zh-CN" dirty="0" smtClean="0"/>
              <a:t>c</a:t>
            </a:r>
            <a:r>
              <a:rPr lang="zh-CN" altLang="en-US" dirty="0" smtClean="0"/>
              <a:t>编译器是</a:t>
            </a:r>
            <a:r>
              <a:rPr lang="en-US" altLang="zh-CN" dirty="0" smtClean="0"/>
              <a:t>GUN </a:t>
            </a:r>
            <a:r>
              <a:rPr lang="en-US" altLang="zh-CN" dirty="0" err="1" smtClean="0"/>
              <a:t>gcc</a:t>
            </a:r>
            <a:endParaRPr lang="en-US" altLang="zh-CN" dirty="0" smtClean="0"/>
          </a:p>
          <a:p>
            <a:r>
              <a:rPr lang="en-US" altLang="zh-CN" dirty="0" err="1" smtClean="0"/>
              <a:t>gcc</a:t>
            </a:r>
            <a:r>
              <a:rPr lang="zh-CN" altLang="en-US" dirty="0" smtClean="0"/>
              <a:t>是一个</a:t>
            </a:r>
            <a:r>
              <a:rPr lang="en-US" altLang="zh-CN" dirty="0" smtClean="0"/>
              <a:t>ANSI C</a:t>
            </a:r>
            <a:r>
              <a:rPr lang="zh-CN" altLang="en-US" dirty="0" smtClean="0"/>
              <a:t>兼容的编译器 ，如果要编译</a:t>
            </a:r>
            <a:r>
              <a:rPr lang="en-US" altLang="zh-CN" dirty="0" smtClean="0"/>
              <a:t>C++</a:t>
            </a:r>
            <a:r>
              <a:rPr lang="zh-CN" altLang="en-US" dirty="0" smtClean="0"/>
              <a:t>要用</a:t>
            </a:r>
            <a:r>
              <a:rPr lang="en-US" altLang="zh-CN" dirty="0" smtClean="0"/>
              <a:t>g++,</a:t>
            </a:r>
            <a:r>
              <a:rPr lang="zh-CN" altLang="en-US" dirty="0" smtClean="0"/>
              <a:t>本课程主要介绍</a:t>
            </a:r>
            <a:r>
              <a:rPr lang="en-US" altLang="zh-CN" dirty="0" err="1" smtClean="0"/>
              <a:t>gcc</a:t>
            </a:r>
            <a:endParaRPr lang="en-US" altLang="zh-CN" dirty="0" smtClean="0"/>
          </a:p>
          <a:p>
            <a:r>
              <a:rPr lang="zh-CN" altLang="en-US" dirty="0" smtClean="0"/>
              <a:t>当执行</a:t>
            </a:r>
            <a:r>
              <a:rPr lang="en-US" altLang="zh-CN" dirty="0" err="1" smtClean="0"/>
              <a:t>gcc</a:t>
            </a:r>
            <a:r>
              <a:rPr lang="zh-CN" altLang="en-US" dirty="0" smtClean="0"/>
              <a:t>命令时，它将完成</a:t>
            </a:r>
            <a:r>
              <a:rPr lang="zh-CN" altLang="en-US" dirty="0" smtClean="0">
                <a:solidFill>
                  <a:srgbClr val="FF0000"/>
                </a:solidFill>
              </a:rPr>
              <a:t>预处理，编译，汇编和链接</a:t>
            </a:r>
            <a:r>
              <a:rPr lang="en-US" altLang="zh-CN" dirty="0" smtClean="0"/>
              <a:t>4</a:t>
            </a:r>
            <a:r>
              <a:rPr lang="zh-CN" altLang="en-US" dirty="0" smtClean="0"/>
              <a:t>个步骤，最终生成可执行代码</a:t>
            </a:r>
            <a:endParaRPr lang="en-US" altLang="zh-CN" dirty="0" smtClean="0"/>
          </a:p>
          <a:p>
            <a:r>
              <a:rPr lang="en-US" altLang="zh-CN" dirty="0" err="1"/>
              <a:t>gcc</a:t>
            </a:r>
            <a:r>
              <a:rPr lang="zh-CN" altLang="en-US" dirty="0"/>
              <a:t>的格式</a:t>
            </a:r>
            <a:endParaRPr lang="en-US" altLang="zh-CN" dirty="0"/>
          </a:p>
          <a:p>
            <a:pPr marL="0" indent="0">
              <a:buNone/>
            </a:pPr>
            <a:r>
              <a:rPr lang="en-US" altLang="zh-CN" dirty="0" smtClean="0"/>
              <a:t>      </a:t>
            </a:r>
            <a:r>
              <a:rPr lang="en-US" altLang="zh-CN" dirty="0" err="1" smtClean="0">
                <a:solidFill>
                  <a:srgbClr val="FF0000"/>
                </a:solidFill>
              </a:rPr>
              <a:t>gcc</a:t>
            </a:r>
            <a:r>
              <a:rPr lang="en-US" altLang="zh-CN" dirty="0" smtClean="0">
                <a:solidFill>
                  <a:srgbClr val="FF0000"/>
                </a:solidFill>
              </a:rPr>
              <a:t> [options] filename-list </a:t>
            </a:r>
          </a:p>
          <a:p>
            <a:r>
              <a:rPr lang="en-US" altLang="zh-CN" dirty="0" err="1" smtClean="0"/>
              <a:t>gcc</a:t>
            </a:r>
            <a:r>
              <a:rPr lang="zh-CN" altLang="en-US" dirty="0" smtClean="0"/>
              <a:t>可以接受多种文件类型并依据用户指定的命令行参数对它们做出相应的处理</a:t>
            </a:r>
            <a:endParaRPr lang="en-US" altLang="zh-CN" dirty="0" smtClean="0"/>
          </a:p>
          <a:p>
            <a:r>
              <a:rPr lang="en-US" altLang="zh-CN" dirty="0" err="1" smtClean="0"/>
              <a:t>gcc</a:t>
            </a:r>
            <a:r>
              <a:rPr lang="zh-CN" altLang="en-US" dirty="0" smtClean="0"/>
              <a:t>可以很好的控制整个编译过程</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3326174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080C6A35-B986-45AF-85C3-620E34CC1CA9}" type="slidenum">
              <a:rPr lang="zh-CN" altLang="en-US" sz="1400" b="1"/>
              <a:pPr/>
              <a:t>70</a:t>
            </a:fld>
            <a:endParaRPr lang="zh-CN" altLang="en-US" sz="1400" b="1"/>
          </a:p>
        </p:txBody>
      </p:sp>
      <p:sp>
        <p:nvSpPr>
          <p:cNvPr id="72707" name="Rectangle 3"/>
          <p:cNvSpPr>
            <a:spLocks noGrp="1" noChangeArrowheads="1"/>
          </p:cNvSpPr>
          <p:nvPr>
            <p:ph type="body" idx="4294967295"/>
          </p:nvPr>
        </p:nvSpPr>
        <p:spPr>
          <a:xfrm>
            <a:off x="611560" y="1320280"/>
            <a:ext cx="8229600" cy="4525963"/>
          </a:xfrm>
        </p:spPr>
        <p:txBody>
          <a:bodyPr/>
          <a:lstStyle/>
          <a:p>
            <a:pPr marL="533400" indent="-533400" eaLnBrk="1" hangingPunct="1">
              <a:buFont typeface="Wingdings" pitchFamily="2" charset="2"/>
              <a:buNone/>
            </a:pPr>
            <a:r>
              <a:rPr lang="zh-CN" altLang="en-US" dirty="0" smtClean="0"/>
              <a:t>(4)</a:t>
            </a:r>
            <a:r>
              <a:rPr lang="zh-CN" altLang="en-US" dirty="0" smtClean="0">
                <a:solidFill>
                  <a:srgbClr val="FF0000"/>
                </a:solidFill>
              </a:rPr>
              <a:t>运行程序</a:t>
            </a:r>
            <a:r>
              <a:rPr lang="zh-CN" altLang="en-US" dirty="0" smtClean="0"/>
              <a:t>：可以输入</a:t>
            </a:r>
            <a:r>
              <a:rPr lang="zh-CN" altLang="en-US" dirty="0" smtClean="0">
                <a:solidFill>
                  <a:srgbClr val="FF0000"/>
                </a:solidFill>
              </a:rPr>
              <a:t>“r”</a:t>
            </a:r>
            <a:r>
              <a:rPr lang="zh-CN" altLang="en-US" dirty="0" smtClean="0"/>
              <a:t>(run)开始运行程序 </a:t>
            </a:r>
          </a:p>
        </p:txBody>
      </p:sp>
      <p:sp>
        <p:nvSpPr>
          <p:cNvPr id="72708" name="Rectangle 5"/>
          <p:cNvSpPr>
            <a:spLocks noChangeArrowheads="1"/>
          </p:cNvSpPr>
          <p:nvPr/>
        </p:nvSpPr>
        <p:spPr bwMode="auto">
          <a:xfrm>
            <a:off x="0"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72709"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35325"/>
            <a:ext cx="133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Rectangle 7"/>
          <p:cNvSpPr>
            <a:spLocks noChangeArrowheads="1"/>
          </p:cNvSpPr>
          <p:nvPr/>
        </p:nvSpPr>
        <p:spPr bwMode="auto">
          <a:xfrm>
            <a:off x="1414462" y="2112873"/>
            <a:ext cx="6253881" cy="12003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FF0000"/>
                </a:solidFill>
                <a:ea typeface="楷体_GB2312" pitchFamily="1" charset="-122"/>
              </a:rPr>
              <a:t>注意：gdb默认从第一行开始运行，如果要从程序中指定行开始运行，只需输入“r”+行号。</a:t>
            </a:r>
            <a:endParaRPr lang="zh-CN" altLang="en-US" sz="2400" b="1" dirty="0">
              <a:solidFill>
                <a:srgbClr val="FF0000"/>
              </a:solidFill>
            </a:endParaRPr>
          </a:p>
        </p:txBody>
      </p:sp>
      <p:sp>
        <p:nvSpPr>
          <p:cNvPr id="72711" name="文本框 103"/>
          <p:cNvSpPr txBox="1">
            <a:spLocks noChangeArrowheads="1"/>
          </p:cNvSpPr>
          <p:nvPr/>
        </p:nvSpPr>
        <p:spPr bwMode="auto">
          <a:xfrm>
            <a:off x="1414463" y="3713163"/>
            <a:ext cx="6942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gdb</a:t>
            </a:r>
            <a:r>
              <a:rPr lang="en-US" altLang="zh-CN" sz="1800" dirty="0">
                <a:latin typeface="Courier New" pitchFamily="49" charset="0"/>
                <a:cs typeface="Courier New" pitchFamily="49" charset="0"/>
              </a:rPr>
              <a:t>) r</a:t>
            </a:r>
          </a:p>
          <a:p>
            <a:r>
              <a:rPr lang="en-US" altLang="zh-CN" sz="1800" dirty="0">
                <a:latin typeface="Courier New" pitchFamily="49" charset="0"/>
                <a:cs typeface="Courier New" pitchFamily="49" charset="0"/>
              </a:rPr>
              <a:t>Starting program: /root/</a:t>
            </a:r>
            <a:r>
              <a:rPr lang="en-US" altLang="zh-CN" sz="1800" dirty="0">
                <a:latin typeface="宋体" pitchFamily="2" charset="-122"/>
              </a:rPr>
              <a:t>3-11</a:t>
            </a:r>
          </a:p>
          <a:p>
            <a:r>
              <a:rPr lang="zh-CN" altLang="en-US" sz="1800" dirty="0">
                <a:latin typeface="宋体" pitchFamily="2" charset="-122"/>
              </a:rPr>
              <a:t>请输入第一个整数：</a:t>
            </a:r>
            <a:endParaRPr lang="zh-CN" altLang="en-U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177255"/>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058" y="3687075"/>
            <a:ext cx="6192688" cy="219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16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4"/>
                                        </p:tgtEl>
                                        <p:attrNameLst>
                                          <p:attrName>style.visibility</p:attrName>
                                        </p:attrNameLst>
                                      </p:cBhvr>
                                      <p:to>
                                        <p:strVal val="visible"/>
                                      </p:to>
                                    </p:set>
                                    <p:animEffect transition="in" filter="blinds(horizontal)">
                                      <p:cBhvr>
                                        <p:cTn id="12" dur="500"/>
                                        <p:tgtEl>
                                          <p:spTgt spid="7578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5784" grpId="0" bldLvl="0" animBg="1"/>
      <p:bldP spid="72711"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00D67E1E-4BD4-44A6-AD02-BAE61471A6B8}" type="slidenum">
              <a:rPr lang="zh-CN" altLang="en-US" sz="1400" b="1"/>
              <a:pPr/>
              <a:t>71</a:t>
            </a:fld>
            <a:endParaRPr lang="zh-CN" altLang="en-US" sz="1400" b="1"/>
          </a:p>
        </p:txBody>
      </p:sp>
      <p:sp>
        <p:nvSpPr>
          <p:cNvPr id="73731" name="Rectangle 3"/>
          <p:cNvSpPr>
            <a:spLocks noGrp="1" noChangeArrowheads="1"/>
          </p:cNvSpPr>
          <p:nvPr>
            <p:ph type="body" idx="4294967295"/>
          </p:nvPr>
        </p:nvSpPr>
        <p:spPr>
          <a:xfrm>
            <a:off x="611560" y="1268760"/>
            <a:ext cx="8229600" cy="4525963"/>
          </a:xfrm>
        </p:spPr>
        <p:txBody>
          <a:bodyPr/>
          <a:lstStyle/>
          <a:p>
            <a:pPr marL="533400" indent="-533400" eaLnBrk="1" hangingPunct="1">
              <a:buFont typeface="Wingdings" pitchFamily="2" charset="2"/>
              <a:buNone/>
            </a:pPr>
            <a:r>
              <a:rPr lang="zh-CN" altLang="en-US" dirty="0" smtClean="0"/>
              <a:t>(5)查看变量值</a:t>
            </a:r>
          </a:p>
          <a:p>
            <a:pPr marL="533400" indent="-533400" eaLnBrk="1" hangingPunct="1"/>
            <a:r>
              <a:rPr lang="zh-CN" altLang="en-US" dirty="0" smtClean="0"/>
              <a:t>调试程序主要工作就是查看断点处的变量值，程序运行到断点处会自动暂停，此时输入</a:t>
            </a:r>
            <a:r>
              <a:rPr lang="zh-CN" altLang="en-US" dirty="0" smtClean="0">
                <a:solidFill>
                  <a:srgbClr val="FF0000"/>
                </a:solidFill>
              </a:rPr>
              <a:t>“p”(print)+变量名 </a:t>
            </a:r>
          </a:p>
        </p:txBody>
      </p:sp>
      <p:sp>
        <p:nvSpPr>
          <p:cNvPr id="76806" name="Rectangle 5"/>
          <p:cNvSpPr>
            <a:spLocks noChangeArrowheads="1"/>
          </p:cNvSpPr>
          <p:nvPr/>
        </p:nvSpPr>
        <p:spPr bwMode="auto">
          <a:xfrm>
            <a:off x="1069330" y="5181421"/>
            <a:ext cx="6801941" cy="120032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FF0000"/>
                </a:solidFill>
              </a:rPr>
              <a:t>此程序的断点在</a:t>
            </a:r>
            <a:r>
              <a:rPr lang="zh-CN" altLang="en-US" sz="2400" b="1" dirty="0" smtClean="0">
                <a:solidFill>
                  <a:srgbClr val="FF0000"/>
                </a:solidFill>
              </a:rPr>
              <a:t>第</a:t>
            </a:r>
            <a:r>
              <a:rPr lang="en-US" altLang="zh-CN" sz="2400" b="1" dirty="0" smtClean="0">
                <a:solidFill>
                  <a:srgbClr val="FF0000"/>
                </a:solidFill>
              </a:rPr>
              <a:t>17</a:t>
            </a:r>
            <a:r>
              <a:rPr lang="zh-CN" altLang="en-US" sz="2400" b="1" dirty="0" smtClean="0">
                <a:solidFill>
                  <a:srgbClr val="FF0000"/>
                </a:solidFill>
              </a:rPr>
              <a:t>行</a:t>
            </a:r>
            <a:r>
              <a:rPr lang="zh-CN" altLang="en-US" sz="2400" b="1" dirty="0">
                <a:solidFill>
                  <a:srgbClr val="FF0000"/>
                </a:solidFill>
              </a:rPr>
              <a:t>，变量</a:t>
            </a:r>
            <a:r>
              <a:rPr lang="zh-CN" altLang="en-US" sz="2400" b="1" dirty="0" smtClean="0">
                <a:solidFill>
                  <a:srgbClr val="FF0000"/>
                </a:solidFill>
              </a:rPr>
              <a:t>“a</a:t>
            </a:r>
            <a:r>
              <a:rPr lang="en-US" altLang="zh-CN" sz="2400" b="1" dirty="0" smtClean="0">
                <a:solidFill>
                  <a:srgbClr val="FF0000"/>
                </a:solidFill>
              </a:rPr>
              <a:t>1</a:t>
            </a:r>
            <a:r>
              <a:rPr lang="zh-CN" altLang="en-US" sz="2400" b="1" dirty="0" smtClean="0">
                <a:solidFill>
                  <a:srgbClr val="FF0000"/>
                </a:solidFill>
              </a:rPr>
              <a:t>”</a:t>
            </a:r>
            <a:r>
              <a:rPr lang="zh-CN" altLang="en-US" sz="2400" b="1" dirty="0">
                <a:solidFill>
                  <a:srgbClr val="FF0000"/>
                </a:solidFill>
              </a:rPr>
              <a:t>和“min_int”在此时应该没有赋值，但它们都有一个初值，由上图可知，此初值并不为零，而是一个随机整数。</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658" y="1412776"/>
            <a:ext cx="5685283" cy="351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577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6806"/>
                                        </p:tgtEl>
                                        <p:attrNameLst>
                                          <p:attrName>style.visibility</p:attrName>
                                        </p:attrNameLst>
                                      </p:cBhvr>
                                      <p:to>
                                        <p:strVal val="visible"/>
                                      </p:to>
                                    </p:set>
                                    <p:animEffect transition="in" filter="blinds(horizontal)">
                                      <p:cBhvr>
                                        <p:cTn id="21"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680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8D557B1F-A58B-42C8-AFB5-0DCFD6638BF9}" type="slidenum">
              <a:rPr lang="zh-CN" altLang="en-US" sz="1400" b="1"/>
              <a:pPr/>
              <a:t>72</a:t>
            </a:fld>
            <a:endParaRPr lang="zh-CN" altLang="en-US" sz="1400" b="1"/>
          </a:p>
        </p:txBody>
      </p:sp>
      <p:sp>
        <p:nvSpPr>
          <p:cNvPr id="75779" name="Rectangle 3"/>
          <p:cNvSpPr>
            <a:spLocks noGrp="1" noChangeArrowheads="1"/>
          </p:cNvSpPr>
          <p:nvPr>
            <p:ph type="body" idx="4294967295"/>
          </p:nvPr>
        </p:nvSpPr>
        <p:spPr>
          <a:xfrm>
            <a:off x="611560" y="1303065"/>
            <a:ext cx="8229600" cy="4525963"/>
          </a:xfrm>
        </p:spPr>
        <p:txBody>
          <a:bodyPr/>
          <a:lstStyle/>
          <a:p>
            <a:pPr eaLnBrk="1" hangingPunct="1"/>
            <a:r>
              <a:rPr lang="zh-CN" altLang="en-US" dirty="0" smtClean="0"/>
              <a:t>调试程序时，可能需要修改变量值，程序运行到断点处时，输入“set 变量=设定值”，例如给变量“a</a:t>
            </a:r>
            <a:r>
              <a:rPr lang="en-US" altLang="zh-CN" dirty="0" smtClean="0"/>
              <a:t>1</a:t>
            </a:r>
            <a:r>
              <a:rPr lang="zh-CN" altLang="en-US" dirty="0" smtClean="0"/>
              <a:t>” 赋值</a:t>
            </a:r>
            <a:r>
              <a:rPr lang="en-US" altLang="zh-CN" dirty="0" smtClean="0"/>
              <a:t>23</a:t>
            </a:r>
            <a:r>
              <a:rPr lang="zh-CN" altLang="en-US" dirty="0" smtClean="0"/>
              <a:t>，输入“set a</a:t>
            </a:r>
            <a:r>
              <a:rPr lang="en-US" altLang="zh-CN" dirty="0" smtClean="0"/>
              <a:t>1</a:t>
            </a:r>
            <a:r>
              <a:rPr lang="zh-CN" altLang="en-US" dirty="0" smtClean="0"/>
              <a:t>=</a:t>
            </a:r>
            <a:r>
              <a:rPr lang="en-US" altLang="zh-CN" dirty="0" smtClean="0"/>
              <a:t>23</a:t>
            </a:r>
            <a:r>
              <a:rPr lang="zh-CN" altLang="en-US" dirty="0" smtClean="0"/>
              <a:t>”， </a:t>
            </a:r>
          </a:p>
        </p:txBody>
      </p:sp>
      <p:sp>
        <p:nvSpPr>
          <p:cNvPr id="75780" name="Rectangle 5"/>
          <p:cNvSpPr>
            <a:spLocks noChangeArrowheads="1"/>
          </p:cNvSpPr>
          <p:nvPr/>
        </p:nvSpPr>
        <p:spPr bwMode="auto">
          <a:xfrm>
            <a:off x="0"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75781"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35325"/>
            <a:ext cx="13335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Rectangle 7"/>
          <p:cNvSpPr>
            <a:spLocks noChangeArrowheads="1"/>
          </p:cNvSpPr>
          <p:nvPr/>
        </p:nvSpPr>
        <p:spPr bwMode="auto">
          <a:xfrm>
            <a:off x="1196558" y="5810250"/>
            <a:ext cx="5699125" cy="4572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400" b="1">
                <a:solidFill>
                  <a:srgbClr val="FF0000"/>
                </a:solidFill>
                <a:ea typeface="楷体_GB2312" pitchFamily="1" charset="-122"/>
              </a:rPr>
              <a:t>注意：查看变量值，不能在程序结束后。</a:t>
            </a:r>
            <a:endParaRPr lang="zh-CN" altLang="en-US" sz="2400" b="1">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188640"/>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699693"/>
            <a:ext cx="8281649" cy="304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40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7832"/>
                                        </p:tgtEl>
                                        <p:attrNameLst>
                                          <p:attrName>style.visibility</p:attrName>
                                        </p:attrNameLst>
                                      </p:cBhvr>
                                      <p:to>
                                        <p:strVal val="visible"/>
                                      </p:to>
                                    </p:set>
                                    <p:animEffect transition="in" filter="blinds(horizontal)">
                                      <p:cBhvr>
                                        <p:cTn id="16" dur="500"/>
                                        <p:tgtEl>
                                          <p:spTgt spid="7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7832"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46858A2F-F819-4A0F-B945-C1AAF498F3B1}" type="slidenum">
              <a:rPr lang="zh-CN" altLang="en-US" sz="1400" b="1"/>
              <a:pPr/>
              <a:t>73</a:t>
            </a:fld>
            <a:endParaRPr lang="zh-CN" altLang="en-US" sz="1400" b="1"/>
          </a:p>
        </p:txBody>
      </p:sp>
      <p:sp>
        <p:nvSpPr>
          <p:cNvPr id="76803" name="Rectangle 3"/>
          <p:cNvSpPr>
            <a:spLocks noGrp="1" noChangeArrowheads="1"/>
          </p:cNvSpPr>
          <p:nvPr>
            <p:ph type="body" idx="4294967295"/>
          </p:nvPr>
        </p:nvSpPr>
        <p:spPr>
          <a:xfrm>
            <a:off x="611560" y="1303065"/>
            <a:ext cx="8229600" cy="1909911"/>
          </a:xfrm>
        </p:spPr>
        <p:txBody>
          <a:bodyPr/>
          <a:lstStyle/>
          <a:p>
            <a:pPr marL="533400" indent="-533400" eaLnBrk="1" hangingPunct="1">
              <a:buFont typeface="Wingdings" pitchFamily="2" charset="2"/>
              <a:buNone/>
            </a:pPr>
            <a:r>
              <a:rPr lang="zh-CN" altLang="en-US" dirty="0" smtClean="0"/>
              <a:t>(6)单步运行</a:t>
            </a:r>
          </a:p>
          <a:p>
            <a:pPr marL="533400" indent="-533400" eaLnBrk="1" hangingPunct="1"/>
            <a:r>
              <a:rPr lang="zh-CN" altLang="en-US" dirty="0" smtClean="0"/>
              <a:t>很多情况下，调试的时候要单步运行，在断点处输入 “n”(next)或者“s”(step) 。它们之间的区别在于：若有函数调用时，“s”会进入该函数，“n”不会进入该函数。</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88640"/>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00" y="2060848"/>
            <a:ext cx="5904656" cy="23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300" y="4725144"/>
            <a:ext cx="6599237"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9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92396883-3EFF-46C6-83CC-F00D65EE6C2C}" type="slidenum">
              <a:rPr lang="zh-CN" altLang="en-US" sz="1400" b="1"/>
              <a:pPr/>
              <a:t>74</a:t>
            </a:fld>
            <a:endParaRPr lang="zh-CN" altLang="en-US" sz="1400" b="1"/>
          </a:p>
        </p:txBody>
      </p:sp>
      <p:sp>
        <p:nvSpPr>
          <p:cNvPr id="77827" name="Rectangle 3"/>
          <p:cNvSpPr>
            <a:spLocks noGrp="1" noChangeArrowheads="1"/>
          </p:cNvSpPr>
          <p:nvPr>
            <p:ph type="body" idx="4294967295"/>
          </p:nvPr>
        </p:nvSpPr>
        <p:spPr>
          <a:xfrm>
            <a:off x="539750" y="1412875"/>
            <a:ext cx="8604250" cy="2016125"/>
          </a:xfrm>
        </p:spPr>
        <p:txBody>
          <a:bodyPr/>
          <a:lstStyle/>
          <a:p>
            <a:pPr marL="533400" indent="-533400" eaLnBrk="1" hangingPunct="1">
              <a:buFont typeface="Wingdings" pitchFamily="2" charset="2"/>
              <a:buNone/>
            </a:pPr>
            <a:r>
              <a:rPr lang="zh-CN" altLang="en-US" dirty="0" smtClean="0"/>
              <a:t>(7)继续运行程序</a:t>
            </a:r>
          </a:p>
          <a:p>
            <a:pPr marL="533400" indent="-533400" eaLnBrk="1" hangingPunct="1"/>
            <a:r>
              <a:rPr lang="zh-CN" altLang="en-US" dirty="0" smtClean="0"/>
              <a:t>在查看完变量或堆栈情况后，可以如前单步运行，也可以输入“c”(continue)命令恢复程序的正常运行，把剩余的程序执行完，并显示执行结果。</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88640"/>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344844"/>
            <a:ext cx="6552728" cy="332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6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12" dur="500"/>
                                        <p:tgtEl>
                                          <p:spTgt spid="7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1A4E810A-2245-4489-A53C-D6C6DD94C205}" type="slidenum">
              <a:rPr lang="zh-CN" altLang="en-US" sz="1400" b="1"/>
              <a:pPr/>
              <a:t>75</a:t>
            </a:fld>
            <a:endParaRPr lang="zh-CN" altLang="en-US" sz="1400" b="1"/>
          </a:p>
        </p:txBody>
      </p:sp>
      <p:sp>
        <p:nvSpPr>
          <p:cNvPr id="78851" name="Rectangle 3"/>
          <p:cNvSpPr>
            <a:spLocks noGrp="1" noChangeArrowheads="1"/>
          </p:cNvSpPr>
          <p:nvPr>
            <p:ph type="body" idx="4294967295"/>
          </p:nvPr>
        </p:nvSpPr>
        <p:spPr>
          <a:xfrm>
            <a:off x="611560" y="1340769"/>
            <a:ext cx="8229600" cy="576064"/>
          </a:xfrm>
        </p:spPr>
        <p:txBody>
          <a:bodyPr/>
          <a:lstStyle/>
          <a:p>
            <a:pPr marL="533400" indent="-533400" eaLnBrk="1" hangingPunct="1">
              <a:buFont typeface="Wingdings" pitchFamily="2" charset="2"/>
              <a:buNone/>
            </a:pPr>
            <a:r>
              <a:rPr lang="zh-CN" altLang="en-US" dirty="0" smtClean="0"/>
              <a:t>（8）退出gdb环境：只要输入“q”(quit)命令即可。</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88640"/>
            <a:ext cx="63341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600" y="2564904"/>
            <a:ext cx="7920880" cy="1846659"/>
          </a:xfrm>
          <a:prstGeom prst="rect">
            <a:avLst/>
          </a:prstGeom>
          <a:noFill/>
        </p:spPr>
        <p:txBody>
          <a:bodyPr wrap="square" rtlCol="0">
            <a:spAutoFit/>
          </a:bodyPr>
          <a:lstStyle/>
          <a:p>
            <a:r>
              <a:rPr lang="zh-CN" altLang="en-US" sz="2400" b="1" dirty="0" smtClean="0"/>
              <a:t>思考与实验：</a:t>
            </a:r>
            <a:endParaRPr lang="en-US" altLang="zh-CN" sz="2400" b="1" dirty="0" smtClean="0"/>
          </a:p>
          <a:p>
            <a:r>
              <a:rPr lang="zh-CN" altLang="en-US" sz="2400" dirty="0" smtClean="0"/>
              <a:t>此</a:t>
            </a:r>
            <a:r>
              <a:rPr lang="zh-CN" altLang="en-US" sz="2400" dirty="0"/>
              <a:t>例中，如果比较的结果刚好</a:t>
            </a:r>
            <a:r>
              <a:rPr lang="zh-CN" altLang="en-US" sz="2400" dirty="0" smtClean="0"/>
              <a:t>相反</a:t>
            </a:r>
            <a:endParaRPr lang="en-US" altLang="zh-CN" sz="2400" dirty="0" smtClean="0"/>
          </a:p>
          <a:p>
            <a:r>
              <a:rPr lang="en-US" altLang="zh-CN" sz="2400" dirty="0" smtClean="0"/>
              <a:t>1</a:t>
            </a:r>
            <a:r>
              <a:rPr lang="zh-CN" altLang="en-US" sz="2400" dirty="0" smtClean="0"/>
              <a:t>、应该</a:t>
            </a:r>
            <a:r>
              <a:rPr lang="zh-CN" altLang="en-US" sz="2400" dirty="0"/>
              <a:t>把断点设置在第几行</a:t>
            </a:r>
            <a:r>
              <a:rPr lang="zh-CN" altLang="en-US" sz="2400" dirty="0" smtClean="0"/>
              <a:t>？</a:t>
            </a:r>
            <a:endParaRPr lang="en-US" altLang="zh-CN" sz="2400" dirty="0" smtClean="0"/>
          </a:p>
          <a:p>
            <a:r>
              <a:rPr lang="en-US" altLang="zh-CN" sz="2400" dirty="0" smtClean="0"/>
              <a:t>2</a:t>
            </a:r>
            <a:r>
              <a:rPr lang="zh-CN" altLang="en-US" sz="2400" dirty="0" smtClean="0"/>
              <a:t>、调试</a:t>
            </a:r>
            <a:r>
              <a:rPr lang="zh-CN" altLang="en-US" sz="2400" dirty="0"/>
              <a:t>的时候还需要注意什么才能看出变量的值？</a:t>
            </a:r>
          </a:p>
          <a:p>
            <a:endParaRPr lang="zh-CN" altLang="en-US" dirty="0"/>
          </a:p>
        </p:txBody>
      </p:sp>
    </p:spTree>
    <p:extLst>
      <p:ext uri="{BB962C8B-B14F-4D97-AF65-F5344CB8AC3E}">
        <p14:creationId xmlns:p14="http://schemas.microsoft.com/office/powerpoint/2010/main" val="195678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3" name="灯片编号占位符 3"/>
          <p:cNvSpPr txBox="1">
            <a:spLocks noGrp="1" noChangeArrowheads="1"/>
          </p:cNvSpPr>
          <p:nvPr/>
        </p:nvSpPr>
        <p:spPr bwMode="auto">
          <a:xfrm>
            <a:off x="827088" y="6381750"/>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fld id="{6E2019AC-5AEC-4ECD-86D2-0F684A9E3EEE}" type="slidenum">
              <a:rPr lang="zh-CN" altLang="en-US" sz="1400" b="1"/>
              <a:pPr/>
              <a:t>76</a:t>
            </a:fld>
            <a:endParaRPr lang="zh-CN" altLang="en-US" sz="1400" b="1"/>
          </a:p>
        </p:txBody>
      </p:sp>
      <p:sp>
        <p:nvSpPr>
          <p:cNvPr id="79874" name="Rectangle 2"/>
          <p:cNvSpPr>
            <a:spLocks noGrp="1" noChangeArrowheads="1"/>
          </p:cNvSpPr>
          <p:nvPr>
            <p:ph type="title" idx="4294967295"/>
          </p:nvPr>
        </p:nvSpPr>
        <p:spPr>
          <a:xfrm>
            <a:off x="1900709" y="188640"/>
            <a:ext cx="7128792" cy="1080120"/>
          </a:xfrm>
        </p:spPr>
        <p:txBody>
          <a:bodyPr/>
          <a:lstStyle/>
          <a:p>
            <a:pPr eaLnBrk="1" hangingPunct="1"/>
            <a:r>
              <a:rPr lang="zh-CN" altLang="en-US" b="1" dirty="0" smtClean="0"/>
              <a:t>课后练习</a:t>
            </a:r>
          </a:p>
        </p:txBody>
      </p:sp>
      <p:sp>
        <p:nvSpPr>
          <p:cNvPr id="79875" name="Rectangle 3"/>
          <p:cNvSpPr>
            <a:spLocks noGrp="1" noChangeArrowheads="1"/>
          </p:cNvSpPr>
          <p:nvPr>
            <p:ph type="body" idx="4294967295"/>
          </p:nvPr>
        </p:nvSpPr>
        <p:spPr>
          <a:xfrm>
            <a:off x="539552" y="1340768"/>
            <a:ext cx="8229600" cy="4525963"/>
          </a:xfrm>
        </p:spPr>
        <p:txBody>
          <a:bodyPr/>
          <a:lstStyle/>
          <a:p>
            <a:pPr marL="457200" indent="-457200" eaLnBrk="1" hangingPunct="1">
              <a:buFont typeface="Wingdings" pitchFamily="2" charset="2"/>
              <a:buAutoNum type="arabicPeriod"/>
            </a:pPr>
            <a:r>
              <a:rPr lang="zh-CN" altLang="en-US" sz="2400" dirty="0" smtClean="0"/>
              <a:t>编写一个简单的c语言程序：输出两行文字“Linux下的c也不是太难嘛！”，在Linux下编辑、编译、运行。</a:t>
            </a:r>
          </a:p>
          <a:p>
            <a:pPr marL="457200" indent="-457200" eaLnBrk="1" hangingPunct="1">
              <a:buFont typeface="Wingdings" pitchFamily="2" charset="2"/>
              <a:buAutoNum type="arabicPeriod"/>
            </a:pPr>
            <a:r>
              <a:rPr lang="zh-CN" altLang="en-US" sz="2400" dirty="0" smtClean="0"/>
              <a:t>编写一个简单的c语言程序：根据输入的两个整数求平均值并且在终端输出，通过gcc编译器得到它的汇编程序文件。</a:t>
            </a:r>
          </a:p>
          <a:p>
            <a:pPr marL="457200" indent="-457200" eaLnBrk="1" hangingPunct="1">
              <a:buFont typeface="Wingdings" pitchFamily="2" charset="2"/>
              <a:buAutoNum type="arabicPeriod"/>
            </a:pPr>
            <a:r>
              <a:rPr lang="zh-CN" altLang="en-US" sz="2400" dirty="0" smtClean="0"/>
              <a:t>用gdb调试器调试上面第2题的程序，查看程序执行每一步变量的值，熟悉gdb的使用流程。</a:t>
            </a:r>
          </a:p>
          <a:p>
            <a:pPr marL="457200" indent="-457200" eaLnBrk="1" hangingPunct="1">
              <a:buFont typeface="Wingdings" pitchFamily="2" charset="2"/>
              <a:buAutoNum type="arabicPeriod"/>
            </a:pPr>
            <a:r>
              <a:rPr lang="zh-CN" altLang="en-US" sz="2400" dirty="0" smtClean="0"/>
              <a:t>编写一个c语言程序：打印输出所有“水仙花数”，用gdb调试程序（给出步骤，至少十步以上）。所谓“水仙花数”是指一个3位数，其各位数字立方和等于该数本身。例如，153是一水仙花数，因为153=1³+5³+3³。</a:t>
            </a:r>
          </a:p>
        </p:txBody>
      </p:sp>
    </p:spTree>
    <p:extLst>
      <p:ext uri="{BB962C8B-B14F-4D97-AF65-F5344CB8AC3E}">
        <p14:creationId xmlns:p14="http://schemas.microsoft.com/office/powerpoint/2010/main" val="28145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2" dur="500"/>
                                        <p:tgtEl>
                                          <p:spTgt spid="79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gcc</a:t>
            </a:r>
            <a:r>
              <a:rPr lang="zh-CN" altLang="en-US" b="1" dirty="0"/>
              <a:t>编译器</a:t>
            </a:r>
            <a:endParaRPr lang="zh-CN" altLang="en-US" dirty="0"/>
          </a:p>
        </p:txBody>
      </p:sp>
      <p:sp>
        <p:nvSpPr>
          <p:cNvPr id="3" name="内容占位符 2"/>
          <p:cNvSpPr>
            <a:spLocks noGrp="1"/>
          </p:cNvSpPr>
          <p:nvPr>
            <p:ph idx="1"/>
          </p:nvPr>
        </p:nvSpPr>
        <p:spPr/>
        <p:txBody>
          <a:bodyPr/>
          <a:lstStyle/>
          <a:p>
            <a:r>
              <a:rPr lang="en-US" altLang="zh-CN" dirty="0" err="1" smtClean="0"/>
              <a:t>gcc</a:t>
            </a:r>
            <a:r>
              <a:rPr lang="zh-CN" altLang="en-US" dirty="0" smtClean="0"/>
              <a:t>支持编译的后缀名</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93008697"/>
              </p:ext>
            </p:extLst>
          </p:nvPr>
        </p:nvGraphicFramePr>
        <p:xfrm>
          <a:off x="755576" y="2276872"/>
          <a:ext cx="8064896" cy="2664298"/>
        </p:xfrm>
        <a:graphic>
          <a:graphicData uri="http://schemas.openxmlformats.org/drawingml/2006/table">
            <a:tbl>
              <a:tblPr firstRow="1" bandRow="1">
                <a:tableStyleId>{ED083AE6-46FA-4A59-8FB0-9F97EB10719F}</a:tableStyleId>
              </a:tblPr>
              <a:tblGrid>
                <a:gridCol w="936104"/>
                <a:gridCol w="2880320"/>
                <a:gridCol w="936104"/>
                <a:gridCol w="3312368"/>
              </a:tblGrid>
              <a:tr h="380614">
                <a:tc>
                  <a:txBody>
                    <a:bodyPr/>
                    <a:lstStyle/>
                    <a:p>
                      <a:pPr algn="ctr"/>
                      <a:r>
                        <a:rPr lang="zh-CN" altLang="en-US" b="0" dirty="0" smtClean="0"/>
                        <a:t>后缀名</a:t>
                      </a:r>
                      <a:endParaRPr lang="zh-CN" altLang="en-US" b="0" dirty="0"/>
                    </a:p>
                  </a:txBody>
                  <a:tcPr/>
                </a:tc>
                <a:tc>
                  <a:txBody>
                    <a:bodyPr/>
                    <a:lstStyle/>
                    <a:p>
                      <a:pPr algn="ctr"/>
                      <a:r>
                        <a:rPr lang="zh-CN" altLang="en-US" b="0" dirty="0" smtClean="0"/>
                        <a:t>对应的语言</a:t>
                      </a:r>
                      <a:endParaRPr lang="zh-CN" altLang="en-US" b="0" dirty="0"/>
                    </a:p>
                  </a:txBody>
                  <a:tcPr/>
                </a:tc>
                <a:tc>
                  <a:txBody>
                    <a:bodyPr/>
                    <a:lstStyle/>
                    <a:p>
                      <a:pPr algn="ctr"/>
                      <a:r>
                        <a:rPr lang="zh-CN" altLang="en-US" b="0" dirty="0" smtClean="0"/>
                        <a:t>后缀名</a:t>
                      </a:r>
                      <a:endParaRPr lang="zh-CN" altLang="en-US" b="0" dirty="0"/>
                    </a:p>
                  </a:txBody>
                  <a:tcPr/>
                </a:tc>
                <a:tc>
                  <a:txBody>
                    <a:bodyPr/>
                    <a:lstStyle/>
                    <a:p>
                      <a:pPr algn="ctr"/>
                      <a:r>
                        <a:rPr lang="zh-CN" altLang="en-US" b="0" dirty="0" smtClean="0"/>
                        <a:t>对应的语言</a:t>
                      </a:r>
                      <a:endParaRPr lang="zh-CN" altLang="en-US" b="0" dirty="0"/>
                    </a:p>
                  </a:txBody>
                  <a:tcPr/>
                </a:tc>
              </a:tr>
              <a:tr h="380614">
                <a:tc>
                  <a:txBody>
                    <a:bodyPr/>
                    <a:lstStyle/>
                    <a:p>
                      <a:r>
                        <a:rPr lang="en-US" altLang="zh-CN" dirty="0" smtClean="0"/>
                        <a:t>.c</a:t>
                      </a:r>
                      <a:endParaRPr lang="zh-CN" altLang="en-US" dirty="0"/>
                    </a:p>
                  </a:txBody>
                  <a:tcPr/>
                </a:tc>
                <a:tc>
                  <a:txBody>
                    <a:bodyPr/>
                    <a:lstStyle/>
                    <a:p>
                      <a:r>
                        <a:rPr lang="en-US" altLang="zh-CN" dirty="0" smtClean="0"/>
                        <a:t>C</a:t>
                      </a:r>
                      <a:r>
                        <a:rPr lang="zh-CN" altLang="en-US" dirty="0" smtClean="0"/>
                        <a:t>原始程序</a:t>
                      </a:r>
                      <a:endParaRPr lang="zh-CN" altLang="en-US" dirty="0"/>
                    </a:p>
                  </a:txBody>
                  <a:tcPr/>
                </a:tc>
                <a:tc>
                  <a:txBody>
                    <a:bodyPr/>
                    <a:lstStyle/>
                    <a:p>
                      <a:r>
                        <a:rPr lang="en-US" altLang="zh-CN" dirty="0" smtClean="0"/>
                        <a:t>.ii</a:t>
                      </a:r>
                      <a:endParaRPr lang="zh-CN" altLang="en-US" dirty="0"/>
                    </a:p>
                  </a:txBody>
                  <a:tcPr/>
                </a:tc>
                <a:tc>
                  <a:txBody>
                    <a:bodyPr/>
                    <a:lstStyle/>
                    <a:p>
                      <a:pPr marL="0" marR="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smtClean="0"/>
                        <a:t>已经过预处理的</a:t>
                      </a:r>
                      <a:r>
                        <a:rPr lang="en-US" altLang="zh-CN" dirty="0" smtClean="0"/>
                        <a:t>C++</a:t>
                      </a:r>
                      <a:r>
                        <a:rPr lang="zh-CN" altLang="en-US" dirty="0" smtClean="0"/>
                        <a:t>原始程序</a:t>
                      </a:r>
                      <a:endParaRPr lang="zh-CN" altLang="en-US" dirty="0"/>
                    </a:p>
                  </a:txBody>
                  <a:tcPr/>
                </a:tc>
              </a:tr>
              <a:tr h="380614">
                <a:tc>
                  <a:txBody>
                    <a:bodyPr/>
                    <a:lstStyle/>
                    <a:p>
                      <a:r>
                        <a:rPr lang="en-US" altLang="zh-CN" dirty="0" smtClean="0"/>
                        <a:t>.C</a:t>
                      </a:r>
                      <a:endParaRPr lang="zh-CN" altLang="en-US" dirty="0"/>
                    </a:p>
                  </a:txBody>
                  <a:tcPr/>
                </a:tc>
                <a:tc>
                  <a:txBody>
                    <a:bodyPr/>
                    <a:lstStyle/>
                    <a:p>
                      <a:r>
                        <a:rPr lang="en-US" altLang="zh-CN" dirty="0" smtClean="0"/>
                        <a:t>C++</a:t>
                      </a:r>
                      <a:r>
                        <a:rPr lang="zh-CN" altLang="en-US" dirty="0" smtClean="0"/>
                        <a:t>原始程序</a:t>
                      </a:r>
                      <a:endParaRPr lang="zh-CN" altLang="en-US" dirty="0"/>
                    </a:p>
                  </a:txBody>
                  <a:tcPr/>
                </a:tc>
                <a:tc>
                  <a:txBody>
                    <a:bodyPr/>
                    <a:lstStyle/>
                    <a:p>
                      <a:r>
                        <a:rPr lang="en-US" altLang="zh-CN" dirty="0" smtClean="0"/>
                        <a:t>.s</a:t>
                      </a:r>
                      <a:endParaRPr lang="zh-CN" altLang="en-US" dirty="0"/>
                    </a:p>
                  </a:txBody>
                  <a:tcPr/>
                </a:tc>
                <a:tc>
                  <a:txBody>
                    <a:bodyPr/>
                    <a:lstStyle/>
                    <a:p>
                      <a:r>
                        <a:rPr lang="zh-CN" altLang="en-US" dirty="0" smtClean="0"/>
                        <a:t>汇编语言原始程序</a:t>
                      </a:r>
                      <a:endParaRPr lang="zh-CN" altLang="en-US" dirty="0"/>
                    </a:p>
                  </a:txBody>
                  <a:tcPr/>
                </a:tc>
              </a:tr>
              <a:tr h="380614">
                <a:tc>
                  <a:txBody>
                    <a:bodyPr/>
                    <a:lstStyle/>
                    <a:p>
                      <a:r>
                        <a:rPr lang="en-US" altLang="zh-CN" dirty="0" smtClean="0"/>
                        <a:t>.cc</a:t>
                      </a:r>
                      <a:endParaRPr lang="zh-CN" altLang="en-US" dirty="0"/>
                    </a:p>
                  </a:txBody>
                  <a:tcPr/>
                </a:tc>
                <a:tc>
                  <a:txBody>
                    <a:bodyPr/>
                    <a:lstStyle/>
                    <a:p>
                      <a:pPr marL="0" marR="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smtClean="0"/>
                        <a:t>C++</a:t>
                      </a:r>
                      <a:r>
                        <a:rPr lang="zh-CN" altLang="en-US" dirty="0" smtClean="0"/>
                        <a:t>原始程序</a:t>
                      </a:r>
                      <a:endParaRPr lang="zh-CN" altLang="en-US" dirty="0"/>
                    </a:p>
                  </a:txBody>
                  <a:tcPr/>
                </a:tc>
                <a:tc>
                  <a:txBody>
                    <a:bodyPr/>
                    <a:lstStyle/>
                    <a:p>
                      <a:r>
                        <a:rPr lang="en-US" altLang="zh-CN" dirty="0" smtClean="0"/>
                        <a:t>.S</a:t>
                      </a:r>
                      <a:endParaRPr lang="zh-CN" altLang="en-US" dirty="0"/>
                    </a:p>
                  </a:txBody>
                  <a:tcPr/>
                </a:tc>
                <a:tc>
                  <a:txBody>
                    <a:bodyPr/>
                    <a:lstStyle/>
                    <a:p>
                      <a:r>
                        <a:rPr lang="zh-CN" altLang="en-US" dirty="0" smtClean="0"/>
                        <a:t>汇编语言原始程序</a:t>
                      </a:r>
                      <a:endParaRPr lang="zh-CN" altLang="en-US" dirty="0"/>
                    </a:p>
                  </a:txBody>
                  <a:tcPr/>
                </a:tc>
              </a:tr>
              <a:tr h="380614">
                <a:tc>
                  <a:txBody>
                    <a:bodyPr/>
                    <a:lstStyle/>
                    <a:p>
                      <a:r>
                        <a:rPr lang="en-US" altLang="zh-CN" dirty="0" smtClean="0"/>
                        <a:t>.cxx</a:t>
                      </a:r>
                      <a:endParaRPr lang="zh-CN" altLang="en-US" dirty="0"/>
                    </a:p>
                  </a:txBody>
                  <a:tcPr/>
                </a:tc>
                <a:tc>
                  <a:txBody>
                    <a:bodyPr/>
                    <a:lstStyle/>
                    <a:p>
                      <a:pPr marL="0" marR="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smtClean="0"/>
                        <a:t>C++</a:t>
                      </a:r>
                      <a:r>
                        <a:rPr lang="zh-CN" altLang="en-US" dirty="0" smtClean="0"/>
                        <a:t>原始程序</a:t>
                      </a:r>
                      <a:endParaRPr lang="zh-CN" altLang="en-US" dirty="0"/>
                    </a:p>
                  </a:txBody>
                  <a:tcPr/>
                </a:tc>
                <a:tc>
                  <a:txBody>
                    <a:bodyPr/>
                    <a:lstStyle/>
                    <a:p>
                      <a:r>
                        <a:rPr lang="en-US" altLang="zh-CN" dirty="0" smtClean="0"/>
                        <a:t>.h</a:t>
                      </a:r>
                      <a:endParaRPr lang="zh-CN" altLang="en-US" dirty="0"/>
                    </a:p>
                  </a:txBody>
                  <a:tcPr/>
                </a:tc>
                <a:tc>
                  <a:txBody>
                    <a:bodyPr/>
                    <a:lstStyle/>
                    <a:p>
                      <a:r>
                        <a:rPr lang="zh-CN" altLang="en-US" dirty="0" smtClean="0"/>
                        <a:t>预处理文件（头文件）</a:t>
                      </a:r>
                      <a:endParaRPr lang="zh-CN" altLang="en-US" dirty="0"/>
                    </a:p>
                  </a:txBody>
                  <a:tcPr/>
                </a:tc>
              </a:tr>
              <a:tr h="380614">
                <a:tc>
                  <a:txBody>
                    <a:bodyPr/>
                    <a:lstStyle/>
                    <a:p>
                      <a:r>
                        <a:rPr lang="en-US" altLang="zh-CN" dirty="0" smtClean="0"/>
                        <a:t>.m</a:t>
                      </a:r>
                      <a:endParaRPr lang="zh-CN" altLang="en-US" dirty="0"/>
                    </a:p>
                  </a:txBody>
                  <a:tcPr/>
                </a:tc>
                <a:tc>
                  <a:txBody>
                    <a:bodyPr/>
                    <a:lstStyle/>
                    <a:p>
                      <a:r>
                        <a:rPr lang="en-US" altLang="zh-CN" dirty="0" smtClean="0"/>
                        <a:t>Objective-C</a:t>
                      </a:r>
                      <a:r>
                        <a:rPr lang="zh-CN" altLang="en-US" dirty="0" smtClean="0"/>
                        <a:t>原始程序</a:t>
                      </a:r>
                      <a:endParaRPr lang="zh-CN" altLang="en-US" dirty="0"/>
                    </a:p>
                  </a:txBody>
                  <a:tcPr/>
                </a:tc>
                <a:tc>
                  <a:txBody>
                    <a:bodyPr/>
                    <a:lstStyle/>
                    <a:p>
                      <a:r>
                        <a:rPr lang="en-US" altLang="zh-CN" dirty="0" smtClean="0"/>
                        <a:t>.o</a:t>
                      </a:r>
                      <a:endParaRPr lang="zh-CN" altLang="en-US" dirty="0"/>
                    </a:p>
                  </a:txBody>
                  <a:tcPr/>
                </a:tc>
                <a:tc>
                  <a:txBody>
                    <a:bodyPr/>
                    <a:lstStyle/>
                    <a:p>
                      <a:r>
                        <a:rPr lang="zh-CN" altLang="en-US" dirty="0" smtClean="0"/>
                        <a:t>目标文件</a:t>
                      </a:r>
                      <a:endParaRPr lang="zh-CN" altLang="en-US" dirty="0"/>
                    </a:p>
                  </a:txBody>
                  <a:tcPr/>
                </a:tc>
              </a:tr>
              <a:tr h="380614">
                <a:tc>
                  <a:txBody>
                    <a:bodyPr/>
                    <a:lstStyle/>
                    <a:p>
                      <a:r>
                        <a:rPr lang="en-US" altLang="zh-CN" dirty="0" smtClean="0"/>
                        <a:t>.</a:t>
                      </a:r>
                      <a:r>
                        <a:rPr lang="en-US" altLang="zh-CN" dirty="0" err="1" smtClean="0"/>
                        <a:t>i</a:t>
                      </a:r>
                      <a:endParaRPr lang="zh-CN" altLang="en-US" dirty="0"/>
                    </a:p>
                  </a:txBody>
                  <a:tcPr/>
                </a:tc>
                <a:tc>
                  <a:txBody>
                    <a:bodyPr/>
                    <a:lstStyle/>
                    <a:p>
                      <a:r>
                        <a:rPr lang="zh-CN" altLang="en-US" dirty="0" smtClean="0"/>
                        <a:t>已经过预处理的</a:t>
                      </a:r>
                      <a:r>
                        <a:rPr lang="en-US" altLang="zh-CN" dirty="0" smtClean="0"/>
                        <a:t>C</a:t>
                      </a:r>
                      <a:r>
                        <a:rPr lang="zh-CN" altLang="en-US" dirty="0" smtClean="0"/>
                        <a:t>原始程序</a:t>
                      </a:r>
                      <a:endParaRPr lang="zh-CN" altLang="en-US" dirty="0"/>
                    </a:p>
                  </a:txBody>
                  <a:tcPr/>
                </a:tc>
                <a:tc>
                  <a:txBody>
                    <a:bodyPr/>
                    <a:lstStyle/>
                    <a:p>
                      <a:r>
                        <a:rPr lang="en-US" altLang="zh-CN" dirty="0" smtClean="0"/>
                        <a:t>.a/.so</a:t>
                      </a:r>
                      <a:endParaRPr lang="zh-CN" altLang="en-US" dirty="0"/>
                    </a:p>
                  </a:txBody>
                  <a:tcPr/>
                </a:tc>
                <a:tc>
                  <a:txBody>
                    <a:bodyPr/>
                    <a:lstStyle/>
                    <a:p>
                      <a:r>
                        <a:rPr lang="zh-CN" altLang="en-US" dirty="0" smtClean="0"/>
                        <a:t>编译后的库文件</a:t>
                      </a:r>
                      <a:endParaRPr lang="zh-CN" altLang="en-US" dirty="0"/>
                    </a:p>
                  </a:txBody>
                  <a:tcPr/>
                </a:tc>
              </a:tr>
            </a:tbl>
          </a:graphicData>
        </a:graphic>
      </p:graphicFrame>
    </p:spTree>
    <p:extLst>
      <p:ext uri="{BB962C8B-B14F-4D97-AF65-F5344CB8AC3E}">
        <p14:creationId xmlns:p14="http://schemas.microsoft.com/office/powerpoint/2010/main" val="16041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gcc</a:t>
            </a:r>
            <a:r>
              <a:rPr lang="zh-CN" altLang="en-US" b="1" dirty="0"/>
              <a:t>编译器</a:t>
            </a:r>
            <a:endParaRPr lang="zh-CN" altLang="en-US" dirty="0"/>
          </a:p>
        </p:txBody>
      </p:sp>
      <p:sp>
        <p:nvSpPr>
          <p:cNvPr id="3" name="内容占位符 2"/>
          <p:cNvSpPr>
            <a:spLocks noGrp="1"/>
          </p:cNvSpPr>
          <p:nvPr>
            <p:ph idx="1"/>
          </p:nvPr>
        </p:nvSpPr>
        <p:spPr>
          <a:xfrm>
            <a:off x="683568" y="1124745"/>
            <a:ext cx="8229600" cy="576064"/>
          </a:xfrm>
        </p:spPr>
        <p:txBody>
          <a:bodyPr/>
          <a:lstStyle/>
          <a:p>
            <a:r>
              <a:rPr lang="en-US" altLang="zh-CN" dirty="0" err="1"/>
              <a:t>gcc</a:t>
            </a:r>
            <a:r>
              <a:rPr lang="en-US" altLang="zh-CN" dirty="0"/>
              <a:t> [options] </a:t>
            </a:r>
            <a:r>
              <a:rPr lang="en-US" altLang="zh-CN" dirty="0" smtClean="0"/>
              <a:t>filename-list</a:t>
            </a:r>
            <a:r>
              <a:rPr lang="zh-CN" altLang="en-US" dirty="0" smtClean="0"/>
              <a:t>命令行的常用</a:t>
            </a:r>
            <a:r>
              <a:rPr lang="en-US" altLang="zh-CN" dirty="0" smtClean="0"/>
              <a:t>options</a:t>
            </a:r>
            <a:r>
              <a:rPr lang="zh-CN" altLang="en-US" dirty="0" smtClean="0"/>
              <a:t>包括</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2189607"/>
              </p:ext>
            </p:extLst>
          </p:nvPr>
        </p:nvGraphicFramePr>
        <p:xfrm>
          <a:off x="1187624" y="1772816"/>
          <a:ext cx="7490545" cy="4079240"/>
        </p:xfrm>
        <a:graphic>
          <a:graphicData uri="http://schemas.openxmlformats.org/drawingml/2006/table">
            <a:tbl>
              <a:tblPr firstRow="1" bandRow="1">
                <a:tableStyleId>{ED083AE6-46FA-4A59-8FB0-9F97EB10719F}</a:tableStyleId>
              </a:tblPr>
              <a:tblGrid>
                <a:gridCol w="1368152"/>
                <a:gridCol w="6122393"/>
              </a:tblGrid>
              <a:tr h="370840">
                <a:tc>
                  <a:txBody>
                    <a:bodyPr/>
                    <a:lstStyle/>
                    <a:p>
                      <a:pPr algn="ctr"/>
                      <a:r>
                        <a:rPr lang="en-US" altLang="zh-CN" b="0" dirty="0" smtClean="0"/>
                        <a:t>options</a:t>
                      </a:r>
                      <a:endParaRPr lang="zh-CN" altLang="en-US" b="0" dirty="0"/>
                    </a:p>
                  </a:txBody>
                  <a:tcPr/>
                </a:tc>
                <a:tc>
                  <a:txBody>
                    <a:bodyPr/>
                    <a:lstStyle/>
                    <a:p>
                      <a:pPr algn="ctr"/>
                      <a:r>
                        <a:rPr lang="zh-CN" altLang="en-US" b="0" dirty="0" smtClean="0"/>
                        <a:t>含义</a:t>
                      </a:r>
                      <a:endParaRPr lang="zh-CN" altLang="en-US" b="0" dirty="0"/>
                    </a:p>
                  </a:txBody>
                  <a:tcPr/>
                </a:tc>
              </a:tr>
              <a:tr h="370840">
                <a:tc>
                  <a:txBody>
                    <a:bodyPr/>
                    <a:lstStyle/>
                    <a:p>
                      <a:pPr algn="ctr"/>
                      <a:r>
                        <a:rPr lang="en-US" altLang="zh-CN" dirty="0" smtClean="0"/>
                        <a:t>-c</a:t>
                      </a:r>
                      <a:endParaRPr lang="zh-CN" altLang="en-US" dirty="0"/>
                    </a:p>
                  </a:txBody>
                  <a:tcPr/>
                </a:tc>
                <a:tc>
                  <a:txBody>
                    <a:bodyPr/>
                    <a:lstStyle/>
                    <a:p>
                      <a:r>
                        <a:rPr lang="zh-CN" altLang="en-US" dirty="0" smtClean="0"/>
                        <a:t>编译生成目标（</a:t>
                      </a:r>
                      <a:r>
                        <a:rPr lang="en-US" altLang="zh-CN" dirty="0" smtClean="0"/>
                        <a:t>.o</a:t>
                      </a:r>
                      <a:r>
                        <a:rPr lang="zh-CN" altLang="en-US" dirty="0" smtClean="0"/>
                        <a:t>）文件</a:t>
                      </a:r>
                      <a:endParaRPr lang="zh-CN" altLang="en-US" dirty="0"/>
                    </a:p>
                  </a:txBody>
                  <a:tcPr/>
                </a:tc>
              </a:tr>
              <a:tr h="370840">
                <a:tc>
                  <a:txBody>
                    <a:bodyPr/>
                    <a:lstStyle/>
                    <a:p>
                      <a:pPr algn="ctr"/>
                      <a:r>
                        <a:rPr lang="en-US" altLang="zh-CN" dirty="0" smtClean="0"/>
                        <a:t>-E</a:t>
                      </a:r>
                      <a:endParaRPr lang="zh-CN" altLang="en-US" dirty="0"/>
                    </a:p>
                  </a:txBody>
                  <a:tcPr/>
                </a:tc>
                <a:tc>
                  <a:txBody>
                    <a:bodyPr/>
                    <a:lstStyle/>
                    <a:p>
                      <a:r>
                        <a:rPr lang="zh-CN" altLang="en-US" dirty="0" smtClean="0"/>
                        <a:t>预处理源程序，生成</a:t>
                      </a:r>
                      <a:r>
                        <a:rPr lang="en-US" altLang="zh-CN" dirty="0" smtClean="0"/>
                        <a:t>.</a:t>
                      </a:r>
                      <a:r>
                        <a:rPr lang="en-US" altLang="zh-CN" dirty="0" err="1" smtClean="0"/>
                        <a:t>i</a:t>
                      </a:r>
                      <a:r>
                        <a:rPr lang="zh-CN" altLang="en-US" dirty="0" smtClean="0"/>
                        <a:t>文件</a:t>
                      </a:r>
                      <a:endParaRPr lang="zh-CN" altLang="en-US" dirty="0"/>
                    </a:p>
                  </a:txBody>
                  <a:tcPr/>
                </a:tc>
              </a:tr>
              <a:tr h="370840">
                <a:tc>
                  <a:txBody>
                    <a:bodyPr/>
                    <a:lstStyle/>
                    <a:p>
                      <a:pPr algn="ctr"/>
                      <a:r>
                        <a:rPr lang="en-US" altLang="zh-CN" dirty="0" smtClean="0"/>
                        <a:t>-g</a:t>
                      </a:r>
                      <a:endParaRPr lang="zh-CN" altLang="en-US" dirty="0"/>
                    </a:p>
                  </a:txBody>
                  <a:tcPr/>
                </a:tc>
                <a:tc>
                  <a:txBody>
                    <a:bodyPr/>
                    <a:lstStyle/>
                    <a:p>
                      <a:r>
                        <a:rPr lang="zh-CN" altLang="en-US" dirty="0" smtClean="0"/>
                        <a:t>创建用于</a:t>
                      </a:r>
                      <a:r>
                        <a:rPr lang="en-US" altLang="zh-CN" dirty="0" err="1" smtClean="0"/>
                        <a:t>gdb</a:t>
                      </a:r>
                      <a:r>
                        <a:rPr lang="en-US" altLang="zh-CN" dirty="0" smtClean="0"/>
                        <a:t>(GUN </a:t>
                      </a:r>
                      <a:r>
                        <a:rPr lang="en-US" altLang="zh-CN" dirty="0" err="1" smtClean="0"/>
                        <a:t>DeBugger</a:t>
                      </a:r>
                      <a:r>
                        <a:rPr lang="en-US" altLang="zh-CN" dirty="0" smtClean="0"/>
                        <a:t>)</a:t>
                      </a:r>
                      <a:r>
                        <a:rPr lang="zh-CN" altLang="en-US" dirty="0" smtClean="0"/>
                        <a:t>的符号表和调试信息</a:t>
                      </a:r>
                      <a:endParaRPr lang="zh-CN" altLang="en-US" dirty="0"/>
                    </a:p>
                  </a:txBody>
                  <a:tcPr/>
                </a:tc>
              </a:tr>
              <a:tr h="370840">
                <a:tc>
                  <a:txBody>
                    <a:bodyPr/>
                    <a:lstStyle/>
                    <a:p>
                      <a:pPr algn="ctr"/>
                      <a:r>
                        <a:rPr lang="en-US" altLang="zh-CN" dirty="0" smtClean="0"/>
                        <a:t>-l </a:t>
                      </a:r>
                      <a:r>
                        <a:rPr lang="zh-CN" altLang="en-US" dirty="0" smtClean="0"/>
                        <a:t>库文件名</a:t>
                      </a:r>
                      <a:endParaRPr lang="zh-CN" altLang="en-US" dirty="0"/>
                    </a:p>
                  </a:txBody>
                  <a:tcPr/>
                </a:tc>
                <a:tc>
                  <a:txBody>
                    <a:bodyPr/>
                    <a:lstStyle/>
                    <a:p>
                      <a:r>
                        <a:rPr lang="zh-CN" altLang="en-US" dirty="0" smtClean="0"/>
                        <a:t>连接库文件</a:t>
                      </a:r>
                      <a:endParaRPr lang="zh-CN" altLang="en-US" dirty="0"/>
                    </a:p>
                  </a:txBody>
                  <a:tcPr/>
                </a:tc>
              </a:tr>
              <a:tr h="370840">
                <a:tc>
                  <a:txBody>
                    <a:bodyPr/>
                    <a:lstStyle/>
                    <a:p>
                      <a:pPr algn="ctr"/>
                      <a:r>
                        <a:rPr lang="en-US" altLang="zh-CN" dirty="0" smtClean="0"/>
                        <a:t>-m</a:t>
                      </a:r>
                      <a:r>
                        <a:rPr lang="en-US" altLang="zh-CN" baseline="0" dirty="0" smtClean="0"/>
                        <a:t> </a:t>
                      </a:r>
                      <a:r>
                        <a:rPr lang="zh-CN" altLang="en-US" baseline="0" dirty="0" smtClean="0"/>
                        <a:t>类型</a:t>
                      </a:r>
                      <a:endParaRPr lang="zh-CN" altLang="en-US" dirty="0"/>
                    </a:p>
                  </a:txBody>
                  <a:tcPr/>
                </a:tc>
                <a:tc>
                  <a:txBody>
                    <a:bodyPr/>
                    <a:lstStyle/>
                    <a:p>
                      <a:r>
                        <a:rPr lang="zh-CN" altLang="en-US" dirty="0" smtClean="0"/>
                        <a:t>根据给定的</a:t>
                      </a:r>
                      <a:r>
                        <a:rPr lang="en-US" altLang="zh-CN" dirty="0" smtClean="0"/>
                        <a:t>CPU</a:t>
                      </a:r>
                      <a:r>
                        <a:rPr lang="zh-CN" altLang="en-US" dirty="0" smtClean="0"/>
                        <a:t>类型优化代码</a:t>
                      </a:r>
                      <a:endParaRPr lang="zh-CN" altLang="en-US" dirty="0"/>
                    </a:p>
                  </a:txBody>
                  <a:tcPr/>
                </a:tc>
              </a:tr>
              <a:tr h="370840">
                <a:tc>
                  <a:txBody>
                    <a:bodyPr/>
                    <a:lstStyle/>
                    <a:p>
                      <a:pPr algn="ctr"/>
                      <a:r>
                        <a:rPr lang="en-US" altLang="zh-CN" dirty="0" smtClean="0"/>
                        <a:t>-o </a:t>
                      </a:r>
                      <a:r>
                        <a:rPr lang="zh-CN" altLang="en-US" dirty="0" smtClean="0"/>
                        <a:t>文件名</a:t>
                      </a:r>
                      <a:endParaRPr lang="zh-CN" altLang="en-US" dirty="0"/>
                    </a:p>
                  </a:txBody>
                  <a:tcPr/>
                </a:tc>
                <a:tc>
                  <a:txBody>
                    <a:bodyPr/>
                    <a:lstStyle/>
                    <a:p>
                      <a:r>
                        <a:rPr lang="zh-CN" altLang="en-US" dirty="0" smtClean="0"/>
                        <a:t>将生成的文件或程序保存到指定文件中</a:t>
                      </a:r>
                      <a:endParaRPr lang="zh-CN" altLang="en-US" dirty="0"/>
                    </a:p>
                  </a:txBody>
                  <a:tcPr/>
                </a:tc>
              </a:tr>
              <a:tr h="370840">
                <a:tc>
                  <a:txBody>
                    <a:bodyPr/>
                    <a:lstStyle/>
                    <a:p>
                      <a:pPr algn="ctr"/>
                      <a:r>
                        <a:rPr lang="en-US" altLang="zh-CN" dirty="0" smtClean="0"/>
                        <a:t>-</a:t>
                      </a:r>
                      <a:r>
                        <a:rPr lang="en-US" altLang="zh-CN" dirty="0" err="1" smtClean="0"/>
                        <a:t>pg</a:t>
                      </a:r>
                      <a:endParaRPr lang="zh-CN" altLang="en-US" dirty="0"/>
                    </a:p>
                  </a:txBody>
                  <a:tcPr/>
                </a:tc>
                <a:tc>
                  <a:txBody>
                    <a:bodyPr/>
                    <a:lstStyle/>
                    <a:p>
                      <a:r>
                        <a:rPr lang="zh-CN" altLang="en-US" dirty="0" smtClean="0"/>
                        <a:t>产生供</a:t>
                      </a:r>
                      <a:r>
                        <a:rPr lang="en-US" altLang="zh-CN" dirty="0" smtClean="0"/>
                        <a:t>GUN</a:t>
                      </a:r>
                      <a:r>
                        <a:rPr lang="zh-CN" altLang="en-US" dirty="0" smtClean="0"/>
                        <a:t>剖析工具</a:t>
                      </a:r>
                      <a:r>
                        <a:rPr lang="en-US" altLang="zh-CN" dirty="0" err="1" smtClean="0"/>
                        <a:t>gprof</a:t>
                      </a:r>
                      <a:r>
                        <a:rPr lang="zh-CN" altLang="en-US" dirty="0" smtClean="0"/>
                        <a:t>使用的信息</a:t>
                      </a:r>
                      <a:endParaRPr lang="en-US" altLang="zh-CN" dirty="0" smtClean="0"/>
                    </a:p>
                  </a:txBody>
                  <a:tcPr/>
                </a:tc>
              </a:tr>
              <a:tr h="370840">
                <a:tc>
                  <a:txBody>
                    <a:bodyPr/>
                    <a:lstStyle/>
                    <a:p>
                      <a:pPr algn="ctr"/>
                      <a:r>
                        <a:rPr lang="en-US" altLang="zh-CN" dirty="0" smtClean="0"/>
                        <a:t>-S</a:t>
                      </a:r>
                      <a:endParaRPr lang="zh-CN" altLang="en-US" dirty="0"/>
                    </a:p>
                  </a:txBody>
                  <a:tcPr/>
                </a:tc>
                <a:tc>
                  <a:txBody>
                    <a:bodyPr/>
                    <a:lstStyle/>
                    <a:p>
                      <a:r>
                        <a:rPr lang="zh-CN" altLang="en-US" dirty="0" smtClean="0"/>
                        <a:t>跳过汇编和连接阶段，并保留编译产生的汇编代码（</a:t>
                      </a:r>
                      <a:r>
                        <a:rPr lang="en-US" altLang="zh-CN" dirty="0" smtClean="0"/>
                        <a:t>.s</a:t>
                      </a:r>
                      <a:r>
                        <a:rPr lang="zh-CN" altLang="en-US" dirty="0" smtClean="0"/>
                        <a:t>文件）</a:t>
                      </a:r>
                      <a:endParaRPr lang="en-US" altLang="zh-CN" dirty="0" smtClean="0"/>
                    </a:p>
                  </a:txBody>
                  <a:tcPr/>
                </a:tc>
              </a:tr>
              <a:tr h="370840">
                <a:tc>
                  <a:txBody>
                    <a:bodyPr/>
                    <a:lstStyle/>
                    <a:p>
                      <a:pPr algn="ctr"/>
                      <a:r>
                        <a:rPr lang="en-US" altLang="zh-CN" dirty="0" smtClean="0"/>
                        <a:t>-v</a:t>
                      </a:r>
                      <a:endParaRPr lang="zh-CN" altLang="en-US" dirty="0"/>
                    </a:p>
                  </a:txBody>
                  <a:tcPr/>
                </a:tc>
                <a:tc>
                  <a:txBody>
                    <a:bodyPr/>
                    <a:lstStyle/>
                    <a:p>
                      <a:r>
                        <a:rPr lang="zh-CN" altLang="en-US" dirty="0" smtClean="0"/>
                        <a:t>产生尽可能多的输出信息</a:t>
                      </a:r>
                      <a:endParaRPr lang="en-US" altLang="zh-CN" dirty="0" smtClean="0"/>
                    </a:p>
                  </a:txBody>
                  <a:tcPr/>
                </a:tc>
              </a:tr>
              <a:tr h="370840">
                <a:tc>
                  <a:txBody>
                    <a:bodyPr/>
                    <a:lstStyle/>
                    <a:p>
                      <a:pPr algn="ctr"/>
                      <a:r>
                        <a:rPr lang="en-US" altLang="zh-CN" dirty="0" smtClean="0"/>
                        <a:t>-w</a:t>
                      </a:r>
                      <a:endParaRPr lang="zh-CN" altLang="en-US" dirty="0"/>
                    </a:p>
                  </a:txBody>
                  <a:tcPr/>
                </a:tc>
                <a:tc>
                  <a:txBody>
                    <a:bodyPr/>
                    <a:lstStyle/>
                    <a:p>
                      <a:r>
                        <a:rPr lang="zh-CN" altLang="en-US" dirty="0" smtClean="0"/>
                        <a:t>忽略警告信息</a:t>
                      </a:r>
                      <a:endParaRPr lang="en-US" altLang="zh-CN" dirty="0" smtClean="0"/>
                    </a:p>
                  </a:txBody>
                  <a:tcPr/>
                </a:tc>
              </a:tr>
            </a:tbl>
          </a:graphicData>
        </a:graphic>
      </p:graphicFrame>
      <p:sp>
        <p:nvSpPr>
          <p:cNvPr id="5" name="TextBox 4"/>
          <p:cNvSpPr txBox="1"/>
          <p:nvPr/>
        </p:nvSpPr>
        <p:spPr>
          <a:xfrm>
            <a:off x="827584" y="6001067"/>
            <a:ext cx="7632848" cy="461665"/>
          </a:xfrm>
          <a:prstGeom prst="rect">
            <a:avLst/>
          </a:prstGeom>
          <a:noFill/>
        </p:spPr>
        <p:txBody>
          <a:bodyPr wrap="square" rtlCol="0">
            <a:spAutoFit/>
          </a:bodyPr>
          <a:lstStyle/>
          <a:p>
            <a:r>
              <a:rPr lang="zh-CN" altLang="en-US" sz="2400" dirty="0" smtClean="0"/>
              <a:t>更多的</a:t>
            </a:r>
            <a:r>
              <a:rPr lang="en-US" altLang="zh-CN" sz="2400" dirty="0" err="1" smtClean="0"/>
              <a:t>gcc</a:t>
            </a:r>
            <a:r>
              <a:rPr lang="zh-CN" altLang="en-US" sz="2400" dirty="0" smtClean="0"/>
              <a:t>选项请使用</a:t>
            </a:r>
            <a:r>
              <a:rPr lang="en-US" altLang="zh-CN" sz="2400" dirty="0" smtClean="0"/>
              <a:t>man</a:t>
            </a:r>
            <a:r>
              <a:rPr lang="zh-CN" altLang="en-US" sz="2400" dirty="0" smtClean="0"/>
              <a:t>或者</a:t>
            </a:r>
            <a:r>
              <a:rPr lang="en-US" altLang="zh-CN" sz="2400" dirty="0" smtClean="0"/>
              <a:t>—help</a:t>
            </a:r>
            <a:r>
              <a:rPr lang="zh-CN" altLang="en-US" sz="2400" dirty="0" smtClean="0"/>
              <a:t>帮助获得</a:t>
            </a:r>
            <a:endParaRPr lang="zh-CN" altLang="en-US" sz="2400" dirty="0"/>
          </a:p>
        </p:txBody>
      </p:sp>
    </p:spTree>
    <p:extLst>
      <p:ext uri="{BB962C8B-B14F-4D97-AF65-F5344CB8AC3E}">
        <p14:creationId xmlns:p14="http://schemas.microsoft.com/office/powerpoint/2010/main" val="24917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linux</Template>
  <TotalTime>2110</TotalTime>
  <Words>7262</Words>
  <Application>Microsoft Office PowerPoint</Application>
  <PresentationFormat>全屏显示(4:3)</PresentationFormat>
  <Paragraphs>743</Paragraphs>
  <Slides>76</Slides>
  <Notes>14</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linux</vt:lpstr>
      <vt:lpstr>PowerPoint 演示文稿</vt:lpstr>
      <vt:lpstr>本章重点 </vt:lpstr>
      <vt:lpstr>第一个Linux c程序</vt:lpstr>
      <vt:lpstr>第一个Linux c程序</vt:lpstr>
      <vt:lpstr>第一个Linux c程序</vt:lpstr>
      <vt:lpstr>第一个Linux c程序</vt:lpstr>
      <vt:lpstr>gcc编译器</vt:lpstr>
      <vt:lpstr>gcc编译器</vt:lpstr>
      <vt:lpstr>gcc编译器</vt:lpstr>
      <vt:lpstr>PowerPoint 演示文稿</vt:lpstr>
      <vt:lpstr>PowerPoint 演示文稿</vt:lpstr>
      <vt:lpstr>PowerPoint 演示文稿</vt:lpstr>
      <vt:lpstr>PowerPoint 演示文稿</vt:lpstr>
      <vt:lpstr>gcc编译流程</vt:lpstr>
      <vt:lpstr>PowerPoint 演示文稿</vt:lpstr>
      <vt:lpstr>PowerPoint 演示文稿</vt:lpstr>
      <vt:lpstr>gcc编译器的主要参数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静态库</vt:lpstr>
      <vt:lpstr>PowerPoint 演示文稿</vt:lpstr>
      <vt:lpstr>PowerPoint 演示文稿</vt:lpstr>
      <vt:lpstr>PowerPoint 演示文稿</vt:lpstr>
      <vt:lpstr>PowerPoint 演示文稿</vt:lpstr>
      <vt:lpstr>共享库</vt:lpstr>
      <vt:lpstr>PowerPoint 演示文稿</vt:lpstr>
      <vt:lpstr>PowerPoint 演示文稿</vt:lpstr>
      <vt:lpstr>make工程管理器</vt:lpstr>
      <vt:lpstr>编写makefile文件</vt:lpstr>
      <vt:lpstr>编写makefile文件</vt:lpstr>
      <vt:lpstr>编写makefile文件</vt:lpstr>
      <vt:lpstr>编写makefile文件</vt:lpstr>
      <vt:lpstr>编写makefile文件</vt:lpstr>
      <vt:lpstr>编写makefile文件</vt:lpstr>
      <vt:lpstr>编写makefile文件</vt:lpstr>
      <vt:lpstr>make的执行过程</vt:lpstr>
      <vt:lpstr>make的执行过程</vt:lpstr>
      <vt:lpstr>make的执行过程</vt:lpstr>
      <vt:lpstr>makefile变量的使用</vt:lpstr>
      <vt:lpstr>PowerPoint 演示文稿</vt:lpstr>
      <vt:lpstr>makefile变量的使用</vt:lpstr>
      <vt:lpstr>makefile变量的使用</vt:lpstr>
      <vt:lpstr>PowerPoint 演示文稿</vt:lpstr>
      <vt:lpstr>make和makefile</vt:lpstr>
      <vt:lpstr>make和makefile</vt:lpstr>
      <vt:lpstr>make和makefile</vt:lpstr>
      <vt:lpstr>make工作的执行步骤</vt:lpstr>
      <vt:lpstr>gdb调试工具</vt:lpstr>
      <vt:lpstr>PowerPoint 演示文稿</vt:lpstr>
      <vt:lpstr>gdb调试工具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dc:title>
  <dc:creator>zhuyp</dc:creator>
  <cp:lastModifiedBy>zhuyp</cp:lastModifiedBy>
  <cp:revision>108</cp:revision>
  <dcterms:created xsi:type="dcterms:W3CDTF">2018-02-24T02:32:33Z</dcterms:created>
  <dcterms:modified xsi:type="dcterms:W3CDTF">2018-04-10T10:57:47Z</dcterms:modified>
</cp:coreProperties>
</file>