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6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21" r:id="rId20"/>
    <p:sldId id="322" r:id="rId21"/>
    <p:sldId id="320" r:id="rId22"/>
    <p:sldId id="323" r:id="rId23"/>
    <p:sldId id="324" r:id="rId24"/>
    <p:sldId id="274" r:id="rId25"/>
    <p:sldId id="275" r:id="rId26"/>
    <p:sldId id="281" r:id="rId27"/>
    <p:sldId id="282" r:id="rId28"/>
    <p:sldId id="283" r:id="rId29"/>
    <p:sldId id="284" r:id="rId30"/>
    <p:sldId id="285" r:id="rId31"/>
    <p:sldId id="319" r:id="rId32"/>
    <p:sldId id="286" r:id="rId33"/>
    <p:sldId id="287" r:id="rId34"/>
    <p:sldId id="288" r:id="rId35"/>
    <p:sldId id="289" r:id="rId36"/>
    <p:sldId id="290" r:id="rId37"/>
    <p:sldId id="293" r:id="rId38"/>
    <p:sldId id="291" r:id="rId39"/>
    <p:sldId id="292" r:id="rId40"/>
    <p:sldId id="315" r:id="rId41"/>
    <p:sldId id="316" r:id="rId42"/>
    <p:sldId id="294" r:id="rId43"/>
    <p:sldId id="295" r:id="rId44"/>
    <p:sldId id="296" r:id="rId45"/>
    <p:sldId id="297" r:id="rId46"/>
    <p:sldId id="300" r:id="rId47"/>
    <p:sldId id="298" r:id="rId48"/>
    <p:sldId id="299" r:id="rId49"/>
    <p:sldId id="301" r:id="rId50"/>
    <p:sldId id="302" r:id="rId51"/>
    <p:sldId id="303" r:id="rId52"/>
    <p:sldId id="304" r:id="rId53"/>
    <p:sldId id="317" r:id="rId54"/>
    <p:sldId id="305" r:id="rId55"/>
    <p:sldId id="306" r:id="rId56"/>
    <p:sldId id="307" r:id="rId57"/>
    <p:sldId id="308" r:id="rId58"/>
    <p:sldId id="318" r:id="rId59"/>
    <p:sldId id="309" r:id="rId60"/>
    <p:sldId id="310" r:id="rId61"/>
    <p:sldId id="311" r:id="rId62"/>
    <p:sldId id="312" r:id="rId63"/>
    <p:sldId id="313"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A0406-DC02-4596-97C0-9F9B0C96889C}" type="datetimeFigureOut">
              <a:rPr lang="zh-CN" altLang="en-US" smtClean="0"/>
              <a:t>2018/4/24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3F71E2-7D82-4CA6-8295-95D977AFE596}" type="slidenum">
              <a:rPr lang="zh-CN" altLang="en-US" smtClean="0"/>
              <a:t>‹#›</a:t>
            </a:fld>
            <a:endParaRPr lang="zh-CN" altLang="en-US"/>
          </a:p>
        </p:txBody>
      </p:sp>
    </p:spTree>
    <p:extLst>
      <p:ext uri="{BB962C8B-B14F-4D97-AF65-F5344CB8AC3E}">
        <p14:creationId xmlns:p14="http://schemas.microsoft.com/office/powerpoint/2010/main" val="96198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all:</a:t>
            </a:r>
            <a:r>
              <a:rPr lang="zh-CN" altLang="en-US" dirty="0" smtClean="0"/>
              <a:t>指定默认目标文件列表，如果未指定一个</a:t>
            </a:r>
            <a:r>
              <a:rPr lang="en-US" altLang="zh-CN" dirty="0" smtClean="0"/>
              <a:t>all</a:t>
            </a:r>
            <a:r>
              <a:rPr lang="zh-CN" altLang="en-US" dirty="0" smtClean="0"/>
              <a:t>目标，则</a:t>
            </a:r>
            <a:r>
              <a:rPr lang="en-US" altLang="zh-CN" dirty="0" smtClean="0"/>
              <a:t>make</a:t>
            </a:r>
            <a:r>
              <a:rPr lang="zh-CN" altLang="en-US" dirty="0" smtClean="0"/>
              <a:t>命令将只创建它在</a:t>
            </a:r>
            <a:r>
              <a:rPr lang="en-US" altLang="zh-CN" dirty="0" err="1" smtClean="0"/>
              <a:t>makefile</a:t>
            </a:r>
            <a:r>
              <a:rPr lang="zh-CN" altLang="en-US" dirty="0" smtClean="0"/>
              <a:t>中找到的第一个目标</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6</a:t>
            </a:fld>
            <a:endParaRPr lang="zh-CN" altLang="en-US"/>
          </a:p>
        </p:txBody>
      </p:sp>
    </p:spTree>
    <p:extLst>
      <p:ext uri="{BB962C8B-B14F-4D97-AF65-F5344CB8AC3E}">
        <p14:creationId xmlns:p14="http://schemas.microsoft.com/office/powerpoint/2010/main" val="153740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例4.8 </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31</a:t>
            </a:fld>
            <a:endParaRPr lang="zh-CN" altLang="en-US"/>
          </a:p>
        </p:txBody>
      </p:sp>
    </p:spTree>
    <p:extLst>
      <p:ext uri="{BB962C8B-B14F-4D97-AF65-F5344CB8AC3E}">
        <p14:creationId xmlns:p14="http://schemas.microsoft.com/office/powerpoint/2010/main" val="1841583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noProof="1" smtClean="0"/>
              <a:t>extern char **environ</a:t>
            </a:r>
            <a:r>
              <a:rPr lang="zh-CN" altLang="en-US" sz="1200" b="0" i="0" kern="1200" dirty="0" smtClean="0">
                <a:solidFill>
                  <a:schemeClr val="tx1"/>
                </a:solidFill>
                <a:effectLst/>
                <a:latin typeface="+mn-lt"/>
                <a:ea typeface="+mn-ea"/>
                <a:cs typeface="+mn-cs"/>
              </a:rPr>
              <a:t>这个变量在</a:t>
            </a:r>
            <a:r>
              <a:rPr lang="en-US" altLang="zh-CN" sz="1200" b="0" i="0" kern="1200" dirty="0" err="1" smtClean="0">
                <a:solidFill>
                  <a:schemeClr val="tx1"/>
                </a:solidFill>
                <a:effectLst/>
                <a:latin typeface="+mn-lt"/>
                <a:ea typeface="+mn-ea"/>
                <a:cs typeface="+mn-cs"/>
              </a:rPr>
              <a:t>unistd.h</a:t>
            </a:r>
            <a:r>
              <a:rPr lang="zh-CN" altLang="en-US" sz="1200" b="0" i="0" kern="1200" dirty="0" smtClean="0">
                <a:solidFill>
                  <a:schemeClr val="tx1"/>
                </a:solidFill>
                <a:effectLst/>
                <a:latin typeface="+mn-lt"/>
                <a:ea typeface="+mn-ea"/>
                <a:cs typeface="+mn-cs"/>
              </a:rPr>
              <a:t>声明了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每个程序都有一个环境表，它是一个字符指针数组，其中每个指针包含一个以</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结尾的</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字符串的地址。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全局变量</a:t>
            </a:r>
            <a:r>
              <a:rPr lang="en-US" altLang="zh-CN" sz="1200" b="0" i="0" kern="1200" dirty="0" smtClean="0">
                <a:solidFill>
                  <a:schemeClr val="tx1"/>
                </a:solidFill>
                <a:effectLst/>
                <a:latin typeface="+mn-lt"/>
                <a:ea typeface="+mn-ea"/>
                <a:cs typeface="+mn-cs"/>
              </a:rPr>
              <a:t>environ</a:t>
            </a:r>
            <a:r>
              <a:rPr lang="zh-CN" altLang="en-US" sz="1200" b="0" i="0" kern="1200" dirty="0" smtClean="0">
                <a:solidFill>
                  <a:schemeClr val="tx1"/>
                </a:solidFill>
                <a:effectLst/>
                <a:latin typeface="+mn-lt"/>
                <a:ea typeface="+mn-ea"/>
                <a:cs typeface="+mn-cs"/>
              </a:rPr>
              <a:t>则包含了该指针数组的地址</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39</a:t>
            </a:fld>
            <a:endParaRPr lang="zh-CN" altLang="en-US"/>
          </a:p>
        </p:txBody>
      </p:sp>
    </p:spTree>
    <p:extLst>
      <p:ext uri="{BB962C8B-B14F-4D97-AF65-F5344CB8AC3E}">
        <p14:creationId xmlns:p14="http://schemas.microsoft.com/office/powerpoint/2010/main" val="61484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mmap</a:t>
            </a:r>
            <a:r>
              <a:rPr lang="en-US" altLang="zh-CN" dirty="0" smtClean="0"/>
              <a:t>()</a:t>
            </a:r>
            <a:r>
              <a:rPr lang="zh-CN" altLang="en-US" dirty="0" smtClean="0"/>
              <a:t>和</a:t>
            </a:r>
            <a:r>
              <a:rPr lang="en-US" altLang="zh-CN" dirty="0" err="1" smtClean="0"/>
              <a:t>munmap</a:t>
            </a:r>
            <a:r>
              <a:rPr lang="en-US" altLang="zh-CN" dirty="0" smtClean="0"/>
              <a:t>()</a:t>
            </a:r>
            <a:r>
              <a:rPr lang="zh-CN" altLang="en-US" dirty="0" smtClean="0"/>
              <a:t>在进程通信的共享内存中常用</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41</a:t>
            </a:fld>
            <a:endParaRPr lang="zh-CN" altLang="en-US"/>
          </a:p>
        </p:txBody>
      </p:sp>
    </p:spTree>
    <p:extLst>
      <p:ext uri="{BB962C8B-B14F-4D97-AF65-F5344CB8AC3E}">
        <p14:creationId xmlns:p14="http://schemas.microsoft.com/office/powerpoint/2010/main" val="87356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zh-CN" altLang="en-US" sz="1200" b="0" i="0" kern="1200" dirty="0" smtClean="0">
                <a:solidFill>
                  <a:schemeClr val="tx1"/>
                </a:solidFill>
                <a:effectLst/>
                <a:latin typeface="+mn-lt"/>
                <a:ea typeface="+mn-ea"/>
                <a:cs typeface="+mn-cs"/>
              </a:rPr>
              <a:t> 该目录存储的是操作系统用户信息，该文件为所有用户可见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49</a:t>
            </a:fld>
            <a:endParaRPr lang="zh-CN" altLang="en-US"/>
          </a:p>
        </p:txBody>
      </p:sp>
    </p:spTree>
    <p:extLst>
      <p:ext uri="{BB962C8B-B14F-4D97-AF65-F5344CB8AC3E}">
        <p14:creationId xmlns:p14="http://schemas.microsoft.com/office/powerpoint/2010/main" val="304974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Struct</a:t>
            </a:r>
            <a:r>
              <a:rPr lang="en-US" altLang="zh-CN" dirty="0" smtClean="0"/>
              <a:t> Stat</a:t>
            </a:r>
            <a:r>
              <a:rPr lang="zh-CN" altLang="en-US" dirty="0" smtClean="0"/>
              <a:t>是指向文件属性的一个数据结构，在文件操作一章会具体介绍</a:t>
            </a:r>
            <a:endParaRPr lang="en-US" altLang="zh-CN" dirty="0" smtClean="0"/>
          </a:p>
          <a:p>
            <a:r>
              <a:rPr lang="en-US" altLang="zh-CN" dirty="0" err="1" smtClean="0"/>
              <a:t>Fstat</a:t>
            </a:r>
            <a:r>
              <a:rPr lang="zh-CN" altLang="en-US" dirty="0" smtClean="0"/>
              <a:t>（）系统调用返回与打开的文件描述符相关连的文件的状态信息及文件属性，在文件操作一章中会介绍</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50</a:t>
            </a:fld>
            <a:endParaRPr lang="zh-CN" altLang="en-US"/>
          </a:p>
        </p:txBody>
      </p:sp>
    </p:spTree>
    <p:extLst>
      <p:ext uri="{BB962C8B-B14F-4D97-AF65-F5344CB8AC3E}">
        <p14:creationId xmlns:p14="http://schemas.microsoft.com/office/powerpoint/2010/main" val="133441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51</a:t>
            </a:fld>
            <a:endParaRPr lang="zh-CN" altLang="en-US"/>
          </a:p>
        </p:txBody>
      </p:sp>
    </p:spTree>
    <p:extLst>
      <p:ext uri="{BB962C8B-B14F-4D97-AF65-F5344CB8AC3E}">
        <p14:creationId xmlns:p14="http://schemas.microsoft.com/office/powerpoint/2010/main" val="1292858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第五章学习了</a:t>
            </a:r>
            <a:r>
              <a:rPr lang="en-US" altLang="zh-CN" dirty="0" smtClean="0"/>
              <a:t>stat</a:t>
            </a:r>
            <a:r>
              <a:rPr lang="zh-CN" altLang="en-US" dirty="0" smtClean="0"/>
              <a:t>函数用法后可以再来调试阅读该程序。</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52</a:t>
            </a:fld>
            <a:endParaRPr lang="zh-CN" altLang="en-US"/>
          </a:p>
        </p:txBody>
      </p:sp>
    </p:spTree>
    <p:extLst>
      <p:ext uri="{BB962C8B-B14F-4D97-AF65-F5344CB8AC3E}">
        <p14:creationId xmlns:p14="http://schemas.microsoft.com/office/powerpoint/2010/main" val="287375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a:t>
            </a:r>
            <a:r>
              <a:rPr lang="en-US" altLang="zh-CN" dirty="0" smtClean="0"/>
              <a:t>random()</a:t>
            </a:r>
            <a:r>
              <a:rPr lang="zh-CN" altLang="en-US" dirty="0" smtClean="0"/>
              <a:t>和</a:t>
            </a:r>
            <a:r>
              <a:rPr lang="en-US" altLang="zh-CN" dirty="0" err="1" smtClean="0"/>
              <a:t>srandom</a:t>
            </a:r>
            <a:r>
              <a:rPr lang="en-US" altLang="zh-CN" dirty="0" smtClean="0"/>
              <a:t>()</a:t>
            </a:r>
            <a:r>
              <a:rPr lang="zh-CN" altLang="en-US" dirty="0" smtClean="0"/>
              <a:t>函数并实现相关程序</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10</a:t>
            </a:fld>
            <a:endParaRPr lang="zh-CN" altLang="en-US"/>
          </a:p>
        </p:txBody>
      </p:sp>
    </p:spTree>
    <p:extLst>
      <p:ext uri="{BB962C8B-B14F-4D97-AF65-F5344CB8AC3E}">
        <p14:creationId xmlns:p14="http://schemas.microsoft.com/office/powerpoint/2010/main" val="3764662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gmtime</a:t>
            </a:r>
            <a:r>
              <a:rPr lang="en-US" altLang="zh-CN" dirty="0" smtClean="0"/>
              <a:t>()</a:t>
            </a:r>
            <a:r>
              <a:rPr lang="zh-CN" altLang="en-US" dirty="0" smtClean="0"/>
              <a:t>将底层时间（自</a:t>
            </a:r>
            <a:r>
              <a:rPr lang="en-US" altLang="zh-CN" dirty="0" smtClean="0"/>
              <a:t>1970</a:t>
            </a:r>
            <a:r>
              <a:rPr lang="zh-CN" altLang="en-US" dirty="0" smtClean="0"/>
              <a:t>以来的秒数）转化为一个时间结构数据，与</a:t>
            </a:r>
            <a:r>
              <a:rPr lang="en-US" altLang="zh-CN" dirty="0" err="1" smtClean="0"/>
              <a:t>localtime</a:t>
            </a:r>
            <a:r>
              <a:rPr lang="zh-CN" altLang="en-US" dirty="0" smtClean="0"/>
              <a:t>的时间</a:t>
            </a:r>
            <a:endParaRPr lang="en-US" altLang="zh-CN" dirty="0" smtClean="0"/>
          </a:p>
          <a:p>
            <a:r>
              <a:rPr lang="en-US" altLang="zh-CN" dirty="0" err="1" smtClean="0"/>
              <a:t>mktime</a:t>
            </a:r>
            <a:r>
              <a:rPr lang="zh-CN" altLang="en-US" dirty="0" smtClean="0"/>
              <a:t>（）刚好与</a:t>
            </a:r>
            <a:r>
              <a:rPr lang="en-US" altLang="zh-CN" dirty="0" err="1" smtClean="0"/>
              <a:t>gmtime</a:t>
            </a:r>
            <a:r>
              <a:rPr lang="zh-CN" altLang="en-US" dirty="0" smtClean="0"/>
              <a:t>（）相反，把时间结构的数据转化为自</a:t>
            </a:r>
            <a:r>
              <a:rPr lang="en-US" altLang="zh-CN" dirty="0" smtClean="0"/>
              <a:t>1970</a:t>
            </a:r>
            <a:r>
              <a:rPr lang="zh-CN" altLang="en-US" dirty="0" smtClean="0"/>
              <a:t>以来的秒数</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17</a:t>
            </a:fld>
            <a:endParaRPr lang="zh-CN" altLang="en-US"/>
          </a:p>
        </p:txBody>
      </p:sp>
    </p:spTree>
    <p:extLst>
      <p:ext uri="{BB962C8B-B14F-4D97-AF65-F5344CB8AC3E}">
        <p14:creationId xmlns:p14="http://schemas.microsoft.com/office/powerpoint/2010/main" val="120165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time_t</a:t>
            </a:r>
            <a:r>
              <a:rPr lang="zh-CN" altLang="en-US" dirty="0" smtClean="0"/>
              <a:t>预定义类型，包含在</a:t>
            </a:r>
            <a:r>
              <a:rPr lang="en-US" altLang="zh-CN" dirty="0" err="1" smtClean="0"/>
              <a:t>time.h</a:t>
            </a:r>
            <a:r>
              <a:rPr lang="zh-CN" altLang="en-US" dirty="0" smtClean="0"/>
              <a:t>中，</a:t>
            </a:r>
            <a:r>
              <a:rPr lang="en-US" altLang="zh-CN" dirty="0" smtClean="0"/>
              <a:t>P123</a:t>
            </a:r>
            <a:r>
              <a:rPr lang="zh-CN" altLang="en-US" dirty="0" smtClean="0"/>
              <a:t>，在</a:t>
            </a:r>
            <a:r>
              <a:rPr lang="en-US" altLang="zh-CN" dirty="0" smtClean="0"/>
              <a:t>Linux</a:t>
            </a:r>
            <a:r>
              <a:rPr lang="zh-CN" altLang="en-US" dirty="0" smtClean="0"/>
              <a:t>系统中它是一个长整型，</a:t>
            </a:r>
            <a:r>
              <a:rPr lang="en-US" altLang="zh-CN" dirty="0" smtClean="0"/>
              <a:t>Linux</a:t>
            </a:r>
            <a:r>
              <a:rPr lang="zh-CN" altLang="en-US" dirty="0" smtClean="0"/>
              <a:t>的纪元是</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a:t>
            </a:r>
            <a:r>
              <a:rPr lang="en-US" altLang="zh-CN" dirty="0" smtClean="0"/>
              <a:t>0</a:t>
            </a:r>
            <a:r>
              <a:rPr lang="zh-CN" altLang="en-US" dirty="0" smtClean="0"/>
              <a:t>点</a:t>
            </a:r>
          </a:p>
          <a:p>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18</a:t>
            </a:fld>
            <a:endParaRPr lang="zh-CN" altLang="en-US"/>
          </a:p>
        </p:txBody>
      </p:sp>
    </p:spTree>
    <p:extLst>
      <p:ext uri="{BB962C8B-B14F-4D97-AF65-F5344CB8AC3E}">
        <p14:creationId xmlns:p14="http://schemas.microsoft.com/office/powerpoint/2010/main" val="20841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20</a:t>
            </a:fld>
            <a:endParaRPr lang="zh-CN" altLang="en-US"/>
          </a:p>
        </p:txBody>
      </p:sp>
    </p:spTree>
    <p:extLst>
      <p:ext uri="{BB962C8B-B14F-4D97-AF65-F5344CB8AC3E}">
        <p14:creationId xmlns:p14="http://schemas.microsoft.com/office/powerpoint/2010/main" val="27054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p:sp>
      <p:sp>
        <p:nvSpPr>
          <p:cNvPr id="22530" name="文本占位符 2"/>
          <p:cNvSpPr>
            <a:spLocks noGrp="1" noChangeArrowheads="1"/>
          </p:cNvSpPr>
          <p:nvPr>
            <p:ph type="body" idx="4294967295"/>
          </p:nvPr>
        </p:nvSpPr>
        <p:spPr/>
        <p:txBody>
          <a:bodyPr/>
          <a:lstStyle/>
          <a:p>
            <a:endParaRPr lang="zh-CN" altLang="en-US" dirty="0" smtClean="0"/>
          </a:p>
        </p:txBody>
      </p:sp>
      <p:sp>
        <p:nvSpPr>
          <p:cNvPr id="2253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F2968C5-0F39-4D27-8EA9-A3203C48C6AA}" type="slidenum">
              <a:rPr lang="zh-CN" altLang="en-US"/>
              <a:pPr/>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中国时间是</a:t>
            </a:r>
            <a:r>
              <a:rPr lang="en-US" altLang="zh-CN" dirty="0" smtClean="0"/>
              <a:t>utc+8</a:t>
            </a:r>
          </a:p>
          <a:p>
            <a:r>
              <a:rPr lang="en-US" altLang="zh-CN" dirty="0" err="1" smtClean="0"/>
              <a:t>Tzselect</a:t>
            </a:r>
            <a:r>
              <a:rPr lang="zh-CN" altLang="en-US" dirty="0" smtClean="0"/>
              <a:t>自行补充了解，如何设置时区</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24</a:t>
            </a:fld>
            <a:endParaRPr lang="zh-CN" altLang="en-US"/>
          </a:p>
        </p:txBody>
      </p:sp>
    </p:spTree>
    <p:extLst>
      <p:ext uri="{BB962C8B-B14F-4D97-AF65-F5344CB8AC3E}">
        <p14:creationId xmlns:p14="http://schemas.microsoft.com/office/powerpoint/2010/main" val="107413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UTC,GMT,DST</a:t>
            </a:r>
            <a:r>
              <a:rPr lang="zh-CN" altLang="en-US" dirty="0" smtClean="0"/>
              <a:t>的区别</a:t>
            </a:r>
            <a:endParaRPr lang="en-US" altLang="zh-CN" dirty="0" smtClean="0"/>
          </a:p>
          <a:p>
            <a:r>
              <a:rPr lang="zh-CN" altLang="en-US" dirty="0" smtClean="0"/>
              <a:t>夏令时只有部分国家实行了</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27</a:t>
            </a:fld>
            <a:endParaRPr lang="zh-CN" altLang="en-US"/>
          </a:p>
        </p:txBody>
      </p:sp>
    </p:spTree>
    <p:extLst>
      <p:ext uri="{BB962C8B-B14F-4D97-AF65-F5344CB8AC3E}">
        <p14:creationId xmlns:p14="http://schemas.microsoft.com/office/powerpoint/2010/main" val="159736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65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90</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26</a:t>
            </a:r>
            <a:r>
              <a:rPr lang="zh-CN" altLang="en-US" sz="1200" b="0" i="0" kern="1200" dirty="0" smtClean="0">
                <a:solidFill>
                  <a:schemeClr val="tx1"/>
                </a:solidFill>
                <a:effectLst/>
                <a:latin typeface="+mn-lt"/>
                <a:ea typeface="+mn-ea"/>
                <a:cs typeface="+mn-cs"/>
              </a:rPr>
              <a:t>个大写英文字母，</a:t>
            </a:r>
            <a:r>
              <a:rPr lang="en-US" altLang="zh-CN" sz="1200" b="0" i="0" kern="1200" dirty="0" smtClean="0">
                <a:solidFill>
                  <a:schemeClr val="tx1"/>
                </a:solidFill>
                <a:effectLst/>
                <a:latin typeface="+mn-lt"/>
                <a:ea typeface="+mn-ea"/>
                <a:cs typeface="+mn-cs"/>
              </a:rPr>
              <a:t>97</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122</a:t>
            </a:r>
            <a:r>
              <a:rPr lang="zh-CN" altLang="en-US" sz="1200" b="0" i="0" kern="1200" dirty="0" smtClean="0">
                <a:solidFill>
                  <a:schemeClr val="tx1"/>
                </a:solidFill>
                <a:effectLst/>
                <a:latin typeface="+mn-lt"/>
                <a:ea typeface="+mn-ea"/>
                <a:cs typeface="+mn-cs"/>
              </a:rPr>
              <a:t>号为</a:t>
            </a:r>
            <a:r>
              <a:rPr lang="en-US" altLang="zh-CN" sz="1200" b="0" i="0" kern="1200" dirty="0" smtClean="0">
                <a:solidFill>
                  <a:schemeClr val="tx1"/>
                </a:solidFill>
                <a:effectLst/>
                <a:latin typeface="+mn-lt"/>
                <a:ea typeface="+mn-ea"/>
                <a:cs typeface="+mn-cs"/>
              </a:rPr>
              <a:t>26</a:t>
            </a:r>
            <a:r>
              <a:rPr lang="zh-CN" altLang="en-US" sz="1200" b="0" i="0" kern="1200" dirty="0" smtClean="0">
                <a:solidFill>
                  <a:schemeClr val="tx1"/>
                </a:solidFill>
                <a:effectLst/>
                <a:latin typeface="+mn-lt"/>
                <a:ea typeface="+mn-ea"/>
                <a:cs typeface="+mn-cs"/>
              </a:rPr>
              <a:t>个小写英文字母</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（下次课请同学演示）</a:t>
            </a:r>
            <a:endParaRPr lang="zh-CN" altLang="en-US" dirty="0"/>
          </a:p>
        </p:txBody>
      </p:sp>
      <p:sp>
        <p:nvSpPr>
          <p:cNvPr id="4" name="灯片编号占位符 3"/>
          <p:cNvSpPr>
            <a:spLocks noGrp="1"/>
          </p:cNvSpPr>
          <p:nvPr>
            <p:ph type="sldNum" sz="quarter" idx="10"/>
          </p:nvPr>
        </p:nvSpPr>
        <p:spPr/>
        <p:txBody>
          <a:bodyPr/>
          <a:lstStyle/>
          <a:p>
            <a:fld id="{6E3F71E2-7D82-4CA6-8295-95D977AFE596}" type="slidenum">
              <a:rPr lang="zh-CN" altLang="en-US" smtClean="0"/>
              <a:t>30</a:t>
            </a:fld>
            <a:endParaRPr lang="zh-CN" altLang="en-US"/>
          </a:p>
        </p:txBody>
      </p:sp>
    </p:spTree>
    <p:extLst>
      <p:ext uri="{BB962C8B-B14F-4D97-AF65-F5344CB8AC3E}">
        <p14:creationId xmlns:p14="http://schemas.microsoft.com/office/powerpoint/2010/main" val="1703603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cSld name="标题幻灯片">
    <p:bg>
      <p:bgRef idx="1002">
        <a:schemeClr val="bg1"/>
      </p:bgRef>
    </p:bg>
    <p:spTree>
      <p:nvGrpSpPr>
        <p:cNvPr id="1" name=""/>
        <p:cNvGrpSpPr/>
        <p:nvPr/>
      </p:nvGrpSpPr>
      <p:grpSpPr>
        <a:xfrm>
          <a:off x="0" y="0"/>
          <a:ext cx="0" cy="0"/>
          <a:chOff x="0" y="0"/>
          <a:chExt cx="0" cy="0"/>
        </a:xfrm>
      </p:grpSpPr>
      <p:pic>
        <p:nvPicPr>
          <p:cNvPr id="4" name="图片 3"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 name="图片 2053" descr="12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41" y="0"/>
            <a:ext cx="18002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10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573405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副标题 205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smtClean="0"/>
              <a:t>单击此处编辑母版副标题样式</a:t>
            </a:r>
            <a:endParaRPr lang="zh-CN" altLang="en-US" noProof="1"/>
          </a:p>
        </p:txBody>
      </p:sp>
      <p:sp>
        <p:nvSpPr>
          <p:cNvPr id="3" name="标题 2"/>
          <p:cNvSpPr>
            <a:spLocks noGrp="1"/>
          </p:cNvSpPr>
          <p:nvPr>
            <p:ph type="title"/>
          </p:nvPr>
        </p:nvSpPr>
        <p:spPr>
          <a:xfrm>
            <a:off x="2316666" y="188913"/>
            <a:ext cx="6524121" cy="792162"/>
          </a:xfrm>
        </p:spPr>
        <p:txBody>
          <a:bodyPr/>
          <a:lstStyle>
            <a:lvl1pPr algn="ctr">
              <a:defRPr/>
            </a:lvl1pPr>
          </a:lstStyle>
          <a:p>
            <a:r>
              <a:rPr lang="zh-CN" altLang="en-US" smtClean="0"/>
              <a:t>单击此处编辑母版标题样式</a:t>
            </a:r>
            <a:endParaRPr lang="zh-CN" altLang="en-US" dirty="0"/>
          </a:p>
        </p:txBody>
      </p:sp>
      <p:sp>
        <p:nvSpPr>
          <p:cNvPr id="10"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72907933"/>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cSld name="标题幻灯片">
    <p:bg>
      <p:bgRef idx="1002">
        <a:schemeClr val="bg1"/>
      </p:bgRef>
    </p:bg>
    <p:spTree>
      <p:nvGrpSpPr>
        <p:cNvPr id="1" name=""/>
        <p:cNvGrpSpPr/>
        <p:nvPr/>
      </p:nvGrpSpPr>
      <p:grpSpPr>
        <a:xfrm>
          <a:off x="0" y="0"/>
          <a:ext cx="0" cy="0"/>
          <a:chOff x="0" y="0"/>
          <a:chExt cx="0" cy="0"/>
        </a:xfrm>
      </p:grpSpPr>
      <p:pic>
        <p:nvPicPr>
          <p:cNvPr id="4" name="图片 3"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 name="图片 2053" descr="12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41" y="0"/>
            <a:ext cx="18002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10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573405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副标题 205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smtClean="0"/>
              <a:t>单击此处编辑母版副标题样式</a:t>
            </a:r>
            <a:endParaRPr lang="zh-CN" altLang="en-US" noProof="1"/>
          </a:p>
        </p:txBody>
      </p:sp>
      <p:sp>
        <p:nvSpPr>
          <p:cNvPr id="3" name="标题 2"/>
          <p:cNvSpPr>
            <a:spLocks noGrp="1"/>
          </p:cNvSpPr>
          <p:nvPr>
            <p:ph type="title"/>
          </p:nvPr>
        </p:nvSpPr>
        <p:spPr>
          <a:xfrm>
            <a:off x="2316666" y="188913"/>
            <a:ext cx="6524121" cy="792162"/>
          </a:xfrm>
        </p:spPr>
        <p:txBody>
          <a:bodyPr/>
          <a:lstStyle>
            <a:lvl1pPr algn="ctr">
              <a:defRPr/>
            </a:lvl1pPr>
          </a:lstStyle>
          <a:p>
            <a:r>
              <a:rPr lang="zh-CN" altLang="en-US" smtClean="0"/>
              <a:t>单击此处编辑母版标题样式</a:t>
            </a:r>
            <a:endParaRPr lang="zh-CN" altLang="en-US" dirty="0"/>
          </a:p>
        </p:txBody>
      </p:sp>
      <p:sp>
        <p:nvSpPr>
          <p:cNvPr id="10"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72907933"/>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85166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92228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93859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1" y="365125"/>
            <a:ext cx="6536829" cy="132556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95361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6101990"/>
      </p:ext>
    </p:extLst>
  </p:cSld>
  <p:clrMapOvr>
    <a:masterClrMapping/>
  </p:clrMapOvr>
  <p:transition>
    <p:strips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61797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18206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7068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85166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9222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9385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1" y="365125"/>
            <a:ext cx="6536829" cy="132556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9536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6101990"/>
      </p:ext>
    </p:extLst>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6179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18206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7068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4098"/>
          <p:cNvSpPr>
            <a:spLocks noGrp="1" noChangeArrowheads="1"/>
          </p:cNvSpPr>
          <p:nvPr>
            <p:ph type="subTitle" idx="1"/>
          </p:nvPr>
        </p:nvSpPr>
        <p:spPr>
          <a:xfrm>
            <a:off x="1115616" y="2564904"/>
            <a:ext cx="7705725" cy="864096"/>
          </a:xfrm>
        </p:spPr>
        <p:txBody>
          <a:bodyPr/>
          <a:lstStyle/>
          <a:p>
            <a:r>
              <a:rPr lang="en-US" altLang="zh-CN" sz="4400" b="1" dirty="0" err="1" smtClean="0">
                <a:solidFill>
                  <a:schemeClr val="accent2"/>
                </a:solidFill>
              </a:rPr>
              <a:t>linux</a:t>
            </a:r>
            <a:r>
              <a:rPr lang="zh-CN" altLang="en-US" sz="4400" b="1" dirty="0" smtClean="0">
                <a:solidFill>
                  <a:schemeClr val="accent2"/>
                </a:solidFill>
              </a:rPr>
              <a:t>环境下系统函数的使用</a:t>
            </a:r>
          </a:p>
        </p:txBody>
      </p:sp>
      <p:sp>
        <p:nvSpPr>
          <p:cNvPr id="4097" name="标题 4097"/>
          <p:cNvSpPr>
            <a:spLocks noGrp="1" noChangeArrowheads="1"/>
          </p:cNvSpPr>
          <p:nvPr>
            <p:ph type="title"/>
          </p:nvPr>
        </p:nvSpPr>
        <p:spPr>
          <a:xfrm>
            <a:off x="899592" y="1484784"/>
            <a:ext cx="7772400" cy="1080120"/>
          </a:xfrm>
        </p:spPr>
        <p:txBody>
          <a:bodyPr/>
          <a:lstStyle/>
          <a:p>
            <a:r>
              <a:rPr lang="zh-CN" altLang="en-US" sz="4800" b="1" dirty="0" smtClean="0">
                <a:solidFill>
                  <a:schemeClr val="accent2"/>
                </a:solidFill>
              </a:rPr>
              <a:t>第 4 章</a:t>
            </a:r>
            <a:endParaRPr lang="zh-CN" altLang="en-US" sz="4800" dirty="0" smtClean="0"/>
          </a:p>
        </p:txBody>
      </p:sp>
      <p:sp>
        <p:nvSpPr>
          <p:cNvPr id="4" name="副标题 2"/>
          <p:cNvSpPr txBox="1">
            <a:spLocks/>
          </p:cNvSpPr>
          <p:nvPr/>
        </p:nvSpPr>
        <p:spPr>
          <a:xfrm>
            <a:off x="2267744" y="3595848"/>
            <a:ext cx="4968552" cy="1240160"/>
          </a:xfrm>
          <a:prstGeom prst="rect">
            <a:avLst/>
          </a:prstGeom>
        </p:spPr>
        <p:txBody>
          <a:bodyPr>
            <a:normAutofit/>
          </a:bodyPr>
          <a:lst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None/>
            </a:pPr>
            <a:r>
              <a:rPr lang="zh-CN" altLang="en-US" dirty="0" smtClean="0"/>
              <a:t>授课教师：朱艳萍</a:t>
            </a:r>
            <a:endParaRPr lang="en-US" altLang="zh-CN" dirty="0" smtClean="0"/>
          </a:p>
          <a:p>
            <a:pPr marL="0" indent="0">
              <a:buNone/>
            </a:pPr>
            <a:r>
              <a:rPr lang="en-US" altLang="zh-CN" dirty="0" smtClean="0"/>
              <a:t> </a:t>
            </a:r>
            <a:r>
              <a:rPr lang="en-US" altLang="zh-CN" dirty="0" err="1" smtClean="0"/>
              <a:t>E_mail</a:t>
            </a:r>
            <a:r>
              <a:rPr lang="en-US" altLang="zh-CN" dirty="0" smtClean="0"/>
              <a:t>:     zhuyp@ynu.edu.cn</a:t>
            </a:r>
            <a:endParaRPr lang="zh-CN" altLang="en-US" dirty="0"/>
          </a:p>
        </p:txBody>
      </p:sp>
    </p:spTree>
    <p:extLst>
      <p:ext uri="{BB962C8B-B14F-4D97-AF65-F5344CB8AC3E}">
        <p14:creationId xmlns:p14="http://schemas.microsoft.com/office/powerpoint/2010/main" val="3639839711"/>
      </p:ext>
    </p:extLst>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5361"/>
          <p:cNvSpPr>
            <a:spLocks noGrp="1" noChangeArrowheads="1"/>
          </p:cNvSpPr>
          <p:nvPr>
            <p:ph type="title"/>
          </p:nvPr>
        </p:nvSpPr>
        <p:spPr/>
        <p:txBody>
          <a:bodyPr/>
          <a:lstStyle/>
          <a:p>
            <a:r>
              <a:rPr lang="zh-CN" altLang="en-US" b="1" dirty="0" smtClean="0"/>
              <a:t>数学函数的使用</a:t>
            </a:r>
          </a:p>
        </p:txBody>
      </p:sp>
      <p:sp>
        <p:nvSpPr>
          <p:cNvPr id="13314" name="文本占位符 15362"/>
          <p:cNvSpPr>
            <a:spLocks noGrp="1" noChangeArrowheads="1"/>
          </p:cNvSpPr>
          <p:nvPr>
            <p:ph idx="1"/>
          </p:nvPr>
        </p:nvSpPr>
        <p:spPr>
          <a:xfrm>
            <a:off x="684213" y="1340768"/>
            <a:ext cx="8229600" cy="4525963"/>
          </a:xfrm>
        </p:spPr>
        <p:txBody>
          <a:bodyPr/>
          <a:lstStyle/>
          <a:p>
            <a:r>
              <a:rPr lang="en-US" altLang="zh-CN" smtClean="0"/>
              <a:t> srand</a:t>
            </a:r>
            <a:r>
              <a:rPr lang="zh-CN" altLang="en-US" smtClean="0"/>
              <a:t>函数说明：</a:t>
            </a:r>
          </a:p>
        </p:txBody>
      </p:sp>
      <p:sp>
        <p:nvSpPr>
          <p:cNvPr id="1331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BFCBE4-CF9E-4649-9F7E-2B9D759124B6}" type="slidenum">
              <a:rPr lang="zh-CN" altLang="en-US"/>
              <a:pPr/>
              <a:t>10</a:t>
            </a:fld>
            <a:endParaRPr lang="zh-CN" altLang="en-US"/>
          </a:p>
        </p:txBody>
      </p:sp>
      <p:pic>
        <p:nvPicPr>
          <p:cNvPr id="15364" name="图片 153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060575"/>
            <a:ext cx="8329612"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15364"/>
          <p:cNvSpPr>
            <a:spLocks noChangeArrowheads="1"/>
          </p:cNvSpPr>
          <p:nvPr/>
        </p:nvSpPr>
        <p:spPr bwMode="auto">
          <a:xfrm>
            <a:off x="684213" y="4797425"/>
            <a:ext cx="7939087" cy="4572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dirty="0">
                <a:solidFill>
                  <a:srgbClr val="FF0000"/>
                </a:solidFill>
              </a:rPr>
              <a:t>思考题：请编写一程序用</a:t>
            </a:r>
            <a:r>
              <a:rPr lang="en-US" altLang="zh-CN" sz="2400" b="1" dirty="0" err="1">
                <a:solidFill>
                  <a:srgbClr val="FF0000"/>
                </a:solidFill>
              </a:rPr>
              <a:t>srandom</a:t>
            </a:r>
            <a:r>
              <a:rPr lang="zh-CN" altLang="en-US" sz="2400" b="1" dirty="0">
                <a:solidFill>
                  <a:srgbClr val="FF0000"/>
                </a:solidFill>
              </a:rPr>
              <a:t>函数产生</a:t>
            </a:r>
            <a:r>
              <a:rPr lang="en-US" altLang="zh-CN" sz="2400" b="1" dirty="0">
                <a:solidFill>
                  <a:srgbClr val="FF0000"/>
                </a:solidFill>
              </a:rPr>
              <a:t>20</a:t>
            </a:r>
            <a:r>
              <a:rPr lang="zh-CN" altLang="en-US" sz="2400" b="1" dirty="0">
                <a:solidFill>
                  <a:srgbClr val="FF0000"/>
                </a:solidFill>
              </a:rPr>
              <a:t>个随机数。</a:t>
            </a:r>
          </a:p>
        </p:txBody>
      </p:sp>
    </p:spTree>
    <p:extLst>
      <p:ext uri="{BB962C8B-B14F-4D97-AF65-F5344CB8AC3E}">
        <p14:creationId xmlns:p14="http://schemas.microsoft.com/office/powerpoint/2010/main" val="3100371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linds(horizontal)">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6385"/>
          <p:cNvSpPr>
            <a:spLocks noGrp="1" noChangeArrowheads="1"/>
          </p:cNvSpPr>
          <p:nvPr>
            <p:ph type="title"/>
          </p:nvPr>
        </p:nvSpPr>
        <p:spPr/>
        <p:txBody>
          <a:bodyPr/>
          <a:lstStyle/>
          <a:p>
            <a:pPr marL="838200" indent="-838200"/>
            <a:r>
              <a:rPr lang="zh-CN" altLang="en-US" b="1" dirty="0" smtClean="0"/>
              <a:t>字符函数的使用</a:t>
            </a:r>
          </a:p>
        </p:txBody>
      </p:sp>
      <p:sp>
        <p:nvSpPr>
          <p:cNvPr id="14338" name="文本占位符 16386"/>
          <p:cNvSpPr>
            <a:spLocks noGrp="1" noChangeArrowheads="1"/>
          </p:cNvSpPr>
          <p:nvPr>
            <p:ph idx="1"/>
          </p:nvPr>
        </p:nvSpPr>
        <p:spPr>
          <a:xfrm>
            <a:off x="651793" y="1247675"/>
            <a:ext cx="8229600" cy="4525963"/>
          </a:xfrm>
        </p:spPr>
        <p:txBody>
          <a:bodyPr/>
          <a:lstStyle/>
          <a:p>
            <a:r>
              <a:rPr lang="zh-CN" altLang="en-US" b="1" dirty="0" smtClean="0"/>
              <a:t>字符测试函数</a:t>
            </a:r>
            <a:r>
              <a:rPr lang="zh-CN" altLang="en-US" dirty="0" smtClean="0"/>
              <a:t> </a:t>
            </a:r>
          </a:p>
        </p:txBody>
      </p:sp>
      <p:sp>
        <p:nvSpPr>
          <p:cNvPr id="14340"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9FE41A-6500-49BC-ADA5-E3AF05A44AB2}" type="slidenum">
              <a:rPr lang="zh-CN" altLang="en-US"/>
              <a:pPr/>
              <a:t>11</a:t>
            </a:fld>
            <a:endParaRPr lang="zh-CN" altLang="en-US"/>
          </a:p>
        </p:txBody>
      </p:sp>
      <p:pic>
        <p:nvPicPr>
          <p:cNvPr id="16388" name="图片 163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98" y="1988840"/>
            <a:ext cx="8315325"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508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7409"/>
          <p:cNvSpPr>
            <a:spLocks noGrp="1" noChangeArrowheads="1"/>
          </p:cNvSpPr>
          <p:nvPr>
            <p:ph type="title"/>
          </p:nvPr>
        </p:nvSpPr>
        <p:spPr/>
        <p:txBody>
          <a:bodyPr/>
          <a:lstStyle/>
          <a:p>
            <a:r>
              <a:rPr lang="zh-CN" altLang="en-US" b="1" dirty="0" smtClean="0"/>
              <a:t>字符函数的使用</a:t>
            </a:r>
          </a:p>
        </p:txBody>
      </p:sp>
      <p:sp>
        <p:nvSpPr>
          <p:cNvPr id="15362" name="文本占位符 17410"/>
          <p:cNvSpPr>
            <a:spLocks noGrp="1" noChangeArrowheads="1"/>
          </p:cNvSpPr>
          <p:nvPr>
            <p:ph idx="1"/>
          </p:nvPr>
        </p:nvSpPr>
        <p:spPr>
          <a:xfrm>
            <a:off x="634083" y="1268760"/>
            <a:ext cx="8229600" cy="4525963"/>
          </a:xfrm>
        </p:spPr>
        <p:txBody>
          <a:bodyPr/>
          <a:lstStyle/>
          <a:p>
            <a:pPr marL="0" indent="0">
              <a:buNone/>
            </a:pPr>
            <a:r>
              <a:rPr lang="zh-CN" altLang="en-US" sz="2400" b="1" dirty="0" smtClean="0"/>
              <a:t>例</a:t>
            </a:r>
            <a:r>
              <a:rPr lang="en-US" altLang="zh-CN" sz="2400" b="1" dirty="0" smtClean="0"/>
              <a:t>4.4</a:t>
            </a:r>
            <a:r>
              <a:rPr lang="zh-CN" altLang="en-US" sz="2400" b="1" dirty="0" smtClean="0"/>
              <a:t>：</a:t>
            </a:r>
            <a:r>
              <a:rPr lang="zh-CN" altLang="en-US" sz="2400" dirty="0" smtClean="0"/>
              <a:t>从键盘读入一行字符，测试读入字符是否为大写字符。 </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4-4.c</a:t>
            </a:r>
          </a:p>
        </p:txBody>
      </p:sp>
      <p:sp>
        <p:nvSpPr>
          <p:cNvPr id="1536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70E24C5-6BB9-49A4-9138-3FF79DD4A1AE}" type="slidenum">
              <a:rPr lang="zh-CN" altLang="en-US"/>
              <a:pPr/>
              <a:t>12</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6696744" cy="3541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55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8433"/>
          <p:cNvSpPr>
            <a:spLocks noGrp="1" noChangeArrowheads="1"/>
          </p:cNvSpPr>
          <p:nvPr>
            <p:ph type="title"/>
          </p:nvPr>
        </p:nvSpPr>
        <p:spPr/>
        <p:txBody>
          <a:bodyPr/>
          <a:lstStyle/>
          <a:p>
            <a:r>
              <a:rPr lang="zh-CN" altLang="en-US" b="1" dirty="0" smtClean="0"/>
              <a:t>字符函数的使用</a:t>
            </a:r>
          </a:p>
        </p:txBody>
      </p:sp>
      <p:sp>
        <p:nvSpPr>
          <p:cNvPr id="16386" name="文本占位符 18434"/>
          <p:cNvSpPr>
            <a:spLocks noGrp="1" noChangeArrowheads="1"/>
          </p:cNvSpPr>
          <p:nvPr>
            <p:ph idx="1"/>
          </p:nvPr>
        </p:nvSpPr>
        <p:spPr/>
        <p:txBody>
          <a:bodyPr/>
          <a:lstStyle/>
          <a:p>
            <a:r>
              <a:rPr lang="zh-CN" altLang="en-US" b="1" dirty="0" smtClean="0"/>
              <a:t>步骤 2:</a:t>
            </a:r>
            <a:r>
              <a:rPr lang="zh-CN" altLang="en-US" dirty="0" smtClean="0"/>
              <a:t>用gcc编译程序</a:t>
            </a:r>
          </a:p>
          <a:p>
            <a:pPr lvl="1">
              <a:buFont typeface="Wingdings" pitchFamily="2" charset="2"/>
              <a:buNone/>
            </a:pPr>
            <a:r>
              <a:rPr lang="zh-CN" altLang="en-US" dirty="0" smtClean="0"/>
              <a:t>[root@localhost root]#</a:t>
            </a:r>
            <a:r>
              <a:rPr lang="zh-CN" altLang="en-US" b="1" dirty="0" smtClean="0"/>
              <a:t>gcc  4-4.c  –o  4-4</a:t>
            </a:r>
          </a:p>
          <a:p>
            <a:r>
              <a:rPr lang="zh-CN" altLang="en-US" b="1" dirty="0" smtClean="0"/>
              <a:t>步骤 3:</a:t>
            </a:r>
            <a:r>
              <a:rPr lang="zh-CN" altLang="en-US" dirty="0" smtClean="0"/>
              <a:t>运行程序</a:t>
            </a:r>
          </a:p>
        </p:txBody>
      </p:sp>
      <p:sp>
        <p:nvSpPr>
          <p:cNvPr id="1638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EAEFBE3-2492-49D3-A16E-2555ACBC90E5}" type="slidenum">
              <a:rPr lang="zh-CN" altLang="en-US"/>
              <a:pPr/>
              <a:t>13</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7679619" cy="238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65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9457"/>
          <p:cNvSpPr>
            <a:spLocks noGrp="1" noChangeArrowheads="1"/>
          </p:cNvSpPr>
          <p:nvPr>
            <p:ph type="title"/>
          </p:nvPr>
        </p:nvSpPr>
        <p:spPr/>
        <p:txBody>
          <a:bodyPr/>
          <a:lstStyle/>
          <a:p>
            <a:r>
              <a:rPr lang="zh-CN" altLang="en-US" b="1" dirty="0" smtClean="0"/>
              <a:t>字符函数的使用</a:t>
            </a:r>
          </a:p>
        </p:txBody>
      </p:sp>
      <p:sp>
        <p:nvSpPr>
          <p:cNvPr id="17410" name="文本占位符 19458"/>
          <p:cNvSpPr>
            <a:spLocks noGrp="1" noChangeArrowheads="1"/>
          </p:cNvSpPr>
          <p:nvPr>
            <p:ph idx="1"/>
          </p:nvPr>
        </p:nvSpPr>
        <p:spPr>
          <a:xfrm>
            <a:off x="683568" y="1196752"/>
            <a:ext cx="8229600" cy="4525963"/>
          </a:xfrm>
        </p:spPr>
        <p:txBody>
          <a:bodyPr/>
          <a:lstStyle/>
          <a:p>
            <a:pPr marL="0" indent="0">
              <a:buNone/>
            </a:pPr>
            <a:r>
              <a:rPr lang="zh-CN" altLang="en-US" sz="2400" b="1" dirty="0" smtClean="0"/>
              <a:t>例4.5：</a:t>
            </a:r>
            <a:r>
              <a:rPr lang="zh-CN" altLang="en-US" sz="2400" dirty="0" smtClean="0"/>
              <a:t>从键盘读入一行字符，测试读入的是否为十六进制数字符。 </a:t>
            </a:r>
          </a:p>
          <a:p>
            <a:r>
              <a:rPr lang="zh-CN" altLang="en-US" sz="2400" b="1" dirty="0" smtClean="0"/>
              <a:t>步骤 1:</a:t>
            </a:r>
            <a:r>
              <a:rPr lang="zh-CN" altLang="en-US" sz="2400" dirty="0" smtClean="0"/>
              <a:t>编辑源程序代码：</a:t>
            </a:r>
          </a:p>
          <a:p>
            <a:pPr lvl="1">
              <a:buFont typeface="Wingdings" pitchFamily="2" charset="2"/>
              <a:buNone/>
            </a:pPr>
            <a:r>
              <a:rPr lang="zh-CN" altLang="en-US" dirty="0" smtClean="0"/>
              <a:t>[root@localhost root]#</a:t>
            </a:r>
            <a:r>
              <a:rPr lang="zh-CN" altLang="en-US" b="1" dirty="0" smtClean="0"/>
              <a:t>vim  4-5.c</a:t>
            </a:r>
          </a:p>
        </p:txBody>
      </p:sp>
      <p:sp>
        <p:nvSpPr>
          <p:cNvPr id="1741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451FF2-F926-4944-8C82-70D7BD5AF9A2}" type="slidenum">
              <a:rPr lang="zh-CN" altLang="en-US"/>
              <a:pPr/>
              <a:t>14</a:t>
            </a:fld>
            <a:endParaRPr lang="zh-CN" altLang="en-US"/>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80928"/>
            <a:ext cx="6345610" cy="369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08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20481"/>
          <p:cNvSpPr>
            <a:spLocks noGrp="1" noChangeArrowheads="1"/>
          </p:cNvSpPr>
          <p:nvPr>
            <p:ph type="title"/>
          </p:nvPr>
        </p:nvSpPr>
        <p:spPr/>
        <p:txBody>
          <a:bodyPr/>
          <a:lstStyle/>
          <a:p>
            <a:r>
              <a:rPr lang="zh-CN" altLang="en-US" b="1" dirty="0" smtClean="0"/>
              <a:t>字符函数的使用</a:t>
            </a:r>
          </a:p>
        </p:txBody>
      </p:sp>
      <p:sp>
        <p:nvSpPr>
          <p:cNvPr id="18434" name="文本占位符 20482"/>
          <p:cNvSpPr>
            <a:spLocks noGrp="1" noChangeArrowheads="1"/>
          </p:cNvSpPr>
          <p:nvPr>
            <p:ph idx="1"/>
          </p:nvPr>
        </p:nvSpPr>
        <p:spPr>
          <a:xfrm>
            <a:off x="684213" y="1196752"/>
            <a:ext cx="8229600" cy="4525963"/>
          </a:xfrm>
        </p:spPr>
        <p:txBody>
          <a:bodyPr/>
          <a:lstStyle/>
          <a:p>
            <a:r>
              <a:rPr lang="zh-CN" altLang="en-US" sz="2400" b="1" dirty="0" smtClean="0"/>
              <a:t>步骤 </a:t>
            </a:r>
            <a:r>
              <a:rPr lang="en-US" altLang="zh-CN" sz="2400" b="1" dirty="0" smtClean="0"/>
              <a:t>2:</a:t>
            </a:r>
            <a:r>
              <a:rPr lang="zh-CN" altLang="en-US" sz="2400" dirty="0" smtClean="0"/>
              <a:t>用</a:t>
            </a:r>
            <a:r>
              <a:rPr lang="en-US" altLang="zh-CN" sz="2400" dirty="0" err="1" smtClean="0"/>
              <a:t>gcc</a:t>
            </a:r>
            <a:r>
              <a:rPr lang="zh-CN" altLang="en-US" sz="2400" dirty="0" smtClean="0"/>
              <a:t>编译程序</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err="1" smtClean="0"/>
              <a:t>gcc</a:t>
            </a:r>
            <a:r>
              <a:rPr lang="en-US" altLang="zh-CN" b="1" dirty="0" smtClean="0"/>
              <a:t>  4-5.c  –o  4-5</a:t>
            </a:r>
          </a:p>
          <a:p>
            <a:r>
              <a:rPr lang="zh-CN" altLang="en-US" sz="2400" b="1" dirty="0" smtClean="0"/>
              <a:t>步骤 </a:t>
            </a:r>
            <a:r>
              <a:rPr lang="en-US" altLang="zh-CN" sz="2400" b="1" dirty="0" smtClean="0"/>
              <a:t>3:</a:t>
            </a:r>
            <a:r>
              <a:rPr lang="zh-CN" altLang="en-US" sz="2400" dirty="0" smtClean="0"/>
              <a:t>运行程序</a:t>
            </a:r>
          </a:p>
        </p:txBody>
      </p:sp>
      <p:sp>
        <p:nvSpPr>
          <p:cNvPr id="1843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631346-61A8-40F3-AEE2-6B8B72891AC2}" type="slidenum">
              <a:rPr lang="zh-CN" altLang="en-US"/>
              <a:pPr/>
              <a:t>15</a:t>
            </a:fld>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524124"/>
            <a:ext cx="7128792" cy="370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86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21505"/>
          <p:cNvSpPr>
            <a:spLocks noGrp="1" noChangeArrowheads="1"/>
          </p:cNvSpPr>
          <p:nvPr>
            <p:ph type="title"/>
          </p:nvPr>
        </p:nvSpPr>
        <p:spPr/>
        <p:txBody>
          <a:bodyPr/>
          <a:lstStyle/>
          <a:p>
            <a:r>
              <a:rPr lang="zh-CN" altLang="en-US" b="1" dirty="0" smtClean="0"/>
              <a:t>字符函数的使用</a:t>
            </a:r>
          </a:p>
        </p:txBody>
      </p:sp>
      <p:sp>
        <p:nvSpPr>
          <p:cNvPr id="19458" name="文本占位符 21506"/>
          <p:cNvSpPr>
            <a:spLocks noGrp="1" noChangeArrowheads="1"/>
          </p:cNvSpPr>
          <p:nvPr>
            <p:ph idx="1"/>
          </p:nvPr>
        </p:nvSpPr>
        <p:spPr/>
        <p:txBody>
          <a:bodyPr/>
          <a:lstStyle/>
          <a:p>
            <a:r>
              <a:rPr lang="en-US" altLang="zh-CN" smtClean="0"/>
              <a:t>isxdigit</a:t>
            </a:r>
            <a:r>
              <a:rPr lang="zh-CN" altLang="en-US" smtClean="0"/>
              <a:t>函数说明：</a:t>
            </a:r>
          </a:p>
        </p:txBody>
      </p:sp>
      <p:sp>
        <p:nvSpPr>
          <p:cNvPr id="1946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C44638-7B59-4125-A868-2198452EB5E7}" type="slidenum">
              <a:rPr lang="zh-CN" altLang="en-US"/>
              <a:pPr/>
              <a:t>16</a:t>
            </a:fld>
            <a:endParaRPr lang="zh-CN" altLang="en-US"/>
          </a:p>
        </p:txBody>
      </p:sp>
      <p:pic>
        <p:nvPicPr>
          <p:cNvPr id="21508" name="图片 21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817245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矩形 21508"/>
          <p:cNvSpPr>
            <a:spLocks noChangeArrowheads="1"/>
          </p:cNvSpPr>
          <p:nvPr/>
        </p:nvSpPr>
        <p:spPr bwMode="auto">
          <a:xfrm>
            <a:off x="611188" y="4941888"/>
            <a:ext cx="8208962" cy="822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b="1">
                <a:solidFill>
                  <a:srgbClr val="FF0000"/>
                </a:solidFill>
              </a:rPr>
              <a:t>思考题：请用函数</a:t>
            </a:r>
            <a:r>
              <a:rPr lang="en-US" altLang="zh-CN" sz="2400" b="1">
                <a:solidFill>
                  <a:srgbClr val="FF0000"/>
                </a:solidFill>
              </a:rPr>
              <a:t>ispunct</a:t>
            </a:r>
            <a:r>
              <a:rPr lang="zh-CN" altLang="en-US" sz="2400" b="1">
                <a:solidFill>
                  <a:srgbClr val="FF0000"/>
                </a:solidFill>
              </a:rPr>
              <a:t>编写一程序，测试输入的一行字符是否为标点符号或特殊符号。</a:t>
            </a:r>
          </a:p>
        </p:txBody>
      </p:sp>
    </p:spTree>
    <p:extLst>
      <p:ext uri="{BB962C8B-B14F-4D97-AF65-F5344CB8AC3E}">
        <p14:creationId xmlns:p14="http://schemas.microsoft.com/office/powerpoint/2010/main" val="937251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blinds(horizontal)">
                                      <p:cBhvr>
                                        <p:cTn id="1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2529"/>
          <p:cNvSpPr>
            <a:spLocks noGrp="1" noChangeArrowheads="1"/>
          </p:cNvSpPr>
          <p:nvPr>
            <p:ph type="title"/>
          </p:nvPr>
        </p:nvSpPr>
        <p:spPr/>
        <p:txBody>
          <a:bodyPr/>
          <a:lstStyle/>
          <a:p>
            <a:pPr marL="838200" indent="-838200"/>
            <a:r>
              <a:rPr lang="zh-CN" altLang="en-US" sz="3600" b="1" dirty="0" smtClean="0"/>
              <a:t>系统时间与日期函数的使用</a:t>
            </a:r>
          </a:p>
        </p:txBody>
      </p:sp>
      <p:sp>
        <p:nvSpPr>
          <p:cNvPr id="20482" name="文本占位符 22530"/>
          <p:cNvSpPr>
            <a:spLocks noGrp="1" noChangeArrowheads="1"/>
          </p:cNvSpPr>
          <p:nvPr>
            <p:ph idx="1"/>
          </p:nvPr>
        </p:nvSpPr>
        <p:spPr/>
        <p:txBody>
          <a:bodyPr/>
          <a:lstStyle/>
          <a:p>
            <a:r>
              <a:rPr lang="zh-CN" altLang="en-US" smtClean="0"/>
              <a:t>系统时间与日期函数 </a:t>
            </a:r>
          </a:p>
        </p:txBody>
      </p:sp>
      <p:sp>
        <p:nvSpPr>
          <p:cNvPr id="2048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7CC677-F86B-47C3-B0D8-35EEE5AB3905}" type="slidenum">
              <a:rPr lang="zh-CN" altLang="en-US"/>
              <a:pPr/>
              <a:t>17</a:t>
            </a:fld>
            <a:endParaRPr lang="zh-CN" altLang="en-US"/>
          </a:p>
        </p:txBody>
      </p:sp>
      <p:pic>
        <p:nvPicPr>
          <p:cNvPr id="22532" name="图片 225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2060848"/>
            <a:ext cx="8158163"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06450" y="5085184"/>
            <a:ext cx="7653982" cy="461665"/>
          </a:xfrm>
          <a:prstGeom prst="rect">
            <a:avLst/>
          </a:prstGeom>
          <a:noFill/>
        </p:spPr>
        <p:txBody>
          <a:bodyPr wrap="square" rtlCol="0">
            <a:spAutoFit/>
          </a:bodyPr>
          <a:lstStyle/>
          <a:p>
            <a:r>
              <a:rPr lang="zh-CN" altLang="en-US" sz="2400" dirty="0" smtClean="0"/>
              <a:t>注意：表里的所有函数名都是小写的</a:t>
            </a:r>
            <a:endParaRPr lang="zh-CN" altLang="en-US" sz="2400" dirty="0"/>
          </a:p>
        </p:txBody>
      </p:sp>
    </p:spTree>
    <p:extLst>
      <p:ext uri="{BB962C8B-B14F-4D97-AF65-F5344CB8AC3E}">
        <p14:creationId xmlns:p14="http://schemas.microsoft.com/office/powerpoint/2010/main" val="417264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6625"/>
          <p:cNvSpPr>
            <a:spLocks noGrp="1" noChangeArrowheads="1"/>
          </p:cNvSpPr>
          <p:nvPr>
            <p:ph type="title"/>
          </p:nvPr>
        </p:nvSpPr>
        <p:spPr/>
        <p:txBody>
          <a:bodyPr/>
          <a:lstStyle/>
          <a:p>
            <a:r>
              <a:rPr lang="zh-CN" altLang="en-US" sz="3600" b="1" dirty="0" smtClean="0"/>
              <a:t>系统时间与日期函数的使用</a:t>
            </a:r>
          </a:p>
        </p:txBody>
      </p:sp>
      <p:sp>
        <p:nvSpPr>
          <p:cNvPr id="25602" name="文本占位符 26626"/>
          <p:cNvSpPr>
            <a:spLocks noGrp="1" noChangeArrowheads="1"/>
          </p:cNvSpPr>
          <p:nvPr>
            <p:ph idx="1"/>
          </p:nvPr>
        </p:nvSpPr>
        <p:spPr>
          <a:xfrm>
            <a:off x="637220" y="1124744"/>
            <a:ext cx="8229600" cy="4525963"/>
          </a:xfrm>
        </p:spPr>
        <p:txBody>
          <a:bodyPr/>
          <a:lstStyle/>
          <a:p>
            <a:r>
              <a:rPr lang="en-US" altLang="zh-CN" dirty="0" smtClean="0"/>
              <a:t>time</a:t>
            </a:r>
            <a:r>
              <a:rPr lang="zh-CN" altLang="en-US" dirty="0" smtClean="0"/>
              <a:t>函数说明：</a:t>
            </a:r>
          </a:p>
        </p:txBody>
      </p:sp>
      <p:sp>
        <p:nvSpPr>
          <p:cNvPr id="2560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EA650A7-79B2-4338-BB41-8EFF2910B0AA}" type="slidenum">
              <a:rPr lang="zh-CN" altLang="en-US"/>
              <a:pPr/>
              <a:t>18</a:t>
            </a:fld>
            <a:endParaRPr lang="zh-CN" altLang="en-US"/>
          </a:p>
        </p:txBody>
      </p:sp>
      <p:pic>
        <p:nvPicPr>
          <p:cNvPr id="26628" name="图片 26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00808"/>
            <a:ext cx="8243887"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08695" y="4620436"/>
            <a:ext cx="7848872" cy="1643527"/>
          </a:xfrm>
          <a:prstGeom prst="rect">
            <a:avLst/>
          </a:prstGeom>
          <a:noFill/>
        </p:spPr>
        <p:txBody>
          <a:bodyPr wrap="square" rtlCol="0">
            <a:spAutoFit/>
          </a:bodyPr>
          <a:lstStyle/>
          <a:p>
            <a:pPr marL="342900" indent="-342900" fontAlgn="base">
              <a:spcBef>
                <a:spcPct val="20000"/>
              </a:spcBef>
              <a:spcAft>
                <a:spcPct val="0"/>
              </a:spcAft>
              <a:buClr>
                <a:srgbClr val="339966"/>
              </a:buClr>
              <a:buFont typeface="Wingdings" pitchFamily="2" charset="2"/>
              <a:buChar char="q"/>
            </a:pPr>
            <a:r>
              <a:rPr lang="en-US" altLang="zh-CN" sz="2400" dirty="0" err="1"/>
              <a:t>time_t</a:t>
            </a:r>
            <a:r>
              <a:rPr lang="en-US" altLang="zh-CN" sz="2400" dirty="0"/>
              <a:t> </a:t>
            </a:r>
            <a:r>
              <a:rPr lang="zh-CN" altLang="en-US" sz="2400" dirty="0"/>
              <a:t>是一个时间的预定义类型，用来定义以秒数计算的日期和时间的整数类型，定义在在</a:t>
            </a:r>
            <a:r>
              <a:rPr lang="en-US" altLang="zh-CN" sz="2400" dirty="0" err="1"/>
              <a:t>time.h</a:t>
            </a:r>
            <a:r>
              <a:rPr lang="zh-CN" altLang="en-US" sz="2400" dirty="0"/>
              <a:t>头文件中</a:t>
            </a:r>
            <a:endParaRPr lang="en-US" altLang="zh-CN" sz="2400" dirty="0"/>
          </a:p>
          <a:p>
            <a:pPr marL="342900" indent="-342900" fontAlgn="base">
              <a:spcBef>
                <a:spcPct val="20000"/>
              </a:spcBef>
              <a:spcAft>
                <a:spcPct val="0"/>
              </a:spcAft>
              <a:buClr>
                <a:srgbClr val="339966"/>
              </a:buClr>
              <a:buFont typeface="Wingdings" pitchFamily="2" charset="2"/>
              <a:buChar char="q"/>
            </a:pPr>
            <a:r>
              <a:rPr lang="zh-CN" altLang="en-US" sz="2400" dirty="0" smtClean="0"/>
              <a:t>以从</a:t>
            </a:r>
            <a:r>
              <a:rPr lang="en-US" altLang="zh-CN" sz="2400" dirty="0" smtClean="0"/>
              <a:t>1970</a:t>
            </a:r>
            <a:r>
              <a:rPr lang="zh-CN" altLang="en-US" sz="2400" dirty="0"/>
              <a:t>年</a:t>
            </a:r>
            <a:r>
              <a:rPr lang="en-US" altLang="zh-CN" sz="2400" dirty="0"/>
              <a:t>1</a:t>
            </a:r>
            <a:r>
              <a:rPr lang="zh-CN" altLang="en-US" sz="2400" dirty="0"/>
              <a:t>月</a:t>
            </a:r>
            <a:r>
              <a:rPr lang="en-US" altLang="zh-CN" sz="2400" dirty="0"/>
              <a:t>1</a:t>
            </a:r>
            <a:r>
              <a:rPr lang="zh-CN" altLang="en-US" sz="2400" dirty="0"/>
              <a:t>日</a:t>
            </a:r>
            <a:r>
              <a:rPr lang="en-US" altLang="zh-CN" sz="2400" dirty="0"/>
              <a:t>0</a:t>
            </a:r>
            <a:r>
              <a:rPr lang="zh-CN" altLang="en-US" sz="2400" dirty="0" smtClean="0"/>
              <a:t>点开始计算的秒数来表示时间和日期</a:t>
            </a:r>
            <a:endParaRPr lang="zh-CN" altLang="en-US" dirty="0"/>
          </a:p>
        </p:txBody>
      </p:sp>
    </p:spTree>
    <p:extLst>
      <p:ext uri="{BB962C8B-B14F-4D97-AF65-F5344CB8AC3E}">
        <p14:creationId xmlns:p14="http://schemas.microsoft.com/office/powerpoint/2010/main" val="3488082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7649"/>
          <p:cNvSpPr>
            <a:spLocks noGrp="1" noChangeArrowheads="1"/>
          </p:cNvSpPr>
          <p:nvPr>
            <p:ph type="title"/>
          </p:nvPr>
        </p:nvSpPr>
        <p:spPr/>
        <p:txBody>
          <a:bodyPr/>
          <a:lstStyle/>
          <a:p>
            <a:r>
              <a:rPr lang="zh-CN" altLang="en-US" sz="3600" b="1" dirty="0" smtClean="0"/>
              <a:t>系统时间与日期函数的使用</a:t>
            </a:r>
          </a:p>
        </p:txBody>
      </p:sp>
      <p:sp>
        <p:nvSpPr>
          <p:cNvPr id="26626" name="文本占位符 27650"/>
          <p:cNvSpPr>
            <a:spLocks noGrp="1" noChangeArrowheads="1"/>
          </p:cNvSpPr>
          <p:nvPr>
            <p:ph idx="1"/>
          </p:nvPr>
        </p:nvSpPr>
        <p:spPr/>
        <p:txBody>
          <a:bodyPr/>
          <a:lstStyle/>
          <a:p>
            <a:r>
              <a:rPr lang="en-US" altLang="zh-CN" dirty="0" smtClean="0"/>
              <a:t> </a:t>
            </a:r>
            <a:r>
              <a:rPr lang="en-US" altLang="zh-CN" dirty="0" err="1" smtClean="0"/>
              <a:t>gmtime</a:t>
            </a:r>
            <a:r>
              <a:rPr lang="zh-CN" altLang="en-US" dirty="0" smtClean="0"/>
              <a:t>函数说明： </a:t>
            </a:r>
          </a:p>
        </p:txBody>
      </p:sp>
      <p:sp>
        <p:nvSpPr>
          <p:cNvPr id="2662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1CC5D8C-FD74-475A-9DB2-C8E3905E3C13}" type="slidenum">
              <a:rPr lang="zh-CN" altLang="en-US"/>
              <a:pPr/>
              <a:t>19</a:t>
            </a:fld>
            <a:endParaRPr lang="zh-CN" altLang="en-US"/>
          </a:p>
        </p:txBody>
      </p:sp>
      <p:pic>
        <p:nvPicPr>
          <p:cNvPr id="27652" name="图片 27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8358187"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57833" y="4618038"/>
            <a:ext cx="8064896" cy="1920526"/>
          </a:xfrm>
          <a:prstGeom prst="rect">
            <a:avLst/>
          </a:prstGeom>
          <a:noFill/>
        </p:spPr>
        <p:txBody>
          <a:bodyPr wrap="square" rtlCol="0">
            <a:spAutoFit/>
          </a:bodyPr>
          <a:lstStyle/>
          <a:p>
            <a:pPr marL="342900" indent="-342900" fontAlgn="base">
              <a:spcBef>
                <a:spcPct val="20000"/>
              </a:spcBef>
              <a:spcAft>
                <a:spcPct val="0"/>
              </a:spcAft>
              <a:buClr>
                <a:srgbClr val="339966"/>
              </a:buClr>
              <a:buFont typeface="Wingdings" pitchFamily="2" charset="2"/>
              <a:buChar char="q"/>
              <a:defRPr/>
            </a:pPr>
            <a:r>
              <a:rPr lang="en-US" altLang="zh-CN" sz="2400" dirty="0" err="1"/>
              <a:t>gmtime</a:t>
            </a:r>
            <a:r>
              <a:rPr lang="en-US" altLang="zh-CN" sz="2400" dirty="0"/>
              <a:t>()</a:t>
            </a:r>
            <a:r>
              <a:rPr lang="zh-CN" altLang="en-US" sz="2400" dirty="0"/>
              <a:t>将底层</a:t>
            </a:r>
            <a:r>
              <a:rPr lang="zh-CN" altLang="en-US" sz="2400" dirty="0" smtClean="0"/>
              <a:t>时间秒数（自</a:t>
            </a:r>
            <a:r>
              <a:rPr lang="en-US" altLang="zh-CN" sz="2400" dirty="0" smtClean="0"/>
              <a:t>1970</a:t>
            </a:r>
            <a:r>
              <a:rPr lang="zh-CN" altLang="en-US" sz="2400" dirty="0" smtClean="0"/>
              <a:t>年开始计算）转化</a:t>
            </a:r>
            <a:r>
              <a:rPr lang="zh-CN" altLang="en-US" sz="2400" dirty="0"/>
              <a:t>为一个</a:t>
            </a:r>
            <a:r>
              <a:rPr lang="en-US" altLang="zh-CN" sz="2400" dirty="0"/>
              <a:t>tm</a:t>
            </a:r>
            <a:r>
              <a:rPr lang="zh-CN" altLang="en-US" sz="2400" dirty="0"/>
              <a:t>时间结构</a:t>
            </a:r>
            <a:r>
              <a:rPr lang="zh-CN" altLang="en-US" sz="2400" dirty="0" smtClean="0"/>
              <a:t>数据，注意是格林威治时间</a:t>
            </a:r>
            <a:endParaRPr lang="en-US" altLang="zh-CN" sz="2400" dirty="0"/>
          </a:p>
          <a:p>
            <a:pPr marL="342900" indent="-342900" fontAlgn="base">
              <a:spcBef>
                <a:spcPct val="20000"/>
              </a:spcBef>
              <a:spcAft>
                <a:spcPct val="0"/>
              </a:spcAft>
              <a:buClr>
                <a:srgbClr val="339966"/>
              </a:buClr>
              <a:buFont typeface="Wingdings" pitchFamily="2" charset="2"/>
              <a:buChar char="q"/>
            </a:pPr>
            <a:r>
              <a:rPr lang="zh-CN" altLang="en-US" sz="2400" dirty="0" smtClean="0"/>
              <a:t>另一个</a:t>
            </a:r>
            <a:r>
              <a:rPr lang="en-US" altLang="zh-CN" sz="2400" dirty="0" err="1" smtClean="0"/>
              <a:t>mktime</a:t>
            </a:r>
            <a:r>
              <a:rPr lang="en-US" altLang="zh-CN" sz="2400" dirty="0" smtClean="0"/>
              <a:t>( )</a:t>
            </a:r>
            <a:r>
              <a:rPr lang="zh-CN" altLang="en-US" sz="2400" dirty="0" smtClean="0"/>
              <a:t>刚好</a:t>
            </a:r>
            <a:r>
              <a:rPr lang="zh-CN" altLang="en-US" sz="2400" dirty="0"/>
              <a:t>与</a:t>
            </a:r>
            <a:r>
              <a:rPr lang="en-US" altLang="zh-CN" sz="2400" dirty="0" err="1" smtClean="0"/>
              <a:t>gmtime</a:t>
            </a:r>
            <a:r>
              <a:rPr lang="en-US" altLang="zh-CN" sz="2400" dirty="0" smtClean="0"/>
              <a:t>( )</a:t>
            </a:r>
            <a:r>
              <a:rPr lang="zh-CN" altLang="en-US" sz="2400" dirty="0" smtClean="0"/>
              <a:t>相反</a:t>
            </a:r>
            <a:r>
              <a:rPr lang="zh-CN" altLang="en-US" sz="2400" dirty="0"/>
              <a:t>，</a:t>
            </a:r>
            <a:r>
              <a:rPr lang="zh-CN" altLang="en-US" sz="2400" dirty="0" smtClean="0"/>
              <a:t>把</a:t>
            </a:r>
            <a:r>
              <a:rPr lang="en-US" altLang="zh-CN" sz="2400" dirty="0" smtClean="0"/>
              <a:t>tm</a:t>
            </a:r>
            <a:r>
              <a:rPr lang="zh-CN" altLang="en-US" sz="2400" dirty="0" smtClean="0"/>
              <a:t>时间</a:t>
            </a:r>
            <a:r>
              <a:rPr lang="zh-CN" altLang="en-US" sz="2400" dirty="0"/>
              <a:t>结构的数据转化为自</a:t>
            </a:r>
            <a:r>
              <a:rPr lang="en-US" altLang="zh-CN" sz="2400" dirty="0"/>
              <a:t>1970</a:t>
            </a:r>
            <a:r>
              <a:rPr lang="zh-CN" altLang="en-US" sz="2400" dirty="0"/>
              <a:t>以来的秒数</a:t>
            </a:r>
          </a:p>
          <a:p>
            <a:endParaRPr lang="zh-CN" altLang="en-US" dirty="0"/>
          </a:p>
        </p:txBody>
      </p:sp>
    </p:spTree>
    <p:extLst>
      <p:ext uri="{BB962C8B-B14F-4D97-AF65-F5344CB8AC3E}">
        <p14:creationId xmlns:p14="http://schemas.microsoft.com/office/powerpoint/2010/main" val="378638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zh-CN" altLang="en-US" smtClean="0"/>
              <a:t>本章重点 </a:t>
            </a:r>
          </a:p>
        </p:txBody>
      </p:sp>
      <p:sp>
        <p:nvSpPr>
          <p:cNvPr id="5122" name="文本占位符 5122"/>
          <p:cNvSpPr>
            <a:spLocks noGrp="1" noChangeArrowheads="1"/>
          </p:cNvSpPr>
          <p:nvPr>
            <p:ph idx="1"/>
          </p:nvPr>
        </p:nvSpPr>
        <p:spPr>
          <a:xfrm>
            <a:off x="684213" y="1700213"/>
            <a:ext cx="8229600" cy="4968875"/>
          </a:xfrm>
        </p:spPr>
        <p:txBody>
          <a:bodyPr/>
          <a:lstStyle/>
          <a:p>
            <a:pPr marL="0" indent="0">
              <a:buFont typeface="Wingdings" pitchFamily="2" charset="2"/>
              <a:buNone/>
            </a:pPr>
            <a:r>
              <a:rPr lang="zh-CN" altLang="en-US" smtClean="0"/>
              <a:t>1. Linux环境下数学函数的使用方法。</a:t>
            </a:r>
          </a:p>
          <a:p>
            <a:pPr marL="0" indent="0">
              <a:buFont typeface="Wingdings" pitchFamily="2" charset="2"/>
              <a:buNone/>
            </a:pPr>
            <a:r>
              <a:rPr lang="zh-CN" altLang="en-US" smtClean="0"/>
              <a:t>2. Linux环境下字符函数的使用方法。</a:t>
            </a:r>
          </a:p>
          <a:p>
            <a:pPr marL="0" indent="0">
              <a:buFont typeface="Wingdings" pitchFamily="2" charset="2"/>
              <a:buNone/>
            </a:pPr>
            <a:r>
              <a:rPr lang="zh-CN" altLang="en-US" smtClean="0"/>
              <a:t>3. Linux环境下系统时间与日期函数的使用方法。</a:t>
            </a:r>
          </a:p>
          <a:p>
            <a:pPr marL="0" indent="0">
              <a:buFont typeface="Wingdings" pitchFamily="2" charset="2"/>
              <a:buNone/>
            </a:pPr>
            <a:r>
              <a:rPr lang="zh-CN" altLang="en-US" smtClean="0"/>
              <a:t>4. Linux环境下环境控制函数的使用方法。</a:t>
            </a:r>
          </a:p>
          <a:p>
            <a:pPr marL="0" indent="0">
              <a:buFont typeface="Wingdings" pitchFamily="2" charset="2"/>
              <a:buNone/>
            </a:pPr>
            <a:r>
              <a:rPr lang="zh-CN" altLang="en-US" smtClean="0"/>
              <a:t>5. Linux环境下内存分配函数的使用方法。</a:t>
            </a:r>
          </a:p>
          <a:p>
            <a:pPr marL="0" indent="0">
              <a:buFont typeface="Wingdings" pitchFamily="2" charset="2"/>
              <a:buNone/>
            </a:pPr>
            <a:r>
              <a:rPr lang="zh-CN" altLang="en-US" smtClean="0"/>
              <a:t>6. Linux环境下数据结构中常用函数的使用方法。 </a:t>
            </a:r>
          </a:p>
        </p:txBody>
      </p:sp>
      <p:sp>
        <p:nvSpPr>
          <p:cNvPr id="51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1B4A4D9-EECB-4AB7-A107-96F828E8CC42}" type="slidenum">
              <a:rPr lang="zh-CN" altLang="en-US"/>
              <a:pPr/>
              <a:t>2</a:t>
            </a:fld>
            <a:endParaRPr lang="zh-CN" altLang="en-US"/>
          </a:p>
        </p:txBody>
      </p:sp>
    </p:spTree>
    <p:extLst>
      <p:ext uri="{BB962C8B-B14F-4D97-AF65-F5344CB8AC3E}">
        <p14:creationId xmlns:p14="http://schemas.microsoft.com/office/powerpoint/2010/main" val="3489672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5601"/>
          <p:cNvSpPr>
            <a:spLocks noGrp="1" noChangeArrowheads="1"/>
          </p:cNvSpPr>
          <p:nvPr>
            <p:ph type="title"/>
          </p:nvPr>
        </p:nvSpPr>
        <p:spPr/>
        <p:txBody>
          <a:bodyPr/>
          <a:lstStyle/>
          <a:p>
            <a:r>
              <a:rPr lang="zh-CN" altLang="en-US" sz="3600" b="1" dirty="0" smtClean="0"/>
              <a:t>系统时间与日期函数的使用</a:t>
            </a:r>
          </a:p>
        </p:txBody>
      </p:sp>
      <p:sp>
        <p:nvSpPr>
          <p:cNvPr id="24578" name="文本占位符 25602"/>
          <p:cNvSpPr>
            <a:spLocks noGrp="1" noChangeArrowheads="1"/>
          </p:cNvSpPr>
          <p:nvPr>
            <p:ph idx="1"/>
          </p:nvPr>
        </p:nvSpPr>
        <p:spPr>
          <a:xfrm>
            <a:off x="755576" y="1196752"/>
            <a:ext cx="7991475" cy="5040313"/>
          </a:xfrm>
        </p:spPr>
        <p:txBody>
          <a:bodyPr/>
          <a:lstStyle/>
          <a:p>
            <a:r>
              <a:rPr lang="zh-CN" altLang="en-US" sz="2400" dirty="0" smtClean="0"/>
              <a:t>结构体</a:t>
            </a:r>
            <a:r>
              <a:rPr lang="en-US" altLang="zh-CN" sz="2400" dirty="0" smtClean="0"/>
              <a:t>tm</a:t>
            </a:r>
            <a:r>
              <a:rPr lang="zh-CN" altLang="en-US" sz="2400" dirty="0" smtClean="0"/>
              <a:t>的定义为：</a:t>
            </a:r>
          </a:p>
          <a:p>
            <a:pPr lvl="1">
              <a:buFont typeface="Wingdings" pitchFamily="2" charset="2"/>
              <a:buNone/>
            </a:pPr>
            <a:r>
              <a:rPr lang="en-US" altLang="zh-CN" sz="2000" dirty="0" err="1" smtClean="0"/>
              <a:t>struct</a:t>
            </a:r>
            <a:r>
              <a:rPr lang="en-US" altLang="zh-CN" sz="2000" dirty="0" smtClean="0"/>
              <a:t> tm</a:t>
            </a:r>
          </a:p>
          <a:p>
            <a:pPr lvl="1">
              <a:buFont typeface="Wingdings" pitchFamily="2" charset="2"/>
              <a:buNone/>
            </a:pPr>
            <a:r>
              <a:rPr lang="en-US" altLang="zh-CN" sz="2000" dirty="0" smtClean="0"/>
              <a:t>{</a:t>
            </a:r>
          </a:p>
          <a:p>
            <a:pPr lvl="1">
              <a:buFont typeface="Wingdings" pitchFamily="2" charset="2"/>
              <a:buNone/>
            </a:pPr>
            <a:r>
              <a:rPr lang="en-US" altLang="zh-CN" sz="2000" dirty="0" err="1" smtClean="0"/>
              <a:t>int</a:t>
            </a:r>
            <a:r>
              <a:rPr lang="en-US" altLang="zh-CN" sz="2000" dirty="0" smtClean="0"/>
              <a:t> </a:t>
            </a:r>
            <a:r>
              <a:rPr lang="en-US" altLang="zh-CN" sz="2000" dirty="0" err="1" smtClean="0"/>
              <a:t>tm_sec</a:t>
            </a:r>
            <a:r>
              <a:rPr lang="en-US" altLang="zh-CN" sz="2000" dirty="0" smtClean="0"/>
              <a:t> ;  /*</a:t>
            </a:r>
            <a:r>
              <a:rPr lang="zh-CN" altLang="en-US" sz="2000" dirty="0" smtClean="0"/>
              <a:t>代表目前秒数，正常范围为</a:t>
            </a:r>
            <a:r>
              <a:rPr lang="en-US" altLang="zh-CN" sz="2000" dirty="0" smtClean="0"/>
              <a:t>0-59</a:t>
            </a:r>
            <a:r>
              <a:rPr lang="zh-CN" altLang="en-US" sz="2000" dirty="0" smtClean="0"/>
              <a:t>，但允许至</a:t>
            </a:r>
            <a:r>
              <a:rPr lang="en-US" altLang="zh-CN" sz="2000" dirty="0" smtClean="0"/>
              <a:t>61</a:t>
            </a:r>
            <a:r>
              <a:rPr lang="zh-CN" altLang="en-US" sz="2000" dirty="0" smtClean="0"/>
              <a:t>秒</a:t>
            </a:r>
            <a:r>
              <a:rPr lang="en-US" altLang="zh-CN" sz="2000" dirty="0" smtClean="0"/>
              <a:t>*/</a:t>
            </a:r>
          </a:p>
          <a:p>
            <a:pPr lvl="1">
              <a:buFont typeface="Wingdings" pitchFamily="2" charset="2"/>
              <a:buNone/>
            </a:pPr>
            <a:r>
              <a:rPr lang="en-US" altLang="zh-CN" sz="2000" dirty="0" err="1" smtClean="0"/>
              <a:t>int</a:t>
            </a:r>
            <a:r>
              <a:rPr lang="en-US" altLang="zh-CN" sz="2000" dirty="0" smtClean="0"/>
              <a:t> </a:t>
            </a:r>
            <a:r>
              <a:rPr lang="en-US" altLang="zh-CN" sz="2000" dirty="0" err="1" smtClean="0"/>
              <a:t>tm_min</a:t>
            </a:r>
            <a:r>
              <a:rPr lang="en-US" altLang="zh-CN" sz="2000" dirty="0" smtClean="0"/>
              <a:t> ;  /* </a:t>
            </a:r>
            <a:r>
              <a:rPr lang="zh-CN" altLang="en-US" sz="2000" dirty="0" smtClean="0"/>
              <a:t>代表目前分数，范围</a:t>
            </a:r>
            <a:r>
              <a:rPr lang="en-US" altLang="zh-CN" sz="2000" dirty="0" smtClean="0"/>
              <a:t>0-59 */</a:t>
            </a:r>
          </a:p>
          <a:p>
            <a:pPr lvl="1">
              <a:buFont typeface="Wingdings" pitchFamily="2" charset="2"/>
              <a:buNone/>
            </a:pPr>
            <a:r>
              <a:rPr lang="en-US" altLang="zh-CN" sz="2000" dirty="0" err="1" smtClean="0"/>
              <a:t>int</a:t>
            </a:r>
            <a:r>
              <a:rPr lang="en-US" altLang="zh-CN" sz="2000" dirty="0" smtClean="0"/>
              <a:t> </a:t>
            </a:r>
            <a:r>
              <a:rPr lang="en-US" altLang="zh-CN" sz="2000" dirty="0" err="1" smtClean="0"/>
              <a:t>tm_hour</a:t>
            </a:r>
            <a:r>
              <a:rPr lang="en-US" altLang="zh-CN" sz="2000" dirty="0" smtClean="0"/>
              <a:t> ;  /* </a:t>
            </a:r>
            <a:r>
              <a:rPr lang="zh-CN" altLang="en-US" sz="2000" dirty="0" smtClean="0"/>
              <a:t>从午夜算起的时数，范围为</a:t>
            </a:r>
            <a:r>
              <a:rPr lang="en-US" altLang="zh-CN" sz="2000" dirty="0" smtClean="0"/>
              <a:t>0-23 */</a:t>
            </a:r>
          </a:p>
          <a:p>
            <a:pPr lvl="1">
              <a:buFont typeface="Wingdings" pitchFamily="2" charset="2"/>
              <a:buNone/>
            </a:pPr>
            <a:r>
              <a:rPr lang="en-US" altLang="zh-CN" sz="2000" dirty="0" err="1" smtClean="0"/>
              <a:t>int</a:t>
            </a:r>
            <a:r>
              <a:rPr lang="en-US" altLang="zh-CN" sz="2000" dirty="0" smtClean="0"/>
              <a:t> </a:t>
            </a:r>
            <a:r>
              <a:rPr lang="en-US" altLang="zh-CN" sz="2000" dirty="0" err="1" smtClean="0"/>
              <a:t>tm_mday</a:t>
            </a:r>
            <a:r>
              <a:rPr lang="en-US" altLang="zh-CN" sz="2000" dirty="0" smtClean="0"/>
              <a:t> ;  /* </a:t>
            </a:r>
            <a:r>
              <a:rPr lang="zh-CN" altLang="en-US" sz="2000" dirty="0" smtClean="0"/>
              <a:t>目前月份的日数，范围</a:t>
            </a:r>
            <a:r>
              <a:rPr lang="en-US" altLang="zh-CN" sz="2000" dirty="0" smtClean="0"/>
              <a:t>01-31 */</a:t>
            </a:r>
          </a:p>
          <a:p>
            <a:pPr lvl="1">
              <a:buFont typeface="Wingdings" pitchFamily="2" charset="2"/>
              <a:buNone/>
            </a:pPr>
            <a:r>
              <a:rPr lang="en-US" altLang="zh-CN" sz="2000" dirty="0" err="1" smtClean="0"/>
              <a:t>int</a:t>
            </a:r>
            <a:r>
              <a:rPr lang="en-US" altLang="zh-CN" sz="2000" dirty="0" smtClean="0"/>
              <a:t> </a:t>
            </a:r>
            <a:r>
              <a:rPr lang="en-US" altLang="zh-CN" sz="2000" dirty="0" err="1" smtClean="0"/>
              <a:t>tm_mon</a:t>
            </a:r>
            <a:r>
              <a:rPr lang="en-US" altLang="zh-CN" sz="2000" dirty="0" smtClean="0"/>
              <a:t> ;  /* </a:t>
            </a:r>
            <a:r>
              <a:rPr lang="zh-CN" altLang="en-US" sz="2000" dirty="0" smtClean="0"/>
              <a:t>代表目前月份，从一月算起，范围从</a:t>
            </a:r>
            <a:r>
              <a:rPr lang="en-US" altLang="zh-CN" sz="2000" dirty="0" smtClean="0"/>
              <a:t>0-11 */</a:t>
            </a:r>
          </a:p>
          <a:p>
            <a:pPr lvl="1">
              <a:buFont typeface="Wingdings" pitchFamily="2" charset="2"/>
              <a:buNone/>
            </a:pPr>
            <a:r>
              <a:rPr lang="en-US" altLang="zh-CN" sz="2000" dirty="0" err="1" smtClean="0"/>
              <a:t>int</a:t>
            </a:r>
            <a:r>
              <a:rPr lang="en-US" altLang="zh-CN" sz="2000" dirty="0" smtClean="0"/>
              <a:t> </a:t>
            </a:r>
            <a:r>
              <a:rPr lang="en-US" altLang="zh-CN" sz="2000" dirty="0" err="1" smtClean="0"/>
              <a:t>tm_year</a:t>
            </a:r>
            <a:r>
              <a:rPr lang="en-US" altLang="zh-CN" sz="2000" dirty="0" smtClean="0"/>
              <a:t> ;  /* </a:t>
            </a:r>
            <a:r>
              <a:rPr lang="zh-CN" altLang="en-US" sz="2000" dirty="0" smtClean="0"/>
              <a:t>从</a:t>
            </a:r>
            <a:r>
              <a:rPr lang="en-US" altLang="zh-CN" sz="2000" dirty="0" smtClean="0"/>
              <a:t>1900 </a:t>
            </a:r>
            <a:r>
              <a:rPr lang="zh-CN" altLang="en-US" sz="2000" dirty="0" smtClean="0"/>
              <a:t>年算起至今的年数</a:t>
            </a:r>
            <a:r>
              <a:rPr lang="en-US" altLang="zh-CN" sz="2000" dirty="0" smtClean="0"/>
              <a:t>*/</a:t>
            </a:r>
          </a:p>
          <a:p>
            <a:pPr lvl="1">
              <a:buFont typeface="Wingdings" pitchFamily="2" charset="2"/>
              <a:buNone/>
            </a:pPr>
            <a:r>
              <a:rPr lang="en-US" altLang="zh-CN" sz="2000" dirty="0" err="1" smtClean="0"/>
              <a:t>int</a:t>
            </a:r>
            <a:r>
              <a:rPr lang="en-US" altLang="zh-CN" sz="2000" dirty="0" smtClean="0"/>
              <a:t> </a:t>
            </a:r>
            <a:r>
              <a:rPr lang="en-US" altLang="zh-CN" sz="2000" dirty="0" err="1" smtClean="0"/>
              <a:t>tm_wday</a:t>
            </a:r>
            <a:r>
              <a:rPr lang="en-US" altLang="zh-CN" sz="2000" dirty="0" smtClean="0"/>
              <a:t> ;  /* </a:t>
            </a:r>
            <a:r>
              <a:rPr lang="zh-CN" altLang="en-US" sz="2000" dirty="0" smtClean="0"/>
              <a:t>一星期的日数，从星期一算起，范围为</a:t>
            </a:r>
            <a:r>
              <a:rPr lang="en-US" altLang="zh-CN" sz="2000" dirty="0" smtClean="0"/>
              <a:t>0-6 */</a:t>
            </a:r>
          </a:p>
          <a:p>
            <a:pPr lvl="1">
              <a:buFont typeface="Wingdings" pitchFamily="2" charset="2"/>
              <a:buNone/>
            </a:pPr>
            <a:r>
              <a:rPr lang="en-US" altLang="zh-CN" sz="2000" dirty="0" err="1" smtClean="0"/>
              <a:t>int</a:t>
            </a:r>
            <a:r>
              <a:rPr lang="en-US" altLang="zh-CN" sz="2000" dirty="0" smtClean="0"/>
              <a:t> </a:t>
            </a:r>
            <a:r>
              <a:rPr lang="en-US" altLang="zh-CN" sz="2000" dirty="0" err="1" smtClean="0"/>
              <a:t>tm_yday</a:t>
            </a:r>
            <a:r>
              <a:rPr lang="en-US" altLang="zh-CN" sz="2000" dirty="0" smtClean="0"/>
              <a:t> ;  /* </a:t>
            </a:r>
            <a:r>
              <a:rPr lang="zh-CN" altLang="en-US" sz="2000" dirty="0" smtClean="0"/>
              <a:t>从今年</a:t>
            </a:r>
            <a:r>
              <a:rPr lang="en-US" altLang="zh-CN" sz="2000" dirty="0" smtClean="0"/>
              <a:t>1</a:t>
            </a:r>
            <a:r>
              <a:rPr lang="zh-CN" altLang="en-US" sz="2000" dirty="0" smtClean="0"/>
              <a:t>月</a:t>
            </a:r>
            <a:r>
              <a:rPr lang="en-US" altLang="zh-CN" sz="2000" dirty="0" smtClean="0"/>
              <a:t>1</a:t>
            </a:r>
            <a:r>
              <a:rPr lang="zh-CN" altLang="en-US" sz="2000" dirty="0" smtClean="0"/>
              <a:t>日算起至今的天数，范围为</a:t>
            </a:r>
            <a:r>
              <a:rPr lang="en-US" altLang="zh-CN" sz="2000" dirty="0" smtClean="0"/>
              <a:t>0-365 */</a:t>
            </a:r>
          </a:p>
          <a:p>
            <a:pPr lvl="1">
              <a:buFont typeface="Wingdings" pitchFamily="2" charset="2"/>
              <a:buNone/>
            </a:pPr>
            <a:r>
              <a:rPr lang="en-US" altLang="zh-CN" sz="2000" dirty="0" err="1" smtClean="0"/>
              <a:t>int</a:t>
            </a:r>
            <a:r>
              <a:rPr lang="en-US" altLang="zh-CN" sz="2000" dirty="0" smtClean="0"/>
              <a:t> </a:t>
            </a:r>
            <a:r>
              <a:rPr lang="en-US" altLang="zh-CN" sz="2000" dirty="0" err="1" smtClean="0"/>
              <a:t>tm_isdst</a:t>
            </a:r>
            <a:r>
              <a:rPr lang="en-US" altLang="zh-CN" sz="2000" dirty="0" smtClean="0"/>
              <a:t> ;  /* </a:t>
            </a:r>
            <a:r>
              <a:rPr lang="zh-CN" altLang="en-US" sz="2000" dirty="0" smtClean="0"/>
              <a:t>日光节约时间的旗标</a:t>
            </a:r>
            <a:r>
              <a:rPr lang="en-US" altLang="zh-CN" sz="2000" dirty="0" smtClean="0"/>
              <a:t>*/</a:t>
            </a:r>
          </a:p>
          <a:p>
            <a:pPr lvl="1">
              <a:buFont typeface="Wingdings" pitchFamily="2" charset="2"/>
              <a:buNone/>
            </a:pPr>
            <a:r>
              <a:rPr lang="en-US" altLang="zh-CN" sz="2000" dirty="0" smtClean="0"/>
              <a:t>};</a:t>
            </a:r>
          </a:p>
        </p:txBody>
      </p:sp>
      <p:sp>
        <p:nvSpPr>
          <p:cNvPr id="2457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FCBC1F-6AD9-4910-925C-E4B4C7DD7F34}" type="slidenum">
              <a:rPr lang="zh-CN" altLang="en-US"/>
              <a:pPr/>
              <a:t>20</a:t>
            </a:fld>
            <a:endParaRPr lang="zh-CN" altLang="en-US"/>
          </a:p>
        </p:txBody>
      </p:sp>
    </p:spTree>
    <p:extLst>
      <p:ext uri="{BB962C8B-B14F-4D97-AF65-F5344CB8AC3E}">
        <p14:creationId xmlns:p14="http://schemas.microsoft.com/office/powerpoint/2010/main" val="666759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8673"/>
          <p:cNvSpPr>
            <a:spLocks noGrp="1" noChangeArrowheads="1"/>
          </p:cNvSpPr>
          <p:nvPr>
            <p:ph type="title"/>
          </p:nvPr>
        </p:nvSpPr>
        <p:spPr/>
        <p:txBody>
          <a:bodyPr/>
          <a:lstStyle/>
          <a:p>
            <a:r>
              <a:rPr lang="zh-CN" altLang="en-US" sz="3600" b="1" dirty="0" smtClean="0"/>
              <a:t>系统时间与日期函数的使用</a:t>
            </a:r>
          </a:p>
        </p:txBody>
      </p:sp>
      <p:sp>
        <p:nvSpPr>
          <p:cNvPr id="27650" name="文本占位符 28674"/>
          <p:cNvSpPr>
            <a:spLocks noGrp="1" noChangeArrowheads="1"/>
          </p:cNvSpPr>
          <p:nvPr>
            <p:ph idx="1"/>
          </p:nvPr>
        </p:nvSpPr>
        <p:spPr/>
        <p:txBody>
          <a:bodyPr/>
          <a:lstStyle/>
          <a:p>
            <a:r>
              <a:rPr lang="en-US" altLang="zh-CN" smtClean="0"/>
              <a:t>asctime</a:t>
            </a:r>
            <a:r>
              <a:rPr lang="zh-CN" altLang="en-US" smtClean="0"/>
              <a:t>函数说明</a:t>
            </a:r>
            <a:r>
              <a:rPr lang="en-US" altLang="zh-CN" smtClean="0"/>
              <a:t>: </a:t>
            </a:r>
          </a:p>
        </p:txBody>
      </p:sp>
      <p:sp>
        <p:nvSpPr>
          <p:cNvPr id="2765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DAC1D99-82DF-4BB6-9CFA-C04576D917C5}" type="slidenum">
              <a:rPr lang="zh-CN" altLang="en-US"/>
              <a:pPr/>
              <a:t>21</a:t>
            </a:fld>
            <a:endParaRPr lang="zh-CN" altLang="en-US"/>
          </a:p>
        </p:txBody>
      </p:sp>
      <p:pic>
        <p:nvPicPr>
          <p:cNvPr id="28676" name="图片 2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83010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55576" y="5373215"/>
            <a:ext cx="7920880" cy="830997"/>
          </a:xfrm>
          <a:prstGeom prst="rect">
            <a:avLst/>
          </a:prstGeom>
          <a:noFill/>
        </p:spPr>
        <p:txBody>
          <a:bodyPr wrap="square" rtlCol="0">
            <a:spAutoFit/>
          </a:bodyPr>
          <a:lstStyle/>
          <a:p>
            <a:r>
              <a:rPr lang="zh-CN" altLang="en-US" sz="2400" dirty="0" smtClean="0"/>
              <a:t>注意：字符串的格式类似：</a:t>
            </a:r>
            <a:r>
              <a:rPr lang="en-US" altLang="zh-CN" sz="2400" dirty="0" smtClean="0"/>
              <a:t>Sun Jun 9 12:34:56 2007\n\0</a:t>
            </a:r>
            <a:r>
              <a:rPr lang="zh-CN" altLang="en-US" sz="2400" dirty="0" smtClean="0"/>
              <a:t>，长度为</a:t>
            </a:r>
            <a:r>
              <a:rPr lang="en-US" altLang="zh-CN" sz="2400" dirty="0" smtClean="0"/>
              <a:t>26</a:t>
            </a:r>
            <a:r>
              <a:rPr lang="zh-CN" altLang="en-US" sz="2400" dirty="0" smtClean="0"/>
              <a:t>个字符的固定格式</a:t>
            </a:r>
            <a:endParaRPr lang="zh-CN" altLang="en-US" sz="2400" dirty="0"/>
          </a:p>
        </p:txBody>
      </p:sp>
    </p:spTree>
    <p:extLst>
      <p:ext uri="{BB962C8B-B14F-4D97-AF65-F5344CB8AC3E}">
        <p14:creationId xmlns:p14="http://schemas.microsoft.com/office/powerpoint/2010/main" val="1065992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9697"/>
          <p:cNvSpPr>
            <a:spLocks noGrp="1" noChangeArrowheads="1"/>
          </p:cNvSpPr>
          <p:nvPr>
            <p:ph type="title"/>
          </p:nvPr>
        </p:nvSpPr>
        <p:spPr/>
        <p:txBody>
          <a:bodyPr/>
          <a:lstStyle/>
          <a:p>
            <a:r>
              <a:rPr lang="zh-CN" altLang="en-US" sz="3600" b="1" dirty="0" smtClean="0"/>
              <a:t>系统时间与日期函数的使用</a:t>
            </a:r>
          </a:p>
        </p:txBody>
      </p:sp>
      <p:sp>
        <p:nvSpPr>
          <p:cNvPr id="28674" name="文本占位符 29698"/>
          <p:cNvSpPr>
            <a:spLocks noGrp="1" noChangeArrowheads="1"/>
          </p:cNvSpPr>
          <p:nvPr>
            <p:ph idx="1"/>
          </p:nvPr>
        </p:nvSpPr>
        <p:spPr/>
        <p:txBody>
          <a:bodyPr/>
          <a:lstStyle/>
          <a:p>
            <a:r>
              <a:rPr lang="en-US" altLang="zh-CN" dirty="0" err="1" smtClean="0"/>
              <a:t>localtime</a:t>
            </a:r>
            <a:r>
              <a:rPr lang="zh-CN" altLang="en-US" dirty="0" smtClean="0"/>
              <a:t>函数说明</a:t>
            </a:r>
            <a:r>
              <a:rPr lang="en-US" altLang="zh-CN" dirty="0" smtClean="0"/>
              <a:t>: </a:t>
            </a:r>
          </a:p>
          <a:p>
            <a:endParaRPr lang="en-US" altLang="zh-CN" dirty="0" smtClean="0"/>
          </a:p>
        </p:txBody>
      </p:sp>
      <p:sp>
        <p:nvSpPr>
          <p:cNvPr id="2867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B72527F-0D06-4435-8A8D-3A684F79E6D9}" type="slidenum">
              <a:rPr lang="zh-CN" altLang="en-US"/>
              <a:pPr/>
              <a:t>22</a:t>
            </a:fld>
            <a:endParaRPr lang="zh-CN" altLang="en-US"/>
          </a:p>
        </p:txBody>
      </p:sp>
      <p:pic>
        <p:nvPicPr>
          <p:cNvPr id="29700" name="图片 296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825817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55576" y="4941168"/>
            <a:ext cx="7992888" cy="461665"/>
          </a:xfrm>
          <a:prstGeom prst="rect">
            <a:avLst/>
          </a:prstGeom>
          <a:noFill/>
        </p:spPr>
        <p:txBody>
          <a:bodyPr wrap="square" rtlCol="0">
            <a:spAutoFit/>
          </a:bodyPr>
          <a:lstStyle/>
          <a:p>
            <a:r>
              <a:rPr lang="zh-CN" altLang="en-US" sz="2400" dirty="0" smtClean="0">
                <a:latin typeface="+mn-ea"/>
              </a:rPr>
              <a:t>这里取得的是当前进行了时区转换的当地时间</a:t>
            </a:r>
            <a:endParaRPr lang="zh-CN" altLang="en-US" sz="2400" dirty="0">
              <a:latin typeface="+mn-ea"/>
            </a:endParaRPr>
          </a:p>
        </p:txBody>
      </p:sp>
    </p:spTree>
    <p:extLst>
      <p:ext uri="{BB962C8B-B14F-4D97-AF65-F5344CB8AC3E}">
        <p14:creationId xmlns:p14="http://schemas.microsoft.com/office/powerpoint/2010/main" val="3968730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3553"/>
          <p:cNvSpPr>
            <a:spLocks noGrp="1" noChangeArrowheads="1"/>
          </p:cNvSpPr>
          <p:nvPr>
            <p:ph type="title"/>
          </p:nvPr>
        </p:nvSpPr>
        <p:spPr/>
        <p:txBody>
          <a:bodyPr/>
          <a:lstStyle/>
          <a:p>
            <a:r>
              <a:rPr lang="zh-CN" altLang="en-US" sz="3600" b="1" dirty="0" smtClean="0"/>
              <a:t>系统时间与日期函数的使用</a:t>
            </a:r>
          </a:p>
        </p:txBody>
      </p:sp>
      <p:sp>
        <p:nvSpPr>
          <p:cNvPr id="21506" name="文本占位符 23554"/>
          <p:cNvSpPr>
            <a:spLocks noGrp="1" noChangeArrowheads="1"/>
          </p:cNvSpPr>
          <p:nvPr>
            <p:ph idx="1"/>
          </p:nvPr>
        </p:nvSpPr>
        <p:spPr/>
        <p:txBody>
          <a:bodyPr/>
          <a:lstStyle/>
          <a:p>
            <a:pPr marL="0" indent="0">
              <a:buNone/>
            </a:pPr>
            <a:r>
              <a:rPr lang="zh-CN" altLang="en-US" sz="2400" b="1" dirty="0" smtClean="0"/>
              <a:t>例</a:t>
            </a:r>
            <a:r>
              <a:rPr lang="en-US" altLang="zh-CN" sz="2400" b="1" dirty="0" smtClean="0"/>
              <a:t>4.6</a:t>
            </a:r>
            <a:r>
              <a:rPr lang="zh-CN" altLang="en-US" sz="2400" b="1" dirty="0" smtClean="0"/>
              <a:t>：</a:t>
            </a:r>
            <a:r>
              <a:rPr lang="zh-CN" altLang="en-US" sz="2400" dirty="0" smtClean="0"/>
              <a:t>用程序的方法应用函数</a:t>
            </a:r>
            <a:r>
              <a:rPr lang="en-US" altLang="zh-CN" sz="2400" dirty="0" smtClean="0"/>
              <a:t>time</a:t>
            </a:r>
            <a:r>
              <a:rPr lang="zh-CN" altLang="en-US" sz="2400" dirty="0" smtClean="0"/>
              <a:t>取得当前时间，然后通过</a:t>
            </a:r>
            <a:r>
              <a:rPr lang="en-US" altLang="zh-CN" sz="2400" dirty="0" err="1" smtClean="0"/>
              <a:t>gmtime</a:t>
            </a:r>
            <a:r>
              <a:rPr lang="zh-CN" altLang="en-US" sz="2400" dirty="0" smtClean="0"/>
              <a:t>函数转换为格林尼治时间并以字符串的形式显示当前系统的时间，最后以“</a:t>
            </a:r>
            <a:r>
              <a:rPr lang="en-US" altLang="zh-CN" sz="2400" dirty="0" err="1" smtClean="0"/>
              <a:t>xxxx</a:t>
            </a:r>
            <a:r>
              <a:rPr lang="zh-CN" altLang="en-US" sz="2400" dirty="0" smtClean="0"/>
              <a:t>年</a:t>
            </a:r>
            <a:r>
              <a:rPr lang="en-US" altLang="zh-CN" sz="2400" dirty="0" smtClean="0"/>
              <a:t>x</a:t>
            </a:r>
            <a:r>
              <a:rPr lang="zh-CN" altLang="en-US" sz="2400" dirty="0" smtClean="0"/>
              <a:t>月</a:t>
            </a:r>
            <a:r>
              <a:rPr lang="en-US" altLang="zh-CN" sz="2400" dirty="0" smtClean="0"/>
              <a:t>xx</a:t>
            </a:r>
            <a:r>
              <a:rPr lang="zh-CN" altLang="en-US" sz="2400" dirty="0" smtClean="0"/>
              <a:t>日</a:t>
            </a:r>
            <a:r>
              <a:rPr lang="en-US" altLang="zh-CN" sz="2400" dirty="0" err="1" smtClean="0"/>
              <a:t>tue</a:t>
            </a:r>
            <a:r>
              <a:rPr lang="en-US" altLang="zh-CN" sz="2400" dirty="0" smtClean="0"/>
              <a:t> 11:59:00</a:t>
            </a:r>
            <a:r>
              <a:rPr lang="zh-CN" altLang="en-US" sz="2400" dirty="0" smtClean="0"/>
              <a:t>”形式显示系统时间</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4-6.c</a:t>
            </a:r>
          </a:p>
        </p:txBody>
      </p:sp>
      <p:sp>
        <p:nvSpPr>
          <p:cNvPr id="2150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2549A5-085C-44FF-A1A0-7DCB04468F3F}" type="slidenum">
              <a:rPr lang="zh-CN" altLang="en-US"/>
              <a:pPr/>
              <a:t>23</a:t>
            </a:fld>
            <a:endParaRPr lang="zh-CN" altLang="en-US"/>
          </a:p>
        </p:txBody>
      </p:sp>
      <p:pic>
        <p:nvPicPr>
          <p:cNvPr id="23556" name="图片 235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43670"/>
            <a:ext cx="8186737"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8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blinds(horizontal)">
                                      <p:cBhvr>
                                        <p:cTn id="1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24577"/>
          <p:cNvSpPr>
            <a:spLocks noGrp="1" noChangeArrowheads="1"/>
          </p:cNvSpPr>
          <p:nvPr>
            <p:ph type="title"/>
          </p:nvPr>
        </p:nvSpPr>
        <p:spPr/>
        <p:txBody>
          <a:bodyPr/>
          <a:lstStyle/>
          <a:p>
            <a:r>
              <a:rPr lang="zh-CN" altLang="en-US" sz="3600" b="1" dirty="0" smtClean="0"/>
              <a:t>系统时间与日期函数的使用</a:t>
            </a:r>
          </a:p>
        </p:txBody>
      </p:sp>
      <p:sp>
        <p:nvSpPr>
          <p:cNvPr id="23554" name="文本占位符 24578"/>
          <p:cNvSpPr>
            <a:spLocks noGrp="1" noChangeArrowheads="1"/>
          </p:cNvSpPr>
          <p:nvPr>
            <p:ph idx="1"/>
          </p:nvPr>
        </p:nvSpPr>
        <p:spPr/>
        <p:txBody>
          <a:bodyPr/>
          <a:lstStyle/>
          <a:p>
            <a:r>
              <a:rPr lang="zh-CN" altLang="en-US" b="1" dirty="0" smtClean="0"/>
              <a:t>步骤 </a:t>
            </a:r>
            <a:r>
              <a:rPr lang="en-US" altLang="zh-CN" b="1" dirty="0" smtClean="0"/>
              <a:t>2:</a:t>
            </a:r>
            <a:r>
              <a:rPr lang="zh-CN" altLang="en-US" dirty="0" smtClean="0"/>
              <a:t>用</a:t>
            </a:r>
            <a:r>
              <a:rPr lang="en-US" altLang="zh-CN" dirty="0" err="1" smtClean="0"/>
              <a:t>gcc</a:t>
            </a:r>
            <a:r>
              <a:rPr lang="zh-CN" altLang="en-US" dirty="0" smtClean="0"/>
              <a:t>编译程序</a:t>
            </a:r>
          </a:p>
          <a:p>
            <a:pPr lvl="1">
              <a:buFont typeface="Wingdings" pitchFamily="2" charset="2"/>
              <a:buNone/>
            </a:pPr>
            <a:r>
              <a:rPr lang="en-US" altLang="zh-CN" dirty="0" smtClean="0"/>
              <a:t>[</a:t>
            </a:r>
            <a:r>
              <a:rPr lang="en-US" altLang="zh-CN" dirty="0" err="1" smtClean="0"/>
              <a:t>root@localhost</a:t>
            </a:r>
            <a:r>
              <a:rPr lang="en-US" altLang="zh-CN" dirty="0"/>
              <a:t> </a:t>
            </a:r>
            <a:r>
              <a:rPr lang="en-US" altLang="zh-CN" dirty="0" smtClean="0"/>
              <a:t>ch4]#</a:t>
            </a:r>
            <a:r>
              <a:rPr lang="en-US" altLang="zh-CN" b="1" dirty="0" err="1" smtClean="0"/>
              <a:t>gcc</a:t>
            </a:r>
            <a:r>
              <a:rPr lang="en-US" altLang="zh-CN" b="1" dirty="0" smtClean="0"/>
              <a:t>  4-6.c  –o  4-6</a:t>
            </a:r>
          </a:p>
          <a:p>
            <a:r>
              <a:rPr lang="zh-CN" altLang="en-US" b="1" dirty="0" smtClean="0"/>
              <a:t>步骤 </a:t>
            </a:r>
            <a:r>
              <a:rPr lang="en-US" altLang="zh-CN" b="1" dirty="0" smtClean="0"/>
              <a:t>3:</a:t>
            </a:r>
            <a:r>
              <a:rPr lang="zh-CN" altLang="en-US" dirty="0" smtClean="0"/>
              <a:t>运行程序</a:t>
            </a:r>
          </a:p>
        </p:txBody>
      </p:sp>
      <p:sp>
        <p:nvSpPr>
          <p:cNvPr id="2355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F4D291C-617A-4977-95B8-5B69242DAE15}" type="slidenum">
              <a:rPr lang="zh-CN" altLang="en-US"/>
              <a:pPr/>
              <a:t>24</a:t>
            </a:fld>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05124"/>
            <a:ext cx="7866050" cy="174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55576" y="5013176"/>
            <a:ext cx="7776864" cy="1200329"/>
          </a:xfrm>
          <a:prstGeom prst="rect">
            <a:avLst/>
          </a:prstGeom>
          <a:noFill/>
        </p:spPr>
        <p:txBody>
          <a:bodyPr wrap="square" rtlCol="0">
            <a:spAutoFit/>
          </a:bodyPr>
          <a:lstStyle/>
          <a:p>
            <a:r>
              <a:rPr lang="zh-CN" altLang="en-US" sz="2400" dirty="0" smtClean="0"/>
              <a:t>思考：</a:t>
            </a:r>
            <a:endParaRPr lang="en-US" altLang="zh-CN" sz="2400" dirty="0" smtClean="0"/>
          </a:p>
          <a:p>
            <a:r>
              <a:rPr lang="zh-CN" altLang="en-US" sz="2400" dirty="0" smtClean="0"/>
              <a:t>结果中第一行的时间和第三行时间的差异是什么？为什么？</a:t>
            </a:r>
            <a:endParaRPr lang="en-US" altLang="zh-CN" sz="2400" dirty="0" smtClean="0"/>
          </a:p>
        </p:txBody>
      </p:sp>
    </p:spTree>
    <p:extLst>
      <p:ext uri="{BB962C8B-B14F-4D97-AF65-F5344CB8AC3E}">
        <p14:creationId xmlns:p14="http://schemas.microsoft.com/office/powerpoint/2010/main" val="44603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30721"/>
          <p:cNvSpPr>
            <a:spLocks noGrp="1" noChangeArrowheads="1"/>
          </p:cNvSpPr>
          <p:nvPr>
            <p:ph type="title"/>
          </p:nvPr>
        </p:nvSpPr>
        <p:spPr/>
        <p:txBody>
          <a:bodyPr/>
          <a:lstStyle/>
          <a:p>
            <a:r>
              <a:rPr lang="zh-CN" altLang="en-US" sz="3600" b="1" dirty="0" smtClean="0"/>
              <a:t>系统时间与日期函数的使用</a:t>
            </a:r>
          </a:p>
        </p:txBody>
      </p:sp>
      <p:sp>
        <p:nvSpPr>
          <p:cNvPr id="29698" name="文本占位符 30722"/>
          <p:cNvSpPr>
            <a:spLocks noGrp="1" noChangeArrowheads="1"/>
          </p:cNvSpPr>
          <p:nvPr>
            <p:ph idx="1"/>
          </p:nvPr>
        </p:nvSpPr>
        <p:spPr>
          <a:xfrm>
            <a:off x="645467" y="1196752"/>
            <a:ext cx="8229600" cy="4525963"/>
          </a:xfrm>
        </p:spPr>
        <p:txBody>
          <a:bodyPr/>
          <a:lstStyle/>
          <a:p>
            <a:pPr marL="0" indent="0">
              <a:buNone/>
            </a:pPr>
            <a:r>
              <a:rPr lang="zh-CN" altLang="en-US" sz="2400" dirty="0" smtClean="0"/>
              <a:t>例</a:t>
            </a:r>
            <a:r>
              <a:rPr lang="en-US" altLang="zh-CN" sz="2400" dirty="0" smtClean="0"/>
              <a:t>4.7</a:t>
            </a:r>
            <a:r>
              <a:rPr lang="zh-CN" altLang="en-US" sz="2400" dirty="0" smtClean="0"/>
              <a:t>：应用结构体</a:t>
            </a:r>
            <a:r>
              <a:rPr lang="en-US" altLang="zh-CN" sz="2400" dirty="0" err="1" smtClean="0"/>
              <a:t>struct</a:t>
            </a:r>
            <a:r>
              <a:rPr lang="en-US" altLang="zh-CN" sz="2400" dirty="0" smtClean="0"/>
              <a:t> </a:t>
            </a:r>
            <a:r>
              <a:rPr lang="en-US" altLang="zh-CN" sz="2400" dirty="0" err="1" smtClean="0"/>
              <a:t>timeval</a:t>
            </a:r>
            <a:r>
              <a:rPr lang="zh-CN" altLang="en-US" sz="2400" dirty="0" smtClean="0"/>
              <a:t>的成员</a:t>
            </a:r>
            <a:r>
              <a:rPr lang="en-US" altLang="zh-CN" sz="2400" dirty="0" err="1" smtClean="0"/>
              <a:t>tv_sec</a:t>
            </a:r>
            <a:r>
              <a:rPr lang="zh-CN" altLang="en-US" sz="2400" dirty="0" smtClean="0"/>
              <a:t>与</a:t>
            </a:r>
            <a:r>
              <a:rPr lang="en-US" altLang="zh-CN" sz="2400" dirty="0" err="1" smtClean="0"/>
              <a:t>tv_usee</a:t>
            </a:r>
            <a:r>
              <a:rPr lang="zh-CN" altLang="en-US" sz="2400" dirty="0" smtClean="0"/>
              <a:t>显示系统时间的秒与微秒，并测试成员</a:t>
            </a:r>
            <a:r>
              <a:rPr lang="en-US" altLang="zh-CN" sz="2400" dirty="0" err="1"/>
              <a:t>tv_sec</a:t>
            </a:r>
            <a:r>
              <a:rPr lang="zh-CN" altLang="en-US" sz="2400" dirty="0"/>
              <a:t>与</a:t>
            </a:r>
            <a:r>
              <a:rPr lang="en-US" altLang="zh-CN" sz="2400" dirty="0" err="1" smtClean="0"/>
              <a:t>tv_usee</a:t>
            </a:r>
            <a:r>
              <a:rPr lang="zh-CN" altLang="en-US" sz="2400" dirty="0" smtClean="0"/>
              <a:t>这段程序输出的时间</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4-7.c</a:t>
            </a:r>
          </a:p>
        </p:txBody>
      </p:sp>
      <p:sp>
        <p:nvSpPr>
          <p:cNvPr id="29700"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05ACFDF-F151-4A42-B794-BF8AD08D6EDC}" type="slidenum">
              <a:rPr lang="zh-CN" altLang="en-US"/>
              <a:pPr/>
              <a:t>25</a:t>
            </a:fld>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39094"/>
            <a:ext cx="8515729"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734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1745"/>
          <p:cNvSpPr>
            <a:spLocks noGrp="1" noChangeArrowheads="1"/>
          </p:cNvSpPr>
          <p:nvPr>
            <p:ph type="title"/>
          </p:nvPr>
        </p:nvSpPr>
        <p:spPr/>
        <p:txBody>
          <a:bodyPr/>
          <a:lstStyle/>
          <a:p>
            <a:r>
              <a:rPr lang="zh-CN" altLang="en-US" sz="3600" b="1" dirty="0" smtClean="0"/>
              <a:t>系统时间与日期函数的使用</a:t>
            </a:r>
          </a:p>
        </p:txBody>
      </p:sp>
      <p:sp>
        <p:nvSpPr>
          <p:cNvPr id="30722" name="文本占位符 31746"/>
          <p:cNvSpPr>
            <a:spLocks noGrp="1" noChangeArrowheads="1"/>
          </p:cNvSpPr>
          <p:nvPr>
            <p:ph idx="1"/>
          </p:nvPr>
        </p:nvSpPr>
        <p:spPr/>
        <p:txBody>
          <a:bodyPr/>
          <a:lstStyle/>
          <a:p>
            <a:r>
              <a:rPr lang="zh-CN" altLang="en-US" b="1" dirty="0" smtClean="0"/>
              <a:t>步骤 </a:t>
            </a:r>
            <a:r>
              <a:rPr lang="en-US" altLang="zh-CN" b="1" dirty="0" smtClean="0"/>
              <a:t>2:</a:t>
            </a:r>
            <a:r>
              <a:rPr lang="zh-CN" altLang="en-US" dirty="0" smtClean="0"/>
              <a:t>用</a:t>
            </a:r>
            <a:r>
              <a:rPr lang="en-US" altLang="zh-CN" dirty="0" err="1" smtClean="0"/>
              <a:t>gcc</a:t>
            </a:r>
            <a:r>
              <a:rPr lang="zh-CN" altLang="en-US" dirty="0" smtClean="0"/>
              <a:t>编译程序</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err="1" smtClean="0"/>
              <a:t>gcc</a:t>
            </a:r>
            <a:r>
              <a:rPr lang="en-US" altLang="zh-CN" b="1" dirty="0" smtClean="0"/>
              <a:t>  4-7.c  –o  4-7</a:t>
            </a:r>
          </a:p>
          <a:p>
            <a:r>
              <a:rPr lang="zh-CN" altLang="en-US" b="1" dirty="0" smtClean="0"/>
              <a:t>步骤 </a:t>
            </a:r>
            <a:r>
              <a:rPr lang="en-US" altLang="zh-CN" b="1" dirty="0" smtClean="0"/>
              <a:t>3:</a:t>
            </a:r>
            <a:r>
              <a:rPr lang="zh-CN" altLang="en-US" dirty="0" smtClean="0"/>
              <a:t>运行程序</a:t>
            </a:r>
          </a:p>
        </p:txBody>
      </p:sp>
      <p:sp>
        <p:nvSpPr>
          <p:cNvPr id="3072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30ECE7-FBA4-4B4E-81CB-2ADC63B4B1E8}" type="slidenum">
              <a:rPr lang="zh-CN" altLang="en-US"/>
              <a:pPr/>
              <a:t>26</a:t>
            </a:fld>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24944"/>
            <a:ext cx="809415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5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2769"/>
          <p:cNvSpPr>
            <a:spLocks noGrp="1" noChangeArrowheads="1"/>
          </p:cNvSpPr>
          <p:nvPr>
            <p:ph type="title"/>
          </p:nvPr>
        </p:nvSpPr>
        <p:spPr/>
        <p:txBody>
          <a:bodyPr/>
          <a:lstStyle/>
          <a:p>
            <a:r>
              <a:rPr lang="zh-CN" altLang="en-US" sz="3600" b="1" dirty="0" smtClean="0"/>
              <a:t>系统时间与日期函数的使用</a:t>
            </a:r>
          </a:p>
        </p:txBody>
      </p:sp>
      <p:sp>
        <p:nvSpPr>
          <p:cNvPr id="31746" name="文本占位符 32770"/>
          <p:cNvSpPr>
            <a:spLocks noGrp="1" noChangeArrowheads="1"/>
          </p:cNvSpPr>
          <p:nvPr>
            <p:ph idx="1"/>
          </p:nvPr>
        </p:nvSpPr>
        <p:spPr>
          <a:xfrm>
            <a:off x="684213" y="1412875"/>
            <a:ext cx="7991475" cy="5040313"/>
          </a:xfrm>
        </p:spPr>
        <p:txBody>
          <a:bodyPr>
            <a:normAutofit/>
          </a:bodyPr>
          <a:lstStyle/>
          <a:p>
            <a:r>
              <a:rPr lang="zh-CN" altLang="en-US" dirty="0" smtClean="0"/>
              <a:t>结构体</a:t>
            </a:r>
            <a:r>
              <a:rPr lang="en-US" altLang="zh-CN" dirty="0" err="1" smtClean="0"/>
              <a:t>timeval</a:t>
            </a:r>
            <a:r>
              <a:rPr lang="zh-CN" altLang="en-US" dirty="0" smtClean="0"/>
              <a:t>定义为：</a:t>
            </a:r>
          </a:p>
          <a:p>
            <a:pPr lvl="1">
              <a:buFont typeface="Wingdings" pitchFamily="2" charset="2"/>
              <a:buNone/>
            </a:pPr>
            <a:r>
              <a:rPr lang="en-US" altLang="zh-CN" dirty="0" err="1" smtClean="0"/>
              <a:t>struct</a:t>
            </a:r>
            <a:r>
              <a:rPr lang="en-US" altLang="zh-CN" dirty="0" smtClean="0"/>
              <a:t> </a:t>
            </a:r>
            <a:r>
              <a:rPr lang="en-US" altLang="zh-CN" dirty="0" err="1" smtClean="0"/>
              <a:t>timeval</a:t>
            </a:r>
            <a:r>
              <a:rPr lang="en-US" altLang="zh-CN" dirty="0" smtClean="0"/>
              <a:t>{</a:t>
            </a:r>
          </a:p>
          <a:p>
            <a:pPr lvl="1">
              <a:buFont typeface="Wingdings" pitchFamily="2" charset="2"/>
              <a:buNone/>
            </a:pPr>
            <a:r>
              <a:rPr lang="en-US" altLang="zh-CN" dirty="0" smtClean="0"/>
              <a:t>long </a:t>
            </a:r>
            <a:r>
              <a:rPr lang="en-US" altLang="zh-CN" dirty="0" err="1" smtClean="0"/>
              <a:t>tv_sec</a:t>
            </a:r>
            <a:r>
              <a:rPr lang="en-US" altLang="zh-CN" dirty="0" smtClean="0"/>
              <a:t>; /*</a:t>
            </a:r>
            <a:r>
              <a:rPr lang="zh-CN" altLang="en-US" dirty="0" smtClean="0"/>
              <a:t>秒</a:t>
            </a:r>
            <a:r>
              <a:rPr lang="en-US" altLang="zh-CN" dirty="0" smtClean="0"/>
              <a:t>*/</a:t>
            </a:r>
          </a:p>
          <a:p>
            <a:pPr lvl="1">
              <a:buFont typeface="Wingdings" pitchFamily="2" charset="2"/>
              <a:buNone/>
            </a:pPr>
            <a:r>
              <a:rPr lang="en-US" altLang="zh-CN" dirty="0" smtClean="0"/>
              <a:t>long </a:t>
            </a:r>
            <a:r>
              <a:rPr lang="en-US" altLang="zh-CN" dirty="0" err="1" smtClean="0"/>
              <a:t>tv_usec</a:t>
            </a:r>
            <a:r>
              <a:rPr lang="en-US" altLang="zh-CN" dirty="0" smtClean="0"/>
              <a:t>; /*</a:t>
            </a:r>
            <a:r>
              <a:rPr lang="zh-CN" altLang="en-US" dirty="0" smtClean="0"/>
              <a:t>微秒</a:t>
            </a:r>
            <a:r>
              <a:rPr lang="en-US" altLang="zh-CN" dirty="0" smtClean="0"/>
              <a:t>*/</a:t>
            </a:r>
          </a:p>
          <a:p>
            <a:pPr lvl="1">
              <a:buFont typeface="Wingdings" pitchFamily="2" charset="2"/>
              <a:buNone/>
            </a:pPr>
            <a:r>
              <a:rPr lang="en-US" altLang="zh-CN" dirty="0" smtClean="0"/>
              <a:t>};</a:t>
            </a:r>
          </a:p>
          <a:p>
            <a:r>
              <a:rPr lang="zh-CN" altLang="en-US" dirty="0" smtClean="0"/>
              <a:t>结构体</a:t>
            </a:r>
            <a:r>
              <a:rPr lang="en-US" altLang="zh-CN" dirty="0" err="1" smtClean="0"/>
              <a:t>timezone</a:t>
            </a:r>
            <a:r>
              <a:rPr lang="zh-CN" altLang="en-US" dirty="0" smtClean="0"/>
              <a:t>定义为 ：</a:t>
            </a:r>
          </a:p>
          <a:p>
            <a:pPr lvl="1">
              <a:buFont typeface="Wingdings" pitchFamily="2" charset="2"/>
              <a:buNone/>
            </a:pPr>
            <a:r>
              <a:rPr lang="en-US" altLang="zh-CN" dirty="0" err="1" smtClean="0"/>
              <a:t>struct</a:t>
            </a:r>
            <a:r>
              <a:rPr lang="en-US" altLang="zh-CN" dirty="0" smtClean="0"/>
              <a:t> </a:t>
            </a:r>
            <a:r>
              <a:rPr lang="en-US" altLang="zh-CN" dirty="0" err="1" smtClean="0"/>
              <a:t>timezone</a:t>
            </a:r>
            <a:r>
              <a:rPr lang="en-US" altLang="zh-CN" dirty="0" smtClean="0"/>
              <a:t>{</a:t>
            </a:r>
          </a:p>
          <a:p>
            <a:pPr lvl="1">
              <a:buFont typeface="Wingdings" pitchFamily="2" charset="2"/>
              <a:buNone/>
            </a:pPr>
            <a:r>
              <a:rPr lang="en-US" altLang="zh-CN" dirty="0" err="1" smtClean="0"/>
              <a:t>int</a:t>
            </a:r>
            <a:r>
              <a:rPr lang="en-US" altLang="zh-CN" dirty="0" smtClean="0"/>
              <a:t> </a:t>
            </a:r>
            <a:r>
              <a:rPr lang="en-US" altLang="zh-CN" dirty="0" err="1" smtClean="0"/>
              <a:t>tz_minuteswest</a:t>
            </a:r>
            <a:r>
              <a:rPr lang="en-US" altLang="zh-CN" dirty="0" smtClean="0"/>
              <a:t>; /*</a:t>
            </a:r>
            <a:r>
              <a:rPr lang="zh-CN" altLang="en-US" dirty="0" smtClean="0"/>
              <a:t>和</a:t>
            </a:r>
            <a:r>
              <a:rPr lang="en-US" altLang="zh-CN" dirty="0" smtClean="0"/>
              <a:t>Greenwich </a:t>
            </a:r>
            <a:r>
              <a:rPr lang="zh-CN" altLang="en-US" dirty="0" smtClean="0"/>
              <a:t>时间差了多少分钟</a:t>
            </a:r>
            <a:r>
              <a:rPr lang="en-US" altLang="zh-CN" dirty="0" smtClean="0"/>
              <a:t>*/</a:t>
            </a:r>
          </a:p>
          <a:p>
            <a:pPr lvl="1">
              <a:buFont typeface="Wingdings" pitchFamily="2" charset="2"/>
              <a:buNone/>
            </a:pPr>
            <a:r>
              <a:rPr lang="en-US" altLang="zh-CN" dirty="0" err="1" smtClean="0"/>
              <a:t>int</a:t>
            </a:r>
            <a:r>
              <a:rPr lang="en-US" altLang="zh-CN" dirty="0" smtClean="0"/>
              <a:t> </a:t>
            </a:r>
            <a:r>
              <a:rPr lang="en-US" altLang="zh-CN" dirty="0" err="1" smtClean="0"/>
              <a:t>tz_dsttime</a:t>
            </a:r>
            <a:r>
              <a:rPr lang="en-US" altLang="zh-CN" dirty="0" smtClean="0"/>
              <a:t>; /*</a:t>
            </a:r>
            <a:r>
              <a:rPr lang="zh-CN" altLang="en-US" dirty="0" smtClean="0"/>
              <a:t>日光节约时间的状态，夏令时</a:t>
            </a:r>
            <a:r>
              <a:rPr lang="en-US" altLang="zh-CN" dirty="0" smtClean="0"/>
              <a:t>*/</a:t>
            </a:r>
          </a:p>
          <a:p>
            <a:pPr lvl="1">
              <a:buFont typeface="Wingdings" pitchFamily="2" charset="2"/>
              <a:buNone/>
            </a:pPr>
            <a:r>
              <a:rPr lang="en-US" altLang="zh-CN" dirty="0" smtClean="0"/>
              <a:t>};</a:t>
            </a:r>
          </a:p>
        </p:txBody>
      </p:sp>
      <p:sp>
        <p:nvSpPr>
          <p:cNvPr id="3174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5954B64-F605-44E3-A31B-7BD1AB72D400}" type="slidenum">
              <a:rPr lang="zh-CN" altLang="en-US"/>
              <a:pPr/>
              <a:t>27</a:t>
            </a:fld>
            <a:endParaRPr lang="zh-CN" altLang="en-US"/>
          </a:p>
        </p:txBody>
      </p:sp>
    </p:spTree>
    <p:extLst>
      <p:ext uri="{BB962C8B-B14F-4D97-AF65-F5344CB8AC3E}">
        <p14:creationId xmlns:p14="http://schemas.microsoft.com/office/powerpoint/2010/main" val="2061600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3793"/>
          <p:cNvSpPr>
            <a:spLocks noGrp="1" noChangeArrowheads="1"/>
          </p:cNvSpPr>
          <p:nvPr>
            <p:ph type="title"/>
          </p:nvPr>
        </p:nvSpPr>
        <p:spPr/>
        <p:txBody>
          <a:bodyPr/>
          <a:lstStyle/>
          <a:p>
            <a:r>
              <a:rPr lang="zh-CN" altLang="en-US" sz="3600" b="1" dirty="0" smtClean="0"/>
              <a:t>系统时间与日期函数的使用</a:t>
            </a:r>
          </a:p>
        </p:txBody>
      </p:sp>
      <p:sp>
        <p:nvSpPr>
          <p:cNvPr id="32770" name="文本占位符 33794"/>
          <p:cNvSpPr>
            <a:spLocks noGrp="1" noChangeArrowheads="1"/>
          </p:cNvSpPr>
          <p:nvPr>
            <p:ph idx="1"/>
          </p:nvPr>
        </p:nvSpPr>
        <p:spPr/>
        <p:txBody>
          <a:bodyPr/>
          <a:lstStyle/>
          <a:p>
            <a:r>
              <a:rPr lang="en-US" altLang="zh-CN" dirty="0" err="1" smtClean="0"/>
              <a:t>gettimeofday</a:t>
            </a:r>
            <a:r>
              <a:rPr lang="zh-CN" altLang="en-US" dirty="0" smtClean="0"/>
              <a:t>函数说明</a:t>
            </a:r>
            <a:r>
              <a:rPr lang="en-US" altLang="zh-CN" dirty="0" smtClean="0"/>
              <a:t>:</a:t>
            </a:r>
          </a:p>
        </p:txBody>
      </p:sp>
      <p:sp>
        <p:nvSpPr>
          <p:cNvPr id="3277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8FF451D-74FB-4FAB-8E56-EAA9616F34DC}" type="slidenum">
              <a:rPr lang="zh-CN" altLang="en-US"/>
              <a:pPr/>
              <a:t>28</a:t>
            </a:fld>
            <a:endParaRPr lang="zh-CN" altLang="en-US"/>
          </a:p>
        </p:txBody>
      </p:sp>
      <p:pic>
        <p:nvPicPr>
          <p:cNvPr id="33796" name="图片 337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5817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546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4817"/>
          <p:cNvSpPr>
            <a:spLocks noGrp="1" noChangeArrowheads="1"/>
          </p:cNvSpPr>
          <p:nvPr>
            <p:ph type="title"/>
          </p:nvPr>
        </p:nvSpPr>
        <p:spPr/>
        <p:txBody>
          <a:bodyPr/>
          <a:lstStyle/>
          <a:p>
            <a:r>
              <a:rPr lang="zh-CN" altLang="en-US" sz="3600" b="1" dirty="0" smtClean="0"/>
              <a:t>系统时间与日期函数的使用</a:t>
            </a:r>
          </a:p>
        </p:txBody>
      </p:sp>
      <p:sp>
        <p:nvSpPr>
          <p:cNvPr id="33794" name="文本占位符 34818"/>
          <p:cNvSpPr>
            <a:spLocks noGrp="1" noChangeArrowheads="1"/>
          </p:cNvSpPr>
          <p:nvPr>
            <p:ph idx="1"/>
          </p:nvPr>
        </p:nvSpPr>
        <p:spPr>
          <a:xfrm>
            <a:off x="684212" y="1412875"/>
            <a:ext cx="8459787" cy="4525963"/>
          </a:xfrm>
        </p:spPr>
        <p:txBody>
          <a:bodyPr/>
          <a:lstStyle/>
          <a:p>
            <a:r>
              <a:rPr lang="zh-CN" altLang="en-US" dirty="0"/>
              <a:t>做某件事所用的时间</a:t>
            </a:r>
            <a:r>
              <a:rPr lang="en-US" altLang="zh-CN" dirty="0"/>
              <a:t>t</a:t>
            </a:r>
            <a:r>
              <a:rPr lang="zh-CN" altLang="en-US" dirty="0"/>
              <a:t>如何计算呢？</a:t>
            </a:r>
            <a:endParaRPr lang="en-US" altLang="zh-CN" dirty="0"/>
          </a:p>
          <a:p>
            <a:pPr marL="800100" lvl="2" indent="-400050"/>
            <a:r>
              <a:rPr lang="zh-CN" altLang="en-US" sz="2400" dirty="0"/>
              <a:t>计算时间的代码片断</a:t>
            </a:r>
            <a:endParaRPr lang="en-US" altLang="zh-CN" sz="2400" dirty="0"/>
          </a:p>
          <a:p>
            <a:pPr marL="1314450" lvl="3" indent="0">
              <a:buNone/>
            </a:pPr>
            <a:r>
              <a:rPr lang="en-US" altLang="zh-CN" dirty="0" smtClean="0"/>
              <a:t>  </a:t>
            </a:r>
            <a:r>
              <a:rPr lang="en-US" altLang="zh-CN" dirty="0" err="1" smtClean="0"/>
              <a:t>gettimeofday</a:t>
            </a:r>
            <a:r>
              <a:rPr lang="en-US" altLang="zh-CN" dirty="0" smtClean="0"/>
              <a:t>(&amp;tv1,&amp;tz);</a:t>
            </a:r>
          </a:p>
          <a:p>
            <a:pPr marL="1314450" lvl="3" indent="0">
              <a:buNone/>
            </a:pPr>
            <a:r>
              <a:rPr lang="en-US" altLang="zh-CN" dirty="0"/>
              <a:t> </a:t>
            </a:r>
            <a:r>
              <a:rPr lang="en-US" altLang="zh-CN" dirty="0" smtClean="0"/>
              <a:t> /</a:t>
            </a:r>
            <a:r>
              <a:rPr lang="zh-CN" altLang="en-US" dirty="0" smtClean="0"/>
              <a:t>* </a:t>
            </a:r>
            <a:r>
              <a:rPr lang="en-US" altLang="zh-CN" dirty="0" smtClean="0"/>
              <a:t>do something*/</a:t>
            </a:r>
          </a:p>
          <a:p>
            <a:pPr marL="1314450" lvl="3" indent="0">
              <a:buNone/>
            </a:pPr>
            <a:r>
              <a:rPr lang="en-US" altLang="zh-CN" dirty="0" smtClean="0"/>
              <a:t> </a:t>
            </a:r>
            <a:r>
              <a:rPr lang="en-US" altLang="zh-CN" dirty="0" err="1" smtClean="0"/>
              <a:t>gettimeofday</a:t>
            </a:r>
            <a:r>
              <a:rPr lang="en-US" altLang="zh-CN" dirty="0" smtClean="0"/>
              <a:t>(&amp;tv2,&amp;tvz);</a:t>
            </a:r>
          </a:p>
          <a:p>
            <a:pPr marL="1314450" lvl="3" indent="0">
              <a:buNone/>
            </a:pPr>
            <a:r>
              <a:rPr lang="en-US" altLang="zh-CN" dirty="0" smtClean="0"/>
              <a:t>t=tv2.tv_sec-tv1.tv_sec+(tv2.tv_usec-tv1.tv_usec)*pow(10,-6)</a:t>
            </a:r>
          </a:p>
          <a:p>
            <a:pPr lvl="3">
              <a:buFont typeface="Wingdings" panose="05000000000000000000" pitchFamily="2" charset="2"/>
              <a:buChar char="Ø"/>
            </a:pPr>
            <a:endParaRPr lang="en-US" altLang="zh-CN" dirty="0" smtClean="0"/>
          </a:p>
        </p:txBody>
      </p:sp>
      <p:sp>
        <p:nvSpPr>
          <p:cNvPr id="3379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76A88FB-1F15-43F1-AD37-4A5FEDF274C6}" type="slidenum">
              <a:rPr lang="zh-CN" altLang="en-US"/>
              <a:pPr/>
              <a:t>29</a:t>
            </a:fld>
            <a:endParaRPr lang="zh-CN" altLang="en-US"/>
          </a:p>
        </p:txBody>
      </p:sp>
    </p:spTree>
    <p:extLst>
      <p:ext uri="{BB962C8B-B14F-4D97-AF65-F5344CB8AC3E}">
        <p14:creationId xmlns:p14="http://schemas.microsoft.com/office/powerpoint/2010/main" val="172996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pPr marL="838200" indent="-838200"/>
            <a:r>
              <a:rPr lang="zh-CN" altLang="en-US" b="1" dirty="0" smtClean="0"/>
              <a:t>数学函数的使用</a:t>
            </a:r>
          </a:p>
        </p:txBody>
      </p:sp>
      <p:sp>
        <p:nvSpPr>
          <p:cNvPr id="6146" name="文本占位符 6146"/>
          <p:cNvSpPr>
            <a:spLocks noGrp="1" noChangeArrowheads="1"/>
          </p:cNvSpPr>
          <p:nvPr>
            <p:ph idx="1"/>
          </p:nvPr>
        </p:nvSpPr>
        <p:spPr>
          <a:xfrm>
            <a:off x="468313" y="1268413"/>
            <a:ext cx="8496300" cy="5256212"/>
          </a:xfrm>
        </p:spPr>
        <p:txBody>
          <a:bodyPr/>
          <a:lstStyle/>
          <a:p>
            <a:pPr marL="0" indent="0">
              <a:buNone/>
            </a:pPr>
            <a:r>
              <a:rPr lang="zh-CN" altLang="en-US" sz="2400" b="1" dirty="0" smtClean="0"/>
              <a:t>例</a:t>
            </a:r>
            <a:r>
              <a:rPr lang="en-US" altLang="zh-CN" sz="2400" b="1" dirty="0" smtClean="0"/>
              <a:t>4.1</a:t>
            </a:r>
            <a:r>
              <a:rPr lang="zh-CN" altLang="en-US" sz="2400" b="1" dirty="0" smtClean="0"/>
              <a:t>：</a:t>
            </a:r>
            <a:r>
              <a:rPr lang="zh-CN" altLang="en-US" sz="2400" dirty="0" smtClean="0"/>
              <a:t>函数pow用来计算以x为底的y次方值，即xy值，然后将x的y次方计算结果返回。此函数的错误代码为EDOM，参数x为负数且参数y不是整数。编写程序，要求从键盘读入两个double型数据，分别赋给x和y，计算x的y次方。 </a:t>
            </a:r>
          </a:p>
          <a:p>
            <a:pPr marL="533400" indent="-533400"/>
            <a:r>
              <a:rPr lang="zh-CN" altLang="en-US" sz="2400" b="1" dirty="0" smtClean="0"/>
              <a:t>步骤 </a:t>
            </a:r>
            <a:r>
              <a:rPr lang="en-US" altLang="zh-CN" sz="2400" b="1" dirty="0" smtClean="0"/>
              <a:t>1:</a:t>
            </a:r>
            <a:r>
              <a:rPr lang="zh-CN" altLang="en-US" sz="2400" dirty="0" smtClean="0"/>
              <a:t>编辑源程序代码</a:t>
            </a:r>
          </a:p>
          <a:p>
            <a:pPr marL="914400" lvl="1" indent="-457200">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4-1.c</a:t>
            </a:r>
          </a:p>
          <a:p>
            <a:pPr marL="914400" lvl="1" indent="-457200">
              <a:buNone/>
            </a:pPr>
            <a:r>
              <a:rPr lang="en-US" altLang="zh-CN" sz="2000" dirty="0">
                <a:effectLst>
                  <a:outerShdw blurRad="38100" dist="38100" dir="2700000" algn="tl">
                    <a:srgbClr val="000000">
                      <a:alpha val="43137"/>
                    </a:srgbClr>
                  </a:outerShdw>
                </a:effectLst>
              </a:rPr>
              <a:t>#include &lt;</a:t>
            </a:r>
            <a:r>
              <a:rPr lang="en-US" altLang="zh-CN" sz="2000" dirty="0" err="1">
                <a:effectLst>
                  <a:outerShdw blurRad="38100" dist="38100" dir="2700000" algn="tl">
                    <a:srgbClr val="000000">
                      <a:alpha val="43137"/>
                    </a:srgbClr>
                  </a:outerShdw>
                </a:effectLst>
              </a:rPr>
              <a:t>math.h</a:t>
            </a:r>
            <a:r>
              <a:rPr lang="en-US" altLang="zh-CN" sz="2000" dirty="0">
                <a:effectLst>
                  <a:outerShdw blurRad="38100" dist="38100" dir="2700000" algn="tl">
                    <a:srgbClr val="000000">
                      <a:alpha val="43137"/>
                    </a:srgbClr>
                  </a:outerShdw>
                </a:effectLst>
              </a:rPr>
              <a:t>&gt;</a:t>
            </a:r>
          </a:p>
          <a:p>
            <a:pPr marL="914400" lvl="1" indent="-457200">
              <a:buNone/>
            </a:pP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main()</a:t>
            </a:r>
          </a:p>
          <a:p>
            <a:pPr marL="914400" lvl="1" indent="-457200">
              <a:buNone/>
            </a:pPr>
            <a:r>
              <a:rPr lang="en-US" altLang="zh-CN" sz="2000" dirty="0">
                <a:effectLst>
                  <a:outerShdw blurRad="38100" dist="38100" dir="2700000" algn="tl">
                    <a:srgbClr val="000000">
                      <a:alpha val="43137"/>
                    </a:srgbClr>
                  </a:outerShdw>
                </a:effectLst>
              </a:rPr>
              <a:t>{</a:t>
            </a:r>
          </a:p>
          <a:p>
            <a:pPr marL="914400" lvl="1" indent="-457200">
              <a:buNone/>
            </a:pPr>
            <a:r>
              <a:rPr lang="en-US" altLang="zh-CN" sz="2000" dirty="0">
                <a:effectLst>
                  <a:outerShdw blurRad="38100" dist="38100" dir="2700000" algn="tl">
                    <a:srgbClr val="000000">
                      <a:alpha val="43137"/>
                    </a:srgbClr>
                  </a:outerShdw>
                </a:effectLst>
              </a:rPr>
              <a:t>double </a:t>
            </a:r>
            <a:r>
              <a:rPr lang="en-US" altLang="zh-CN" sz="2000" dirty="0" err="1">
                <a:effectLst>
                  <a:outerShdw blurRad="38100" dist="38100" dir="2700000" algn="tl">
                    <a:srgbClr val="000000">
                      <a:alpha val="43137"/>
                    </a:srgbClr>
                  </a:outerShdw>
                </a:effectLst>
              </a:rPr>
              <a:t>answer,x,y</a:t>
            </a:r>
            <a:r>
              <a:rPr lang="en-US" altLang="zh-CN" sz="2000" dirty="0">
                <a:effectLst>
                  <a:outerShdw blurRad="38100" dist="38100" dir="2700000" algn="tl">
                    <a:srgbClr val="000000">
                      <a:alpha val="43137"/>
                    </a:srgbClr>
                  </a:outerShdw>
                </a:effectLst>
              </a:rPr>
              <a:t>;</a:t>
            </a:r>
          </a:p>
          <a:p>
            <a:pPr marL="914400" lvl="1" indent="-457200">
              <a:buNone/>
            </a:pPr>
            <a:r>
              <a:rPr lang="en-US" altLang="zh-CN" sz="2000" dirty="0" err="1">
                <a:effectLst>
                  <a:outerShdw blurRad="38100" dist="38100" dir="2700000" algn="tl">
                    <a:srgbClr val="000000">
                      <a:alpha val="43137"/>
                    </a:srgbClr>
                  </a:outerShdw>
                </a:effectLst>
              </a:rPr>
              <a:t>scanf</a:t>
            </a:r>
            <a:r>
              <a:rPr lang="en-US" altLang="zh-CN" sz="2000" dirty="0">
                <a:effectLst>
                  <a:outerShdw blurRad="38100" dist="38100" dir="2700000" algn="tl">
                    <a:srgbClr val="000000">
                      <a:alpha val="43137"/>
                    </a:srgbClr>
                  </a:outerShdw>
                </a:effectLst>
              </a:rPr>
              <a:t>("%lf %</a:t>
            </a:r>
            <a:r>
              <a:rPr lang="en-US" altLang="zh-CN" sz="2000" dirty="0" err="1">
                <a:effectLst>
                  <a:outerShdw blurRad="38100" dist="38100" dir="2700000" algn="tl">
                    <a:srgbClr val="000000">
                      <a:alpha val="43137"/>
                    </a:srgbClr>
                  </a:outerShdw>
                </a:effectLst>
              </a:rPr>
              <a:t>lf",&amp;x,&amp;y</a:t>
            </a:r>
            <a:r>
              <a:rPr lang="en-US" altLang="zh-CN" sz="2000" dirty="0">
                <a:effectLst>
                  <a:outerShdw blurRad="38100" dist="38100" dir="2700000" algn="tl">
                    <a:srgbClr val="000000">
                      <a:alpha val="43137"/>
                    </a:srgbClr>
                  </a:outerShdw>
                </a:effectLst>
              </a:rPr>
              <a:t>);</a:t>
            </a:r>
          </a:p>
          <a:p>
            <a:pPr marL="914400" lvl="1" indent="-457200">
              <a:buNone/>
            </a:pPr>
            <a:r>
              <a:rPr lang="en-US" altLang="zh-CN" sz="2000" dirty="0">
                <a:effectLst>
                  <a:outerShdw blurRad="38100" dist="38100" dir="2700000" algn="tl">
                    <a:srgbClr val="000000">
                      <a:alpha val="43137"/>
                    </a:srgbClr>
                  </a:outerShdw>
                </a:effectLst>
              </a:rPr>
              <a:t>answer =pow(</a:t>
            </a:r>
            <a:r>
              <a:rPr lang="en-US" altLang="zh-CN" sz="2000" dirty="0" err="1">
                <a:effectLst>
                  <a:outerShdw blurRad="38100" dist="38100" dir="2700000" algn="tl">
                    <a:srgbClr val="000000">
                      <a:alpha val="43137"/>
                    </a:srgbClr>
                  </a:outerShdw>
                </a:effectLst>
              </a:rPr>
              <a:t>x,y</a:t>
            </a:r>
            <a:r>
              <a:rPr lang="en-US" altLang="zh-CN" sz="2000" dirty="0">
                <a:effectLst>
                  <a:outerShdw blurRad="38100" dist="38100" dir="2700000" algn="tl">
                    <a:srgbClr val="000000">
                      <a:alpha val="43137"/>
                    </a:srgbClr>
                  </a:outerShdw>
                </a:effectLst>
              </a:rPr>
              <a:t>);</a:t>
            </a:r>
          </a:p>
          <a:p>
            <a:pPr marL="914400" lvl="1" indent="-457200">
              <a:buNone/>
            </a:pPr>
            <a:r>
              <a:rPr lang="en-US" altLang="zh-CN" sz="2000" dirty="0" err="1">
                <a:effectLst>
                  <a:outerShdw blurRad="38100" dist="38100" dir="2700000" algn="tl">
                    <a:srgbClr val="000000">
                      <a:alpha val="43137"/>
                    </a:srgbClr>
                  </a:outerShdw>
                </a:effectLst>
              </a:rPr>
              <a:t>printf</a:t>
            </a:r>
            <a:r>
              <a:rPr lang="en-US" altLang="zh-CN" sz="2000" dirty="0">
                <a:effectLst>
                  <a:outerShdw blurRad="38100" dist="38100" dir="2700000" algn="tl">
                    <a:srgbClr val="000000">
                      <a:alpha val="43137"/>
                    </a:srgbClr>
                  </a:outerShdw>
                </a:effectLst>
              </a:rPr>
              <a:t>("%lf </a:t>
            </a:r>
            <a:r>
              <a:rPr lang="zh-CN" altLang="en-US" sz="2000" dirty="0">
                <a:effectLst>
                  <a:outerShdw blurRad="38100" dist="38100" dir="2700000" algn="tl">
                    <a:srgbClr val="000000">
                      <a:alpha val="43137"/>
                    </a:srgbClr>
                  </a:outerShdw>
                </a:effectLst>
              </a:rPr>
              <a:t>的</a:t>
            </a:r>
            <a:r>
              <a:rPr lang="en-US" altLang="zh-CN" sz="2000" dirty="0">
                <a:effectLst>
                  <a:outerShdw blurRad="38100" dist="38100" dir="2700000" algn="tl">
                    <a:srgbClr val="000000">
                      <a:alpha val="43137"/>
                    </a:srgbClr>
                  </a:outerShdw>
                </a:effectLst>
              </a:rPr>
              <a:t>%lf </a:t>
            </a:r>
            <a:r>
              <a:rPr lang="zh-CN" altLang="en-US" sz="2000" dirty="0">
                <a:effectLst>
                  <a:outerShdw blurRad="38100" dist="38100" dir="2700000" algn="tl">
                    <a:srgbClr val="000000">
                      <a:alpha val="43137"/>
                    </a:srgbClr>
                  </a:outerShdw>
                </a:effectLst>
              </a:rPr>
              <a:t>方等于</a:t>
            </a:r>
            <a:r>
              <a:rPr lang="en-US" altLang="zh-CN" sz="2000" dirty="0">
                <a:effectLst>
                  <a:outerShdw blurRad="38100" dist="38100" dir="2700000" algn="tl">
                    <a:srgbClr val="000000">
                      <a:alpha val="43137"/>
                    </a:srgbClr>
                  </a:outerShdw>
                </a:effectLst>
              </a:rPr>
              <a:t>%lf\n",</a:t>
            </a:r>
            <a:r>
              <a:rPr lang="en-US" altLang="zh-CN" sz="2000" dirty="0" err="1">
                <a:effectLst>
                  <a:outerShdw blurRad="38100" dist="38100" dir="2700000" algn="tl">
                    <a:srgbClr val="000000">
                      <a:alpha val="43137"/>
                    </a:srgbClr>
                  </a:outerShdw>
                </a:effectLst>
              </a:rPr>
              <a:t>x,y</a:t>
            </a:r>
            <a:r>
              <a:rPr lang="en-US" altLang="zh-CN" sz="2000" dirty="0">
                <a:effectLst>
                  <a:outerShdw blurRad="38100" dist="38100" dir="2700000" algn="tl">
                    <a:srgbClr val="000000">
                      <a:alpha val="43137"/>
                    </a:srgbClr>
                  </a:outerShdw>
                </a:effectLst>
              </a:rPr>
              <a:t>, answer);</a:t>
            </a:r>
          </a:p>
          <a:p>
            <a:pPr marL="914400" lvl="1" indent="-457200">
              <a:buNone/>
            </a:pPr>
            <a:r>
              <a:rPr lang="en-US" altLang="zh-CN" sz="2000" dirty="0">
                <a:effectLst>
                  <a:outerShdw blurRad="38100" dist="38100" dir="2700000" algn="tl">
                    <a:srgbClr val="000000">
                      <a:alpha val="43137"/>
                    </a:srgbClr>
                  </a:outerShdw>
                </a:effectLst>
              </a:rPr>
              <a:t>}</a:t>
            </a:r>
            <a:endParaRPr lang="en-US" altLang="zh-CN" sz="2000" dirty="0" smtClean="0">
              <a:effectLst>
                <a:outerShdw blurRad="38100" dist="38100" dir="2700000" algn="tl">
                  <a:srgbClr val="000000">
                    <a:alpha val="43137"/>
                  </a:srgbClr>
                </a:outerShdw>
              </a:effectLst>
            </a:endParaRPr>
          </a:p>
        </p:txBody>
      </p:sp>
      <p:sp>
        <p:nvSpPr>
          <p:cNvPr id="6147" name="灯片编号占位符 1"/>
          <p:cNvSpPr>
            <a:spLocks noGrp="1" noChangeArrowheads="1"/>
          </p:cNvSpPr>
          <p:nvPr>
            <p:ph type="sldNum" sz="quarter" idx="4"/>
          </p:nvPr>
        </p:nvSpPr>
        <p:spPr bwMode="auto">
          <a:xfrm>
            <a:off x="755650" y="6453758"/>
            <a:ext cx="1656110" cy="287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034FA0-47A2-4463-A2A4-3A2E49CD77A7}" type="slidenum">
              <a:rPr lang="zh-CN" altLang="en-US"/>
              <a:pPr/>
              <a:t>3</a:t>
            </a:fld>
            <a:endParaRPr lang="zh-CN" altLang="en-US"/>
          </a:p>
        </p:txBody>
      </p:sp>
    </p:spTree>
    <p:extLst>
      <p:ext uri="{BB962C8B-B14F-4D97-AF65-F5344CB8AC3E}">
        <p14:creationId xmlns:p14="http://schemas.microsoft.com/office/powerpoint/2010/main" val="2147956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系统时间与日期函数的使用</a:t>
            </a:r>
            <a:endParaRPr lang="zh-CN" altLang="en-US" sz="4000" dirty="0"/>
          </a:p>
        </p:txBody>
      </p:sp>
      <p:sp>
        <p:nvSpPr>
          <p:cNvPr id="3" name="内容占位符 2"/>
          <p:cNvSpPr>
            <a:spLocks noGrp="1"/>
          </p:cNvSpPr>
          <p:nvPr>
            <p:ph idx="1"/>
          </p:nvPr>
        </p:nvSpPr>
        <p:spPr/>
        <p:txBody>
          <a:bodyPr/>
          <a:lstStyle/>
          <a:p>
            <a:pPr marL="0" indent="0">
              <a:buNone/>
            </a:pPr>
            <a:r>
              <a:rPr lang="zh-CN" altLang="en-US" b="1" dirty="0"/>
              <a:t>思考与实验</a:t>
            </a:r>
            <a:endParaRPr lang="en-US" altLang="zh-CN" b="1" dirty="0"/>
          </a:p>
          <a:p>
            <a:pPr marL="0" indent="0">
              <a:buNone/>
            </a:pPr>
            <a:r>
              <a:rPr lang="zh-CN" altLang="en-US" dirty="0" smtClean="0"/>
              <a:t>*</a:t>
            </a:r>
            <a:r>
              <a:rPr lang="en-US" altLang="zh-CN" dirty="0" smtClean="0"/>
              <a:t>1</a:t>
            </a:r>
            <a:r>
              <a:rPr lang="zh-CN" altLang="en-US" dirty="0"/>
              <a:t>、结构定义中有</a:t>
            </a:r>
            <a:r>
              <a:rPr lang="en-US" altLang="zh-CN" dirty="0"/>
              <a:t>:</a:t>
            </a:r>
          </a:p>
          <a:p>
            <a:pPr marL="0" indent="0">
              <a:buNone/>
            </a:pPr>
            <a:r>
              <a:rPr lang="en-US" altLang="zh-CN" dirty="0" err="1"/>
              <a:t>struct</a:t>
            </a:r>
            <a:r>
              <a:rPr lang="en-US" altLang="zh-CN" dirty="0"/>
              <a:t> </a:t>
            </a:r>
            <a:r>
              <a:rPr lang="en-US" altLang="zh-CN" dirty="0" err="1"/>
              <a:t>timeval</a:t>
            </a:r>
            <a:r>
              <a:rPr lang="en-US" altLang="zh-CN" dirty="0"/>
              <a:t>{</a:t>
            </a:r>
          </a:p>
          <a:p>
            <a:pPr marL="0" indent="0">
              <a:buNone/>
            </a:pPr>
            <a:r>
              <a:rPr lang="en-US" altLang="zh-CN" dirty="0"/>
              <a:t>long </a:t>
            </a:r>
            <a:r>
              <a:rPr lang="en-US" altLang="zh-CN" dirty="0" err="1"/>
              <a:t>tv_sec</a:t>
            </a:r>
            <a:r>
              <a:rPr lang="en-US" altLang="zh-CN" dirty="0"/>
              <a:t>; /*</a:t>
            </a:r>
            <a:r>
              <a:rPr lang="zh-CN" altLang="en-US" dirty="0"/>
              <a:t>秒</a:t>
            </a:r>
            <a:r>
              <a:rPr lang="en-US" altLang="zh-CN" dirty="0"/>
              <a:t>*/</a:t>
            </a:r>
          </a:p>
          <a:p>
            <a:pPr marL="0" indent="0">
              <a:buNone/>
            </a:pPr>
            <a:r>
              <a:rPr lang="en-US" altLang="zh-CN" dirty="0"/>
              <a:t>long </a:t>
            </a:r>
            <a:r>
              <a:rPr lang="en-US" altLang="zh-CN" dirty="0" err="1"/>
              <a:t>tv_usec</a:t>
            </a:r>
            <a:r>
              <a:rPr lang="en-US" altLang="zh-CN" dirty="0"/>
              <a:t>; /*</a:t>
            </a:r>
            <a:r>
              <a:rPr lang="zh-CN" altLang="en-US" dirty="0"/>
              <a:t>微秒</a:t>
            </a:r>
            <a:r>
              <a:rPr lang="en-US" altLang="zh-CN" dirty="0"/>
              <a:t>*/</a:t>
            </a:r>
          </a:p>
          <a:p>
            <a:pPr marL="0" indent="0">
              <a:buNone/>
            </a:pPr>
            <a:r>
              <a:rPr lang="en-US" altLang="zh-CN" dirty="0"/>
              <a:t>};</a:t>
            </a:r>
          </a:p>
          <a:p>
            <a:pPr marL="0" indent="0">
              <a:buNone/>
            </a:pPr>
            <a:r>
              <a:rPr lang="zh-CN" altLang="en-US" dirty="0"/>
              <a:t>能否设计一个程序，计算机屏幕呈现一个字符后，取得结构体</a:t>
            </a:r>
            <a:r>
              <a:rPr lang="en-US" altLang="zh-CN" dirty="0" err="1"/>
              <a:t>timeval</a:t>
            </a:r>
            <a:r>
              <a:rPr lang="zh-CN" altLang="en-US" dirty="0"/>
              <a:t>成员</a:t>
            </a:r>
            <a:r>
              <a:rPr lang="en-US" altLang="zh-CN" dirty="0" err="1"/>
              <a:t>tv_usec</a:t>
            </a:r>
            <a:r>
              <a:rPr lang="zh-CN" altLang="en-US" dirty="0"/>
              <a:t>的值，然后你作出按键正确反应后再取得</a:t>
            </a:r>
            <a:r>
              <a:rPr lang="en-US" altLang="zh-CN" dirty="0" err="1"/>
              <a:t>tv_usec</a:t>
            </a:r>
            <a:r>
              <a:rPr lang="zh-CN" altLang="en-US" dirty="0"/>
              <a:t>的值，计算你的正确反应时间</a:t>
            </a:r>
            <a:r>
              <a:rPr lang="zh-CN" altLang="en-US" dirty="0" smtClean="0"/>
              <a:t>。</a:t>
            </a:r>
            <a:endParaRPr lang="zh-CN" altLang="en-US" dirty="0"/>
          </a:p>
        </p:txBody>
      </p:sp>
    </p:spTree>
    <p:extLst>
      <p:ext uri="{BB962C8B-B14F-4D97-AF65-F5344CB8AC3E}">
        <p14:creationId xmlns:p14="http://schemas.microsoft.com/office/powerpoint/2010/main" val="2269409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a:xfrm>
            <a:off x="1979612" y="188913"/>
            <a:ext cx="7272908" cy="791815"/>
          </a:xfrm>
        </p:spPr>
        <p:txBody>
          <a:bodyPr/>
          <a:lstStyle/>
          <a:p>
            <a:r>
              <a:rPr lang="zh-CN" altLang="en-US" sz="4000" b="1" dirty="0"/>
              <a:t>系统时间与日期函数的使用</a:t>
            </a:r>
            <a:endParaRPr lang="zh-CN" altLang="en-US" sz="4000" dirty="0" smtClean="0"/>
          </a:p>
        </p:txBody>
      </p:sp>
      <p:sp>
        <p:nvSpPr>
          <p:cNvPr id="34818" name="内容占位符 2"/>
          <p:cNvSpPr>
            <a:spLocks noGrp="1" noChangeArrowheads="1"/>
          </p:cNvSpPr>
          <p:nvPr>
            <p:ph idx="1"/>
          </p:nvPr>
        </p:nvSpPr>
        <p:spPr/>
        <p:txBody>
          <a:bodyPr/>
          <a:lstStyle/>
          <a:p>
            <a:pPr marL="0" indent="0">
              <a:buNone/>
            </a:pPr>
            <a:r>
              <a:rPr lang="en-US" altLang="zh-CN" dirty="0" smtClean="0"/>
              <a:t>2</a:t>
            </a:r>
            <a:r>
              <a:rPr lang="zh-CN" altLang="en-US" dirty="0" smtClean="0"/>
              <a:t>、例</a:t>
            </a:r>
            <a:r>
              <a:rPr lang="zh-CN" altLang="en-US" dirty="0"/>
              <a:t>4.8 </a:t>
            </a:r>
            <a:r>
              <a:rPr lang="zh-CN" altLang="en-US" dirty="0" smtClean="0"/>
              <a:t>通过阅读程序代码，程序的功能是计时器，有暂停、查看、重置等功能，</a:t>
            </a:r>
            <a:r>
              <a:rPr lang="zh-CN" altLang="en-US" dirty="0"/>
              <a:t>思考程</a:t>
            </a:r>
            <a:r>
              <a:rPr lang="zh-CN" altLang="en-US" dirty="0" smtClean="0"/>
              <a:t>序是如何应用gettimeofday函数完成以上功能的。</a:t>
            </a:r>
            <a:endParaRPr lang="en-US" altLang="zh-CN" dirty="0" smtClean="0"/>
          </a:p>
          <a:p>
            <a:pPr marL="0" indent="0">
              <a:buNone/>
            </a:pPr>
            <a:r>
              <a:rPr lang="zh-CN" altLang="en-US" dirty="0" smtClean="0"/>
              <a:t>（</a:t>
            </a:r>
            <a:r>
              <a:rPr lang="en-US" altLang="zh-CN" dirty="0" smtClean="0"/>
              <a:t>1</a:t>
            </a:r>
            <a:r>
              <a:rPr lang="zh-CN" altLang="en-US" dirty="0" smtClean="0"/>
              <a:t>）代码</a:t>
            </a:r>
            <a:r>
              <a:rPr lang="en-US" altLang="zh-CN" dirty="0" smtClean="0"/>
              <a:t>4-8.c</a:t>
            </a:r>
            <a:r>
              <a:rPr lang="zh-CN" altLang="en-US" dirty="0" smtClean="0">
                <a:solidFill>
                  <a:srgbClr val="FF0000"/>
                </a:solidFill>
              </a:rPr>
              <a:t>将放在课件平台上</a:t>
            </a:r>
            <a:endParaRPr lang="en-US" altLang="zh-CN" dirty="0" smtClean="0">
              <a:solidFill>
                <a:srgbClr val="FF0000"/>
              </a:solidFill>
            </a:endParaRPr>
          </a:p>
          <a:p>
            <a:pPr marL="0" indent="0">
              <a:buNone/>
            </a:pPr>
            <a:r>
              <a:rPr lang="en-US" altLang="zh-CN" dirty="0"/>
              <a:t> </a:t>
            </a:r>
            <a:r>
              <a:rPr lang="zh-CN" altLang="en-US" dirty="0"/>
              <a:t>（</a:t>
            </a:r>
            <a:r>
              <a:rPr lang="en-US" altLang="zh-CN" dirty="0" smtClean="0"/>
              <a:t>2</a:t>
            </a:r>
            <a:r>
              <a:rPr lang="zh-CN" altLang="en-US" dirty="0" smtClean="0"/>
              <a:t>）自行调试代码</a:t>
            </a:r>
          </a:p>
          <a:p>
            <a:pPr marL="0" indent="0">
              <a:buFont typeface="Wingdings" pitchFamily="2" charset="2"/>
              <a:buNone/>
            </a:pPr>
            <a:endParaRPr lang="zh-CN" altLang="en-US" dirty="0"/>
          </a:p>
          <a:p>
            <a:pPr marL="0" indent="0">
              <a:buFont typeface="Wingdings" pitchFamily="2" charset="2"/>
              <a:buNone/>
            </a:pPr>
            <a:endParaRPr lang="zh-CN" altLang="en-US" dirty="0"/>
          </a:p>
        </p:txBody>
      </p:sp>
      <p:sp>
        <p:nvSpPr>
          <p:cNvPr id="34819"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A68F84-A27E-4A00-9F6F-2AD370E0F615}" type="slidenum">
              <a:rPr lang="zh-CN" altLang="en-US"/>
              <a:pPr/>
              <a:t>31</a:t>
            </a:fld>
            <a:endParaRPr lang="zh-CN" altLang="en-US"/>
          </a:p>
        </p:txBody>
      </p:sp>
    </p:spTree>
    <p:extLst>
      <p:ext uri="{BB962C8B-B14F-4D97-AF65-F5344CB8AC3E}">
        <p14:creationId xmlns:p14="http://schemas.microsoft.com/office/powerpoint/2010/main" val="1474998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5841"/>
          <p:cNvSpPr>
            <a:spLocks noGrp="1" noChangeArrowheads="1"/>
          </p:cNvSpPr>
          <p:nvPr>
            <p:ph type="title"/>
          </p:nvPr>
        </p:nvSpPr>
        <p:spPr/>
        <p:txBody>
          <a:bodyPr/>
          <a:lstStyle/>
          <a:p>
            <a:r>
              <a:rPr lang="zh-CN" altLang="en-US" b="1" dirty="0" smtClean="0"/>
              <a:t>环境控制函数</a:t>
            </a:r>
          </a:p>
        </p:txBody>
      </p:sp>
      <p:sp>
        <p:nvSpPr>
          <p:cNvPr id="35842" name="文本占位符 35842"/>
          <p:cNvSpPr>
            <a:spLocks noGrp="1" noChangeArrowheads="1"/>
          </p:cNvSpPr>
          <p:nvPr>
            <p:ph idx="1"/>
          </p:nvPr>
        </p:nvSpPr>
        <p:spPr/>
        <p:txBody>
          <a:bodyPr/>
          <a:lstStyle/>
          <a:p>
            <a:r>
              <a:rPr lang="zh-CN" altLang="en-US" dirty="0"/>
              <a:t>用于对环境变量的操作</a:t>
            </a:r>
          </a:p>
          <a:p>
            <a:r>
              <a:rPr lang="zh-CN" altLang="en-US" dirty="0" smtClean="0"/>
              <a:t>常用环境控制函数</a:t>
            </a:r>
            <a:endParaRPr lang="en-US" altLang="zh-CN" dirty="0"/>
          </a:p>
          <a:p>
            <a:endParaRPr lang="en-US" altLang="zh-CN" dirty="0" smtClean="0"/>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A3FE97D-B21A-4695-8FE9-3ED5DE9500E1}" type="slidenum">
              <a:rPr lang="zh-CN" altLang="en-US"/>
              <a:pPr/>
              <a:t>32</a:t>
            </a:fld>
            <a:endParaRPr lang="zh-CN" altLang="en-US"/>
          </a:p>
        </p:txBody>
      </p:sp>
      <p:pic>
        <p:nvPicPr>
          <p:cNvPr id="35844" name="图片 358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19" y="2636912"/>
            <a:ext cx="82010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2849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6865"/>
          <p:cNvSpPr>
            <a:spLocks noGrp="1" noChangeArrowheads="1"/>
          </p:cNvSpPr>
          <p:nvPr>
            <p:ph type="title"/>
          </p:nvPr>
        </p:nvSpPr>
        <p:spPr/>
        <p:txBody>
          <a:bodyPr/>
          <a:lstStyle/>
          <a:p>
            <a:r>
              <a:rPr lang="zh-CN" altLang="en-US" b="1" dirty="0" smtClean="0"/>
              <a:t>环境控制函数</a:t>
            </a:r>
          </a:p>
        </p:txBody>
      </p:sp>
      <p:sp>
        <p:nvSpPr>
          <p:cNvPr id="36866" name="文本占位符 36866"/>
          <p:cNvSpPr>
            <a:spLocks noGrp="1" noChangeArrowheads="1"/>
          </p:cNvSpPr>
          <p:nvPr>
            <p:ph idx="1"/>
          </p:nvPr>
        </p:nvSpPr>
        <p:spPr>
          <a:xfrm>
            <a:off x="683568" y="1268760"/>
            <a:ext cx="8229600" cy="4525963"/>
          </a:xfrm>
        </p:spPr>
        <p:txBody>
          <a:bodyPr/>
          <a:lstStyle/>
          <a:p>
            <a:pPr>
              <a:buFont typeface="Wingdings" pitchFamily="2" charset="2"/>
              <a:buNone/>
            </a:pPr>
            <a:r>
              <a:rPr lang="zh-CN" altLang="en-US" sz="2400" b="1" dirty="0" smtClean="0"/>
              <a:t>例</a:t>
            </a:r>
            <a:r>
              <a:rPr lang="en-US" altLang="zh-CN" sz="2400" b="1" dirty="0" smtClean="0"/>
              <a:t>4.9</a:t>
            </a:r>
            <a:r>
              <a:rPr lang="zh-CN" altLang="en-US" sz="2400" b="1" dirty="0" smtClean="0"/>
              <a:t>：</a:t>
            </a:r>
            <a:r>
              <a:rPr lang="zh-CN" altLang="en-US" sz="2400" dirty="0" smtClean="0"/>
              <a:t>显示当前所登录的用户。</a:t>
            </a:r>
          </a:p>
          <a:p>
            <a:r>
              <a:rPr lang="zh-CN" altLang="en-US" sz="2400" dirty="0" smtClean="0"/>
              <a:t>分析：用函数</a:t>
            </a:r>
            <a:r>
              <a:rPr lang="en-US" altLang="zh-CN" sz="2400" dirty="0" err="1" smtClean="0"/>
              <a:t>getenv</a:t>
            </a:r>
            <a:r>
              <a:rPr lang="zh-CN" altLang="en-US" sz="2400" dirty="0" smtClean="0"/>
              <a:t>取得系统变量的值。</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4-9.c</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B9EE62F-7CB4-4C26-990C-FD1B7C850404}" type="slidenum">
              <a:rPr lang="zh-CN" altLang="en-US"/>
              <a:pPr/>
              <a:t>33</a:t>
            </a:fld>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140968"/>
            <a:ext cx="6264696" cy="3300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27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7889"/>
          <p:cNvSpPr>
            <a:spLocks noGrp="1" noChangeArrowheads="1"/>
          </p:cNvSpPr>
          <p:nvPr>
            <p:ph type="title"/>
          </p:nvPr>
        </p:nvSpPr>
        <p:spPr/>
        <p:txBody>
          <a:bodyPr/>
          <a:lstStyle/>
          <a:p>
            <a:r>
              <a:rPr lang="zh-CN" altLang="en-US" b="1" dirty="0" smtClean="0"/>
              <a:t>环境控制函数</a:t>
            </a:r>
          </a:p>
        </p:txBody>
      </p:sp>
      <p:sp>
        <p:nvSpPr>
          <p:cNvPr id="37891" name="文本占位符 37890"/>
          <p:cNvSpPr>
            <a:spLocks noGrp="1"/>
          </p:cNvSpPr>
          <p:nvPr>
            <p:ph idx="1"/>
          </p:nvPr>
        </p:nvSpPr>
        <p:spPr>
          <a:xfrm>
            <a:off x="684213" y="1412875"/>
            <a:ext cx="8229600" cy="2088133"/>
          </a:xfrm>
        </p:spPr>
        <p:txBody>
          <a:bodyPr/>
          <a:lstStyle/>
          <a:p>
            <a:r>
              <a:rPr lang="zh-CN" altLang="en-US" b="1" dirty="0" smtClean="0"/>
              <a:t>步骤 2:</a:t>
            </a:r>
            <a:r>
              <a:rPr lang="zh-CN" altLang="en-US" dirty="0" smtClean="0"/>
              <a:t>用gcc编译程序</a:t>
            </a:r>
          </a:p>
          <a:p>
            <a:pPr lvl="1">
              <a:buFont typeface="Wingdings" pitchFamily="2" charset="2"/>
              <a:buNone/>
            </a:pPr>
            <a:r>
              <a:rPr lang="zh-CN" altLang="en-US" dirty="0" smtClean="0"/>
              <a:t>[root@localhost root]#</a:t>
            </a:r>
            <a:r>
              <a:rPr lang="zh-CN" altLang="en-US" b="1" dirty="0" smtClean="0"/>
              <a:t>gcc  4-</a:t>
            </a:r>
            <a:r>
              <a:rPr lang="en-US" altLang="zh-CN" b="1" dirty="0" smtClean="0"/>
              <a:t>9</a:t>
            </a:r>
            <a:r>
              <a:rPr lang="zh-CN" altLang="en-US" b="1" dirty="0" smtClean="0"/>
              <a:t>.c  –o  4-</a:t>
            </a:r>
            <a:r>
              <a:rPr lang="en-US" altLang="zh-CN" b="1" dirty="0" smtClean="0"/>
              <a:t>9</a:t>
            </a:r>
            <a:endParaRPr lang="zh-CN" altLang="en-US" b="1" dirty="0" smtClean="0"/>
          </a:p>
          <a:p>
            <a:r>
              <a:rPr lang="zh-CN" altLang="en-US" b="1" dirty="0" smtClean="0"/>
              <a:t>步骤 3:</a:t>
            </a:r>
            <a:r>
              <a:rPr lang="zh-CN" altLang="en-US" dirty="0" smtClean="0"/>
              <a:t>运行程序</a:t>
            </a:r>
          </a:p>
          <a:p>
            <a:pPr>
              <a:buFont typeface="Wingdings" pitchFamily="2" charset="2"/>
              <a:buNone/>
            </a:pPr>
            <a:r>
              <a:rPr lang="zh-CN" altLang="en-US" dirty="0" smtClean="0"/>
              <a:t>    [root@localhost root]#</a:t>
            </a:r>
            <a:r>
              <a:rPr lang="en-US" altLang="zh-CN" dirty="0" smtClean="0"/>
              <a:t>./</a:t>
            </a:r>
            <a:r>
              <a:rPr lang="zh-CN" altLang="en-US" b="1" dirty="0" smtClean="0"/>
              <a:t>4-</a:t>
            </a:r>
            <a:r>
              <a:rPr lang="en-US" altLang="zh-CN" b="1" dirty="0" smtClean="0"/>
              <a:t>9</a:t>
            </a:r>
            <a:endParaRPr lang="zh-CN" altLang="en-US" dirty="0" smtClean="0"/>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C730C6E-B09E-4DC8-8AF2-39E630D5F206}" type="slidenum">
              <a:rPr lang="zh-CN" altLang="en-US"/>
              <a:pPr/>
              <a:t>34</a:t>
            </a:fld>
            <a:endParaRPr lang="zh-CN" alt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501008"/>
            <a:ext cx="7854728" cy="1467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89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8913"/>
          <p:cNvSpPr>
            <a:spLocks noGrp="1" noChangeArrowheads="1"/>
          </p:cNvSpPr>
          <p:nvPr>
            <p:ph type="title"/>
          </p:nvPr>
        </p:nvSpPr>
        <p:spPr/>
        <p:txBody>
          <a:bodyPr/>
          <a:lstStyle/>
          <a:p>
            <a:r>
              <a:rPr lang="zh-CN" altLang="en-US" b="1" dirty="0" smtClean="0"/>
              <a:t>环境控制函数</a:t>
            </a:r>
          </a:p>
        </p:txBody>
      </p:sp>
      <p:sp>
        <p:nvSpPr>
          <p:cNvPr id="38914" name="文本占位符 38914"/>
          <p:cNvSpPr>
            <a:spLocks noGrp="1" noChangeArrowheads="1"/>
          </p:cNvSpPr>
          <p:nvPr>
            <p:ph idx="1"/>
          </p:nvPr>
        </p:nvSpPr>
        <p:spPr/>
        <p:txBody>
          <a:bodyPr/>
          <a:lstStyle/>
          <a:p>
            <a:r>
              <a:rPr lang="en-US" altLang="zh-CN" smtClean="0"/>
              <a:t>getenv</a:t>
            </a:r>
            <a:r>
              <a:rPr lang="zh-CN" altLang="en-US"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36714F-9418-4A7F-BC75-153055CB8DD2}" type="slidenum">
              <a:rPr lang="zh-CN" altLang="en-US"/>
              <a:pPr/>
              <a:t>35</a:t>
            </a:fld>
            <a:endParaRPr lang="zh-CN" altLang="en-US"/>
          </a:p>
        </p:txBody>
      </p:sp>
      <p:pic>
        <p:nvPicPr>
          <p:cNvPr id="38916" name="图片 389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8243887"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508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41985"/>
          <p:cNvSpPr>
            <a:spLocks noGrp="1" noChangeArrowheads="1"/>
          </p:cNvSpPr>
          <p:nvPr>
            <p:ph type="title"/>
          </p:nvPr>
        </p:nvSpPr>
        <p:spPr/>
        <p:txBody>
          <a:bodyPr/>
          <a:lstStyle/>
          <a:p>
            <a:r>
              <a:rPr lang="zh-CN" altLang="en-US" b="1" dirty="0" smtClean="0"/>
              <a:t>环境控制函数</a:t>
            </a:r>
          </a:p>
        </p:txBody>
      </p:sp>
      <p:sp>
        <p:nvSpPr>
          <p:cNvPr id="41986" name="文本占位符 41986"/>
          <p:cNvSpPr>
            <a:spLocks noGrp="1" noChangeArrowheads="1"/>
          </p:cNvSpPr>
          <p:nvPr>
            <p:ph idx="1"/>
          </p:nvPr>
        </p:nvSpPr>
        <p:spPr>
          <a:xfrm>
            <a:off x="733276" y="1232619"/>
            <a:ext cx="8229600" cy="4860677"/>
          </a:xfrm>
        </p:spPr>
        <p:txBody>
          <a:bodyPr/>
          <a:lstStyle/>
          <a:p>
            <a:r>
              <a:rPr lang="en-US" altLang="zh-CN" sz="2400" dirty="0" err="1" smtClean="0"/>
              <a:t>setenv</a:t>
            </a:r>
            <a:r>
              <a:rPr lang="en-US" altLang="zh-CN" sz="2400" dirty="0" smtClean="0"/>
              <a:t> </a:t>
            </a:r>
            <a:r>
              <a:rPr lang="zh-CN" altLang="en-US" sz="2400" dirty="0"/>
              <a:t>函数</a:t>
            </a:r>
            <a:r>
              <a:rPr lang="zh-CN" altLang="en-US" sz="2400" dirty="0" smtClean="0"/>
              <a:t>说明</a:t>
            </a:r>
            <a:endParaRPr lang="en-US" altLang="zh-CN" sz="24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sz="2400" dirty="0" err="1" smtClean="0"/>
              <a:t>unsetenv</a:t>
            </a:r>
            <a:r>
              <a:rPr lang="en-US" altLang="zh-CN" sz="2400" dirty="0" smtClean="0"/>
              <a:t> </a:t>
            </a:r>
            <a:r>
              <a:rPr lang="zh-CN" altLang="en-US" sz="2400" dirty="0" smtClean="0"/>
              <a:t>函数是删除某一个系统变量的值</a:t>
            </a:r>
            <a:endParaRPr lang="en-US" altLang="zh-CN" sz="2400" dirty="0" smtClean="0"/>
          </a:p>
          <a:p>
            <a:r>
              <a:rPr lang="zh-CN" altLang="en-US" sz="2400" dirty="0" smtClean="0"/>
              <a:t>改变环境变量时要小心，</a:t>
            </a:r>
            <a:r>
              <a:rPr lang="zh-CN" altLang="en-US" sz="2400" dirty="0" smtClean="0"/>
              <a:t>它像全局变量</a:t>
            </a:r>
            <a:r>
              <a:rPr lang="zh-CN" altLang="en-US" sz="2400" dirty="0" smtClean="0"/>
              <a:t>一样，会改变程序的行为，产生不可预期的结果</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A6D22B-DEAF-4523-810A-307A7A43358F}" type="slidenum">
              <a:rPr lang="zh-CN" altLang="en-US"/>
              <a:pPr/>
              <a:t>36</a:t>
            </a:fld>
            <a:endParaRPr lang="zh-CN" altLang="en-US"/>
          </a:p>
        </p:txBody>
      </p:sp>
      <p:pic>
        <p:nvPicPr>
          <p:cNvPr id="41988" name="图片 419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82867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21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blinds(horizontal)">
                                      <p:cBhvr>
                                        <p:cTn id="11" dur="500"/>
                                        <p:tgtEl>
                                          <p:spTgt spid="4198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9937"/>
          <p:cNvSpPr>
            <a:spLocks noGrp="1" noChangeArrowheads="1"/>
          </p:cNvSpPr>
          <p:nvPr>
            <p:ph type="title"/>
          </p:nvPr>
        </p:nvSpPr>
        <p:spPr/>
        <p:txBody>
          <a:bodyPr/>
          <a:lstStyle/>
          <a:p>
            <a:r>
              <a:rPr lang="zh-CN" altLang="en-US" b="1" dirty="0" smtClean="0"/>
              <a:t>环境控制函数</a:t>
            </a:r>
          </a:p>
        </p:txBody>
      </p:sp>
      <p:sp>
        <p:nvSpPr>
          <p:cNvPr id="39938" name="文本占位符 39938"/>
          <p:cNvSpPr>
            <a:spLocks noGrp="1" noChangeArrowheads="1"/>
          </p:cNvSpPr>
          <p:nvPr>
            <p:ph idx="1"/>
          </p:nvPr>
        </p:nvSpPr>
        <p:spPr/>
        <p:txBody>
          <a:bodyPr/>
          <a:lstStyle/>
          <a:p>
            <a:pPr>
              <a:buFont typeface="Wingdings" pitchFamily="2" charset="2"/>
              <a:buNone/>
            </a:pPr>
            <a:r>
              <a:rPr lang="zh-CN" altLang="en-US" sz="2400" b="1" dirty="0" smtClean="0"/>
              <a:t>例</a:t>
            </a:r>
            <a:r>
              <a:rPr lang="en-US" altLang="zh-CN" sz="2400" b="1" dirty="0" smtClean="0"/>
              <a:t>4.10</a:t>
            </a:r>
            <a:r>
              <a:rPr lang="zh-CN" altLang="en-US" sz="2400" b="1" dirty="0" smtClean="0"/>
              <a:t>：</a:t>
            </a:r>
            <a:r>
              <a:rPr lang="zh-CN" altLang="en-US" sz="2400" dirty="0" smtClean="0"/>
              <a:t>显示当前所登录的用户，并设置系统</a:t>
            </a:r>
            <a:r>
              <a:rPr lang="en-US" altLang="zh-CN" sz="2400" dirty="0" smtClean="0"/>
              <a:t>USER</a:t>
            </a:r>
            <a:r>
              <a:rPr lang="zh-CN" altLang="en-US" sz="2400" dirty="0" smtClean="0"/>
              <a:t>的值</a:t>
            </a:r>
          </a:p>
          <a:p>
            <a:r>
              <a:rPr lang="zh-CN" altLang="en-US" sz="2400" dirty="0" smtClean="0"/>
              <a:t>分析：用函数</a:t>
            </a:r>
            <a:r>
              <a:rPr lang="en-US" altLang="zh-CN" sz="2400" dirty="0" err="1" smtClean="0"/>
              <a:t>getenv</a:t>
            </a:r>
            <a:r>
              <a:rPr lang="zh-CN" altLang="en-US" sz="2400" dirty="0" smtClean="0"/>
              <a:t>取得系统变量的值，用</a:t>
            </a:r>
            <a:r>
              <a:rPr lang="en-US" altLang="zh-CN" sz="2400" dirty="0" err="1" smtClean="0"/>
              <a:t>setenv</a:t>
            </a:r>
            <a:r>
              <a:rPr lang="zh-CN" altLang="en-US" sz="2400" dirty="0" smtClean="0"/>
              <a:t>设置系统变量的值</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4-10.c</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197020-BE9F-4EC9-9BC4-313868FFDF09}" type="slidenum">
              <a:rPr lang="zh-CN" altLang="en-US"/>
              <a:pPr/>
              <a:t>37</a:t>
            </a:fld>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57003"/>
            <a:ext cx="6264696" cy="4670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86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40961"/>
          <p:cNvSpPr>
            <a:spLocks noGrp="1" noChangeArrowheads="1"/>
          </p:cNvSpPr>
          <p:nvPr>
            <p:ph type="title"/>
          </p:nvPr>
        </p:nvSpPr>
        <p:spPr/>
        <p:txBody>
          <a:bodyPr/>
          <a:lstStyle/>
          <a:p>
            <a:r>
              <a:rPr lang="zh-CN" altLang="en-US" b="1" dirty="0" smtClean="0"/>
              <a:t>环境控制函数</a:t>
            </a:r>
          </a:p>
        </p:txBody>
      </p:sp>
      <p:sp>
        <p:nvSpPr>
          <p:cNvPr id="40963" name="文本占位符 40962"/>
          <p:cNvSpPr>
            <a:spLocks noGrp="1"/>
          </p:cNvSpPr>
          <p:nvPr>
            <p:ph idx="1"/>
          </p:nvPr>
        </p:nvSpPr>
        <p:spPr/>
        <p:txBody>
          <a:bodyPr/>
          <a:lstStyle/>
          <a:p>
            <a:r>
              <a:rPr lang="zh-CN" altLang="en-US" b="1" noProof="1"/>
              <a:t>步骤 </a:t>
            </a:r>
            <a:r>
              <a:rPr lang="en-US" altLang="zh-CN" b="1" noProof="1"/>
              <a:t>2:</a:t>
            </a:r>
            <a:r>
              <a:rPr lang="zh-CN" altLang="en-US" noProof="1"/>
              <a:t>用</a:t>
            </a:r>
            <a:r>
              <a:rPr lang="en-US" altLang="zh-CN" noProof="1"/>
              <a:t>gcc</a:t>
            </a:r>
            <a:r>
              <a:rPr lang="zh-CN" altLang="en-US" noProof="1"/>
              <a:t>编译程序</a:t>
            </a:r>
          </a:p>
          <a:p>
            <a:pPr lvl="1">
              <a:buFont typeface="Wingdings" pitchFamily="2" charset="2"/>
              <a:buNone/>
            </a:pPr>
            <a:r>
              <a:rPr lang="en-US" altLang="zh-CN" noProof="1"/>
              <a:t>[root@localhost root]#</a:t>
            </a:r>
            <a:r>
              <a:rPr lang="en-US" altLang="zh-CN" b="1" noProof="1"/>
              <a:t>gcc  4-10.c  –o  4-10</a:t>
            </a:r>
          </a:p>
          <a:p>
            <a:r>
              <a:rPr lang="zh-CN" altLang="en-US" b="1" noProof="1"/>
              <a:t>步骤 </a:t>
            </a:r>
            <a:r>
              <a:rPr lang="en-US" altLang="zh-CN" b="1" noProof="1"/>
              <a:t>3:</a:t>
            </a:r>
            <a:r>
              <a:rPr lang="zh-CN" altLang="en-US" noProof="1"/>
              <a:t>运行程序</a:t>
            </a:r>
          </a:p>
          <a:p>
            <a:pPr marL="0" indent="0">
              <a:buFont typeface="Wingdings" pitchFamily="2" charset="2"/>
              <a:buNone/>
            </a:pPr>
            <a:r>
              <a:rPr lang="zh-CN" altLang="en-US" noProof="1"/>
              <a:t>[root@localhost root]# ./4-10</a:t>
            </a:r>
          </a:p>
          <a:p>
            <a:endParaRPr lang="zh-CN" altLang="en-US" noProof="1"/>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E5E9AD-E3C9-4B8C-82FB-6D85282F4151}" type="slidenum">
              <a:rPr lang="zh-CN" altLang="en-US"/>
              <a:pPr/>
              <a:t>38</a:t>
            </a:fld>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14724"/>
            <a:ext cx="8028822" cy="2146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66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40961"/>
          <p:cNvSpPr>
            <a:spLocks noGrp="1" noChangeArrowheads="1"/>
          </p:cNvSpPr>
          <p:nvPr>
            <p:ph type="title"/>
          </p:nvPr>
        </p:nvSpPr>
        <p:spPr/>
        <p:txBody>
          <a:bodyPr/>
          <a:lstStyle/>
          <a:p>
            <a:r>
              <a:rPr lang="zh-CN" altLang="en-US" b="1" dirty="0" smtClean="0"/>
              <a:t>环境控制函数</a:t>
            </a:r>
          </a:p>
        </p:txBody>
      </p:sp>
      <p:sp>
        <p:nvSpPr>
          <p:cNvPr id="40963" name="文本占位符 40962"/>
          <p:cNvSpPr>
            <a:spLocks noGrp="1"/>
          </p:cNvSpPr>
          <p:nvPr>
            <p:ph idx="1"/>
          </p:nvPr>
        </p:nvSpPr>
        <p:spPr>
          <a:xfrm>
            <a:off x="683568" y="1124744"/>
            <a:ext cx="8229600" cy="5256584"/>
          </a:xfrm>
        </p:spPr>
        <p:txBody>
          <a:bodyPr/>
          <a:lstStyle/>
          <a:p>
            <a:r>
              <a:rPr lang="zh-CN" altLang="en-US" sz="2400" noProof="1" smtClean="0"/>
              <a:t>如何将所有的环境变量输出呢？</a:t>
            </a:r>
            <a:endParaRPr lang="en-US" altLang="zh-CN" sz="2400" noProof="1" smtClean="0"/>
          </a:p>
          <a:p>
            <a:pPr lvl="1"/>
            <a:r>
              <a:rPr lang="zh-CN" altLang="en-US" noProof="1" smtClean="0"/>
              <a:t>环境变量由一组“</a:t>
            </a:r>
            <a:r>
              <a:rPr lang="en-US" altLang="zh-CN" noProof="1" smtClean="0"/>
              <a:t>name=value</a:t>
            </a:r>
            <a:r>
              <a:rPr lang="zh-CN" altLang="en-US" noProof="1" smtClean="0"/>
              <a:t>”的字符串组成，可以</a:t>
            </a:r>
            <a:r>
              <a:rPr lang="zh-CN" altLang="en-US" noProof="1"/>
              <a:t>使用</a:t>
            </a:r>
            <a:r>
              <a:rPr lang="en-US" altLang="zh-CN" noProof="1"/>
              <a:t>environ</a:t>
            </a:r>
            <a:r>
              <a:rPr lang="zh-CN" altLang="en-US" noProof="1"/>
              <a:t>字符串</a:t>
            </a:r>
            <a:r>
              <a:rPr lang="zh-CN" altLang="en-US" noProof="1" smtClean="0"/>
              <a:t>数组来打印输出所有环境变量</a:t>
            </a:r>
            <a:endParaRPr lang="en-US" altLang="zh-CN" noProof="1" smtClean="0"/>
          </a:p>
          <a:p>
            <a:pPr marL="457200" lvl="1" indent="0">
              <a:buNone/>
            </a:pPr>
            <a:r>
              <a:rPr lang="zh-CN" altLang="en-US" noProof="1" smtClean="0"/>
              <a:t>代码：</a:t>
            </a:r>
            <a:endParaRPr lang="en-US" altLang="zh-CN" noProof="1" smtClean="0"/>
          </a:p>
          <a:p>
            <a:pPr marL="457200" lvl="1" indent="0">
              <a:buNone/>
            </a:pPr>
            <a:r>
              <a:rPr lang="en-US" altLang="zh-CN" sz="2000" noProof="1"/>
              <a:t>#include &lt;stdlib.h&gt;</a:t>
            </a:r>
          </a:p>
          <a:p>
            <a:pPr marL="457200" lvl="1" indent="0">
              <a:buNone/>
            </a:pPr>
            <a:r>
              <a:rPr lang="en-US" altLang="zh-CN" sz="2000" noProof="1"/>
              <a:t>#include &lt;stdio.h</a:t>
            </a:r>
            <a:r>
              <a:rPr lang="en-US" altLang="zh-CN" sz="2000" noProof="1" smtClean="0"/>
              <a:t>&gt;                                                                                </a:t>
            </a:r>
            <a:endParaRPr lang="en-US" altLang="zh-CN" sz="2000" noProof="1"/>
          </a:p>
          <a:p>
            <a:pPr marL="457200" lvl="1" indent="0">
              <a:buNone/>
            </a:pPr>
            <a:r>
              <a:rPr lang="en-US" altLang="zh-CN" sz="2000" noProof="1"/>
              <a:t>extern char **environ</a:t>
            </a:r>
            <a:r>
              <a:rPr lang="en-US" altLang="zh-CN" sz="2000" noProof="1" smtClean="0"/>
              <a:t>;      </a:t>
            </a:r>
            <a:r>
              <a:rPr lang="en-US" altLang="zh-CN" sz="2000" noProof="1" smtClean="0"/>
              <a:t>/</a:t>
            </a:r>
            <a:r>
              <a:rPr lang="zh-CN" altLang="en-US" sz="2000" noProof="1" smtClean="0"/>
              <a:t>*</a:t>
            </a:r>
            <a:r>
              <a:rPr lang="en-US" altLang="zh-CN" sz="2000" noProof="1"/>
              <a:t> </a:t>
            </a:r>
            <a:r>
              <a:rPr lang="zh-CN" altLang="en-US" sz="1400" dirty="0" smtClean="0"/>
              <a:t>在</a:t>
            </a:r>
            <a:r>
              <a:rPr lang="en-US" altLang="zh-CN" sz="1400" dirty="0" err="1"/>
              <a:t>unistd.h</a:t>
            </a:r>
            <a:r>
              <a:rPr lang="zh-CN" altLang="en-US" sz="1400" dirty="0"/>
              <a:t>声明</a:t>
            </a:r>
            <a:r>
              <a:rPr lang="zh-CN" altLang="en-US" sz="1400" dirty="0" smtClean="0"/>
              <a:t>了这个变量，是一个环境表</a:t>
            </a:r>
            <a:r>
              <a:rPr lang="zh-CN" altLang="en-US" sz="2000" dirty="0" smtClean="0"/>
              <a:t>*</a:t>
            </a:r>
            <a:r>
              <a:rPr lang="en-US" altLang="zh-CN" sz="2000" dirty="0" smtClean="0"/>
              <a:t>/</a:t>
            </a:r>
            <a:r>
              <a:rPr lang="en-US" altLang="zh-CN" sz="2000" noProof="1" smtClean="0"/>
              <a:t>                                                                         </a:t>
            </a:r>
            <a:endParaRPr lang="en-US" altLang="zh-CN" sz="2000" noProof="1"/>
          </a:p>
          <a:p>
            <a:pPr marL="457200" lvl="1" indent="0">
              <a:buNone/>
            </a:pPr>
            <a:r>
              <a:rPr lang="en-US" altLang="zh-CN" sz="2000" noProof="1"/>
              <a:t>int main()</a:t>
            </a:r>
          </a:p>
          <a:p>
            <a:pPr marL="457200" lvl="1" indent="0">
              <a:buNone/>
            </a:pPr>
            <a:r>
              <a:rPr lang="en-US" altLang="zh-CN" sz="2000" noProof="1" smtClean="0"/>
              <a:t>{    </a:t>
            </a:r>
            <a:r>
              <a:rPr lang="en-US" altLang="zh-CN" sz="2000" noProof="1"/>
              <a:t>char **env = environ</a:t>
            </a:r>
            <a:r>
              <a:rPr lang="en-US" altLang="zh-CN" sz="2000" noProof="1" smtClean="0"/>
              <a:t>;     </a:t>
            </a:r>
            <a:r>
              <a:rPr lang="en-US" altLang="zh-CN" sz="2000" noProof="1" smtClean="0"/>
              <a:t>/</a:t>
            </a:r>
            <a:r>
              <a:rPr lang="zh-CN" altLang="en-US" sz="2000" noProof="1" smtClean="0"/>
              <a:t>*</a:t>
            </a:r>
            <a:r>
              <a:rPr lang="zh-CN" altLang="en-US" sz="1400" dirty="0"/>
              <a:t>每个程序都有一个环境表，它是一个字符指针</a:t>
            </a:r>
            <a:r>
              <a:rPr lang="zh-CN" altLang="en-US" sz="1400" dirty="0" smtClean="0"/>
              <a:t>数组*</a:t>
            </a:r>
            <a:r>
              <a:rPr lang="en-US" altLang="zh-CN" sz="1400" dirty="0" smtClean="0"/>
              <a:t>/</a:t>
            </a:r>
            <a:endParaRPr lang="en-US" altLang="zh-CN" sz="1400" noProof="1"/>
          </a:p>
          <a:p>
            <a:pPr marL="457200" lvl="1" indent="0">
              <a:buNone/>
            </a:pPr>
            <a:r>
              <a:rPr lang="en-US" altLang="zh-CN" sz="2000" noProof="1"/>
              <a:t>    while(*env) {</a:t>
            </a:r>
          </a:p>
          <a:p>
            <a:pPr marL="457200" lvl="1" indent="0">
              <a:buNone/>
            </a:pPr>
            <a:r>
              <a:rPr lang="en-US" altLang="zh-CN" sz="2000" noProof="1"/>
              <a:t>        printf("%s\n",*env);</a:t>
            </a:r>
          </a:p>
          <a:p>
            <a:pPr marL="457200" lvl="1" indent="0">
              <a:buNone/>
            </a:pPr>
            <a:r>
              <a:rPr lang="en-US" altLang="zh-CN" sz="2000" noProof="1"/>
              <a:t>        env++;</a:t>
            </a:r>
          </a:p>
          <a:p>
            <a:pPr marL="457200" lvl="1" indent="0">
              <a:buNone/>
            </a:pPr>
            <a:r>
              <a:rPr lang="en-US" altLang="zh-CN" sz="2000" noProof="1"/>
              <a:t>    }</a:t>
            </a:r>
          </a:p>
          <a:p>
            <a:pPr marL="457200" lvl="1" indent="0">
              <a:buNone/>
            </a:pPr>
            <a:r>
              <a:rPr lang="en-US" altLang="zh-CN" sz="2000" noProof="1"/>
              <a:t>    exit(0);</a:t>
            </a:r>
          </a:p>
          <a:p>
            <a:pPr marL="457200" lvl="1" indent="0">
              <a:buNone/>
            </a:pPr>
            <a:r>
              <a:rPr lang="en-US" altLang="zh-CN" sz="2000" noProof="1"/>
              <a:t>}</a:t>
            </a:r>
          </a:p>
          <a:p>
            <a:pPr marL="457200" lvl="1" indent="0">
              <a:buNone/>
            </a:pPr>
            <a:endParaRPr lang="zh-CN" altLang="en-US" noProof="1"/>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E5E9AD-E3C9-4B8C-82FB-6D85282F4151}" type="slidenum">
              <a:rPr lang="zh-CN" altLang="en-US"/>
              <a:pPr/>
              <a:t>39</a:t>
            </a:fld>
            <a:endParaRPr lang="zh-CN" altLang="en-US"/>
          </a:p>
        </p:txBody>
      </p:sp>
    </p:spTree>
    <p:extLst>
      <p:ext uri="{BB962C8B-B14F-4D97-AF65-F5344CB8AC3E}">
        <p14:creationId xmlns:p14="http://schemas.microsoft.com/office/powerpoint/2010/main" val="21477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6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p:txBody>
          <a:bodyPr/>
          <a:lstStyle/>
          <a:p>
            <a:r>
              <a:rPr lang="zh-CN" altLang="en-US" b="1" dirty="0" smtClean="0"/>
              <a:t>数学函数的使用</a:t>
            </a:r>
          </a:p>
        </p:txBody>
      </p:sp>
      <p:sp>
        <p:nvSpPr>
          <p:cNvPr id="7171" name="文本占位符 7170"/>
          <p:cNvSpPr>
            <a:spLocks noGrp="1"/>
          </p:cNvSpPr>
          <p:nvPr>
            <p:ph idx="1"/>
          </p:nvPr>
        </p:nvSpPr>
        <p:spPr/>
        <p:txBody>
          <a:bodyPr/>
          <a:lstStyle/>
          <a:p>
            <a:r>
              <a:rPr lang="zh-CN" altLang="en-US" sz="2400" b="1" dirty="0" smtClean="0"/>
              <a:t>步骤 2:</a:t>
            </a:r>
            <a:r>
              <a:rPr lang="zh-CN" altLang="en-US" sz="2400" dirty="0" smtClean="0"/>
              <a:t>用gcc编译程序</a:t>
            </a:r>
          </a:p>
          <a:p>
            <a:pPr lvl="1">
              <a:buFont typeface="Wingdings" pitchFamily="2" charset="2"/>
              <a:buNone/>
            </a:pPr>
            <a:r>
              <a:rPr lang="zh-CN" altLang="en-US" dirty="0" smtClean="0"/>
              <a:t>[root@localhost root]#</a:t>
            </a:r>
            <a:r>
              <a:rPr lang="zh-CN" altLang="en-US" b="1" dirty="0" smtClean="0"/>
              <a:t>gcc  4-1.c  –o  4-1  </a:t>
            </a:r>
            <a:r>
              <a:rPr lang="en-US" altLang="zh-CN" b="1" dirty="0" smtClean="0">
                <a:solidFill>
                  <a:srgbClr val="FF0000"/>
                </a:solidFill>
              </a:rPr>
              <a:t>-lm</a:t>
            </a:r>
          </a:p>
          <a:p>
            <a:pPr marL="0" lvl="1" indent="0">
              <a:buFont typeface="Wingdings" pitchFamily="2" charset="2"/>
              <a:buNone/>
            </a:pPr>
            <a:r>
              <a:rPr lang="zh-CN" altLang="en-US" dirty="0" smtClean="0"/>
              <a:t>注：本例中包含了数学库</a:t>
            </a:r>
            <a:r>
              <a:rPr lang="en-US" altLang="zh-CN" dirty="0" err="1" smtClean="0"/>
              <a:t>math.h</a:t>
            </a:r>
            <a:r>
              <a:rPr lang="en-US" altLang="zh-CN" dirty="0" smtClean="0"/>
              <a:t>,</a:t>
            </a:r>
            <a:r>
              <a:rPr lang="zh-CN" altLang="en-US" dirty="0" smtClean="0"/>
              <a:t>所以在使用</a:t>
            </a:r>
            <a:r>
              <a:rPr lang="en-US" altLang="zh-CN" dirty="0" err="1" smtClean="0"/>
              <a:t>gcc</a:t>
            </a:r>
            <a:r>
              <a:rPr lang="zh-CN" altLang="en-US" dirty="0" smtClean="0"/>
              <a:t>编译时要加入参数</a:t>
            </a:r>
            <a:r>
              <a:rPr lang="en-US" altLang="zh-CN" dirty="0" smtClean="0"/>
              <a:t>-lm</a:t>
            </a:r>
            <a:endParaRPr lang="en-US" altLang="zh-CN" b="1" dirty="0" smtClean="0"/>
          </a:p>
          <a:p>
            <a:r>
              <a:rPr lang="zh-CN" altLang="en-US" sz="2400" b="1" dirty="0" smtClean="0"/>
              <a:t>步骤 3:运行程序</a:t>
            </a:r>
          </a:p>
          <a:p>
            <a:pPr>
              <a:buFont typeface="Wingdings" pitchFamily="2" charset="2"/>
              <a:buNone/>
            </a:pPr>
            <a:r>
              <a:rPr lang="zh-CN" altLang="en-US" sz="2400" b="1" dirty="0" smtClean="0"/>
              <a:t>    </a:t>
            </a:r>
            <a:r>
              <a:rPr lang="zh-CN" altLang="en-US" sz="2400" dirty="0" smtClean="0"/>
              <a:t>[root@localhost root]#</a:t>
            </a:r>
            <a:r>
              <a:rPr lang="en-US" altLang="zh-CN" sz="2400" dirty="0" smtClean="0"/>
              <a:t>./</a:t>
            </a:r>
            <a:r>
              <a:rPr lang="zh-CN" altLang="en-US" sz="2400" b="1" dirty="0" smtClean="0"/>
              <a:t>4-1</a:t>
            </a:r>
          </a:p>
        </p:txBody>
      </p:sp>
      <p:sp>
        <p:nvSpPr>
          <p:cNvPr id="717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DF9C87-2692-4AB0-A684-83A1ECAEC2D1}" type="slidenum">
              <a:rPr lang="zh-CN" altLang="en-US"/>
              <a:pPr/>
              <a:t>4</a:t>
            </a:fld>
            <a:endParaRPr lang="zh-CN" altLang="en-US"/>
          </a:p>
        </p:txBody>
      </p:sp>
      <p:sp>
        <p:nvSpPr>
          <p:cNvPr id="7173" name="矩形 7172"/>
          <p:cNvSpPr>
            <a:spLocks noChangeArrowheads="1"/>
          </p:cNvSpPr>
          <p:nvPr/>
        </p:nvSpPr>
        <p:spPr bwMode="auto">
          <a:xfrm>
            <a:off x="827088" y="4457997"/>
            <a:ext cx="8137525" cy="822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solidFill>
                  <a:srgbClr val="FF0000"/>
                </a:solidFill>
              </a:rPr>
              <a:t>思考题：键盘输入一个整数</a:t>
            </a:r>
            <a:r>
              <a:rPr lang="en-US" altLang="zh-CN" sz="2400" dirty="0">
                <a:solidFill>
                  <a:srgbClr val="FF0000"/>
                </a:solidFill>
              </a:rPr>
              <a:t>n</a:t>
            </a:r>
            <a:r>
              <a:rPr lang="zh-CN" altLang="en-US" sz="2400" dirty="0">
                <a:solidFill>
                  <a:srgbClr val="FF0000"/>
                </a:solidFill>
              </a:rPr>
              <a:t>，求序列</a:t>
            </a:r>
            <a:br>
              <a:rPr lang="zh-CN" altLang="en-US" sz="2400" dirty="0">
                <a:solidFill>
                  <a:srgbClr val="FF0000"/>
                </a:solidFill>
              </a:rPr>
            </a:br>
            <a:r>
              <a:rPr lang="zh-CN" altLang="en-US" sz="2400" dirty="0">
                <a:solidFill>
                  <a:srgbClr val="FF0000"/>
                </a:solidFill>
              </a:rPr>
              <a:t>               </a:t>
            </a:r>
            <a:r>
              <a:rPr lang="en-US" altLang="zh-CN" sz="2400" dirty="0">
                <a:solidFill>
                  <a:srgbClr val="FF0000"/>
                </a:solidFill>
              </a:rPr>
              <a:t>1-1/2+2/3-3/5+5/8-…….</a:t>
            </a:r>
            <a:r>
              <a:rPr lang="zh-CN" altLang="en-US" sz="2400" dirty="0">
                <a:solidFill>
                  <a:srgbClr val="FF0000"/>
                </a:solidFill>
              </a:rPr>
              <a:t>前</a:t>
            </a:r>
            <a:r>
              <a:rPr lang="en-US" altLang="zh-CN" sz="2400" dirty="0">
                <a:solidFill>
                  <a:srgbClr val="FF0000"/>
                </a:solidFill>
              </a:rPr>
              <a:t>n</a:t>
            </a:r>
            <a:r>
              <a:rPr lang="zh-CN" altLang="en-US" sz="2400" dirty="0">
                <a:solidFill>
                  <a:srgbClr val="FF0000"/>
                </a:solidFill>
              </a:rPr>
              <a:t>项的值。</a:t>
            </a:r>
          </a:p>
        </p:txBody>
      </p:sp>
    </p:spTree>
    <p:extLst>
      <p:ext uri="{BB962C8B-B14F-4D97-AF65-F5344CB8AC3E}">
        <p14:creationId xmlns:p14="http://schemas.microsoft.com/office/powerpoint/2010/main" val="2408059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40961"/>
          <p:cNvSpPr>
            <a:spLocks noGrp="1" noChangeArrowheads="1"/>
          </p:cNvSpPr>
          <p:nvPr>
            <p:ph type="title"/>
          </p:nvPr>
        </p:nvSpPr>
        <p:spPr/>
        <p:txBody>
          <a:bodyPr/>
          <a:lstStyle/>
          <a:p>
            <a:r>
              <a:rPr lang="zh-CN" altLang="en-US" b="1" dirty="0" smtClean="0"/>
              <a:t>环境控制函数</a:t>
            </a:r>
          </a:p>
        </p:txBody>
      </p:sp>
      <p:sp>
        <p:nvSpPr>
          <p:cNvPr id="40963" name="文本占位符 40962"/>
          <p:cNvSpPr>
            <a:spLocks noGrp="1"/>
          </p:cNvSpPr>
          <p:nvPr>
            <p:ph idx="1"/>
          </p:nvPr>
        </p:nvSpPr>
        <p:spPr>
          <a:xfrm>
            <a:off x="683568" y="1124744"/>
            <a:ext cx="8229600" cy="5256584"/>
          </a:xfrm>
        </p:spPr>
        <p:txBody>
          <a:bodyPr/>
          <a:lstStyle/>
          <a:p>
            <a:pPr marL="457200" lvl="1" indent="0">
              <a:buNone/>
            </a:pPr>
            <a:r>
              <a:rPr lang="zh-CN" altLang="en-US" noProof="1" smtClean="0"/>
              <a:t>执行后结果</a:t>
            </a:r>
            <a:r>
              <a:rPr lang="zh-CN" altLang="en-US" noProof="1" smtClean="0">
                <a:sym typeface="Wingdings" panose="05000000000000000000" pitchFamily="2" charset="2"/>
              </a:rPr>
              <a:t>：（部分截图）</a:t>
            </a:r>
            <a:endParaRPr lang="en-US" altLang="zh-CN" noProof="1" smtClean="0"/>
          </a:p>
          <a:p>
            <a:pPr marL="457200" lvl="1" indent="0">
              <a:buNone/>
            </a:pPr>
            <a:endParaRPr lang="zh-CN" altLang="en-US" noProof="1"/>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E5E9AD-E3C9-4B8C-82FB-6D85282F4151}" type="slidenum">
              <a:rPr lang="zh-CN" altLang="en-US"/>
              <a:pPr/>
              <a:t>40</a:t>
            </a:fld>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7" y="1628799"/>
            <a:ext cx="6983017" cy="4508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15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43009"/>
          <p:cNvSpPr>
            <a:spLocks noGrp="1" noChangeArrowheads="1"/>
          </p:cNvSpPr>
          <p:nvPr>
            <p:ph type="title"/>
          </p:nvPr>
        </p:nvSpPr>
        <p:spPr/>
        <p:txBody>
          <a:bodyPr/>
          <a:lstStyle/>
          <a:p>
            <a:r>
              <a:rPr lang="zh-CN" altLang="en-US" b="1" dirty="0" smtClean="0"/>
              <a:t>内存分配函数</a:t>
            </a:r>
          </a:p>
        </p:txBody>
      </p:sp>
      <p:sp>
        <p:nvSpPr>
          <p:cNvPr id="43010" name="文本占位符 43010"/>
          <p:cNvSpPr>
            <a:spLocks noGrp="1" noChangeArrowheads="1"/>
          </p:cNvSpPr>
          <p:nvPr>
            <p:ph idx="1"/>
          </p:nvPr>
        </p:nvSpPr>
        <p:spPr/>
        <p:txBody>
          <a:bodyPr/>
          <a:lstStyle/>
          <a:p>
            <a:r>
              <a:rPr lang="zh-CN" altLang="en-US" dirty="0" smtClean="0"/>
              <a:t>常用内存分配函数</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DA6D132-A8F3-4BBD-B8C3-F63BD04125E2}" type="slidenum">
              <a:rPr lang="zh-CN" altLang="en-US"/>
              <a:pPr/>
              <a:t>41</a:t>
            </a:fld>
            <a:endParaRPr lang="zh-CN" altLang="en-US"/>
          </a:p>
        </p:txBody>
      </p:sp>
      <p:pic>
        <p:nvPicPr>
          <p:cNvPr id="43012" name="图片 43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33600"/>
            <a:ext cx="8315325"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8119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44033"/>
          <p:cNvSpPr>
            <a:spLocks noGrp="1" noChangeArrowheads="1"/>
          </p:cNvSpPr>
          <p:nvPr>
            <p:ph type="title"/>
          </p:nvPr>
        </p:nvSpPr>
        <p:spPr/>
        <p:txBody>
          <a:bodyPr/>
          <a:lstStyle/>
          <a:p>
            <a:r>
              <a:rPr lang="zh-CN" altLang="en-US" b="1" dirty="0" smtClean="0"/>
              <a:t>内存分配函数</a:t>
            </a:r>
          </a:p>
        </p:txBody>
      </p:sp>
      <p:sp>
        <p:nvSpPr>
          <p:cNvPr id="44034" name="文本占位符 44034"/>
          <p:cNvSpPr>
            <a:spLocks noGrp="1" noChangeArrowheads="1"/>
          </p:cNvSpPr>
          <p:nvPr>
            <p:ph idx="1"/>
          </p:nvPr>
        </p:nvSpPr>
        <p:spPr>
          <a:xfrm>
            <a:off x="683568" y="1124744"/>
            <a:ext cx="7991475" cy="5445125"/>
          </a:xfrm>
        </p:spPr>
        <p:txBody>
          <a:bodyPr/>
          <a:lstStyle/>
          <a:p>
            <a:pPr marL="0" indent="0">
              <a:lnSpc>
                <a:spcPct val="90000"/>
              </a:lnSpc>
              <a:buNone/>
            </a:pPr>
            <a:r>
              <a:rPr lang="zh-CN" altLang="en-US" sz="2400" b="1" dirty="0" smtClean="0"/>
              <a:t>例</a:t>
            </a:r>
            <a:r>
              <a:rPr lang="en-US" altLang="zh-CN" sz="2400" b="1" dirty="0" smtClean="0"/>
              <a:t>4.11</a:t>
            </a:r>
            <a:r>
              <a:rPr lang="zh-CN" altLang="en-US" sz="2400" b="1" dirty="0" smtClean="0"/>
              <a:t>：</a:t>
            </a:r>
            <a:r>
              <a:rPr lang="zh-CN" altLang="en-US" sz="2400" dirty="0" smtClean="0"/>
              <a:t>某手机用户要增加通迅录，通迅录的结构体定义为：</a:t>
            </a:r>
          </a:p>
          <a:p>
            <a:pPr lvl="1">
              <a:lnSpc>
                <a:spcPct val="90000"/>
              </a:lnSpc>
              <a:buFont typeface="Wingdings" pitchFamily="2" charset="2"/>
              <a:buNone/>
            </a:pPr>
            <a:r>
              <a:rPr lang="en-US" altLang="zh-CN" sz="2000" dirty="0" err="1" smtClean="0"/>
              <a:t>struct</a:t>
            </a:r>
            <a:r>
              <a:rPr lang="en-US" altLang="zh-CN" sz="2000" dirty="0" smtClean="0"/>
              <a:t> co</a:t>
            </a:r>
          </a:p>
          <a:p>
            <a:pPr lvl="1">
              <a:lnSpc>
                <a:spcPct val="90000"/>
              </a:lnSpc>
              <a:buFont typeface="Wingdings" pitchFamily="2" charset="2"/>
              <a:buNone/>
            </a:pPr>
            <a:r>
              <a:rPr lang="en-US" altLang="zh-CN" sz="2000" dirty="0" smtClean="0"/>
              <a:t>{</a:t>
            </a:r>
          </a:p>
          <a:p>
            <a:pPr lvl="1">
              <a:lnSpc>
                <a:spcPct val="90000"/>
              </a:lnSpc>
              <a:buFont typeface="Wingdings" pitchFamily="2" charset="2"/>
              <a:buNone/>
            </a:pPr>
            <a:r>
              <a:rPr lang="en-US" altLang="zh-CN" sz="2000" dirty="0" smtClean="0"/>
              <a:t> </a:t>
            </a:r>
            <a:r>
              <a:rPr lang="en-US" altLang="zh-CN" sz="2000" dirty="0" err="1" smtClean="0"/>
              <a:t>int</a:t>
            </a:r>
            <a:r>
              <a:rPr lang="en-US" altLang="zh-CN" sz="2000" dirty="0" smtClean="0"/>
              <a:t>  index;</a:t>
            </a:r>
          </a:p>
          <a:p>
            <a:pPr lvl="1">
              <a:lnSpc>
                <a:spcPct val="90000"/>
              </a:lnSpc>
              <a:buFont typeface="Wingdings" pitchFamily="2" charset="2"/>
              <a:buNone/>
            </a:pPr>
            <a:r>
              <a:rPr lang="en-US" altLang="zh-CN" sz="2000" dirty="0" smtClean="0"/>
              <a:t> char  name[8];</a:t>
            </a:r>
          </a:p>
          <a:p>
            <a:pPr lvl="1">
              <a:lnSpc>
                <a:spcPct val="90000"/>
              </a:lnSpc>
              <a:buFont typeface="Wingdings" pitchFamily="2" charset="2"/>
              <a:buNone/>
            </a:pPr>
            <a:r>
              <a:rPr lang="en-US" altLang="zh-CN" sz="2000" dirty="0" smtClean="0"/>
              <a:t> char </a:t>
            </a:r>
            <a:r>
              <a:rPr lang="en-US" altLang="zh-CN" sz="2000" dirty="0" err="1" smtClean="0"/>
              <a:t>htel</a:t>
            </a:r>
            <a:r>
              <a:rPr lang="en-US" altLang="zh-CN" sz="2000" dirty="0" smtClean="0"/>
              <a:t>[12];</a:t>
            </a:r>
          </a:p>
          <a:p>
            <a:pPr lvl="1">
              <a:lnSpc>
                <a:spcPct val="90000"/>
              </a:lnSpc>
              <a:buFont typeface="Wingdings" pitchFamily="2" charset="2"/>
              <a:buNone/>
            </a:pPr>
            <a:r>
              <a:rPr lang="en-US" altLang="zh-CN" sz="2000" dirty="0" smtClean="0"/>
              <a:t> char </a:t>
            </a:r>
            <a:r>
              <a:rPr lang="en-US" altLang="zh-CN" sz="2000" dirty="0" err="1" smtClean="0"/>
              <a:t>tel</a:t>
            </a:r>
            <a:r>
              <a:rPr lang="en-US" altLang="zh-CN" sz="2000" dirty="0" smtClean="0"/>
              <a:t>[12];</a:t>
            </a:r>
          </a:p>
          <a:p>
            <a:pPr lvl="1">
              <a:lnSpc>
                <a:spcPct val="90000"/>
              </a:lnSpc>
              <a:buFont typeface="Wingdings" pitchFamily="2" charset="2"/>
              <a:buNone/>
            </a:pPr>
            <a:r>
              <a:rPr lang="en-US" altLang="zh-CN" sz="2000" dirty="0" smtClean="0"/>
              <a:t>};</a:t>
            </a:r>
          </a:p>
          <a:p>
            <a:pPr>
              <a:lnSpc>
                <a:spcPct val="90000"/>
              </a:lnSpc>
            </a:pPr>
            <a:r>
              <a:rPr lang="zh-CN" altLang="en-US" sz="2400" dirty="0" smtClean="0"/>
              <a:t>其中：</a:t>
            </a:r>
            <a:r>
              <a:rPr lang="en-US" altLang="zh-CN" sz="2400" dirty="0" smtClean="0"/>
              <a:t>index</a:t>
            </a:r>
            <a:r>
              <a:rPr lang="zh-CN" altLang="en-US" sz="2400" dirty="0" smtClean="0"/>
              <a:t>为用户在通迅录中的序号，</a:t>
            </a:r>
            <a:r>
              <a:rPr lang="en-US" altLang="zh-CN" sz="2400" dirty="0" smtClean="0"/>
              <a:t>name</a:t>
            </a:r>
            <a:r>
              <a:rPr lang="zh-CN" altLang="en-US" sz="2400" dirty="0" smtClean="0"/>
              <a:t>存放用户名，</a:t>
            </a:r>
            <a:r>
              <a:rPr lang="en-US" altLang="zh-CN" sz="2400" dirty="0" err="1" smtClean="0"/>
              <a:t>htel</a:t>
            </a:r>
            <a:r>
              <a:rPr lang="zh-CN" altLang="en-US" sz="2400" dirty="0" smtClean="0"/>
              <a:t>存放手机号，</a:t>
            </a:r>
            <a:r>
              <a:rPr lang="en-US" altLang="zh-CN" sz="2400" dirty="0" err="1" smtClean="0"/>
              <a:t>tel</a:t>
            </a:r>
            <a:r>
              <a:rPr lang="zh-CN" altLang="en-US" sz="2400" dirty="0" smtClean="0"/>
              <a:t>存放电话号码。如果要增加一用户，就分配一存储空间，输入数据，请编写一程序进行模拟，最后检测此内存的分页大小。</a:t>
            </a:r>
          </a:p>
          <a:p>
            <a:pPr>
              <a:lnSpc>
                <a:spcPct val="90000"/>
              </a:lnSpc>
            </a:pPr>
            <a:r>
              <a:rPr lang="zh-CN" altLang="en-US" sz="2400" dirty="0" smtClean="0"/>
              <a:t>分析：先询问是否增加一用户，如是分配一结构体空间，键盘读入数据存入。</a:t>
            </a:r>
          </a:p>
        </p:txBody>
      </p:sp>
      <p:sp>
        <p:nvSpPr>
          <p:cNvPr id="4403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5E778A-B5DE-4FDD-9435-B78AF5F6E308}" type="slidenum">
              <a:rPr lang="zh-CN" altLang="en-US"/>
              <a:pPr/>
              <a:t>42</a:t>
            </a:fld>
            <a:endParaRPr lang="zh-CN" altLang="en-US"/>
          </a:p>
        </p:txBody>
      </p:sp>
    </p:spTree>
    <p:extLst>
      <p:ext uri="{BB962C8B-B14F-4D97-AF65-F5344CB8AC3E}">
        <p14:creationId xmlns:p14="http://schemas.microsoft.com/office/powerpoint/2010/main" val="3111811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5057"/>
          <p:cNvSpPr>
            <a:spLocks noGrp="1" noChangeArrowheads="1"/>
          </p:cNvSpPr>
          <p:nvPr>
            <p:ph type="title"/>
          </p:nvPr>
        </p:nvSpPr>
        <p:spPr/>
        <p:txBody>
          <a:bodyPr/>
          <a:lstStyle/>
          <a:p>
            <a:r>
              <a:rPr lang="zh-CN" altLang="en-US" b="1" dirty="0" smtClean="0"/>
              <a:t>内存</a:t>
            </a:r>
            <a:r>
              <a:rPr lang="zh-CN" altLang="en-US" b="1" dirty="0" smtClean="0"/>
              <a:t>分配函数</a:t>
            </a:r>
          </a:p>
        </p:txBody>
      </p:sp>
      <p:sp>
        <p:nvSpPr>
          <p:cNvPr id="45058" name="文本占位符 45058"/>
          <p:cNvSpPr>
            <a:spLocks noGrp="1" noChangeArrowheads="1"/>
          </p:cNvSpPr>
          <p:nvPr>
            <p:ph idx="1"/>
          </p:nvPr>
        </p:nvSpPr>
        <p:spPr/>
        <p:txBody>
          <a:bodyPr/>
          <a:lstStyle/>
          <a:p>
            <a:r>
              <a:rPr lang="zh-CN" altLang="en-US" b="1" dirty="0" smtClean="0"/>
              <a:t>步骤 </a:t>
            </a:r>
            <a:r>
              <a:rPr lang="en-US" altLang="zh-CN" b="1" dirty="0" smtClean="0"/>
              <a:t>1:</a:t>
            </a:r>
            <a:r>
              <a:rPr lang="zh-CN" altLang="en-US"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4-11.c</a:t>
            </a:r>
          </a:p>
        </p:txBody>
      </p:sp>
      <p:sp>
        <p:nvSpPr>
          <p:cNvPr id="4505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586C51-F100-4A16-9EFC-208461A778B4}" type="slidenum">
              <a:rPr lang="zh-CN" altLang="en-US"/>
              <a:pPr/>
              <a:t>43</a:t>
            </a:fld>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892671"/>
            <a:ext cx="7088832" cy="5602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93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6081"/>
          <p:cNvSpPr>
            <a:spLocks noGrp="1" noChangeArrowheads="1"/>
          </p:cNvSpPr>
          <p:nvPr>
            <p:ph type="title"/>
          </p:nvPr>
        </p:nvSpPr>
        <p:spPr/>
        <p:txBody>
          <a:bodyPr/>
          <a:lstStyle/>
          <a:p>
            <a:r>
              <a:rPr lang="zh-CN" altLang="en-US" b="1" dirty="0" smtClean="0"/>
              <a:t>内存分配函数</a:t>
            </a:r>
          </a:p>
        </p:txBody>
      </p:sp>
      <p:sp>
        <p:nvSpPr>
          <p:cNvPr id="46083" name="文本占位符 46082"/>
          <p:cNvSpPr>
            <a:spLocks noGrp="1"/>
          </p:cNvSpPr>
          <p:nvPr>
            <p:ph idx="1"/>
          </p:nvPr>
        </p:nvSpPr>
        <p:spPr>
          <a:xfrm>
            <a:off x="683568" y="1052736"/>
            <a:ext cx="8229600" cy="4968552"/>
          </a:xfrm>
        </p:spPr>
        <p:txBody>
          <a:bodyPr>
            <a:normAutofit/>
          </a:bodyPr>
          <a:lstStyle/>
          <a:p>
            <a:r>
              <a:rPr lang="zh-CN" altLang="en-US" sz="2400" b="1" noProof="1"/>
              <a:t>步骤 2:</a:t>
            </a:r>
            <a:r>
              <a:rPr lang="zh-CN" altLang="en-US" sz="2400" noProof="1"/>
              <a:t>用gcc编译程序</a:t>
            </a:r>
          </a:p>
          <a:p>
            <a:pPr>
              <a:buFont typeface="Wingdings" pitchFamily="2" charset="2"/>
              <a:buNone/>
            </a:pPr>
            <a:r>
              <a:rPr lang="zh-CN" altLang="en-US" sz="2400" noProof="1"/>
              <a:t>	[root@localhost root]#</a:t>
            </a:r>
            <a:r>
              <a:rPr lang="zh-CN" altLang="en-US" sz="2400" b="1" noProof="1"/>
              <a:t>gcc  4-1</a:t>
            </a:r>
            <a:r>
              <a:rPr lang="en-US" altLang="zh-CN" sz="2400" b="1" noProof="1"/>
              <a:t>1</a:t>
            </a:r>
            <a:r>
              <a:rPr lang="zh-CN" altLang="en-US" sz="2400" b="1" noProof="1"/>
              <a:t>.c  –o  4-1</a:t>
            </a:r>
            <a:r>
              <a:rPr lang="en-US" altLang="zh-CN" sz="2400" b="1" noProof="1"/>
              <a:t>1</a:t>
            </a:r>
            <a:endParaRPr lang="zh-CN" altLang="en-US" sz="2400" b="1" noProof="1"/>
          </a:p>
          <a:p>
            <a:r>
              <a:rPr lang="zh-CN" altLang="en-US" sz="2400" b="1" noProof="1"/>
              <a:t>步骤 3:</a:t>
            </a:r>
            <a:r>
              <a:rPr lang="zh-CN" altLang="en-US" sz="2400" noProof="1"/>
              <a:t>运行</a:t>
            </a:r>
            <a:r>
              <a:rPr lang="zh-CN" altLang="en-US" sz="2400" noProof="1" smtClean="0"/>
              <a:t>程序</a:t>
            </a:r>
            <a:endParaRPr lang="zh-CN" altLang="en-US" sz="2400" noProof="1"/>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1BFEE5-1219-426E-881B-C2677695F202}" type="slidenum">
              <a:rPr lang="zh-CN" altLang="en-US"/>
              <a:pPr/>
              <a:t>44</a:t>
            </a:fld>
            <a:endParaRPr lang="zh-CN"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91717"/>
            <a:ext cx="6192688" cy="4094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901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9153"/>
          <p:cNvSpPr>
            <a:spLocks noGrp="1" noChangeArrowheads="1"/>
          </p:cNvSpPr>
          <p:nvPr>
            <p:ph type="title"/>
          </p:nvPr>
        </p:nvSpPr>
        <p:spPr/>
        <p:txBody>
          <a:bodyPr/>
          <a:lstStyle/>
          <a:p>
            <a:r>
              <a:rPr lang="zh-CN" altLang="en-US" b="1" dirty="0" smtClean="0"/>
              <a:t>内存分配函数</a:t>
            </a:r>
          </a:p>
        </p:txBody>
      </p:sp>
      <p:sp>
        <p:nvSpPr>
          <p:cNvPr id="49154" name="文本占位符 49154"/>
          <p:cNvSpPr>
            <a:spLocks noGrp="1" noChangeArrowheads="1"/>
          </p:cNvSpPr>
          <p:nvPr>
            <p:ph idx="1"/>
          </p:nvPr>
        </p:nvSpPr>
        <p:spPr/>
        <p:txBody>
          <a:bodyPr/>
          <a:lstStyle/>
          <a:p>
            <a:r>
              <a:rPr lang="en-US" altLang="zh-CN" smtClean="0"/>
              <a:t>malloc</a:t>
            </a:r>
            <a:r>
              <a:rPr lang="zh-CN" altLang="en-US"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376A712-CEC2-4D43-9EED-E6CDAA8A79AB}" type="slidenum">
              <a:rPr lang="zh-CN" altLang="en-US"/>
              <a:pPr/>
              <a:t>45</a:t>
            </a:fld>
            <a:endParaRPr lang="zh-CN" altLang="en-US"/>
          </a:p>
        </p:txBody>
      </p:sp>
      <p:pic>
        <p:nvPicPr>
          <p:cNvPr id="49156" name="图片 49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1531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013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linds(horizontal)">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7105"/>
          <p:cNvSpPr>
            <a:spLocks noGrp="1" noChangeArrowheads="1"/>
          </p:cNvSpPr>
          <p:nvPr>
            <p:ph type="title"/>
          </p:nvPr>
        </p:nvSpPr>
        <p:spPr/>
        <p:txBody>
          <a:bodyPr/>
          <a:lstStyle/>
          <a:p>
            <a:r>
              <a:rPr lang="zh-CN" altLang="en-US" b="1" dirty="0" smtClean="0"/>
              <a:t>内存分配函数</a:t>
            </a:r>
          </a:p>
        </p:txBody>
      </p:sp>
      <p:sp>
        <p:nvSpPr>
          <p:cNvPr id="47106" name="文本占位符 47106"/>
          <p:cNvSpPr>
            <a:spLocks noGrp="1" noChangeArrowheads="1"/>
          </p:cNvSpPr>
          <p:nvPr>
            <p:ph idx="1"/>
          </p:nvPr>
        </p:nvSpPr>
        <p:spPr/>
        <p:txBody>
          <a:bodyPr/>
          <a:lstStyle/>
          <a:p>
            <a:r>
              <a:rPr lang="en-US" altLang="zh-CN" smtClean="0"/>
              <a:t>calloc</a:t>
            </a:r>
            <a:r>
              <a:rPr lang="zh-CN" altLang="en-US"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9C0A92-BB67-4CF3-BCFA-154D9730F1FD}" type="slidenum">
              <a:rPr lang="zh-CN" altLang="en-US"/>
              <a:pPr/>
              <a:t>46</a:t>
            </a:fld>
            <a:endParaRPr lang="zh-CN" altLang="en-US"/>
          </a:p>
        </p:txBody>
      </p:sp>
      <p:pic>
        <p:nvPicPr>
          <p:cNvPr id="47108" name="图片 47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8229600"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776288" y="5208586"/>
            <a:ext cx="8137525" cy="822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a:solidFill>
                  <a:srgbClr val="FF0000"/>
                </a:solidFill>
              </a:rPr>
              <a:t> </a:t>
            </a:r>
            <a:r>
              <a:rPr lang="zh-CN" altLang="en-US" sz="2400" b="1" dirty="0">
                <a:solidFill>
                  <a:srgbClr val="FF0000"/>
                </a:solidFill>
              </a:rPr>
              <a:t>思考题：参照例</a:t>
            </a:r>
            <a:r>
              <a:rPr lang="en-US" altLang="zh-CN" sz="2400" b="1" dirty="0">
                <a:solidFill>
                  <a:srgbClr val="FF0000"/>
                </a:solidFill>
              </a:rPr>
              <a:t>4.11</a:t>
            </a:r>
            <a:r>
              <a:rPr lang="zh-CN" altLang="en-US" sz="2400" b="1" dirty="0">
                <a:solidFill>
                  <a:srgbClr val="FF0000"/>
                </a:solidFill>
              </a:rPr>
              <a:t>，把内存分配函数</a:t>
            </a:r>
            <a:r>
              <a:rPr lang="en-US" altLang="zh-CN" sz="2400" b="1" dirty="0" err="1">
                <a:solidFill>
                  <a:srgbClr val="FF0000"/>
                </a:solidFill>
              </a:rPr>
              <a:t>malloc</a:t>
            </a:r>
            <a:r>
              <a:rPr lang="zh-CN" altLang="en-US" sz="2400" b="1" dirty="0">
                <a:solidFill>
                  <a:srgbClr val="FF0000"/>
                </a:solidFill>
              </a:rPr>
              <a:t>替换为</a:t>
            </a:r>
          </a:p>
          <a:p>
            <a:r>
              <a:rPr lang="zh-CN" altLang="en-US" sz="2400" b="1" dirty="0">
                <a:solidFill>
                  <a:srgbClr val="FF0000"/>
                </a:solidFill>
              </a:rPr>
              <a:t>               </a:t>
            </a:r>
            <a:r>
              <a:rPr lang="en-US" altLang="zh-CN" sz="2400" b="1" dirty="0" err="1">
                <a:solidFill>
                  <a:srgbClr val="FF0000"/>
                </a:solidFill>
              </a:rPr>
              <a:t>calloc</a:t>
            </a:r>
            <a:r>
              <a:rPr lang="zh-CN" altLang="en-US" sz="2400" b="1" dirty="0">
                <a:solidFill>
                  <a:srgbClr val="FF0000"/>
                </a:solidFill>
              </a:rPr>
              <a:t>来编写，并调试。</a:t>
            </a:r>
          </a:p>
        </p:txBody>
      </p:sp>
    </p:spTree>
    <p:extLst>
      <p:ext uri="{BB962C8B-B14F-4D97-AF65-F5344CB8AC3E}">
        <p14:creationId xmlns:p14="http://schemas.microsoft.com/office/powerpoint/2010/main" val="2236149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8129"/>
          <p:cNvSpPr>
            <a:spLocks noGrp="1" noChangeArrowheads="1"/>
          </p:cNvSpPr>
          <p:nvPr>
            <p:ph type="title"/>
          </p:nvPr>
        </p:nvSpPr>
        <p:spPr/>
        <p:txBody>
          <a:bodyPr/>
          <a:lstStyle/>
          <a:p>
            <a:r>
              <a:rPr lang="zh-CN" altLang="en-US" b="1" dirty="0" smtClean="0"/>
              <a:t>内存分配函数</a:t>
            </a:r>
          </a:p>
        </p:txBody>
      </p:sp>
      <p:sp>
        <p:nvSpPr>
          <p:cNvPr id="48130" name="文本占位符 48130"/>
          <p:cNvSpPr>
            <a:spLocks noGrp="1" noChangeArrowheads="1"/>
          </p:cNvSpPr>
          <p:nvPr>
            <p:ph idx="1"/>
          </p:nvPr>
        </p:nvSpPr>
        <p:spPr/>
        <p:txBody>
          <a:bodyPr/>
          <a:lstStyle/>
          <a:p>
            <a:r>
              <a:rPr lang="en-US" altLang="zh-CN" smtClean="0"/>
              <a:t>getpagesize</a:t>
            </a:r>
            <a:r>
              <a:rPr lang="zh-CN" altLang="en-US"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E1C31C-EBDA-45A4-AAFE-92D0DE81360C}" type="slidenum">
              <a:rPr lang="zh-CN" altLang="en-US"/>
              <a:pPr/>
              <a:t>47</a:t>
            </a:fld>
            <a:endParaRPr lang="zh-CN" altLang="en-US"/>
          </a:p>
        </p:txBody>
      </p:sp>
      <p:pic>
        <p:nvPicPr>
          <p:cNvPr id="48132" name="图片 481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8201025"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219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linds(horizontal)">
                                      <p:cBhvr>
                                        <p:cTn id="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50177"/>
          <p:cNvSpPr>
            <a:spLocks noGrp="1" noChangeArrowheads="1"/>
          </p:cNvSpPr>
          <p:nvPr>
            <p:ph type="title"/>
          </p:nvPr>
        </p:nvSpPr>
        <p:spPr/>
        <p:txBody>
          <a:bodyPr/>
          <a:lstStyle/>
          <a:p>
            <a:r>
              <a:rPr lang="zh-CN" altLang="en-US" b="1" dirty="0" smtClean="0"/>
              <a:t>内存分配函数</a:t>
            </a:r>
          </a:p>
        </p:txBody>
      </p:sp>
      <p:sp>
        <p:nvSpPr>
          <p:cNvPr id="50178" name="文本占位符 50178"/>
          <p:cNvSpPr>
            <a:spLocks noGrp="1" noChangeArrowheads="1"/>
          </p:cNvSpPr>
          <p:nvPr>
            <p:ph idx="1"/>
          </p:nvPr>
        </p:nvSpPr>
        <p:spPr/>
        <p:txBody>
          <a:bodyPr/>
          <a:lstStyle/>
          <a:p>
            <a:r>
              <a:rPr lang="en-US" altLang="zh-CN" dirty="0" err="1" smtClean="0"/>
              <a:t>mmap</a:t>
            </a:r>
            <a:r>
              <a:rPr lang="zh-CN" altLang="en-US" dirty="0"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32277C2-A73A-40B8-9AEF-22251CF1B5FB}" type="slidenum">
              <a:rPr lang="zh-CN" altLang="en-US"/>
              <a:pPr/>
              <a:t>48</a:t>
            </a:fld>
            <a:endParaRPr lang="zh-CN" altLang="en-US"/>
          </a:p>
        </p:txBody>
      </p:sp>
      <p:pic>
        <p:nvPicPr>
          <p:cNvPr id="50180" name="图片 501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9" y="0"/>
            <a:ext cx="9144000"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1121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51201"/>
          <p:cNvSpPr>
            <a:spLocks noGrp="1" noChangeArrowheads="1"/>
          </p:cNvSpPr>
          <p:nvPr>
            <p:ph type="title"/>
          </p:nvPr>
        </p:nvSpPr>
        <p:spPr/>
        <p:txBody>
          <a:bodyPr/>
          <a:lstStyle/>
          <a:p>
            <a:r>
              <a:rPr lang="zh-CN" altLang="en-US" b="1" dirty="0" smtClean="0"/>
              <a:t>内存分配函数</a:t>
            </a:r>
          </a:p>
        </p:txBody>
      </p:sp>
      <p:sp>
        <p:nvSpPr>
          <p:cNvPr id="51202" name="文本占位符 51202"/>
          <p:cNvSpPr>
            <a:spLocks noGrp="1" noChangeArrowheads="1"/>
          </p:cNvSpPr>
          <p:nvPr>
            <p:ph idx="1"/>
          </p:nvPr>
        </p:nvSpPr>
        <p:spPr/>
        <p:txBody>
          <a:bodyPr>
            <a:normAutofit/>
          </a:bodyPr>
          <a:lstStyle/>
          <a:p>
            <a:pPr marL="0" indent="0">
              <a:buNone/>
            </a:pPr>
            <a:r>
              <a:rPr lang="zh-CN" altLang="en-US" sz="2400" b="1" dirty="0" smtClean="0"/>
              <a:t>例</a:t>
            </a:r>
            <a:r>
              <a:rPr lang="en-US" altLang="zh-CN" sz="2400" b="1" dirty="0" smtClean="0"/>
              <a:t>4.12</a:t>
            </a:r>
            <a:r>
              <a:rPr lang="zh-CN" altLang="en-US" sz="2400" b="1" dirty="0" smtClean="0"/>
              <a:t>：</a:t>
            </a:r>
            <a:r>
              <a:rPr lang="zh-CN" altLang="en-US" sz="2400" dirty="0" smtClean="0"/>
              <a:t>利用</a:t>
            </a:r>
            <a:r>
              <a:rPr lang="en-US" altLang="zh-CN" sz="2400" dirty="0" err="1" smtClean="0"/>
              <a:t>mmap</a:t>
            </a:r>
            <a:r>
              <a:rPr lang="en-US" altLang="zh-CN" sz="2400" dirty="0" smtClean="0"/>
              <a:t>()</a:t>
            </a:r>
            <a:r>
              <a:rPr lang="zh-CN" altLang="en-US" sz="2400" dirty="0" smtClean="0"/>
              <a:t>来读取</a:t>
            </a:r>
            <a:r>
              <a:rPr lang="en-US" altLang="zh-CN" sz="2400" dirty="0" smtClean="0"/>
              <a:t>/</a:t>
            </a:r>
            <a:r>
              <a:rPr lang="en-US" altLang="zh-CN" sz="2400" dirty="0" err="1" smtClean="0"/>
              <a:t>etc</a:t>
            </a:r>
            <a:r>
              <a:rPr lang="en-US" altLang="zh-CN" sz="2400" dirty="0" smtClean="0"/>
              <a:t>/</a:t>
            </a:r>
            <a:r>
              <a:rPr lang="en-US" altLang="zh-CN" sz="2400" dirty="0" err="1" smtClean="0"/>
              <a:t>passwd</a:t>
            </a:r>
            <a:r>
              <a:rPr lang="en-US" altLang="zh-CN" sz="2400" dirty="0" smtClean="0"/>
              <a:t> </a:t>
            </a:r>
            <a:r>
              <a:rPr lang="zh-CN" altLang="en-US" sz="2400" dirty="0" smtClean="0"/>
              <a:t>文件内容，把文件中的内容映射到内存中的区域，可被读此区域中的内容，对映射区域的写入操作会产生一个映射文件。 </a:t>
            </a:r>
          </a:p>
          <a:p>
            <a:pPr marL="0" indent="0">
              <a:buNone/>
            </a:pPr>
            <a:r>
              <a:rPr lang="zh-CN" altLang="en-US" sz="2400" dirty="0" smtClean="0"/>
              <a:t>分析：</a:t>
            </a:r>
            <a:endParaRPr lang="en-US" altLang="zh-CN" sz="2400" dirty="0" smtClean="0"/>
          </a:p>
          <a:p>
            <a:r>
              <a:rPr lang="zh-CN" altLang="en-US" sz="2400" dirty="0"/>
              <a:t>先用语句</a:t>
            </a:r>
            <a:r>
              <a:rPr lang="en-US" altLang="zh-CN" sz="2400" dirty="0" err="1"/>
              <a:t>fd</a:t>
            </a:r>
            <a:r>
              <a:rPr lang="en-US" altLang="zh-CN" sz="2400" dirty="0"/>
              <a:t>=open("/</a:t>
            </a:r>
            <a:r>
              <a:rPr lang="en-US" altLang="zh-CN" sz="2400" dirty="0" err="1"/>
              <a:t>etc</a:t>
            </a:r>
            <a:r>
              <a:rPr lang="en-US" altLang="zh-CN" sz="2400" dirty="0"/>
              <a:t>/</a:t>
            </a:r>
            <a:r>
              <a:rPr lang="en-US" altLang="zh-CN" sz="2400" dirty="0" err="1"/>
              <a:t>passwd</a:t>
            </a:r>
            <a:r>
              <a:rPr lang="en-US" altLang="zh-CN" sz="2400" dirty="0"/>
              <a:t>",O_RDONLY);</a:t>
            </a:r>
            <a:r>
              <a:rPr lang="zh-CN" altLang="en-US" sz="2400" dirty="0"/>
              <a:t>打开文件，然后取得文件的大小存入</a:t>
            </a:r>
            <a:r>
              <a:rPr lang="en-US" altLang="zh-CN" sz="2400" dirty="0" err="1"/>
              <a:t>sb.st_size</a:t>
            </a:r>
            <a:r>
              <a:rPr lang="zh-CN" altLang="en-US" sz="2400" dirty="0"/>
              <a:t>，</a:t>
            </a:r>
            <a:endParaRPr lang="en-US" altLang="zh-CN" sz="2400" dirty="0"/>
          </a:p>
          <a:p>
            <a:r>
              <a:rPr lang="zh-CN" altLang="en-US" sz="2400" dirty="0"/>
              <a:t>通过</a:t>
            </a:r>
            <a:r>
              <a:rPr lang="en-US" altLang="zh-CN" sz="2400" dirty="0" err="1"/>
              <a:t>mmap</a:t>
            </a:r>
            <a:r>
              <a:rPr lang="zh-CN" altLang="en-US" sz="2400" dirty="0"/>
              <a:t>函数把文件中的内容</a:t>
            </a:r>
            <a:r>
              <a:rPr lang="zh-CN" altLang="en-US" sz="2400" dirty="0" smtClean="0"/>
              <a:t>映射到以</a:t>
            </a:r>
            <a:r>
              <a:rPr lang="en-US" altLang="zh-CN" sz="2400" dirty="0" smtClean="0"/>
              <a:t>start</a:t>
            </a:r>
            <a:r>
              <a:rPr lang="zh-CN" altLang="en-US" sz="2400" dirty="0" smtClean="0"/>
              <a:t>为首地址的内存空间上，</a:t>
            </a:r>
            <a:endParaRPr lang="en-US" altLang="zh-CN" sz="2400" dirty="0" smtClean="0"/>
          </a:p>
          <a:p>
            <a:r>
              <a:rPr lang="zh-CN" altLang="en-US" sz="2400" dirty="0" smtClean="0"/>
              <a:t>最后用语句：</a:t>
            </a:r>
            <a:r>
              <a:rPr lang="en-US" altLang="zh-CN" sz="2400" dirty="0" err="1" smtClean="0"/>
              <a:t>printf</a:t>
            </a:r>
            <a:r>
              <a:rPr lang="en-US" altLang="zh-CN" sz="2400" dirty="0" smtClean="0"/>
              <a:t>(" %s ",start);</a:t>
            </a:r>
            <a:r>
              <a:rPr lang="zh-CN" altLang="en-US" sz="2400" dirty="0" smtClean="0"/>
              <a:t>输出文件中的内容。 </a:t>
            </a:r>
          </a:p>
        </p:txBody>
      </p:sp>
      <p:sp>
        <p:nvSpPr>
          <p:cNvPr id="512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02427D5-192B-460F-9D0D-D6B2BFAB7A4D}" type="slidenum">
              <a:rPr lang="zh-CN" altLang="en-US"/>
              <a:pPr/>
              <a:t>49</a:t>
            </a:fld>
            <a:endParaRPr lang="zh-CN" altLang="en-US"/>
          </a:p>
        </p:txBody>
      </p:sp>
    </p:spTree>
    <p:extLst>
      <p:ext uri="{BB962C8B-B14F-4D97-AF65-F5344CB8AC3E}">
        <p14:creationId xmlns:p14="http://schemas.microsoft.com/office/powerpoint/2010/main" val="2881306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8193"/>
          <p:cNvSpPr>
            <a:spLocks noGrp="1" noChangeArrowheads="1"/>
          </p:cNvSpPr>
          <p:nvPr>
            <p:ph type="title"/>
          </p:nvPr>
        </p:nvSpPr>
        <p:spPr/>
        <p:txBody>
          <a:bodyPr/>
          <a:lstStyle/>
          <a:p>
            <a:r>
              <a:rPr lang="zh-CN" altLang="en-US" b="1" dirty="0" smtClean="0"/>
              <a:t>数学函数的使用</a:t>
            </a:r>
          </a:p>
        </p:txBody>
      </p:sp>
      <p:sp>
        <p:nvSpPr>
          <p:cNvPr id="8194" name="文本占位符 8194"/>
          <p:cNvSpPr>
            <a:spLocks noGrp="1" noChangeArrowheads="1"/>
          </p:cNvSpPr>
          <p:nvPr>
            <p:ph idx="1"/>
          </p:nvPr>
        </p:nvSpPr>
        <p:spPr>
          <a:xfrm>
            <a:off x="684213" y="1412875"/>
            <a:ext cx="8229600" cy="4392389"/>
          </a:xfrm>
        </p:spPr>
        <p:txBody>
          <a:bodyPr/>
          <a:lstStyle/>
          <a:p>
            <a:r>
              <a:rPr lang="zh-CN" altLang="en-US" sz="2400" b="1" dirty="0" smtClean="0"/>
              <a:t>例</a:t>
            </a:r>
            <a:r>
              <a:rPr lang="en-US" altLang="zh-CN" sz="2400" b="1" dirty="0" smtClean="0"/>
              <a:t>4.2</a:t>
            </a:r>
            <a:r>
              <a:rPr lang="zh-CN" altLang="en-US" sz="2400" b="1" dirty="0" smtClean="0"/>
              <a:t>：</a:t>
            </a:r>
            <a:r>
              <a:rPr lang="zh-CN" altLang="en-US" sz="2400" dirty="0" smtClean="0"/>
              <a:t>键盘输入一个整数</a:t>
            </a:r>
            <a:r>
              <a:rPr lang="en-US" altLang="zh-CN" sz="2400" dirty="0" smtClean="0"/>
              <a:t>n</a:t>
            </a:r>
            <a:r>
              <a:rPr lang="zh-CN" altLang="en-US" sz="2400" dirty="0" smtClean="0"/>
              <a:t>，接着输入</a:t>
            </a:r>
            <a:r>
              <a:rPr lang="en-US" altLang="zh-CN" sz="2400" dirty="0" smtClean="0"/>
              <a:t>n</a:t>
            </a:r>
            <a:r>
              <a:rPr lang="zh-CN" altLang="en-US" sz="2400" dirty="0" smtClean="0"/>
              <a:t>个实型数，分别求取这</a:t>
            </a:r>
            <a:r>
              <a:rPr lang="en-US" altLang="zh-CN" sz="2400" dirty="0" smtClean="0"/>
              <a:t>n</a:t>
            </a:r>
            <a:r>
              <a:rPr lang="zh-CN" altLang="en-US" sz="2400" dirty="0" smtClean="0"/>
              <a:t>个实型数的平方根。</a:t>
            </a:r>
          </a:p>
          <a:p>
            <a:r>
              <a:rPr lang="zh-CN" altLang="en-US" sz="2400" dirty="0" smtClean="0"/>
              <a:t>程序分析：程序非常简单，首先从键盘输入一个整数，然后用循环的方法输入实型数，用函数</a:t>
            </a:r>
            <a:r>
              <a:rPr lang="en-US" altLang="zh-CN" sz="2400" dirty="0" err="1" smtClean="0"/>
              <a:t>sqrt</a:t>
            </a:r>
            <a:r>
              <a:rPr lang="zh-CN" altLang="en-US" sz="2400" dirty="0" smtClean="0"/>
              <a:t>开平方根后输出，</a:t>
            </a:r>
            <a:r>
              <a:rPr lang="zh-CN" altLang="en-US" sz="2400" dirty="0" smtClean="0">
                <a:solidFill>
                  <a:srgbClr val="FF0000"/>
                </a:solidFill>
              </a:rPr>
              <a:t>关键的问题是如何通过编译，本例我们用</a:t>
            </a:r>
            <a:r>
              <a:rPr lang="zh-CN" altLang="en-US" sz="2400" dirty="0">
                <a:solidFill>
                  <a:srgbClr val="FF0000"/>
                </a:solidFill>
              </a:rPr>
              <a:t>编写</a:t>
            </a:r>
            <a:r>
              <a:rPr lang="en-US" altLang="zh-CN" sz="2400" dirty="0" err="1" smtClean="0">
                <a:solidFill>
                  <a:srgbClr val="FF0000"/>
                </a:solidFill>
              </a:rPr>
              <a:t>makefile</a:t>
            </a:r>
            <a:r>
              <a:rPr lang="zh-CN" altLang="en-US" sz="2400" dirty="0" smtClean="0">
                <a:solidFill>
                  <a:srgbClr val="FF0000"/>
                </a:solidFill>
              </a:rPr>
              <a:t>工程文件的方式</a:t>
            </a:r>
            <a:r>
              <a:rPr lang="zh-CN" altLang="en-US" sz="2400" dirty="0" smtClean="0"/>
              <a:t>。</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4-2.c</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0D4DB0C-06C9-4AA0-8563-E976798D2CB2}" type="slidenum">
              <a:rPr lang="zh-CN" altLang="en-US"/>
              <a:pPr/>
              <a:t>5</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56792"/>
            <a:ext cx="6841628" cy="468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31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52225"/>
          <p:cNvSpPr>
            <a:spLocks noGrp="1" noChangeArrowheads="1"/>
          </p:cNvSpPr>
          <p:nvPr>
            <p:ph type="title"/>
          </p:nvPr>
        </p:nvSpPr>
        <p:spPr/>
        <p:txBody>
          <a:bodyPr/>
          <a:lstStyle/>
          <a:p>
            <a:r>
              <a:rPr lang="zh-CN" altLang="en-US" b="1" dirty="0" smtClean="0"/>
              <a:t>内存分配函数</a:t>
            </a:r>
          </a:p>
        </p:txBody>
      </p:sp>
      <p:sp>
        <p:nvSpPr>
          <p:cNvPr id="52226" name="文本占位符 52226"/>
          <p:cNvSpPr>
            <a:spLocks noGrp="1" noChangeArrowheads="1"/>
          </p:cNvSpPr>
          <p:nvPr>
            <p:ph idx="1"/>
          </p:nvPr>
        </p:nvSpPr>
        <p:spPr/>
        <p:txBody>
          <a:bodyPr/>
          <a:lstStyle/>
          <a:p>
            <a:r>
              <a:rPr lang="zh-CN" altLang="en-US" b="1" smtClean="0"/>
              <a:t>步骤 </a:t>
            </a:r>
            <a:r>
              <a:rPr lang="en-US" altLang="zh-CN" b="1" smtClean="0"/>
              <a:t>1:</a:t>
            </a:r>
            <a:r>
              <a:rPr lang="zh-CN" altLang="en-US" smtClean="0"/>
              <a:t>编辑源程序代码：</a:t>
            </a:r>
          </a:p>
          <a:p>
            <a:pPr lvl="1">
              <a:buFont typeface="Wingdings" pitchFamily="2" charset="2"/>
              <a:buNone/>
            </a:pPr>
            <a:r>
              <a:rPr lang="en-US" altLang="zh-CN" smtClean="0"/>
              <a:t>[root@localhost root]#</a:t>
            </a:r>
            <a:r>
              <a:rPr lang="en-US" altLang="zh-CN" b="1" smtClean="0"/>
              <a:t>vim  4-12.c</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8CED4C2-D87B-438A-B9D7-C6A88E2F9407}" type="slidenum">
              <a:rPr lang="zh-CN" altLang="en-US"/>
              <a:pPr/>
              <a:t>50</a:t>
            </a:fld>
            <a:endParaRPr lang="zh-CN" altLang="en-US"/>
          </a:p>
        </p:txBody>
      </p:sp>
      <p:pic>
        <p:nvPicPr>
          <p:cNvPr id="52228" name="图片 522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476672"/>
            <a:ext cx="8485988" cy="597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881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linds(horizontal)">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53249"/>
          <p:cNvSpPr>
            <a:spLocks noGrp="1" noChangeArrowheads="1"/>
          </p:cNvSpPr>
          <p:nvPr>
            <p:ph type="title"/>
          </p:nvPr>
        </p:nvSpPr>
        <p:spPr/>
        <p:txBody>
          <a:bodyPr/>
          <a:lstStyle/>
          <a:p>
            <a:r>
              <a:rPr lang="zh-CN" altLang="en-US" b="1" dirty="0" smtClean="0"/>
              <a:t>内存分配函数</a:t>
            </a:r>
          </a:p>
        </p:txBody>
      </p:sp>
      <p:sp>
        <p:nvSpPr>
          <p:cNvPr id="53250" name="文本占位符 53250"/>
          <p:cNvSpPr>
            <a:spLocks noGrp="1" noChangeArrowheads="1"/>
          </p:cNvSpPr>
          <p:nvPr>
            <p:ph idx="1"/>
          </p:nvPr>
        </p:nvSpPr>
        <p:spPr/>
        <p:txBody>
          <a:bodyPr/>
          <a:lstStyle/>
          <a:p>
            <a:r>
              <a:rPr lang="zh-CN" altLang="en-US" sz="2400" b="1" dirty="0" smtClean="0"/>
              <a:t>步骤 2:</a:t>
            </a:r>
            <a:r>
              <a:rPr lang="zh-CN" altLang="en-US" sz="2400" dirty="0" smtClean="0"/>
              <a:t>用gcc编译程序</a:t>
            </a:r>
          </a:p>
          <a:p>
            <a:pPr lvl="1">
              <a:buFont typeface="Wingdings" pitchFamily="2" charset="2"/>
              <a:buNone/>
            </a:pPr>
            <a:r>
              <a:rPr lang="zh-CN" altLang="en-US" dirty="0" smtClean="0"/>
              <a:t>[root@localhost root]#</a:t>
            </a:r>
            <a:r>
              <a:rPr lang="zh-CN" altLang="en-US" b="1" dirty="0" smtClean="0"/>
              <a:t>gcc  4-1</a:t>
            </a:r>
            <a:r>
              <a:rPr lang="en-US" altLang="zh-CN" b="1" dirty="0" smtClean="0"/>
              <a:t>2</a:t>
            </a:r>
            <a:r>
              <a:rPr lang="zh-CN" altLang="en-US" b="1" dirty="0" smtClean="0"/>
              <a:t>.c  –o  4-1</a:t>
            </a:r>
            <a:r>
              <a:rPr lang="en-US" altLang="zh-CN" b="1" dirty="0" smtClean="0"/>
              <a:t>2</a:t>
            </a:r>
            <a:endParaRPr lang="zh-CN" altLang="en-US" b="1" dirty="0" smtClean="0"/>
          </a:p>
          <a:p>
            <a:r>
              <a:rPr lang="zh-CN" altLang="en-US" sz="2400" b="1" dirty="0" smtClean="0"/>
              <a:t>步骤 3:</a:t>
            </a:r>
            <a:r>
              <a:rPr lang="zh-CN" altLang="en-US" sz="2400" dirty="0" smtClean="0"/>
              <a:t>运行程序（结果部分截图）</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045210A-2808-49D5-8FFE-BE0CEB0A15A1}" type="slidenum">
              <a:rPr lang="zh-CN" altLang="en-US"/>
              <a:pPr/>
              <a:t>51</a:t>
            </a:fld>
            <a:endParaRPr lang="zh-CN" alt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76870"/>
            <a:ext cx="6840760" cy="439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34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53249"/>
          <p:cNvSpPr>
            <a:spLocks noGrp="1" noChangeArrowheads="1"/>
          </p:cNvSpPr>
          <p:nvPr>
            <p:ph type="title"/>
          </p:nvPr>
        </p:nvSpPr>
        <p:spPr/>
        <p:txBody>
          <a:bodyPr/>
          <a:lstStyle/>
          <a:p>
            <a:r>
              <a:rPr lang="zh-CN" altLang="en-US" b="1" dirty="0" smtClean="0"/>
              <a:t>内存分配函数</a:t>
            </a:r>
          </a:p>
        </p:txBody>
      </p:sp>
      <p:sp>
        <p:nvSpPr>
          <p:cNvPr id="53250" name="文本占位符 53250"/>
          <p:cNvSpPr>
            <a:spLocks noGrp="1" noChangeArrowheads="1"/>
          </p:cNvSpPr>
          <p:nvPr>
            <p:ph idx="1"/>
          </p:nvPr>
        </p:nvSpPr>
        <p:spPr/>
        <p:txBody>
          <a:bodyPr/>
          <a:lstStyle/>
          <a:p>
            <a:r>
              <a:rPr lang="zh-CN" altLang="en-US" sz="2400" dirty="0" smtClean="0"/>
              <a:t>学习了文件操作后可扩展阅读下面的程序</a:t>
            </a:r>
            <a:endParaRPr lang="en-US" altLang="zh-CN" sz="2400" dirty="0" smtClean="0"/>
          </a:p>
          <a:p>
            <a:r>
              <a:rPr lang="zh-CN" altLang="en-US" sz="2400" dirty="0" smtClean="0"/>
              <a:t>扩展阅读</a:t>
            </a:r>
            <a:r>
              <a:rPr lang="en-US" altLang="zh-CN" sz="2400" dirty="0" smtClean="0"/>
              <a:t>4-1 </a:t>
            </a:r>
            <a:r>
              <a:rPr lang="zh-CN" altLang="en-US" sz="2400" dirty="0" smtClean="0"/>
              <a:t>如何获取文件的属性</a:t>
            </a:r>
            <a:endParaRPr lang="en-US" altLang="zh-CN" sz="2400" dirty="0" smtClean="0"/>
          </a:p>
          <a:p>
            <a:r>
              <a:rPr lang="zh-CN" altLang="en-US" sz="2400" dirty="0" smtClean="0"/>
              <a:t>代码将放在教学平台上，扩展</a:t>
            </a:r>
            <a:r>
              <a:rPr lang="en-US" altLang="zh-CN" sz="2400" dirty="0" smtClean="0"/>
              <a:t>4-1.c</a:t>
            </a:r>
            <a:endParaRPr lang="zh-CN" altLang="en-US" sz="2400" dirty="0" smtClean="0"/>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045210A-2808-49D5-8FFE-BE0CEB0A15A1}" type="slidenum">
              <a:rPr lang="zh-CN" altLang="en-US"/>
              <a:pPr/>
              <a:t>52</a:t>
            </a:fld>
            <a:endParaRPr lang="zh-CN" altLang="en-US"/>
          </a:p>
        </p:txBody>
      </p:sp>
    </p:spTree>
    <p:extLst>
      <p:ext uri="{BB962C8B-B14F-4D97-AF65-F5344CB8AC3E}">
        <p14:creationId xmlns:p14="http://schemas.microsoft.com/office/powerpoint/2010/main" val="88115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54273"/>
          <p:cNvSpPr>
            <a:spLocks noGrp="1" noChangeArrowheads="1"/>
          </p:cNvSpPr>
          <p:nvPr>
            <p:ph type="title"/>
          </p:nvPr>
        </p:nvSpPr>
        <p:spPr/>
        <p:txBody>
          <a:bodyPr/>
          <a:lstStyle/>
          <a:p>
            <a:r>
              <a:rPr lang="zh-CN" altLang="en-US" sz="4000" b="1" dirty="0" smtClean="0"/>
              <a:t>数据结构中常用函数</a:t>
            </a:r>
          </a:p>
        </p:txBody>
      </p:sp>
      <p:sp>
        <p:nvSpPr>
          <p:cNvPr id="54274" name="文本占位符 54274"/>
          <p:cNvSpPr>
            <a:spLocks noGrp="1" noChangeArrowheads="1"/>
          </p:cNvSpPr>
          <p:nvPr>
            <p:ph idx="1"/>
          </p:nvPr>
        </p:nvSpPr>
        <p:spPr/>
        <p:txBody>
          <a:bodyPr/>
          <a:lstStyle/>
          <a:p>
            <a:r>
              <a:rPr lang="zh-CN" altLang="en-US" smtClean="0"/>
              <a:t>常用数据查找、排序函数</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2B6216F-8688-476A-9CFE-8331119B2175}" type="slidenum">
              <a:rPr lang="zh-CN" altLang="en-US"/>
              <a:pPr/>
              <a:t>53</a:t>
            </a:fld>
            <a:endParaRPr lang="zh-CN" altLang="en-US"/>
          </a:p>
        </p:txBody>
      </p:sp>
      <p:pic>
        <p:nvPicPr>
          <p:cNvPr id="54276" name="图片 542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05038"/>
            <a:ext cx="815816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096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55297"/>
          <p:cNvSpPr>
            <a:spLocks noGrp="1" noChangeArrowheads="1"/>
          </p:cNvSpPr>
          <p:nvPr>
            <p:ph type="title"/>
          </p:nvPr>
        </p:nvSpPr>
        <p:spPr/>
        <p:txBody>
          <a:bodyPr/>
          <a:lstStyle/>
          <a:p>
            <a:r>
              <a:rPr lang="zh-CN" altLang="en-US" sz="4000" b="1" dirty="0" smtClean="0"/>
              <a:t>数据结构中常用函数</a:t>
            </a:r>
          </a:p>
        </p:txBody>
      </p:sp>
      <p:sp>
        <p:nvSpPr>
          <p:cNvPr id="55298" name="文本占位符 55298"/>
          <p:cNvSpPr>
            <a:spLocks noGrp="1" noChangeArrowheads="1"/>
          </p:cNvSpPr>
          <p:nvPr>
            <p:ph idx="1"/>
          </p:nvPr>
        </p:nvSpPr>
        <p:spPr>
          <a:xfrm>
            <a:off x="611560" y="1124744"/>
            <a:ext cx="8229600" cy="4525963"/>
          </a:xfrm>
        </p:spPr>
        <p:txBody>
          <a:bodyPr/>
          <a:lstStyle/>
          <a:p>
            <a:pPr>
              <a:buFont typeface="Wingdings" pitchFamily="2" charset="2"/>
              <a:buNone/>
            </a:pPr>
            <a:r>
              <a:rPr lang="en-US" altLang="zh-CN" sz="2400" dirty="0" smtClean="0"/>
              <a:t> </a:t>
            </a:r>
            <a:r>
              <a:rPr lang="zh-CN" altLang="en-US" sz="2400" b="1" dirty="0" smtClean="0"/>
              <a:t>例</a:t>
            </a:r>
            <a:r>
              <a:rPr lang="en-US" altLang="zh-CN" sz="2400" b="1" dirty="0" smtClean="0"/>
              <a:t>4.13 </a:t>
            </a:r>
            <a:r>
              <a:rPr lang="zh-CN" altLang="en-US" sz="2400" dirty="0" smtClean="0"/>
              <a:t>从键盘读入不多于</a:t>
            </a:r>
            <a:r>
              <a:rPr lang="en-US" altLang="zh-CN" sz="2400" dirty="0" smtClean="0"/>
              <a:t>50</a:t>
            </a:r>
            <a:r>
              <a:rPr lang="zh-CN" altLang="en-US" sz="2400" dirty="0" smtClean="0"/>
              <a:t>个数的</a:t>
            </a:r>
            <a:r>
              <a:rPr lang="en-US" altLang="zh-CN" sz="2400" dirty="0" err="1" smtClean="0"/>
              <a:t>int</a:t>
            </a:r>
            <a:r>
              <a:rPr lang="zh-CN" altLang="en-US" sz="2400" dirty="0" smtClean="0"/>
              <a:t>型数据，组成一个数组，应用</a:t>
            </a:r>
            <a:r>
              <a:rPr lang="en-US" altLang="zh-CN" sz="2400" dirty="0" err="1" smtClean="0"/>
              <a:t>qsort</a:t>
            </a:r>
            <a:r>
              <a:rPr lang="zh-CN" altLang="en-US" sz="2400" dirty="0" smtClean="0"/>
              <a:t>函数进行排序。</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4-13.c</a:t>
            </a:r>
          </a:p>
        </p:txBody>
      </p:sp>
      <p:sp>
        <p:nvSpPr>
          <p:cNvPr id="5529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BDFB046-FD20-43B7-9712-C5C4090D2045}" type="slidenum">
              <a:rPr lang="zh-CN" altLang="en-US"/>
              <a:pPr/>
              <a:t>54</a:t>
            </a:fld>
            <a:endParaRPr lang="zh-CN"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20687"/>
            <a:ext cx="5040560" cy="5861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09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56321"/>
          <p:cNvSpPr>
            <a:spLocks noGrp="1" noChangeArrowheads="1"/>
          </p:cNvSpPr>
          <p:nvPr>
            <p:ph type="title"/>
          </p:nvPr>
        </p:nvSpPr>
        <p:spPr/>
        <p:txBody>
          <a:bodyPr/>
          <a:lstStyle/>
          <a:p>
            <a:r>
              <a:rPr lang="zh-CN" altLang="en-US" sz="4000" b="1" dirty="0" smtClean="0"/>
              <a:t>数据结构中常用函数</a:t>
            </a:r>
          </a:p>
        </p:txBody>
      </p:sp>
      <p:sp>
        <p:nvSpPr>
          <p:cNvPr id="56322" name="文本占位符 56322"/>
          <p:cNvSpPr>
            <a:spLocks noGrp="1" noChangeArrowheads="1"/>
          </p:cNvSpPr>
          <p:nvPr>
            <p:ph idx="1"/>
          </p:nvPr>
        </p:nvSpPr>
        <p:spPr>
          <a:xfrm>
            <a:off x="683568" y="1124744"/>
            <a:ext cx="8229600" cy="4525963"/>
          </a:xfrm>
        </p:spPr>
        <p:txBody>
          <a:bodyPr/>
          <a:lstStyle/>
          <a:p>
            <a:r>
              <a:rPr lang="zh-CN" altLang="en-US" sz="2400" b="1" dirty="0" smtClean="0"/>
              <a:t>步骤 </a:t>
            </a:r>
            <a:r>
              <a:rPr lang="en-US" altLang="zh-CN" sz="2400" b="1" dirty="0" smtClean="0"/>
              <a:t>2:</a:t>
            </a:r>
            <a:r>
              <a:rPr lang="zh-CN" altLang="en-US" sz="2400" dirty="0" smtClean="0"/>
              <a:t>用</a:t>
            </a:r>
            <a:r>
              <a:rPr lang="en-US" altLang="zh-CN" sz="2400" dirty="0" err="1" smtClean="0"/>
              <a:t>gcc</a:t>
            </a:r>
            <a:r>
              <a:rPr lang="zh-CN" altLang="en-US" sz="2400" dirty="0" smtClean="0"/>
              <a:t>编译程序</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err="1" smtClean="0"/>
              <a:t>gcc</a:t>
            </a:r>
            <a:r>
              <a:rPr lang="en-US" altLang="zh-CN" b="1" dirty="0" smtClean="0"/>
              <a:t>  4-13.c  –o  4-13</a:t>
            </a:r>
          </a:p>
          <a:p>
            <a:r>
              <a:rPr lang="zh-CN" altLang="en-US" sz="2400" b="1" dirty="0" smtClean="0"/>
              <a:t>步骤 </a:t>
            </a:r>
            <a:r>
              <a:rPr lang="en-US" altLang="zh-CN" sz="2400" b="1" dirty="0" smtClean="0"/>
              <a:t>3:</a:t>
            </a:r>
            <a:r>
              <a:rPr lang="zh-CN" altLang="en-US" sz="2400" dirty="0" smtClean="0"/>
              <a:t>运行程序</a:t>
            </a:r>
          </a:p>
        </p:txBody>
      </p:sp>
      <p:sp>
        <p:nvSpPr>
          <p:cNvPr id="563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0DE815-E84A-4A29-AF17-268C8F11A815}" type="slidenum">
              <a:rPr lang="zh-CN" altLang="en-US"/>
              <a:pPr/>
              <a:t>55</a:t>
            </a:fld>
            <a:endParaRPr lang="zh-CN" altLang="en-US"/>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71763"/>
            <a:ext cx="6768752" cy="3427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17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7345"/>
          <p:cNvSpPr>
            <a:spLocks noGrp="1" noChangeArrowheads="1"/>
          </p:cNvSpPr>
          <p:nvPr>
            <p:ph type="title"/>
          </p:nvPr>
        </p:nvSpPr>
        <p:spPr/>
        <p:txBody>
          <a:bodyPr/>
          <a:lstStyle/>
          <a:p>
            <a:r>
              <a:rPr lang="zh-CN" altLang="en-US" sz="4000" b="1" dirty="0" smtClean="0"/>
              <a:t>数据结构中常用函数</a:t>
            </a:r>
          </a:p>
        </p:txBody>
      </p:sp>
      <p:sp>
        <p:nvSpPr>
          <p:cNvPr id="57346" name="文本占位符 57346"/>
          <p:cNvSpPr>
            <a:spLocks noGrp="1" noChangeArrowheads="1"/>
          </p:cNvSpPr>
          <p:nvPr>
            <p:ph idx="1"/>
          </p:nvPr>
        </p:nvSpPr>
        <p:spPr>
          <a:xfrm>
            <a:off x="684213" y="1147762"/>
            <a:ext cx="8229600" cy="4525963"/>
          </a:xfrm>
        </p:spPr>
        <p:txBody>
          <a:bodyPr/>
          <a:lstStyle/>
          <a:p>
            <a:r>
              <a:rPr lang="en-US" altLang="zh-CN" dirty="0" err="1" smtClean="0"/>
              <a:t>qsort</a:t>
            </a:r>
            <a:r>
              <a:rPr lang="zh-CN" altLang="en-US" dirty="0"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83AA63-924F-4E76-9F2F-608D145BE3FF}" type="slidenum">
              <a:rPr lang="zh-CN" altLang="en-US"/>
              <a:pPr/>
              <a:t>56</a:t>
            </a:fld>
            <a:endParaRPr lang="zh-CN" altLang="en-US"/>
          </a:p>
        </p:txBody>
      </p:sp>
      <p:pic>
        <p:nvPicPr>
          <p:cNvPr id="57348" name="图片 573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16113"/>
            <a:ext cx="822960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626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7345"/>
          <p:cNvSpPr>
            <a:spLocks noGrp="1" noChangeArrowheads="1"/>
          </p:cNvSpPr>
          <p:nvPr>
            <p:ph type="title"/>
          </p:nvPr>
        </p:nvSpPr>
        <p:spPr/>
        <p:txBody>
          <a:bodyPr/>
          <a:lstStyle/>
          <a:p>
            <a:r>
              <a:rPr lang="zh-CN" altLang="en-US" sz="4000" b="1" dirty="0" smtClean="0"/>
              <a:t>数据结构中常用函数</a:t>
            </a:r>
          </a:p>
        </p:txBody>
      </p:sp>
      <p:sp>
        <p:nvSpPr>
          <p:cNvPr id="57346" name="文本占位符 57346"/>
          <p:cNvSpPr>
            <a:spLocks noGrp="1" noChangeArrowheads="1"/>
          </p:cNvSpPr>
          <p:nvPr>
            <p:ph idx="1"/>
          </p:nvPr>
        </p:nvSpPr>
        <p:spPr>
          <a:xfrm>
            <a:off x="684213" y="1147762"/>
            <a:ext cx="8229600" cy="4525963"/>
          </a:xfrm>
        </p:spPr>
        <p:txBody>
          <a:bodyPr/>
          <a:lstStyle/>
          <a:p>
            <a:r>
              <a:rPr lang="zh-CN" altLang="en-US" dirty="0" smtClean="0"/>
              <a:t>思考：</a:t>
            </a:r>
            <a:endParaRPr lang="en-US" altLang="zh-CN" dirty="0" smtClean="0"/>
          </a:p>
          <a:p>
            <a:pPr lvl="1"/>
            <a:r>
              <a:rPr lang="zh-CN" altLang="en-US" dirty="0" smtClean="0"/>
              <a:t>例</a:t>
            </a:r>
            <a:r>
              <a:rPr lang="en-US" altLang="zh-CN" dirty="0" smtClean="0"/>
              <a:t>4-13</a:t>
            </a:r>
            <a:r>
              <a:rPr lang="zh-CN" altLang="en-US" dirty="0" smtClean="0"/>
              <a:t>如果从大到小排列，如何修改</a:t>
            </a:r>
            <a:r>
              <a:rPr lang="en-US" altLang="zh-CN" dirty="0" err="1" smtClean="0"/>
              <a:t>compar</a:t>
            </a:r>
            <a:r>
              <a:rPr lang="en-US" altLang="zh-CN" dirty="0" smtClean="0"/>
              <a:t>(),</a:t>
            </a:r>
            <a:r>
              <a:rPr lang="zh-CN" altLang="en-US" dirty="0" smtClean="0"/>
              <a:t>自行修改测试</a:t>
            </a:r>
            <a:endParaRPr lang="en-US" altLang="zh-CN" dirty="0" smtClean="0"/>
          </a:p>
          <a:p>
            <a:pPr lvl="1"/>
            <a:r>
              <a:rPr lang="zh-CN" altLang="en-US" dirty="0"/>
              <a:t>从键盘读入不多于</a:t>
            </a:r>
            <a:r>
              <a:rPr lang="en-US" altLang="zh-CN" dirty="0"/>
              <a:t>20</a:t>
            </a:r>
            <a:r>
              <a:rPr lang="zh-CN" altLang="en-US" dirty="0"/>
              <a:t>个字符串，组成一个字符串数组，应用</a:t>
            </a:r>
            <a:r>
              <a:rPr lang="en-US" altLang="zh-CN" dirty="0" err="1"/>
              <a:t>qsort</a:t>
            </a:r>
            <a:r>
              <a:rPr lang="zh-CN" altLang="en-US" dirty="0"/>
              <a:t>函数进行排序。 </a:t>
            </a:r>
          </a:p>
          <a:p>
            <a:pPr lvl="1"/>
            <a:endParaRPr lang="zh-CN" altLang="en-US" dirty="0" smtClean="0"/>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83AA63-924F-4E76-9F2F-608D145BE3FF}" type="slidenum">
              <a:rPr lang="zh-CN" altLang="en-US"/>
              <a:pPr/>
              <a:t>57</a:t>
            </a:fld>
            <a:endParaRPr lang="zh-CN" altLang="en-US"/>
          </a:p>
        </p:txBody>
      </p:sp>
    </p:spTree>
    <p:extLst>
      <p:ext uri="{BB962C8B-B14F-4D97-AF65-F5344CB8AC3E}">
        <p14:creationId xmlns:p14="http://schemas.microsoft.com/office/powerpoint/2010/main" val="2992088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8369"/>
          <p:cNvSpPr>
            <a:spLocks noGrp="1" noChangeArrowheads="1"/>
          </p:cNvSpPr>
          <p:nvPr>
            <p:ph type="title"/>
          </p:nvPr>
        </p:nvSpPr>
        <p:spPr/>
        <p:txBody>
          <a:bodyPr/>
          <a:lstStyle/>
          <a:p>
            <a:r>
              <a:rPr lang="zh-CN" altLang="en-US" sz="4000" b="1" dirty="0" smtClean="0"/>
              <a:t>数据结构中常用函数</a:t>
            </a:r>
          </a:p>
        </p:txBody>
      </p:sp>
      <p:sp>
        <p:nvSpPr>
          <p:cNvPr id="58370" name="文本占位符 58370"/>
          <p:cNvSpPr>
            <a:spLocks noGrp="1" noChangeArrowheads="1"/>
          </p:cNvSpPr>
          <p:nvPr>
            <p:ph idx="1"/>
          </p:nvPr>
        </p:nvSpPr>
        <p:spPr>
          <a:xfrm>
            <a:off x="611560" y="1124744"/>
            <a:ext cx="8229600" cy="4896544"/>
          </a:xfrm>
        </p:spPr>
        <p:txBody>
          <a:bodyPr/>
          <a:lstStyle/>
          <a:p>
            <a:pPr>
              <a:buFont typeface="Wingdings" pitchFamily="2" charset="2"/>
              <a:buNone/>
            </a:pPr>
            <a:r>
              <a:rPr lang="zh-CN" altLang="en-US" sz="2400" b="1" dirty="0" smtClean="0"/>
              <a:t>例</a:t>
            </a:r>
            <a:r>
              <a:rPr lang="en-US" altLang="zh-CN" sz="2400" b="1" dirty="0" smtClean="0"/>
              <a:t>4.14</a:t>
            </a:r>
            <a:r>
              <a:rPr lang="zh-CN" altLang="en-US" sz="2400" b="1" dirty="0" smtClean="0"/>
              <a:t>：</a:t>
            </a:r>
            <a:r>
              <a:rPr lang="zh-CN" altLang="en-US" sz="2400" dirty="0" smtClean="0"/>
              <a:t>从键盘读入一字符串，在已有字符串数组中查找这一字符串，如找不到，主动把该项数据加入到字符串数组里，如找到显示这一字符串。</a:t>
            </a:r>
          </a:p>
          <a:p>
            <a:r>
              <a:rPr lang="zh-CN" altLang="en-US" sz="2400" dirty="0" smtClean="0"/>
              <a:t>分析：根据题意，需要用函数</a:t>
            </a:r>
            <a:r>
              <a:rPr lang="en-US" altLang="zh-CN" sz="2400" dirty="0" err="1" smtClean="0"/>
              <a:t>lsearch</a:t>
            </a:r>
            <a:r>
              <a:rPr lang="zh-CN" altLang="en-US" sz="2400" dirty="0" smtClean="0"/>
              <a:t>查找。</a:t>
            </a:r>
          </a:p>
          <a:p>
            <a:r>
              <a:rPr lang="zh-CN" altLang="en-US" sz="2400" b="1" dirty="0" smtClean="0"/>
              <a:t>步骤 </a:t>
            </a:r>
            <a:r>
              <a:rPr lang="en-US" altLang="zh-CN" sz="2400" b="1" dirty="0" smtClean="0"/>
              <a:t>1:</a:t>
            </a:r>
            <a:r>
              <a:rPr lang="zh-CN" altLang="en-US" sz="2400" dirty="0" smtClean="0"/>
              <a:t>编辑源程序代码：</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4-14.c</a:t>
            </a:r>
          </a:p>
        </p:txBody>
      </p:sp>
      <p:sp>
        <p:nvSpPr>
          <p:cNvPr id="5837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49D52D-4A3D-4B73-B248-C1135424FC4E}" type="slidenum">
              <a:rPr lang="zh-CN" altLang="en-US"/>
              <a:pPr/>
              <a:t>58</a:t>
            </a:fld>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23" y="188640"/>
            <a:ext cx="8136904" cy="642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85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9393"/>
          <p:cNvSpPr>
            <a:spLocks noGrp="1" noChangeArrowheads="1"/>
          </p:cNvSpPr>
          <p:nvPr>
            <p:ph type="title"/>
          </p:nvPr>
        </p:nvSpPr>
        <p:spPr/>
        <p:txBody>
          <a:bodyPr/>
          <a:lstStyle/>
          <a:p>
            <a:r>
              <a:rPr lang="zh-CN" altLang="en-US" sz="4000" b="1" dirty="0" smtClean="0"/>
              <a:t>数据结构中常用函数</a:t>
            </a:r>
          </a:p>
        </p:txBody>
      </p:sp>
      <p:sp>
        <p:nvSpPr>
          <p:cNvPr id="59394" name="文本占位符 59394"/>
          <p:cNvSpPr>
            <a:spLocks noGrp="1" noChangeArrowheads="1"/>
          </p:cNvSpPr>
          <p:nvPr>
            <p:ph idx="1"/>
          </p:nvPr>
        </p:nvSpPr>
        <p:spPr>
          <a:xfrm>
            <a:off x="683568" y="1196753"/>
            <a:ext cx="8229600" cy="1296144"/>
          </a:xfrm>
        </p:spPr>
        <p:txBody>
          <a:bodyPr/>
          <a:lstStyle/>
          <a:p>
            <a:r>
              <a:rPr lang="zh-CN" altLang="en-US" sz="2400" b="1" dirty="0" smtClean="0"/>
              <a:t>步骤 </a:t>
            </a:r>
            <a:r>
              <a:rPr lang="en-US" altLang="zh-CN" sz="2400" b="1" dirty="0" smtClean="0"/>
              <a:t>2:</a:t>
            </a:r>
            <a:r>
              <a:rPr lang="zh-CN" altLang="en-US" sz="2400" dirty="0" smtClean="0"/>
              <a:t>用</a:t>
            </a:r>
            <a:r>
              <a:rPr lang="en-US" altLang="zh-CN" sz="2400" dirty="0" err="1" smtClean="0"/>
              <a:t>gcc</a:t>
            </a:r>
            <a:r>
              <a:rPr lang="zh-CN" altLang="en-US" sz="2400" dirty="0" smtClean="0"/>
              <a:t>编译程序</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err="1" smtClean="0"/>
              <a:t>gcc</a:t>
            </a:r>
            <a:r>
              <a:rPr lang="en-US" altLang="zh-CN" b="1" dirty="0" smtClean="0"/>
              <a:t>  4-14.c  –o  4-14</a:t>
            </a:r>
          </a:p>
          <a:p>
            <a:r>
              <a:rPr lang="zh-CN" altLang="en-US" sz="2400" b="1" dirty="0" smtClean="0"/>
              <a:t>步骤 </a:t>
            </a:r>
            <a:r>
              <a:rPr lang="en-US" altLang="zh-CN" sz="2400" b="1" dirty="0" smtClean="0"/>
              <a:t>3:</a:t>
            </a:r>
            <a:r>
              <a:rPr lang="zh-CN" altLang="en-US" sz="2400" dirty="0" smtClean="0"/>
              <a:t>运行程序</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3CCA03-4E64-4E8F-8453-2D3CB36206BF}" type="slidenum">
              <a:rPr lang="zh-CN" altLang="en-US"/>
              <a:pPr/>
              <a:t>59</a:t>
            </a:fld>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6552728" cy="4249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87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9217"/>
          <p:cNvSpPr>
            <a:spLocks noGrp="1" noChangeArrowheads="1"/>
          </p:cNvSpPr>
          <p:nvPr>
            <p:ph type="title"/>
          </p:nvPr>
        </p:nvSpPr>
        <p:spPr/>
        <p:txBody>
          <a:bodyPr/>
          <a:lstStyle/>
          <a:p>
            <a:r>
              <a:rPr lang="zh-CN" altLang="en-US" b="1" dirty="0" smtClean="0"/>
              <a:t>数学函数的使用</a:t>
            </a:r>
          </a:p>
        </p:txBody>
      </p:sp>
      <p:sp>
        <p:nvSpPr>
          <p:cNvPr id="9219" name="文本占位符 9218"/>
          <p:cNvSpPr>
            <a:spLocks noGrp="1"/>
          </p:cNvSpPr>
          <p:nvPr>
            <p:ph idx="1"/>
          </p:nvPr>
        </p:nvSpPr>
        <p:spPr>
          <a:xfrm>
            <a:off x="684213" y="1412875"/>
            <a:ext cx="7991475" cy="5112469"/>
          </a:xfrm>
        </p:spPr>
        <p:txBody>
          <a:bodyPr>
            <a:noAutofit/>
          </a:bodyPr>
          <a:lstStyle/>
          <a:p>
            <a:pPr>
              <a:lnSpc>
                <a:spcPct val="90000"/>
              </a:lnSpc>
            </a:pPr>
            <a:r>
              <a:rPr lang="zh-CN" altLang="en-US" sz="2000" b="1" noProof="1"/>
              <a:t>步骤 </a:t>
            </a:r>
            <a:r>
              <a:rPr lang="en-US" altLang="zh-CN" sz="2000" b="1" noProof="1"/>
              <a:t>2:</a:t>
            </a:r>
            <a:r>
              <a:rPr lang="zh-CN" altLang="zh-CN" sz="2000" b="1" noProof="1"/>
              <a:t>编写</a:t>
            </a:r>
            <a:r>
              <a:rPr lang="en-US" altLang="zh-CN" sz="2000" b="1" noProof="1" smtClean="0"/>
              <a:t>makefile4-2</a:t>
            </a:r>
            <a:r>
              <a:rPr lang="zh-CN" altLang="zh-CN" sz="2000" b="1" noProof="1" smtClean="0"/>
              <a:t>工程</a:t>
            </a:r>
            <a:r>
              <a:rPr lang="zh-CN" altLang="zh-CN" sz="2000" b="1" noProof="1"/>
              <a:t>文件</a:t>
            </a:r>
            <a:endParaRPr lang="zh-CN" altLang="en-US" sz="2000" noProof="1"/>
          </a:p>
          <a:p>
            <a:pPr lvl="1">
              <a:lnSpc>
                <a:spcPct val="90000"/>
              </a:lnSpc>
              <a:buFont typeface="Wingdings" pitchFamily="2" charset="2"/>
              <a:buNone/>
            </a:pPr>
            <a:r>
              <a:rPr lang="en-US" altLang="zh-CN" sz="2000" noProof="1"/>
              <a:t>[root@localhost root]#vi </a:t>
            </a:r>
            <a:r>
              <a:rPr lang="en-US" altLang="zh-CN" sz="2000" noProof="1" smtClean="0"/>
              <a:t>makefile4-2</a:t>
            </a:r>
            <a:endParaRPr lang="en-US" altLang="zh-CN" sz="2000" noProof="1"/>
          </a:p>
          <a:p>
            <a:pPr lvl="1">
              <a:lnSpc>
                <a:spcPct val="90000"/>
              </a:lnSpc>
              <a:buFont typeface="Wingdings" pitchFamily="2" charset="2"/>
              <a:buNone/>
            </a:pPr>
            <a:r>
              <a:rPr lang="en-US" altLang="zh-CN" sz="2000" noProof="1"/>
              <a:t>CC = gcc</a:t>
            </a:r>
          </a:p>
          <a:p>
            <a:pPr lvl="1">
              <a:lnSpc>
                <a:spcPct val="90000"/>
              </a:lnSpc>
              <a:buFont typeface="Wingdings" pitchFamily="2" charset="2"/>
              <a:buNone/>
            </a:pPr>
            <a:r>
              <a:rPr lang="en-US" altLang="zh-CN" sz="2000" noProof="1" smtClean="0"/>
              <a:t>EXEC </a:t>
            </a:r>
            <a:r>
              <a:rPr lang="en-US" altLang="zh-CN" sz="2000" noProof="1"/>
              <a:t>= 4-2</a:t>
            </a:r>
          </a:p>
          <a:p>
            <a:pPr lvl="1">
              <a:lnSpc>
                <a:spcPct val="90000"/>
              </a:lnSpc>
              <a:buFont typeface="Wingdings" pitchFamily="2" charset="2"/>
              <a:buNone/>
            </a:pPr>
            <a:r>
              <a:rPr lang="en-US" altLang="zh-CN" sz="2000" noProof="1"/>
              <a:t>OBJS = 4-2.o</a:t>
            </a:r>
          </a:p>
          <a:p>
            <a:pPr lvl="1">
              <a:lnSpc>
                <a:spcPct val="90000"/>
              </a:lnSpc>
              <a:buFont typeface="Wingdings" pitchFamily="2" charset="2"/>
              <a:buNone/>
            </a:pPr>
            <a:r>
              <a:rPr lang="en-US" altLang="zh-CN" sz="2000" noProof="1"/>
              <a:t>all: $(EXEC</a:t>
            </a:r>
            <a:r>
              <a:rPr lang="en-US" altLang="zh-CN" sz="2000" noProof="1" smtClean="0"/>
              <a:t>)   #all</a:t>
            </a:r>
            <a:r>
              <a:rPr lang="zh-CN" altLang="en-US" sz="2000" noProof="1" smtClean="0"/>
              <a:t>指定默认目标文件</a:t>
            </a:r>
            <a:endParaRPr lang="en-US" altLang="zh-CN" sz="2000" noProof="1"/>
          </a:p>
          <a:p>
            <a:pPr lvl="1">
              <a:lnSpc>
                <a:spcPct val="90000"/>
              </a:lnSpc>
              <a:buFont typeface="Wingdings" pitchFamily="2" charset="2"/>
              <a:buNone/>
            </a:pPr>
            <a:r>
              <a:rPr lang="en-US" altLang="zh-CN" sz="2000" noProof="1"/>
              <a:t>$(EXEC): $(OBJS)</a:t>
            </a:r>
          </a:p>
          <a:p>
            <a:pPr lvl="1">
              <a:lnSpc>
                <a:spcPct val="90000"/>
              </a:lnSpc>
              <a:buFont typeface="Wingdings" pitchFamily="2" charset="2"/>
              <a:buNone/>
            </a:pPr>
            <a:r>
              <a:rPr lang="en-US" altLang="zh-CN" sz="2000" noProof="1"/>
              <a:t>        $(CC) -o </a:t>
            </a:r>
            <a:r>
              <a:rPr lang="en-US" altLang="zh-CN" sz="2000" noProof="1" smtClean="0"/>
              <a:t>$@  </a:t>
            </a:r>
            <a:r>
              <a:rPr lang="en-US" altLang="zh-CN" sz="2000" noProof="1"/>
              <a:t>$(OBJS</a:t>
            </a:r>
            <a:r>
              <a:rPr lang="en-US" altLang="zh-CN" sz="2000" noProof="1" smtClean="0"/>
              <a:t>)  </a:t>
            </a:r>
            <a:r>
              <a:rPr lang="en-US" altLang="zh-CN" sz="2000" noProof="1"/>
              <a:t>-lm</a:t>
            </a:r>
          </a:p>
          <a:p>
            <a:pPr lvl="1">
              <a:lnSpc>
                <a:spcPct val="90000"/>
              </a:lnSpc>
              <a:buFont typeface="Wingdings" pitchFamily="2" charset="2"/>
              <a:buNone/>
            </a:pPr>
            <a:r>
              <a:rPr lang="en-US" altLang="zh-CN" sz="2000" noProof="1"/>
              <a:t>clean:</a:t>
            </a:r>
          </a:p>
          <a:p>
            <a:pPr lvl="1">
              <a:lnSpc>
                <a:spcPct val="90000"/>
              </a:lnSpc>
              <a:buFont typeface="Wingdings" pitchFamily="2" charset="2"/>
              <a:buNone/>
            </a:pPr>
            <a:r>
              <a:rPr lang="en-US" altLang="zh-CN" sz="2000" noProof="1"/>
              <a:t>        -rm -f </a:t>
            </a:r>
            <a:r>
              <a:rPr lang="en-US" altLang="zh-CN" sz="2000" noProof="1" smtClean="0"/>
              <a:t> *.elf   *.gdb   *.</a:t>
            </a:r>
            <a:r>
              <a:rPr lang="en-US" altLang="zh-CN" sz="2000" noProof="1"/>
              <a:t>o</a:t>
            </a:r>
          </a:p>
          <a:p>
            <a:pPr marL="0" lvl="1" indent="0">
              <a:lnSpc>
                <a:spcPct val="90000"/>
              </a:lnSpc>
              <a:buFont typeface="Wingdings" pitchFamily="2" charset="2"/>
              <a:buNone/>
            </a:pPr>
            <a:r>
              <a:rPr lang="en-US" altLang="zh-CN" sz="2000" noProof="1"/>
              <a:t>编辑好工程文件后，在目录4-2下执行命令make，即可生成可执行文件</a:t>
            </a:r>
            <a:r>
              <a:rPr lang="en-US" altLang="zh-CN" sz="2000" noProof="1" smtClean="0"/>
              <a:t>。</a:t>
            </a:r>
          </a:p>
          <a:p>
            <a:pPr marL="0" lvl="1" indent="0">
              <a:lnSpc>
                <a:spcPct val="90000"/>
              </a:lnSpc>
              <a:buFont typeface="Wingdings" pitchFamily="2" charset="2"/>
              <a:buNone/>
            </a:pPr>
            <a:endParaRPr lang="en-US" altLang="zh-CN" sz="2000" noProof="1"/>
          </a:p>
          <a:p>
            <a:pPr marL="0" lvl="1" indent="0">
              <a:lnSpc>
                <a:spcPct val="90000"/>
              </a:lnSpc>
              <a:buFont typeface="Wingdings" pitchFamily="2" charset="2"/>
              <a:buNone/>
            </a:pPr>
            <a:r>
              <a:rPr lang="zh-CN" altLang="en-US" sz="2000" noProof="1" smtClean="0">
                <a:solidFill>
                  <a:srgbClr val="FF0000"/>
                </a:solidFill>
              </a:rPr>
              <a:t>执行部分自行完成</a:t>
            </a:r>
            <a:endParaRPr lang="en-US" altLang="zh-CN" sz="2000" noProof="1">
              <a:solidFill>
                <a:srgbClr val="FF0000"/>
              </a:solidFill>
            </a:endParaRPr>
          </a:p>
          <a:p>
            <a:pPr marL="457200" lvl="1" indent="0">
              <a:lnSpc>
                <a:spcPct val="90000"/>
              </a:lnSpc>
              <a:buFont typeface="Wingdings" pitchFamily="2" charset="2"/>
              <a:buNone/>
            </a:pPr>
            <a:endParaRPr lang="zh-CN" altLang="en-US" noProof="1"/>
          </a:p>
        </p:txBody>
      </p:sp>
      <p:sp>
        <p:nvSpPr>
          <p:cNvPr id="9220"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F88DE7E-6D09-43E4-BA9E-B5C1CD9EBC4E}" type="slidenum">
              <a:rPr lang="zh-CN" altLang="en-US"/>
              <a:pPr/>
              <a:t>6</a:t>
            </a:fld>
            <a:endParaRPr lang="zh-CN" altLang="en-US"/>
          </a:p>
        </p:txBody>
      </p:sp>
    </p:spTree>
    <p:extLst>
      <p:ext uri="{BB962C8B-B14F-4D97-AF65-F5344CB8AC3E}">
        <p14:creationId xmlns:p14="http://schemas.microsoft.com/office/powerpoint/2010/main" val="3075720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60417"/>
          <p:cNvSpPr>
            <a:spLocks noGrp="1" noChangeArrowheads="1"/>
          </p:cNvSpPr>
          <p:nvPr>
            <p:ph type="title"/>
          </p:nvPr>
        </p:nvSpPr>
        <p:spPr/>
        <p:txBody>
          <a:bodyPr/>
          <a:lstStyle/>
          <a:p>
            <a:r>
              <a:rPr lang="zh-CN" altLang="en-US" b="1" dirty="0" smtClean="0"/>
              <a:t>数据结构中常用函数</a:t>
            </a:r>
          </a:p>
        </p:txBody>
      </p:sp>
      <p:sp>
        <p:nvSpPr>
          <p:cNvPr id="60418" name="文本占位符 60418"/>
          <p:cNvSpPr>
            <a:spLocks noGrp="1" noChangeArrowheads="1"/>
          </p:cNvSpPr>
          <p:nvPr>
            <p:ph idx="1"/>
          </p:nvPr>
        </p:nvSpPr>
        <p:spPr>
          <a:xfrm>
            <a:off x="668338" y="1124744"/>
            <a:ext cx="8229600" cy="4525963"/>
          </a:xfrm>
        </p:spPr>
        <p:txBody>
          <a:bodyPr/>
          <a:lstStyle/>
          <a:p>
            <a:r>
              <a:rPr lang="en-US" altLang="zh-CN" dirty="0" err="1" smtClean="0"/>
              <a:t>lfind</a:t>
            </a:r>
            <a:r>
              <a:rPr lang="zh-CN" altLang="en-US" dirty="0" smtClean="0"/>
              <a:t>、</a:t>
            </a:r>
            <a:r>
              <a:rPr lang="en-US" altLang="zh-CN" dirty="0" err="1" smtClean="0"/>
              <a:t>lsearch</a:t>
            </a:r>
            <a:r>
              <a:rPr lang="zh-CN" altLang="en-US" dirty="0"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FE38D0-C9CD-4603-A819-BF0457A9B667}" type="slidenum">
              <a:rPr lang="zh-CN" altLang="en-US"/>
              <a:pPr/>
              <a:t>60</a:t>
            </a:fld>
            <a:endParaRPr lang="zh-CN" altLang="en-US"/>
          </a:p>
        </p:txBody>
      </p:sp>
      <p:pic>
        <p:nvPicPr>
          <p:cNvPr id="60420" name="图片 604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43" y="1628800"/>
            <a:ext cx="83581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68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61441"/>
          <p:cNvSpPr>
            <a:spLocks noGrp="1" noChangeArrowheads="1"/>
          </p:cNvSpPr>
          <p:nvPr>
            <p:ph type="title"/>
          </p:nvPr>
        </p:nvSpPr>
        <p:spPr/>
        <p:txBody>
          <a:bodyPr/>
          <a:lstStyle/>
          <a:p>
            <a:r>
              <a:rPr lang="zh-CN" altLang="en-US" b="1" dirty="0" smtClean="0"/>
              <a:t>数据结构中常用函数</a:t>
            </a:r>
          </a:p>
        </p:txBody>
      </p:sp>
      <p:sp>
        <p:nvSpPr>
          <p:cNvPr id="61442" name="文本占位符 61442"/>
          <p:cNvSpPr>
            <a:spLocks noGrp="1" noChangeArrowheads="1"/>
          </p:cNvSpPr>
          <p:nvPr>
            <p:ph idx="1"/>
          </p:nvPr>
        </p:nvSpPr>
        <p:spPr>
          <a:xfrm>
            <a:off x="624284" y="1019086"/>
            <a:ext cx="8229600" cy="4525963"/>
          </a:xfrm>
        </p:spPr>
        <p:txBody>
          <a:bodyPr/>
          <a:lstStyle/>
          <a:p>
            <a:r>
              <a:rPr lang="en-US" altLang="zh-CN" dirty="0" err="1" smtClean="0"/>
              <a:t>bsearch</a:t>
            </a:r>
            <a:r>
              <a:rPr lang="zh-CN" altLang="en-US" dirty="0" smtClean="0"/>
              <a:t>函数说明</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A9391A9-178F-4A84-A1FA-3B02A5A96606}" type="slidenum">
              <a:rPr lang="zh-CN" altLang="en-US"/>
              <a:pPr/>
              <a:t>61</a:t>
            </a:fld>
            <a:endParaRPr lang="zh-CN" altLang="en-US"/>
          </a:p>
        </p:txBody>
      </p:sp>
      <p:pic>
        <p:nvPicPr>
          <p:cNvPr id="61444" name="图片 61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44" y="1544549"/>
            <a:ext cx="8215313"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61444"/>
          <p:cNvSpPr>
            <a:spLocks noChangeArrowheads="1"/>
          </p:cNvSpPr>
          <p:nvPr/>
        </p:nvSpPr>
        <p:spPr bwMode="auto">
          <a:xfrm>
            <a:off x="607144" y="5545049"/>
            <a:ext cx="8213006" cy="120032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dirty="0"/>
              <a:t>思考题：从键盘读入不多于</a:t>
            </a:r>
            <a:r>
              <a:rPr lang="en-US" altLang="zh-CN" sz="2400" dirty="0"/>
              <a:t>20</a:t>
            </a:r>
            <a:r>
              <a:rPr lang="zh-CN" altLang="en-US" sz="2400" dirty="0"/>
              <a:t>个数的</a:t>
            </a:r>
            <a:r>
              <a:rPr lang="en-US" altLang="zh-CN" sz="2400" dirty="0" err="1"/>
              <a:t>int</a:t>
            </a:r>
            <a:r>
              <a:rPr lang="zh-CN" altLang="en-US" sz="2400" dirty="0"/>
              <a:t>型数据，组成一个数组，应用</a:t>
            </a:r>
            <a:r>
              <a:rPr lang="en-US" altLang="zh-CN" sz="2400" dirty="0" err="1"/>
              <a:t>qsort</a:t>
            </a:r>
            <a:r>
              <a:rPr lang="zh-CN" altLang="en-US" sz="2400" dirty="0"/>
              <a:t>函数进行排序，然后又从键盘读入一个整型数，用二分法进行查找。  </a:t>
            </a:r>
          </a:p>
        </p:txBody>
      </p:sp>
    </p:spTree>
    <p:extLst>
      <p:ext uri="{BB962C8B-B14F-4D97-AF65-F5344CB8AC3E}">
        <p14:creationId xmlns:p14="http://schemas.microsoft.com/office/powerpoint/2010/main" val="2925813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blinds(horizontal)">
                                      <p:cBhvr>
                                        <p:cTn id="12"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62465"/>
          <p:cNvSpPr>
            <a:spLocks noGrp="1" noChangeArrowheads="1"/>
          </p:cNvSpPr>
          <p:nvPr>
            <p:ph type="title"/>
          </p:nvPr>
        </p:nvSpPr>
        <p:spPr/>
        <p:txBody>
          <a:bodyPr/>
          <a:lstStyle/>
          <a:p>
            <a:r>
              <a:rPr lang="zh-CN" altLang="en-US" b="1" dirty="0" smtClean="0"/>
              <a:t>课后练习</a:t>
            </a:r>
          </a:p>
        </p:txBody>
      </p:sp>
      <p:sp>
        <p:nvSpPr>
          <p:cNvPr id="62466" name="文本占位符 62466"/>
          <p:cNvSpPr>
            <a:spLocks noGrp="1" noChangeArrowheads="1"/>
          </p:cNvSpPr>
          <p:nvPr>
            <p:ph idx="1"/>
          </p:nvPr>
        </p:nvSpPr>
        <p:spPr/>
        <p:txBody>
          <a:bodyPr/>
          <a:lstStyle/>
          <a:p>
            <a:pPr marL="533400" indent="-533400">
              <a:buFont typeface="Wingdings" pitchFamily="2" charset="2"/>
              <a:buAutoNum type="arabicPeriod"/>
            </a:pPr>
            <a:r>
              <a:rPr lang="zh-CN" altLang="en-US" sz="2400" dirty="0" smtClean="0"/>
              <a:t>编写一个简单的</a:t>
            </a:r>
            <a:r>
              <a:rPr lang="en-US" altLang="zh-CN" sz="2400" dirty="0" smtClean="0"/>
              <a:t>c</a:t>
            </a:r>
            <a:r>
              <a:rPr lang="zh-CN" altLang="en-US" sz="2400" dirty="0" smtClean="0"/>
              <a:t>语言程序：函数</a:t>
            </a:r>
            <a:r>
              <a:rPr lang="en-US" altLang="zh-CN" sz="2400" dirty="0" err="1" smtClean="0"/>
              <a:t>int</a:t>
            </a:r>
            <a:r>
              <a:rPr lang="en-US" altLang="zh-CN" sz="2400" dirty="0" smtClean="0"/>
              <a:t>  input(</a:t>
            </a:r>
            <a:r>
              <a:rPr lang="en-US" altLang="zh-CN" sz="2400" dirty="0" err="1" smtClean="0"/>
              <a:t>int</a:t>
            </a:r>
            <a:r>
              <a:rPr lang="en-US" altLang="zh-CN" sz="2400" dirty="0" smtClean="0"/>
              <a:t> a[ ],</a:t>
            </a:r>
            <a:r>
              <a:rPr lang="en-US" altLang="zh-CN" sz="2400" dirty="0" err="1" smtClean="0"/>
              <a:t>int</a:t>
            </a:r>
            <a:r>
              <a:rPr lang="en-US" altLang="zh-CN" sz="2400" dirty="0" smtClean="0"/>
              <a:t> n)</a:t>
            </a:r>
            <a:r>
              <a:rPr lang="zh-CN" altLang="en-US" sz="2400" dirty="0" smtClean="0"/>
              <a:t>用于输入一个有</a:t>
            </a:r>
            <a:r>
              <a:rPr lang="en-US" altLang="zh-CN" sz="2400" dirty="0" smtClean="0"/>
              <a:t>n</a:t>
            </a:r>
            <a:r>
              <a:rPr lang="zh-CN" altLang="en-US" sz="2400" dirty="0" smtClean="0"/>
              <a:t>个元素的整型数组，</a:t>
            </a:r>
            <a:r>
              <a:rPr lang="en-US" altLang="zh-CN" sz="2400" dirty="0" smtClean="0"/>
              <a:t>void output(</a:t>
            </a:r>
            <a:r>
              <a:rPr lang="en-US" altLang="zh-CN" sz="2400" dirty="0" err="1" smtClean="0"/>
              <a:t>int</a:t>
            </a:r>
            <a:r>
              <a:rPr lang="en-US" altLang="zh-CN" sz="2400" dirty="0" smtClean="0"/>
              <a:t> b[ ],</a:t>
            </a:r>
            <a:r>
              <a:rPr lang="en-US" altLang="zh-CN" sz="2400" dirty="0" err="1" smtClean="0"/>
              <a:t>int</a:t>
            </a:r>
            <a:r>
              <a:rPr lang="en-US" altLang="zh-CN" sz="2400" dirty="0" smtClean="0"/>
              <a:t> n)</a:t>
            </a:r>
            <a:r>
              <a:rPr lang="zh-CN" altLang="en-US" sz="2400" dirty="0" smtClean="0"/>
              <a:t>，函数</a:t>
            </a:r>
            <a:r>
              <a:rPr lang="en-US" altLang="zh-CN" sz="2400" dirty="0" err="1" smtClean="0"/>
              <a:t>int</a:t>
            </a:r>
            <a:r>
              <a:rPr lang="en-US" altLang="zh-CN" sz="2400" dirty="0" smtClean="0"/>
              <a:t>  sum(</a:t>
            </a:r>
            <a:r>
              <a:rPr lang="en-US" altLang="zh-CN" sz="2400" dirty="0" err="1" smtClean="0"/>
              <a:t>int</a:t>
            </a:r>
            <a:r>
              <a:rPr lang="en-US" altLang="zh-CN" sz="2400" dirty="0" smtClean="0"/>
              <a:t> a[ ],</a:t>
            </a:r>
            <a:r>
              <a:rPr lang="en-US" altLang="zh-CN" sz="2400" dirty="0" err="1" smtClean="0"/>
              <a:t>int</a:t>
            </a:r>
            <a:r>
              <a:rPr lang="en-US" altLang="zh-CN" sz="2400" dirty="0" smtClean="0"/>
              <a:t> n)</a:t>
            </a:r>
            <a:r>
              <a:rPr lang="zh-CN" altLang="en-US" sz="2400" dirty="0" smtClean="0"/>
              <a:t>用于数组求和，在</a:t>
            </a:r>
            <a:r>
              <a:rPr lang="en-US" altLang="zh-CN" sz="2400" dirty="0" smtClean="0"/>
              <a:t>main</a:t>
            </a:r>
            <a:r>
              <a:rPr lang="zh-CN" altLang="en-US" sz="2400" dirty="0" smtClean="0"/>
              <a:t>函数中依次调用函数</a:t>
            </a:r>
            <a:r>
              <a:rPr lang="en-US" altLang="zh-CN" sz="2400" dirty="0" smtClean="0"/>
              <a:t>input</a:t>
            </a:r>
            <a:r>
              <a:rPr lang="zh-CN" altLang="en-US" sz="2400" dirty="0" smtClean="0"/>
              <a:t>、</a:t>
            </a:r>
            <a:r>
              <a:rPr lang="en-US" altLang="zh-CN" sz="2400" dirty="0" smtClean="0"/>
              <a:t>output</a:t>
            </a:r>
            <a:r>
              <a:rPr lang="zh-CN" altLang="en-US" sz="2400" dirty="0" smtClean="0"/>
              <a:t>、</a:t>
            </a:r>
            <a:r>
              <a:rPr lang="en-US" altLang="zh-CN" sz="2400" dirty="0" smtClean="0"/>
              <a:t>sum</a:t>
            </a:r>
            <a:r>
              <a:rPr lang="zh-CN" altLang="en-US" sz="2400" dirty="0" smtClean="0"/>
              <a:t>。 </a:t>
            </a:r>
          </a:p>
          <a:p>
            <a:pPr marL="533400" indent="-533400">
              <a:buFont typeface="Wingdings" pitchFamily="2" charset="2"/>
              <a:buAutoNum type="arabicPeriod"/>
            </a:pPr>
            <a:r>
              <a:rPr lang="zh-CN" altLang="en-US" sz="2400" dirty="0" smtClean="0"/>
              <a:t>编写一个简单的</a:t>
            </a:r>
            <a:r>
              <a:rPr lang="en-US" altLang="zh-CN" sz="2400" dirty="0" smtClean="0"/>
              <a:t>c</a:t>
            </a:r>
            <a:r>
              <a:rPr lang="zh-CN" altLang="en-US" sz="2400" dirty="0" smtClean="0"/>
              <a:t>语言程序：用随机数函数产生两个整型数，根据输入的字符’</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作算术运算。</a:t>
            </a:r>
          </a:p>
          <a:p>
            <a:pPr marL="533400" indent="-533400">
              <a:buFont typeface="Wingdings" pitchFamily="2" charset="2"/>
              <a:buAutoNum type="arabicPeriod"/>
            </a:pPr>
            <a:r>
              <a:rPr lang="zh-CN" altLang="en-US" sz="2400" dirty="0" smtClean="0"/>
              <a:t>编写一个程序，求</a:t>
            </a:r>
            <a:r>
              <a:rPr lang="en-US" altLang="zh-CN" sz="2400" dirty="0" smtClean="0"/>
              <a:t>2-n</a:t>
            </a:r>
            <a:r>
              <a:rPr lang="zh-CN" altLang="en-US" sz="2400" dirty="0" smtClean="0"/>
              <a:t>间的素数，</a:t>
            </a:r>
            <a:r>
              <a:rPr lang="en-US" altLang="zh-CN" sz="2400" dirty="0" smtClean="0"/>
              <a:t>n</a:t>
            </a:r>
            <a:r>
              <a:rPr lang="zh-CN" altLang="en-US" sz="2400" dirty="0" smtClean="0"/>
              <a:t>由键盘输入，循环变量分别从</a:t>
            </a:r>
            <a:r>
              <a:rPr lang="en-US" altLang="zh-CN" sz="2400" dirty="0" smtClean="0"/>
              <a:t>2</a:t>
            </a:r>
            <a:r>
              <a:rPr lang="zh-CN" altLang="en-US" sz="2400" dirty="0" smtClean="0"/>
              <a:t>到</a:t>
            </a:r>
            <a:r>
              <a:rPr lang="en-US" altLang="zh-CN" sz="2400" dirty="0" smtClean="0"/>
              <a:t>n</a:t>
            </a:r>
            <a:r>
              <a:rPr lang="zh-CN" altLang="en-US" sz="2400" dirty="0" smtClean="0"/>
              <a:t>、</a:t>
            </a:r>
            <a:r>
              <a:rPr lang="en-US" altLang="zh-CN" sz="2400" dirty="0" smtClean="0"/>
              <a:t>2</a:t>
            </a:r>
            <a:r>
              <a:rPr lang="zh-CN" altLang="en-US" sz="2400" dirty="0" smtClean="0"/>
              <a:t>到</a:t>
            </a:r>
            <a:r>
              <a:rPr lang="en-US" altLang="zh-CN" sz="2400" dirty="0" smtClean="0"/>
              <a:t>(</a:t>
            </a:r>
            <a:r>
              <a:rPr lang="en-US" altLang="zh-CN" sz="2400" dirty="0" err="1" smtClean="0"/>
              <a:t>int</a:t>
            </a:r>
            <a:r>
              <a:rPr lang="en-US" altLang="zh-CN" sz="2400" dirty="0" smtClean="0"/>
              <a:t>)</a:t>
            </a:r>
            <a:r>
              <a:rPr lang="en-US" altLang="zh-CN" sz="2400" dirty="0" err="1" smtClean="0"/>
              <a:t>sqrt</a:t>
            </a:r>
            <a:r>
              <a:rPr lang="en-US" altLang="zh-CN" sz="2400" dirty="0" smtClean="0"/>
              <a:t>(n)</a:t>
            </a:r>
            <a:r>
              <a:rPr lang="zh-CN" altLang="en-US" sz="2400" dirty="0" smtClean="0"/>
              <a:t>，分别测出两个循环的所用时间。</a:t>
            </a:r>
          </a:p>
          <a:p>
            <a:pPr marL="533400" indent="-533400">
              <a:buFont typeface="Wingdings" pitchFamily="2" charset="2"/>
              <a:buAutoNum type="arabicPeriod"/>
            </a:pPr>
            <a:r>
              <a:rPr lang="zh-CN" altLang="en-US" sz="2400" dirty="0" smtClean="0"/>
              <a:t>输入一个整型数组，再进行排序，然后键盘输入一个整数，用二分法进行查找。</a:t>
            </a:r>
          </a:p>
        </p:txBody>
      </p:sp>
      <p:sp>
        <p:nvSpPr>
          <p:cNvPr id="6246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EA18ACC-2652-4F07-B6B4-656FEB23F1D2}" type="slidenum">
              <a:rPr lang="zh-CN" altLang="en-US"/>
              <a:pPr/>
              <a:t>62</a:t>
            </a:fld>
            <a:endParaRPr lang="zh-CN" altLang="en-US"/>
          </a:p>
        </p:txBody>
      </p:sp>
    </p:spTree>
    <p:extLst>
      <p:ext uri="{BB962C8B-B14F-4D97-AF65-F5344CB8AC3E}">
        <p14:creationId xmlns:p14="http://schemas.microsoft.com/office/powerpoint/2010/main" val="1917350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2289"/>
          <p:cNvSpPr>
            <a:spLocks noGrp="1" noChangeArrowheads="1"/>
          </p:cNvSpPr>
          <p:nvPr>
            <p:ph type="title"/>
          </p:nvPr>
        </p:nvSpPr>
        <p:spPr/>
        <p:txBody>
          <a:bodyPr/>
          <a:lstStyle/>
          <a:p>
            <a:r>
              <a:rPr lang="zh-CN" altLang="en-US" b="1" dirty="0" smtClean="0"/>
              <a:t>数学函数的使用</a:t>
            </a:r>
          </a:p>
        </p:txBody>
      </p:sp>
      <p:sp>
        <p:nvSpPr>
          <p:cNvPr id="10242" name="文本占位符 12290"/>
          <p:cNvSpPr>
            <a:spLocks noGrp="1" noChangeArrowheads="1"/>
          </p:cNvSpPr>
          <p:nvPr>
            <p:ph idx="1"/>
          </p:nvPr>
        </p:nvSpPr>
        <p:spPr/>
        <p:txBody>
          <a:bodyPr/>
          <a:lstStyle/>
          <a:p>
            <a:pPr marL="0" indent="0">
              <a:buNone/>
            </a:pPr>
            <a:r>
              <a:rPr lang="zh-CN" altLang="en-US" sz="2400" b="1" dirty="0" smtClean="0"/>
              <a:t>例4.3：</a:t>
            </a:r>
            <a:r>
              <a:rPr lang="zh-CN" altLang="en-US" sz="2400" dirty="0" smtClean="0"/>
              <a:t>产生10个介于1 到10 间的随机数值。</a:t>
            </a:r>
          </a:p>
          <a:p>
            <a:r>
              <a:rPr lang="zh-CN" altLang="en-US" sz="2400" dirty="0" smtClean="0"/>
              <a:t>程序分析：函数rand( )会返回一个0~ RAND_MAX（其值为2147483647）之间的随机值。0~1之间的值可表示为：rand()/(RAND_MAX+1.0)。</a:t>
            </a:r>
          </a:p>
          <a:p>
            <a:r>
              <a:rPr lang="zh-CN" altLang="en-US" sz="2400" dirty="0" smtClean="0"/>
              <a:t>步骤 1:编辑源程序代码</a:t>
            </a:r>
          </a:p>
          <a:p>
            <a:pPr lvl="1">
              <a:buFont typeface="Wingdings" pitchFamily="2" charset="2"/>
              <a:buNone/>
            </a:pPr>
            <a:r>
              <a:rPr lang="zh-CN" altLang="en-US" dirty="0" smtClean="0"/>
              <a:t>[root@localhost root]#vim  4-3.c</a:t>
            </a:r>
          </a:p>
        </p:txBody>
      </p:sp>
      <p:sp>
        <p:nvSpPr>
          <p:cNvPr id="1024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CD7F6F-F02F-43C2-8146-DF543103CE54}" type="slidenum">
              <a:rPr lang="zh-CN" altLang="en-US"/>
              <a:pPr/>
              <a:t>7</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25074"/>
            <a:ext cx="7056784" cy="5194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形标注 2"/>
          <p:cNvSpPr/>
          <p:nvPr/>
        </p:nvSpPr>
        <p:spPr>
          <a:xfrm>
            <a:off x="4139952" y="3356992"/>
            <a:ext cx="2880320" cy="936104"/>
          </a:xfrm>
          <a:prstGeom prst="wedgeEllipseCallout">
            <a:avLst>
              <a:gd name="adj1" fmla="val -51092"/>
              <a:gd name="adj2" fmla="val 1037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产生随机数</a:t>
            </a:r>
            <a:endParaRPr lang="zh-CN" altLang="en-US" dirty="0"/>
          </a:p>
        </p:txBody>
      </p:sp>
      <p:sp>
        <p:nvSpPr>
          <p:cNvPr id="8" name="椭圆形标注 7"/>
          <p:cNvSpPr/>
          <p:nvPr/>
        </p:nvSpPr>
        <p:spPr>
          <a:xfrm>
            <a:off x="2411760" y="2420888"/>
            <a:ext cx="2880320" cy="936104"/>
          </a:xfrm>
          <a:prstGeom prst="wedgeEllipseCallout">
            <a:avLst>
              <a:gd name="adj1" fmla="val -51092"/>
              <a:gd name="adj2" fmla="val 1037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生成随机数种子</a:t>
            </a:r>
            <a:endParaRPr lang="zh-CN" altLang="en-US" dirty="0"/>
          </a:p>
        </p:txBody>
      </p:sp>
    </p:spTree>
    <p:extLst>
      <p:ext uri="{BB962C8B-B14F-4D97-AF65-F5344CB8AC3E}">
        <p14:creationId xmlns:p14="http://schemas.microsoft.com/office/powerpoint/2010/main" val="325697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3"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3313"/>
          <p:cNvSpPr>
            <a:spLocks noGrp="1" noChangeArrowheads="1"/>
          </p:cNvSpPr>
          <p:nvPr>
            <p:ph type="title"/>
          </p:nvPr>
        </p:nvSpPr>
        <p:spPr/>
        <p:txBody>
          <a:bodyPr/>
          <a:lstStyle/>
          <a:p>
            <a:r>
              <a:rPr lang="zh-CN" altLang="en-US" b="1" dirty="0" smtClean="0"/>
              <a:t>数学函数的使用</a:t>
            </a:r>
          </a:p>
        </p:txBody>
      </p:sp>
      <p:sp>
        <p:nvSpPr>
          <p:cNvPr id="11266" name="文本占位符 13314"/>
          <p:cNvSpPr>
            <a:spLocks noGrp="1" noChangeArrowheads="1"/>
          </p:cNvSpPr>
          <p:nvPr>
            <p:ph idx="1"/>
          </p:nvPr>
        </p:nvSpPr>
        <p:spPr/>
        <p:txBody>
          <a:bodyPr/>
          <a:lstStyle/>
          <a:p>
            <a:r>
              <a:rPr lang="zh-CN" altLang="en-US" b="1" smtClean="0"/>
              <a:t>步骤 2:</a:t>
            </a:r>
            <a:r>
              <a:rPr lang="zh-CN" altLang="en-US" smtClean="0"/>
              <a:t>用gcc编译程序</a:t>
            </a:r>
          </a:p>
          <a:p>
            <a:pPr lvl="1">
              <a:buFont typeface="Wingdings" pitchFamily="2" charset="2"/>
              <a:buNone/>
            </a:pPr>
            <a:r>
              <a:rPr lang="zh-CN" altLang="en-US" smtClean="0"/>
              <a:t>[root@localhost root]#</a:t>
            </a:r>
            <a:r>
              <a:rPr lang="zh-CN" altLang="en-US" b="1" smtClean="0"/>
              <a:t>gcc  4-3.c  –o  4-3</a:t>
            </a:r>
          </a:p>
          <a:p>
            <a:r>
              <a:rPr lang="zh-CN" altLang="en-US" b="1" smtClean="0"/>
              <a:t>步骤 3:</a:t>
            </a:r>
            <a:r>
              <a:rPr lang="zh-CN" altLang="en-US" smtClean="0"/>
              <a:t>运行程序</a:t>
            </a:r>
          </a:p>
        </p:txBody>
      </p:sp>
      <p:sp>
        <p:nvSpPr>
          <p:cNvPr id="1126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1BB265-08AB-48C0-95A8-A94A8F96F323}" type="slidenum">
              <a:rPr lang="zh-CN" altLang="en-US"/>
              <a:pPr/>
              <a:t>8</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1"/>
            <a:ext cx="7344816" cy="3253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037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4337"/>
          <p:cNvSpPr>
            <a:spLocks noGrp="1" noChangeArrowheads="1"/>
          </p:cNvSpPr>
          <p:nvPr>
            <p:ph type="title"/>
          </p:nvPr>
        </p:nvSpPr>
        <p:spPr/>
        <p:txBody>
          <a:bodyPr/>
          <a:lstStyle/>
          <a:p>
            <a:r>
              <a:rPr lang="zh-CN" altLang="en-US" b="1" dirty="0" smtClean="0"/>
              <a:t>数学函数的使用</a:t>
            </a:r>
          </a:p>
        </p:txBody>
      </p:sp>
      <p:sp>
        <p:nvSpPr>
          <p:cNvPr id="12290" name="文本占位符 14338"/>
          <p:cNvSpPr>
            <a:spLocks noGrp="1" noChangeArrowheads="1"/>
          </p:cNvSpPr>
          <p:nvPr>
            <p:ph idx="1"/>
          </p:nvPr>
        </p:nvSpPr>
        <p:spPr/>
        <p:txBody>
          <a:bodyPr/>
          <a:lstStyle/>
          <a:p>
            <a:r>
              <a:rPr lang="en-US" altLang="zh-CN" smtClean="0"/>
              <a:t>rand</a:t>
            </a:r>
            <a:r>
              <a:rPr lang="zh-CN" altLang="en-US" smtClean="0"/>
              <a:t>函数说明：</a:t>
            </a:r>
          </a:p>
        </p:txBody>
      </p:sp>
      <p:sp>
        <p:nvSpPr>
          <p:cNvPr id="1229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48C76DA-FE6B-483D-A0FE-83F11964C815}" type="slidenum">
              <a:rPr lang="zh-CN" altLang="en-US"/>
              <a:pPr/>
              <a:t>9</a:t>
            </a:fld>
            <a:endParaRPr lang="zh-CN" altLang="en-US"/>
          </a:p>
        </p:txBody>
      </p:sp>
      <p:pic>
        <p:nvPicPr>
          <p:cNvPr id="14340" name="图片 143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8301037"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矩形 14340"/>
          <p:cNvSpPr>
            <a:spLocks noChangeArrowheads="1"/>
          </p:cNvSpPr>
          <p:nvPr/>
        </p:nvSpPr>
        <p:spPr bwMode="auto">
          <a:xfrm>
            <a:off x="684213" y="4764088"/>
            <a:ext cx="8135937" cy="822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b="1">
                <a:solidFill>
                  <a:srgbClr val="FF0000"/>
                </a:solidFill>
              </a:rPr>
              <a:t>思考题：在4-3.c中去掉srand((int)time(0))语句，</a:t>
            </a:r>
          </a:p>
          <a:p>
            <a:r>
              <a:rPr lang="zh-CN" altLang="en-US" sz="2400" b="1">
                <a:solidFill>
                  <a:srgbClr val="FF0000"/>
                </a:solidFill>
              </a:rPr>
              <a:t>               观察程序的运行结果。</a:t>
            </a:r>
          </a:p>
        </p:txBody>
      </p:sp>
    </p:spTree>
    <p:extLst>
      <p:ext uri="{BB962C8B-B14F-4D97-AF65-F5344CB8AC3E}">
        <p14:creationId xmlns:p14="http://schemas.microsoft.com/office/powerpoint/2010/main" val="210546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blinds(horizontal)">
                                      <p:cBhvr>
                                        <p:cTn id="12"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ldLvl="0" animBg="1"/>
    </p:bldLst>
  </p:timing>
</p:sld>
</file>

<file path=ppt/theme/theme1.xml><?xml version="1.0" encoding="utf-8"?>
<a:theme xmlns:a="http://schemas.openxmlformats.org/drawingml/2006/main" name="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linux</Template>
  <TotalTime>1612</TotalTime>
  <Words>3192</Words>
  <Application>Microsoft Office PowerPoint</Application>
  <PresentationFormat>全屏显示(4:3)</PresentationFormat>
  <Paragraphs>399</Paragraphs>
  <Slides>62</Slides>
  <Notes>16</Notes>
  <HiddenSlides>0</HiddenSlides>
  <MMClips>0</MMClips>
  <ScaleCrop>false</ScaleCrop>
  <HeadingPairs>
    <vt:vector size="4" baseType="variant">
      <vt:variant>
        <vt:lpstr>主题</vt:lpstr>
      </vt:variant>
      <vt:variant>
        <vt:i4>2</vt:i4>
      </vt:variant>
      <vt:variant>
        <vt:lpstr>幻灯片标题</vt:lpstr>
      </vt:variant>
      <vt:variant>
        <vt:i4>62</vt:i4>
      </vt:variant>
    </vt:vector>
  </HeadingPairs>
  <TitlesOfParts>
    <vt:vector size="64" baseType="lpstr">
      <vt:lpstr>linux</vt:lpstr>
      <vt:lpstr>1_linux</vt:lpstr>
      <vt:lpstr>第 4 章</vt:lpstr>
      <vt:lpstr>本章重点 </vt:lpstr>
      <vt:lpstr>数学函数的使用</vt:lpstr>
      <vt:lpstr>数学函数的使用</vt:lpstr>
      <vt:lpstr>数学函数的使用</vt:lpstr>
      <vt:lpstr>数学函数的使用</vt:lpstr>
      <vt:lpstr>数学函数的使用</vt:lpstr>
      <vt:lpstr>数学函数的使用</vt:lpstr>
      <vt:lpstr>数学函数的使用</vt:lpstr>
      <vt:lpstr>数学函数的使用</vt:lpstr>
      <vt:lpstr>字符函数的使用</vt:lpstr>
      <vt:lpstr>字符函数的使用</vt:lpstr>
      <vt:lpstr>字符函数的使用</vt:lpstr>
      <vt:lpstr>字符函数的使用</vt:lpstr>
      <vt:lpstr>字符函数的使用</vt:lpstr>
      <vt:lpstr>字符函数的使用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系统时间与日期函数的使用</vt:lpstr>
      <vt:lpstr>环境控制函数</vt:lpstr>
      <vt:lpstr>环境控制函数</vt:lpstr>
      <vt:lpstr>环境控制函数</vt:lpstr>
      <vt:lpstr>环境控制函数</vt:lpstr>
      <vt:lpstr>环境控制函数</vt:lpstr>
      <vt:lpstr>环境控制函数</vt:lpstr>
      <vt:lpstr>环境控制函数</vt:lpstr>
      <vt:lpstr>环境控制函数</vt:lpstr>
      <vt:lpstr>环境控制函数</vt:lpstr>
      <vt:lpstr>内存分配函数</vt:lpstr>
      <vt:lpstr>内存分配函数</vt:lpstr>
      <vt:lpstr>内存分配函数</vt:lpstr>
      <vt:lpstr>内存分配函数</vt:lpstr>
      <vt:lpstr>内存分配函数</vt:lpstr>
      <vt:lpstr>内存分配函数</vt:lpstr>
      <vt:lpstr>内存分配函数</vt:lpstr>
      <vt:lpstr>内存分配函数</vt:lpstr>
      <vt:lpstr>内存分配函数</vt:lpstr>
      <vt:lpstr>内存分配函数</vt:lpstr>
      <vt:lpstr>内存分配函数</vt:lpstr>
      <vt:lpstr>内存分配函数</vt:lpstr>
      <vt:lpstr>数据结构中常用函数</vt:lpstr>
      <vt:lpstr>数据结构中常用函数</vt:lpstr>
      <vt:lpstr>数据结构中常用函数</vt:lpstr>
      <vt:lpstr>数据结构中常用函数</vt:lpstr>
      <vt:lpstr>数据结构中常用函数</vt:lpstr>
      <vt:lpstr>数据结构中常用函数</vt:lpstr>
      <vt:lpstr>数据结构中常用函数</vt:lpstr>
      <vt:lpstr>数据结构中常用函数</vt:lpstr>
      <vt:lpstr>数据结构中常用函数</vt:lpstr>
      <vt:lpstr>课后练习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dc:title>
  <dc:creator>zhuyp</dc:creator>
  <cp:lastModifiedBy>zhuyp</cp:lastModifiedBy>
  <cp:revision>67</cp:revision>
  <dcterms:created xsi:type="dcterms:W3CDTF">2018-02-26T13:55:38Z</dcterms:created>
  <dcterms:modified xsi:type="dcterms:W3CDTF">2018-04-24T07:35:22Z</dcterms:modified>
</cp:coreProperties>
</file>