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7" r:id="rId2"/>
    <p:sldId id="258" r:id="rId3"/>
    <p:sldId id="259" r:id="rId4"/>
    <p:sldId id="260" r:id="rId5"/>
    <p:sldId id="261" r:id="rId6"/>
    <p:sldId id="262" r:id="rId7"/>
    <p:sldId id="263" r:id="rId8"/>
    <p:sldId id="325" r:id="rId9"/>
    <p:sldId id="264" r:id="rId10"/>
    <p:sldId id="265" r:id="rId11"/>
    <p:sldId id="266" r:id="rId12"/>
    <p:sldId id="326" r:id="rId13"/>
    <p:sldId id="267" r:id="rId14"/>
    <p:sldId id="268" r:id="rId15"/>
    <p:sldId id="327" r:id="rId16"/>
    <p:sldId id="269" r:id="rId17"/>
    <p:sldId id="270" r:id="rId18"/>
    <p:sldId id="271" r:id="rId19"/>
    <p:sldId id="272" r:id="rId20"/>
    <p:sldId id="273" r:id="rId21"/>
    <p:sldId id="328" r:id="rId22"/>
    <p:sldId id="274" r:id="rId23"/>
    <p:sldId id="376" r:id="rId24"/>
    <p:sldId id="275" r:id="rId25"/>
    <p:sldId id="329" r:id="rId26"/>
    <p:sldId id="276" r:id="rId27"/>
    <p:sldId id="277" r:id="rId28"/>
    <p:sldId id="330" r:id="rId29"/>
    <p:sldId id="278" r:id="rId30"/>
    <p:sldId id="279" r:id="rId31"/>
    <p:sldId id="333" r:id="rId32"/>
    <p:sldId id="332" r:id="rId33"/>
    <p:sldId id="334" r:id="rId34"/>
    <p:sldId id="331" r:id="rId35"/>
    <p:sldId id="283" r:id="rId36"/>
    <p:sldId id="335" r:id="rId37"/>
    <p:sldId id="284" r:id="rId38"/>
    <p:sldId id="287" r:id="rId39"/>
    <p:sldId id="336" r:id="rId40"/>
    <p:sldId id="285" r:id="rId41"/>
    <p:sldId id="281" r:id="rId42"/>
    <p:sldId id="337" r:id="rId43"/>
    <p:sldId id="286" r:id="rId44"/>
    <p:sldId id="288" r:id="rId45"/>
    <p:sldId id="338" r:id="rId46"/>
    <p:sldId id="289" r:id="rId47"/>
    <p:sldId id="339" r:id="rId48"/>
    <p:sldId id="340" r:id="rId49"/>
    <p:sldId id="341" r:id="rId50"/>
    <p:sldId id="291" r:id="rId51"/>
    <p:sldId id="342" r:id="rId52"/>
    <p:sldId id="343" r:id="rId53"/>
    <p:sldId id="293" r:id="rId54"/>
    <p:sldId id="344" r:id="rId55"/>
    <p:sldId id="294" r:id="rId56"/>
    <p:sldId id="345" r:id="rId57"/>
    <p:sldId id="346" r:id="rId58"/>
    <p:sldId id="377" r:id="rId59"/>
    <p:sldId id="378" r:id="rId60"/>
    <p:sldId id="295" r:id="rId61"/>
    <p:sldId id="347" r:id="rId62"/>
    <p:sldId id="348" r:id="rId63"/>
    <p:sldId id="349" r:id="rId64"/>
    <p:sldId id="350" r:id="rId65"/>
    <p:sldId id="297" r:id="rId66"/>
    <p:sldId id="300" r:id="rId67"/>
    <p:sldId id="353" r:id="rId68"/>
    <p:sldId id="352" r:id="rId69"/>
    <p:sldId id="299" r:id="rId70"/>
    <p:sldId id="351" r:id="rId71"/>
    <p:sldId id="301" r:id="rId72"/>
    <p:sldId id="355" r:id="rId73"/>
    <p:sldId id="302" r:id="rId74"/>
    <p:sldId id="354" r:id="rId75"/>
    <p:sldId id="309" r:id="rId76"/>
    <p:sldId id="310" r:id="rId77"/>
    <p:sldId id="311" r:id="rId78"/>
    <p:sldId id="356" r:id="rId79"/>
    <p:sldId id="357" r:id="rId80"/>
    <p:sldId id="358" r:id="rId81"/>
    <p:sldId id="312" r:id="rId82"/>
    <p:sldId id="359" r:id="rId83"/>
    <p:sldId id="313" r:id="rId84"/>
    <p:sldId id="316" r:id="rId85"/>
    <p:sldId id="315" r:id="rId86"/>
    <p:sldId id="360" r:id="rId87"/>
    <p:sldId id="362" r:id="rId88"/>
    <p:sldId id="361" r:id="rId89"/>
    <p:sldId id="317" r:id="rId90"/>
    <p:sldId id="363" r:id="rId91"/>
    <p:sldId id="318" r:id="rId92"/>
    <p:sldId id="364" r:id="rId93"/>
    <p:sldId id="365" r:id="rId94"/>
    <p:sldId id="319" r:id="rId95"/>
    <p:sldId id="366" r:id="rId96"/>
    <p:sldId id="368" r:id="rId97"/>
    <p:sldId id="320" r:id="rId98"/>
    <p:sldId id="367" r:id="rId99"/>
    <p:sldId id="369" r:id="rId100"/>
    <p:sldId id="370" r:id="rId101"/>
    <p:sldId id="322" r:id="rId102"/>
    <p:sldId id="371" r:id="rId103"/>
    <p:sldId id="373" r:id="rId104"/>
    <p:sldId id="372" r:id="rId105"/>
    <p:sldId id="323" r:id="rId106"/>
    <p:sldId id="374" r:id="rId107"/>
    <p:sldId id="375" r:id="rId108"/>
    <p:sldId id="324"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74" autoAdjust="0"/>
  </p:normalViewPr>
  <p:slideViewPr>
    <p:cSldViewPr>
      <p:cViewPr varScale="1">
        <p:scale>
          <a:sx n="45" d="100"/>
          <a:sy n="45" d="100"/>
        </p:scale>
        <p:origin x="-21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2F53B-6BE4-44C0-A28E-96309B9BFCB7}" type="datetimeFigureOut">
              <a:rPr lang="zh-CN" altLang="en-US" smtClean="0"/>
              <a:t>2018/5/8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6BB8A-F0CC-4FF8-AE75-929D2597BA63}" type="slidenum">
              <a:rPr lang="zh-CN" altLang="en-US" smtClean="0"/>
              <a:t>‹#›</a:t>
            </a:fld>
            <a:endParaRPr lang="zh-CN" altLang="en-US"/>
          </a:p>
        </p:txBody>
      </p:sp>
    </p:spTree>
    <p:extLst>
      <p:ext uri="{BB962C8B-B14F-4D97-AF65-F5344CB8AC3E}">
        <p14:creationId xmlns:p14="http://schemas.microsoft.com/office/powerpoint/2010/main" val="147777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usr</a:t>
            </a:r>
            <a:r>
              <a:rPr lang="en-US" altLang="zh-CN" dirty="0" smtClean="0"/>
              <a:t>/x11/bin</a:t>
            </a:r>
            <a:r>
              <a:rPr lang="zh-CN" altLang="en-US" dirty="0" smtClean="0"/>
              <a:t>目录下存放的部分程序：</a:t>
            </a:r>
            <a:r>
              <a:rPr lang="en-US" altLang="zh-CN" sz="1200" b="0" i="0" kern="1200" dirty="0" smtClean="0">
                <a:solidFill>
                  <a:schemeClr val="tx1"/>
                </a:solidFill>
                <a:effectLst/>
                <a:latin typeface="+mn-lt"/>
                <a:ea typeface="+mn-ea"/>
                <a:cs typeface="+mn-cs"/>
              </a:rPr>
              <a:t>animate </a:t>
            </a:r>
            <a:r>
              <a:rPr lang="zh-CN" altLang="en-US" sz="1200" b="0" i="0" kern="1200" dirty="0" smtClean="0">
                <a:solidFill>
                  <a:schemeClr val="tx1"/>
                </a:solidFill>
                <a:effectLst/>
                <a:latin typeface="+mn-lt"/>
                <a:ea typeface="+mn-ea"/>
                <a:cs typeface="+mn-cs"/>
              </a:rPr>
              <a:t>输出图形结果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bitmap </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bmtoa</a:t>
            </a:r>
            <a:r>
              <a:rPr lang="en-US" altLang="zh-CN" sz="1200" b="0" i="0" kern="1200" dirty="0" smtClean="0">
                <a:solidFill>
                  <a:schemeClr val="tx1"/>
                </a:solidFill>
                <a:effectLst/>
                <a:latin typeface="+mn-lt"/>
                <a:ea typeface="+mn-ea"/>
                <a:cs typeface="+mn-cs"/>
              </a:rPr>
              <a:t> </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bounce </a:t>
            </a:r>
            <a:r>
              <a:rPr lang="zh-CN" altLang="en-US" sz="1200" b="0" i="0" kern="1200" dirty="0" smtClean="0">
                <a:solidFill>
                  <a:schemeClr val="tx1"/>
                </a:solidFill>
                <a:effectLst/>
                <a:latin typeface="+mn-lt"/>
                <a:ea typeface="+mn-ea"/>
                <a:cs typeface="+mn-cs"/>
              </a:rPr>
              <a:t>输出</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屏幕保存结果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display </a:t>
            </a:r>
            <a:r>
              <a:rPr lang="zh-CN" altLang="en-US" sz="1200" b="0" i="0" kern="1200" dirty="0" smtClean="0">
                <a:solidFill>
                  <a:schemeClr val="tx1"/>
                </a:solidFill>
                <a:effectLst/>
                <a:latin typeface="+mn-lt"/>
                <a:ea typeface="+mn-ea"/>
                <a:cs typeface="+mn-cs"/>
              </a:rPr>
              <a:t>浏览编辑</a:t>
            </a:r>
            <a:r>
              <a:rPr lang="en-US" altLang="zh-CN" sz="1200" b="0" i="0" kern="1200" dirty="0" smtClean="0">
                <a:solidFill>
                  <a:schemeClr val="tx1"/>
                </a:solidFill>
                <a:effectLst/>
                <a:latin typeface="+mn-lt"/>
                <a:ea typeface="+mn-ea"/>
                <a:cs typeface="+mn-cs"/>
              </a:rPr>
              <a:t>image </a:t>
            </a:r>
            <a:r>
              <a:rPr lang="en-US" altLang="zh-CN" sz="1200" b="0" i="0" kern="1200" dirty="0" err="1" smtClean="0">
                <a:solidFill>
                  <a:schemeClr val="tx1"/>
                </a:solidFill>
                <a:effectLst/>
                <a:latin typeface="+mn-lt"/>
                <a:ea typeface="+mn-ea"/>
                <a:cs typeface="+mn-cs"/>
              </a:rPr>
              <a:t>magick</a:t>
            </a:r>
            <a:r>
              <a:rPr lang="zh-CN" altLang="en-US" sz="1200" b="0" i="0" kern="1200" dirty="0" smtClean="0">
                <a:solidFill>
                  <a:schemeClr val="tx1"/>
                </a:solidFill>
                <a:effectLst/>
                <a:latin typeface="+mn-lt"/>
                <a:ea typeface="+mn-ea"/>
                <a:cs typeface="+mn-cs"/>
              </a:rPr>
              <a:t>图像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editres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编辑</a:t>
            </a:r>
            <a:r>
              <a:rPr lang="en-US" altLang="zh-CN" sz="1200" b="0" i="0" kern="1200" dirty="0" smtClean="0">
                <a:solidFill>
                  <a:schemeClr val="tx1"/>
                </a:solidFill>
                <a:effectLst/>
                <a:latin typeface="+mn-lt"/>
                <a:ea typeface="+mn-ea"/>
                <a:cs typeface="+mn-cs"/>
              </a:rPr>
              <a:t>X11</a:t>
            </a:r>
            <a:r>
              <a:rPr lang="zh-CN" altLang="en-US" sz="1200" b="0" i="0" kern="1200" dirty="0" smtClean="0">
                <a:solidFill>
                  <a:schemeClr val="tx1"/>
                </a:solidFill>
                <a:effectLst/>
                <a:latin typeface="+mn-lt"/>
                <a:ea typeface="+mn-ea"/>
                <a:cs typeface="+mn-cs"/>
              </a:rPr>
              <a:t>资源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flsfonts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显示</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字体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fly8 </a:t>
            </a:r>
            <a:r>
              <a:rPr lang="zh-CN" altLang="en-US" sz="1200" b="0" i="0" kern="1200" dirty="0" smtClean="0">
                <a:solidFill>
                  <a:schemeClr val="tx1"/>
                </a:solidFill>
                <a:effectLst/>
                <a:latin typeface="+mn-lt"/>
                <a:ea typeface="+mn-ea"/>
                <a:cs typeface="+mn-cs"/>
              </a:rPr>
              <a:t>模仿</a:t>
            </a:r>
            <a:r>
              <a:rPr lang="en-US" altLang="zh-CN" sz="1200" b="0" i="0" kern="1200" dirty="0" smtClean="0">
                <a:solidFill>
                  <a:schemeClr val="tx1"/>
                </a:solidFill>
                <a:effectLst/>
                <a:latin typeface="+mn-lt"/>
                <a:ea typeface="+mn-ea"/>
                <a:cs typeface="+mn-cs"/>
              </a:rPr>
              <a:t>X11</a:t>
            </a:r>
            <a:r>
              <a:rPr lang="zh-CN" altLang="en-US" sz="1200" b="0" i="0" kern="1200" dirty="0" smtClean="0">
                <a:solidFill>
                  <a:schemeClr val="tx1"/>
                </a:solidFill>
                <a:effectLst/>
                <a:latin typeface="+mn-lt"/>
                <a:ea typeface="+mn-ea"/>
                <a:cs typeface="+mn-cs"/>
              </a:rPr>
              <a:t>飞行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fsinfo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a:t>
            </a:r>
            <a:r>
              <a:rPr lang="en-US" altLang="zh-CN" sz="1200" b="0" i="0" kern="1200" dirty="0" smtClean="0">
                <a:solidFill>
                  <a:schemeClr val="tx1"/>
                </a:solidFill>
                <a:effectLst/>
                <a:latin typeface="+mn-lt"/>
                <a:ea typeface="+mn-ea"/>
                <a:cs typeface="+mn-cs"/>
              </a:rPr>
              <a:t>X11</a:t>
            </a:r>
            <a:r>
              <a:rPr lang="zh-CN" altLang="en-US" sz="1200" b="0" i="0" kern="1200" dirty="0" smtClean="0">
                <a:solidFill>
                  <a:schemeClr val="tx1"/>
                </a:solidFill>
                <a:effectLst/>
                <a:latin typeface="+mn-lt"/>
                <a:ea typeface="+mn-ea"/>
                <a:cs typeface="+mn-cs"/>
              </a:rPr>
              <a:t>字体服务功能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gears </a:t>
            </a:r>
            <a:r>
              <a:rPr lang="zh-CN" altLang="en-US" sz="1200" b="0" i="0" kern="1200" dirty="0" smtClean="0">
                <a:solidFill>
                  <a:schemeClr val="tx1"/>
                </a:solidFill>
                <a:effectLst/>
                <a:latin typeface="+mn-lt"/>
                <a:ea typeface="+mn-ea"/>
                <a:cs typeface="+mn-cs"/>
              </a:rPr>
              <a:t>显示</a:t>
            </a:r>
            <a:r>
              <a:rPr lang="en-US" altLang="zh-CN" sz="1200" b="0" i="0" kern="1200" dirty="0" smtClean="0">
                <a:solidFill>
                  <a:schemeClr val="tx1"/>
                </a:solidFill>
                <a:effectLst/>
                <a:latin typeface="+mn-lt"/>
                <a:ea typeface="+mn-ea"/>
                <a:cs typeface="+mn-cs"/>
              </a:rPr>
              <a:t>X11</a:t>
            </a:r>
            <a:r>
              <a:rPr lang="zh-CN" altLang="en-US" sz="1200" b="0" i="0" kern="1200" dirty="0" smtClean="0">
                <a:solidFill>
                  <a:schemeClr val="tx1"/>
                </a:solidFill>
                <a:effectLst/>
                <a:latin typeface="+mn-lt"/>
                <a:ea typeface="+mn-ea"/>
                <a:cs typeface="+mn-cs"/>
              </a:rPr>
              <a:t>屏幕保护程序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gedit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提供一个简单的</a:t>
            </a:r>
            <a:r>
              <a:rPr lang="en-US" altLang="zh-CN" sz="1200" b="0" i="0" kern="1200" dirty="0" smtClean="0">
                <a:solidFill>
                  <a:schemeClr val="tx1"/>
                </a:solidFill>
                <a:effectLst/>
                <a:latin typeface="+mn-lt"/>
                <a:ea typeface="+mn-ea"/>
                <a:cs typeface="+mn-cs"/>
              </a:rPr>
              <a:t>GNOME</a:t>
            </a:r>
            <a:r>
              <a:rPr lang="zh-CN" altLang="en-US" sz="1200" b="0" i="0" kern="1200" dirty="0" smtClean="0">
                <a:solidFill>
                  <a:schemeClr val="tx1"/>
                </a:solidFill>
                <a:effectLst/>
                <a:latin typeface="+mn-lt"/>
                <a:ea typeface="+mn-ea"/>
                <a:cs typeface="+mn-cs"/>
              </a:rPr>
              <a:t>文本编辑器 </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/bin </a:t>
            </a:r>
            <a:r>
              <a:rPr lang="zh-CN" altLang="en-US" sz="1200" b="0" i="0" kern="1200" dirty="0" smtClean="0">
                <a:solidFill>
                  <a:schemeClr val="tx1"/>
                </a:solidFill>
                <a:effectLst/>
                <a:latin typeface="+mn-lt"/>
                <a:ea typeface="+mn-ea"/>
                <a:cs typeface="+mn-cs"/>
              </a:rPr>
              <a:t>是系统自带的应用</a:t>
            </a:r>
          </a:p>
          <a:p>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/local/bin </a:t>
            </a:r>
            <a:r>
              <a:rPr lang="zh-CN" altLang="en-US" sz="1200" b="0" i="0" kern="1200" dirty="0" smtClean="0">
                <a:solidFill>
                  <a:schemeClr val="tx1"/>
                </a:solidFill>
                <a:effectLst/>
                <a:latin typeface="+mn-lt"/>
                <a:ea typeface="+mn-ea"/>
                <a:cs typeface="+mn-cs"/>
              </a:rPr>
              <a:t>是自己安装的应用和自己写的全局脚本</a:t>
            </a:r>
          </a:p>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6</a:t>
            </a:fld>
            <a:endParaRPr lang="zh-CN" altLang="en-US"/>
          </a:p>
        </p:txBody>
      </p:sp>
    </p:spTree>
    <p:extLst>
      <p:ext uri="{BB962C8B-B14F-4D97-AF65-F5344CB8AC3E}">
        <p14:creationId xmlns:p14="http://schemas.microsoft.com/office/powerpoint/2010/main" val="135983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fcntl</a:t>
            </a:r>
            <a:r>
              <a:rPr lang="zh-CN" altLang="en-US" dirty="0" smtClean="0"/>
              <a:t>可以修改文件的权限</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34</a:t>
            </a:fld>
            <a:endParaRPr lang="zh-CN" altLang="en-US"/>
          </a:p>
        </p:txBody>
      </p:sp>
    </p:spTree>
    <p:extLst>
      <p:ext uri="{BB962C8B-B14F-4D97-AF65-F5344CB8AC3E}">
        <p14:creationId xmlns:p14="http://schemas.microsoft.com/office/powerpoint/2010/main" val="13870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37</a:t>
            </a:fld>
            <a:endParaRPr lang="zh-CN" altLang="en-US"/>
          </a:p>
        </p:txBody>
      </p:sp>
    </p:spTree>
    <p:extLst>
      <p:ext uri="{BB962C8B-B14F-4D97-AF65-F5344CB8AC3E}">
        <p14:creationId xmlns:p14="http://schemas.microsoft.com/office/powerpoint/2010/main" val="337349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perror</a:t>
            </a:r>
            <a:r>
              <a:rPr lang="zh-CN" altLang="en-US" dirty="0" smtClean="0"/>
              <a:t>（“</a:t>
            </a:r>
            <a:r>
              <a:rPr lang="en-US" altLang="zh-CN" dirty="0" smtClean="0"/>
              <a:t>string</a:t>
            </a:r>
            <a:r>
              <a:rPr lang="zh-CN" altLang="en-US" dirty="0" smtClean="0"/>
              <a:t>”）函数是把</a:t>
            </a:r>
            <a:r>
              <a:rPr lang="en-US" altLang="zh-CN" dirty="0" smtClean="0"/>
              <a:t>error</a:t>
            </a:r>
            <a:r>
              <a:rPr lang="zh-CN" altLang="en-US" dirty="0" smtClean="0"/>
              <a:t>变量中报告的当前错误映射到一个字符串</a:t>
            </a:r>
            <a:r>
              <a:rPr lang="en-US" altLang="zh-CN" dirty="0" smtClean="0"/>
              <a:t>string2</a:t>
            </a:r>
            <a:r>
              <a:rPr lang="zh-CN" altLang="en-US" dirty="0" smtClean="0"/>
              <a:t>中，并把它输出到标准错误输出流中，在标准错误输出中能看到的结果是</a:t>
            </a:r>
            <a:r>
              <a:rPr lang="en-US" altLang="zh-CN" dirty="0" smtClean="0"/>
              <a:t>:string+</a:t>
            </a:r>
            <a:r>
              <a:rPr lang="zh-CN" altLang="en-US" dirty="0" smtClean="0"/>
              <a:t>空格</a:t>
            </a:r>
            <a:r>
              <a:rPr lang="en-US" altLang="zh-CN" dirty="0" smtClean="0"/>
              <a:t>+string2</a:t>
            </a:r>
            <a:r>
              <a:rPr lang="zh-CN" altLang="en-US" dirty="0" smtClean="0"/>
              <a:t> </a:t>
            </a:r>
          </a:p>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38</a:t>
            </a:fld>
            <a:endParaRPr lang="zh-CN" altLang="en-US"/>
          </a:p>
        </p:txBody>
      </p:sp>
    </p:spTree>
    <p:extLst>
      <p:ext uri="{BB962C8B-B14F-4D97-AF65-F5344CB8AC3E}">
        <p14:creationId xmlns:p14="http://schemas.microsoft.com/office/powerpoint/2010/main" val="1133088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O_EXCL</a:t>
            </a:r>
            <a:r>
              <a:rPr lang="zh-CN" altLang="en-US" dirty="0" smtClean="0"/>
              <a:t>与</a:t>
            </a:r>
            <a:r>
              <a:rPr lang="en-US" altLang="zh-CN" dirty="0" smtClean="0"/>
              <a:t>O_CREAT</a:t>
            </a:r>
            <a:r>
              <a:rPr lang="zh-CN" altLang="en-US" dirty="0" smtClean="0"/>
              <a:t>一起使用可以防止两个程序同时创建同一个文件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open</a:t>
            </a:r>
            <a:r>
              <a:rPr lang="zh-CN" altLang="en-US" dirty="0" smtClean="0"/>
              <a:t>调用创建文件时，</a:t>
            </a:r>
            <a:r>
              <a:rPr lang="en-US" altLang="zh-CN" dirty="0" smtClean="0"/>
              <a:t>mode</a:t>
            </a:r>
            <a:r>
              <a:rPr lang="zh-CN" altLang="en-US" dirty="0" smtClean="0"/>
              <a:t>参数会和</a:t>
            </a:r>
            <a:r>
              <a:rPr lang="en-US" altLang="zh-CN" dirty="0" err="1" smtClean="0"/>
              <a:t>umask</a:t>
            </a:r>
            <a:r>
              <a:rPr lang="zh-CN" altLang="en-US" dirty="0" smtClean="0"/>
              <a:t>值进行比较，如果</a:t>
            </a:r>
            <a:r>
              <a:rPr lang="en-US" altLang="zh-CN" dirty="0" smtClean="0"/>
              <a:t>mode</a:t>
            </a:r>
            <a:r>
              <a:rPr lang="zh-CN" altLang="en-US" dirty="0" smtClean="0"/>
              <a:t>参数设置的位在</a:t>
            </a:r>
            <a:r>
              <a:rPr lang="en-US" altLang="zh-CN" dirty="0" err="1" smtClean="0"/>
              <a:t>umask</a:t>
            </a:r>
            <a:r>
              <a:rPr lang="zh-CN" altLang="en-US" dirty="0" smtClean="0"/>
              <a:t>值中被设置了，那么就会从文件的访问权限中删除</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40</a:t>
            </a:fld>
            <a:endParaRPr lang="zh-CN" altLang="en-US"/>
          </a:p>
        </p:txBody>
      </p:sp>
    </p:spTree>
    <p:extLst>
      <p:ext uri="{BB962C8B-B14F-4D97-AF65-F5344CB8AC3E}">
        <p14:creationId xmlns:p14="http://schemas.microsoft.com/office/powerpoint/2010/main" val="333589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buf</a:t>
            </a:r>
            <a:r>
              <a:rPr lang="zh-CN" altLang="en-US" dirty="0" smtClean="0"/>
              <a:t>实际上是存入数据内容的内存空间</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43</a:t>
            </a:fld>
            <a:endParaRPr lang="zh-CN" altLang="en-US"/>
          </a:p>
        </p:txBody>
      </p:sp>
    </p:spTree>
    <p:extLst>
      <p:ext uri="{BB962C8B-B14F-4D97-AF65-F5344CB8AC3E}">
        <p14:creationId xmlns:p14="http://schemas.microsoft.com/office/powerpoint/2010/main" val="4233877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每个进程都会默认打开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个文件描述符，即</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代表标准输入流、</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代表标准输出流、</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代表标准错误流。通常标准输入流对应着键盘的设备文件、标准输出流和错误流对应着显示器的设备文件。在编程中通常使用宏</a:t>
            </a:r>
            <a:r>
              <a:rPr lang="en-US" altLang="zh-CN" sz="1200" b="0" i="0" kern="1200" dirty="0" smtClean="0">
                <a:solidFill>
                  <a:schemeClr val="tx1"/>
                </a:solidFill>
                <a:effectLst/>
                <a:latin typeface="+mn-lt"/>
                <a:ea typeface="+mn-ea"/>
                <a:cs typeface="+mn-cs"/>
              </a:rPr>
              <a:t>STDIN_FILENO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STDOUT_FILENO</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STDERR_FILENO</a:t>
            </a:r>
            <a:r>
              <a:rPr lang="zh-CN" altLang="en-US" sz="1200" b="0" i="0" kern="1200" dirty="0" smtClean="0">
                <a:solidFill>
                  <a:schemeClr val="tx1"/>
                </a:solidFill>
                <a:effectLst/>
                <a:latin typeface="+mn-lt"/>
                <a:ea typeface="+mn-ea"/>
                <a:cs typeface="+mn-cs"/>
              </a:rPr>
              <a:t>分别来代表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p>
          <a:p>
            <a:r>
              <a:rPr lang="en-US" altLang="zh-CN" dirty="0" smtClean="0"/>
              <a:t>2</a:t>
            </a:r>
            <a:r>
              <a:rPr lang="zh-CN" altLang="en-US" dirty="0" smtClean="0"/>
              <a:t>、</a:t>
            </a:r>
            <a:r>
              <a:rPr lang="en-US" altLang="zh-CN" dirty="0" err="1" smtClean="0"/>
              <a:t>perror</a:t>
            </a:r>
            <a:r>
              <a:rPr lang="zh-CN" altLang="en-US" dirty="0" smtClean="0"/>
              <a:t>（“</a:t>
            </a:r>
            <a:r>
              <a:rPr lang="en-US" altLang="zh-CN" dirty="0" smtClean="0"/>
              <a:t>string</a:t>
            </a:r>
            <a:r>
              <a:rPr lang="zh-CN" altLang="en-US" dirty="0" smtClean="0"/>
              <a:t>”）函数是把</a:t>
            </a:r>
            <a:r>
              <a:rPr lang="en-US" altLang="zh-CN" dirty="0" smtClean="0"/>
              <a:t>error</a:t>
            </a:r>
            <a:r>
              <a:rPr lang="zh-CN" altLang="en-US" dirty="0" smtClean="0"/>
              <a:t>变量中报告的当前错误映射到一个字符串</a:t>
            </a:r>
            <a:r>
              <a:rPr lang="en-US" altLang="zh-CN" dirty="0" smtClean="0"/>
              <a:t>string2</a:t>
            </a:r>
            <a:r>
              <a:rPr lang="zh-CN" altLang="en-US" dirty="0" smtClean="0"/>
              <a:t>中，并把它输出到标准错误输出流中，在标准错误输出中能看到的结果是</a:t>
            </a:r>
            <a:r>
              <a:rPr lang="en-US" altLang="zh-CN" dirty="0" smtClean="0"/>
              <a:t>:string+</a:t>
            </a:r>
            <a:r>
              <a:rPr lang="zh-CN" altLang="en-US" dirty="0" smtClean="0"/>
              <a:t>空格</a:t>
            </a:r>
            <a:r>
              <a:rPr lang="en-US" altLang="zh-CN" dirty="0" smtClean="0"/>
              <a:t>+string2</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44</a:t>
            </a:fld>
            <a:endParaRPr lang="zh-CN" altLang="en-US"/>
          </a:p>
        </p:txBody>
      </p:sp>
    </p:spTree>
    <p:extLst>
      <p:ext uri="{BB962C8B-B14F-4D97-AF65-F5344CB8AC3E}">
        <p14:creationId xmlns:p14="http://schemas.microsoft.com/office/powerpoint/2010/main" val="317051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对于常规文件的读写是不会阻塞的，不管读多少字节，</a:t>
            </a:r>
            <a:r>
              <a:rPr lang="en-US" altLang="zh-CN" dirty="0" smtClean="0"/>
              <a:t>read</a:t>
            </a:r>
            <a:r>
              <a:rPr lang="zh-CN" altLang="en-US" dirty="0" smtClean="0"/>
              <a:t>一定会在有限的时间内返回，但是从终端终端或者从网络读则不一定，如果从终端输入的数据没有换行符，或者没有用户从终端读入，调用</a:t>
            </a:r>
            <a:r>
              <a:rPr lang="en-US" altLang="zh-CN" dirty="0" smtClean="0"/>
              <a:t>read</a:t>
            </a:r>
            <a:r>
              <a:rPr lang="zh-CN" altLang="en-US" dirty="0" smtClean="0"/>
              <a:t>读终端设备就会阻塞，如果网络上没有接收到数据包调用</a:t>
            </a:r>
            <a:r>
              <a:rPr lang="en-US" altLang="zh-CN" dirty="0" smtClean="0"/>
              <a:t>read</a:t>
            </a:r>
            <a:r>
              <a:rPr lang="zh-CN" altLang="en-US" dirty="0" smtClean="0"/>
              <a:t>从网络读时就会阻塞，阻塞多长时间是不确定的，如果一直没有数据到达就一直阻塞</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45</a:t>
            </a:fld>
            <a:endParaRPr lang="zh-CN" altLang="en-US"/>
          </a:p>
        </p:txBody>
      </p:sp>
    </p:spTree>
    <p:extLst>
      <p:ext uri="{BB962C8B-B14F-4D97-AF65-F5344CB8AC3E}">
        <p14:creationId xmlns:p14="http://schemas.microsoft.com/office/powerpoint/2010/main" val="1977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完整代码</a:t>
            </a:r>
            <a:r>
              <a:rPr lang="en-US" altLang="zh-CN" dirty="0" smtClean="0"/>
              <a:t>5-9.c</a:t>
            </a:r>
            <a:r>
              <a:rPr lang="zh-CN" altLang="en-US" dirty="0" smtClean="0"/>
              <a:t>在教学平台上</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sz="1200" b="0" i="0" kern="1200" dirty="0" smtClean="0">
                <a:solidFill>
                  <a:schemeClr val="tx1"/>
                </a:solidFill>
                <a:effectLst/>
                <a:latin typeface="+mn-lt"/>
                <a:ea typeface="+mn-ea"/>
                <a:cs typeface="+mn-cs"/>
              </a:rPr>
              <a:t>EWOULDBLOCK</a:t>
            </a:r>
            <a:r>
              <a:rPr lang="zh-CN" altLang="en-US" sz="1200" b="0" i="0" kern="1200" dirty="0" smtClean="0">
                <a:solidFill>
                  <a:schemeClr val="tx1"/>
                </a:solidFill>
                <a:effectLst/>
                <a:latin typeface="+mn-lt"/>
                <a:ea typeface="+mn-ea"/>
                <a:cs typeface="+mn-cs"/>
              </a:rPr>
              <a:t>：用于非阻塞模式，不需要重新读或者写</a:t>
            </a:r>
            <a:endParaRPr lang="zh-CN" altLang="en-US" dirty="0" smtClean="0"/>
          </a:p>
          <a:p>
            <a:pPr latinLnBrk="1"/>
            <a:r>
              <a:rPr lang="en-US" altLang="zh-CN" dirty="0" smtClean="0"/>
              <a:t>2</a:t>
            </a:r>
            <a:r>
              <a:rPr lang="zh-CN" altLang="en-US" dirty="0" smtClean="0"/>
              <a:t>、</a:t>
            </a:r>
            <a:r>
              <a:rPr lang="en-US" altLang="zh-CN" sz="1200" b="0" i="0" kern="1200" dirty="0" smtClean="0">
                <a:solidFill>
                  <a:schemeClr val="tx1"/>
                </a:solidFill>
                <a:effectLst/>
                <a:latin typeface="+mn-lt"/>
                <a:ea typeface="+mn-ea"/>
                <a:cs typeface="+mn-cs"/>
              </a:rPr>
              <a:t>EINTR</a:t>
            </a:r>
            <a:r>
              <a:rPr lang="zh-CN" altLang="en-US" sz="1200" b="0" i="0" kern="1200" dirty="0" smtClean="0">
                <a:solidFill>
                  <a:schemeClr val="tx1"/>
                </a:solidFill>
                <a:effectLst/>
                <a:latin typeface="+mn-lt"/>
                <a:ea typeface="+mn-ea"/>
                <a:cs typeface="+mn-cs"/>
              </a:rPr>
              <a:t>：指操作被中断唤醒，需要重新读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a:t>
            </a:r>
            <a:r>
              <a:rPr lang="zh-CN" altLang="en-US" dirty="0" smtClean="0"/>
              <a:t/>
            </a:r>
            <a:br>
              <a:rPr lang="zh-CN" altLang="en-US" dirty="0" smtClean="0"/>
            </a:br>
            <a:r>
              <a:rPr lang="en-US" altLang="zh-CN" dirty="0" smtClean="0"/>
              <a:t>3</a:t>
            </a:r>
            <a:r>
              <a:rPr lang="zh-CN" altLang="en-US" dirty="0" smtClean="0"/>
              <a:t>、</a:t>
            </a:r>
            <a:r>
              <a:rPr lang="en-US" altLang="zh-CN" sz="1200" b="0" i="0" kern="1200" dirty="0" smtClean="0">
                <a:solidFill>
                  <a:schemeClr val="tx1"/>
                </a:solidFill>
                <a:effectLst/>
                <a:latin typeface="+mn-lt"/>
                <a:ea typeface="+mn-ea"/>
                <a:cs typeface="+mn-cs"/>
              </a:rPr>
              <a:t>EAGAIN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EAGAIN</a:t>
            </a:r>
            <a:r>
              <a:rPr lang="zh-CN" altLang="en-US" sz="1200" b="0" i="0" kern="1200" dirty="0" smtClean="0">
                <a:solidFill>
                  <a:schemeClr val="tx1"/>
                </a:solidFill>
                <a:effectLst/>
                <a:latin typeface="+mn-lt"/>
                <a:ea typeface="+mn-ea"/>
                <a:cs typeface="+mn-cs"/>
              </a:rPr>
              <a:t>是其中比较常见的一个错误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比如用在非阻塞操作中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pPr latinLnBrk="1"/>
            <a:r>
              <a:rPr lang="zh-CN" altLang="en-US" sz="1200" b="0" i="0" kern="1200" dirty="0" smtClean="0">
                <a:solidFill>
                  <a:schemeClr val="tx1"/>
                </a:solidFill>
                <a:effectLst/>
                <a:latin typeface="+mn-lt"/>
                <a:ea typeface="+mn-ea"/>
                <a:cs typeface="+mn-cs"/>
              </a:rPr>
              <a:t>从字面上来看，是提示再试一次。这个错误经常出现在当应用程序进行一些非阻塞</a:t>
            </a:r>
            <a:r>
              <a:rPr lang="en-US" altLang="zh-CN" sz="1200" b="0" i="0" kern="1200" dirty="0" smtClean="0">
                <a:solidFill>
                  <a:schemeClr val="tx1"/>
                </a:solidFill>
                <a:effectLst/>
                <a:latin typeface="+mn-lt"/>
                <a:ea typeface="+mn-ea"/>
                <a:cs typeface="+mn-cs"/>
              </a:rPr>
              <a:t>(non-blocking)</a:t>
            </a:r>
            <a:r>
              <a:rPr lang="zh-CN" altLang="en-US" sz="1200" b="0" i="0" kern="1200" dirty="0" smtClean="0">
                <a:solidFill>
                  <a:schemeClr val="tx1"/>
                </a:solidFill>
                <a:effectLst/>
                <a:latin typeface="+mn-lt"/>
                <a:ea typeface="+mn-ea"/>
                <a:cs typeface="+mn-cs"/>
              </a:rPr>
              <a:t>操作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对文件或</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的时候。</a:t>
            </a:r>
          </a:p>
          <a:p>
            <a:pPr latinLnBrk="1"/>
            <a:r>
              <a:rPr lang="zh-CN" altLang="en-US" sz="1200" b="0" i="0" kern="1200" dirty="0" smtClean="0">
                <a:solidFill>
                  <a:schemeClr val="tx1"/>
                </a:solidFill>
                <a:effectLst/>
                <a:latin typeface="+mn-lt"/>
                <a:ea typeface="+mn-ea"/>
                <a:cs typeface="+mn-cs"/>
              </a:rPr>
              <a:t>　　例如，以 </a:t>
            </a:r>
            <a:r>
              <a:rPr lang="en-US" altLang="zh-CN" sz="1200" b="0" i="0" kern="1200" dirty="0" smtClean="0">
                <a:solidFill>
                  <a:schemeClr val="tx1"/>
                </a:solidFill>
                <a:effectLst/>
                <a:latin typeface="+mn-lt"/>
                <a:ea typeface="+mn-ea"/>
                <a:cs typeface="+mn-cs"/>
              </a:rPr>
              <a:t>O_NONBLOCK</a:t>
            </a:r>
            <a:r>
              <a:rPr lang="zh-CN" altLang="en-US" sz="1200" b="0" i="0" kern="1200" dirty="0" smtClean="0">
                <a:solidFill>
                  <a:schemeClr val="tx1"/>
                </a:solidFill>
                <a:effectLst/>
                <a:latin typeface="+mn-lt"/>
                <a:ea typeface="+mn-ea"/>
                <a:cs typeface="+mn-cs"/>
              </a:rPr>
              <a:t>的标志打开文件</a:t>
            </a:r>
            <a:r>
              <a:rPr lang="en-US" altLang="zh-CN" sz="1200" b="0" i="0" kern="1200" dirty="0" smtClean="0">
                <a:solidFill>
                  <a:schemeClr val="tx1"/>
                </a:solidFill>
                <a:effectLst/>
                <a:latin typeface="+mn-lt"/>
                <a:ea typeface="+mn-ea"/>
                <a:cs typeface="+mn-cs"/>
              </a:rPr>
              <a:t>/socket/FIFO</a:t>
            </a:r>
            <a:r>
              <a:rPr lang="zh-CN" altLang="en-US" sz="1200" b="0" i="0" kern="1200" dirty="0" smtClean="0">
                <a:solidFill>
                  <a:schemeClr val="tx1"/>
                </a:solidFill>
                <a:effectLst/>
                <a:latin typeface="+mn-lt"/>
                <a:ea typeface="+mn-ea"/>
                <a:cs typeface="+mn-cs"/>
              </a:rPr>
              <a:t>，如果你连续做</a:t>
            </a:r>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操作而没有数据可读。此时程序不会阻塞起来等待数据准备就绪返 回，</a:t>
            </a:r>
          </a:p>
          <a:p>
            <a:pPr latinLnBrk="1"/>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函数会返回一个错误</a:t>
            </a:r>
            <a:r>
              <a:rPr lang="en-US" altLang="zh-CN" sz="1200" b="0" i="0" kern="1200" dirty="0" smtClean="0">
                <a:solidFill>
                  <a:schemeClr val="tx1"/>
                </a:solidFill>
                <a:effectLst/>
                <a:latin typeface="+mn-lt"/>
                <a:ea typeface="+mn-ea"/>
                <a:cs typeface="+mn-cs"/>
              </a:rPr>
              <a:t>EAGAIN</a:t>
            </a:r>
            <a:r>
              <a:rPr lang="zh-CN" altLang="en-US" sz="1200" b="0" i="0" kern="1200" dirty="0" smtClean="0">
                <a:solidFill>
                  <a:schemeClr val="tx1"/>
                </a:solidFill>
                <a:effectLst/>
                <a:latin typeface="+mn-lt"/>
                <a:ea typeface="+mn-ea"/>
                <a:cs typeface="+mn-cs"/>
              </a:rPr>
              <a:t>，提示你的应用程序现在没有数据可读请稍后再试。</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D16BB8A-F0CC-4FF8-AE75-929D2597BA63}" type="slidenum">
              <a:rPr lang="zh-CN" altLang="en-US" smtClean="0"/>
              <a:t>50</a:t>
            </a:fld>
            <a:endParaRPr lang="zh-CN" altLang="en-US"/>
          </a:p>
        </p:txBody>
      </p:sp>
    </p:spTree>
    <p:extLst>
      <p:ext uri="{BB962C8B-B14F-4D97-AF65-F5344CB8AC3E}">
        <p14:creationId xmlns:p14="http://schemas.microsoft.com/office/powerpoint/2010/main" val="973138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实验内容相关</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51</a:t>
            </a:fld>
            <a:endParaRPr lang="zh-CN" altLang="en-US"/>
          </a:p>
        </p:txBody>
      </p:sp>
    </p:spTree>
    <p:extLst>
      <p:ext uri="{BB962C8B-B14F-4D97-AF65-F5344CB8AC3E}">
        <p14:creationId xmlns:p14="http://schemas.microsoft.com/office/powerpoint/2010/main" val="3013773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52</a:t>
            </a:fld>
            <a:endParaRPr lang="zh-CN" altLang="en-US"/>
          </a:p>
        </p:txBody>
      </p:sp>
    </p:spTree>
    <p:extLst>
      <p:ext uri="{BB962C8B-B14F-4D97-AF65-F5344CB8AC3E}">
        <p14:creationId xmlns:p14="http://schemas.microsoft.com/office/powerpoint/2010/main" val="38841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进程控制将在第</a:t>
            </a:r>
            <a:r>
              <a:rPr lang="en-US" altLang="zh-CN" dirty="0" smtClean="0"/>
              <a:t>6</a:t>
            </a:r>
            <a:r>
              <a:rPr lang="zh-CN" altLang="en-US" dirty="0" smtClean="0"/>
              <a:t>章介绍</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13</a:t>
            </a:fld>
            <a:endParaRPr lang="zh-CN" altLang="en-US"/>
          </a:p>
        </p:txBody>
      </p:sp>
    </p:spTree>
    <p:extLst>
      <p:ext uri="{BB962C8B-B14F-4D97-AF65-F5344CB8AC3E}">
        <p14:creationId xmlns:p14="http://schemas.microsoft.com/office/powerpoint/2010/main" val="2911478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完整代码</a:t>
            </a:r>
            <a:r>
              <a:rPr lang="en-US" altLang="zh-CN" dirty="0" smtClean="0"/>
              <a:t>5-10.c</a:t>
            </a:r>
            <a:r>
              <a:rPr lang="zh-CN" altLang="en-US" dirty="0" smtClean="0"/>
              <a:t>在教学平台上</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55</a:t>
            </a:fld>
            <a:endParaRPr lang="zh-CN" altLang="en-US"/>
          </a:p>
        </p:txBody>
      </p:sp>
    </p:spTree>
    <p:extLst>
      <p:ext uri="{BB962C8B-B14F-4D97-AF65-F5344CB8AC3E}">
        <p14:creationId xmlns:p14="http://schemas.microsoft.com/office/powerpoint/2010/main" val="3986146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完整代码</a:t>
            </a:r>
            <a:r>
              <a:rPr lang="en-US" altLang="zh-CN" dirty="0" smtClean="0"/>
              <a:t>5-10.c</a:t>
            </a:r>
            <a:r>
              <a:rPr lang="zh-CN" altLang="en-US" dirty="0" smtClean="0"/>
              <a:t>在教学平台上</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56</a:t>
            </a:fld>
            <a:endParaRPr lang="zh-CN" altLang="en-US"/>
          </a:p>
        </p:txBody>
      </p:sp>
    </p:spTree>
    <p:extLst>
      <p:ext uri="{BB962C8B-B14F-4D97-AF65-F5344CB8AC3E}">
        <p14:creationId xmlns:p14="http://schemas.microsoft.com/office/powerpoint/2010/main" val="3986146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实验四的任务五</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62</a:t>
            </a:fld>
            <a:endParaRPr lang="zh-CN" altLang="en-US"/>
          </a:p>
        </p:txBody>
      </p:sp>
    </p:spTree>
    <p:extLst>
      <p:ext uri="{BB962C8B-B14F-4D97-AF65-F5344CB8AC3E}">
        <p14:creationId xmlns:p14="http://schemas.microsoft.com/office/powerpoint/2010/main" val="2250638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P81 3.2</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64</a:t>
            </a:fld>
            <a:endParaRPr lang="zh-CN" altLang="en-US"/>
          </a:p>
        </p:txBody>
      </p:sp>
    </p:spTree>
    <p:extLst>
      <p:ext uri="{BB962C8B-B14F-4D97-AF65-F5344CB8AC3E}">
        <p14:creationId xmlns:p14="http://schemas.microsoft.com/office/powerpoint/2010/main" val="276411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DIR</a:t>
            </a:r>
            <a:r>
              <a:rPr lang="zh-CN" altLang="en-US" sz="1200" b="0" i="0" kern="1200" dirty="0" smtClean="0">
                <a:solidFill>
                  <a:schemeClr val="tx1"/>
                </a:solidFill>
                <a:effectLst/>
                <a:latin typeface="+mn-lt"/>
                <a:ea typeface="+mn-ea"/>
                <a:cs typeface="+mn-cs"/>
              </a:rPr>
              <a:t>结构体类似于</a:t>
            </a:r>
            <a:r>
              <a:rPr lang="en-US" altLang="zh-CN" sz="1200" b="0" i="0" kern="1200" dirty="0" smtClean="0">
                <a:solidFill>
                  <a:schemeClr val="tx1"/>
                </a:solidFill>
                <a:effectLst/>
                <a:latin typeface="+mn-lt"/>
                <a:ea typeface="+mn-ea"/>
                <a:cs typeface="+mn-cs"/>
              </a:rPr>
              <a:t>FILE</a:t>
            </a:r>
            <a:r>
              <a:rPr lang="zh-CN" altLang="en-US" sz="1200" b="0" i="0" kern="1200" dirty="0" smtClean="0">
                <a:solidFill>
                  <a:schemeClr val="tx1"/>
                </a:solidFill>
                <a:effectLst/>
                <a:latin typeface="+mn-lt"/>
                <a:ea typeface="+mn-ea"/>
                <a:cs typeface="+mn-cs"/>
              </a:rPr>
              <a:t>，是一个内部结构，</a:t>
            </a:r>
            <a:r>
              <a:rPr lang="en-US" altLang="zh-CN" sz="1200" b="0" i="0" kern="1200" dirty="0" err="1" smtClean="0">
                <a:solidFill>
                  <a:schemeClr val="tx1"/>
                </a:solidFill>
                <a:effectLst/>
                <a:latin typeface="+mn-lt"/>
                <a:ea typeface="+mn-ea"/>
                <a:cs typeface="+mn-cs"/>
              </a:rPr>
              <a:t>readdir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rewinddir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closedir</a:t>
            </a:r>
            <a:r>
              <a:rPr lang="zh-CN" altLang="en-US" sz="1200" b="0" i="0" kern="1200" dirty="0" smtClean="0">
                <a:solidFill>
                  <a:schemeClr val="tx1"/>
                </a:solidFill>
                <a:effectLst/>
                <a:latin typeface="+mn-lt"/>
                <a:ea typeface="+mn-ea"/>
                <a:cs typeface="+mn-cs"/>
              </a:rPr>
              <a:t>函数用这个内部结构保存当前正在被读取的目录的有关信息。函数 </a:t>
            </a:r>
            <a:r>
              <a:rPr lang="en-US" altLang="zh-CN" sz="1200" b="0" i="0" kern="1200" dirty="0" smtClean="0">
                <a:solidFill>
                  <a:schemeClr val="tx1"/>
                </a:solidFill>
                <a:effectLst/>
                <a:latin typeface="+mn-lt"/>
                <a:ea typeface="+mn-ea"/>
                <a:cs typeface="+mn-cs"/>
              </a:rPr>
              <a:t>DIR *</a:t>
            </a:r>
            <a:r>
              <a:rPr lang="en-US" altLang="zh-CN" sz="1200" b="0" i="0" kern="1200" dirty="0" err="1" smtClean="0">
                <a:solidFill>
                  <a:schemeClr val="tx1"/>
                </a:solidFill>
                <a:effectLst/>
                <a:latin typeface="+mn-lt"/>
                <a:ea typeface="+mn-ea"/>
                <a:cs typeface="+mn-cs"/>
              </a:rPr>
              <a:t>opendir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const</a:t>
            </a:r>
            <a:r>
              <a:rPr lang="en-US" altLang="zh-CN" sz="1200" b="0" i="0" kern="1200" dirty="0" smtClean="0">
                <a:solidFill>
                  <a:schemeClr val="tx1"/>
                </a:solidFill>
                <a:effectLst/>
                <a:latin typeface="+mn-lt"/>
                <a:ea typeface="+mn-ea"/>
                <a:cs typeface="+mn-cs"/>
              </a:rPr>
              <a:t> char *pathname)</a:t>
            </a:r>
            <a:r>
              <a:rPr lang="zh-CN" altLang="en-US" sz="1200" b="0" i="0" kern="1200" dirty="0" smtClean="0">
                <a:solidFill>
                  <a:schemeClr val="tx1"/>
                </a:solidFill>
                <a:effectLst/>
                <a:latin typeface="+mn-lt"/>
                <a:ea typeface="+mn-ea"/>
                <a:cs typeface="+mn-cs"/>
              </a:rPr>
              <a:t>，即打开文件目录，返回的就是指向</a:t>
            </a:r>
            <a:r>
              <a:rPr lang="en-US" altLang="zh-CN" sz="1200" b="0" i="0" kern="1200" dirty="0" smtClean="0">
                <a:solidFill>
                  <a:schemeClr val="tx1"/>
                </a:solidFill>
                <a:effectLst/>
                <a:latin typeface="+mn-lt"/>
                <a:ea typeface="+mn-ea"/>
                <a:cs typeface="+mn-cs"/>
              </a:rPr>
              <a:t>DIR</a:t>
            </a:r>
            <a:r>
              <a:rPr lang="zh-CN" altLang="en-US" sz="1200" b="0" i="0" kern="1200" dirty="0" smtClean="0">
                <a:solidFill>
                  <a:schemeClr val="tx1"/>
                </a:solidFill>
                <a:effectLst/>
                <a:latin typeface="+mn-lt"/>
                <a:ea typeface="+mn-ea"/>
                <a:cs typeface="+mn-cs"/>
              </a:rPr>
              <a:t>结构体的指针，而该指针由以下几个函数使用</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92</a:t>
            </a:fld>
            <a:endParaRPr lang="zh-CN" altLang="en-US"/>
          </a:p>
        </p:txBody>
      </p:sp>
    </p:spTree>
    <p:extLst>
      <p:ext uri="{BB962C8B-B14F-4D97-AF65-F5344CB8AC3E}">
        <p14:creationId xmlns:p14="http://schemas.microsoft.com/office/powerpoint/2010/main" val="988091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关于</a:t>
            </a:r>
            <a:r>
              <a:rPr lang="en-US" altLang="zh-CN" sz="1200" b="0" i="0" kern="1200" dirty="0" err="1" smtClean="0">
                <a:solidFill>
                  <a:schemeClr val="tx1"/>
                </a:solidFill>
                <a:effectLst/>
                <a:latin typeface="+mn-lt"/>
                <a:ea typeface="+mn-ea"/>
                <a:cs typeface="+mn-cs"/>
              </a:rPr>
              <a:t>dirent</a:t>
            </a:r>
            <a:r>
              <a:rPr lang="zh-CN" altLang="en-US" sz="1200" b="0" i="0" kern="1200" dirty="0" smtClean="0">
                <a:solidFill>
                  <a:schemeClr val="tx1"/>
                </a:solidFill>
                <a:effectLst/>
                <a:latin typeface="+mn-lt"/>
                <a:ea typeface="+mn-ea"/>
                <a:cs typeface="+mn-cs"/>
              </a:rPr>
              <a:t>结构体，目录文件（</a:t>
            </a:r>
            <a:r>
              <a:rPr lang="en-US" altLang="zh-CN" sz="1200" b="0" i="0" kern="1200" dirty="0" smtClean="0">
                <a:solidFill>
                  <a:schemeClr val="tx1"/>
                </a:solidFill>
                <a:effectLst/>
                <a:latin typeface="+mn-lt"/>
                <a:ea typeface="+mn-ea"/>
                <a:cs typeface="+mn-cs"/>
              </a:rPr>
              <a:t>directory file</a:t>
            </a:r>
            <a:r>
              <a:rPr lang="zh-CN" altLang="en-US" sz="1200" b="0" i="0" kern="1200" dirty="0" smtClean="0">
                <a:solidFill>
                  <a:schemeClr val="tx1"/>
                </a:solidFill>
                <a:effectLst/>
                <a:latin typeface="+mn-lt"/>
                <a:ea typeface="+mn-ea"/>
                <a:cs typeface="+mn-cs"/>
              </a:rPr>
              <a:t>）的概念：包含了其他文件的名字以及指向与这些文件有关的信息的指针。从定义能够看出，</a:t>
            </a:r>
            <a:r>
              <a:rPr lang="en-US" altLang="zh-CN" sz="1200" b="0" i="0" kern="1200" dirty="0" err="1" smtClean="0">
                <a:solidFill>
                  <a:schemeClr val="tx1"/>
                </a:solidFill>
                <a:effectLst/>
                <a:latin typeface="+mn-lt"/>
                <a:ea typeface="+mn-ea"/>
                <a:cs typeface="+mn-cs"/>
              </a:rPr>
              <a:t>dirent</a:t>
            </a:r>
            <a:r>
              <a:rPr lang="zh-CN" altLang="en-US" sz="1200" b="0" i="0" kern="1200" dirty="0" smtClean="0">
                <a:solidFill>
                  <a:schemeClr val="tx1"/>
                </a:solidFill>
                <a:effectLst/>
                <a:latin typeface="+mn-lt"/>
                <a:ea typeface="+mn-ea"/>
                <a:cs typeface="+mn-cs"/>
              </a:rPr>
              <a:t>不仅仅指向目录，还指向目录中的具体文件，</a:t>
            </a:r>
            <a:r>
              <a:rPr lang="en-US" altLang="zh-CN" sz="1200" b="0" i="0" kern="1200" dirty="0" err="1" smtClean="0">
                <a:solidFill>
                  <a:schemeClr val="tx1"/>
                </a:solidFill>
                <a:effectLst/>
                <a:latin typeface="+mn-lt"/>
                <a:ea typeface="+mn-ea"/>
                <a:cs typeface="+mn-cs"/>
              </a:rPr>
              <a:t>readdir</a:t>
            </a:r>
            <a:r>
              <a:rPr lang="zh-CN" altLang="en-US" sz="1200" b="0" i="0" kern="1200" dirty="0" smtClean="0">
                <a:solidFill>
                  <a:schemeClr val="tx1"/>
                </a:solidFill>
                <a:effectLst/>
                <a:latin typeface="+mn-lt"/>
                <a:ea typeface="+mn-ea"/>
                <a:cs typeface="+mn-cs"/>
              </a:rPr>
              <a:t>函数同样也读取目录下的文件</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dirent</a:t>
            </a:r>
            <a:r>
              <a:rPr lang="zh-CN" altLang="en-US" sz="1200" b="0" i="0" kern="1200" dirty="0" smtClean="0">
                <a:solidFill>
                  <a:schemeClr val="tx1"/>
                </a:solidFill>
                <a:effectLst/>
                <a:latin typeface="+mn-lt"/>
                <a:ea typeface="+mn-ea"/>
                <a:cs typeface="+mn-cs"/>
              </a:rPr>
              <a:t>结构体存储的关于文件的信息很少，所以</a:t>
            </a:r>
            <a:r>
              <a:rPr lang="en-US" altLang="zh-CN" sz="1200" b="0" i="0" kern="1200" dirty="0" err="1" smtClean="0">
                <a:solidFill>
                  <a:schemeClr val="tx1"/>
                </a:solidFill>
                <a:effectLst/>
                <a:latin typeface="+mn-lt"/>
                <a:ea typeface="+mn-ea"/>
                <a:cs typeface="+mn-cs"/>
              </a:rPr>
              <a:t>dirent</a:t>
            </a:r>
            <a:r>
              <a:rPr lang="zh-CN" altLang="en-US" sz="1200" b="0" i="0" kern="1200" dirty="0" smtClean="0">
                <a:solidFill>
                  <a:schemeClr val="tx1"/>
                </a:solidFill>
                <a:effectLst/>
                <a:latin typeface="+mn-lt"/>
                <a:ea typeface="+mn-ea"/>
                <a:cs typeface="+mn-cs"/>
              </a:rPr>
              <a:t>同样也是起着一个索引的作用，如果想获得类似</a:t>
            </a:r>
            <a:r>
              <a:rPr lang="en-US" altLang="zh-CN" sz="1200" b="0" i="0" kern="1200" dirty="0" smtClean="0">
                <a:solidFill>
                  <a:schemeClr val="tx1"/>
                </a:solidFill>
                <a:effectLst/>
                <a:latin typeface="+mn-lt"/>
                <a:ea typeface="+mn-ea"/>
                <a:cs typeface="+mn-cs"/>
              </a:rPr>
              <a:t>ls -l</a:t>
            </a:r>
            <a:r>
              <a:rPr lang="zh-CN" altLang="en-US" sz="1200" b="0" i="0" kern="1200" dirty="0" smtClean="0">
                <a:solidFill>
                  <a:schemeClr val="tx1"/>
                </a:solidFill>
                <a:effectLst/>
                <a:latin typeface="+mn-lt"/>
                <a:ea typeface="+mn-ea"/>
                <a:cs typeface="+mn-cs"/>
              </a:rPr>
              <a:t>那种效果的文件信息，必须要靠</a:t>
            </a:r>
            <a:r>
              <a:rPr lang="en-US" altLang="zh-CN" sz="1200" b="0" i="0" kern="1200" dirty="0" smtClean="0">
                <a:solidFill>
                  <a:schemeClr val="tx1"/>
                </a:solidFill>
                <a:effectLst/>
                <a:latin typeface="+mn-lt"/>
                <a:ea typeface="+mn-ea"/>
                <a:cs typeface="+mn-cs"/>
              </a:rPr>
              <a:t>stat</a:t>
            </a:r>
            <a:r>
              <a:rPr lang="zh-CN" altLang="en-US" sz="1200" b="0" i="0" kern="1200" dirty="0" smtClean="0">
                <a:solidFill>
                  <a:schemeClr val="tx1"/>
                </a:solidFill>
                <a:effectLst/>
                <a:latin typeface="+mn-lt"/>
                <a:ea typeface="+mn-ea"/>
                <a:cs typeface="+mn-cs"/>
              </a:rPr>
              <a:t>函数了。</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93</a:t>
            </a:fld>
            <a:endParaRPr lang="zh-CN" altLang="en-US"/>
          </a:p>
        </p:txBody>
      </p:sp>
    </p:spTree>
    <p:extLst>
      <p:ext uri="{BB962C8B-B14F-4D97-AF65-F5344CB8AC3E}">
        <p14:creationId xmlns:p14="http://schemas.microsoft.com/office/powerpoint/2010/main" val="2492610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ChangeArrowheads="1" noTextEdit="1"/>
          </p:cNvSpPr>
          <p:nvPr>
            <p:ph type="sldImg" idx="4294967295"/>
          </p:nvPr>
        </p:nvSpPr>
        <p:spPr>
          <a:ln/>
        </p:spPr>
      </p:sp>
      <p:sp>
        <p:nvSpPr>
          <p:cNvPr id="68610"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ifdef</a:t>
            </a:r>
            <a:r>
              <a:rPr lang="en-US" altLang="zh-CN" sz="1200" b="0" i="0" kern="1200" dirty="0" smtClean="0">
                <a:solidFill>
                  <a:schemeClr val="tx1"/>
                </a:solidFill>
                <a:effectLst/>
                <a:latin typeface="+mn-lt"/>
                <a:ea typeface="+mn-ea"/>
                <a:cs typeface="+mn-cs"/>
              </a:rPr>
              <a:t> __USE_BSD</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File types for `</a:t>
            </a:r>
            <a:r>
              <a:rPr lang="en-US" altLang="zh-CN" sz="1200" b="0" i="0" kern="1200" dirty="0" err="1" smtClean="0">
                <a:solidFill>
                  <a:schemeClr val="tx1"/>
                </a:solidFill>
                <a:effectLst/>
                <a:latin typeface="+mn-lt"/>
                <a:ea typeface="+mn-ea"/>
                <a:cs typeface="+mn-cs"/>
              </a:rPr>
              <a:t>d_type</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enum</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DT_UNKNOWN = 0,</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DT_UNKNOWN     </a:t>
            </a:r>
            <a:r>
              <a:rPr lang="en-US" altLang="zh-CN" sz="1200" b="0" i="0" kern="1200" dirty="0" err="1" smtClean="0">
                <a:solidFill>
                  <a:schemeClr val="tx1"/>
                </a:solidFill>
                <a:effectLst/>
                <a:latin typeface="+mn-lt"/>
                <a:ea typeface="+mn-ea"/>
                <a:cs typeface="+mn-cs"/>
              </a:rPr>
              <a:t>DT_UNKNOWN</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DT_FIFO = 1,</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DT_FIFO        </a:t>
            </a:r>
            <a:r>
              <a:rPr lang="en-US" altLang="zh-CN" sz="1200" b="0" i="0" kern="1200" dirty="0" err="1" smtClean="0">
                <a:solidFill>
                  <a:schemeClr val="tx1"/>
                </a:solidFill>
                <a:effectLst/>
                <a:latin typeface="+mn-lt"/>
                <a:ea typeface="+mn-ea"/>
                <a:cs typeface="+mn-cs"/>
              </a:rPr>
              <a:t>DT_FIFO</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DT_CHR = 2,</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DT_CHR         </a:t>
            </a:r>
            <a:r>
              <a:rPr lang="en-US" altLang="zh-CN" sz="1200" b="0" i="0" kern="1200" dirty="0" err="1" smtClean="0">
                <a:solidFill>
                  <a:schemeClr val="tx1"/>
                </a:solidFill>
                <a:effectLst/>
                <a:latin typeface="+mn-lt"/>
                <a:ea typeface="+mn-ea"/>
                <a:cs typeface="+mn-cs"/>
              </a:rPr>
              <a:t>DT_CHR</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DT_DIR = 4,</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DT_DIR         </a:t>
            </a:r>
            <a:r>
              <a:rPr lang="en-US" altLang="zh-CN" sz="1200" b="0" i="0" kern="1200" dirty="0" err="1" smtClean="0">
                <a:solidFill>
                  <a:schemeClr val="tx1"/>
                </a:solidFill>
                <a:effectLst/>
                <a:latin typeface="+mn-lt"/>
                <a:ea typeface="+mn-ea"/>
                <a:cs typeface="+mn-cs"/>
              </a:rPr>
              <a:t>DT_DIR</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DT_BLK = 6,</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DT_BLK         </a:t>
            </a:r>
            <a:r>
              <a:rPr lang="en-US" altLang="zh-CN" sz="1200" b="0" i="0" kern="1200" dirty="0" err="1" smtClean="0">
                <a:solidFill>
                  <a:schemeClr val="tx1"/>
                </a:solidFill>
                <a:effectLst/>
                <a:latin typeface="+mn-lt"/>
                <a:ea typeface="+mn-ea"/>
                <a:cs typeface="+mn-cs"/>
              </a:rPr>
              <a:t>DT_BLK</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DT_REG = 8,</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DT_REG         </a:t>
            </a:r>
            <a:r>
              <a:rPr lang="en-US" altLang="zh-CN" sz="1200" b="0" i="0" kern="1200" dirty="0" err="1" smtClean="0">
                <a:solidFill>
                  <a:schemeClr val="tx1"/>
                </a:solidFill>
                <a:effectLst/>
                <a:latin typeface="+mn-lt"/>
                <a:ea typeface="+mn-ea"/>
                <a:cs typeface="+mn-cs"/>
              </a:rPr>
              <a:t>DT_REG</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DT_LNK = 10,</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DT_LNK         </a:t>
            </a:r>
            <a:r>
              <a:rPr lang="en-US" altLang="zh-CN" sz="1200" b="0" i="0" kern="1200" dirty="0" err="1" smtClean="0">
                <a:solidFill>
                  <a:schemeClr val="tx1"/>
                </a:solidFill>
                <a:effectLst/>
                <a:latin typeface="+mn-lt"/>
                <a:ea typeface="+mn-ea"/>
                <a:cs typeface="+mn-cs"/>
              </a:rPr>
              <a:t>DT_LNK</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DT_SOCK = 12,</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DT_SOCK        </a:t>
            </a:r>
            <a:r>
              <a:rPr lang="en-US" altLang="zh-CN" sz="1200" b="0" i="0" kern="1200" dirty="0" err="1" smtClean="0">
                <a:solidFill>
                  <a:schemeClr val="tx1"/>
                </a:solidFill>
                <a:effectLst/>
                <a:latin typeface="+mn-lt"/>
                <a:ea typeface="+mn-ea"/>
                <a:cs typeface="+mn-cs"/>
              </a:rPr>
              <a:t>DT_SOCK</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DT_WHT = 14</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define DT_WHT         </a:t>
            </a:r>
            <a:r>
              <a:rPr lang="en-US" altLang="zh-CN" sz="1200" b="0" i="0" kern="1200" dirty="0" err="1" smtClean="0">
                <a:solidFill>
                  <a:schemeClr val="tx1"/>
                </a:solidFill>
                <a:effectLst/>
                <a:latin typeface="+mn-lt"/>
                <a:ea typeface="+mn-ea"/>
                <a:cs typeface="+mn-cs"/>
              </a:rPr>
              <a:t>DT_WHT</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98</a:t>
            </a:fld>
            <a:endParaRPr lang="zh-CN" altLang="en-US"/>
          </a:p>
        </p:txBody>
      </p:sp>
    </p:spTree>
    <p:extLst>
      <p:ext uri="{BB962C8B-B14F-4D97-AF65-F5344CB8AC3E}">
        <p14:creationId xmlns:p14="http://schemas.microsoft.com/office/powerpoint/2010/main" val="331983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在文件模式字（</a:t>
            </a:r>
            <a:r>
              <a:rPr lang="en-US" altLang="zh-CN" sz="1200" b="1" i="1" kern="1200" dirty="0" err="1" smtClean="0">
                <a:solidFill>
                  <a:schemeClr val="tx1"/>
                </a:solidFill>
                <a:effectLst/>
                <a:latin typeface="+mn-lt"/>
                <a:ea typeface="+mn-ea"/>
                <a:cs typeface="+mn-cs"/>
              </a:rPr>
              <a:t>st_mode</a:t>
            </a:r>
            <a:r>
              <a:rPr lang="zh-CN" altLang="en-US" sz="1200" b="0" i="0" kern="1200" dirty="0" smtClean="0">
                <a:solidFill>
                  <a:schemeClr val="tx1"/>
                </a:solidFill>
                <a:effectLst/>
                <a:latin typeface="+mn-lt"/>
                <a:ea typeface="+mn-ea"/>
                <a:cs typeface="+mn-cs"/>
              </a:rPr>
              <a:t>）中，有两个位（</a:t>
            </a:r>
            <a:r>
              <a:rPr lang="en-US" altLang="zh-CN" sz="1200" b="1" i="1" kern="1200" dirty="0" smtClean="0">
                <a:solidFill>
                  <a:schemeClr val="tx1"/>
                </a:solidFill>
                <a:effectLst/>
                <a:latin typeface="+mn-lt"/>
                <a:ea typeface="+mn-ea"/>
                <a:cs typeface="+mn-cs"/>
              </a:rPr>
              <a:t>bit10</a:t>
            </a:r>
            <a:r>
              <a:rPr lang="zh-CN" altLang="en-US" sz="1200" b="0" i="0" kern="1200" dirty="0" smtClean="0">
                <a:solidFill>
                  <a:schemeClr val="tx1"/>
                </a:solidFill>
                <a:effectLst/>
                <a:latin typeface="+mn-lt"/>
                <a:ea typeface="+mn-ea"/>
                <a:cs typeface="+mn-cs"/>
              </a:rPr>
              <a:t>和</a:t>
            </a:r>
            <a:r>
              <a:rPr lang="en-US" altLang="zh-CN" sz="1200" b="1" i="1" kern="1200" dirty="0" smtClean="0">
                <a:solidFill>
                  <a:schemeClr val="tx1"/>
                </a:solidFill>
                <a:effectLst/>
                <a:latin typeface="+mn-lt"/>
                <a:ea typeface="+mn-ea"/>
                <a:cs typeface="+mn-cs"/>
              </a:rPr>
              <a:t>bit11</a:t>
            </a:r>
            <a:r>
              <a:rPr lang="zh-CN" altLang="en-US" sz="1200" b="0" i="0" kern="1200" dirty="0" smtClean="0">
                <a:solidFill>
                  <a:schemeClr val="tx1"/>
                </a:solidFill>
                <a:effectLst/>
                <a:latin typeface="+mn-lt"/>
                <a:ea typeface="+mn-ea"/>
                <a:cs typeface="+mn-cs"/>
              </a:rPr>
              <a:t>）分别称为</a:t>
            </a:r>
            <a:r>
              <a:rPr lang="zh-CN" altLang="en-US" sz="1200" b="1" i="0" kern="1200" dirty="0" smtClean="0">
                <a:solidFill>
                  <a:schemeClr val="tx1"/>
                </a:solidFill>
                <a:effectLst/>
                <a:latin typeface="+mn-lt"/>
                <a:ea typeface="+mn-ea"/>
                <a:cs typeface="+mn-cs"/>
              </a:rPr>
              <a:t>设置用户组</a:t>
            </a:r>
            <a:r>
              <a:rPr lang="en-US" altLang="zh-CN" sz="1200" b="1" i="0" kern="1200" dirty="0" smtClean="0">
                <a:solidFill>
                  <a:schemeClr val="tx1"/>
                </a:solidFill>
                <a:effectLst/>
                <a:latin typeface="+mn-lt"/>
                <a:ea typeface="+mn-ea"/>
                <a:cs typeface="+mn-cs"/>
              </a:rPr>
              <a:t>ID</a:t>
            </a:r>
            <a:r>
              <a:rPr lang="zh-CN" altLang="en-US" sz="1200" b="1" i="0" kern="1200" dirty="0" smtClean="0">
                <a:solidFill>
                  <a:schemeClr val="tx1"/>
                </a:solidFill>
                <a:effectLst/>
                <a:latin typeface="+mn-lt"/>
                <a:ea typeface="+mn-ea"/>
                <a:cs typeface="+mn-cs"/>
              </a:rPr>
              <a:t>位</a:t>
            </a:r>
            <a:r>
              <a:rPr lang="zh-CN" altLang="en-US" sz="1200" b="0" i="0" kern="1200" dirty="0" smtClean="0">
                <a:solidFill>
                  <a:schemeClr val="tx1"/>
                </a:solidFill>
                <a:effectLst/>
                <a:latin typeface="+mn-lt"/>
                <a:ea typeface="+mn-ea"/>
                <a:cs typeface="+mn-cs"/>
              </a:rPr>
              <a:t>和</a:t>
            </a:r>
            <a:r>
              <a:rPr lang="zh-CN" altLang="en-US" sz="1200" b="1" i="0" kern="1200" dirty="0" smtClean="0">
                <a:solidFill>
                  <a:schemeClr val="tx1"/>
                </a:solidFill>
                <a:effectLst/>
                <a:latin typeface="+mn-lt"/>
                <a:ea typeface="+mn-ea"/>
                <a:cs typeface="+mn-cs"/>
              </a:rPr>
              <a:t>设置用户</a:t>
            </a:r>
            <a:r>
              <a:rPr lang="en-US" altLang="zh-CN" sz="1200" b="1" i="0" kern="1200" dirty="0" smtClean="0">
                <a:solidFill>
                  <a:schemeClr val="tx1"/>
                </a:solidFill>
                <a:effectLst/>
                <a:latin typeface="+mn-lt"/>
                <a:ea typeface="+mn-ea"/>
                <a:cs typeface="+mn-cs"/>
              </a:rPr>
              <a:t>ID</a:t>
            </a:r>
            <a:r>
              <a:rPr lang="zh-CN" altLang="en-US" sz="1200" b="1" i="0" kern="1200" dirty="0" smtClean="0">
                <a:solidFill>
                  <a:schemeClr val="tx1"/>
                </a:solidFill>
                <a:effectLst/>
                <a:latin typeface="+mn-lt"/>
                <a:ea typeface="+mn-ea"/>
                <a:cs typeface="+mn-cs"/>
              </a:rPr>
              <a:t>位</a:t>
            </a:r>
            <a:r>
              <a:rPr lang="zh-CN" altLang="en-US" sz="1200" b="0" i="0" kern="1200" dirty="0" smtClean="0">
                <a:solidFill>
                  <a:schemeClr val="tx1"/>
                </a:solidFill>
                <a:effectLst/>
                <a:latin typeface="+mn-lt"/>
                <a:ea typeface="+mn-ea"/>
                <a:cs typeface="+mn-cs"/>
              </a:rPr>
              <a:t>，分别有两个测试常量</a:t>
            </a:r>
            <a:r>
              <a:rPr lang="en-US" altLang="zh-CN" sz="1200" b="1" i="0" kern="1200" dirty="0" smtClean="0">
                <a:solidFill>
                  <a:schemeClr val="tx1"/>
                </a:solidFill>
                <a:effectLst/>
                <a:latin typeface="+mn-lt"/>
                <a:ea typeface="+mn-ea"/>
                <a:cs typeface="+mn-cs"/>
              </a:rPr>
              <a:t>S_ISGID</a:t>
            </a:r>
            <a:r>
              <a:rPr lang="zh-CN" altLang="en-US" sz="1200" b="0"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S_ISUID</a:t>
            </a:r>
            <a:r>
              <a:rPr lang="zh-CN" altLang="en-US" sz="1200" b="0" i="0" kern="1200" dirty="0" smtClean="0">
                <a:solidFill>
                  <a:schemeClr val="tx1"/>
                </a:solidFill>
                <a:effectLst/>
                <a:latin typeface="+mn-lt"/>
                <a:ea typeface="+mn-ea"/>
                <a:cs typeface="+mn-cs"/>
              </a:rPr>
              <a:t>与其对应。若此文件为可执行文件：</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a:t>
            </a:r>
            <a:r>
              <a:rPr lang="zh-CN" altLang="en-US" sz="1200" b="1" i="0" kern="1200" dirty="0" smtClean="0">
                <a:solidFill>
                  <a:schemeClr val="tx1"/>
                </a:solidFill>
                <a:effectLst/>
                <a:latin typeface="+mn-lt"/>
                <a:ea typeface="+mn-ea"/>
                <a:cs typeface="+mn-cs"/>
              </a:rPr>
              <a:t>设置用户组</a:t>
            </a:r>
            <a:r>
              <a:rPr lang="en-US" altLang="zh-CN" sz="1200" b="1" i="0" kern="1200" dirty="0" smtClean="0">
                <a:solidFill>
                  <a:schemeClr val="tx1"/>
                </a:solidFill>
                <a:effectLst/>
                <a:latin typeface="+mn-lt"/>
                <a:ea typeface="+mn-ea"/>
                <a:cs typeface="+mn-cs"/>
              </a:rPr>
              <a:t>ID</a:t>
            </a:r>
            <a:r>
              <a:rPr lang="zh-CN" altLang="en-US" sz="1200" b="1" i="0" kern="1200" dirty="0" smtClean="0">
                <a:solidFill>
                  <a:schemeClr val="tx1"/>
                </a:solidFill>
                <a:effectLst/>
                <a:latin typeface="+mn-lt"/>
                <a:ea typeface="+mn-ea"/>
                <a:cs typeface="+mn-cs"/>
              </a:rPr>
              <a:t>位</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，则文件执行时，内核将其进程的</a:t>
            </a:r>
            <a:r>
              <a:rPr lang="zh-CN" altLang="en-US" sz="1200" b="1" i="0" kern="1200" dirty="0" smtClean="0">
                <a:solidFill>
                  <a:schemeClr val="tx1"/>
                </a:solidFill>
                <a:effectLst/>
                <a:latin typeface="+mn-lt"/>
                <a:ea typeface="+mn-ea"/>
                <a:cs typeface="+mn-cs"/>
              </a:rPr>
              <a:t>有效用户组</a:t>
            </a:r>
            <a:r>
              <a:rPr lang="en-US" altLang="zh-CN" sz="1200" b="1"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设置为文件的</a:t>
            </a:r>
            <a:r>
              <a:rPr lang="zh-CN" altLang="en-US" sz="1200" b="1" i="0" kern="1200" dirty="0" smtClean="0">
                <a:solidFill>
                  <a:schemeClr val="tx1"/>
                </a:solidFill>
                <a:effectLst/>
                <a:latin typeface="+mn-lt"/>
                <a:ea typeface="+mn-ea"/>
                <a:cs typeface="+mn-cs"/>
              </a:rPr>
              <a:t>所有组</a:t>
            </a:r>
            <a:r>
              <a:rPr lang="en-US" altLang="zh-CN" sz="1200" b="1"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a:t>
            </a:r>
          </a:p>
          <a:p>
            <a:pPr latinLnBrk="1"/>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）当</a:t>
            </a:r>
            <a:r>
              <a:rPr lang="zh-CN" altLang="en-US" sz="1200" b="1" i="0" kern="1200" dirty="0" smtClean="0">
                <a:solidFill>
                  <a:schemeClr val="tx1"/>
                </a:solidFill>
                <a:effectLst/>
                <a:latin typeface="+mn-lt"/>
                <a:ea typeface="+mn-ea"/>
                <a:cs typeface="+mn-cs"/>
              </a:rPr>
              <a:t>设置用户</a:t>
            </a:r>
            <a:r>
              <a:rPr lang="en-US" altLang="zh-CN" sz="1200" b="1" i="0" kern="1200" dirty="0" smtClean="0">
                <a:solidFill>
                  <a:schemeClr val="tx1"/>
                </a:solidFill>
                <a:effectLst/>
                <a:latin typeface="+mn-lt"/>
                <a:ea typeface="+mn-ea"/>
                <a:cs typeface="+mn-cs"/>
              </a:rPr>
              <a:t>ID</a:t>
            </a:r>
            <a:r>
              <a:rPr lang="zh-CN" altLang="en-US" sz="1200" b="1" i="0" kern="1200" dirty="0" smtClean="0">
                <a:solidFill>
                  <a:schemeClr val="tx1"/>
                </a:solidFill>
                <a:effectLst/>
                <a:latin typeface="+mn-lt"/>
                <a:ea typeface="+mn-ea"/>
                <a:cs typeface="+mn-cs"/>
              </a:rPr>
              <a:t>位</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，则文件执行时，内核将其进程的</a:t>
            </a:r>
            <a:r>
              <a:rPr lang="zh-CN" altLang="en-US" sz="1200" b="1" i="0" kern="1200" dirty="0" smtClean="0">
                <a:solidFill>
                  <a:schemeClr val="tx1"/>
                </a:solidFill>
                <a:effectLst/>
                <a:latin typeface="+mn-lt"/>
                <a:ea typeface="+mn-ea"/>
                <a:cs typeface="+mn-cs"/>
              </a:rPr>
              <a:t>有效用户</a:t>
            </a:r>
            <a:r>
              <a:rPr lang="en-US" altLang="zh-CN" sz="1200" b="1"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设置为文件所有者的</a:t>
            </a:r>
            <a:r>
              <a:rPr lang="zh-CN" altLang="en-US" sz="1200" b="1" i="0" kern="1200" dirty="0" smtClean="0">
                <a:solidFill>
                  <a:schemeClr val="tx1"/>
                </a:solidFill>
                <a:effectLst/>
                <a:latin typeface="+mn-lt"/>
                <a:ea typeface="+mn-ea"/>
                <a:cs typeface="+mn-cs"/>
              </a:rPr>
              <a:t>用户</a:t>
            </a:r>
            <a:r>
              <a:rPr lang="en-US" altLang="zh-CN" sz="1200" b="1"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16</a:t>
            </a:fld>
            <a:endParaRPr lang="zh-CN" altLang="en-US"/>
          </a:p>
        </p:txBody>
      </p:sp>
    </p:spTree>
    <p:extLst>
      <p:ext uri="{BB962C8B-B14F-4D97-AF65-F5344CB8AC3E}">
        <p14:creationId xmlns:p14="http://schemas.microsoft.com/office/powerpoint/2010/main" val="277910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17</a:t>
            </a:fld>
            <a:endParaRPr lang="zh-CN" altLang="en-US"/>
          </a:p>
        </p:txBody>
      </p:sp>
    </p:spTree>
    <p:extLst>
      <p:ext uri="{BB962C8B-B14F-4D97-AF65-F5344CB8AC3E}">
        <p14:creationId xmlns:p14="http://schemas.microsoft.com/office/powerpoint/2010/main" val="194774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默认的</a:t>
            </a:r>
            <a:r>
              <a:rPr lang="en-US" altLang="zh-CN" dirty="0" err="1" smtClean="0"/>
              <a:t>umask</a:t>
            </a:r>
            <a:r>
              <a:rPr lang="zh-CN" altLang="en-US" dirty="0" smtClean="0"/>
              <a:t>是</a:t>
            </a:r>
            <a:r>
              <a:rPr lang="en-US" altLang="zh-CN" dirty="0" smtClean="0"/>
              <a:t>0022</a:t>
            </a:r>
            <a:r>
              <a:rPr lang="zh-CN" altLang="en-US" dirty="0" smtClean="0"/>
              <a:t>（可直接用命令</a:t>
            </a:r>
            <a:r>
              <a:rPr lang="en-US" altLang="zh-CN" dirty="0" err="1" smtClean="0"/>
              <a:t>umask</a:t>
            </a:r>
            <a:r>
              <a:rPr lang="zh-CN" altLang="en-US" dirty="0" smtClean="0"/>
              <a:t>查看）</a:t>
            </a:r>
            <a:r>
              <a:rPr lang="en-US" altLang="zh-CN" dirty="0" smtClean="0"/>
              <a:t>,</a:t>
            </a:r>
            <a:r>
              <a:rPr lang="zh-CN" altLang="en-US" dirty="0" smtClean="0"/>
              <a:t>这个值是存放在</a:t>
            </a:r>
            <a:r>
              <a:rPr lang="en-US" altLang="zh-CN" dirty="0" smtClean="0"/>
              <a:t>shell </a:t>
            </a:r>
            <a:r>
              <a:rPr lang="zh-CN" altLang="en-US" dirty="0" smtClean="0"/>
              <a:t>所确定的合适的配置文件中</a:t>
            </a:r>
            <a:endParaRPr lang="en-US" altLang="zh-CN" dirty="0" smtClean="0"/>
          </a:p>
          <a:p>
            <a:r>
              <a:rPr lang="zh-CN" altLang="en-US" dirty="0" smtClean="0"/>
              <a:t>所以最后新建文件的权限</a:t>
            </a:r>
            <a:r>
              <a:rPr lang="en-US" altLang="zh-CN" dirty="0" smtClean="0"/>
              <a:t>ls</a:t>
            </a:r>
            <a:r>
              <a:rPr lang="en-US" altLang="zh-CN" baseline="0" dirty="0" smtClean="0"/>
              <a:t> –l</a:t>
            </a:r>
            <a:r>
              <a:rPr lang="zh-CN" altLang="en-US" baseline="0" dirty="0" smtClean="0"/>
              <a:t>查看结果是</a:t>
            </a:r>
            <a:r>
              <a:rPr lang="en-US" altLang="zh-CN" baseline="0" dirty="0" smtClean="0"/>
              <a:t>666-022=644</a:t>
            </a:r>
            <a:r>
              <a:rPr lang="zh-CN" altLang="en-US" baseline="0" dirty="0" smtClean="0"/>
              <a:t>，新建文件夹的是</a:t>
            </a:r>
            <a:r>
              <a:rPr lang="en-US" altLang="zh-CN" baseline="0" dirty="0" smtClean="0"/>
              <a:t>777-022=755</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19</a:t>
            </a:fld>
            <a:endParaRPr lang="zh-CN" altLang="en-US"/>
          </a:p>
        </p:txBody>
      </p:sp>
    </p:spTree>
    <p:extLst>
      <p:ext uri="{BB962C8B-B14F-4D97-AF65-F5344CB8AC3E}">
        <p14:creationId xmlns:p14="http://schemas.microsoft.com/office/powerpoint/2010/main" val="419713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linux</a:t>
            </a:r>
            <a:r>
              <a:rPr lang="zh-CN" altLang="en-US" dirty="0" smtClean="0"/>
              <a:t>程序设计第</a:t>
            </a:r>
            <a:r>
              <a:rPr lang="en-US" altLang="zh-CN" dirty="0" smtClean="0"/>
              <a:t>4</a:t>
            </a:r>
            <a:r>
              <a:rPr lang="zh-CN" altLang="en-US" dirty="0" smtClean="0"/>
              <a:t>版</a:t>
            </a:r>
            <a:r>
              <a:rPr lang="en-US" altLang="zh-CN" dirty="0" smtClean="0"/>
              <a:t>》p90</a:t>
            </a:r>
          </a:p>
          <a:p>
            <a:r>
              <a:rPr lang="en-US" altLang="zh-CN" dirty="0" err="1" smtClean="0"/>
              <a:t>st_mode</a:t>
            </a:r>
            <a:r>
              <a:rPr lang="zh-CN" altLang="en-US" dirty="0" smtClean="0"/>
              <a:t>标志还有一些与之关联的宏，这些宏定义在</a:t>
            </a:r>
            <a:r>
              <a:rPr lang="en-US" altLang="zh-CN" dirty="0" smtClean="0"/>
              <a:t>sys/</a:t>
            </a:r>
            <a:r>
              <a:rPr lang="en-US" altLang="zh-CN" dirty="0" err="1" smtClean="0"/>
              <a:t>stat.h</a:t>
            </a:r>
            <a:r>
              <a:rPr lang="zh-CN" altLang="en-US" dirty="0" smtClean="0"/>
              <a:t>头文件中，包括标志文件类型的标志（</a:t>
            </a:r>
            <a:r>
              <a:rPr lang="en-US" altLang="zh-CN" dirty="0" smtClean="0"/>
              <a:t>S_IFBLK,S_IFDIR,S_IFREG</a:t>
            </a:r>
            <a:r>
              <a:rPr lang="zh-CN" altLang="en-US" dirty="0" smtClean="0"/>
              <a:t>等）；其他模式标志</a:t>
            </a:r>
            <a:r>
              <a:rPr lang="en-US" altLang="zh-CN" dirty="0" smtClean="0"/>
              <a:t>S_ISUID,S_ISGID</a:t>
            </a:r>
            <a:r>
              <a:rPr lang="zh-CN" altLang="en-US" dirty="0" smtClean="0"/>
              <a:t>；解释标志的掩码</a:t>
            </a:r>
            <a:r>
              <a:rPr lang="en-US" altLang="zh-CN" dirty="0" smtClean="0"/>
              <a:t>S_IFMT,S_IRWXU,S_IRWXG,S_RWXO</a:t>
            </a:r>
            <a:r>
              <a:rPr lang="zh-CN" altLang="en-US" dirty="0" smtClean="0"/>
              <a:t>；比较判断的标志</a:t>
            </a:r>
            <a:r>
              <a:rPr lang="en-US" altLang="zh-CN" dirty="0" smtClean="0"/>
              <a:t>S_ISBLK,S_ISDIR,S_ISFIFO</a:t>
            </a:r>
            <a:r>
              <a:rPr lang="zh-CN" altLang="en-US" dirty="0" smtClean="0"/>
              <a:t>等</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25</a:t>
            </a:fld>
            <a:endParaRPr lang="zh-CN" altLang="en-US"/>
          </a:p>
        </p:txBody>
      </p:sp>
    </p:spTree>
    <p:extLst>
      <p:ext uri="{BB962C8B-B14F-4D97-AF65-F5344CB8AC3E}">
        <p14:creationId xmlns:p14="http://schemas.microsoft.com/office/powerpoint/2010/main" val="415583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smtClean="0"/>
              <a:t>stat()</a:t>
            </a:r>
            <a:r>
              <a:rPr lang="zh-CN" altLang="en-US" dirty="0" smtClean="0"/>
              <a:t>与</a:t>
            </a:r>
            <a:r>
              <a:rPr lang="en-US" altLang="zh-CN" dirty="0" err="1" smtClean="0"/>
              <a:t>lstat</a:t>
            </a:r>
            <a:r>
              <a:rPr lang="zh-CN" altLang="en-US" dirty="0" smtClean="0"/>
              <a:t>（）的区别在于文件是符号链接时，</a:t>
            </a:r>
            <a:r>
              <a:rPr lang="en-US" altLang="zh-CN" dirty="0" smtClean="0"/>
              <a:t>stat()</a:t>
            </a:r>
            <a:r>
              <a:rPr lang="zh-CN" altLang="en-US" dirty="0" smtClean="0"/>
              <a:t>返回的是该链接指向的文件信息，</a:t>
            </a:r>
            <a:r>
              <a:rPr lang="en-US" altLang="zh-CN" dirty="0" err="1" smtClean="0"/>
              <a:t>lstat</a:t>
            </a:r>
            <a:r>
              <a:rPr lang="en-US" altLang="zh-CN" dirty="0" smtClean="0"/>
              <a:t>()</a:t>
            </a:r>
            <a:r>
              <a:rPr lang="zh-CN" altLang="en-US" dirty="0" smtClean="0"/>
              <a:t>指向的是该符号链接本身的信息</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30</a:t>
            </a:fld>
            <a:endParaRPr lang="zh-CN" altLang="en-US"/>
          </a:p>
        </p:txBody>
      </p:sp>
    </p:spTree>
    <p:extLst>
      <p:ext uri="{BB962C8B-B14F-4D97-AF65-F5344CB8AC3E}">
        <p14:creationId xmlns:p14="http://schemas.microsoft.com/office/powerpoint/2010/main" val="405733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操作系统是用户操作和管理硬件的一个媒介程序，对</a:t>
            </a:r>
            <a:r>
              <a:rPr lang="en-US" altLang="zh-CN" dirty="0" smtClean="0"/>
              <a:t>Linux</a:t>
            </a:r>
            <a:r>
              <a:rPr lang="zh-CN" altLang="en-US" dirty="0" smtClean="0"/>
              <a:t>系统而言，</a:t>
            </a:r>
            <a:r>
              <a:rPr lang="en-US" altLang="zh-CN" dirty="0" smtClean="0"/>
              <a:t>Linux</a:t>
            </a:r>
            <a:r>
              <a:rPr lang="zh-CN" altLang="en-US" dirty="0" smtClean="0"/>
              <a:t>内核是系统的核心程序，是一组设备的驱动程序，是对系统硬件进行控制的底层接口，那么我们在访问文件和设备时候就需要通过系统调用函数来实现。</a:t>
            </a:r>
            <a:endParaRPr lang="en-US" altLang="zh-CN" dirty="0" smtClean="0"/>
          </a:p>
          <a:p>
            <a:r>
              <a:rPr lang="zh-CN" altLang="en-US" dirty="0" smtClean="0"/>
              <a:t>但针对输入输出操作用户直接使用底层的系统调用函数由于</a:t>
            </a:r>
            <a:r>
              <a:rPr lang="en-US" altLang="zh-CN" dirty="0" err="1" smtClean="0"/>
              <a:t>liunx</a:t>
            </a:r>
            <a:r>
              <a:rPr lang="zh-CN" altLang="en-US" dirty="0" smtClean="0"/>
              <a:t>必须从运行的用户代码切换到执行内核代码，然后在返回用户代码，如果系统调用的次数多，效率就会很低，</a:t>
            </a:r>
            <a:r>
              <a:rPr lang="zh-CN" altLang="en-US" smtClean="0"/>
              <a:t>另外</a:t>
            </a:r>
            <a:r>
              <a:rPr lang="zh-CN" altLang="en-US" smtClean="0"/>
              <a:t>，硬件</a:t>
            </a:r>
            <a:r>
              <a:rPr lang="zh-CN" altLang="en-US" dirty="0" smtClean="0"/>
              <a:t>会限制系统调用一次所能写入的数据块大小，如果写入的数据不是这个限制大小的整数倍，还会在硬件内存中留下很多的空隙，所有</a:t>
            </a:r>
            <a:r>
              <a:rPr lang="en-US" altLang="zh-CN" dirty="0" err="1" smtClean="0"/>
              <a:t>liunx</a:t>
            </a:r>
            <a:r>
              <a:rPr lang="zh-CN" altLang="en-US" dirty="0" smtClean="0"/>
              <a:t>为设备提供了更高层次的接口，如：标准</a:t>
            </a:r>
            <a:r>
              <a:rPr lang="en-US" altLang="zh-CN" dirty="0" smtClean="0"/>
              <a:t>I/O</a:t>
            </a:r>
            <a:r>
              <a:rPr lang="zh-CN" altLang="en-US" dirty="0" smtClean="0"/>
              <a:t>函数库，将这些库函数应用到用户程序中，就可以高效的写任意长度的数据块，库函数就可以在数据满足数据块的大小时安排执行一次系统调用。</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31</a:t>
            </a:fld>
            <a:endParaRPr lang="zh-CN" altLang="en-US"/>
          </a:p>
        </p:txBody>
      </p:sp>
    </p:spTree>
    <p:extLst>
      <p:ext uri="{BB962C8B-B14F-4D97-AF65-F5344CB8AC3E}">
        <p14:creationId xmlns:p14="http://schemas.microsoft.com/office/powerpoint/2010/main" val="399060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P81 3.2</a:t>
            </a:r>
            <a:endParaRPr lang="zh-CN" altLang="en-US" dirty="0"/>
          </a:p>
        </p:txBody>
      </p:sp>
      <p:sp>
        <p:nvSpPr>
          <p:cNvPr id="4" name="灯片编号占位符 3"/>
          <p:cNvSpPr>
            <a:spLocks noGrp="1"/>
          </p:cNvSpPr>
          <p:nvPr>
            <p:ph type="sldNum" sz="quarter" idx="10"/>
          </p:nvPr>
        </p:nvSpPr>
        <p:spPr/>
        <p:txBody>
          <a:bodyPr/>
          <a:lstStyle/>
          <a:p>
            <a:fld id="{6D16BB8A-F0CC-4FF8-AE75-929D2597BA63}" type="slidenum">
              <a:rPr lang="zh-CN" altLang="en-US" smtClean="0"/>
              <a:t>33</a:t>
            </a:fld>
            <a:endParaRPr lang="zh-CN" altLang="en-US"/>
          </a:p>
        </p:txBody>
      </p:sp>
    </p:spTree>
    <p:extLst>
      <p:ext uri="{BB962C8B-B14F-4D97-AF65-F5344CB8AC3E}">
        <p14:creationId xmlns:p14="http://schemas.microsoft.com/office/powerpoint/2010/main" val="2764119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2053" descr="12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72907933"/>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4000" kern="1200" noProof="1" smtClean="0">
                <a:solidFill>
                  <a:srgbClr val="3333CC"/>
                </a:solidFill>
                <a:latin typeface="+mj-lt"/>
                <a:ea typeface="+mj-ea"/>
                <a:cs typeface="+mj-cs"/>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rtl="0" eaLnBrk="1" fontAlgn="base" hangingPunct="1">
              <a:spcBef>
                <a:spcPct val="0"/>
              </a:spcBef>
              <a:spcAft>
                <a:spcPct val="0"/>
              </a:spcAft>
              <a:defRPr lang="zh-CN" altLang="en-US" sz="4000" kern="1200" noProof="1">
                <a:solidFill>
                  <a:srgbClr val="3333CC"/>
                </a:solidFill>
                <a:latin typeface="+mj-lt"/>
                <a:ea typeface="+mj-ea"/>
                <a:cs typeface="+mj-cs"/>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rtl="0" eaLnBrk="1" fontAlgn="base" hangingPunct="1">
              <a:spcBef>
                <a:spcPct val="0"/>
              </a:spcBef>
              <a:spcAft>
                <a:spcPct val="0"/>
              </a:spcAft>
              <a:defRPr lang="zh-CN" altLang="en-US" sz="4000" kern="1200" noProof="1">
                <a:solidFill>
                  <a:srgbClr val="3333CC"/>
                </a:solidFill>
                <a:latin typeface="+mj-lt"/>
                <a:ea typeface="+mj-ea"/>
                <a:cs typeface="+mj-cs"/>
              </a:defRPr>
            </a:lvl1p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lang="zh-CN" altLang="en-US" sz="4000" kern="1200" dirty="0" smtClean="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a:xfrm>
            <a:off x="971600" y="2708920"/>
            <a:ext cx="7705725" cy="1224136"/>
          </a:xfrm>
        </p:spPr>
        <p:txBody>
          <a:bodyPr/>
          <a:lstStyle/>
          <a:p>
            <a:r>
              <a:rPr lang="en-US" altLang="en-US" sz="4800" b="1" dirty="0" err="1" smtClean="0">
                <a:solidFill>
                  <a:schemeClr val="accent2"/>
                </a:solidFill>
              </a:rPr>
              <a:t>文件I</a:t>
            </a:r>
            <a:r>
              <a:rPr lang="en-US" altLang="en-US" sz="4800" b="1" dirty="0" smtClean="0">
                <a:solidFill>
                  <a:schemeClr val="accent2"/>
                </a:solidFill>
              </a:rPr>
              <a:t>/</a:t>
            </a:r>
            <a:r>
              <a:rPr lang="en-US" altLang="en-US" sz="4800" b="1" dirty="0" err="1" smtClean="0">
                <a:solidFill>
                  <a:schemeClr val="accent2"/>
                </a:solidFill>
              </a:rPr>
              <a:t>O操作</a:t>
            </a:r>
            <a:endParaRPr lang="zh-CN" altLang="en-US" sz="4800" b="1" dirty="0" smtClean="0">
              <a:solidFill>
                <a:schemeClr val="accent2"/>
              </a:solidFill>
            </a:endParaRPr>
          </a:p>
        </p:txBody>
      </p:sp>
      <p:sp>
        <p:nvSpPr>
          <p:cNvPr id="4097" name="Rectangle 4"/>
          <p:cNvSpPr>
            <a:spLocks noGrp="1" noChangeArrowheads="1"/>
          </p:cNvSpPr>
          <p:nvPr>
            <p:ph type="title"/>
          </p:nvPr>
        </p:nvSpPr>
        <p:spPr>
          <a:xfrm>
            <a:off x="755576" y="1628800"/>
            <a:ext cx="7772400" cy="1470025"/>
          </a:xfrm>
        </p:spPr>
        <p:txBody>
          <a:bodyPr/>
          <a:lstStyle/>
          <a:p>
            <a:r>
              <a:rPr lang="zh-CN" altLang="en-US" sz="4800" b="1" dirty="0" smtClean="0">
                <a:solidFill>
                  <a:schemeClr val="accent2"/>
                </a:solidFill>
              </a:rPr>
              <a:t>第 </a:t>
            </a:r>
            <a:r>
              <a:rPr lang="en-US" altLang="zh-CN" sz="4800" b="1" dirty="0" smtClean="0">
                <a:solidFill>
                  <a:schemeClr val="accent2"/>
                </a:solidFill>
              </a:rPr>
              <a:t>5 </a:t>
            </a:r>
            <a:r>
              <a:rPr lang="zh-CN" altLang="en-US" sz="4800" b="1" dirty="0" smtClean="0">
                <a:solidFill>
                  <a:schemeClr val="accent2"/>
                </a:solidFill>
              </a:rPr>
              <a:t>章</a:t>
            </a:r>
            <a:endParaRPr lang="zh-CN" altLang="en-US" sz="4800" dirty="0" smtClean="0"/>
          </a:p>
        </p:txBody>
      </p:sp>
      <p:sp>
        <p:nvSpPr>
          <p:cNvPr id="4" name="副标题 2"/>
          <p:cNvSpPr txBox="1">
            <a:spLocks/>
          </p:cNvSpPr>
          <p:nvPr/>
        </p:nvSpPr>
        <p:spPr>
          <a:xfrm>
            <a:off x="2699792" y="3616968"/>
            <a:ext cx="4968552" cy="1240160"/>
          </a:xfrm>
          <a:prstGeom prst="rect">
            <a:avLst/>
          </a:prstGeom>
        </p:spPr>
        <p:txBody>
          <a:bodyPr>
            <a:normAutofit/>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pPr marL="0" indent="0">
              <a:buNone/>
            </a:pPr>
            <a:r>
              <a:rPr lang="zh-CN" altLang="en-US" dirty="0" smtClean="0"/>
              <a:t>授课教师：朱艳萍</a:t>
            </a:r>
            <a:endParaRPr lang="en-US" altLang="zh-CN" dirty="0" smtClean="0"/>
          </a:p>
          <a:p>
            <a:pPr marL="0" indent="0">
              <a:buNone/>
            </a:pPr>
            <a:r>
              <a:rPr lang="en-US" altLang="zh-CN" dirty="0" smtClean="0"/>
              <a:t> </a:t>
            </a:r>
            <a:r>
              <a:rPr lang="en-US" altLang="zh-CN" dirty="0" err="1" smtClean="0"/>
              <a:t>E_mail</a:t>
            </a:r>
            <a:r>
              <a:rPr lang="en-US" altLang="zh-CN" dirty="0" smtClean="0"/>
              <a:t>:     zhuyp@ynu.edu.cn</a:t>
            </a:r>
            <a:endParaRPr lang="zh-CN" altLang="en-US" dirty="0"/>
          </a:p>
        </p:txBody>
      </p:sp>
    </p:spTree>
    <p:extLst>
      <p:ext uri="{BB962C8B-B14F-4D97-AF65-F5344CB8AC3E}">
        <p14:creationId xmlns:p14="http://schemas.microsoft.com/office/powerpoint/2010/main" val="3078558236"/>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zh-CN" altLang="en-US" sz="4000" b="1" dirty="0" smtClean="0"/>
              <a:t>Linux系统文件和文件系统</a:t>
            </a:r>
          </a:p>
        </p:txBody>
      </p:sp>
      <p:sp>
        <p:nvSpPr>
          <p:cNvPr id="12290" name="Rectangle 3"/>
          <p:cNvSpPr>
            <a:spLocks noGrp="1" noChangeArrowheads="1"/>
          </p:cNvSpPr>
          <p:nvPr>
            <p:ph idx="1"/>
          </p:nvPr>
        </p:nvSpPr>
        <p:spPr>
          <a:xfrm>
            <a:off x="755576" y="1196752"/>
            <a:ext cx="7991475" cy="2016125"/>
          </a:xfrm>
        </p:spPr>
        <p:txBody>
          <a:bodyPr>
            <a:normAutofit/>
          </a:bodyPr>
          <a:lstStyle/>
          <a:p>
            <a:pPr>
              <a:buFont typeface="Wingdings" pitchFamily="2" charset="2"/>
              <a:buNone/>
            </a:pPr>
            <a:r>
              <a:rPr lang="zh-CN" altLang="en-US" sz="2400" dirty="0" smtClean="0"/>
              <a:t>编译成功后，运行可执行文件5-1。输出如下：</a:t>
            </a:r>
          </a:p>
        </p:txBody>
      </p:sp>
      <p:sp>
        <p:nvSpPr>
          <p:cNvPr id="1228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244046-A251-40D5-9944-CD3DEECD6294}" type="slidenum">
              <a:rPr lang="en-US" altLang="zh-CN"/>
              <a:pPr/>
              <a:t>10</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696744" cy="466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7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4213" y="1412875"/>
            <a:ext cx="8229600" cy="4968453"/>
          </a:xfrm>
        </p:spPr>
        <p:txBody>
          <a:bodyPr/>
          <a:lstStyle/>
          <a:p>
            <a:pPr marL="0" indent="0">
              <a:buNone/>
            </a:pPr>
            <a:r>
              <a:rPr lang="zh-CN" altLang="en-US" dirty="0" smtClean="0"/>
              <a:t>（</a:t>
            </a:r>
            <a:r>
              <a:rPr lang="en-US" altLang="zh-CN" dirty="0" smtClean="0"/>
              <a:t>1</a:t>
            </a:r>
            <a:r>
              <a:rPr lang="zh-CN" altLang="en-US" dirty="0" smtClean="0"/>
              <a:t>）符号链接</a:t>
            </a:r>
            <a:endParaRPr lang="en-US" altLang="zh-CN" dirty="0" smtClean="0"/>
          </a:p>
          <a:p>
            <a:r>
              <a:rPr lang="zh-CN" altLang="en-US" dirty="0">
                <a:latin typeface="+mn-ea"/>
              </a:rPr>
              <a:t>符号链接类似</a:t>
            </a:r>
            <a:r>
              <a:rPr lang="en-US" altLang="zh-CN" dirty="0">
                <a:latin typeface="+mn-ea"/>
              </a:rPr>
              <a:t>Windows</a:t>
            </a:r>
            <a:r>
              <a:rPr lang="zh-CN" altLang="en-US" dirty="0">
                <a:latin typeface="+mn-ea"/>
              </a:rPr>
              <a:t>系统的</a:t>
            </a:r>
            <a:r>
              <a:rPr lang="zh-CN" altLang="en-US" dirty="0" smtClean="0">
                <a:latin typeface="+mn-ea"/>
              </a:rPr>
              <a:t>快捷方式</a:t>
            </a:r>
            <a:endParaRPr lang="en-US" altLang="zh-CN" dirty="0" smtClean="0">
              <a:latin typeface="+mn-ea"/>
            </a:endParaRPr>
          </a:p>
          <a:p>
            <a:r>
              <a:rPr lang="zh-CN" altLang="en-US" dirty="0" smtClean="0">
                <a:latin typeface="+mn-ea"/>
              </a:rPr>
              <a:t>符号连接可以跨越不同的文件系统，可以在目录间建立链接</a:t>
            </a:r>
            <a:endParaRPr lang="en-US" altLang="zh-CN" dirty="0" smtClean="0">
              <a:latin typeface="+mn-ea"/>
            </a:endParaRPr>
          </a:p>
          <a:p>
            <a:r>
              <a:rPr lang="zh-CN" altLang="en-US" dirty="0" smtClean="0">
                <a:latin typeface="+mn-ea"/>
              </a:rPr>
              <a:t>只要文件路径名称不变，符号连接指向的文件可以被任何编辑器编辑</a:t>
            </a:r>
            <a:endParaRPr lang="en-US" altLang="zh-CN" dirty="0" smtClean="0">
              <a:latin typeface="+mn-ea"/>
            </a:endParaRPr>
          </a:p>
          <a:p>
            <a:r>
              <a:rPr lang="zh-CN" altLang="en-US" dirty="0" smtClean="0">
                <a:latin typeface="+mn-ea"/>
              </a:rPr>
              <a:t>符号连接指向的文件从一个目录移动到另一个目录，就不能通过符号链接访问它</a:t>
            </a:r>
            <a:endParaRPr lang="en-US" altLang="zh-CN" dirty="0" smtClean="0">
              <a:latin typeface="+mn-ea"/>
            </a:endParaRPr>
          </a:p>
          <a:p>
            <a:r>
              <a:rPr lang="zh-CN" altLang="en-US" dirty="0" smtClean="0">
                <a:latin typeface="+mn-ea"/>
              </a:rPr>
              <a:t>建立符号链接文件需要一个索引节点，需要占用空间</a:t>
            </a:r>
            <a:endParaRPr lang="en-US" altLang="zh-CN" dirty="0" smtClean="0">
              <a:latin typeface="+mn-ea"/>
            </a:endParaRPr>
          </a:p>
          <a:p>
            <a:endParaRPr lang="en-US" altLang="zh-CN" dirty="0">
              <a:latin typeface="+mn-ea"/>
            </a:endParaRPr>
          </a:p>
          <a:p>
            <a:endParaRPr lang="zh-CN" altLang="en-US" dirty="0"/>
          </a:p>
        </p:txBody>
      </p:sp>
    </p:spTree>
    <p:extLst>
      <p:ext uri="{BB962C8B-B14F-4D97-AF65-F5344CB8AC3E}">
        <p14:creationId xmlns:p14="http://schemas.microsoft.com/office/powerpoint/2010/main" val="5743959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p:txBody>
          <a:bodyPr/>
          <a:lstStyle/>
          <a:p>
            <a:r>
              <a:rPr lang="zh-CN" altLang="en-US" sz="3600" dirty="0" smtClean="0"/>
              <a:t>特殊文件的操作</a:t>
            </a:r>
          </a:p>
        </p:txBody>
      </p:sp>
      <p:sp>
        <p:nvSpPr>
          <p:cNvPr id="71682" name="文本框 102"/>
          <p:cNvSpPr txBox="1">
            <a:spLocks noChangeArrowheads="1"/>
          </p:cNvSpPr>
          <p:nvPr/>
        </p:nvSpPr>
        <p:spPr bwMode="auto">
          <a:xfrm>
            <a:off x="755576" y="1124744"/>
            <a:ext cx="828092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400" dirty="0" smtClean="0"/>
              <a:t>例5.19  设计一个程序，要求为“/etc/passwd”文件建立符号链接“5-19link”，并查看此链接文件和“/etc/passwd”文件。</a:t>
            </a:r>
          </a:p>
          <a:p>
            <a:pPr marL="342900" indent="-342900" fontAlgn="base">
              <a:spcBef>
                <a:spcPct val="20000"/>
              </a:spcBef>
              <a:spcAft>
                <a:spcPct val="0"/>
              </a:spcAft>
              <a:buClr>
                <a:srgbClr val="339966"/>
              </a:buClr>
              <a:buFont typeface="Wingdings" pitchFamily="2" charset="2"/>
              <a:buChar char="q"/>
            </a:pPr>
            <a:r>
              <a:rPr lang="zh-CN" altLang="en-US" sz="2400" b="1" dirty="0">
                <a:latin typeface="+mn-ea"/>
                <a:ea typeface="+mn-ea"/>
              </a:rPr>
              <a:t>步骤 </a:t>
            </a:r>
            <a:r>
              <a:rPr lang="en-US" altLang="zh-CN" sz="2400" b="1" dirty="0">
                <a:latin typeface="+mn-ea"/>
                <a:ea typeface="+mn-ea"/>
              </a:rPr>
              <a:t>1:</a:t>
            </a:r>
            <a:r>
              <a:rPr lang="zh-CN" altLang="en-US" sz="2400" b="1" dirty="0">
                <a:latin typeface="+mn-ea"/>
                <a:ea typeface="+mn-ea"/>
              </a:rPr>
              <a:t>用</a:t>
            </a:r>
            <a:r>
              <a:rPr lang="en-US" altLang="zh-CN" sz="2400" b="1" dirty="0">
                <a:latin typeface="+mn-ea"/>
                <a:ea typeface="+mn-ea"/>
              </a:rPr>
              <a:t>vi </a:t>
            </a:r>
            <a:r>
              <a:rPr lang="zh-CN" altLang="en-US" sz="2400" b="1" dirty="0">
                <a:latin typeface="+mn-ea"/>
                <a:ea typeface="+mn-ea"/>
              </a:rPr>
              <a:t>命令创建</a:t>
            </a:r>
            <a:r>
              <a:rPr lang="en-US" altLang="zh-CN" sz="2400" b="1" dirty="0" smtClean="0">
                <a:latin typeface="+mn-ea"/>
                <a:ea typeface="+mn-ea"/>
              </a:rPr>
              <a:t>5-19.c</a:t>
            </a:r>
            <a:r>
              <a:rPr lang="zh-CN" altLang="en-US" sz="2400" b="1" dirty="0">
                <a:latin typeface="+mn-ea"/>
                <a:ea typeface="+mn-ea"/>
              </a:rPr>
              <a:t>文件</a:t>
            </a:r>
          </a:p>
          <a:p>
            <a:pPr lvl="1">
              <a:buNone/>
            </a:pPr>
            <a:r>
              <a:rPr lang="zh-CN" altLang="en-US" sz="2400" dirty="0">
                <a:latin typeface="+mn-ea"/>
                <a:ea typeface="+mn-ea"/>
              </a:rPr>
              <a:t> </a:t>
            </a:r>
            <a:r>
              <a:rPr lang="en-US" altLang="zh-CN" sz="2400" dirty="0">
                <a:latin typeface="+mn-ea"/>
                <a:ea typeface="+mn-ea"/>
              </a:rPr>
              <a:t>[</a:t>
            </a:r>
            <a:r>
              <a:rPr lang="en-US" altLang="zh-CN" sz="2400" dirty="0" err="1">
                <a:latin typeface="+mn-ea"/>
                <a:ea typeface="+mn-ea"/>
              </a:rPr>
              <a:t>root@localhost</a:t>
            </a:r>
            <a:r>
              <a:rPr lang="en-US" altLang="zh-CN" sz="2400" dirty="0">
                <a:latin typeface="+mn-ea"/>
                <a:ea typeface="+mn-ea"/>
              </a:rPr>
              <a:t> root]#</a:t>
            </a:r>
            <a:r>
              <a:rPr lang="en-US" altLang="zh-CN" sz="2400" b="1" dirty="0">
                <a:latin typeface="+mn-ea"/>
                <a:ea typeface="+mn-ea"/>
              </a:rPr>
              <a:t>vi </a:t>
            </a:r>
            <a:r>
              <a:rPr lang="en-US" altLang="zh-CN" sz="2400" b="1" dirty="0" smtClean="0">
                <a:latin typeface="+mn-ea"/>
                <a:ea typeface="+mn-ea"/>
              </a:rPr>
              <a:t>5-19.c</a:t>
            </a:r>
            <a:endParaRPr lang="zh-CN" altLang="en-US" sz="2400" dirty="0">
              <a:latin typeface="+mn-ea"/>
              <a:ea typeface="+mn-ea"/>
            </a:endParaRPr>
          </a:p>
          <a:p>
            <a:endParaRPr lang="zh-CN" altLang="en-US" sz="2400" dirty="0"/>
          </a:p>
          <a:p>
            <a:endParaRPr lang="zh-CN"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3140968"/>
            <a:ext cx="786736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42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5-19.c  </a:t>
            </a:r>
            <a:r>
              <a:rPr lang="en-US" altLang="zh-CN" b="1" dirty="0"/>
              <a:t>–o  </a:t>
            </a:r>
            <a:r>
              <a:rPr lang="en-US" altLang="zh-CN" b="1" dirty="0" smtClean="0"/>
              <a:t>5-19</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5-19</a:t>
            </a:r>
            <a:endParaRPr lang="en-US" altLang="zh-CN" b="1" dirty="0"/>
          </a:p>
          <a:p>
            <a:pPr marL="0" lvl="1" indent="0">
              <a:buNone/>
            </a:pP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13323"/>
            <a:ext cx="8479627" cy="99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437112"/>
            <a:ext cx="8970322" cy="134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70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4213" y="1412875"/>
            <a:ext cx="8229600" cy="503957"/>
          </a:xfrm>
        </p:spPr>
        <p:txBody>
          <a:bodyPr/>
          <a:lstStyle/>
          <a:p>
            <a:r>
              <a:rPr lang="en-US" altLang="zh-CN" dirty="0" err="1"/>
              <a:t>s</a:t>
            </a:r>
            <a:r>
              <a:rPr lang="en-US" altLang="zh-CN" dirty="0" err="1" smtClean="0"/>
              <a:t>ymlink</a:t>
            </a:r>
            <a:r>
              <a:rPr lang="zh-CN" altLang="en-US" dirty="0" smtClean="0"/>
              <a:t>函数说明</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99299238"/>
              </p:ext>
            </p:extLst>
          </p:nvPr>
        </p:nvGraphicFramePr>
        <p:xfrm>
          <a:off x="1115616" y="2132856"/>
          <a:ext cx="7200800" cy="3618708"/>
        </p:xfrm>
        <a:graphic>
          <a:graphicData uri="http://schemas.openxmlformats.org/drawingml/2006/table">
            <a:tbl>
              <a:tblPr firstRow="1" bandRow="1">
                <a:tableStyleId>{D27102A9-8310-4765-A935-A1911B00CA55}</a:tableStyleId>
              </a:tblPr>
              <a:tblGrid>
                <a:gridCol w="1786224"/>
                <a:gridCol w="5414576"/>
              </a:tblGrid>
              <a:tr h="516057">
                <a:tc>
                  <a:txBody>
                    <a:bodyPr/>
                    <a:lstStyle/>
                    <a:p>
                      <a:r>
                        <a:rPr lang="zh-CN" altLang="en-US" b="0" dirty="0" smtClean="0"/>
                        <a:t>所需头文件</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smtClean="0"/>
                        <a:t>#include&lt;</a:t>
                      </a:r>
                      <a:r>
                        <a:rPr lang="en-US" altLang="zh-CN" b="0" dirty="0" err="1" smtClean="0"/>
                        <a:t>unistd.h</a:t>
                      </a:r>
                      <a:r>
                        <a:rPr lang="en-US" altLang="zh-CN" b="0" dirty="0" smtClean="0"/>
                        <a:t>&gt;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函数功能</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建立软链接</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函数原型</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err="1" smtClean="0"/>
                        <a:t>int</a:t>
                      </a:r>
                      <a:r>
                        <a:rPr lang="en-US" altLang="zh-CN" b="0" dirty="0" smtClean="0"/>
                        <a:t> </a:t>
                      </a:r>
                      <a:r>
                        <a:rPr lang="en-US" altLang="zh-CN" b="0" dirty="0" err="1" smtClean="0"/>
                        <a:t>sysmlink</a:t>
                      </a:r>
                      <a:r>
                        <a:rPr lang="en-US" altLang="zh-CN" b="0" dirty="0" smtClean="0"/>
                        <a:t>(</a:t>
                      </a:r>
                      <a:r>
                        <a:rPr lang="en-US" altLang="zh-CN" b="0" dirty="0" err="1" smtClean="0"/>
                        <a:t>const</a:t>
                      </a:r>
                      <a:r>
                        <a:rPr lang="en-US" altLang="zh-CN" b="0" dirty="0" smtClean="0"/>
                        <a:t> char *</a:t>
                      </a:r>
                      <a:r>
                        <a:rPr lang="en-US" altLang="zh-CN" b="0" dirty="0" err="1" smtClean="0"/>
                        <a:t>oldpath,const</a:t>
                      </a:r>
                      <a:r>
                        <a:rPr lang="en-US" altLang="zh-CN" b="0" dirty="0" smtClean="0"/>
                        <a:t> chat *</a:t>
                      </a:r>
                      <a:r>
                        <a:rPr lang="en-US" altLang="zh-CN" b="0" dirty="0" err="1" smtClean="0"/>
                        <a:t>newpath</a:t>
                      </a:r>
                      <a:r>
                        <a:rPr lang="en-US" altLang="zh-CN" b="0" dirty="0" smtClean="0"/>
                        <a:t>) </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函数传入值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0" dirty="0" smtClean="0"/>
                        <a:t>参数</a:t>
                      </a:r>
                      <a:r>
                        <a:rPr lang="en-US" altLang="zh-CN" b="0" dirty="0" err="1" smtClean="0"/>
                        <a:t>oldpath</a:t>
                      </a:r>
                      <a:r>
                        <a:rPr lang="zh-CN" altLang="en-US" b="0" dirty="0" smtClean="0"/>
                        <a:t>：已存在文件路径和文件名</a:t>
                      </a:r>
                      <a:endParaRPr lang="en-US" altLang="zh-CN" b="0" dirty="0" smtClean="0"/>
                    </a:p>
                    <a:p>
                      <a:r>
                        <a:rPr lang="zh-CN" altLang="en-US" b="0" dirty="0" smtClean="0"/>
                        <a:t>参数</a:t>
                      </a:r>
                      <a:r>
                        <a:rPr lang="en-US" altLang="zh-CN" b="0" dirty="0" err="1" smtClean="0"/>
                        <a:t>newpath</a:t>
                      </a:r>
                      <a:r>
                        <a:rPr lang="zh-CN" altLang="en-US" b="0" dirty="0" smtClean="0"/>
                        <a:t>：链接的名称</a:t>
                      </a:r>
                      <a:endParaRPr lang="en-US" altLang="zh-CN"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函数返回值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成功则返回</a:t>
                      </a:r>
                      <a:r>
                        <a:rPr lang="en-US" altLang="zh-CN" b="0" dirty="0" smtClean="0"/>
                        <a:t>0</a:t>
                      </a:r>
                      <a:r>
                        <a:rPr lang="zh-CN" altLang="en-US" b="0" dirty="0" smtClean="0"/>
                        <a:t>，失败返回</a:t>
                      </a:r>
                      <a:r>
                        <a:rPr lang="en-US" altLang="zh-CN" b="0" dirty="0" smtClean="0"/>
                        <a:t>-1</a:t>
                      </a:r>
                      <a:r>
                        <a:rPr lang="zh-CN" altLang="en-US" b="0" dirty="0" smtClean="0"/>
                        <a:t>，错误原因存在</a:t>
                      </a:r>
                      <a:r>
                        <a:rPr lang="en-US" altLang="zh-CN" b="0" dirty="0" err="1" smtClean="0"/>
                        <a:t>errno</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备注</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参数</a:t>
                      </a:r>
                      <a:r>
                        <a:rPr lang="en-US" altLang="zh-CN" b="0" dirty="0" err="1" smtClean="0"/>
                        <a:t>oldpath</a:t>
                      </a:r>
                      <a:r>
                        <a:rPr lang="zh-CN" altLang="en-US" b="0" dirty="0" smtClean="0"/>
                        <a:t>指定的文件一定要存在，如果参数</a:t>
                      </a:r>
                      <a:r>
                        <a:rPr lang="en-US" altLang="zh-CN" b="0" dirty="0" err="1" smtClean="0"/>
                        <a:t>newpath</a:t>
                      </a:r>
                      <a:r>
                        <a:rPr lang="zh-CN" altLang="en-US" b="0" dirty="0" smtClean="0"/>
                        <a:t>指定的名称为一不存在的文件则不会建立链接</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7404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2</a:t>
            </a:r>
            <a:r>
              <a:rPr lang="zh-CN" altLang="en-US" dirty="0" smtClean="0"/>
              <a:t>）硬链接</a:t>
            </a:r>
            <a:endParaRPr lang="en-US" altLang="zh-CN" dirty="0" smtClean="0"/>
          </a:p>
          <a:p>
            <a:r>
              <a:rPr lang="zh-CN" altLang="en-US" dirty="0" smtClean="0"/>
              <a:t>硬链接是</a:t>
            </a:r>
            <a:r>
              <a:rPr lang="en-US" altLang="zh-CN" dirty="0" smtClean="0"/>
              <a:t>Linux</a:t>
            </a:r>
            <a:r>
              <a:rPr lang="zh-CN" altLang="en-US" dirty="0" smtClean="0"/>
              <a:t>系统整合文件系统的传统方式</a:t>
            </a:r>
            <a:endParaRPr lang="en-US" altLang="zh-CN" dirty="0" smtClean="0"/>
          </a:p>
          <a:p>
            <a:r>
              <a:rPr lang="zh-CN" altLang="en-US" dirty="0"/>
              <a:t>硬</a:t>
            </a:r>
            <a:r>
              <a:rPr lang="zh-CN" altLang="en-US" dirty="0" smtClean="0"/>
              <a:t>链接不允许给目录创建硬链接</a:t>
            </a:r>
            <a:endParaRPr lang="en-US" altLang="zh-CN" dirty="0" smtClean="0"/>
          </a:p>
          <a:p>
            <a:r>
              <a:rPr lang="zh-CN" altLang="en-US" dirty="0"/>
              <a:t>硬</a:t>
            </a:r>
            <a:r>
              <a:rPr lang="zh-CN" altLang="en-US" dirty="0" smtClean="0"/>
              <a:t>链接不可以在不同文件系统的文件间建立链接</a:t>
            </a:r>
            <a:endParaRPr lang="en-US" altLang="zh-CN" dirty="0" smtClean="0"/>
          </a:p>
          <a:p>
            <a:r>
              <a:rPr lang="zh-CN" altLang="en-US" dirty="0" smtClean="0"/>
              <a:t>若只是在自己目录下的文件间建立链接关系，以主目录作为最高层目录，或者在同一个文件系统里与另一个用户目录里的文件建立链接关系，不受这个限制</a:t>
            </a:r>
            <a:endParaRPr lang="en-US" altLang="zh-CN" dirty="0" smtClean="0"/>
          </a:p>
          <a:p>
            <a:endParaRPr lang="zh-CN" altLang="en-US" dirty="0"/>
          </a:p>
        </p:txBody>
      </p:sp>
    </p:spTree>
    <p:extLst>
      <p:ext uri="{BB962C8B-B14F-4D97-AF65-F5344CB8AC3E}">
        <p14:creationId xmlns:p14="http://schemas.microsoft.com/office/powerpoint/2010/main" val="15538459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p:txBody>
          <a:bodyPr/>
          <a:lstStyle/>
          <a:p>
            <a:r>
              <a:rPr lang="zh-CN" altLang="en-US" sz="3600" dirty="0"/>
              <a:t>特殊文件的操作</a:t>
            </a:r>
            <a:endParaRPr lang="zh-CN" altLang="en-US" sz="3600" dirty="0" smtClean="0"/>
          </a:p>
        </p:txBody>
      </p:sp>
      <p:sp>
        <p:nvSpPr>
          <p:cNvPr id="72708" name="文本框 103"/>
          <p:cNvSpPr txBox="1">
            <a:spLocks noChangeArrowheads="1"/>
          </p:cNvSpPr>
          <p:nvPr/>
        </p:nvSpPr>
        <p:spPr bwMode="auto">
          <a:xfrm>
            <a:off x="706437" y="1268760"/>
            <a:ext cx="7898011"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400" dirty="0" smtClean="0">
                <a:solidFill>
                  <a:srgbClr val="FF0000"/>
                </a:solidFill>
                <a:latin typeface="+mn-ea"/>
                <a:ea typeface="+mn-ea"/>
              </a:rPr>
              <a:t> </a:t>
            </a:r>
            <a:r>
              <a:rPr lang="zh-CN" altLang="en-US" sz="2400" dirty="0">
                <a:latin typeface="+mn-ea"/>
                <a:ea typeface="+mn-ea"/>
              </a:rPr>
              <a:t>例</a:t>
            </a:r>
            <a:r>
              <a:rPr lang="en-US" altLang="zh-CN" sz="2400" dirty="0">
                <a:latin typeface="+mn-ea"/>
                <a:ea typeface="+mn-ea"/>
                <a:cs typeface="Times New Roman" pitchFamily="18" charset="0"/>
              </a:rPr>
              <a:t>5.20</a:t>
            </a:r>
            <a:r>
              <a:rPr lang="en-US" altLang="zh-CN" sz="2400" dirty="0">
                <a:latin typeface="+mn-ea"/>
                <a:ea typeface="+mn-ea"/>
              </a:rPr>
              <a:t>  </a:t>
            </a:r>
            <a:r>
              <a:rPr lang="zh-CN" altLang="en-US" sz="2400" dirty="0">
                <a:latin typeface="+mn-ea"/>
                <a:ea typeface="+mn-ea"/>
              </a:rPr>
              <a:t>设计一个程序，要求为“</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etc</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passwd</a:t>
            </a:r>
            <a:r>
              <a:rPr lang="en-US" altLang="zh-CN" sz="2400" dirty="0">
                <a:latin typeface="+mn-ea"/>
                <a:ea typeface="+mn-ea"/>
              </a:rPr>
              <a:t>”</a:t>
            </a:r>
            <a:r>
              <a:rPr lang="zh-CN" altLang="en-US" sz="2400" dirty="0">
                <a:latin typeface="+mn-ea"/>
                <a:ea typeface="+mn-ea"/>
              </a:rPr>
              <a:t>文件建立硬链接“</a:t>
            </a:r>
            <a:r>
              <a:rPr lang="en-US" altLang="zh-CN" sz="2400" dirty="0">
                <a:latin typeface="+mn-ea"/>
                <a:ea typeface="+mn-ea"/>
                <a:cs typeface="Times New Roman" pitchFamily="18" charset="0"/>
              </a:rPr>
              <a:t>5-20link</a:t>
            </a:r>
            <a:r>
              <a:rPr lang="en-US" altLang="zh-CN" sz="2400" dirty="0">
                <a:latin typeface="+mn-ea"/>
                <a:ea typeface="+mn-ea"/>
              </a:rPr>
              <a:t>”</a:t>
            </a:r>
            <a:r>
              <a:rPr lang="zh-CN" altLang="en-US" sz="2400" dirty="0">
                <a:latin typeface="+mn-ea"/>
                <a:ea typeface="+mn-ea"/>
              </a:rPr>
              <a:t>，并查看此链接文件和“</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etc</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passwd</a:t>
            </a:r>
            <a:r>
              <a:rPr lang="en-US" altLang="zh-CN" sz="2400" dirty="0">
                <a:latin typeface="+mn-ea"/>
                <a:ea typeface="+mn-ea"/>
              </a:rPr>
              <a:t>”</a:t>
            </a:r>
            <a:r>
              <a:rPr lang="zh-CN" altLang="en-US" sz="2400" dirty="0" smtClean="0">
                <a:latin typeface="+mn-ea"/>
                <a:ea typeface="+mn-ea"/>
              </a:rPr>
              <a:t>文件</a:t>
            </a:r>
            <a:endParaRPr lang="en-US" altLang="zh-CN" sz="2400" dirty="0" smtClean="0">
              <a:latin typeface="+mn-ea"/>
              <a:ea typeface="+mn-ea"/>
            </a:endParaRPr>
          </a:p>
          <a:p>
            <a:pPr marL="342900" indent="-342900" fontAlgn="base">
              <a:spcBef>
                <a:spcPct val="20000"/>
              </a:spcBef>
              <a:spcAft>
                <a:spcPct val="0"/>
              </a:spcAft>
              <a:buClr>
                <a:srgbClr val="339966"/>
              </a:buClr>
              <a:buFont typeface="Wingdings" pitchFamily="2" charset="2"/>
              <a:buChar char="q"/>
            </a:pPr>
            <a:r>
              <a:rPr lang="zh-CN" altLang="en-US" sz="2400" dirty="0">
                <a:latin typeface="+mn-lt"/>
                <a:ea typeface="+mn-ea"/>
              </a:rPr>
              <a:t>步骤 </a:t>
            </a:r>
            <a:r>
              <a:rPr lang="en-US" altLang="zh-CN" sz="2400" dirty="0">
                <a:latin typeface="+mn-lt"/>
                <a:ea typeface="+mn-ea"/>
              </a:rPr>
              <a:t>1:</a:t>
            </a:r>
            <a:r>
              <a:rPr lang="zh-CN" altLang="en-US" sz="2400" dirty="0">
                <a:latin typeface="+mn-lt"/>
                <a:ea typeface="+mn-ea"/>
              </a:rPr>
              <a:t>用</a:t>
            </a:r>
            <a:r>
              <a:rPr lang="en-US" altLang="zh-CN" sz="2400" dirty="0">
                <a:latin typeface="+mn-lt"/>
                <a:ea typeface="+mn-ea"/>
              </a:rPr>
              <a:t>vi </a:t>
            </a:r>
            <a:r>
              <a:rPr lang="zh-CN" altLang="en-US" sz="2400" dirty="0">
                <a:latin typeface="+mn-lt"/>
                <a:ea typeface="+mn-ea"/>
              </a:rPr>
              <a:t>命令创建</a:t>
            </a:r>
            <a:r>
              <a:rPr lang="en-US" altLang="zh-CN" sz="2400" dirty="0">
                <a:latin typeface="+mn-lt"/>
                <a:ea typeface="+mn-ea"/>
              </a:rPr>
              <a:t>5-20.c</a:t>
            </a:r>
            <a:r>
              <a:rPr lang="zh-CN" altLang="en-US" sz="2400" dirty="0">
                <a:latin typeface="+mn-lt"/>
                <a:ea typeface="+mn-ea"/>
              </a:rPr>
              <a:t>文件</a:t>
            </a:r>
          </a:p>
          <a:p>
            <a:pPr marL="0" lvl="1" fontAlgn="base">
              <a:spcBef>
                <a:spcPct val="20000"/>
              </a:spcBef>
              <a:spcAft>
                <a:spcPct val="0"/>
              </a:spcAft>
              <a:buClr>
                <a:srgbClr val="339966"/>
              </a:buClr>
            </a:pPr>
            <a:r>
              <a:rPr lang="zh-CN" altLang="en-US" sz="2400" dirty="0">
                <a:latin typeface="+mn-lt"/>
                <a:ea typeface="+mn-ea"/>
              </a:rPr>
              <a:t> </a:t>
            </a:r>
            <a:r>
              <a:rPr lang="zh-CN" altLang="en-US" sz="2400" dirty="0" smtClean="0">
                <a:latin typeface="+mn-lt"/>
                <a:ea typeface="+mn-ea"/>
              </a:rPr>
              <a:t>     </a:t>
            </a:r>
            <a:r>
              <a:rPr lang="en-US" altLang="zh-CN" sz="2400" dirty="0" smtClean="0">
                <a:latin typeface="+mn-lt"/>
                <a:ea typeface="+mn-ea"/>
              </a:rPr>
              <a:t>[</a:t>
            </a:r>
            <a:r>
              <a:rPr lang="en-US" altLang="zh-CN" sz="2400" dirty="0" err="1">
                <a:latin typeface="+mn-lt"/>
                <a:ea typeface="+mn-ea"/>
              </a:rPr>
              <a:t>root@localhost</a:t>
            </a:r>
            <a:r>
              <a:rPr lang="en-US" altLang="zh-CN" sz="2400" dirty="0">
                <a:latin typeface="+mn-lt"/>
                <a:ea typeface="+mn-ea"/>
              </a:rPr>
              <a:t> root]#vi </a:t>
            </a:r>
            <a:r>
              <a:rPr lang="en-US" altLang="zh-CN" sz="2400" dirty="0" smtClean="0">
                <a:latin typeface="+mn-lt"/>
                <a:ea typeface="+mn-ea"/>
              </a:rPr>
              <a:t>5-20.c</a:t>
            </a:r>
            <a:endParaRPr lang="zh-CN" altLang="en-US" sz="2400" dirty="0">
              <a:latin typeface="+mn-lt"/>
              <a:ea typeface="+mn-ea"/>
            </a:endParaRPr>
          </a:p>
          <a:p>
            <a:endParaRPr lang="zh-CN" altLang="en-US" sz="2400" dirty="0">
              <a:latin typeface="+mn-ea"/>
              <a:ea typeface="+mn-ea"/>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14" y="3356992"/>
            <a:ext cx="7448255" cy="264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27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4213" y="1412875"/>
            <a:ext cx="8229600" cy="1440061"/>
          </a:xfrm>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5-20.c  </a:t>
            </a:r>
            <a:r>
              <a:rPr lang="en-US" altLang="zh-CN" b="1" dirty="0"/>
              <a:t>–o  </a:t>
            </a:r>
            <a:r>
              <a:rPr lang="en-US" altLang="zh-CN" b="1" dirty="0" smtClean="0"/>
              <a:t>5-20</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5-20</a:t>
            </a:r>
            <a:endParaRPr lang="en-US" altLang="zh-CN" b="1" dirty="0"/>
          </a:p>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41327"/>
            <a:ext cx="7920880" cy="107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7616"/>
          <a:stretch/>
        </p:blipFill>
        <p:spPr bwMode="auto">
          <a:xfrm>
            <a:off x="274029" y="4797152"/>
            <a:ext cx="88699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35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p:txBody>
          <a:bodyPr/>
          <a:lstStyle/>
          <a:p>
            <a:r>
              <a:rPr lang="en-US" altLang="zh-CN" dirty="0"/>
              <a:t>l</a:t>
            </a:r>
            <a:r>
              <a:rPr lang="en-US" altLang="zh-CN" dirty="0" smtClean="0"/>
              <a:t>ink</a:t>
            </a:r>
            <a:r>
              <a:rPr lang="zh-CN" altLang="en-US" dirty="0" smtClean="0"/>
              <a:t>函数说明</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96521722"/>
              </p:ext>
            </p:extLst>
          </p:nvPr>
        </p:nvGraphicFramePr>
        <p:xfrm>
          <a:off x="1115616" y="2132856"/>
          <a:ext cx="7200800" cy="3618708"/>
        </p:xfrm>
        <a:graphic>
          <a:graphicData uri="http://schemas.openxmlformats.org/drawingml/2006/table">
            <a:tbl>
              <a:tblPr firstRow="1" bandRow="1">
                <a:tableStyleId>{D27102A9-8310-4765-A935-A1911B00CA55}</a:tableStyleId>
              </a:tblPr>
              <a:tblGrid>
                <a:gridCol w="1786224"/>
                <a:gridCol w="5414576"/>
              </a:tblGrid>
              <a:tr h="516057">
                <a:tc>
                  <a:txBody>
                    <a:bodyPr/>
                    <a:lstStyle/>
                    <a:p>
                      <a:r>
                        <a:rPr lang="zh-CN" altLang="en-US" b="0" dirty="0" smtClean="0"/>
                        <a:t>所需头文件</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smtClean="0"/>
                        <a:t>#include&lt;</a:t>
                      </a:r>
                      <a:r>
                        <a:rPr lang="en-US" altLang="zh-CN" b="0" dirty="0" err="1" smtClean="0"/>
                        <a:t>unistd.h</a:t>
                      </a:r>
                      <a:r>
                        <a:rPr lang="en-US" altLang="zh-CN" b="0" dirty="0" smtClean="0"/>
                        <a:t>&gt;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函数功能</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建立硬链接</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函数原型</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0" dirty="0" err="1" smtClean="0"/>
                        <a:t>int</a:t>
                      </a:r>
                      <a:r>
                        <a:rPr lang="en-US" altLang="zh-CN" b="0" dirty="0" smtClean="0"/>
                        <a:t> link(</a:t>
                      </a:r>
                      <a:r>
                        <a:rPr lang="en-US" altLang="zh-CN" b="0" dirty="0" err="1" smtClean="0"/>
                        <a:t>const</a:t>
                      </a:r>
                      <a:r>
                        <a:rPr lang="en-US" altLang="zh-CN" b="0" dirty="0" smtClean="0"/>
                        <a:t> char *</a:t>
                      </a:r>
                      <a:r>
                        <a:rPr lang="en-US" altLang="zh-CN" b="0" dirty="0" err="1" smtClean="0"/>
                        <a:t>oldpath,const</a:t>
                      </a:r>
                      <a:r>
                        <a:rPr lang="en-US" altLang="zh-CN" b="0" dirty="0" smtClean="0"/>
                        <a:t> chat *</a:t>
                      </a:r>
                      <a:r>
                        <a:rPr lang="en-US" altLang="zh-CN" b="0" dirty="0" err="1" smtClean="0"/>
                        <a:t>newpath</a:t>
                      </a:r>
                      <a:r>
                        <a:rPr lang="en-US" altLang="zh-CN" b="0" dirty="0" smtClean="0"/>
                        <a:t>) </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函数传入值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0" dirty="0" smtClean="0"/>
                        <a:t>参数</a:t>
                      </a:r>
                      <a:r>
                        <a:rPr lang="en-US" altLang="zh-CN" b="0" dirty="0" err="1" smtClean="0"/>
                        <a:t>oldpath</a:t>
                      </a:r>
                      <a:r>
                        <a:rPr lang="zh-CN" altLang="en-US" b="0" dirty="0" smtClean="0"/>
                        <a:t>：已存在文件路径和文件名</a:t>
                      </a:r>
                    </a:p>
                    <a:p>
                      <a:r>
                        <a:rPr lang="zh-CN" altLang="en-US" b="0" dirty="0" smtClean="0"/>
                        <a:t>参数</a:t>
                      </a:r>
                      <a:r>
                        <a:rPr lang="en-US" altLang="zh-CN" b="0" dirty="0" err="1" smtClean="0"/>
                        <a:t>newpath</a:t>
                      </a:r>
                      <a:r>
                        <a:rPr lang="zh-CN" altLang="en-US" b="0" dirty="0" smtClean="0"/>
                        <a:t>：链接的名称</a:t>
                      </a:r>
                      <a:endParaRPr lang="en-US" altLang="zh-CN"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函数返回值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成功则返回</a:t>
                      </a:r>
                      <a:r>
                        <a:rPr lang="en-US" altLang="zh-CN" b="0" dirty="0" smtClean="0"/>
                        <a:t>0</a:t>
                      </a:r>
                      <a:r>
                        <a:rPr lang="zh-CN" altLang="en-US" b="0" dirty="0" smtClean="0"/>
                        <a:t>，失败返回</a:t>
                      </a:r>
                      <a:r>
                        <a:rPr lang="en-US" altLang="zh-CN" b="0" dirty="0" smtClean="0"/>
                        <a:t>-1</a:t>
                      </a:r>
                      <a:r>
                        <a:rPr lang="zh-CN" altLang="en-US" b="0" dirty="0" smtClean="0"/>
                        <a:t>，错误原因存在</a:t>
                      </a:r>
                      <a:r>
                        <a:rPr lang="en-US" altLang="zh-CN" b="0" dirty="0" err="1" smtClean="0"/>
                        <a:t>errno</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6057">
                <a:tc>
                  <a:txBody>
                    <a:bodyPr/>
                    <a:lstStyle/>
                    <a:p>
                      <a:r>
                        <a:rPr lang="zh-CN" altLang="en-US" b="0" dirty="0" smtClean="0"/>
                        <a:t>备注</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b="0" dirty="0" smtClean="0"/>
                        <a:t>参数</a:t>
                      </a:r>
                      <a:r>
                        <a:rPr lang="en-US" altLang="zh-CN" b="0" dirty="0" err="1" smtClean="0"/>
                        <a:t>oldpath</a:t>
                      </a:r>
                      <a:r>
                        <a:rPr lang="zh-CN" altLang="en-US" b="0" dirty="0" smtClean="0"/>
                        <a:t>指定的文件一定要存在，如果参数</a:t>
                      </a:r>
                      <a:r>
                        <a:rPr lang="en-US" altLang="zh-CN" b="0" dirty="0" err="1" smtClean="0"/>
                        <a:t>newpath</a:t>
                      </a:r>
                      <a:r>
                        <a:rPr lang="zh-CN" altLang="en-US" b="0" dirty="0" smtClean="0"/>
                        <a:t>指定的名称为一不存在的文件则不会建立链接</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956990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课后练习</a:t>
            </a:r>
          </a:p>
        </p:txBody>
      </p:sp>
      <p:sp>
        <p:nvSpPr>
          <p:cNvPr id="73731" name="Rectangle 3"/>
          <p:cNvSpPr>
            <a:spLocks noGrp="1" noChangeArrowheads="1"/>
          </p:cNvSpPr>
          <p:nvPr>
            <p:ph idx="1"/>
          </p:nvPr>
        </p:nvSpPr>
        <p:spPr/>
        <p:txBody>
          <a:bodyPr/>
          <a:lstStyle/>
          <a:p>
            <a:pPr marL="533400" indent="-533400">
              <a:buFont typeface="Wingdings" pitchFamily="2" charset="2"/>
              <a:buAutoNum type="arabicPeriod"/>
            </a:pPr>
            <a:r>
              <a:rPr lang="zh-CN" altLang="en-US" sz="2000" dirty="0" smtClean="0">
                <a:latin typeface="+mn-ea"/>
              </a:rPr>
              <a:t>设计一个程序，要求打开文件“pass”，如果没有这个文件，新建此文件，权限设置为只有所有者有只读权限。</a:t>
            </a:r>
          </a:p>
          <a:p>
            <a:pPr marL="533400" indent="-533400">
              <a:buFont typeface="Wingdings" pitchFamily="2" charset="2"/>
              <a:buAutoNum type="arabicPeriod"/>
            </a:pPr>
            <a:r>
              <a:rPr lang="zh-CN" altLang="en-US" sz="2000" dirty="0" smtClean="0">
                <a:latin typeface="+mn-ea"/>
              </a:rPr>
              <a:t>设计一个程序，要求新建一个文件“hello”，利用write函数将“Linux下C软件设计”字符串写入该文件。</a:t>
            </a:r>
          </a:p>
          <a:p>
            <a:pPr marL="533400" indent="-533400">
              <a:buFont typeface="Wingdings" pitchFamily="2" charset="2"/>
              <a:buAutoNum type="arabicPeriod"/>
            </a:pPr>
            <a:r>
              <a:rPr lang="zh-CN" altLang="en-US" sz="2000" dirty="0" smtClean="0">
                <a:latin typeface="+mn-ea"/>
              </a:rPr>
              <a:t>设计一个程序，要求利用read函数读取系统文件“/etc/passwd”，并在终端中显示输出。</a:t>
            </a:r>
          </a:p>
          <a:p>
            <a:pPr marL="533400" indent="-533400">
              <a:buFont typeface="Wingdings" pitchFamily="2" charset="2"/>
              <a:buAutoNum type="arabicPeriod"/>
            </a:pPr>
            <a:r>
              <a:rPr lang="zh-CN" altLang="en-US" sz="2000" dirty="0" smtClean="0">
                <a:latin typeface="+mn-ea"/>
              </a:rPr>
              <a:t>设计一个程序，要求打开文件“pass”，如果没有这个文件，新建此文件，再读取系统文件“/etc/passwd”，把文件中的内容都写入“pass”文件。</a:t>
            </a:r>
          </a:p>
          <a:p>
            <a:pPr marL="533400" indent="-533400">
              <a:buFont typeface="Wingdings" pitchFamily="2" charset="2"/>
              <a:buAutoNum type="arabicPeriod"/>
            </a:pPr>
            <a:r>
              <a:rPr lang="zh-CN" altLang="en-US" sz="2000" dirty="0" smtClean="0">
                <a:latin typeface="+mn-ea"/>
              </a:rPr>
              <a:t>设计一个程序，要求将10分别以十进制、八进制和十六进制输出。</a:t>
            </a:r>
          </a:p>
          <a:p>
            <a:pPr marL="533400" indent="-533400">
              <a:buFont typeface="Wingdings" pitchFamily="2" charset="2"/>
              <a:buAutoNum type="arabicPeriod"/>
            </a:pPr>
            <a:r>
              <a:rPr lang="zh-CN" altLang="en-US" sz="2000" dirty="0" smtClean="0">
                <a:latin typeface="+mn-ea"/>
              </a:rPr>
              <a:t>设计一个程序，要求新建一个目录，预设权限为 ---x--x--x。</a:t>
            </a:r>
          </a:p>
          <a:p>
            <a:pPr marL="533400" indent="-533400">
              <a:buFont typeface="Wingdings" pitchFamily="2" charset="2"/>
              <a:buAutoNum type="arabicPeriod"/>
            </a:pPr>
            <a:r>
              <a:rPr lang="zh-CN" altLang="en-US" sz="2000" dirty="0" smtClean="0">
                <a:latin typeface="+mn-ea"/>
              </a:rPr>
              <a:t>设计一个程序，要求为“/bin/ls”文件建立一个软链接“ls1”和一个硬链接为“ls2”，并查看两个链接文件和“/bin/ls”文件。</a:t>
            </a:r>
          </a:p>
        </p:txBody>
      </p:sp>
      <p:sp>
        <p:nvSpPr>
          <p:cNvPr id="7372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468414-9571-476E-8138-34775670957D}" type="slidenum">
              <a:rPr lang="en-US" altLang="zh-CN"/>
              <a:pPr/>
              <a:t>108</a:t>
            </a:fld>
            <a:endParaRPr lang="en-US" altLang="zh-CN"/>
          </a:p>
        </p:txBody>
      </p:sp>
    </p:spTree>
    <p:extLst>
      <p:ext uri="{BB962C8B-B14F-4D97-AF65-F5344CB8AC3E}">
        <p14:creationId xmlns:p14="http://schemas.microsoft.com/office/powerpoint/2010/main" val="198665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668325299"/>
              </p:ext>
            </p:extLst>
          </p:nvPr>
        </p:nvGraphicFramePr>
        <p:xfrm>
          <a:off x="971600" y="2027749"/>
          <a:ext cx="7488832" cy="4114800"/>
        </p:xfrm>
        <a:graphic>
          <a:graphicData uri="http://schemas.openxmlformats.org/drawingml/2006/table">
            <a:tbl>
              <a:tblPr firstRow="1" bandRow="1">
                <a:tableStyleId>{5940675A-B579-460E-94D1-54222C63F5DA}</a:tableStyleId>
              </a:tblPr>
              <a:tblGrid>
                <a:gridCol w="2511425"/>
                <a:gridCol w="4977407"/>
              </a:tblGrid>
              <a:tr h="190500">
                <a:tc>
                  <a:txBody>
                    <a:bodyPr/>
                    <a:lstStyle/>
                    <a:p>
                      <a:pPr marL="0" indent="0" algn="ctr">
                        <a:buNone/>
                      </a:pPr>
                      <a:r>
                        <a:rPr lang="zh-CN" altLang="en-US" sz="1800" b="0" u="none" dirty="0" smtClean="0">
                          <a:latin typeface="宋体" panose="02010600030101010101" pitchFamily="2" charset="-122"/>
                          <a:ea typeface="宋体" panose="02010600030101010101" pitchFamily="2" charset="-122"/>
                          <a:cs typeface="宋体" panose="02010600030101010101" pitchFamily="2" charset="-122"/>
                        </a:rPr>
                        <a:t>文件类型</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smtClean="0">
                          <a:latin typeface="宋体" panose="02010600030101010101" pitchFamily="2" charset="-122"/>
                          <a:ea typeface="宋体" panose="02010600030101010101" pitchFamily="2" charset="-122"/>
                          <a:cs typeface="宋体" panose="02010600030101010101" pitchFamily="2" charset="-122"/>
                        </a:rPr>
                        <a:t>对应标识</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普通文件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目录文件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d”</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硬链接文件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除了显示的文件数量，其他都和某个普通文件一模一样的文件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软件链接文件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l”</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zh-CN" altLang="en-US" sz="1800" b="0" u="none" dirty="0">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块设备</a:t>
                      </a: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文件</a:t>
                      </a:r>
                      <a:endParaRPr lang="zh-CN" altLang="en-US" sz="1800" b="0" u="none" dirty="0">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b”</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en-US" altLang="zh-CN"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socket</a:t>
                      </a: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s”</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字符设备文件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c”</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管道文件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p”</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setUid</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可执行文件</a:t>
                      </a:r>
                      <a:endParaRPr lang="zh-CN" altLang="en-US"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个字符中的第四位是“</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s”</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setGid</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可执行文件</a:t>
                      </a:r>
                      <a:endParaRPr lang="zh-CN" altLang="en-US"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个字符中的第七位是“</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s”</a:t>
                      </a:r>
                      <a:r>
                        <a:rPr lang="zh-CN" altLang="en-US"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190500">
                <a:tc>
                  <a:txBody>
                    <a:bodyPr/>
                    <a:lstStyle/>
                    <a:p>
                      <a:pPr marL="0" indent="0" algn="l">
                        <a:buNone/>
                      </a:pP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setUid</a:t>
                      </a:r>
                      <a:r>
                        <a:rPr lang="zh-CN" altLang="en-US"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加</a:t>
                      </a: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setGid</a:t>
                      </a:r>
                      <a:r>
                        <a:rPr lang="zh-CN" altLang="en-US" sz="1800" b="0" u="none">
                          <a:solidFill>
                            <a:srgbClr val="000000"/>
                          </a:solidFill>
                          <a:latin typeface="宋体" panose="02010600030101010101" pitchFamily="2" charset="-122"/>
                          <a:ea typeface="宋体" panose="02010600030101010101" pitchFamily="2" charset="-122"/>
                          <a:cs typeface="宋体" panose="02010600030101010101" pitchFamily="2" charset="-122"/>
                        </a:rPr>
                        <a:t>文件</a:t>
                      </a:r>
                      <a:endParaRPr lang="zh-CN" altLang="en-US"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个字符中的第四位和第七位都是“</a:t>
                      </a:r>
                      <a:r>
                        <a:rPr lang="en-US" altLang="zh-CN" sz="18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l”</a:t>
                      </a:r>
                      <a:r>
                        <a:rPr lang="zh-CN" altLang="en-US" sz="1800" b="0" u="none" dirty="0">
                          <a:solidFill>
                            <a:srgbClr val="000000"/>
                          </a:solidFill>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lstStyle/>
                    <a:p>
                      <a:pPr marL="0" indent="0" algn="l">
                        <a:buNone/>
                      </a:pPr>
                      <a:r>
                        <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socket</a:t>
                      </a:r>
                      <a:r>
                        <a:rPr lang="zh-CN" altLang="en-US"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文件</a:t>
                      </a:r>
                    </a:p>
                  </a:txBody>
                  <a:tcPr marL="68580" marR="68580"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权限的</a:t>
                      </a:r>
                      <a:r>
                        <a:rPr lang="en-US" altLang="zh-CN"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10</a:t>
                      </a: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个字符中的第一位是“</a:t>
                      </a:r>
                      <a:r>
                        <a:rPr lang="en-US" altLang="zh-CN"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s”</a:t>
                      </a:r>
                      <a:r>
                        <a:rPr lang="zh-CN" altLang="en-US" sz="1800" b="0" u="none" dirty="0">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的文件</a:t>
                      </a:r>
                    </a:p>
                  </a:txBody>
                  <a:tcPr marL="68580" marR="6858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13357" name="Rectangle 2"/>
          <p:cNvSpPr>
            <a:spLocks noGrp="1" noChangeArrowheads="1"/>
          </p:cNvSpPr>
          <p:nvPr>
            <p:ph type="title"/>
          </p:nvPr>
        </p:nvSpPr>
        <p:spPr/>
        <p:txBody>
          <a:bodyPr/>
          <a:lstStyle/>
          <a:p>
            <a:r>
              <a:rPr lang="zh-CN" altLang="en-US" sz="4000" b="1" dirty="0" smtClean="0"/>
              <a:t>Linux系统文件和文件系统</a:t>
            </a:r>
          </a:p>
        </p:txBody>
      </p:sp>
      <p:sp>
        <p:nvSpPr>
          <p:cNvPr id="3" name="TextBox 2"/>
          <p:cNvSpPr txBox="1"/>
          <p:nvPr/>
        </p:nvSpPr>
        <p:spPr>
          <a:xfrm>
            <a:off x="827584" y="1196752"/>
            <a:ext cx="7992888" cy="830997"/>
          </a:xfrm>
          <a:prstGeom prst="rect">
            <a:avLst/>
          </a:prstGeom>
          <a:noFill/>
        </p:spPr>
        <p:txBody>
          <a:bodyPr wrap="square" rtlCol="0">
            <a:spAutoFit/>
          </a:bodyPr>
          <a:lstStyle/>
          <a:p>
            <a:r>
              <a:rPr lang="zh-CN" altLang="en-US" sz="2400" dirty="0" smtClean="0"/>
              <a:t>第一字段中的第一位代表文件的类型，文件的类型包含下面表中例举的：</a:t>
            </a:r>
            <a:endParaRPr lang="zh-CN" altLang="en-US" sz="2400" dirty="0"/>
          </a:p>
        </p:txBody>
      </p:sp>
    </p:spTree>
    <p:extLst>
      <p:ext uri="{BB962C8B-B14F-4D97-AF65-F5344CB8AC3E}">
        <p14:creationId xmlns:p14="http://schemas.microsoft.com/office/powerpoint/2010/main" val="137105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zh-CN" altLang="en-US" sz="3200" b="1" dirty="0" smtClean="0"/>
              <a:t>Linux系统文件和文件系统</a:t>
            </a:r>
          </a:p>
        </p:txBody>
      </p:sp>
      <p:sp>
        <p:nvSpPr>
          <p:cNvPr id="1228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244046-A251-40D5-9944-CD3DEECD6294}" type="slidenum">
              <a:rPr lang="en-US" altLang="zh-CN"/>
              <a:pPr/>
              <a:t>12</a:t>
            </a:fld>
            <a:endParaRPr lang="en-US" altLang="zh-CN"/>
          </a:p>
        </p:txBody>
      </p:sp>
      <p:sp>
        <p:nvSpPr>
          <p:cNvPr id="472069" name="Rectangle 5"/>
          <p:cNvSpPr>
            <a:spLocks noChangeArrowheads="1"/>
          </p:cNvSpPr>
          <p:nvPr/>
        </p:nvSpPr>
        <p:spPr bwMode="auto">
          <a:xfrm>
            <a:off x="684213" y="3212976"/>
            <a:ext cx="79914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00CC"/>
              </a:buClr>
              <a:buFont typeface="Wingdings" pitchFamily="2" charset="2"/>
              <a:buChar char="q"/>
            </a:pPr>
            <a:r>
              <a:rPr lang="zh-CN" altLang="en-US" sz="2800" dirty="0">
                <a:ea typeface="黑体" pitchFamily="49" charset="-122"/>
              </a:rPr>
              <a:t>各字段说明如下 </a:t>
            </a:r>
            <a:r>
              <a:rPr lang="en-US" altLang="zh-CN" sz="2800" dirty="0">
                <a:ea typeface="黑体" pitchFamily="49" charset="-122"/>
              </a:rPr>
              <a:t>:</a:t>
            </a:r>
          </a:p>
        </p:txBody>
      </p:sp>
      <p:pic>
        <p:nvPicPr>
          <p:cNvPr id="47207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33556"/>
          <a:stretch/>
        </p:blipFill>
        <p:spPr bwMode="auto">
          <a:xfrm>
            <a:off x="971600" y="3717032"/>
            <a:ext cx="6621034" cy="258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723428" y="1124744"/>
            <a:ext cx="8229600" cy="4525963"/>
          </a:xfrm>
        </p:spPr>
        <p:txBody>
          <a:bodyPr/>
          <a:lstStyle/>
          <a:p>
            <a:r>
              <a:rPr lang="zh-CN" altLang="en-US" sz="2400" dirty="0" smtClean="0"/>
              <a:t>截取其中一条文件信息：</a:t>
            </a:r>
            <a:endParaRPr lang="en-US" altLang="zh-CN" sz="2400" dirty="0" smtClean="0"/>
          </a:p>
          <a:p>
            <a:endParaRPr lang="zh-CN" alt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81" y="1628800"/>
            <a:ext cx="838992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66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20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72070"/>
                                        </p:tgtEl>
                                        <p:attrNameLst>
                                          <p:attrName>style.visibility</p:attrName>
                                        </p:attrNameLst>
                                      </p:cBhvr>
                                      <p:to>
                                        <p:strVal val="visible"/>
                                      </p:to>
                                    </p:set>
                                    <p:animEffect transition="in" filter="blinds(horizontal)">
                                      <p:cBhvr>
                                        <p:cTn id="19" dur="500"/>
                                        <p:tgtEl>
                                          <p:spTgt spid="47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99"/>
          <p:cNvSpPr txBox="1">
            <a:spLocks noChangeArrowheads="1"/>
          </p:cNvSpPr>
          <p:nvPr/>
        </p:nvSpPr>
        <p:spPr bwMode="auto">
          <a:xfrm>
            <a:off x="539552" y="1219201"/>
            <a:ext cx="80648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marL="342900" indent="-342900" fontAlgn="base">
              <a:lnSpc>
                <a:spcPct val="90000"/>
              </a:lnSpc>
              <a:spcBef>
                <a:spcPct val="20000"/>
              </a:spcBef>
              <a:spcAft>
                <a:spcPct val="0"/>
              </a:spcAft>
              <a:buClr>
                <a:srgbClr val="339966"/>
              </a:buClr>
              <a:buFont typeface="Wingdings" pitchFamily="2" charset="2"/>
              <a:buChar char="q"/>
            </a:pPr>
            <a:r>
              <a:rPr lang="en-US" altLang="zh-CN" sz="2400" dirty="0">
                <a:latin typeface="+mn-lt"/>
                <a:ea typeface="+mn-ea"/>
              </a:rPr>
              <a:t>system()</a:t>
            </a:r>
            <a:r>
              <a:rPr lang="zh-CN" altLang="en-US" sz="2400" dirty="0">
                <a:latin typeface="+mn-lt"/>
                <a:ea typeface="+mn-ea"/>
              </a:rPr>
              <a:t>函数提供了一种调用其它程序的简单方法</a:t>
            </a:r>
            <a:endParaRPr lang="en-US" altLang="zh-CN" sz="2400" dirty="0">
              <a:latin typeface="+mn-lt"/>
              <a:ea typeface="+mn-ea"/>
            </a:endParaRPr>
          </a:p>
          <a:p>
            <a:pPr marL="342900" indent="-342900" fontAlgn="base">
              <a:lnSpc>
                <a:spcPct val="90000"/>
              </a:lnSpc>
              <a:spcBef>
                <a:spcPct val="20000"/>
              </a:spcBef>
              <a:spcAft>
                <a:spcPct val="0"/>
              </a:spcAft>
              <a:buClr>
                <a:srgbClr val="339966"/>
              </a:buClr>
              <a:buFont typeface="Wingdings" pitchFamily="2" charset="2"/>
              <a:buChar char="q"/>
            </a:pPr>
            <a:r>
              <a:rPr lang="zh-CN" altLang="en-US" sz="2400" dirty="0">
                <a:latin typeface="+mn-lt"/>
                <a:ea typeface="+mn-ea"/>
              </a:rPr>
              <a:t>用</a:t>
            </a:r>
            <a:r>
              <a:rPr lang="en-US" altLang="zh-CN" sz="2400" dirty="0">
                <a:latin typeface="+mn-lt"/>
                <a:ea typeface="+mn-ea"/>
              </a:rPr>
              <a:t>system</a:t>
            </a:r>
            <a:r>
              <a:rPr lang="zh-CN" altLang="en-US" sz="2400" dirty="0">
                <a:latin typeface="+mn-lt"/>
                <a:ea typeface="+mn-ea"/>
              </a:rPr>
              <a:t>函数调用程序的结果与从</a:t>
            </a:r>
            <a:r>
              <a:rPr lang="en-US" altLang="zh-CN" sz="2400" dirty="0">
                <a:latin typeface="+mn-lt"/>
                <a:ea typeface="+mn-ea"/>
              </a:rPr>
              <a:t>shell</a:t>
            </a:r>
            <a:r>
              <a:rPr lang="zh-CN" altLang="en-US" sz="2400" dirty="0">
                <a:latin typeface="+mn-lt"/>
                <a:ea typeface="+mn-ea"/>
              </a:rPr>
              <a:t>中执行这个程序基本相似</a:t>
            </a:r>
            <a:endParaRPr lang="en-US" altLang="zh-CN" sz="2400" dirty="0">
              <a:latin typeface="+mn-lt"/>
              <a:ea typeface="+mn-ea"/>
            </a:endParaRPr>
          </a:p>
          <a:p>
            <a:pPr marL="342900" indent="-342900" fontAlgn="base">
              <a:lnSpc>
                <a:spcPct val="90000"/>
              </a:lnSpc>
              <a:spcBef>
                <a:spcPct val="20000"/>
              </a:spcBef>
              <a:spcAft>
                <a:spcPct val="0"/>
              </a:spcAft>
              <a:buClr>
                <a:srgbClr val="339966"/>
              </a:buClr>
              <a:buFont typeface="Wingdings" pitchFamily="2" charset="2"/>
              <a:buChar char="q"/>
            </a:pPr>
            <a:r>
              <a:rPr lang="en-US" altLang="zh-CN" sz="2400" dirty="0">
                <a:latin typeface="+mn-lt"/>
                <a:ea typeface="+mn-ea"/>
              </a:rPr>
              <a:t>system</a:t>
            </a:r>
            <a:r>
              <a:rPr lang="zh-CN" altLang="en-US" sz="2400" dirty="0">
                <a:latin typeface="+mn-lt"/>
                <a:ea typeface="+mn-ea"/>
              </a:rPr>
              <a:t>函数说明如下：</a:t>
            </a:r>
          </a:p>
        </p:txBody>
      </p:sp>
      <p:graphicFrame>
        <p:nvGraphicFramePr>
          <p:cNvPr id="4" name="表格 3"/>
          <p:cNvGraphicFramePr/>
          <p:nvPr>
            <p:extLst>
              <p:ext uri="{D42A27DB-BD31-4B8C-83A1-F6EECF244321}">
                <p14:modId xmlns:p14="http://schemas.microsoft.com/office/powerpoint/2010/main" val="2734506888"/>
              </p:ext>
            </p:extLst>
          </p:nvPr>
        </p:nvGraphicFramePr>
        <p:xfrm>
          <a:off x="674240" y="2996952"/>
          <a:ext cx="7921625" cy="3292476"/>
        </p:xfrm>
        <a:graphic>
          <a:graphicData uri="http://schemas.openxmlformats.org/drawingml/2006/table">
            <a:tbl>
              <a:tblPr firstRow="1" bandRow="1">
                <a:tableStyleId>{5940675A-B579-460E-94D1-54222C63F5DA}</a:tableStyleId>
              </a:tblPr>
              <a:tblGrid>
                <a:gridCol w="2013746"/>
                <a:gridCol w="5907879"/>
              </a:tblGrid>
              <a:tr h="274373">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所需头文件</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#include&lt;stdlib.h&gt;</a:t>
                      </a: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在进程中开始另一个进程</a:t>
                      </a: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74373">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函数原型</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err="1">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 system</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const</a:t>
                      </a:r>
                      <a:r>
                        <a:rPr lang="en-US" altLang="zh-CN" sz="1800" b="0" u="none" dirty="0">
                          <a:latin typeface="宋体" panose="02010600030101010101" pitchFamily="2" charset="-122"/>
                          <a:ea typeface="宋体" panose="02010600030101010101" pitchFamily="2" charset="-122"/>
                          <a:cs typeface="宋体" panose="02010600030101010101" pitchFamily="2" charset="-122"/>
                        </a:rPr>
                        <a:t> char *string);</a:t>
                      </a:r>
                      <a:endPar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系统变量</a:t>
                      </a: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823119">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函数返回值</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执行成功则返回执行</a:t>
                      </a:r>
                      <a:r>
                        <a:rPr lang="en-US" altLang="zh-CN" sz="1800" b="0" u="none" dirty="0">
                          <a:latin typeface="宋体" panose="02010600030101010101" pitchFamily="2" charset="-122"/>
                          <a:ea typeface="宋体" panose="02010600030101010101" pitchFamily="2" charset="-122"/>
                          <a:cs typeface="宋体" panose="02010600030101010101" pitchFamily="2" charset="-122"/>
                        </a:rPr>
                        <a:t>Shell</a:t>
                      </a:r>
                      <a:r>
                        <a:rPr lang="zh-CN" altLang="en-US" sz="1800" b="0" u="none" dirty="0">
                          <a:latin typeface="宋体" panose="02010600030101010101" pitchFamily="2" charset="-122"/>
                          <a:ea typeface="宋体" panose="02010600030101010101" pitchFamily="2" charset="-122"/>
                          <a:cs typeface="宋体" panose="02010600030101010101" pitchFamily="2" charset="-122"/>
                        </a:rPr>
                        <a:t>命令后的返回值；调用</a:t>
                      </a:r>
                      <a:r>
                        <a:rPr lang="en-US" altLang="zh-CN" sz="1800" b="0" u="none" dirty="0">
                          <a:latin typeface="宋体" panose="02010600030101010101" pitchFamily="2" charset="-122"/>
                          <a:ea typeface="宋体" panose="02010600030101010101" pitchFamily="2" charset="-122"/>
                          <a:cs typeface="宋体" panose="02010600030101010101" pitchFamily="2" charset="-122"/>
                        </a:rPr>
                        <a:t>/bin/</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sh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失败则返回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127</a:t>
                      </a:r>
                      <a:r>
                        <a:rPr lang="zh-CN" altLang="en-US" sz="1800" b="0" u="none" dirty="0">
                          <a:latin typeface="宋体" panose="02010600030101010101" pitchFamily="2" charset="-122"/>
                          <a:ea typeface="宋体" panose="02010600030101010101" pitchFamily="2" charset="-122"/>
                          <a:cs typeface="宋体" panose="02010600030101010101" pitchFamily="2" charset="-122"/>
                        </a:rPr>
                        <a:t>；其他失败原因则返回</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1</a:t>
                      </a:r>
                      <a:r>
                        <a:rPr lang="zh-CN" altLang="en-US" sz="1800" b="0" u="none" dirty="0">
                          <a:latin typeface="宋体" panose="02010600030101010101" pitchFamily="2" charset="-122"/>
                          <a:ea typeface="宋体" panose="02010600030101010101" pitchFamily="2" charset="-122"/>
                          <a:cs typeface="宋体" panose="02010600030101010101" pitchFamily="2" charset="-122"/>
                        </a:rPr>
                        <a:t>；参数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string</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为空（</a:t>
                      </a:r>
                      <a:r>
                        <a:rPr lang="en-US" altLang="zh-CN" sz="1800" b="0" u="none" dirty="0">
                          <a:latin typeface="宋体" panose="02010600030101010101" pitchFamily="2" charset="-122"/>
                          <a:ea typeface="宋体" panose="02010600030101010101" pitchFamily="2" charset="-122"/>
                          <a:cs typeface="宋体" panose="02010600030101010101" pitchFamily="2" charset="-122"/>
                        </a:rPr>
                        <a:t>NULL</a:t>
                      </a:r>
                      <a:r>
                        <a:rPr lang="zh-CN" altLang="en-US" sz="1800" b="0" u="none" dirty="0">
                          <a:latin typeface="宋体" panose="02010600030101010101" pitchFamily="2" charset="-122"/>
                          <a:ea typeface="宋体" panose="02010600030101010101" pitchFamily="2" charset="-122"/>
                          <a:cs typeface="宋体" panose="02010600030101010101" pitchFamily="2" charset="-122"/>
                        </a:rPr>
                        <a:t>），则返回非零值</a:t>
                      </a: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865">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备注</a:t>
                      </a:r>
                    </a:p>
                  </a:txBody>
                  <a:tcPr marL="68585" marR="68585"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system( )</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调用</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fork( )</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产生子进程，子进程调用</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/bin/</a:t>
                      </a:r>
                      <a:r>
                        <a:rPr lang="en-US" altLang="zh-CN" sz="1800" b="0" u="none" dirty="0" err="1">
                          <a:highlight>
                            <a:srgbClr val="E6E6E6"/>
                          </a:highlight>
                          <a:latin typeface="宋体" panose="02010600030101010101" pitchFamily="2" charset="-122"/>
                          <a:ea typeface="宋体" panose="02010600030101010101" pitchFamily="2" charset="-122"/>
                          <a:cs typeface="宋体" panose="02010600030101010101" pitchFamily="2" charset="-122"/>
                        </a:rPr>
                        <a:t>sh</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 </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c string</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来执行参数</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string</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字符串所代表的命令，此命令执行完后随即返回原调用的进程。如果调用成功，返回</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Shell</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命令后的返回值可能也是</a:t>
                      </a:r>
                      <a:r>
                        <a:rPr lang="en-US" altLang="zh-CN"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127</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，因此，最好能检查</a:t>
                      </a:r>
                      <a:r>
                        <a:rPr lang="en-US" altLang="zh-CN" sz="1800" b="0" u="none" dirty="0" err="1">
                          <a:highlight>
                            <a:srgbClr val="E6E6E6"/>
                          </a:highlight>
                          <a:latin typeface="宋体" panose="02010600030101010101" pitchFamily="2" charset="-122"/>
                          <a:ea typeface="宋体" panose="02010600030101010101" pitchFamily="2" charset="-122"/>
                          <a:cs typeface="宋体" panose="02010600030101010101" pitchFamily="2" charset="-122"/>
                        </a:rPr>
                        <a:t>errno</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来确定执行情况</a:t>
                      </a:r>
                    </a:p>
                  </a:txBody>
                  <a:tcPr marL="68585" marR="68585"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14361" name="Rectangle 2"/>
          <p:cNvSpPr>
            <a:spLocks noGrp="1" noChangeArrowheads="1"/>
          </p:cNvSpPr>
          <p:nvPr>
            <p:ph type="title"/>
          </p:nvPr>
        </p:nvSpPr>
        <p:spPr/>
        <p:txBody>
          <a:bodyPr/>
          <a:lstStyle/>
          <a:p>
            <a:r>
              <a:rPr lang="zh-CN" altLang="en-US" sz="4000" b="1" dirty="0" smtClean="0"/>
              <a:t>Linux系统文件和文件系统</a:t>
            </a:r>
          </a:p>
        </p:txBody>
      </p:sp>
    </p:spTree>
    <p:extLst>
      <p:ext uri="{BB962C8B-B14F-4D97-AF65-F5344CB8AC3E}">
        <p14:creationId xmlns:p14="http://schemas.microsoft.com/office/powerpoint/2010/main" val="1219997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sz="4000" b="1" dirty="0" smtClean="0"/>
              <a:t>Linux系统文件和文件系统</a:t>
            </a:r>
          </a:p>
        </p:txBody>
      </p:sp>
      <p:sp>
        <p:nvSpPr>
          <p:cNvPr id="15362" name="Rectangle 3"/>
          <p:cNvSpPr>
            <a:spLocks noGrp="1" noChangeArrowheads="1"/>
          </p:cNvSpPr>
          <p:nvPr>
            <p:ph idx="1"/>
          </p:nvPr>
        </p:nvSpPr>
        <p:spPr>
          <a:xfrm>
            <a:off x="611560" y="1268760"/>
            <a:ext cx="8229600" cy="4525963"/>
          </a:xfrm>
        </p:spPr>
        <p:txBody>
          <a:bodyPr>
            <a:normAutofit/>
          </a:bodyPr>
          <a:lstStyle/>
          <a:p>
            <a:pPr marL="0" indent="0">
              <a:buFont typeface="Wingdings" pitchFamily="2" charset="2"/>
              <a:buNone/>
            </a:pPr>
            <a:r>
              <a:rPr lang="en-US" altLang="zh-CN" sz="2400" dirty="0" smtClean="0"/>
              <a:t> </a:t>
            </a:r>
            <a:r>
              <a:rPr lang="zh-CN" altLang="en-US" sz="2400" b="1" dirty="0" smtClean="0"/>
              <a:t>例</a:t>
            </a:r>
            <a:r>
              <a:rPr lang="en-US" altLang="zh-CN" sz="2400" b="1" dirty="0" smtClean="0"/>
              <a:t>5.2</a:t>
            </a:r>
            <a:r>
              <a:rPr lang="zh-CN" altLang="en-US" sz="2400" b="1" dirty="0" smtClean="0"/>
              <a:t>：</a:t>
            </a:r>
            <a:r>
              <a:rPr lang="zh-CN" altLang="en-US" sz="2400" dirty="0" smtClean="0"/>
              <a:t>设计一个程序，要求应用函数chmod把系统中“/etc”目录下的</a:t>
            </a:r>
            <a:r>
              <a:rPr lang="zh-CN" altLang="en-US" sz="2400" b="1" dirty="0"/>
              <a:t>passwd</a:t>
            </a:r>
            <a:r>
              <a:rPr lang="zh-CN" altLang="en-US" sz="2400" dirty="0" smtClean="0"/>
              <a:t>文件权限设置成文件所有者可读可写，其他所有用户为只读权限。</a:t>
            </a:r>
            <a:endParaRPr lang="en-US" altLang="zh-CN" sz="2400" dirty="0" smtClean="0"/>
          </a:p>
          <a:p>
            <a:r>
              <a:rPr lang="zh-CN" altLang="en-US" sz="2400" b="1" dirty="0"/>
              <a:t>步骤 1:</a:t>
            </a:r>
            <a:r>
              <a:rPr lang="zh-CN" altLang="en-US" sz="2400" dirty="0"/>
              <a:t>编辑源程序代码：</a:t>
            </a:r>
          </a:p>
          <a:p>
            <a:pPr lvl="1">
              <a:buNone/>
            </a:pPr>
            <a:r>
              <a:rPr lang="zh-CN" altLang="en-US" dirty="0"/>
              <a:t>[root@localhost root]#</a:t>
            </a:r>
            <a:r>
              <a:rPr lang="zh-CN" altLang="en-US" b="1" dirty="0"/>
              <a:t>vim  </a:t>
            </a:r>
            <a:r>
              <a:rPr lang="en-US" altLang="zh-CN" b="1" dirty="0" smtClean="0"/>
              <a:t>5</a:t>
            </a:r>
            <a:r>
              <a:rPr lang="zh-CN" altLang="en-US" b="1" dirty="0" smtClean="0"/>
              <a:t>-</a:t>
            </a:r>
            <a:r>
              <a:rPr lang="en-US" altLang="zh-CN" b="1" dirty="0" smtClean="0"/>
              <a:t>2</a:t>
            </a:r>
            <a:r>
              <a:rPr lang="zh-CN" altLang="en-US" b="1" dirty="0" smtClean="0"/>
              <a:t>.c</a:t>
            </a:r>
            <a:endParaRPr lang="en-US" altLang="zh-CN" b="1" dirty="0" smtClean="0"/>
          </a:p>
          <a:p>
            <a:pPr lvl="1">
              <a:buNone/>
            </a:pPr>
            <a:endParaRPr lang="zh-CN" altLang="en-US" b="1" dirty="0"/>
          </a:p>
        </p:txBody>
      </p:sp>
      <p:sp>
        <p:nvSpPr>
          <p:cNvPr id="1536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83A2A4-E883-4C84-836C-E86CAC5527BE}" type="slidenum">
              <a:rPr lang="en-US" altLang="zh-CN"/>
              <a:pPr/>
              <a:t>14</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54" y="3429000"/>
            <a:ext cx="866024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26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sz="4000" b="1" dirty="0" smtClean="0"/>
              <a:t>Linux系统文件和文件系统</a:t>
            </a:r>
          </a:p>
        </p:txBody>
      </p:sp>
      <p:sp>
        <p:nvSpPr>
          <p:cNvPr id="15362" name="Rectangle 3"/>
          <p:cNvSpPr>
            <a:spLocks noGrp="1" noChangeArrowheads="1"/>
          </p:cNvSpPr>
          <p:nvPr>
            <p:ph idx="1"/>
          </p:nvPr>
        </p:nvSpPr>
        <p:spPr>
          <a:xfrm>
            <a:off x="611560" y="1268761"/>
            <a:ext cx="8229600" cy="3528392"/>
          </a:xfrm>
        </p:spPr>
        <p:txBody>
          <a:bodyPr>
            <a:normAutofit/>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5-2.c  </a:t>
            </a:r>
            <a:r>
              <a:rPr lang="en-US" altLang="zh-CN" b="1" dirty="0"/>
              <a:t>–o  </a:t>
            </a:r>
            <a:r>
              <a:rPr lang="en-US" altLang="zh-CN" b="1" dirty="0" smtClean="0"/>
              <a:t>5-2</a:t>
            </a:r>
          </a:p>
          <a:p>
            <a:pPr marL="342900" lvl="1" indent="-342900"/>
            <a:r>
              <a:rPr lang="zh-CN" altLang="en-US" b="1" dirty="0"/>
              <a:t>步骤 </a:t>
            </a:r>
            <a:r>
              <a:rPr lang="en-US" altLang="zh-CN" b="1" dirty="0"/>
              <a:t>3:</a:t>
            </a:r>
            <a:r>
              <a:rPr lang="zh-CN" altLang="en-US" b="1" dirty="0"/>
              <a:t>运行</a:t>
            </a:r>
            <a:r>
              <a:rPr lang="zh-CN" altLang="en-US" b="1" dirty="0" smtClean="0"/>
              <a:t>程序</a:t>
            </a:r>
            <a:r>
              <a:rPr lang="en-US" altLang="zh-CN" b="1" dirty="0"/>
              <a:t> </a:t>
            </a:r>
            <a:r>
              <a:rPr lang="en-US" altLang="zh-CN" b="1" dirty="0" smtClean="0"/>
              <a:t>./5-2</a:t>
            </a:r>
          </a:p>
          <a:p>
            <a:pPr marL="342900" lvl="1" indent="-342900"/>
            <a:r>
              <a:rPr lang="zh-CN" altLang="en-US" b="1" dirty="0" smtClean="0"/>
              <a:t>步骤</a:t>
            </a:r>
            <a:r>
              <a:rPr lang="en-US" altLang="zh-CN" b="1" dirty="0" smtClean="0"/>
              <a:t>4</a:t>
            </a:r>
            <a:r>
              <a:rPr lang="zh-CN" altLang="en-US" b="1" dirty="0" smtClean="0"/>
              <a:t>：用</a:t>
            </a:r>
            <a:r>
              <a:rPr lang="en-US" altLang="zh-CN" b="1" dirty="0" smtClean="0"/>
              <a:t>ls –l</a:t>
            </a:r>
            <a:r>
              <a:rPr lang="zh-CN" altLang="en-US" b="1" dirty="0" smtClean="0"/>
              <a:t>命令查看</a:t>
            </a:r>
            <a:r>
              <a:rPr lang="en-US" altLang="zh-CN" b="1" dirty="0" smtClean="0"/>
              <a:t>/</a:t>
            </a:r>
            <a:r>
              <a:rPr lang="en-US" altLang="zh-CN" b="1" dirty="0" err="1" smtClean="0"/>
              <a:t>etc</a:t>
            </a:r>
            <a:r>
              <a:rPr lang="en-US" altLang="zh-CN" b="1" dirty="0" smtClean="0"/>
              <a:t>/</a:t>
            </a:r>
            <a:r>
              <a:rPr lang="en-US" altLang="zh-CN" b="1" dirty="0" err="1" smtClean="0"/>
              <a:t>passwd</a:t>
            </a:r>
            <a:r>
              <a:rPr lang="zh-CN" altLang="en-US" b="1" dirty="0" smtClean="0"/>
              <a:t>的文件权限</a:t>
            </a:r>
            <a:endParaRPr lang="en-US" altLang="zh-CN" b="1" dirty="0" smtClean="0"/>
          </a:p>
          <a:p>
            <a:pPr marL="342900" lvl="1" indent="-342900"/>
            <a:endParaRPr lang="zh-CN" altLang="en-US" b="1" dirty="0"/>
          </a:p>
        </p:txBody>
      </p:sp>
      <p:sp>
        <p:nvSpPr>
          <p:cNvPr id="1536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83A2A4-E883-4C84-836C-E86CAC5527BE}" type="slidenum">
              <a:rPr lang="en-US" altLang="zh-CN"/>
              <a:pPr/>
              <a:t>15</a:t>
            </a:fld>
            <a:endParaRPr lang="en-US" altLang="zh-CN"/>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140967"/>
            <a:ext cx="7704856" cy="141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形标注 4"/>
          <p:cNvSpPr/>
          <p:nvPr/>
        </p:nvSpPr>
        <p:spPr>
          <a:xfrm>
            <a:off x="323528" y="4149080"/>
            <a:ext cx="848147" cy="1080120"/>
          </a:xfrm>
          <a:prstGeom prst="wedgeEllipseCallout">
            <a:avLst>
              <a:gd name="adj1" fmla="val 58533"/>
              <a:gd name="adj2" fmla="val -4861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600" dirty="0"/>
              <a:t>u</a:t>
            </a:r>
            <a:r>
              <a:rPr lang="en-US" altLang="zh-CN" sz="1600" dirty="0" smtClean="0"/>
              <a:t>ser</a:t>
            </a:r>
            <a:r>
              <a:rPr lang="zh-CN" altLang="en-US" sz="1600" dirty="0" smtClean="0"/>
              <a:t>的权限</a:t>
            </a:r>
            <a:endParaRPr lang="zh-CN" altLang="en-US" sz="1600" dirty="0"/>
          </a:p>
        </p:txBody>
      </p:sp>
      <p:sp>
        <p:nvSpPr>
          <p:cNvPr id="13" name="椭圆形标注 12"/>
          <p:cNvSpPr/>
          <p:nvPr/>
        </p:nvSpPr>
        <p:spPr>
          <a:xfrm>
            <a:off x="1204293" y="4712927"/>
            <a:ext cx="1080120" cy="1080120"/>
          </a:xfrm>
          <a:prstGeom prst="wedgeEllipseCallout">
            <a:avLst>
              <a:gd name="adj1" fmla="val -23151"/>
              <a:gd name="adj2" fmla="val -10549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600" dirty="0" smtClean="0"/>
              <a:t>group</a:t>
            </a:r>
            <a:r>
              <a:rPr lang="zh-CN" altLang="en-US" sz="1600" dirty="0" smtClean="0"/>
              <a:t>的权限</a:t>
            </a:r>
            <a:endParaRPr lang="zh-CN" altLang="en-US" sz="1600" dirty="0"/>
          </a:p>
        </p:txBody>
      </p:sp>
      <p:sp>
        <p:nvSpPr>
          <p:cNvPr id="14" name="椭圆形标注 13"/>
          <p:cNvSpPr/>
          <p:nvPr/>
        </p:nvSpPr>
        <p:spPr>
          <a:xfrm>
            <a:off x="3275856" y="4338498"/>
            <a:ext cx="1614352" cy="890702"/>
          </a:xfrm>
          <a:prstGeom prst="wedgeEllipseCallout">
            <a:avLst>
              <a:gd name="adj1" fmla="val -136909"/>
              <a:gd name="adj2" fmla="val -7109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600" dirty="0" err="1" smtClean="0"/>
              <a:t>Other_user</a:t>
            </a:r>
            <a:r>
              <a:rPr lang="zh-CN" altLang="en-US" sz="1600" dirty="0" smtClean="0"/>
              <a:t>的权限</a:t>
            </a:r>
            <a:endParaRPr lang="zh-CN" altLang="en-US" sz="1600" dirty="0"/>
          </a:p>
        </p:txBody>
      </p:sp>
    </p:spTree>
    <p:extLst>
      <p:ext uri="{BB962C8B-B14F-4D97-AF65-F5344CB8AC3E}">
        <p14:creationId xmlns:p14="http://schemas.microsoft.com/office/powerpoint/2010/main" val="174835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99"/>
          <p:cNvSpPr txBox="1">
            <a:spLocks noChangeArrowheads="1"/>
          </p:cNvSpPr>
          <p:nvPr/>
        </p:nvSpPr>
        <p:spPr bwMode="auto">
          <a:xfrm>
            <a:off x="539552" y="1062038"/>
            <a:ext cx="8208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400" dirty="0" err="1">
                <a:latin typeface="Times New Roman" pitchFamily="18" charset="0"/>
                <a:cs typeface="Times New Roman" pitchFamily="18" charset="0"/>
              </a:rPr>
              <a:t>chmod</a:t>
            </a:r>
            <a:r>
              <a:rPr lang="zh-CN" altLang="en-US" sz="2400" dirty="0">
                <a:latin typeface="宋体" pitchFamily="2" charset="-122"/>
              </a:rPr>
              <a:t>函数说明如下：</a:t>
            </a:r>
            <a:endParaRPr lang="zh-CN" altLang="en-US" sz="2400" dirty="0"/>
          </a:p>
        </p:txBody>
      </p:sp>
      <p:graphicFrame>
        <p:nvGraphicFramePr>
          <p:cNvPr id="4" name="表格 3"/>
          <p:cNvGraphicFramePr/>
          <p:nvPr>
            <p:extLst>
              <p:ext uri="{D42A27DB-BD31-4B8C-83A1-F6EECF244321}">
                <p14:modId xmlns:p14="http://schemas.microsoft.com/office/powerpoint/2010/main" val="335973586"/>
              </p:ext>
            </p:extLst>
          </p:nvPr>
        </p:nvGraphicFramePr>
        <p:xfrm>
          <a:off x="755576" y="1628801"/>
          <a:ext cx="7992888" cy="4628646"/>
        </p:xfrm>
        <a:graphic>
          <a:graphicData uri="http://schemas.openxmlformats.org/drawingml/2006/table">
            <a:tbl>
              <a:tblPr firstRow="1" bandRow="1">
                <a:tableStyleId>{5940675A-B579-460E-94D1-54222C63F5DA}</a:tableStyleId>
              </a:tblPr>
              <a:tblGrid>
                <a:gridCol w="2278626"/>
                <a:gridCol w="5714262"/>
              </a:tblGrid>
              <a:tr h="483651">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所需头文件</a:t>
                      </a:r>
                    </a:p>
                  </a:txBody>
                  <a:tcPr marL="68586" marR="68586" marT="0" marB="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#include&lt;sys/types.h&gt;#include&lt;sys/stat.h&gt;</a:t>
                      </a:r>
                    </a:p>
                  </a:txBody>
                  <a:tcPr marL="68586" marR="68586"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3549">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6" marR="68586" marT="19681" marB="1968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改变文件的权限</a:t>
                      </a:r>
                    </a:p>
                  </a:txBody>
                  <a:tcPr marL="68586" marR="68586" marT="19681" marB="1968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518708">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函数原型</a:t>
                      </a:r>
                    </a:p>
                  </a:txBody>
                  <a:tcPr marL="68586" marR="68586" marT="19681" marB="1968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err="1">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0" u="none" dirty="0" err="1">
                          <a:latin typeface="Times New Roman" panose="02020603050405020304" pitchFamily="18" charset="0"/>
                          <a:ea typeface="Times New Roman" panose="02020603050405020304" pitchFamily="18" charset="0"/>
                          <a:cs typeface="Times New Roman" panose="02020603050405020304" pitchFamily="18" charset="0"/>
                        </a:rPr>
                        <a:t>chmod</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dirty="0" err="1">
                          <a:latin typeface="Times New Roman" panose="02020603050405020304" pitchFamily="18" charset="0"/>
                          <a:ea typeface="Times New Roman" panose="02020603050405020304" pitchFamily="18" charset="0"/>
                          <a:cs typeface="Times New Roman" panose="02020603050405020304" pitchFamily="18" charset="0"/>
                        </a:rPr>
                        <a:t>const</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 char * path,</a:t>
                      </a:r>
                      <a:r>
                        <a:rPr lang="en-US" altLang="zh-CN" sz="1800" b="0" u="none" dirty="0">
                          <a:latin typeface="宋体" panose="02010600030101010101" pitchFamily="2" charset="-122"/>
                          <a:ea typeface="宋体" panose="02010600030101010101" pitchFamily="2" charset="-122"/>
                          <a:cs typeface="宋体" panose="02010600030101010101" pitchFamily="2" charset="-122"/>
                        </a:rPr>
                        <a:t> </a:t>
                      </a:r>
                      <a:r>
                        <a:rPr lang="en-US" altLang="zh-CN" sz="1800" b="0" u="none" dirty="0" err="1">
                          <a:latin typeface="Times New Roman" panose="02020603050405020304" pitchFamily="18" charset="0"/>
                          <a:ea typeface="Times New Roman" panose="02020603050405020304" pitchFamily="18" charset="0"/>
                          <a:cs typeface="Times New Roman" panose="02020603050405020304" pitchFamily="18" charset="0"/>
                        </a:rPr>
                        <a:t>mode_t</a:t>
                      </a:r>
                      <a:r>
                        <a:rPr lang="en-US" altLang="zh-CN" sz="1800" b="0" u="none" dirty="0">
                          <a:latin typeface="Times New Roman" panose="02020603050405020304" pitchFamily="18" charset="0"/>
                          <a:ea typeface="Times New Roman" panose="02020603050405020304" pitchFamily="18" charset="0"/>
                          <a:cs typeface="Times New Roman" panose="02020603050405020304" pitchFamily="18" charset="0"/>
                        </a:rPr>
                        <a:t> mode);</a:t>
                      </a:r>
                    </a:p>
                  </a:txBody>
                  <a:tcPr marL="68586" marR="68586" marT="19681" marB="1968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0262">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6" marR="68586" marT="19681" marB="1968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依参数</a:t>
                      </a:r>
                      <a:r>
                        <a:rPr lang="en-US" altLang="zh-CN"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mode</a:t>
                      </a: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的</a:t>
                      </a: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权限来更改参数</a:t>
                      </a:r>
                      <a:r>
                        <a:rPr lang="en-US" altLang="zh-CN"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path </a:t>
                      </a: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指定文件的权限</a:t>
                      </a:r>
                    </a:p>
                  </a:txBody>
                  <a:tcPr marL="68586" marR="68586" marT="19681" marB="1968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0262">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函数返回值</a:t>
                      </a:r>
                    </a:p>
                  </a:txBody>
                  <a:tcPr marL="68586" marR="68586" marT="19681" marB="1968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权限改变成功返回</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0</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，失败返回</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，错误原因存于</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errno</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19681" marB="1968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2081">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备注</a:t>
                      </a:r>
                    </a:p>
                  </a:txBody>
                  <a:tcPr marL="68586" marR="68586" marT="19681" marB="1968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只有该文件的所有者或有效用户识别码为</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0</a:t>
                      </a: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的用户</a:t>
                      </a: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，才可以修改该文件权限。基于系统安全，如果欲将数据写入一执行文件，而该执行文件具有</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S_ISUID</a:t>
                      </a: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或</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S_ISGID</a:t>
                      </a: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权限，则这两个位会被清除。如果一目录具有</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S_ISUID</a:t>
                      </a: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位权限，表示在此目录下只有该文件的所有者或</a:t>
                      </a:r>
                      <a:r>
                        <a:rPr lang="en-US" altLang="zh-CN"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root</a:t>
                      </a:r>
                      <a:r>
                        <a:rPr lang="zh-CN" altLang="en-US" sz="18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可以删除该文件</a:t>
                      </a:r>
                    </a:p>
                  </a:txBody>
                  <a:tcPr marL="68586" marR="68586" marT="19681" marB="1968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409" name="Rectangle 2"/>
          <p:cNvSpPr>
            <a:spLocks noGrp="1" noChangeArrowheads="1"/>
          </p:cNvSpPr>
          <p:nvPr>
            <p:ph type="title"/>
          </p:nvPr>
        </p:nvSpPr>
        <p:spPr/>
        <p:txBody>
          <a:bodyPr/>
          <a:lstStyle/>
          <a:p>
            <a:r>
              <a:rPr lang="zh-CN" altLang="en-US" sz="4000" b="1" dirty="0" smtClean="0"/>
              <a:t>Linux系统文件和文件系统</a:t>
            </a:r>
          </a:p>
        </p:txBody>
      </p:sp>
    </p:spTree>
    <p:extLst>
      <p:ext uri="{BB962C8B-B14F-4D97-AF65-F5344CB8AC3E}">
        <p14:creationId xmlns:p14="http://schemas.microsoft.com/office/powerpoint/2010/main" val="2978592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11560" y="1108076"/>
            <a:ext cx="8064896" cy="523220"/>
          </a:xfrm>
          <a:prstGeom prst="rect">
            <a:avLst/>
          </a:prstGeom>
          <a:noFill/>
          <a:ln w="9525">
            <a:noFill/>
          </a:ln>
        </p:spPr>
        <p:txBody>
          <a:bodyPr wrap="square">
            <a:spAutoFit/>
          </a:bodyPr>
          <a:lstStyle/>
          <a:p>
            <a:pPr indent="266700"/>
            <a:r>
              <a:rPr lang="en-US" altLang="zh-CN" sz="2800" noProof="1">
                <a:latin typeface="宋体" panose="02010600030101010101" pitchFamily="2" charset="-122"/>
                <a:cs typeface="宋体" panose="02010600030101010101" pitchFamily="2" charset="-122"/>
              </a:rPr>
              <a:t>mode</a:t>
            </a:r>
            <a:r>
              <a:rPr lang="zh-CN" altLang="en-US" sz="2800" noProof="1">
                <a:latin typeface="宋体" panose="02010600030101010101" pitchFamily="2" charset="-122"/>
                <a:cs typeface="宋体" panose="02010600030101010101" pitchFamily="2" charset="-122"/>
              </a:rPr>
              <a:t>参数说明如下</a:t>
            </a:r>
            <a:r>
              <a:rPr lang="zh-CN" altLang="en-US" sz="1050" noProof="1">
                <a:latin typeface="宋体" panose="02010600030101010101" pitchFamily="2" charset="-122"/>
                <a:cs typeface="宋体" panose="02010600030101010101" pitchFamily="2" charset="-122"/>
              </a:rPr>
              <a:t>：</a:t>
            </a:r>
            <a:endParaRPr lang="zh-CN" altLang="en-US" noProof="1"/>
          </a:p>
        </p:txBody>
      </p:sp>
      <p:graphicFrame>
        <p:nvGraphicFramePr>
          <p:cNvPr id="4" name="表格 3"/>
          <p:cNvGraphicFramePr/>
          <p:nvPr>
            <p:extLst>
              <p:ext uri="{D42A27DB-BD31-4B8C-83A1-F6EECF244321}">
                <p14:modId xmlns:p14="http://schemas.microsoft.com/office/powerpoint/2010/main" val="1385071381"/>
              </p:ext>
            </p:extLst>
          </p:nvPr>
        </p:nvGraphicFramePr>
        <p:xfrm>
          <a:off x="755576" y="1772816"/>
          <a:ext cx="7920880" cy="3048000"/>
        </p:xfrm>
        <a:graphic>
          <a:graphicData uri="http://schemas.openxmlformats.org/drawingml/2006/table">
            <a:tbl>
              <a:tblPr firstRow="1" bandRow="1">
                <a:tableStyleId>{5940675A-B579-460E-94D1-54222C63F5DA}</a:tableStyleId>
              </a:tblPr>
              <a:tblGrid>
                <a:gridCol w="3087391"/>
                <a:gridCol w="4833489"/>
              </a:tblGrid>
              <a:tr h="295233">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参数：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mode</a:t>
                      </a:r>
                      <a:endParaRPr lang="zh-CN" altLang="en-US" sz="2000" b="0" u="none" dirty="0">
                        <a:latin typeface="宋体" panose="02010600030101010101" pitchFamily="2" charset="-122"/>
                        <a:ea typeface="宋体" panose="02010600030101010101" pitchFamily="2" charset="-122"/>
                        <a:cs typeface="宋体" panose="02010600030101010101" pitchFamily="2" charset="-122"/>
                      </a:endParaRP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说  明</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33">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S_IRUSR</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所有者具有读取权限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95233">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S_IWUSR</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所有者具有写入权限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33">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S_IXUSR</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所有者具有执行权限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95233">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S_IRGRP</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组具有读取权限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33">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S_IWGRP</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组具有写入权限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95233">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S_IXGRP</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组具有执行权限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33">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S_IROTH</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其他用户具有读取权限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295233">
                <a:tc>
                  <a:txBody>
                    <a:bodyPr/>
                    <a:lstStyle/>
                    <a:p>
                      <a:pPr marL="0" indent="0" algn="ctr">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S_IWOTH</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其他用户具有写入权限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233">
                <a:tc>
                  <a:txBody>
                    <a:bodyPr/>
                    <a:lstStyle/>
                    <a:p>
                      <a:pPr marL="0" indent="0" algn="ctr">
                        <a:buNone/>
                      </a:pPr>
                      <a:r>
                        <a:rPr lang="en-US" altLang="zh-CN" sz="2000" b="0" u="none">
                          <a:highlight>
                            <a:srgbClr val="E6E6E6"/>
                          </a:highlight>
                          <a:latin typeface="宋体" panose="02010600030101010101" pitchFamily="2" charset="-122"/>
                          <a:ea typeface="宋体" panose="02010600030101010101" pitchFamily="2" charset="-122"/>
                          <a:cs typeface="宋体" panose="02010600030101010101" pitchFamily="2" charset="-122"/>
                        </a:rPr>
                        <a:t>S_IXOTH</a:t>
                      </a:r>
                    </a:p>
                  </a:txBody>
                  <a:tcPr marL="68577" marR="68577" marT="0" marB="0">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其他用户具有执行权限</a:t>
                      </a:r>
                    </a:p>
                  </a:txBody>
                  <a:tcPr marL="68577" marR="68577"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17445" name="Rectangle 2"/>
          <p:cNvSpPr>
            <a:spLocks noGrp="1" noChangeArrowheads="1"/>
          </p:cNvSpPr>
          <p:nvPr>
            <p:ph type="title"/>
          </p:nvPr>
        </p:nvSpPr>
        <p:spPr/>
        <p:txBody>
          <a:bodyPr/>
          <a:lstStyle/>
          <a:p>
            <a:r>
              <a:rPr lang="zh-CN" altLang="en-US" sz="3200" b="1" dirty="0" smtClean="0"/>
              <a:t>Linux系统文件和文件系统</a:t>
            </a:r>
          </a:p>
        </p:txBody>
      </p:sp>
    </p:spTree>
    <p:extLst>
      <p:ext uri="{BB962C8B-B14F-4D97-AF65-F5344CB8AC3E}">
        <p14:creationId xmlns:p14="http://schemas.microsoft.com/office/powerpoint/2010/main" val="207192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99"/>
          <p:cNvSpPr txBox="1">
            <a:spLocks noChangeArrowheads="1"/>
          </p:cNvSpPr>
          <p:nvPr/>
        </p:nvSpPr>
        <p:spPr bwMode="auto">
          <a:xfrm>
            <a:off x="539552" y="1251645"/>
            <a:ext cx="86044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8288">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lnSpc>
                <a:spcPct val="160000"/>
              </a:lnSpc>
            </a:pPr>
            <a:r>
              <a:rPr lang="zh-CN" altLang="en-US" sz="2400" dirty="0">
                <a:latin typeface="宋体" pitchFamily="2" charset="-122"/>
              </a:rPr>
              <a:t>例如：程序语句</a:t>
            </a:r>
            <a:endParaRPr lang="zh-CN" altLang="en-US" sz="2400" dirty="0">
              <a:latin typeface="Courier New" pitchFamily="49" charset="0"/>
              <a:cs typeface="Courier New" pitchFamily="49" charset="0"/>
            </a:endParaRPr>
          </a:p>
          <a:p>
            <a:pPr>
              <a:lnSpc>
                <a:spcPct val="160000"/>
              </a:lnSpc>
            </a:pPr>
            <a:endParaRPr lang="en-US" altLang="zh-CN" sz="2400" dirty="0" smtClean="0">
              <a:latin typeface="Courier New" pitchFamily="49" charset="0"/>
              <a:cs typeface="Courier New" pitchFamily="49" charset="0"/>
            </a:endParaRPr>
          </a:p>
          <a:p>
            <a:pPr marL="342900" indent="-342900" fontAlgn="base">
              <a:lnSpc>
                <a:spcPct val="160000"/>
              </a:lnSpc>
              <a:spcBef>
                <a:spcPct val="20000"/>
              </a:spcBef>
              <a:spcAft>
                <a:spcPct val="0"/>
              </a:spcAft>
              <a:buClr>
                <a:srgbClr val="339966"/>
              </a:buClr>
              <a:buFont typeface="Wingdings" pitchFamily="2" charset="2"/>
              <a:buChar char="q"/>
            </a:pPr>
            <a:r>
              <a:rPr lang="en-US" altLang="zh-CN" sz="2400" b="1" dirty="0" err="1">
                <a:latin typeface="+mn-lt"/>
                <a:ea typeface="+mn-ea"/>
              </a:rPr>
              <a:t>chmod</a:t>
            </a:r>
            <a:r>
              <a:rPr lang="en-US" altLang="zh-CN" sz="2400" b="1" dirty="0">
                <a:latin typeface="+mn-lt"/>
                <a:ea typeface="+mn-ea"/>
              </a:rPr>
              <a:t>("/</a:t>
            </a:r>
            <a:r>
              <a:rPr lang="en-US" altLang="zh-CN" sz="2400" b="1" dirty="0" err="1">
                <a:latin typeface="+mn-lt"/>
                <a:ea typeface="+mn-ea"/>
              </a:rPr>
              <a:t>etc</a:t>
            </a:r>
            <a:r>
              <a:rPr lang="en-US" altLang="zh-CN" sz="2400" b="1" dirty="0">
                <a:latin typeface="+mn-lt"/>
                <a:ea typeface="+mn-ea"/>
              </a:rPr>
              <a:t>/</a:t>
            </a:r>
            <a:r>
              <a:rPr lang="en-US" altLang="zh-CN" sz="2400" b="1" dirty="0" err="1">
                <a:latin typeface="+mn-lt"/>
                <a:ea typeface="+mn-ea"/>
              </a:rPr>
              <a:t>passwd</a:t>
            </a:r>
            <a:r>
              <a:rPr lang="en-US" altLang="zh-CN" sz="2400" b="1" dirty="0">
                <a:latin typeface="+mn-lt"/>
                <a:ea typeface="+mn-ea"/>
              </a:rPr>
              <a:t>",S_IRUSR | S_IWUSR | S_IRGRP | S_IROTH);</a:t>
            </a:r>
          </a:p>
          <a:p>
            <a:pPr marL="342900" indent="-342900" fontAlgn="base">
              <a:lnSpc>
                <a:spcPct val="160000"/>
              </a:lnSpc>
              <a:spcBef>
                <a:spcPct val="20000"/>
              </a:spcBef>
              <a:spcAft>
                <a:spcPct val="0"/>
              </a:spcAft>
              <a:buClr>
                <a:srgbClr val="339966"/>
              </a:buClr>
              <a:buFont typeface="Wingdings" pitchFamily="2" charset="2"/>
              <a:buChar char="q"/>
            </a:pPr>
            <a:r>
              <a:rPr lang="zh-CN" altLang="en-US" sz="2400" b="1" dirty="0">
                <a:latin typeface="+mn-lt"/>
                <a:ea typeface="+mn-ea"/>
              </a:rPr>
              <a:t>是将“</a:t>
            </a:r>
            <a:r>
              <a:rPr lang="en-US" altLang="zh-CN" sz="2400" b="1" dirty="0">
                <a:latin typeface="+mn-lt"/>
                <a:ea typeface="+mn-ea"/>
              </a:rPr>
              <a:t>/</a:t>
            </a:r>
            <a:r>
              <a:rPr lang="en-US" altLang="zh-CN" sz="2400" b="1" dirty="0" err="1">
                <a:latin typeface="+mn-lt"/>
                <a:ea typeface="+mn-ea"/>
              </a:rPr>
              <a:t>etc</a:t>
            </a:r>
            <a:r>
              <a:rPr lang="en-US" altLang="zh-CN" sz="2400" b="1" dirty="0">
                <a:latin typeface="+mn-lt"/>
                <a:ea typeface="+mn-ea"/>
              </a:rPr>
              <a:t>”</a:t>
            </a:r>
            <a:r>
              <a:rPr lang="zh-CN" altLang="en-US" sz="2400" b="1" dirty="0">
                <a:latin typeface="+mn-lt"/>
                <a:ea typeface="+mn-ea"/>
              </a:rPr>
              <a:t>目录下的</a:t>
            </a:r>
            <a:r>
              <a:rPr lang="en-US" altLang="zh-CN" sz="2400" b="1" dirty="0" err="1">
                <a:latin typeface="+mn-lt"/>
                <a:ea typeface="+mn-ea"/>
              </a:rPr>
              <a:t>passwd</a:t>
            </a:r>
            <a:r>
              <a:rPr lang="zh-CN" altLang="en-US" sz="2400" b="1" dirty="0">
                <a:latin typeface="+mn-lt"/>
                <a:ea typeface="+mn-ea"/>
              </a:rPr>
              <a:t>文件权限改成了所有者有读写权利，组内除所有者有读写权限，其他用户有只读权限。</a:t>
            </a:r>
          </a:p>
        </p:txBody>
      </p:sp>
      <p:sp>
        <p:nvSpPr>
          <p:cNvPr id="18434" name="Rectangle 2"/>
          <p:cNvSpPr>
            <a:spLocks noGrp="1" noChangeArrowheads="1"/>
          </p:cNvSpPr>
          <p:nvPr>
            <p:ph type="title"/>
          </p:nvPr>
        </p:nvSpPr>
        <p:spPr/>
        <p:txBody>
          <a:bodyPr/>
          <a:lstStyle/>
          <a:p>
            <a:r>
              <a:rPr lang="zh-CN" altLang="en-US" sz="4000" b="1" dirty="0" smtClean="0"/>
              <a:t>Linux系统文件和文件系统</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55" y="1916832"/>
            <a:ext cx="862806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66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p:txBody>
          <a:bodyPr/>
          <a:lstStyle/>
          <a:p>
            <a:r>
              <a:rPr lang="zh-CN" altLang="en-US" sz="4000" b="1" dirty="0" smtClean="0"/>
              <a:t>Linux系统文件和文件系统</a:t>
            </a:r>
          </a:p>
        </p:txBody>
      </p:sp>
      <p:sp>
        <p:nvSpPr>
          <p:cNvPr id="19458" name="Rectangle 3"/>
          <p:cNvSpPr>
            <a:spLocks noGrp="1" noChangeArrowheads="1"/>
          </p:cNvSpPr>
          <p:nvPr>
            <p:ph idx="1"/>
          </p:nvPr>
        </p:nvSpPr>
        <p:spPr>
          <a:xfrm>
            <a:off x="684213" y="1412875"/>
            <a:ext cx="7991475" cy="1368425"/>
          </a:xfrm>
        </p:spPr>
        <p:txBody>
          <a:bodyPr>
            <a:normAutofit fontScale="85000" lnSpcReduction="10000"/>
          </a:bodyPr>
          <a:lstStyle/>
          <a:p>
            <a:pPr>
              <a:lnSpc>
                <a:spcPct val="90000"/>
              </a:lnSpc>
            </a:pPr>
            <a:r>
              <a:rPr lang="zh-CN" altLang="en-US" dirty="0" smtClean="0"/>
              <a:t>每个新建的文件，默认的文件访问权限由权限掩码</a:t>
            </a:r>
            <a:r>
              <a:rPr lang="en-US" altLang="zh-CN" dirty="0" err="1" smtClean="0"/>
              <a:t>umask</a:t>
            </a:r>
            <a:r>
              <a:rPr lang="zh-CN" altLang="en-US" dirty="0" smtClean="0"/>
              <a:t>设定，它是一个系统变量</a:t>
            </a:r>
            <a:endParaRPr lang="en-US" altLang="zh-CN" dirty="0" smtClean="0"/>
          </a:p>
          <a:p>
            <a:pPr>
              <a:lnSpc>
                <a:spcPct val="90000"/>
              </a:lnSpc>
            </a:pPr>
            <a:r>
              <a:rPr lang="en-US" altLang="zh-CN" dirty="0" smtClean="0"/>
              <a:t>Linux </a:t>
            </a:r>
            <a:r>
              <a:rPr lang="zh-CN" altLang="en-US" dirty="0" smtClean="0"/>
              <a:t>下的</a:t>
            </a:r>
            <a:r>
              <a:rPr lang="en-US" altLang="zh-CN" dirty="0" err="1" smtClean="0"/>
              <a:t>umask</a:t>
            </a:r>
            <a:r>
              <a:rPr lang="zh-CN" altLang="en-US" dirty="0" smtClean="0"/>
              <a:t>命令是用于设置文件的权限屏蔽，也就是指在建立文件时改变预设的权限，具体说明如下</a:t>
            </a:r>
            <a:r>
              <a:rPr lang="en-US" altLang="zh-CN" dirty="0" smtClean="0"/>
              <a:t>:</a:t>
            </a:r>
          </a:p>
        </p:txBody>
      </p:sp>
      <p:sp>
        <p:nvSpPr>
          <p:cNvPr id="1945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C24AD6-1A3C-4FBB-8427-FBAD8821466D}" type="slidenum">
              <a:rPr lang="en-US" altLang="zh-CN"/>
              <a:pPr/>
              <a:t>19</a:t>
            </a:fld>
            <a:endParaRPr lang="en-US" altLang="zh-CN"/>
          </a:p>
        </p:txBody>
      </p:sp>
      <p:sp>
        <p:nvSpPr>
          <p:cNvPr id="477189" name="Rectangle 5"/>
          <p:cNvSpPr/>
          <p:nvPr/>
        </p:nvSpPr>
        <p:spPr>
          <a:xfrm>
            <a:off x="611188" y="4508500"/>
            <a:ext cx="7991475" cy="2160588"/>
          </a:xfrm>
          <a:prstGeom prst="rect">
            <a:avLst/>
          </a:prstGeom>
          <a:noFill/>
          <a:ln w="9525">
            <a:noFill/>
          </a:ln>
        </p:spPr>
        <p:txBody>
          <a:bodyPr/>
          <a:lstStyle/>
          <a:p>
            <a:pPr>
              <a:spcBef>
                <a:spcPct val="20000"/>
              </a:spcBef>
              <a:buClr>
                <a:srgbClr val="6600CC"/>
              </a:buClr>
              <a:buFont typeface="Wingdings" panose="05000000000000000000" pitchFamily="2" charset="2"/>
              <a:buNone/>
            </a:pPr>
            <a:endParaRPr lang="en-US" altLang="zh-CN" sz="2400" noProof="1">
              <a:ea typeface="黑体" panose="0201060906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94937534"/>
              </p:ext>
            </p:extLst>
          </p:nvPr>
        </p:nvGraphicFramePr>
        <p:xfrm>
          <a:off x="1259632" y="2852936"/>
          <a:ext cx="7272808" cy="3008352"/>
        </p:xfrm>
        <a:graphic>
          <a:graphicData uri="http://schemas.openxmlformats.org/drawingml/2006/table">
            <a:tbl>
              <a:tblPr firstRow="1" bandRow="1">
                <a:tableStyleId>{ED083AE6-46FA-4A59-8FB0-9F97EB10719F}</a:tableStyleId>
              </a:tblPr>
              <a:tblGrid>
                <a:gridCol w="1512168"/>
                <a:gridCol w="5760640"/>
              </a:tblGrid>
              <a:tr h="432048">
                <a:tc>
                  <a:txBody>
                    <a:bodyPr/>
                    <a:lstStyle/>
                    <a:p>
                      <a:r>
                        <a:rPr lang="zh-CN" altLang="en-US" b="0" dirty="0" smtClean="0"/>
                        <a:t>所需头文件</a:t>
                      </a:r>
                      <a:endParaRPr lang="zh-CN" altLang="en-US" b="0" dirty="0"/>
                    </a:p>
                  </a:txBody>
                  <a:tcPr/>
                </a:tc>
                <a:tc>
                  <a:txBody>
                    <a:bodyPr/>
                    <a:lstStyle/>
                    <a:p>
                      <a:r>
                        <a:rPr lang="en-US" altLang="zh-CN" b="0" dirty="0" smtClean="0"/>
                        <a:t>#include&lt;sys/</a:t>
                      </a:r>
                      <a:r>
                        <a:rPr lang="en-US" altLang="zh-CN" b="0" dirty="0" err="1" smtClean="0"/>
                        <a:t>types.h</a:t>
                      </a:r>
                      <a:r>
                        <a:rPr lang="en-US" altLang="zh-CN" b="0" dirty="0" smtClean="0"/>
                        <a:t>&gt;</a:t>
                      </a:r>
                    </a:p>
                    <a:p>
                      <a:r>
                        <a:rPr lang="en-US" altLang="zh-CN" b="0" dirty="0" smtClean="0"/>
                        <a:t>#include&lt;sys/</a:t>
                      </a:r>
                      <a:r>
                        <a:rPr lang="en-US" altLang="zh-CN" b="0" dirty="0" err="1" smtClean="0"/>
                        <a:t>stat.h</a:t>
                      </a:r>
                      <a:r>
                        <a:rPr lang="en-US" altLang="zh-CN" b="0" dirty="0" smtClean="0"/>
                        <a:t>&gt;</a:t>
                      </a:r>
                      <a:endParaRPr lang="zh-CN" altLang="en-US" b="0" dirty="0"/>
                    </a:p>
                  </a:txBody>
                  <a:tcPr/>
                </a:tc>
              </a:tr>
              <a:tr h="432048">
                <a:tc>
                  <a:txBody>
                    <a:bodyPr/>
                    <a:lstStyle/>
                    <a:p>
                      <a:r>
                        <a:rPr lang="zh-CN" altLang="en-US" b="0" dirty="0" smtClean="0"/>
                        <a:t>函数功能</a:t>
                      </a:r>
                      <a:endParaRPr lang="zh-CN" altLang="en-US" b="0" dirty="0"/>
                    </a:p>
                  </a:txBody>
                  <a:tcPr/>
                </a:tc>
                <a:tc>
                  <a:txBody>
                    <a:bodyPr/>
                    <a:lstStyle/>
                    <a:p>
                      <a:r>
                        <a:rPr lang="zh-CN" altLang="en-US" b="0" dirty="0" smtClean="0"/>
                        <a:t>设置建立新文件时的权限掩码</a:t>
                      </a:r>
                      <a:endParaRPr lang="zh-CN" altLang="en-US" b="0" dirty="0"/>
                    </a:p>
                  </a:txBody>
                  <a:tcPr/>
                </a:tc>
              </a:tr>
              <a:tr h="432048">
                <a:tc>
                  <a:txBody>
                    <a:bodyPr/>
                    <a:lstStyle/>
                    <a:p>
                      <a:r>
                        <a:rPr lang="zh-CN" altLang="en-US" b="0" dirty="0" smtClean="0"/>
                        <a:t>函数原型</a:t>
                      </a:r>
                      <a:endParaRPr lang="zh-CN" altLang="en-US" b="0" dirty="0"/>
                    </a:p>
                  </a:txBody>
                  <a:tcPr/>
                </a:tc>
                <a:tc>
                  <a:txBody>
                    <a:bodyPr/>
                    <a:lstStyle/>
                    <a:p>
                      <a:r>
                        <a:rPr lang="en-US" altLang="zh-CN" b="0" dirty="0" err="1" smtClean="0"/>
                        <a:t>mode_t</a:t>
                      </a:r>
                      <a:r>
                        <a:rPr lang="en-US" altLang="zh-CN" b="0" baseline="0" dirty="0" smtClean="0"/>
                        <a:t> </a:t>
                      </a:r>
                      <a:r>
                        <a:rPr lang="en-US" altLang="zh-CN" b="0" baseline="0" dirty="0" err="1" smtClean="0"/>
                        <a:t>umask</a:t>
                      </a:r>
                      <a:r>
                        <a:rPr lang="en-US" altLang="zh-CN" b="0" baseline="0" dirty="0" smtClean="0"/>
                        <a:t>(</a:t>
                      </a:r>
                      <a:r>
                        <a:rPr lang="en-US" altLang="zh-CN" b="0" baseline="0" dirty="0" err="1" smtClean="0"/>
                        <a:t>mode_t</a:t>
                      </a:r>
                      <a:r>
                        <a:rPr lang="en-US" altLang="zh-CN" b="0" baseline="0" dirty="0" smtClean="0"/>
                        <a:t> mask)</a:t>
                      </a:r>
                      <a:endParaRPr lang="zh-CN" altLang="en-US" b="0" dirty="0"/>
                    </a:p>
                  </a:txBody>
                  <a:tcPr/>
                </a:tc>
              </a:tr>
              <a:tr h="432048">
                <a:tc>
                  <a:txBody>
                    <a:bodyPr/>
                    <a:lstStyle/>
                    <a:p>
                      <a:r>
                        <a:rPr lang="zh-CN" altLang="en-US" b="0" dirty="0" smtClean="0"/>
                        <a:t>函数传入值</a:t>
                      </a:r>
                      <a:endParaRPr lang="zh-CN" altLang="en-US" b="0" dirty="0"/>
                    </a:p>
                  </a:txBody>
                  <a:tcPr/>
                </a:tc>
                <a:tc>
                  <a:txBody>
                    <a:bodyPr/>
                    <a:lstStyle/>
                    <a:p>
                      <a:r>
                        <a:rPr lang="en-US" altLang="zh-CN" b="0" dirty="0" smtClean="0"/>
                        <a:t>4</a:t>
                      </a:r>
                      <a:r>
                        <a:rPr lang="zh-CN" altLang="en-US" b="0" dirty="0" smtClean="0"/>
                        <a:t>位八进制</a:t>
                      </a:r>
                      <a:endParaRPr lang="zh-CN" altLang="en-US" b="0" dirty="0"/>
                    </a:p>
                  </a:txBody>
                  <a:tcPr/>
                </a:tc>
              </a:tr>
              <a:tr h="432048">
                <a:tc>
                  <a:txBody>
                    <a:bodyPr/>
                    <a:lstStyle/>
                    <a:p>
                      <a:r>
                        <a:rPr lang="zh-CN" altLang="en-US" b="0" dirty="0" smtClean="0"/>
                        <a:t>函数返回值</a:t>
                      </a:r>
                      <a:endParaRPr lang="zh-CN" altLang="en-US" b="0" dirty="0"/>
                    </a:p>
                  </a:txBody>
                  <a:tcPr/>
                </a:tc>
                <a:tc>
                  <a:txBody>
                    <a:bodyPr/>
                    <a:lstStyle/>
                    <a:p>
                      <a:r>
                        <a:rPr lang="zh-CN" altLang="en-US" b="0" dirty="0" smtClean="0"/>
                        <a:t>返回值为原先系统的</a:t>
                      </a:r>
                      <a:r>
                        <a:rPr lang="en-US" altLang="zh-CN" b="0" dirty="0" err="1" smtClean="0"/>
                        <a:t>umask</a:t>
                      </a:r>
                      <a:r>
                        <a:rPr lang="zh-CN" altLang="en-US" b="0" dirty="0" smtClean="0"/>
                        <a:t>值</a:t>
                      </a:r>
                      <a:endParaRPr lang="zh-CN" altLang="en-US" b="0" dirty="0"/>
                    </a:p>
                  </a:txBody>
                  <a:tcPr/>
                </a:tc>
              </a:tr>
              <a:tr h="432048">
                <a:tc>
                  <a:txBody>
                    <a:bodyPr/>
                    <a:lstStyle/>
                    <a:p>
                      <a:r>
                        <a:rPr lang="zh-CN" altLang="en-US" dirty="0" smtClean="0"/>
                        <a:t>备注</a:t>
                      </a:r>
                      <a:endParaRPr lang="zh-CN" altLang="en-US" dirty="0"/>
                    </a:p>
                  </a:txBody>
                  <a:tcPr/>
                </a:tc>
                <a:tc>
                  <a:txBody>
                    <a:bodyPr/>
                    <a:lstStyle/>
                    <a:p>
                      <a:r>
                        <a:rPr lang="zh-CN" altLang="en-US" dirty="0" smtClean="0"/>
                        <a:t>建立文件时，该文件的真正权限为</a:t>
                      </a:r>
                      <a:r>
                        <a:rPr lang="en-US" altLang="zh-CN" dirty="0" smtClean="0"/>
                        <a:t>0666—mask</a:t>
                      </a:r>
                      <a:r>
                        <a:rPr lang="zh-CN" altLang="en-US" dirty="0" smtClean="0"/>
                        <a:t>值，</a:t>
                      </a:r>
                      <a:endParaRPr lang="en-US" altLang="zh-CN" dirty="0" smtClean="0"/>
                    </a:p>
                    <a:p>
                      <a:r>
                        <a:rPr lang="zh-CN" altLang="en-US" dirty="0" smtClean="0"/>
                        <a:t>建立文件夹时，该文件夹的真正权限则为</a:t>
                      </a:r>
                      <a:r>
                        <a:rPr lang="en-US" altLang="zh-CN" dirty="0" smtClean="0"/>
                        <a:t>0777—mask</a:t>
                      </a:r>
                      <a:r>
                        <a:rPr lang="zh-CN" altLang="en-US" dirty="0" smtClean="0"/>
                        <a:t>值</a:t>
                      </a:r>
                      <a:endParaRPr lang="zh-CN" altLang="en-US" dirty="0"/>
                    </a:p>
                  </a:txBody>
                  <a:tcPr/>
                </a:tc>
              </a:tr>
            </a:tbl>
          </a:graphicData>
        </a:graphic>
      </p:graphicFrame>
    </p:spTree>
    <p:extLst>
      <p:ext uri="{BB962C8B-B14F-4D97-AF65-F5344CB8AC3E}">
        <p14:creationId xmlns:p14="http://schemas.microsoft.com/office/powerpoint/2010/main" val="386875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477189"/>
                                        </p:tgtEl>
                                        <p:attrNameLst>
                                          <p:attrName>style.visibility</p:attrName>
                                        </p:attrNameLst>
                                      </p:cBhvr>
                                      <p:to>
                                        <p:strVal val="visible"/>
                                      </p:to>
                                    </p:set>
                                    <p:animEffect transition="in" filter="blinds(horizontal)">
                                      <p:cBhvr>
                                        <p:cTn id="7" dur="500"/>
                                        <p:tgtEl>
                                          <p:spTgt spid="47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本章重点 </a:t>
            </a:r>
          </a:p>
        </p:txBody>
      </p:sp>
      <p:sp>
        <p:nvSpPr>
          <p:cNvPr id="5123" name="Rectangle 3"/>
          <p:cNvSpPr>
            <a:spLocks noGrp="1" noChangeArrowheads="1"/>
          </p:cNvSpPr>
          <p:nvPr>
            <p:ph idx="1"/>
          </p:nvPr>
        </p:nvSpPr>
        <p:spPr>
          <a:xfrm>
            <a:off x="684213" y="1700213"/>
            <a:ext cx="8229600" cy="4968875"/>
          </a:xfrm>
        </p:spPr>
        <p:txBody>
          <a:bodyPr/>
          <a:lstStyle/>
          <a:p>
            <a:pPr marL="0" indent="0">
              <a:buFont typeface="Wingdings" pitchFamily="2" charset="2"/>
              <a:buNone/>
            </a:pPr>
            <a:r>
              <a:rPr lang="zh-CN" altLang="en-US" smtClean="0"/>
              <a:t>1. Linux系统的文件属性。</a:t>
            </a:r>
          </a:p>
          <a:p>
            <a:pPr marL="0" indent="0">
              <a:buFont typeface="Wingdings" pitchFamily="2" charset="2"/>
              <a:buNone/>
            </a:pPr>
            <a:r>
              <a:rPr lang="zh-CN" altLang="en-US" smtClean="0"/>
              <a:t>2. 不带缓存的文件I/O操作。</a:t>
            </a:r>
          </a:p>
          <a:p>
            <a:pPr marL="0" indent="0">
              <a:buFont typeface="Wingdings" pitchFamily="2" charset="2"/>
              <a:buNone/>
            </a:pPr>
            <a:r>
              <a:rPr lang="zh-CN" altLang="en-US" smtClean="0"/>
              <a:t>3. 基于流的文件I/O操作。</a:t>
            </a:r>
          </a:p>
          <a:p>
            <a:pPr marL="0" indent="0">
              <a:buFont typeface="Wingdings" pitchFamily="2" charset="2"/>
              <a:buNone/>
            </a:pPr>
            <a:r>
              <a:rPr lang="zh-CN" altLang="en-US" smtClean="0"/>
              <a:t>4. 特殊文件的操作。</a:t>
            </a:r>
          </a:p>
        </p:txBody>
      </p:sp>
      <p:sp>
        <p:nvSpPr>
          <p:cNvPr id="512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DACC1B5-31C3-4A40-B9AA-882CAD601215}" type="slidenum">
              <a:rPr lang="en-US" altLang="zh-CN"/>
              <a:pPr/>
              <a:t>2</a:t>
            </a:fld>
            <a:endParaRPr lang="en-US" altLang="zh-CN"/>
          </a:p>
        </p:txBody>
      </p:sp>
    </p:spTree>
    <p:extLst>
      <p:ext uri="{BB962C8B-B14F-4D97-AF65-F5344CB8AC3E}">
        <p14:creationId xmlns:p14="http://schemas.microsoft.com/office/powerpoint/2010/main" val="3839934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4000" b="1" dirty="0" smtClean="0"/>
              <a:t>Linux系统文件和文件系统</a:t>
            </a:r>
          </a:p>
        </p:txBody>
      </p:sp>
      <p:sp>
        <p:nvSpPr>
          <p:cNvPr id="20481" name="内容占位符 2"/>
          <p:cNvSpPr>
            <a:spLocks noGrp="1" noChangeArrowheads="1"/>
          </p:cNvSpPr>
          <p:nvPr>
            <p:ph idx="1"/>
          </p:nvPr>
        </p:nvSpPr>
        <p:spPr>
          <a:xfrm>
            <a:off x="683568" y="1196752"/>
            <a:ext cx="8229600" cy="4525963"/>
          </a:xfrm>
        </p:spPr>
        <p:txBody>
          <a:bodyPr/>
          <a:lstStyle/>
          <a:p>
            <a:pPr marL="0" indent="0">
              <a:buNone/>
            </a:pPr>
            <a:r>
              <a:rPr lang="zh-CN" altLang="en-US" sz="2400" b="1" noProof="1">
                <a:ea typeface="黑体" panose="02010609060101010101" pitchFamily="2" charset="-122"/>
                <a:cs typeface="+mn-ea"/>
              </a:rPr>
              <a:t>例</a:t>
            </a:r>
            <a:r>
              <a:rPr lang="en-US" altLang="zh-CN" sz="2400" b="1" noProof="1">
                <a:ea typeface="黑体" panose="02010609060101010101" pitchFamily="2" charset="-122"/>
                <a:cs typeface="+mn-ea"/>
              </a:rPr>
              <a:t>5.3</a:t>
            </a:r>
            <a:r>
              <a:rPr lang="zh-CN" altLang="en-US" sz="2400" b="1" noProof="1">
                <a:ea typeface="黑体" panose="02010609060101010101" pitchFamily="2" charset="-122"/>
                <a:cs typeface="+mn-ea"/>
              </a:rPr>
              <a:t>：</a:t>
            </a:r>
            <a:r>
              <a:rPr lang="zh-CN" altLang="en-US" sz="2400" noProof="1">
                <a:ea typeface="黑体" panose="02010609060101010101" pitchFamily="2" charset="-122"/>
                <a:cs typeface="+mn-ea"/>
              </a:rPr>
              <a:t>设计一个程序，应用</a:t>
            </a:r>
            <a:r>
              <a:rPr lang="en-US" altLang="zh-CN" sz="2400" noProof="1">
                <a:ea typeface="黑体" panose="02010609060101010101" pitchFamily="2" charset="-122"/>
                <a:cs typeface="+mn-ea"/>
              </a:rPr>
              <a:t>umask</a:t>
            </a:r>
            <a:r>
              <a:rPr lang="zh-CN" altLang="en-US" sz="2400" noProof="1">
                <a:ea typeface="黑体" panose="02010609060101010101" pitchFamily="2" charset="-122"/>
                <a:cs typeface="+mn-ea"/>
              </a:rPr>
              <a:t>函数设置系统文件与目录的权限掩码。</a:t>
            </a:r>
            <a:endParaRPr lang="zh-CN" altLang="en-US" sz="2400" noProof="1">
              <a:ea typeface="黑体" panose="02010609060101010101" pitchFamily="2" charset="-122"/>
            </a:endParaRPr>
          </a:p>
          <a:p>
            <a:r>
              <a:rPr lang="zh-CN" altLang="en-US" sz="2400" b="1" dirty="0"/>
              <a:t>步骤 1:</a:t>
            </a:r>
            <a:r>
              <a:rPr lang="zh-CN" altLang="en-US" sz="2400" dirty="0"/>
              <a:t>编辑源程序代码：</a:t>
            </a:r>
          </a:p>
          <a:p>
            <a:pPr lvl="1">
              <a:buNone/>
            </a:pPr>
            <a:r>
              <a:rPr lang="zh-CN" altLang="en-US" dirty="0"/>
              <a:t>[root@localhost root]#</a:t>
            </a:r>
            <a:r>
              <a:rPr lang="zh-CN" altLang="en-US" b="1" dirty="0"/>
              <a:t>vim  </a:t>
            </a:r>
            <a:r>
              <a:rPr lang="en-US" altLang="zh-CN" b="1" dirty="0"/>
              <a:t>5</a:t>
            </a:r>
            <a:r>
              <a:rPr lang="zh-CN" altLang="en-US" b="1" dirty="0" smtClean="0"/>
              <a:t>-</a:t>
            </a:r>
            <a:r>
              <a:rPr lang="en-US" altLang="zh-CN" b="1" dirty="0" smtClean="0"/>
              <a:t>3</a:t>
            </a:r>
            <a:r>
              <a:rPr lang="zh-CN" altLang="en-US" b="1" dirty="0" smtClean="0"/>
              <a:t>.</a:t>
            </a:r>
            <a:r>
              <a:rPr lang="zh-CN" altLang="en-US" b="1" dirty="0"/>
              <a:t>c</a:t>
            </a:r>
            <a:endParaRPr lang="en-US" altLang="zh-CN" b="1" dirty="0"/>
          </a:p>
          <a:p>
            <a:pPr marL="0" indent="0">
              <a:buFont typeface="Wingdings" pitchFamily="2" charset="2"/>
              <a:buNone/>
            </a:pPr>
            <a:endParaRPr lang="en-US" altLang="zh-CN" sz="20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0"/>
            <a:ext cx="6768752" cy="670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8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4000" b="1" dirty="0" smtClean="0"/>
              <a:t>Linux系统文件和文件系统</a:t>
            </a:r>
          </a:p>
        </p:txBody>
      </p:sp>
      <p:sp>
        <p:nvSpPr>
          <p:cNvPr id="20481" name="内容占位符 2"/>
          <p:cNvSpPr>
            <a:spLocks noGrp="1" noChangeArrowheads="1"/>
          </p:cNvSpPr>
          <p:nvPr>
            <p:ph idx="1"/>
          </p:nvPr>
        </p:nvSpPr>
        <p:spPr>
          <a:xfrm>
            <a:off x="683568" y="1196752"/>
            <a:ext cx="8229600" cy="4525963"/>
          </a:xfrm>
        </p:spPr>
        <p:txBody>
          <a:bodyPr/>
          <a:lstStyle/>
          <a:p>
            <a:pPr marL="0" indent="0">
              <a:buFont typeface="Wingdings" pitchFamily="2" charset="2"/>
              <a:buNone/>
            </a:pPr>
            <a:r>
              <a:rPr lang="zh-CN" altLang="en-US" sz="2000" dirty="0" smtClean="0"/>
              <a:t>编译成功后，运行可执行文件5-3，此时程序运行结果在终端中显示如下：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704856" cy="265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5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zh-CN" altLang="en-US" sz="4000" b="1" dirty="0" smtClean="0"/>
              <a:t>Linux系统文件和文件系统</a:t>
            </a:r>
          </a:p>
        </p:txBody>
      </p:sp>
      <p:sp>
        <p:nvSpPr>
          <p:cNvPr id="21506" name="Rectangle 3"/>
          <p:cNvSpPr>
            <a:spLocks noGrp="1" noChangeArrowheads="1"/>
          </p:cNvSpPr>
          <p:nvPr>
            <p:ph idx="1"/>
          </p:nvPr>
        </p:nvSpPr>
        <p:spPr>
          <a:xfrm>
            <a:off x="757486" y="1124744"/>
            <a:ext cx="7991475" cy="5111750"/>
          </a:xfrm>
        </p:spPr>
        <p:txBody>
          <a:bodyPr>
            <a:normAutofit/>
          </a:bodyPr>
          <a:lstStyle/>
          <a:p>
            <a:pPr>
              <a:lnSpc>
                <a:spcPct val="90000"/>
              </a:lnSpc>
              <a:buFont typeface="Wingdings" pitchFamily="2" charset="2"/>
              <a:buNone/>
            </a:pPr>
            <a:r>
              <a:rPr lang="zh-CN" altLang="en-US" sz="2400" dirty="0" smtClean="0"/>
              <a:t>上述结果说明如下：</a:t>
            </a:r>
          </a:p>
          <a:p>
            <a:pPr>
              <a:lnSpc>
                <a:spcPct val="90000"/>
              </a:lnSpc>
            </a:pPr>
            <a:r>
              <a:rPr lang="zh-CN" altLang="en-US" sz="2400" dirty="0" smtClean="0"/>
              <a:t>先</a:t>
            </a:r>
            <a:r>
              <a:rPr lang="zh-CN" altLang="en-US" sz="2400" dirty="0"/>
              <a:t>将系统的权限掩码设为0666，所以新建的文件</a:t>
            </a:r>
            <a:r>
              <a:rPr lang="en-US" altLang="zh-CN" sz="2400" dirty="0" err="1"/>
              <a:t>zyp_test</a:t>
            </a:r>
            <a:r>
              <a:rPr lang="zh-CN" altLang="en-US" sz="2400" dirty="0"/>
              <a:t>1访问权限为0000，即“--------”。</a:t>
            </a:r>
            <a:endParaRPr lang="en-US" altLang="zh-CN" sz="2400" dirty="0"/>
          </a:p>
          <a:p>
            <a:pPr>
              <a:lnSpc>
                <a:spcPct val="90000"/>
              </a:lnSpc>
            </a:pPr>
            <a:r>
              <a:rPr lang="zh-CN" altLang="en-US" sz="2400" dirty="0"/>
              <a:t>再将系统的权限掩码设为0444，所以新建的文件</a:t>
            </a:r>
            <a:r>
              <a:rPr lang="en-US" altLang="zh-CN" sz="2400" dirty="0" err="1"/>
              <a:t>zyp_test</a:t>
            </a:r>
            <a:r>
              <a:rPr lang="zh-CN" altLang="en-US" sz="2400" dirty="0"/>
              <a:t>2访问权限为0222，即</a:t>
            </a:r>
            <a:r>
              <a:rPr lang="zh-CN" altLang="en-US" sz="2400" dirty="0" smtClean="0"/>
              <a:t>“-</a:t>
            </a:r>
            <a:r>
              <a:rPr lang="zh-CN" altLang="en-US" sz="2400" dirty="0"/>
              <a:t>w</a:t>
            </a:r>
            <a:r>
              <a:rPr lang="zh-CN" altLang="en-US" sz="2400" dirty="0" smtClean="0"/>
              <a:t>--</a:t>
            </a:r>
            <a:r>
              <a:rPr lang="zh-CN" altLang="en-US" sz="2400" dirty="0"/>
              <a:t>w--w-”</a:t>
            </a:r>
            <a:endParaRPr lang="en-US" altLang="zh-CN" sz="2400" dirty="0"/>
          </a:p>
          <a:p>
            <a:pPr>
              <a:lnSpc>
                <a:spcPct val="90000"/>
              </a:lnSpc>
            </a:pPr>
            <a:r>
              <a:rPr lang="zh-CN" altLang="en-US" sz="2400" dirty="0"/>
              <a:t>语句system(“touch </a:t>
            </a:r>
            <a:r>
              <a:rPr lang="en-US" altLang="zh-CN" sz="2400" dirty="0" err="1"/>
              <a:t>zyp_test</a:t>
            </a:r>
            <a:r>
              <a:rPr lang="zh-CN" altLang="en-US" sz="2400" dirty="0"/>
              <a:t>1”)的作用是调用system函数来运行Shell命令“touch </a:t>
            </a:r>
            <a:r>
              <a:rPr lang="en-US" altLang="zh-CN" sz="2400" dirty="0" err="1"/>
              <a:t>zyp_test</a:t>
            </a:r>
            <a:r>
              <a:rPr lang="zh-CN" altLang="en-US" sz="2400" dirty="0"/>
              <a:t>1”，touch命令的作用是更改时间标记，若文件不存在，则新建文件。</a:t>
            </a:r>
          </a:p>
        </p:txBody>
      </p:sp>
      <p:sp>
        <p:nvSpPr>
          <p:cNvPr id="21505" name="灯片编号占位符 3"/>
          <p:cNvSpPr>
            <a:spLocks noGrp="1" noChangeArrowheads="1"/>
          </p:cNvSpPr>
          <p:nvPr>
            <p:ph type="sldNum" sz="quarter" idx="4"/>
          </p:nvPr>
        </p:nvSpPr>
        <p:spPr>
          <a:xfrm>
            <a:off x="838200" y="6415088"/>
            <a:ext cx="2133600" cy="28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682DEF-F3EF-43CF-B8D4-3E884C6D451E}" type="slidenum">
              <a:rPr lang="en-US" altLang="zh-CN"/>
              <a:pPr/>
              <a:t>22</a:t>
            </a:fld>
            <a:endParaRPr lang="en-US" altLang="zh-CN"/>
          </a:p>
        </p:txBody>
      </p:sp>
      <p:sp>
        <p:nvSpPr>
          <p:cNvPr id="479239" name="Rectangle 7"/>
          <p:cNvSpPr>
            <a:spLocks noChangeArrowheads="1"/>
          </p:cNvSpPr>
          <p:nvPr/>
        </p:nvSpPr>
        <p:spPr bwMode="auto">
          <a:xfrm>
            <a:off x="611559" y="4293096"/>
            <a:ext cx="8353425" cy="15525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dirty="0">
                <a:solidFill>
                  <a:srgbClr val="FF0000"/>
                </a:solidFill>
                <a:ea typeface="楷体_GB2312" pitchFamily="49" charset="-122"/>
              </a:rPr>
              <a:t>注意：</a:t>
            </a:r>
            <a:r>
              <a:rPr lang="zh-CN" altLang="en-US" sz="2400" dirty="0">
                <a:solidFill>
                  <a:srgbClr val="FF0000"/>
                </a:solidFill>
                <a:ea typeface="楷体_GB2312" pitchFamily="49" charset="-122"/>
              </a:rPr>
              <a:t>文件基数为</a:t>
            </a:r>
            <a:r>
              <a:rPr lang="en-US" altLang="zh-CN" sz="2400" dirty="0">
                <a:solidFill>
                  <a:srgbClr val="FF0000"/>
                </a:solidFill>
                <a:ea typeface="楷体_GB2312" pitchFamily="49" charset="-122"/>
              </a:rPr>
              <a:t>666</a:t>
            </a:r>
            <a:r>
              <a:rPr lang="zh-CN" altLang="en-US" sz="2400" dirty="0">
                <a:solidFill>
                  <a:srgbClr val="FF0000"/>
                </a:solidFill>
                <a:ea typeface="楷体_GB2312" pitchFamily="49" charset="-122"/>
              </a:rPr>
              <a:t>，目录基数为</a:t>
            </a:r>
            <a:r>
              <a:rPr lang="en-US" altLang="zh-CN" sz="2400" dirty="0">
                <a:solidFill>
                  <a:srgbClr val="FF0000"/>
                </a:solidFill>
                <a:ea typeface="楷体_GB2312" pitchFamily="49" charset="-122"/>
              </a:rPr>
              <a:t>777</a:t>
            </a:r>
            <a:r>
              <a:rPr lang="zh-CN" altLang="en-US" sz="2400" dirty="0">
                <a:solidFill>
                  <a:srgbClr val="FF0000"/>
                </a:solidFill>
                <a:ea typeface="楷体_GB2312" pitchFamily="49" charset="-122"/>
              </a:rPr>
              <a:t>。</a:t>
            </a:r>
            <a:r>
              <a:rPr lang="en-US" altLang="zh-CN" sz="2400" dirty="0" err="1">
                <a:solidFill>
                  <a:srgbClr val="FF0000"/>
                </a:solidFill>
                <a:ea typeface="楷体_GB2312" pitchFamily="49" charset="-122"/>
              </a:rPr>
              <a:t>umask</a:t>
            </a:r>
            <a:r>
              <a:rPr lang="zh-CN" altLang="en-US" sz="2400" dirty="0">
                <a:solidFill>
                  <a:srgbClr val="FF0000"/>
                </a:solidFill>
                <a:ea typeface="楷体_GB2312" pitchFamily="49" charset="-122"/>
              </a:rPr>
              <a:t>中的第一个数字目前未得到使用，因此实际的</a:t>
            </a:r>
            <a:r>
              <a:rPr lang="en-US" altLang="zh-CN" sz="2400" dirty="0" err="1">
                <a:solidFill>
                  <a:srgbClr val="FF0000"/>
                </a:solidFill>
                <a:ea typeface="楷体_GB2312" pitchFamily="49" charset="-122"/>
              </a:rPr>
              <a:t>umask</a:t>
            </a:r>
            <a:r>
              <a:rPr lang="zh-CN" altLang="en-US" sz="2400" dirty="0">
                <a:solidFill>
                  <a:srgbClr val="FF0000"/>
                </a:solidFill>
                <a:ea typeface="楷体_GB2312" pitchFamily="49" charset="-122"/>
              </a:rPr>
              <a:t>用的是后三位数字。用</a:t>
            </a:r>
            <a:r>
              <a:rPr lang="en-US" altLang="zh-CN" sz="2400" dirty="0" err="1">
                <a:solidFill>
                  <a:srgbClr val="FF0000"/>
                </a:solidFill>
                <a:ea typeface="楷体_GB2312" pitchFamily="49" charset="-122"/>
              </a:rPr>
              <a:t>chmod</a:t>
            </a:r>
            <a:r>
              <a:rPr lang="zh-CN" altLang="en-US" sz="2400" dirty="0">
                <a:solidFill>
                  <a:srgbClr val="FF0000"/>
                </a:solidFill>
                <a:ea typeface="楷体_GB2312" pitchFamily="49" charset="-122"/>
              </a:rPr>
              <a:t>只设置某一文件，</a:t>
            </a:r>
            <a:r>
              <a:rPr lang="en-US" altLang="zh-CN" sz="2400" dirty="0" err="1">
                <a:solidFill>
                  <a:srgbClr val="FF0000"/>
                </a:solidFill>
                <a:ea typeface="楷体_GB2312" pitchFamily="49" charset="-122"/>
              </a:rPr>
              <a:t>umask</a:t>
            </a:r>
            <a:r>
              <a:rPr lang="zh-CN" altLang="en-US" sz="2400" dirty="0">
                <a:solidFill>
                  <a:srgbClr val="FF0000"/>
                </a:solidFill>
                <a:ea typeface="楷体_GB2312" pitchFamily="49" charset="-122"/>
              </a:rPr>
              <a:t>命令是预设文件或目录的权限。</a:t>
            </a:r>
            <a:endParaRPr lang="zh-CN" altLang="en-US" sz="2400" dirty="0">
              <a:solidFill>
                <a:srgbClr val="FF0000"/>
              </a:solidFill>
              <a:cs typeface="Times New Roman" pitchFamily="18" charset="0"/>
            </a:endParaRPr>
          </a:p>
        </p:txBody>
      </p:sp>
    </p:spTree>
    <p:extLst>
      <p:ext uri="{BB962C8B-B14F-4D97-AF65-F5344CB8AC3E}">
        <p14:creationId xmlns:p14="http://schemas.microsoft.com/office/powerpoint/2010/main" val="23094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9239"/>
                                        </p:tgtEl>
                                        <p:attrNameLst>
                                          <p:attrName>style.visibility</p:attrName>
                                        </p:attrNameLst>
                                      </p:cBhvr>
                                      <p:to>
                                        <p:strVal val="visible"/>
                                      </p:to>
                                    </p:set>
                                    <p:animEffect transition="in" filter="blinds(horizontal)">
                                      <p:cBhvr>
                                        <p:cTn id="11" dur="500"/>
                                        <p:tgtEl>
                                          <p:spTgt spid="479239"/>
                                        </p:tgtEl>
                                      </p:cBhvr>
                                    </p:animEffect>
                                  </p:childTnLst>
                                </p:cTn>
                              </p:par>
                              <p:par>
                                <p:cTn id="12" presetID="1" presetClass="entr" presetSubtype="0" fill="hold" nodeType="withEffect">
                                  <p:stCondLst>
                                    <p:cond delay="0"/>
                                  </p:stCondLst>
                                  <p:childTnLst>
                                    <p:set>
                                      <p:cBhvr>
                                        <p:cTn id="13" dur="1" fill="hold">
                                          <p:stCondLst>
                                            <p:cond delay="0"/>
                                          </p:stCondLst>
                                        </p:cTn>
                                        <p:tgtEl>
                                          <p:spTgt spid="2150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50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zh-CN" altLang="en-US" sz="4000" b="1" dirty="0" smtClean="0"/>
              <a:t>Linux系统文件和文件系统</a:t>
            </a:r>
          </a:p>
        </p:txBody>
      </p:sp>
      <p:sp>
        <p:nvSpPr>
          <p:cNvPr id="21506" name="Rectangle 3"/>
          <p:cNvSpPr>
            <a:spLocks noGrp="1" noChangeArrowheads="1"/>
          </p:cNvSpPr>
          <p:nvPr>
            <p:ph idx="1"/>
          </p:nvPr>
        </p:nvSpPr>
        <p:spPr>
          <a:xfrm>
            <a:off x="755576" y="1268760"/>
            <a:ext cx="7993385" cy="4967734"/>
          </a:xfrm>
        </p:spPr>
        <p:txBody>
          <a:bodyPr>
            <a:normAutofit/>
          </a:bodyPr>
          <a:lstStyle/>
          <a:p>
            <a:pPr>
              <a:lnSpc>
                <a:spcPct val="90000"/>
              </a:lnSpc>
              <a:buFont typeface="Wingdings" pitchFamily="2" charset="2"/>
              <a:buNone/>
            </a:pPr>
            <a:r>
              <a:rPr lang="zh-CN" altLang="en-US" b="1" dirty="0" smtClean="0"/>
              <a:t>思考与实验：</a:t>
            </a:r>
            <a:endParaRPr lang="en-US" altLang="zh-CN" b="1" dirty="0" smtClean="0"/>
          </a:p>
          <a:p>
            <a:pPr marL="0" indent="0">
              <a:lnSpc>
                <a:spcPct val="90000"/>
              </a:lnSpc>
              <a:buFont typeface="Wingdings" pitchFamily="2" charset="2"/>
              <a:buNone/>
            </a:pPr>
            <a:r>
              <a:rPr lang="en-US" altLang="zh-CN" sz="2400" dirty="0"/>
              <a:t> </a:t>
            </a:r>
            <a:r>
              <a:rPr lang="zh-CN" altLang="en-US" sz="2400" dirty="0" smtClean="0"/>
              <a:t>设计一个程序，要求</a:t>
            </a:r>
            <a:r>
              <a:rPr lang="en-US" altLang="zh-CN" sz="2400" dirty="0" err="1" smtClean="0"/>
              <a:t>Liunx</a:t>
            </a:r>
            <a:r>
              <a:rPr lang="zh-CN" altLang="en-US" sz="2400" dirty="0" smtClean="0"/>
              <a:t>系统新建的文件权限是</a:t>
            </a:r>
            <a:r>
              <a:rPr lang="en-US" altLang="zh-CN" sz="2400" dirty="0" smtClean="0"/>
              <a:t>0400</a:t>
            </a:r>
            <a:r>
              <a:rPr lang="zh-CN" altLang="en-US" sz="2400" dirty="0"/>
              <a:t>，</a:t>
            </a:r>
            <a:r>
              <a:rPr lang="zh-CN" altLang="en-US" sz="2400" dirty="0" smtClean="0"/>
              <a:t>如何实现？（提示：</a:t>
            </a:r>
            <a:r>
              <a:rPr lang="en-US" altLang="zh-CN" sz="2400" dirty="0" err="1" smtClean="0"/>
              <a:t>umask</a:t>
            </a:r>
            <a:r>
              <a:rPr lang="zh-CN" altLang="en-US" sz="2400" dirty="0" smtClean="0"/>
              <a:t>中的参数设置为多少？）</a:t>
            </a:r>
            <a:endParaRPr lang="zh-CN" altLang="en-US" sz="2400" dirty="0"/>
          </a:p>
        </p:txBody>
      </p:sp>
      <p:sp>
        <p:nvSpPr>
          <p:cNvPr id="21505" name="灯片编号占位符 3"/>
          <p:cNvSpPr>
            <a:spLocks noGrp="1" noChangeArrowheads="1"/>
          </p:cNvSpPr>
          <p:nvPr>
            <p:ph type="sldNum" sz="quarter" idx="4"/>
          </p:nvPr>
        </p:nvSpPr>
        <p:spPr>
          <a:xfrm>
            <a:off x="838200" y="6415088"/>
            <a:ext cx="2133600" cy="28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682DEF-F3EF-43CF-B8D4-3E884C6D451E}" type="slidenum">
              <a:rPr lang="en-US" altLang="zh-CN"/>
              <a:pPr/>
              <a:t>23</a:t>
            </a:fld>
            <a:endParaRPr lang="en-US" altLang="zh-CN"/>
          </a:p>
        </p:txBody>
      </p:sp>
    </p:spTree>
    <p:extLst>
      <p:ext uri="{BB962C8B-B14F-4D97-AF65-F5344CB8AC3E}">
        <p14:creationId xmlns:p14="http://schemas.microsoft.com/office/powerpoint/2010/main" val="389725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sz="4000" b="1" dirty="0" smtClean="0"/>
              <a:t>Linux系统文件和文件系统</a:t>
            </a:r>
          </a:p>
        </p:txBody>
      </p:sp>
      <p:sp>
        <p:nvSpPr>
          <p:cNvPr id="22530" name="Rectangle 3"/>
          <p:cNvSpPr>
            <a:spLocks noGrp="1" noChangeArrowheads="1"/>
          </p:cNvSpPr>
          <p:nvPr>
            <p:ph idx="1"/>
          </p:nvPr>
        </p:nvSpPr>
        <p:spPr>
          <a:xfrm>
            <a:off x="683568" y="1115218"/>
            <a:ext cx="8229600" cy="4525963"/>
          </a:xfrm>
        </p:spPr>
        <p:txBody>
          <a:bodyPr>
            <a:noAutofit/>
          </a:bodyPr>
          <a:lstStyle/>
          <a:p>
            <a:pPr>
              <a:lnSpc>
                <a:spcPct val="90000"/>
              </a:lnSpc>
            </a:pPr>
            <a:r>
              <a:rPr lang="zh-CN" altLang="en-US" dirty="0"/>
              <a:t>在Linux系统中文件具有各种各样的属性</a:t>
            </a:r>
            <a:endParaRPr lang="en-US" altLang="zh-CN" dirty="0"/>
          </a:p>
          <a:p>
            <a:pPr>
              <a:lnSpc>
                <a:spcPct val="90000"/>
              </a:lnSpc>
            </a:pPr>
            <a:r>
              <a:rPr lang="zh-CN" altLang="en-US" dirty="0"/>
              <a:t>除了前面介绍的文件类型和文件权限外，文件还有创建时间，大小等其他属性</a:t>
            </a:r>
            <a:endParaRPr lang="en-US" altLang="zh-CN" dirty="0"/>
          </a:p>
          <a:p>
            <a:pPr>
              <a:lnSpc>
                <a:spcPct val="90000"/>
              </a:lnSpc>
            </a:pPr>
            <a:r>
              <a:rPr lang="zh-CN" altLang="en-US" dirty="0"/>
              <a:t>在Linux系统中，定义了stat结构体来存放这些文件属性信息</a:t>
            </a:r>
            <a:endParaRPr lang="en-US" altLang="zh-CN" dirty="0"/>
          </a:p>
          <a:p>
            <a:pPr>
              <a:lnSpc>
                <a:spcPct val="90000"/>
              </a:lnSpc>
            </a:pPr>
            <a:r>
              <a:rPr lang="zh-CN" altLang="en-US" dirty="0"/>
              <a:t>如果要获得文件的这些属性可以使用</a:t>
            </a:r>
            <a:r>
              <a:rPr lang="en-US" altLang="zh-CN" dirty="0"/>
              <a:t>stat</a:t>
            </a:r>
            <a:r>
              <a:rPr lang="zh-CN" altLang="en-US" dirty="0"/>
              <a:t>函数、</a:t>
            </a:r>
            <a:r>
              <a:rPr lang="en-US" altLang="zh-CN" dirty="0"/>
              <a:t> </a:t>
            </a:r>
            <a:r>
              <a:rPr lang="en-US" altLang="zh-CN" dirty="0" err="1"/>
              <a:t>fstat</a:t>
            </a:r>
            <a:r>
              <a:rPr lang="zh-CN" altLang="en-US" dirty="0"/>
              <a:t>函数或</a:t>
            </a:r>
            <a:r>
              <a:rPr lang="en-US" altLang="zh-CN" dirty="0"/>
              <a:t> </a:t>
            </a:r>
            <a:r>
              <a:rPr lang="en-US" altLang="zh-CN" dirty="0" err="1"/>
              <a:t>lstat</a:t>
            </a:r>
            <a:r>
              <a:rPr lang="zh-CN" altLang="en-US" dirty="0"/>
              <a:t>函数</a:t>
            </a:r>
            <a:endParaRPr lang="en-US" altLang="zh-CN" dirty="0"/>
          </a:p>
          <a:p>
            <a:pPr>
              <a:lnSpc>
                <a:spcPct val="90000"/>
              </a:lnSpc>
            </a:pPr>
            <a:r>
              <a:rPr lang="zh-CN" altLang="en-US" dirty="0"/>
              <a:t>stat结构的定义如下：</a:t>
            </a:r>
          </a:p>
        </p:txBody>
      </p:sp>
      <p:sp>
        <p:nvSpPr>
          <p:cNvPr id="2252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C3F5E3-FA94-4AE3-A1D7-DB03638A4E7F}" type="slidenum">
              <a:rPr lang="en-US" altLang="zh-CN"/>
              <a:pPr/>
              <a:t>24</a:t>
            </a:fld>
            <a:endParaRPr lang="en-US" altLang="zh-CN"/>
          </a:p>
        </p:txBody>
      </p:sp>
      <p:sp>
        <p:nvSpPr>
          <p:cNvPr id="22531" name="Rectangle 6"/>
          <p:cNvSpPr>
            <a:spLocks noChangeArrowheads="1"/>
          </p:cNvSpPr>
          <p:nvPr/>
        </p:nvSpPr>
        <p:spPr bwMode="auto">
          <a:xfrm>
            <a:off x="-733425"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273924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sz="4000" b="1" dirty="0" smtClean="0"/>
              <a:t>Linux系统文件和文件系统</a:t>
            </a:r>
          </a:p>
        </p:txBody>
      </p:sp>
      <p:sp>
        <p:nvSpPr>
          <p:cNvPr id="22530" name="Rectangle 3"/>
          <p:cNvSpPr>
            <a:spLocks noGrp="1" noChangeArrowheads="1"/>
          </p:cNvSpPr>
          <p:nvPr>
            <p:ph idx="1"/>
          </p:nvPr>
        </p:nvSpPr>
        <p:spPr>
          <a:xfrm>
            <a:off x="683568" y="1115218"/>
            <a:ext cx="8229600" cy="4525963"/>
          </a:xfrm>
        </p:spPr>
        <p:txBody>
          <a:bodyPr>
            <a:noAutofit/>
          </a:bodyPr>
          <a:lstStyle/>
          <a:p>
            <a:pPr marL="0" indent="0">
              <a:lnSpc>
                <a:spcPct val="90000"/>
              </a:lnSpc>
              <a:buFont typeface="Wingdings" pitchFamily="2" charset="2"/>
              <a:buNone/>
            </a:pPr>
            <a:r>
              <a:rPr lang="zh-CN" altLang="en-US" sz="2000" dirty="0" smtClean="0"/>
              <a:t>struct  stat</a:t>
            </a:r>
          </a:p>
          <a:p>
            <a:pPr marL="0" indent="0">
              <a:lnSpc>
                <a:spcPct val="90000"/>
              </a:lnSpc>
              <a:buFont typeface="Wingdings" pitchFamily="2" charset="2"/>
              <a:buNone/>
            </a:pPr>
            <a:r>
              <a:rPr lang="zh-CN" altLang="en-US" sz="2000" dirty="0" smtClean="0"/>
              <a:t>{ </a:t>
            </a:r>
          </a:p>
          <a:p>
            <a:pPr marL="0" indent="0">
              <a:lnSpc>
                <a:spcPct val="90000"/>
              </a:lnSpc>
              <a:buFont typeface="Wingdings" pitchFamily="2" charset="2"/>
              <a:buNone/>
            </a:pPr>
            <a:r>
              <a:rPr lang="zh-CN" altLang="en-US" sz="2000" dirty="0" smtClean="0"/>
              <a:t>dev_t st_dev; /*文件所在设备的ID*/ </a:t>
            </a:r>
          </a:p>
          <a:p>
            <a:pPr marL="0" indent="0">
              <a:lnSpc>
                <a:spcPct val="90000"/>
              </a:lnSpc>
              <a:buFont typeface="Wingdings" pitchFamily="2" charset="2"/>
              <a:buNone/>
            </a:pPr>
            <a:r>
              <a:rPr lang="zh-CN" altLang="en-US" sz="2000" dirty="0" smtClean="0"/>
              <a:t>ino_t st_ino; /*索引节点号*/ </a:t>
            </a:r>
          </a:p>
          <a:p>
            <a:pPr marL="0" indent="0">
              <a:lnSpc>
                <a:spcPct val="90000"/>
              </a:lnSpc>
              <a:buNone/>
            </a:pPr>
            <a:r>
              <a:rPr lang="zh-CN" altLang="en-US" sz="2000" dirty="0" smtClean="0">
                <a:solidFill>
                  <a:srgbClr val="FF0000"/>
                </a:solidFill>
              </a:rPr>
              <a:t>mode_t st_mode; /*</a:t>
            </a:r>
            <a:r>
              <a:rPr lang="zh-CN" altLang="en-US" sz="2000" dirty="0">
                <a:solidFill>
                  <a:srgbClr val="FF0000"/>
                </a:solidFill>
              </a:rPr>
              <a:t>文件保护模式</a:t>
            </a:r>
            <a:r>
              <a:rPr lang="zh-CN" altLang="en-US" sz="2000" dirty="0" smtClean="0">
                <a:solidFill>
                  <a:srgbClr val="FF0000"/>
                </a:solidFill>
              </a:rPr>
              <a:t>（文件权限</a:t>
            </a:r>
            <a:r>
              <a:rPr lang="zh-CN" altLang="en-US" sz="2000" dirty="0">
                <a:solidFill>
                  <a:srgbClr val="FF0000"/>
                </a:solidFill>
              </a:rPr>
              <a:t>和文件类型信息）*/ </a:t>
            </a:r>
            <a:endParaRPr lang="zh-CN" altLang="en-US" sz="2000" dirty="0" smtClean="0">
              <a:solidFill>
                <a:srgbClr val="FF0000"/>
              </a:solidFill>
            </a:endParaRPr>
          </a:p>
          <a:p>
            <a:pPr marL="0" indent="0">
              <a:lnSpc>
                <a:spcPct val="90000"/>
              </a:lnSpc>
              <a:buFont typeface="Wingdings" pitchFamily="2" charset="2"/>
              <a:buNone/>
            </a:pPr>
            <a:r>
              <a:rPr lang="zh-CN" altLang="en-US" sz="2000" dirty="0" smtClean="0"/>
              <a:t>nlink_t st_nlink; /*文件的连接数(硬连接)*/  </a:t>
            </a:r>
          </a:p>
          <a:p>
            <a:pPr marL="0" indent="0">
              <a:lnSpc>
                <a:spcPct val="90000"/>
              </a:lnSpc>
              <a:buFont typeface="Wingdings" pitchFamily="2" charset="2"/>
              <a:buNone/>
            </a:pPr>
            <a:r>
              <a:rPr lang="zh-CN" altLang="en-US" sz="2000" dirty="0" smtClean="0"/>
              <a:t>uid_t st_uid; /*用户ID*/ </a:t>
            </a:r>
          </a:p>
          <a:p>
            <a:pPr marL="0" indent="0">
              <a:lnSpc>
                <a:spcPct val="90000"/>
              </a:lnSpc>
              <a:buFont typeface="Wingdings" pitchFamily="2" charset="2"/>
              <a:buNone/>
            </a:pPr>
            <a:r>
              <a:rPr lang="zh-CN" altLang="en-US" sz="2000" dirty="0" smtClean="0"/>
              <a:t>gid_t st_gid; /*组ID*/ </a:t>
            </a:r>
          </a:p>
          <a:p>
            <a:pPr marL="0" indent="0">
              <a:lnSpc>
                <a:spcPct val="90000"/>
              </a:lnSpc>
              <a:buFont typeface="Wingdings" pitchFamily="2" charset="2"/>
              <a:buNone/>
            </a:pPr>
            <a:r>
              <a:rPr lang="zh-CN" altLang="en-US" sz="2000" dirty="0" smtClean="0"/>
              <a:t>dev_t st_rdev; /*设备号，针对设备文件*/ </a:t>
            </a:r>
          </a:p>
          <a:p>
            <a:pPr marL="0" indent="0">
              <a:lnSpc>
                <a:spcPct val="90000"/>
              </a:lnSpc>
              <a:buFont typeface="Wingdings" pitchFamily="2" charset="2"/>
              <a:buNone/>
            </a:pPr>
            <a:r>
              <a:rPr lang="zh-CN" altLang="en-US" sz="2000" dirty="0" smtClean="0"/>
              <a:t>off_t st_size; /*文件字节数*/ </a:t>
            </a:r>
          </a:p>
          <a:p>
            <a:pPr marL="0" indent="0">
              <a:lnSpc>
                <a:spcPct val="90000"/>
              </a:lnSpc>
              <a:buFont typeface="Wingdings" pitchFamily="2" charset="2"/>
              <a:buNone/>
            </a:pPr>
            <a:r>
              <a:rPr lang="zh-CN" altLang="en-US" sz="2000" dirty="0" smtClean="0"/>
              <a:t>unsigned long st_blksize; /*系统块的大小*/ </a:t>
            </a:r>
          </a:p>
          <a:p>
            <a:pPr marL="0" indent="0">
              <a:lnSpc>
                <a:spcPct val="90000"/>
              </a:lnSpc>
              <a:buFont typeface="Wingdings" pitchFamily="2" charset="2"/>
              <a:buNone/>
            </a:pPr>
            <a:r>
              <a:rPr lang="zh-CN" altLang="en-US" sz="2000" dirty="0" smtClean="0"/>
              <a:t>unsigned long st_blocks; /*文件所占块数 */ </a:t>
            </a:r>
          </a:p>
          <a:p>
            <a:pPr marL="0" indent="0">
              <a:lnSpc>
                <a:spcPct val="90000"/>
              </a:lnSpc>
              <a:buFont typeface="Wingdings" pitchFamily="2" charset="2"/>
              <a:buNone/>
            </a:pPr>
            <a:r>
              <a:rPr lang="zh-CN" altLang="en-US" sz="2000" dirty="0" smtClean="0"/>
              <a:t>time_t st_atime; /*最后一次访问时间*/ </a:t>
            </a:r>
          </a:p>
          <a:p>
            <a:pPr marL="0" indent="0">
              <a:lnSpc>
                <a:spcPct val="90000"/>
              </a:lnSpc>
              <a:buFont typeface="Wingdings" pitchFamily="2" charset="2"/>
              <a:buNone/>
            </a:pPr>
            <a:r>
              <a:rPr lang="zh-CN" altLang="en-US" sz="2000" dirty="0" smtClean="0"/>
              <a:t>time_t st_mtime; /*文件内容最后一次修改时间*/ </a:t>
            </a:r>
          </a:p>
          <a:p>
            <a:pPr marL="0" indent="0">
              <a:lnSpc>
                <a:spcPct val="90000"/>
              </a:lnSpc>
              <a:buNone/>
            </a:pPr>
            <a:r>
              <a:rPr lang="zh-CN" altLang="en-US" sz="2000" dirty="0" smtClean="0"/>
              <a:t>time_t st_ctime; /*文件</a:t>
            </a:r>
            <a:r>
              <a:rPr lang="zh-CN" altLang="en-US" sz="2000" dirty="0"/>
              <a:t>的权限、属主、组或内容</a:t>
            </a:r>
            <a:r>
              <a:rPr lang="zh-CN" altLang="en-US" sz="2000" dirty="0" smtClean="0"/>
              <a:t>最后一次改变时间*/ </a:t>
            </a:r>
          </a:p>
          <a:p>
            <a:pPr marL="0" indent="0">
              <a:lnSpc>
                <a:spcPct val="90000"/>
              </a:lnSpc>
              <a:buFont typeface="Wingdings" pitchFamily="2" charset="2"/>
              <a:buNone/>
            </a:pPr>
            <a:r>
              <a:rPr lang="zh-CN" altLang="en-US" sz="2000" dirty="0" smtClean="0"/>
              <a:t>}; </a:t>
            </a:r>
          </a:p>
        </p:txBody>
      </p:sp>
      <p:sp>
        <p:nvSpPr>
          <p:cNvPr id="2252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C3F5E3-FA94-4AE3-A1D7-DB03638A4E7F}" type="slidenum">
              <a:rPr lang="en-US" altLang="zh-CN"/>
              <a:pPr/>
              <a:t>25</a:t>
            </a:fld>
            <a:endParaRPr lang="en-US" altLang="zh-CN"/>
          </a:p>
        </p:txBody>
      </p:sp>
      <p:sp>
        <p:nvSpPr>
          <p:cNvPr id="22531" name="Rectangle 6"/>
          <p:cNvSpPr>
            <a:spLocks noChangeArrowheads="1"/>
          </p:cNvSpPr>
          <p:nvPr/>
        </p:nvSpPr>
        <p:spPr bwMode="auto">
          <a:xfrm>
            <a:off x="-733425"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512190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z="4000" b="1" dirty="0" smtClean="0"/>
              <a:t>Linux系统文件和文件系统</a:t>
            </a:r>
          </a:p>
        </p:txBody>
      </p:sp>
      <p:sp>
        <p:nvSpPr>
          <p:cNvPr id="23554" name="Rectangle 3"/>
          <p:cNvSpPr>
            <a:spLocks noGrp="1" noChangeArrowheads="1"/>
          </p:cNvSpPr>
          <p:nvPr>
            <p:ph idx="1"/>
          </p:nvPr>
        </p:nvSpPr>
        <p:spPr>
          <a:xfrm>
            <a:off x="539552" y="1340768"/>
            <a:ext cx="8424936" cy="4525963"/>
          </a:xfrm>
        </p:spPr>
        <p:txBody>
          <a:bodyPr/>
          <a:lstStyle/>
          <a:p>
            <a:pPr marL="0" indent="0">
              <a:buFont typeface="Wingdings" pitchFamily="2" charset="2"/>
              <a:buNone/>
            </a:pPr>
            <a:r>
              <a:rPr lang="zh-CN" altLang="en-US" sz="2400" dirty="0" smtClean="0"/>
              <a:t>例如：</a:t>
            </a:r>
          </a:p>
          <a:p>
            <a:pPr marL="0" indent="0">
              <a:buFont typeface="Wingdings" pitchFamily="2" charset="2"/>
              <a:buNone/>
            </a:pPr>
            <a:r>
              <a:rPr lang="zh-CN" altLang="en-US" sz="2400" dirty="0" smtClean="0"/>
              <a:t>struct stat buf;</a:t>
            </a:r>
          </a:p>
          <a:p>
            <a:pPr marL="0" indent="0">
              <a:buFont typeface="Wingdings" pitchFamily="2" charset="2"/>
              <a:buNone/>
            </a:pPr>
            <a:r>
              <a:rPr lang="zh-CN" altLang="en-US" sz="2400" dirty="0" smtClean="0"/>
              <a:t>stat("/etc/passwd",&amp;buf);</a:t>
            </a:r>
          </a:p>
          <a:p>
            <a:pPr marL="0" indent="0">
              <a:buFont typeface="Wingdings" pitchFamily="2" charset="2"/>
              <a:buNone/>
            </a:pPr>
            <a:r>
              <a:rPr lang="zh-CN" altLang="en-US" sz="2400" dirty="0" smtClean="0"/>
              <a:t>printf(" /etc/passwd 文件的连接数是：%d\n" ,buf.st_nlink);</a:t>
            </a:r>
          </a:p>
          <a:p>
            <a:pPr marL="0" indent="0">
              <a:buFont typeface="Wingdings" pitchFamily="2" charset="2"/>
              <a:buNone/>
            </a:pPr>
            <a:r>
              <a:rPr lang="zh-CN" altLang="en-US" sz="2400" dirty="0" smtClean="0"/>
              <a:t>借此程序段，可以实现系统中 /etc目录下的passwd 文件的连接数的显示。</a:t>
            </a:r>
          </a:p>
          <a:p>
            <a:pPr marL="0" indent="0">
              <a:buFont typeface="Wingdings" pitchFamily="2" charset="2"/>
              <a:buNone/>
            </a:pPr>
            <a:endParaRPr lang="zh-CN" altLang="en-US" dirty="0" smtClean="0"/>
          </a:p>
        </p:txBody>
      </p:sp>
      <p:sp>
        <p:nvSpPr>
          <p:cNvPr id="2355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7CC96BE-8B3C-4A66-ABAC-1E84087409E3}" type="slidenum">
              <a:rPr lang="en-US" altLang="zh-CN"/>
              <a:pPr/>
              <a:t>26</a:t>
            </a:fld>
            <a:endParaRPr lang="en-US" altLang="zh-CN"/>
          </a:p>
        </p:txBody>
      </p:sp>
    </p:spTree>
    <p:extLst>
      <p:ext uri="{BB962C8B-B14F-4D97-AF65-F5344CB8AC3E}">
        <p14:creationId xmlns:p14="http://schemas.microsoft.com/office/powerpoint/2010/main" val="2482278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zh-CN" altLang="en-US" sz="4000" b="1" dirty="0" smtClean="0"/>
              <a:t>Linux系统文件和文件系统</a:t>
            </a:r>
          </a:p>
        </p:txBody>
      </p:sp>
      <p:sp>
        <p:nvSpPr>
          <p:cNvPr id="24578" name="Rectangle 3"/>
          <p:cNvSpPr>
            <a:spLocks noGrp="1" noChangeArrowheads="1"/>
          </p:cNvSpPr>
          <p:nvPr>
            <p:ph idx="1"/>
          </p:nvPr>
        </p:nvSpPr>
        <p:spPr>
          <a:xfrm>
            <a:off x="539552" y="1124744"/>
            <a:ext cx="8229600" cy="4759165"/>
          </a:xfrm>
        </p:spPr>
        <p:txBody>
          <a:bodyPr/>
          <a:lstStyle/>
          <a:p>
            <a:pPr marL="0" indent="0">
              <a:buFont typeface="Wingdings" pitchFamily="2" charset="2"/>
              <a:buNone/>
            </a:pPr>
            <a:r>
              <a:rPr lang="zh-CN" altLang="en-US" sz="2400" dirty="0" smtClean="0"/>
              <a:t>例5.4  设计一个程序，应用系统函数stat获取系统中“/etc”目录下的passwd文件的大小。</a:t>
            </a:r>
            <a:endParaRPr lang="en-US" altLang="zh-CN" sz="2400" dirty="0" smtClean="0"/>
          </a:p>
          <a:p>
            <a:r>
              <a:rPr lang="zh-CN" altLang="en-US" sz="2400" b="1" dirty="0"/>
              <a:t>步骤 1:</a:t>
            </a:r>
            <a:r>
              <a:rPr lang="zh-CN" altLang="en-US" sz="2400" dirty="0"/>
              <a:t>编辑源程序代码：</a:t>
            </a:r>
          </a:p>
          <a:p>
            <a:pPr lvl="1">
              <a:buNone/>
            </a:pPr>
            <a:r>
              <a:rPr lang="zh-CN" altLang="en-US" dirty="0"/>
              <a:t>[root@localhost root]#</a:t>
            </a:r>
            <a:r>
              <a:rPr lang="zh-CN" altLang="en-US" b="1" dirty="0"/>
              <a:t>vim  </a:t>
            </a:r>
            <a:r>
              <a:rPr lang="en-US" altLang="zh-CN" b="1" dirty="0"/>
              <a:t>5</a:t>
            </a:r>
            <a:r>
              <a:rPr lang="zh-CN" altLang="en-US" b="1" dirty="0" smtClean="0"/>
              <a:t>-</a:t>
            </a:r>
            <a:r>
              <a:rPr lang="en-US" altLang="zh-CN" b="1" dirty="0" smtClean="0"/>
              <a:t>4</a:t>
            </a:r>
            <a:r>
              <a:rPr lang="zh-CN" altLang="en-US" b="1" dirty="0" smtClean="0"/>
              <a:t>.</a:t>
            </a:r>
            <a:r>
              <a:rPr lang="zh-CN" altLang="en-US" b="1" dirty="0"/>
              <a:t>c</a:t>
            </a:r>
            <a:endParaRPr lang="en-US" altLang="zh-CN" b="1" dirty="0"/>
          </a:p>
          <a:p>
            <a:pPr marL="0" indent="0">
              <a:buFont typeface="Wingdings" pitchFamily="2" charset="2"/>
              <a:buNone/>
            </a:pPr>
            <a:endParaRPr lang="en-US" altLang="zh-CN" sz="2000" dirty="0" smtClean="0"/>
          </a:p>
          <a:p>
            <a:pPr marL="0" indent="0">
              <a:buFont typeface="Wingdings" pitchFamily="2" charset="2"/>
              <a:buNone/>
            </a:pPr>
            <a:endParaRPr lang="zh-CN" altLang="en-US" sz="2000" dirty="0" smtClean="0"/>
          </a:p>
        </p:txBody>
      </p:sp>
      <p:sp>
        <p:nvSpPr>
          <p:cNvPr id="2457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619A89E-5991-4905-9CDB-F489C36E7AA7}" type="slidenum">
              <a:rPr lang="en-US" altLang="zh-CN"/>
              <a:pPr/>
              <a:t>27</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74" y="2852936"/>
            <a:ext cx="7350233" cy="348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83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zh-CN" altLang="en-US" sz="4000" b="1" dirty="0" smtClean="0"/>
              <a:t>Linux系统文件和文件系统</a:t>
            </a:r>
          </a:p>
        </p:txBody>
      </p:sp>
      <p:sp>
        <p:nvSpPr>
          <p:cNvPr id="24578" name="Rectangle 3"/>
          <p:cNvSpPr>
            <a:spLocks noGrp="1" noChangeArrowheads="1"/>
          </p:cNvSpPr>
          <p:nvPr>
            <p:ph idx="1"/>
          </p:nvPr>
        </p:nvSpPr>
        <p:spPr>
          <a:xfrm>
            <a:off x="539552" y="1124744"/>
            <a:ext cx="8229600" cy="4759165"/>
          </a:xfrm>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5-4.c  </a:t>
            </a:r>
            <a:r>
              <a:rPr lang="en-US" altLang="zh-CN" b="1" dirty="0"/>
              <a:t>–o  </a:t>
            </a:r>
            <a:r>
              <a:rPr lang="en-US" altLang="zh-CN" b="1" dirty="0" smtClean="0"/>
              <a:t>5-4</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5-4</a:t>
            </a:r>
            <a:endParaRPr lang="en-US" altLang="zh-CN" sz="2000" dirty="0" smtClean="0"/>
          </a:p>
          <a:p>
            <a:pPr marL="0" indent="0">
              <a:buFont typeface="Wingdings" pitchFamily="2" charset="2"/>
              <a:buNone/>
            </a:pPr>
            <a:endParaRPr lang="zh-CN" altLang="en-US" sz="2000" dirty="0" smtClean="0"/>
          </a:p>
        </p:txBody>
      </p:sp>
      <p:sp>
        <p:nvSpPr>
          <p:cNvPr id="2457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619A89E-5991-4905-9CDB-F489C36E7AA7}" type="slidenum">
              <a:rPr lang="en-US" altLang="zh-CN"/>
              <a:pPr/>
              <a:t>28</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36912"/>
            <a:ext cx="7359319" cy="131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2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99"/>
          <p:cNvSpPr txBox="1">
            <a:spLocks noChangeArrowheads="1"/>
          </p:cNvSpPr>
          <p:nvPr/>
        </p:nvSpPr>
        <p:spPr bwMode="auto">
          <a:xfrm>
            <a:off x="611560" y="1196752"/>
            <a:ext cx="508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en-US" altLang="zh-CN" sz="2400" dirty="0">
                <a:latin typeface="宋体" pitchFamily="2" charset="-122"/>
              </a:rPr>
              <a:t>stat</a:t>
            </a:r>
            <a:r>
              <a:rPr lang="zh-CN" altLang="en-US" sz="2400" dirty="0">
                <a:latin typeface="宋体" pitchFamily="2" charset="-122"/>
              </a:rPr>
              <a:t>函数说明如下：</a:t>
            </a:r>
            <a:endParaRPr lang="zh-CN" altLang="en-US" sz="2400" dirty="0"/>
          </a:p>
        </p:txBody>
      </p:sp>
      <p:graphicFrame>
        <p:nvGraphicFramePr>
          <p:cNvPr id="4" name="表格 3"/>
          <p:cNvGraphicFramePr/>
          <p:nvPr>
            <p:extLst>
              <p:ext uri="{D42A27DB-BD31-4B8C-83A1-F6EECF244321}">
                <p14:modId xmlns:p14="http://schemas.microsoft.com/office/powerpoint/2010/main" val="3779496790"/>
              </p:ext>
            </p:extLst>
          </p:nvPr>
        </p:nvGraphicFramePr>
        <p:xfrm>
          <a:off x="683568" y="1844824"/>
          <a:ext cx="8094662" cy="3596616"/>
        </p:xfrm>
        <a:graphic>
          <a:graphicData uri="http://schemas.openxmlformats.org/drawingml/2006/table">
            <a:tbl>
              <a:tblPr firstRow="1" bandRow="1">
                <a:tableStyleId>{5940675A-B579-460E-94D1-54222C63F5DA}</a:tableStyleId>
              </a:tblPr>
              <a:tblGrid>
                <a:gridCol w="1836839"/>
                <a:gridCol w="6257823"/>
              </a:tblGrid>
              <a:tr h="416519">
                <a:tc>
                  <a:txBody>
                    <a:bodyPr/>
                    <a:lstStyle/>
                    <a:p>
                      <a:pPr marL="0" indent="0" algn="l">
                        <a:buNone/>
                      </a:pPr>
                      <a:r>
                        <a:rPr lang="zh-CN" altLang="en-US" sz="2400" b="0" u="none" dirty="0">
                          <a:latin typeface="宋体" panose="02010600030101010101" pitchFamily="2" charset="-122"/>
                          <a:ea typeface="宋体" panose="02010600030101010101" pitchFamily="2" charset="-122"/>
                          <a:cs typeface="宋体" panose="02010600030101010101" pitchFamily="2" charset="-122"/>
                        </a:rPr>
                        <a:t>所需头文件</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#include&lt;sys/</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stat.h</a:t>
                      </a:r>
                      <a:r>
                        <a:rPr lang="en-US" altLang="zh-CN" sz="2400" b="0" u="none" dirty="0" smtClean="0">
                          <a:latin typeface="Times New Roman" panose="02020603050405020304" pitchFamily="18" charset="0"/>
                          <a:ea typeface="Times New Roman" panose="02020603050405020304" pitchFamily="18" charset="0"/>
                          <a:cs typeface="Times New Roman" panose="02020603050405020304" pitchFamily="18" charset="0"/>
                        </a:rPr>
                        <a:t>&gt;</a:t>
                      </a:r>
                    </a:p>
                    <a:p>
                      <a:pPr marL="0" indent="0" algn="l">
                        <a:buNone/>
                      </a:pPr>
                      <a:r>
                        <a:rPr lang="en-US" altLang="zh-CN" sz="2400" b="0" u="none"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include&lt;</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unistd.h</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&gt;</a:t>
                      </a: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19">
                <a:tc>
                  <a:txBody>
                    <a:bodyPr/>
                    <a:lstStyle/>
                    <a:p>
                      <a:pPr marL="0" indent="0" algn="l">
                        <a:buNone/>
                      </a:pPr>
                      <a:r>
                        <a:rPr lang="zh-CN" altLang="en-US" sz="2400" b="0" u="none">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取得文件</a:t>
                      </a:r>
                      <a:r>
                        <a:rPr lang="zh-CN" altLang="en-US" sz="2400" b="0" u="none">
                          <a:highlight>
                            <a:srgbClr val="E6E6E6"/>
                          </a:highlight>
                          <a:latin typeface="宋体" panose="02010600030101010101" pitchFamily="2" charset="-122"/>
                          <a:ea typeface="宋体" panose="02010600030101010101" pitchFamily="2" charset="-122"/>
                          <a:cs typeface="宋体" panose="02010600030101010101" pitchFamily="2" charset="-122"/>
                        </a:rPr>
                        <a:t>属性</a:t>
                      </a:r>
                      <a:endParaRPr lang="zh-CN" altLang="en-US" sz="2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416519">
                <a:tc>
                  <a:txBody>
                    <a:bodyPr/>
                    <a:lstStyle/>
                    <a:p>
                      <a:pPr marL="0" indent="0" algn="l">
                        <a:buNone/>
                      </a:pPr>
                      <a:r>
                        <a:rPr lang="zh-CN" altLang="en-US" sz="2400" b="0" u="none">
                          <a:latin typeface="宋体" panose="02010600030101010101" pitchFamily="2" charset="-122"/>
                          <a:ea typeface="宋体" panose="02010600030101010101" pitchFamily="2" charset="-122"/>
                          <a:cs typeface="宋体" panose="02010600030101010101" pitchFamily="2" charset="-122"/>
                        </a:rPr>
                        <a:t>函数原型</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 stat(</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const</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 char * </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file_name</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0" u="none" dirty="0">
                          <a:latin typeface="宋体" panose="02010600030101010101" pitchFamily="2" charset="-122"/>
                          <a:ea typeface="宋体" panose="02010600030101010101" pitchFamily="2" charset="-122"/>
                          <a:cs typeface="宋体" panose="02010600030101010101" pitchFamily="2" charset="-122"/>
                        </a:rPr>
                        <a:t> </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struct</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 stat *</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buf</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2243">
                <a:tc>
                  <a:txBody>
                    <a:bodyPr/>
                    <a:lstStyle/>
                    <a:p>
                      <a:pPr marL="0" indent="0" algn="l">
                        <a:buNone/>
                      </a:pPr>
                      <a:r>
                        <a:rPr lang="zh-CN" altLang="en-US" sz="24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4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将参数</a:t>
                      </a:r>
                      <a:r>
                        <a:rPr lang="en-US" altLang="zh-CN" sz="2400" b="0" u="none" dirty="0" err="1">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file_name</a:t>
                      </a:r>
                      <a:r>
                        <a:rPr lang="zh-CN" altLang="en-US" sz="24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所指的文件状态复制到参数</a:t>
                      </a:r>
                      <a:r>
                        <a:rPr lang="en-US" altLang="zh-CN" sz="2400" b="0" u="none" dirty="0" err="1">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buf</a:t>
                      </a:r>
                      <a:r>
                        <a:rPr lang="zh-CN" altLang="en-US" sz="24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所指的结构中</a:t>
                      </a: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782243">
                <a:tc>
                  <a:txBody>
                    <a:bodyPr/>
                    <a:lstStyle/>
                    <a:p>
                      <a:pPr marL="0" indent="0" algn="l">
                        <a:buNone/>
                      </a:pPr>
                      <a:r>
                        <a:rPr lang="zh-CN" altLang="en-US" sz="2400" b="0" u="none">
                          <a:latin typeface="宋体" panose="02010600030101010101" pitchFamily="2" charset="-122"/>
                          <a:ea typeface="宋体" panose="02010600030101010101" pitchFamily="2" charset="-122"/>
                          <a:cs typeface="宋体" panose="02010600030101010101" pitchFamily="2" charset="-122"/>
                        </a:rPr>
                        <a:t>函数返回值</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400" b="0" u="none" dirty="0">
                          <a:latin typeface="Times New Roman" panose="02020603050405020304" pitchFamily="18" charset="0"/>
                          <a:ea typeface="Times New Roman" panose="02020603050405020304" pitchFamily="18" charset="0"/>
                          <a:cs typeface="Times New Roman" panose="02020603050405020304" pitchFamily="18" charset="0"/>
                        </a:rPr>
                        <a:t>执行成功则返回</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0</a:t>
                      </a:r>
                      <a:r>
                        <a:rPr lang="zh-CN" altLang="en-US" sz="2400" b="0" u="none" dirty="0">
                          <a:latin typeface="Times New Roman" panose="02020603050405020304" pitchFamily="18" charset="0"/>
                          <a:ea typeface="Times New Roman" panose="02020603050405020304" pitchFamily="18" charset="0"/>
                          <a:cs typeface="Times New Roman" panose="02020603050405020304" pitchFamily="18" charset="0"/>
                        </a:rPr>
                        <a:t>，失败返回</a:t>
                      </a:r>
                      <a:r>
                        <a:rPr lang="en-US" altLang="zh-CN" sz="2400" b="0" u="none"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400" b="0" u="none" dirty="0">
                          <a:latin typeface="Times New Roman" panose="02020603050405020304" pitchFamily="18" charset="0"/>
                          <a:ea typeface="Times New Roman" panose="02020603050405020304" pitchFamily="18" charset="0"/>
                          <a:cs typeface="Times New Roman" panose="02020603050405020304" pitchFamily="18" charset="0"/>
                        </a:rPr>
                        <a:t>，错误代码存于</a:t>
                      </a:r>
                      <a:r>
                        <a:rPr lang="en-US" altLang="zh-CN" sz="2400" b="0" u="none" dirty="0" err="1">
                          <a:latin typeface="Times New Roman" panose="02020603050405020304" pitchFamily="18" charset="0"/>
                          <a:ea typeface="Times New Roman" panose="02020603050405020304" pitchFamily="18" charset="0"/>
                          <a:cs typeface="Times New Roman" panose="02020603050405020304" pitchFamily="18" charset="0"/>
                        </a:rPr>
                        <a:t>errno</a:t>
                      </a:r>
                      <a:endParaRPr lang="zh-CN" altLang="en-US" sz="24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19">
                <a:tc>
                  <a:txBody>
                    <a:bodyPr/>
                    <a:lstStyle/>
                    <a:p>
                      <a:pPr marL="0" indent="0" algn="l">
                        <a:buNone/>
                      </a:pPr>
                      <a:r>
                        <a:rPr lang="zh-CN" altLang="en-US" sz="2400" b="0" u="none">
                          <a:highlight>
                            <a:srgbClr val="E6E6E6"/>
                          </a:highlight>
                          <a:latin typeface="宋体" panose="02010600030101010101" pitchFamily="2" charset="-122"/>
                          <a:ea typeface="宋体" panose="02010600030101010101" pitchFamily="2" charset="-122"/>
                          <a:cs typeface="宋体" panose="02010600030101010101" pitchFamily="2" charset="-122"/>
                        </a:rPr>
                        <a:t>备注</a:t>
                      </a:r>
                    </a:p>
                  </a:txBody>
                  <a:tcPr marL="68572" marR="68572" marT="25398" marB="25398"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en-US" altLang="zh-CN" sz="24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 </a:t>
                      </a:r>
                    </a:p>
                  </a:txBody>
                  <a:tcPr marL="68572" marR="68572" marT="25398" marB="25398"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25626" name="Rectangle 2"/>
          <p:cNvSpPr>
            <a:spLocks noGrp="1" noChangeArrowheads="1"/>
          </p:cNvSpPr>
          <p:nvPr>
            <p:ph type="title"/>
          </p:nvPr>
        </p:nvSpPr>
        <p:spPr/>
        <p:txBody>
          <a:bodyPr/>
          <a:lstStyle/>
          <a:p>
            <a:r>
              <a:rPr lang="zh-CN" altLang="en-US" sz="4000" b="1" dirty="0" smtClean="0"/>
              <a:t>Linux系统文件和文件系统</a:t>
            </a:r>
          </a:p>
        </p:txBody>
      </p:sp>
    </p:spTree>
    <p:extLst>
      <p:ext uri="{BB962C8B-B14F-4D97-AF65-F5344CB8AC3E}">
        <p14:creationId xmlns:p14="http://schemas.microsoft.com/office/powerpoint/2010/main" val="65667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b="1" dirty="0" smtClean="0"/>
              <a:t>Linux系统文件和文件系统</a:t>
            </a:r>
          </a:p>
        </p:txBody>
      </p:sp>
      <p:sp>
        <p:nvSpPr>
          <p:cNvPr id="6147" name="Rectangle 3"/>
          <p:cNvSpPr>
            <a:spLocks noGrp="1" noChangeArrowheads="1"/>
          </p:cNvSpPr>
          <p:nvPr>
            <p:ph idx="1"/>
          </p:nvPr>
        </p:nvSpPr>
        <p:spPr/>
        <p:txBody>
          <a:bodyPr>
            <a:normAutofit/>
          </a:bodyPr>
          <a:lstStyle/>
          <a:p>
            <a:r>
              <a:rPr lang="en-US" altLang="zh-CN" dirty="0" smtClean="0">
                <a:latin typeface="+mn-ea"/>
              </a:rPr>
              <a:t>Linux</a:t>
            </a:r>
            <a:r>
              <a:rPr lang="zh-CN" altLang="en-US" dirty="0">
                <a:latin typeface="+mn-ea"/>
              </a:rPr>
              <a:t>的文件系统是采用的阶层式树状目录结构，最上层是“</a:t>
            </a:r>
            <a:r>
              <a:rPr lang="en-US" altLang="zh-CN" dirty="0">
                <a:latin typeface="+mn-ea"/>
              </a:rPr>
              <a:t>/”</a:t>
            </a:r>
            <a:r>
              <a:rPr lang="zh-CN" altLang="en-US" dirty="0">
                <a:latin typeface="+mn-ea"/>
              </a:rPr>
              <a:t>，然后在下边创建其它的</a:t>
            </a:r>
            <a:r>
              <a:rPr lang="zh-CN" altLang="en-US" dirty="0" smtClean="0">
                <a:latin typeface="+mn-ea"/>
              </a:rPr>
              <a:t>目录</a:t>
            </a:r>
            <a:endParaRPr lang="en-US" altLang="zh-CN" dirty="0" smtClean="0">
              <a:latin typeface="+mn-ea"/>
            </a:endParaRPr>
          </a:p>
          <a:p>
            <a:r>
              <a:rPr lang="zh-CN" altLang="en-US" dirty="0">
                <a:latin typeface="+mn-ea"/>
              </a:rPr>
              <a:t>因</a:t>
            </a:r>
            <a:r>
              <a:rPr lang="zh-CN" altLang="en-US" dirty="0" smtClean="0"/>
              <a:t>为</a:t>
            </a:r>
            <a:r>
              <a:rPr lang="en-US" altLang="zh-CN" dirty="0" smtClean="0"/>
              <a:t>Linux</a:t>
            </a:r>
            <a:r>
              <a:rPr lang="zh-CN" altLang="en-US" dirty="0" smtClean="0"/>
              <a:t>允许厂商和个人修改来修改操作系统容易造成目录不统一的情况发生，所以制订了一套规范文件目录的命名及存放标准的文件，这就是：</a:t>
            </a:r>
            <a:r>
              <a:rPr lang="en-US" altLang="zh-CN" dirty="0" smtClean="0"/>
              <a:t>Filesystem Hierarchy Standard (FHS),</a:t>
            </a:r>
            <a:r>
              <a:rPr lang="zh-CN" altLang="en-US" dirty="0" smtClean="0"/>
              <a:t>包括</a:t>
            </a:r>
            <a:r>
              <a:rPr lang="en-US" altLang="zh-CN" dirty="0" smtClean="0"/>
              <a:t>REDHAT</a:t>
            </a:r>
            <a:r>
              <a:rPr lang="zh-CN" altLang="en-US" dirty="0" smtClean="0"/>
              <a:t>厂商在内的发行者都要遵守这个标准。</a:t>
            </a:r>
          </a:p>
        </p:txBody>
      </p:sp>
      <p:sp>
        <p:nvSpPr>
          <p:cNvPr id="6145"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CEAA2A-BF3F-4D7D-806D-BA284E69DC6C}" type="slidenum">
              <a:rPr lang="en-US" altLang="zh-CN"/>
              <a:pPr/>
              <a:t>3</a:t>
            </a:fld>
            <a:endParaRPr lang="en-US" altLang="zh-CN"/>
          </a:p>
        </p:txBody>
      </p:sp>
      <p:sp>
        <p:nvSpPr>
          <p:cNvPr id="6148" name="Rectangle 5"/>
          <p:cNvSpPr>
            <a:spLocks noChangeArrowheads="1"/>
          </p:cNvSpPr>
          <p:nvPr/>
        </p:nvSpPr>
        <p:spPr bwMode="auto">
          <a:xfrm>
            <a:off x="0" y="32353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66950" name="Rectangle 6"/>
          <p:cNvSpPr>
            <a:spLocks noChangeArrowheads="1"/>
          </p:cNvSpPr>
          <p:nvPr/>
        </p:nvSpPr>
        <p:spPr bwMode="auto">
          <a:xfrm>
            <a:off x="767110" y="4789488"/>
            <a:ext cx="7848600" cy="822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b="1" dirty="0">
                <a:solidFill>
                  <a:srgbClr val="FF0000"/>
                </a:solidFill>
                <a:ea typeface="楷体_GB2312" pitchFamily="49" charset="-122"/>
              </a:rPr>
              <a:t>注意：</a:t>
            </a:r>
            <a:r>
              <a:rPr lang="en-US" altLang="zh-CN" sz="2400" b="1" dirty="0">
                <a:solidFill>
                  <a:srgbClr val="FF0000"/>
                </a:solidFill>
                <a:ea typeface="楷体_GB2312" pitchFamily="49" charset="-122"/>
              </a:rPr>
              <a:t>FHS</a:t>
            </a:r>
            <a:r>
              <a:rPr lang="zh-CN" altLang="en-US" sz="2400" b="1" dirty="0">
                <a:solidFill>
                  <a:srgbClr val="FF0000"/>
                </a:solidFill>
                <a:ea typeface="楷体_GB2312" pitchFamily="49" charset="-122"/>
              </a:rPr>
              <a:t>标准定义了文件系统中每个区域的用途和所需要的最小构成的文件和目录。</a:t>
            </a:r>
            <a:endParaRPr lang="zh-CN" altLang="en-US" sz="2400" b="1" dirty="0">
              <a:solidFill>
                <a:srgbClr val="FF0000"/>
              </a:solidFill>
              <a:cs typeface="Times New Roman" pitchFamily="18" charset="0"/>
            </a:endParaRPr>
          </a:p>
        </p:txBody>
      </p:sp>
    </p:spTree>
    <p:extLst>
      <p:ext uri="{BB962C8B-B14F-4D97-AF65-F5344CB8AC3E}">
        <p14:creationId xmlns:p14="http://schemas.microsoft.com/office/powerpoint/2010/main" val="3322367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50"/>
                                        </p:tgtEl>
                                        <p:attrNameLst>
                                          <p:attrName>style.visibility</p:attrName>
                                        </p:attrNameLst>
                                      </p:cBhvr>
                                      <p:to>
                                        <p:strVal val="visible"/>
                                      </p:to>
                                    </p:set>
                                    <p:animEffect transition="in" filter="blinds(horizontal)">
                                      <p:cBhvr>
                                        <p:cTn id="7" dur="500"/>
                                        <p:tgtEl>
                                          <p:spTgt spid="466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0"/>
          <p:cNvSpPr txBox="1">
            <a:spLocks noChangeArrowheads="1"/>
          </p:cNvSpPr>
          <p:nvPr/>
        </p:nvSpPr>
        <p:spPr bwMode="auto">
          <a:xfrm>
            <a:off x="673298" y="1130756"/>
            <a:ext cx="8064896" cy="522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800" b="1" dirty="0" smtClean="0">
                <a:latin typeface="仿宋_GB2312" charset="0"/>
              </a:rPr>
              <a:t>扩展阅读和思考：</a:t>
            </a:r>
            <a:endParaRPr lang="en-US" altLang="zh-CN" sz="2800" b="1" dirty="0" smtClean="0">
              <a:latin typeface="仿宋_GB2312" charset="0"/>
            </a:endParaRPr>
          </a:p>
          <a:p>
            <a:pPr marL="342900" indent="-342900" fontAlgn="base">
              <a:spcBef>
                <a:spcPct val="20000"/>
              </a:spcBef>
              <a:spcAft>
                <a:spcPct val="0"/>
              </a:spcAft>
              <a:buClr>
                <a:srgbClr val="339966"/>
              </a:buClr>
              <a:buFont typeface="Wingdings" pitchFamily="2" charset="2"/>
              <a:buChar char="q"/>
            </a:pPr>
            <a:r>
              <a:rPr lang="zh-CN" altLang="en-US" sz="2400" dirty="0" smtClean="0">
                <a:latin typeface="+mn-lt"/>
                <a:ea typeface="+mn-ea"/>
              </a:rPr>
              <a:t>阅读代码“扩展阅读</a:t>
            </a:r>
            <a:r>
              <a:rPr lang="en-US" altLang="zh-CN" sz="2400" dirty="0" smtClean="0">
                <a:latin typeface="+mn-lt"/>
                <a:ea typeface="+mn-ea"/>
              </a:rPr>
              <a:t>5-1.c</a:t>
            </a:r>
            <a:r>
              <a:rPr lang="zh-CN" altLang="en-US" sz="2400" dirty="0" smtClean="0">
                <a:latin typeface="+mn-lt"/>
                <a:ea typeface="+mn-ea"/>
              </a:rPr>
              <a:t>”</a:t>
            </a:r>
            <a:r>
              <a:rPr lang="en-US" altLang="zh-CN" sz="2400" dirty="0" smtClean="0">
                <a:latin typeface="+mn-lt"/>
                <a:ea typeface="+mn-ea"/>
              </a:rPr>
              <a:t>(</a:t>
            </a:r>
            <a:r>
              <a:rPr lang="zh-CN" altLang="en-US" sz="2400" dirty="0" smtClean="0">
                <a:latin typeface="+mn-lt"/>
                <a:ea typeface="+mn-ea"/>
              </a:rPr>
              <a:t>课程平台</a:t>
            </a:r>
            <a:r>
              <a:rPr lang="en-US" altLang="zh-CN" sz="2400" dirty="0" smtClean="0">
                <a:latin typeface="+mn-lt"/>
                <a:ea typeface="+mn-ea"/>
              </a:rPr>
              <a:t>)</a:t>
            </a:r>
          </a:p>
          <a:p>
            <a:pPr marL="800100" lvl="1" indent="-342900" fontAlgn="base">
              <a:spcBef>
                <a:spcPct val="20000"/>
              </a:spcBef>
              <a:spcAft>
                <a:spcPct val="0"/>
              </a:spcAft>
              <a:buClr>
                <a:srgbClr val="339966"/>
              </a:buClr>
              <a:buFont typeface="Wingdings" pitchFamily="2" charset="2"/>
              <a:buChar char="q"/>
            </a:pPr>
            <a:r>
              <a:rPr lang="zh-CN" altLang="en-US" sz="2000" dirty="0" smtClean="0">
                <a:latin typeface="宋体" pitchFamily="2" charset="-122"/>
              </a:rPr>
              <a:t>提示：使用</a:t>
            </a:r>
            <a:r>
              <a:rPr lang="en-US" altLang="zh-CN" sz="2000" dirty="0" err="1">
                <a:latin typeface="宋体" pitchFamily="2" charset="-122"/>
              </a:rPr>
              <a:t>st_mode</a:t>
            </a:r>
            <a:r>
              <a:rPr lang="zh-CN" altLang="en-US" sz="2000" dirty="0">
                <a:latin typeface="宋体" pitchFamily="2" charset="-122"/>
              </a:rPr>
              <a:t>属性，可以使用几个宏来判断：</a:t>
            </a:r>
            <a:r>
              <a:rPr lang="en-US" altLang="zh-CN" sz="2000" dirty="0">
                <a:latin typeface="宋体" pitchFamily="2" charset="-122"/>
              </a:rPr>
              <a:t>S_ISLNK(</a:t>
            </a:r>
            <a:r>
              <a:rPr lang="en-US" altLang="zh-CN" sz="2000" dirty="0" err="1">
                <a:latin typeface="宋体" pitchFamily="2" charset="-122"/>
              </a:rPr>
              <a:t>st_mode</a:t>
            </a:r>
            <a:r>
              <a:rPr lang="en-US" altLang="zh-CN" sz="2000" dirty="0">
                <a:latin typeface="宋体" pitchFamily="2" charset="-122"/>
              </a:rPr>
              <a:t>)</a:t>
            </a:r>
            <a:r>
              <a:rPr lang="zh-CN" altLang="en-US" sz="2000" dirty="0">
                <a:latin typeface="宋体" pitchFamily="2" charset="-122"/>
              </a:rPr>
              <a:t>是否是一个连接，</a:t>
            </a:r>
            <a:r>
              <a:rPr lang="en-US" altLang="zh-CN" sz="2000" dirty="0">
                <a:latin typeface="宋体" pitchFamily="2" charset="-122"/>
              </a:rPr>
              <a:t>S_ISREG</a:t>
            </a:r>
            <a:r>
              <a:rPr lang="zh-CN" altLang="en-US" sz="2000" dirty="0">
                <a:latin typeface="宋体" pitchFamily="2" charset="-122"/>
              </a:rPr>
              <a:t>是否是一个常规文件，</a:t>
            </a:r>
            <a:r>
              <a:rPr lang="en-US" altLang="zh-CN" sz="2000" dirty="0">
                <a:latin typeface="宋体" pitchFamily="2" charset="-122"/>
              </a:rPr>
              <a:t>S_ISDIR</a:t>
            </a:r>
            <a:r>
              <a:rPr lang="zh-CN" altLang="en-US" sz="2000" dirty="0">
                <a:latin typeface="宋体" pitchFamily="2" charset="-122"/>
              </a:rPr>
              <a:t>是否是一个目录，</a:t>
            </a:r>
            <a:r>
              <a:rPr lang="en-US" altLang="zh-CN" sz="2000" dirty="0">
                <a:latin typeface="宋体" pitchFamily="2" charset="-122"/>
              </a:rPr>
              <a:t>S_ISCHR</a:t>
            </a:r>
            <a:r>
              <a:rPr lang="zh-CN" altLang="en-US" sz="2000" dirty="0">
                <a:latin typeface="宋体" pitchFamily="2" charset="-122"/>
              </a:rPr>
              <a:t>是否是一个字符设备，</a:t>
            </a:r>
            <a:r>
              <a:rPr lang="en-US" altLang="zh-CN" sz="2000" dirty="0">
                <a:latin typeface="宋体" pitchFamily="2" charset="-122"/>
              </a:rPr>
              <a:t>S_ISBLK</a:t>
            </a:r>
            <a:r>
              <a:rPr lang="zh-CN" altLang="en-US" sz="2000" dirty="0">
                <a:latin typeface="宋体" pitchFamily="2" charset="-122"/>
              </a:rPr>
              <a:t>是否是一个块设备，</a:t>
            </a:r>
            <a:r>
              <a:rPr lang="en-US" altLang="zh-CN" sz="2000" dirty="0">
                <a:latin typeface="宋体" pitchFamily="2" charset="-122"/>
              </a:rPr>
              <a:t>S_ISFIFO</a:t>
            </a:r>
            <a:r>
              <a:rPr lang="zh-CN" altLang="en-US" sz="2000" dirty="0">
                <a:latin typeface="宋体" pitchFamily="2" charset="-122"/>
              </a:rPr>
              <a:t>是否是一个</a:t>
            </a:r>
            <a:r>
              <a:rPr lang="en-US" altLang="zh-CN" sz="2000" dirty="0">
                <a:latin typeface="宋体" pitchFamily="2" charset="-122"/>
              </a:rPr>
              <a:t>FIFO</a:t>
            </a:r>
            <a:r>
              <a:rPr lang="zh-CN" altLang="en-US" sz="2000" dirty="0">
                <a:latin typeface="宋体" pitchFamily="2" charset="-122"/>
              </a:rPr>
              <a:t>文件，</a:t>
            </a:r>
            <a:r>
              <a:rPr lang="en-US" altLang="zh-CN" sz="2000" dirty="0">
                <a:latin typeface="宋体" pitchFamily="2" charset="-122"/>
              </a:rPr>
              <a:t>S_ISSOCK</a:t>
            </a:r>
            <a:r>
              <a:rPr lang="zh-CN" altLang="en-US" sz="2000" dirty="0">
                <a:latin typeface="宋体" pitchFamily="2" charset="-122"/>
              </a:rPr>
              <a:t>是否是一个</a:t>
            </a:r>
            <a:r>
              <a:rPr lang="en-US" altLang="zh-CN" sz="2000" dirty="0">
                <a:latin typeface="宋体" pitchFamily="2" charset="-122"/>
              </a:rPr>
              <a:t>SOCKET</a:t>
            </a:r>
            <a:r>
              <a:rPr lang="zh-CN" altLang="en-US" sz="2000" dirty="0">
                <a:latin typeface="宋体" pitchFamily="2" charset="-122"/>
              </a:rPr>
              <a:t>文件。</a:t>
            </a:r>
            <a:endParaRPr lang="zh-CN" altLang="en-US" sz="2000" dirty="0"/>
          </a:p>
          <a:p>
            <a:pPr marL="342900" indent="-342900" fontAlgn="base">
              <a:spcBef>
                <a:spcPct val="20000"/>
              </a:spcBef>
              <a:spcAft>
                <a:spcPct val="0"/>
              </a:spcAft>
              <a:buClr>
                <a:srgbClr val="339966"/>
              </a:buClr>
              <a:buFont typeface="Wingdings" pitchFamily="2" charset="2"/>
              <a:buChar char="q"/>
            </a:pPr>
            <a:r>
              <a:rPr lang="zh-CN" altLang="en-US" sz="2400" dirty="0">
                <a:latin typeface="+mn-lt"/>
                <a:ea typeface="+mn-ea"/>
              </a:rPr>
              <a:t>设计一个程序，要求判断“</a:t>
            </a:r>
            <a:r>
              <a:rPr lang="en-US" altLang="zh-CN" sz="2400" dirty="0">
                <a:latin typeface="+mn-lt"/>
                <a:ea typeface="+mn-ea"/>
              </a:rPr>
              <a:t>/</a:t>
            </a:r>
            <a:r>
              <a:rPr lang="en-US" altLang="zh-CN" sz="2400" dirty="0" err="1">
                <a:latin typeface="+mn-lt"/>
                <a:ea typeface="+mn-ea"/>
              </a:rPr>
              <a:t>etc</a:t>
            </a:r>
            <a:r>
              <a:rPr lang="en-US" altLang="zh-CN" sz="2400" dirty="0">
                <a:latin typeface="+mn-lt"/>
                <a:ea typeface="+mn-ea"/>
              </a:rPr>
              <a:t>/</a:t>
            </a:r>
            <a:r>
              <a:rPr lang="en-US" altLang="zh-CN" sz="2400" dirty="0" err="1">
                <a:latin typeface="+mn-lt"/>
                <a:ea typeface="+mn-ea"/>
              </a:rPr>
              <a:t>passwd</a:t>
            </a:r>
            <a:r>
              <a:rPr lang="en-US" altLang="zh-CN" sz="2400" dirty="0">
                <a:latin typeface="+mn-lt"/>
                <a:ea typeface="+mn-ea"/>
              </a:rPr>
              <a:t>”</a:t>
            </a:r>
            <a:r>
              <a:rPr lang="zh-CN" altLang="en-US" sz="2400" dirty="0">
                <a:latin typeface="+mn-lt"/>
                <a:ea typeface="+mn-ea"/>
              </a:rPr>
              <a:t>的文件类型</a:t>
            </a:r>
            <a:r>
              <a:rPr lang="zh-CN" altLang="en-US" sz="2400" dirty="0" smtClean="0">
                <a:latin typeface="+mn-lt"/>
                <a:ea typeface="+mn-ea"/>
              </a:rPr>
              <a:t>。</a:t>
            </a:r>
            <a:endParaRPr lang="en-US" altLang="zh-CN" sz="2400" dirty="0" smtClean="0">
              <a:latin typeface="+mn-lt"/>
              <a:ea typeface="+mn-ea"/>
            </a:endParaRPr>
          </a:p>
          <a:p>
            <a:pPr marL="342900" indent="-342900" fontAlgn="base">
              <a:spcBef>
                <a:spcPct val="20000"/>
              </a:spcBef>
              <a:spcAft>
                <a:spcPct val="0"/>
              </a:spcAft>
              <a:buClr>
                <a:srgbClr val="339966"/>
              </a:buClr>
              <a:buFont typeface="Wingdings" pitchFamily="2" charset="2"/>
              <a:buChar char="q"/>
            </a:pPr>
            <a:r>
              <a:rPr lang="zh-CN" altLang="en-US" sz="2400" dirty="0" smtClean="0">
                <a:latin typeface="+mn-lt"/>
                <a:ea typeface="+mn-ea"/>
              </a:rPr>
              <a:t>应用</a:t>
            </a:r>
            <a:r>
              <a:rPr lang="en-US" altLang="zh-CN" sz="2400" dirty="0" smtClean="0">
                <a:latin typeface="+mn-lt"/>
                <a:ea typeface="+mn-ea"/>
              </a:rPr>
              <a:t>man</a:t>
            </a:r>
            <a:r>
              <a:rPr lang="zh-CN" altLang="en-US" sz="2400" dirty="0">
                <a:latin typeface="+mn-lt"/>
                <a:ea typeface="+mn-ea"/>
              </a:rPr>
              <a:t> </a:t>
            </a:r>
            <a:r>
              <a:rPr lang="en-US" altLang="zh-CN" sz="2400" dirty="0" err="1" smtClean="0">
                <a:latin typeface="+mn-lt"/>
                <a:ea typeface="+mn-ea"/>
              </a:rPr>
              <a:t>fstat</a:t>
            </a:r>
            <a:r>
              <a:rPr lang="zh-CN" altLang="en-US" sz="2400" dirty="0" smtClean="0">
                <a:latin typeface="+mn-lt"/>
                <a:ea typeface="+mn-ea"/>
              </a:rPr>
              <a:t>命令，查阅</a:t>
            </a:r>
            <a:r>
              <a:rPr lang="en-US" altLang="zh-CN" sz="2400" dirty="0" err="1" smtClean="0">
                <a:latin typeface="+mn-lt"/>
                <a:ea typeface="+mn-ea"/>
              </a:rPr>
              <a:t>fstat</a:t>
            </a:r>
            <a:r>
              <a:rPr lang="zh-CN" altLang="en-US" sz="2400" dirty="0" smtClean="0">
                <a:latin typeface="+mn-lt"/>
                <a:ea typeface="+mn-ea"/>
              </a:rPr>
              <a:t>等文件状态相关函数的应用</a:t>
            </a:r>
            <a:endParaRPr lang="en-US" altLang="zh-CN" sz="2400" dirty="0" smtClean="0">
              <a:latin typeface="+mn-lt"/>
              <a:ea typeface="+mn-ea"/>
            </a:endParaRPr>
          </a:p>
          <a:p>
            <a:pPr marL="800100" lvl="1" indent="-342900" fontAlgn="base">
              <a:spcBef>
                <a:spcPct val="20000"/>
              </a:spcBef>
              <a:spcAft>
                <a:spcPct val="0"/>
              </a:spcAft>
              <a:buClr>
                <a:srgbClr val="339966"/>
              </a:buClr>
              <a:buFont typeface="Wingdings" pitchFamily="2" charset="2"/>
              <a:buChar char="q"/>
            </a:pP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stat(</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const</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char * </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file_name</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a:latin typeface="宋体" panose="02010600030101010101" pitchFamily="2" charset="-122"/>
                <a:cs typeface="宋体" panose="02010600030101010101" pitchFamily="2" charset="-122"/>
              </a:rPr>
              <a:t> </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stat *</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buf</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800100" lvl="1" indent="-342900" fontAlgn="base">
              <a:spcBef>
                <a:spcPct val="20000"/>
              </a:spcBef>
              <a:spcAft>
                <a:spcPct val="0"/>
              </a:spcAft>
              <a:buClr>
                <a:srgbClr val="339966"/>
              </a:buClr>
              <a:buFont typeface="Wingdings" pitchFamily="2" charset="2"/>
              <a:buChar char="q"/>
            </a:pP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2400" dirty="0" smtClean="0">
                <a:latin typeface="+mn-lt"/>
                <a:ea typeface="+mn-ea"/>
              </a:rPr>
              <a:t> </a:t>
            </a:r>
            <a:r>
              <a:rPr lang="en-US" altLang="zh-CN" sz="2400" dirty="0" err="1" smtClean="0">
                <a:latin typeface="+mn-lt"/>
                <a:ea typeface="+mn-ea"/>
              </a:rPr>
              <a:t>fstat</a:t>
            </a:r>
            <a:r>
              <a:rPr lang="en-US" altLang="zh-CN" sz="2400" dirty="0" smtClean="0">
                <a:latin typeface="+mn-lt"/>
                <a:ea typeface="+mn-ea"/>
              </a:rPr>
              <a:t>(</a:t>
            </a:r>
            <a:r>
              <a:rPr lang="en-US" altLang="zh-CN" sz="2400" dirty="0" err="1" smtClean="0">
                <a:latin typeface="+mn-lt"/>
                <a:ea typeface="+mn-ea"/>
              </a:rPr>
              <a:t>int</a:t>
            </a:r>
            <a:r>
              <a:rPr lang="en-US" altLang="zh-CN" sz="2400" dirty="0" smtClean="0">
                <a:latin typeface="+mn-lt"/>
                <a:ea typeface="+mn-ea"/>
              </a:rPr>
              <a:t> </a:t>
            </a:r>
            <a:r>
              <a:rPr lang="en-US" altLang="zh-CN" sz="2400" dirty="0" err="1" smtClean="0">
                <a:latin typeface="+mn-lt"/>
                <a:ea typeface="+mn-ea"/>
              </a:rPr>
              <a:t>filedes</a:t>
            </a:r>
            <a:r>
              <a:rPr lang="en-US" altLang="zh-CN" sz="2400" dirty="0" smtClean="0">
                <a:latin typeface="+mn-lt"/>
                <a:ea typeface="+mn-ea"/>
              </a:rPr>
              <a:t>, </a:t>
            </a:r>
            <a:r>
              <a:rPr lang="en-US" altLang="zh-CN" sz="2400" dirty="0" err="1" smtClean="0">
                <a:latin typeface="+mn-lt"/>
                <a:ea typeface="+mn-ea"/>
              </a:rPr>
              <a:t>struct</a:t>
            </a:r>
            <a:r>
              <a:rPr lang="en-US" altLang="zh-CN" sz="2400" dirty="0" smtClean="0">
                <a:latin typeface="+mn-lt"/>
                <a:ea typeface="+mn-ea"/>
              </a:rPr>
              <a:t> stat *</a:t>
            </a:r>
            <a:r>
              <a:rPr lang="en-US" altLang="zh-CN" sz="2400" dirty="0" err="1" smtClean="0">
                <a:latin typeface="+mn-lt"/>
                <a:ea typeface="+mn-ea"/>
              </a:rPr>
              <a:t>buf</a:t>
            </a:r>
            <a:r>
              <a:rPr lang="en-US" altLang="zh-CN" sz="2400" dirty="0" smtClean="0">
                <a:latin typeface="+mn-lt"/>
                <a:ea typeface="+mn-ea"/>
              </a:rPr>
              <a:t>);</a:t>
            </a:r>
          </a:p>
          <a:p>
            <a:pPr marL="800100" lvl="1" indent="-342900" fontAlgn="base">
              <a:spcBef>
                <a:spcPct val="20000"/>
              </a:spcBef>
              <a:spcAft>
                <a:spcPct val="0"/>
              </a:spcAft>
              <a:buClr>
                <a:srgbClr val="339966"/>
              </a:buClr>
              <a:buFont typeface="Wingdings" pitchFamily="2" charset="2"/>
              <a:buChar char="q"/>
            </a:pP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lstat</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const</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char * </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file_name</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a:latin typeface="宋体" panose="02010600030101010101" pitchFamily="2" charset="-122"/>
                <a:cs typeface="宋体" panose="02010600030101010101" pitchFamily="2" charset="-122"/>
              </a:rPr>
              <a:t> </a:t>
            </a:r>
            <a:r>
              <a:rPr lang="en-US" altLang="zh-CN" sz="2400" dirty="0" err="1">
                <a:latin typeface="Times New Roman" panose="02020603050405020304" pitchFamily="18" charset="0"/>
                <a:ea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stat *</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buf</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fontAlgn="base">
              <a:spcBef>
                <a:spcPct val="20000"/>
              </a:spcBef>
              <a:spcAft>
                <a:spcPct val="0"/>
              </a:spcAft>
              <a:buClr>
                <a:srgbClr val="339966"/>
              </a:buClr>
              <a:buFont typeface="Wingdings" pitchFamily="2" charset="2"/>
              <a:buChar char="q"/>
            </a:pPr>
            <a:r>
              <a:rPr lang="zh-CN" altLang="en-US" sz="2400" dirty="0" smtClean="0">
                <a:latin typeface="+mn-lt"/>
                <a:ea typeface="+mn-ea"/>
              </a:rPr>
              <a:t>思考如何利用结构体</a:t>
            </a:r>
            <a:r>
              <a:rPr lang="en-US" altLang="zh-CN" sz="2400" dirty="0" err="1" smtClean="0">
                <a:latin typeface="+mn-lt"/>
                <a:ea typeface="+mn-ea"/>
              </a:rPr>
              <a:t>struct</a:t>
            </a:r>
            <a:r>
              <a:rPr lang="en-US" altLang="zh-CN" sz="2400" dirty="0" smtClean="0">
                <a:latin typeface="+mn-lt"/>
                <a:ea typeface="+mn-ea"/>
              </a:rPr>
              <a:t> stat</a:t>
            </a:r>
            <a:r>
              <a:rPr lang="zh-CN" altLang="en-US" sz="2400" dirty="0" smtClean="0">
                <a:latin typeface="+mn-lt"/>
                <a:ea typeface="+mn-ea"/>
              </a:rPr>
              <a:t>成员获取文件类型</a:t>
            </a:r>
            <a:endParaRPr lang="zh-CN" altLang="en-US" sz="2400" dirty="0">
              <a:latin typeface="+mn-lt"/>
              <a:ea typeface="+mn-ea"/>
            </a:endParaRPr>
          </a:p>
        </p:txBody>
      </p:sp>
      <p:sp>
        <p:nvSpPr>
          <p:cNvPr id="26627" name="Rectangle 2"/>
          <p:cNvSpPr>
            <a:spLocks noGrp="1" noChangeArrowheads="1"/>
          </p:cNvSpPr>
          <p:nvPr>
            <p:ph type="title"/>
          </p:nvPr>
        </p:nvSpPr>
        <p:spPr/>
        <p:txBody>
          <a:bodyPr/>
          <a:lstStyle/>
          <a:p>
            <a:r>
              <a:rPr lang="zh-CN" altLang="en-US" sz="4000" b="1" dirty="0" smtClean="0"/>
              <a:t>Linux系统文件和文件系统</a:t>
            </a:r>
          </a:p>
        </p:txBody>
      </p:sp>
    </p:spTree>
    <p:extLst>
      <p:ext uri="{BB962C8B-B14F-4D97-AF65-F5344CB8AC3E}">
        <p14:creationId xmlns:p14="http://schemas.microsoft.com/office/powerpoint/2010/main" val="37829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图</a:t>
            </a:r>
            <a:r>
              <a:rPr lang="en-US" altLang="zh-CN" dirty="0"/>
              <a:t>5-1</a:t>
            </a:r>
            <a:r>
              <a:rPr lang="zh-CN" altLang="en-US" dirty="0"/>
              <a:t>显示了</a:t>
            </a:r>
            <a:r>
              <a:rPr lang="en-US" altLang="zh-CN" dirty="0" err="1"/>
              <a:t>linux</a:t>
            </a:r>
            <a:r>
              <a:rPr lang="zh-CN" altLang="en-US" dirty="0"/>
              <a:t>系统中各文件函数与用户，设备驱动程序、内核和硬件之间的关系</a:t>
            </a:r>
          </a:p>
        </p:txBody>
      </p:sp>
      <p:sp>
        <p:nvSpPr>
          <p:cNvPr id="47" name="标题 1"/>
          <p:cNvSpPr>
            <a:spLocks noGrp="1"/>
          </p:cNvSpPr>
          <p:nvPr>
            <p:ph type="title"/>
          </p:nvPr>
        </p:nvSpPr>
        <p:spPr>
          <a:xfrm>
            <a:off x="1979612" y="188913"/>
            <a:ext cx="6861175" cy="792162"/>
          </a:xfrm>
        </p:spPr>
        <p:txBody>
          <a:bodyPr/>
          <a:lstStyle/>
          <a:p>
            <a:r>
              <a:rPr lang="zh-CN" altLang="en-US" sz="4000" b="1" dirty="0" smtClean="0">
                <a:ea typeface="黑体" pitchFamily="49" charset="-122"/>
              </a:rPr>
              <a:t>文件</a:t>
            </a:r>
            <a:r>
              <a:rPr lang="zh-CN" altLang="en-US" sz="4000" b="1" dirty="0">
                <a:ea typeface="黑体" pitchFamily="49" charset="-122"/>
              </a:rPr>
              <a:t>I/O</a:t>
            </a:r>
            <a:r>
              <a:rPr lang="zh-CN" altLang="en-US" sz="4000" b="1" dirty="0" smtClean="0">
                <a:ea typeface="黑体" pitchFamily="49" charset="-122"/>
              </a:rPr>
              <a:t>操作</a:t>
            </a:r>
            <a:endParaRPr lang="zh-CN" altLang="en-US" sz="4000" dirty="0"/>
          </a:p>
        </p:txBody>
      </p:sp>
      <p:grpSp>
        <p:nvGrpSpPr>
          <p:cNvPr id="57" name="组合 56"/>
          <p:cNvGrpSpPr/>
          <p:nvPr/>
        </p:nvGrpSpPr>
        <p:grpSpPr>
          <a:xfrm>
            <a:off x="1879154" y="2420888"/>
            <a:ext cx="5385691" cy="3960440"/>
            <a:chOff x="1879154" y="2420888"/>
            <a:chExt cx="5385691" cy="3960440"/>
          </a:xfrm>
        </p:grpSpPr>
        <p:grpSp>
          <p:nvGrpSpPr>
            <p:cNvPr id="48" name="组合 47"/>
            <p:cNvGrpSpPr/>
            <p:nvPr/>
          </p:nvGrpSpPr>
          <p:grpSpPr>
            <a:xfrm>
              <a:off x="1879154" y="2420888"/>
              <a:ext cx="5385691" cy="3960440"/>
              <a:chOff x="1879154" y="2420888"/>
              <a:chExt cx="5385691" cy="3960440"/>
            </a:xfrm>
          </p:grpSpPr>
          <p:sp>
            <p:nvSpPr>
              <p:cNvPr id="4" name="矩形 3"/>
              <p:cNvSpPr/>
              <p:nvPr/>
            </p:nvSpPr>
            <p:spPr>
              <a:xfrm>
                <a:off x="1879154" y="2420888"/>
                <a:ext cx="5385691" cy="3960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p:nvSpPr>
            <p:spPr>
              <a:xfrm>
                <a:off x="2267744" y="2713566"/>
                <a:ext cx="216024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67744" y="4057383"/>
                <a:ext cx="2160240" cy="85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67744" y="5517232"/>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4572000" y="3108969"/>
                <a:ext cx="1152128" cy="0"/>
              </a:xfrm>
              <a:prstGeom prst="straightConnector1">
                <a:avLst/>
              </a:prstGeom>
              <a:ln w="38100">
                <a:tailEnd type="arrow"/>
              </a:ln>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5954414" y="2924944"/>
                <a:ext cx="1224136" cy="369332"/>
              </a:xfrm>
              <a:prstGeom prst="rect">
                <a:avLst/>
              </a:prstGeom>
              <a:noFill/>
            </p:spPr>
            <p:txBody>
              <a:bodyPr wrap="square" rtlCol="0">
                <a:spAutoFit/>
              </a:bodyPr>
              <a:lstStyle/>
              <a:p>
                <a:r>
                  <a:rPr lang="zh-CN" altLang="en-US" b="1" dirty="0" smtClean="0"/>
                  <a:t>用户空间</a:t>
                </a:r>
                <a:endParaRPr lang="zh-CN" altLang="en-US" b="1" dirty="0"/>
              </a:p>
            </p:txBody>
          </p:sp>
          <p:cxnSp>
            <p:nvCxnSpPr>
              <p:cNvPr id="16" name="直接箭头连接符 15"/>
              <p:cNvCxnSpPr/>
              <p:nvPr/>
            </p:nvCxnSpPr>
            <p:spPr>
              <a:xfrm flipH="1">
                <a:off x="4572000" y="4493193"/>
                <a:ext cx="1152128" cy="0"/>
              </a:xfrm>
              <a:prstGeom prst="straightConnector1">
                <a:avLst/>
              </a:prstGeom>
              <a:ln w="38100">
                <a:tailEnd type="arrow"/>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5925243" y="4308527"/>
                <a:ext cx="1224136" cy="369332"/>
              </a:xfrm>
              <a:prstGeom prst="rect">
                <a:avLst/>
              </a:prstGeom>
              <a:noFill/>
            </p:spPr>
            <p:txBody>
              <a:bodyPr wrap="square" rtlCol="0">
                <a:spAutoFit/>
              </a:bodyPr>
              <a:lstStyle/>
              <a:p>
                <a:r>
                  <a:rPr lang="zh-CN" altLang="en-US" b="1" dirty="0" smtClean="0"/>
                  <a:t>内核空间</a:t>
                </a:r>
                <a:endParaRPr lang="zh-CN" altLang="en-US" b="1" dirty="0"/>
              </a:p>
            </p:txBody>
          </p:sp>
          <p:cxnSp>
            <p:nvCxnSpPr>
              <p:cNvPr id="21" name="直接连接符 20"/>
              <p:cNvCxnSpPr>
                <a:endCxn id="5" idx="2"/>
              </p:cNvCxnSpPr>
              <p:nvPr/>
            </p:nvCxnSpPr>
            <p:spPr>
              <a:xfrm>
                <a:off x="2267744" y="3109610"/>
                <a:ext cx="1080120" cy="3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67744" y="3108969"/>
                <a:ext cx="108012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8" name="直接连接符 27"/>
              <p:cNvCxnSpPr>
                <a:stCxn id="6" idx="1"/>
              </p:cNvCxnSpPr>
              <p:nvPr/>
            </p:nvCxnSpPr>
            <p:spPr>
              <a:xfrm flipV="1">
                <a:off x="2267744" y="4487290"/>
                <a:ext cx="1235062" cy="1"/>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直接连接符 29"/>
              <p:cNvCxnSpPr/>
              <p:nvPr/>
            </p:nvCxnSpPr>
            <p:spPr>
              <a:xfrm>
                <a:off x="3502806" y="4521154"/>
                <a:ext cx="0" cy="396044"/>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直接连接符 31"/>
              <p:cNvCxnSpPr>
                <a:endCxn id="5" idx="2"/>
              </p:cNvCxnSpPr>
              <p:nvPr/>
            </p:nvCxnSpPr>
            <p:spPr>
              <a:xfrm>
                <a:off x="3347864" y="3109610"/>
                <a:ext cx="0" cy="396044"/>
              </a:xfrm>
              <a:prstGeom prst="line">
                <a:avLst/>
              </a:prstGeom>
            </p:spPr>
            <p:style>
              <a:lnRef idx="1">
                <a:schemeClr val="accent4"/>
              </a:lnRef>
              <a:fillRef idx="0">
                <a:schemeClr val="accent4"/>
              </a:fillRef>
              <a:effectRef idx="0">
                <a:schemeClr val="accent4"/>
              </a:effectRef>
              <a:fontRef idx="minor">
                <a:schemeClr val="tx1"/>
              </a:fontRef>
            </p:style>
          </p:cxnSp>
          <p:sp>
            <p:nvSpPr>
              <p:cNvPr id="33" name="TextBox 32"/>
              <p:cNvSpPr txBox="1"/>
              <p:nvPr/>
            </p:nvSpPr>
            <p:spPr>
              <a:xfrm>
                <a:off x="2627784" y="3129265"/>
                <a:ext cx="720080" cy="369332"/>
              </a:xfrm>
              <a:prstGeom prst="rect">
                <a:avLst/>
              </a:prstGeom>
              <a:noFill/>
            </p:spPr>
            <p:txBody>
              <a:bodyPr wrap="square" rtlCol="0">
                <a:spAutoFit/>
              </a:bodyPr>
              <a:lstStyle/>
              <a:p>
                <a:r>
                  <a:rPr lang="zh-CN" altLang="en-US" dirty="0" smtClean="0"/>
                  <a:t>库</a:t>
                </a:r>
                <a:endParaRPr lang="zh-CN" altLang="en-US" dirty="0"/>
              </a:p>
            </p:txBody>
          </p:sp>
          <p:sp>
            <p:nvSpPr>
              <p:cNvPr id="34" name="TextBox 33"/>
              <p:cNvSpPr txBox="1"/>
              <p:nvPr/>
            </p:nvSpPr>
            <p:spPr>
              <a:xfrm>
                <a:off x="2787811" y="2759933"/>
                <a:ext cx="1404156" cy="369332"/>
              </a:xfrm>
              <a:prstGeom prst="rect">
                <a:avLst/>
              </a:prstGeom>
              <a:noFill/>
            </p:spPr>
            <p:txBody>
              <a:bodyPr wrap="square" rtlCol="0">
                <a:spAutoFit/>
              </a:bodyPr>
              <a:lstStyle/>
              <a:p>
                <a:r>
                  <a:rPr lang="zh-CN" altLang="en-US" dirty="0" smtClean="0"/>
                  <a:t>用户程序</a:t>
                </a:r>
                <a:endParaRPr lang="zh-CN" altLang="en-US" dirty="0"/>
              </a:p>
            </p:txBody>
          </p:sp>
          <p:sp>
            <p:nvSpPr>
              <p:cNvPr id="35" name="下箭头 34"/>
              <p:cNvSpPr/>
              <p:nvPr/>
            </p:nvSpPr>
            <p:spPr>
              <a:xfrm>
                <a:off x="3227926" y="3553692"/>
                <a:ext cx="549759" cy="503691"/>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7" name="TextBox 36"/>
              <p:cNvSpPr txBox="1"/>
              <p:nvPr/>
            </p:nvSpPr>
            <p:spPr>
              <a:xfrm>
                <a:off x="2752960" y="4057383"/>
                <a:ext cx="1404156" cy="369332"/>
              </a:xfrm>
              <a:prstGeom prst="rect">
                <a:avLst/>
              </a:prstGeom>
              <a:noFill/>
            </p:spPr>
            <p:txBody>
              <a:bodyPr wrap="square" rtlCol="0">
                <a:spAutoFit/>
              </a:bodyPr>
              <a:lstStyle/>
              <a:p>
                <a:r>
                  <a:rPr lang="zh-CN" altLang="en-US" dirty="0" smtClean="0"/>
                  <a:t>系统调用</a:t>
                </a:r>
                <a:endParaRPr lang="zh-CN" altLang="en-US" dirty="0"/>
              </a:p>
            </p:txBody>
          </p:sp>
          <p:sp>
            <p:nvSpPr>
              <p:cNvPr id="40" name="TextBox 39"/>
              <p:cNvSpPr txBox="1"/>
              <p:nvPr/>
            </p:nvSpPr>
            <p:spPr>
              <a:xfrm>
                <a:off x="2267744" y="4539742"/>
                <a:ext cx="1291928" cy="307777"/>
              </a:xfrm>
              <a:prstGeom prst="rect">
                <a:avLst/>
              </a:prstGeom>
              <a:noFill/>
            </p:spPr>
            <p:txBody>
              <a:bodyPr wrap="square" rtlCol="0">
                <a:spAutoFit/>
              </a:bodyPr>
              <a:lstStyle/>
              <a:p>
                <a:r>
                  <a:rPr lang="zh-CN" altLang="en-US" sz="1400" dirty="0" smtClean="0"/>
                  <a:t>设备驱动程序</a:t>
                </a:r>
                <a:endParaRPr lang="zh-CN" altLang="en-US" sz="1400" dirty="0"/>
              </a:p>
            </p:txBody>
          </p:sp>
          <p:sp>
            <p:nvSpPr>
              <p:cNvPr id="41" name="下箭头 40"/>
              <p:cNvSpPr/>
              <p:nvPr/>
            </p:nvSpPr>
            <p:spPr>
              <a:xfrm>
                <a:off x="2532924" y="4945814"/>
                <a:ext cx="352351" cy="5714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2" name="TextBox 41"/>
              <p:cNvSpPr txBox="1"/>
              <p:nvPr/>
            </p:nvSpPr>
            <p:spPr>
              <a:xfrm>
                <a:off x="2364330" y="5639424"/>
                <a:ext cx="1246988" cy="369332"/>
              </a:xfrm>
              <a:prstGeom prst="rect">
                <a:avLst/>
              </a:prstGeom>
              <a:noFill/>
            </p:spPr>
            <p:txBody>
              <a:bodyPr wrap="square" rtlCol="0">
                <a:spAutoFit/>
              </a:bodyPr>
              <a:lstStyle/>
              <a:p>
                <a:r>
                  <a:rPr lang="zh-CN" altLang="en-US" dirty="0" smtClean="0"/>
                  <a:t>硬件设备</a:t>
                </a:r>
                <a:endParaRPr lang="zh-CN" altLang="en-US" dirty="0"/>
              </a:p>
            </p:txBody>
          </p:sp>
        </p:grpSp>
        <p:cxnSp>
          <p:nvCxnSpPr>
            <p:cNvPr id="50" name="直接连接符 49"/>
            <p:cNvCxnSpPr>
              <a:endCxn id="6" idx="3"/>
            </p:cNvCxnSpPr>
            <p:nvPr/>
          </p:nvCxnSpPr>
          <p:spPr>
            <a:xfrm>
              <a:off x="2267744" y="4401108"/>
              <a:ext cx="2160240" cy="86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267744" y="4401108"/>
              <a:ext cx="2160240" cy="0"/>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sp>
          <p:nvSpPr>
            <p:cNvPr id="56" name="TextBox 55"/>
            <p:cNvSpPr txBox="1"/>
            <p:nvPr/>
          </p:nvSpPr>
          <p:spPr>
            <a:xfrm>
              <a:off x="3777685" y="4539742"/>
              <a:ext cx="650299" cy="338554"/>
            </a:xfrm>
            <a:prstGeom prst="rect">
              <a:avLst/>
            </a:prstGeom>
            <a:noFill/>
          </p:spPr>
          <p:txBody>
            <a:bodyPr wrap="square" rtlCol="0">
              <a:spAutoFit/>
            </a:bodyPr>
            <a:lstStyle/>
            <a:p>
              <a:r>
                <a:rPr lang="zh-CN" altLang="en-US" sz="1600" dirty="0" smtClean="0"/>
                <a:t>内核</a:t>
              </a:r>
              <a:endParaRPr lang="zh-CN" altLang="en-US" sz="1600" dirty="0"/>
            </a:p>
          </p:txBody>
        </p:sp>
      </p:grpSp>
      <p:sp>
        <p:nvSpPr>
          <p:cNvPr id="59" name="圆角矩形标注 58"/>
          <p:cNvSpPr/>
          <p:nvPr/>
        </p:nvSpPr>
        <p:spPr>
          <a:xfrm>
            <a:off x="744209" y="2491670"/>
            <a:ext cx="1263042" cy="905857"/>
          </a:xfrm>
          <a:prstGeom prst="wedgeRoundRectCallout">
            <a:avLst>
              <a:gd name="adj1" fmla="val 96320"/>
              <a:gd name="adj2" fmla="val 41143"/>
              <a:gd name="adj3" fmla="val 16667"/>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如：标准的</a:t>
            </a:r>
            <a:r>
              <a:rPr lang="en-US" altLang="zh-CN" dirty="0" smtClean="0"/>
              <a:t>I/O</a:t>
            </a:r>
            <a:r>
              <a:rPr lang="zh-CN" altLang="en-US" dirty="0" smtClean="0"/>
              <a:t>库</a:t>
            </a:r>
            <a:endParaRPr lang="zh-CN" altLang="en-US" dirty="0"/>
          </a:p>
        </p:txBody>
      </p:sp>
      <p:sp>
        <p:nvSpPr>
          <p:cNvPr id="61" name="圆角矩形标注 60"/>
          <p:cNvSpPr/>
          <p:nvPr/>
        </p:nvSpPr>
        <p:spPr>
          <a:xfrm>
            <a:off x="251520" y="4212847"/>
            <a:ext cx="1479066" cy="1611243"/>
          </a:xfrm>
          <a:prstGeom prst="wedgeRoundRectCallout">
            <a:avLst>
              <a:gd name="adj1" fmla="val 100845"/>
              <a:gd name="adj2" fmla="val -37719"/>
              <a:gd name="adj3" fmla="val 16667"/>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如：访问设备驱动程序的底层函数</a:t>
            </a:r>
            <a:r>
              <a:rPr lang="en-US" altLang="zh-CN" dirty="0" smtClean="0"/>
              <a:t>open</a:t>
            </a:r>
            <a:r>
              <a:rPr lang="zh-CN" altLang="en-US" dirty="0" smtClean="0"/>
              <a:t>，</a:t>
            </a:r>
            <a:r>
              <a:rPr lang="en-US" altLang="zh-CN" dirty="0" smtClean="0"/>
              <a:t>read</a:t>
            </a:r>
            <a:r>
              <a:rPr lang="zh-CN" altLang="en-US" dirty="0" smtClean="0"/>
              <a:t>，</a:t>
            </a:r>
            <a:r>
              <a:rPr lang="en-US" altLang="zh-CN" dirty="0" smtClean="0"/>
              <a:t>write</a:t>
            </a:r>
            <a:r>
              <a:rPr lang="zh-CN" altLang="en-US" dirty="0" smtClean="0"/>
              <a:t>等</a:t>
            </a:r>
            <a:endParaRPr lang="zh-CN" altLang="en-US" dirty="0"/>
          </a:p>
        </p:txBody>
      </p:sp>
    </p:spTree>
    <p:extLst>
      <p:ext uri="{BB962C8B-B14F-4D97-AF65-F5344CB8AC3E}">
        <p14:creationId xmlns:p14="http://schemas.microsoft.com/office/powerpoint/2010/main" val="173953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9"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ea typeface="黑体" pitchFamily="49" charset="-122"/>
              </a:rPr>
              <a:t>文件</a:t>
            </a:r>
            <a:r>
              <a:rPr lang="zh-CN" altLang="en-US" sz="4000" b="1" dirty="0">
                <a:ea typeface="黑体" pitchFamily="49" charset="-122"/>
              </a:rPr>
              <a:t>I/O</a:t>
            </a:r>
            <a:r>
              <a:rPr lang="zh-CN" altLang="en-US" sz="4000" b="1" dirty="0" smtClean="0">
                <a:ea typeface="黑体" pitchFamily="49" charset="-122"/>
              </a:rPr>
              <a:t>操作</a:t>
            </a:r>
            <a:endParaRPr lang="zh-CN" altLang="en-US" sz="4000" dirty="0"/>
          </a:p>
        </p:txBody>
      </p:sp>
      <p:sp>
        <p:nvSpPr>
          <p:cNvPr id="3" name="内容占位符 2"/>
          <p:cNvSpPr>
            <a:spLocks noGrp="1"/>
          </p:cNvSpPr>
          <p:nvPr>
            <p:ph idx="1"/>
          </p:nvPr>
        </p:nvSpPr>
        <p:spPr>
          <a:xfrm>
            <a:off x="539552" y="1412776"/>
            <a:ext cx="8459787" cy="4525963"/>
          </a:xfrm>
        </p:spPr>
        <p:txBody>
          <a:bodyPr/>
          <a:lstStyle/>
          <a:p>
            <a:r>
              <a:rPr lang="en-US" altLang="zh-CN" dirty="0" smtClean="0"/>
              <a:t>Linux</a:t>
            </a:r>
            <a:r>
              <a:rPr lang="zh-CN" altLang="en-US" dirty="0" smtClean="0"/>
              <a:t>系统把对目录、设备等的操作，都等同于</a:t>
            </a:r>
            <a:r>
              <a:rPr lang="zh-CN" altLang="en-US" dirty="0" smtClean="0">
                <a:solidFill>
                  <a:srgbClr val="FF0000"/>
                </a:solidFill>
              </a:rPr>
              <a:t>文件的操作</a:t>
            </a:r>
            <a:endParaRPr lang="en-US" altLang="zh-CN" dirty="0" smtClean="0">
              <a:solidFill>
                <a:srgbClr val="FF0000"/>
              </a:solidFill>
            </a:endParaRPr>
          </a:p>
          <a:p>
            <a:r>
              <a:rPr lang="en-US" altLang="zh-CN" dirty="0" smtClean="0"/>
              <a:t>Linux</a:t>
            </a:r>
            <a:r>
              <a:rPr lang="zh-CN" altLang="en-US" dirty="0" smtClean="0"/>
              <a:t>通过</a:t>
            </a:r>
            <a:r>
              <a:rPr lang="zh-CN" altLang="en-US" dirty="0" smtClean="0">
                <a:solidFill>
                  <a:srgbClr val="FF0000"/>
                </a:solidFill>
              </a:rPr>
              <a:t>文件描述符</a:t>
            </a:r>
            <a:r>
              <a:rPr lang="zh-CN" altLang="en-US" dirty="0" smtClean="0"/>
              <a:t>来区分和引用特定的文件</a:t>
            </a:r>
            <a:endParaRPr lang="en-US" altLang="zh-CN" dirty="0" smtClean="0"/>
          </a:p>
          <a:p>
            <a:r>
              <a:rPr lang="zh-CN" altLang="en-US" dirty="0" smtClean="0"/>
              <a:t>文件描述符是一个非负整数，是一个索引值，指向内核中每一个进程打开的文件表。</a:t>
            </a:r>
            <a:endParaRPr lang="en-US" altLang="zh-CN" dirty="0" smtClean="0"/>
          </a:p>
          <a:p>
            <a:r>
              <a:rPr lang="zh-CN" altLang="en-US" dirty="0" smtClean="0"/>
              <a:t>基于文件描述符的文件操作主要有：</a:t>
            </a:r>
            <a:endParaRPr lang="en-US" altLang="zh-CN" dirty="0" smtClean="0"/>
          </a:p>
          <a:p>
            <a:pPr lvl="1"/>
            <a:r>
              <a:rPr lang="zh-CN" altLang="en-US" sz="2800" dirty="0" smtClean="0"/>
              <a:t>不带缓存的文件</a:t>
            </a:r>
            <a:r>
              <a:rPr lang="en-US" altLang="zh-CN" sz="2800" dirty="0" smtClean="0"/>
              <a:t>I/O</a:t>
            </a:r>
            <a:r>
              <a:rPr lang="zh-CN" altLang="en-US" sz="2800" dirty="0" smtClean="0"/>
              <a:t>操作</a:t>
            </a:r>
            <a:endParaRPr lang="en-US" altLang="zh-CN" sz="2800" dirty="0" smtClean="0"/>
          </a:p>
          <a:p>
            <a:pPr lvl="1"/>
            <a:r>
              <a:rPr lang="zh-CN" altLang="en-US" sz="2800" dirty="0" smtClean="0"/>
              <a:t>带缓存的文件</a:t>
            </a:r>
            <a:r>
              <a:rPr lang="en-US" altLang="zh-CN" sz="2800" dirty="0" smtClean="0"/>
              <a:t>I/O</a:t>
            </a:r>
            <a:r>
              <a:rPr lang="zh-CN" altLang="en-US" sz="2800" dirty="0" smtClean="0"/>
              <a:t>操作</a:t>
            </a:r>
            <a:endParaRPr lang="en-US" altLang="zh-CN" sz="2800" dirty="0" smtClean="0"/>
          </a:p>
          <a:p>
            <a:endParaRPr lang="zh-CN" altLang="en-US" dirty="0"/>
          </a:p>
        </p:txBody>
      </p:sp>
    </p:spTree>
    <p:extLst>
      <p:ext uri="{BB962C8B-B14F-4D97-AF65-F5344CB8AC3E}">
        <p14:creationId xmlns:p14="http://schemas.microsoft.com/office/powerpoint/2010/main" val="1267866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黑体" pitchFamily="49" charset="-122"/>
              </a:rPr>
              <a:t>不带缓存的文件I/O操作</a:t>
            </a:r>
            <a:endParaRPr lang="zh-CN" altLang="en-US" dirty="0"/>
          </a:p>
        </p:txBody>
      </p:sp>
      <p:sp>
        <p:nvSpPr>
          <p:cNvPr id="3" name="内容占位符 2"/>
          <p:cNvSpPr>
            <a:spLocks noGrp="1"/>
          </p:cNvSpPr>
          <p:nvPr>
            <p:ph idx="1"/>
          </p:nvPr>
        </p:nvSpPr>
        <p:spPr/>
        <p:txBody>
          <a:bodyPr/>
          <a:lstStyle/>
          <a:p>
            <a:r>
              <a:rPr lang="zh-CN" altLang="en-US" dirty="0" smtClean="0"/>
              <a:t>不带缓存的</a:t>
            </a:r>
            <a:r>
              <a:rPr lang="en-US" altLang="zh-CN" dirty="0" smtClean="0"/>
              <a:t>I/O</a:t>
            </a:r>
            <a:r>
              <a:rPr lang="zh-CN" altLang="en-US" dirty="0" smtClean="0"/>
              <a:t>操作包括系统调用或</a:t>
            </a:r>
            <a:r>
              <a:rPr lang="en-US" altLang="zh-CN" dirty="0" smtClean="0"/>
              <a:t>API</a:t>
            </a:r>
            <a:r>
              <a:rPr lang="zh-CN" altLang="en-US" dirty="0" smtClean="0"/>
              <a:t>的</a:t>
            </a:r>
            <a:r>
              <a:rPr lang="en-US" altLang="zh-CN" dirty="0" smtClean="0"/>
              <a:t>I/O</a:t>
            </a:r>
            <a:r>
              <a:rPr lang="zh-CN" altLang="en-US" dirty="0" smtClean="0"/>
              <a:t>操作</a:t>
            </a:r>
            <a:endParaRPr lang="en-US" altLang="zh-CN" dirty="0" smtClean="0"/>
          </a:p>
          <a:p>
            <a:r>
              <a:rPr lang="zh-CN" altLang="en-US" dirty="0" smtClean="0"/>
              <a:t>系统调用是由</a:t>
            </a:r>
            <a:r>
              <a:rPr lang="en-US" altLang="zh-CN" dirty="0" err="1" smtClean="0"/>
              <a:t>linux</a:t>
            </a:r>
            <a:r>
              <a:rPr lang="zh-CN" altLang="en-US" dirty="0" smtClean="0"/>
              <a:t>直接提供的一些对文件和设备进行访问和控制的函数</a:t>
            </a:r>
            <a:endParaRPr lang="en-US" altLang="zh-CN" dirty="0" smtClean="0"/>
          </a:p>
          <a:p>
            <a:r>
              <a:rPr lang="zh-CN" altLang="en-US" dirty="0" smtClean="0"/>
              <a:t>通向操作系统本身的接口</a:t>
            </a:r>
            <a:endParaRPr lang="en-US" altLang="zh-CN" dirty="0" smtClean="0"/>
          </a:p>
          <a:p>
            <a:r>
              <a:rPr lang="en-US" altLang="zh-CN" dirty="0" smtClean="0"/>
              <a:t>Linux</a:t>
            </a:r>
            <a:r>
              <a:rPr lang="zh-CN" altLang="en-US" dirty="0" smtClean="0"/>
              <a:t>的不带缓存文件</a:t>
            </a:r>
            <a:r>
              <a:rPr lang="en-US" altLang="zh-CN" dirty="0" smtClean="0"/>
              <a:t>I/O</a:t>
            </a:r>
            <a:r>
              <a:rPr lang="zh-CN" altLang="en-US" dirty="0" smtClean="0"/>
              <a:t>程序符合</a:t>
            </a:r>
            <a:r>
              <a:rPr lang="en-US" altLang="zh-CN" dirty="0" smtClean="0"/>
              <a:t>POSIX</a:t>
            </a:r>
            <a:r>
              <a:rPr lang="zh-CN" altLang="en-US" dirty="0" smtClean="0"/>
              <a:t>标准，不能直接移植到非</a:t>
            </a:r>
            <a:r>
              <a:rPr lang="en-US" altLang="zh-CN" dirty="0"/>
              <a:t>POSIX</a:t>
            </a:r>
            <a:r>
              <a:rPr lang="zh-CN" altLang="en-US" dirty="0" smtClean="0"/>
              <a:t>标准的系统（</a:t>
            </a:r>
            <a:r>
              <a:rPr lang="en-US" altLang="zh-CN" dirty="0" smtClean="0"/>
              <a:t>windows</a:t>
            </a:r>
            <a:r>
              <a:rPr lang="zh-CN" altLang="en-US" dirty="0" smtClean="0"/>
              <a:t>系统）</a:t>
            </a:r>
            <a:endParaRPr lang="en-US" altLang="zh-CN" dirty="0" smtClean="0"/>
          </a:p>
          <a:p>
            <a:r>
              <a:rPr lang="zh-CN" altLang="en-US" dirty="0" smtClean="0"/>
              <a:t>在嵌入式程序设计、</a:t>
            </a:r>
            <a:r>
              <a:rPr lang="en-US" altLang="zh-CN" dirty="0" smtClean="0"/>
              <a:t>TCP/IP</a:t>
            </a:r>
            <a:r>
              <a:rPr lang="zh-CN" altLang="en-US" dirty="0" smtClean="0"/>
              <a:t>的</a:t>
            </a:r>
            <a:r>
              <a:rPr lang="en-US" altLang="zh-CN" dirty="0" smtClean="0"/>
              <a:t>socket</a:t>
            </a:r>
            <a:r>
              <a:rPr lang="zh-CN" altLang="en-US" dirty="0" smtClean="0"/>
              <a:t>套接字程序设计方面应用广泛</a:t>
            </a:r>
            <a:endParaRPr lang="en-US" altLang="zh-CN" dirty="0" smtClean="0"/>
          </a:p>
          <a:p>
            <a:r>
              <a:rPr lang="en-US" altLang="zh-CN" dirty="0" smtClean="0"/>
              <a:t>Linux</a:t>
            </a:r>
            <a:r>
              <a:rPr lang="zh-CN" altLang="en-US" dirty="0" smtClean="0"/>
              <a:t>文件操作是程序设计的重点</a:t>
            </a:r>
            <a:endParaRPr lang="zh-CN" altLang="en-US" dirty="0"/>
          </a:p>
        </p:txBody>
      </p:sp>
    </p:spTree>
    <p:extLst>
      <p:ext uri="{BB962C8B-B14F-4D97-AF65-F5344CB8AC3E}">
        <p14:creationId xmlns:p14="http://schemas.microsoft.com/office/powerpoint/2010/main" val="42137960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100"/>
          <p:cNvSpPr txBox="1">
            <a:spLocks noChangeArrowheads="1"/>
          </p:cNvSpPr>
          <p:nvPr/>
        </p:nvSpPr>
        <p:spPr bwMode="auto">
          <a:xfrm>
            <a:off x="860425" y="1268760"/>
            <a:ext cx="7970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400" dirty="0" smtClean="0">
                <a:latin typeface="黑体" pitchFamily="49" charset="-122"/>
                <a:ea typeface="黑体" pitchFamily="49" charset="-122"/>
              </a:rPr>
              <a:t>不</a:t>
            </a:r>
            <a:r>
              <a:rPr lang="zh-CN" altLang="en-US" sz="2400" dirty="0">
                <a:latin typeface="黑体" pitchFamily="49" charset="-122"/>
                <a:ea typeface="黑体" pitchFamily="49" charset="-122"/>
              </a:rPr>
              <a:t>带缓存的文件</a:t>
            </a:r>
            <a:r>
              <a:rPr lang="en-US" altLang="zh-CN" sz="2400" dirty="0">
                <a:latin typeface="黑体" pitchFamily="49" charset="-122"/>
                <a:ea typeface="黑体" pitchFamily="49" charset="-122"/>
              </a:rPr>
              <a:t>I/O</a:t>
            </a:r>
            <a:r>
              <a:rPr lang="zh-CN" altLang="en-US" sz="2400" dirty="0">
                <a:latin typeface="黑体" pitchFamily="49" charset="-122"/>
                <a:ea typeface="黑体" pitchFamily="49" charset="-122"/>
              </a:rPr>
              <a:t>操作用到的主要</a:t>
            </a:r>
            <a:r>
              <a:rPr lang="zh-CN" altLang="en-US" sz="2400" dirty="0" smtClean="0">
                <a:latin typeface="黑体" pitchFamily="49" charset="-122"/>
                <a:ea typeface="黑体" pitchFamily="49" charset="-122"/>
              </a:rPr>
              <a:t>函数</a:t>
            </a:r>
            <a:endParaRPr lang="zh-CN" altLang="en-US" sz="2400" dirty="0"/>
          </a:p>
        </p:txBody>
      </p:sp>
      <p:graphicFrame>
        <p:nvGraphicFramePr>
          <p:cNvPr id="4" name="表格 3"/>
          <p:cNvGraphicFramePr/>
          <p:nvPr>
            <p:extLst>
              <p:ext uri="{D42A27DB-BD31-4B8C-83A1-F6EECF244321}">
                <p14:modId xmlns:p14="http://schemas.microsoft.com/office/powerpoint/2010/main" val="4199064452"/>
              </p:ext>
            </p:extLst>
          </p:nvPr>
        </p:nvGraphicFramePr>
        <p:xfrm>
          <a:off x="860425" y="1988840"/>
          <a:ext cx="7669212" cy="3490910"/>
        </p:xfrm>
        <a:graphic>
          <a:graphicData uri="http://schemas.openxmlformats.org/drawingml/2006/table">
            <a:tbl>
              <a:tblPr firstRow="1" bandRow="1">
                <a:tableStyleId>{5940675A-B579-460E-94D1-54222C63F5DA}</a:tableStyleId>
              </a:tblPr>
              <a:tblGrid>
                <a:gridCol w="2337338"/>
                <a:gridCol w="5331874"/>
              </a:tblGrid>
              <a:tr h="355632">
                <a:tc>
                  <a:txBody>
                    <a:bodyPr/>
                    <a:lstStyle/>
                    <a:p>
                      <a:pPr marL="0" indent="0" algn="ctr">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函  数</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作  用</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32">
                <a:tc>
                  <a:txBody>
                    <a:bodyPr/>
                    <a:lstStyle/>
                    <a:p>
                      <a:pPr marL="0" indent="0" algn="ctr">
                        <a:buNone/>
                      </a:pPr>
                      <a:r>
                        <a:rPr lang="en-US" altLang="zh-CN" sz="20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creat</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创建文件</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55632">
                <a:tc>
                  <a:txBody>
                    <a:bodyPr/>
                    <a:lstStyle/>
                    <a:p>
                      <a:pPr marL="0" indent="0" algn="ctr">
                        <a:buNone/>
                      </a:pPr>
                      <a:r>
                        <a:rPr lang="en-US" altLang="zh-CN" sz="2000" b="0" u="none">
                          <a:solidFill>
                            <a:srgbClr val="000000"/>
                          </a:solidFill>
                          <a:latin typeface="宋体" panose="02010600030101010101" pitchFamily="2" charset="-122"/>
                          <a:ea typeface="宋体" panose="02010600030101010101" pitchFamily="2" charset="-122"/>
                          <a:cs typeface="宋体" panose="02010600030101010101" pitchFamily="2" charset="-122"/>
                        </a:rPr>
                        <a:t>open</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打开或创建文件</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32">
                <a:tc>
                  <a:txBody>
                    <a:bodyPr/>
                    <a:lstStyle/>
                    <a:p>
                      <a:pPr marL="0" indent="0" algn="ctr">
                        <a:buNone/>
                      </a:pPr>
                      <a:r>
                        <a:rPr lang="en-US" altLang="zh-CN" sz="20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close</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关闭文件</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55632">
                <a:tc>
                  <a:txBody>
                    <a:bodyPr/>
                    <a:lstStyle/>
                    <a:p>
                      <a:pPr marL="0" indent="0" algn="ctr">
                        <a:buNone/>
                      </a:pPr>
                      <a:r>
                        <a:rPr lang="en-US" altLang="zh-CN" sz="2000" b="0" u="none">
                          <a:solidFill>
                            <a:srgbClr val="000000"/>
                          </a:solidFill>
                          <a:latin typeface="宋体" panose="02010600030101010101" pitchFamily="2" charset="-122"/>
                          <a:ea typeface="宋体" panose="02010600030101010101" pitchFamily="2" charset="-122"/>
                          <a:cs typeface="宋体" panose="02010600030101010101" pitchFamily="2" charset="-122"/>
                        </a:rPr>
                        <a:t>read</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solidFill>
                            <a:srgbClr val="000000"/>
                          </a:solidFill>
                          <a:latin typeface="宋体" panose="02010600030101010101" pitchFamily="2" charset="-122"/>
                          <a:ea typeface="宋体" panose="02010600030101010101" pitchFamily="2" charset="-122"/>
                          <a:cs typeface="宋体" panose="02010600030101010101" pitchFamily="2" charset="-122"/>
                        </a:rPr>
                        <a:t>读文件</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32">
                <a:tc>
                  <a:txBody>
                    <a:bodyPr/>
                    <a:lstStyle/>
                    <a:p>
                      <a:pPr marL="0" indent="0" algn="ctr">
                        <a:buNone/>
                      </a:pPr>
                      <a:r>
                        <a:rPr lang="en-US" altLang="zh-CN" sz="20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write</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写文件</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55632">
                <a:tc>
                  <a:txBody>
                    <a:bodyPr/>
                    <a:lstStyle/>
                    <a:p>
                      <a:pPr marL="0" indent="0" algn="ctr">
                        <a:buNone/>
                      </a:pPr>
                      <a:r>
                        <a:rPr lang="en-US" altLang="zh-CN" sz="2000" b="0" u="none">
                          <a:solidFill>
                            <a:srgbClr val="000000"/>
                          </a:solidFill>
                          <a:latin typeface="宋体" panose="02010600030101010101" pitchFamily="2" charset="-122"/>
                          <a:ea typeface="宋体" panose="02010600030101010101" pitchFamily="2" charset="-122"/>
                          <a:cs typeface="宋体" panose="02010600030101010101" pitchFamily="2" charset="-122"/>
                        </a:rPr>
                        <a:t>lseek</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移动文件的读写位置</a:t>
                      </a: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5854">
                <a:tc>
                  <a:txBody>
                    <a:bodyPr/>
                    <a:lstStyle/>
                    <a:p>
                      <a:pPr marL="0" indent="0" algn="ctr">
                        <a:buNone/>
                      </a:pPr>
                      <a:r>
                        <a:rPr lang="en-US" altLang="zh-CN" sz="20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flock</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锁定文件或解除锁定</a:t>
                      </a: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（用于文件加建议性锁）</a:t>
                      </a:r>
                      <a:endParaRPr lang="zh-CN" altLang="en-US" sz="20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55632">
                <a:tc>
                  <a:txBody>
                    <a:bodyPr/>
                    <a:lstStyle/>
                    <a:p>
                      <a:pPr marL="0" indent="0" algn="ctr">
                        <a:buNone/>
                      </a:pPr>
                      <a:r>
                        <a:rPr lang="en-US" altLang="zh-CN" sz="2000" b="0" u="none">
                          <a:solidFill>
                            <a:srgbClr val="000000"/>
                          </a:solidFill>
                          <a:latin typeface="宋体" panose="02010600030101010101" pitchFamily="2" charset="-122"/>
                          <a:ea typeface="宋体" panose="02010600030101010101" pitchFamily="2" charset="-122"/>
                          <a:cs typeface="宋体" panose="02010600030101010101" pitchFamily="2" charset="-122"/>
                        </a:rPr>
                        <a:t>fcntl</a:t>
                      </a:r>
                    </a:p>
                  </a:txBody>
                  <a:tcPr marL="68577" marR="68577" marT="25402" marB="25402"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rPr>
                        <a:t>文件描述</a:t>
                      </a:r>
                      <a:r>
                        <a:rPr lang="zh-CN" altLang="en-US" sz="2000" b="0" u="none" dirty="0">
                          <a:latin typeface="宋体" panose="02010600030101010101" pitchFamily="2" charset="-122"/>
                          <a:ea typeface="宋体" panose="02010600030101010101" pitchFamily="2" charset="-122"/>
                          <a:cs typeface="宋体" panose="02010600030101010101" pitchFamily="2" charset="-122"/>
                        </a:rPr>
                        <a:t>符</a:t>
                      </a:r>
                      <a:r>
                        <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rPr>
                        <a:t>操作</a:t>
                      </a:r>
                      <a:r>
                        <a:rPr lang="zh-CN" altLang="en-US" sz="2000" b="0" u="none" dirty="0">
                          <a:latin typeface="宋体" panose="02010600030101010101" pitchFamily="2" charset="-122"/>
                          <a:ea typeface="宋体" panose="02010600030101010101" pitchFamily="2" charset="-122"/>
                          <a:cs typeface="宋体" panose="02010600030101010101" pitchFamily="2" charset="-122"/>
                        </a:rPr>
                        <a:t>（用于文件加强制性锁）</a:t>
                      </a:r>
                      <a:endPar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25402" marB="25402"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标题 1"/>
          <p:cNvSpPr>
            <a:spLocks noGrp="1"/>
          </p:cNvSpPr>
          <p:nvPr>
            <p:ph type="title"/>
          </p:nvPr>
        </p:nvSpPr>
        <p:spPr>
          <a:xfrm>
            <a:off x="1979612" y="188913"/>
            <a:ext cx="6861175" cy="792162"/>
          </a:xfrm>
        </p:spPr>
        <p:txBody>
          <a:bodyPr/>
          <a:lstStyle/>
          <a:p>
            <a:r>
              <a:rPr lang="zh-CN" altLang="en-US" sz="4000" b="1" dirty="0">
                <a:ea typeface="黑体" pitchFamily="49" charset="-122"/>
              </a:rPr>
              <a:t>不带缓存的文件I/O</a:t>
            </a:r>
            <a:r>
              <a:rPr lang="zh-CN" altLang="en-US" sz="4000" b="1" dirty="0" smtClean="0">
                <a:ea typeface="黑体" pitchFamily="49" charset="-122"/>
              </a:rPr>
              <a:t>操作</a:t>
            </a:r>
            <a:endParaRPr lang="zh-CN" altLang="en-US" sz="4000" dirty="0"/>
          </a:p>
        </p:txBody>
      </p:sp>
    </p:spTree>
    <p:extLst>
      <p:ext uri="{BB962C8B-B14F-4D97-AF65-F5344CB8AC3E}">
        <p14:creationId xmlns:p14="http://schemas.microsoft.com/office/powerpoint/2010/main" val="2056104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683568" y="1268760"/>
            <a:ext cx="8064896" cy="4824536"/>
          </a:xfrm>
        </p:spPr>
        <p:txBody>
          <a:bodyPr>
            <a:normAutofit/>
          </a:bodyPr>
          <a:lstStyle/>
          <a:p>
            <a:pPr marL="0" indent="0">
              <a:buNone/>
            </a:pPr>
            <a:r>
              <a:rPr lang="en-US" altLang="zh-CN" sz="2400" b="1" dirty="0"/>
              <a:t>1</a:t>
            </a:r>
            <a:r>
              <a:rPr lang="zh-CN" altLang="en-US" sz="2400" b="1" dirty="0"/>
              <a:t>、</a:t>
            </a:r>
            <a:r>
              <a:rPr lang="zh-CN" altLang="en-US" sz="2400" b="1" dirty="0" smtClean="0"/>
              <a:t>文件的创建</a:t>
            </a:r>
            <a:endParaRPr lang="en-US" altLang="zh-CN" sz="2400" dirty="0" smtClean="0"/>
          </a:p>
          <a:p>
            <a:pPr marL="0" indent="0">
              <a:buFont typeface="Wingdings" pitchFamily="2" charset="2"/>
              <a:buNone/>
            </a:pPr>
            <a:r>
              <a:rPr lang="zh-CN" altLang="en-US" sz="2400" dirty="0" smtClean="0"/>
              <a:t>例5.5  设计一个程序，要求在“/root”目录下创建一个名称为“5-5file”的文件，并且把此文件的权限设置为所有者具有只读权限，最后显示此文件的信息。</a:t>
            </a:r>
            <a:endParaRPr lang="en-US" altLang="zh-CN" sz="2400" dirty="0" smtClean="0"/>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5-5.c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5-5.c</a:t>
            </a:r>
          </a:p>
          <a:p>
            <a:pPr lvl="1">
              <a:buNone/>
            </a:pPr>
            <a:endParaRPr lang="zh-CN" altLang="en-US" dirty="0"/>
          </a:p>
          <a:p>
            <a:pPr marL="0" indent="0">
              <a:buFont typeface="Wingdings" pitchFamily="2" charset="2"/>
              <a:buNone/>
            </a:pPr>
            <a:endParaRPr lang="en-US" altLang="zh-CN" sz="2400" dirty="0" smtClean="0"/>
          </a:p>
        </p:txBody>
      </p:sp>
      <p:sp>
        <p:nvSpPr>
          <p:cNvPr id="3072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B25F28-4451-43C7-A0B1-61574234B165}" type="slidenum">
              <a:rPr lang="en-US" altLang="zh-CN"/>
              <a:pPr/>
              <a:t>35</a:t>
            </a:fld>
            <a:endParaRPr lang="en-US" altLang="zh-CN"/>
          </a:p>
        </p:txBody>
      </p:sp>
      <p:sp>
        <p:nvSpPr>
          <p:cNvPr id="7" name="标题 1"/>
          <p:cNvSpPr>
            <a:spLocks noGrp="1"/>
          </p:cNvSpPr>
          <p:nvPr>
            <p:ph type="title"/>
          </p:nvPr>
        </p:nvSpPr>
        <p:spPr>
          <a:xfrm>
            <a:off x="1979612" y="188913"/>
            <a:ext cx="6861175" cy="792162"/>
          </a:xfrm>
        </p:spPr>
        <p:txBody>
          <a:bodyPr/>
          <a:lstStyle/>
          <a:p>
            <a:r>
              <a:rPr lang="zh-CN" altLang="en-US" sz="4000" b="1" dirty="0">
                <a:ea typeface="黑体" pitchFamily="49" charset="-122"/>
              </a:rPr>
              <a:t>不带缓存的文件I/O</a:t>
            </a:r>
            <a:r>
              <a:rPr lang="zh-CN" altLang="en-US" sz="4000" b="1" dirty="0" smtClean="0">
                <a:ea typeface="黑体" pitchFamily="49" charset="-122"/>
              </a:rPr>
              <a:t>操作</a:t>
            </a:r>
            <a:endParaRPr lang="zh-CN" altLang="en-US" sz="4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2" y="3284984"/>
            <a:ext cx="8923028" cy="313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1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683568" y="1268760"/>
            <a:ext cx="8064896" cy="2232248"/>
          </a:xfrm>
        </p:spPr>
        <p:txBody>
          <a:bodyPr>
            <a:normAutofit/>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5-5.c  </a:t>
            </a:r>
            <a:r>
              <a:rPr lang="en-US" altLang="zh-CN" b="1" dirty="0"/>
              <a:t>–o  </a:t>
            </a:r>
            <a:r>
              <a:rPr lang="en-US" altLang="zh-CN" b="1" dirty="0" smtClean="0"/>
              <a:t>5-5</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5-5</a:t>
            </a:r>
          </a:p>
          <a:p>
            <a:pPr marL="342900" lvl="1" indent="-342900"/>
            <a:endParaRPr lang="en-US" altLang="zh-CN" b="1" dirty="0"/>
          </a:p>
          <a:p>
            <a:pPr lvl="1">
              <a:buNone/>
            </a:pPr>
            <a:endParaRPr lang="zh-CN" altLang="en-US" dirty="0"/>
          </a:p>
          <a:p>
            <a:pPr marL="0" indent="0">
              <a:buFont typeface="Wingdings" pitchFamily="2" charset="2"/>
              <a:buNone/>
            </a:pPr>
            <a:endParaRPr lang="en-US" altLang="zh-CN" sz="2400" dirty="0" smtClean="0"/>
          </a:p>
        </p:txBody>
      </p:sp>
      <p:sp>
        <p:nvSpPr>
          <p:cNvPr id="3072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B25F28-4451-43C7-A0B1-61574234B165}" type="slidenum">
              <a:rPr lang="en-US" altLang="zh-CN"/>
              <a:pPr/>
              <a:t>36</a:t>
            </a:fld>
            <a:endParaRPr lang="en-US" altLang="zh-CN"/>
          </a:p>
        </p:txBody>
      </p:sp>
      <p:sp>
        <p:nvSpPr>
          <p:cNvPr id="7" name="标题 1"/>
          <p:cNvSpPr>
            <a:spLocks noGrp="1"/>
          </p:cNvSpPr>
          <p:nvPr>
            <p:ph type="title"/>
          </p:nvPr>
        </p:nvSpPr>
        <p:spPr>
          <a:xfrm>
            <a:off x="1979612" y="188913"/>
            <a:ext cx="6861175" cy="792162"/>
          </a:xfrm>
        </p:spPr>
        <p:txBody>
          <a:bodyPr/>
          <a:lstStyle/>
          <a:p>
            <a:r>
              <a:rPr lang="zh-CN" altLang="en-US" sz="4000" b="1" dirty="0">
                <a:ea typeface="黑体" pitchFamily="49" charset="-122"/>
              </a:rPr>
              <a:t>不带缓存的文件I/O</a:t>
            </a:r>
            <a:r>
              <a:rPr lang="zh-CN" altLang="en-US" sz="4000" b="1" dirty="0" smtClean="0">
                <a:ea typeface="黑体" pitchFamily="49" charset="-122"/>
              </a:rPr>
              <a:t>操作</a:t>
            </a:r>
            <a:endParaRPr lang="zh-CN" altLang="en-US" sz="4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36912"/>
            <a:ext cx="780086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bwMode="auto">
          <a:xfrm>
            <a:off x="755576" y="3356992"/>
            <a:ext cx="80648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en-US" sz="2400" b="1" dirty="0" smtClean="0"/>
              <a:t>步骤</a:t>
            </a:r>
            <a:r>
              <a:rPr lang="en-US" altLang="zh-CN" sz="2400" b="1" dirty="0" smtClean="0"/>
              <a:t>4</a:t>
            </a:r>
            <a:r>
              <a:rPr lang="zh-CN" altLang="en-US" sz="2400" b="1" dirty="0" smtClean="0"/>
              <a:t>：用</a:t>
            </a:r>
            <a:r>
              <a:rPr lang="en-US" altLang="zh-CN" sz="2400" b="1" dirty="0" smtClean="0"/>
              <a:t>ls </a:t>
            </a:r>
            <a:r>
              <a:rPr lang="zh-CN" altLang="en-US" sz="2400" b="1" dirty="0" smtClean="0"/>
              <a:t>命令查看</a:t>
            </a:r>
            <a:r>
              <a:rPr lang="en-US" altLang="zh-CN" sz="2400" b="1" dirty="0" smtClean="0"/>
              <a:t>/root </a:t>
            </a:r>
            <a:r>
              <a:rPr lang="zh-CN" altLang="en-US" sz="2400" b="1" dirty="0" smtClean="0"/>
              <a:t>目录下的文件</a:t>
            </a:r>
            <a:endParaRPr lang="en-US" altLang="zh-CN" b="1" dirty="0" smtClean="0"/>
          </a:p>
          <a:p>
            <a:pPr lvl="1">
              <a:buFont typeface="Wingdings" pitchFamily="2" charset="2"/>
              <a:buNone/>
            </a:pPr>
            <a:endParaRPr lang="zh-CN" altLang="en-US" dirty="0" smtClean="0"/>
          </a:p>
          <a:p>
            <a:pPr marL="0" indent="0">
              <a:buFont typeface="Wingdings" pitchFamily="2" charset="2"/>
              <a:buNone/>
            </a:pPr>
            <a:endParaRPr lang="en-US" altLang="zh-CN" sz="2400" dirty="0" smtClean="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933056"/>
            <a:ext cx="768660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13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31747" name="Rectangle 3"/>
          <p:cNvSpPr>
            <a:spLocks noGrp="1" noChangeArrowheads="1"/>
          </p:cNvSpPr>
          <p:nvPr>
            <p:ph idx="1"/>
          </p:nvPr>
        </p:nvSpPr>
        <p:spPr>
          <a:xfrm>
            <a:off x="755576" y="1052736"/>
            <a:ext cx="8229600" cy="4525963"/>
          </a:xfrm>
        </p:spPr>
        <p:txBody>
          <a:bodyPr/>
          <a:lstStyle/>
          <a:p>
            <a:r>
              <a:rPr lang="en-US" altLang="zh-CN" sz="2400" b="1" dirty="0" err="1" smtClean="0"/>
              <a:t>creat</a:t>
            </a:r>
            <a:r>
              <a:rPr lang="zh-CN" altLang="en-US" sz="2400" b="1" dirty="0" smtClean="0"/>
              <a:t>函数说明：</a:t>
            </a:r>
            <a:endParaRPr lang="zh-CN" altLang="en-US" sz="2400" b="1" dirty="0"/>
          </a:p>
        </p:txBody>
      </p:sp>
      <p:sp>
        <p:nvSpPr>
          <p:cNvPr id="31745"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7EA1078-D295-47FD-AB0E-6F905BF39DF4}" type="slidenum">
              <a:rPr lang="en-US" altLang="zh-CN"/>
              <a:pPr/>
              <a:t>37</a:t>
            </a:fld>
            <a:endParaRPr lang="en-US" altLang="zh-CN"/>
          </a:p>
        </p:txBody>
      </p:sp>
      <p:graphicFrame>
        <p:nvGraphicFramePr>
          <p:cNvPr id="2" name="表格 1"/>
          <p:cNvGraphicFramePr/>
          <p:nvPr>
            <p:extLst>
              <p:ext uri="{D42A27DB-BD31-4B8C-83A1-F6EECF244321}">
                <p14:modId xmlns:p14="http://schemas.microsoft.com/office/powerpoint/2010/main" val="2956129895"/>
              </p:ext>
            </p:extLst>
          </p:nvPr>
        </p:nvGraphicFramePr>
        <p:xfrm>
          <a:off x="971600" y="1628800"/>
          <a:ext cx="7128792" cy="3528391"/>
        </p:xfrm>
        <a:graphic>
          <a:graphicData uri="http://schemas.openxmlformats.org/drawingml/2006/table">
            <a:tbl>
              <a:tblPr firstRow="1" bandRow="1">
                <a:tableStyleId>{5940675A-B579-460E-94D1-54222C63F5DA}</a:tableStyleId>
              </a:tblPr>
              <a:tblGrid>
                <a:gridCol w="1747584"/>
                <a:gridCol w="5381208"/>
              </a:tblGrid>
              <a:tr h="639201">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所需头文件</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#include&lt;sys/</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types.h</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#include&lt;sys/</a:t>
                      </a:r>
                      <a:r>
                        <a:rPr lang="en-US" altLang="zh-CN" sz="2000" b="0" u="none" dirty="0" err="1">
                          <a:latin typeface="Times New Roman" panose="02020603050405020304" pitchFamily="18" charset="0"/>
                          <a:ea typeface="Times New Roman" panose="02020603050405020304" pitchFamily="18" charset="0"/>
                          <a:cs typeface="Times New Roman" panose="02020603050405020304" pitchFamily="18" charset="0"/>
                        </a:rPr>
                        <a:t>stat.h</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&gt;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include&lt;</a:t>
                      </a:r>
                      <a:r>
                        <a:rPr lang="en-US" altLang="zh-CN" sz="2000" b="0" u="none" dirty="0" err="1">
                          <a:latin typeface="Times New Roman" panose="02020603050405020304" pitchFamily="18" charset="0"/>
                          <a:ea typeface="Times New Roman" panose="02020603050405020304" pitchFamily="18" charset="0"/>
                          <a:cs typeface="Times New Roman" panose="02020603050405020304" pitchFamily="18" charset="0"/>
                        </a:rPr>
                        <a:t>fcntl.h</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&gt;</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385">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创建文件</a:t>
                      </a: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639201">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函数原型</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int creat(const char * pathname, mode_t mode);</a:t>
                      </a: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46018">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建立文件的访问路径，用来设置新增文件的权限参数</a:t>
                      </a:r>
                      <a:r>
                        <a:rPr lang="en-US" altLang="zh-CN"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mode</a:t>
                      </a: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的取值和说明请</a:t>
                      </a:r>
                      <a:r>
                        <a:rPr lang="zh-CN" altLang="en-US" sz="2000" b="0" u="none" dirty="0" smtClean="0">
                          <a:highlight>
                            <a:srgbClr val="E6E6E6"/>
                          </a:highlight>
                          <a:latin typeface="宋体" panose="02010600030101010101" pitchFamily="2" charset="-122"/>
                          <a:ea typeface="宋体" panose="02010600030101010101" pitchFamily="2" charset="-122"/>
                          <a:cs typeface="宋体" panose="02010600030101010101" pitchFamily="2" charset="-122"/>
                        </a:rPr>
                        <a:t>参考前面</a:t>
                      </a:r>
                      <a:r>
                        <a:rPr lang="en-US" altLang="zh-CN" sz="2000" b="0" u="none" dirty="0" smtClean="0">
                          <a:highlight>
                            <a:srgbClr val="E6E6E6"/>
                          </a:highlight>
                          <a:latin typeface="宋体" panose="02010600030101010101" pitchFamily="2" charset="-122"/>
                          <a:ea typeface="宋体" panose="02010600030101010101" pitchFamily="2" charset="-122"/>
                          <a:cs typeface="宋体" panose="02010600030101010101" pitchFamily="2" charset="-122"/>
                        </a:rPr>
                        <a:t>mode</a:t>
                      </a:r>
                      <a:r>
                        <a:rPr lang="zh-CN" altLang="en-US" sz="2000" b="0" u="none" dirty="0" smtClean="0">
                          <a:highlight>
                            <a:srgbClr val="E6E6E6"/>
                          </a:highlight>
                          <a:latin typeface="宋体" panose="02010600030101010101" pitchFamily="2" charset="-122"/>
                          <a:ea typeface="宋体" panose="02010600030101010101" pitchFamily="2" charset="-122"/>
                          <a:cs typeface="宋体" panose="02010600030101010101" pitchFamily="2" charset="-122"/>
                        </a:rPr>
                        <a:t>的</a:t>
                      </a: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文件权限部分</a:t>
                      </a: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639201">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函数返回值</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成功由内核返回一个最小可用的文件描述符，若有错误发生则会返回</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1</a:t>
                      </a:r>
                      <a:endParaRPr lang="zh-CN" altLang="en-US" sz="2000" b="0" u="none" dirty="0">
                        <a:latin typeface="宋体" panose="02010600030101010101" pitchFamily="2" charset="-122"/>
                        <a:ea typeface="宋体" panose="02010600030101010101" pitchFamily="2" charset="-122"/>
                        <a:cs typeface="宋体" panose="02010600030101010101" pitchFamily="2" charset="-122"/>
                      </a:endParaRP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385">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备注</a:t>
                      </a:r>
                    </a:p>
                  </a:txBody>
                  <a:tcPr marL="68587" marR="68587" marT="12700" marB="12700"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endParaRPr lang="zh-CN" altLang="en-US" sz="20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12700" marB="127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3" name="TextBox 2"/>
          <p:cNvSpPr txBox="1"/>
          <p:nvPr/>
        </p:nvSpPr>
        <p:spPr>
          <a:xfrm>
            <a:off x="768610" y="5301208"/>
            <a:ext cx="7632848" cy="1292662"/>
          </a:xfrm>
          <a:prstGeom prst="rect">
            <a:avLst/>
          </a:prstGeom>
          <a:noFill/>
        </p:spPr>
        <p:txBody>
          <a:bodyPr wrap="square" rtlCol="0">
            <a:spAutoFit/>
          </a:bodyPr>
          <a:lstStyle/>
          <a:p>
            <a:r>
              <a:rPr lang="zh-CN" altLang="en-US" sz="2000" dirty="0" smtClean="0"/>
              <a:t>注意：</a:t>
            </a:r>
            <a:r>
              <a:rPr lang="en-US" altLang="zh-CN" sz="2000" dirty="0" err="1" smtClean="0"/>
              <a:t>creat</a:t>
            </a:r>
            <a:r>
              <a:rPr lang="zh-CN" altLang="en-US" sz="2000" dirty="0"/>
              <a:t>调用创建文件时，</a:t>
            </a:r>
            <a:r>
              <a:rPr lang="en-US" altLang="zh-CN" sz="2000" dirty="0"/>
              <a:t>mode</a:t>
            </a:r>
            <a:r>
              <a:rPr lang="zh-CN" altLang="en-US" sz="2000" dirty="0"/>
              <a:t>参数会和</a:t>
            </a:r>
            <a:r>
              <a:rPr lang="en-US" altLang="zh-CN" sz="2000" dirty="0" err="1"/>
              <a:t>umask</a:t>
            </a:r>
            <a:r>
              <a:rPr lang="zh-CN" altLang="en-US" sz="2000" dirty="0"/>
              <a:t>值进行比较，如果</a:t>
            </a:r>
            <a:r>
              <a:rPr lang="en-US" altLang="zh-CN" sz="2000" dirty="0"/>
              <a:t>mode</a:t>
            </a:r>
            <a:r>
              <a:rPr lang="zh-CN" altLang="en-US" sz="2000" dirty="0"/>
              <a:t>参数设置的位在</a:t>
            </a:r>
            <a:r>
              <a:rPr lang="en-US" altLang="zh-CN" sz="2000" dirty="0" err="1"/>
              <a:t>umask</a:t>
            </a:r>
            <a:r>
              <a:rPr lang="zh-CN" altLang="en-US" sz="2000" dirty="0"/>
              <a:t>值中被设置了，那么就会从文件的访问权限中删除</a:t>
            </a:r>
          </a:p>
          <a:p>
            <a:endParaRPr lang="zh-CN" altLang="en-US" dirty="0"/>
          </a:p>
        </p:txBody>
      </p:sp>
    </p:spTree>
    <p:extLst>
      <p:ext uri="{BB962C8B-B14F-4D97-AF65-F5344CB8AC3E}">
        <p14:creationId xmlns:p14="http://schemas.microsoft.com/office/powerpoint/2010/main" val="400901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34819" name="Rectangle 3"/>
          <p:cNvSpPr>
            <a:spLocks noGrp="1" noChangeArrowheads="1"/>
          </p:cNvSpPr>
          <p:nvPr>
            <p:ph idx="1"/>
          </p:nvPr>
        </p:nvSpPr>
        <p:spPr>
          <a:xfrm>
            <a:off x="611560" y="1124744"/>
            <a:ext cx="8229600" cy="4525963"/>
          </a:xfrm>
        </p:spPr>
        <p:txBody>
          <a:bodyPr/>
          <a:lstStyle/>
          <a:p>
            <a:pPr marL="0" indent="0">
              <a:buNone/>
            </a:pPr>
            <a:r>
              <a:rPr lang="en-US" altLang="zh-CN" sz="2400" b="1" dirty="0" smtClean="0"/>
              <a:t>2</a:t>
            </a:r>
            <a:r>
              <a:rPr lang="zh-CN" altLang="en-US" sz="2400" b="1" dirty="0" smtClean="0"/>
              <a:t>、文件的打开和关闭</a:t>
            </a:r>
            <a:r>
              <a:rPr lang="en-US" altLang="zh-CN" sz="2400" b="1" dirty="0" smtClean="0"/>
              <a:t> </a:t>
            </a:r>
            <a:endParaRPr lang="en-US" altLang="zh-CN" sz="2400" b="1" dirty="0"/>
          </a:p>
          <a:p>
            <a:pPr marL="0" indent="0">
              <a:buNone/>
            </a:pPr>
            <a:r>
              <a:rPr lang="en-US" altLang="zh-CN" sz="2400" dirty="0" smtClean="0"/>
              <a:t>例</a:t>
            </a:r>
            <a:r>
              <a:rPr lang="en-US" altLang="zh-CN" sz="2400" dirty="0"/>
              <a:t>5.6  </a:t>
            </a:r>
            <a:r>
              <a:rPr lang="en-US" altLang="zh-CN" sz="2400" dirty="0" err="1"/>
              <a:t>设计一个程序，要求在</a:t>
            </a:r>
            <a:r>
              <a:rPr lang="en-US" altLang="zh-CN" sz="2400" dirty="0"/>
              <a:t>“/root”下以可读写方式打开一个名为“5-6file”的文件。如果该文件不存在，则创建此文件；如果存在，将文件清空后关闭</a:t>
            </a:r>
            <a:r>
              <a:rPr lang="en-US" altLang="zh-CN" sz="2400" dirty="0" smtClean="0"/>
              <a:t>。</a:t>
            </a:r>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5-6.c</a:t>
            </a:r>
            <a:r>
              <a:rPr lang="zh-CN" altLang="en-US" sz="2400" dirty="0" smtClean="0"/>
              <a:t>文件</a:t>
            </a:r>
            <a:endParaRPr lang="en-US" altLang="zh-CN" sz="2400" dirty="0" smtClean="0"/>
          </a:p>
          <a:p>
            <a:pPr marL="0" lvl="1" indent="0">
              <a:buNone/>
            </a:pPr>
            <a:r>
              <a:rPr lang="en-US" altLang="zh-CN" dirty="0" smtClean="0"/>
              <a:t>      [</a:t>
            </a:r>
            <a:r>
              <a:rPr lang="en-US" altLang="zh-CN" dirty="0" err="1"/>
              <a:t>root@localhost</a:t>
            </a:r>
            <a:r>
              <a:rPr lang="en-US" altLang="zh-CN" dirty="0"/>
              <a:t> root]#vi </a:t>
            </a:r>
            <a:r>
              <a:rPr lang="en-US" altLang="zh-CN" dirty="0" smtClean="0"/>
              <a:t>5-6.c</a:t>
            </a:r>
          </a:p>
          <a:p>
            <a:pPr marL="0" lvl="1" indent="0">
              <a:buNone/>
            </a:pPr>
            <a:endParaRPr lang="en-US" altLang="zh-CN" dirty="0" smtClean="0"/>
          </a:p>
          <a:p>
            <a:pPr marL="0" lvl="1" indent="0">
              <a:buNone/>
            </a:pPr>
            <a:endParaRPr lang="zh-CN" altLang="en-US" dirty="0"/>
          </a:p>
          <a:p>
            <a:endParaRPr lang="zh-CN" altLang="en-US" sz="2400" b="1" dirty="0"/>
          </a:p>
          <a:p>
            <a:pPr marL="0" indent="0">
              <a:buNone/>
            </a:pPr>
            <a:endParaRPr lang="en-US" altLang="zh-CN" sz="2400" dirty="0"/>
          </a:p>
        </p:txBody>
      </p:sp>
      <p:sp>
        <p:nvSpPr>
          <p:cNvPr id="3481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105AA03-0580-4E0C-AFA9-8AC44CF98E61}" type="slidenum">
              <a:rPr lang="en-US" altLang="zh-CN"/>
              <a:pPr/>
              <a:t>38</a:t>
            </a:fld>
            <a:endParaRPr lang="en-US"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8640"/>
            <a:ext cx="9144000" cy="63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63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5-6.c  </a:t>
            </a:r>
            <a:r>
              <a:rPr lang="en-US" altLang="zh-CN" b="1" dirty="0"/>
              <a:t>–o  </a:t>
            </a:r>
            <a:r>
              <a:rPr lang="en-US" altLang="zh-CN" b="1" dirty="0" smtClean="0"/>
              <a:t>5-6</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5-6</a:t>
            </a:r>
          </a:p>
          <a:p>
            <a:pPr marL="342900" lvl="1" indent="-342900"/>
            <a:endParaRPr lang="en-US" altLang="zh-CN" b="1" dirty="0"/>
          </a:p>
          <a:p>
            <a:endParaRPr lang="zh-CN" altLang="en-US" dirty="0"/>
          </a:p>
        </p:txBody>
      </p:sp>
      <p:sp>
        <p:nvSpPr>
          <p:cNvPr id="4"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820891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59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zh-CN" altLang="en-US" sz="3200" b="1" dirty="0" smtClean="0"/>
              <a:t>Linux系统文件和文件系统</a:t>
            </a:r>
          </a:p>
        </p:txBody>
      </p:sp>
      <p:sp>
        <p:nvSpPr>
          <p:cNvPr id="7170" name="Rectangle 3"/>
          <p:cNvSpPr>
            <a:spLocks noGrp="1" noChangeArrowheads="1"/>
          </p:cNvSpPr>
          <p:nvPr>
            <p:ph idx="1"/>
          </p:nvPr>
        </p:nvSpPr>
        <p:spPr/>
        <p:txBody>
          <a:bodyPr/>
          <a:lstStyle/>
          <a:p>
            <a:r>
              <a:rPr lang="zh-CN" altLang="en-US" dirty="0" smtClean="0"/>
              <a:t>当</a:t>
            </a:r>
            <a:r>
              <a:rPr lang="en-US" altLang="zh-CN" dirty="0" smtClean="0"/>
              <a:t>Linux</a:t>
            </a:r>
            <a:r>
              <a:rPr lang="zh-CN" altLang="en-US" dirty="0" smtClean="0"/>
              <a:t>安装完成时，系统便会建立一些默认的目录，每个目录都有其特殊的功能。 </a:t>
            </a:r>
          </a:p>
        </p:txBody>
      </p:sp>
      <p:sp>
        <p:nvSpPr>
          <p:cNvPr id="716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D5C6E0-72FF-40C0-B893-0D08ED6D7517}" type="slidenum">
              <a:rPr lang="en-US" altLang="zh-CN"/>
              <a:pPr/>
              <a:t>4</a:t>
            </a:fld>
            <a:endParaRPr lang="en-US" altLang="zh-CN"/>
          </a:p>
        </p:txBody>
      </p:sp>
      <p:pic>
        <p:nvPicPr>
          <p:cNvPr id="467972" name="Picture 4" descr="Z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31088"/>
            <a:ext cx="8450461" cy="633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7973" name="Rectangle 5"/>
          <p:cNvSpPr>
            <a:spLocks noChangeArrowheads="1"/>
          </p:cNvSpPr>
          <p:nvPr/>
        </p:nvSpPr>
        <p:spPr bwMode="auto">
          <a:xfrm>
            <a:off x="369888" y="5083175"/>
            <a:ext cx="8620125" cy="118903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FF0000"/>
                </a:solidFill>
              </a:rPr>
              <a:t>注意： </a:t>
            </a:r>
            <a:r>
              <a:rPr lang="en-US" altLang="zh-CN" sz="2400" dirty="0">
                <a:solidFill>
                  <a:srgbClr val="FF0000"/>
                </a:solidFill>
              </a:rPr>
              <a:t>Linux</a:t>
            </a:r>
            <a:r>
              <a:rPr lang="zh-CN" altLang="en-US" sz="2400" dirty="0">
                <a:solidFill>
                  <a:srgbClr val="FF0000"/>
                </a:solidFill>
              </a:rPr>
              <a:t>文件系统区分大小写，</a:t>
            </a:r>
            <a:r>
              <a:rPr lang="en-US" altLang="zh-CN" sz="2400" dirty="0">
                <a:solidFill>
                  <a:srgbClr val="FF0000"/>
                </a:solidFill>
              </a:rPr>
              <a:t>system</a:t>
            </a:r>
            <a:r>
              <a:rPr lang="zh-CN" altLang="en-US" sz="2400" dirty="0">
                <a:solidFill>
                  <a:srgbClr val="FF0000"/>
                </a:solidFill>
              </a:rPr>
              <a:t>和</a:t>
            </a:r>
            <a:r>
              <a:rPr lang="en-US" altLang="zh-CN" sz="2400" dirty="0">
                <a:solidFill>
                  <a:srgbClr val="FF0000"/>
                </a:solidFill>
              </a:rPr>
              <a:t>System</a:t>
            </a:r>
            <a:r>
              <a:rPr lang="zh-CN" altLang="en-US" sz="2400" dirty="0">
                <a:solidFill>
                  <a:srgbClr val="FF0000"/>
                </a:solidFill>
              </a:rPr>
              <a:t>是不同的文件，另外是</a:t>
            </a:r>
            <a:r>
              <a:rPr lang="en-US" altLang="zh-CN" sz="2400" dirty="0">
                <a:solidFill>
                  <a:srgbClr val="FF0000"/>
                </a:solidFill>
              </a:rPr>
              <a:t>Linux</a:t>
            </a:r>
            <a:r>
              <a:rPr lang="zh-CN" altLang="en-US" sz="2400" dirty="0">
                <a:solidFill>
                  <a:srgbClr val="FF0000"/>
                </a:solidFill>
              </a:rPr>
              <a:t>文件没有扩展名的概念，有可能你看到的</a:t>
            </a:r>
            <a:r>
              <a:rPr lang="en-US" altLang="zh-CN" sz="2400" dirty="0">
                <a:solidFill>
                  <a:srgbClr val="FF0000"/>
                </a:solidFill>
              </a:rPr>
              <a:t>liu.txt</a:t>
            </a:r>
            <a:r>
              <a:rPr lang="zh-CN" altLang="en-US" sz="2400" dirty="0">
                <a:solidFill>
                  <a:srgbClr val="FF0000"/>
                </a:solidFill>
              </a:rPr>
              <a:t>文件不是文本文件而是一个可执行文件。</a:t>
            </a:r>
          </a:p>
        </p:txBody>
      </p:sp>
    </p:spTree>
    <p:extLst>
      <p:ext uri="{BB962C8B-B14F-4D97-AF65-F5344CB8AC3E}">
        <p14:creationId xmlns:p14="http://schemas.microsoft.com/office/powerpoint/2010/main" val="251479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blinds(horizontal)">
                                      <p:cBhvr>
                                        <p:cTn id="7" dur="500"/>
                                        <p:tgtEl>
                                          <p:spTgt spid="467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73"/>
                                        </p:tgtEl>
                                        <p:attrNameLst>
                                          <p:attrName>style.visibility</p:attrName>
                                        </p:attrNameLst>
                                      </p:cBhvr>
                                      <p:to>
                                        <p:strVal val="visible"/>
                                      </p:to>
                                    </p:set>
                                    <p:animEffect transition="in" filter="blinds(horizontal)">
                                      <p:cBhvr>
                                        <p:cTn id="12" dur="500"/>
                                        <p:tgtEl>
                                          <p:spTgt spid="467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32771" name="Rectangle 3"/>
          <p:cNvSpPr>
            <a:spLocks noGrp="1" noChangeArrowheads="1"/>
          </p:cNvSpPr>
          <p:nvPr>
            <p:ph idx="1"/>
          </p:nvPr>
        </p:nvSpPr>
        <p:spPr>
          <a:xfrm>
            <a:off x="640358" y="1124744"/>
            <a:ext cx="7991475" cy="4525962"/>
          </a:xfrm>
        </p:spPr>
        <p:txBody>
          <a:bodyPr/>
          <a:lstStyle/>
          <a:p>
            <a:r>
              <a:rPr lang="en-US" altLang="zh-CN" b="1" dirty="0" smtClean="0"/>
              <a:t>open</a:t>
            </a:r>
            <a:r>
              <a:rPr lang="zh-CN" altLang="en-US" b="1" dirty="0" smtClean="0"/>
              <a:t>函数说明</a:t>
            </a:r>
          </a:p>
        </p:txBody>
      </p:sp>
      <p:sp>
        <p:nvSpPr>
          <p:cNvPr id="3276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376BB3A-92BE-4531-A6B6-17DAE80BBD6C}" type="slidenum">
              <a:rPr lang="en-US" altLang="zh-CN"/>
              <a:pPr/>
              <a:t>40</a:t>
            </a:fld>
            <a:endParaRPr lang="en-US" altLang="zh-CN"/>
          </a:p>
        </p:txBody>
      </p:sp>
      <p:pic>
        <p:nvPicPr>
          <p:cNvPr id="488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28800"/>
            <a:ext cx="82296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84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794149"/>
            <a:ext cx="62865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574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8452"/>
                                        </p:tgtEl>
                                        <p:attrNameLst>
                                          <p:attrName>style.visibility</p:attrName>
                                        </p:attrNameLst>
                                      </p:cBhvr>
                                      <p:to>
                                        <p:strVal val="visible"/>
                                      </p:to>
                                    </p:set>
                                    <p:animEffect transition="in" filter="blinds(horizontal)">
                                      <p:cBhvr>
                                        <p:cTn id="7" dur="500"/>
                                        <p:tgtEl>
                                          <p:spTgt spid="488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8453"/>
                                        </p:tgtEl>
                                        <p:attrNameLst>
                                          <p:attrName>style.visibility</p:attrName>
                                        </p:attrNameLst>
                                      </p:cBhvr>
                                      <p:to>
                                        <p:strVal val="visible"/>
                                      </p:to>
                                    </p:set>
                                    <p:animEffect transition="in" filter="blinds(horizontal)">
                                      <p:cBhvr>
                                        <p:cTn id="12" dur="500"/>
                                        <p:tgtEl>
                                          <p:spTgt spid="48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29519" y="1124744"/>
            <a:ext cx="8225556" cy="2880320"/>
          </a:xfrm>
        </p:spPr>
        <p:txBody>
          <a:bodyPr>
            <a:normAutofit/>
          </a:bodyPr>
          <a:lstStyle/>
          <a:p>
            <a:pPr>
              <a:lnSpc>
                <a:spcPct val="90000"/>
              </a:lnSpc>
            </a:pPr>
            <a:r>
              <a:rPr lang="en-US" altLang="zh-CN" b="1" dirty="0" smtClean="0"/>
              <a:t>close</a:t>
            </a:r>
            <a:r>
              <a:rPr lang="zh-CN" altLang="en-US" b="1" dirty="0" smtClean="0"/>
              <a:t>函数说明</a:t>
            </a:r>
            <a:endParaRPr lang="en-US" altLang="zh-CN" b="1" dirty="0" smtClean="0"/>
          </a:p>
          <a:p>
            <a:pPr>
              <a:lnSpc>
                <a:spcPct val="90000"/>
              </a:lnSpc>
            </a:pPr>
            <a:endParaRPr lang="en-US" altLang="zh-CN" b="1" dirty="0"/>
          </a:p>
          <a:p>
            <a:pPr>
              <a:lnSpc>
                <a:spcPct val="90000"/>
              </a:lnSpc>
            </a:pPr>
            <a:endParaRPr lang="en-US" altLang="zh-CN" b="1" dirty="0" smtClean="0"/>
          </a:p>
          <a:p>
            <a:pPr>
              <a:lnSpc>
                <a:spcPct val="90000"/>
              </a:lnSpc>
            </a:pPr>
            <a:endParaRPr lang="en-US" altLang="zh-CN" b="1" dirty="0"/>
          </a:p>
          <a:p>
            <a:pPr>
              <a:lnSpc>
                <a:spcPct val="90000"/>
              </a:lnSpc>
            </a:pPr>
            <a:endParaRPr lang="en-US" altLang="zh-CN" b="1" dirty="0" smtClean="0"/>
          </a:p>
          <a:p>
            <a:pPr marL="0" indent="0">
              <a:lnSpc>
                <a:spcPct val="90000"/>
              </a:lnSpc>
              <a:buNone/>
            </a:pPr>
            <a:endParaRPr lang="en-US" altLang="zh-CN" b="1" dirty="0"/>
          </a:p>
        </p:txBody>
      </p:sp>
      <p:sp>
        <p:nvSpPr>
          <p:cNvPr id="2867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7FF660-8710-46C9-A13F-28CD97E153BF}" type="slidenum">
              <a:rPr lang="en-US" altLang="zh-CN"/>
              <a:pPr/>
              <a:t>41</a:t>
            </a:fld>
            <a:endParaRPr lang="en-US" altLang="zh-CN"/>
          </a:p>
        </p:txBody>
      </p:sp>
      <p:pic>
        <p:nvPicPr>
          <p:cNvPr id="484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00808"/>
            <a:ext cx="82438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a:xfrm>
            <a:off x="1979612" y="188913"/>
            <a:ext cx="6861175" cy="792162"/>
          </a:xfrm>
        </p:spPr>
        <p:txBody>
          <a:bodyPr/>
          <a:lstStyle/>
          <a:p>
            <a:r>
              <a:rPr lang="zh-CN" altLang="en-US" sz="4000" b="1" dirty="0">
                <a:ea typeface="黑体" pitchFamily="49" charset="-122"/>
              </a:rPr>
              <a:t>不带缓存的文件I/O</a:t>
            </a:r>
            <a:r>
              <a:rPr lang="zh-CN" altLang="en-US" sz="4000" b="1" dirty="0" smtClean="0">
                <a:ea typeface="黑体" pitchFamily="49" charset="-122"/>
              </a:rPr>
              <a:t>操作</a:t>
            </a:r>
            <a:endParaRPr lang="zh-CN" altLang="en-US" sz="4000" dirty="0"/>
          </a:p>
        </p:txBody>
      </p:sp>
      <p:sp>
        <p:nvSpPr>
          <p:cNvPr id="2" name="TextBox 1"/>
          <p:cNvSpPr txBox="1"/>
          <p:nvPr/>
        </p:nvSpPr>
        <p:spPr>
          <a:xfrm>
            <a:off x="611187" y="4005064"/>
            <a:ext cx="8243887" cy="2092881"/>
          </a:xfrm>
          <a:prstGeom prst="rect">
            <a:avLst/>
          </a:prstGeom>
          <a:noFill/>
        </p:spPr>
        <p:txBody>
          <a:bodyPr wrap="square" rtlCol="0">
            <a:spAutoFit/>
          </a:bodyPr>
          <a:lstStyle/>
          <a:p>
            <a:pPr marL="342900" indent="-342900" fontAlgn="base">
              <a:spcBef>
                <a:spcPct val="20000"/>
              </a:spcBef>
              <a:spcAft>
                <a:spcPct val="0"/>
              </a:spcAft>
              <a:buClr>
                <a:srgbClr val="339966"/>
              </a:buClr>
              <a:buFont typeface="Wingdings" pitchFamily="2" charset="2"/>
              <a:buChar char="q"/>
            </a:pPr>
            <a:r>
              <a:rPr lang="en-US" altLang="zh-CN" sz="2800" dirty="0"/>
              <a:t>close</a:t>
            </a:r>
            <a:r>
              <a:rPr lang="zh-CN" altLang="en-US" sz="2800" dirty="0"/>
              <a:t>的返回值很重要，有的文件系统特别是网络文件系统，可能不会在关闭文件之前报告文件写操作中出现错误，因为在执行写操作时，数据可能未被写入 </a:t>
            </a:r>
          </a:p>
          <a:p>
            <a:endParaRPr lang="zh-CN" altLang="en-US" dirty="0"/>
          </a:p>
        </p:txBody>
      </p:sp>
    </p:spTree>
    <p:extLst>
      <p:ext uri="{BB962C8B-B14F-4D97-AF65-F5344CB8AC3E}">
        <p14:creationId xmlns:p14="http://schemas.microsoft.com/office/powerpoint/2010/main" val="267400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blinds(horizontal)">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黑体" pitchFamily="49" charset="-122"/>
              </a:rPr>
              <a:t>不带缓存的文件I/O操作</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smtClean="0"/>
              <a:t>、文件的读写操作</a:t>
            </a:r>
            <a:endParaRPr lang="en-US" altLang="zh-CN" dirty="0" smtClean="0"/>
          </a:p>
          <a:p>
            <a:r>
              <a:rPr lang="zh-CN" altLang="en-US" dirty="0" smtClean="0"/>
              <a:t>文件读写操作时常用到的函数是</a:t>
            </a:r>
            <a:r>
              <a:rPr lang="en-US" altLang="zh-CN" dirty="0" err="1" smtClean="0"/>
              <a:t>read,write</a:t>
            </a:r>
            <a:r>
              <a:rPr lang="zh-CN" altLang="en-US" dirty="0" smtClean="0"/>
              <a:t>和</a:t>
            </a:r>
            <a:r>
              <a:rPr lang="en-US" altLang="zh-CN" dirty="0" err="1" smtClean="0"/>
              <a:t>lseek</a:t>
            </a:r>
            <a:endParaRPr lang="en-US" altLang="zh-CN" dirty="0" smtClean="0"/>
          </a:p>
          <a:p>
            <a:r>
              <a:rPr lang="en-US" altLang="zh-CN" dirty="0" smtClean="0"/>
              <a:t>read</a:t>
            </a:r>
            <a:r>
              <a:rPr lang="zh-CN" altLang="en-US" dirty="0" smtClean="0"/>
              <a:t>函数用于从指定的文件描述符中读出数据</a:t>
            </a:r>
            <a:endParaRPr lang="en-US" altLang="zh-CN" dirty="0" smtClean="0"/>
          </a:p>
          <a:p>
            <a:r>
              <a:rPr lang="en-US" altLang="zh-CN" dirty="0"/>
              <a:t>w</a:t>
            </a:r>
            <a:r>
              <a:rPr lang="en-US" altLang="zh-CN" dirty="0" smtClean="0"/>
              <a:t>rite</a:t>
            </a:r>
            <a:r>
              <a:rPr lang="zh-CN" altLang="en-US" dirty="0" smtClean="0"/>
              <a:t>函数用于向打开的文件写入数据</a:t>
            </a:r>
            <a:endParaRPr lang="en-US" altLang="zh-CN" dirty="0" smtClean="0"/>
          </a:p>
          <a:p>
            <a:r>
              <a:rPr lang="en-US" altLang="zh-CN" dirty="0" err="1"/>
              <a:t>l</a:t>
            </a:r>
            <a:r>
              <a:rPr lang="en-US" altLang="zh-CN" dirty="0" err="1" smtClean="0"/>
              <a:t>seek</a:t>
            </a:r>
            <a:r>
              <a:rPr lang="zh-CN" altLang="en-US" dirty="0" smtClean="0"/>
              <a:t>函数用于在指定的文件描述符中将文件指针定位到相应的位置</a:t>
            </a:r>
            <a:endParaRPr lang="en-US" altLang="zh-CN" dirty="0" smtClean="0"/>
          </a:p>
          <a:p>
            <a:r>
              <a:rPr lang="zh-CN" altLang="en-US" dirty="0" smtClean="0"/>
              <a:t>注意对于常规文件的读写是不会阻塞的，但从终端设备（没有换行符）或网络（没接收到数据包）则不一定</a:t>
            </a:r>
            <a:endParaRPr lang="zh-CN" altLang="en-US" dirty="0"/>
          </a:p>
        </p:txBody>
      </p:sp>
    </p:spTree>
    <p:extLst>
      <p:ext uri="{BB962C8B-B14F-4D97-AF65-F5344CB8AC3E}">
        <p14:creationId xmlns:p14="http://schemas.microsoft.com/office/powerpoint/2010/main" val="950109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687387" y="1268760"/>
            <a:ext cx="7991475" cy="503238"/>
          </a:xfrm>
        </p:spPr>
        <p:txBody>
          <a:bodyPr>
            <a:normAutofit/>
          </a:bodyPr>
          <a:lstStyle/>
          <a:p>
            <a:pPr>
              <a:lnSpc>
                <a:spcPct val="90000"/>
              </a:lnSpc>
            </a:pPr>
            <a:r>
              <a:rPr lang="en-US" altLang="zh-CN" b="1" dirty="0" smtClean="0"/>
              <a:t>read</a:t>
            </a:r>
            <a:r>
              <a:rPr lang="zh-CN" altLang="en-US" b="1" dirty="0" smtClean="0"/>
              <a:t>函数说明</a:t>
            </a:r>
          </a:p>
        </p:txBody>
      </p:sp>
      <p:sp>
        <p:nvSpPr>
          <p:cNvPr id="3379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F3C70FC-1B8F-45D3-B8D6-AFEAF9C408EC}" type="slidenum">
              <a:rPr lang="en-US" altLang="zh-CN"/>
              <a:pPr/>
              <a:t>43</a:t>
            </a:fld>
            <a:endParaRPr lang="en-US" altLang="zh-CN"/>
          </a:p>
        </p:txBody>
      </p:sp>
      <p:pic>
        <p:nvPicPr>
          <p:cNvPr id="4894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2816"/>
            <a:ext cx="82296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4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25144"/>
            <a:ext cx="81438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10" name="Rectangle 3"/>
          <p:cNvSpPr txBox="1">
            <a:spLocks noChangeArrowheads="1"/>
          </p:cNvSpPr>
          <p:nvPr/>
        </p:nvSpPr>
        <p:spPr bwMode="auto">
          <a:xfrm>
            <a:off x="611188" y="4162375"/>
            <a:ext cx="79914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90000"/>
              </a:lnSpc>
            </a:pPr>
            <a:r>
              <a:rPr lang="en-US" altLang="zh-CN" b="1" dirty="0" smtClean="0"/>
              <a:t>write</a:t>
            </a:r>
            <a:r>
              <a:rPr lang="zh-CN" altLang="en-US" b="1" dirty="0" smtClean="0"/>
              <a:t>函数说明</a:t>
            </a:r>
          </a:p>
        </p:txBody>
      </p:sp>
    </p:spTree>
    <p:extLst>
      <p:ext uri="{BB962C8B-B14F-4D97-AF65-F5344CB8AC3E}">
        <p14:creationId xmlns:p14="http://schemas.microsoft.com/office/powerpoint/2010/main" val="270321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4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35843" name="Rectangle 3"/>
          <p:cNvSpPr>
            <a:spLocks noGrp="1" noChangeArrowheads="1"/>
          </p:cNvSpPr>
          <p:nvPr>
            <p:ph idx="1"/>
          </p:nvPr>
        </p:nvSpPr>
        <p:spPr>
          <a:xfrm>
            <a:off x="684213" y="1412875"/>
            <a:ext cx="7991475" cy="2736850"/>
          </a:xfrm>
        </p:spPr>
        <p:txBody>
          <a:bodyPr>
            <a:normAutofit/>
          </a:bodyPr>
          <a:lstStyle/>
          <a:p>
            <a:pPr marL="0" indent="0">
              <a:lnSpc>
                <a:spcPct val="90000"/>
              </a:lnSpc>
              <a:buFont typeface="Wingdings" pitchFamily="2" charset="2"/>
              <a:buNone/>
            </a:pPr>
            <a:r>
              <a:rPr lang="zh-CN" altLang="en-US" sz="2400" dirty="0" smtClean="0"/>
              <a:t>例5.7  程序从终端（键盘）读数据再写回终端（显示器）。</a:t>
            </a:r>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5-7.c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5-7.c</a:t>
            </a:r>
            <a:endParaRPr lang="zh-CN" altLang="en-US" dirty="0"/>
          </a:p>
          <a:p>
            <a:pPr marL="0" indent="0">
              <a:lnSpc>
                <a:spcPct val="90000"/>
              </a:lnSpc>
              <a:buFont typeface="Wingdings" pitchFamily="2" charset="2"/>
              <a:buNone/>
            </a:pPr>
            <a:endParaRPr lang="zh-CN" altLang="en-US" dirty="0" smtClean="0"/>
          </a:p>
        </p:txBody>
      </p:sp>
      <p:sp>
        <p:nvSpPr>
          <p:cNvPr id="3584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437710-9B36-4BAB-B0AB-8117DBCC0AE3}" type="slidenum">
              <a:rPr lang="en-US" altLang="zh-CN"/>
              <a:pPr/>
              <a:t>44</a:t>
            </a:fld>
            <a:endParaRPr lang="en-US" altLang="zh-CN"/>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052736"/>
            <a:ext cx="6624736" cy="556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3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b="1" dirty="0" smtClean="0"/>
          </a:p>
        </p:txBody>
      </p:sp>
      <p:sp>
        <p:nvSpPr>
          <p:cNvPr id="35843" name="Rectangle 3"/>
          <p:cNvSpPr>
            <a:spLocks noGrp="1" noChangeArrowheads="1"/>
          </p:cNvSpPr>
          <p:nvPr>
            <p:ph idx="1"/>
          </p:nvPr>
        </p:nvSpPr>
        <p:spPr>
          <a:xfrm>
            <a:off x="708421" y="1052736"/>
            <a:ext cx="7991475" cy="2736850"/>
          </a:xfrm>
        </p:spPr>
        <p:txBody>
          <a:bodyPr>
            <a:normAutofit/>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5-7.c  </a:t>
            </a:r>
            <a:r>
              <a:rPr lang="en-US" altLang="zh-CN" b="1" dirty="0"/>
              <a:t>–o  </a:t>
            </a:r>
            <a:r>
              <a:rPr lang="en-US" altLang="zh-CN" b="1" dirty="0" smtClean="0"/>
              <a:t>5-7</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5-7</a:t>
            </a:r>
          </a:p>
          <a:p>
            <a:pPr marL="342900" lvl="1" indent="-342900"/>
            <a:endParaRPr lang="en-US" altLang="zh-CN" b="1" dirty="0"/>
          </a:p>
          <a:p>
            <a:pPr marL="0" indent="0">
              <a:lnSpc>
                <a:spcPct val="90000"/>
              </a:lnSpc>
              <a:buFont typeface="Wingdings" pitchFamily="2" charset="2"/>
              <a:buNone/>
            </a:pPr>
            <a:endParaRPr lang="zh-CN" altLang="en-US" dirty="0" smtClean="0"/>
          </a:p>
        </p:txBody>
      </p:sp>
      <p:sp>
        <p:nvSpPr>
          <p:cNvPr id="3584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437710-9B36-4BAB-B0AB-8117DBCC0AE3}" type="slidenum">
              <a:rPr lang="en-US" altLang="zh-CN"/>
              <a:pPr/>
              <a:t>45</a:t>
            </a:fld>
            <a:endParaRPr lang="en-US" altLang="zh-CN"/>
          </a:p>
        </p:txBody>
      </p:sp>
      <p:sp>
        <p:nvSpPr>
          <p:cNvPr id="35844" name="文本框 1"/>
          <p:cNvSpPr txBox="1">
            <a:spLocks noChangeArrowheads="1"/>
          </p:cNvSpPr>
          <p:nvPr/>
        </p:nvSpPr>
        <p:spPr bwMode="auto">
          <a:xfrm>
            <a:off x="875878" y="4149080"/>
            <a:ext cx="794459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400" dirty="0" smtClean="0">
                <a:solidFill>
                  <a:srgbClr val="FF0000"/>
                </a:solidFill>
              </a:rPr>
              <a:t>说明：</a:t>
            </a:r>
            <a:endParaRPr lang="en-US" altLang="zh-CN" sz="2400" dirty="0" smtClean="0">
              <a:solidFill>
                <a:srgbClr val="FF0000"/>
              </a:solidFill>
            </a:endParaRPr>
          </a:p>
          <a:p>
            <a:r>
              <a:rPr lang="en-US" altLang="zh-CN" sz="2000" dirty="0" smtClean="0"/>
              <a:t>1</a:t>
            </a:r>
            <a:r>
              <a:rPr lang="zh-CN" altLang="en-US" sz="2000" dirty="0" smtClean="0"/>
              <a:t>、程序运行</a:t>
            </a:r>
            <a:r>
              <a:rPr lang="zh-CN" altLang="en-US" sz="2000" dirty="0"/>
              <a:t>时，Shell进程创建5-7进程，5-7进程开始执行，在5-7中调用read时睡眠等待，直到终端设备输入了换行符才从read返回，read最多可以读取80个字符，如果超过80个字符，超过部分的字符仍然保存在缓冲区中</a:t>
            </a:r>
            <a:r>
              <a:rPr lang="zh-CN" altLang="en-US" sz="2000" dirty="0" smtClean="0"/>
              <a:t>。</a:t>
            </a:r>
            <a:endParaRPr lang="en-US" altLang="zh-CN" sz="2000" dirty="0" smtClean="0"/>
          </a:p>
          <a:p>
            <a:r>
              <a:rPr lang="en-US" altLang="zh-CN" sz="2000" dirty="0" smtClean="0"/>
              <a:t>2</a:t>
            </a:r>
            <a:r>
              <a:rPr lang="zh-CN" altLang="en-US" sz="2000" dirty="0" smtClean="0"/>
              <a:t>、</a:t>
            </a:r>
            <a:r>
              <a:rPr lang="zh-CN" altLang="en-US" sz="2000" dirty="0"/>
              <a:t>常规文件的读写是不会阻塞的，不管读多少字节，</a:t>
            </a:r>
            <a:r>
              <a:rPr lang="en-US" altLang="zh-CN" sz="2000" dirty="0"/>
              <a:t>read</a:t>
            </a:r>
            <a:r>
              <a:rPr lang="zh-CN" altLang="en-US" sz="2000" dirty="0"/>
              <a:t>一定会在有限的时间内返回，但是从终端终端或者从网络读则不一定</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205" y="2348880"/>
            <a:ext cx="6240115" cy="164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7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dirty="0" smtClean="0"/>
          </a:p>
        </p:txBody>
      </p:sp>
      <p:sp>
        <p:nvSpPr>
          <p:cNvPr id="36866" name="内容占位符 2"/>
          <p:cNvSpPr>
            <a:spLocks noGrp="1" noChangeArrowheads="1"/>
          </p:cNvSpPr>
          <p:nvPr>
            <p:ph idx="1"/>
          </p:nvPr>
        </p:nvSpPr>
        <p:spPr>
          <a:xfrm>
            <a:off x="684847" y="1219516"/>
            <a:ext cx="8229600" cy="4525963"/>
          </a:xfrm>
        </p:spPr>
        <p:txBody>
          <a:bodyPr/>
          <a:lstStyle/>
          <a:p>
            <a:pPr marL="0" indent="0">
              <a:buFont typeface="Wingdings" pitchFamily="2" charset="2"/>
              <a:buNone/>
            </a:pPr>
            <a:r>
              <a:rPr lang="zh-CN" altLang="en-US" sz="2400" dirty="0" smtClean="0"/>
              <a:t>例5.8  设计一个C程序，以完成文件的复制工作。要求通过使用read函数和write函数复制“/etc/passwd”文件到目标文件中，目标文件名在程序运行时从键盘输入。</a:t>
            </a:r>
          </a:p>
          <a:p>
            <a:pPr marL="0" indent="0">
              <a:buFont typeface="Wingdings" pitchFamily="2" charset="2"/>
              <a:buNone/>
            </a:pPr>
            <a:r>
              <a:rPr lang="zh-CN" altLang="en-US" sz="2400" b="1" dirty="0" smtClean="0"/>
              <a:t>分析：</a:t>
            </a:r>
            <a:r>
              <a:rPr lang="zh-CN" altLang="en-US" sz="2400" dirty="0" smtClean="0"/>
              <a:t>由用户输入目标文件的名称，接着打开源文件“/etc/passwd”及目标文件，利用read函数读取源文件的内容，再利用write函数将读取到的内容写入至目标文件。</a:t>
            </a:r>
            <a:endParaRPr lang="en-US" altLang="zh-CN" sz="2400" dirty="0" smtClean="0"/>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5-81.c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5-8.c</a:t>
            </a:r>
          </a:p>
          <a:p>
            <a:pPr lvl="1">
              <a:buNone/>
            </a:pPr>
            <a:endParaRPr lang="zh-CN" altLang="en-US" dirty="0"/>
          </a:p>
          <a:p>
            <a:pPr marL="0" indent="0">
              <a:buFont typeface="Wingdings" pitchFamily="2" charset="2"/>
              <a:buNone/>
            </a:pPr>
            <a:endParaRPr lang="zh-CN" altLang="en-US" sz="24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33"/>
            <a:ext cx="7056784" cy="663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15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zh-CN" altLang="en-US" sz="4000" b="1" dirty="0">
                <a:ea typeface="黑体" pitchFamily="49" charset="-122"/>
              </a:rPr>
              <a:t>不带缓存的文件I/O操作</a:t>
            </a:r>
            <a:endParaRPr lang="zh-CN" altLang="en-US" sz="4000" dirty="0" smtClean="0"/>
          </a:p>
        </p:txBody>
      </p:sp>
      <p:sp>
        <p:nvSpPr>
          <p:cNvPr id="36866" name="内容占位符 2"/>
          <p:cNvSpPr>
            <a:spLocks noGrp="1" noChangeArrowheads="1"/>
          </p:cNvSpPr>
          <p:nvPr>
            <p:ph idx="1"/>
          </p:nvPr>
        </p:nvSpPr>
        <p:spPr>
          <a:xfrm>
            <a:off x="684847" y="1219517"/>
            <a:ext cx="8229600" cy="2569524"/>
          </a:xfrm>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5-8.c  </a:t>
            </a:r>
            <a:r>
              <a:rPr lang="en-US" altLang="zh-CN" b="1" dirty="0"/>
              <a:t>–o  </a:t>
            </a:r>
            <a:r>
              <a:rPr lang="en-US" altLang="zh-CN" b="1" dirty="0" smtClean="0"/>
              <a:t>5-8</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5-8</a:t>
            </a:r>
          </a:p>
          <a:p>
            <a:pPr marL="342900" lvl="1" indent="-342900"/>
            <a:endParaRPr lang="en-US" altLang="zh-CN" b="1" dirty="0"/>
          </a:p>
          <a:p>
            <a:pPr lvl="1">
              <a:buNone/>
            </a:pPr>
            <a:endParaRPr lang="zh-CN" altLang="en-US" dirty="0"/>
          </a:p>
          <a:p>
            <a:pPr marL="0" indent="0">
              <a:buFont typeface="Wingdings" pitchFamily="2" charset="2"/>
              <a:buNone/>
            </a:pPr>
            <a:endParaRPr lang="zh-CN" altLang="en-US" sz="24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64904"/>
            <a:ext cx="5328592" cy="90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noChangeArrowheads="1"/>
          </p:cNvSpPr>
          <p:nvPr/>
        </p:nvSpPr>
        <p:spPr bwMode="auto">
          <a:xfrm>
            <a:off x="755576" y="3717032"/>
            <a:ext cx="822960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en-US" sz="2400" b="1" dirty="0" smtClean="0"/>
              <a:t>步骤 </a:t>
            </a:r>
            <a:r>
              <a:rPr lang="en-US" altLang="zh-CN" sz="2400" b="1" dirty="0" smtClean="0"/>
              <a:t>4</a:t>
            </a:r>
            <a:r>
              <a:rPr lang="zh-CN" altLang="en-US" sz="2400" b="1" dirty="0" smtClean="0"/>
              <a:t>：</a:t>
            </a:r>
            <a:endParaRPr lang="en-US" altLang="zh-CN" sz="2400" b="1" dirty="0" smtClean="0"/>
          </a:p>
          <a:p>
            <a:pPr lvl="1"/>
            <a:r>
              <a:rPr lang="zh-CN" altLang="en-US" b="1" dirty="0" smtClean="0"/>
              <a:t>可以用</a:t>
            </a:r>
            <a:r>
              <a:rPr lang="en-US" altLang="zh-CN" b="1" dirty="0" smtClean="0"/>
              <a:t>vi</a:t>
            </a:r>
            <a:r>
              <a:rPr lang="zh-CN" altLang="en-US" b="1" dirty="0" smtClean="0"/>
              <a:t>打开</a:t>
            </a:r>
            <a:r>
              <a:rPr lang="en-US" altLang="zh-CN" b="1" dirty="0" smtClean="0"/>
              <a:t>5-8test</a:t>
            </a:r>
            <a:r>
              <a:rPr lang="zh-CN" altLang="en-US" b="1" dirty="0" smtClean="0"/>
              <a:t>文件查内容是否和</a:t>
            </a:r>
            <a:r>
              <a:rPr lang="en-US" altLang="zh-CN" b="1" dirty="0" smtClean="0"/>
              <a:t>/</a:t>
            </a:r>
            <a:r>
              <a:rPr lang="en-US" altLang="zh-CN" b="1" dirty="0" err="1" smtClean="0"/>
              <a:t>etc</a:t>
            </a:r>
            <a:r>
              <a:rPr lang="en-US" altLang="zh-CN" b="1" dirty="0" smtClean="0"/>
              <a:t>/</a:t>
            </a:r>
            <a:r>
              <a:rPr lang="en-US" altLang="zh-CN" b="1" dirty="0" err="1" smtClean="0"/>
              <a:t>passwd</a:t>
            </a:r>
            <a:r>
              <a:rPr lang="zh-CN" altLang="en-US" b="1" dirty="0" smtClean="0"/>
              <a:t>文件的内容一致</a:t>
            </a:r>
            <a:endParaRPr lang="en-US" altLang="zh-CN" b="1" dirty="0" smtClean="0"/>
          </a:p>
          <a:p>
            <a:pPr lvl="1"/>
            <a:r>
              <a:rPr lang="zh-CN" altLang="en-US" b="1" dirty="0" smtClean="0"/>
              <a:t>或者用</a:t>
            </a:r>
            <a:r>
              <a:rPr lang="en-US" altLang="zh-CN" b="1" dirty="0" smtClean="0"/>
              <a:t>cat</a:t>
            </a:r>
            <a:r>
              <a:rPr lang="zh-CN" altLang="en-US" b="1" dirty="0" smtClean="0"/>
              <a:t>命令分别查看两个文件，比较是否一致</a:t>
            </a:r>
            <a:endParaRPr lang="en-US" altLang="zh-CN" b="1" dirty="0" smtClean="0"/>
          </a:p>
          <a:p>
            <a:pPr lvl="2">
              <a:buFont typeface="Wingdings" pitchFamily="2" charset="2"/>
              <a:buNone/>
            </a:pPr>
            <a:endParaRPr lang="zh-CN" altLang="en-US" dirty="0" smtClean="0"/>
          </a:p>
          <a:p>
            <a:pPr marL="0" indent="0">
              <a:buFont typeface="Wingdings" pitchFamily="2" charset="2"/>
              <a:buNone/>
            </a:pPr>
            <a:endParaRPr lang="zh-CN" altLang="en-US" sz="2400" dirty="0" smtClean="0"/>
          </a:p>
        </p:txBody>
      </p:sp>
    </p:spTree>
    <p:extLst>
      <p:ext uri="{BB962C8B-B14F-4D97-AF65-F5344CB8AC3E}">
        <p14:creationId xmlns:p14="http://schemas.microsoft.com/office/powerpoint/2010/main" val="307525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文件的非阻塞操作</a:t>
            </a:r>
          </a:p>
        </p:txBody>
      </p:sp>
      <p:sp>
        <p:nvSpPr>
          <p:cNvPr id="3" name="内容占位符 2"/>
          <p:cNvSpPr>
            <a:spLocks noGrp="1"/>
          </p:cNvSpPr>
          <p:nvPr>
            <p:ph idx="1"/>
          </p:nvPr>
        </p:nvSpPr>
        <p:spPr>
          <a:xfrm>
            <a:off x="683568" y="1196752"/>
            <a:ext cx="8229600" cy="4896544"/>
          </a:xfrm>
        </p:spPr>
        <p:txBody>
          <a:bodyPr/>
          <a:lstStyle/>
          <a:p>
            <a:r>
              <a:rPr lang="zh-CN" altLang="en-US" sz="2400" dirty="0" smtClean="0"/>
              <a:t>文件的读写操作中还有一个阻塞和非阻塞的问题</a:t>
            </a:r>
            <a:endParaRPr lang="en-US" altLang="zh-CN" sz="2400" dirty="0" smtClean="0"/>
          </a:p>
          <a:p>
            <a:r>
              <a:rPr lang="zh-CN" altLang="en-US" sz="2400" dirty="0">
                <a:latin typeface="宋体" pitchFamily="2" charset="-122"/>
              </a:rPr>
              <a:t>非阻塞文件打开时用</a:t>
            </a:r>
            <a:r>
              <a:rPr lang="en-US" altLang="zh-CN" sz="2400" dirty="0">
                <a:latin typeface="宋体" pitchFamily="2" charset="-122"/>
              </a:rPr>
              <a:t>flags</a:t>
            </a:r>
            <a:r>
              <a:rPr lang="zh-CN" altLang="en-US" sz="2400" dirty="0">
                <a:latin typeface="宋体" pitchFamily="2" charset="-122"/>
              </a:rPr>
              <a:t>的一个值 </a:t>
            </a:r>
            <a:r>
              <a:rPr lang="en-US" altLang="zh-CN" sz="2400" dirty="0">
                <a:latin typeface="Times New Roman" pitchFamily="18" charset="0"/>
                <a:cs typeface="Times New Roman" pitchFamily="18" charset="0"/>
              </a:rPr>
              <a:t>O_NONBLOCK</a:t>
            </a:r>
            <a:r>
              <a:rPr lang="zh-CN" altLang="en-US" sz="2400" dirty="0">
                <a:latin typeface="宋体" pitchFamily="2" charset="-122"/>
              </a:rPr>
              <a:t>来表示，</a:t>
            </a:r>
            <a:r>
              <a:rPr lang="en-US" altLang="zh-CN" sz="2400" dirty="0">
                <a:latin typeface="Times New Roman" pitchFamily="18" charset="0"/>
                <a:cs typeface="Times New Roman" pitchFamily="18" charset="0"/>
              </a:rPr>
              <a:t>read/write</a:t>
            </a:r>
            <a:r>
              <a:rPr lang="zh-CN" altLang="en-US" sz="2400" dirty="0">
                <a:latin typeface="宋体" pitchFamily="2" charset="-122"/>
              </a:rPr>
              <a:t>就不会</a:t>
            </a:r>
            <a:r>
              <a:rPr lang="zh-CN" altLang="en-US" sz="2400" dirty="0" smtClean="0">
                <a:latin typeface="宋体" pitchFamily="2" charset="-122"/>
              </a:rPr>
              <a:t>阻塞</a:t>
            </a:r>
            <a:endParaRPr lang="en-US" altLang="zh-CN" sz="2400" dirty="0">
              <a:latin typeface="宋体" pitchFamily="2" charset="-122"/>
            </a:endParaRPr>
          </a:p>
          <a:p>
            <a:r>
              <a:rPr lang="zh-CN" altLang="en-US" sz="2400" dirty="0" smtClean="0">
                <a:latin typeface="宋体" pitchFamily="2" charset="-122"/>
              </a:rPr>
              <a:t>比如</a:t>
            </a:r>
            <a:r>
              <a:rPr lang="en-US" altLang="zh-CN" sz="2400" dirty="0" smtClean="0">
                <a:latin typeface="宋体" pitchFamily="2" charset="-122"/>
              </a:rPr>
              <a:t>read</a:t>
            </a:r>
            <a:r>
              <a:rPr lang="zh-CN" altLang="en-US" sz="2400" dirty="0" smtClean="0">
                <a:latin typeface="宋体" pitchFamily="2" charset="-122"/>
              </a:rPr>
              <a:t>函数，如果设备暂时没有数据可读就返回</a:t>
            </a:r>
            <a:r>
              <a:rPr lang="en-US" altLang="zh-CN" sz="2400" dirty="0" smtClean="0">
                <a:latin typeface="宋体" pitchFamily="2" charset="-122"/>
              </a:rPr>
              <a:t>-1</a:t>
            </a:r>
            <a:r>
              <a:rPr lang="zh-CN" altLang="en-US" sz="2400" dirty="0" smtClean="0">
                <a:latin typeface="宋体" pitchFamily="2" charset="-122"/>
              </a:rPr>
              <a:t>，同时置</a:t>
            </a:r>
            <a:r>
              <a:rPr lang="en-US" altLang="zh-CN" sz="2400" dirty="0" err="1" smtClean="0">
                <a:latin typeface="宋体" pitchFamily="2" charset="-122"/>
              </a:rPr>
              <a:t>errno</a:t>
            </a:r>
            <a:r>
              <a:rPr lang="en-US" altLang="zh-CN" sz="2400" dirty="0" smtClean="0">
                <a:latin typeface="宋体" pitchFamily="2" charset="-122"/>
              </a:rPr>
              <a:t>(</a:t>
            </a:r>
            <a:r>
              <a:rPr lang="zh-CN" altLang="en-US" sz="2400" dirty="0" smtClean="0">
                <a:latin typeface="宋体" pitchFamily="2" charset="-122"/>
              </a:rPr>
              <a:t>标准错误输出</a:t>
            </a:r>
            <a:r>
              <a:rPr lang="en-US" altLang="zh-CN" sz="2400" dirty="0" smtClean="0">
                <a:latin typeface="宋体" pitchFamily="2" charset="-122"/>
              </a:rPr>
              <a:t>)</a:t>
            </a:r>
            <a:r>
              <a:rPr lang="zh-CN" altLang="en-US" sz="2400" dirty="0" smtClean="0">
                <a:latin typeface="宋体" pitchFamily="2" charset="-122"/>
              </a:rPr>
              <a:t>为</a:t>
            </a:r>
            <a:r>
              <a:rPr lang="en-US" altLang="zh-CN" sz="2400" dirty="0" smtClean="0">
                <a:latin typeface="宋体" pitchFamily="2" charset="-122"/>
              </a:rPr>
              <a:t>EWOULDBLOCK,</a:t>
            </a:r>
            <a:r>
              <a:rPr lang="zh-CN" altLang="en-US" sz="2400" dirty="0" smtClean="0">
                <a:latin typeface="宋体" pitchFamily="2" charset="-122"/>
              </a:rPr>
              <a:t>表示本该阻塞的，但事实上并没有阻塞而是直接返回错误信息</a:t>
            </a:r>
            <a:endParaRPr lang="en-US" altLang="zh-CN" sz="2400" dirty="0" smtClean="0">
              <a:latin typeface="宋体" pitchFamily="2" charset="-122"/>
            </a:endParaRPr>
          </a:p>
          <a:p>
            <a:r>
              <a:rPr lang="zh-CN" altLang="en-US" sz="2400" dirty="0" smtClean="0">
                <a:latin typeface="宋体" pitchFamily="2" charset="-122"/>
              </a:rPr>
              <a:t>通过轮询方式试着再读一次，而不是阻塞在这里死等，这样可以同时监视多个设备</a:t>
            </a:r>
            <a:endParaRPr lang="en-US" altLang="zh-CN" sz="2400" dirty="0" smtClean="0">
              <a:latin typeface="宋体" pitchFamily="2" charset="-122"/>
            </a:endParaRPr>
          </a:p>
          <a:p>
            <a:r>
              <a:rPr lang="zh-CN" altLang="en-US" sz="2400" dirty="0" smtClean="0">
                <a:latin typeface="宋体" pitchFamily="2" charset="-122"/>
              </a:rPr>
              <a:t>阻塞和非阻塞的区别就在于没有数据到达的时候是否立刻返回</a:t>
            </a:r>
            <a:endParaRPr lang="en-US" altLang="zh-CN" sz="2400" dirty="0" smtClean="0">
              <a:latin typeface="宋体" pitchFamily="2" charset="-122"/>
            </a:endParaRPr>
          </a:p>
          <a:p>
            <a:r>
              <a:rPr lang="zh-CN" altLang="en-US" sz="2400" dirty="0" smtClean="0">
                <a:latin typeface="宋体" pitchFamily="2" charset="-122"/>
              </a:rPr>
              <a:t>非阻塞模式的操作主要在网络服务中应用，使得服务器得到最大的利用</a:t>
            </a:r>
            <a:endParaRPr lang="en-US" altLang="zh-CN" dirty="0" smtClean="0"/>
          </a:p>
          <a:p>
            <a:endParaRPr lang="zh-CN" altLang="en-US" dirty="0"/>
          </a:p>
        </p:txBody>
      </p:sp>
    </p:spTree>
    <p:extLst>
      <p:ext uri="{BB962C8B-B14F-4D97-AF65-F5344CB8AC3E}">
        <p14:creationId xmlns:p14="http://schemas.microsoft.com/office/powerpoint/2010/main" val="38426349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文件的非阻塞操作</a:t>
            </a:r>
          </a:p>
        </p:txBody>
      </p:sp>
      <p:sp>
        <p:nvSpPr>
          <p:cNvPr id="3" name="内容占位符 2"/>
          <p:cNvSpPr>
            <a:spLocks noGrp="1"/>
          </p:cNvSpPr>
          <p:nvPr>
            <p:ph idx="1"/>
          </p:nvPr>
        </p:nvSpPr>
        <p:spPr>
          <a:xfrm>
            <a:off x="611560" y="1196752"/>
            <a:ext cx="8229600" cy="4525963"/>
          </a:xfrm>
        </p:spPr>
        <p:txBody>
          <a:bodyPr/>
          <a:lstStyle/>
          <a:p>
            <a:pPr>
              <a:lnSpc>
                <a:spcPct val="150000"/>
              </a:lnSpc>
            </a:pPr>
            <a:r>
              <a:rPr lang="zh-CN" altLang="en-US" sz="2400" dirty="0" smtClean="0">
                <a:latin typeface="宋体" pitchFamily="2" charset="-122"/>
              </a:rPr>
              <a:t>文件非阻塞操作时文件打开模式设</a:t>
            </a:r>
            <a:r>
              <a:rPr lang="zh-CN" altLang="en-US" sz="2000" dirty="0" smtClean="0"/>
              <a:t>flags </a:t>
            </a:r>
            <a:r>
              <a:rPr lang="zh-CN" altLang="en-US" sz="2000" dirty="0"/>
              <a:t>| =O_NONBLOCK</a:t>
            </a:r>
          </a:p>
          <a:p>
            <a:pPr>
              <a:lnSpc>
                <a:spcPct val="150000"/>
              </a:lnSpc>
            </a:pPr>
            <a:r>
              <a:rPr lang="zh-CN" altLang="en-US" sz="2400" dirty="0"/>
              <a:t>文件阻塞操作时</a:t>
            </a:r>
            <a:r>
              <a:rPr lang="zh-CN" altLang="en-US" sz="2400" dirty="0" smtClean="0"/>
              <a:t>设flags </a:t>
            </a:r>
            <a:r>
              <a:rPr lang="zh-CN" altLang="en-US" sz="2400" dirty="0"/>
              <a:t>&amp;=~O_</a:t>
            </a:r>
            <a:r>
              <a:rPr lang="zh-CN" altLang="en-US" sz="2400" dirty="0" smtClean="0"/>
              <a:t>NONBLOCK</a:t>
            </a:r>
            <a:endParaRPr lang="en-US" altLang="zh-CN" sz="2400" dirty="0" smtClean="0"/>
          </a:p>
          <a:p>
            <a:pPr>
              <a:lnSpc>
                <a:spcPct val="150000"/>
              </a:lnSpc>
            </a:pPr>
            <a:r>
              <a:rPr lang="zh-CN" altLang="en-US" sz="2400" dirty="0" smtClean="0"/>
              <a:t>文件非阻塞时，通常每延迟等待一会来查询一下，以免做太多无用功在延时等待的时候可以调度其他进程执行</a:t>
            </a:r>
            <a:endParaRPr lang="en-US" altLang="zh-CN" sz="2400" dirty="0" smtClean="0"/>
          </a:p>
          <a:p>
            <a:pPr>
              <a:lnSpc>
                <a:spcPct val="150000"/>
              </a:lnSpc>
            </a:pPr>
            <a:endParaRPr lang="zh-CN" altLang="en-US" sz="2400" dirty="0"/>
          </a:p>
        </p:txBody>
      </p:sp>
      <p:sp>
        <p:nvSpPr>
          <p:cNvPr id="4" name="Text Box 1472"/>
          <p:cNvSpPr txBox="1"/>
          <p:nvPr/>
        </p:nvSpPr>
        <p:spPr>
          <a:xfrm>
            <a:off x="2411760" y="3573016"/>
            <a:ext cx="4211638" cy="29908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indent="266700">
              <a:spcAft>
                <a:spcPts val="310"/>
              </a:spcAft>
            </a:pPr>
            <a:r>
              <a:rPr lang="zh-CN" altLang="en-US" noProof="1">
                <a:cs typeface="+mn-ea"/>
              </a:rPr>
              <a:t>while(1) {</a:t>
            </a:r>
            <a:endParaRPr lang="zh-CN" altLang="en-US" noProof="1"/>
          </a:p>
          <a:p>
            <a:pPr indent="266700">
              <a:spcAft>
                <a:spcPts val="310"/>
              </a:spcAft>
            </a:pPr>
            <a:r>
              <a:rPr lang="zh-CN" altLang="en-US" noProof="1">
                <a:cs typeface="+mn-ea"/>
              </a:rPr>
              <a:t>	非阻塞read(设备1);</a:t>
            </a:r>
            <a:endParaRPr lang="zh-CN" altLang="en-US" noProof="1"/>
          </a:p>
          <a:p>
            <a:pPr indent="266700">
              <a:spcAft>
                <a:spcPts val="310"/>
              </a:spcAft>
            </a:pPr>
            <a:r>
              <a:rPr lang="zh-CN" altLang="en-US" noProof="1">
                <a:cs typeface="+mn-ea"/>
              </a:rPr>
              <a:t>	if(设备1有数据到达)</a:t>
            </a:r>
            <a:endParaRPr lang="zh-CN" altLang="en-US" noProof="1"/>
          </a:p>
          <a:p>
            <a:pPr indent="266700">
              <a:spcAft>
                <a:spcPts val="310"/>
              </a:spcAft>
            </a:pPr>
            <a:r>
              <a:rPr lang="zh-CN" altLang="en-US" noProof="1">
                <a:cs typeface="+mn-ea"/>
              </a:rPr>
              <a:t>	      处理数据;</a:t>
            </a:r>
            <a:endParaRPr lang="zh-CN" altLang="en-US" noProof="1"/>
          </a:p>
          <a:p>
            <a:pPr indent="266700">
              <a:spcAft>
                <a:spcPts val="310"/>
              </a:spcAft>
            </a:pPr>
            <a:r>
              <a:rPr lang="zh-CN" altLang="en-US" noProof="1">
                <a:cs typeface="+mn-ea"/>
              </a:rPr>
              <a:t>	       非阻塞read(设备2);</a:t>
            </a:r>
            <a:endParaRPr lang="zh-CN" altLang="en-US" noProof="1"/>
          </a:p>
          <a:p>
            <a:pPr indent="266700">
              <a:spcAft>
                <a:spcPts val="310"/>
              </a:spcAft>
            </a:pPr>
            <a:r>
              <a:rPr lang="zh-CN" altLang="en-US" noProof="1">
                <a:cs typeface="+mn-ea"/>
              </a:rPr>
              <a:t>	if(设备2有数据到达)</a:t>
            </a:r>
            <a:endParaRPr lang="zh-CN" altLang="en-US" noProof="1"/>
          </a:p>
          <a:p>
            <a:pPr indent="266700">
              <a:spcAft>
                <a:spcPts val="310"/>
              </a:spcAft>
            </a:pPr>
            <a:r>
              <a:rPr lang="zh-CN" altLang="en-US" noProof="1">
                <a:cs typeface="+mn-ea"/>
              </a:rPr>
              <a:t>	       处理数据;</a:t>
            </a:r>
            <a:endParaRPr lang="zh-CN" altLang="en-US" noProof="1"/>
          </a:p>
          <a:p>
            <a:pPr indent="266700">
              <a:spcAft>
                <a:spcPts val="310"/>
              </a:spcAft>
            </a:pPr>
            <a:r>
              <a:rPr lang="zh-CN" altLang="en-US" noProof="1">
                <a:cs typeface="+mn-ea"/>
              </a:rPr>
              <a:t>	...</a:t>
            </a:r>
            <a:endParaRPr lang="zh-CN" altLang="en-US" noProof="1"/>
          </a:p>
          <a:p>
            <a:pPr indent="266700">
              <a:spcAft>
                <a:spcPts val="310"/>
              </a:spcAft>
            </a:pPr>
            <a:r>
              <a:rPr lang="zh-CN" altLang="en-US" noProof="1">
                <a:cs typeface="+mn-ea"/>
              </a:rPr>
              <a:t>	sleep(n);</a:t>
            </a:r>
            <a:endParaRPr lang="zh-CN" altLang="en-US" noProof="1"/>
          </a:p>
          <a:p>
            <a:pPr indent="266700">
              <a:spcAft>
                <a:spcPts val="310"/>
              </a:spcAft>
            </a:pPr>
            <a:r>
              <a:rPr lang="zh-CN" altLang="en-US" noProof="1">
                <a:cs typeface="+mn-ea"/>
              </a:rPr>
              <a:t>}</a:t>
            </a:r>
            <a:endParaRPr lang="zh-CN" altLang="en-US" noProof="1"/>
          </a:p>
          <a:p>
            <a:endParaRPr lang="zh-CN" altLang="en-US" noProof="1"/>
          </a:p>
        </p:txBody>
      </p:sp>
    </p:spTree>
    <p:extLst>
      <p:ext uri="{BB962C8B-B14F-4D97-AF65-F5344CB8AC3E}">
        <p14:creationId xmlns:p14="http://schemas.microsoft.com/office/powerpoint/2010/main" val="215573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1" dirty="0" smtClean="0"/>
              <a:t>Linux</a:t>
            </a:r>
            <a:r>
              <a:rPr lang="zh-CN" altLang="en-US" b="1" dirty="0" smtClean="0"/>
              <a:t>的文件结构</a:t>
            </a:r>
          </a:p>
        </p:txBody>
      </p:sp>
      <p:sp>
        <p:nvSpPr>
          <p:cNvPr id="8195" name="Rectangle 3"/>
          <p:cNvSpPr>
            <a:spLocks noGrp="1" noChangeArrowheads="1"/>
          </p:cNvSpPr>
          <p:nvPr>
            <p:ph idx="1"/>
          </p:nvPr>
        </p:nvSpPr>
        <p:spPr/>
        <p:txBody>
          <a:bodyPr/>
          <a:lstStyle/>
          <a:p>
            <a:endParaRPr lang="zh-CN" altLang="zh-CN" smtClean="0"/>
          </a:p>
        </p:txBody>
      </p:sp>
      <p:sp>
        <p:nvSpPr>
          <p:cNvPr id="819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4CA90F-79CC-42DB-8D6A-3E9636F150CE}" type="slidenum">
              <a:rPr lang="en-US" altLang="zh-CN"/>
              <a:pPr/>
              <a:t>5</a:t>
            </a:fld>
            <a:endParaRPr lang="en-US" altLang="zh-CN"/>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80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r>
              <a:rPr lang="zh-CN" altLang="en-US" dirty="0"/>
              <a:t>文件的非阻塞操作</a:t>
            </a:r>
            <a:endParaRPr lang="zh-CN" altLang="en-US" dirty="0" smtClean="0"/>
          </a:p>
        </p:txBody>
      </p:sp>
      <p:sp>
        <p:nvSpPr>
          <p:cNvPr id="38914" name="文本框 100"/>
          <p:cNvSpPr txBox="1">
            <a:spLocks noChangeArrowheads="1"/>
          </p:cNvSpPr>
          <p:nvPr/>
        </p:nvSpPr>
        <p:spPr bwMode="auto">
          <a:xfrm>
            <a:off x="539552" y="1196752"/>
            <a:ext cx="7907536"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a:latin typeface="+mn-ea"/>
                <a:ea typeface="+mn-ea"/>
              </a:rPr>
              <a:t>例</a:t>
            </a:r>
            <a:r>
              <a:rPr lang="en-US" altLang="zh-CN" sz="2400" dirty="0">
                <a:latin typeface="+mn-ea"/>
                <a:ea typeface="+mn-ea"/>
                <a:cs typeface="Times New Roman" pitchFamily="18" charset="0"/>
              </a:rPr>
              <a:t>5.9</a:t>
            </a:r>
            <a:r>
              <a:rPr lang="en-US" altLang="zh-CN" sz="2400" dirty="0">
                <a:latin typeface="+mn-ea"/>
                <a:ea typeface="+mn-ea"/>
              </a:rPr>
              <a:t>  </a:t>
            </a:r>
            <a:r>
              <a:rPr lang="zh-CN" altLang="en-US" sz="2400" dirty="0">
                <a:latin typeface="+mn-ea"/>
                <a:ea typeface="+mn-ea"/>
              </a:rPr>
              <a:t>以下是一个非阻塞</a:t>
            </a:r>
            <a:r>
              <a:rPr lang="en-US" altLang="zh-CN" sz="2400" dirty="0">
                <a:latin typeface="+mn-ea"/>
                <a:ea typeface="+mn-ea"/>
                <a:cs typeface="Times New Roman" pitchFamily="18" charset="0"/>
              </a:rPr>
              <a:t>I/O</a:t>
            </a:r>
            <a:r>
              <a:rPr lang="zh-CN" altLang="en-US" sz="2400" dirty="0">
                <a:latin typeface="+mn-ea"/>
                <a:ea typeface="+mn-ea"/>
              </a:rPr>
              <a:t>的例子。程序打开当前终端文件</a:t>
            </a:r>
            <a:r>
              <a:rPr lang="en-US" altLang="zh-CN" sz="2400" dirty="0">
                <a:latin typeface="+mn-ea"/>
                <a:ea typeface="+mn-ea"/>
                <a:cs typeface="Times New Roman" pitchFamily="18" charset="0"/>
              </a:rPr>
              <a:t>/dev/</a:t>
            </a:r>
            <a:r>
              <a:rPr lang="en-US" altLang="zh-CN" sz="2400" dirty="0" err="1">
                <a:latin typeface="+mn-ea"/>
                <a:ea typeface="+mn-ea"/>
                <a:cs typeface="Times New Roman" pitchFamily="18" charset="0"/>
              </a:rPr>
              <a:t>tty</a:t>
            </a:r>
            <a:r>
              <a:rPr lang="zh-CN" altLang="en-US" sz="2400" dirty="0">
                <a:latin typeface="+mn-ea"/>
                <a:ea typeface="+mn-ea"/>
              </a:rPr>
              <a:t>，在打开时设定</a:t>
            </a:r>
            <a:r>
              <a:rPr lang="en-US" altLang="zh-CN" sz="2400" dirty="0">
                <a:latin typeface="+mn-ea"/>
                <a:ea typeface="+mn-ea"/>
                <a:cs typeface="Times New Roman" pitchFamily="18" charset="0"/>
              </a:rPr>
              <a:t>O_NONBLOCK</a:t>
            </a:r>
            <a:r>
              <a:rPr lang="zh-CN" altLang="en-US" sz="2400" dirty="0">
                <a:latin typeface="+mn-ea"/>
                <a:ea typeface="+mn-ea"/>
              </a:rPr>
              <a:t>标志。程序运行时每隔一定时间（</a:t>
            </a:r>
            <a:r>
              <a:rPr lang="en-US" altLang="zh-CN" sz="2400" dirty="0">
                <a:latin typeface="+mn-ea"/>
                <a:ea typeface="+mn-ea"/>
                <a:cs typeface="Times New Roman" pitchFamily="18" charset="0"/>
              </a:rPr>
              <a:t>6</a:t>
            </a:r>
            <a:r>
              <a:rPr lang="zh-CN" altLang="en-US" sz="2400" dirty="0">
                <a:latin typeface="+mn-ea"/>
                <a:ea typeface="+mn-ea"/>
              </a:rPr>
              <a:t>秒）等待用户从终端输入，共等待</a:t>
            </a:r>
            <a:r>
              <a:rPr lang="en-US" altLang="zh-CN" sz="2400" dirty="0">
                <a:latin typeface="+mn-ea"/>
                <a:ea typeface="+mn-ea"/>
                <a:cs typeface="Times New Roman" pitchFamily="18" charset="0"/>
              </a:rPr>
              <a:t>30</a:t>
            </a:r>
            <a:r>
              <a:rPr lang="zh-CN" altLang="en-US" sz="2400" dirty="0">
                <a:latin typeface="+mn-ea"/>
                <a:ea typeface="+mn-ea"/>
              </a:rPr>
              <a:t>秒。每次等待时屏幕都有提示</a:t>
            </a:r>
            <a:r>
              <a:rPr lang="zh-CN" altLang="en-US" sz="2400" dirty="0" smtClean="0">
                <a:latin typeface="+mn-ea"/>
                <a:ea typeface="+mn-ea"/>
              </a:rPr>
              <a:t>“</a:t>
            </a:r>
            <a:r>
              <a:rPr lang="en-US" altLang="zh-CN" sz="2400" dirty="0" smtClean="0">
                <a:latin typeface="+mn-ea"/>
                <a:ea typeface="+mn-ea"/>
              </a:rPr>
              <a:t>try again</a:t>
            </a:r>
            <a:r>
              <a:rPr lang="zh-CN" altLang="en-US" sz="2400" dirty="0" smtClean="0">
                <a:latin typeface="+mn-ea"/>
                <a:ea typeface="+mn-ea"/>
              </a:rPr>
              <a:t>”</a:t>
            </a:r>
            <a:r>
              <a:rPr lang="zh-CN" altLang="en-US" sz="2400" dirty="0">
                <a:latin typeface="+mn-ea"/>
                <a:ea typeface="+mn-ea"/>
              </a:rPr>
              <a:t>。</a:t>
            </a:r>
            <a:r>
              <a:rPr lang="en-US" altLang="zh-CN" sz="2400" dirty="0">
                <a:latin typeface="+mn-ea"/>
                <a:ea typeface="+mn-ea"/>
                <a:cs typeface="Times New Roman" pitchFamily="18" charset="0"/>
              </a:rPr>
              <a:t>30</a:t>
            </a:r>
            <a:r>
              <a:rPr lang="zh-CN" altLang="en-US" sz="2400" dirty="0">
                <a:latin typeface="+mn-ea"/>
                <a:ea typeface="+mn-ea"/>
              </a:rPr>
              <a:t>秒后继续执行主程序，并在输出以下图形后结束。</a:t>
            </a:r>
            <a:endParaRPr lang="zh-CN" altLang="en-US" sz="2400" dirty="0">
              <a:latin typeface="+mn-ea"/>
              <a:ea typeface="+mn-ea"/>
              <a:cs typeface="Times New Roman" pitchFamily="18" charset="0"/>
            </a:endParaRPr>
          </a:p>
          <a:p>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 *</a:t>
            </a:r>
          </a:p>
          <a:p>
            <a:r>
              <a:rPr lang="en-US" altLang="zh-CN" sz="2400" dirty="0">
                <a:latin typeface="Times New Roman" pitchFamily="18" charset="0"/>
                <a:cs typeface="Times New Roman" pitchFamily="18" charset="0"/>
              </a:rPr>
              <a:t> * * *</a:t>
            </a:r>
          </a:p>
          <a:p>
            <a:r>
              <a:rPr lang="en-US" altLang="zh-CN" sz="2400" dirty="0">
                <a:latin typeface="Times New Roman" pitchFamily="18" charset="0"/>
                <a:cs typeface="Times New Roman" pitchFamily="18" charset="0"/>
              </a:rPr>
              <a:t> * * * *</a:t>
            </a:r>
          </a:p>
          <a:p>
            <a:r>
              <a:rPr lang="en-US" altLang="zh-CN" sz="2400" dirty="0">
                <a:latin typeface="Times New Roman" pitchFamily="18" charset="0"/>
                <a:cs typeface="Times New Roman" pitchFamily="18" charset="0"/>
              </a:rPr>
              <a:t> * * * * </a:t>
            </a:r>
            <a:r>
              <a:rPr lang="en-US" altLang="zh-CN" sz="2400" dirty="0" smtClean="0">
                <a:latin typeface="Times New Roman" pitchFamily="18" charset="0"/>
                <a:cs typeface="Times New Roman" pitchFamily="18" charset="0"/>
              </a:rPr>
              <a:t>*</a:t>
            </a:r>
          </a:p>
          <a:p>
            <a:pPr marL="342900" indent="-342900" fontAlgn="base">
              <a:spcBef>
                <a:spcPct val="20000"/>
              </a:spcBef>
              <a:spcAft>
                <a:spcPct val="0"/>
              </a:spcAft>
              <a:buClr>
                <a:srgbClr val="339966"/>
              </a:buClr>
              <a:buFont typeface="Wingdings" pitchFamily="2" charset="2"/>
              <a:buChar char="q"/>
            </a:pPr>
            <a:r>
              <a:rPr lang="zh-CN" altLang="en-US" sz="2400" b="1" dirty="0">
                <a:latin typeface="+mn-lt"/>
                <a:ea typeface="+mn-ea"/>
              </a:rPr>
              <a:t>步骤 </a:t>
            </a:r>
            <a:r>
              <a:rPr lang="en-US" altLang="zh-CN" sz="2400" b="1" dirty="0">
                <a:latin typeface="+mn-lt"/>
                <a:ea typeface="+mn-ea"/>
              </a:rPr>
              <a:t>1:</a:t>
            </a:r>
            <a:r>
              <a:rPr lang="zh-CN" altLang="en-US" sz="2400" b="1" dirty="0">
                <a:latin typeface="+mn-lt"/>
                <a:ea typeface="+mn-ea"/>
              </a:rPr>
              <a:t>用</a:t>
            </a:r>
            <a:r>
              <a:rPr lang="en-US" altLang="zh-CN" sz="2400" b="1" dirty="0">
                <a:latin typeface="+mn-lt"/>
                <a:ea typeface="+mn-ea"/>
              </a:rPr>
              <a:t>vi </a:t>
            </a:r>
            <a:r>
              <a:rPr lang="zh-CN" altLang="en-US" sz="2400" b="1" dirty="0">
                <a:latin typeface="+mn-lt"/>
                <a:ea typeface="+mn-ea"/>
              </a:rPr>
              <a:t>命令创建</a:t>
            </a:r>
            <a:r>
              <a:rPr lang="en-US" altLang="zh-CN" sz="2400" b="1" dirty="0" smtClean="0">
                <a:latin typeface="+mn-lt"/>
                <a:ea typeface="+mn-ea"/>
              </a:rPr>
              <a:t>5-9.c</a:t>
            </a:r>
            <a:r>
              <a:rPr lang="zh-CN" altLang="en-US" sz="2400" b="1" dirty="0">
                <a:latin typeface="+mn-lt"/>
                <a:ea typeface="+mn-ea"/>
              </a:rPr>
              <a:t>文件</a:t>
            </a:r>
          </a:p>
          <a:p>
            <a:pPr lvl="1">
              <a:buNone/>
            </a:pPr>
            <a:r>
              <a:rPr lang="zh-CN" altLang="en-US" sz="2400" dirty="0"/>
              <a:t> </a:t>
            </a:r>
            <a:r>
              <a:rPr lang="en-US" altLang="zh-CN" sz="2400" dirty="0"/>
              <a:t>[</a:t>
            </a:r>
            <a:r>
              <a:rPr lang="en-US" altLang="zh-CN" sz="2400" dirty="0" err="1"/>
              <a:t>root@localhost</a:t>
            </a:r>
            <a:r>
              <a:rPr lang="en-US" altLang="zh-CN" sz="2400" dirty="0"/>
              <a:t> root]#</a:t>
            </a:r>
            <a:r>
              <a:rPr lang="en-US" altLang="zh-CN" sz="2400" b="1" dirty="0"/>
              <a:t>vi </a:t>
            </a:r>
            <a:r>
              <a:rPr lang="en-US" altLang="zh-CN" sz="2400" b="1" dirty="0" smtClean="0"/>
              <a:t>5-9.c</a:t>
            </a:r>
            <a:endParaRPr lang="en-US" altLang="zh-CN" sz="2400" dirty="0" smtClean="0">
              <a:latin typeface="Times New Roman" pitchFamily="18" charset="0"/>
              <a:cs typeface="Times New Roman" pitchFamily="18" charset="0"/>
            </a:endParaRPr>
          </a:p>
          <a:p>
            <a:endParaRPr lang="zh-CN" alt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0"/>
            <a:ext cx="8944488"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2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文件的非阻塞操作</a:t>
            </a:r>
          </a:p>
        </p:txBody>
      </p:sp>
      <p:sp>
        <p:nvSpPr>
          <p:cNvPr id="3" name="内容占位符 2"/>
          <p:cNvSpPr>
            <a:spLocks noGrp="1"/>
          </p:cNvSpPr>
          <p:nvPr>
            <p:ph idx="1"/>
          </p:nvPr>
        </p:nvSpPr>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5-9.c  </a:t>
            </a:r>
            <a:r>
              <a:rPr lang="en-US" altLang="zh-CN" b="1" dirty="0"/>
              <a:t>–o  </a:t>
            </a:r>
            <a:r>
              <a:rPr lang="en-US" altLang="zh-CN" b="1" dirty="0" smtClean="0"/>
              <a:t>5-9</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5-9</a:t>
            </a:r>
            <a:endParaRPr lang="en-US" altLang="zh-CN" b="1" dirty="0"/>
          </a:p>
          <a:p>
            <a:endParaRPr lang="zh-CN"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79" y="2996952"/>
            <a:ext cx="360691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187" y="3012380"/>
            <a:ext cx="462237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6396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683568" y="1124744"/>
            <a:ext cx="8208912" cy="4525963"/>
          </a:xfrm>
        </p:spPr>
        <p:txBody>
          <a:bodyPr/>
          <a:lstStyle/>
          <a:p>
            <a:r>
              <a:rPr lang="zh-CN" altLang="en-US" dirty="0"/>
              <a:t>Linux是多用户操作系统，多个用户共同使用、操作同一个文件的事情很容易</a:t>
            </a:r>
            <a:r>
              <a:rPr lang="zh-CN" altLang="en-US" dirty="0" smtClean="0"/>
              <a:t>发生</a:t>
            </a:r>
            <a:endParaRPr lang="en-US" altLang="zh-CN" dirty="0" smtClean="0"/>
          </a:p>
          <a:p>
            <a:r>
              <a:rPr lang="zh-CN" altLang="en-US" dirty="0" smtClean="0"/>
              <a:t>Linux</a:t>
            </a:r>
            <a:r>
              <a:rPr lang="zh-CN" altLang="en-US" dirty="0"/>
              <a:t>操作系统需要给这个文件上锁，以避免共享的资源产生竞争，导致数据读写</a:t>
            </a:r>
            <a:r>
              <a:rPr lang="zh-CN" altLang="en-US" dirty="0" smtClean="0"/>
              <a:t>错误</a:t>
            </a:r>
            <a:endParaRPr lang="en-US" altLang="zh-CN" dirty="0" smtClean="0"/>
          </a:p>
          <a:p>
            <a:r>
              <a:rPr lang="zh-CN" altLang="en-US" dirty="0" smtClean="0"/>
              <a:t>在</a:t>
            </a:r>
            <a:r>
              <a:rPr lang="zh-CN" altLang="en-US" dirty="0"/>
              <a:t>Linux系统中，给文件上锁主要有建议性锁和强制性</a:t>
            </a:r>
            <a:r>
              <a:rPr lang="zh-CN" altLang="en-US" dirty="0" smtClean="0"/>
              <a:t>锁</a:t>
            </a:r>
            <a:endParaRPr lang="en-US" altLang="zh-CN" dirty="0" smtClean="0"/>
          </a:p>
          <a:p>
            <a:pPr lvl="1"/>
            <a:r>
              <a:rPr lang="zh-CN" altLang="en-US" dirty="0" smtClean="0"/>
              <a:t>给文件加建议性锁用</a:t>
            </a:r>
            <a:r>
              <a:rPr lang="en-US" altLang="zh-CN" dirty="0" smtClean="0"/>
              <a:t>flock</a:t>
            </a:r>
            <a:r>
              <a:rPr lang="zh-CN" altLang="en-US" dirty="0" smtClean="0"/>
              <a:t>函数</a:t>
            </a:r>
            <a:endParaRPr lang="en-US" altLang="zh-CN" dirty="0" smtClean="0"/>
          </a:p>
          <a:p>
            <a:pPr lvl="1"/>
            <a:r>
              <a:rPr lang="zh-CN" altLang="en-US" dirty="0" smtClean="0"/>
              <a:t>给文件加强制性锁用</a:t>
            </a:r>
            <a:r>
              <a:rPr lang="en-US" altLang="zh-CN" dirty="0" err="1" smtClean="0"/>
              <a:t>fcntl</a:t>
            </a:r>
            <a:r>
              <a:rPr lang="zh-CN" altLang="en-US" dirty="0" smtClean="0"/>
              <a:t>函数</a:t>
            </a:r>
            <a:endParaRPr lang="zh-CN" altLang="en-US" dirty="0"/>
          </a:p>
          <a:p>
            <a:r>
              <a:rPr lang="zh-CN" altLang="en-US" dirty="0"/>
              <a:t>一般情况下系统使用强制性锁而很少使用建议性锁</a:t>
            </a:r>
            <a:endParaRPr lang="en-US" altLang="zh-CN" dirty="0"/>
          </a:p>
          <a:p>
            <a:endParaRPr lang="zh-CN" altLang="en-US" dirty="0"/>
          </a:p>
        </p:txBody>
      </p:sp>
    </p:spTree>
    <p:extLst>
      <p:ext uri="{BB962C8B-B14F-4D97-AF65-F5344CB8AC3E}">
        <p14:creationId xmlns:p14="http://schemas.microsoft.com/office/powerpoint/2010/main" val="32546665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r>
              <a:rPr lang="zh-CN" altLang="en-US" dirty="0"/>
              <a:t>函数fcntl应用及文件上锁</a:t>
            </a:r>
            <a:endParaRPr lang="zh-CN" altLang="en-US" dirty="0" smtClean="0"/>
          </a:p>
        </p:txBody>
      </p:sp>
      <p:sp>
        <p:nvSpPr>
          <p:cNvPr id="40962" name="内容占位符 2"/>
          <p:cNvSpPr>
            <a:spLocks noGrp="1" noChangeArrowheads="1"/>
          </p:cNvSpPr>
          <p:nvPr>
            <p:ph idx="1"/>
          </p:nvPr>
        </p:nvSpPr>
        <p:spPr>
          <a:xfrm>
            <a:off x="611560" y="1124744"/>
            <a:ext cx="8229600" cy="4525963"/>
          </a:xfrm>
        </p:spPr>
        <p:txBody>
          <a:bodyPr>
            <a:normAutofit/>
          </a:bodyPr>
          <a:lstStyle/>
          <a:p>
            <a:r>
              <a:rPr lang="zh-CN" altLang="en-US" dirty="0"/>
              <a:t>一般情况下系统都使用强制性锁</a:t>
            </a:r>
            <a:endParaRPr lang="en-US" altLang="zh-CN" dirty="0"/>
          </a:p>
          <a:p>
            <a:r>
              <a:rPr lang="zh-CN" altLang="en-US" dirty="0"/>
              <a:t>可以用</a:t>
            </a:r>
            <a:r>
              <a:rPr lang="en-US" altLang="zh-CN" dirty="0" err="1"/>
              <a:t>fcntl</a:t>
            </a:r>
            <a:r>
              <a:rPr lang="zh-CN" altLang="en-US" dirty="0"/>
              <a:t>函数改变一个已经打开的文件属性，可以重新设置读，写，追加，非阻塞等标志</a:t>
            </a:r>
            <a:endParaRPr lang="en-US" altLang="zh-CN" dirty="0"/>
          </a:p>
          <a:p>
            <a:r>
              <a:rPr lang="en-US" altLang="zh-CN" dirty="0" err="1" smtClean="0"/>
              <a:t>fcntl</a:t>
            </a:r>
            <a:r>
              <a:rPr lang="zh-CN" altLang="en-US" dirty="0"/>
              <a:t>函数使用</a:t>
            </a:r>
            <a:r>
              <a:rPr lang="en-US" altLang="zh-CN" dirty="0"/>
              <a:t>F_GETFL</a:t>
            </a:r>
            <a:r>
              <a:rPr lang="zh-CN" altLang="en-US" dirty="0"/>
              <a:t>和</a:t>
            </a:r>
            <a:r>
              <a:rPr lang="en-US" altLang="zh-CN" dirty="0"/>
              <a:t>F_SETFL</a:t>
            </a:r>
            <a:r>
              <a:rPr lang="zh-CN" altLang="en-US" dirty="0"/>
              <a:t>来读取、设置文件锁的属性</a:t>
            </a:r>
            <a:endParaRPr lang="en-US" altLang="zh-CN" dirty="0"/>
          </a:p>
          <a:p>
            <a:r>
              <a:rPr lang="zh-CN" altLang="en-US" dirty="0">
                <a:solidFill>
                  <a:srgbClr val="FF0000"/>
                </a:solidFill>
              </a:rPr>
              <a:t>可以改变的文件锁的属性标志</a:t>
            </a:r>
            <a:r>
              <a:rPr lang="zh-CN" altLang="en-US" dirty="0"/>
              <a:t>有</a:t>
            </a:r>
            <a:r>
              <a:rPr lang="en-US" altLang="zh-CN" dirty="0"/>
              <a:t>O_APPEND</a:t>
            </a:r>
            <a:r>
              <a:rPr lang="zh-CN" altLang="en-US" dirty="0"/>
              <a:t>，</a:t>
            </a:r>
            <a:r>
              <a:rPr lang="en-US" altLang="zh-CN" dirty="0"/>
              <a:t>O_ASYNC</a:t>
            </a:r>
            <a:r>
              <a:rPr lang="zh-CN" altLang="en-US" dirty="0"/>
              <a:t>，</a:t>
            </a:r>
            <a:r>
              <a:rPr lang="en-US" altLang="zh-CN" dirty="0"/>
              <a:t>O_DIRECT</a:t>
            </a:r>
            <a:r>
              <a:rPr lang="zh-CN" altLang="en-US" dirty="0"/>
              <a:t>，</a:t>
            </a:r>
            <a:r>
              <a:rPr lang="en-US" altLang="zh-CN" dirty="0"/>
              <a:t>O_NOATIME</a:t>
            </a:r>
            <a:r>
              <a:rPr lang="zh-CN" altLang="en-US" dirty="0"/>
              <a:t>，</a:t>
            </a:r>
            <a:r>
              <a:rPr lang="en-US" altLang="zh-CN" dirty="0" smtClean="0"/>
              <a:t>O_NONBLOCK</a:t>
            </a:r>
            <a:endParaRPr lang="en-US" altLang="zh-CN" dirty="0"/>
          </a:p>
        </p:txBody>
      </p:sp>
    </p:spTree>
    <p:extLst>
      <p:ext uri="{BB962C8B-B14F-4D97-AF65-F5344CB8AC3E}">
        <p14:creationId xmlns:p14="http://schemas.microsoft.com/office/powerpoint/2010/main" val="783118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467544" y="1052736"/>
            <a:ext cx="8424936" cy="5544616"/>
          </a:xfrm>
        </p:spPr>
        <p:txBody>
          <a:bodyPr/>
          <a:lstStyle/>
          <a:p>
            <a:r>
              <a:rPr lang="zh-CN" altLang="en-US" sz="2400" b="1" dirty="0" smtClean="0"/>
              <a:t>获取</a:t>
            </a:r>
            <a:r>
              <a:rPr lang="zh-CN" altLang="en-US" sz="2400" b="1" dirty="0"/>
              <a:t>文件的flags，即open函数的第二个参数:</a:t>
            </a:r>
          </a:p>
          <a:p>
            <a:pPr marL="0" indent="0">
              <a:buNone/>
            </a:pPr>
            <a:r>
              <a:rPr lang="zh-CN" altLang="en-US" sz="2000" dirty="0"/>
              <a:t>   flags = fcntl(fd,F_GETFL,0);</a:t>
            </a:r>
          </a:p>
          <a:p>
            <a:r>
              <a:rPr lang="zh-CN" altLang="en-US" sz="2400" b="1" dirty="0" smtClean="0"/>
              <a:t>设置</a:t>
            </a:r>
            <a:r>
              <a:rPr lang="zh-CN" altLang="en-US" sz="2400" b="1" dirty="0"/>
              <a:t>文件的flags:  </a:t>
            </a:r>
            <a:endParaRPr lang="en-US" altLang="zh-CN" sz="2400" b="1" dirty="0" smtClean="0"/>
          </a:p>
          <a:p>
            <a:pPr marL="0" indent="0">
              <a:buNone/>
            </a:pPr>
            <a:r>
              <a:rPr lang="zh-CN" altLang="en-US" sz="2000" dirty="0"/>
              <a:t> </a:t>
            </a:r>
            <a:r>
              <a:rPr lang="zh-CN" altLang="en-US" sz="2000" dirty="0" smtClean="0"/>
              <a:t>     fcntl</a:t>
            </a:r>
            <a:r>
              <a:rPr lang="zh-CN" altLang="en-US" sz="2000" dirty="0"/>
              <a:t>(fd,F_SETFL,flags);</a:t>
            </a:r>
          </a:p>
          <a:p>
            <a:r>
              <a:rPr lang="zh-CN" altLang="en-US" sz="2400" b="1" dirty="0" smtClean="0"/>
              <a:t>增加</a:t>
            </a:r>
            <a:r>
              <a:rPr lang="zh-CN" altLang="en-US" sz="2400" b="1" dirty="0"/>
              <a:t>文件的某个flags，比如文件原本是阻塞的，想设置成非阻塞:</a:t>
            </a:r>
          </a:p>
          <a:p>
            <a:pPr marL="0" indent="0">
              <a:buNone/>
            </a:pPr>
            <a:r>
              <a:rPr lang="zh-CN" altLang="en-US" sz="2000" dirty="0"/>
              <a:t>  flags = fcntl(fd,F_GETFL,0);</a:t>
            </a:r>
          </a:p>
          <a:p>
            <a:pPr marL="0" indent="0">
              <a:buNone/>
            </a:pPr>
            <a:r>
              <a:rPr lang="zh-CN" altLang="en-US" sz="2000" dirty="0"/>
              <a:t>  flags |= O_NONBLOCK;</a:t>
            </a:r>
          </a:p>
          <a:p>
            <a:pPr marL="0" indent="0">
              <a:buNone/>
            </a:pPr>
            <a:r>
              <a:rPr lang="zh-CN" altLang="en-US" sz="2000" dirty="0"/>
              <a:t>  fcntl(fd,F_SETFL,flags);</a:t>
            </a:r>
          </a:p>
          <a:p>
            <a:r>
              <a:rPr lang="zh-CN" altLang="en-US" sz="2400" b="1" dirty="0" smtClean="0"/>
              <a:t>取消</a:t>
            </a:r>
            <a:r>
              <a:rPr lang="zh-CN" altLang="en-US" sz="2400" b="1" dirty="0"/>
              <a:t>文件的某个flags，比如文件原本是非阻塞的，想设置成为阻塞:</a:t>
            </a:r>
          </a:p>
          <a:p>
            <a:pPr marL="0" indent="0">
              <a:buNone/>
            </a:pPr>
            <a:r>
              <a:rPr lang="zh-CN" altLang="en-US" sz="2000" dirty="0"/>
              <a:t>  flags = fcntl(fd,F_GETFL,0);</a:t>
            </a:r>
          </a:p>
          <a:p>
            <a:pPr marL="0" indent="0">
              <a:buNone/>
            </a:pPr>
            <a:r>
              <a:rPr lang="zh-CN" altLang="en-US" sz="2000" dirty="0"/>
              <a:t>  flags &amp;= ~O_NONBLOCK;</a:t>
            </a:r>
          </a:p>
          <a:p>
            <a:pPr marL="0" indent="0">
              <a:buNone/>
            </a:pPr>
            <a:r>
              <a:rPr lang="zh-CN" altLang="en-US" sz="2000" dirty="0"/>
              <a:t>  fcntl(fd,F_SETFL,flags);</a:t>
            </a:r>
          </a:p>
          <a:p>
            <a:endParaRPr lang="zh-CN" altLang="en-US" dirty="0"/>
          </a:p>
        </p:txBody>
      </p:sp>
    </p:spTree>
    <p:extLst>
      <p:ext uri="{BB962C8B-B14F-4D97-AF65-F5344CB8AC3E}">
        <p14:creationId xmlns:p14="http://schemas.microsoft.com/office/powerpoint/2010/main" val="595569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r>
              <a:rPr lang="zh-CN" altLang="en-US" dirty="0"/>
              <a:t>函数fcntl应用及文件上锁</a:t>
            </a:r>
            <a:endParaRPr lang="zh-CN" altLang="en-US" dirty="0" smtClean="0"/>
          </a:p>
        </p:txBody>
      </p:sp>
      <p:sp>
        <p:nvSpPr>
          <p:cNvPr id="41986" name="内容占位符 2"/>
          <p:cNvSpPr>
            <a:spLocks noGrp="1" noChangeArrowheads="1"/>
          </p:cNvSpPr>
          <p:nvPr>
            <p:ph idx="1"/>
          </p:nvPr>
        </p:nvSpPr>
        <p:spPr>
          <a:xfrm>
            <a:off x="611560" y="1196752"/>
            <a:ext cx="8229600" cy="4525963"/>
          </a:xfrm>
        </p:spPr>
        <p:txBody>
          <a:bodyPr/>
          <a:lstStyle/>
          <a:p>
            <a:pPr marL="0" indent="0">
              <a:buFont typeface="Wingdings" pitchFamily="2" charset="2"/>
              <a:buNone/>
            </a:pPr>
            <a:r>
              <a:rPr lang="zh-CN" altLang="en-US" sz="2400" dirty="0" smtClean="0"/>
              <a:t>例5.10  文件锁的操作，应用函数fcntl获取标准输出文件的STDIN_FILENO锁的属性，然后添加O_NONBLOCK属性到标准输出文件STDIN_FILENO中。</a:t>
            </a:r>
            <a:endParaRPr lang="en-US" altLang="zh-CN" sz="2400" dirty="0" smtClean="0"/>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5-10.c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5-10.c</a:t>
            </a:r>
            <a:endParaRPr lang="zh-CN" altLang="en-US" dirty="0"/>
          </a:p>
          <a:p>
            <a:pPr marL="0" indent="0">
              <a:buFont typeface="Wingdings" pitchFamily="2" charset="2"/>
              <a:buNone/>
            </a:pPr>
            <a:endParaRPr lang="zh-CN" altLang="en-US" sz="2400" dirty="0" smtClean="0"/>
          </a:p>
          <a:p>
            <a:pPr marL="0" indent="0">
              <a:buFont typeface="Wingdings" pitchFamily="2" charset="2"/>
              <a:buNone/>
            </a:pPr>
            <a:endParaRPr lang="zh-CN" alt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0"/>
            <a:ext cx="5645021"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9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r>
              <a:rPr lang="zh-CN" altLang="en-US" dirty="0"/>
              <a:t>函数fcntl应用及文件上锁</a:t>
            </a:r>
            <a:endParaRPr lang="zh-CN" altLang="en-US" dirty="0" smtClean="0"/>
          </a:p>
        </p:txBody>
      </p:sp>
      <p:sp>
        <p:nvSpPr>
          <p:cNvPr id="41986" name="内容占位符 2"/>
          <p:cNvSpPr>
            <a:spLocks noGrp="1" noChangeArrowheads="1"/>
          </p:cNvSpPr>
          <p:nvPr>
            <p:ph idx="1"/>
          </p:nvPr>
        </p:nvSpPr>
        <p:spPr>
          <a:xfrm>
            <a:off x="611560" y="1196752"/>
            <a:ext cx="8229600" cy="4525963"/>
          </a:xfrm>
        </p:spPr>
        <p:txBody>
          <a:bodyPr/>
          <a:lstStyle/>
          <a:p>
            <a:pPr marL="0" indent="0">
              <a:buFont typeface="Wingdings" pitchFamily="2" charset="2"/>
              <a:buNone/>
            </a:pPr>
            <a:r>
              <a:rPr lang="zh-CN" altLang="en-US" sz="2400" dirty="0" smtClean="0"/>
              <a:t>例5.10  文件锁的操作，应用函数fcntl获取标准输出文件的STDIN_FILENO锁的属性，然后添加O_NONBLOCK属性到标准输出文件STDIN_FILENO中。</a:t>
            </a:r>
            <a:endParaRPr lang="en-US" altLang="zh-CN" sz="2400" dirty="0" smtClean="0"/>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5-10.c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5-10.c</a:t>
            </a:r>
            <a:endParaRPr lang="zh-CN" altLang="en-US" dirty="0"/>
          </a:p>
          <a:p>
            <a:pPr marL="0" indent="0">
              <a:buFont typeface="Wingdings" pitchFamily="2" charset="2"/>
              <a:buNone/>
            </a:pPr>
            <a:endParaRPr lang="zh-CN" altLang="en-US" sz="2400" dirty="0" smtClean="0"/>
          </a:p>
          <a:p>
            <a:pPr marL="0" indent="0">
              <a:buFont typeface="Wingdings" pitchFamily="2" charset="2"/>
              <a:buNone/>
            </a:pPr>
            <a:endParaRPr lang="zh-CN" alt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878"/>
            <a:ext cx="5645021"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91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683568" y="1268760"/>
            <a:ext cx="8229600" cy="4525963"/>
          </a:xfrm>
        </p:spPr>
        <p:txBody>
          <a:bodyPr/>
          <a:lstStyle/>
          <a:p>
            <a:r>
              <a:rPr lang="en-US" altLang="zh-CN" dirty="0" err="1" smtClean="0"/>
              <a:t>fcntl</a:t>
            </a:r>
            <a:r>
              <a:rPr lang="zh-CN" altLang="en-US" dirty="0" smtClean="0"/>
              <a:t>函数说明如下：</a:t>
            </a:r>
            <a:endParaRPr lang="en-US" altLang="zh-CN" dirty="0" smtClean="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39647662"/>
              </p:ext>
            </p:extLst>
          </p:nvPr>
        </p:nvGraphicFramePr>
        <p:xfrm>
          <a:off x="1151620" y="1772816"/>
          <a:ext cx="7056784" cy="3610086"/>
        </p:xfrm>
        <a:graphic>
          <a:graphicData uri="http://schemas.openxmlformats.org/drawingml/2006/table">
            <a:tbl>
              <a:tblPr firstRow="1" bandRow="1">
                <a:tableStyleId>{D27102A9-8310-4765-A935-A1911B00CA55}</a:tableStyleId>
              </a:tblPr>
              <a:tblGrid>
                <a:gridCol w="2000570"/>
                <a:gridCol w="5056214"/>
              </a:tblGrid>
              <a:tr h="576064">
                <a:tc>
                  <a:txBody>
                    <a:bodyPr/>
                    <a:lstStyle/>
                    <a:p>
                      <a:r>
                        <a:rPr lang="zh-CN" altLang="en-US" sz="1600" dirty="0" smtClean="0"/>
                        <a:t>所需头文件</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dirty="0" smtClean="0"/>
                        <a:t>#include&lt;</a:t>
                      </a:r>
                      <a:r>
                        <a:rPr lang="en-US" altLang="zh-CN" sz="1600" dirty="0" err="1" smtClean="0"/>
                        <a:t>unistd.h</a:t>
                      </a:r>
                      <a:r>
                        <a:rPr lang="en-US" altLang="zh-CN" sz="1600" dirty="0" smtClean="0"/>
                        <a:t>&gt;</a:t>
                      </a:r>
                    </a:p>
                    <a:p>
                      <a:r>
                        <a:rPr lang="en-US" altLang="zh-CN" sz="1600" dirty="0" smtClean="0"/>
                        <a:t>#include&lt;</a:t>
                      </a:r>
                      <a:r>
                        <a:rPr lang="en-US" altLang="zh-CN" sz="1600" dirty="0" err="1" smtClean="0"/>
                        <a:t>fcntl.h</a:t>
                      </a:r>
                      <a:r>
                        <a:rPr lang="en-US" altLang="zh-CN" sz="1600" dirty="0" smtClean="0"/>
                        <a:t>&gt;</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5068">
                <a:tc>
                  <a:txBody>
                    <a:bodyPr/>
                    <a:lstStyle/>
                    <a:p>
                      <a:r>
                        <a:rPr lang="zh-CN" altLang="en-US" sz="1600" dirty="0" smtClean="0"/>
                        <a:t>函数功能</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smtClean="0"/>
                        <a:t>用于文件加强制性锁</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32881">
                <a:tc>
                  <a:txBody>
                    <a:bodyPr/>
                    <a:lstStyle/>
                    <a:p>
                      <a:r>
                        <a:rPr lang="zh-CN" altLang="en-US" sz="1600" dirty="0" smtClean="0"/>
                        <a:t>函数原型</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dirty="0" err="1" smtClean="0"/>
                        <a:t>int</a:t>
                      </a:r>
                      <a:r>
                        <a:rPr lang="en-US" altLang="zh-CN" sz="1600" dirty="0" smtClean="0"/>
                        <a:t> </a:t>
                      </a:r>
                      <a:r>
                        <a:rPr lang="en-US" altLang="zh-CN" sz="1600" dirty="0" err="1" smtClean="0"/>
                        <a:t>fcntl</a:t>
                      </a:r>
                      <a:r>
                        <a:rPr lang="en-US" altLang="zh-CN" sz="1600" dirty="0" smtClean="0"/>
                        <a:t>(</a:t>
                      </a:r>
                      <a:r>
                        <a:rPr lang="en-US" altLang="zh-CN" sz="1600" dirty="0" err="1" smtClean="0"/>
                        <a:t>int</a:t>
                      </a:r>
                      <a:r>
                        <a:rPr lang="en-US" altLang="zh-CN" sz="1600" dirty="0" smtClean="0"/>
                        <a:t> </a:t>
                      </a:r>
                      <a:r>
                        <a:rPr lang="en-US" altLang="zh-CN" sz="1600" dirty="0" err="1" smtClean="0"/>
                        <a:t>fd,int</a:t>
                      </a:r>
                      <a:r>
                        <a:rPr lang="en-US" altLang="zh-CN" sz="1600" baseline="0" dirty="0" smtClean="0"/>
                        <a:t> </a:t>
                      </a:r>
                      <a:r>
                        <a:rPr lang="en-US" altLang="zh-CN" sz="1600" baseline="0" dirty="0" err="1" smtClean="0"/>
                        <a:t>cmd</a:t>
                      </a:r>
                      <a:r>
                        <a:rPr lang="en-US" altLang="zh-CN" sz="1600" dirty="0" smtClean="0"/>
                        <a:t>)</a:t>
                      </a:r>
                    </a:p>
                    <a:p>
                      <a:r>
                        <a:rPr lang="en-US" altLang="zh-CN" sz="1600" dirty="0" err="1" smtClean="0"/>
                        <a:t>int</a:t>
                      </a:r>
                      <a:r>
                        <a:rPr lang="en-US" altLang="zh-CN" sz="1600" dirty="0" smtClean="0"/>
                        <a:t> </a:t>
                      </a:r>
                      <a:r>
                        <a:rPr lang="en-US" altLang="zh-CN" sz="1600" dirty="0" err="1" smtClean="0"/>
                        <a:t>fcntl</a:t>
                      </a:r>
                      <a:r>
                        <a:rPr lang="en-US" altLang="zh-CN" sz="1600" dirty="0" smtClean="0"/>
                        <a:t>(</a:t>
                      </a:r>
                      <a:r>
                        <a:rPr lang="en-US" altLang="zh-CN" sz="1600" dirty="0" err="1" smtClean="0"/>
                        <a:t>int</a:t>
                      </a:r>
                      <a:r>
                        <a:rPr lang="en-US" altLang="zh-CN" sz="1600" dirty="0" smtClean="0"/>
                        <a:t> </a:t>
                      </a:r>
                      <a:r>
                        <a:rPr lang="en-US" altLang="zh-CN" sz="1600" dirty="0" err="1" smtClean="0"/>
                        <a:t>fd,int</a:t>
                      </a:r>
                      <a:r>
                        <a:rPr lang="en-US" altLang="zh-CN" sz="1600" baseline="0" dirty="0" smtClean="0"/>
                        <a:t> </a:t>
                      </a:r>
                      <a:r>
                        <a:rPr lang="en-US" altLang="zh-CN" sz="1600" baseline="0" dirty="0" err="1" smtClean="0"/>
                        <a:t>cmd</a:t>
                      </a:r>
                      <a:r>
                        <a:rPr lang="en-US" altLang="zh-CN" sz="1600" baseline="0" dirty="0" smtClean="0"/>
                        <a:t>, long </a:t>
                      </a:r>
                      <a:r>
                        <a:rPr lang="en-US" altLang="zh-CN" sz="1600" baseline="0" dirty="0" err="1" smtClean="0"/>
                        <a:t>arg</a:t>
                      </a:r>
                      <a:r>
                        <a:rPr lang="en-US" altLang="zh-CN" sz="1600" dirty="0" smtClean="0"/>
                        <a:t>)</a:t>
                      </a:r>
                    </a:p>
                    <a:p>
                      <a:r>
                        <a:rPr lang="en-US" altLang="zh-CN" sz="1600" dirty="0" err="1" smtClean="0"/>
                        <a:t>int</a:t>
                      </a:r>
                      <a:r>
                        <a:rPr lang="en-US" altLang="zh-CN" sz="1600" dirty="0" smtClean="0"/>
                        <a:t> </a:t>
                      </a:r>
                      <a:r>
                        <a:rPr lang="en-US" altLang="zh-CN" sz="1600" dirty="0" err="1" smtClean="0"/>
                        <a:t>fcntl</a:t>
                      </a:r>
                      <a:r>
                        <a:rPr lang="en-US" altLang="zh-CN" sz="1600" dirty="0" smtClean="0"/>
                        <a:t>(</a:t>
                      </a:r>
                      <a:r>
                        <a:rPr lang="en-US" altLang="zh-CN" sz="1600" dirty="0" err="1" smtClean="0"/>
                        <a:t>int</a:t>
                      </a:r>
                      <a:r>
                        <a:rPr lang="en-US" altLang="zh-CN" sz="1600" dirty="0" smtClean="0"/>
                        <a:t> </a:t>
                      </a:r>
                      <a:r>
                        <a:rPr lang="en-US" altLang="zh-CN" sz="1600" dirty="0" err="1" smtClean="0"/>
                        <a:t>fd,int</a:t>
                      </a:r>
                      <a:r>
                        <a:rPr lang="en-US" altLang="zh-CN" sz="1600" baseline="0" dirty="0" smtClean="0"/>
                        <a:t> </a:t>
                      </a:r>
                      <a:r>
                        <a:rPr lang="en-US" altLang="zh-CN" sz="1600" baseline="0" dirty="0" err="1" smtClean="0"/>
                        <a:t>cmd,struct</a:t>
                      </a:r>
                      <a:r>
                        <a:rPr lang="en-US" altLang="zh-CN" sz="1600" baseline="0" dirty="0" smtClean="0"/>
                        <a:t> flock *lock</a:t>
                      </a:r>
                      <a:r>
                        <a:rPr lang="en-US" altLang="zh-CN" sz="1600" dirty="0" smtClean="0"/>
                        <a:t>)</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32881">
                <a:tc>
                  <a:txBody>
                    <a:bodyPr/>
                    <a:lstStyle/>
                    <a:p>
                      <a:r>
                        <a:rPr lang="zh-CN" altLang="en-US" sz="1600" dirty="0" smtClean="0"/>
                        <a:t>函数的输入值</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smtClean="0"/>
                        <a:t>参数</a:t>
                      </a:r>
                      <a:r>
                        <a:rPr lang="en-US" altLang="zh-CN" sz="1600" dirty="0" err="1" smtClean="0"/>
                        <a:t>fd</a:t>
                      </a:r>
                      <a:r>
                        <a:rPr lang="zh-CN" altLang="en-US" sz="1600" dirty="0" smtClean="0"/>
                        <a:t>代表欲设置的文件描述符，</a:t>
                      </a:r>
                      <a:endParaRPr lang="en-US" altLang="zh-CN" sz="1600" dirty="0" smtClean="0"/>
                    </a:p>
                    <a:p>
                      <a:r>
                        <a:rPr lang="zh-CN" altLang="en-US" sz="1600" dirty="0" smtClean="0"/>
                        <a:t>参数</a:t>
                      </a:r>
                      <a:r>
                        <a:rPr lang="en-US" altLang="zh-CN" sz="1600" dirty="0" err="1" smtClean="0"/>
                        <a:t>cmd</a:t>
                      </a:r>
                      <a:r>
                        <a:rPr lang="zh-CN" altLang="en-US" sz="1600" dirty="0" smtClean="0"/>
                        <a:t>代表欲操作的类型</a:t>
                      </a:r>
                      <a:endParaRPr lang="en-US" altLang="zh-CN" sz="1600" dirty="0" smtClean="0"/>
                    </a:p>
                    <a:p>
                      <a:r>
                        <a:rPr lang="zh-CN" altLang="en-US" sz="1600" dirty="0" smtClean="0"/>
                        <a:t>参数</a:t>
                      </a:r>
                      <a:r>
                        <a:rPr lang="en-US" altLang="zh-CN" sz="1600" dirty="0" smtClean="0"/>
                        <a:t>lock</a:t>
                      </a:r>
                      <a:r>
                        <a:rPr lang="zh-CN" altLang="en-US" sz="1600" dirty="0" smtClean="0"/>
                        <a:t>为记录锁的具体状态</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5068">
                <a:tc>
                  <a:txBody>
                    <a:bodyPr/>
                    <a:lstStyle/>
                    <a:p>
                      <a:r>
                        <a:rPr lang="zh-CN" altLang="en-US" sz="1600" b="0" dirty="0" smtClean="0"/>
                        <a:t>函数返回值</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b="0" dirty="0" smtClean="0"/>
                        <a:t>成功则返回</a:t>
                      </a:r>
                      <a:r>
                        <a:rPr lang="en-US" altLang="zh-CN" sz="1600" b="0" dirty="0" smtClean="0"/>
                        <a:t>0</a:t>
                      </a:r>
                      <a:r>
                        <a:rPr lang="zh-CN" altLang="en-US" sz="1600" b="0" dirty="0" smtClean="0"/>
                        <a:t>，若有错误则返回</a:t>
                      </a:r>
                      <a:r>
                        <a:rPr lang="en-US" altLang="zh-CN" sz="1600" b="0" dirty="0" smtClean="0"/>
                        <a:t>-1</a:t>
                      </a:r>
                      <a:r>
                        <a:rPr lang="zh-CN" altLang="en-US" sz="1600" b="0" dirty="0" smtClean="0"/>
                        <a:t>，错误原因存于</a:t>
                      </a:r>
                      <a:r>
                        <a:rPr lang="en-US" altLang="zh-CN" sz="1600" b="0" dirty="0" err="1" smtClean="0"/>
                        <a:t>erron</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5068">
                <a:tc>
                  <a:txBody>
                    <a:bodyPr/>
                    <a:lstStyle/>
                    <a:p>
                      <a:r>
                        <a:rPr lang="zh-CN" altLang="en-US" sz="1600" b="0" dirty="0" smtClean="0"/>
                        <a:t>备注</a:t>
                      </a:r>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961337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683568" y="1268760"/>
            <a:ext cx="8229600" cy="4525963"/>
          </a:xfrm>
        </p:spPr>
        <p:txBody>
          <a:bodyPr/>
          <a:lstStyle/>
          <a:p>
            <a:r>
              <a:rPr lang="en-US" altLang="zh-CN" dirty="0" err="1"/>
              <a:t>cmd</a:t>
            </a:r>
            <a:r>
              <a:rPr lang="zh-CN" altLang="en-US" dirty="0"/>
              <a:t>的类型有很多，常用的有：</a:t>
            </a:r>
            <a:endParaRPr lang="en-US" altLang="zh-CN" dirty="0"/>
          </a:p>
          <a:p>
            <a:r>
              <a:rPr lang="en-US" altLang="zh-CN" dirty="0" smtClean="0"/>
              <a:t>F_GETFL</a:t>
            </a:r>
            <a:r>
              <a:rPr lang="zh-CN" altLang="en-US" dirty="0"/>
              <a:t>，</a:t>
            </a:r>
            <a:r>
              <a:rPr lang="en-US" altLang="zh-CN" dirty="0"/>
              <a:t>F_SETFL</a:t>
            </a:r>
            <a:r>
              <a:rPr lang="zh-CN" altLang="en-US" dirty="0"/>
              <a:t>，读取和设置文件锁的属性</a:t>
            </a:r>
            <a:endParaRPr lang="en-US" altLang="zh-CN" dirty="0"/>
          </a:p>
          <a:p>
            <a:r>
              <a:rPr lang="en-US" altLang="zh-CN" dirty="0" smtClean="0"/>
              <a:t>F_GETLK</a:t>
            </a:r>
            <a:r>
              <a:rPr lang="zh-CN" altLang="en-US" dirty="0"/>
              <a:t>，</a:t>
            </a:r>
            <a:r>
              <a:rPr lang="en-US" altLang="zh-CN" dirty="0"/>
              <a:t>F_SETLK</a:t>
            </a:r>
            <a:r>
              <a:rPr lang="zh-CN" altLang="en-US" dirty="0"/>
              <a:t>，</a:t>
            </a:r>
            <a:r>
              <a:rPr lang="en-US" altLang="zh-CN" dirty="0"/>
              <a:t>F_SETLKW</a:t>
            </a:r>
            <a:r>
              <a:rPr lang="zh-CN" altLang="en-US" dirty="0"/>
              <a:t>，获取，释放或测试记录</a:t>
            </a:r>
            <a:r>
              <a:rPr lang="zh-CN" altLang="en-US" dirty="0" smtClean="0"/>
              <a:t>锁</a:t>
            </a:r>
            <a:endParaRPr lang="en-US" altLang="zh-CN" dirty="0" smtClean="0"/>
          </a:p>
          <a:p>
            <a:pPr lvl="1"/>
            <a:r>
              <a:rPr lang="en-US" altLang="zh-CN" dirty="0"/>
              <a:t>F_GETLK</a:t>
            </a:r>
            <a:r>
              <a:rPr lang="zh-CN" altLang="en-US" dirty="0"/>
              <a:t>：获取文件锁信息</a:t>
            </a:r>
            <a:endParaRPr lang="en-US" altLang="zh-CN" dirty="0" smtClean="0"/>
          </a:p>
          <a:p>
            <a:pPr lvl="1"/>
            <a:r>
              <a:rPr lang="en-US" altLang="zh-CN" dirty="0" smtClean="0"/>
              <a:t>F_SETLK</a:t>
            </a:r>
            <a:r>
              <a:rPr lang="zh-CN" altLang="en-US" dirty="0"/>
              <a:t>：在指定的字节</a:t>
            </a:r>
            <a:r>
              <a:rPr lang="zh-CN" altLang="en-US" dirty="0" smtClean="0"/>
              <a:t>范围</a:t>
            </a:r>
            <a:r>
              <a:rPr lang="zh-CN" altLang="en-US" dirty="0"/>
              <a:t>加</a:t>
            </a:r>
            <a:r>
              <a:rPr lang="zh-CN" altLang="en-US" dirty="0" smtClean="0"/>
              <a:t>锁</a:t>
            </a:r>
            <a:r>
              <a:rPr lang="zh-CN" altLang="en-US" dirty="0"/>
              <a:t>（</a:t>
            </a:r>
            <a:r>
              <a:rPr lang="en-US" altLang="zh-CN" dirty="0"/>
              <a:t>F_RDLCK, F_WRLCK</a:t>
            </a:r>
            <a:r>
              <a:rPr lang="zh-CN" altLang="en-US" dirty="0"/>
              <a:t>）或者释放锁（</a:t>
            </a:r>
            <a:r>
              <a:rPr lang="en-US" altLang="zh-CN" dirty="0"/>
              <a:t>F_UNLCK</a:t>
            </a:r>
            <a:r>
              <a:rPr lang="zh-CN" altLang="en-US" dirty="0" smtClean="0"/>
              <a:t>）</a:t>
            </a:r>
            <a:endParaRPr lang="en-US" altLang="zh-CN" dirty="0" smtClean="0"/>
          </a:p>
          <a:p>
            <a:pPr lvl="1"/>
            <a:r>
              <a:rPr lang="en-US" altLang="zh-CN" dirty="0"/>
              <a:t>F_SETLKW</a:t>
            </a:r>
            <a:r>
              <a:rPr lang="zh-CN" altLang="en-US" dirty="0"/>
              <a:t>：行为如同</a:t>
            </a:r>
            <a:r>
              <a:rPr lang="en-US" altLang="zh-CN" dirty="0"/>
              <a:t>F_SETLK</a:t>
            </a:r>
            <a:r>
              <a:rPr lang="zh-CN" altLang="en-US" dirty="0"/>
              <a:t>，除了不能获取锁时会睡眠等待外</a:t>
            </a:r>
          </a:p>
          <a:p>
            <a:endParaRPr lang="zh-CN" altLang="en-US" dirty="0"/>
          </a:p>
        </p:txBody>
      </p:sp>
    </p:spTree>
    <p:extLst>
      <p:ext uri="{BB962C8B-B14F-4D97-AF65-F5344CB8AC3E}">
        <p14:creationId xmlns:p14="http://schemas.microsoft.com/office/powerpoint/2010/main" val="12642399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467545" y="1412875"/>
            <a:ext cx="8496944" cy="4525963"/>
          </a:xfrm>
        </p:spPr>
        <p:txBody>
          <a:bodyPr/>
          <a:lstStyle/>
          <a:p>
            <a:r>
              <a:rPr lang="en-US" altLang="zh-CN" dirty="0" err="1" smtClean="0"/>
              <a:t>Struct</a:t>
            </a:r>
            <a:r>
              <a:rPr lang="en-US" altLang="zh-CN" dirty="0" smtClean="0"/>
              <a:t> flock </a:t>
            </a:r>
            <a:r>
              <a:rPr lang="zh-CN" altLang="en-US" dirty="0" smtClean="0"/>
              <a:t>结构体</a:t>
            </a:r>
            <a:endParaRPr lang="en-US" altLang="zh-CN" dirty="0" smtClean="0"/>
          </a:p>
          <a:p>
            <a:pPr marL="0" indent="0">
              <a:buNone/>
            </a:pPr>
            <a:r>
              <a:rPr lang="en-US" altLang="zh-CN" sz="2400" dirty="0" err="1" smtClean="0"/>
              <a:t>struct</a:t>
            </a:r>
            <a:r>
              <a:rPr lang="en-US" altLang="zh-CN" sz="2400" dirty="0" smtClean="0"/>
              <a:t> </a:t>
            </a:r>
            <a:r>
              <a:rPr lang="en-US" altLang="zh-CN" sz="2400" dirty="0"/>
              <a:t>flock </a:t>
            </a:r>
            <a:br>
              <a:rPr lang="en-US" altLang="zh-CN" sz="2400" dirty="0"/>
            </a:br>
            <a:r>
              <a:rPr lang="en-US" altLang="zh-CN" sz="2400" dirty="0"/>
              <a:t>    {</a:t>
            </a:r>
            <a:br>
              <a:rPr lang="en-US" altLang="zh-CN" sz="2400" dirty="0"/>
            </a:br>
            <a:r>
              <a:rPr lang="en-US" altLang="zh-CN" sz="2400" dirty="0"/>
              <a:t>        </a:t>
            </a:r>
            <a:r>
              <a:rPr lang="en-US" altLang="zh-CN" sz="2400" dirty="0" smtClean="0"/>
              <a:t>short   </a:t>
            </a:r>
            <a:r>
              <a:rPr lang="en-US" altLang="zh-CN" sz="2400" dirty="0" err="1"/>
              <a:t>l_type</a:t>
            </a:r>
            <a:r>
              <a:rPr lang="en-US" altLang="zh-CN" sz="2400" dirty="0" smtClean="0"/>
              <a:t>;  /*</a:t>
            </a:r>
            <a:r>
              <a:rPr lang="en-US" altLang="zh-CN" sz="2400" dirty="0"/>
              <a:t>F_RDLCK, F_WRLCK, or F_UNLCK*/</a:t>
            </a:r>
            <a:br>
              <a:rPr lang="en-US" altLang="zh-CN" sz="2400" dirty="0"/>
            </a:br>
            <a:r>
              <a:rPr lang="en-US" altLang="zh-CN" sz="2400" dirty="0"/>
              <a:t>        </a:t>
            </a:r>
            <a:r>
              <a:rPr lang="en-US" altLang="zh-CN" sz="2400" dirty="0" err="1"/>
              <a:t>off_t</a:t>
            </a:r>
            <a:r>
              <a:rPr lang="en-US" altLang="zh-CN" sz="2400" dirty="0"/>
              <a:t> </a:t>
            </a:r>
            <a:r>
              <a:rPr lang="en-US" altLang="zh-CN" sz="2400" dirty="0" smtClean="0"/>
              <a:t>  </a:t>
            </a:r>
            <a:r>
              <a:rPr lang="en-US" altLang="zh-CN" sz="2400" dirty="0" err="1" smtClean="0"/>
              <a:t>l_start</a:t>
            </a:r>
            <a:r>
              <a:rPr lang="en-US" altLang="zh-CN" sz="2400" dirty="0" smtClean="0"/>
              <a:t>;  /*</a:t>
            </a:r>
            <a:r>
              <a:rPr lang="zh-CN" altLang="en-US" sz="2400" dirty="0"/>
              <a:t>相对于</a:t>
            </a:r>
            <a:r>
              <a:rPr lang="en-US" altLang="zh-CN" sz="2400" dirty="0" err="1"/>
              <a:t>l_whence</a:t>
            </a:r>
            <a:r>
              <a:rPr lang="zh-CN" altLang="en-US" sz="2400" dirty="0"/>
              <a:t>的偏移值，字节为单位*</a:t>
            </a:r>
            <a:r>
              <a:rPr lang="en-US" altLang="zh-CN" sz="2400" dirty="0"/>
              <a:t>/</a:t>
            </a:r>
            <a:r>
              <a:rPr lang="zh-CN" altLang="en-US" sz="2400" dirty="0"/>
              <a:t/>
            </a:r>
            <a:br>
              <a:rPr lang="zh-CN" altLang="en-US" sz="2400" dirty="0"/>
            </a:br>
            <a:r>
              <a:rPr lang="zh-CN" altLang="en-US" sz="2400" dirty="0"/>
              <a:t>        </a:t>
            </a:r>
            <a:r>
              <a:rPr lang="en-US" altLang="zh-CN" sz="2400" dirty="0"/>
              <a:t>short </a:t>
            </a:r>
            <a:r>
              <a:rPr lang="en-US" altLang="zh-CN" sz="2400" dirty="0" smtClean="0"/>
              <a:t>  </a:t>
            </a:r>
            <a:r>
              <a:rPr lang="en-US" altLang="zh-CN" sz="2400" dirty="0" err="1" smtClean="0"/>
              <a:t>l_whence</a:t>
            </a:r>
            <a:r>
              <a:rPr lang="en-US" altLang="zh-CN" sz="2400" dirty="0" smtClean="0"/>
              <a:t>;  /*</a:t>
            </a:r>
            <a:r>
              <a:rPr lang="zh-CN" altLang="en-US" sz="2400" dirty="0"/>
              <a:t>从哪里开始：</a:t>
            </a:r>
            <a:r>
              <a:rPr lang="en-US" altLang="zh-CN" sz="2400" dirty="0"/>
              <a:t>SEEK_SET, SEEK_CUR, </a:t>
            </a:r>
            <a:r>
              <a:rPr lang="en-US" altLang="zh-CN" sz="2400" dirty="0" smtClean="0"/>
              <a:t> or  SEEK_END</a:t>
            </a:r>
            <a:r>
              <a:rPr lang="en-US" altLang="zh-CN" sz="2400" dirty="0"/>
              <a:t>*/</a:t>
            </a:r>
            <a:br>
              <a:rPr lang="en-US" altLang="zh-CN" sz="2400" dirty="0"/>
            </a:br>
            <a:r>
              <a:rPr lang="en-US" altLang="zh-CN" sz="2400" dirty="0"/>
              <a:t>        </a:t>
            </a:r>
            <a:r>
              <a:rPr lang="en-US" altLang="zh-CN" sz="2400" dirty="0" err="1" smtClean="0"/>
              <a:t>off_t</a:t>
            </a:r>
            <a:r>
              <a:rPr lang="en-US" altLang="zh-CN" sz="2400" dirty="0" smtClean="0"/>
              <a:t>   </a:t>
            </a:r>
            <a:r>
              <a:rPr lang="en-US" altLang="zh-CN" sz="2400" dirty="0" err="1"/>
              <a:t>l_len</a:t>
            </a:r>
            <a:r>
              <a:rPr lang="en-US" altLang="zh-CN" sz="2400" dirty="0" smtClean="0"/>
              <a:t>;  /*</a:t>
            </a:r>
            <a:r>
              <a:rPr lang="zh-CN" altLang="en-US" sz="2400" dirty="0"/>
              <a:t>长度</a:t>
            </a:r>
            <a:r>
              <a:rPr lang="en-US" altLang="zh-CN" sz="2400" dirty="0"/>
              <a:t>, </a:t>
            </a:r>
            <a:r>
              <a:rPr lang="zh-CN" altLang="en-US" sz="2400" dirty="0"/>
              <a:t>字节为单位</a:t>
            </a:r>
            <a:r>
              <a:rPr lang="en-US" altLang="zh-CN" sz="2400" dirty="0"/>
              <a:t>; 0 </a:t>
            </a:r>
            <a:r>
              <a:rPr lang="zh-CN" altLang="en-US" sz="2400" dirty="0"/>
              <a:t>意味着缩到文件结尾*</a:t>
            </a:r>
            <a:r>
              <a:rPr lang="en-US" altLang="zh-CN" sz="2400" dirty="0"/>
              <a:t>/</a:t>
            </a:r>
            <a:r>
              <a:rPr lang="zh-CN" altLang="en-US" sz="2400" dirty="0"/>
              <a:t/>
            </a:r>
            <a:br>
              <a:rPr lang="zh-CN" altLang="en-US" sz="2400" dirty="0"/>
            </a:br>
            <a:r>
              <a:rPr lang="zh-CN" altLang="en-US" sz="2400" dirty="0"/>
              <a:t>        </a:t>
            </a:r>
            <a:r>
              <a:rPr lang="en-US" altLang="zh-CN" sz="2400" dirty="0" err="1"/>
              <a:t>pid_t</a:t>
            </a:r>
            <a:r>
              <a:rPr lang="en-US" altLang="zh-CN" sz="2400" dirty="0"/>
              <a:t> </a:t>
            </a:r>
            <a:r>
              <a:rPr lang="en-US" altLang="zh-CN" sz="2400" dirty="0" err="1"/>
              <a:t>l_pid</a:t>
            </a:r>
            <a:r>
              <a:rPr lang="en-US" altLang="zh-CN" sz="2400" dirty="0" smtClean="0"/>
              <a:t>;  /*</a:t>
            </a:r>
            <a:r>
              <a:rPr lang="zh-CN" altLang="en-US" sz="2400" dirty="0" smtClean="0"/>
              <a:t>加锁进程的进程</a:t>
            </a:r>
            <a:r>
              <a:rPr lang="en-US" altLang="zh-CN" sz="2400" smtClean="0"/>
              <a:t>id*/</a:t>
            </a:r>
            <a:r>
              <a:rPr lang="en-US" altLang="zh-CN" sz="2400" dirty="0"/>
              <a:t/>
            </a:r>
            <a:br>
              <a:rPr lang="en-US" altLang="zh-CN" sz="2400" dirty="0"/>
            </a:br>
            <a:r>
              <a:rPr lang="en-US" altLang="zh-CN" sz="2400" dirty="0"/>
              <a:t>    </a:t>
            </a:r>
            <a:r>
              <a:rPr lang="en-US" altLang="zh-CN" sz="2400" dirty="0" smtClean="0"/>
              <a:t>}</a:t>
            </a:r>
            <a:endParaRPr lang="zh-CN" altLang="en-US" sz="2400" dirty="0"/>
          </a:p>
        </p:txBody>
      </p:sp>
    </p:spTree>
    <p:extLst>
      <p:ext uri="{BB962C8B-B14F-4D97-AF65-F5344CB8AC3E}">
        <p14:creationId xmlns:p14="http://schemas.microsoft.com/office/powerpoint/2010/main" val="2813331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r>
              <a:rPr lang="zh-CN" altLang="en-US" sz="4000" b="1" dirty="0" smtClean="0"/>
              <a:t>Linux系统文件和文件系统</a:t>
            </a:r>
          </a:p>
        </p:txBody>
      </p:sp>
      <p:sp>
        <p:nvSpPr>
          <p:cNvPr id="9218" name="Rectangle 3"/>
          <p:cNvSpPr>
            <a:spLocks noGrp="1" noChangeArrowheads="1"/>
          </p:cNvSpPr>
          <p:nvPr>
            <p:ph idx="1"/>
          </p:nvPr>
        </p:nvSpPr>
        <p:spPr>
          <a:xfrm>
            <a:off x="660598" y="1052736"/>
            <a:ext cx="8229600" cy="4525963"/>
          </a:xfrm>
        </p:spPr>
        <p:txBody>
          <a:bodyPr/>
          <a:lstStyle/>
          <a:p>
            <a:pPr marL="0" indent="0">
              <a:buFont typeface="Wingdings" pitchFamily="2" charset="2"/>
              <a:buNone/>
            </a:pPr>
            <a:r>
              <a:rPr lang="en-US" altLang="zh-CN" sz="2400" dirty="0" smtClean="0"/>
              <a:t> </a:t>
            </a:r>
            <a:r>
              <a:rPr lang="zh-CN" altLang="en-US" sz="2400" dirty="0" smtClean="0"/>
              <a:t>在</a:t>
            </a:r>
            <a:r>
              <a:rPr lang="en-US" altLang="zh-CN" sz="2400" dirty="0" smtClean="0"/>
              <a:t>Linux</a:t>
            </a:r>
            <a:r>
              <a:rPr lang="zh-CN" altLang="en-US" sz="2400" dirty="0" smtClean="0"/>
              <a:t>系统下有两个重要的目录</a:t>
            </a:r>
            <a:endParaRPr lang="en-US" altLang="zh-CN" sz="2400" dirty="0" smtClean="0"/>
          </a:p>
          <a:p>
            <a:r>
              <a:rPr lang="zh-CN" altLang="en-US" sz="2400" dirty="0">
                <a:latin typeface="+mn-ea"/>
              </a:rPr>
              <a:t>一个是“</a:t>
            </a:r>
            <a:r>
              <a:rPr lang="en-US" altLang="zh-CN" sz="2400" dirty="0">
                <a:latin typeface="+mn-ea"/>
              </a:rPr>
              <a:t>/”</a:t>
            </a:r>
            <a:r>
              <a:rPr lang="zh-CN" altLang="en-US" sz="2400" dirty="0">
                <a:latin typeface="+mn-ea"/>
              </a:rPr>
              <a:t>根目录</a:t>
            </a:r>
            <a:endParaRPr lang="en-US" altLang="zh-CN" sz="2400" dirty="0">
              <a:latin typeface="+mn-ea"/>
            </a:endParaRPr>
          </a:p>
          <a:p>
            <a:r>
              <a:rPr lang="zh-CN" altLang="en-US" sz="2400" dirty="0">
                <a:latin typeface="+mn-ea"/>
              </a:rPr>
              <a:t>一个就是</a:t>
            </a:r>
            <a:r>
              <a:rPr lang="en-US" altLang="zh-CN" sz="2400" dirty="0">
                <a:latin typeface="+mn-ea"/>
              </a:rPr>
              <a:t>/</a:t>
            </a:r>
            <a:r>
              <a:rPr lang="en-US" altLang="zh-CN" sz="2400" dirty="0" err="1">
                <a:latin typeface="+mn-ea"/>
              </a:rPr>
              <a:t>usr</a:t>
            </a:r>
            <a:r>
              <a:rPr lang="zh-CN" altLang="en-US" sz="2400" dirty="0">
                <a:latin typeface="+mn-ea"/>
              </a:rPr>
              <a:t>目录，</a:t>
            </a:r>
            <a:r>
              <a:rPr lang="en-US" altLang="zh-CN" sz="2400" dirty="0">
                <a:latin typeface="+mn-ea"/>
              </a:rPr>
              <a:t>/</a:t>
            </a:r>
            <a:r>
              <a:rPr lang="en-US" altLang="zh-CN" sz="2400" dirty="0" err="1">
                <a:latin typeface="+mn-ea"/>
              </a:rPr>
              <a:t>usr</a:t>
            </a:r>
            <a:r>
              <a:rPr lang="zh-CN" altLang="en-US" sz="2400" dirty="0">
                <a:latin typeface="+mn-ea"/>
              </a:rPr>
              <a:t>目录主要存放一些共享的只读数据，其下有许多目录，其说明如下</a:t>
            </a:r>
            <a:r>
              <a:rPr lang="zh-CN" altLang="en-US" dirty="0">
                <a:latin typeface="+mn-ea"/>
              </a:rPr>
              <a:t>：</a:t>
            </a:r>
          </a:p>
        </p:txBody>
      </p:sp>
      <p:sp>
        <p:nvSpPr>
          <p:cNvPr id="921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795E0C-FCBD-4F6F-BE73-6CDF24C67264}" type="slidenum">
              <a:rPr lang="en-US" altLang="zh-CN"/>
              <a:pPr/>
              <a:t>6</a:t>
            </a:fld>
            <a:endParaRPr lang="en-US" altLang="zh-CN"/>
          </a:p>
        </p:txBody>
      </p:sp>
      <p:pic>
        <p:nvPicPr>
          <p:cNvPr id="4700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11526"/>
            <a:ext cx="8472487"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6"/>
          <p:cNvSpPr>
            <a:spLocks noChangeArrowheads="1"/>
          </p:cNvSpPr>
          <p:nvPr/>
        </p:nvSpPr>
        <p:spPr bwMode="auto">
          <a:xfrm>
            <a:off x="0" y="3082925"/>
            <a:ext cx="9144000"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70023" name="Rectangle 7"/>
          <p:cNvSpPr>
            <a:spLocks noChangeArrowheads="1"/>
          </p:cNvSpPr>
          <p:nvPr/>
        </p:nvSpPr>
        <p:spPr bwMode="auto">
          <a:xfrm>
            <a:off x="671513" y="4768913"/>
            <a:ext cx="8220967" cy="193899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400" b="1" dirty="0">
                <a:solidFill>
                  <a:srgbClr val="FF0000"/>
                </a:solidFill>
                <a:latin typeface="+mn-ea"/>
              </a:rPr>
              <a:t>注意：</a:t>
            </a:r>
            <a:endParaRPr lang="zh-CN" altLang="en-US" sz="2400" b="1" dirty="0">
              <a:solidFill>
                <a:srgbClr val="FF0000"/>
              </a:solidFill>
              <a:latin typeface="+mn-ea"/>
              <a:cs typeface="Times New Roman" pitchFamily="18" charset="0"/>
            </a:endParaRPr>
          </a:p>
          <a:p>
            <a:pPr eaLnBrk="0" hangingPunct="0"/>
            <a:r>
              <a:rPr lang="en-US" altLang="zh-CN" sz="2400" b="1" dirty="0">
                <a:solidFill>
                  <a:srgbClr val="FF0000"/>
                </a:solidFill>
                <a:latin typeface="+mn-ea"/>
                <a:cs typeface="Times New Roman" pitchFamily="18" charset="0"/>
              </a:rPr>
              <a:t>•</a:t>
            </a:r>
            <a:r>
              <a:rPr lang="zh-CN" altLang="en-US" sz="2400" b="1" dirty="0">
                <a:solidFill>
                  <a:srgbClr val="FF0000"/>
                </a:solidFill>
                <a:latin typeface="+mn-ea"/>
              </a:rPr>
              <a:t>用户应该将文件存放在</a:t>
            </a:r>
            <a:r>
              <a:rPr lang="en-US" altLang="zh-CN" sz="2400" b="1" dirty="0">
                <a:solidFill>
                  <a:srgbClr val="FF0000"/>
                </a:solidFill>
                <a:latin typeface="+mn-ea"/>
              </a:rPr>
              <a:t>/home/</a:t>
            </a:r>
            <a:r>
              <a:rPr lang="en-US" altLang="zh-CN" sz="2400" b="1" dirty="0" err="1">
                <a:solidFill>
                  <a:srgbClr val="FF0000"/>
                </a:solidFill>
                <a:latin typeface="+mn-ea"/>
              </a:rPr>
              <a:t>user_login_name</a:t>
            </a:r>
            <a:r>
              <a:rPr lang="zh-CN" altLang="en-US" sz="2400" b="1" dirty="0">
                <a:solidFill>
                  <a:srgbClr val="FF0000"/>
                </a:solidFill>
                <a:latin typeface="+mn-ea"/>
              </a:rPr>
              <a:t>目录下</a:t>
            </a:r>
            <a:r>
              <a:rPr lang="en-US" altLang="zh-CN" sz="2400" b="1" dirty="0">
                <a:solidFill>
                  <a:srgbClr val="FF0000"/>
                </a:solidFill>
                <a:latin typeface="+mn-ea"/>
              </a:rPr>
              <a:t>(</a:t>
            </a:r>
            <a:r>
              <a:rPr lang="zh-CN" altLang="en-US" sz="2400" b="1" dirty="0">
                <a:solidFill>
                  <a:srgbClr val="FF0000"/>
                </a:solidFill>
                <a:latin typeface="+mn-ea"/>
              </a:rPr>
              <a:t>及其子目录下</a:t>
            </a:r>
            <a:r>
              <a:rPr lang="en-US" altLang="zh-CN" sz="2400" b="1" dirty="0">
                <a:solidFill>
                  <a:srgbClr val="FF0000"/>
                </a:solidFill>
                <a:latin typeface="+mn-ea"/>
              </a:rPr>
              <a:t>)</a:t>
            </a:r>
            <a:r>
              <a:rPr lang="zh-CN" altLang="en-US" sz="2400" b="1" dirty="0">
                <a:solidFill>
                  <a:srgbClr val="FF0000"/>
                </a:solidFill>
                <a:latin typeface="+mn-ea"/>
              </a:rPr>
              <a:t>。</a:t>
            </a:r>
          </a:p>
          <a:p>
            <a:pPr eaLnBrk="0" hangingPunct="0"/>
            <a:r>
              <a:rPr lang="en-US" altLang="zh-CN" sz="2400" b="1" dirty="0">
                <a:solidFill>
                  <a:srgbClr val="FF0000"/>
                </a:solidFill>
                <a:latin typeface="+mn-ea"/>
              </a:rPr>
              <a:t>•</a:t>
            </a:r>
            <a:r>
              <a:rPr lang="zh-CN" altLang="en-US" sz="2400" b="1" dirty="0">
                <a:solidFill>
                  <a:srgbClr val="FF0000"/>
                </a:solidFill>
                <a:latin typeface="+mn-ea"/>
              </a:rPr>
              <a:t>大多数工具和应用程序安装在目录：</a:t>
            </a:r>
            <a:r>
              <a:rPr lang="en-US" altLang="zh-CN" sz="2400" b="1" dirty="0">
                <a:solidFill>
                  <a:srgbClr val="FF0000"/>
                </a:solidFill>
                <a:latin typeface="+mn-ea"/>
              </a:rPr>
              <a:t>/bin, /</a:t>
            </a:r>
            <a:r>
              <a:rPr lang="en-US" altLang="zh-CN" sz="2400" b="1" dirty="0" err="1">
                <a:solidFill>
                  <a:srgbClr val="FF0000"/>
                </a:solidFill>
                <a:latin typeface="+mn-ea"/>
              </a:rPr>
              <a:t>usr</a:t>
            </a:r>
            <a:r>
              <a:rPr lang="en-US" altLang="zh-CN" sz="2400" b="1" dirty="0">
                <a:solidFill>
                  <a:srgbClr val="FF0000"/>
                </a:solidFill>
                <a:latin typeface="+mn-ea"/>
              </a:rPr>
              <a:t>/</a:t>
            </a:r>
            <a:r>
              <a:rPr lang="en-US" altLang="zh-CN" sz="2400" b="1" dirty="0" err="1">
                <a:solidFill>
                  <a:srgbClr val="FF0000"/>
                </a:solidFill>
                <a:latin typeface="+mn-ea"/>
              </a:rPr>
              <a:t>sbin</a:t>
            </a:r>
            <a:r>
              <a:rPr lang="en-US" altLang="zh-CN" sz="2400" b="1" dirty="0">
                <a:solidFill>
                  <a:srgbClr val="FF0000"/>
                </a:solidFill>
                <a:latin typeface="+mn-ea"/>
              </a:rPr>
              <a:t>, /</a:t>
            </a:r>
            <a:r>
              <a:rPr lang="en-US" altLang="zh-CN" sz="2400" b="1" dirty="0" err="1">
                <a:solidFill>
                  <a:srgbClr val="FF0000"/>
                </a:solidFill>
                <a:latin typeface="+mn-ea"/>
              </a:rPr>
              <a:t>sbin</a:t>
            </a:r>
            <a:r>
              <a:rPr lang="en-US" altLang="zh-CN" sz="2400" b="1" dirty="0">
                <a:solidFill>
                  <a:srgbClr val="FF0000"/>
                </a:solidFill>
                <a:latin typeface="+mn-ea"/>
              </a:rPr>
              <a:t>, /</a:t>
            </a:r>
            <a:r>
              <a:rPr lang="en-US" altLang="zh-CN" sz="2400" b="1" dirty="0" err="1">
                <a:solidFill>
                  <a:srgbClr val="FF0000"/>
                </a:solidFill>
                <a:latin typeface="+mn-ea"/>
              </a:rPr>
              <a:t>usr</a:t>
            </a:r>
            <a:r>
              <a:rPr lang="en-US" altLang="zh-CN" sz="2400" b="1" dirty="0">
                <a:solidFill>
                  <a:srgbClr val="FF0000"/>
                </a:solidFill>
                <a:latin typeface="+mn-ea"/>
              </a:rPr>
              <a:t>/x11/bin,/</a:t>
            </a:r>
            <a:r>
              <a:rPr lang="en-US" altLang="zh-CN" sz="2400" b="1" dirty="0" err="1">
                <a:solidFill>
                  <a:srgbClr val="FF0000"/>
                </a:solidFill>
                <a:latin typeface="+mn-ea"/>
              </a:rPr>
              <a:t>usr</a:t>
            </a:r>
            <a:r>
              <a:rPr lang="en-US" altLang="zh-CN" sz="2400" b="1" dirty="0">
                <a:solidFill>
                  <a:srgbClr val="FF0000"/>
                </a:solidFill>
                <a:latin typeface="+mn-ea"/>
              </a:rPr>
              <a:t>/local/bin</a:t>
            </a:r>
            <a:r>
              <a:rPr lang="zh-CN" altLang="en-US" sz="2400" b="1" dirty="0">
                <a:solidFill>
                  <a:srgbClr val="FF0000"/>
                </a:solidFill>
                <a:latin typeface="+mn-ea"/>
              </a:rPr>
              <a:t>。</a:t>
            </a:r>
          </a:p>
        </p:txBody>
      </p:sp>
    </p:spTree>
    <p:extLst>
      <p:ext uri="{BB962C8B-B14F-4D97-AF65-F5344CB8AC3E}">
        <p14:creationId xmlns:p14="http://schemas.microsoft.com/office/powerpoint/2010/main" val="112177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0020"/>
                                        </p:tgtEl>
                                        <p:attrNameLst>
                                          <p:attrName>style.visibility</p:attrName>
                                        </p:attrNameLst>
                                      </p:cBhvr>
                                      <p:to>
                                        <p:strVal val="visible"/>
                                      </p:to>
                                    </p:set>
                                    <p:animEffect transition="in" filter="blinds(horizontal)">
                                      <p:cBhvr>
                                        <p:cTn id="7" dur="500"/>
                                        <p:tgtEl>
                                          <p:spTgt spid="470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23"/>
                                        </p:tgtEl>
                                        <p:attrNameLst>
                                          <p:attrName>style.visibility</p:attrName>
                                        </p:attrNameLst>
                                      </p:cBhvr>
                                      <p:to>
                                        <p:strVal val="visible"/>
                                      </p:to>
                                    </p:set>
                                    <p:animEffect transition="in" filter="blinds(horizontal)">
                                      <p:cBhvr>
                                        <p:cTn id="12" dur="500"/>
                                        <p:tgtEl>
                                          <p:spTgt spid="470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zh-CN" altLang="en-US" dirty="0"/>
              <a:t>函数fcntl应用及文件上锁</a:t>
            </a:r>
            <a:endParaRPr lang="zh-CN" altLang="en-US" dirty="0" smtClean="0"/>
          </a:p>
        </p:txBody>
      </p:sp>
      <p:sp>
        <p:nvSpPr>
          <p:cNvPr id="43010" name="内容占位符 2"/>
          <p:cNvSpPr>
            <a:spLocks noGrp="1" noChangeArrowheads="1"/>
          </p:cNvSpPr>
          <p:nvPr>
            <p:ph idx="1"/>
          </p:nvPr>
        </p:nvSpPr>
        <p:spPr>
          <a:xfrm>
            <a:off x="683568" y="1124744"/>
            <a:ext cx="8229600" cy="4896544"/>
          </a:xfrm>
        </p:spPr>
        <p:txBody>
          <a:bodyPr/>
          <a:lstStyle/>
          <a:p>
            <a:pPr marL="0" indent="0">
              <a:buFont typeface="Wingdings" pitchFamily="2" charset="2"/>
              <a:buNone/>
            </a:pPr>
            <a:r>
              <a:rPr lang="zh-CN" altLang="en-US" sz="2400" dirty="0" smtClean="0"/>
              <a:t>例5.11  设计一个程序，要求在“/root”下打开一个名为“5-11file”的文件，如果该文件不存在，则创建此文件。打开文件后对其加上强制性的写入锁F_WRLCK，按回车后解锁F_UNLCK，然后加上读出锁F_RDLCK，按回车后再解锁F_UNLCK。程序在终端1运行后会显示程序的进程号，再打开终端2，会提示此文件处于锁定状态，此时在终端2可以多按几次回车，观察程序的运行结果。然后在终端1按回车，等待终端1解锁后，在终端2才可锁定此文件，您可观察到强制性锁是独占状态，当在终端2解锁后，在终端1或2可加读出锁，在读出锁状态终端1或2的运行不需要等待，因为读出锁是处于共享状态，请编写程序并测试程序运行的结果</a:t>
            </a:r>
            <a:r>
              <a:rPr lang="zh-CN" altLang="en-US" sz="2000" dirty="0" smtClean="0"/>
              <a:t>。</a:t>
            </a:r>
            <a:endParaRPr lang="en-US" altLang="zh-CN" sz="2000" dirty="0" smtClean="0"/>
          </a:p>
          <a:p>
            <a:pPr marL="0" indent="0">
              <a:buFont typeface="Wingdings" pitchFamily="2" charset="2"/>
              <a:buNone/>
            </a:pPr>
            <a:endParaRPr lang="en-US" altLang="zh-CN" sz="2000" dirty="0" smtClean="0"/>
          </a:p>
          <a:p>
            <a:pPr marL="0" indent="0">
              <a:buFont typeface="Wingdings" pitchFamily="2" charset="2"/>
              <a:buNone/>
            </a:pPr>
            <a:endParaRPr lang="zh-CN" altLang="en-US" sz="2000" dirty="0" smtClean="0"/>
          </a:p>
        </p:txBody>
      </p:sp>
    </p:spTree>
    <p:extLst>
      <p:ext uri="{BB962C8B-B14F-4D97-AF65-F5344CB8AC3E}">
        <p14:creationId xmlns:p14="http://schemas.microsoft.com/office/powerpoint/2010/main" val="17654139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zh-CN" altLang="en-US" dirty="0"/>
              <a:t>函数fcntl应用及文件上锁</a:t>
            </a:r>
            <a:endParaRPr lang="zh-CN" altLang="en-US" dirty="0" smtClean="0"/>
          </a:p>
        </p:txBody>
      </p:sp>
      <p:sp>
        <p:nvSpPr>
          <p:cNvPr id="43010" name="内容占位符 2"/>
          <p:cNvSpPr>
            <a:spLocks noGrp="1" noChangeArrowheads="1"/>
          </p:cNvSpPr>
          <p:nvPr>
            <p:ph idx="1"/>
          </p:nvPr>
        </p:nvSpPr>
        <p:spPr>
          <a:xfrm>
            <a:off x="683568" y="1124744"/>
            <a:ext cx="8229600" cy="4896544"/>
          </a:xfrm>
        </p:spPr>
        <p:txBody>
          <a:bodyPr/>
          <a:lstStyle/>
          <a:p>
            <a:pPr marL="0" indent="0">
              <a:buFont typeface="Wingdings" pitchFamily="2" charset="2"/>
              <a:buNone/>
            </a:pPr>
            <a:r>
              <a:rPr lang="zh-CN" altLang="en-US" sz="2400" b="1" dirty="0" smtClean="0"/>
              <a:t>分析：</a:t>
            </a:r>
            <a:endParaRPr lang="en-US" altLang="zh-CN" sz="2400" b="1" dirty="0" smtClean="0"/>
          </a:p>
          <a:p>
            <a:pPr marL="0" indent="0">
              <a:buFont typeface="Wingdings" pitchFamily="2" charset="2"/>
              <a:buNone/>
            </a:pPr>
            <a:r>
              <a:rPr lang="en-US" altLang="zh-CN" sz="2400" dirty="0" smtClean="0"/>
              <a:t>1</a:t>
            </a:r>
            <a:r>
              <a:rPr lang="zh-CN" altLang="en-US" sz="2400" dirty="0" smtClean="0"/>
              <a:t>、主程序先用</a:t>
            </a:r>
            <a:r>
              <a:rPr lang="en-US" altLang="zh-CN" sz="2400" dirty="0" smtClean="0"/>
              <a:t>open</a:t>
            </a:r>
            <a:r>
              <a:rPr lang="zh-CN" altLang="en-US" sz="2400" dirty="0" smtClean="0"/>
              <a:t>函数打开文件“</a:t>
            </a:r>
            <a:r>
              <a:rPr lang="en-US" altLang="zh-CN" sz="2400" dirty="0" smtClean="0"/>
              <a:t>5-11file</a:t>
            </a:r>
            <a:r>
              <a:rPr lang="zh-CN" altLang="en-US" sz="2400" dirty="0" smtClean="0"/>
              <a:t>”，如果文件不存在就创建该文件；</a:t>
            </a:r>
            <a:endParaRPr lang="en-US" altLang="zh-CN" sz="2400" dirty="0" smtClean="0"/>
          </a:p>
          <a:p>
            <a:pPr marL="0" indent="0">
              <a:buNone/>
            </a:pPr>
            <a:r>
              <a:rPr lang="en-US" altLang="zh-CN" sz="2400" dirty="0" smtClean="0"/>
              <a:t>2</a:t>
            </a:r>
            <a:r>
              <a:rPr lang="zh-CN" altLang="en-US" sz="2400" dirty="0" smtClean="0"/>
              <a:t>、接着调用自定义函数</a:t>
            </a:r>
            <a:r>
              <a:rPr lang="en-US" altLang="zh-CN" sz="2400" dirty="0" err="1" smtClean="0"/>
              <a:t>lock_set</a:t>
            </a:r>
            <a:r>
              <a:rPr lang="zh-CN" altLang="en-US" sz="2400" dirty="0" smtClean="0"/>
              <a:t>，先传递参数</a:t>
            </a:r>
            <a:r>
              <a:rPr lang="en-US" altLang="zh-CN" sz="2400" dirty="0" smtClean="0"/>
              <a:t>F_WRLCK</a:t>
            </a:r>
            <a:r>
              <a:rPr lang="zh-CN" altLang="en-US" sz="2400" dirty="0" smtClean="0"/>
              <a:t>（独占锁）给文件“</a:t>
            </a:r>
            <a:r>
              <a:rPr lang="en-US" altLang="zh-CN" sz="2400" dirty="0"/>
              <a:t>5-11file</a:t>
            </a:r>
            <a:r>
              <a:rPr lang="zh-CN" altLang="en-US" sz="2400" dirty="0" smtClean="0"/>
              <a:t>”加锁，并打印加锁的进程号，</a:t>
            </a:r>
            <a:endParaRPr lang="en-US" altLang="zh-CN" sz="2400" dirty="0" smtClean="0"/>
          </a:p>
          <a:p>
            <a:pPr marL="0" indent="0">
              <a:buNone/>
            </a:pPr>
            <a:r>
              <a:rPr lang="en-US" altLang="zh-CN" sz="2400" dirty="0" smtClean="0"/>
              <a:t>3</a:t>
            </a:r>
            <a:r>
              <a:rPr lang="zh-CN" altLang="en-US" sz="2400" dirty="0" smtClean="0"/>
              <a:t>、然后在传递参数</a:t>
            </a:r>
            <a:r>
              <a:rPr lang="en-US" altLang="zh-CN" sz="2400" dirty="0" smtClean="0"/>
              <a:t>F_UNLCK</a:t>
            </a:r>
            <a:r>
              <a:rPr lang="zh-CN" altLang="en-US" sz="2400" dirty="0" smtClean="0"/>
              <a:t>给</a:t>
            </a:r>
            <a:r>
              <a:rPr lang="zh-CN" altLang="en-US" sz="2400" dirty="0"/>
              <a:t>文件“</a:t>
            </a:r>
            <a:r>
              <a:rPr lang="en-US" altLang="zh-CN" sz="2400" dirty="0"/>
              <a:t>5-11file</a:t>
            </a:r>
            <a:r>
              <a:rPr lang="zh-CN" altLang="en-US" sz="2400" dirty="0" smtClean="0"/>
              <a:t>”，并打印解锁进程号</a:t>
            </a:r>
            <a:endParaRPr lang="en-US" altLang="zh-CN" sz="2400" dirty="0" smtClean="0"/>
          </a:p>
          <a:p>
            <a:pPr marL="0" indent="0">
              <a:buNone/>
            </a:pPr>
            <a:r>
              <a:rPr lang="en-US" altLang="zh-CN" sz="2400" dirty="0" smtClean="0"/>
              <a:t>4</a:t>
            </a:r>
            <a:r>
              <a:rPr lang="zh-CN" altLang="en-US" sz="2400" dirty="0" smtClean="0"/>
              <a:t>、在自定义函数</a:t>
            </a:r>
            <a:r>
              <a:rPr lang="en-US" altLang="zh-CN" sz="2400" dirty="0" err="1" smtClean="0"/>
              <a:t>lock_set</a:t>
            </a:r>
            <a:r>
              <a:rPr lang="zh-CN" altLang="en-US" sz="2400" dirty="0" smtClean="0"/>
              <a:t>给文件加锁语句前，加上判断文件是否上锁了，如果文件已经上锁，打印输出给文件上锁进程的进程号</a:t>
            </a:r>
            <a:endParaRPr lang="en-US" altLang="zh-CN" sz="2400" dirty="0" smtClean="0"/>
          </a:p>
          <a:p>
            <a:pPr marL="0" indent="0">
              <a:buFont typeface="Wingdings" pitchFamily="2" charset="2"/>
              <a:buNone/>
            </a:pPr>
            <a:endParaRPr lang="en-US" altLang="zh-CN" sz="2000" dirty="0" smtClean="0"/>
          </a:p>
          <a:p>
            <a:pPr marL="0" indent="0">
              <a:buFont typeface="Wingdings" pitchFamily="2" charset="2"/>
              <a:buNone/>
            </a:pPr>
            <a:endParaRPr lang="zh-CN" altLang="en-US" sz="2000" dirty="0" smtClean="0"/>
          </a:p>
        </p:txBody>
      </p:sp>
    </p:spTree>
    <p:extLst>
      <p:ext uri="{BB962C8B-B14F-4D97-AF65-F5344CB8AC3E}">
        <p14:creationId xmlns:p14="http://schemas.microsoft.com/office/powerpoint/2010/main" val="29292328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683568" y="1196752"/>
            <a:ext cx="8229600" cy="4525963"/>
          </a:xfrm>
        </p:spPr>
        <p:txBody>
          <a:bodyPr/>
          <a:lstStyle/>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5-11.c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5-11.c</a:t>
            </a:r>
          </a:p>
          <a:p>
            <a:pPr lvl="1">
              <a:buNone/>
            </a:pPr>
            <a:r>
              <a:rPr lang="zh-CN" altLang="en-US" dirty="0"/>
              <a:t>给</a:t>
            </a:r>
            <a:r>
              <a:rPr lang="zh-CN" altLang="en-US" dirty="0" smtClean="0"/>
              <a:t>出</a:t>
            </a:r>
            <a:r>
              <a:rPr lang="en-US" altLang="zh-CN" dirty="0" err="1" smtClean="0"/>
              <a:t>lock_set</a:t>
            </a:r>
            <a:r>
              <a:rPr lang="zh-CN" altLang="en-US" dirty="0" smtClean="0"/>
              <a:t>函数代码，完整代码见教学平台</a:t>
            </a:r>
            <a:endParaRPr lang="zh-CN" altLang="en-US" dirty="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10" y="36266"/>
            <a:ext cx="7488832" cy="683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函数fcntl应用及文件上锁</a:t>
            </a:r>
          </a:p>
        </p:txBody>
      </p:sp>
      <p:sp>
        <p:nvSpPr>
          <p:cNvPr id="3" name="内容占位符 2"/>
          <p:cNvSpPr>
            <a:spLocks noGrp="1"/>
          </p:cNvSpPr>
          <p:nvPr>
            <p:ph idx="1"/>
          </p:nvPr>
        </p:nvSpPr>
        <p:spPr>
          <a:xfrm>
            <a:off x="683568" y="1196752"/>
            <a:ext cx="8229600" cy="4525963"/>
          </a:xfrm>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5-11.c  </a:t>
            </a:r>
            <a:r>
              <a:rPr lang="en-US" altLang="zh-CN" b="1" dirty="0"/>
              <a:t>–o  </a:t>
            </a:r>
            <a:r>
              <a:rPr lang="en-US" altLang="zh-CN" b="1" dirty="0" smtClean="0"/>
              <a:t>5-11</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5-11</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432"/>
          <a:stretch/>
        </p:blipFill>
        <p:spPr bwMode="auto">
          <a:xfrm>
            <a:off x="323528" y="2790626"/>
            <a:ext cx="4452549" cy="280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044" y="2790626"/>
            <a:ext cx="4176464" cy="280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203848" y="4869160"/>
            <a:ext cx="79208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终端</a:t>
            </a:r>
            <a:r>
              <a:rPr lang="en-US" altLang="zh-CN" dirty="0" smtClean="0"/>
              <a:t>1</a:t>
            </a:r>
            <a:endParaRPr lang="zh-CN" altLang="en-US" dirty="0"/>
          </a:p>
        </p:txBody>
      </p:sp>
      <p:sp>
        <p:nvSpPr>
          <p:cNvPr id="10" name="矩形 9"/>
          <p:cNvSpPr/>
          <p:nvPr/>
        </p:nvSpPr>
        <p:spPr>
          <a:xfrm>
            <a:off x="7380312" y="4911427"/>
            <a:ext cx="79208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终端</a:t>
            </a:r>
            <a:r>
              <a:rPr lang="en-US" altLang="zh-CN" dirty="0" smtClean="0"/>
              <a:t>2</a:t>
            </a:r>
            <a:endParaRPr lang="zh-CN" altLang="en-US" dirty="0"/>
          </a:p>
        </p:txBody>
      </p:sp>
    </p:spTree>
    <p:extLst>
      <p:ext uri="{BB962C8B-B14F-4D97-AF65-F5344CB8AC3E}">
        <p14:creationId xmlns:p14="http://schemas.microsoft.com/office/powerpoint/2010/main" val="1350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a typeface="黑体" pitchFamily="49" charset="-122"/>
              </a:rPr>
              <a:t>带缓存的流文件I/O操作</a:t>
            </a:r>
            <a:endParaRPr lang="zh-CN" altLang="en-US" dirty="0"/>
          </a:p>
        </p:txBody>
      </p:sp>
      <p:sp>
        <p:nvSpPr>
          <p:cNvPr id="3" name="内容占位符 2"/>
          <p:cNvSpPr>
            <a:spLocks noGrp="1"/>
          </p:cNvSpPr>
          <p:nvPr>
            <p:ph idx="1"/>
          </p:nvPr>
        </p:nvSpPr>
        <p:spPr>
          <a:xfrm>
            <a:off x="611560" y="1124744"/>
            <a:ext cx="8229600" cy="4525963"/>
          </a:xfrm>
        </p:spPr>
        <p:txBody>
          <a:bodyPr/>
          <a:lstStyle/>
          <a:p>
            <a:r>
              <a:rPr lang="zh-CN" altLang="en-US" sz="2400" dirty="0" smtClean="0"/>
              <a:t>带缓存的</a:t>
            </a:r>
            <a:r>
              <a:rPr lang="en-US" altLang="zh-CN" sz="2400" dirty="0" smtClean="0"/>
              <a:t>I/O</a:t>
            </a:r>
            <a:r>
              <a:rPr lang="zh-CN" altLang="en-US" sz="2400" dirty="0" smtClean="0"/>
              <a:t>操作也叫标准</a:t>
            </a:r>
            <a:r>
              <a:rPr lang="en-US" altLang="zh-CN" sz="2400" dirty="0" smtClean="0"/>
              <a:t>I/O</a:t>
            </a:r>
            <a:r>
              <a:rPr lang="zh-CN" altLang="en-US" sz="2400" dirty="0" smtClean="0"/>
              <a:t>操作</a:t>
            </a:r>
            <a:endParaRPr lang="en-US" altLang="zh-CN" sz="2400" dirty="0" smtClean="0"/>
          </a:p>
          <a:p>
            <a:r>
              <a:rPr lang="zh-CN" altLang="en-US" sz="2400" dirty="0" smtClean="0"/>
              <a:t>在内存中开辟一个“缓冲区”，为程序中的每一个文件使用</a:t>
            </a:r>
            <a:endParaRPr lang="en-US" altLang="zh-CN" sz="2400" dirty="0" smtClean="0"/>
          </a:p>
          <a:p>
            <a:r>
              <a:rPr lang="zh-CN" altLang="en-US" sz="2400" dirty="0"/>
              <a:t>带缓存的</a:t>
            </a:r>
            <a:r>
              <a:rPr lang="en-US" altLang="zh-CN" sz="2400" dirty="0"/>
              <a:t>I/O</a:t>
            </a:r>
            <a:r>
              <a:rPr lang="zh-CN" altLang="en-US" sz="2400" dirty="0" smtClean="0"/>
              <a:t>操作的程序比不</a:t>
            </a:r>
            <a:r>
              <a:rPr lang="zh-CN" altLang="en-US" sz="2400" dirty="0"/>
              <a:t>带缓存的</a:t>
            </a:r>
            <a:r>
              <a:rPr lang="en-US" altLang="zh-CN" sz="2400" dirty="0"/>
              <a:t>I/O</a:t>
            </a:r>
            <a:r>
              <a:rPr lang="zh-CN" altLang="en-US" sz="2400" dirty="0" smtClean="0"/>
              <a:t>操作方便移植</a:t>
            </a:r>
            <a:endParaRPr lang="en-US" altLang="zh-CN" sz="2400" dirty="0" smtClean="0"/>
          </a:p>
          <a:p>
            <a:r>
              <a:rPr lang="zh-CN" altLang="en-US" sz="2400" dirty="0" smtClean="0"/>
              <a:t>当执行读文件操作时，从磁盘文件将数据先读入内存“缓存区”，装满后再从内存“缓冲区”依次读入接收的变量，当执行写操作时，先将数据写入</a:t>
            </a:r>
            <a:r>
              <a:rPr lang="zh-CN" altLang="en-US" sz="2400" dirty="0"/>
              <a:t>内存</a:t>
            </a:r>
            <a:r>
              <a:rPr lang="zh-CN" altLang="en-US" sz="2400" dirty="0" smtClean="0"/>
              <a:t>“缓存区”装满后再写入文件</a:t>
            </a:r>
            <a:endParaRPr lang="en-US" altLang="zh-CN" sz="2400" dirty="0" smtClean="0"/>
          </a:p>
          <a:p>
            <a:r>
              <a:rPr lang="zh-CN" altLang="en-US" sz="2400" dirty="0"/>
              <a:t>内存</a:t>
            </a:r>
            <a:r>
              <a:rPr lang="zh-CN" altLang="en-US" sz="2400" dirty="0" smtClean="0"/>
              <a:t>“缓存区”的大小直接影响操作的次数，执行速度和效率</a:t>
            </a:r>
            <a:endParaRPr lang="en-US" altLang="zh-CN" sz="2400" dirty="0" smtClean="0"/>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13928412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dirty="0" smtClean="0"/>
          </a:p>
        </p:txBody>
      </p:sp>
      <p:sp>
        <p:nvSpPr>
          <p:cNvPr id="45058" name="文本框 100"/>
          <p:cNvSpPr txBox="1">
            <a:spLocks noChangeArrowheads="1"/>
          </p:cNvSpPr>
          <p:nvPr/>
        </p:nvSpPr>
        <p:spPr bwMode="auto">
          <a:xfrm>
            <a:off x="755576" y="1200150"/>
            <a:ext cx="6580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000" dirty="0" smtClean="0">
                <a:latin typeface="黑体" pitchFamily="49" charset="-122"/>
                <a:ea typeface="黑体" pitchFamily="49" charset="-122"/>
              </a:rPr>
              <a:t>带</a:t>
            </a:r>
            <a:r>
              <a:rPr lang="zh-CN" altLang="en-US" sz="2000" dirty="0">
                <a:latin typeface="黑体" pitchFamily="49" charset="-122"/>
                <a:ea typeface="黑体" pitchFamily="49" charset="-122"/>
              </a:rPr>
              <a:t>缓存的文件</a:t>
            </a:r>
            <a:r>
              <a:rPr lang="en-US" altLang="zh-CN" sz="2000" dirty="0">
                <a:latin typeface="Times New Roman" pitchFamily="18" charset="0"/>
                <a:cs typeface="Times New Roman" pitchFamily="18" charset="0"/>
              </a:rPr>
              <a:t>I/O</a:t>
            </a:r>
            <a:r>
              <a:rPr lang="zh-CN" altLang="en-US" sz="2000" dirty="0">
                <a:latin typeface="黑体" pitchFamily="49" charset="-122"/>
                <a:ea typeface="黑体" pitchFamily="49" charset="-122"/>
              </a:rPr>
              <a:t>操作用到的主要函数</a:t>
            </a:r>
            <a:endParaRPr lang="zh-CN" altLang="en-US" sz="2000" dirty="0"/>
          </a:p>
        </p:txBody>
      </p:sp>
      <p:graphicFrame>
        <p:nvGraphicFramePr>
          <p:cNvPr id="4" name="表格 3"/>
          <p:cNvGraphicFramePr/>
          <p:nvPr>
            <p:extLst>
              <p:ext uri="{D42A27DB-BD31-4B8C-83A1-F6EECF244321}">
                <p14:modId xmlns:p14="http://schemas.microsoft.com/office/powerpoint/2010/main" val="2684947762"/>
              </p:ext>
            </p:extLst>
          </p:nvPr>
        </p:nvGraphicFramePr>
        <p:xfrm>
          <a:off x="1547664" y="1844820"/>
          <a:ext cx="5543699" cy="4321569"/>
        </p:xfrm>
        <a:graphic>
          <a:graphicData uri="http://schemas.openxmlformats.org/drawingml/2006/table">
            <a:tbl>
              <a:tblPr firstRow="1" bandRow="1">
                <a:tableStyleId>{5940675A-B579-460E-94D1-54222C63F5DA}</a:tableStyleId>
              </a:tblPr>
              <a:tblGrid>
                <a:gridCol w="1955572"/>
                <a:gridCol w="3588127"/>
              </a:tblGrid>
              <a:tr h="336472">
                <a:tc>
                  <a:txBody>
                    <a:bodyPr/>
                    <a:lstStyle/>
                    <a:p>
                      <a:pPr marL="0" indent="0" algn="ctr">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函  数</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作  用</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fopen</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打开或创建文件</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36472">
                <a:tc>
                  <a:txBody>
                    <a:bodyPr/>
                    <a:lstStyle/>
                    <a:p>
                      <a:pPr marL="0" indent="0" algn="ctr">
                        <a:buNone/>
                      </a:pP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fclose</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关闭文件</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fgetc</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由文件中读取一个字符</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36472">
                <a:tc>
                  <a:txBody>
                    <a:bodyPr/>
                    <a:lstStyle/>
                    <a:p>
                      <a:pPr marL="0" indent="0" algn="ctr">
                        <a:buNone/>
                      </a:pP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pu</a:t>
                      </a: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tc</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Times New Roman" panose="02020603050405020304" pitchFamily="18" charset="0"/>
                          <a:ea typeface="Times New Roman" panose="02020603050405020304" pitchFamily="18" charset="0"/>
                          <a:cs typeface="Times New Roman" panose="02020603050405020304" pitchFamily="18" charset="0"/>
                        </a:rPr>
                        <a:t>将一指定字符写入文件流中</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fget</a:t>
                      </a: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s</a:t>
                      </a:r>
                      <a:endPar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由文件中读取一字符串</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36472">
                <a:tc>
                  <a:txBody>
                    <a:bodyPr/>
                    <a:lstStyle/>
                    <a:p>
                      <a:pPr marL="0" indent="0" algn="ctr">
                        <a:buNone/>
                      </a:pP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pu</a:t>
                      </a:r>
                      <a:r>
                        <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s</a:t>
                      </a:r>
                      <a:endParaRPr lang="en-US" altLang="zh-CN" sz="18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将一指定的字符串写入文件内</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fread</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从文件流</a:t>
                      </a: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成块</a:t>
                      </a: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读取数据</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36472">
                <a:tc>
                  <a:txBody>
                    <a:bodyPr/>
                    <a:lstStyle/>
                    <a:p>
                      <a:pPr marL="0" indent="0" algn="ctr">
                        <a:buNone/>
                      </a:pP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fwrite</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将数据</a:t>
                      </a:r>
                      <a:r>
                        <a:rPr lang="zh-CN" altLang="en-US" sz="1800" b="0" u="none">
                          <a:latin typeface="宋体" panose="02010600030101010101" pitchFamily="2" charset="-122"/>
                          <a:ea typeface="宋体" panose="02010600030101010101" pitchFamily="2" charset="-122"/>
                          <a:cs typeface="宋体" panose="02010600030101010101" pitchFamily="2" charset="-122"/>
                        </a:rPr>
                        <a:t>成块</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写</a:t>
                      </a:r>
                      <a:r>
                        <a:rPr lang="zh-CN" altLang="en-US" sz="1800" b="0" u="none">
                          <a:latin typeface="宋体" panose="02010600030101010101" pitchFamily="2" charset="-122"/>
                          <a:ea typeface="宋体" panose="02010600030101010101" pitchFamily="2" charset="-122"/>
                          <a:cs typeface="宋体" panose="02010600030101010101" pitchFamily="2" charset="-122"/>
                        </a:rPr>
                        <a:t>入</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文件流</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fseek</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移动文件</a:t>
                      </a:r>
                      <a:r>
                        <a:rPr lang="zh-CN" altLang="en-US" sz="1800" b="0" u="none">
                          <a:highlight>
                            <a:srgbClr val="E6E6E6"/>
                          </a:highlight>
                          <a:latin typeface="宋体" panose="02010600030101010101" pitchFamily="2" charset="-122"/>
                          <a:ea typeface="宋体" panose="02010600030101010101" pitchFamily="2" charset="-122"/>
                          <a:cs typeface="宋体" panose="02010600030101010101" pitchFamily="2" charset="-122"/>
                        </a:rPr>
                        <a:t>流</a:t>
                      </a:r>
                      <a:r>
                        <a:rPr lang="zh-CN" altLang="en-US" sz="18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的读写位置</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620377">
                <a:tc>
                  <a:txBody>
                    <a:bodyPr/>
                    <a:lstStyle/>
                    <a:p>
                      <a:pPr marL="0" indent="0" algn="ctr">
                        <a:buNone/>
                      </a:pPr>
                      <a:r>
                        <a:rPr lang="en-US" altLang="zh-CN" sz="1800" b="0" u="none">
                          <a:solidFill>
                            <a:srgbClr val="000000"/>
                          </a:solidFill>
                          <a:latin typeface="宋体" panose="02010600030101010101" pitchFamily="2" charset="-122"/>
                          <a:ea typeface="宋体" panose="02010600030101010101" pitchFamily="2" charset="-122"/>
                          <a:cs typeface="宋体" panose="02010600030101010101" pitchFamily="2" charset="-122"/>
                        </a:rPr>
                        <a:t>rewind</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重设文件流的读写位置为文件开头</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472">
                <a:tc>
                  <a:txBody>
                    <a:bodyPr/>
                    <a:lstStyle/>
                    <a:p>
                      <a:pPr marL="0" indent="0" algn="ctr">
                        <a:buNone/>
                      </a:pPr>
                      <a:r>
                        <a:rPr lang="en-US" altLang="zh-CN" sz="1800" b="0" u="none">
                          <a:solidFill>
                            <a:srgbClr val="000000"/>
                          </a:solidFill>
                          <a:highlight>
                            <a:srgbClr val="E6E6E6"/>
                          </a:highlight>
                          <a:latin typeface="宋体" panose="02010600030101010101" pitchFamily="2" charset="-122"/>
                          <a:ea typeface="宋体" panose="02010600030101010101" pitchFamily="2" charset="-122"/>
                          <a:cs typeface="宋体" panose="02010600030101010101" pitchFamily="2" charset="-122"/>
                        </a:rPr>
                        <a:t>ftell</a:t>
                      </a:r>
                    </a:p>
                  </a:txBody>
                  <a:tcPr marL="68580" marR="68580" marT="25396" marB="25396"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8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取得文件流的读取位置</a:t>
                      </a:r>
                    </a:p>
                  </a:txBody>
                  <a:tcPr marL="68580" marR="68580" marT="25396" marB="2539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Tree>
    <p:extLst>
      <p:ext uri="{BB962C8B-B14F-4D97-AF65-F5344CB8AC3E}">
        <p14:creationId xmlns:p14="http://schemas.microsoft.com/office/powerpoint/2010/main" val="14034675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sp>
        <p:nvSpPr>
          <p:cNvPr id="48131" name="Rectangle 3"/>
          <p:cNvSpPr>
            <a:spLocks noGrp="1" noChangeArrowheads="1"/>
          </p:cNvSpPr>
          <p:nvPr>
            <p:ph idx="1"/>
          </p:nvPr>
        </p:nvSpPr>
        <p:spPr>
          <a:xfrm>
            <a:off x="611560" y="1268760"/>
            <a:ext cx="8229600" cy="4525963"/>
          </a:xfrm>
        </p:spPr>
        <p:txBody>
          <a:bodyPr>
            <a:normAutofit fontScale="92500" lnSpcReduction="10000"/>
          </a:bodyPr>
          <a:lstStyle/>
          <a:p>
            <a:pPr>
              <a:buNone/>
            </a:pPr>
            <a:r>
              <a:rPr lang="en-US" altLang="zh-CN" b="1" dirty="0"/>
              <a:t>1</a:t>
            </a:r>
            <a:r>
              <a:rPr lang="zh-CN" altLang="en-US" b="1" dirty="0"/>
              <a:t>、流的打开与</a:t>
            </a:r>
            <a:r>
              <a:rPr lang="zh-CN" altLang="en-US" b="1" dirty="0" smtClean="0"/>
              <a:t>关闭</a:t>
            </a:r>
            <a:endParaRPr lang="en-US" altLang="zh-CN" dirty="0" smtClean="0"/>
          </a:p>
          <a:p>
            <a:pPr marL="0" indent="0">
              <a:buFont typeface="Wingdings" pitchFamily="2" charset="2"/>
              <a:buNone/>
            </a:pPr>
            <a:r>
              <a:rPr lang="zh-CN" altLang="en-US" sz="2400" dirty="0" smtClean="0"/>
              <a:t>例5.12  设计一个程序，要求用流文件I/O操作打开文件“5-12file”，如果该文件不存在，则创建此文件。</a:t>
            </a:r>
          </a:p>
          <a:p>
            <a:pPr marL="0" indent="0">
              <a:buFont typeface="Wingdings" pitchFamily="2" charset="2"/>
              <a:buNone/>
            </a:pPr>
            <a:r>
              <a:rPr lang="zh-CN" altLang="en-US" sz="2400" dirty="0" smtClean="0"/>
              <a:t>分析  带缓存的基于输入/输出（I/O）流机制的文件操作时，打开文件用fopen函数，关闭文件用fclose函数。</a:t>
            </a:r>
          </a:p>
          <a:p>
            <a:pPr>
              <a:buFont typeface="Wingdings" pitchFamily="2" charset="2"/>
              <a:buNone/>
            </a:pPr>
            <a:r>
              <a:rPr lang="zh-CN" altLang="en-US" sz="2000" dirty="0" smtClean="0">
                <a:effectLst>
                  <a:outerShdw blurRad="38100" dist="38100" dir="2700000" algn="tl">
                    <a:srgbClr val="000000">
                      <a:alpha val="43137"/>
                    </a:srgbClr>
                  </a:outerShdw>
                </a:effectLst>
              </a:rPr>
              <a:t> #include&lt;stdio.h&gt;</a:t>
            </a:r>
          </a:p>
          <a:p>
            <a:pPr>
              <a:buFont typeface="Wingdings" pitchFamily="2" charset="2"/>
              <a:buNone/>
            </a:pPr>
            <a:r>
              <a:rPr lang="zh-CN" altLang="en-US" sz="2000" dirty="0" smtClean="0">
                <a:effectLst>
                  <a:outerShdw blurRad="38100" dist="38100" dir="2700000" algn="tl">
                    <a:srgbClr val="000000">
                      <a:alpha val="43137"/>
                    </a:srgbClr>
                  </a:outerShdw>
                </a:effectLst>
              </a:rPr>
              <a:t>int main()</a:t>
            </a:r>
          </a:p>
          <a:p>
            <a:pPr>
              <a:buFont typeface="Wingdings" pitchFamily="2" charset="2"/>
              <a:buNone/>
            </a:pPr>
            <a:r>
              <a:rPr lang="zh-CN" altLang="en-US" sz="2000" dirty="0" smtClean="0">
                <a:effectLst>
                  <a:outerShdw blurRad="38100" dist="38100" dir="2700000" algn="tl">
                    <a:srgbClr val="000000">
                      <a:alpha val="43137"/>
                    </a:srgbClr>
                  </a:outerShdw>
                </a:effectLst>
              </a:rPr>
              <a:t>{  FILE * fp;                                 		/*定义文件变量指针*/</a:t>
            </a:r>
          </a:p>
          <a:p>
            <a:pPr>
              <a:buFont typeface="Wingdings" pitchFamily="2" charset="2"/>
              <a:buNone/>
            </a:pPr>
            <a:r>
              <a:rPr lang="zh-CN" altLang="en-US" sz="2000" dirty="0" smtClean="0">
                <a:effectLst>
                  <a:outerShdw blurRad="38100" dist="38100" dir="2700000" algn="tl">
                    <a:srgbClr val="000000">
                      <a:alpha val="43137"/>
                    </a:srgbClr>
                  </a:outerShdw>
                </a:effectLst>
              </a:rPr>
              <a:t>if((fp=fopen("5-12file","a+"))==NULL)       	/*打开(创建)文件*/</a:t>
            </a:r>
          </a:p>
          <a:p>
            <a:pPr>
              <a:buFont typeface="Wingdings" pitchFamily="2" charset="2"/>
              <a:buNone/>
            </a:pPr>
            <a:r>
              <a:rPr lang="zh-CN" altLang="en-US" sz="2000" dirty="0" smtClean="0">
                <a:effectLst>
                  <a:outerShdw blurRad="38100" dist="38100" dir="2700000" algn="tl">
                    <a:srgbClr val="000000">
                      <a:alpha val="43137"/>
                    </a:srgbClr>
                  </a:outerShdw>
                </a:effectLst>
              </a:rPr>
              <a:t>{  printf("打开(创建)文件出错");          		/*出错处理*/</a:t>
            </a:r>
          </a:p>
          <a:p>
            <a:pPr>
              <a:buFont typeface="Wingdings" pitchFamily="2" charset="2"/>
              <a:buNone/>
            </a:pPr>
            <a:r>
              <a:rPr lang="zh-CN" altLang="en-US" sz="2000" dirty="0" smtClean="0">
                <a:effectLst>
                  <a:outerShdw blurRad="38100" dist="38100" dir="2700000" algn="tl">
                    <a:srgbClr val="000000">
                      <a:alpha val="43137"/>
                    </a:srgbClr>
                  </a:outerShdw>
                </a:effectLst>
              </a:rPr>
              <a:t>exit(0);  }</a:t>
            </a:r>
          </a:p>
          <a:p>
            <a:pPr>
              <a:buFont typeface="Wingdings" pitchFamily="2" charset="2"/>
              <a:buNone/>
            </a:pPr>
            <a:r>
              <a:rPr lang="zh-CN" altLang="en-US" sz="2000" dirty="0" smtClean="0">
                <a:effectLst>
                  <a:outerShdw blurRad="38100" dist="38100" dir="2700000" algn="tl">
                    <a:srgbClr val="000000">
                      <a:alpha val="43137"/>
                    </a:srgbClr>
                  </a:outerShdw>
                </a:effectLst>
              </a:rPr>
              <a:t>fclose(fp);                                 		/*关闭文件流*/</a:t>
            </a:r>
          </a:p>
          <a:p>
            <a:pPr>
              <a:buFont typeface="Wingdings" pitchFamily="2" charset="2"/>
              <a:buNone/>
            </a:pPr>
            <a:r>
              <a:rPr lang="zh-CN" altLang="en-US" sz="2000" dirty="0" smtClean="0">
                <a:effectLst>
                  <a:outerShdw blurRad="38100" dist="38100" dir="2700000" algn="tl">
                    <a:srgbClr val="000000">
                      <a:alpha val="43137"/>
                    </a:srgbClr>
                  </a:outerShdw>
                </a:effectLst>
              </a:rPr>
              <a:t>}</a:t>
            </a:r>
          </a:p>
        </p:txBody>
      </p:sp>
      <p:sp>
        <p:nvSpPr>
          <p:cNvPr id="48129"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809F3C-EF11-4A02-B71C-30BA712C3AE2}" type="slidenum">
              <a:rPr lang="en-US" altLang="zh-CN"/>
              <a:pPr/>
              <a:t>66</a:t>
            </a:fld>
            <a:endParaRPr lang="en-US" altLang="zh-CN"/>
          </a:p>
        </p:txBody>
      </p:sp>
    </p:spTree>
    <p:extLst>
      <p:ext uri="{BB962C8B-B14F-4D97-AF65-F5344CB8AC3E}">
        <p14:creationId xmlns:p14="http://schemas.microsoft.com/office/powerpoint/2010/main" val="2271746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黑体" pitchFamily="49" charset="-122"/>
              </a:rPr>
              <a:t>带缓存的流文件I/O操作</a:t>
            </a:r>
            <a:endParaRPr lang="zh-CN" altLang="en-US" dirty="0"/>
          </a:p>
        </p:txBody>
      </p:sp>
      <p:sp>
        <p:nvSpPr>
          <p:cNvPr id="3" name="内容占位符 2"/>
          <p:cNvSpPr>
            <a:spLocks noGrp="1"/>
          </p:cNvSpPr>
          <p:nvPr>
            <p:ph idx="1"/>
          </p:nvPr>
        </p:nvSpPr>
        <p:spPr/>
        <p:txBody>
          <a:bodyPr/>
          <a:lstStyle/>
          <a:p>
            <a:r>
              <a:rPr lang="zh-CN" altLang="en-US" sz="2400" b="1" dirty="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5-12.c  </a:t>
            </a:r>
            <a:r>
              <a:rPr lang="en-US" altLang="zh-CN" b="1" dirty="0"/>
              <a:t>–o  </a:t>
            </a:r>
            <a:r>
              <a:rPr lang="en-US" altLang="zh-CN" b="1" dirty="0" smtClean="0"/>
              <a:t>5-12</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5-12</a:t>
            </a:r>
            <a:endParaRPr lang="en-US" altLang="zh-CN" b="1"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64346"/>
            <a:ext cx="8170335" cy="188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07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sp>
        <p:nvSpPr>
          <p:cNvPr id="46083" name="Rectangle 3"/>
          <p:cNvSpPr>
            <a:spLocks noGrp="1" noChangeArrowheads="1"/>
          </p:cNvSpPr>
          <p:nvPr>
            <p:ph idx="1"/>
          </p:nvPr>
        </p:nvSpPr>
        <p:spPr>
          <a:xfrm>
            <a:off x="611188" y="1166018"/>
            <a:ext cx="8229600" cy="4525963"/>
          </a:xfrm>
        </p:spPr>
        <p:txBody>
          <a:bodyPr/>
          <a:lstStyle/>
          <a:p>
            <a:pPr algn="just"/>
            <a:r>
              <a:rPr lang="zh-CN" altLang="en-US" b="1" dirty="0" smtClean="0"/>
              <a:t>基于输入</a:t>
            </a:r>
            <a:r>
              <a:rPr lang="en-US" altLang="zh-CN" b="1" dirty="0" smtClean="0"/>
              <a:t>/</a:t>
            </a:r>
            <a:r>
              <a:rPr lang="zh-CN" altLang="en-US" b="1" dirty="0" smtClean="0"/>
              <a:t>输出流机制的文件操作，叫做文件流</a:t>
            </a:r>
            <a:r>
              <a:rPr lang="en-US" altLang="zh-CN" b="1" dirty="0" smtClean="0"/>
              <a:t>(File Stream)</a:t>
            </a:r>
            <a:r>
              <a:rPr lang="zh-CN" altLang="en-US" b="1" dirty="0" smtClean="0"/>
              <a:t>。</a:t>
            </a:r>
            <a:r>
              <a:rPr lang="zh-CN" altLang="en-US" dirty="0" smtClean="0"/>
              <a:t> </a:t>
            </a:r>
          </a:p>
          <a:p>
            <a:pPr algn="just"/>
            <a:r>
              <a:rPr lang="en-US" altLang="zh-CN" b="1" dirty="0" err="1" smtClean="0"/>
              <a:t>fopen</a:t>
            </a:r>
            <a:r>
              <a:rPr lang="zh-CN" altLang="en-US" b="1" dirty="0" smtClean="0"/>
              <a:t>函数说明</a:t>
            </a:r>
            <a:r>
              <a:rPr lang="zh-CN" altLang="en-US" dirty="0" smtClean="0"/>
              <a:t> </a:t>
            </a:r>
            <a:endParaRPr lang="en-US" altLang="zh-CN" dirty="0" smtClean="0"/>
          </a:p>
        </p:txBody>
      </p:sp>
      <p:sp>
        <p:nvSpPr>
          <p:cNvPr id="4608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FA32445-6B76-46B3-9A13-326F444C07EB}" type="slidenum">
              <a:rPr lang="en-US" altLang="zh-CN"/>
              <a:pPr/>
              <a:t>68</a:t>
            </a:fld>
            <a:endParaRPr lang="en-US" altLang="zh-CN"/>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924944"/>
            <a:ext cx="818673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11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sp>
        <p:nvSpPr>
          <p:cNvPr id="47107" name="Rectangle 3"/>
          <p:cNvSpPr>
            <a:spLocks noGrp="1" noChangeArrowheads="1"/>
          </p:cNvSpPr>
          <p:nvPr>
            <p:ph idx="1"/>
          </p:nvPr>
        </p:nvSpPr>
        <p:spPr>
          <a:xfrm>
            <a:off x="611560" y="1165721"/>
            <a:ext cx="7991475" cy="576263"/>
          </a:xfrm>
        </p:spPr>
        <p:txBody>
          <a:bodyPr>
            <a:normAutofit/>
          </a:bodyPr>
          <a:lstStyle/>
          <a:p>
            <a:r>
              <a:rPr lang="en-US" altLang="zh-CN" sz="2400" b="1" dirty="0" err="1" smtClean="0"/>
              <a:t>fopen</a:t>
            </a:r>
            <a:r>
              <a:rPr lang="zh-CN" altLang="en-US" sz="2400" b="1" dirty="0" smtClean="0"/>
              <a:t>函数参数</a:t>
            </a:r>
            <a:r>
              <a:rPr lang="en-US" altLang="zh-CN" sz="2400" b="1" dirty="0" smtClean="0"/>
              <a:t>mode</a:t>
            </a:r>
            <a:r>
              <a:rPr lang="zh-CN" altLang="en-US" sz="2400" b="1" dirty="0" smtClean="0"/>
              <a:t>的说明</a:t>
            </a:r>
          </a:p>
        </p:txBody>
      </p:sp>
      <p:sp>
        <p:nvSpPr>
          <p:cNvPr id="47105"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93D4E9C-0EE0-478B-8A18-C9C0A2F50F85}" type="slidenum">
              <a:rPr lang="en-US" altLang="zh-CN"/>
              <a:pPr/>
              <a:t>69</a:t>
            </a:fld>
            <a:endParaRPr lang="en-US" altLang="zh-CN"/>
          </a:p>
        </p:txBody>
      </p:sp>
      <p:pic>
        <p:nvPicPr>
          <p:cNvPr id="4935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28198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47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3573"/>
                                        </p:tgtEl>
                                        <p:attrNameLst>
                                          <p:attrName>style.visibility</p:attrName>
                                        </p:attrNameLst>
                                      </p:cBhvr>
                                      <p:to>
                                        <p:strVal val="visible"/>
                                      </p:to>
                                    </p:set>
                                    <p:animEffect transition="in" filter="blinds(horizontal)">
                                      <p:cBhvr>
                                        <p:cTn id="7" dur="500"/>
                                        <p:tgtEl>
                                          <p:spTgt spid="493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z="4000" b="1" dirty="0" smtClean="0"/>
              <a:t>Linux系统文件和文件系统</a:t>
            </a:r>
          </a:p>
        </p:txBody>
      </p:sp>
      <p:sp>
        <p:nvSpPr>
          <p:cNvPr id="10242" name="Rectangle 3"/>
          <p:cNvSpPr>
            <a:spLocks noGrp="1" noChangeArrowheads="1"/>
          </p:cNvSpPr>
          <p:nvPr>
            <p:ph idx="1"/>
          </p:nvPr>
        </p:nvSpPr>
        <p:spPr>
          <a:xfrm>
            <a:off x="611560" y="1196752"/>
            <a:ext cx="8280400" cy="5256213"/>
          </a:xfrm>
        </p:spPr>
        <p:txBody>
          <a:bodyPr/>
          <a:lstStyle/>
          <a:p>
            <a:pPr>
              <a:lnSpc>
                <a:spcPct val="90000"/>
              </a:lnSpc>
            </a:pPr>
            <a:r>
              <a:rPr lang="en-US" altLang="zh-CN" dirty="0">
                <a:latin typeface="+mn-ea"/>
              </a:rPr>
              <a:t>Linux</a:t>
            </a:r>
            <a:r>
              <a:rPr lang="zh-CN" altLang="en-US" dirty="0">
                <a:latin typeface="+mn-ea"/>
              </a:rPr>
              <a:t>系统是一个典型的多用户系统，不同的用户处于不同的地位。</a:t>
            </a:r>
            <a:endParaRPr lang="en-US" altLang="zh-CN" dirty="0">
              <a:latin typeface="+mn-ea"/>
            </a:endParaRPr>
          </a:p>
          <a:p>
            <a:pPr>
              <a:lnSpc>
                <a:spcPct val="90000"/>
              </a:lnSpc>
            </a:pPr>
            <a:r>
              <a:rPr lang="zh-CN" altLang="en-US" dirty="0">
                <a:latin typeface="+mn-ea"/>
              </a:rPr>
              <a:t>为了保护系统的安全性，</a:t>
            </a:r>
            <a:r>
              <a:rPr lang="en-US" altLang="zh-CN" dirty="0">
                <a:latin typeface="+mn-ea"/>
              </a:rPr>
              <a:t>Linux</a:t>
            </a:r>
            <a:r>
              <a:rPr lang="zh-CN" altLang="en-US" dirty="0">
                <a:latin typeface="+mn-ea"/>
              </a:rPr>
              <a:t>系统对不同用户访问同一文件的权限做了不同的规定。</a:t>
            </a:r>
            <a:endParaRPr lang="en-US" altLang="zh-CN" dirty="0">
              <a:latin typeface="+mn-ea"/>
            </a:endParaRPr>
          </a:p>
          <a:p>
            <a:pPr>
              <a:lnSpc>
                <a:spcPct val="90000"/>
              </a:lnSpc>
            </a:pPr>
            <a:r>
              <a:rPr lang="zh-CN" altLang="en-US" dirty="0">
                <a:latin typeface="+mn-ea"/>
              </a:rPr>
              <a:t> 每一个文件都具有</a:t>
            </a:r>
            <a:r>
              <a:rPr lang="en-US" altLang="zh-CN" dirty="0">
                <a:latin typeface="+mn-ea"/>
              </a:rPr>
              <a:t>4</a:t>
            </a:r>
            <a:r>
              <a:rPr lang="zh-CN" altLang="en-US" dirty="0">
                <a:latin typeface="+mn-ea"/>
              </a:rPr>
              <a:t>种访问权限：</a:t>
            </a:r>
          </a:p>
          <a:p>
            <a:pPr marL="457200" lvl="1" indent="0">
              <a:lnSpc>
                <a:spcPct val="90000"/>
              </a:lnSpc>
              <a:buNone/>
            </a:pPr>
            <a:r>
              <a:rPr lang="zh-CN" altLang="en-US" sz="2800" dirty="0" smtClean="0"/>
              <a:t>（</a:t>
            </a:r>
            <a:r>
              <a:rPr lang="en-US" altLang="zh-CN" sz="2800" dirty="0" smtClean="0"/>
              <a:t>1</a:t>
            </a:r>
            <a:r>
              <a:rPr lang="zh-CN" altLang="en-US" sz="2800" dirty="0" smtClean="0"/>
              <a:t>）可读取（</a:t>
            </a:r>
            <a:r>
              <a:rPr lang="en-US" altLang="zh-CN" sz="2800" dirty="0" smtClean="0"/>
              <a:t>r</a:t>
            </a:r>
            <a:r>
              <a:rPr lang="zh-CN" altLang="en-US" sz="2800" dirty="0" smtClean="0"/>
              <a:t>，</a:t>
            </a:r>
            <a:r>
              <a:rPr lang="en-US" altLang="zh-CN" sz="2800" dirty="0" smtClean="0"/>
              <a:t>Readable</a:t>
            </a:r>
            <a:r>
              <a:rPr lang="zh-CN" altLang="en-US" sz="2800" dirty="0" smtClean="0"/>
              <a:t>）</a:t>
            </a:r>
          </a:p>
          <a:p>
            <a:pPr marL="457200" lvl="1" indent="0">
              <a:lnSpc>
                <a:spcPct val="90000"/>
              </a:lnSpc>
              <a:buNone/>
            </a:pPr>
            <a:r>
              <a:rPr lang="zh-CN" altLang="en-US" sz="2800" dirty="0" smtClean="0"/>
              <a:t>（</a:t>
            </a:r>
            <a:r>
              <a:rPr lang="en-US" altLang="zh-CN" sz="2800" dirty="0" smtClean="0"/>
              <a:t>2</a:t>
            </a:r>
            <a:r>
              <a:rPr lang="zh-CN" altLang="en-US" sz="2800" dirty="0" smtClean="0"/>
              <a:t>）可写入（</a:t>
            </a:r>
            <a:r>
              <a:rPr lang="en-US" altLang="zh-CN" sz="2800" dirty="0" smtClean="0"/>
              <a:t>w</a:t>
            </a:r>
            <a:r>
              <a:rPr lang="zh-CN" altLang="en-US" sz="2800" dirty="0" smtClean="0"/>
              <a:t>，</a:t>
            </a:r>
            <a:r>
              <a:rPr lang="en-US" altLang="zh-CN" sz="2800" dirty="0" smtClean="0"/>
              <a:t>Writable</a:t>
            </a:r>
            <a:r>
              <a:rPr lang="zh-CN" altLang="en-US" sz="2800" dirty="0" smtClean="0"/>
              <a:t>）</a:t>
            </a:r>
          </a:p>
          <a:p>
            <a:pPr marL="457200" lvl="1" indent="0">
              <a:lnSpc>
                <a:spcPct val="90000"/>
              </a:lnSpc>
              <a:buNone/>
            </a:pPr>
            <a:r>
              <a:rPr lang="zh-CN" altLang="en-US" sz="2800" dirty="0" smtClean="0"/>
              <a:t>（</a:t>
            </a:r>
            <a:r>
              <a:rPr lang="en-US" altLang="zh-CN" sz="2800" dirty="0" smtClean="0"/>
              <a:t>3</a:t>
            </a:r>
            <a:r>
              <a:rPr lang="zh-CN" altLang="en-US" sz="2800" dirty="0" smtClean="0"/>
              <a:t>）可执行（</a:t>
            </a:r>
            <a:r>
              <a:rPr lang="en-US" altLang="zh-CN" sz="2800" dirty="0" smtClean="0"/>
              <a:t>x</a:t>
            </a:r>
            <a:r>
              <a:rPr lang="zh-CN" altLang="en-US" sz="2800" dirty="0" smtClean="0"/>
              <a:t>，</a:t>
            </a:r>
            <a:r>
              <a:rPr lang="en-US" altLang="zh-CN" sz="2800" dirty="0" err="1" smtClean="0"/>
              <a:t>eXecute</a:t>
            </a:r>
            <a:r>
              <a:rPr lang="zh-CN" altLang="en-US" sz="2800" dirty="0" smtClean="0"/>
              <a:t>）</a:t>
            </a:r>
          </a:p>
          <a:p>
            <a:pPr marL="457200" lvl="1" indent="0">
              <a:lnSpc>
                <a:spcPct val="90000"/>
              </a:lnSpc>
              <a:buNone/>
            </a:pPr>
            <a:r>
              <a:rPr lang="zh-CN" altLang="en-US" sz="2800" dirty="0" smtClean="0"/>
              <a:t>（</a:t>
            </a:r>
            <a:r>
              <a:rPr lang="en-US" altLang="zh-CN" sz="2800" dirty="0" smtClean="0"/>
              <a:t>4</a:t>
            </a:r>
            <a:r>
              <a:rPr lang="zh-CN" altLang="en-US" sz="2800" dirty="0" smtClean="0"/>
              <a:t>）无权限（－）</a:t>
            </a:r>
          </a:p>
          <a:p>
            <a:pPr marL="0" indent="0">
              <a:lnSpc>
                <a:spcPct val="90000"/>
              </a:lnSpc>
              <a:buNone/>
            </a:pPr>
            <a:endParaRPr lang="zh-CN" altLang="en-US" sz="2400" dirty="0" smtClean="0"/>
          </a:p>
        </p:txBody>
      </p:sp>
      <p:sp>
        <p:nvSpPr>
          <p:cNvPr id="1024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417BED-DE18-41FA-A38E-9A50E7B93296}" type="slidenum">
              <a:rPr lang="en-US" altLang="zh-CN"/>
              <a:pPr/>
              <a:t>7</a:t>
            </a:fld>
            <a:endParaRPr lang="en-US" altLang="zh-CN"/>
          </a:p>
        </p:txBody>
      </p:sp>
    </p:spTree>
    <p:extLst>
      <p:ext uri="{BB962C8B-B14F-4D97-AF65-F5344CB8AC3E}">
        <p14:creationId xmlns:p14="http://schemas.microsoft.com/office/powerpoint/2010/main" val="1469835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sp>
        <p:nvSpPr>
          <p:cNvPr id="46083" name="Rectangle 3"/>
          <p:cNvSpPr>
            <a:spLocks noGrp="1" noChangeArrowheads="1"/>
          </p:cNvSpPr>
          <p:nvPr>
            <p:ph idx="1"/>
          </p:nvPr>
        </p:nvSpPr>
        <p:spPr>
          <a:xfrm>
            <a:off x="611188" y="1166018"/>
            <a:ext cx="8229600" cy="4525963"/>
          </a:xfrm>
        </p:spPr>
        <p:txBody>
          <a:bodyPr/>
          <a:lstStyle/>
          <a:p>
            <a:pPr algn="just"/>
            <a:r>
              <a:rPr lang="en-US" altLang="zh-CN" b="1" dirty="0" err="1" smtClean="0"/>
              <a:t>fclose</a:t>
            </a:r>
            <a:r>
              <a:rPr lang="zh-CN" altLang="en-US" b="1" dirty="0" smtClean="0"/>
              <a:t>函数说明</a:t>
            </a:r>
            <a:r>
              <a:rPr lang="zh-CN" altLang="en-US" dirty="0" smtClean="0"/>
              <a:t> </a:t>
            </a:r>
            <a:endParaRPr lang="zh-CN" altLang="en-US" b="1" dirty="0" smtClean="0"/>
          </a:p>
          <a:p>
            <a:endParaRPr lang="en-US" altLang="zh-CN" dirty="0" smtClean="0"/>
          </a:p>
        </p:txBody>
      </p:sp>
      <p:sp>
        <p:nvSpPr>
          <p:cNvPr id="4608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FA32445-6B76-46B3-9A13-326F444C07EB}" type="slidenum">
              <a:rPr lang="en-US" altLang="zh-CN"/>
              <a:pPr/>
              <a:t>70</a:t>
            </a:fld>
            <a:endParaRPr lang="en-US" altLang="zh-CN"/>
          </a:p>
        </p:txBody>
      </p:sp>
      <p:pic>
        <p:nvPicPr>
          <p:cNvPr id="492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8229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22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blinds(horizontal)">
                                      <p:cBhvr>
                                        <p:cTn id="7" dur="500"/>
                                        <p:tgtEl>
                                          <p:spTgt spid="49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683568" y="1196752"/>
            <a:ext cx="8229600" cy="5040560"/>
          </a:xfrm>
        </p:spPr>
        <p:txBody>
          <a:bodyPr>
            <a:normAutofit/>
          </a:bodyPr>
          <a:lstStyle/>
          <a:p>
            <a:pPr marL="0" indent="0">
              <a:buFont typeface="Wingdings" pitchFamily="2" charset="2"/>
              <a:buNone/>
            </a:pPr>
            <a:r>
              <a:rPr lang="en-US" altLang="zh-CN" sz="3000" b="1" dirty="0" smtClean="0"/>
              <a:t>2</a:t>
            </a:r>
            <a:r>
              <a:rPr lang="zh-CN" altLang="en-US" sz="3000" b="1" dirty="0" smtClean="0"/>
              <a:t>、文件流的读写</a:t>
            </a:r>
            <a:endParaRPr lang="en-US" altLang="zh-CN" sz="3000" b="1" dirty="0" smtClean="0"/>
          </a:p>
          <a:p>
            <a:r>
              <a:rPr lang="zh-CN" altLang="en-US" dirty="0"/>
              <a:t>在</a:t>
            </a:r>
            <a:r>
              <a:rPr lang="en-US" altLang="zh-CN" dirty="0" err="1"/>
              <a:t>linux</a:t>
            </a:r>
            <a:r>
              <a:rPr lang="zh-CN" altLang="en-US" dirty="0"/>
              <a:t>系统中，流文件可按字符，字符串或成块的方式</a:t>
            </a:r>
            <a:r>
              <a:rPr lang="zh-CN" altLang="en-US" dirty="0" smtClean="0"/>
              <a:t>读写</a:t>
            </a:r>
            <a:endParaRPr lang="en-US" altLang="zh-CN" dirty="0" smtClean="0"/>
          </a:p>
          <a:p>
            <a:r>
              <a:rPr lang="zh-CN" altLang="en-US" dirty="0" smtClean="0"/>
              <a:t>读字符用</a:t>
            </a:r>
            <a:r>
              <a:rPr lang="en-US" altLang="zh-CN" dirty="0" err="1" smtClean="0"/>
              <a:t>fgetc</a:t>
            </a:r>
            <a:r>
              <a:rPr lang="zh-CN" altLang="en-US" dirty="0" smtClean="0"/>
              <a:t>函数，写字符用</a:t>
            </a:r>
            <a:r>
              <a:rPr lang="en-US" altLang="zh-CN" dirty="0" err="1" smtClean="0"/>
              <a:t>fputc</a:t>
            </a:r>
            <a:r>
              <a:rPr lang="zh-CN" altLang="en-US" dirty="0" smtClean="0"/>
              <a:t>函数</a:t>
            </a:r>
            <a:endParaRPr lang="en-US" altLang="zh-CN" dirty="0" smtClean="0"/>
          </a:p>
          <a:p>
            <a:r>
              <a:rPr lang="zh-CN" altLang="en-US" dirty="0" smtClean="0"/>
              <a:t>读字符串用</a:t>
            </a:r>
            <a:r>
              <a:rPr lang="en-US" altLang="zh-CN" dirty="0" err="1" smtClean="0"/>
              <a:t>fgets</a:t>
            </a:r>
            <a:r>
              <a:rPr lang="zh-CN" altLang="en-US" dirty="0" smtClean="0"/>
              <a:t>函数，写字符串用</a:t>
            </a:r>
            <a:r>
              <a:rPr lang="en-US" altLang="zh-CN" dirty="0" err="1" smtClean="0"/>
              <a:t>fputs</a:t>
            </a:r>
            <a:r>
              <a:rPr lang="zh-CN" altLang="en-US" dirty="0" smtClean="0"/>
              <a:t>函数</a:t>
            </a:r>
            <a:endParaRPr lang="en-US" altLang="zh-CN" dirty="0" smtClean="0"/>
          </a:p>
          <a:p>
            <a:r>
              <a:rPr lang="zh-CN" altLang="en-US" dirty="0" smtClean="0"/>
              <a:t>读比字符串更复杂的块信息时用</a:t>
            </a:r>
            <a:r>
              <a:rPr lang="en-US" altLang="zh-CN" dirty="0" err="1" smtClean="0"/>
              <a:t>fread</a:t>
            </a:r>
            <a:r>
              <a:rPr lang="zh-CN" altLang="en-US" dirty="0" smtClean="0"/>
              <a:t>函数</a:t>
            </a:r>
            <a:r>
              <a:rPr lang="zh-CN" altLang="en-US" dirty="0"/>
              <a:t>或者</a:t>
            </a:r>
            <a:r>
              <a:rPr lang="en-US" altLang="zh-CN" dirty="0" err="1" smtClean="0"/>
              <a:t>fscanf</a:t>
            </a:r>
            <a:r>
              <a:rPr lang="zh-CN" altLang="en-US" dirty="0" smtClean="0"/>
              <a:t>函数，写块信息时用</a:t>
            </a:r>
            <a:r>
              <a:rPr lang="en-US" altLang="zh-CN" dirty="0" err="1" smtClean="0"/>
              <a:t>fwrite</a:t>
            </a:r>
            <a:r>
              <a:rPr lang="zh-CN" altLang="en-US" dirty="0" smtClean="0"/>
              <a:t>函数或者</a:t>
            </a:r>
            <a:r>
              <a:rPr lang="en-US" altLang="zh-CN" dirty="0" err="1" smtClean="0"/>
              <a:t>fprintf</a:t>
            </a:r>
            <a:r>
              <a:rPr lang="zh-CN" altLang="en-US" dirty="0" smtClean="0"/>
              <a:t>函数</a:t>
            </a:r>
            <a:endParaRPr lang="en-US" altLang="zh-CN" dirty="0"/>
          </a:p>
          <a:p>
            <a:pPr marL="0" indent="0">
              <a:buFont typeface="Wingdings" pitchFamily="2" charset="2"/>
              <a:buNone/>
            </a:pPr>
            <a:endParaRPr lang="en-US" altLang="zh-CN" sz="3000" b="1" dirty="0" smtClean="0"/>
          </a:p>
        </p:txBody>
      </p:sp>
      <p:sp>
        <p:nvSpPr>
          <p:cNvPr id="4915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1A45FC-A79E-4136-AFBF-1803EDC12B18}" type="slidenum">
              <a:rPr lang="en-US" altLang="zh-CN"/>
              <a:pPr/>
              <a:t>71</a:t>
            </a:fld>
            <a:endParaRPr lang="en-US" altLang="zh-CN" dirty="0"/>
          </a:p>
        </p:txBody>
      </p:sp>
      <p:sp>
        <p:nvSpPr>
          <p:cNvPr id="4"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Tree>
    <p:extLst>
      <p:ext uri="{BB962C8B-B14F-4D97-AF65-F5344CB8AC3E}">
        <p14:creationId xmlns:p14="http://schemas.microsoft.com/office/powerpoint/2010/main" val="2611043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683568" y="1196752"/>
            <a:ext cx="8460432" cy="5040560"/>
          </a:xfrm>
        </p:spPr>
        <p:txBody>
          <a:bodyPr>
            <a:normAutofit fontScale="85000" lnSpcReduction="20000"/>
          </a:bodyPr>
          <a:lstStyle/>
          <a:p>
            <a:pPr marL="0" indent="0">
              <a:buFont typeface="Wingdings" pitchFamily="2" charset="2"/>
              <a:buNone/>
            </a:pPr>
            <a:r>
              <a:rPr lang="en-US" altLang="zh-CN" sz="2000" b="1" dirty="0" smtClean="0"/>
              <a:t>例5.13  设计一个程序，要求把键盘上输入的字符写入文件“5-13file”，如果该文件不存在，则创建此文件。</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#include&lt;</a:t>
            </a:r>
            <a:r>
              <a:rPr lang="en-US" altLang="zh-CN" sz="2200" dirty="0" err="1" smtClean="0">
                <a:effectLst>
                  <a:outerShdw blurRad="38100" dist="38100" dir="2700000" algn="tl">
                    <a:srgbClr val="000000">
                      <a:alpha val="43137"/>
                    </a:srgbClr>
                  </a:outerShdw>
                </a:effectLst>
              </a:rPr>
              <a:t>stdio.h</a:t>
            </a:r>
            <a:r>
              <a:rPr lang="en-US" altLang="zh-CN" sz="2200" dirty="0" smtClean="0">
                <a:effectLst>
                  <a:outerShdw blurRad="38100" dist="38100" dir="2700000" algn="tl">
                    <a:srgbClr val="000000">
                      <a:alpha val="43137"/>
                    </a:srgbClr>
                  </a:outerShdw>
                </a:effectLst>
              </a:rPr>
              <a:t>&gt;</a:t>
            </a:r>
          </a:p>
          <a:p>
            <a:pPr marL="0" indent="0">
              <a:buFont typeface="Wingdings" pitchFamily="2" charset="2"/>
              <a:buNone/>
            </a:pPr>
            <a:r>
              <a:rPr lang="en-US" altLang="zh-CN" sz="2200" dirty="0" err="1" smtClean="0">
                <a:effectLst>
                  <a:outerShdw blurRad="38100" dist="38100" dir="2700000" algn="tl">
                    <a:srgbClr val="000000">
                      <a:alpha val="43137"/>
                    </a:srgbClr>
                  </a:outerShdw>
                </a:effectLst>
              </a:rPr>
              <a:t>int</a:t>
            </a:r>
            <a:r>
              <a:rPr lang="en-US" altLang="zh-CN" sz="2200" dirty="0" smtClean="0">
                <a:effectLst>
                  <a:outerShdw blurRad="38100" dist="38100" dir="2700000" algn="tl">
                    <a:srgbClr val="000000">
                      <a:alpha val="43137"/>
                    </a:srgbClr>
                  </a:outerShdw>
                </a:effectLst>
              </a:rPr>
              <a:t> main()</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FILE * </a:t>
            </a:r>
            <a:r>
              <a:rPr lang="en-US" altLang="zh-CN" sz="2200" dirty="0" err="1" smtClean="0">
                <a:effectLst>
                  <a:outerShdw blurRad="38100" dist="38100" dir="2700000" algn="tl">
                    <a:srgbClr val="000000">
                      <a:alpha val="43137"/>
                    </a:srgbClr>
                  </a:outerShdw>
                </a:effectLst>
              </a:rPr>
              <a:t>fp</a:t>
            </a:r>
            <a:r>
              <a:rPr lang="en-US" altLang="zh-CN" sz="2200" dirty="0" smtClean="0">
                <a:effectLst>
                  <a:outerShdw blurRad="38100" dist="38100" dir="2700000" algn="tl">
                    <a:srgbClr val="000000">
                      <a:alpha val="43137"/>
                    </a:srgbClr>
                  </a:outerShdw>
                </a:effectLst>
              </a:rPr>
              <a:t>;                           	/*</a:t>
            </a:r>
            <a:r>
              <a:rPr lang="en-US" altLang="zh-CN" sz="2200" dirty="0" err="1" smtClean="0">
                <a:effectLst>
                  <a:outerShdw blurRad="38100" dist="38100" dir="2700000" algn="tl">
                    <a:srgbClr val="000000">
                      <a:alpha val="43137"/>
                    </a:srgbClr>
                  </a:outerShdw>
                </a:effectLst>
              </a:rPr>
              <a:t>定义文件变量指针</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char </a:t>
            </a:r>
            <a:r>
              <a:rPr lang="en-US" altLang="zh-CN" sz="2200" dirty="0" err="1" smtClean="0">
                <a:effectLst>
                  <a:outerShdw blurRad="38100" dist="38100" dir="2700000" algn="tl">
                    <a:srgbClr val="000000">
                      <a:alpha val="43137"/>
                    </a:srgbClr>
                  </a:outerShdw>
                </a:effectLst>
              </a:rPr>
              <a:t>ch</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if((</a:t>
            </a:r>
            <a:r>
              <a:rPr lang="en-US" altLang="zh-CN" sz="2200" dirty="0" err="1" smtClean="0">
                <a:effectLst>
                  <a:outerShdw blurRad="38100" dist="38100" dir="2700000" algn="tl">
                    <a:srgbClr val="000000">
                      <a:alpha val="43137"/>
                    </a:srgbClr>
                  </a:outerShdw>
                </a:effectLst>
              </a:rPr>
              <a:t>fp</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fopen</a:t>
            </a:r>
            <a:r>
              <a:rPr lang="en-US" altLang="zh-CN" sz="2200" dirty="0" smtClean="0">
                <a:effectLst>
                  <a:outerShdw blurRad="38100" dist="38100" dir="2700000" algn="tl">
                    <a:srgbClr val="000000">
                      <a:alpha val="43137"/>
                    </a:srgbClr>
                  </a:outerShdw>
                </a:effectLst>
              </a:rPr>
              <a:t>("5-13file","a+"))==NULL)	/*</a:t>
            </a:r>
            <a:r>
              <a:rPr lang="en-US" altLang="zh-CN" sz="2200" dirty="0" err="1" smtClean="0">
                <a:effectLst>
                  <a:outerShdw blurRad="38100" dist="38100" dir="2700000" algn="tl">
                    <a:srgbClr val="000000">
                      <a:alpha val="43137"/>
                    </a:srgbClr>
                  </a:outerShdw>
                </a:effectLst>
              </a:rPr>
              <a:t>打开</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创建</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文件</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err="1" smtClean="0">
                <a:effectLst>
                  <a:outerShdw blurRad="38100" dist="38100" dir="2700000" algn="tl">
                    <a:srgbClr val="000000">
                      <a:alpha val="43137"/>
                    </a:srgbClr>
                  </a:outerShdw>
                </a:effectLst>
              </a:rPr>
              <a:t>printf</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打开</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创建</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文件出错</a:t>
            </a:r>
            <a:r>
              <a:rPr lang="en-US" altLang="zh-CN" sz="2200" dirty="0" smtClean="0">
                <a:effectLst>
                  <a:outerShdw blurRad="38100" dist="38100" dir="2700000" algn="tl">
                    <a:srgbClr val="000000">
                      <a:alpha val="43137"/>
                    </a:srgbClr>
                  </a:outerShdw>
                </a:effectLst>
              </a:rPr>
              <a:t>");    		/*</a:t>
            </a:r>
            <a:r>
              <a:rPr lang="en-US" altLang="zh-CN" sz="2200" dirty="0" err="1" smtClean="0">
                <a:effectLst>
                  <a:outerShdw blurRad="38100" dist="38100" dir="2700000" algn="tl">
                    <a:srgbClr val="000000">
                      <a:alpha val="43137"/>
                    </a:srgbClr>
                  </a:outerShdw>
                </a:effectLst>
              </a:rPr>
              <a:t>出错处理</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exit(0);</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err="1" smtClean="0">
                <a:effectLst>
                  <a:outerShdw blurRad="38100" dist="38100" dir="2700000" algn="tl">
                    <a:srgbClr val="000000">
                      <a:alpha val="43137"/>
                    </a:srgbClr>
                  </a:outerShdw>
                </a:effectLst>
              </a:rPr>
              <a:t>printf</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请输入要写入文件的一个字符</a:t>
            </a:r>
            <a:r>
              <a:rPr lang="en-US" altLang="zh-CN" sz="2200" dirty="0" smtClean="0">
                <a:effectLst>
                  <a:outerShdw blurRad="38100" dist="38100" dir="2700000" algn="tl">
                    <a:srgbClr val="000000">
                      <a:alpha val="43137"/>
                    </a:srgbClr>
                  </a:outerShdw>
                </a:effectLst>
              </a:rPr>
              <a:t>：");		/*</a:t>
            </a:r>
            <a:r>
              <a:rPr lang="en-US" altLang="zh-CN" sz="2200" dirty="0" err="1" smtClean="0">
                <a:effectLst>
                  <a:outerShdw blurRad="38100" dist="38100" dir="2700000" algn="tl">
                    <a:srgbClr val="000000">
                      <a:alpha val="43137"/>
                    </a:srgbClr>
                  </a:outerShdw>
                </a:effectLst>
              </a:rPr>
              <a:t>提示输入一个字符</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b="1" dirty="0" err="1" smtClean="0">
                <a:solidFill>
                  <a:srgbClr val="FF0000"/>
                </a:solidFill>
                <a:effectLst>
                  <a:outerShdw blurRad="38100" dist="38100" dir="2700000" algn="tl">
                    <a:srgbClr val="000000">
                      <a:alpha val="43137"/>
                    </a:srgbClr>
                  </a:outerShdw>
                </a:effectLst>
              </a:rPr>
              <a:t>fputc</a:t>
            </a:r>
            <a:r>
              <a:rPr lang="en-US" altLang="zh-CN" sz="2200" b="1" dirty="0" smtClean="0">
                <a:solidFill>
                  <a:srgbClr val="FF0000"/>
                </a:solidFill>
                <a:effectLst>
                  <a:outerShdw blurRad="38100" dist="38100" dir="2700000" algn="tl">
                    <a:srgbClr val="000000">
                      <a:alpha val="43137"/>
                    </a:srgbClr>
                  </a:outerShdw>
                </a:effectLst>
              </a:rPr>
              <a:t>((</a:t>
            </a:r>
            <a:r>
              <a:rPr lang="en-US" altLang="zh-CN" sz="2200" b="1" dirty="0" err="1" smtClean="0">
                <a:solidFill>
                  <a:srgbClr val="FF0000"/>
                </a:solidFill>
                <a:effectLst>
                  <a:outerShdw blurRad="38100" dist="38100" dir="2700000" algn="tl">
                    <a:srgbClr val="000000">
                      <a:alpha val="43137"/>
                    </a:srgbClr>
                  </a:outerShdw>
                </a:effectLst>
              </a:rPr>
              <a:t>ch</a:t>
            </a:r>
            <a:r>
              <a:rPr lang="en-US" altLang="zh-CN" sz="2200" b="1" dirty="0" smtClean="0">
                <a:solidFill>
                  <a:srgbClr val="FF0000"/>
                </a:solidFill>
                <a:effectLst>
                  <a:outerShdw blurRad="38100" dist="38100" dir="2700000" algn="tl">
                    <a:srgbClr val="000000">
                      <a:alpha val="43137"/>
                    </a:srgbClr>
                  </a:outerShdw>
                </a:effectLst>
              </a:rPr>
              <a:t>=</a:t>
            </a:r>
            <a:r>
              <a:rPr lang="en-US" altLang="zh-CN" sz="2200" b="1" dirty="0" err="1" smtClean="0">
                <a:solidFill>
                  <a:srgbClr val="FF0000"/>
                </a:solidFill>
                <a:effectLst>
                  <a:outerShdw blurRad="38100" dist="38100" dir="2700000" algn="tl">
                    <a:srgbClr val="000000">
                      <a:alpha val="43137"/>
                    </a:srgbClr>
                  </a:outerShdw>
                </a:effectLst>
              </a:rPr>
              <a:t>fgetc</a:t>
            </a:r>
            <a:r>
              <a:rPr lang="en-US" altLang="zh-CN" sz="2200" b="1" dirty="0" smtClean="0">
                <a:solidFill>
                  <a:srgbClr val="FF0000"/>
                </a:solidFill>
                <a:effectLst>
                  <a:outerShdw blurRad="38100" dist="38100" dir="2700000" algn="tl">
                    <a:srgbClr val="000000">
                      <a:alpha val="43137"/>
                    </a:srgbClr>
                  </a:outerShdw>
                </a:effectLst>
              </a:rPr>
              <a:t>(</a:t>
            </a:r>
            <a:r>
              <a:rPr lang="en-US" altLang="zh-CN" sz="2200" b="1" dirty="0" err="1" smtClean="0">
                <a:solidFill>
                  <a:srgbClr val="FF0000"/>
                </a:solidFill>
                <a:effectLst>
                  <a:outerShdw blurRad="38100" dist="38100" dir="2700000" algn="tl">
                    <a:srgbClr val="000000">
                      <a:alpha val="43137"/>
                    </a:srgbClr>
                  </a:outerShdw>
                </a:effectLst>
              </a:rPr>
              <a:t>stdin</a:t>
            </a:r>
            <a:r>
              <a:rPr lang="en-US" altLang="zh-CN" sz="2200" b="1" dirty="0" smtClean="0">
                <a:solidFill>
                  <a:srgbClr val="FF0000"/>
                </a:solidFill>
                <a:effectLst>
                  <a:outerShdw blurRad="38100" dist="38100" dir="2700000" algn="tl">
                    <a:srgbClr val="000000">
                      <a:alpha val="43137"/>
                    </a:srgbClr>
                  </a:outerShdw>
                </a:effectLst>
              </a:rPr>
              <a:t>)),</a:t>
            </a:r>
            <a:r>
              <a:rPr lang="en-US" altLang="zh-CN" sz="2200" b="1" dirty="0" err="1" smtClean="0">
                <a:solidFill>
                  <a:srgbClr val="FF0000"/>
                </a:solidFill>
                <a:effectLst>
                  <a:outerShdw blurRad="38100" dist="38100" dir="2700000" algn="tl">
                    <a:srgbClr val="000000">
                      <a:alpha val="43137"/>
                    </a:srgbClr>
                  </a:outerShdw>
                </a:effectLst>
              </a:rPr>
              <a:t>fp</a:t>
            </a:r>
            <a:r>
              <a:rPr lang="en-US" altLang="zh-CN" sz="2200" b="1" dirty="0" smtClean="0">
                <a:solidFill>
                  <a:srgbClr val="FF0000"/>
                </a:solidFill>
                <a:effectLst>
                  <a:outerShdw blurRad="38100" dist="38100" dir="2700000" algn="tl">
                    <a:srgbClr val="000000">
                      <a:alpha val="43137"/>
                    </a:srgbClr>
                  </a:outerShdw>
                </a:effectLst>
              </a:rPr>
              <a:t>);</a:t>
            </a:r>
            <a:r>
              <a:rPr lang="en-US" altLang="zh-CN" sz="2200" b="1" dirty="0" smtClean="0">
                <a:effectLst>
                  <a:outerShdw blurRad="38100" dist="38100" dir="2700000" algn="tl">
                    <a:srgbClr val="000000">
                      <a:alpha val="43137"/>
                    </a:srgbClr>
                  </a:outerShdw>
                </a:effectLst>
              </a:rPr>
              <a:t>	</a:t>
            </a:r>
            <a:r>
              <a:rPr lang="en-US" altLang="zh-CN" sz="2200" dirty="0" smtClean="0">
                <a:effectLst>
                  <a:outerShdw blurRad="38100" dist="38100" dir="2700000" algn="tl">
                    <a:srgbClr val="000000">
                      <a:alpha val="43137"/>
                    </a:srgbClr>
                  </a:outerShdw>
                </a:effectLst>
              </a:rPr>
              <a:t>		/*</a:t>
            </a:r>
            <a:r>
              <a:rPr lang="en-US" altLang="zh-CN" sz="2200" dirty="0" err="1" smtClean="0">
                <a:effectLst>
                  <a:outerShdw blurRad="38100" dist="38100" dir="2700000" algn="tl">
                    <a:srgbClr val="000000">
                      <a:alpha val="43137"/>
                    </a:srgbClr>
                  </a:outerShdw>
                </a:effectLst>
              </a:rPr>
              <a:t>把键盘输入的一个字符写入文件</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err="1" smtClean="0">
                <a:effectLst>
                  <a:outerShdw blurRad="38100" dist="38100" dir="2700000" algn="tl">
                    <a:srgbClr val="000000">
                      <a:alpha val="43137"/>
                    </a:srgbClr>
                  </a:outerShdw>
                </a:effectLst>
              </a:rPr>
              <a:t>fclose</a:t>
            </a:r>
            <a:r>
              <a:rPr lang="en-US" altLang="zh-CN" sz="2200" dirty="0" smtClean="0">
                <a:effectLst>
                  <a:outerShdw blurRad="38100" dist="38100" dir="2700000" algn="tl">
                    <a:srgbClr val="000000">
                      <a:alpha val="43137"/>
                    </a:srgbClr>
                  </a:outerShdw>
                </a:effectLst>
              </a:rPr>
              <a:t>(</a:t>
            </a:r>
            <a:r>
              <a:rPr lang="en-US" altLang="zh-CN" sz="2200" dirty="0" err="1" smtClean="0">
                <a:effectLst>
                  <a:outerShdw blurRad="38100" dist="38100" dir="2700000" algn="tl">
                    <a:srgbClr val="000000">
                      <a:alpha val="43137"/>
                    </a:srgbClr>
                  </a:outerShdw>
                </a:effectLst>
              </a:rPr>
              <a:t>fp</a:t>
            </a:r>
            <a:r>
              <a:rPr lang="en-US" altLang="zh-CN" sz="2200" dirty="0" smtClean="0">
                <a:effectLst>
                  <a:outerShdw blurRad="38100" dist="38100" dir="2700000" algn="tl">
                    <a:srgbClr val="000000">
                      <a:alpha val="43137"/>
                    </a:srgbClr>
                  </a:outerShdw>
                </a:effectLst>
              </a:rPr>
              <a:t>);                            		/*</a:t>
            </a:r>
            <a:r>
              <a:rPr lang="en-US" altLang="zh-CN" sz="2200" dirty="0" err="1" smtClean="0">
                <a:effectLst>
                  <a:outerShdw blurRad="38100" dist="38100" dir="2700000" algn="tl">
                    <a:srgbClr val="000000">
                      <a:alpha val="43137"/>
                    </a:srgbClr>
                  </a:outerShdw>
                </a:effectLst>
              </a:rPr>
              <a:t>关闭文件流</a:t>
            </a:r>
            <a:r>
              <a:rPr lang="en-US" altLang="zh-CN" sz="22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200" dirty="0" smtClean="0">
                <a:effectLst>
                  <a:outerShdw blurRad="38100" dist="38100" dir="2700000" algn="tl">
                    <a:srgbClr val="000000">
                      <a:alpha val="43137"/>
                    </a:srgbClr>
                  </a:outerShdw>
                </a:effectLst>
              </a:rPr>
              <a:t>}</a:t>
            </a:r>
          </a:p>
        </p:txBody>
      </p:sp>
      <p:sp>
        <p:nvSpPr>
          <p:cNvPr id="49153"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1A45FC-A79E-4136-AFBF-1803EDC12B18}" type="slidenum">
              <a:rPr lang="en-US" altLang="zh-CN"/>
              <a:pPr/>
              <a:t>72</a:t>
            </a:fld>
            <a:endParaRPr lang="en-US" altLang="zh-CN" dirty="0"/>
          </a:p>
        </p:txBody>
      </p:sp>
      <p:sp>
        <p:nvSpPr>
          <p:cNvPr id="4"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Tree>
    <p:extLst>
      <p:ext uri="{BB962C8B-B14F-4D97-AF65-F5344CB8AC3E}">
        <p14:creationId xmlns:p14="http://schemas.microsoft.com/office/powerpoint/2010/main" val="31207791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684212" y="1196753"/>
            <a:ext cx="8459787" cy="4742086"/>
          </a:xfrm>
        </p:spPr>
        <p:txBody>
          <a:bodyPr>
            <a:normAutofit fontScale="77500" lnSpcReduction="20000"/>
          </a:bodyPr>
          <a:lstStyle/>
          <a:p>
            <a:pPr marL="0" indent="0">
              <a:buFont typeface="Wingdings" pitchFamily="2" charset="2"/>
              <a:buNone/>
            </a:pPr>
            <a:r>
              <a:rPr lang="en-US" altLang="zh-CN" sz="2000" b="1" dirty="0" smtClean="0"/>
              <a:t>例5.14  设计一个程序，要求把键盘上输入的字符写入文件“5-14file”，如果该文件不存在，则创建此文件。</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#include&lt;</a:t>
            </a:r>
            <a:r>
              <a:rPr lang="en-US" altLang="zh-CN" sz="2400" dirty="0" err="1" smtClean="0">
                <a:effectLst>
                  <a:outerShdw blurRad="38100" dist="38100" dir="2700000" algn="tl">
                    <a:srgbClr val="000000">
                      <a:alpha val="43137"/>
                    </a:srgbClr>
                  </a:outerShdw>
                </a:effectLst>
              </a:rPr>
              <a:t>stdio.h</a:t>
            </a:r>
            <a:r>
              <a:rPr lang="en-US" altLang="zh-CN" sz="2400" dirty="0" smtClean="0">
                <a:effectLst>
                  <a:outerShdw blurRad="38100" dist="38100" dir="2700000" algn="tl">
                    <a:srgbClr val="000000">
                      <a:alpha val="43137"/>
                    </a:srgbClr>
                  </a:outerShdw>
                </a:effectLst>
              </a:rPr>
              <a:t>&gt;</a:t>
            </a:r>
          </a:p>
          <a:p>
            <a:pPr marL="0" indent="0">
              <a:buFont typeface="Wingdings" pitchFamily="2" charset="2"/>
              <a:buNone/>
            </a:pPr>
            <a:r>
              <a:rPr lang="en-US" altLang="zh-CN" sz="2400" dirty="0" err="1" smtClean="0">
                <a:effectLst>
                  <a:outerShdw blurRad="38100" dist="38100" dir="2700000" algn="tl">
                    <a:srgbClr val="000000">
                      <a:alpha val="43137"/>
                    </a:srgbClr>
                  </a:outerShdw>
                </a:effectLst>
              </a:rPr>
              <a:t>int</a:t>
            </a:r>
            <a:r>
              <a:rPr lang="en-US" altLang="zh-CN" sz="2400" dirty="0" smtClean="0">
                <a:effectLst>
                  <a:outerShdw blurRad="38100" dist="38100" dir="2700000" algn="tl">
                    <a:srgbClr val="000000">
                      <a:alpha val="43137"/>
                    </a:srgbClr>
                  </a:outerShdw>
                </a:effectLst>
              </a:rPr>
              <a:t> main()</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   </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FILE * </a:t>
            </a:r>
            <a:r>
              <a:rPr lang="en-US" altLang="zh-CN" sz="2400" dirty="0" err="1" smtClean="0">
                <a:effectLst>
                  <a:outerShdw blurRad="38100" dist="38100" dir="2700000" algn="tl">
                    <a:srgbClr val="000000">
                      <a:alpha val="43137"/>
                    </a:srgbClr>
                  </a:outerShdw>
                </a:effectLst>
              </a:rPr>
              <a:t>fp</a:t>
            </a:r>
            <a:r>
              <a:rPr lang="en-US" altLang="zh-CN" sz="2400" dirty="0" smtClean="0">
                <a:effectLst>
                  <a:outerShdw blurRad="38100" dist="38100" dir="2700000" algn="tl">
                    <a:srgbClr val="000000">
                      <a:alpha val="43137"/>
                    </a:srgbClr>
                  </a:outerShdw>
                </a:effectLst>
              </a:rPr>
              <a:t>;                                  	/*</a:t>
            </a:r>
            <a:r>
              <a:rPr lang="en-US" altLang="zh-CN" sz="2400" dirty="0" err="1" smtClean="0">
                <a:effectLst>
                  <a:outerShdw blurRad="38100" dist="38100" dir="2700000" algn="tl">
                    <a:srgbClr val="000000">
                      <a:alpha val="43137"/>
                    </a:srgbClr>
                  </a:outerShdw>
                </a:effectLst>
              </a:rPr>
              <a:t>定义文件变量指针</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char s[80];</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if((</a:t>
            </a:r>
            <a:r>
              <a:rPr lang="en-US" altLang="zh-CN" sz="2400" dirty="0" err="1" smtClean="0">
                <a:effectLst>
                  <a:outerShdw blurRad="38100" dist="38100" dir="2700000" algn="tl">
                    <a:srgbClr val="000000">
                      <a:alpha val="43137"/>
                    </a:srgbClr>
                  </a:outerShdw>
                </a:effectLst>
              </a:rPr>
              <a:t>fp</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fopen</a:t>
            </a:r>
            <a:r>
              <a:rPr lang="en-US" altLang="zh-CN" sz="2400" dirty="0" smtClean="0">
                <a:effectLst>
                  <a:outerShdw blurRad="38100" dist="38100" dir="2700000" algn="tl">
                    <a:srgbClr val="000000">
                      <a:alpha val="43137"/>
                    </a:srgbClr>
                  </a:outerShdw>
                </a:effectLst>
              </a:rPr>
              <a:t>("5-14file","a+"))==NULL)   /*</a:t>
            </a:r>
            <a:r>
              <a:rPr lang="en-US" altLang="zh-CN" sz="2400" dirty="0" err="1" smtClean="0">
                <a:effectLst>
                  <a:outerShdw blurRad="38100" dist="38100" dir="2700000" algn="tl">
                    <a:srgbClr val="000000">
                      <a:alpha val="43137"/>
                    </a:srgbClr>
                  </a:outerShdw>
                </a:effectLst>
              </a:rPr>
              <a:t>打开</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创建</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文件</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err="1" smtClean="0">
                <a:effectLst>
                  <a:outerShdw blurRad="38100" dist="38100" dir="2700000" algn="tl">
                    <a:srgbClr val="000000">
                      <a:alpha val="43137"/>
                    </a:srgbClr>
                  </a:outerShdw>
                </a:effectLst>
              </a:rPr>
              <a:t>printf</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打开</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创建</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文件出错</a:t>
            </a:r>
            <a:r>
              <a:rPr lang="en-US" altLang="zh-CN" sz="2400" dirty="0" smtClean="0">
                <a:effectLst>
                  <a:outerShdw blurRad="38100" dist="38100" dir="2700000" algn="tl">
                    <a:srgbClr val="000000">
                      <a:alpha val="43137"/>
                    </a:srgbClr>
                  </a:outerShdw>
                </a:effectLst>
              </a:rPr>
              <a:t>");           	/*</a:t>
            </a:r>
            <a:r>
              <a:rPr lang="en-US" altLang="zh-CN" sz="2400" dirty="0" err="1" smtClean="0">
                <a:effectLst>
                  <a:outerShdw blurRad="38100" dist="38100" dir="2700000" algn="tl">
                    <a:srgbClr val="000000">
                      <a:alpha val="43137"/>
                    </a:srgbClr>
                  </a:outerShdw>
                </a:effectLst>
              </a:rPr>
              <a:t>出错处理</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exit(0);</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err="1" smtClean="0">
                <a:effectLst>
                  <a:outerShdw blurRad="38100" dist="38100" dir="2700000" algn="tl">
                    <a:srgbClr val="000000">
                      <a:alpha val="43137"/>
                    </a:srgbClr>
                  </a:outerShdw>
                </a:effectLst>
              </a:rPr>
              <a:t>printf</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请输入要写入文件的字符串</a:t>
            </a:r>
            <a:r>
              <a:rPr lang="en-US" altLang="zh-CN" sz="2400" dirty="0" smtClean="0">
                <a:effectLst>
                  <a:outerShdw blurRad="38100" dist="38100" dir="2700000" algn="tl">
                    <a:srgbClr val="000000">
                      <a:alpha val="43137"/>
                    </a:srgbClr>
                  </a:outerShdw>
                </a:effectLst>
              </a:rPr>
              <a:t>：");       	/*</a:t>
            </a:r>
            <a:r>
              <a:rPr lang="en-US" altLang="zh-CN" sz="2400" dirty="0" err="1" smtClean="0">
                <a:effectLst>
                  <a:outerShdw blurRad="38100" dist="38100" dir="2700000" algn="tl">
                    <a:srgbClr val="000000">
                      <a:alpha val="43137"/>
                    </a:srgbClr>
                  </a:outerShdw>
                </a:effectLst>
              </a:rPr>
              <a:t>提示输入一个字符</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b="1" dirty="0" err="1" smtClean="0">
                <a:solidFill>
                  <a:srgbClr val="FF0000"/>
                </a:solidFill>
                <a:effectLst>
                  <a:outerShdw blurRad="38100" dist="38100" dir="2700000" algn="tl">
                    <a:srgbClr val="000000">
                      <a:alpha val="43137"/>
                    </a:srgbClr>
                  </a:outerShdw>
                </a:effectLst>
              </a:rPr>
              <a:t>fputs</a:t>
            </a:r>
            <a:r>
              <a:rPr lang="en-US" altLang="zh-CN" sz="2400" b="1" dirty="0" smtClean="0">
                <a:solidFill>
                  <a:srgbClr val="FF0000"/>
                </a:solidFill>
                <a:effectLst>
                  <a:outerShdw blurRad="38100" dist="38100" dir="2700000" algn="tl">
                    <a:srgbClr val="000000">
                      <a:alpha val="43137"/>
                    </a:srgbClr>
                  </a:outerShdw>
                </a:effectLst>
              </a:rPr>
              <a:t>(</a:t>
            </a:r>
            <a:r>
              <a:rPr lang="en-US" altLang="zh-CN" sz="2400" b="1" dirty="0" err="1" smtClean="0">
                <a:solidFill>
                  <a:srgbClr val="FF0000"/>
                </a:solidFill>
                <a:effectLst>
                  <a:outerShdw blurRad="38100" dist="38100" dir="2700000" algn="tl">
                    <a:srgbClr val="000000">
                      <a:alpha val="43137"/>
                    </a:srgbClr>
                  </a:outerShdw>
                </a:effectLst>
              </a:rPr>
              <a:t>fgets</a:t>
            </a:r>
            <a:r>
              <a:rPr lang="en-US" altLang="zh-CN" sz="2400" b="1" dirty="0" smtClean="0">
                <a:solidFill>
                  <a:srgbClr val="FF0000"/>
                </a:solidFill>
                <a:effectLst>
                  <a:outerShdw blurRad="38100" dist="38100" dir="2700000" algn="tl">
                    <a:srgbClr val="000000">
                      <a:alpha val="43137"/>
                    </a:srgbClr>
                  </a:outerShdw>
                </a:effectLst>
              </a:rPr>
              <a:t>(s,80,stdin),</a:t>
            </a:r>
            <a:r>
              <a:rPr lang="en-US" altLang="zh-CN" sz="2400" b="1" dirty="0" err="1" smtClean="0">
                <a:solidFill>
                  <a:srgbClr val="FF0000"/>
                </a:solidFill>
                <a:effectLst>
                  <a:outerShdw blurRad="38100" dist="38100" dir="2700000" algn="tl">
                    <a:srgbClr val="000000">
                      <a:alpha val="43137"/>
                    </a:srgbClr>
                  </a:outerShdw>
                </a:effectLst>
              </a:rPr>
              <a:t>fp</a:t>
            </a:r>
            <a:r>
              <a:rPr lang="en-US" altLang="zh-CN" sz="2400" b="1" dirty="0" smtClean="0">
                <a:solidFill>
                  <a:srgbClr val="FF0000"/>
                </a:solidFill>
                <a:effectLst>
                  <a:outerShdw blurRad="38100" dist="38100" dir="2700000" algn="tl">
                    <a:srgbClr val="000000">
                      <a:alpha val="43137"/>
                    </a:srgbClr>
                  </a:outerShdw>
                </a:effectLst>
              </a:rPr>
              <a:t>);</a:t>
            </a:r>
            <a:r>
              <a:rPr lang="en-US" altLang="zh-CN" sz="2400" dirty="0" smtClean="0">
                <a:effectLst>
                  <a:outerShdw blurRad="38100" dist="38100" dir="2700000" algn="tl">
                    <a:srgbClr val="000000">
                      <a:alpha val="43137"/>
                    </a:srgbClr>
                  </a:outerShdw>
                </a:effectLst>
              </a:rPr>
              <a:t>			/*</a:t>
            </a:r>
            <a:r>
              <a:rPr lang="en-US" altLang="zh-CN" sz="2400" dirty="0" err="1" smtClean="0">
                <a:effectLst>
                  <a:outerShdw blurRad="38100" dist="38100" dir="2700000" algn="tl">
                    <a:srgbClr val="000000">
                      <a:alpha val="43137"/>
                    </a:srgbClr>
                  </a:outerShdw>
                </a:effectLst>
              </a:rPr>
              <a:t>把键盘输入的字符串写入文件</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err="1" smtClean="0">
                <a:effectLst>
                  <a:outerShdw blurRad="38100" dist="38100" dir="2700000" algn="tl">
                    <a:srgbClr val="000000">
                      <a:alpha val="43137"/>
                    </a:srgbClr>
                  </a:outerShdw>
                </a:effectLst>
              </a:rPr>
              <a:t>fclose</a:t>
            </a:r>
            <a:r>
              <a:rPr lang="en-US" altLang="zh-CN" sz="2400" dirty="0" smtClean="0">
                <a:effectLst>
                  <a:outerShdw blurRad="38100" dist="38100" dir="2700000" algn="tl">
                    <a:srgbClr val="000000">
                      <a:alpha val="43137"/>
                    </a:srgbClr>
                  </a:outerShdw>
                </a:effectLst>
              </a:rPr>
              <a:t>(</a:t>
            </a:r>
            <a:r>
              <a:rPr lang="en-US" altLang="zh-CN" sz="2400" dirty="0" err="1" smtClean="0">
                <a:effectLst>
                  <a:outerShdw blurRad="38100" dist="38100" dir="2700000" algn="tl">
                    <a:srgbClr val="000000">
                      <a:alpha val="43137"/>
                    </a:srgbClr>
                  </a:outerShdw>
                </a:effectLst>
              </a:rPr>
              <a:t>fp</a:t>
            </a:r>
            <a:r>
              <a:rPr lang="en-US" altLang="zh-CN" sz="2400" dirty="0" smtClean="0">
                <a:effectLst>
                  <a:outerShdw blurRad="38100" dist="38100" dir="2700000" algn="tl">
                    <a:srgbClr val="000000">
                      <a:alpha val="43137"/>
                    </a:srgbClr>
                  </a:outerShdw>
                </a:effectLst>
              </a:rPr>
              <a:t>);                                	/*</a:t>
            </a:r>
            <a:r>
              <a:rPr lang="en-US" altLang="zh-CN" sz="2400" dirty="0" err="1" smtClean="0">
                <a:effectLst>
                  <a:outerShdw blurRad="38100" dist="38100" dir="2700000" algn="tl">
                    <a:srgbClr val="000000">
                      <a:alpha val="43137"/>
                    </a:srgbClr>
                  </a:outerShdw>
                </a:effectLst>
              </a:rPr>
              <a:t>关闭文件流</a:t>
            </a:r>
            <a:r>
              <a:rPr lang="en-US" altLang="zh-CN" sz="2400" dirty="0" smtClean="0">
                <a:effectLst>
                  <a:outerShdw blurRad="38100" dist="38100" dir="2700000" algn="tl">
                    <a:srgbClr val="000000">
                      <a:alpha val="43137"/>
                    </a:srgbClr>
                  </a:outerShdw>
                </a:effectLst>
              </a:rPr>
              <a:t>*/</a:t>
            </a:r>
          </a:p>
          <a:p>
            <a:pPr marL="0" indent="0">
              <a:buFont typeface="Wingdings" pitchFamily="2" charset="2"/>
              <a:buNone/>
            </a:pPr>
            <a:r>
              <a:rPr lang="en-US" altLang="zh-CN" sz="2400" dirty="0" smtClean="0">
                <a:effectLst>
                  <a:outerShdw blurRad="38100" dist="38100" dir="2700000" algn="tl">
                    <a:srgbClr val="000000">
                      <a:alpha val="43137"/>
                    </a:srgbClr>
                  </a:outerShdw>
                </a:effectLst>
              </a:rPr>
              <a:t>}</a:t>
            </a:r>
          </a:p>
        </p:txBody>
      </p:sp>
      <p:sp>
        <p:nvSpPr>
          <p:cNvPr id="50177"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786E67-01E7-4D96-A23C-0673D9B22D8C}" type="slidenum">
              <a:rPr lang="en-US" altLang="zh-CN"/>
              <a:pPr/>
              <a:t>73</a:t>
            </a:fld>
            <a:endParaRPr lang="en-US" altLang="zh-CN"/>
          </a:p>
        </p:txBody>
      </p:sp>
      <p:sp>
        <p:nvSpPr>
          <p:cNvPr id="4"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Tree>
    <p:extLst>
      <p:ext uri="{BB962C8B-B14F-4D97-AF65-F5344CB8AC3E}">
        <p14:creationId xmlns:p14="http://schemas.microsoft.com/office/powerpoint/2010/main" val="1337173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黑体" pitchFamily="49" charset="-122"/>
              </a:rPr>
              <a:t>带缓存的流文件I/O操作</a:t>
            </a:r>
            <a:endParaRPr lang="zh-CN" altLang="en-US" dirty="0"/>
          </a:p>
        </p:txBody>
      </p:sp>
      <p:sp>
        <p:nvSpPr>
          <p:cNvPr id="3" name="内容占位符 2"/>
          <p:cNvSpPr>
            <a:spLocks noGrp="1"/>
          </p:cNvSpPr>
          <p:nvPr>
            <p:ph idx="1"/>
          </p:nvPr>
        </p:nvSpPr>
        <p:spPr/>
        <p:txBody>
          <a:bodyPr/>
          <a:lstStyle/>
          <a:p>
            <a:r>
              <a:rPr lang="zh-CN" altLang="en-US" dirty="0" smtClean="0"/>
              <a:t>函数原型说明：</a:t>
            </a:r>
            <a:endParaRPr lang="en-US" altLang="zh-CN" dirty="0" smtClean="0"/>
          </a:p>
          <a:p>
            <a:pPr marL="0" indent="0">
              <a:buNone/>
            </a:pPr>
            <a:r>
              <a:rPr lang="en-US" altLang="zh-CN" dirty="0" smtClean="0"/>
              <a:t>#include&lt;</a:t>
            </a:r>
            <a:r>
              <a:rPr lang="en-US" altLang="zh-CN" dirty="0" err="1" smtClean="0"/>
              <a:t>stdio.h</a:t>
            </a:r>
            <a:r>
              <a:rPr lang="en-US" altLang="zh-CN" dirty="0" smtClean="0"/>
              <a:t>&gt;</a:t>
            </a:r>
          </a:p>
          <a:p>
            <a:pPr marL="0" indent="0">
              <a:buNone/>
            </a:pPr>
            <a:r>
              <a:rPr lang="en-US" altLang="zh-CN" dirty="0" err="1" smtClean="0"/>
              <a:t>int</a:t>
            </a:r>
            <a:r>
              <a:rPr lang="en-US" altLang="zh-CN" dirty="0" smtClean="0"/>
              <a:t> </a:t>
            </a:r>
            <a:r>
              <a:rPr lang="en-US" altLang="zh-CN" dirty="0" err="1" smtClean="0"/>
              <a:t>fgetc</a:t>
            </a:r>
            <a:r>
              <a:rPr lang="en-US" altLang="zh-CN" dirty="0" smtClean="0"/>
              <a:t> (FILE *stream)</a:t>
            </a:r>
          </a:p>
          <a:p>
            <a:pPr marL="0" indent="0">
              <a:buNone/>
            </a:pPr>
            <a:r>
              <a:rPr lang="en-US" altLang="zh-CN" dirty="0" err="1"/>
              <a:t>i</a:t>
            </a:r>
            <a:r>
              <a:rPr lang="en-US" altLang="zh-CN" dirty="0" err="1" smtClean="0"/>
              <a:t>nt</a:t>
            </a:r>
            <a:r>
              <a:rPr lang="en-US" altLang="zh-CN" dirty="0" smtClean="0"/>
              <a:t> </a:t>
            </a:r>
            <a:r>
              <a:rPr lang="en-US" altLang="zh-CN" dirty="0" err="1" smtClean="0"/>
              <a:t>fputc</a:t>
            </a:r>
            <a:r>
              <a:rPr lang="en-US" altLang="zh-CN" dirty="0" smtClean="0"/>
              <a:t> (</a:t>
            </a:r>
            <a:r>
              <a:rPr lang="en-US" altLang="zh-CN" dirty="0" err="1" smtClean="0"/>
              <a:t>int</a:t>
            </a:r>
            <a:r>
              <a:rPr lang="en-US" altLang="zh-CN" dirty="0" smtClean="0"/>
              <a:t> c, FILE *stream)</a:t>
            </a:r>
          </a:p>
          <a:p>
            <a:pPr marL="0" indent="0">
              <a:buNone/>
            </a:pPr>
            <a:r>
              <a:rPr lang="en-US" altLang="zh-CN" dirty="0"/>
              <a:t>c</a:t>
            </a:r>
            <a:r>
              <a:rPr lang="en-US" altLang="zh-CN" dirty="0" smtClean="0"/>
              <a:t>har *</a:t>
            </a:r>
            <a:r>
              <a:rPr lang="en-US" altLang="zh-CN" dirty="0" err="1" smtClean="0"/>
              <a:t>fgets</a:t>
            </a:r>
            <a:r>
              <a:rPr lang="en-US" altLang="zh-CN" dirty="0" smtClean="0"/>
              <a:t> (char </a:t>
            </a:r>
            <a:r>
              <a:rPr lang="zh-CN" altLang="en-US" dirty="0" smtClean="0"/>
              <a:t>* </a:t>
            </a:r>
            <a:r>
              <a:rPr lang="en-US" altLang="zh-CN" dirty="0" err="1" smtClean="0"/>
              <a:t>s,int</a:t>
            </a:r>
            <a:r>
              <a:rPr lang="en-US" altLang="zh-CN" dirty="0" smtClean="0"/>
              <a:t> size, FILE *stream)</a:t>
            </a:r>
          </a:p>
          <a:p>
            <a:pPr marL="0" indent="0">
              <a:buNone/>
            </a:pPr>
            <a:r>
              <a:rPr lang="en-US" altLang="zh-CN" dirty="0" err="1"/>
              <a:t>i</a:t>
            </a:r>
            <a:r>
              <a:rPr lang="en-US" altLang="zh-CN" dirty="0" err="1" smtClean="0"/>
              <a:t>nt</a:t>
            </a:r>
            <a:r>
              <a:rPr lang="en-US" altLang="zh-CN" dirty="0" smtClean="0"/>
              <a:t>  </a:t>
            </a:r>
            <a:r>
              <a:rPr lang="en-US" altLang="zh-CN" dirty="0" err="1" smtClean="0"/>
              <a:t>fputs</a:t>
            </a:r>
            <a:r>
              <a:rPr lang="en-US" altLang="zh-CN" dirty="0" smtClean="0"/>
              <a:t>(</a:t>
            </a:r>
            <a:r>
              <a:rPr lang="en-US" altLang="zh-CN" dirty="0" err="1" smtClean="0"/>
              <a:t>const</a:t>
            </a:r>
            <a:r>
              <a:rPr lang="en-US" altLang="zh-CN" dirty="0" smtClean="0"/>
              <a:t> char * s,</a:t>
            </a:r>
            <a:r>
              <a:rPr lang="en-US" altLang="zh-CN" dirty="0"/>
              <a:t> FILE *stream</a:t>
            </a:r>
            <a:r>
              <a:rPr lang="en-US" altLang="zh-CN" dirty="0" smtClean="0"/>
              <a:t>)</a:t>
            </a:r>
            <a:endParaRPr lang="zh-CN" altLang="en-US" dirty="0"/>
          </a:p>
        </p:txBody>
      </p:sp>
    </p:spTree>
    <p:extLst>
      <p:ext uri="{BB962C8B-B14F-4D97-AF65-F5344CB8AC3E}">
        <p14:creationId xmlns:p14="http://schemas.microsoft.com/office/powerpoint/2010/main" val="1737501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sp>
        <p:nvSpPr>
          <p:cNvPr id="57347" name="Rectangle 3"/>
          <p:cNvSpPr>
            <a:spLocks noGrp="1" noChangeArrowheads="1"/>
          </p:cNvSpPr>
          <p:nvPr>
            <p:ph idx="1"/>
          </p:nvPr>
        </p:nvSpPr>
        <p:spPr>
          <a:xfrm>
            <a:off x="611560" y="1124744"/>
            <a:ext cx="8229600" cy="4525963"/>
          </a:xfrm>
        </p:spPr>
        <p:txBody>
          <a:bodyPr>
            <a:normAutofit/>
          </a:bodyPr>
          <a:lstStyle/>
          <a:p>
            <a:pPr marL="0">
              <a:buFont typeface="Wingdings" pitchFamily="2" charset="2"/>
              <a:buNone/>
            </a:pPr>
            <a:r>
              <a:rPr lang="zh-CN" altLang="en-US" sz="2400" dirty="0" smtClean="0"/>
              <a:t>读写比字符串更复杂的块信息，用</a:t>
            </a:r>
            <a:r>
              <a:rPr lang="en-US" altLang="zh-CN" sz="2400" dirty="0" err="1" smtClean="0"/>
              <a:t>fread</a:t>
            </a:r>
            <a:r>
              <a:rPr lang="zh-CN" altLang="en-US" sz="2400" dirty="0" smtClean="0"/>
              <a:t>和</a:t>
            </a:r>
            <a:r>
              <a:rPr lang="en-US" altLang="zh-CN" sz="2400" dirty="0" err="1" smtClean="0"/>
              <a:t>fwrite</a:t>
            </a:r>
            <a:r>
              <a:rPr lang="zh-CN" altLang="en-US" sz="2400" dirty="0" smtClean="0"/>
              <a:t>函数来实现</a:t>
            </a:r>
            <a:endParaRPr lang="en-US" altLang="zh-CN" sz="2400" dirty="0" smtClean="0"/>
          </a:p>
          <a:p>
            <a:pPr marL="0">
              <a:buFont typeface="Wingdings" pitchFamily="2" charset="2"/>
              <a:buNone/>
            </a:pPr>
            <a:r>
              <a:rPr lang="zh-CN" altLang="en-US" sz="2400" dirty="0" smtClean="0"/>
              <a:t>例5.15  设计两个程序，要求一个程序把三个人的姓名和账号余额信息通过一次流文件I/O操作写入文件“5-15file”，另一个程序输出账号信息，把每个人的账号和余额一一对应输出。</a:t>
            </a:r>
          </a:p>
          <a:p>
            <a:pPr marL="0">
              <a:buFont typeface="Wingdings" pitchFamily="2" charset="2"/>
              <a:buNone/>
            </a:pPr>
            <a:r>
              <a:rPr lang="zh-CN" altLang="en-US" sz="2400" b="1" dirty="0" smtClean="0"/>
              <a:t>分析</a:t>
            </a:r>
            <a:r>
              <a:rPr lang="en-US" altLang="zh-CN" sz="2400" b="1" dirty="0" smtClean="0"/>
              <a:t>:</a:t>
            </a:r>
            <a:r>
              <a:rPr lang="zh-CN" altLang="en-US" sz="2400" dirty="0" smtClean="0"/>
              <a:t> 需要读写的信息包含字符串和数字，而且要一一对应输出。把块信息写入文件用fwrite函数，从文件中读取块信息用fread函数</a:t>
            </a:r>
            <a:r>
              <a:rPr lang="zh-CN" altLang="en-US" dirty="0" smtClean="0"/>
              <a:t>。</a:t>
            </a:r>
          </a:p>
        </p:txBody>
      </p:sp>
      <p:sp>
        <p:nvSpPr>
          <p:cNvPr id="57345"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3C9118-4B52-46AA-B17D-D821DD04CA31}" type="slidenum">
              <a:rPr lang="en-US" altLang="zh-CN"/>
              <a:pPr/>
              <a:t>75</a:t>
            </a:fld>
            <a:endParaRPr lang="en-US" altLang="zh-CN"/>
          </a:p>
        </p:txBody>
      </p:sp>
    </p:spTree>
    <p:extLst>
      <p:ext uri="{BB962C8B-B14F-4D97-AF65-F5344CB8AC3E}">
        <p14:creationId xmlns:p14="http://schemas.microsoft.com/office/powerpoint/2010/main" val="32968836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100"/>
          <p:cNvSpPr txBox="1">
            <a:spLocks noChangeArrowheads="1"/>
          </p:cNvSpPr>
          <p:nvPr/>
        </p:nvSpPr>
        <p:spPr bwMode="auto">
          <a:xfrm>
            <a:off x="755576" y="1126897"/>
            <a:ext cx="720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3525">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a:effectLst>
                  <a:outerShdw blurRad="38100" dist="38100" dir="2700000" algn="tl">
                    <a:srgbClr val="000000">
                      <a:alpha val="43137"/>
                    </a:srgbClr>
                  </a:outerShdw>
                </a:effectLst>
                <a:latin typeface="宋体" pitchFamily="2" charset="-122"/>
              </a:rPr>
              <a:t>5-15fwrite</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.c</a:t>
            </a:r>
            <a:r>
              <a:rPr lang="zh-CN" altLang="en-US" sz="1400" dirty="0">
                <a:effectLst>
                  <a:outerShdw blurRad="38100" dist="38100" dir="2700000" algn="tl">
                    <a:srgbClr val="000000">
                      <a:alpha val="43137"/>
                    </a:srgbClr>
                  </a:outerShdw>
                </a:effectLst>
                <a:latin typeface="宋体" pitchFamily="2" charset="-122"/>
              </a:rPr>
              <a:t>程序：把账号信息写入文件</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  </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#include&lt;</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stdio.h</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&gt;</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smtClean="0">
                <a:effectLst>
                  <a:outerShdw blurRad="38100" dist="38100" dir="2700000" algn="tl">
                    <a:srgbClr val="000000">
                      <a:alpha val="43137"/>
                    </a:srgbClr>
                  </a:outerShdw>
                </a:effectLst>
                <a:latin typeface="Courier New" pitchFamily="49" charset="0"/>
                <a:cs typeface="Courier New" pitchFamily="49" charset="0"/>
              </a:rPr>
              <a:t>define </a:t>
            </a:r>
            <a:r>
              <a:rPr lang="en-US" altLang="zh-CN" sz="1400" dirty="0" err="1" smtClean="0">
                <a:effectLst>
                  <a:outerShdw blurRad="38100" dist="38100" dir="2700000" algn="tl">
                    <a:srgbClr val="000000">
                      <a:alpha val="43137"/>
                    </a:srgbClr>
                  </a:outerShdw>
                </a:effectLst>
                <a:latin typeface="Courier New" pitchFamily="49" charset="0"/>
                <a:cs typeface="Courier New" pitchFamily="49" charset="0"/>
              </a:rPr>
              <a:t>set_s</a:t>
            </a:r>
            <a:r>
              <a:rPr lang="en-US" altLang="zh-CN" sz="1400" dirty="0" smtClean="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smtClean="0">
                <a:effectLst>
                  <a:outerShdw blurRad="38100" dist="38100" dir="2700000" algn="tl">
                    <a:srgbClr val="000000">
                      <a:alpha val="43137"/>
                    </a:srgbClr>
                  </a:outerShdw>
                </a:effectLst>
                <a:latin typeface="Courier New" pitchFamily="49" charset="0"/>
                <a:cs typeface="Courier New" pitchFamily="49" charset="0"/>
              </a:rPr>
              <a:t>x,y,z</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strcpy</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(s[x].</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name,y</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);s[x].pay=z;}</a:t>
            </a:r>
            <a:r>
              <a:rPr lang="en-US" altLang="zh-CN" sz="1400" dirty="0">
                <a:effectLst>
                  <a:outerShdw blurRad="38100" dist="38100" dir="2700000" algn="tl">
                    <a:srgbClr val="000000">
                      <a:alpha val="43137"/>
                    </a:srgbClr>
                  </a:outerShdw>
                </a:effectLst>
                <a:latin typeface="宋体" pitchFamily="2" charset="-122"/>
              </a:rPr>
              <a:t> /*</a:t>
            </a:r>
            <a:r>
              <a:rPr lang="zh-CN" altLang="en-US" sz="1400" dirty="0">
                <a:effectLst>
                  <a:outerShdw blurRad="38100" dist="38100" dir="2700000" algn="tl">
                    <a:srgbClr val="000000">
                      <a:alpha val="43137"/>
                    </a:srgbClr>
                  </a:outerShdw>
                </a:effectLst>
                <a:latin typeface="宋体" pitchFamily="2" charset="-122"/>
              </a:rPr>
              <a:t>自定义宏，用于赋值</a:t>
            </a:r>
            <a:r>
              <a:rPr lang="en-US" altLang="zh-CN" sz="1400" dirty="0">
                <a:effectLst>
                  <a:outerShdw blurRad="38100" dist="38100" dir="2700000" algn="tl">
                    <a:srgbClr val="000000">
                      <a:alpha val="43137"/>
                    </a:srgbClr>
                  </a:outerShdw>
                </a:effectLst>
                <a:latin typeface="宋体" pitchFamily="2" charset="-122"/>
              </a:rPr>
              <a:t>*/</a:t>
            </a:r>
            <a:endParaRPr lang="en-US" altLang="zh-CN" sz="1400"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#define </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nmemb</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 3</a:t>
            </a:r>
          </a:p>
          <a:p>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struct</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 test</a:t>
            </a:r>
            <a:r>
              <a:rPr lang="en-US" altLang="zh-CN" sz="1400" dirty="0">
                <a:effectLst>
                  <a:outerShdw blurRad="38100" dist="38100" dir="2700000" algn="tl">
                    <a:srgbClr val="000000">
                      <a:alpha val="43137"/>
                    </a:srgbClr>
                  </a:outerShdw>
                </a:effectLst>
                <a:latin typeface="宋体" pitchFamily="2" charset="-122"/>
              </a:rPr>
              <a:t>                     	/*</a:t>
            </a:r>
            <a:r>
              <a:rPr lang="zh-CN" altLang="en-US" sz="1400" dirty="0">
                <a:effectLst>
                  <a:outerShdw blurRad="38100" dist="38100" dir="2700000" algn="tl">
                    <a:srgbClr val="000000">
                      <a:alpha val="43137"/>
                    </a:srgbClr>
                  </a:outerShdw>
                </a:effectLst>
                <a:latin typeface="宋体" pitchFamily="2" charset="-122"/>
              </a:rPr>
              <a:t>定义</a:t>
            </a:r>
            <a:r>
              <a:rPr lang="zh-CN" altLang="en-US" sz="1400" dirty="0" smtClean="0">
                <a:effectLst>
                  <a:outerShdw blurRad="38100" dist="38100" dir="2700000" algn="tl">
                    <a:srgbClr val="000000">
                      <a:alpha val="43137"/>
                    </a:srgbClr>
                  </a:outerShdw>
                </a:effectLst>
                <a:latin typeface="宋体" pitchFamily="2" charset="-122"/>
              </a:rPr>
              <a:t>结构体</a:t>
            </a:r>
            <a:r>
              <a:rPr lang="en-US" altLang="zh-CN" sz="1400" dirty="0" smtClean="0">
                <a:effectLst>
                  <a:outerShdw blurRad="38100" dist="38100" dir="2700000" algn="tl">
                    <a:srgbClr val="000000">
                      <a:alpha val="43137"/>
                    </a:srgbClr>
                  </a:outerShdw>
                </a:effectLst>
                <a:latin typeface="宋体" pitchFamily="2" charset="-122"/>
              </a:rPr>
              <a:t>*/</a:t>
            </a:r>
            <a:endParaRPr lang="en-US" altLang="zh-CN" sz="1400"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char name[20];</a:t>
            </a:r>
          </a:p>
          <a:p>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int</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 pay;</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}s[</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nmemb</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endParaRPr lang="en-US" altLang="zh-CN" sz="1400" dirty="0">
              <a:effectLst>
                <a:outerShdw blurRad="38100" dist="38100" dir="2700000" algn="tl">
                  <a:srgbClr val="000000">
                    <a:alpha val="43137"/>
                  </a:srgbClr>
                </a:outerShdw>
              </a:effectLst>
              <a:latin typeface="宋体" pitchFamily="2" charset="-122"/>
            </a:endParaRPr>
          </a:p>
          <a:p>
            <a:r>
              <a:rPr lang="en-US" altLang="zh-CN" sz="1400" dirty="0" err="1">
                <a:effectLst>
                  <a:outerShdw blurRad="38100" dist="38100" dir="2700000" algn="tl">
                    <a:srgbClr val="000000">
                      <a:alpha val="43137"/>
                    </a:srgbClr>
                  </a:outerShdw>
                </a:effectLst>
                <a:latin typeface="宋体" pitchFamily="2" charset="-122"/>
              </a:rPr>
              <a:t>int</a:t>
            </a:r>
            <a:r>
              <a:rPr lang="en-US" altLang="zh-CN" sz="1400" dirty="0">
                <a:effectLst>
                  <a:outerShdw blurRad="38100" dist="38100" dir="2700000" algn="tl">
                    <a:srgbClr val="000000">
                      <a:alpha val="43137"/>
                    </a:srgbClr>
                  </a:outerShdw>
                </a:effectLst>
                <a:latin typeface="宋体" pitchFamily="2" charset="-122"/>
              </a:rPr>
              <a:t> </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main()</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FILE * </a:t>
            </a:r>
            <a:r>
              <a:rPr lang="en-US" altLang="zh-CN" sz="1400" dirty="0" err="1">
                <a:effectLst>
                  <a:outerShdw blurRad="38100" dist="38100" dir="2700000" algn="tl">
                    <a:srgbClr val="000000">
                      <a:alpha val="43137"/>
                    </a:srgbClr>
                  </a:outerShdw>
                </a:effectLst>
                <a:latin typeface="宋体" pitchFamily="2" charset="-122"/>
              </a:rPr>
              <a:t>fp</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a:effectLst>
                  <a:outerShdw blurRad="38100" dist="38100" dir="2700000" algn="tl">
                    <a:srgbClr val="000000">
                      <a:alpha val="43137"/>
                    </a:srgbClr>
                  </a:outerShdw>
                </a:effectLst>
                <a:latin typeface="宋体" pitchFamily="2" charset="-122"/>
              </a:rPr>
              <a:t>                   	/*</a:t>
            </a:r>
            <a:r>
              <a:rPr lang="zh-CN" altLang="en-US" sz="1400" dirty="0">
                <a:effectLst>
                  <a:outerShdw blurRad="38100" dist="38100" dir="2700000" algn="tl">
                    <a:srgbClr val="000000">
                      <a:alpha val="43137"/>
                    </a:srgbClr>
                  </a:outerShdw>
                </a:effectLst>
                <a:latin typeface="宋体" pitchFamily="2" charset="-122"/>
              </a:rPr>
              <a:t>定义文件变量指针</a:t>
            </a:r>
            <a:r>
              <a:rPr lang="en-US" altLang="zh-CN" sz="1400" dirty="0">
                <a:effectLst>
                  <a:outerShdw blurRad="38100" dist="38100" dir="2700000" algn="tl">
                    <a:srgbClr val="000000">
                      <a:alpha val="43137"/>
                    </a:srgbClr>
                  </a:outerShdw>
                </a:effectLst>
                <a:latin typeface="宋体" pitchFamily="2" charset="-122"/>
              </a:rPr>
              <a:t>*/</a:t>
            </a:r>
          </a:p>
          <a:p>
            <a:r>
              <a:rPr lang="en-US" altLang="zh-CN" sz="1400" dirty="0" err="1">
                <a:effectLst>
                  <a:outerShdw blurRad="38100" dist="38100" dir="2700000" algn="tl">
                    <a:srgbClr val="000000">
                      <a:alpha val="43137"/>
                    </a:srgbClr>
                  </a:outerShdw>
                </a:effectLst>
                <a:latin typeface="宋体" pitchFamily="2" charset="-122"/>
              </a:rPr>
              <a:t>set_s</a:t>
            </a:r>
            <a:r>
              <a:rPr lang="en-US" altLang="zh-CN" sz="1400" dirty="0">
                <a:effectLst>
                  <a:outerShdw blurRad="38100" dist="38100" dir="2700000" algn="tl">
                    <a:srgbClr val="000000">
                      <a:alpha val="43137"/>
                    </a:srgbClr>
                  </a:outerShdw>
                </a:effectLst>
                <a:latin typeface="宋体" pitchFamily="2" charset="-122"/>
              </a:rPr>
              <a:t>(0,"</a:t>
            </a:r>
            <a:r>
              <a:rPr lang="zh-CN" altLang="en-US" sz="1400" dirty="0">
                <a:effectLst>
                  <a:outerShdw blurRad="38100" dist="38100" dir="2700000" algn="tl">
                    <a:srgbClr val="000000">
                      <a:alpha val="43137"/>
                    </a:srgbClr>
                  </a:outerShdw>
                </a:effectLst>
                <a:latin typeface="宋体" pitchFamily="2" charset="-122"/>
              </a:rPr>
              <a:t>张三</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",12345);</a:t>
            </a:r>
            <a:endParaRPr lang="en-US" altLang="zh-CN" sz="1400" dirty="0">
              <a:effectLst>
                <a:outerShdw blurRad="38100" dist="38100" dir="2700000" algn="tl">
                  <a:srgbClr val="000000">
                    <a:alpha val="43137"/>
                  </a:srgbClr>
                </a:outerShdw>
              </a:effectLst>
              <a:latin typeface="宋体" pitchFamily="2" charset="-122"/>
            </a:endParaRPr>
          </a:p>
          <a:p>
            <a:r>
              <a:rPr lang="en-US" altLang="zh-CN" sz="1400" dirty="0" err="1">
                <a:effectLst>
                  <a:outerShdw blurRad="38100" dist="38100" dir="2700000" algn="tl">
                    <a:srgbClr val="000000">
                      <a:alpha val="43137"/>
                    </a:srgbClr>
                  </a:outerShdw>
                </a:effectLst>
                <a:latin typeface="宋体" pitchFamily="2" charset="-122"/>
              </a:rPr>
              <a:t>set_s</a:t>
            </a:r>
            <a:r>
              <a:rPr lang="en-US" altLang="zh-CN" sz="1400" dirty="0">
                <a:effectLst>
                  <a:outerShdw blurRad="38100" dist="38100" dir="2700000" algn="tl">
                    <a:srgbClr val="000000">
                      <a:alpha val="43137"/>
                    </a:srgbClr>
                  </a:outerShdw>
                </a:effectLst>
                <a:latin typeface="宋体" pitchFamily="2" charset="-122"/>
              </a:rPr>
              <a:t>(1,"</a:t>
            </a:r>
            <a:r>
              <a:rPr lang="zh-CN" altLang="en-US" sz="1400" dirty="0">
                <a:effectLst>
                  <a:outerShdw blurRad="38100" dist="38100" dir="2700000" algn="tl">
                    <a:srgbClr val="000000">
                      <a:alpha val="43137"/>
                    </a:srgbClr>
                  </a:outerShdw>
                </a:effectLst>
                <a:latin typeface="宋体" pitchFamily="2" charset="-122"/>
              </a:rPr>
              <a:t>李四</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",200);</a:t>
            </a:r>
            <a:endParaRPr lang="en-US" altLang="zh-CN" sz="1400" dirty="0">
              <a:effectLst>
                <a:outerShdw blurRad="38100" dist="38100" dir="2700000" algn="tl">
                  <a:srgbClr val="000000">
                    <a:alpha val="43137"/>
                  </a:srgbClr>
                </a:outerShdw>
              </a:effectLst>
              <a:latin typeface="宋体" pitchFamily="2" charset="-122"/>
            </a:endParaRPr>
          </a:p>
          <a:p>
            <a:r>
              <a:rPr lang="en-US" altLang="zh-CN" sz="1400" dirty="0" err="1">
                <a:effectLst>
                  <a:outerShdw blurRad="38100" dist="38100" dir="2700000" algn="tl">
                    <a:srgbClr val="000000">
                      <a:alpha val="43137"/>
                    </a:srgbClr>
                  </a:outerShdw>
                </a:effectLst>
                <a:latin typeface="宋体" pitchFamily="2" charset="-122"/>
              </a:rPr>
              <a:t>set_s</a:t>
            </a:r>
            <a:r>
              <a:rPr lang="en-US" altLang="zh-CN" sz="1400" dirty="0">
                <a:effectLst>
                  <a:outerShdw blurRad="38100" dist="38100" dir="2700000" algn="tl">
                    <a:srgbClr val="000000">
                      <a:alpha val="43137"/>
                    </a:srgbClr>
                  </a:outerShdw>
                </a:effectLst>
                <a:latin typeface="宋体" pitchFamily="2" charset="-122"/>
              </a:rPr>
              <a:t>(2,"</a:t>
            </a:r>
            <a:r>
              <a:rPr lang="zh-CN" altLang="en-US" sz="1400" dirty="0">
                <a:effectLst>
                  <a:outerShdw blurRad="38100" dist="38100" dir="2700000" algn="tl">
                    <a:srgbClr val="000000">
                      <a:alpha val="43137"/>
                    </a:srgbClr>
                  </a:outerShdw>
                </a:effectLst>
                <a:latin typeface="宋体" pitchFamily="2" charset="-122"/>
              </a:rPr>
              <a:t>王五</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",50000);</a:t>
            </a:r>
            <a:endParaRPr lang="en-US" altLang="zh-CN" sz="1400" dirty="0">
              <a:effectLst>
                <a:outerShdw blurRad="38100" dist="38100" dir="2700000" algn="tl">
                  <a:srgbClr val="000000">
                    <a:alpha val="43137"/>
                  </a:srgbClr>
                </a:outerShdw>
              </a:effectLst>
              <a:latin typeface="宋体" pitchFamily="2" charset="-122"/>
            </a:endParaRPr>
          </a:p>
          <a:p>
            <a:r>
              <a:rPr lang="en-US" altLang="zh-CN" sz="1400" dirty="0" err="1">
                <a:effectLst>
                  <a:outerShdw blurRad="38100" dist="38100" dir="2700000" algn="tl">
                    <a:srgbClr val="000000">
                      <a:alpha val="43137"/>
                    </a:srgbClr>
                  </a:outerShdw>
                </a:effectLst>
                <a:latin typeface="宋体" pitchFamily="2" charset="-122"/>
              </a:rPr>
              <a:t>fp</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fopen</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("5-</a:t>
            </a:r>
            <a:r>
              <a:rPr lang="en-US" altLang="zh-CN" sz="1400" dirty="0">
                <a:effectLst>
                  <a:outerShdw blurRad="38100" dist="38100" dir="2700000" algn="tl">
                    <a:srgbClr val="000000">
                      <a:alpha val="43137"/>
                    </a:srgbClr>
                  </a:outerShdw>
                </a:effectLst>
                <a:latin typeface="宋体" pitchFamily="2" charset="-122"/>
              </a:rPr>
              <a:t>15</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file","a+");</a:t>
            </a:r>
            <a:r>
              <a:rPr lang="en-US" altLang="zh-CN" sz="1400" dirty="0">
                <a:effectLst>
                  <a:outerShdw blurRad="38100" dist="38100" dir="2700000" algn="tl">
                    <a:srgbClr val="000000">
                      <a:alpha val="43137"/>
                    </a:srgbClr>
                  </a:outerShdw>
                </a:effectLst>
                <a:latin typeface="宋体" pitchFamily="2" charset="-122"/>
              </a:rPr>
              <a:t>	/*</a:t>
            </a:r>
            <a:r>
              <a:rPr lang="zh-CN" altLang="en-US" sz="1400" dirty="0">
                <a:effectLst>
                  <a:outerShdw blurRad="38100" dist="38100" dir="2700000" algn="tl">
                    <a:srgbClr val="000000">
                      <a:alpha val="43137"/>
                    </a:srgbClr>
                  </a:outerShdw>
                </a:effectLst>
                <a:latin typeface="宋体" pitchFamily="2" charset="-122"/>
              </a:rPr>
              <a:t>打开</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zh-CN" altLang="en-US" sz="1400" dirty="0">
                <a:effectLst>
                  <a:outerShdw blurRad="38100" dist="38100" dir="2700000" algn="tl">
                    <a:srgbClr val="000000">
                      <a:alpha val="43137"/>
                    </a:srgbClr>
                  </a:outerShdw>
                </a:effectLst>
                <a:latin typeface="宋体" pitchFamily="2" charset="-122"/>
              </a:rPr>
              <a:t>创建</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zh-CN" altLang="en-US" sz="1400" dirty="0">
                <a:effectLst>
                  <a:outerShdw blurRad="38100" dist="38100" dir="2700000" algn="tl">
                    <a:srgbClr val="000000">
                      <a:alpha val="43137"/>
                    </a:srgbClr>
                  </a:outerShdw>
                </a:effectLst>
                <a:latin typeface="宋体" pitchFamily="2" charset="-122"/>
              </a:rPr>
              <a:t>文件</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sz="1400"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fwrite</a:t>
            </a:r>
            <a:r>
              <a:rPr lang="en-US" altLang="zh-CN" sz="14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s,sizeof</a:t>
            </a:r>
            <a:r>
              <a:rPr lang="en-US" altLang="zh-CN" sz="14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struct</a:t>
            </a:r>
            <a:r>
              <a:rPr lang="en-US" altLang="zh-CN" sz="14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test),</a:t>
            </a:r>
            <a:r>
              <a:rPr lang="en-US" altLang="zh-CN" sz="1400"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nmemb,</a:t>
            </a:r>
            <a:r>
              <a:rPr lang="en-US" altLang="zh-CN" sz="1400" dirty="0" err="1">
                <a:solidFill>
                  <a:srgbClr val="FF0000"/>
                </a:solidFill>
                <a:effectLst>
                  <a:outerShdw blurRad="38100" dist="38100" dir="2700000" algn="tl">
                    <a:srgbClr val="000000">
                      <a:alpha val="43137"/>
                    </a:srgbClr>
                  </a:outerShdw>
                </a:effectLst>
                <a:latin typeface="宋体" pitchFamily="2" charset="-122"/>
              </a:rPr>
              <a:t>fp</a:t>
            </a:r>
            <a:r>
              <a:rPr lang="en-US" altLang="zh-CN" sz="14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a:effectLst>
                  <a:outerShdw blurRad="38100" dist="38100" dir="2700000" algn="tl">
                    <a:srgbClr val="000000">
                      <a:alpha val="43137"/>
                    </a:srgbClr>
                  </a:outerShdw>
                </a:effectLst>
                <a:latin typeface="宋体" pitchFamily="2" charset="-122"/>
              </a:rPr>
              <a:t>/*</a:t>
            </a:r>
            <a:r>
              <a:rPr lang="zh-CN" altLang="en-US" sz="1400" dirty="0">
                <a:effectLst>
                  <a:outerShdw blurRad="38100" dist="38100" dir="2700000" algn="tl">
                    <a:srgbClr val="000000">
                      <a:alpha val="43137"/>
                    </a:srgbClr>
                  </a:outerShdw>
                </a:effectLst>
                <a:latin typeface="宋体" pitchFamily="2" charset="-122"/>
              </a:rPr>
              <a:t>调用</a:t>
            </a:r>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fwite</a:t>
            </a:r>
            <a:r>
              <a:rPr lang="zh-CN" altLang="en-US" sz="1400" dirty="0">
                <a:effectLst>
                  <a:outerShdw blurRad="38100" dist="38100" dir="2700000" algn="tl">
                    <a:srgbClr val="000000">
                      <a:alpha val="43137"/>
                    </a:srgbClr>
                  </a:outerShdw>
                </a:effectLst>
                <a:latin typeface="宋体" pitchFamily="2" charset="-122"/>
              </a:rPr>
              <a:t>函数把块信息写入文件</a:t>
            </a:r>
            <a:r>
              <a:rPr lang="en-US" altLang="zh-CN" sz="1400" dirty="0">
                <a:effectLst>
                  <a:outerShdw blurRad="38100" dist="38100" dir="2700000" algn="tl">
                    <a:srgbClr val="000000">
                      <a:alpha val="43137"/>
                    </a:srgbClr>
                  </a:outerShdw>
                </a:effectLst>
                <a:latin typeface="宋体" pitchFamily="2" charset="-122"/>
              </a:rPr>
              <a:t>*/</a:t>
            </a:r>
            <a:endParaRPr lang="en-US" altLang="zh-CN" sz="1400"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sz="1400" dirty="0" err="1">
                <a:effectLst>
                  <a:outerShdw blurRad="38100" dist="38100" dir="2700000" algn="tl">
                    <a:srgbClr val="000000">
                      <a:alpha val="43137"/>
                    </a:srgbClr>
                  </a:outerShdw>
                </a:effectLst>
                <a:latin typeface="Courier New" pitchFamily="49" charset="0"/>
                <a:cs typeface="Courier New" pitchFamily="49" charset="0"/>
              </a:rPr>
              <a:t>fclose</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r>
              <a:rPr lang="en-US" altLang="zh-CN" sz="1400" dirty="0" err="1">
                <a:effectLst>
                  <a:outerShdw blurRad="38100" dist="38100" dir="2700000" algn="tl">
                    <a:srgbClr val="000000">
                      <a:alpha val="43137"/>
                    </a:srgbClr>
                  </a:outerShdw>
                </a:effectLst>
                <a:latin typeface="宋体" pitchFamily="2" charset="-122"/>
              </a:rPr>
              <a:t>fp</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endParaRPr lang="en-US" altLang="zh-CN" sz="1400" dirty="0">
              <a:effectLst>
                <a:outerShdw blurRad="38100" dist="38100" dir="2700000" algn="tl">
                  <a:srgbClr val="000000">
                    <a:alpha val="43137"/>
                  </a:srgbClr>
                </a:outerShdw>
              </a:effectLst>
              <a:latin typeface="宋体" pitchFamily="2" charset="-122"/>
            </a:endParaRPr>
          </a:p>
          <a:p>
            <a:r>
              <a:rPr lang="en-US" altLang="zh-CN" sz="1400" dirty="0">
                <a:effectLst>
                  <a:outerShdw blurRad="38100" dist="38100" dir="2700000" algn="tl">
                    <a:srgbClr val="000000">
                      <a:alpha val="43137"/>
                    </a:srgbClr>
                  </a:outerShdw>
                </a:effectLst>
                <a:latin typeface="宋体" pitchFamily="2" charset="-122"/>
              </a:rPr>
              <a:t>return  0;                    	/*</a:t>
            </a:r>
            <a:r>
              <a:rPr lang="zh-CN" altLang="en-US" sz="1400" dirty="0">
                <a:effectLst>
                  <a:outerShdw blurRad="38100" dist="38100" dir="2700000" algn="tl">
                    <a:srgbClr val="000000">
                      <a:alpha val="43137"/>
                    </a:srgbClr>
                  </a:outerShdw>
                </a:effectLst>
                <a:latin typeface="宋体" pitchFamily="2" charset="-122"/>
              </a:rPr>
              <a:t>关闭文件流</a:t>
            </a:r>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sz="1400" dirty="0">
                <a:effectLst>
                  <a:outerShdw blurRad="38100" dist="38100" dir="2700000" algn="tl">
                    <a:srgbClr val="000000">
                      <a:alpha val="43137"/>
                    </a:srgbClr>
                  </a:outerShdw>
                </a:effectLst>
                <a:latin typeface="Courier New" pitchFamily="49" charset="0"/>
                <a:cs typeface="Courier New" pitchFamily="49" charset="0"/>
              </a:rPr>
              <a:t>}</a:t>
            </a:r>
            <a:endParaRPr lang="zh-CN" altLang="en-US" sz="1400" dirty="0">
              <a:effectLst>
                <a:outerShdw blurRad="38100" dist="38100" dir="2700000" algn="tl">
                  <a:srgbClr val="000000">
                    <a:alpha val="43137"/>
                  </a:srgbClr>
                </a:outerShdw>
              </a:effectLst>
            </a:endParaRPr>
          </a:p>
        </p:txBody>
      </p:sp>
      <p:sp>
        <p:nvSpPr>
          <p:cNvPr id="4"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
        <p:nvSpPr>
          <p:cNvPr id="5" name="圆角矩形 4"/>
          <p:cNvSpPr/>
          <p:nvPr/>
        </p:nvSpPr>
        <p:spPr>
          <a:xfrm>
            <a:off x="6948264" y="2420888"/>
            <a:ext cx="1584176" cy="79208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5-15fwrite</a:t>
            </a:r>
          </a:p>
          <a:p>
            <a:pPr algn="ctr"/>
            <a:r>
              <a:rPr lang="zh-CN" altLang="en-US" dirty="0" smtClean="0"/>
              <a:t>源代码</a:t>
            </a:r>
            <a:endParaRPr lang="zh-CN" altLang="en-US" dirty="0"/>
          </a:p>
        </p:txBody>
      </p:sp>
    </p:spTree>
    <p:extLst>
      <p:ext uri="{BB962C8B-B14F-4D97-AF65-F5344CB8AC3E}">
        <p14:creationId xmlns:p14="http://schemas.microsoft.com/office/powerpoint/2010/main" val="35753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00"/>
          <p:cNvSpPr txBox="1">
            <a:spLocks noChangeArrowheads="1"/>
          </p:cNvSpPr>
          <p:nvPr/>
        </p:nvSpPr>
        <p:spPr bwMode="auto">
          <a:xfrm>
            <a:off x="827584" y="1054290"/>
            <a:ext cx="6789737" cy="545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3525">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dirty="0">
                <a:effectLst>
                  <a:outerShdw blurRad="38100" dist="38100" dir="2700000" algn="tl">
                    <a:srgbClr val="000000">
                      <a:alpha val="43137"/>
                    </a:srgbClr>
                  </a:outerShdw>
                </a:effectLst>
                <a:latin typeface="Courier New" pitchFamily="49" charset="0"/>
                <a:cs typeface="Courier New" pitchFamily="49" charset="0"/>
              </a:rPr>
              <a:t>#include&lt;</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stdio.h</a:t>
            </a:r>
            <a:r>
              <a:rPr lang="en-US" altLang="zh-CN" dirty="0">
                <a:effectLst>
                  <a:outerShdw blurRad="38100" dist="38100" dir="2700000" algn="tl">
                    <a:srgbClr val="000000">
                      <a:alpha val="43137"/>
                    </a:srgbClr>
                  </a:outerShdw>
                </a:effectLst>
                <a:latin typeface="Courier New" pitchFamily="49" charset="0"/>
                <a:cs typeface="Courier New" pitchFamily="49" charset="0"/>
              </a:rPr>
              <a:t>&gt;</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#define </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nmemb</a:t>
            </a:r>
            <a:r>
              <a:rPr lang="en-US" altLang="zh-CN" dirty="0">
                <a:effectLst>
                  <a:outerShdw blurRad="38100" dist="38100" dir="2700000" algn="tl">
                    <a:srgbClr val="000000">
                      <a:alpha val="43137"/>
                    </a:srgbClr>
                  </a:outerShdw>
                </a:effectLst>
                <a:latin typeface="Courier New" pitchFamily="49" charset="0"/>
                <a:cs typeface="Courier New" pitchFamily="49" charset="0"/>
              </a:rPr>
              <a:t> 3</a:t>
            </a:r>
          </a:p>
          <a:p>
            <a:r>
              <a:rPr lang="en-US" altLang="zh-CN" dirty="0" err="1">
                <a:effectLst>
                  <a:outerShdw blurRad="38100" dist="38100" dir="2700000" algn="tl">
                    <a:srgbClr val="000000">
                      <a:alpha val="43137"/>
                    </a:srgbClr>
                  </a:outerShdw>
                </a:effectLst>
                <a:latin typeface="Courier New" pitchFamily="49" charset="0"/>
                <a:cs typeface="Courier New" pitchFamily="49" charset="0"/>
              </a:rPr>
              <a:t>struct</a:t>
            </a:r>
            <a:r>
              <a:rPr lang="en-US" altLang="zh-CN" dirty="0">
                <a:effectLst>
                  <a:outerShdw blurRad="38100" dist="38100" dir="2700000" algn="tl">
                    <a:srgbClr val="000000">
                      <a:alpha val="43137"/>
                    </a:srgbClr>
                  </a:outerShdw>
                </a:effectLst>
                <a:latin typeface="Courier New" pitchFamily="49" charset="0"/>
                <a:cs typeface="Courier New" pitchFamily="49" charset="0"/>
              </a:rPr>
              <a:t> test</a:t>
            </a:r>
            <a:r>
              <a:rPr lang="en-US" altLang="zh-CN" dirty="0">
                <a:effectLst>
                  <a:outerShdw blurRad="38100" dist="38100" dir="2700000" algn="tl">
                    <a:srgbClr val="000000">
                      <a:alpha val="43137"/>
                    </a:srgbClr>
                  </a:outerShdw>
                </a:effectLst>
                <a:latin typeface="宋体" pitchFamily="2" charset="-122"/>
              </a:rPr>
              <a:t>						/*</a:t>
            </a:r>
            <a:r>
              <a:rPr lang="zh-CN" altLang="en-US" dirty="0">
                <a:effectLst>
                  <a:outerShdw blurRad="38100" dist="38100" dir="2700000" algn="tl">
                    <a:srgbClr val="000000">
                      <a:alpha val="43137"/>
                    </a:srgbClr>
                  </a:outerShdw>
                </a:effectLst>
                <a:latin typeface="宋体" pitchFamily="2" charset="-122"/>
              </a:rPr>
              <a:t>定义结构体</a:t>
            </a:r>
            <a:r>
              <a:rPr lang="en-US" altLang="zh-CN" dirty="0">
                <a:effectLst>
                  <a:outerShdw blurRad="38100" dist="38100" dir="2700000" algn="tl">
                    <a:srgbClr val="000000">
                      <a:alpha val="43137"/>
                    </a:srgbClr>
                  </a:outerShdw>
                </a:effectLst>
                <a:latin typeface="宋体" pitchFamily="2" charset="-122"/>
              </a:rPr>
              <a:t>*/</a:t>
            </a:r>
            <a:endParaRPr lang="en-US" altLang="zh-CN"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char name[20];</a:t>
            </a:r>
          </a:p>
          <a:p>
            <a:r>
              <a:rPr lang="en-US" altLang="zh-CN" dirty="0" err="1">
                <a:effectLst>
                  <a:outerShdw blurRad="38100" dist="38100" dir="2700000" algn="tl">
                    <a:srgbClr val="000000">
                      <a:alpha val="43137"/>
                    </a:srgbClr>
                  </a:outerShdw>
                </a:effectLst>
                <a:latin typeface="Courier New" pitchFamily="49" charset="0"/>
                <a:cs typeface="Courier New" pitchFamily="49" charset="0"/>
              </a:rPr>
              <a:t>int</a:t>
            </a:r>
            <a:r>
              <a:rPr lang="en-US" altLang="zh-CN" dirty="0">
                <a:effectLst>
                  <a:outerShdw blurRad="38100" dist="38100" dir="2700000" algn="tl">
                    <a:srgbClr val="000000">
                      <a:alpha val="43137"/>
                    </a:srgbClr>
                  </a:outerShdw>
                </a:effectLst>
                <a:latin typeface="Courier New" pitchFamily="49" charset="0"/>
                <a:cs typeface="Courier New" pitchFamily="49" charset="0"/>
              </a:rPr>
              <a:t> pay;</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}s[</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nmemb</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endParaRPr lang="en-US" altLang="zh-CN" dirty="0">
              <a:effectLst>
                <a:outerShdw blurRad="38100" dist="38100" dir="2700000" algn="tl">
                  <a:srgbClr val="000000">
                    <a:alpha val="43137"/>
                  </a:srgbClr>
                </a:outerShdw>
              </a:effectLst>
              <a:latin typeface="宋体" pitchFamily="2" charset="-122"/>
            </a:endParaRPr>
          </a:p>
          <a:p>
            <a:r>
              <a:rPr lang="en-US" altLang="zh-CN" dirty="0" err="1">
                <a:effectLst>
                  <a:outerShdw blurRad="38100" dist="38100" dir="2700000" algn="tl">
                    <a:srgbClr val="000000">
                      <a:alpha val="43137"/>
                    </a:srgbClr>
                  </a:outerShdw>
                </a:effectLst>
                <a:latin typeface="宋体" pitchFamily="2" charset="-122"/>
              </a:rPr>
              <a:t>int</a:t>
            </a:r>
            <a:r>
              <a:rPr lang="en-US" altLang="zh-CN" dirty="0">
                <a:effectLst>
                  <a:outerShdw blurRad="38100" dist="38100" dir="2700000" algn="tl">
                    <a:srgbClr val="000000">
                      <a:alpha val="43137"/>
                    </a:srgbClr>
                  </a:outerShdw>
                </a:effectLst>
                <a:latin typeface="宋体" pitchFamily="2" charset="-122"/>
              </a:rPr>
              <a:t> </a:t>
            </a:r>
            <a:r>
              <a:rPr lang="en-US" altLang="zh-CN" dirty="0">
                <a:effectLst>
                  <a:outerShdw blurRad="38100" dist="38100" dir="2700000" algn="tl">
                    <a:srgbClr val="000000">
                      <a:alpha val="43137"/>
                    </a:srgbClr>
                  </a:outerShdw>
                </a:effectLst>
                <a:latin typeface="Courier New" pitchFamily="49" charset="0"/>
                <a:cs typeface="Courier New" pitchFamily="49" charset="0"/>
              </a:rPr>
              <a:t>main(</a:t>
            </a:r>
            <a:r>
              <a:rPr lang="en-US" altLang="zh-CN" dirty="0">
                <a:effectLst>
                  <a:outerShdw blurRad="38100" dist="38100" dir="2700000" algn="tl">
                    <a:srgbClr val="000000">
                      <a:alpha val="43137"/>
                    </a:srgbClr>
                  </a:outerShdw>
                </a:effectLst>
                <a:latin typeface="宋体" pitchFamily="2" charset="-122"/>
              </a:rPr>
              <a:t> </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FILE * </a:t>
            </a:r>
            <a:r>
              <a:rPr lang="en-US" altLang="zh-CN" dirty="0" err="1">
                <a:effectLst>
                  <a:outerShdw blurRad="38100" dist="38100" dir="2700000" algn="tl">
                    <a:srgbClr val="000000">
                      <a:alpha val="43137"/>
                    </a:srgbClr>
                  </a:outerShdw>
                </a:effectLst>
                <a:latin typeface="宋体" pitchFamily="2" charset="-122"/>
              </a:rPr>
              <a:t>fp</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a:effectLst>
                  <a:outerShdw blurRad="38100" dist="38100" dir="2700000" algn="tl">
                    <a:srgbClr val="000000">
                      <a:alpha val="43137"/>
                    </a:srgbClr>
                  </a:outerShdw>
                </a:effectLst>
                <a:latin typeface="宋体" pitchFamily="2" charset="-122"/>
              </a:rPr>
              <a:t>              		/*</a:t>
            </a:r>
            <a:r>
              <a:rPr lang="zh-CN" altLang="en-US" dirty="0">
                <a:effectLst>
                  <a:outerShdw blurRad="38100" dist="38100" dir="2700000" algn="tl">
                    <a:srgbClr val="000000">
                      <a:alpha val="43137"/>
                    </a:srgbClr>
                  </a:outerShdw>
                </a:effectLst>
                <a:latin typeface="宋体" pitchFamily="2" charset="-122"/>
              </a:rPr>
              <a:t>定义文件变量指针</a:t>
            </a:r>
            <a:r>
              <a:rPr lang="en-US" altLang="zh-CN" dirty="0">
                <a:effectLst>
                  <a:outerShdw blurRad="38100" dist="38100" dir="2700000" algn="tl">
                    <a:srgbClr val="000000">
                      <a:alpha val="43137"/>
                    </a:srgbClr>
                  </a:outerShdw>
                </a:effectLst>
                <a:latin typeface="宋体" pitchFamily="2" charset="-122"/>
              </a:rPr>
              <a:t>*/</a:t>
            </a:r>
            <a:endParaRPr lang="en-US" altLang="zh-CN"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dirty="0" err="1">
                <a:effectLst>
                  <a:outerShdw blurRad="38100" dist="38100" dir="2700000" algn="tl">
                    <a:srgbClr val="000000">
                      <a:alpha val="43137"/>
                    </a:srgbClr>
                  </a:outerShdw>
                </a:effectLst>
                <a:latin typeface="Courier New" pitchFamily="49" charset="0"/>
                <a:cs typeface="Courier New" pitchFamily="49" charset="0"/>
              </a:rPr>
              <a:t>int</a:t>
            </a:r>
            <a:r>
              <a:rPr lang="en-US" altLang="zh-CN" dirty="0">
                <a:effectLst>
                  <a:outerShdw blurRad="38100" dist="38100" dir="2700000" algn="tl">
                    <a:srgbClr val="000000">
                      <a:alpha val="43137"/>
                    </a:srgbClr>
                  </a:outerShdw>
                </a:effectLst>
                <a:latin typeface="Courier New" pitchFamily="49" charset="0"/>
                <a:cs typeface="Courier New" pitchFamily="49" charset="0"/>
              </a:rPr>
              <a:t> </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i</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endParaRPr lang="en-US" altLang="zh-CN" dirty="0">
              <a:effectLst>
                <a:outerShdw blurRad="38100" dist="38100" dir="2700000" algn="tl">
                  <a:srgbClr val="000000">
                    <a:alpha val="43137"/>
                  </a:srgbClr>
                </a:outerShdw>
              </a:effectLst>
              <a:latin typeface="宋体" pitchFamily="2" charset="-122"/>
            </a:endParaRPr>
          </a:p>
          <a:p>
            <a:r>
              <a:rPr lang="en-US" altLang="zh-CN" dirty="0" err="1">
                <a:effectLst>
                  <a:outerShdw blurRad="38100" dist="38100" dir="2700000" algn="tl">
                    <a:srgbClr val="000000">
                      <a:alpha val="43137"/>
                    </a:srgbClr>
                  </a:outerShdw>
                </a:effectLst>
                <a:latin typeface="宋体" pitchFamily="2" charset="-122"/>
              </a:rPr>
              <a:t>fp</a:t>
            </a:r>
            <a:r>
              <a:rPr lang="en-US" altLang="zh-CN" dirty="0">
                <a:effectLst>
                  <a:outerShdw blurRad="38100" dist="38100" dir="2700000" algn="tl">
                    <a:srgbClr val="000000">
                      <a:alpha val="43137"/>
                    </a:srgbClr>
                  </a:outerShdw>
                </a:effectLst>
                <a:latin typeface="Courier New" pitchFamily="49" charset="0"/>
                <a:cs typeface="Courier New" pitchFamily="49" charset="0"/>
              </a:rPr>
              <a:t> = </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fopen</a:t>
            </a:r>
            <a:r>
              <a:rPr lang="en-US" altLang="zh-CN" dirty="0">
                <a:effectLst>
                  <a:outerShdw blurRad="38100" dist="38100" dir="2700000" algn="tl">
                    <a:srgbClr val="000000">
                      <a:alpha val="43137"/>
                    </a:srgbClr>
                  </a:outerShdw>
                </a:effectLst>
                <a:latin typeface="Courier New" pitchFamily="49" charset="0"/>
                <a:cs typeface="Courier New" pitchFamily="49" charset="0"/>
              </a:rPr>
              <a:t>("5-</a:t>
            </a:r>
            <a:r>
              <a:rPr lang="en-US" altLang="zh-CN" dirty="0">
                <a:effectLst>
                  <a:outerShdw blurRad="38100" dist="38100" dir="2700000" algn="tl">
                    <a:srgbClr val="000000">
                      <a:alpha val="43137"/>
                    </a:srgbClr>
                  </a:outerShdw>
                </a:effectLst>
                <a:latin typeface="宋体" pitchFamily="2" charset="-122"/>
              </a:rPr>
              <a:t>15</a:t>
            </a:r>
            <a:r>
              <a:rPr lang="en-US" altLang="zh-CN" dirty="0">
                <a:effectLst>
                  <a:outerShdw blurRad="38100" dist="38100" dir="2700000" algn="tl">
                    <a:srgbClr val="000000">
                      <a:alpha val="43137"/>
                    </a:srgbClr>
                  </a:outerShdw>
                </a:effectLst>
                <a:latin typeface="Courier New" pitchFamily="49" charset="0"/>
                <a:cs typeface="Courier New" pitchFamily="49" charset="0"/>
              </a:rPr>
              <a:t>file", "r");</a:t>
            </a:r>
            <a:r>
              <a:rPr lang="en-US" altLang="zh-CN" dirty="0">
                <a:effectLst>
                  <a:outerShdw blurRad="38100" dist="38100" dir="2700000" algn="tl">
                    <a:srgbClr val="000000">
                      <a:alpha val="43137"/>
                    </a:srgbClr>
                  </a:outerShdw>
                </a:effectLst>
                <a:latin typeface="宋体" pitchFamily="2" charset="-122"/>
              </a:rPr>
              <a:t>	/*</a:t>
            </a:r>
            <a:r>
              <a:rPr lang="zh-CN" altLang="en-US" dirty="0">
                <a:effectLst>
                  <a:outerShdw blurRad="38100" dist="38100" dir="2700000" algn="tl">
                    <a:srgbClr val="000000">
                      <a:alpha val="43137"/>
                    </a:srgbClr>
                  </a:outerShdw>
                </a:effectLst>
                <a:latin typeface="宋体" pitchFamily="2" charset="-122"/>
              </a:rPr>
              <a:t>打开文件</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fread</a:t>
            </a:r>
            <a:r>
              <a:rPr lang="en-US" altLang="zh-CN"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s,sizeof</a:t>
            </a:r>
            <a:r>
              <a:rPr lang="en-US" altLang="zh-CN"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struct</a:t>
            </a:r>
            <a:r>
              <a:rPr lang="en-US" altLang="zh-CN"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test),</a:t>
            </a:r>
            <a:r>
              <a:rPr lang="en-US" altLang="zh-CN"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nmemb,</a:t>
            </a:r>
            <a:r>
              <a:rPr lang="en-US" altLang="zh-CN" dirty="0" err="1">
                <a:solidFill>
                  <a:srgbClr val="FF0000"/>
                </a:solidFill>
                <a:effectLst>
                  <a:outerShdw blurRad="38100" dist="38100" dir="2700000" algn="tl">
                    <a:srgbClr val="000000">
                      <a:alpha val="43137"/>
                    </a:srgbClr>
                  </a:outerShdw>
                </a:effectLst>
                <a:latin typeface="宋体" pitchFamily="2" charset="-122"/>
              </a:rPr>
              <a:t>fp</a:t>
            </a:r>
            <a:r>
              <a:rPr lang="en-US" altLang="zh-CN"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altLang="zh-CN" dirty="0">
                <a:solidFill>
                  <a:srgbClr val="FF0000"/>
                </a:solidFill>
                <a:effectLst>
                  <a:outerShdw blurRad="38100" dist="38100" dir="2700000" algn="tl">
                    <a:srgbClr val="000000">
                      <a:alpha val="43137"/>
                    </a:srgbClr>
                  </a:outerShdw>
                </a:effectLst>
                <a:latin typeface="宋体" pitchFamily="2" charset="-122"/>
              </a:rPr>
              <a:t>/*</a:t>
            </a:r>
            <a:r>
              <a:rPr lang="zh-CN" altLang="en-US" dirty="0">
                <a:effectLst>
                  <a:outerShdw blurRad="38100" dist="38100" dir="2700000" algn="tl">
                    <a:srgbClr val="000000">
                      <a:alpha val="43137"/>
                    </a:srgbClr>
                  </a:outerShdw>
                </a:effectLst>
                <a:latin typeface="宋体" pitchFamily="2" charset="-122"/>
              </a:rPr>
              <a:t>调用</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fread</a:t>
            </a:r>
            <a:r>
              <a:rPr lang="zh-CN" altLang="en-US" dirty="0">
                <a:effectLst>
                  <a:outerShdw blurRad="38100" dist="38100" dir="2700000" algn="tl">
                    <a:srgbClr val="000000">
                      <a:alpha val="43137"/>
                    </a:srgbClr>
                  </a:outerShdw>
                </a:effectLst>
                <a:latin typeface="宋体" pitchFamily="2" charset="-122"/>
              </a:rPr>
              <a:t>函数从文件读取块信息</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err="1">
                <a:effectLst>
                  <a:outerShdw blurRad="38100" dist="38100" dir="2700000" algn="tl">
                    <a:srgbClr val="000000">
                      <a:alpha val="43137"/>
                    </a:srgbClr>
                  </a:outerShdw>
                </a:effectLst>
                <a:latin typeface="Courier New" pitchFamily="49" charset="0"/>
                <a:cs typeface="Courier New" pitchFamily="49" charset="0"/>
              </a:rPr>
              <a:t>fclose</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effectLst>
                  <a:outerShdw blurRad="38100" dist="38100" dir="2700000" algn="tl">
                    <a:srgbClr val="000000">
                      <a:alpha val="43137"/>
                    </a:srgbClr>
                  </a:outerShdw>
                </a:effectLst>
                <a:latin typeface="宋体" pitchFamily="2" charset="-122"/>
              </a:rPr>
              <a:t>fp</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a:effectLst>
                  <a:outerShdw blurRad="38100" dist="38100" dir="2700000" algn="tl">
                    <a:srgbClr val="000000">
                      <a:alpha val="43137"/>
                    </a:srgbClr>
                  </a:outerShdw>
                </a:effectLst>
                <a:latin typeface="宋体" pitchFamily="2" charset="-122"/>
              </a:rPr>
              <a:t>                  			  /*</a:t>
            </a:r>
            <a:r>
              <a:rPr lang="zh-CN" altLang="en-US" dirty="0">
                <a:effectLst>
                  <a:outerShdw blurRad="38100" dist="38100" dir="2700000" algn="tl">
                    <a:srgbClr val="000000">
                      <a:alpha val="43137"/>
                    </a:srgbClr>
                  </a:outerShdw>
                </a:effectLst>
                <a:latin typeface="宋体" pitchFamily="2" charset="-122"/>
              </a:rPr>
              <a:t>关闭文件流</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p>
          <a:p>
            <a:r>
              <a:rPr lang="en-US" altLang="zh-CN" dirty="0">
                <a:effectLst>
                  <a:outerShdw blurRad="38100" dist="38100" dir="2700000" algn="tl">
                    <a:srgbClr val="000000">
                      <a:alpha val="43137"/>
                    </a:srgbClr>
                  </a:outerShdw>
                </a:effectLst>
                <a:latin typeface="Courier New" pitchFamily="49" charset="0"/>
                <a:cs typeface="Courier New" pitchFamily="49" charset="0"/>
              </a:rPr>
              <a:t>for(</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i</a:t>
            </a:r>
            <a:r>
              <a:rPr lang="en-US" altLang="zh-CN" dirty="0">
                <a:effectLst>
                  <a:outerShdw blurRad="38100" dist="38100" dir="2700000" algn="tl">
                    <a:srgbClr val="000000">
                      <a:alpha val="43137"/>
                    </a:srgbClr>
                  </a:outerShdw>
                </a:effectLst>
                <a:latin typeface="Courier New" pitchFamily="49" charset="0"/>
                <a:cs typeface="Courier New" pitchFamily="49" charset="0"/>
              </a:rPr>
              <a:t>=0;i&lt;</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nmemb;i</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endParaRPr lang="en-US" altLang="zh-CN" dirty="0">
              <a:effectLst>
                <a:outerShdw blurRad="38100" dist="38100" dir="2700000" algn="tl">
                  <a:srgbClr val="000000">
                    <a:alpha val="43137"/>
                  </a:srgbClr>
                </a:outerShdw>
              </a:effectLst>
              <a:latin typeface="宋体" pitchFamily="2" charset="-122"/>
            </a:endParaRPr>
          </a:p>
          <a:p>
            <a:r>
              <a:rPr lang="en-US" altLang="zh-CN" dirty="0" err="1">
                <a:effectLst>
                  <a:outerShdw blurRad="38100" dist="38100" dir="2700000" algn="tl">
                    <a:srgbClr val="000000">
                      <a:alpha val="43137"/>
                    </a:srgbClr>
                  </a:outerShdw>
                </a:effectLst>
                <a:latin typeface="宋体" pitchFamily="2" charset="-122"/>
              </a:rPr>
              <a:t>printf</a:t>
            </a:r>
            <a:r>
              <a:rPr lang="en-US" altLang="zh-CN" dirty="0">
                <a:effectLst>
                  <a:outerShdw blurRad="38100" dist="38100" dir="2700000" algn="tl">
                    <a:srgbClr val="000000">
                      <a:alpha val="43137"/>
                    </a:srgbClr>
                  </a:outerShdw>
                </a:effectLst>
                <a:latin typeface="宋体" pitchFamily="2" charset="-122"/>
              </a:rPr>
              <a:t>("</a:t>
            </a:r>
            <a:r>
              <a:rPr lang="zh-CN" altLang="en-US" dirty="0">
                <a:effectLst>
                  <a:outerShdw blurRad="38100" dist="38100" dir="2700000" algn="tl">
                    <a:srgbClr val="000000">
                      <a:alpha val="43137"/>
                    </a:srgbClr>
                  </a:outerShdw>
                </a:effectLst>
                <a:latin typeface="宋体" pitchFamily="2" charset="-122"/>
              </a:rPr>
              <a:t>帐号</a:t>
            </a:r>
            <a:r>
              <a:rPr lang="en-US" altLang="zh-CN" dirty="0">
                <a:effectLst>
                  <a:outerShdw blurRad="38100" dist="38100" dir="2700000" algn="tl">
                    <a:srgbClr val="000000">
                      <a:alpha val="43137"/>
                    </a:srgbClr>
                  </a:outerShdw>
                </a:effectLst>
                <a:latin typeface="Courier New" pitchFamily="49" charset="0"/>
                <a:cs typeface="Courier New" pitchFamily="49" charset="0"/>
              </a:rPr>
              <a:t>[%d]:%-20s</a:t>
            </a:r>
            <a:r>
              <a:rPr lang="zh-CN" altLang="en-US" dirty="0">
                <a:effectLst>
                  <a:outerShdw blurRad="38100" dist="38100" dir="2700000" algn="tl">
                    <a:srgbClr val="000000">
                      <a:alpha val="43137"/>
                    </a:srgbClr>
                  </a:outerShdw>
                </a:effectLst>
                <a:latin typeface="宋体" pitchFamily="2" charset="-122"/>
              </a:rPr>
              <a:t>余额</a:t>
            </a:r>
            <a:r>
              <a:rPr lang="en-US" altLang="zh-CN" dirty="0">
                <a:effectLst>
                  <a:outerShdw blurRad="38100" dist="38100" dir="2700000" algn="tl">
                    <a:srgbClr val="000000">
                      <a:alpha val="43137"/>
                    </a:srgbClr>
                  </a:outerShdw>
                </a:effectLst>
                <a:latin typeface="Courier New" pitchFamily="49" charset="0"/>
                <a:cs typeface="Courier New" pitchFamily="49" charset="0"/>
              </a:rPr>
              <a:t>[%d]:%d\n",</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i,s</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i</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name,i,s</a:t>
            </a:r>
            <a:r>
              <a:rPr lang="en-US" altLang="zh-CN" dirty="0">
                <a:effectLst>
                  <a:outerShdw blurRad="38100" dist="38100" dir="2700000" algn="tl">
                    <a:srgbClr val="000000">
                      <a:alpha val="43137"/>
                    </a:srgbClr>
                  </a:outerShdw>
                </a:effectLst>
                <a:latin typeface="Courier New" pitchFamily="49" charset="0"/>
                <a:cs typeface="Courier New" pitchFamily="49" charset="0"/>
              </a:rPr>
              <a:t>[</a:t>
            </a:r>
            <a:r>
              <a:rPr lang="en-US" altLang="zh-CN" dirty="0" err="1">
                <a:effectLst>
                  <a:outerShdw blurRad="38100" dist="38100" dir="2700000" algn="tl">
                    <a:srgbClr val="000000">
                      <a:alpha val="43137"/>
                    </a:srgbClr>
                  </a:outerShdw>
                </a:effectLst>
                <a:latin typeface="Courier New" pitchFamily="49" charset="0"/>
                <a:cs typeface="Courier New" pitchFamily="49" charset="0"/>
              </a:rPr>
              <a:t>i</a:t>
            </a:r>
            <a:r>
              <a:rPr lang="en-US" altLang="zh-CN" dirty="0">
                <a:effectLst>
                  <a:outerShdw blurRad="38100" dist="38100" dir="2700000" algn="tl">
                    <a:srgbClr val="000000">
                      <a:alpha val="43137"/>
                    </a:srgbClr>
                  </a:outerShdw>
                </a:effectLst>
                <a:latin typeface="Courier New" pitchFamily="49" charset="0"/>
                <a:cs typeface="Courier New" pitchFamily="49" charset="0"/>
              </a:rPr>
              <a:t>].pay);</a:t>
            </a:r>
            <a:endParaRPr lang="en-US" altLang="zh-CN" dirty="0">
              <a:effectLst>
                <a:outerShdw blurRad="38100" dist="38100" dir="2700000" algn="tl">
                  <a:srgbClr val="000000">
                    <a:alpha val="43137"/>
                  </a:srgbClr>
                </a:outerShdw>
              </a:effectLst>
              <a:latin typeface="宋体" pitchFamily="2" charset="-122"/>
            </a:endParaRPr>
          </a:p>
          <a:p>
            <a:r>
              <a:rPr lang="en-US" altLang="zh-CN" dirty="0">
                <a:effectLst>
                  <a:outerShdw blurRad="38100" dist="38100" dir="2700000" algn="tl">
                    <a:srgbClr val="000000">
                      <a:alpha val="43137"/>
                    </a:srgbClr>
                  </a:outerShdw>
                </a:effectLst>
                <a:latin typeface="宋体" pitchFamily="2" charset="-122"/>
              </a:rPr>
              <a:t>return 0;</a:t>
            </a:r>
            <a:endParaRPr lang="en-US" altLang="zh-CN" dirty="0">
              <a:effectLst>
                <a:outerShdw blurRad="38100" dist="38100" dir="2700000" algn="tl">
                  <a:srgbClr val="000000">
                    <a:alpha val="43137"/>
                  </a:srgbClr>
                </a:outerShdw>
              </a:effectLst>
              <a:latin typeface="Courier New" pitchFamily="49" charset="0"/>
              <a:cs typeface="Courier New" pitchFamily="49" charset="0"/>
            </a:endParaRPr>
          </a:p>
          <a:p>
            <a:r>
              <a:rPr lang="en-US" altLang="zh-CN" dirty="0">
                <a:effectLst>
                  <a:outerShdw blurRad="38100" dist="38100" dir="2700000" algn="tl">
                    <a:srgbClr val="000000">
                      <a:alpha val="43137"/>
                    </a:srgbClr>
                  </a:outerShdw>
                </a:effectLst>
                <a:latin typeface="Courier New" pitchFamily="49" charset="0"/>
                <a:cs typeface="Courier New" pitchFamily="49" charset="0"/>
              </a:rPr>
              <a:t>}</a:t>
            </a:r>
            <a:endParaRPr lang="zh-CN" altLang="en-US" dirty="0">
              <a:effectLst>
                <a:outerShdw blurRad="38100" dist="38100" dir="2700000" algn="tl">
                  <a:srgbClr val="000000">
                    <a:alpha val="43137"/>
                  </a:srgbClr>
                </a:outerShdw>
              </a:effectLst>
            </a:endParaRPr>
          </a:p>
        </p:txBody>
      </p:sp>
      <p:sp>
        <p:nvSpPr>
          <p:cNvPr id="3"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
        <p:nvSpPr>
          <p:cNvPr id="4" name="圆角矩形 3"/>
          <p:cNvSpPr/>
          <p:nvPr/>
        </p:nvSpPr>
        <p:spPr>
          <a:xfrm>
            <a:off x="6948264" y="1412776"/>
            <a:ext cx="1584176" cy="79208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5-15read</a:t>
            </a:r>
          </a:p>
          <a:p>
            <a:pPr algn="ctr"/>
            <a:r>
              <a:rPr lang="zh-CN" altLang="en-US" dirty="0" smtClean="0"/>
              <a:t>源代码</a:t>
            </a:r>
            <a:endParaRPr lang="zh-CN" altLang="en-US" dirty="0"/>
          </a:p>
        </p:txBody>
      </p:sp>
    </p:spTree>
    <p:extLst>
      <p:ext uri="{BB962C8B-B14F-4D97-AF65-F5344CB8AC3E}">
        <p14:creationId xmlns:p14="http://schemas.microsoft.com/office/powerpoint/2010/main" val="3080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00"/>
          <p:cNvSpPr txBox="1">
            <a:spLocks noChangeArrowheads="1"/>
          </p:cNvSpPr>
          <p:nvPr/>
        </p:nvSpPr>
        <p:spPr bwMode="auto">
          <a:xfrm>
            <a:off x="611560" y="1057275"/>
            <a:ext cx="6789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3525">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smtClean="0"/>
              <a:t>调试后结果如下：</a:t>
            </a:r>
            <a:endParaRPr lang="en-US" altLang="zh-CN" sz="2400" dirty="0" smtClean="0"/>
          </a:p>
          <a:p>
            <a:pPr indent="0"/>
            <a:endParaRPr lang="zh-CN" altLang="en-US" sz="2400" dirty="0"/>
          </a:p>
        </p:txBody>
      </p:sp>
      <p:sp>
        <p:nvSpPr>
          <p:cNvPr id="3"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94" y="1772816"/>
            <a:ext cx="7660671" cy="190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04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f</a:t>
            </a:r>
            <a:r>
              <a:rPr lang="en-US" altLang="zh-CN" dirty="0" err="1" smtClean="0"/>
              <a:t>write</a:t>
            </a:r>
            <a:r>
              <a:rPr lang="zh-CN" altLang="en-US" dirty="0" smtClean="0"/>
              <a:t>函数说明：</a:t>
            </a:r>
            <a:endParaRPr lang="en-US" altLang="zh-CN" dirty="0" smtClean="0"/>
          </a:p>
          <a:p>
            <a:endParaRPr lang="zh-CN" altLang="en-US" dirty="0"/>
          </a:p>
        </p:txBody>
      </p:sp>
      <p:sp>
        <p:nvSpPr>
          <p:cNvPr id="4"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graphicFrame>
        <p:nvGraphicFramePr>
          <p:cNvPr id="5" name="表格 4"/>
          <p:cNvGraphicFramePr>
            <a:graphicFrameLocks noGrp="1"/>
          </p:cNvGraphicFramePr>
          <p:nvPr>
            <p:extLst>
              <p:ext uri="{D42A27DB-BD31-4B8C-83A1-F6EECF244321}">
                <p14:modId xmlns:p14="http://schemas.microsoft.com/office/powerpoint/2010/main" val="2273016936"/>
              </p:ext>
            </p:extLst>
          </p:nvPr>
        </p:nvGraphicFramePr>
        <p:xfrm>
          <a:off x="899592" y="2060848"/>
          <a:ext cx="7776864" cy="3802054"/>
        </p:xfrm>
        <a:graphic>
          <a:graphicData uri="http://schemas.openxmlformats.org/drawingml/2006/table">
            <a:tbl>
              <a:tblPr firstRow="1" bandRow="1">
                <a:tableStyleId>{D27102A9-8310-4765-A935-A1911B00CA55}</a:tableStyleId>
              </a:tblPr>
              <a:tblGrid>
                <a:gridCol w="1359063"/>
                <a:gridCol w="6417801"/>
              </a:tblGrid>
              <a:tr h="417529">
                <a:tc>
                  <a:txBody>
                    <a:bodyPr/>
                    <a:lstStyle/>
                    <a:p>
                      <a:r>
                        <a:rPr lang="zh-CN" altLang="en-US" b="0" dirty="0" smtClean="0"/>
                        <a:t>所需头文件</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smtClean="0"/>
                        <a:t>#include&lt;</a:t>
                      </a:r>
                      <a:r>
                        <a:rPr lang="en-US" altLang="zh-CN" b="0" dirty="0" err="1" smtClean="0"/>
                        <a:t>stdio.h</a:t>
                      </a:r>
                      <a:r>
                        <a:rPr lang="en-US" altLang="zh-CN" b="0" dirty="0" smtClean="0"/>
                        <a:t>&gt;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函数功能</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将数据写致文件流</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667">
                <a:tc>
                  <a:txBody>
                    <a:bodyPr/>
                    <a:lstStyle/>
                    <a:p>
                      <a:r>
                        <a:rPr lang="zh-CN" altLang="en-US" b="0" dirty="0" smtClean="0"/>
                        <a:t>函数原型</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err="1" smtClean="0"/>
                        <a:t>size_t</a:t>
                      </a:r>
                      <a:r>
                        <a:rPr lang="en-US" altLang="zh-CN" b="0" dirty="0" smtClean="0"/>
                        <a:t> </a:t>
                      </a:r>
                      <a:r>
                        <a:rPr lang="en-US" altLang="zh-CN" b="0" dirty="0" err="1" smtClean="0"/>
                        <a:t>fwrite</a:t>
                      </a:r>
                      <a:r>
                        <a:rPr lang="en-US" altLang="zh-CN" b="0" dirty="0" smtClean="0"/>
                        <a:t>(void *</a:t>
                      </a:r>
                      <a:r>
                        <a:rPr lang="en-US" altLang="zh-CN" b="0" dirty="0" err="1" smtClean="0"/>
                        <a:t>ptr,size_t</a:t>
                      </a:r>
                      <a:r>
                        <a:rPr lang="en-US" altLang="zh-CN" b="0" baseline="0" dirty="0" smtClean="0"/>
                        <a:t> </a:t>
                      </a:r>
                      <a:r>
                        <a:rPr lang="en-US" altLang="zh-CN" b="0" baseline="0" dirty="0" err="1" smtClean="0"/>
                        <a:t>size,size_nmemb,FILE</a:t>
                      </a:r>
                      <a:r>
                        <a:rPr lang="en-US" altLang="zh-CN" b="0" baseline="0" dirty="0" smtClean="0"/>
                        <a:t> *stream</a:t>
                      </a:r>
                      <a:r>
                        <a:rPr lang="en-US" altLang="zh-CN" b="0" dirty="0" smtClean="0"/>
                        <a: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函数传入值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参数</a:t>
                      </a:r>
                      <a:r>
                        <a:rPr lang="en-US" altLang="zh-CN" b="0" dirty="0" err="1" smtClean="0"/>
                        <a:t>ptr</a:t>
                      </a:r>
                      <a:r>
                        <a:rPr lang="zh-CN" altLang="en-US" b="0" dirty="0" smtClean="0"/>
                        <a:t>：欲写入的数据地址</a:t>
                      </a:r>
                      <a:endParaRPr lang="en-US" altLang="zh-CN" b="0" dirty="0" smtClean="0"/>
                    </a:p>
                    <a:p>
                      <a:r>
                        <a:rPr lang="zh-CN" altLang="en-US" b="0" dirty="0" smtClean="0"/>
                        <a:t>参数</a:t>
                      </a:r>
                      <a:r>
                        <a:rPr lang="en-US" altLang="zh-CN" b="0" dirty="0" smtClean="0"/>
                        <a:t>size</a:t>
                      </a:r>
                      <a:r>
                        <a:rPr lang="zh-CN" altLang="en-US" b="0" dirty="0" smtClean="0"/>
                        <a:t>：字符串长度</a:t>
                      </a:r>
                      <a:endParaRPr lang="en-US" altLang="zh-CN" b="0" dirty="0" smtClean="0"/>
                    </a:p>
                    <a:p>
                      <a:r>
                        <a:rPr lang="zh-CN" altLang="en-US" b="0" dirty="0" smtClean="0"/>
                        <a:t>参数</a:t>
                      </a:r>
                      <a:r>
                        <a:rPr lang="en-US" altLang="zh-CN" b="0" dirty="0" err="1" smtClean="0"/>
                        <a:t>nmemb</a:t>
                      </a:r>
                      <a:r>
                        <a:rPr lang="zh-CN" altLang="en-US" b="0" dirty="0" smtClean="0"/>
                        <a:t>：字符串数目</a:t>
                      </a:r>
                      <a:endParaRPr lang="en-US" altLang="zh-CN" b="0" dirty="0" smtClean="0"/>
                    </a:p>
                    <a:p>
                      <a:r>
                        <a:rPr lang="zh-CN" altLang="en-US" b="0" dirty="0" smtClean="0"/>
                        <a:t>参数</a:t>
                      </a:r>
                      <a:r>
                        <a:rPr lang="en-US" altLang="zh-CN" b="0" dirty="0" smtClean="0"/>
                        <a:t>stream</a:t>
                      </a:r>
                      <a:r>
                        <a:rPr lang="zh-CN" altLang="en-US" b="0" dirty="0" smtClean="0"/>
                        <a:t>：一个文件流</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函数返回值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成功：返回实际写入的</a:t>
                      </a:r>
                      <a:r>
                        <a:rPr lang="en-US" altLang="zh-CN" b="0" dirty="0" err="1" smtClean="0"/>
                        <a:t>nmemb</a:t>
                      </a:r>
                      <a:r>
                        <a:rPr lang="zh-CN" altLang="en-US" b="0" dirty="0" smtClean="0"/>
                        <a:t>数目</a:t>
                      </a:r>
                      <a:endParaRPr lang="en-US" altLang="zh-CN" b="0" dirty="0" smtClean="0"/>
                    </a:p>
                    <a:p>
                      <a:r>
                        <a:rPr lang="zh-CN" altLang="en-US" b="0" dirty="0" smtClean="0"/>
                        <a:t>失败：返回</a:t>
                      </a:r>
                      <a:r>
                        <a:rPr lang="en-US" altLang="zh-CN" b="0" dirty="0" smtClean="0"/>
                        <a:t>EOF</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备注</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626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z="4000" b="1" dirty="0" smtClean="0"/>
              <a:t>Linux系统文件和文件系统</a:t>
            </a:r>
          </a:p>
        </p:txBody>
      </p:sp>
      <p:sp>
        <p:nvSpPr>
          <p:cNvPr id="10242" name="Rectangle 3"/>
          <p:cNvSpPr>
            <a:spLocks noGrp="1" noChangeArrowheads="1"/>
          </p:cNvSpPr>
          <p:nvPr>
            <p:ph idx="1"/>
          </p:nvPr>
        </p:nvSpPr>
        <p:spPr>
          <a:xfrm>
            <a:off x="683568" y="1268760"/>
            <a:ext cx="8280400" cy="5256213"/>
          </a:xfrm>
        </p:spPr>
        <p:txBody>
          <a:bodyPr/>
          <a:lstStyle/>
          <a:p>
            <a:pPr>
              <a:lnSpc>
                <a:spcPct val="90000"/>
              </a:lnSpc>
            </a:pPr>
            <a:r>
              <a:rPr lang="zh-CN" altLang="en-US" dirty="0">
                <a:latin typeface="+mn-ea"/>
              </a:rPr>
              <a:t>对于一个文件来说，它都有一个特定的所有者，也就是对文件具有所有权的用户。</a:t>
            </a:r>
            <a:endParaRPr lang="en-US" altLang="zh-CN" dirty="0">
              <a:latin typeface="+mn-ea"/>
            </a:endParaRPr>
          </a:p>
          <a:p>
            <a:pPr>
              <a:lnSpc>
                <a:spcPct val="90000"/>
              </a:lnSpc>
            </a:pPr>
            <a:r>
              <a:rPr lang="zh-CN" altLang="en-US" dirty="0">
                <a:latin typeface="+mn-ea"/>
              </a:rPr>
              <a:t>同时，由于在</a:t>
            </a:r>
            <a:r>
              <a:rPr lang="en-US" altLang="zh-CN" dirty="0">
                <a:latin typeface="+mn-ea"/>
              </a:rPr>
              <a:t>Linux</a:t>
            </a:r>
            <a:r>
              <a:rPr lang="zh-CN" altLang="en-US" dirty="0">
                <a:latin typeface="+mn-ea"/>
              </a:rPr>
              <a:t>系统中，用户是按组分类的，一个用户属于一个或多个组。</a:t>
            </a:r>
            <a:endParaRPr lang="en-US" altLang="zh-CN" dirty="0">
              <a:latin typeface="+mn-ea"/>
            </a:endParaRPr>
          </a:p>
          <a:p>
            <a:pPr>
              <a:lnSpc>
                <a:spcPct val="90000"/>
              </a:lnSpc>
            </a:pPr>
            <a:r>
              <a:rPr lang="zh-CN" altLang="en-US" dirty="0">
                <a:latin typeface="+mn-ea"/>
              </a:rPr>
              <a:t>文件所有者以外的用户又可以分为文件所有者的同组用户和其它用户。</a:t>
            </a:r>
            <a:endParaRPr lang="en-US" altLang="zh-CN" dirty="0">
              <a:latin typeface="+mn-ea"/>
            </a:endParaRPr>
          </a:p>
          <a:p>
            <a:pPr>
              <a:lnSpc>
                <a:spcPct val="90000"/>
              </a:lnSpc>
            </a:pPr>
            <a:r>
              <a:rPr lang="en-US" altLang="zh-CN" dirty="0">
                <a:latin typeface="+mn-ea"/>
              </a:rPr>
              <a:t>Linux</a:t>
            </a:r>
            <a:r>
              <a:rPr lang="zh-CN" altLang="en-US" dirty="0">
                <a:latin typeface="+mn-ea"/>
              </a:rPr>
              <a:t>系统按</a:t>
            </a:r>
            <a:r>
              <a:rPr lang="zh-CN" altLang="en-US" dirty="0">
                <a:solidFill>
                  <a:srgbClr val="FF0000"/>
                </a:solidFill>
                <a:latin typeface="+mn-ea"/>
              </a:rPr>
              <a:t>文件所有者</a:t>
            </a:r>
            <a:r>
              <a:rPr lang="zh-CN" altLang="en-US" dirty="0">
                <a:latin typeface="+mn-ea"/>
              </a:rPr>
              <a:t>、</a:t>
            </a:r>
            <a:r>
              <a:rPr lang="zh-CN" altLang="en-US" dirty="0">
                <a:solidFill>
                  <a:srgbClr val="FF0000"/>
                </a:solidFill>
                <a:latin typeface="+mn-ea"/>
              </a:rPr>
              <a:t>文件所有者同组用户</a:t>
            </a:r>
            <a:r>
              <a:rPr lang="zh-CN" altLang="en-US" dirty="0">
                <a:latin typeface="+mn-ea"/>
              </a:rPr>
              <a:t>和</a:t>
            </a:r>
            <a:r>
              <a:rPr lang="zh-CN" altLang="en-US" dirty="0">
                <a:solidFill>
                  <a:srgbClr val="FF0000"/>
                </a:solidFill>
                <a:latin typeface="+mn-ea"/>
              </a:rPr>
              <a:t>其它用户</a:t>
            </a:r>
            <a:r>
              <a:rPr lang="zh-CN" altLang="en-US" dirty="0">
                <a:latin typeface="+mn-ea"/>
              </a:rPr>
              <a:t>三类规定不同的文件访问权限。</a:t>
            </a:r>
          </a:p>
        </p:txBody>
      </p:sp>
      <p:sp>
        <p:nvSpPr>
          <p:cNvPr id="1024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417BED-DE18-41FA-A38E-9A50E7B93296}" type="slidenum">
              <a:rPr lang="en-US" altLang="zh-CN"/>
              <a:pPr/>
              <a:t>8</a:t>
            </a:fld>
            <a:endParaRPr lang="en-US" altLang="zh-CN"/>
          </a:p>
        </p:txBody>
      </p:sp>
    </p:spTree>
    <p:extLst>
      <p:ext uri="{BB962C8B-B14F-4D97-AF65-F5344CB8AC3E}">
        <p14:creationId xmlns:p14="http://schemas.microsoft.com/office/powerpoint/2010/main" val="9848322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412776"/>
            <a:ext cx="8229600" cy="4525963"/>
          </a:xfrm>
        </p:spPr>
        <p:txBody>
          <a:bodyPr/>
          <a:lstStyle/>
          <a:p>
            <a:r>
              <a:rPr lang="en-US" altLang="zh-CN" dirty="0" err="1" smtClean="0"/>
              <a:t>fread</a:t>
            </a:r>
            <a:r>
              <a:rPr lang="zh-CN" altLang="en-US" dirty="0" smtClean="0"/>
              <a:t>函数说明：</a:t>
            </a:r>
            <a:endParaRPr lang="en-US" altLang="zh-CN" dirty="0" smtClean="0"/>
          </a:p>
          <a:p>
            <a:endParaRPr lang="zh-CN" altLang="en-US" dirty="0"/>
          </a:p>
        </p:txBody>
      </p:sp>
      <p:sp>
        <p:nvSpPr>
          <p:cNvPr id="4" name="Rectangle 2"/>
          <p:cNvSpPr>
            <a:spLocks noGrp="1" noChangeArrowheads="1"/>
          </p:cNvSpPr>
          <p:nvPr>
            <p:ph type="title"/>
          </p:nvPr>
        </p:nvSpPr>
        <p:spPr/>
        <p:txBody>
          <a:bodyPr/>
          <a:lstStyle/>
          <a:p>
            <a:r>
              <a:rPr lang="zh-CN" altLang="en-US" b="1" dirty="0">
                <a:ea typeface="黑体" pitchFamily="49" charset="-122"/>
              </a:rPr>
              <a:t>带缓存的流文件I/O操作</a:t>
            </a:r>
            <a:endParaRPr lang="zh-CN" altLang="en-US" b="1" dirty="0" smtClean="0"/>
          </a:p>
        </p:txBody>
      </p:sp>
      <p:graphicFrame>
        <p:nvGraphicFramePr>
          <p:cNvPr id="5" name="表格 4"/>
          <p:cNvGraphicFramePr>
            <a:graphicFrameLocks noGrp="1"/>
          </p:cNvGraphicFramePr>
          <p:nvPr>
            <p:extLst>
              <p:ext uri="{D42A27DB-BD31-4B8C-83A1-F6EECF244321}">
                <p14:modId xmlns:p14="http://schemas.microsoft.com/office/powerpoint/2010/main" val="1100975485"/>
              </p:ext>
            </p:extLst>
          </p:nvPr>
        </p:nvGraphicFramePr>
        <p:xfrm>
          <a:off x="899592" y="2060848"/>
          <a:ext cx="7776864" cy="3802054"/>
        </p:xfrm>
        <a:graphic>
          <a:graphicData uri="http://schemas.openxmlformats.org/drawingml/2006/table">
            <a:tbl>
              <a:tblPr firstRow="1" bandRow="1">
                <a:tableStyleId>{D27102A9-8310-4765-A935-A1911B00CA55}</a:tableStyleId>
              </a:tblPr>
              <a:tblGrid>
                <a:gridCol w="1359063"/>
                <a:gridCol w="6417801"/>
              </a:tblGrid>
              <a:tr h="417529">
                <a:tc>
                  <a:txBody>
                    <a:bodyPr/>
                    <a:lstStyle/>
                    <a:p>
                      <a:r>
                        <a:rPr lang="zh-CN" altLang="en-US" b="0" dirty="0" smtClean="0"/>
                        <a:t>所需头文件</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smtClean="0"/>
                        <a:t>#include&lt;</a:t>
                      </a:r>
                      <a:r>
                        <a:rPr lang="en-US" altLang="zh-CN" b="0" dirty="0" err="1" smtClean="0"/>
                        <a:t>stdio.h</a:t>
                      </a:r>
                      <a:r>
                        <a:rPr lang="en-US" altLang="zh-CN" b="0" dirty="0" smtClean="0"/>
                        <a:t>&gt;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函数功能</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从文件流读取数据</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667">
                <a:tc>
                  <a:txBody>
                    <a:bodyPr/>
                    <a:lstStyle/>
                    <a:p>
                      <a:r>
                        <a:rPr lang="zh-CN" altLang="en-US" b="0" dirty="0" smtClean="0"/>
                        <a:t>函数原型</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err="1" smtClean="0"/>
                        <a:t>size_t</a:t>
                      </a:r>
                      <a:r>
                        <a:rPr lang="en-US" altLang="zh-CN" b="0" dirty="0" smtClean="0"/>
                        <a:t> </a:t>
                      </a:r>
                      <a:r>
                        <a:rPr lang="en-US" altLang="zh-CN" b="0" dirty="0" err="1" smtClean="0"/>
                        <a:t>fread</a:t>
                      </a:r>
                      <a:r>
                        <a:rPr lang="en-US" altLang="zh-CN" b="0" dirty="0" smtClean="0"/>
                        <a:t>(void *</a:t>
                      </a:r>
                      <a:r>
                        <a:rPr lang="en-US" altLang="zh-CN" b="0" dirty="0" err="1" smtClean="0"/>
                        <a:t>ptr,size_t</a:t>
                      </a:r>
                      <a:r>
                        <a:rPr lang="en-US" altLang="zh-CN" b="0" baseline="0" dirty="0" smtClean="0"/>
                        <a:t> </a:t>
                      </a:r>
                      <a:r>
                        <a:rPr lang="en-US" altLang="zh-CN" b="0" baseline="0" dirty="0" err="1" smtClean="0"/>
                        <a:t>size,size_nmemb,FILE</a:t>
                      </a:r>
                      <a:r>
                        <a:rPr lang="en-US" altLang="zh-CN" b="0" baseline="0" dirty="0" smtClean="0"/>
                        <a:t> *stream</a:t>
                      </a:r>
                      <a:r>
                        <a:rPr lang="en-US" altLang="zh-CN" b="0" dirty="0" smtClean="0"/>
                        <a:t>)</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函数传入值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参数</a:t>
                      </a:r>
                      <a:r>
                        <a:rPr lang="en-US" altLang="zh-CN" b="0" dirty="0" err="1" smtClean="0"/>
                        <a:t>ptr</a:t>
                      </a:r>
                      <a:r>
                        <a:rPr lang="zh-CN" altLang="en-US" b="0" dirty="0" smtClean="0"/>
                        <a:t>：从文件读取的内容存放到</a:t>
                      </a:r>
                      <a:r>
                        <a:rPr lang="en-US" altLang="zh-CN" b="0" dirty="0" err="1" smtClean="0"/>
                        <a:t>ptr</a:t>
                      </a:r>
                      <a:r>
                        <a:rPr lang="zh-CN" altLang="en-US" b="0" dirty="0" smtClean="0"/>
                        <a:t>所指的内存首地址</a:t>
                      </a:r>
                      <a:endParaRPr lang="en-US" altLang="zh-CN" b="0" dirty="0" smtClean="0"/>
                    </a:p>
                    <a:p>
                      <a:r>
                        <a:rPr lang="zh-CN" altLang="en-US" b="0" dirty="0" smtClean="0"/>
                        <a:t>参数</a:t>
                      </a:r>
                      <a:r>
                        <a:rPr lang="en-US" altLang="zh-CN" b="0" dirty="0" smtClean="0"/>
                        <a:t>size</a:t>
                      </a:r>
                      <a:r>
                        <a:rPr lang="zh-CN" altLang="en-US" b="0" dirty="0" smtClean="0"/>
                        <a:t>：字符串长度</a:t>
                      </a:r>
                      <a:endParaRPr lang="en-US" altLang="zh-CN" b="0" dirty="0" smtClean="0"/>
                    </a:p>
                    <a:p>
                      <a:r>
                        <a:rPr lang="zh-CN" altLang="en-US" b="0" dirty="0" smtClean="0"/>
                        <a:t>参数</a:t>
                      </a:r>
                      <a:r>
                        <a:rPr lang="en-US" altLang="zh-CN" b="0" dirty="0" err="1" smtClean="0"/>
                        <a:t>nmemb</a:t>
                      </a:r>
                      <a:r>
                        <a:rPr lang="zh-CN" altLang="en-US" b="0" dirty="0" smtClean="0"/>
                        <a:t>：字符串数目</a:t>
                      </a:r>
                      <a:endParaRPr lang="en-US" altLang="zh-CN" b="0" dirty="0" smtClean="0"/>
                    </a:p>
                    <a:p>
                      <a:r>
                        <a:rPr lang="zh-CN" altLang="en-US" b="0" dirty="0" smtClean="0"/>
                        <a:t>参数</a:t>
                      </a:r>
                      <a:r>
                        <a:rPr lang="en-US" altLang="zh-CN" b="0" dirty="0" smtClean="0"/>
                        <a:t>stream</a:t>
                      </a:r>
                      <a:r>
                        <a:rPr lang="zh-CN" altLang="en-US" b="0" dirty="0" smtClean="0"/>
                        <a:t>：一个文件流</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函数返回值</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t>成功：返回实际读取的</a:t>
                      </a:r>
                      <a:r>
                        <a:rPr lang="en-US" altLang="zh-CN" b="0" dirty="0" err="1" smtClean="0"/>
                        <a:t>nmemb</a:t>
                      </a:r>
                      <a:r>
                        <a:rPr lang="zh-CN" altLang="en-US" b="0" dirty="0" smtClean="0"/>
                        <a:t>数目</a:t>
                      </a:r>
                      <a:endParaRPr lang="en-US" altLang="zh-CN" b="0" dirty="0" smtClean="0"/>
                    </a:p>
                    <a:p>
                      <a:r>
                        <a:rPr lang="zh-CN" altLang="en-US" b="0" dirty="0" smtClean="0"/>
                        <a:t>失败：返回</a:t>
                      </a:r>
                      <a:r>
                        <a:rPr lang="en-US" altLang="zh-CN" b="0" dirty="0" smtClean="0"/>
                        <a:t>EOF</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529">
                <a:tc>
                  <a:txBody>
                    <a:bodyPr/>
                    <a:lstStyle/>
                    <a:p>
                      <a:r>
                        <a:rPr lang="zh-CN" altLang="en-US" b="0" dirty="0" smtClean="0"/>
                        <a:t>备注</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230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101"/>
          <p:cNvSpPr txBox="1">
            <a:spLocks noChangeArrowheads="1"/>
          </p:cNvSpPr>
          <p:nvPr/>
        </p:nvSpPr>
        <p:spPr bwMode="auto">
          <a:xfrm>
            <a:off x="755576" y="1104106"/>
            <a:ext cx="79928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400" b="1" dirty="0" smtClean="0">
                <a:latin typeface="仿宋_GB2312" charset="0"/>
              </a:rPr>
              <a:t>思考</a:t>
            </a:r>
            <a:r>
              <a:rPr lang="zh-CN" altLang="en-US" sz="2400" b="1" dirty="0">
                <a:latin typeface="仿宋_GB2312" charset="0"/>
              </a:rPr>
              <a:t>与</a:t>
            </a:r>
            <a:r>
              <a:rPr lang="zh-CN" altLang="en-US" sz="2400" b="1" dirty="0" smtClean="0">
                <a:latin typeface="仿宋_GB2312" charset="0"/>
              </a:rPr>
              <a:t>实验：</a:t>
            </a:r>
            <a:endParaRPr lang="zh-CN" altLang="en-US" sz="2400" b="1" dirty="0">
              <a:latin typeface="仿宋_GB2312" charset="0"/>
            </a:endParaRPr>
          </a:p>
          <a:p>
            <a:r>
              <a:rPr lang="en-US" altLang="zh-CN" sz="2400" dirty="0">
                <a:latin typeface="仿宋_GB2312" charset="0"/>
              </a:rPr>
              <a:t>1</a:t>
            </a:r>
            <a:r>
              <a:rPr lang="zh-CN" altLang="en-US" sz="2400" dirty="0">
                <a:latin typeface="仿宋_GB2312" charset="0"/>
              </a:rPr>
              <a:t>．完善例</a:t>
            </a:r>
            <a:r>
              <a:rPr lang="en-US" altLang="zh-CN" sz="2400" dirty="0">
                <a:latin typeface="仿宋_GB2312" charset="0"/>
              </a:rPr>
              <a:t>5.15</a:t>
            </a:r>
            <a:r>
              <a:rPr lang="zh-CN" altLang="en-US" sz="2400" dirty="0">
                <a:latin typeface="仿宋_GB2312" charset="0"/>
              </a:rPr>
              <a:t>的程序，使得账号和余额都可以从键盘</a:t>
            </a:r>
            <a:r>
              <a:rPr lang="zh-CN" altLang="en-US" sz="2400" dirty="0" smtClean="0">
                <a:latin typeface="仿宋_GB2312" charset="0"/>
              </a:rPr>
              <a:t>输    入</a:t>
            </a:r>
            <a:r>
              <a:rPr lang="zh-CN" altLang="en-US" sz="2400" dirty="0">
                <a:latin typeface="仿宋_GB2312" charset="0"/>
              </a:rPr>
              <a:t>，要求余额可以输入小数</a:t>
            </a:r>
            <a:r>
              <a:rPr lang="zh-CN" altLang="en-US" sz="2400" dirty="0" smtClean="0">
                <a:latin typeface="仿宋_GB2312" charset="0"/>
              </a:rPr>
              <a:t>。</a:t>
            </a:r>
            <a:endParaRPr lang="en-US" altLang="zh-CN" sz="2400" dirty="0" smtClean="0">
              <a:latin typeface="仿宋_GB2312" charset="0"/>
            </a:endParaRPr>
          </a:p>
          <a:p>
            <a:endParaRPr lang="zh-CN" altLang="en-US" sz="2400" dirty="0">
              <a:latin typeface="仿宋_GB2312" charset="0"/>
            </a:endParaRPr>
          </a:p>
          <a:p>
            <a:r>
              <a:rPr lang="en-US" altLang="zh-CN" sz="2400" dirty="0">
                <a:latin typeface="仿宋_GB2312" charset="0"/>
              </a:rPr>
              <a:t>2</a:t>
            </a:r>
            <a:r>
              <a:rPr lang="zh-CN" altLang="en-US" sz="2400" dirty="0" smtClean="0">
                <a:latin typeface="仿宋_GB2312" charset="0"/>
              </a:rPr>
              <a:t>．用</a:t>
            </a:r>
            <a:r>
              <a:rPr lang="en-US" altLang="zh-CN" sz="2400" dirty="0" smtClean="0">
                <a:latin typeface="仿宋_GB2312" charset="0"/>
              </a:rPr>
              <a:t>cat</a:t>
            </a:r>
            <a:r>
              <a:rPr lang="zh-CN" altLang="en-US" sz="2400" dirty="0" smtClean="0">
                <a:latin typeface="仿宋_GB2312" charset="0"/>
              </a:rPr>
              <a:t>命令打开查看</a:t>
            </a:r>
            <a:r>
              <a:rPr lang="en-US" altLang="zh-CN" sz="2400" dirty="0" smtClean="0">
                <a:latin typeface="仿宋_GB2312" charset="0"/>
              </a:rPr>
              <a:t>5-15file</a:t>
            </a:r>
            <a:r>
              <a:rPr lang="zh-CN" altLang="en-US" sz="2400" dirty="0" smtClean="0">
                <a:latin typeface="仿宋_GB2312" charset="0"/>
              </a:rPr>
              <a:t>显示的内容，和输入的有什么不同，请分析。自学</a:t>
            </a:r>
            <a:r>
              <a:rPr lang="en-US" altLang="zh-CN" sz="2400" dirty="0" err="1" smtClean="0">
                <a:latin typeface="仿宋_GB2312" charset="0"/>
              </a:rPr>
              <a:t>fprintf</a:t>
            </a:r>
            <a:r>
              <a:rPr lang="en-US" altLang="zh-CN" sz="2400" dirty="0" smtClean="0">
                <a:latin typeface="仿宋_GB2312" charset="0"/>
              </a:rPr>
              <a:t>( )</a:t>
            </a:r>
            <a:r>
              <a:rPr lang="zh-CN" altLang="en-US" sz="2400" dirty="0" smtClean="0">
                <a:latin typeface="仿宋_GB2312" charset="0"/>
              </a:rPr>
              <a:t>和</a:t>
            </a:r>
            <a:r>
              <a:rPr lang="en-US" altLang="zh-CN" sz="2400" dirty="0" err="1" smtClean="0">
                <a:latin typeface="仿宋_GB2312" charset="0"/>
              </a:rPr>
              <a:t>fscanf</a:t>
            </a:r>
            <a:r>
              <a:rPr lang="en-US" altLang="zh-CN" sz="2400" dirty="0" smtClean="0">
                <a:latin typeface="仿宋_GB2312" charset="0"/>
              </a:rPr>
              <a:t>( )</a:t>
            </a:r>
            <a:r>
              <a:rPr lang="zh-CN" altLang="en-US" sz="2400" dirty="0" smtClean="0">
                <a:latin typeface="仿宋_GB2312" charset="0"/>
              </a:rPr>
              <a:t>并</a:t>
            </a:r>
            <a:r>
              <a:rPr lang="zh-CN" altLang="en-US" sz="2400" dirty="0">
                <a:latin typeface="仿宋_GB2312" charset="0"/>
              </a:rPr>
              <a:t>用</a:t>
            </a:r>
            <a:r>
              <a:rPr lang="zh-CN" altLang="en-US" sz="2400" dirty="0" smtClean="0">
                <a:latin typeface="仿宋_GB2312" charset="0"/>
              </a:rPr>
              <a:t>其修改</a:t>
            </a:r>
            <a:r>
              <a:rPr lang="en-US" altLang="zh-CN" sz="2400" dirty="0" smtClean="0">
                <a:latin typeface="仿宋_GB2312" charset="0"/>
              </a:rPr>
              <a:t>5.15</a:t>
            </a:r>
            <a:r>
              <a:rPr lang="zh-CN" altLang="en-US" sz="2400" dirty="0" smtClean="0">
                <a:latin typeface="仿宋_GB2312" charset="0"/>
              </a:rPr>
              <a:t>的程序，再次查看</a:t>
            </a:r>
            <a:r>
              <a:rPr lang="en-US" altLang="zh-CN" sz="2400" dirty="0" smtClean="0">
                <a:latin typeface="仿宋_GB2312" charset="0"/>
              </a:rPr>
              <a:t>5-15file</a:t>
            </a:r>
            <a:r>
              <a:rPr lang="zh-CN" altLang="en-US" sz="2400" dirty="0" smtClean="0">
                <a:latin typeface="仿宋_GB2312" charset="0"/>
              </a:rPr>
              <a:t>的内容。</a:t>
            </a:r>
            <a:endParaRPr lang="zh-CN" altLang="en-US" sz="2400" dirty="0"/>
          </a:p>
        </p:txBody>
      </p:sp>
      <p:sp>
        <p:nvSpPr>
          <p:cNvPr id="4" name="Rectangle 2"/>
          <p:cNvSpPr>
            <a:spLocks noGrp="1" noChangeArrowheads="1"/>
          </p:cNvSpPr>
          <p:nvPr>
            <p:ph type="title"/>
          </p:nvPr>
        </p:nvSpPr>
        <p:spPr>
          <a:xfrm>
            <a:off x="1979612" y="188913"/>
            <a:ext cx="6861175" cy="792162"/>
          </a:xfrm>
        </p:spPr>
        <p:txBody>
          <a:bodyPr/>
          <a:lstStyle/>
          <a:p>
            <a:r>
              <a:rPr lang="zh-CN" altLang="en-US" b="1" dirty="0">
                <a:ea typeface="黑体" pitchFamily="49" charset="-122"/>
              </a:rPr>
              <a:t>带缓存的流文件I/O操作</a:t>
            </a:r>
            <a:endParaRPr lang="zh-CN" altLang="en-US" b="1" dirty="0" smtClean="0"/>
          </a:p>
        </p:txBody>
      </p:sp>
    </p:spTree>
    <p:extLst>
      <p:ext uri="{BB962C8B-B14F-4D97-AF65-F5344CB8AC3E}">
        <p14:creationId xmlns:p14="http://schemas.microsoft.com/office/powerpoint/2010/main" val="22074450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黑体" pitchFamily="49" charset="-122"/>
              </a:rPr>
              <a:t>带缓存的流文件</a:t>
            </a:r>
            <a:r>
              <a:rPr lang="en-US" altLang="zh-CN" b="1" dirty="0">
                <a:ea typeface="黑体" pitchFamily="49" charset="-122"/>
              </a:rPr>
              <a:t>I/O</a:t>
            </a:r>
            <a:r>
              <a:rPr lang="zh-CN" altLang="en-US" b="1" dirty="0" smtClean="0">
                <a:ea typeface="黑体" pitchFamily="49" charset="-122"/>
              </a:rPr>
              <a:t>操作</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smtClean="0"/>
              <a:t>、文件的定位</a:t>
            </a:r>
            <a:endParaRPr lang="en-US" altLang="zh-CN" dirty="0" smtClean="0"/>
          </a:p>
          <a:p>
            <a:r>
              <a:rPr lang="zh-CN" altLang="en-US" dirty="0" smtClean="0"/>
              <a:t>前面介绍的方式都是顺序读写方式</a:t>
            </a:r>
            <a:endParaRPr lang="en-US" altLang="zh-CN" dirty="0" smtClean="0"/>
          </a:p>
          <a:p>
            <a:r>
              <a:rPr lang="zh-CN" altLang="en-US" dirty="0" smtClean="0"/>
              <a:t>实际应用中常要求读写文件中某一指定位置，随机读写</a:t>
            </a:r>
            <a:endParaRPr lang="en-US" altLang="zh-CN" dirty="0" smtClean="0"/>
          </a:p>
          <a:p>
            <a:r>
              <a:rPr lang="zh-CN" altLang="en-US" dirty="0" smtClean="0"/>
              <a:t>实现随机读写的关键是按要求移动位置指针，也称为文件定位</a:t>
            </a:r>
            <a:endParaRPr lang="en-US" altLang="zh-CN" dirty="0" smtClean="0"/>
          </a:p>
          <a:p>
            <a:r>
              <a:rPr lang="zh-CN" altLang="en-US" dirty="0" smtClean="0"/>
              <a:t>实现文件定位的函数有</a:t>
            </a:r>
            <a:r>
              <a:rPr lang="en-US" altLang="zh-CN" dirty="0" smtClean="0"/>
              <a:t>rewind</a:t>
            </a:r>
            <a:r>
              <a:rPr lang="zh-CN" altLang="en-US" dirty="0" smtClean="0"/>
              <a:t>函数、</a:t>
            </a:r>
            <a:r>
              <a:rPr lang="en-US" altLang="zh-CN" dirty="0" err="1" smtClean="0"/>
              <a:t>fseek</a:t>
            </a:r>
            <a:r>
              <a:rPr lang="zh-CN" altLang="en-US" dirty="0" smtClean="0"/>
              <a:t>函数和</a:t>
            </a:r>
            <a:r>
              <a:rPr lang="en-US" altLang="zh-CN" dirty="0" err="1" smtClean="0"/>
              <a:t>ftell</a:t>
            </a:r>
            <a:r>
              <a:rPr lang="zh-CN" altLang="en-US" dirty="0" smtClean="0"/>
              <a:t>函数</a:t>
            </a:r>
            <a:endParaRPr lang="en-US" altLang="zh-CN" dirty="0" smtClean="0"/>
          </a:p>
          <a:p>
            <a:endParaRPr lang="zh-CN" altLang="en-US" dirty="0"/>
          </a:p>
        </p:txBody>
      </p:sp>
    </p:spTree>
    <p:extLst>
      <p:ext uri="{BB962C8B-B14F-4D97-AF65-F5344CB8AC3E}">
        <p14:creationId xmlns:p14="http://schemas.microsoft.com/office/powerpoint/2010/main" val="2252927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684213" y="1412875"/>
            <a:ext cx="8135937" cy="647700"/>
          </a:xfrm>
        </p:spPr>
        <p:txBody>
          <a:bodyPr/>
          <a:lstStyle/>
          <a:p>
            <a:r>
              <a:rPr lang="en-US" altLang="zh-CN" b="1" dirty="0" smtClean="0"/>
              <a:t>rewind</a:t>
            </a:r>
            <a:r>
              <a:rPr lang="zh-CN" altLang="en-US" b="1" dirty="0" smtClean="0"/>
              <a:t>函数说明</a:t>
            </a:r>
          </a:p>
        </p:txBody>
      </p:sp>
      <p:sp>
        <p:nvSpPr>
          <p:cNvPr id="61441" name="灯片编号占位符 3"/>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FF0895-268F-4928-9EFD-9F87ECFB8455}" type="slidenum">
              <a:rPr lang="en-US" altLang="zh-CN"/>
              <a:pPr/>
              <a:t>83</a:t>
            </a:fld>
            <a:endParaRPr lang="en-US" altLang="zh-CN"/>
          </a:p>
        </p:txBody>
      </p:sp>
      <p:pic>
        <p:nvPicPr>
          <p:cNvPr id="496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16113"/>
            <a:ext cx="82724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6645" name="Rectangle 5"/>
          <p:cNvSpPr>
            <a:spLocks noChangeArrowheads="1"/>
          </p:cNvSpPr>
          <p:nvPr/>
        </p:nvSpPr>
        <p:spPr bwMode="auto">
          <a:xfrm>
            <a:off x="611188" y="4005263"/>
            <a:ext cx="8135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00CC"/>
              </a:buClr>
              <a:buFont typeface="Wingdings" pitchFamily="2" charset="2"/>
              <a:buChar char="q"/>
            </a:pPr>
            <a:r>
              <a:rPr lang="en-US" altLang="zh-CN" sz="2800" b="1">
                <a:ea typeface="黑体" pitchFamily="49" charset="-122"/>
              </a:rPr>
              <a:t>ftell</a:t>
            </a:r>
            <a:r>
              <a:rPr lang="zh-CN" altLang="en-US" sz="2800" b="1">
                <a:ea typeface="黑体" pitchFamily="49" charset="-122"/>
              </a:rPr>
              <a:t>函数说明</a:t>
            </a:r>
          </a:p>
        </p:txBody>
      </p:sp>
      <p:pic>
        <p:nvPicPr>
          <p:cNvPr id="4966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26" y="4483323"/>
            <a:ext cx="82296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2132011" y="188640"/>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kern="1200" noProof="1" smtClean="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b="1" dirty="0" smtClean="0">
                <a:ea typeface="黑体" pitchFamily="49" charset="-122"/>
              </a:rPr>
              <a:t>带缓存的流文件</a:t>
            </a:r>
            <a:r>
              <a:rPr lang="en-US" altLang="zh-CN" b="1" dirty="0" smtClean="0">
                <a:ea typeface="黑体" pitchFamily="49" charset="-122"/>
              </a:rPr>
              <a:t>I/O</a:t>
            </a:r>
            <a:r>
              <a:rPr lang="zh-CN" altLang="en-US" b="1" dirty="0" smtClean="0">
                <a:ea typeface="黑体" pitchFamily="49" charset="-122"/>
              </a:rPr>
              <a:t>操作</a:t>
            </a:r>
            <a:endParaRPr lang="zh-CN" altLang="en-US" b="1" dirty="0"/>
          </a:p>
        </p:txBody>
      </p:sp>
    </p:spTree>
    <p:extLst>
      <p:ext uri="{BB962C8B-B14F-4D97-AF65-F5344CB8AC3E}">
        <p14:creationId xmlns:p14="http://schemas.microsoft.com/office/powerpoint/2010/main" val="2774876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blinds(horizontal)">
                                      <p:cBhvr>
                                        <p:cTn id="7" dur="500"/>
                                        <p:tgtEl>
                                          <p:spTgt spid="496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5"/>
                                        </p:tgtEl>
                                        <p:attrNameLst>
                                          <p:attrName>style.visibility</p:attrName>
                                        </p:attrNameLst>
                                      </p:cBhvr>
                                      <p:to>
                                        <p:strVal val="visible"/>
                                      </p:to>
                                    </p:set>
                                    <p:animEffect transition="in" filter="blinds(horizontal)">
                                      <p:cBhvr>
                                        <p:cTn id="12" dur="500"/>
                                        <p:tgtEl>
                                          <p:spTgt spid="496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6"/>
                                        </p:tgtEl>
                                        <p:attrNameLst>
                                          <p:attrName>style.visibility</p:attrName>
                                        </p:attrNameLst>
                                      </p:cBhvr>
                                      <p:to>
                                        <p:strVal val="visible"/>
                                      </p:to>
                                    </p:set>
                                    <p:animEffect transition="in" filter="blinds(horizontal)">
                                      <p:cBhvr>
                                        <p:cTn id="17" dur="500"/>
                                        <p:tgtEl>
                                          <p:spTgt spid="49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r>
              <a:rPr lang="zh-CN" altLang="en-US" b="1" dirty="0">
                <a:ea typeface="黑体" pitchFamily="49" charset="-122"/>
              </a:rPr>
              <a:t>带缓存的流文件</a:t>
            </a:r>
            <a:r>
              <a:rPr lang="en-US" altLang="zh-CN" b="1" dirty="0">
                <a:ea typeface="黑体" pitchFamily="49" charset="-122"/>
              </a:rPr>
              <a:t>I/O</a:t>
            </a:r>
            <a:r>
              <a:rPr lang="zh-CN" altLang="en-US" b="1" dirty="0">
                <a:ea typeface="黑体" pitchFamily="49" charset="-122"/>
              </a:rPr>
              <a:t>操作</a:t>
            </a:r>
            <a:endParaRPr lang="zh-CN" altLang="en-US" b="1" dirty="0"/>
          </a:p>
        </p:txBody>
      </p:sp>
      <p:sp>
        <p:nvSpPr>
          <p:cNvPr id="102" name="文本框 101"/>
          <p:cNvSpPr txBox="1"/>
          <p:nvPr/>
        </p:nvSpPr>
        <p:spPr>
          <a:xfrm>
            <a:off x="2032000" y="3179763"/>
            <a:ext cx="5080000" cy="250825"/>
          </a:xfrm>
          <a:prstGeom prst="rect">
            <a:avLst/>
          </a:prstGeom>
          <a:noFill/>
          <a:ln w="9525">
            <a:noFill/>
          </a:ln>
        </p:spPr>
        <p:txBody>
          <a:bodyPr>
            <a:spAutoFit/>
          </a:bodyPr>
          <a:lstStyle/>
          <a:p>
            <a:pPr indent="266700"/>
            <a:r>
              <a:rPr lang="zh-CN" altLang="en-US" sz="1050" noProof="1">
                <a:latin typeface="宋体" panose="02010600030101010101" pitchFamily="2" charset="-122"/>
                <a:cs typeface="宋体" panose="02010600030101010101" pitchFamily="2" charset="-122"/>
              </a:rPr>
              <a:t>：</a:t>
            </a:r>
            <a:endParaRPr lang="zh-CN" altLang="en-US" noProof="1"/>
          </a:p>
        </p:txBody>
      </p:sp>
      <p:graphicFrame>
        <p:nvGraphicFramePr>
          <p:cNvPr id="4" name="表格 3"/>
          <p:cNvGraphicFramePr/>
          <p:nvPr>
            <p:extLst>
              <p:ext uri="{D42A27DB-BD31-4B8C-83A1-F6EECF244321}">
                <p14:modId xmlns:p14="http://schemas.microsoft.com/office/powerpoint/2010/main" val="478997880"/>
              </p:ext>
            </p:extLst>
          </p:nvPr>
        </p:nvGraphicFramePr>
        <p:xfrm>
          <a:off x="682625" y="1700808"/>
          <a:ext cx="7778750" cy="4302660"/>
        </p:xfrm>
        <a:graphic>
          <a:graphicData uri="http://schemas.openxmlformats.org/drawingml/2006/table">
            <a:tbl>
              <a:tblPr firstRow="1" bandRow="1">
                <a:tableStyleId>{D27102A9-8310-4765-A935-A1911B00CA55}</a:tableStyleId>
              </a:tblPr>
              <a:tblGrid>
                <a:gridCol w="2214699"/>
                <a:gridCol w="5564051"/>
              </a:tblGrid>
              <a:tr h="344145">
                <a:tc>
                  <a:txBody>
                    <a:bodyPr/>
                    <a:lstStyle/>
                    <a:p>
                      <a:pPr marL="0" indent="0" algn="l">
                        <a:buNone/>
                      </a:pPr>
                      <a:r>
                        <a:rPr lang="zh-CN" altLang="en-US" sz="1600" u="none" dirty="0"/>
                        <a:t>所需头文件</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en-US" altLang="zh-CN" sz="1600" u="none" dirty="0"/>
                        <a:t>#include&lt;</a:t>
                      </a:r>
                      <a:r>
                        <a:rPr lang="en-US" altLang="zh-CN" sz="1600" u="none" dirty="0" err="1"/>
                        <a:t>stdio.h</a:t>
                      </a:r>
                      <a:r>
                        <a:rPr lang="en-US" altLang="zh-CN" sz="1600" u="none" dirty="0"/>
                        <a:t>&gt;</a:t>
                      </a:r>
                      <a:endParaRPr lang="en-US" altLang="zh-CN" sz="16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145">
                <a:tc>
                  <a:txBody>
                    <a:bodyPr/>
                    <a:lstStyle/>
                    <a:p>
                      <a:pPr marL="0" indent="0" algn="l">
                        <a:buNone/>
                      </a:pPr>
                      <a:r>
                        <a:rPr lang="zh-CN" altLang="en-US" sz="1600" u="none">
                          <a:highlight>
                            <a:srgbClr val="E6E6E6"/>
                          </a:highlight>
                        </a:rPr>
                        <a:t>函数功能</a:t>
                      </a:r>
                      <a:endParaRPr lang="zh-CN" altLang="en-US" sz="1600" b="0" u="none">
                        <a:highlight>
                          <a:srgbClr val="E6E6E6"/>
                        </a:highlight>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zh-CN" altLang="en-US" sz="1600" u="none" dirty="0">
                          <a:highlight>
                            <a:srgbClr val="E6E6E6"/>
                          </a:highlight>
                        </a:rPr>
                        <a:t>移动文件流的读写位置</a:t>
                      </a:r>
                      <a:endParaRPr lang="zh-CN" altLang="en-US" sz="1600" b="0" u="none" dirty="0">
                        <a:highlight>
                          <a:srgbClr val="E6E6E6"/>
                        </a:highlight>
                        <a:latin typeface="宋体" panose="02010600030101010101" pitchFamily="2" charset="-122"/>
                        <a:ea typeface="宋体" panose="02010600030101010101" pitchFamily="2" charset="-122"/>
                        <a:cs typeface="宋体" panose="02010600030101010101" pitchFamily="2" charset="-122"/>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145">
                <a:tc>
                  <a:txBody>
                    <a:bodyPr/>
                    <a:lstStyle/>
                    <a:p>
                      <a:pPr marL="0" indent="0" algn="l">
                        <a:buNone/>
                      </a:pPr>
                      <a:r>
                        <a:rPr lang="zh-CN" altLang="en-US" sz="1600" u="none"/>
                        <a:t>函数原型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en-US" altLang="zh-CN" sz="1600" u="none" dirty="0" err="1"/>
                        <a:t>int</a:t>
                      </a:r>
                      <a:r>
                        <a:rPr lang="en-US" altLang="zh-CN" sz="1600" u="none" dirty="0"/>
                        <a:t> </a:t>
                      </a:r>
                      <a:r>
                        <a:rPr lang="en-US" altLang="zh-CN" sz="1600" u="none" dirty="0" err="1"/>
                        <a:t>fseek</a:t>
                      </a:r>
                      <a:r>
                        <a:rPr lang="en-US" altLang="zh-CN" sz="1600" u="none" dirty="0"/>
                        <a:t>(FILE * stream, long offset, </a:t>
                      </a:r>
                      <a:r>
                        <a:rPr lang="en-US" altLang="zh-CN" sz="1600" u="none" dirty="0" err="1"/>
                        <a:t>int</a:t>
                      </a:r>
                      <a:r>
                        <a:rPr lang="en-US" altLang="zh-CN" sz="1600" u="none" dirty="0"/>
                        <a:t> whence);</a:t>
                      </a:r>
                      <a:endParaRPr lang="en-US" altLang="zh-CN" sz="16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0350">
                <a:tc>
                  <a:txBody>
                    <a:bodyPr/>
                    <a:lstStyle/>
                    <a:p>
                      <a:pPr marL="0" indent="0" algn="l">
                        <a:buNone/>
                      </a:pPr>
                      <a:r>
                        <a:rPr lang="zh-CN" altLang="en-US" sz="1600" u="none">
                          <a:highlight>
                            <a:srgbClr val="E6E6E6"/>
                          </a:highlight>
                        </a:rPr>
                        <a:t>函数传入值</a:t>
                      </a:r>
                      <a:endParaRPr lang="zh-CN" altLang="en-US" sz="1600" b="0" u="none">
                        <a:highlight>
                          <a:srgbClr val="E6E6E6"/>
                        </a:highlight>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zh-CN" altLang="en-US" sz="1600" u="none" dirty="0">
                          <a:highlight>
                            <a:srgbClr val="E6E6E6"/>
                          </a:highlight>
                        </a:rPr>
                        <a:t>参数</a:t>
                      </a:r>
                      <a:r>
                        <a:rPr lang="en-US" altLang="zh-CN" sz="1600" u="none" dirty="0">
                          <a:highlight>
                            <a:srgbClr val="E6E6E6"/>
                          </a:highlight>
                        </a:rPr>
                        <a:t>stream</a:t>
                      </a:r>
                      <a:r>
                        <a:rPr lang="zh-CN" altLang="en-US" sz="1600" u="none" dirty="0">
                          <a:highlight>
                            <a:srgbClr val="E6E6E6"/>
                          </a:highlight>
                        </a:rPr>
                        <a:t>为已打开的文件</a:t>
                      </a:r>
                      <a:r>
                        <a:rPr lang="zh-CN" altLang="en-US" sz="1600" u="none" dirty="0" smtClean="0">
                          <a:highlight>
                            <a:srgbClr val="E6E6E6"/>
                          </a:highlight>
                        </a:rPr>
                        <a:t>指针</a:t>
                      </a:r>
                      <a:endParaRPr lang="en-US" altLang="zh-CN" sz="1600" u="none" dirty="0" smtClean="0">
                        <a:highlight>
                          <a:srgbClr val="E6E6E6"/>
                        </a:highlight>
                      </a:endParaRPr>
                    </a:p>
                    <a:p>
                      <a:pPr marL="0" indent="0" algn="l">
                        <a:buNone/>
                      </a:pPr>
                      <a:r>
                        <a:rPr lang="zh-CN" altLang="en-US" sz="1600" u="none" dirty="0" smtClean="0">
                          <a:highlight>
                            <a:srgbClr val="E6E6E6"/>
                          </a:highlight>
                        </a:rPr>
                        <a:t>参数</a:t>
                      </a:r>
                      <a:r>
                        <a:rPr lang="en-US" altLang="zh-CN" sz="1600" u="none" dirty="0">
                          <a:highlight>
                            <a:srgbClr val="E6E6E6"/>
                          </a:highlight>
                        </a:rPr>
                        <a:t>whence</a:t>
                      </a:r>
                      <a:r>
                        <a:rPr lang="zh-CN" altLang="en-US" sz="1600" u="none" dirty="0">
                          <a:highlight>
                            <a:srgbClr val="E6E6E6"/>
                          </a:highlight>
                        </a:rPr>
                        <a:t>为下列其中一种</a:t>
                      </a:r>
                      <a:r>
                        <a:rPr lang="zh-CN" altLang="en-US" sz="1600" u="none" dirty="0" smtClean="0">
                          <a:highlight>
                            <a:srgbClr val="E6E6E6"/>
                          </a:highlight>
                        </a:rPr>
                        <a:t>：</a:t>
                      </a:r>
                      <a:endParaRPr lang="en-US" altLang="zh-CN" sz="1600" u="none" dirty="0" smtClean="0">
                        <a:highlight>
                          <a:srgbClr val="E6E6E6"/>
                        </a:highlight>
                      </a:endParaRPr>
                    </a:p>
                    <a:p>
                      <a:pPr marL="0" indent="0" algn="l">
                        <a:buNone/>
                      </a:pPr>
                      <a:r>
                        <a:rPr lang="en-US" altLang="zh-CN" sz="1600" u="none" dirty="0" smtClean="0">
                          <a:highlight>
                            <a:srgbClr val="E6E6E6"/>
                          </a:highlight>
                        </a:rPr>
                        <a:t>● </a:t>
                      </a:r>
                      <a:r>
                        <a:rPr lang="en-US" altLang="zh-CN" sz="1600" u="none" dirty="0">
                          <a:highlight>
                            <a:srgbClr val="E6E6E6"/>
                          </a:highlight>
                        </a:rPr>
                        <a:t>SEEK_SET</a:t>
                      </a:r>
                      <a:r>
                        <a:rPr lang="zh-CN" altLang="en-US" sz="1600" u="none" dirty="0">
                          <a:highlight>
                            <a:srgbClr val="E6E6E6"/>
                          </a:highlight>
                        </a:rPr>
                        <a:t>从距文件开头</a:t>
                      </a:r>
                      <a:r>
                        <a:rPr lang="en-US" altLang="zh-CN" sz="1600" u="none" dirty="0">
                          <a:highlight>
                            <a:srgbClr val="E6E6E6"/>
                          </a:highlight>
                        </a:rPr>
                        <a:t>offset</a:t>
                      </a:r>
                      <a:r>
                        <a:rPr lang="zh-CN" altLang="en-US" sz="1600" u="none" dirty="0">
                          <a:highlight>
                            <a:srgbClr val="E6E6E6"/>
                          </a:highlight>
                        </a:rPr>
                        <a:t>位移量为新的读写</a:t>
                      </a:r>
                      <a:r>
                        <a:rPr lang="zh-CN" altLang="en-US" sz="1600" u="none" dirty="0" smtClean="0">
                          <a:highlight>
                            <a:srgbClr val="E6E6E6"/>
                          </a:highlight>
                        </a:rPr>
                        <a:t>位置</a:t>
                      </a:r>
                      <a:endParaRPr lang="en-US" altLang="zh-CN" sz="1600" u="none" dirty="0" smtClean="0">
                        <a:highlight>
                          <a:srgbClr val="E6E6E6"/>
                        </a:highlight>
                      </a:endParaRPr>
                    </a:p>
                    <a:p>
                      <a:pPr marL="0" indent="0" algn="l">
                        <a:buNone/>
                      </a:pPr>
                      <a:r>
                        <a:rPr lang="en-US" altLang="zh-CN" sz="1600" u="none" dirty="0" smtClean="0">
                          <a:highlight>
                            <a:srgbClr val="E6E6E6"/>
                          </a:highlight>
                        </a:rPr>
                        <a:t>● </a:t>
                      </a:r>
                      <a:r>
                        <a:rPr lang="en-US" altLang="zh-CN" sz="1600" u="none" dirty="0">
                          <a:highlight>
                            <a:srgbClr val="E6E6E6"/>
                          </a:highlight>
                        </a:rPr>
                        <a:t>SEEK_CUR </a:t>
                      </a:r>
                      <a:r>
                        <a:rPr lang="zh-CN" altLang="en-US" sz="1600" u="none" dirty="0">
                          <a:highlight>
                            <a:srgbClr val="E6E6E6"/>
                          </a:highlight>
                        </a:rPr>
                        <a:t>以目前的读写位置往后增加</a:t>
                      </a:r>
                      <a:r>
                        <a:rPr lang="en-US" altLang="zh-CN" sz="1600" u="none" dirty="0">
                          <a:highlight>
                            <a:srgbClr val="E6E6E6"/>
                          </a:highlight>
                        </a:rPr>
                        <a:t>offset</a:t>
                      </a:r>
                      <a:r>
                        <a:rPr lang="zh-CN" altLang="en-US" sz="1600" u="none" dirty="0">
                          <a:highlight>
                            <a:srgbClr val="E6E6E6"/>
                          </a:highlight>
                        </a:rPr>
                        <a:t>个位移</a:t>
                      </a:r>
                      <a:r>
                        <a:rPr lang="zh-CN" altLang="en-US" sz="1600" u="none" dirty="0" smtClean="0">
                          <a:highlight>
                            <a:srgbClr val="E6E6E6"/>
                          </a:highlight>
                        </a:rPr>
                        <a:t>量</a:t>
                      </a:r>
                      <a:endParaRPr lang="en-US" altLang="zh-CN" sz="1600" u="none" dirty="0" smtClean="0">
                        <a:highlight>
                          <a:srgbClr val="E6E6E6"/>
                        </a:highlight>
                      </a:endParaRPr>
                    </a:p>
                    <a:p>
                      <a:pPr marL="0" indent="0" algn="l">
                        <a:buNone/>
                      </a:pPr>
                      <a:r>
                        <a:rPr lang="en-US" altLang="zh-CN" sz="1600" u="none" dirty="0" smtClean="0">
                          <a:highlight>
                            <a:srgbClr val="E6E6E6"/>
                          </a:highlight>
                        </a:rPr>
                        <a:t>● </a:t>
                      </a:r>
                      <a:r>
                        <a:rPr lang="en-US" altLang="zh-CN" sz="1600" u="none" dirty="0">
                          <a:highlight>
                            <a:srgbClr val="E6E6E6"/>
                          </a:highlight>
                        </a:rPr>
                        <a:t>SEEK_END</a:t>
                      </a:r>
                      <a:r>
                        <a:rPr lang="zh-CN" altLang="en-US" sz="1600" u="none" dirty="0">
                          <a:highlight>
                            <a:srgbClr val="E6E6E6"/>
                          </a:highlight>
                        </a:rPr>
                        <a:t>将读写位置指向文件尾后再增加</a:t>
                      </a:r>
                      <a:r>
                        <a:rPr lang="en-US" altLang="zh-CN" sz="1600" u="none" dirty="0">
                          <a:highlight>
                            <a:srgbClr val="E6E6E6"/>
                          </a:highlight>
                        </a:rPr>
                        <a:t>offset</a:t>
                      </a:r>
                      <a:r>
                        <a:rPr lang="zh-CN" altLang="en-US" sz="1600" u="none" dirty="0">
                          <a:highlight>
                            <a:srgbClr val="E6E6E6"/>
                          </a:highlight>
                        </a:rPr>
                        <a:t>个位移</a:t>
                      </a:r>
                      <a:r>
                        <a:rPr lang="zh-CN" altLang="en-US" sz="1600" u="none" dirty="0" smtClean="0">
                          <a:highlight>
                            <a:srgbClr val="E6E6E6"/>
                          </a:highlight>
                        </a:rPr>
                        <a:t>量</a:t>
                      </a:r>
                      <a:endParaRPr lang="en-US" altLang="zh-CN" sz="1600" u="none" dirty="0" smtClean="0">
                        <a:highlight>
                          <a:srgbClr val="E6E6E6"/>
                        </a:highlight>
                      </a:endParaRPr>
                    </a:p>
                    <a:p>
                      <a:pPr marL="0" indent="0" algn="l">
                        <a:buNone/>
                      </a:pPr>
                      <a:r>
                        <a:rPr lang="zh-CN" altLang="en-US" sz="1600" u="none" dirty="0" smtClean="0">
                          <a:highlight>
                            <a:srgbClr val="E6E6E6"/>
                          </a:highlight>
                        </a:rPr>
                        <a:t>当</a:t>
                      </a:r>
                      <a:r>
                        <a:rPr lang="en-US" altLang="zh-CN" sz="1600" u="none" dirty="0">
                          <a:highlight>
                            <a:srgbClr val="E6E6E6"/>
                          </a:highlight>
                        </a:rPr>
                        <a:t>whence</a:t>
                      </a:r>
                      <a:r>
                        <a:rPr lang="zh-CN" altLang="en-US" sz="1600" u="none" dirty="0">
                          <a:highlight>
                            <a:srgbClr val="E6E6E6"/>
                          </a:highlight>
                        </a:rPr>
                        <a:t>值为</a:t>
                      </a:r>
                      <a:r>
                        <a:rPr lang="en-US" altLang="zh-CN" sz="1600" u="none" dirty="0">
                          <a:highlight>
                            <a:srgbClr val="E6E6E6"/>
                          </a:highlight>
                        </a:rPr>
                        <a:t>SEEK_CUR </a:t>
                      </a:r>
                      <a:r>
                        <a:rPr lang="zh-CN" altLang="en-US" sz="1600" u="none" dirty="0">
                          <a:highlight>
                            <a:srgbClr val="E6E6E6"/>
                          </a:highlight>
                        </a:rPr>
                        <a:t>或</a:t>
                      </a:r>
                      <a:r>
                        <a:rPr lang="en-US" altLang="zh-CN" sz="1600" u="none" dirty="0">
                          <a:highlight>
                            <a:srgbClr val="E6E6E6"/>
                          </a:highlight>
                        </a:rPr>
                        <a:t>SEEK_END</a:t>
                      </a:r>
                      <a:r>
                        <a:rPr lang="zh-CN" altLang="en-US" sz="1600" u="none" dirty="0">
                          <a:highlight>
                            <a:srgbClr val="E6E6E6"/>
                          </a:highlight>
                        </a:rPr>
                        <a:t>时，参数</a:t>
                      </a:r>
                      <a:r>
                        <a:rPr lang="en-US" altLang="zh-CN" sz="1600" u="none" dirty="0">
                          <a:highlight>
                            <a:srgbClr val="E6E6E6"/>
                          </a:highlight>
                        </a:rPr>
                        <a:t>offset</a:t>
                      </a:r>
                      <a:r>
                        <a:rPr lang="zh-CN" altLang="en-US" sz="1600" u="none" dirty="0">
                          <a:highlight>
                            <a:srgbClr val="E6E6E6"/>
                          </a:highlight>
                        </a:rPr>
                        <a:t>允许负值的出现。</a:t>
                      </a:r>
                      <a:endParaRPr lang="zh-CN" altLang="en-US" sz="1600" b="0" u="none" dirty="0">
                        <a:highlight>
                          <a:srgbClr val="E6E6E6"/>
                        </a:highlight>
                        <a:latin typeface="宋体" panose="02010600030101010101" pitchFamily="2" charset="-122"/>
                        <a:ea typeface="宋体" panose="02010600030101010101" pitchFamily="2" charset="-122"/>
                        <a:cs typeface="宋体" panose="02010600030101010101" pitchFamily="2" charset="-122"/>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4145">
                <a:tc>
                  <a:txBody>
                    <a:bodyPr/>
                    <a:lstStyle/>
                    <a:p>
                      <a:pPr marL="0" indent="0" algn="l">
                        <a:buNone/>
                      </a:pPr>
                      <a:r>
                        <a:rPr lang="zh-CN" altLang="en-US" sz="1600" u="none"/>
                        <a:t>函数返回值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zh-CN" altLang="en-US" sz="1600" u="none" dirty="0"/>
                        <a:t>当调用成功时则返回</a:t>
                      </a:r>
                      <a:r>
                        <a:rPr lang="en-US" altLang="zh-CN" sz="1600" u="none" dirty="0"/>
                        <a:t>0</a:t>
                      </a:r>
                      <a:r>
                        <a:rPr lang="zh-CN" altLang="en-US" sz="1600" u="none" dirty="0"/>
                        <a:t>，若有错误则返回</a:t>
                      </a:r>
                      <a:r>
                        <a:rPr lang="en-US" altLang="zh-CN" sz="1600" u="none" dirty="0"/>
                        <a:t>−1</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120">
                <a:tc>
                  <a:txBody>
                    <a:bodyPr/>
                    <a:lstStyle/>
                    <a:p>
                      <a:pPr marL="0" indent="0" algn="l">
                        <a:buNone/>
                      </a:pPr>
                      <a:r>
                        <a:rPr lang="zh-CN" altLang="en-US" sz="1600" u="none">
                          <a:highlight>
                            <a:srgbClr val="E6E6E6"/>
                          </a:highlight>
                        </a:rPr>
                        <a:t>备注</a:t>
                      </a:r>
                      <a:endParaRPr lang="zh-CN" altLang="en-US" sz="1600" b="0" u="none">
                        <a:highlight>
                          <a:srgbClr val="E6E6E6"/>
                        </a:highlight>
                        <a:latin typeface="宋体" panose="02010600030101010101" pitchFamily="2" charset="-122"/>
                        <a:ea typeface="宋体" panose="02010600030101010101" pitchFamily="2" charset="-122"/>
                        <a:cs typeface="宋体" panose="02010600030101010101" pitchFamily="2" charset="-122"/>
                      </a:endParaRPr>
                    </a:p>
                  </a:txBody>
                  <a:tcPr marL="68574" marR="68574"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None/>
                      </a:pPr>
                      <a:r>
                        <a:rPr lang="zh-CN" altLang="en-US" sz="1600" u="none" dirty="0">
                          <a:highlight>
                            <a:srgbClr val="E6E6E6"/>
                          </a:highlight>
                        </a:rPr>
                        <a:t>特别的使用方式</a:t>
                      </a:r>
                      <a:r>
                        <a:rPr lang="zh-CN" altLang="en-US" sz="1600" u="none" dirty="0" smtClean="0">
                          <a:highlight>
                            <a:srgbClr val="E6E6E6"/>
                          </a:highlight>
                        </a:rPr>
                        <a:t>：</a:t>
                      </a:r>
                      <a:endParaRPr lang="en-US" altLang="zh-CN" sz="1600" u="none" dirty="0" smtClean="0">
                        <a:highlight>
                          <a:srgbClr val="E6E6E6"/>
                        </a:highlight>
                      </a:endParaRPr>
                    </a:p>
                    <a:p>
                      <a:pPr marL="0" indent="0" algn="l">
                        <a:buNone/>
                      </a:pPr>
                      <a:r>
                        <a:rPr lang="en-US" altLang="zh-CN" sz="1600" u="none" dirty="0" smtClean="0">
                          <a:highlight>
                            <a:srgbClr val="E6E6E6"/>
                          </a:highlight>
                        </a:rPr>
                        <a:t>1</a:t>
                      </a:r>
                      <a:r>
                        <a:rPr lang="zh-CN" altLang="en-US" sz="1600" u="none" dirty="0">
                          <a:highlight>
                            <a:srgbClr val="E6E6E6"/>
                          </a:highlight>
                        </a:rPr>
                        <a:t>）将读写位置移动到文件头：</a:t>
                      </a:r>
                      <a:r>
                        <a:rPr lang="en-US" altLang="zh-CN" sz="1600" u="none" dirty="0" err="1">
                          <a:highlight>
                            <a:srgbClr val="E6E6E6"/>
                          </a:highlight>
                        </a:rPr>
                        <a:t>fseek</a:t>
                      </a:r>
                      <a:r>
                        <a:rPr lang="en-US" altLang="zh-CN" sz="1600" u="none" dirty="0">
                          <a:highlight>
                            <a:srgbClr val="E6E6E6"/>
                          </a:highlight>
                        </a:rPr>
                        <a:t>(FILE *stream, 0, SEEK_SET</a:t>
                      </a:r>
                      <a:r>
                        <a:rPr lang="en-US" altLang="zh-CN" sz="1600" u="none" dirty="0" smtClean="0">
                          <a:highlight>
                            <a:srgbClr val="E6E6E6"/>
                          </a:highlight>
                        </a:rPr>
                        <a:t>);</a:t>
                      </a:r>
                    </a:p>
                    <a:p>
                      <a:pPr marL="0" indent="0" algn="l">
                        <a:buNone/>
                      </a:pPr>
                      <a:r>
                        <a:rPr lang="en-US" altLang="zh-CN" sz="1600" u="none" dirty="0" smtClean="0">
                          <a:highlight>
                            <a:srgbClr val="E6E6E6"/>
                          </a:highlight>
                        </a:rPr>
                        <a:t>2</a:t>
                      </a:r>
                      <a:r>
                        <a:rPr lang="zh-CN" altLang="en-US" sz="1600" u="none" dirty="0">
                          <a:highlight>
                            <a:srgbClr val="E6E6E6"/>
                          </a:highlight>
                        </a:rPr>
                        <a:t>）将读写位置移动到文件尾：</a:t>
                      </a:r>
                      <a:r>
                        <a:rPr lang="en-US" altLang="zh-CN" sz="1600" u="none" dirty="0" err="1">
                          <a:highlight>
                            <a:srgbClr val="E6E6E6"/>
                          </a:highlight>
                        </a:rPr>
                        <a:t>fseek</a:t>
                      </a:r>
                      <a:r>
                        <a:rPr lang="en-US" altLang="zh-CN" sz="1600" u="none" dirty="0">
                          <a:highlight>
                            <a:srgbClr val="E6E6E6"/>
                          </a:highlight>
                        </a:rPr>
                        <a:t>(FILE *stream, 0, SEEK_END);</a:t>
                      </a:r>
                      <a:endParaRPr lang="zh-CN" altLang="en-US" sz="16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3"/>
          <p:cNvSpPr>
            <a:spLocks noGrp="1" noChangeArrowheads="1"/>
          </p:cNvSpPr>
          <p:nvPr>
            <p:ph idx="1"/>
          </p:nvPr>
        </p:nvSpPr>
        <p:spPr>
          <a:xfrm>
            <a:off x="683568" y="1124744"/>
            <a:ext cx="8135937" cy="647700"/>
          </a:xfrm>
        </p:spPr>
        <p:txBody>
          <a:bodyPr/>
          <a:lstStyle/>
          <a:p>
            <a:r>
              <a:rPr lang="en-US" altLang="zh-CN" b="1" dirty="0" err="1" smtClean="0"/>
              <a:t>fseek</a:t>
            </a:r>
            <a:r>
              <a:rPr lang="zh-CN" altLang="en-US" b="1" dirty="0" smtClean="0"/>
              <a:t>函数说明</a:t>
            </a:r>
          </a:p>
        </p:txBody>
      </p:sp>
    </p:spTree>
    <p:extLst>
      <p:ext uri="{BB962C8B-B14F-4D97-AF65-F5344CB8AC3E}">
        <p14:creationId xmlns:p14="http://schemas.microsoft.com/office/powerpoint/2010/main" val="24213930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lang="zh-CN" altLang="en-US" b="1" dirty="0">
                <a:ea typeface="黑体" pitchFamily="49" charset="-122"/>
              </a:rPr>
              <a:t>带缓存的流文件</a:t>
            </a:r>
            <a:r>
              <a:rPr lang="en-US" altLang="zh-CN" b="1" dirty="0">
                <a:ea typeface="黑体" pitchFamily="49" charset="-122"/>
              </a:rPr>
              <a:t>I/O</a:t>
            </a:r>
            <a:r>
              <a:rPr lang="zh-CN" altLang="en-US" b="1" dirty="0" smtClean="0">
                <a:ea typeface="黑体" pitchFamily="49" charset="-122"/>
              </a:rPr>
              <a:t>操作</a:t>
            </a:r>
            <a:endParaRPr lang="zh-CN" altLang="en-US" dirty="0" smtClean="0"/>
          </a:p>
        </p:txBody>
      </p:sp>
      <p:sp>
        <p:nvSpPr>
          <p:cNvPr id="63490" name="文本框 101"/>
          <p:cNvSpPr txBox="1">
            <a:spLocks noChangeArrowheads="1"/>
          </p:cNvSpPr>
          <p:nvPr/>
        </p:nvSpPr>
        <p:spPr bwMode="auto">
          <a:xfrm>
            <a:off x="611560" y="1265238"/>
            <a:ext cx="830225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pPr indent="0"/>
            <a:r>
              <a:rPr lang="zh-CN" altLang="en-US" sz="2400" dirty="0">
                <a:latin typeface="+mn-ea"/>
                <a:ea typeface="+mn-ea"/>
              </a:rPr>
              <a:t>例</a:t>
            </a:r>
            <a:r>
              <a:rPr lang="en-US" altLang="zh-CN" sz="2400" dirty="0">
                <a:latin typeface="+mn-ea"/>
                <a:ea typeface="+mn-ea"/>
                <a:cs typeface="Times New Roman" pitchFamily="18" charset="0"/>
              </a:rPr>
              <a:t>5.16</a:t>
            </a:r>
            <a:r>
              <a:rPr lang="en-US" altLang="zh-CN" sz="2400" dirty="0">
                <a:latin typeface="+mn-ea"/>
                <a:ea typeface="+mn-ea"/>
              </a:rPr>
              <a:t>  </a:t>
            </a:r>
            <a:r>
              <a:rPr lang="zh-CN" altLang="en-US" sz="2400" dirty="0">
                <a:latin typeface="+mn-ea"/>
                <a:ea typeface="+mn-ea"/>
              </a:rPr>
              <a:t>设计一个程序，要求用</a:t>
            </a:r>
            <a:r>
              <a:rPr lang="en-US" altLang="zh-CN" sz="2400" dirty="0" err="1">
                <a:latin typeface="+mn-ea"/>
                <a:ea typeface="+mn-ea"/>
                <a:cs typeface="Times New Roman" pitchFamily="18" charset="0"/>
              </a:rPr>
              <a:t>fopen</a:t>
            </a:r>
            <a:r>
              <a:rPr lang="zh-CN" altLang="en-US" sz="2400" dirty="0">
                <a:latin typeface="+mn-ea"/>
                <a:ea typeface="+mn-ea"/>
              </a:rPr>
              <a:t>函数打开系统文件“</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etc</a:t>
            </a:r>
            <a:r>
              <a:rPr lang="en-US" altLang="zh-CN" sz="2400" dirty="0">
                <a:latin typeface="+mn-ea"/>
                <a:ea typeface="+mn-ea"/>
                <a:cs typeface="Times New Roman" pitchFamily="18" charset="0"/>
              </a:rPr>
              <a:t>/</a:t>
            </a:r>
            <a:r>
              <a:rPr lang="en-US" altLang="zh-CN" sz="2400" dirty="0" err="1">
                <a:latin typeface="+mn-ea"/>
                <a:ea typeface="+mn-ea"/>
                <a:cs typeface="Times New Roman" pitchFamily="18" charset="0"/>
              </a:rPr>
              <a:t>passwd</a:t>
            </a:r>
            <a:r>
              <a:rPr lang="en-US" altLang="zh-CN" sz="2400" dirty="0">
                <a:latin typeface="+mn-ea"/>
                <a:ea typeface="+mn-ea"/>
              </a:rPr>
              <a:t>”</a:t>
            </a:r>
            <a:r>
              <a:rPr lang="zh-CN" altLang="en-US" sz="2400" dirty="0">
                <a:latin typeface="+mn-ea"/>
                <a:ea typeface="+mn-ea"/>
              </a:rPr>
              <a:t>，先把位置指针移动到第</a:t>
            </a:r>
            <a:r>
              <a:rPr lang="en-US" altLang="zh-CN" sz="2400" dirty="0">
                <a:latin typeface="+mn-ea"/>
                <a:ea typeface="+mn-ea"/>
                <a:cs typeface="Times New Roman" pitchFamily="18" charset="0"/>
              </a:rPr>
              <a:t>10</a:t>
            </a:r>
            <a:r>
              <a:rPr lang="zh-CN" altLang="en-US" sz="2400" dirty="0">
                <a:latin typeface="+mn-ea"/>
                <a:ea typeface="+mn-ea"/>
              </a:rPr>
              <a:t>个字符前，再把位置指针移动到文件尾，最后把位置指针移动到文件头，输出三次定位的文件偏移量的值。</a:t>
            </a:r>
          </a:p>
          <a:p>
            <a:pPr indent="0"/>
            <a:r>
              <a:rPr lang="zh-CN" altLang="en-US" sz="2400" b="1" dirty="0" smtClean="0">
                <a:latin typeface="黑体" pitchFamily="49" charset="-122"/>
                <a:ea typeface="黑体" pitchFamily="49" charset="-122"/>
              </a:rPr>
              <a:t>分析</a:t>
            </a:r>
            <a:r>
              <a:rPr lang="en-US" altLang="zh-CN" sz="2400" b="1" dirty="0" smtClean="0">
                <a:latin typeface="黑体" pitchFamily="49" charset="-122"/>
                <a:ea typeface="黑体" pitchFamily="49" charset="-122"/>
              </a:rPr>
              <a:t>:</a:t>
            </a:r>
            <a:r>
              <a:rPr lang="zh-CN" altLang="en-US" sz="2400" b="1" dirty="0" smtClean="0">
                <a:latin typeface="黑体" pitchFamily="49" charset="-122"/>
                <a:ea typeface="黑体" pitchFamily="49" charset="-122"/>
              </a:rPr>
              <a:t> </a:t>
            </a:r>
            <a:endParaRPr lang="en-US" altLang="zh-CN" sz="2400" b="1" dirty="0" smtClean="0">
              <a:latin typeface="黑体" pitchFamily="49" charset="-122"/>
              <a:ea typeface="黑体" pitchFamily="49" charset="-122"/>
            </a:endParaRPr>
          </a:p>
          <a:p>
            <a:pPr indent="0"/>
            <a:r>
              <a:rPr lang="zh-CN" altLang="en-US" sz="2400" dirty="0" smtClean="0">
                <a:latin typeface="宋体" pitchFamily="2" charset="-122"/>
              </a:rPr>
              <a:t>先</a:t>
            </a:r>
            <a:r>
              <a:rPr lang="zh-CN" altLang="en-US" sz="2400" dirty="0">
                <a:latin typeface="宋体" pitchFamily="2" charset="-122"/>
              </a:rPr>
              <a:t>调用</a:t>
            </a:r>
            <a:r>
              <a:rPr lang="en-US" altLang="zh-CN" sz="2400" dirty="0" err="1">
                <a:latin typeface="宋体" pitchFamily="2" charset="-122"/>
              </a:rPr>
              <a:t>fseek</a:t>
            </a:r>
            <a:r>
              <a:rPr lang="zh-CN" altLang="en-US" sz="2400" dirty="0">
                <a:latin typeface="宋体" pitchFamily="2" charset="-122"/>
              </a:rPr>
              <a:t>函数定位到距文件开头</a:t>
            </a:r>
            <a:r>
              <a:rPr lang="en-US" altLang="zh-CN" sz="2400" dirty="0">
                <a:latin typeface="Times New Roman" pitchFamily="18" charset="0"/>
                <a:cs typeface="Times New Roman" pitchFamily="18" charset="0"/>
              </a:rPr>
              <a:t>SEEK_SET</a:t>
            </a:r>
            <a:r>
              <a:rPr lang="zh-CN" altLang="en-US" sz="2400" dirty="0">
                <a:latin typeface="宋体" pitchFamily="2" charset="-122"/>
              </a:rPr>
              <a:t>位移量为</a:t>
            </a:r>
            <a:r>
              <a:rPr lang="en-US" altLang="zh-CN" sz="2400" dirty="0">
                <a:latin typeface="宋体" pitchFamily="2" charset="-122"/>
              </a:rPr>
              <a:t>10</a:t>
            </a:r>
            <a:r>
              <a:rPr lang="zh-CN" altLang="en-US" sz="2400" dirty="0">
                <a:latin typeface="宋体" pitchFamily="2" charset="-122"/>
              </a:rPr>
              <a:t>的位置，再调用</a:t>
            </a:r>
            <a:r>
              <a:rPr lang="en-US" altLang="zh-CN" sz="2400" dirty="0" err="1">
                <a:latin typeface="Times New Roman" pitchFamily="18" charset="0"/>
                <a:cs typeface="Times New Roman" pitchFamily="18" charset="0"/>
              </a:rPr>
              <a:t>ftell</a:t>
            </a:r>
            <a:r>
              <a:rPr lang="zh-CN" altLang="en-US" sz="2400" dirty="0">
                <a:latin typeface="宋体" pitchFamily="2" charset="-122"/>
              </a:rPr>
              <a:t>函数取得文件流的偏移量并输出</a:t>
            </a:r>
            <a:r>
              <a:rPr lang="zh-CN" altLang="en-US" sz="2400" dirty="0" smtClean="0">
                <a:latin typeface="宋体" pitchFamily="2" charset="-122"/>
              </a:rPr>
              <a:t>；</a:t>
            </a:r>
            <a:endParaRPr lang="en-US" altLang="zh-CN" sz="2400" dirty="0" smtClean="0">
              <a:latin typeface="宋体" pitchFamily="2" charset="-122"/>
            </a:endParaRPr>
          </a:p>
          <a:p>
            <a:pPr indent="0"/>
            <a:r>
              <a:rPr lang="zh-CN" altLang="en-US" sz="2400" dirty="0" smtClean="0">
                <a:latin typeface="宋体" pitchFamily="2" charset="-122"/>
              </a:rPr>
              <a:t>然后</a:t>
            </a:r>
            <a:r>
              <a:rPr lang="zh-CN" altLang="en-US" sz="2400" dirty="0">
                <a:latin typeface="宋体" pitchFamily="2" charset="-122"/>
              </a:rPr>
              <a:t>调用</a:t>
            </a:r>
            <a:r>
              <a:rPr lang="en-US" altLang="zh-CN" sz="2400" dirty="0" err="1">
                <a:latin typeface="Times New Roman" pitchFamily="18" charset="0"/>
                <a:cs typeface="Times New Roman" pitchFamily="18" charset="0"/>
              </a:rPr>
              <a:t>fseek</a:t>
            </a:r>
            <a:r>
              <a:rPr lang="zh-CN" altLang="en-US" sz="2400" dirty="0">
                <a:latin typeface="宋体" pitchFamily="2" charset="-122"/>
              </a:rPr>
              <a:t>函数定位到距文件尾</a:t>
            </a:r>
            <a:r>
              <a:rPr lang="en-US" altLang="zh-CN" sz="2400" dirty="0">
                <a:latin typeface="Times New Roman" pitchFamily="18" charset="0"/>
                <a:cs typeface="Times New Roman" pitchFamily="18" charset="0"/>
              </a:rPr>
              <a:t>SEEK_END</a:t>
            </a:r>
            <a:r>
              <a:rPr lang="zh-CN" altLang="en-US" sz="2400" dirty="0">
                <a:latin typeface="宋体" pitchFamily="2" charset="-122"/>
              </a:rPr>
              <a:t>位移量为</a:t>
            </a:r>
            <a:r>
              <a:rPr lang="en-US" altLang="zh-CN" sz="2400" dirty="0">
                <a:latin typeface="宋体" pitchFamily="2" charset="-122"/>
              </a:rPr>
              <a:t>0</a:t>
            </a:r>
            <a:r>
              <a:rPr lang="zh-CN" altLang="en-US" sz="2400" dirty="0">
                <a:latin typeface="宋体" pitchFamily="2" charset="-122"/>
              </a:rPr>
              <a:t>的位置，接着调用</a:t>
            </a:r>
            <a:r>
              <a:rPr lang="en-US" altLang="zh-CN" sz="2400" dirty="0" err="1">
                <a:latin typeface="Times New Roman" pitchFamily="18" charset="0"/>
                <a:cs typeface="Times New Roman" pitchFamily="18" charset="0"/>
              </a:rPr>
              <a:t>ftell</a:t>
            </a:r>
            <a:r>
              <a:rPr lang="zh-CN" altLang="en-US" sz="2400" dirty="0">
                <a:latin typeface="宋体" pitchFamily="2" charset="-122"/>
              </a:rPr>
              <a:t>函数取得文件流的偏移量并输出</a:t>
            </a:r>
            <a:r>
              <a:rPr lang="zh-CN" altLang="en-US" sz="2400" dirty="0" smtClean="0">
                <a:latin typeface="宋体" pitchFamily="2" charset="-122"/>
              </a:rPr>
              <a:t>；</a:t>
            </a:r>
            <a:endParaRPr lang="en-US" altLang="zh-CN" sz="2400" dirty="0" smtClean="0">
              <a:latin typeface="宋体" pitchFamily="2" charset="-122"/>
            </a:endParaRPr>
          </a:p>
          <a:p>
            <a:pPr indent="0"/>
            <a:r>
              <a:rPr lang="zh-CN" altLang="en-US" sz="2400" dirty="0" smtClean="0">
                <a:latin typeface="宋体" pitchFamily="2" charset="-122"/>
              </a:rPr>
              <a:t>最后</a:t>
            </a:r>
            <a:r>
              <a:rPr lang="zh-CN" altLang="en-US" sz="2400" dirty="0">
                <a:latin typeface="宋体" pitchFamily="2" charset="-122"/>
              </a:rPr>
              <a:t>调用</a:t>
            </a:r>
            <a:r>
              <a:rPr lang="en-US" altLang="zh-CN" sz="2400" dirty="0">
                <a:latin typeface="Times New Roman" pitchFamily="18" charset="0"/>
                <a:cs typeface="Times New Roman" pitchFamily="18" charset="0"/>
              </a:rPr>
              <a:t>rewind</a:t>
            </a:r>
            <a:r>
              <a:rPr lang="zh-CN" altLang="en-US" sz="2400" dirty="0">
                <a:latin typeface="宋体" pitchFamily="2" charset="-122"/>
              </a:rPr>
              <a:t>函数重设文件流的读写位置为文件开头，再一次调用</a:t>
            </a:r>
            <a:r>
              <a:rPr lang="en-US" altLang="zh-CN" sz="2400" dirty="0" err="1">
                <a:latin typeface="Times New Roman" pitchFamily="18" charset="0"/>
                <a:cs typeface="Times New Roman" pitchFamily="18" charset="0"/>
              </a:rPr>
              <a:t>ftell</a:t>
            </a:r>
            <a:r>
              <a:rPr lang="zh-CN" altLang="en-US" sz="2400" dirty="0">
                <a:latin typeface="宋体" pitchFamily="2" charset="-122"/>
              </a:rPr>
              <a:t>函数取得文件流的偏移量并输出。</a:t>
            </a:r>
            <a:endParaRPr lang="zh-CN" altLang="en-US" sz="2400" dirty="0"/>
          </a:p>
        </p:txBody>
      </p:sp>
    </p:spTree>
    <p:extLst>
      <p:ext uri="{BB962C8B-B14F-4D97-AF65-F5344CB8AC3E}">
        <p14:creationId xmlns:p14="http://schemas.microsoft.com/office/powerpoint/2010/main" val="7908620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5-16.c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5-16.c</a:t>
            </a:r>
            <a:endParaRPr lang="zh-CN" altLang="en-US" dirty="0"/>
          </a:p>
        </p:txBody>
      </p:sp>
      <p:sp>
        <p:nvSpPr>
          <p:cNvPr id="4" name="Rectangle 3"/>
          <p:cNvSpPr>
            <a:spLocks noGrp="1" noChangeArrowheads="1"/>
          </p:cNvSpPr>
          <p:nvPr>
            <p:ph type="title"/>
          </p:nvPr>
        </p:nvSpPr>
        <p:spPr/>
        <p:txBody>
          <a:bodyPr/>
          <a:lstStyle/>
          <a:p>
            <a:r>
              <a:rPr lang="zh-CN" altLang="en-US" b="1" dirty="0">
                <a:ea typeface="黑体" pitchFamily="49" charset="-122"/>
              </a:rPr>
              <a:t>带缓存的流文件</a:t>
            </a:r>
            <a:r>
              <a:rPr lang="en-US" altLang="zh-CN" b="1" dirty="0">
                <a:ea typeface="黑体" pitchFamily="49" charset="-122"/>
              </a:rPr>
              <a:t>I/O</a:t>
            </a:r>
            <a:r>
              <a:rPr lang="zh-CN" altLang="en-US" b="1" dirty="0">
                <a:ea typeface="黑体" pitchFamily="49" charset="-122"/>
              </a:rPr>
              <a:t>操作</a:t>
            </a:r>
            <a:endParaRPr lang="zh-CN" altLang="en-US"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5"/>
            <a:ext cx="8110611" cy="555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7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smtClean="0"/>
              <a:t>步骤 </a:t>
            </a:r>
            <a:r>
              <a:rPr lang="en-US" altLang="zh-CN" sz="2400" b="1" dirty="0"/>
              <a:t>2:</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5-16.c  </a:t>
            </a:r>
            <a:r>
              <a:rPr lang="en-US" altLang="zh-CN" b="1" dirty="0"/>
              <a:t>–o  </a:t>
            </a:r>
            <a:r>
              <a:rPr lang="en-US" altLang="zh-CN" b="1" dirty="0" smtClean="0"/>
              <a:t>5-16</a:t>
            </a:r>
            <a:endParaRPr lang="en-US" altLang="zh-CN" b="1" dirty="0"/>
          </a:p>
          <a:p>
            <a:pPr marL="342900" lvl="1" indent="-342900"/>
            <a:r>
              <a:rPr lang="zh-CN" altLang="en-US" b="1" dirty="0"/>
              <a:t>步骤 </a:t>
            </a:r>
            <a:r>
              <a:rPr lang="en-US" altLang="zh-CN" b="1" dirty="0"/>
              <a:t>3:</a:t>
            </a:r>
            <a:r>
              <a:rPr lang="zh-CN" altLang="en-US" b="1" dirty="0"/>
              <a:t>运行程序</a:t>
            </a:r>
            <a:r>
              <a:rPr lang="en-US" altLang="zh-CN" b="1" dirty="0"/>
              <a:t> ./</a:t>
            </a:r>
            <a:r>
              <a:rPr lang="en-US" altLang="zh-CN" b="1" dirty="0" smtClean="0"/>
              <a:t>5-16</a:t>
            </a:r>
            <a:endParaRPr lang="en-US" altLang="zh-CN" b="1" dirty="0"/>
          </a:p>
          <a:p>
            <a:endParaRPr lang="zh-CN" altLang="en-US" dirty="0"/>
          </a:p>
        </p:txBody>
      </p:sp>
      <p:sp>
        <p:nvSpPr>
          <p:cNvPr id="4" name="Rectangle 3"/>
          <p:cNvSpPr>
            <a:spLocks noGrp="1" noChangeArrowheads="1"/>
          </p:cNvSpPr>
          <p:nvPr>
            <p:ph type="title"/>
          </p:nvPr>
        </p:nvSpPr>
        <p:spPr/>
        <p:txBody>
          <a:bodyPr/>
          <a:lstStyle/>
          <a:p>
            <a:r>
              <a:rPr lang="zh-CN" altLang="en-US" b="1" dirty="0">
                <a:ea typeface="黑体" pitchFamily="49" charset="-122"/>
              </a:rPr>
              <a:t>带缓存的流文件</a:t>
            </a:r>
            <a:r>
              <a:rPr lang="en-US" altLang="zh-CN" b="1" dirty="0">
                <a:ea typeface="黑体" pitchFamily="49" charset="-122"/>
              </a:rPr>
              <a:t>I/O</a:t>
            </a:r>
            <a:r>
              <a:rPr lang="zh-CN" altLang="en-US" b="1" dirty="0">
                <a:ea typeface="黑体" pitchFamily="49" charset="-122"/>
              </a:rPr>
              <a:t>操作</a:t>
            </a:r>
            <a:endParaRPr lang="zh-CN" altLang="en-US"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924944"/>
            <a:ext cx="745797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p:txBody>
          <a:bodyPr/>
          <a:lstStyle/>
          <a:p>
            <a:r>
              <a:rPr lang="en-US" altLang="zh-CN" dirty="0" smtClean="0"/>
              <a:t>Linux</a:t>
            </a:r>
            <a:r>
              <a:rPr lang="zh-CN" altLang="en-US" dirty="0" smtClean="0"/>
              <a:t>系统中除了普通文件外，还有几类重要的特殊文件</a:t>
            </a:r>
            <a:endParaRPr lang="en-US" altLang="zh-CN" dirty="0" smtClean="0"/>
          </a:p>
          <a:p>
            <a:pPr lvl="1"/>
            <a:r>
              <a:rPr lang="zh-CN" altLang="en-US" dirty="0" smtClean="0"/>
              <a:t>目录文件</a:t>
            </a:r>
            <a:endParaRPr lang="en-US" altLang="zh-CN" dirty="0" smtClean="0"/>
          </a:p>
          <a:p>
            <a:pPr lvl="1"/>
            <a:r>
              <a:rPr lang="zh-CN" altLang="en-US" dirty="0" smtClean="0"/>
              <a:t>符号连接文件</a:t>
            </a:r>
            <a:endParaRPr lang="en-US" altLang="zh-CN" dirty="0" smtClean="0"/>
          </a:p>
          <a:p>
            <a:pPr lvl="1"/>
            <a:r>
              <a:rPr lang="zh-CN" altLang="en-US" dirty="0" smtClean="0"/>
              <a:t>管道文件（在第</a:t>
            </a:r>
            <a:r>
              <a:rPr lang="en-US" altLang="zh-CN" dirty="0" smtClean="0"/>
              <a:t>7</a:t>
            </a:r>
            <a:r>
              <a:rPr lang="zh-CN" altLang="en-US" dirty="0" smtClean="0"/>
              <a:t>章中介绍</a:t>
            </a:r>
            <a:r>
              <a:rPr lang="zh-CN" altLang="en-US" dirty="0"/>
              <a:t>）</a:t>
            </a:r>
            <a:endParaRPr lang="en-US" altLang="zh-CN" dirty="0" smtClean="0"/>
          </a:p>
          <a:p>
            <a:pPr lvl="1"/>
            <a:r>
              <a:rPr lang="en-US" altLang="zh-CN" dirty="0" smtClean="0"/>
              <a:t>Socket</a:t>
            </a:r>
            <a:r>
              <a:rPr lang="zh-CN" altLang="en-US" dirty="0" smtClean="0"/>
              <a:t>文件（在第</a:t>
            </a:r>
            <a:r>
              <a:rPr lang="en-US" altLang="zh-CN" dirty="0" smtClean="0"/>
              <a:t>9</a:t>
            </a:r>
            <a:r>
              <a:rPr lang="zh-CN" altLang="en-US" dirty="0" smtClean="0"/>
              <a:t>章中介绍）</a:t>
            </a:r>
            <a:endParaRPr lang="en-US" altLang="zh-CN" dirty="0" smtClean="0"/>
          </a:p>
          <a:p>
            <a:r>
              <a:rPr lang="zh-CN" altLang="en-US" dirty="0" smtClean="0"/>
              <a:t>特殊文件的操作和普通文件的操作基本一致</a:t>
            </a:r>
            <a:endParaRPr lang="en-US" altLang="zh-CN" dirty="0" smtClean="0"/>
          </a:p>
          <a:p>
            <a:endParaRPr lang="zh-CN" altLang="en-US" dirty="0"/>
          </a:p>
        </p:txBody>
      </p:sp>
    </p:spTree>
    <p:extLst>
      <p:ext uri="{BB962C8B-B14F-4D97-AF65-F5344CB8AC3E}">
        <p14:creationId xmlns:p14="http://schemas.microsoft.com/office/powerpoint/2010/main" val="3098374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01"/>
          <p:cNvSpPr txBox="1">
            <a:spLocks noChangeArrowheads="1"/>
          </p:cNvSpPr>
          <p:nvPr/>
        </p:nvSpPr>
        <p:spPr bwMode="auto">
          <a:xfrm>
            <a:off x="603672" y="1196752"/>
            <a:ext cx="8431213" cy="25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en-US" altLang="zh-CN" sz="2800" b="1" dirty="0" smtClean="0">
                <a:latin typeface="方正准圆_GBK" charset="0"/>
              </a:rPr>
              <a:t>1</a:t>
            </a:r>
            <a:r>
              <a:rPr lang="zh-CN" altLang="en-US" sz="2800" b="1" dirty="0" smtClean="0">
                <a:latin typeface="方正准圆_GBK" charset="0"/>
              </a:rPr>
              <a:t>、目录</a:t>
            </a:r>
            <a:r>
              <a:rPr lang="zh-CN" altLang="en-US" sz="2800" b="1" dirty="0">
                <a:latin typeface="方正准圆_GBK" charset="0"/>
              </a:rPr>
              <a:t>文件的操作</a:t>
            </a:r>
            <a:endParaRPr lang="zh-CN" altLang="en-US" sz="2800" b="1" dirty="0">
              <a:latin typeface="宋体" pitchFamily="2" charset="-122"/>
            </a:endParaRPr>
          </a:p>
          <a:p>
            <a:pPr marL="342900" indent="-342900" fontAlgn="base">
              <a:spcBef>
                <a:spcPct val="20000"/>
              </a:spcBef>
              <a:spcAft>
                <a:spcPct val="0"/>
              </a:spcAft>
              <a:buClr>
                <a:srgbClr val="339966"/>
              </a:buClr>
              <a:buFont typeface="Wingdings" pitchFamily="2" charset="2"/>
              <a:buChar char="q"/>
            </a:pPr>
            <a:r>
              <a:rPr lang="zh-CN" altLang="en-US" sz="2400" dirty="0" smtClean="0">
                <a:latin typeface="+mn-lt"/>
                <a:ea typeface="+mn-ea"/>
              </a:rPr>
              <a:t>目录</a:t>
            </a:r>
            <a:r>
              <a:rPr lang="zh-CN" altLang="en-US" sz="2400" dirty="0">
                <a:latin typeface="+mn-lt"/>
                <a:ea typeface="+mn-ea"/>
              </a:rPr>
              <a:t>文件是</a:t>
            </a:r>
            <a:r>
              <a:rPr lang="en-US" altLang="zh-CN" sz="2400" dirty="0">
                <a:latin typeface="+mn-lt"/>
                <a:ea typeface="+mn-ea"/>
              </a:rPr>
              <a:t>Linux</a:t>
            </a:r>
            <a:r>
              <a:rPr lang="zh-CN" altLang="en-US" sz="2400" dirty="0">
                <a:latin typeface="+mn-lt"/>
                <a:ea typeface="+mn-ea"/>
              </a:rPr>
              <a:t>中一种比较特殊的文件。它是</a:t>
            </a:r>
            <a:r>
              <a:rPr lang="en-US" altLang="zh-CN" sz="2400" dirty="0">
                <a:latin typeface="+mn-lt"/>
                <a:ea typeface="+mn-ea"/>
              </a:rPr>
              <a:t>Linux</a:t>
            </a:r>
            <a:r>
              <a:rPr lang="zh-CN" altLang="en-US" sz="2400" dirty="0">
                <a:latin typeface="+mn-lt"/>
                <a:ea typeface="+mn-ea"/>
              </a:rPr>
              <a:t>文件系统结构中骨架，对构成整个树型层次结构的</a:t>
            </a:r>
            <a:r>
              <a:rPr lang="en-US" altLang="zh-CN" sz="2400" dirty="0">
                <a:latin typeface="+mn-lt"/>
                <a:ea typeface="+mn-ea"/>
              </a:rPr>
              <a:t>Linux</a:t>
            </a:r>
            <a:r>
              <a:rPr lang="zh-CN" altLang="en-US" sz="2400" dirty="0">
                <a:latin typeface="+mn-lt"/>
                <a:ea typeface="+mn-ea"/>
              </a:rPr>
              <a:t>文件系统非常重要</a:t>
            </a:r>
            <a:r>
              <a:rPr lang="zh-CN" altLang="en-US" sz="2400" dirty="0" smtClean="0">
                <a:latin typeface="+mn-lt"/>
                <a:ea typeface="+mn-ea"/>
              </a:rPr>
              <a:t>。</a:t>
            </a:r>
            <a:endParaRPr lang="en-US" altLang="zh-CN" sz="2400" dirty="0" smtClean="0">
              <a:latin typeface="+mn-lt"/>
              <a:ea typeface="+mn-ea"/>
            </a:endParaRPr>
          </a:p>
          <a:p>
            <a:pPr marL="342900" indent="-342900" fontAlgn="base">
              <a:spcBef>
                <a:spcPct val="20000"/>
              </a:spcBef>
              <a:spcAft>
                <a:spcPct val="0"/>
              </a:spcAft>
              <a:buClr>
                <a:srgbClr val="339966"/>
              </a:buClr>
              <a:buFont typeface="Wingdings" pitchFamily="2" charset="2"/>
              <a:buChar char="q"/>
            </a:pPr>
            <a:r>
              <a:rPr lang="zh-CN" altLang="en-US" sz="2400" dirty="0" smtClean="0">
                <a:latin typeface="宋体" pitchFamily="2" charset="-122"/>
              </a:rPr>
              <a:t>对</a:t>
            </a:r>
            <a:r>
              <a:rPr lang="zh-CN" altLang="en-US" sz="2400" dirty="0">
                <a:latin typeface="宋体" pitchFamily="2" charset="-122"/>
              </a:rPr>
              <a:t>目录文件的操作可以使用</a:t>
            </a:r>
            <a:r>
              <a:rPr lang="en-US" altLang="zh-CN" sz="2400" dirty="0" err="1">
                <a:latin typeface="Times New Roman" pitchFamily="18" charset="0"/>
                <a:cs typeface="Times New Roman" pitchFamily="18" charset="0"/>
              </a:rPr>
              <a:t>mkdir</a:t>
            </a:r>
            <a:r>
              <a:rPr lang="zh-CN" altLang="en-US" sz="2400" dirty="0">
                <a:latin typeface="宋体" pitchFamily="2" charset="-122"/>
              </a:rPr>
              <a:t>函数、</a:t>
            </a:r>
            <a:r>
              <a:rPr lang="en-US" altLang="zh-CN" sz="2400" dirty="0" err="1">
                <a:latin typeface="Times New Roman" pitchFamily="18" charset="0"/>
                <a:cs typeface="Times New Roman" pitchFamily="18" charset="0"/>
              </a:rPr>
              <a:t>opendir</a:t>
            </a:r>
            <a:r>
              <a:rPr lang="zh-CN" altLang="en-US" sz="2400" dirty="0">
                <a:latin typeface="宋体" pitchFamily="2" charset="-122"/>
              </a:rPr>
              <a:t>函数、</a:t>
            </a:r>
            <a:r>
              <a:rPr lang="en-US" altLang="zh-CN" sz="2400" dirty="0" err="1">
                <a:latin typeface="Times New Roman" pitchFamily="18" charset="0"/>
                <a:cs typeface="Times New Roman" pitchFamily="18" charset="0"/>
              </a:rPr>
              <a:t>closedir</a:t>
            </a:r>
            <a:r>
              <a:rPr lang="zh-CN" altLang="en-US" sz="2400" dirty="0">
                <a:latin typeface="宋体" pitchFamily="2" charset="-122"/>
              </a:rPr>
              <a:t>函数、</a:t>
            </a:r>
            <a:r>
              <a:rPr lang="en-US" altLang="zh-CN" sz="2400" dirty="0" err="1">
                <a:latin typeface="Times New Roman" pitchFamily="18" charset="0"/>
                <a:cs typeface="Times New Roman" pitchFamily="18" charset="0"/>
              </a:rPr>
              <a:t>readdir</a:t>
            </a:r>
            <a:r>
              <a:rPr lang="zh-CN" altLang="en-US" sz="2400" dirty="0">
                <a:latin typeface="宋体" pitchFamily="2" charset="-122"/>
              </a:rPr>
              <a:t>函数和</a:t>
            </a:r>
            <a:r>
              <a:rPr lang="en-US" altLang="zh-CN" sz="2400" dirty="0" err="1">
                <a:latin typeface="Times New Roman" pitchFamily="18" charset="0"/>
                <a:cs typeface="Times New Roman" pitchFamily="18" charset="0"/>
              </a:rPr>
              <a:t>scandir</a:t>
            </a:r>
            <a:r>
              <a:rPr lang="zh-CN" altLang="en-US" sz="2400" dirty="0">
                <a:latin typeface="宋体" pitchFamily="2" charset="-122"/>
              </a:rPr>
              <a:t>函数等。</a:t>
            </a:r>
            <a:endParaRPr lang="zh-CN" altLang="en-US" sz="2400" dirty="0"/>
          </a:p>
        </p:txBody>
      </p:sp>
      <p:sp>
        <p:nvSpPr>
          <p:cNvPr id="2" name="标题 1"/>
          <p:cNvSpPr>
            <a:spLocks noGrp="1"/>
          </p:cNvSpPr>
          <p:nvPr>
            <p:ph type="title"/>
          </p:nvPr>
        </p:nvSpPr>
        <p:spPr/>
        <p:txBody>
          <a:bodyPr/>
          <a:lstStyle/>
          <a:p>
            <a:r>
              <a:rPr lang="zh-CN" altLang="en-US" dirty="0"/>
              <a:t>特殊文件的操作</a:t>
            </a:r>
          </a:p>
        </p:txBody>
      </p:sp>
    </p:spTree>
    <p:extLst>
      <p:ext uri="{BB962C8B-B14F-4D97-AF65-F5344CB8AC3E}">
        <p14:creationId xmlns:p14="http://schemas.microsoft.com/office/powerpoint/2010/main" val="1613695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z="4000" b="1" dirty="0" smtClean="0"/>
              <a:t>Linux系统文件和文件系统</a:t>
            </a:r>
          </a:p>
        </p:txBody>
      </p:sp>
      <p:sp>
        <p:nvSpPr>
          <p:cNvPr id="11265" name="内容占位符 2"/>
          <p:cNvSpPr>
            <a:spLocks noGrp="1" noChangeArrowheads="1"/>
          </p:cNvSpPr>
          <p:nvPr>
            <p:ph idx="1"/>
          </p:nvPr>
        </p:nvSpPr>
        <p:spPr>
          <a:xfrm>
            <a:off x="611560" y="1124744"/>
            <a:ext cx="8280920" cy="4525963"/>
          </a:xfrm>
        </p:spPr>
        <p:txBody>
          <a:bodyPr/>
          <a:lstStyle/>
          <a:p>
            <a:pPr>
              <a:buFont typeface="Wingdings" pitchFamily="2" charset="2"/>
              <a:buNone/>
            </a:pPr>
            <a:r>
              <a:rPr lang="zh-CN" altLang="en-US" sz="2400" b="1" dirty="0" smtClean="0"/>
              <a:t>例</a:t>
            </a:r>
            <a:r>
              <a:rPr lang="en-US" altLang="zh-CN" sz="2400" b="1" dirty="0" smtClean="0"/>
              <a:t>5.1</a:t>
            </a:r>
            <a:r>
              <a:rPr lang="zh-CN" altLang="en-US" sz="2400" b="1" dirty="0" smtClean="0"/>
              <a:t>：</a:t>
            </a:r>
            <a:r>
              <a:rPr lang="zh-CN" altLang="en-US" sz="2400" dirty="0" smtClean="0"/>
              <a:t>设计一个程序，应用system函数列出当前目录下的文件信息，以及系统“/dev/sda1”和“/dev/lp0”的文件信息。</a:t>
            </a:r>
          </a:p>
          <a:p>
            <a:r>
              <a:rPr lang="zh-CN" altLang="en-US" sz="2400" b="1" dirty="0" smtClean="0"/>
              <a:t>步骤 </a:t>
            </a:r>
            <a:r>
              <a:rPr lang="en-US" altLang="zh-CN" sz="2400" b="1" dirty="0" smtClean="0"/>
              <a:t>1:</a:t>
            </a:r>
            <a:r>
              <a:rPr lang="zh-CN" altLang="en-US" sz="2400" dirty="0" smtClean="0"/>
              <a:t>用</a:t>
            </a:r>
            <a:r>
              <a:rPr lang="en-US" altLang="zh-CN" sz="2400" dirty="0" smtClean="0"/>
              <a:t>vi </a:t>
            </a:r>
            <a:r>
              <a:rPr lang="zh-CN" altLang="en-US" sz="2400" dirty="0" smtClean="0"/>
              <a:t>命令创建</a:t>
            </a:r>
            <a:r>
              <a:rPr lang="en-US" altLang="zh-CN" sz="2400" dirty="0" smtClean="0"/>
              <a:t>5-1.c</a:t>
            </a:r>
            <a:r>
              <a:rPr lang="zh-CN" altLang="en-US" sz="2400" dirty="0" smtClean="0"/>
              <a:t>文件</a:t>
            </a:r>
          </a:p>
          <a:p>
            <a:pPr lvl="1">
              <a:buFont typeface="Wingdings" pitchFamily="2" charset="2"/>
              <a:buNone/>
            </a:pPr>
            <a:r>
              <a:rPr lang="zh-CN" altLang="en-US" dirty="0" smtClean="0"/>
              <a:t> </a:t>
            </a:r>
            <a:r>
              <a:rPr lang="en-US" altLang="zh-CN" dirty="0" smtClean="0"/>
              <a:t>[</a:t>
            </a:r>
            <a:r>
              <a:rPr lang="en-US" altLang="zh-CN" dirty="0" err="1" smtClean="0"/>
              <a:t>root@localhost</a:t>
            </a:r>
            <a:r>
              <a:rPr lang="en-US" altLang="zh-CN" dirty="0" smtClean="0"/>
              <a:t> root]#</a:t>
            </a:r>
            <a:r>
              <a:rPr lang="en-US" altLang="zh-CN" b="1" dirty="0" smtClean="0"/>
              <a:t>vi 5-1.c</a:t>
            </a:r>
            <a:endParaRPr lang="zh-CN"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80928"/>
            <a:ext cx="7560840" cy="39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4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3568" y="1196752"/>
            <a:ext cx="8229600" cy="4525963"/>
          </a:xfrm>
        </p:spPr>
        <p:txBody>
          <a:bodyPr/>
          <a:lstStyle/>
          <a:p>
            <a:pPr marL="0" indent="0">
              <a:buNone/>
            </a:pPr>
            <a:r>
              <a:rPr lang="zh-CN" altLang="en-US" sz="2400" dirty="0" smtClean="0"/>
              <a:t>例</a:t>
            </a:r>
            <a:r>
              <a:rPr lang="en-US" altLang="zh-CN" sz="2400" dirty="0" smtClean="0"/>
              <a:t>5.17</a:t>
            </a:r>
            <a:r>
              <a:rPr lang="zh-CN" altLang="en-US" sz="2400" dirty="0" smtClean="0"/>
              <a:t>设计一个程序，要求系统打印系统目录“</a:t>
            </a:r>
            <a:r>
              <a:rPr lang="en-US" altLang="zh-CN" sz="2400" dirty="0" smtClean="0"/>
              <a:t>/</a:t>
            </a:r>
            <a:r>
              <a:rPr lang="en-US" altLang="zh-CN" sz="2400" dirty="0" err="1" smtClean="0"/>
              <a:t>etc</a:t>
            </a:r>
            <a:r>
              <a:rPr lang="en-US" altLang="zh-CN" sz="2400" dirty="0" smtClean="0"/>
              <a:t>/</a:t>
            </a:r>
            <a:r>
              <a:rPr lang="en-US" altLang="zh-CN" sz="2400" dirty="0" err="1" smtClean="0"/>
              <a:t>rc.d</a:t>
            </a:r>
            <a:r>
              <a:rPr lang="zh-CN" altLang="en-US" sz="2400" dirty="0" smtClean="0"/>
              <a:t>”下所有的文件和子目录的名字</a:t>
            </a:r>
            <a:endParaRPr lang="en-US" altLang="zh-CN" sz="2400" dirty="0" smtClean="0"/>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5-17.c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5-17.c</a:t>
            </a:r>
            <a:endParaRPr lang="zh-CN" altLang="en-US" dirty="0"/>
          </a:p>
          <a:p>
            <a:pPr marL="0" indent="0">
              <a:buNone/>
            </a:pP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438560"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1 4"/>
          <p:cNvSpPr/>
          <p:nvPr/>
        </p:nvSpPr>
        <p:spPr>
          <a:xfrm>
            <a:off x="3479353" y="2783491"/>
            <a:ext cx="1728192" cy="516920"/>
          </a:xfrm>
          <a:prstGeom prst="borderCallout1">
            <a:avLst>
              <a:gd name="adj1" fmla="val 18750"/>
              <a:gd name="adj2" fmla="val -8333"/>
              <a:gd name="adj3" fmla="val 124032"/>
              <a:gd name="adj4" fmla="val -143053"/>
            </a:avLst>
          </a:prstGeom>
          <a:ln w="38100"/>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结构体，目录操作的基础</a:t>
            </a:r>
            <a:endParaRPr lang="zh-CN" altLang="en-US" dirty="0"/>
          </a:p>
        </p:txBody>
      </p:sp>
      <p:sp>
        <p:nvSpPr>
          <p:cNvPr id="6" name="线形标注 1 5"/>
          <p:cNvSpPr/>
          <p:nvPr/>
        </p:nvSpPr>
        <p:spPr>
          <a:xfrm>
            <a:off x="5143002" y="4221088"/>
            <a:ext cx="1440160" cy="288032"/>
          </a:xfrm>
          <a:prstGeom prst="borderCallout1">
            <a:avLst>
              <a:gd name="adj1" fmla="val 18750"/>
              <a:gd name="adj2" fmla="val -8333"/>
              <a:gd name="adj3" fmla="val -75994"/>
              <a:gd name="adj4" fmla="val -193097"/>
            </a:avLst>
          </a:prstGeom>
          <a:ln w="38100"/>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结构体</a:t>
            </a:r>
            <a:endParaRPr lang="zh-CN" altLang="en-US" dirty="0"/>
          </a:p>
        </p:txBody>
      </p:sp>
    </p:spTree>
    <p:extLst>
      <p:ext uri="{BB962C8B-B14F-4D97-AF65-F5344CB8AC3E}">
        <p14:creationId xmlns:p14="http://schemas.microsoft.com/office/powerpoint/2010/main" val="2031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5" name="内容占位符 2"/>
          <p:cNvSpPr>
            <a:spLocks noGrp="1"/>
          </p:cNvSpPr>
          <p:nvPr>
            <p:ph idx="1"/>
          </p:nvPr>
        </p:nvSpPr>
        <p:spPr>
          <a:xfrm>
            <a:off x="684213" y="1412875"/>
            <a:ext cx="8229600" cy="4525963"/>
          </a:xfrm>
        </p:spPr>
        <p:txBody>
          <a:bodyPr/>
          <a:lstStyle/>
          <a:p>
            <a:pPr marL="342900" lvl="1" indent="-342900"/>
            <a:r>
              <a:rPr lang="zh-CN" altLang="en-US" b="1" dirty="0" smtClean="0"/>
              <a:t>步骤</a:t>
            </a:r>
            <a:r>
              <a:rPr lang="en-US" altLang="zh-CN" b="1" dirty="0" smtClean="0"/>
              <a:t>2</a:t>
            </a:r>
            <a:r>
              <a:rPr lang="zh-CN" altLang="en-US" b="1" dirty="0" smtClean="0"/>
              <a:t>：先用</a:t>
            </a:r>
            <a:r>
              <a:rPr lang="en-US" altLang="zh-CN" b="1" dirty="0" smtClean="0"/>
              <a:t>ls</a:t>
            </a:r>
            <a:r>
              <a:rPr lang="zh-CN" altLang="en-US" b="1" dirty="0" smtClean="0"/>
              <a:t>命令</a:t>
            </a:r>
            <a:r>
              <a:rPr lang="zh-CN" altLang="en-US" b="1" dirty="0"/>
              <a:t>查看</a:t>
            </a:r>
            <a:r>
              <a:rPr lang="en-US" altLang="zh-CN" b="1" dirty="0"/>
              <a:t>/</a:t>
            </a:r>
            <a:r>
              <a:rPr lang="en-US" altLang="zh-CN" b="1" dirty="0" err="1" smtClean="0"/>
              <a:t>etc</a:t>
            </a:r>
            <a:r>
              <a:rPr lang="en-US" altLang="zh-CN" b="1" dirty="0" smtClean="0"/>
              <a:t>/</a:t>
            </a:r>
            <a:r>
              <a:rPr lang="en-US" altLang="zh-CN" b="1" dirty="0" err="1" smtClean="0"/>
              <a:t>rc.d</a:t>
            </a:r>
            <a:r>
              <a:rPr lang="zh-CN" altLang="en-US" b="1" dirty="0" smtClean="0"/>
              <a:t>的文件目录情况</a:t>
            </a:r>
            <a:endParaRPr lang="en-US" altLang="zh-CN" sz="2400" b="1" dirty="0" smtClean="0"/>
          </a:p>
          <a:p>
            <a:r>
              <a:rPr lang="zh-CN" altLang="en-US" sz="2400" b="1" dirty="0" smtClean="0"/>
              <a:t>步骤 </a:t>
            </a:r>
            <a:r>
              <a:rPr lang="en-US" altLang="zh-CN" sz="2400" b="1" dirty="0" smtClean="0"/>
              <a:t>3:</a:t>
            </a:r>
            <a:r>
              <a:rPr lang="zh-CN" altLang="en-US" sz="2400" dirty="0"/>
              <a:t>用</a:t>
            </a:r>
            <a:r>
              <a:rPr lang="en-US" altLang="zh-CN" sz="2400" dirty="0" err="1"/>
              <a:t>gcc</a:t>
            </a:r>
            <a:r>
              <a:rPr lang="zh-CN" altLang="en-US" sz="2400" dirty="0"/>
              <a:t>编译程序</a:t>
            </a:r>
          </a:p>
          <a:p>
            <a:pPr lvl="1">
              <a:buNone/>
            </a:pPr>
            <a:r>
              <a:rPr lang="en-US" altLang="zh-CN" dirty="0"/>
              <a:t>[</a:t>
            </a:r>
            <a:r>
              <a:rPr lang="en-US" altLang="zh-CN" dirty="0" err="1"/>
              <a:t>root@localhost</a:t>
            </a:r>
            <a:r>
              <a:rPr lang="en-US" altLang="zh-CN" dirty="0"/>
              <a:t> root]#</a:t>
            </a:r>
            <a:r>
              <a:rPr lang="en-US" altLang="zh-CN" b="1" dirty="0" err="1"/>
              <a:t>gcc</a:t>
            </a:r>
            <a:r>
              <a:rPr lang="en-US" altLang="zh-CN" b="1" dirty="0"/>
              <a:t>  </a:t>
            </a:r>
            <a:r>
              <a:rPr lang="en-US" altLang="zh-CN" b="1" dirty="0" smtClean="0"/>
              <a:t>5-17.c  </a:t>
            </a:r>
            <a:r>
              <a:rPr lang="en-US" altLang="zh-CN" b="1" dirty="0"/>
              <a:t>–o  </a:t>
            </a:r>
            <a:r>
              <a:rPr lang="en-US" altLang="zh-CN" b="1" dirty="0" smtClean="0"/>
              <a:t>5-17</a:t>
            </a:r>
            <a:endParaRPr lang="en-US" altLang="zh-CN" b="1" dirty="0"/>
          </a:p>
          <a:p>
            <a:pPr marL="342900" lvl="1" indent="-342900"/>
            <a:r>
              <a:rPr lang="zh-CN" altLang="en-US" b="1" dirty="0"/>
              <a:t>步骤 </a:t>
            </a:r>
            <a:r>
              <a:rPr lang="en-US" altLang="zh-CN" b="1" dirty="0" smtClean="0"/>
              <a:t>4:</a:t>
            </a:r>
            <a:r>
              <a:rPr lang="zh-CN" altLang="en-US" b="1" dirty="0"/>
              <a:t>运行程序</a:t>
            </a:r>
            <a:r>
              <a:rPr lang="en-US" altLang="zh-CN" b="1" dirty="0"/>
              <a:t> ./</a:t>
            </a:r>
            <a:r>
              <a:rPr lang="en-US" altLang="zh-CN" b="1" dirty="0" smtClean="0"/>
              <a:t>5-17</a:t>
            </a:r>
            <a:endParaRPr lang="en-US" altLang="zh-CN" b="1"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7641"/>
            <a:ext cx="6624736" cy="658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8859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3568" y="1196752"/>
            <a:ext cx="8229600" cy="4525963"/>
          </a:xfrm>
        </p:spPr>
        <p:txBody>
          <a:bodyPr/>
          <a:lstStyle/>
          <a:p>
            <a:r>
              <a:rPr lang="zh-CN" altLang="en-US" dirty="0" smtClean="0"/>
              <a:t>结构体</a:t>
            </a:r>
            <a:r>
              <a:rPr lang="en-US" altLang="zh-CN" dirty="0" smtClean="0"/>
              <a:t>DIR</a:t>
            </a:r>
            <a:r>
              <a:rPr lang="zh-CN" altLang="en-US" dirty="0" smtClean="0"/>
              <a:t>的定义</a:t>
            </a:r>
            <a:endParaRPr lang="en-US" altLang="zh-CN" dirty="0" smtClean="0"/>
          </a:p>
          <a:p>
            <a:pPr marL="0" indent="0">
              <a:buNone/>
            </a:pPr>
            <a:r>
              <a:rPr lang="en-US" altLang="zh-CN" sz="2400" dirty="0" err="1" smtClean="0"/>
              <a:t>struct</a:t>
            </a:r>
            <a:r>
              <a:rPr lang="en-US" altLang="zh-CN" sz="2400" dirty="0"/>
              <a:t> </a:t>
            </a:r>
            <a:r>
              <a:rPr lang="en-US" altLang="zh-CN" sz="2400" dirty="0" smtClean="0"/>
              <a:t> _</a:t>
            </a:r>
            <a:r>
              <a:rPr lang="en-US" altLang="zh-CN" sz="2400" dirty="0" err="1" smtClean="0"/>
              <a:t>dirstream</a:t>
            </a:r>
            <a:endParaRPr lang="en-US" altLang="zh-CN" sz="2400" dirty="0" smtClean="0"/>
          </a:p>
          <a:p>
            <a:pPr marL="0" indent="0">
              <a:buNone/>
            </a:pPr>
            <a:r>
              <a:rPr lang="en-US" altLang="zh-CN" sz="2400" dirty="0" smtClean="0"/>
              <a:t>{</a:t>
            </a:r>
          </a:p>
          <a:p>
            <a:pPr marL="0" indent="0">
              <a:buNone/>
            </a:pPr>
            <a:r>
              <a:rPr lang="en-US" altLang="zh-CN" sz="2000" dirty="0" smtClean="0"/>
              <a:t>void </a:t>
            </a:r>
            <a:r>
              <a:rPr lang="en-US" altLang="zh-CN" sz="2000" dirty="0"/>
              <a:t>*__</a:t>
            </a:r>
            <a:r>
              <a:rPr lang="en-US" altLang="zh-CN" sz="2000" dirty="0" err="1"/>
              <a:t>fd</a:t>
            </a:r>
            <a:r>
              <a:rPr lang="en-US" altLang="zh-CN" sz="2000" dirty="0"/>
              <a:t>; </a:t>
            </a:r>
            <a:r>
              <a:rPr lang="en-US" altLang="zh-CN" sz="2000" dirty="0" smtClean="0"/>
              <a:t>   /* </a:t>
            </a:r>
            <a:r>
              <a:rPr lang="en-US" altLang="zh-CN" sz="2000" dirty="0"/>
              <a:t>`</a:t>
            </a:r>
            <a:r>
              <a:rPr lang="en-US" altLang="zh-CN" sz="2000" dirty="0" err="1"/>
              <a:t>struct</a:t>
            </a:r>
            <a:r>
              <a:rPr lang="en-US" altLang="zh-CN" sz="2000" dirty="0"/>
              <a:t> </a:t>
            </a:r>
            <a:r>
              <a:rPr lang="en-US" altLang="zh-CN" sz="2000" dirty="0" err="1"/>
              <a:t>hurd_fd</a:t>
            </a:r>
            <a:r>
              <a:rPr lang="en-US" altLang="zh-CN" sz="2000" dirty="0"/>
              <a:t>' pointer for descriptor.   */</a:t>
            </a:r>
            <a:br>
              <a:rPr lang="en-US" altLang="zh-CN" sz="2000" dirty="0"/>
            </a:br>
            <a:r>
              <a:rPr lang="en-US" altLang="zh-CN" sz="2000" dirty="0"/>
              <a:t>char *__data; </a:t>
            </a:r>
            <a:r>
              <a:rPr lang="en-US" altLang="zh-CN" sz="2000" dirty="0" smtClean="0"/>
              <a:t>   /* </a:t>
            </a:r>
            <a:r>
              <a:rPr lang="en-US" altLang="zh-CN" sz="2000" dirty="0"/>
              <a:t>Directory block.   */</a:t>
            </a:r>
            <a:br>
              <a:rPr lang="en-US" altLang="zh-CN" sz="2000" dirty="0"/>
            </a:br>
            <a:r>
              <a:rPr lang="en-US" altLang="zh-CN" sz="2000" dirty="0" smtClean="0"/>
              <a:t> </a:t>
            </a:r>
            <a:r>
              <a:rPr lang="en-US" altLang="zh-CN" sz="2000" dirty="0" err="1" smtClean="0"/>
              <a:t>int</a:t>
            </a:r>
            <a:r>
              <a:rPr lang="en-US" altLang="zh-CN" sz="2000" dirty="0" smtClean="0"/>
              <a:t> </a:t>
            </a:r>
            <a:r>
              <a:rPr lang="en-US" altLang="zh-CN" sz="2000" dirty="0"/>
              <a:t>__</a:t>
            </a:r>
            <a:r>
              <a:rPr lang="en-US" altLang="zh-CN" sz="2000" dirty="0" err="1"/>
              <a:t>entry_data</a:t>
            </a:r>
            <a:r>
              <a:rPr lang="en-US" altLang="zh-CN" sz="2000" dirty="0"/>
              <a:t>; </a:t>
            </a:r>
            <a:r>
              <a:rPr lang="en-US" altLang="zh-CN" sz="2000" dirty="0" smtClean="0"/>
              <a:t>  /* </a:t>
            </a:r>
            <a:r>
              <a:rPr lang="en-US" altLang="zh-CN" sz="2000" dirty="0"/>
              <a:t>Entry number `__data' corresponds to.   */</a:t>
            </a:r>
            <a:br>
              <a:rPr lang="en-US" altLang="zh-CN" sz="2000" dirty="0"/>
            </a:br>
            <a:r>
              <a:rPr lang="en-US" altLang="zh-CN" sz="2000" dirty="0" smtClean="0"/>
              <a:t> char </a:t>
            </a:r>
            <a:r>
              <a:rPr lang="en-US" altLang="zh-CN" sz="2000" dirty="0"/>
              <a:t>*__</a:t>
            </a:r>
            <a:r>
              <a:rPr lang="en-US" altLang="zh-CN" sz="2000" dirty="0" err="1"/>
              <a:t>ptr</a:t>
            </a:r>
            <a:r>
              <a:rPr lang="en-US" altLang="zh-CN" sz="2000" dirty="0"/>
              <a:t>; </a:t>
            </a:r>
            <a:r>
              <a:rPr lang="en-US" altLang="zh-CN" sz="2000" dirty="0" smtClean="0"/>
              <a:t>   /* </a:t>
            </a:r>
            <a:r>
              <a:rPr lang="en-US" altLang="zh-CN" sz="2000" dirty="0"/>
              <a:t>Current pointer into the block.   */</a:t>
            </a:r>
            <a:br>
              <a:rPr lang="en-US" altLang="zh-CN" sz="2000" dirty="0"/>
            </a:br>
            <a:r>
              <a:rPr lang="en-US" altLang="zh-CN" sz="2000" dirty="0" smtClean="0"/>
              <a:t> </a:t>
            </a:r>
            <a:r>
              <a:rPr lang="en-US" altLang="zh-CN" sz="2000" dirty="0" err="1" smtClean="0"/>
              <a:t>int</a:t>
            </a:r>
            <a:r>
              <a:rPr lang="en-US" altLang="zh-CN" sz="2000" dirty="0" smtClean="0"/>
              <a:t> </a:t>
            </a:r>
            <a:r>
              <a:rPr lang="en-US" altLang="zh-CN" sz="2000" dirty="0"/>
              <a:t>__</a:t>
            </a:r>
            <a:r>
              <a:rPr lang="en-US" altLang="zh-CN" sz="2000" dirty="0" err="1"/>
              <a:t>entry_ptr</a:t>
            </a:r>
            <a:r>
              <a:rPr lang="en-US" altLang="zh-CN" sz="2000" dirty="0" smtClean="0"/>
              <a:t>;    </a:t>
            </a:r>
            <a:r>
              <a:rPr lang="en-US" altLang="zh-CN" sz="2000" dirty="0"/>
              <a:t>/* Entry number `__</a:t>
            </a:r>
            <a:r>
              <a:rPr lang="en-US" altLang="zh-CN" sz="2000" dirty="0" err="1"/>
              <a:t>ptr</a:t>
            </a:r>
            <a:r>
              <a:rPr lang="en-US" altLang="zh-CN" sz="2000" dirty="0"/>
              <a:t>' corresponds to.   */</a:t>
            </a:r>
            <a:br>
              <a:rPr lang="en-US" altLang="zh-CN" sz="2000" dirty="0"/>
            </a:br>
            <a:r>
              <a:rPr lang="en-US" altLang="zh-CN" sz="2000" dirty="0" smtClean="0"/>
              <a:t> </a:t>
            </a:r>
            <a:r>
              <a:rPr lang="en-US" altLang="zh-CN" sz="2000" dirty="0" err="1" smtClean="0"/>
              <a:t>size_t</a:t>
            </a:r>
            <a:r>
              <a:rPr lang="en-US" altLang="zh-CN" sz="2000" dirty="0" smtClean="0"/>
              <a:t> </a:t>
            </a:r>
            <a:r>
              <a:rPr lang="en-US" altLang="zh-CN" sz="2000" dirty="0"/>
              <a:t>__allocation; </a:t>
            </a:r>
            <a:r>
              <a:rPr lang="en-US" altLang="zh-CN" sz="2000" dirty="0" smtClean="0"/>
              <a:t>  /* </a:t>
            </a:r>
            <a:r>
              <a:rPr lang="en-US" altLang="zh-CN" sz="2000" dirty="0"/>
              <a:t>Space allocated for the block.   */</a:t>
            </a:r>
            <a:br>
              <a:rPr lang="en-US" altLang="zh-CN" sz="2000" dirty="0"/>
            </a:br>
            <a:r>
              <a:rPr lang="en-US" altLang="zh-CN" sz="2000" dirty="0" smtClean="0"/>
              <a:t> </a:t>
            </a:r>
            <a:r>
              <a:rPr lang="en-US" altLang="zh-CN" sz="2000" dirty="0" err="1" smtClean="0"/>
              <a:t>size_t</a:t>
            </a:r>
            <a:r>
              <a:rPr lang="en-US" altLang="zh-CN" sz="2000" dirty="0" smtClean="0"/>
              <a:t> </a:t>
            </a:r>
            <a:r>
              <a:rPr lang="en-US" altLang="zh-CN" sz="2000" dirty="0"/>
              <a:t>__size</a:t>
            </a:r>
            <a:r>
              <a:rPr lang="en-US" altLang="zh-CN" sz="2000" dirty="0" smtClean="0"/>
              <a:t>;    </a:t>
            </a:r>
            <a:r>
              <a:rPr lang="en-US" altLang="zh-CN" sz="2000" dirty="0"/>
              <a:t>/* Total valid data in the block.   */</a:t>
            </a:r>
            <a:br>
              <a:rPr lang="en-US" altLang="zh-CN" sz="2000" dirty="0"/>
            </a:br>
            <a:r>
              <a:rPr lang="en-US" altLang="zh-CN" sz="2000" dirty="0"/>
              <a:t>__</a:t>
            </a:r>
            <a:r>
              <a:rPr lang="en-US" altLang="zh-CN" sz="2000" dirty="0" err="1"/>
              <a:t>libc_lock_define</a:t>
            </a:r>
            <a:r>
              <a:rPr lang="en-US" altLang="zh-CN" sz="2000" dirty="0"/>
              <a:t> (, __lock) </a:t>
            </a:r>
            <a:r>
              <a:rPr lang="en-US" altLang="zh-CN" sz="2000" dirty="0" smtClean="0"/>
              <a:t>   /* </a:t>
            </a:r>
            <a:r>
              <a:rPr lang="en-US" altLang="zh-CN" sz="2000" dirty="0" err="1"/>
              <a:t>Mutex</a:t>
            </a:r>
            <a:r>
              <a:rPr lang="en-US" altLang="zh-CN" sz="2000" dirty="0"/>
              <a:t> lock for this structure.   */</a:t>
            </a:r>
            <a:br>
              <a:rPr lang="en-US" altLang="zh-CN" sz="2000" dirty="0"/>
            </a:br>
            <a:r>
              <a:rPr lang="en-US" altLang="zh-CN" sz="2000" dirty="0"/>
              <a:t>};</a:t>
            </a:r>
            <a:r>
              <a:rPr lang="en-US" altLang="zh-CN" dirty="0"/>
              <a:t/>
            </a:r>
            <a:br>
              <a:rPr lang="en-US" altLang="zh-CN" dirty="0"/>
            </a:br>
            <a:r>
              <a:rPr lang="en-US" altLang="zh-CN" sz="2400" dirty="0" err="1"/>
              <a:t>typedef</a:t>
            </a:r>
            <a:r>
              <a:rPr lang="en-US" altLang="zh-CN" sz="2400" dirty="0"/>
              <a:t> </a:t>
            </a:r>
            <a:r>
              <a:rPr lang="en-US" altLang="zh-CN" sz="2400" dirty="0" err="1"/>
              <a:t>struct</a:t>
            </a:r>
            <a:r>
              <a:rPr lang="en-US" altLang="zh-CN" sz="2400" dirty="0"/>
              <a:t> __</a:t>
            </a:r>
            <a:r>
              <a:rPr lang="en-US" altLang="zh-CN" sz="2400" dirty="0" err="1"/>
              <a:t>dirstream</a:t>
            </a:r>
            <a:r>
              <a:rPr lang="en-US" altLang="zh-CN" sz="2400" dirty="0"/>
              <a:t> DIR;</a:t>
            </a:r>
            <a:endParaRPr lang="en-US" altLang="zh-CN" sz="2400" b="1" dirty="0"/>
          </a:p>
          <a:p>
            <a:pPr marL="0" indent="0">
              <a:buNone/>
            </a:pPr>
            <a:endParaRPr lang="zh-CN" altLang="en-US" dirty="0"/>
          </a:p>
        </p:txBody>
      </p:sp>
    </p:spTree>
    <p:extLst>
      <p:ext uri="{BB962C8B-B14F-4D97-AF65-F5344CB8AC3E}">
        <p14:creationId xmlns:p14="http://schemas.microsoft.com/office/powerpoint/2010/main" val="19191070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539552" y="1268760"/>
            <a:ext cx="8604448" cy="4525963"/>
          </a:xfrm>
        </p:spPr>
        <p:txBody>
          <a:bodyPr/>
          <a:lstStyle/>
          <a:p>
            <a:r>
              <a:rPr lang="zh-CN" altLang="en-US" dirty="0" smtClean="0"/>
              <a:t>结构体</a:t>
            </a:r>
            <a:r>
              <a:rPr lang="en-US" altLang="zh-CN" dirty="0" err="1" smtClean="0"/>
              <a:t>dirent</a:t>
            </a:r>
            <a:r>
              <a:rPr lang="zh-CN" altLang="en-US" dirty="0" smtClean="0"/>
              <a:t>定义</a:t>
            </a:r>
            <a:endParaRPr lang="en-US" altLang="zh-CN" dirty="0" smtClean="0"/>
          </a:p>
          <a:p>
            <a:pPr marL="0" indent="0">
              <a:buNone/>
            </a:pPr>
            <a:r>
              <a:rPr lang="en-US" altLang="zh-CN" sz="2400" b="1" dirty="0" err="1"/>
              <a:t>struct</a:t>
            </a:r>
            <a:r>
              <a:rPr lang="en-US" altLang="zh-CN" sz="2400" dirty="0"/>
              <a:t> </a:t>
            </a:r>
            <a:r>
              <a:rPr lang="en-US" altLang="zh-CN" sz="2400" dirty="0" err="1"/>
              <a:t>dirent</a:t>
            </a:r>
            <a:r>
              <a:rPr lang="en-US" altLang="zh-CN" sz="2400" dirty="0"/>
              <a:t>  </a:t>
            </a:r>
            <a:endParaRPr lang="en-US" altLang="zh-CN" sz="2400" dirty="0" smtClean="0"/>
          </a:p>
          <a:p>
            <a:pPr marL="0" indent="0">
              <a:buNone/>
            </a:pPr>
            <a:r>
              <a:rPr lang="en-US" altLang="zh-CN" sz="2400" dirty="0" smtClean="0"/>
              <a:t>{ </a:t>
            </a:r>
            <a:r>
              <a:rPr lang="en-US" altLang="zh-CN" sz="2400" dirty="0"/>
              <a:t>  </a:t>
            </a:r>
            <a:endParaRPr lang="en-US" altLang="zh-CN" sz="2400" dirty="0" smtClean="0"/>
          </a:p>
          <a:p>
            <a:pPr marL="0" indent="0">
              <a:buNone/>
            </a:pPr>
            <a:r>
              <a:rPr lang="en-US" altLang="zh-CN" sz="2400" dirty="0" smtClean="0"/>
              <a:t>long</a:t>
            </a:r>
            <a:r>
              <a:rPr lang="en-US" altLang="zh-CN" sz="2400" dirty="0"/>
              <a:t> </a:t>
            </a:r>
            <a:r>
              <a:rPr lang="en-US" altLang="zh-CN" sz="2400" dirty="0" err="1"/>
              <a:t>d_ino</a:t>
            </a:r>
            <a:r>
              <a:rPr lang="en-US" altLang="zh-CN" sz="2400" dirty="0" smtClean="0"/>
              <a:t>;   </a:t>
            </a:r>
            <a:r>
              <a:rPr lang="en-US" altLang="zh-CN" sz="2400" dirty="0"/>
              <a:t> /* </a:t>
            </a:r>
            <a:r>
              <a:rPr lang="en-US" altLang="zh-CN" sz="2400" dirty="0" err="1"/>
              <a:t>inode</a:t>
            </a:r>
            <a:r>
              <a:rPr lang="en-US" altLang="zh-CN" sz="2400" dirty="0"/>
              <a:t> number </a:t>
            </a:r>
            <a:r>
              <a:rPr lang="zh-CN" altLang="en-US" sz="2400" dirty="0"/>
              <a:t>索引节点号 *</a:t>
            </a:r>
            <a:r>
              <a:rPr lang="en-US" altLang="zh-CN" sz="2400" dirty="0"/>
              <a:t>/</a:t>
            </a:r>
            <a:r>
              <a:rPr lang="zh-CN" altLang="en-US" sz="2400" dirty="0"/>
              <a:t>  </a:t>
            </a:r>
            <a:endParaRPr lang="en-US" altLang="zh-CN" sz="2400" dirty="0" smtClean="0"/>
          </a:p>
          <a:p>
            <a:pPr marL="0" indent="0">
              <a:buNone/>
            </a:pPr>
            <a:r>
              <a:rPr lang="en-US" altLang="zh-CN" sz="2400" dirty="0" err="1" smtClean="0"/>
              <a:t>off_t</a:t>
            </a:r>
            <a:r>
              <a:rPr lang="en-US" altLang="zh-CN" sz="2400" dirty="0"/>
              <a:t> </a:t>
            </a:r>
            <a:r>
              <a:rPr lang="en-US" altLang="zh-CN" sz="2400" dirty="0" err="1"/>
              <a:t>d_off</a:t>
            </a:r>
            <a:r>
              <a:rPr lang="en-US" altLang="zh-CN" sz="2400" dirty="0" smtClean="0"/>
              <a:t>;   </a:t>
            </a:r>
            <a:r>
              <a:rPr lang="en-US" altLang="zh-CN" sz="2400" dirty="0"/>
              <a:t> /* offset to this </a:t>
            </a:r>
            <a:r>
              <a:rPr lang="en-US" altLang="zh-CN" sz="2400" dirty="0" err="1"/>
              <a:t>dirent</a:t>
            </a:r>
            <a:r>
              <a:rPr lang="en-US" altLang="zh-CN" sz="2400" dirty="0"/>
              <a:t> </a:t>
            </a:r>
            <a:r>
              <a:rPr lang="zh-CN" altLang="en-US" sz="2400" dirty="0"/>
              <a:t>在目录文件中的</a:t>
            </a:r>
            <a:r>
              <a:rPr lang="zh-CN" altLang="en-US" sz="2400" dirty="0" smtClean="0"/>
              <a:t>偏移</a:t>
            </a:r>
            <a:r>
              <a:rPr lang="zh-CN" altLang="en-US" sz="2400" dirty="0"/>
              <a:t> *</a:t>
            </a:r>
            <a:r>
              <a:rPr lang="en-US" altLang="zh-CN" sz="2400" dirty="0"/>
              <a:t>/</a:t>
            </a:r>
            <a:r>
              <a:rPr lang="zh-CN" altLang="en-US" sz="2400" dirty="0"/>
              <a:t>  　   </a:t>
            </a:r>
            <a:endParaRPr lang="en-US" altLang="zh-CN" sz="2400" dirty="0" smtClean="0"/>
          </a:p>
          <a:p>
            <a:pPr marL="0" indent="0">
              <a:buNone/>
            </a:pPr>
            <a:r>
              <a:rPr lang="en-US" altLang="zh-CN" sz="2400" dirty="0" smtClean="0"/>
              <a:t>unsigned</a:t>
            </a:r>
            <a:r>
              <a:rPr lang="en-US" altLang="zh-CN" sz="2400" dirty="0"/>
              <a:t> short </a:t>
            </a:r>
            <a:r>
              <a:rPr lang="en-US" altLang="zh-CN" sz="2400" dirty="0" err="1"/>
              <a:t>d_reclen</a:t>
            </a:r>
            <a:r>
              <a:rPr lang="en-US" altLang="zh-CN" sz="2400" dirty="0"/>
              <a:t>; </a:t>
            </a:r>
            <a:r>
              <a:rPr lang="en-US" altLang="zh-CN" sz="2400" dirty="0" smtClean="0"/>
              <a:t>  /*</a:t>
            </a:r>
            <a:r>
              <a:rPr lang="en-US" altLang="zh-CN" sz="2400" dirty="0"/>
              <a:t> length of this </a:t>
            </a:r>
            <a:r>
              <a:rPr lang="en-US" altLang="zh-CN" sz="2400" dirty="0" err="1"/>
              <a:t>d_name</a:t>
            </a:r>
            <a:r>
              <a:rPr lang="en-US" altLang="zh-CN" sz="2400" dirty="0"/>
              <a:t> </a:t>
            </a:r>
            <a:r>
              <a:rPr lang="zh-CN" altLang="en-US" sz="2400" dirty="0"/>
              <a:t>文件名长 *</a:t>
            </a:r>
            <a:r>
              <a:rPr lang="en-US" altLang="zh-CN" sz="2400" dirty="0"/>
              <a:t>/</a:t>
            </a:r>
            <a:r>
              <a:rPr lang="zh-CN" altLang="en-US" sz="2400" dirty="0"/>
              <a:t> </a:t>
            </a:r>
            <a:r>
              <a:rPr lang="zh-CN" altLang="en-US" sz="2400" dirty="0" smtClean="0"/>
              <a:t> </a:t>
            </a:r>
            <a:r>
              <a:rPr lang="zh-CN" altLang="en-US" sz="2400" dirty="0"/>
              <a:t>  </a:t>
            </a:r>
            <a:endParaRPr lang="en-US" altLang="zh-CN" sz="2400" dirty="0" smtClean="0"/>
          </a:p>
          <a:p>
            <a:pPr marL="0" indent="0">
              <a:buNone/>
            </a:pPr>
            <a:r>
              <a:rPr lang="en-US" altLang="zh-CN" sz="2400" dirty="0" smtClean="0"/>
              <a:t>unsigned</a:t>
            </a:r>
            <a:r>
              <a:rPr lang="en-US" altLang="zh-CN" sz="2400" dirty="0"/>
              <a:t> char </a:t>
            </a:r>
            <a:r>
              <a:rPr lang="en-US" altLang="zh-CN" sz="2400" dirty="0" err="1"/>
              <a:t>d_type</a:t>
            </a:r>
            <a:r>
              <a:rPr lang="en-US" altLang="zh-CN" sz="2400" dirty="0"/>
              <a:t>; /* the type of </a:t>
            </a:r>
            <a:r>
              <a:rPr lang="en-US" altLang="zh-CN" sz="2400" dirty="0" err="1"/>
              <a:t>d_name</a:t>
            </a:r>
            <a:r>
              <a:rPr lang="en-US" altLang="zh-CN" sz="2400" dirty="0"/>
              <a:t> </a:t>
            </a:r>
            <a:r>
              <a:rPr lang="zh-CN" altLang="en-US" sz="2400" dirty="0"/>
              <a:t>文件类型 *</a:t>
            </a:r>
            <a:r>
              <a:rPr lang="en-US" altLang="zh-CN" sz="2400" dirty="0"/>
              <a:t>/</a:t>
            </a:r>
            <a:r>
              <a:rPr lang="zh-CN" altLang="en-US" sz="2400" dirty="0"/>
              <a:t> 　   </a:t>
            </a:r>
          </a:p>
          <a:p>
            <a:pPr marL="0" indent="0">
              <a:buNone/>
            </a:pPr>
            <a:r>
              <a:rPr lang="en-US" altLang="zh-CN" sz="2400" dirty="0" smtClean="0"/>
              <a:t>char</a:t>
            </a:r>
            <a:r>
              <a:rPr lang="en-US" altLang="zh-CN" sz="2400" dirty="0"/>
              <a:t> </a:t>
            </a:r>
            <a:r>
              <a:rPr lang="en-US" altLang="zh-CN" sz="2400" dirty="0" err="1"/>
              <a:t>d_name</a:t>
            </a:r>
            <a:r>
              <a:rPr lang="en-US" altLang="zh-CN" sz="2400" dirty="0"/>
              <a:t> [NAME_MAX+1]; /* file name (null-terminated) </a:t>
            </a:r>
            <a:r>
              <a:rPr lang="zh-CN" altLang="en-US" sz="2400" dirty="0"/>
              <a:t>文件名，最长</a:t>
            </a:r>
            <a:r>
              <a:rPr lang="en-US" altLang="zh-CN" sz="2400" dirty="0"/>
              <a:t>255</a:t>
            </a:r>
            <a:r>
              <a:rPr lang="zh-CN" altLang="en-US" sz="2400" dirty="0"/>
              <a:t>字符 *</a:t>
            </a:r>
            <a:r>
              <a:rPr lang="en-US" altLang="zh-CN" sz="2400" dirty="0"/>
              <a:t>/</a:t>
            </a:r>
            <a:r>
              <a:rPr lang="zh-CN" altLang="en-US" sz="2400" dirty="0"/>
              <a:t>  </a:t>
            </a:r>
            <a:endParaRPr lang="en-US" altLang="zh-CN" sz="2400" dirty="0" smtClean="0"/>
          </a:p>
          <a:p>
            <a:pPr marL="0" indent="0">
              <a:buNone/>
            </a:pPr>
            <a:r>
              <a:rPr lang="en-US" altLang="zh-CN" sz="2400" dirty="0" smtClean="0"/>
              <a:t>}</a:t>
            </a:r>
            <a:r>
              <a:rPr lang="en-US" altLang="zh-CN" sz="2400" dirty="0"/>
              <a:t>  </a:t>
            </a:r>
            <a:endParaRPr lang="zh-CN" altLang="en-US" sz="2400"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6655875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2032000" y="2609850"/>
            <a:ext cx="5080000" cy="250825"/>
          </a:xfrm>
          <a:prstGeom prst="rect">
            <a:avLst/>
          </a:prstGeom>
          <a:noFill/>
          <a:ln w="9525">
            <a:noFill/>
          </a:ln>
        </p:spPr>
        <p:txBody>
          <a:bodyPr>
            <a:spAutoFit/>
          </a:bodyPr>
          <a:lstStyle/>
          <a:p>
            <a:pPr indent="266700"/>
            <a:r>
              <a:rPr lang="zh-CN" altLang="en-US" sz="1050" noProof="1">
                <a:latin typeface="宋体" panose="02010600030101010101" pitchFamily="2" charset="-122"/>
                <a:cs typeface="宋体" panose="02010600030101010101" pitchFamily="2" charset="-122"/>
              </a:rPr>
              <a:t>：</a:t>
            </a:r>
            <a:endParaRPr lang="zh-CN" altLang="en-US" noProof="1"/>
          </a:p>
        </p:txBody>
      </p:sp>
      <p:graphicFrame>
        <p:nvGraphicFramePr>
          <p:cNvPr id="3" name="表格 2"/>
          <p:cNvGraphicFramePr/>
          <p:nvPr>
            <p:extLst>
              <p:ext uri="{D42A27DB-BD31-4B8C-83A1-F6EECF244321}">
                <p14:modId xmlns:p14="http://schemas.microsoft.com/office/powerpoint/2010/main" val="2848651300"/>
              </p:ext>
            </p:extLst>
          </p:nvPr>
        </p:nvGraphicFramePr>
        <p:xfrm>
          <a:off x="827584" y="2204864"/>
          <a:ext cx="7704856" cy="2706104"/>
        </p:xfrm>
        <a:graphic>
          <a:graphicData uri="http://schemas.openxmlformats.org/drawingml/2006/table">
            <a:tbl>
              <a:tblPr firstRow="1" bandRow="1">
                <a:tableStyleId>{5940675A-B579-460E-94D1-54222C63F5DA}</a:tableStyleId>
              </a:tblPr>
              <a:tblGrid>
                <a:gridCol w="2196513"/>
                <a:gridCol w="5508343"/>
              </a:tblGrid>
              <a:tr h="384045">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所需头文件</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dirty="0">
                          <a:latin typeface="Times New Roman" panose="02020603050405020304" pitchFamily="18" charset="0"/>
                          <a:ea typeface="Times New Roman" panose="02020603050405020304" pitchFamily="18" charset="0"/>
                          <a:cs typeface="Times New Roman" panose="02020603050405020304" pitchFamily="18" charset="0"/>
                        </a:rPr>
                        <a:t>#include&lt;sys/</a:t>
                      </a:r>
                      <a:r>
                        <a:rPr lang="en-US" altLang="zh-CN" sz="1400" b="0" u="none" dirty="0" err="1">
                          <a:latin typeface="Times New Roman" panose="02020603050405020304" pitchFamily="18" charset="0"/>
                          <a:ea typeface="Times New Roman" panose="02020603050405020304" pitchFamily="18" charset="0"/>
                          <a:cs typeface="Times New Roman" panose="02020603050405020304" pitchFamily="18" charset="0"/>
                        </a:rPr>
                        <a:t>types.h</a:t>
                      </a:r>
                      <a:r>
                        <a:rPr lang="en-US" altLang="zh-CN" sz="1400" b="0" u="none" dirty="0" smtClean="0">
                          <a:latin typeface="Times New Roman" panose="02020603050405020304" pitchFamily="18" charset="0"/>
                          <a:ea typeface="Times New Roman" panose="02020603050405020304" pitchFamily="18" charset="0"/>
                          <a:cs typeface="Times New Roman" panose="02020603050405020304" pitchFamily="18" charset="0"/>
                        </a:rPr>
                        <a:t>&gt;</a:t>
                      </a:r>
                    </a:p>
                    <a:p>
                      <a:pPr marL="0" indent="0" algn="l">
                        <a:buNone/>
                      </a:pPr>
                      <a:r>
                        <a:rPr lang="en-US" altLang="zh-CN" sz="1400" b="0" u="none"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400" b="0" u="none" dirty="0">
                          <a:latin typeface="Times New Roman" panose="02020603050405020304" pitchFamily="18" charset="0"/>
                          <a:ea typeface="Times New Roman" panose="02020603050405020304" pitchFamily="18" charset="0"/>
                          <a:cs typeface="Times New Roman" panose="02020603050405020304" pitchFamily="18" charset="0"/>
                        </a:rPr>
                        <a:t>include&lt;</a:t>
                      </a:r>
                      <a:r>
                        <a:rPr lang="en-US" altLang="zh-CN" sz="1400" b="0" u="none" dirty="0" err="1">
                          <a:latin typeface="Times New Roman" panose="02020603050405020304" pitchFamily="18" charset="0"/>
                          <a:ea typeface="Times New Roman" panose="02020603050405020304" pitchFamily="18" charset="0"/>
                          <a:cs typeface="Times New Roman" panose="02020603050405020304" pitchFamily="18" charset="0"/>
                        </a:rPr>
                        <a:t>dirent.h</a:t>
                      </a:r>
                      <a:r>
                        <a:rPr lang="en-US" altLang="zh-CN" sz="1400" b="0" u="none" dirty="0">
                          <a:latin typeface="Times New Roman" panose="02020603050405020304" pitchFamily="18" charset="0"/>
                          <a:ea typeface="Times New Roman" panose="02020603050405020304" pitchFamily="18" charset="0"/>
                          <a:cs typeface="Times New Roman" panose="02020603050405020304" pitchFamily="18" charset="0"/>
                        </a:rPr>
                        <a:t>&gt;</a:t>
                      </a: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4042">
                <a:tc>
                  <a:txBody>
                    <a:bodyPr/>
                    <a:lstStyle/>
                    <a:p>
                      <a:pPr marL="0" indent="0" algn="l">
                        <a:buNone/>
                      </a:pPr>
                      <a:r>
                        <a:rPr lang="zh-CN" altLang="en-US" sz="1400" b="0" u="none">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打开目录</a:t>
                      </a:r>
                      <a:r>
                        <a:rPr lang="zh-CN" altLang="en-US" sz="1400" b="0" u="none">
                          <a:highlight>
                            <a:srgbClr val="E6E6E6"/>
                          </a:highlight>
                          <a:latin typeface="宋体" panose="02010600030101010101" pitchFamily="2" charset="-122"/>
                          <a:ea typeface="宋体" panose="02010600030101010101" pitchFamily="2" charset="-122"/>
                          <a:cs typeface="宋体" panose="02010600030101010101" pitchFamily="2" charset="-122"/>
                        </a:rPr>
                        <a:t>文件</a:t>
                      </a:r>
                      <a:endPar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84042">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函数原型</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DIR * opendir(const char * name);</a:t>
                      </a: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2074">
                <a:tc>
                  <a:txBody>
                    <a:bodyPr/>
                    <a:lstStyle/>
                    <a:p>
                      <a:pPr marL="0" indent="0" algn="l">
                        <a:buNone/>
                      </a:pPr>
                      <a:r>
                        <a:rPr lang="zh-CN" altLang="en-US" sz="14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打开参数</a:t>
                      </a:r>
                      <a:r>
                        <a:rPr lang="en-US" altLang="zh-CN"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name</a:t>
                      </a: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指定的目录，并返回</a:t>
                      </a:r>
                      <a:r>
                        <a:rPr lang="en-US" altLang="zh-CN"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DIR*</a:t>
                      </a: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形态的目录流</a:t>
                      </a:r>
                      <a:r>
                        <a:rPr lang="zh-CN" altLang="en-US" sz="1400" b="0" u="none">
                          <a:highlight>
                            <a:srgbClr val="E6E6E6"/>
                          </a:highlight>
                          <a:latin typeface="宋体" panose="02010600030101010101" pitchFamily="2" charset="-122"/>
                          <a:ea typeface="宋体" panose="02010600030101010101" pitchFamily="2" charset="-122"/>
                          <a:cs typeface="宋体" panose="02010600030101010101" pitchFamily="2" charset="-122"/>
                        </a:rPr>
                        <a:t>。</a:t>
                      </a: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和</a:t>
                      </a:r>
                      <a:r>
                        <a:rPr lang="en-US" altLang="zh-CN"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open(</a:t>
                      </a:r>
                      <a:r>
                        <a:rPr lang="en-US" altLang="zh-CN" sz="1400" b="0" u="none">
                          <a:highlight>
                            <a:srgbClr val="E6E6E6"/>
                          </a:highlight>
                          <a:latin typeface="宋体" panose="02010600030101010101" pitchFamily="2" charset="-122"/>
                          <a:ea typeface="宋体" panose="02010600030101010101" pitchFamily="2" charset="-122"/>
                          <a:cs typeface="宋体" panose="02010600030101010101" pitchFamily="2" charset="-122"/>
                        </a:rPr>
                        <a:t> </a:t>
                      </a:r>
                      <a:r>
                        <a:rPr lang="en-US" altLang="zh-CN"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4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类似，接下来对目录的读取和搜索都要使用此返回值</a:t>
                      </a: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84042">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函数返回值</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Times New Roman" panose="02020603050405020304" pitchFamily="18" charset="0"/>
                          <a:ea typeface="Times New Roman" panose="02020603050405020304" pitchFamily="18" charset="0"/>
                          <a:cs typeface="Times New Roman" panose="02020603050405020304" pitchFamily="18" charset="0"/>
                        </a:rPr>
                        <a:t>成功则返回</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DIR* </a:t>
                      </a:r>
                      <a:r>
                        <a:rPr lang="zh-CN" altLang="en-US" sz="1400" b="0" u="none">
                          <a:latin typeface="Times New Roman" panose="02020603050405020304" pitchFamily="18" charset="0"/>
                          <a:ea typeface="Times New Roman" panose="02020603050405020304" pitchFamily="18" charset="0"/>
                          <a:cs typeface="Times New Roman" panose="02020603050405020304" pitchFamily="18" charset="0"/>
                        </a:rPr>
                        <a:t>型态的目录流，打开失败则返回</a:t>
                      </a: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NULL</a:t>
                      </a:r>
                      <a:endParaRPr lang="zh-CN" altLang="en-US"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4042">
                <a:tc>
                  <a:txBody>
                    <a:bodyPr/>
                    <a:lstStyle/>
                    <a:p>
                      <a:pPr marL="0" indent="0" algn="l">
                        <a:buNone/>
                      </a:pPr>
                      <a:r>
                        <a:rPr lang="zh-CN" altLang="en-US" sz="14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备注</a:t>
                      </a:r>
                    </a:p>
                  </a:txBody>
                  <a:tcPr marL="68586" marR="68586" marT="35571" marB="3557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endParaRPr lang="zh-CN" altLang="en-US" sz="14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6" marR="68586" marT="35571" marB="3557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bl>
          </a:graphicData>
        </a:graphic>
      </p:graphicFrame>
      <p:sp>
        <p:nvSpPr>
          <p:cNvPr id="2" name="标题 1"/>
          <p:cNvSpPr>
            <a:spLocks noGrp="1"/>
          </p:cNvSpPr>
          <p:nvPr>
            <p:ph type="title"/>
          </p:nvPr>
        </p:nvSpPr>
        <p:spPr/>
        <p:txBody>
          <a:bodyPr/>
          <a:lstStyle/>
          <a:p>
            <a:r>
              <a:rPr lang="zh-CN" altLang="en-US" dirty="0"/>
              <a:t>特殊文件的操作</a:t>
            </a:r>
          </a:p>
        </p:txBody>
      </p:sp>
      <p:sp>
        <p:nvSpPr>
          <p:cNvPr id="9" name="内容占位符 2"/>
          <p:cNvSpPr>
            <a:spLocks noGrp="1"/>
          </p:cNvSpPr>
          <p:nvPr>
            <p:ph idx="1"/>
          </p:nvPr>
        </p:nvSpPr>
        <p:spPr>
          <a:xfrm>
            <a:off x="684213" y="1412875"/>
            <a:ext cx="8229600" cy="3240261"/>
          </a:xfrm>
        </p:spPr>
        <p:txBody>
          <a:bodyPr/>
          <a:lstStyle/>
          <a:p>
            <a:r>
              <a:rPr lang="en-US" altLang="zh-CN" dirty="0" err="1" smtClean="0"/>
              <a:t>opendir</a:t>
            </a:r>
            <a:r>
              <a:rPr lang="zh-CN" altLang="en-US" dirty="0" smtClean="0"/>
              <a:t>函数说明</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3607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4213" y="1412875"/>
            <a:ext cx="8229600" cy="3240261"/>
          </a:xfrm>
        </p:spPr>
        <p:txBody>
          <a:bodyPr/>
          <a:lstStyle/>
          <a:p>
            <a:r>
              <a:rPr lang="en-US" altLang="zh-CN" dirty="0" err="1"/>
              <a:t>r</a:t>
            </a:r>
            <a:r>
              <a:rPr lang="en-US" altLang="zh-CN" dirty="0" err="1" smtClean="0"/>
              <a:t>eaddir</a:t>
            </a:r>
            <a:r>
              <a:rPr lang="zh-CN" altLang="en-US" dirty="0" smtClean="0"/>
              <a:t>函数</a:t>
            </a:r>
            <a:r>
              <a:rPr lang="zh-CN" altLang="en-US" dirty="0"/>
              <a:t>说明</a:t>
            </a:r>
            <a:endParaRPr lang="en-US" altLang="zh-CN" dirty="0" smtClean="0"/>
          </a:p>
          <a:p>
            <a:endParaRPr lang="zh-CN" altLang="en-US" dirty="0"/>
          </a:p>
        </p:txBody>
      </p:sp>
      <p:graphicFrame>
        <p:nvGraphicFramePr>
          <p:cNvPr id="5" name="表格 4"/>
          <p:cNvGraphicFramePr/>
          <p:nvPr>
            <p:extLst>
              <p:ext uri="{D42A27DB-BD31-4B8C-83A1-F6EECF244321}">
                <p14:modId xmlns:p14="http://schemas.microsoft.com/office/powerpoint/2010/main" val="3165138211"/>
              </p:ext>
            </p:extLst>
          </p:nvPr>
        </p:nvGraphicFramePr>
        <p:xfrm>
          <a:off x="755576" y="2204864"/>
          <a:ext cx="7856538" cy="2793999"/>
        </p:xfrm>
        <a:graphic>
          <a:graphicData uri="http://schemas.openxmlformats.org/drawingml/2006/table">
            <a:tbl>
              <a:tblPr firstRow="1" bandRow="1">
                <a:tableStyleId>{5940675A-B579-460E-94D1-54222C63F5DA}</a:tableStyleId>
              </a:tblPr>
              <a:tblGrid>
                <a:gridCol w="2239736"/>
                <a:gridCol w="5616802"/>
              </a:tblGrid>
              <a:tr h="680721">
                <a:tc>
                  <a:txBody>
                    <a:bodyPr/>
                    <a:lstStyle/>
                    <a:p>
                      <a:pPr marL="0" indent="0" algn="l">
                        <a:buNone/>
                      </a:pPr>
                      <a:r>
                        <a:rPr lang="zh-CN" altLang="en-US" sz="2000" b="0" u="none" dirty="0">
                          <a:latin typeface="+mn-ea"/>
                          <a:ea typeface="+mn-ea"/>
                          <a:cs typeface="宋体" panose="02010600030101010101" pitchFamily="2" charset="-122"/>
                        </a:rPr>
                        <a:t>所需头文件</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dirty="0">
                          <a:latin typeface="+mn-ea"/>
                          <a:ea typeface="+mn-ea"/>
                          <a:cs typeface="宋体" panose="02010600030101010101" pitchFamily="2" charset="-122"/>
                        </a:rPr>
                        <a:t>#include&lt;sys/</a:t>
                      </a:r>
                      <a:r>
                        <a:rPr lang="en-US" altLang="zh-CN" sz="2000" b="0" u="none" dirty="0" err="1">
                          <a:latin typeface="+mn-ea"/>
                          <a:ea typeface="+mn-ea"/>
                          <a:cs typeface="宋体" panose="02010600030101010101" pitchFamily="2" charset="-122"/>
                        </a:rPr>
                        <a:t>types.h</a:t>
                      </a:r>
                      <a:r>
                        <a:rPr lang="en-US" altLang="zh-CN" sz="2000" b="0" u="none" dirty="0" smtClean="0">
                          <a:latin typeface="+mn-ea"/>
                          <a:ea typeface="+mn-ea"/>
                          <a:cs typeface="宋体" panose="02010600030101010101" pitchFamily="2" charset="-122"/>
                        </a:rPr>
                        <a:t>&gt;</a:t>
                      </a:r>
                    </a:p>
                    <a:p>
                      <a:pPr marL="0" indent="0" algn="l">
                        <a:buNone/>
                      </a:pPr>
                      <a:r>
                        <a:rPr lang="en-US" altLang="zh-CN" sz="2000" b="0" u="none" dirty="0" smtClean="0">
                          <a:latin typeface="+mn-ea"/>
                          <a:ea typeface="+mn-ea"/>
                          <a:cs typeface="Times New Roman" panose="02020603050405020304" pitchFamily="18" charset="0"/>
                        </a:rPr>
                        <a:t>#</a:t>
                      </a:r>
                      <a:r>
                        <a:rPr lang="en-US" altLang="zh-CN" sz="2000" b="0" u="none" dirty="0">
                          <a:latin typeface="+mn-ea"/>
                          <a:ea typeface="+mn-ea"/>
                          <a:cs typeface="Times New Roman" panose="02020603050405020304" pitchFamily="18" charset="0"/>
                        </a:rPr>
                        <a:t>include&lt;sys/</a:t>
                      </a:r>
                      <a:r>
                        <a:rPr lang="en-US" altLang="zh-CN" sz="2000" b="0" u="none" dirty="0" err="1">
                          <a:latin typeface="+mn-ea"/>
                          <a:ea typeface="+mn-ea"/>
                          <a:cs typeface="Times New Roman" panose="02020603050405020304" pitchFamily="18" charset="0"/>
                        </a:rPr>
                        <a:t>stat.h</a:t>
                      </a:r>
                      <a:r>
                        <a:rPr lang="en-US" altLang="zh-CN" sz="2000" b="0" u="none" dirty="0" smtClean="0">
                          <a:latin typeface="+mn-ea"/>
                          <a:ea typeface="+mn-ea"/>
                          <a:cs typeface="Times New Roman" panose="02020603050405020304" pitchFamily="18" charset="0"/>
                        </a:rPr>
                        <a:t>&gt;</a:t>
                      </a:r>
                    </a:p>
                    <a:p>
                      <a:pPr marL="0" indent="0" algn="l">
                        <a:buNone/>
                      </a:pPr>
                      <a:r>
                        <a:rPr lang="en-US" altLang="zh-CN" sz="2000" b="0" u="none" dirty="0" smtClean="0">
                          <a:latin typeface="+mn-ea"/>
                          <a:ea typeface="+mn-ea"/>
                          <a:cs typeface="宋体" panose="02010600030101010101" pitchFamily="2" charset="-122"/>
                        </a:rPr>
                        <a:t>#</a:t>
                      </a:r>
                      <a:r>
                        <a:rPr lang="en-US" altLang="zh-CN" sz="2000" b="0" u="none" dirty="0">
                          <a:latin typeface="+mn-ea"/>
                          <a:ea typeface="+mn-ea"/>
                          <a:cs typeface="Times New Roman" panose="02020603050405020304" pitchFamily="18" charset="0"/>
                        </a:rPr>
                        <a:t>include&lt;</a:t>
                      </a:r>
                      <a:r>
                        <a:rPr lang="en-US" altLang="zh-CN" sz="2000" b="0" u="none" dirty="0" err="1">
                          <a:latin typeface="+mn-ea"/>
                          <a:ea typeface="+mn-ea"/>
                          <a:cs typeface="Times New Roman" panose="02020603050405020304" pitchFamily="18" charset="0"/>
                        </a:rPr>
                        <a:t>fcntl.h</a:t>
                      </a:r>
                      <a:r>
                        <a:rPr lang="en-US" altLang="zh-CN" sz="2000" b="0" u="none" dirty="0">
                          <a:latin typeface="+mn-ea"/>
                          <a:ea typeface="+mn-ea"/>
                          <a:cs typeface="Times New Roman" panose="02020603050405020304" pitchFamily="18" charset="0"/>
                        </a:rPr>
                        <a:t>&gt;</a:t>
                      </a:r>
                      <a:endParaRPr lang="en-US" altLang="zh-CN" sz="2000" b="0" u="none" dirty="0">
                        <a:latin typeface="+mn-ea"/>
                        <a:ea typeface="+mn-ea"/>
                        <a:cs typeface="宋体" panose="02010600030101010101" pitchFamily="2" charset="-122"/>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读取目录</a:t>
                      </a: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文件</a:t>
                      </a:r>
                      <a:endParaRPr lang="zh-CN" altLang="en-US" sz="20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7592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函数原型</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struct dirent * readdir(DIR * dir);</a:t>
                      </a: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返回参数</a:t>
                      </a:r>
                      <a:r>
                        <a:rPr lang="en-US" altLang="zh-CN" sz="20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dir</a:t>
                      </a:r>
                      <a:r>
                        <a:rPr lang="zh-CN" altLang="en-US" sz="2000" b="0" u="none">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目录流的下个目录进入点</a:t>
                      </a: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680721">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函数返回值</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rPr>
                        <a:t>成功则返回下个目录进入点</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rPr>
                        <a:t>有错误发生或读取到目录文件尾则返回</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NULL</a:t>
                      </a:r>
                      <a:endPar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151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a:xfrm>
            <a:off x="684213" y="1412875"/>
            <a:ext cx="8229600" cy="3240261"/>
          </a:xfrm>
        </p:spPr>
        <p:txBody>
          <a:bodyPr/>
          <a:lstStyle/>
          <a:p>
            <a:r>
              <a:rPr lang="en-US" altLang="zh-CN" dirty="0" err="1" smtClean="0"/>
              <a:t>closedir</a:t>
            </a:r>
            <a:r>
              <a:rPr lang="zh-CN" altLang="en-US" dirty="0" smtClean="0"/>
              <a:t>函数</a:t>
            </a:r>
            <a:r>
              <a:rPr lang="zh-CN" altLang="en-US" dirty="0"/>
              <a:t>说明</a:t>
            </a:r>
            <a:endParaRPr lang="en-US" altLang="zh-CN" dirty="0" smtClean="0"/>
          </a:p>
          <a:p>
            <a:endParaRPr lang="zh-CN" altLang="en-US" dirty="0"/>
          </a:p>
        </p:txBody>
      </p:sp>
      <p:graphicFrame>
        <p:nvGraphicFramePr>
          <p:cNvPr id="5" name="表格 4"/>
          <p:cNvGraphicFramePr/>
          <p:nvPr>
            <p:extLst>
              <p:ext uri="{D42A27DB-BD31-4B8C-83A1-F6EECF244321}">
                <p14:modId xmlns:p14="http://schemas.microsoft.com/office/powerpoint/2010/main" val="4195888014"/>
              </p:ext>
            </p:extLst>
          </p:nvPr>
        </p:nvGraphicFramePr>
        <p:xfrm>
          <a:off x="755576" y="2204864"/>
          <a:ext cx="7856538" cy="2489202"/>
        </p:xfrm>
        <a:graphic>
          <a:graphicData uri="http://schemas.openxmlformats.org/drawingml/2006/table">
            <a:tbl>
              <a:tblPr firstRow="1" bandRow="1">
                <a:tableStyleId>{5940675A-B579-460E-94D1-54222C63F5DA}</a:tableStyleId>
              </a:tblPr>
              <a:tblGrid>
                <a:gridCol w="2239736"/>
                <a:gridCol w="5616802"/>
              </a:tblGrid>
              <a:tr h="680721">
                <a:tc>
                  <a:txBody>
                    <a:bodyPr/>
                    <a:lstStyle/>
                    <a:p>
                      <a:pPr marL="0" indent="0" algn="l">
                        <a:buNone/>
                      </a:pPr>
                      <a:r>
                        <a:rPr lang="zh-CN" altLang="en-US" sz="2000" b="0" u="none" dirty="0">
                          <a:latin typeface="+mn-ea"/>
                          <a:ea typeface="+mn-ea"/>
                          <a:cs typeface="宋体" panose="02010600030101010101" pitchFamily="2" charset="-122"/>
                        </a:rPr>
                        <a:t>所需头文件</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dirty="0">
                          <a:latin typeface="+mn-ea"/>
                          <a:ea typeface="+mn-ea"/>
                          <a:cs typeface="宋体" panose="02010600030101010101" pitchFamily="2" charset="-122"/>
                        </a:rPr>
                        <a:t>#include&lt;sys/</a:t>
                      </a:r>
                      <a:r>
                        <a:rPr lang="en-US" altLang="zh-CN" sz="2000" b="0" u="none" dirty="0" err="1">
                          <a:latin typeface="+mn-ea"/>
                          <a:ea typeface="+mn-ea"/>
                          <a:cs typeface="宋体" panose="02010600030101010101" pitchFamily="2" charset="-122"/>
                        </a:rPr>
                        <a:t>types.h</a:t>
                      </a:r>
                      <a:r>
                        <a:rPr lang="en-US" altLang="zh-CN" sz="2000" b="0" u="none" dirty="0" smtClean="0">
                          <a:latin typeface="+mn-ea"/>
                          <a:ea typeface="+mn-ea"/>
                          <a:cs typeface="宋体" panose="02010600030101010101" pitchFamily="2" charset="-122"/>
                        </a:rPr>
                        <a:t>&gt;</a:t>
                      </a:r>
                    </a:p>
                    <a:p>
                      <a:pPr marL="0" indent="0" algn="l">
                        <a:buNone/>
                      </a:pPr>
                      <a:r>
                        <a:rPr lang="en-US" altLang="zh-CN" sz="2000" b="0" u="none" dirty="0" smtClean="0">
                          <a:latin typeface="+mn-ea"/>
                          <a:ea typeface="+mn-ea"/>
                          <a:cs typeface="宋体" panose="02010600030101010101" pitchFamily="2" charset="-122"/>
                        </a:rPr>
                        <a:t>#</a:t>
                      </a:r>
                      <a:r>
                        <a:rPr lang="en-US" altLang="zh-CN" sz="2000" b="0" u="none" dirty="0" smtClean="0">
                          <a:latin typeface="+mn-ea"/>
                          <a:ea typeface="+mn-ea"/>
                          <a:cs typeface="Times New Roman" panose="02020603050405020304" pitchFamily="18" charset="0"/>
                        </a:rPr>
                        <a:t>include&lt;</a:t>
                      </a:r>
                      <a:r>
                        <a:rPr lang="en-US" altLang="zh-CN" sz="2000" b="0" u="none" dirty="0" err="1" smtClean="0">
                          <a:latin typeface="+mn-ea"/>
                          <a:ea typeface="+mn-ea"/>
                          <a:cs typeface="Times New Roman" panose="02020603050405020304" pitchFamily="18" charset="0"/>
                        </a:rPr>
                        <a:t>dirent.h</a:t>
                      </a:r>
                      <a:r>
                        <a:rPr lang="en-US" altLang="zh-CN" sz="2000" b="0" u="none" dirty="0">
                          <a:latin typeface="+mn-ea"/>
                          <a:ea typeface="+mn-ea"/>
                          <a:cs typeface="Times New Roman" panose="02020603050405020304" pitchFamily="18" charset="0"/>
                        </a:rPr>
                        <a:t>&gt;</a:t>
                      </a:r>
                      <a:endParaRPr lang="en-US" altLang="zh-CN" sz="2000" b="0" u="none" dirty="0">
                        <a:latin typeface="+mn-ea"/>
                        <a:ea typeface="+mn-ea"/>
                        <a:cs typeface="宋体" panose="02010600030101010101" pitchFamily="2" charset="-122"/>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lstStyle/>
                    <a:p>
                      <a:pPr marL="0" indent="0" algn="l">
                        <a:buNone/>
                      </a:pP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函数功能</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smtClean="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关闭目录</a:t>
                      </a:r>
                      <a:r>
                        <a:rPr lang="zh-CN" altLang="en-US" sz="2000" b="0" u="none" dirty="0">
                          <a:highlight>
                            <a:srgbClr val="E6E6E6"/>
                          </a:highlight>
                          <a:latin typeface="宋体" panose="02010600030101010101" pitchFamily="2" charset="-122"/>
                          <a:ea typeface="宋体" panose="02010600030101010101" pitchFamily="2" charset="-122"/>
                          <a:cs typeface="宋体" panose="02010600030101010101" pitchFamily="2" charset="-122"/>
                        </a:rPr>
                        <a:t>文件</a:t>
                      </a:r>
                      <a:endParaRPr lang="zh-CN" altLang="en-US" sz="20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375920">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函数原型</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2000" b="0" u="none" dirty="0" err="1" smtClean="0">
                          <a:latin typeface="Times New Roman" panose="02020603050405020304" pitchFamily="18" charset="0"/>
                          <a:ea typeface="Times New Roman" panose="02020603050405020304" pitchFamily="18" charset="0"/>
                          <a:cs typeface="Times New Roman" panose="02020603050405020304" pitchFamily="18" charset="0"/>
                        </a:rPr>
                        <a:t>int</a:t>
                      </a:r>
                      <a:r>
                        <a:rPr lang="en-US" altLang="zh-CN" sz="2000" b="0" u="none"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0" u="none" dirty="0" err="1" smtClean="0">
                          <a:latin typeface="Times New Roman" panose="02020603050405020304" pitchFamily="18" charset="0"/>
                          <a:ea typeface="Times New Roman" panose="02020603050405020304" pitchFamily="18" charset="0"/>
                          <a:cs typeface="Times New Roman" panose="02020603050405020304" pitchFamily="18" charset="0"/>
                        </a:rPr>
                        <a:t>closedir</a:t>
                      </a:r>
                      <a:r>
                        <a:rPr lang="en-US" altLang="zh-CN" sz="2000" b="0" u="none" dirty="0" smtClean="0">
                          <a:latin typeface="Times New Roman" panose="02020603050405020304" pitchFamily="18" charset="0"/>
                          <a:ea typeface="Times New Roman" panose="02020603050405020304" pitchFamily="18" charset="0"/>
                          <a:cs typeface="Times New Roman" panose="02020603050405020304" pitchFamily="18" charset="0"/>
                        </a:rPr>
                        <a:t>(DIR </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0" u="none" dirty="0" err="1">
                          <a:latin typeface="Times New Roman" panose="02020603050405020304" pitchFamily="18" charset="0"/>
                          <a:ea typeface="Times New Roman" panose="02020603050405020304" pitchFamily="18" charset="0"/>
                          <a:cs typeface="Times New Roman" panose="02020603050405020304" pitchFamily="18" charset="0"/>
                        </a:rPr>
                        <a:t>dir</a:t>
                      </a:r>
                      <a:r>
                        <a:rPr lang="en-US" altLang="zh-CN" sz="2000" b="0" u="none" dirty="0">
                          <a:latin typeface="Times New Roman" panose="02020603050405020304" pitchFamily="18" charset="0"/>
                          <a:ea typeface="Times New Roman" panose="02020603050405020304" pitchFamily="18" charset="0"/>
                          <a:cs typeface="Times New Roman" panose="02020603050405020304" pitchFamily="18" charset="0"/>
                        </a:rPr>
                        <a:t>);</a:t>
                      </a: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lstStyle/>
                    <a:p>
                      <a:pPr marL="0" indent="0" algn="l">
                        <a:buNone/>
                      </a:pPr>
                      <a:r>
                        <a:rPr lang="zh-CN" altLang="en-US" sz="2000" b="0" u="none">
                          <a:highlight>
                            <a:srgbClr val="E6E6E6"/>
                          </a:highlight>
                          <a:latin typeface="宋体" panose="02010600030101010101" pitchFamily="2" charset="-122"/>
                          <a:ea typeface="宋体" panose="02010600030101010101" pitchFamily="2" charset="-122"/>
                          <a:cs typeface="宋体" panose="02010600030101010101" pitchFamily="2" charset="-122"/>
                        </a:rPr>
                        <a:t>函数传入值</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c>
                  <a:txBody>
                    <a:bodyPr/>
                    <a:lstStyle/>
                    <a:p>
                      <a:pPr marL="0" indent="0" algn="l">
                        <a:buNone/>
                      </a:pPr>
                      <a:r>
                        <a:rPr lang="zh-CN" altLang="en-US" sz="2000" b="0" u="none" dirty="0" smtClean="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参数</a:t>
                      </a:r>
                      <a:r>
                        <a:rPr lang="en-US" altLang="zh-CN" sz="2000" b="0" u="none" dirty="0" err="1" smtClean="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dir</a:t>
                      </a:r>
                      <a:r>
                        <a:rPr lang="zh-CN" altLang="en-US" sz="2000" b="0" u="none" dirty="0" smtClean="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rPr>
                        <a:t>：目录流</a:t>
                      </a:r>
                      <a:endParaRPr lang="zh-CN" altLang="en-US" sz="2000" b="0" u="none" dirty="0">
                        <a:highlight>
                          <a:srgbClr val="E6E6E6"/>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6E6E6"/>
                    </a:solidFill>
                  </a:tcPr>
                </a:tc>
              </a:tr>
              <a:tr h="680721">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函数返回值</a:t>
                      </a:r>
                    </a:p>
                  </a:txBody>
                  <a:tcPr marL="68583" marR="68583" marT="35559" marB="35559"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smtClean="0">
                          <a:latin typeface="Times New Roman" panose="02020603050405020304" pitchFamily="18" charset="0"/>
                          <a:ea typeface="Times New Roman" panose="02020603050405020304" pitchFamily="18" charset="0"/>
                          <a:cs typeface="Times New Roman" panose="02020603050405020304" pitchFamily="18" charset="0"/>
                        </a:rPr>
                        <a:t>关闭成功则返回</a:t>
                      </a:r>
                      <a:r>
                        <a:rPr lang="en-US" altLang="zh-CN" sz="2000" b="0" u="none" dirty="0" smtClean="0">
                          <a:latin typeface="Times New Roman" panose="02020603050405020304" pitchFamily="18" charset="0"/>
                          <a:ea typeface="Times New Roman" panose="02020603050405020304" pitchFamily="18" charset="0"/>
                          <a:cs typeface="Times New Roman" panose="02020603050405020304" pitchFamily="18" charset="0"/>
                        </a:rPr>
                        <a:t>0</a:t>
                      </a:r>
                      <a:r>
                        <a:rPr lang="zh-CN" altLang="en-US" sz="2000" b="0" u="none" dirty="0" smtClean="0">
                          <a:latin typeface="Times New Roman" panose="02020603050405020304" pitchFamily="18" charset="0"/>
                          <a:ea typeface="Times New Roman" panose="02020603050405020304" pitchFamily="18" charset="0"/>
                          <a:cs typeface="Times New Roman" panose="02020603050405020304" pitchFamily="18" charset="0"/>
                        </a:rPr>
                        <a:t>，失败返回</a:t>
                      </a:r>
                      <a:r>
                        <a:rPr lang="en-US" altLang="zh-CN" sz="2000" b="0" u="none" dirty="0" smtClean="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000" b="0" u="none" dirty="0" smtClean="0">
                          <a:latin typeface="Times New Roman" panose="02020603050405020304" pitchFamily="18" charset="0"/>
                          <a:ea typeface="Times New Roman" panose="02020603050405020304" pitchFamily="18" charset="0"/>
                          <a:cs typeface="Times New Roman" panose="02020603050405020304" pitchFamily="18" charset="0"/>
                        </a:rPr>
                        <a:t>，错误原因存于</a:t>
                      </a:r>
                      <a:r>
                        <a:rPr lang="en-US" altLang="zh-CN" sz="2000" b="0" u="none" dirty="0" err="1" smtClean="0">
                          <a:latin typeface="Times New Roman" panose="02020603050405020304" pitchFamily="18" charset="0"/>
                          <a:ea typeface="Times New Roman" panose="02020603050405020304" pitchFamily="18" charset="0"/>
                          <a:cs typeface="Times New Roman" panose="02020603050405020304" pitchFamily="18" charset="0"/>
                        </a:rPr>
                        <a:t>errno</a:t>
                      </a:r>
                      <a:r>
                        <a:rPr lang="zh-CN" altLang="en-US" sz="2000" b="0" u="none" dirty="0" smtClean="0">
                          <a:latin typeface="Times New Roman" panose="02020603050405020304" pitchFamily="18" charset="0"/>
                          <a:ea typeface="Times New Roman" panose="02020603050405020304" pitchFamily="18" charset="0"/>
                          <a:cs typeface="Times New Roman" panose="02020603050405020304" pitchFamily="18" charset="0"/>
                        </a:rPr>
                        <a:t>中</a:t>
                      </a:r>
                      <a:endParaRPr lang="zh-CN" altLang="en-US" sz="2000" b="0" u="none"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3" marR="68583" marT="35559" marB="35559"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7802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文本框 102"/>
          <p:cNvSpPr txBox="1">
            <a:spLocks noChangeArrowheads="1"/>
          </p:cNvSpPr>
          <p:nvPr/>
        </p:nvSpPr>
        <p:spPr bwMode="auto">
          <a:xfrm>
            <a:off x="827584" y="1340768"/>
            <a:ext cx="7930654"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itchFamily="34" charset="0"/>
                <a:ea typeface="宋体" pitchFamily="2" charset="-122"/>
              </a:defRPr>
            </a:lvl1pPr>
            <a:lvl2pPr>
              <a:defRPr sz="1600">
                <a:solidFill>
                  <a:schemeClr val="tx1"/>
                </a:solidFill>
                <a:latin typeface="Arial" pitchFamily="34" charset="0"/>
                <a:ea typeface="宋体" pitchFamily="2" charset="-122"/>
              </a:defRPr>
            </a:lvl2pPr>
            <a:lvl3pPr>
              <a:defRPr sz="1600">
                <a:solidFill>
                  <a:schemeClr val="tx1"/>
                </a:solidFill>
                <a:latin typeface="Arial" pitchFamily="34" charset="0"/>
                <a:ea typeface="宋体" pitchFamily="2" charset="-122"/>
              </a:defRPr>
            </a:lvl3pPr>
            <a:lvl4pPr>
              <a:defRPr sz="1600">
                <a:solidFill>
                  <a:schemeClr val="tx1"/>
                </a:solidFill>
                <a:latin typeface="Arial" pitchFamily="34" charset="0"/>
                <a:ea typeface="宋体" pitchFamily="2" charset="-122"/>
              </a:defRPr>
            </a:lvl4pPr>
            <a:lvl5pPr>
              <a:defRPr sz="16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16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16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16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1600">
                <a:solidFill>
                  <a:schemeClr val="tx1"/>
                </a:solidFill>
                <a:latin typeface="Arial" pitchFamily="34" charset="0"/>
                <a:ea typeface="宋体" pitchFamily="2" charset="-122"/>
              </a:defRPr>
            </a:lvl9pPr>
          </a:lstStyle>
          <a:p>
            <a:r>
              <a:rPr lang="zh-CN" altLang="en-US" sz="2800" b="1" dirty="0" smtClean="0">
                <a:latin typeface="仿宋_GB2312" charset="0"/>
              </a:rPr>
              <a:t>思考与实验：</a:t>
            </a:r>
            <a:endParaRPr lang="zh-CN" altLang="en-US" sz="2800" b="1" dirty="0">
              <a:latin typeface="仿宋_GB2312" charset="0"/>
            </a:endParaRPr>
          </a:p>
          <a:p>
            <a:r>
              <a:rPr lang="zh-CN" altLang="en-US" sz="2400" dirty="0">
                <a:latin typeface="仿宋_GB2312" charset="0"/>
              </a:rPr>
              <a:t>设计一个程序，要求读取“</a:t>
            </a:r>
            <a:r>
              <a:rPr lang="en-US" altLang="zh-CN" sz="2400" dirty="0">
                <a:latin typeface="仿宋_GB2312" charset="0"/>
              </a:rPr>
              <a:t>/</a:t>
            </a:r>
            <a:r>
              <a:rPr lang="en-US" altLang="zh-CN" sz="2400" dirty="0" err="1">
                <a:latin typeface="仿宋_GB2312" charset="0"/>
              </a:rPr>
              <a:t>etc</a:t>
            </a:r>
            <a:r>
              <a:rPr lang="en-US" altLang="zh-CN" sz="2400" dirty="0">
                <a:latin typeface="Times New Roman" pitchFamily="18" charset="0"/>
                <a:cs typeface="Times New Roman" pitchFamily="18" charset="0"/>
              </a:rPr>
              <a:t>”</a:t>
            </a:r>
            <a:r>
              <a:rPr lang="zh-CN" altLang="en-US" sz="2400" dirty="0">
                <a:latin typeface="仿宋_GB2312" charset="0"/>
              </a:rPr>
              <a:t>目录下所有的目录结构，并依字母顺序排列。</a:t>
            </a:r>
          </a:p>
          <a:p>
            <a:r>
              <a:rPr lang="en-US" altLang="zh-CN" sz="2400" dirty="0">
                <a:latin typeface="仿宋_GB2312" charset="0"/>
              </a:rPr>
              <a:t>#include&lt;</a:t>
            </a:r>
            <a:r>
              <a:rPr lang="en-US" altLang="zh-CN" sz="2400" dirty="0" err="1">
                <a:latin typeface="仿宋_GB2312" charset="0"/>
              </a:rPr>
              <a:t>dirent.h</a:t>
            </a:r>
            <a:r>
              <a:rPr lang="en-US" altLang="zh-CN" sz="2400" dirty="0">
                <a:latin typeface="仿宋_GB2312" charset="0"/>
              </a:rPr>
              <a:t>&gt;</a:t>
            </a:r>
          </a:p>
          <a:p>
            <a:r>
              <a:rPr lang="zh-CN" altLang="en-US" sz="2400" dirty="0">
                <a:latin typeface="仿宋_GB2312" charset="0"/>
              </a:rPr>
              <a:t>考虑以下语句：</a:t>
            </a:r>
            <a:endParaRPr lang="zh-CN" altLang="en-US" sz="2400" dirty="0">
              <a:latin typeface="宋体" pitchFamily="2" charset="-122"/>
            </a:endParaRPr>
          </a:p>
          <a:p>
            <a:r>
              <a:rPr lang="en-US" altLang="zh-CN" sz="2400" dirty="0" err="1">
                <a:latin typeface="宋体" pitchFamily="2" charset="-122"/>
              </a:rPr>
              <a:t>scandir</a:t>
            </a:r>
            <a:r>
              <a:rPr lang="en-US" altLang="zh-CN" sz="2400" dirty="0">
                <a:latin typeface="宋体" pitchFamily="2" charset="-122"/>
              </a:rPr>
              <a:t>("/etc",&amp;namelist,0,alphasort);</a:t>
            </a:r>
            <a:endParaRPr lang="en-US" altLang="zh-CN" sz="2400" dirty="0">
              <a:latin typeface="仿宋_GB2312" charset="0"/>
            </a:endParaRPr>
          </a:p>
          <a:p>
            <a:r>
              <a:rPr lang="zh-CN" altLang="en-US" sz="2400" dirty="0">
                <a:latin typeface="仿宋_GB2312" charset="0"/>
              </a:rPr>
              <a:t>程序段：</a:t>
            </a:r>
            <a:endParaRPr lang="zh-CN" altLang="en-US" sz="2400" dirty="0">
              <a:latin typeface="宋体" pitchFamily="2" charset="-122"/>
            </a:endParaRPr>
          </a:p>
          <a:p>
            <a:r>
              <a:rPr lang="en-US" altLang="zh-CN" sz="2400" dirty="0">
                <a:latin typeface="宋体" pitchFamily="2" charset="-122"/>
              </a:rPr>
              <a:t>while(n--)</a:t>
            </a:r>
          </a:p>
          <a:p>
            <a:r>
              <a:rPr lang="en-US" altLang="zh-CN" sz="2400" dirty="0">
                <a:latin typeface="宋体" pitchFamily="2" charset="-122"/>
              </a:rPr>
              <a:t>{</a:t>
            </a:r>
          </a:p>
          <a:p>
            <a:r>
              <a:rPr lang="en-US" altLang="zh-CN" sz="2400" dirty="0">
                <a:latin typeface="宋体" pitchFamily="2" charset="-122"/>
              </a:rPr>
              <a:t>   </a:t>
            </a:r>
            <a:r>
              <a:rPr lang="en-US" altLang="zh-CN" sz="2400" dirty="0" err="1">
                <a:latin typeface="宋体" pitchFamily="2" charset="-122"/>
              </a:rPr>
              <a:t>printf</a:t>
            </a:r>
            <a:r>
              <a:rPr lang="en-US" altLang="zh-CN" sz="2400" dirty="0">
                <a:latin typeface="宋体" pitchFamily="2" charset="-122"/>
              </a:rPr>
              <a:t>("%s\n", </a:t>
            </a:r>
            <a:r>
              <a:rPr lang="en-US" altLang="zh-CN" sz="2400" dirty="0" err="1">
                <a:latin typeface="宋体" pitchFamily="2" charset="-122"/>
              </a:rPr>
              <a:t>namelist</a:t>
            </a:r>
            <a:r>
              <a:rPr lang="en-US" altLang="zh-CN" sz="2400" dirty="0">
                <a:latin typeface="宋体" pitchFamily="2" charset="-122"/>
              </a:rPr>
              <a:t>[n]-&gt;</a:t>
            </a:r>
            <a:r>
              <a:rPr lang="en-US" altLang="zh-CN" sz="2400" dirty="0" err="1">
                <a:latin typeface="宋体" pitchFamily="2" charset="-122"/>
              </a:rPr>
              <a:t>d_name</a:t>
            </a:r>
            <a:r>
              <a:rPr lang="en-US" altLang="zh-CN" sz="2400" dirty="0">
                <a:latin typeface="宋体" pitchFamily="2" charset="-122"/>
              </a:rPr>
              <a:t>);</a:t>
            </a:r>
          </a:p>
          <a:p>
            <a:r>
              <a:rPr lang="en-US" altLang="zh-CN" sz="2400" dirty="0">
                <a:latin typeface="宋体" pitchFamily="2" charset="-122"/>
              </a:rPr>
              <a:t>   free(</a:t>
            </a:r>
            <a:r>
              <a:rPr lang="en-US" altLang="zh-CN" sz="2400" dirty="0" err="1">
                <a:latin typeface="宋体" pitchFamily="2" charset="-122"/>
              </a:rPr>
              <a:t>namelist</a:t>
            </a:r>
            <a:r>
              <a:rPr lang="en-US" altLang="zh-CN" sz="2400" dirty="0">
                <a:latin typeface="宋体" pitchFamily="2" charset="-122"/>
              </a:rPr>
              <a:t>[n]);</a:t>
            </a:r>
          </a:p>
          <a:p>
            <a:r>
              <a:rPr lang="en-US" altLang="zh-CN" sz="2400" dirty="0">
                <a:latin typeface="宋体" pitchFamily="2" charset="-122"/>
              </a:rPr>
              <a:t>}</a:t>
            </a:r>
            <a:endParaRPr lang="zh-CN" altLang="en-US" sz="2400" dirty="0"/>
          </a:p>
        </p:txBody>
      </p:sp>
      <p:sp>
        <p:nvSpPr>
          <p:cNvPr id="6" name="标题 1"/>
          <p:cNvSpPr>
            <a:spLocks noGrp="1"/>
          </p:cNvSpPr>
          <p:nvPr>
            <p:ph type="title"/>
          </p:nvPr>
        </p:nvSpPr>
        <p:spPr/>
        <p:txBody>
          <a:bodyPr/>
          <a:lstStyle/>
          <a:p>
            <a:r>
              <a:rPr lang="zh-CN" altLang="en-US" dirty="0"/>
              <a:t>特殊文件的操作</a:t>
            </a:r>
          </a:p>
        </p:txBody>
      </p:sp>
    </p:spTree>
    <p:extLst>
      <p:ext uri="{BB962C8B-B14F-4D97-AF65-F5344CB8AC3E}">
        <p14:creationId xmlns:p14="http://schemas.microsoft.com/office/powerpoint/2010/main" val="10507372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a:t>
            </a:r>
            <a:r>
              <a:rPr lang="zh-CN" altLang="en-US" dirty="0" smtClean="0"/>
              <a:t>操作</a:t>
            </a:r>
            <a:endParaRPr lang="zh-CN" altLang="en-US" dirty="0"/>
          </a:p>
        </p:txBody>
      </p:sp>
      <p:sp>
        <p:nvSpPr>
          <p:cNvPr id="3" name="内容占位符 2"/>
          <p:cNvSpPr>
            <a:spLocks noGrp="1"/>
          </p:cNvSpPr>
          <p:nvPr>
            <p:ph idx="1"/>
          </p:nvPr>
        </p:nvSpPr>
        <p:spPr/>
        <p:txBody>
          <a:bodyPr/>
          <a:lstStyle/>
          <a:p>
            <a:pPr marL="0" indent="0">
              <a:buNone/>
            </a:pPr>
            <a:r>
              <a:rPr lang="zh-CN" altLang="en-US" sz="2400" dirty="0">
                <a:latin typeface="+mn-ea"/>
              </a:rPr>
              <a:t>例</a:t>
            </a:r>
            <a:r>
              <a:rPr lang="en-US" altLang="zh-CN" sz="2400" dirty="0">
                <a:latin typeface="+mn-ea"/>
              </a:rPr>
              <a:t>5.1</a:t>
            </a:r>
            <a:r>
              <a:rPr lang="en-US" altLang="zh-CN" sz="2400" dirty="0">
                <a:latin typeface="+mn-ea"/>
                <a:cs typeface="Times New Roman" pitchFamily="18" charset="0"/>
              </a:rPr>
              <a:t>8</a:t>
            </a:r>
            <a:r>
              <a:rPr lang="en-US" altLang="zh-CN" sz="2400" dirty="0">
                <a:latin typeface="+mn-ea"/>
              </a:rPr>
              <a:t>  </a:t>
            </a:r>
            <a:r>
              <a:rPr lang="zh-CN" altLang="en-US" sz="2400" dirty="0">
                <a:latin typeface="+mn-ea"/>
              </a:rPr>
              <a:t>设计一个程序，要求用递归的方法列出某一目录下的全部文件和文件夹的大小及创建日期，包括子文件和子文件夹</a:t>
            </a:r>
            <a:r>
              <a:rPr lang="zh-CN" altLang="en-US" sz="2400" dirty="0" smtClean="0">
                <a:latin typeface="+mn-ea"/>
              </a:rPr>
              <a:t>。</a:t>
            </a:r>
            <a:endParaRPr lang="en-US" altLang="zh-CN" sz="2400" dirty="0" smtClean="0">
              <a:latin typeface="+mn-ea"/>
            </a:endParaRPr>
          </a:p>
          <a:p>
            <a:r>
              <a:rPr lang="zh-CN" altLang="en-US" sz="2400" b="1" dirty="0"/>
              <a:t>步骤 </a:t>
            </a:r>
            <a:r>
              <a:rPr lang="en-US" altLang="zh-CN" sz="2400" b="1" dirty="0"/>
              <a:t>1:</a:t>
            </a:r>
            <a:r>
              <a:rPr lang="zh-CN" altLang="en-US" sz="2400" dirty="0"/>
              <a:t>用</a:t>
            </a:r>
            <a:r>
              <a:rPr lang="en-US" altLang="zh-CN" sz="2400" dirty="0"/>
              <a:t>vi </a:t>
            </a:r>
            <a:r>
              <a:rPr lang="zh-CN" altLang="en-US" sz="2400" dirty="0"/>
              <a:t>命令创建</a:t>
            </a:r>
            <a:r>
              <a:rPr lang="en-US" altLang="zh-CN" sz="2400" dirty="0" smtClean="0"/>
              <a:t>5-18.c</a:t>
            </a:r>
            <a:r>
              <a:rPr lang="zh-CN" altLang="en-US" sz="2400" dirty="0"/>
              <a:t>文件</a:t>
            </a:r>
          </a:p>
          <a:p>
            <a:pPr lvl="1">
              <a:buNone/>
            </a:pPr>
            <a:r>
              <a:rPr lang="zh-CN" altLang="en-US" dirty="0"/>
              <a:t> </a:t>
            </a:r>
            <a:r>
              <a:rPr lang="en-US" altLang="zh-CN" dirty="0"/>
              <a:t>[</a:t>
            </a:r>
            <a:r>
              <a:rPr lang="en-US" altLang="zh-CN" dirty="0" err="1"/>
              <a:t>root@localhost</a:t>
            </a:r>
            <a:r>
              <a:rPr lang="en-US" altLang="zh-CN" dirty="0"/>
              <a:t> root]#</a:t>
            </a:r>
            <a:r>
              <a:rPr lang="en-US" altLang="zh-CN" b="1" dirty="0"/>
              <a:t>vi </a:t>
            </a:r>
            <a:r>
              <a:rPr lang="en-US" altLang="zh-CN" b="1" dirty="0" smtClean="0"/>
              <a:t>5-18.c</a:t>
            </a:r>
          </a:p>
          <a:p>
            <a:pPr lvl="1">
              <a:buNone/>
            </a:pPr>
            <a:r>
              <a:rPr lang="zh-CN" altLang="en-US" dirty="0" smtClean="0"/>
              <a:t>完整代码在教学平台，自行调试和阅读</a:t>
            </a:r>
            <a:r>
              <a:rPr lang="en-US" altLang="zh-CN" dirty="0" smtClean="0"/>
              <a:t>5-18.c</a:t>
            </a:r>
            <a:endParaRPr lang="zh-CN" altLang="en-US" dirty="0"/>
          </a:p>
          <a:p>
            <a:endParaRPr lang="zh-CN" altLang="en-US" sz="2400" dirty="0">
              <a:latin typeface="+mn-ea"/>
            </a:endParaRPr>
          </a:p>
          <a:p>
            <a:pPr marL="0" indent="0">
              <a:buNone/>
            </a:pP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6632"/>
            <a:ext cx="7056784" cy="64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3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特殊文件的操作</a:t>
            </a:r>
          </a:p>
        </p:txBody>
      </p:sp>
      <p:sp>
        <p:nvSpPr>
          <p:cNvPr id="3" name="内容占位符 2"/>
          <p:cNvSpPr>
            <a:spLocks noGrp="1"/>
          </p:cNvSpPr>
          <p:nvPr>
            <p:ph idx="1"/>
          </p:nvPr>
        </p:nvSpPr>
        <p:spPr/>
        <p:txBody>
          <a:bodyPr/>
          <a:lstStyle/>
          <a:p>
            <a:pPr marL="0" indent="0">
              <a:buNone/>
            </a:pPr>
            <a:r>
              <a:rPr lang="en-US" altLang="zh-CN" b="1" dirty="0">
                <a:latin typeface="方正准圆_GBK" charset="0"/>
              </a:rPr>
              <a:t>2</a:t>
            </a:r>
            <a:r>
              <a:rPr lang="zh-CN" altLang="en-US" b="1" dirty="0">
                <a:latin typeface="方正准圆_GBK" charset="0"/>
              </a:rPr>
              <a:t>、</a:t>
            </a:r>
            <a:r>
              <a:rPr lang="en-US" altLang="zh-CN" b="1" dirty="0">
                <a:latin typeface="方正准圆_GBK" charset="0"/>
              </a:rPr>
              <a:t> </a:t>
            </a:r>
            <a:r>
              <a:rPr lang="zh-CN" altLang="en-US" b="1" dirty="0">
                <a:latin typeface="方正准圆_GBK" charset="0"/>
              </a:rPr>
              <a:t>链接文件的</a:t>
            </a:r>
            <a:r>
              <a:rPr lang="zh-CN" altLang="en-US" b="1" dirty="0" smtClean="0">
                <a:latin typeface="方正准圆_GBK" charset="0"/>
              </a:rPr>
              <a:t>操作</a:t>
            </a:r>
            <a:endParaRPr lang="en-US" altLang="zh-CN" b="1" dirty="0" smtClean="0">
              <a:latin typeface="方正准圆_GBK" charset="0"/>
            </a:endParaRPr>
          </a:p>
          <a:p>
            <a:r>
              <a:rPr lang="en-US" altLang="zh-CN" dirty="0" smtClean="0">
                <a:latin typeface="+mn-ea"/>
              </a:rPr>
              <a:t>Linux</a:t>
            </a:r>
            <a:r>
              <a:rPr lang="zh-CN" altLang="en-US" dirty="0" smtClean="0">
                <a:latin typeface="+mn-ea"/>
              </a:rPr>
              <a:t>系统中可以通过链接实现文件目录的共享</a:t>
            </a:r>
            <a:endParaRPr lang="en-US" altLang="zh-CN" dirty="0" smtClean="0">
              <a:latin typeface="+mn-ea"/>
            </a:endParaRPr>
          </a:p>
          <a:p>
            <a:r>
              <a:rPr lang="zh-CN" altLang="en-US" dirty="0" smtClean="0">
                <a:latin typeface="+mn-ea"/>
              </a:rPr>
              <a:t>链接文件有两种方式</a:t>
            </a:r>
            <a:endParaRPr lang="en-US" altLang="zh-CN" dirty="0" smtClean="0">
              <a:latin typeface="+mn-ea"/>
            </a:endParaRPr>
          </a:p>
          <a:p>
            <a:pPr lvl="1"/>
            <a:r>
              <a:rPr lang="zh-CN" altLang="en-US" sz="2800" dirty="0" smtClean="0">
                <a:latin typeface="+mn-ea"/>
              </a:rPr>
              <a:t>符号链接（软链接）</a:t>
            </a:r>
            <a:endParaRPr lang="en-US" altLang="zh-CN" sz="2800" dirty="0" smtClean="0">
              <a:latin typeface="+mn-ea"/>
            </a:endParaRPr>
          </a:p>
          <a:p>
            <a:pPr lvl="1"/>
            <a:r>
              <a:rPr lang="zh-CN" altLang="en-US" sz="2800" dirty="0" smtClean="0">
                <a:latin typeface="+mn-ea"/>
              </a:rPr>
              <a:t>硬链接</a:t>
            </a:r>
            <a:endParaRPr lang="en-US" altLang="zh-CN" sz="2800" dirty="0" smtClean="0">
              <a:latin typeface="+mn-ea"/>
            </a:endParaRPr>
          </a:p>
          <a:p>
            <a:pPr marL="0" indent="0">
              <a:buNone/>
            </a:pPr>
            <a:endParaRPr lang="en-US" altLang="zh-CN" b="1" dirty="0" smtClean="0">
              <a:latin typeface="+mn-ea"/>
            </a:endParaRPr>
          </a:p>
          <a:p>
            <a:endParaRPr lang="zh-CN" altLang="en-US" b="1" dirty="0">
              <a:latin typeface="+mn-ea"/>
            </a:endParaRPr>
          </a:p>
          <a:p>
            <a:endParaRPr lang="zh-CN" altLang="en-US" dirty="0"/>
          </a:p>
        </p:txBody>
      </p:sp>
    </p:spTree>
    <p:extLst>
      <p:ext uri="{BB962C8B-B14F-4D97-AF65-F5344CB8AC3E}">
        <p14:creationId xmlns:p14="http://schemas.microsoft.com/office/powerpoint/2010/main" val="491390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linux</Template>
  <TotalTime>3378</TotalTime>
  <Words>8703</Words>
  <Application>Microsoft Office PowerPoint</Application>
  <PresentationFormat>全屏显示(4:3)</PresentationFormat>
  <Paragraphs>1001</Paragraphs>
  <Slides>108</Slides>
  <Notes>27</Notes>
  <HiddenSlides>0</HiddenSlides>
  <MMClips>0</MMClips>
  <ScaleCrop>false</ScaleCrop>
  <HeadingPairs>
    <vt:vector size="4" baseType="variant">
      <vt:variant>
        <vt:lpstr>主题</vt:lpstr>
      </vt:variant>
      <vt:variant>
        <vt:i4>1</vt:i4>
      </vt:variant>
      <vt:variant>
        <vt:lpstr>幻灯片标题</vt:lpstr>
      </vt:variant>
      <vt:variant>
        <vt:i4>108</vt:i4>
      </vt:variant>
    </vt:vector>
  </HeadingPairs>
  <TitlesOfParts>
    <vt:vector size="109" baseType="lpstr">
      <vt:lpstr>linux</vt:lpstr>
      <vt:lpstr>第 5 章</vt:lpstr>
      <vt:lpstr>本章重点 </vt:lpstr>
      <vt:lpstr>Linux系统文件和文件系统</vt:lpstr>
      <vt:lpstr>Linux系统文件和文件系统</vt:lpstr>
      <vt:lpstr>Linux的文件结构</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Linux系统文件和文件系统</vt:lpstr>
      <vt:lpstr>文件I/O操作</vt:lpstr>
      <vt:lpstr>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不带缓存的文件I/O操作</vt:lpstr>
      <vt:lpstr>文件的非阻塞操作</vt:lpstr>
      <vt:lpstr>文件的非阻塞操作</vt:lpstr>
      <vt:lpstr>文件的非阻塞操作</vt:lpstr>
      <vt:lpstr>文件的非阻塞操作</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函数fcntl应用及文件上锁</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带缓存的流文件I/O操作</vt:lpstr>
      <vt:lpstr>PowerPoint 演示文稿</vt:lpstr>
      <vt:lpstr>带缓存的流文件I/O操作</vt:lpstr>
      <vt:lpstr>带缓存的流文件I/O操作</vt:lpstr>
      <vt:lpstr>带缓存的流文件I/O操作</vt:lpstr>
      <vt:lpstr>带缓存的流文件I/O操作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特殊文件的操作</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dc:title>
  <dc:creator>zhuyp</dc:creator>
  <cp:lastModifiedBy>zhuyp</cp:lastModifiedBy>
  <cp:revision>140</cp:revision>
  <dcterms:created xsi:type="dcterms:W3CDTF">2018-02-28T01:43:37Z</dcterms:created>
  <dcterms:modified xsi:type="dcterms:W3CDTF">2018-05-08T07:32:13Z</dcterms:modified>
</cp:coreProperties>
</file>