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1" r:id="rId1"/>
  </p:sldMasterIdLst>
  <p:notesMasterIdLst>
    <p:notesMasterId r:id="rId31"/>
  </p:notesMasterIdLst>
  <p:sldIdLst>
    <p:sldId id="256" r:id="rId2"/>
    <p:sldId id="306"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36" r:id="rId23"/>
    <p:sldId id="337" r:id="rId24"/>
    <p:sldId id="338" r:id="rId25"/>
    <p:sldId id="339" r:id="rId26"/>
    <p:sldId id="340" r:id="rId27"/>
    <p:sldId id="341" r:id="rId28"/>
    <p:sldId id="342" r:id="rId29"/>
    <p:sldId id="326" r:id="rId30"/>
  </p:sldIdLst>
  <p:sldSz cx="10691813" cy="7559675"/>
  <p:notesSz cx="6735763" cy="9866313"/>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4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B7D646-D31D-4435-8363-D747468922E7}">
  <a:tblStyle styleId="{EBB7D646-D31D-4435-8363-D747468922E7}"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222"/>
    <p:restoredTop sz="95141"/>
  </p:normalViewPr>
  <p:slideViewPr>
    <p:cSldViewPr snapToGrid="0" snapToObjects="1">
      <p:cViewPr>
        <p:scale>
          <a:sx n="95" d="100"/>
          <a:sy n="95" d="100"/>
        </p:scale>
        <p:origin x="3984" y="1808"/>
      </p:cViewPr>
      <p:guideLst/>
    </p:cSldViewPr>
  </p:slideViewPr>
  <p:outlineViewPr>
    <p:cViewPr>
      <p:scale>
        <a:sx n="33" d="100"/>
        <a:sy n="33" d="100"/>
      </p:scale>
      <p:origin x="0" y="-22016"/>
    </p:cViewPr>
  </p:outlineViewPr>
  <p:notesTextViewPr>
    <p:cViewPr>
      <p:scale>
        <a:sx n="90" d="100"/>
        <a:sy n="90" d="100"/>
      </p:scale>
      <p:origin x="0" y="0"/>
    </p:cViewPr>
  </p:notesTextViewPr>
  <p:sorterViewPr>
    <p:cViewPr>
      <p:scale>
        <a:sx n="66" d="100"/>
        <a:sy n="66" d="100"/>
      </p:scale>
      <p:origin x="0" y="0"/>
    </p:cViewPr>
  </p:sorterViewPr>
  <p:notesViewPr>
    <p:cSldViewPr snapToGrid="0" snapToObjects="1">
      <p:cViewPr>
        <p:scale>
          <a:sx n="160" d="100"/>
          <a:sy n="160" d="100"/>
        </p:scale>
        <p:origin x="4296" y="-1728"/>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lstStyle>
            <a:lvl1pPr marL="0" marR="0" lvl="0" indent="0" algn="l" rtl="0">
              <a:spcBef>
                <a:spcPts val="0"/>
              </a:spcBef>
              <a:defRPr sz="1800" b="0" i="0" u="none" strike="noStrike" cap="none"/>
            </a:lvl1pPr>
            <a:lvl2pPr marL="0" marR="0" lvl="1" indent="0" algn="l" rtl="0">
              <a:spcBef>
                <a:spcPts val="0"/>
              </a:spcBef>
              <a:defRPr sz="1800" b="0" i="0" u="none" strike="noStrike" cap="none"/>
            </a:lvl2pPr>
            <a:lvl3pPr marL="0" marR="0" lvl="2" indent="0" algn="l" rtl="0">
              <a:spcBef>
                <a:spcPts val="0"/>
              </a:spcBef>
              <a:defRPr sz="1800" b="0" i="0" u="none" strike="noStrike" cap="none"/>
            </a:lvl3pPr>
            <a:lvl4pPr marL="0" marR="0" lvl="3" indent="0" algn="l" rtl="0">
              <a:spcBef>
                <a:spcPts val="0"/>
              </a:spcBef>
              <a:defRPr sz="1800" b="0" i="0" u="none" strike="noStrike" cap="none"/>
            </a:lvl4pPr>
            <a:lvl5pPr marL="0" marR="0" lvl="4" indent="0" algn="l" rtl="0">
              <a:spcBef>
                <a:spcPts val="0"/>
              </a:spcBef>
              <a:defRPr sz="1800" b="0" i="0" u="none" strike="noStrike" cap="none"/>
            </a:lvl5pPr>
            <a:lvl6pPr marL="0" marR="0" lvl="5" indent="0" algn="l" rtl="0">
              <a:spcBef>
                <a:spcPts val="0"/>
              </a:spcBef>
              <a:defRPr sz="1800" b="0" i="0" u="none" strike="noStrike" cap="none"/>
            </a:lvl6pPr>
            <a:lvl7pPr marL="0" marR="0" lvl="6" indent="0" algn="l" rtl="0">
              <a:spcBef>
                <a:spcPts val="0"/>
              </a:spcBef>
              <a:defRPr sz="1800" b="0" i="0" u="none" strike="noStrike" cap="none"/>
            </a:lvl7pPr>
            <a:lvl8pPr marL="0" marR="0" lvl="7" indent="0" algn="l" rtl="0">
              <a:spcBef>
                <a:spcPts val="0"/>
              </a:spcBef>
              <a:defRPr sz="1800" b="0" i="0" u="none" strike="noStrike" cap="none"/>
            </a:lvl8pPr>
            <a:lvl9pPr marL="0" marR="0" lvl="8" indent="0" algn="l" rtl="0">
              <a:spcBef>
                <a:spcPts val="0"/>
              </a:spcBef>
              <a:defRPr sz="1800" b="0" i="0" u="none" strike="noStrike" cap="none"/>
            </a:lvl9pPr>
          </a:lstStyle>
          <a:p>
            <a:endParaRPr/>
          </a:p>
        </p:txBody>
      </p:sp>
    </p:spTree>
    <p:extLst>
      <p:ext uri="{BB962C8B-B14F-4D97-AF65-F5344CB8AC3E}">
        <p14:creationId xmlns:p14="http://schemas.microsoft.com/office/powerpoint/2010/main" val="1238936154"/>
      </p:ext>
    </p:extLst>
  </p:cSld>
  <p:clrMap bg1="lt1" tx1="dk1" bg2="dk2" tx2="lt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Shape 26"/>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 name="Shape 27"/>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r>
              <a:rPr lang="ja-JP" altLang="en-US" sz="1000" dirty="0" smtClean="0"/>
              <a:t>初めまして、説明員を担当させて頂きます、安齋と申します。</a:t>
            </a:r>
            <a:endParaRPr lang="en-US" altLang="ja-JP" sz="1000" dirty="0" smtClean="0"/>
          </a:p>
          <a:p>
            <a:pPr>
              <a:buSzPct val="25000"/>
            </a:pPr>
            <a:r>
              <a:rPr lang="ja-JP" altLang="en-US" sz="1000" dirty="0" smtClean="0"/>
              <a:t>普段は、</a:t>
            </a:r>
            <a:r>
              <a:rPr lang="en-US" altLang="ja-JP" sz="1000" dirty="0" smtClean="0"/>
              <a:t>NAO</a:t>
            </a:r>
            <a:r>
              <a:rPr lang="ja-JP" altLang="en-US" sz="1000" dirty="0" smtClean="0"/>
              <a:t>や</a:t>
            </a:r>
            <a:r>
              <a:rPr lang="en-US" altLang="ja-JP" sz="1000" dirty="0" smtClean="0"/>
              <a:t>Pepper</a:t>
            </a:r>
            <a:r>
              <a:rPr lang="ja-JP" altLang="en-US" sz="1000" dirty="0" smtClean="0"/>
              <a:t>、</a:t>
            </a:r>
            <a:r>
              <a:rPr lang="en-US" altLang="ja-JP" sz="1000" dirty="0" smtClean="0"/>
              <a:t>Tapia</a:t>
            </a:r>
            <a:r>
              <a:rPr lang="ja-JP" altLang="en-US" sz="1000" dirty="0" smtClean="0"/>
              <a:t>などのコミュニケーションロボットのアプリケーション開発をしております。</a:t>
            </a:r>
            <a:endParaRPr lang="en-US" altLang="ja-JP" sz="1000" dirty="0" smtClean="0"/>
          </a:p>
          <a:p>
            <a:pPr>
              <a:buSzPct val="25000"/>
            </a:pPr>
            <a:r>
              <a:rPr lang="en-US" altLang="ja-JP" sz="1000" dirty="0" smtClean="0"/>
              <a:t/>
            </a:r>
            <a:br>
              <a:rPr lang="en-US" altLang="ja-JP" sz="1000" dirty="0" smtClean="0"/>
            </a:br>
            <a:r>
              <a:rPr lang="ja-JP" altLang="en-US" sz="1000" dirty="0" smtClean="0"/>
              <a:t>はじめに、ご了承して頂きたい事があります。</a:t>
            </a:r>
            <a:r>
              <a:rPr lang="en-US" altLang="ja-JP" sz="1000" dirty="0" smtClean="0"/>
              <a:t/>
            </a:r>
            <a:br>
              <a:rPr lang="en-US" altLang="ja-JP" sz="1000" dirty="0" smtClean="0"/>
            </a:br>
            <a:r>
              <a:rPr lang="ja-JP" altLang="en-US" sz="1000" dirty="0" smtClean="0"/>
              <a:t>まず、パワーポイントとにらめっこ状態になってしまう事。</a:t>
            </a:r>
            <a:r>
              <a:rPr lang="en-US" altLang="ja-JP" sz="1000" dirty="0" smtClean="0"/>
              <a:t/>
            </a:r>
            <a:br>
              <a:rPr lang="en-US" altLang="ja-JP" sz="1000" dirty="0" smtClean="0"/>
            </a:br>
            <a:r>
              <a:rPr lang="ja-JP" altLang="en-US" sz="1000" dirty="0" smtClean="0"/>
              <a:t>　本来は皆さんの表情を見ながら進行していくのがベストなのかもしれませんが、</a:t>
            </a:r>
            <a:r>
              <a:rPr lang="en-US" altLang="ja-JP" sz="1000" dirty="0" smtClean="0"/>
              <a:t/>
            </a:r>
            <a:br>
              <a:rPr lang="en-US" altLang="ja-JP" sz="1000" dirty="0" smtClean="0"/>
            </a:br>
            <a:r>
              <a:rPr lang="ja-JP" altLang="en-US" sz="1000" dirty="0" smtClean="0"/>
              <a:t>説明に漏れがないようにしっかり確認しながら進行させて頂きます。</a:t>
            </a:r>
            <a:r>
              <a:rPr lang="en-US" altLang="ja-JP" sz="1000" dirty="0" smtClean="0"/>
              <a:t/>
            </a:r>
            <a:br>
              <a:rPr lang="en-US" altLang="ja-JP" sz="1000" dirty="0" smtClean="0"/>
            </a:br>
            <a:r>
              <a:rPr lang="ja-JP" altLang="en-US" sz="1000" dirty="0" smtClean="0"/>
              <a:t>ご了承ください。</a:t>
            </a:r>
            <a:endParaRPr lang="en-US" altLang="ja-JP" sz="1000" dirty="0" smtClean="0"/>
          </a:p>
          <a:p>
            <a:pPr>
              <a:buSzPct val="25000"/>
            </a:pPr>
            <a:endParaRPr lang="en-US" altLang="ja-JP" sz="1000" dirty="0" smtClean="0"/>
          </a:p>
          <a:p>
            <a:pPr>
              <a:buSzPct val="25000"/>
            </a:pPr>
            <a:r>
              <a:rPr lang="ja-JP" altLang="en-US" sz="1000" dirty="0" smtClean="0"/>
              <a:t>　次に、コレグラフと</a:t>
            </a:r>
            <a:r>
              <a:rPr lang="en-US" altLang="ja-JP" sz="1000" dirty="0" smtClean="0"/>
              <a:t>NAO</a:t>
            </a:r>
            <a:r>
              <a:rPr lang="ja-JP" altLang="en-US" sz="1000" dirty="0" smtClean="0"/>
              <a:t>に関しては、自信を持って「詳しい」と言えますが、</a:t>
            </a:r>
            <a:r>
              <a:rPr lang="en-US" altLang="ja-JP" sz="1000" dirty="0" smtClean="0"/>
              <a:t/>
            </a:r>
            <a:br>
              <a:rPr lang="en-US" altLang="ja-JP" sz="1000" dirty="0" smtClean="0"/>
            </a:br>
            <a:r>
              <a:rPr lang="ja-JP" altLang="en-US" sz="1000" dirty="0" smtClean="0"/>
              <a:t>他の</a:t>
            </a:r>
            <a:r>
              <a:rPr lang="en-US" altLang="ja-JP" sz="1000" dirty="0" smtClean="0"/>
              <a:t>IT</a:t>
            </a:r>
            <a:r>
              <a:rPr lang="ja-JP" altLang="en-US" sz="1000" dirty="0" smtClean="0"/>
              <a:t>の知識に関しては、恐らく皆様の方が詳しいかと思います。</a:t>
            </a:r>
            <a:r>
              <a:rPr lang="en-US" altLang="ja-JP" sz="1000" dirty="0" smtClean="0"/>
              <a:t/>
            </a:r>
            <a:br>
              <a:rPr lang="en-US" altLang="ja-JP" sz="1000" dirty="0" smtClean="0"/>
            </a:br>
            <a:r>
              <a:rPr lang="ja-JP" altLang="en-US" sz="1000" dirty="0" smtClean="0"/>
              <a:t>間違った例えがあった際にはご指摘ください。他の例を考えます。</a:t>
            </a:r>
            <a:r>
              <a:rPr lang="en-US" altLang="ja-JP" sz="1000" dirty="0" smtClean="0"/>
              <a:t/>
            </a:r>
            <a:br>
              <a:rPr lang="en-US" altLang="ja-JP" sz="1000" dirty="0" smtClean="0"/>
            </a:br>
            <a:endParaRPr lang="en-US" altLang="ja-JP" sz="1000" dirty="0" smtClean="0"/>
          </a:p>
          <a:p>
            <a:pPr>
              <a:buSzPct val="25000"/>
            </a:pPr>
            <a:r>
              <a:rPr lang="ja-JP" altLang="en-US" sz="1000" dirty="0" smtClean="0"/>
              <a:t>　そして最後に、進行が少し駆け足になることです。</a:t>
            </a:r>
            <a:endParaRPr lang="en-US" altLang="ja-JP" sz="1000" dirty="0" smtClean="0"/>
          </a:p>
          <a:p>
            <a:pPr>
              <a:buSzPct val="25000"/>
            </a:pPr>
            <a:r>
              <a:rPr lang="ja-JP" altLang="en-US" sz="1000" dirty="0" smtClean="0"/>
              <a:t>丁寧にご説明するように心がけますが、</a:t>
            </a:r>
            <a:r>
              <a:rPr lang="en-US" altLang="ja-JP" sz="1000" dirty="0" smtClean="0"/>
              <a:t/>
            </a:r>
            <a:br>
              <a:rPr lang="en-US" altLang="ja-JP" sz="1000" dirty="0" smtClean="0"/>
            </a:br>
            <a:r>
              <a:rPr lang="ja-JP" altLang="en-US" sz="1000" dirty="0" smtClean="0"/>
              <a:t>時間に限りがあるため、時間配分の方法として</a:t>
            </a:r>
            <a:r>
              <a:rPr lang="en-US" altLang="ja-JP" sz="1000" dirty="0" smtClean="0"/>
              <a:t/>
            </a:r>
            <a:br>
              <a:rPr lang="en-US" altLang="ja-JP" sz="1000" dirty="0" smtClean="0"/>
            </a:br>
            <a:r>
              <a:rPr lang="ja-JP" altLang="en-US" sz="1000" dirty="0" smtClean="0"/>
              <a:t>一通り説明した後、皆さんがわかりづらかった所、もっと知りたい所をお伺いして</a:t>
            </a:r>
            <a:r>
              <a:rPr lang="en-US" altLang="ja-JP" sz="1000" dirty="0" smtClean="0"/>
              <a:t/>
            </a:r>
            <a:br>
              <a:rPr lang="en-US" altLang="ja-JP" sz="1000" dirty="0" smtClean="0"/>
            </a:br>
            <a:r>
              <a:rPr lang="ja-JP" altLang="en-US" sz="1000" dirty="0" smtClean="0"/>
              <a:t>それについて詳しく説明する時間に一番使いたいと思っております。</a:t>
            </a:r>
            <a:endParaRPr lang="en-US" altLang="ja-JP" sz="1000" dirty="0" smtClean="0"/>
          </a:p>
          <a:p>
            <a:pPr>
              <a:buSzPct val="25000"/>
            </a:pPr>
            <a:r>
              <a:rPr lang="ja-JP" altLang="en-US" sz="1000" dirty="0" smtClean="0"/>
              <a:t>ご了承ください。</a:t>
            </a:r>
            <a:r>
              <a:rPr lang="en-US" altLang="ja-JP" sz="1000" dirty="0" smtClean="0"/>
              <a:t/>
            </a:r>
            <a:br>
              <a:rPr lang="en-US" altLang="ja-JP" sz="1000" dirty="0" smtClean="0"/>
            </a:br>
            <a:r>
              <a:rPr lang="ja-JP" altLang="en-US" sz="1000" dirty="0" smtClean="0"/>
              <a:t>もちろん、重要な項目についてはじっくり説明致します。</a:t>
            </a:r>
            <a:endParaRPr lang="en-US" altLang="ja-JP" sz="1000" dirty="0" smtClean="0"/>
          </a:p>
          <a:p>
            <a:pPr>
              <a:buSzPct val="25000"/>
            </a:pPr>
            <a:r>
              <a:rPr lang="en-US" altLang="ja-JP" sz="1000" dirty="0" smtClean="0"/>
              <a:t/>
            </a:r>
            <a:br>
              <a:rPr lang="en-US" altLang="ja-JP" sz="1000" dirty="0" smtClean="0"/>
            </a:br>
            <a:r>
              <a:rPr lang="ja-JP" altLang="en-US" sz="1000" dirty="0" smtClean="0"/>
              <a:t>不束者ではありますが、本日は</a:t>
            </a:r>
            <a:r>
              <a:rPr lang="en-US" altLang="ja-JP" sz="1000" dirty="0" smtClean="0"/>
              <a:t>1</a:t>
            </a:r>
            <a:r>
              <a:rPr lang="ja-JP" altLang="en-US" sz="1000" dirty="0" smtClean="0"/>
              <a:t>日、宜しくお願い致します。</a:t>
            </a:r>
            <a:endParaRPr sz="1000" dirty="0"/>
          </a:p>
        </p:txBody>
      </p:sp>
    </p:spTree>
    <p:extLst>
      <p:ext uri="{BB962C8B-B14F-4D97-AF65-F5344CB8AC3E}">
        <p14:creationId xmlns:p14="http://schemas.microsoft.com/office/powerpoint/2010/main" val="798498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Shape 816"/>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7" name="Shape 817"/>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298597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Shape 827"/>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28" name="Shape 828"/>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645440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Shape 838"/>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39" name="Shape 839"/>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986280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Shape 851"/>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52" name="Shape 852"/>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2131004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Shape 861"/>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62" name="Shape 862"/>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228328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Shape 871"/>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72" name="Shape 872"/>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2118499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Shape 881"/>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82" name="Shape 882"/>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339775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Shape 891"/>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2" name="Shape 892"/>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4464329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Shape 901"/>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02" name="Shape 902"/>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2038262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Shape 912"/>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3" name="Shape 913"/>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endParaRPr/>
          </a:p>
        </p:txBody>
      </p:sp>
    </p:spTree>
    <p:extLst>
      <p:ext uri="{BB962C8B-B14F-4D97-AF65-F5344CB8AC3E}">
        <p14:creationId xmlns:p14="http://schemas.microsoft.com/office/powerpoint/2010/main" val="411977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Shape 716"/>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17" name="Shape 717"/>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7591524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Shape 922"/>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3" name="Shape 923"/>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endParaRPr/>
          </a:p>
        </p:txBody>
      </p:sp>
    </p:spTree>
    <p:extLst>
      <p:ext uri="{BB962C8B-B14F-4D97-AF65-F5344CB8AC3E}">
        <p14:creationId xmlns:p14="http://schemas.microsoft.com/office/powerpoint/2010/main" val="6228671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Shape 933"/>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4" name="Shape 934"/>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endParaRPr/>
          </a:p>
        </p:txBody>
      </p:sp>
    </p:spTree>
    <p:extLst>
      <p:ext uri="{BB962C8B-B14F-4D97-AF65-F5344CB8AC3E}">
        <p14:creationId xmlns:p14="http://schemas.microsoft.com/office/powerpoint/2010/main" val="16931298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8129021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354487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319704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Shape 727"/>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28" name="Shape 728"/>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667455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Shape 748"/>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49" name="Shape 749"/>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263549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Shape 764"/>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5" name="Shape 765"/>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369889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Shape 776"/>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77" name="Shape 777"/>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554814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Shape 786"/>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87" name="Shape 787"/>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401440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Shape 796"/>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97" name="Shape 797"/>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769625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Shape 806"/>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07" name="Shape 807"/>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597625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f"/></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Shape 6"/>
        <p:cNvGrpSpPr/>
        <p:nvPr/>
      </p:nvGrpSpPr>
      <p:grpSpPr>
        <a:xfrm>
          <a:off x="0" y="0"/>
          <a:ext cx="0" cy="0"/>
          <a:chOff x="0" y="0"/>
          <a:chExt cx="0" cy="0"/>
        </a:xfrm>
      </p:grpSpPr>
      <p:sp>
        <p:nvSpPr>
          <p:cNvPr id="7" name="Shape 7"/>
          <p:cNvSpPr txBox="1">
            <a:spLocks noGrp="1"/>
          </p:cNvSpPr>
          <p:nvPr>
            <p:ph type="body" idx="1"/>
          </p:nvPr>
        </p:nvSpPr>
        <p:spPr>
          <a:xfrm>
            <a:off x="357867" y="1655146"/>
            <a:ext cx="9976200" cy="5430599"/>
          </a:xfrm>
          <a:prstGeom prst="rect">
            <a:avLst/>
          </a:prstGeom>
          <a:noFill/>
          <a:ln>
            <a:noFill/>
          </a:ln>
        </p:spPr>
        <p:txBody>
          <a:bodyPr lIns="64650" tIns="64650" rIns="64650" bIns="64650" anchor="t" anchorCtr="0"/>
          <a:lstStyle>
            <a:lvl1pPr marL="215900" lvl="0" indent="165100" algn="l" rtl="0">
              <a:lnSpc>
                <a:spcPct val="90000"/>
              </a:lnSpc>
              <a:spcBef>
                <a:spcPts val="900"/>
              </a:spcBef>
              <a:buClr>
                <a:srgbClr val="1E4E79"/>
              </a:buClr>
              <a:buSzPct val="58823"/>
              <a:buFont typeface="Arial"/>
              <a:buChar char="•"/>
              <a:defRPr sz="1700">
                <a:solidFill>
                  <a:srgbClr val="1E4E79"/>
                </a:solidFill>
                <a:latin typeface="MS Gothic" charset="-128"/>
                <a:ea typeface="MS Gothic" charset="-128"/>
                <a:cs typeface="MS Gothic" charset="-128"/>
              </a:defRPr>
            </a:lvl1pPr>
            <a:lvl2pPr marL="660400" lvl="1" indent="139700" algn="l" rtl="0">
              <a:lnSpc>
                <a:spcPct val="90000"/>
              </a:lnSpc>
              <a:spcBef>
                <a:spcPts val="500"/>
              </a:spcBef>
              <a:buClr>
                <a:srgbClr val="1E4E79"/>
              </a:buClr>
              <a:buSzPct val="58823"/>
              <a:buFont typeface="Arial"/>
              <a:buChar char="•"/>
              <a:defRPr sz="1700">
                <a:solidFill>
                  <a:srgbClr val="1E4E79"/>
                </a:solidFill>
              </a:defRPr>
            </a:lvl2pPr>
            <a:lvl3pPr marL="1092200" lvl="2" indent="114300" algn="l" rtl="0">
              <a:lnSpc>
                <a:spcPct val="90000"/>
              </a:lnSpc>
              <a:spcBef>
                <a:spcPts val="500"/>
              </a:spcBef>
              <a:buClr>
                <a:srgbClr val="1E4E79"/>
              </a:buClr>
              <a:buSzPct val="58823"/>
              <a:buFont typeface="Arial"/>
              <a:buChar char="•"/>
              <a:defRPr sz="1700">
                <a:solidFill>
                  <a:srgbClr val="1E4E79"/>
                </a:solidFill>
              </a:defRPr>
            </a:lvl3pPr>
            <a:lvl4pPr marL="1524000" lvl="3" indent="101600" algn="l" rtl="0">
              <a:lnSpc>
                <a:spcPct val="90000"/>
              </a:lnSpc>
              <a:spcBef>
                <a:spcPts val="500"/>
              </a:spcBef>
              <a:buClr>
                <a:srgbClr val="1E4E79"/>
              </a:buClr>
              <a:buSzPct val="58823"/>
              <a:buFont typeface="Arial"/>
              <a:buChar char="•"/>
              <a:defRPr sz="1700">
                <a:solidFill>
                  <a:srgbClr val="1E4E79"/>
                </a:solidFill>
              </a:defRPr>
            </a:lvl4pPr>
            <a:lvl5pPr marL="1955800" lvl="4" indent="114300" algn="l" rtl="0">
              <a:lnSpc>
                <a:spcPct val="90000"/>
              </a:lnSpc>
              <a:spcBef>
                <a:spcPts val="500"/>
              </a:spcBef>
              <a:buClr>
                <a:srgbClr val="1E4E79"/>
              </a:buClr>
              <a:buSzPct val="58823"/>
              <a:buFont typeface="Arial"/>
              <a:buChar char="•"/>
              <a:defRPr sz="1700">
                <a:solidFill>
                  <a:srgbClr val="1E4E79"/>
                </a:solidFill>
              </a:defRPr>
            </a:lvl5pPr>
            <a:lvl6pPr marL="2400300" lvl="5" indent="101600" algn="l" rtl="0">
              <a:lnSpc>
                <a:spcPct val="90000"/>
              </a:lnSpc>
              <a:spcBef>
                <a:spcPts val="500"/>
              </a:spcBef>
              <a:buClr>
                <a:srgbClr val="1E4E79"/>
              </a:buClr>
              <a:buSzPct val="58823"/>
              <a:buFont typeface="Arial"/>
              <a:buChar char="•"/>
              <a:defRPr sz="1700">
                <a:solidFill>
                  <a:srgbClr val="1E4E79"/>
                </a:solidFill>
              </a:defRPr>
            </a:lvl6pPr>
            <a:lvl7pPr marL="2832100" lvl="6" indent="101600" algn="l" rtl="0">
              <a:lnSpc>
                <a:spcPct val="90000"/>
              </a:lnSpc>
              <a:spcBef>
                <a:spcPts val="500"/>
              </a:spcBef>
              <a:buClr>
                <a:srgbClr val="1E4E79"/>
              </a:buClr>
              <a:buSzPct val="58823"/>
              <a:buFont typeface="Arial"/>
              <a:buChar char="•"/>
              <a:defRPr sz="1700">
                <a:solidFill>
                  <a:srgbClr val="1E4E79"/>
                </a:solidFill>
              </a:defRPr>
            </a:lvl7pPr>
            <a:lvl8pPr marL="3263900" lvl="7" indent="114300" algn="l" rtl="0">
              <a:lnSpc>
                <a:spcPct val="90000"/>
              </a:lnSpc>
              <a:spcBef>
                <a:spcPts val="500"/>
              </a:spcBef>
              <a:buClr>
                <a:srgbClr val="1E4E79"/>
              </a:buClr>
              <a:buSzPct val="58823"/>
              <a:buFont typeface="Arial"/>
              <a:buChar char="•"/>
              <a:defRPr sz="1700">
                <a:solidFill>
                  <a:srgbClr val="1E4E79"/>
                </a:solidFill>
              </a:defRPr>
            </a:lvl8pPr>
            <a:lvl9pPr marL="3695700" lvl="8" indent="114300" algn="l" rtl="0">
              <a:lnSpc>
                <a:spcPct val="90000"/>
              </a:lnSpc>
              <a:spcBef>
                <a:spcPts val="500"/>
              </a:spcBef>
              <a:buClr>
                <a:srgbClr val="1E4E79"/>
              </a:buClr>
              <a:buSzPct val="58823"/>
              <a:buFont typeface="Arial"/>
              <a:buChar char="•"/>
              <a:defRPr sz="1700">
                <a:solidFill>
                  <a:srgbClr val="1E4E79"/>
                </a:solidFill>
              </a:defRPr>
            </a:lvl9pPr>
          </a:lstStyle>
          <a:p>
            <a:endParaRPr dirty="0"/>
          </a:p>
        </p:txBody>
      </p:sp>
      <p:sp>
        <p:nvSpPr>
          <p:cNvPr id="8" name="Shape 8"/>
          <p:cNvSpPr/>
          <p:nvPr/>
        </p:nvSpPr>
        <p:spPr>
          <a:xfrm>
            <a:off x="20" y="-20"/>
            <a:ext cx="10691999" cy="1032900"/>
          </a:xfrm>
          <a:prstGeom prst="rect">
            <a:avLst/>
          </a:prstGeom>
          <a:solidFill>
            <a:schemeClr val="tx2">
              <a:lumMod val="25000"/>
            </a:schemeClr>
          </a:solidFill>
          <a:ln w="12700" cap="flat" cmpd="sng">
            <a:solidFill>
              <a:srgbClr val="00B0F0"/>
            </a:solidFill>
            <a:prstDash val="solid"/>
            <a:miter/>
            <a:headEnd type="none" w="med" len="med"/>
            <a:tailEnd type="none" w="med" len="med"/>
          </a:ln>
        </p:spPr>
        <p:txBody>
          <a:bodyPr lIns="87050" tIns="43500" rIns="87050" bIns="43500" anchor="ctr" anchorCtr="0">
            <a:noAutofit/>
          </a:bodyPr>
          <a:lstStyle/>
          <a:p>
            <a:pPr marL="0" marR="0" lvl="0" indent="0" algn="ctr" rtl="0">
              <a:lnSpc>
                <a:spcPct val="100000"/>
              </a:lnSpc>
              <a:spcBef>
                <a:spcPts val="0"/>
              </a:spcBef>
              <a:spcAft>
                <a:spcPts val="0"/>
              </a:spcAft>
              <a:buClr>
                <a:srgbClr val="000000"/>
              </a:buClr>
              <a:buFont typeface="Arial"/>
              <a:buNone/>
            </a:pPr>
            <a:endParaRPr sz="1700" b="0" i="0" u="none" strike="noStrike" cap="none">
              <a:solidFill>
                <a:schemeClr val="lt1"/>
              </a:solidFill>
              <a:latin typeface="+mj-ea"/>
              <a:ea typeface="+mj-ea"/>
              <a:cs typeface="Calibri"/>
              <a:sym typeface="Calibri"/>
            </a:endParaRPr>
          </a:p>
        </p:txBody>
      </p:sp>
      <p:sp>
        <p:nvSpPr>
          <p:cNvPr id="9" name="Shape 9"/>
          <p:cNvSpPr txBox="1">
            <a:spLocks noGrp="1"/>
          </p:cNvSpPr>
          <p:nvPr>
            <p:ph type="title"/>
          </p:nvPr>
        </p:nvSpPr>
        <p:spPr>
          <a:xfrm>
            <a:off x="1739571" y="1112195"/>
            <a:ext cx="7212899" cy="402300"/>
          </a:xfrm>
          <a:prstGeom prst="rect">
            <a:avLst/>
          </a:prstGeom>
          <a:noFill/>
          <a:ln>
            <a:noFill/>
          </a:ln>
        </p:spPr>
        <p:txBody>
          <a:bodyPr lIns="64650" tIns="64650" rIns="64650" bIns="64650" anchor="ctr" anchorCtr="0"/>
          <a:lstStyle>
            <a:lvl1pPr lvl="0" algn="ctr" rtl="0">
              <a:lnSpc>
                <a:spcPct val="90000"/>
              </a:lnSpc>
              <a:spcBef>
                <a:spcPts val="0"/>
              </a:spcBef>
              <a:buClr>
                <a:srgbClr val="4A4A4A"/>
              </a:buClr>
              <a:buSzPct val="50000"/>
              <a:buFont typeface="Calibri"/>
              <a:buNone/>
              <a:defRPr sz="2000">
                <a:solidFill>
                  <a:srgbClr val="4A4A4A"/>
                </a:solidFill>
                <a:latin typeface="MS Gothic" charset="-128"/>
                <a:ea typeface="MS Gothic" charset="-128"/>
                <a:cs typeface="MS Gothic" charset="-128"/>
              </a:defRPr>
            </a:lvl1pPr>
            <a:lvl2pPr lvl="1" rtl="0">
              <a:spcBef>
                <a:spcPts val="0"/>
              </a:spcBef>
              <a:buClr>
                <a:srgbClr val="4A4A4A"/>
              </a:buClr>
              <a:buSzPct val="50000"/>
              <a:defRPr sz="2000">
                <a:solidFill>
                  <a:srgbClr val="4A4A4A"/>
                </a:solidFill>
              </a:defRPr>
            </a:lvl2pPr>
            <a:lvl3pPr lvl="2" rtl="0">
              <a:spcBef>
                <a:spcPts val="0"/>
              </a:spcBef>
              <a:buClr>
                <a:srgbClr val="4A4A4A"/>
              </a:buClr>
              <a:buSzPct val="50000"/>
              <a:defRPr sz="2000">
                <a:solidFill>
                  <a:srgbClr val="4A4A4A"/>
                </a:solidFill>
              </a:defRPr>
            </a:lvl3pPr>
            <a:lvl4pPr lvl="3" rtl="0">
              <a:spcBef>
                <a:spcPts val="0"/>
              </a:spcBef>
              <a:buClr>
                <a:srgbClr val="4A4A4A"/>
              </a:buClr>
              <a:buSzPct val="50000"/>
              <a:defRPr sz="2000">
                <a:solidFill>
                  <a:srgbClr val="4A4A4A"/>
                </a:solidFill>
              </a:defRPr>
            </a:lvl4pPr>
            <a:lvl5pPr lvl="4" rtl="0">
              <a:spcBef>
                <a:spcPts val="0"/>
              </a:spcBef>
              <a:buClr>
                <a:srgbClr val="4A4A4A"/>
              </a:buClr>
              <a:buSzPct val="50000"/>
              <a:defRPr sz="2000">
                <a:solidFill>
                  <a:srgbClr val="4A4A4A"/>
                </a:solidFill>
              </a:defRPr>
            </a:lvl5pPr>
            <a:lvl6pPr lvl="5" rtl="0">
              <a:spcBef>
                <a:spcPts val="0"/>
              </a:spcBef>
              <a:buClr>
                <a:srgbClr val="4A4A4A"/>
              </a:buClr>
              <a:buSzPct val="50000"/>
              <a:defRPr sz="2000">
                <a:solidFill>
                  <a:srgbClr val="4A4A4A"/>
                </a:solidFill>
              </a:defRPr>
            </a:lvl6pPr>
            <a:lvl7pPr lvl="6" rtl="0">
              <a:spcBef>
                <a:spcPts val="0"/>
              </a:spcBef>
              <a:buClr>
                <a:srgbClr val="4A4A4A"/>
              </a:buClr>
              <a:buSzPct val="50000"/>
              <a:defRPr sz="2000">
                <a:solidFill>
                  <a:srgbClr val="4A4A4A"/>
                </a:solidFill>
              </a:defRPr>
            </a:lvl7pPr>
            <a:lvl8pPr lvl="7" rtl="0">
              <a:spcBef>
                <a:spcPts val="0"/>
              </a:spcBef>
              <a:buClr>
                <a:srgbClr val="4A4A4A"/>
              </a:buClr>
              <a:buSzPct val="50000"/>
              <a:defRPr sz="2000">
                <a:solidFill>
                  <a:srgbClr val="4A4A4A"/>
                </a:solidFill>
              </a:defRPr>
            </a:lvl8pPr>
            <a:lvl9pPr lvl="8" rtl="0">
              <a:spcBef>
                <a:spcPts val="0"/>
              </a:spcBef>
              <a:buClr>
                <a:srgbClr val="4A4A4A"/>
              </a:buClr>
              <a:buSzPct val="50000"/>
              <a:defRPr sz="2000">
                <a:solidFill>
                  <a:srgbClr val="4A4A4A"/>
                </a:solidFill>
              </a:defRPr>
            </a:lvl9pPr>
          </a:lstStyle>
          <a:p>
            <a:endParaRPr/>
          </a:p>
        </p:txBody>
      </p:sp>
      <p:sp>
        <p:nvSpPr>
          <p:cNvPr id="10" name="Shape 10"/>
          <p:cNvSpPr txBox="1">
            <a:spLocks noGrp="1"/>
          </p:cNvSpPr>
          <p:nvPr>
            <p:ph type="subTitle" idx="2"/>
          </p:nvPr>
        </p:nvSpPr>
        <p:spPr>
          <a:xfrm>
            <a:off x="685433" y="35547"/>
            <a:ext cx="9336299" cy="936000"/>
          </a:xfrm>
          <a:prstGeom prst="rect">
            <a:avLst/>
          </a:prstGeom>
          <a:noFill/>
          <a:ln>
            <a:noFill/>
          </a:ln>
        </p:spPr>
        <p:txBody>
          <a:bodyPr lIns="64650" tIns="64650" rIns="64650" bIns="64650" anchor="ctr" anchorCtr="0"/>
          <a:lstStyle>
            <a:lvl1pPr marL="215900" lvl="0" indent="-50800" algn="ctr" rtl="0">
              <a:spcBef>
                <a:spcPts val="0"/>
              </a:spcBef>
              <a:buClr>
                <a:srgbClr val="FFFFFF"/>
              </a:buClr>
              <a:buSzPct val="100000"/>
              <a:buFont typeface="Arial"/>
              <a:buNone/>
              <a:defRPr sz="2500" b="0" i="0" u="none" strike="noStrike" cap="none">
                <a:solidFill>
                  <a:srgbClr val="FFFFFF"/>
                </a:solidFill>
                <a:latin typeface="MS Gothic" charset="-128"/>
                <a:ea typeface="MS Gothic" charset="-128"/>
                <a:cs typeface="MS Gothic" charset="-128"/>
                <a:sym typeface="Arial"/>
              </a:defRPr>
            </a:lvl1pPr>
            <a:lvl2pPr marL="660400" marR="0" lvl="1" indent="-76200" algn="ctr" rtl="0">
              <a:lnSpc>
                <a:spcPct val="90000"/>
              </a:lnSpc>
              <a:spcBef>
                <a:spcPts val="0"/>
              </a:spcBef>
              <a:spcAft>
                <a:spcPts val="0"/>
              </a:spcAft>
              <a:buClr>
                <a:schemeClr val="dk1"/>
              </a:buClr>
              <a:buSzPct val="100000"/>
              <a:buFont typeface="Arial"/>
              <a:buNone/>
              <a:defRPr sz="2500" b="0" i="0" u="none" strike="noStrike" cap="none">
                <a:solidFill>
                  <a:srgbClr val="000000"/>
                </a:solidFill>
                <a:latin typeface="Arial"/>
                <a:ea typeface="Arial"/>
                <a:cs typeface="Arial"/>
                <a:sym typeface="Arial"/>
              </a:defRPr>
            </a:lvl2pPr>
            <a:lvl3pPr marL="1092200" marR="0" lvl="2" indent="-101600" algn="ctr" rtl="0">
              <a:lnSpc>
                <a:spcPct val="90000"/>
              </a:lnSpc>
              <a:spcBef>
                <a:spcPts val="0"/>
              </a:spcBef>
              <a:spcAft>
                <a:spcPts val="0"/>
              </a:spcAft>
              <a:buClr>
                <a:schemeClr val="dk1"/>
              </a:buClr>
              <a:buSzPct val="100000"/>
              <a:buFont typeface="Arial"/>
              <a:buNone/>
              <a:defRPr sz="2500" b="0" i="0" u="none" strike="noStrike" cap="none">
                <a:solidFill>
                  <a:srgbClr val="000000"/>
                </a:solidFill>
                <a:latin typeface="Arial"/>
                <a:ea typeface="Arial"/>
                <a:cs typeface="Arial"/>
                <a:sym typeface="Arial"/>
              </a:defRPr>
            </a:lvl3pPr>
            <a:lvl4pPr marL="1524000" marR="0" lvl="3" indent="-114300" algn="ctr" rtl="0">
              <a:lnSpc>
                <a:spcPct val="90000"/>
              </a:lnSpc>
              <a:spcBef>
                <a:spcPts val="0"/>
              </a:spcBef>
              <a:spcAft>
                <a:spcPts val="0"/>
              </a:spcAft>
              <a:buClr>
                <a:schemeClr val="dk1"/>
              </a:buClr>
              <a:buSzPct val="100000"/>
              <a:buFont typeface="Arial"/>
              <a:buNone/>
              <a:defRPr sz="2500" b="0" i="0" u="none" strike="noStrike" cap="none">
                <a:solidFill>
                  <a:srgbClr val="000000"/>
                </a:solidFill>
                <a:latin typeface="Arial"/>
                <a:ea typeface="Arial"/>
                <a:cs typeface="Arial"/>
                <a:sym typeface="Arial"/>
              </a:defRPr>
            </a:lvl4pPr>
            <a:lvl5pPr marL="1955800" marR="0" lvl="4" indent="-101600" algn="ctr" rtl="0">
              <a:lnSpc>
                <a:spcPct val="90000"/>
              </a:lnSpc>
              <a:spcBef>
                <a:spcPts val="0"/>
              </a:spcBef>
              <a:spcAft>
                <a:spcPts val="0"/>
              </a:spcAft>
              <a:buClr>
                <a:schemeClr val="dk1"/>
              </a:buClr>
              <a:buSzPct val="100000"/>
              <a:buFont typeface="Arial"/>
              <a:buNone/>
              <a:defRPr sz="2500" b="0" i="0" u="none" strike="noStrike" cap="none">
                <a:solidFill>
                  <a:srgbClr val="000000"/>
                </a:solidFill>
                <a:latin typeface="Arial"/>
                <a:ea typeface="Arial"/>
                <a:cs typeface="Arial"/>
                <a:sym typeface="Arial"/>
              </a:defRPr>
            </a:lvl5pPr>
            <a:lvl6pPr marL="2400300" marR="0" lvl="5" indent="-114300" algn="ctr" rtl="0">
              <a:lnSpc>
                <a:spcPct val="90000"/>
              </a:lnSpc>
              <a:spcBef>
                <a:spcPts val="0"/>
              </a:spcBef>
              <a:spcAft>
                <a:spcPts val="0"/>
              </a:spcAft>
              <a:buClr>
                <a:schemeClr val="dk1"/>
              </a:buClr>
              <a:buSzPct val="100000"/>
              <a:buFont typeface="Arial"/>
              <a:buNone/>
              <a:defRPr sz="2500" b="0" i="0" u="none" strike="noStrike" cap="none">
                <a:solidFill>
                  <a:srgbClr val="000000"/>
                </a:solidFill>
                <a:latin typeface="Arial"/>
                <a:ea typeface="Arial"/>
                <a:cs typeface="Arial"/>
                <a:sym typeface="Arial"/>
              </a:defRPr>
            </a:lvl6pPr>
            <a:lvl7pPr marL="2832100" marR="0" lvl="6" indent="-114300" algn="ctr" rtl="0">
              <a:lnSpc>
                <a:spcPct val="90000"/>
              </a:lnSpc>
              <a:spcBef>
                <a:spcPts val="0"/>
              </a:spcBef>
              <a:spcAft>
                <a:spcPts val="0"/>
              </a:spcAft>
              <a:buClr>
                <a:schemeClr val="dk1"/>
              </a:buClr>
              <a:buSzPct val="100000"/>
              <a:buFont typeface="Arial"/>
              <a:buNone/>
              <a:defRPr sz="2500" b="0" i="0" u="none" strike="noStrike" cap="none">
                <a:solidFill>
                  <a:srgbClr val="000000"/>
                </a:solidFill>
                <a:latin typeface="Arial"/>
                <a:ea typeface="Arial"/>
                <a:cs typeface="Arial"/>
                <a:sym typeface="Arial"/>
              </a:defRPr>
            </a:lvl7pPr>
            <a:lvl8pPr marL="3263900" marR="0" lvl="7" indent="-101600" algn="ctr" rtl="0">
              <a:lnSpc>
                <a:spcPct val="90000"/>
              </a:lnSpc>
              <a:spcBef>
                <a:spcPts val="0"/>
              </a:spcBef>
              <a:spcAft>
                <a:spcPts val="0"/>
              </a:spcAft>
              <a:buClr>
                <a:schemeClr val="dk1"/>
              </a:buClr>
              <a:buSzPct val="100000"/>
              <a:buFont typeface="Arial"/>
              <a:buNone/>
              <a:defRPr sz="2500" b="0" i="0" u="none" strike="noStrike" cap="none">
                <a:solidFill>
                  <a:srgbClr val="000000"/>
                </a:solidFill>
                <a:latin typeface="Arial"/>
                <a:ea typeface="Arial"/>
                <a:cs typeface="Arial"/>
                <a:sym typeface="Arial"/>
              </a:defRPr>
            </a:lvl8pPr>
            <a:lvl9pPr marL="3695700" marR="0" lvl="8" indent="-101600" algn="ctr" rtl="0">
              <a:lnSpc>
                <a:spcPct val="90000"/>
              </a:lnSpc>
              <a:spcBef>
                <a:spcPts val="0"/>
              </a:spcBef>
              <a:spcAft>
                <a:spcPts val="0"/>
              </a:spcAft>
              <a:buClr>
                <a:schemeClr val="dk1"/>
              </a:buClr>
              <a:buSzPct val="100000"/>
              <a:buFont typeface="Arial"/>
              <a:buNone/>
              <a:defRPr sz="2500" b="0" i="0" u="none" strike="noStrike" cap="none">
                <a:solidFill>
                  <a:srgbClr val="000000"/>
                </a:solidFill>
                <a:latin typeface="Arial"/>
                <a:ea typeface="Arial"/>
                <a:cs typeface="Arial"/>
                <a:sym typeface="Arial"/>
              </a:defRPr>
            </a:lvl9pPr>
          </a:lstStyle>
          <a:p>
            <a:endParaRPr dirty="0"/>
          </a:p>
        </p:txBody>
      </p:sp>
      <p:sp>
        <p:nvSpPr>
          <p:cNvPr id="11" name="Shape 11"/>
          <p:cNvSpPr txBox="1">
            <a:spLocks noGrp="1"/>
          </p:cNvSpPr>
          <p:nvPr>
            <p:ph type="sldNum" idx="12"/>
          </p:nvPr>
        </p:nvSpPr>
        <p:spPr>
          <a:xfrm>
            <a:off x="4737539" y="7085873"/>
            <a:ext cx="1231800" cy="402300"/>
          </a:xfrm>
          <a:prstGeom prst="rect">
            <a:avLst/>
          </a:prstGeom>
          <a:noFill/>
          <a:ln>
            <a:noFill/>
          </a:ln>
        </p:spPr>
        <p:txBody>
          <a:bodyPr lIns="87050" tIns="43500" rIns="87050" bIns="43500" anchor="ctr" anchorCtr="0">
            <a:noAutofit/>
          </a:bodyPr>
          <a:lstStyle>
            <a:lvl1pPr>
              <a:defRPr>
                <a:latin typeface="+mn-ea"/>
                <a:ea typeface="+mn-ea"/>
              </a:defRPr>
            </a:lvl1pPr>
          </a:lstStyle>
          <a:p>
            <a:pPr algn="ctr">
              <a:buClr>
                <a:srgbClr val="888888"/>
              </a:buClr>
              <a:buSzPct val="25000"/>
              <a:buFont typeface="Calibri"/>
              <a:buNone/>
            </a:pPr>
            <a:fld id="{00000000-1234-1234-1234-123412341234}" type="slidenum">
              <a:rPr lang="en-US" sz="1700" smtClean="0">
                <a:solidFill>
                  <a:srgbClr val="1E4E79"/>
                </a:solidFill>
                <a:cs typeface="Calibri"/>
                <a:sym typeface="Calibri"/>
              </a:rPr>
              <a:pPr algn="ctr">
                <a:buClr>
                  <a:srgbClr val="888888"/>
                </a:buClr>
                <a:buSzPct val="25000"/>
                <a:buFont typeface="Calibri"/>
                <a:buNone/>
              </a:pPr>
              <a:t>‹#›</a:t>
            </a:fld>
            <a:endParaRPr lang="en-US" sz="1700">
              <a:solidFill>
                <a:srgbClr val="1E4E79"/>
              </a:solidFill>
              <a:cs typeface="Calibri"/>
              <a:sym typeface="Calibri"/>
            </a:endParaRPr>
          </a:p>
        </p:txBody>
      </p:sp>
      <p:sp>
        <p:nvSpPr>
          <p:cNvPr id="13" name="Shape 13"/>
          <p:cNvSpPr txBox="1"/>
          <p:nvPr/>
        </p:nvSpPr>
        <p:spPr>
          <a:xfrm>
            <a:off x="421810" y="7163156"/>
            <a:ext cx="3986099" cy="481800"/>
          </a:xfrm>
          <a:prstGeom prst="rect">
            <a:avLst/>
          </a:prstGeom>
          <a:noFill/>
          <a:ln>
            <a:noFill/>
          </a:ln>
        </p:spPr>
        <p:txBody>
          <a:bodyPr lIns="64650" tIns="64650" rIns="64650" bIns="64650" anchor="t" anchorCtr="0">
            <a:noAutofit/>
          </a:bodyPr>
          <a:lstStyle/>
          <a:p>
            <a:pPr lvl="0">
              <a:spcBef>
                <a:spcPts val="0"/>
              </a:spcBef>
              <a:buNone/>
            </a:pPr>
            <a:r>
              <a:rPr lang="en-US" sz="1100" dirty="0">
                <a:solidFill>
                  <a:srgbClr val="4A4A4A"/>
                </a:solidFill>
                <a:latin typeface="+mn-ea"/>
                <a:ea typeface="+mn-ea"/>
              </a:rPr>
              <a:t>©</a:t>
            </a:r>
            <a:r>
              <a:rPr lang="en-US" sz="1100" dirty="0" smtClean="0">
                <a:solidFill>
                  <a:srgbClr val="4A4A4A"/>
                </a:solidFill>
                <a:latin typeface="+mn-ea"/>
                <a:ea typeface="+mn-ea"/>
              </a:rPr>
              <a:t>2017 </a:t>
            </a:r>
            <a:r>
              <a:rPr lang="en-US" sz="1100" dirty="0" err="1" smtClean="0">
                <a:solidFill>
                  <a:srgbClr val="4A4A4A"/>
                </a:solidFill>
                <a:latin typeface="+mn-ea"/>
                <a:ea typeface="+mn-ea"/>
              </a:rPr>
              <a:t>Daieikikou</a:t>
            </a:r>
            <a:r>
              <a:rPr lang="en-US" sz="1100" dirty="0" smtClean="0">
                <a:solidFill>
                  <a:srgbClr val="4A4A4A"/>
                </a:solidFill>
                <a:latin typeface="+mn-ea"/>
                <a:ea typeface="+mn-ea"/>
              </a:rPr>
              <a:t> </a:t>
            </a:r>
            <a:r>
              <a:rPr lang="en-US" sz="1100" dirty="0">
                <a:solidFill>
                  <a:srgbClr val="4A4A4A"/>
                </a:solidFill>
                <a:latin typeface="+mn-ea"/>
                <a:ea typeface="+mn-ea"/>
              </a:rPr>
              <a:t>Co., Ltd. All Right Reserved</a:t>
            </a:r>
          </a:p>
        </p:txBody>
      </p:sp>
      <p:pic>
        <p:nvPicPr>
          <p:cNvPr id="2" name="図 1"/>
          <p:cNvPicPr>
            <a:picLocks noChangeAspect="1"/>
          </p:cNvPicPr>
          <p:nvPr userDrawn="1"/>
        </p:nvPicPr>
        <p:blipFill>
          <a:blip r:embed="rId2"/>
          <a:stretch>
            <a:fillRect/>
          </a:stretch>
        </p:blipFill>
        <p:spPr>
          <a:xfrm>
            <a:off x="9223473" y="6951065"/>
            <a:ext cx="1370536" cy="550662"/>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タイトル スライド 1">
    <p:spTree>
      <p:nvGrpSpPr>
        <p:cNvPr id="1" name="Shape 14"/>
        <p:cNvGrpSpPr/>
        <p:nvPr/>
      </p:nvGrpSpPr>
      <p:grpSpPr>
        <a:xfrm>
          <a:off x="0" y="0"/>
          <a:ext cx="0" cy="0"/>
          <a:chOff x="0" y="0"/>
          <a:chExt cx="0" cy="0"/>
        </a:xfrm>
      </p:grpSpPr>
      <p:sp>
        <p:nvSpPr>
          <p:cNvPr id="15" name="Shape 15"/>
          <p:cNvSpPr/>
          <p:nvPr/>
        </p:nvSpPr>
        <p:spPr>
          <a:xfrm>
            <a:off x="0" y="2395200"/>
            <a:ext cx="10691999" cy="3162600"/>
          </a:xfrm>
          <a:prstGeom prst="rect">
            <a:avLst/>
          </a:prstGeom>
          <a:solidFill>
            <a:schemeClr val="tx1">
              <a:lumMod val="75000"/>
              <a:lumOff val="25000"/>
            </a:schemeClr>
          </a:solidFill>
          <a:ln>
            <a:noFill/>
          </a:ln>
        </p:spPr>
        <p:txBody>
          <a:bodyPr lIns="87050" tIns="43500" rIns="87050" bIns="43500" anchor="ctr" anchorCtr="0">
            <a:noAutofit/>
          </a:bodyPr>
          <a:lstStyle/>
          <a:p>
            <a:pPr marL="0" marR="0" lvl="0" indent="0" algn="ctr" rtl="0">
              <a:lnSpc>
                <a:spcPct val="100000"/>
              </a:lnSpc>
              <a:spcBef>
                <a:spcPts val="0"/>
              </a:spcBef>
              <a:spcAft>
                <a:spcPts val="0"/>
              </a:spcAft>
              <a:buClr>
                <a:srgbClr val="000000"/>
              </a:buClr>
              <a:buFont typeface="Arial"/>
              <a:buNone/>
            </a:pPr>
            <a:endParaRPr sz="1700" b="0" i="0" u="none" strike="noStrike" cap="none">
              <a:solidFill>
                <a:schemeClr val="lt1"/>
              </a:solidFill>
              <a:latin typeface="MS Gothic" charset="-128"/>
              <a:ea typeface="MS Gothic" charset="-128"/>
              <a:cs typeface="MS Gothic" charset="-128"/>
              <a:sym typeface="Calibri"/>
            </a:endParaRPr>
          </a:p>
        </p:txBody>
      </p:sp>
      <p:pic>
        <p:nvPicPr>
          <p:cNvPr id="2" name="図 1"/>
          <p:cNvPicPr>
            <a:picLocks noChangeAspect="1"/>
          </p:cNvPicPr>
          <p:nvPr userDrawn="1"/>
        </p:nvPicPr>
        <p:blipFill>
          <a:blip r:embed="rId2"/>
          <a:stretch>
            <a:fillRect/>
          </a:stretch>
        </p:blipFill>
        <p:spPr>
          <a:xfrm>
            <a:off x="9221821" y="6969053"/>
            <a:ext cx="1469992" cy="590622"/>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Lst>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3.png"/><Relationship Id="rId7"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hyperlink" Target="http://qiita.com/Atelier-Akihabara/items/7a898f5e4d878b1ad889#3-2" TargetMode="External"/><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hyperlink" Target="http://qiita.com/Atelier-Akihabara/items/7a898f5e4d878b1ad889#3-2" TargetMode="External"/><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s://qiita.com/Atelier-Akihabara/items/716e88b306db12751c9b"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3.png"/><Relationship Id="rId7"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7" name="Shape 17"/>
          <p:cNvSpPr txBox="1"/>
          <p:nvPr/>
        </p:nvSpPr>
        <p:spPr>
          <a:xfrm>
            <a:off x="1184511" y="4230960"/>
            <a:ext cx="8323036" cy="1730399"/>
          </a:xfrm>
          <a:prstGeom prst="rect">
            <a:avLst/>
          </a:prstGeom>
          <a:noFill/>
          <a:ln>
            <a:noFill/>
          </a:ln>
        </p:spPr>
        <p:txBody>
          <a:bodyPr lIns="87050" tIns="43500" rIns="87050" bIns="43500" anchor="t" anchorCtr="0">
            <a:noAutofit/>
          </a:bodyPr>
          <a:lstStyle/>
          <a:p>
            <a:pPr algn="ctr">
              <a:buClr>
                <a:schemeClr val="lt1"/>
              </a:buClr>
              <a:buSzPct val="25000"/>
            </a:pPr>
            <a:r>
              <a:rPr lang="en-US" sz="6000" b="0" i="0" u="none" strike="noStrike" cap="none" dirty="0" err="1" smtClean="0">
                <a:solidFill>
                  <a:schemeClr val="accent4">
                    <a:lumMod val="20000"/>
                    <a:lumOff val="80000"/>
                  </a:schemeClr>
                </a:solidFill>
                <a:latin typeface="+mj-ea"/>
                <a:ea typeface="+mj-ea"/>
                <a:cs typeface="MS PGothic" charset="-128"/>
                <a:sym typeface="Arial"/>
              </a:rPr>
              <a:t>QiChat</a:t>
            </a:r>
            <a:r>
              <a:rPr lang="en-US" sz="6000" b="0" i="0" u="none" strike="noStrike" cap="none" dirty="0" smtClean="0">
                <a:solidFill>
                  <a:schemeClr val="accent4">
                    <a:lumMod val="20000"/>
                    <a:lumOff val="80000"/>
                  </a:schemeClr>
                </a:solidFill>
                <a:latin typeface="+mj-ea"/>
                <a:ea typeface="+mj-ea"/>
                <a:cs typeface="MS PGothic" charset="-128"/>
                <a:sym typeface="Arial"/>
              </a:rPr>
              <a:t> </a:t>
            </a:r>
            <a:r>
              <a:rPr lang="ja-JP" altLang="en-US" sz="6000" b="0" i="0" u="none" strike="noStrike" cap="none" dirty="0" smtClean="0">
                <a:solidFill>
                  <a:schemeClr val="accent4">
                    <a:lumMod val="20000"/>
                    <a:lumOff val="80000"/>
                  </a:schemeClr>
                </a:solidFill>
                <a:latin typeface="+mj-ea"/>
                <a:ea typeface="+mj-ea"/>
                <a:cs typeface="MS PGothic" charset="-128"/>
                <a:sym typeface="Arial"/>
              </a:rPr>
              <a:t>入門</a:t>
            </a:r>
            <a:endParaRPr lang="en-US" altLang="ja-JP" sz="6000" dirty="0">
              <a:solidFill>
                <a:schemeClr val="accent4">
                  <a:lumMod val="20000"/>
                  <a:lumOff val="80000"/>
                </a:schemeClr>
              </a:solidFill>
              <a:latin typeface="MS Gothic" charset="-128"/>
              <a:ea typeface="MS Gothic" charset="-128"/>
              <a:cs typeface="MS Gothic" charset="-128"/>
            </a:endParaRPr>
          </a:p>
          <a:p>
            <a:pPr marL="0" marR="0" lvl="0" indent="0" algn="ctr" rtl="0">
              <a:lnSpc>
                <a:spcPct val="100000"/>
              </a:lnSpc>
              <a:spcBef>
                <a:spcPts val="0"/>
              </a:spcBef>
              <a:spcAft>
                <a:spcPts val="0"/>
              </a:spcAft>
              <a:buClr>
                <a:schemeClr val="lt1"/>
              </a:buClr>
              <a:buSzPct val="25000"/>
              <a:buFont typeface="Arial"/>
              <a:buNone/>
            </a:pPr>
            <a:endParaRPr lang="en-US" sz="6000" b="0" i="0" u="none" strike="noStrike" cap="none" dirty="0">
              <a:solidFill>
                <a:schemeClr val="accent4">
                  <a:lumMod val="20000"/>
                  <a:lumOff val="80000"/>
                </a:schemeClr>
              </a:solidFill>
              <a:latin typeface="+mj-ea"/>
              <a:ea typeface="+mj-ea"/>
              <a:cs typeface="MS PGothic" charset="-128"/>
              <a:sym typeface="Arial"/>
            </a:endParaRPr>
          </a:p>
        </p:txBody>
      </p:sp>
      <p:sp>
        <p:nvSpPr>
          <p:cNvPr id="8" name="Shape 16"/>
          <p:cNvSpPr txBox="1"/>
          <p:nvPr/>
        </p:nvSpPr>
        <p:spPr>
          <a:xfrm>
            <a:off x="3100680" y="4230960"/>
            <a:ext cx="4490699" cy="1221299"/>
          </a:xfrm>
          <a:prstGeom prst="rect">
            <a:avLst/>
          </a:prstGeom>
          <a:noFill/>
          <a:ln>
            <a:noFill/>
          </a:ln>
        </p:spPr>
        <p:txBody>
          <a:bodyPr lIns="87050" tIns="43500" rIns="87050" bIns="43500" anchor="t" anchorCtr="0">
            <a:noAutofit/>
          </a:bodyPr>
          <a:lstStyle/>
          <a:p>
            <a:pPr marL="0" marR="0" lvl="0" indent="0" algn="ctr" rtl="0">
              <a:lnSpc>
                <a:spcPct val="100000"/>
              </a:lnSpc>
              <a:spcBef>
                <a:spcPts val="0"/>
              </a:spcBef>
              <a:spcAft>
                <a:spcPts val="0"/>
              </a:spcAft>
              <a:buClr>
                <a:srgbClr val="BBD6EE"/>
              </a:buClr>
              <a:buSzPct val="25000"/>
              <a:buFont typeface="Arial"/>
              <a:buNone/>
            </a:pPr>
            <a:endParaRPr lang="en-US" sz="6300" b="0" i="0" u="none" strike="noStrike" cap="none" dirty="0">
              <a:solidFill>
                <a:schemeClr val="accent4">
                  <a:lumMod val="20000"/>
                  <a:lumOff val="80000"/>
                </a:schemeClr>
              </a:solidFill>
              <a:latin typeface="MS Gothic" charset="-128"/>
              <a:ea typeface="MS Gothic" charset="-128"/>
              <a:cs typeface="MS Gothic" charset="-128"/>
              <a:sym typeface="Arial"/>
            </a:endParaRPr>
          </a:p>
        </p:txBody>
      </p:sp>
      <p:sp>
        <p:nvSpPr>
          <p:cNvPr id="4" name="Shape 17"/>
          <p:cNvSpPr txBox="1"/>
          <p:nvPr/>
        </p:nvSpPr>
        <p:spPr>
          <a:xfrm>
            <a:off x="1184511" y="2856660"/>
            <a:ext cx="8323036" cy="1730399"/>
          </a:xfrm>
          <a:prstGeom prst="rect">
            <a:avLst/>
          </a:prstGeom>
          <a:noFill/>
          <a:ln>
            <a:noFill/>
          </a:ln>
        </p:spPr>
        <p:txBody>
          <a:bodyPr lIns="87050" tIns="43500" rIns="87050" bIns="43500" anchor="t" anchorCtr="0">
            <a:noAutofit/>
          </a:bodyPr>
          <a:lstStyle/>
          <a:p>
            <a:pPr algn="ctr">
              <a:buClr>
                <a:schemeClr val="lt1"/>
              </a:buClr>
              <a:buSzPct val="25000"/>
            </a:pPr>
            <a:r>
              <a:rPr lang="ja-JP" altLang="en-US" sz="6000" b="0" i="0" u="none" strike="noStrike" cap="none" dirty="0" smtClean="0">
                <a:solidFill>
                  <a:schemeClr val="accent4">
                    <a:lumMod val="20000"/>
                    <a:lumOff val="80000"/>
                  </a:schemeClr>
                </a:solidFill>
                <a:latin typeface="+mj-ea"/>
                <a:ea typeface="+mj-ea"/>
                <a:cs typeface="MS PGothic" charset="-128"/>
                <a:sym typeface="Arial"/>
              </a:rPr>
              <a:t>　</a:t>
            </a:r>
            <a:r>
              <a:rPr lang="en-US" altLang="ja-JP" sz="6000" b="0" i="0" u="none" strike="noStrike" cap="none" dirty="0" smtClean="0">
                <a:solidFill>
                  <a:schemeClr val="accent4">
                    <a:lumMod val="20000"/>
                    <a:lumOff val="80000"/>
                  </a:schemeClr>
                </a:solidFill>
                <a:latin typeface="+mj-ea"/>
                <a:ea typeface="+mj-ea"/>
                <a:cs typeface="MS PGothic" charset="-128"/>
                <a:sym typeface="Arial"/>
              </a:rPr>
              <a:t>	</a:t>
            </a:r>
            <a:r>
              <a:rPr lang="ja-JP" altLang="en-US" sz="6000" b="0" i="0" u="none" strike="noStrike" cap="none" dirty="0" smtClean="0">
                <a:solidFill>
                  <a:schemeClr val="accent4">
                    <a:lumMod val="20000"/>
                    <a:lumOff val="80000"/>
                  </a:schemeClr>
                </a:solidFill>
                <a:latin typeface="+mj-ea"/>
                <a:ea typeface="+mj-ea"/>
                <a:cs typeface="MS PGothic" charset="-128"/>
                <a:sym typeface="Arial"/>
              </a:rPr>
              <a:t>ＮＡＯ　プログラミング</a:t>
            </a:r>
            <a:endParaRPr lang="en-US" sz="6000" b="0" i="0" u="none" strike="noStrike" cap="none" dirty="0">
              <a:solidFill>
                <a:schemeClr val="accent4">
                  <a:lumMod val="20000"/>
                  <a:lumOff val="80000"/>
                </a:schemeClr>
              </a:solidFill>
              <a:latin typeface="+mj-ea"/>
              <a:ea typeface="+mj-ea"/>
              <a:cs typeface="MS PGothic" charset="-128"/>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Shape 819"/>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外部ボックスとの連携</a:t>
            </a:r>
          </a:p>
        </p:txBody>
      </p:sp>
      <p:sp>
        <p:nvSpPr>
          <p:cNvPr id="820" name="Shape 820"/>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lvl="0" indent="0" rtl="0">
              <a:spcBef>
                <a:spcPts val="0"/>
              </a:spcBef>
              <a:buNone/>
            </a:pPr>
            <a:r>
              <a:rPr lang="en-US" dirty="0" err="1"/>
              <a:t>以下のように設定することでDialogボックスと外部ボックスを連携することも可能です</a:t>
            </a:r>
            <a:r>
              <a:rPr lang="en-US" dirty="0"/>
              <a:t>。</a:t>
            </a:r>
          </a:p>
          <a:p>
            <a:pPr marL="0" lvl="0" indent="0" rtl="0">
              <a:spcBef>
                <a:spcPts val="0"/>
              </a:spcBef>
              <a:buNone/>
            </a:pPr>
            <a:endParaRPr dirty="0"/>
          </a:p>
          <a:p>
            <a:pPr marL="0" lvl="0" indent="0" rtl="0">
              <a:spcBef>
                <a:spcPts val="0"/>
              </a:spcBef>
              <a:buClr>
                <a:srgbClr val="1E4E79"/>
              </a:buClr>
              <a:buSzPct val="25000"/>
              <a:buFont typeface="Arial"/>
              <a:buNone/>
            </a:pPr>
            <a:r>
              <a:rPr lang="en-US" dirty="0" err="1"/>
              <a:t>Dialogボックスの出力側に</a:t>
            </a:r>
            <a:r>
              <a:rPr lang="en-US" dirty="0" err="1">
                <a:solidFill>
                  <a:srgbClr val="00B0F0"/>
                </a:solidFill>
              </a:rPr>
              <a:t>onWalk</a:t>
            </a:r>
            <a:r>
              <a:rPr lang="en-US" dirty="0" err="1">
                <a:solidFill>
                  <a:srgbClr val="1E4E79"/>
                </a:solidFill>
              </a:rPr>
              <a:t>と</a:t>
            </a:r>
            <a:r>
              <a:rPr lang="en-US" dirty="0" err="1"/>
              <a:t>いう端子を追加し、Dialogの応答側に</a:t>
            </a:r>
            <a:endParaRPr lang="en-US" dirty="0"/>
          </a:p>
          <a:p>
            <a:pPr marL="0" lvl="0" indent="0" rtl="0">
              <a:spcBef>
                <a:spcPts val="0"/>
              </a:spcBef>
              <a:buClr>
                <a:srgbClr val="1E4E79"/>
              </a:buClr>
              <a:buSzPct val="25000"/>
              <a:buFont typeface="Arial"/>
              <a:buNone/>
            </a:pPr>
            <a:r>
              <a:rPr lang="en-US" dirty="0">
                <a:solidFill>
                  <a:srgbClr val="00B0F0"/>
                </a:solidFill>
              </a:rPr>
              <a:t>$</a:t>
            </a:r>
            <a:r>
              <a:rPr lang="en-US" dirty="0" err="1">
                <a:solidFill>
                  <a:srgbClr val="00B0F0"/>
                </a:solidFill>
              </a:rPr>
              <a:t>onWalk</a:t>
            </a:r>
            <a:r>
              <a:rPr lang="en-US" dirty="0">
                <a:solidFill>
                  <a:srgbClr val="00B0F0"/>
                </a:solidFill>
              </a:rPr>
              <a:t>=1</a:t>
            </a:r>
            <a:r>
              <a:rPr lang="en-US" dirty="0"/>
              <a:t>と追記すると、出力端子が作動します。</a:t>
            </a:r>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r>
              <a:rPr lang="en-US" dirty="0"/>
              <a:t>　</a:t>
            </a:r>
            <a:r>
              <a:rPr lang="en-US" dirty="0" err="1"/>
              <a:t>例）</a:t>
            </a:r>
            <a:r>
              <a:rPr lang="en-US" dirty="0" err="1">
                <a:solidFill>
                  <a:srgbClr val="00B0F0"/>
                </a:solidFill>
              </a:rPr>
              <a:t>u</a:t>
            </a:r>
            <a:r>
              <a:rPr lang="en-US" dirty="0">
                <a:solidFill>
                  <a:srgbClr val="00B0F0"/>
                </a:solidFill>
              </a:rPr>
              <a:t>:(</a:t>
            </a:r>
            <a:r>
              <a:rPr lang="en-US" dirty="0" err="1">
                <a:solidFill>
                  <a:srgbClr val="00B0F0"/>
                </a:solidFill>
              </a:rPr>
              <a:t>e:onStart</a:t>
            </a:r>
            <a:r>
              <a:rPr lang="en-US" dirty="0">
                <a:solidFill>
                  <a:srgbClr val="00B0F0"/>
                </a:solidFill>
              </a:rPr>
              <a:t>) こんにちは。ちょっとだけ散歩してもいいですか？</a:t>
            </a:r>
          </a:p>
          <a:p>
            <a:pPr marL="0" lvl="0" indent="0" rtl="0">
              <a:spcBef>
                <a:spcPts val="0"/>
              </a:spcBef>
              <a:buClr>
                <a:srgbClr val="1E4E79"/>
              </a:buClr>
              <a:buSzPct val="25000"/>
              <a:buFont typeface="Arial"/>
              <a:buNone/>
            </a:pPr>
            <a:r>
              <a:rPr lang="en-US" dirty="0">
                <a:solidFill>
                  <a:srgbClr val="00B0F0"/>
                </a:solidFill>
              </a:rPr>
              <a:t>　　　　	u1:(はい) ありがとう！ $</a:t>
            </a:r>
            <a:r>
              <a:rPr lang="en-US" dirty="0" err="1">
                <a:solidFill>
                  <a:srgbClr val="00B0F0"/>
                </a:solidFill>
              </a:rPr>
              <a:t>onWalk</a:t>
            </a:r>
            <a:r>
              <a:rPr lang="en-US" dirty="0">
                <a:solidFill>
                  <a:srgbClr val="00B0F0"/>
                </a:solidFill>
              </a:rPr>
              <a:t>=1</a:t>
            </a:r>
          </a:p>
          <a:p>
            <a:pPr marL="0" lvl="0" indent="0" rtl="0">
              <a:spcBef>
                <a:spcPts val="0"/>
              </a:spcBef>
              <a:buClr>
                <a:srgbClr val="1E4E79"/>
              </a:buClr>
              <a:buSzPct val="25000"/>
              <a:buFont typeface="Arial"/>
              <a:buNone/>
            </a:pPr>
            <a:r>
              <a:rPr lang="en-US" dirty="0">
                <a:solidFill>
                  <a:srgbClr val="00B0F0"/>
                </a:solidFill>
              </a:rPr>
              <a:t>　　　　	u1:(いいえ) そうですかあ。残念です。</a:t>
            </a:r>
          </a:p>
          <a:p>
            <a:pPr marL="0" lvl="0" indent="0" rtl="0">
              <a:spcBef>
                <a:spcPts val="0"/>
              </a:spcBef>
              <a:buClr>
                <a:srgbClr val="1E4E79"/>
              </a:buClr>
              <a:buSzPct val="25000"/>
              <a:buFont typeface="Arial"/>
              <a:buNone/>
            </a:pPr>
            <a:endParaRPr dirty="0">
              <a:solidFill>
                <a:srgbClr val="00B0F0"/>
              </a:solidFill>
            </a:endParaRPr>
          </a:p>
          <a:p>
            <a:pPr marL="0" lvl="0" indent="0" rtl="0">
              <a:spcBef>
                <a:spcPts val="0"/>
              </a:spcBef>
              <a:buClr>
                <a:srgbClr val="1E4E79"/>
              </a:buClr>
              <a:buSzPct val="25000"/>
              <a:buFont typeface="Arial"/>
              <a:buNone/>
            </a:pPr>
            <a:r>
              <a:rPr lang="en-US" dirty="0">
                <a:solidFill>
                  <a:srgbClr val="1E4E79"/>
                </a:solidFill>
              </a:rPr>
              <a:t>「こんにちは。ちょっとだけ散歩してもいいですか？」→「</a:t>
            </a:r>
            <a:r>
              <a:rPr lang="en-US" dirty="0" err="1">
                <a:solidFill>
                  <a:srgbClr val="1E4E79"/>
                </a:solidFill>
              </a:rPr>
              <a:t>はい」で</a:t>
            </a:r>
            <a:r>
              <a:rPr lang="en-US" dirty="0" err="1">
                <a:solidFill>
                  <a:srgbClr val="00B0F0"/>
                </a:solidFill>
              </a:rPr>
              <a:t>onWalk</a:t>
            </a:r>
            <a:r>
              <a:rPr lang="en-US" dirty="0" err="1">
                <a:solidFill>
                  <a:srgbClr val="1E4E79"/>
                </a:solidFill>
              </a:rPr>
              <a:t>が発火し</a:t>
            </a:r>
            <a:r>
              <a:rPr lang="en-US" dirty="0">
                <a:solidFill>
                  <a:srgbClr val="1E4E79"/>
                </a:solidFill>
              </a:rPr>
              <a:t>、</a:t>
            </a:r>
          </a:p>
          <a:p>
            <a:pPr marL="0" lvl="0" indent="0" rtl="0">
              <a:spcBef>
                <a:spcPts val="0"/>
              </a:spcBef>
              <a:buClr>
                <a:srgbClr val="1E4E79"/>
              </a:buClr>
              <a:buSzPct val="25000"/>
              <a:buFont typeface="Arial"/>
              <a:buNone/>
            </a:pPr>
            <a:r>
              <a:rPr lang="en-US" dirty="0">
                <a:solidFill>
                  <a:srgbClr val="1E4E79"/>
                </a:solidFill>
              </a:rPr>
              <a:t>Move </a:t>
            </a:r>
            <a:r>
              <a:rPr lang="en-US" dirty="0" err="1">
                <a:solidFill>
                  <a:srgbClr val="1E4E79"/>
                </a:solidFill>
              </a:rPr>
              <a:t>Toボックスが作動します</a:t>
            </a:r>
            <a:r>
              <a:rPr lang="en-US" dirty="0">
                <a:solidFill>
                  <a:srgbClr val="1E4E79"/>
                </a:solidFill>
              </a:rPr>
              <a:t>。</a:t>
            </a:r>
          </a:p>
        </p:txBody>
      </p:sp>
      <p:sp>
        <p:nvSpPr>
          <p:cNvPr id="821" name="Shape 821"/>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Ex　高度な対話を実現しよう</a:t>
            </a:r>
          </a:p>
        </p:txBody>
      </p:sp>
      <p:sp>
        <p:nvSpPr>
          <p:cNvPr id="822" name="Shape 822"/>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10</a:t>
            </a:fld>
            <a:endParaRPr lang="en-US"/>
          </a:p>
        </p:txBody>
      </p:sp>
      <p:pic>
        <p:nvPicPr>
          <p:cNvPr id="823" name="Shape 823"/>
          <p:cNvPicPr preferRelativeResize="0"/>
          <p:nvPr/>
        </p:nvPicPr>
        <p:blipFill>
          <a:blip r:embed="rId3">
            <a:alphaModFix/>
          </a:blip>
          <a:stretch>
            <a:fillRect/>
          </a:stretch>
        </p:blipFill>
        <p:spPr>
          <a:xfrm>
            <a:off x="3452943" y="2925865"/>
            <a:ext cx="4109919" cy="1982856"/>
          </a:xfrm>
          <a:prstGeom prst="rect">
            <a:avLst/>
          </a:prstGeom>
          <a:noFill/>
          <a:ln>
            <a:noFill/>
          </a:ln>
        </p:spPr>
      </p:pic>
      <p:pic>
        <p:nvPicPr>
          <p:cNvPr id="824" name="Shape 824"/>
          <p:cNvPicPr preferRelativeResize="0"/>
          <p:nvPr/>
        </p:nvPicPr>
        <p:blipFill>
          <a:blip r:embed="rId4">
            <a:alphaModFix/>
          </a:blip>
          <a:stretch>
            <a:fillRect/>
          </a:stretch>
        </p:blipFill>
        <p:spPr>
          <a:xfrm>
            <a:off x="193730" y="1163493"/>
            <a:ext cx="491643" cy="491643"/>
          </a:xfrm>
          <a:prstGeom prst="rect">
            <a:avLst/>
          </a:prstGeom>
          <a:noFill/>
          <a:ln>
            <a:noFill/>
          </a:ln>
        </p:spPr>
      </p:pic>
      <p:pic>
        <p:nvPicPr>
          <p:cNvPr id="825" name="Shape 825"/>
          <p:cNvPicPr preferRelativeResize="0"/>
          <p:nvPr/>
        </p:nvPicPr>
        <p:blipFill>
          <a:blip r:embed="rId5">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Shape 830"/>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導入</a:t>
            </a:r>
          </a:p>
        </p:txBody>
      </p:sp>
      <p:sp>
        <p:nvSpPr>
          <p:cNvPr id="831" name="Shape 831"/>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115000"/>
              </a:lnSpc>
              <a:spcBef>
                <a:spcPts val="0"/>
              </a:spcBef>
              <a:spcAft>
                <a:spcPts val="0"/>
              </a:spcAft>
              <a:buClr>
                <a:schemeClr val="dk1"/>
              </a:buClr>
              <a:buSzPct val="25000"/>
              <a:buFont typeface="Arial"/>
              <a:buNone/>
            </a:pPr>
            <a:r>
              <a:rPr lang="en-US" sz="2100" b="1" dirty="0" err="1"/>
              <a:t>Pythonボックスの考え方</a:t>
            </a:r>
            <a:endParaRPr lang="en-US" sz="2100" b="1" dirty="0"/>
          </a:p>
          <a:p>
            <a:pPr marL="0" marR="0" lvl="0" indent="0" algn="l" rtl="0">
              <a:lnSpc>
                <a:spcPct val="115000"/>
              </a:lnSpc>
              <a:spcBef>
                <a:spcPts val="0"/>
              </a:spcBef>
              <a:spcAft>
                <a:spcPts val="0"/>
              </a:spcAft>
              <a:buClr>
                <a:schemeClr val="dk1"/>
              </a:buClr>
              <a:buSzPct val="25000"/>
              <a:buFont typeface="Arial"/>
              <a:buNone/>
            </a:pPr>
            <a:endParaRPr dirty="0"/>
          </a:p>
          <a:p>
            <a:pPr marL="0" marR="0" lvl="0" indent="0" algn="l" rtl="0">
              <a:lnSpc>
                <a:spcPct val="115000"/>
              </a:lnSpc>
              <a:spcBef>
                <a:spcPts val="0"/>
              </a:spcBef>
              <a:spcAft>
                <a:spcPts val="0"/>
              </a:spcAft>
              <a:buClr>
                <a:schemeClr val="dk1"/>
              </a:buClr>
              <a:buSzPct val="25000"/>
              <a:buFont typeface="Arial"/>
              <a:buNone/>
            </a:pPr>
            <a:r>
              <a:rPr lang="en-US" sz="1700" b="0" i="0" u="none" strike="noStrike" cap="none" dirty="0" err="1">
                <a:solidFill>
                  <a:srgbClr val="1E4E79"/>
                </a:solidFill>
                <a:sym typeface="Arial"/>
              </a:rPr>
              <a:t>ここまで、Choregrapheに用意されているさまざまなボックスについて見てきました</a:t>
            </a:r>
            <a:r>
              <a:rPr lang="en-US" sz="1700" b="0" i="0" u="none" strike="noStrike" cap="none" dirty="0">
                <a:solidFill>
                  <a:srgbClr val="1E4E79"/>
                </a:solidFill>
                <a:sym typeface="Arial"/>
              </a:rPr>
              <a:t>。</a:t>
            </a:r>
          </a:p>
          <a:p>
            <a:pPr marL="0" marR="0" lvl="0" indent="0" algn="l" rtl="0">
              <a:lnSpc>
                <a:spcPct val="115000"/>
              </a:lnSpc>
              <a:spcBef>
                <a:spcPts val="0"/>
              </a:spcBef>
              <a:spcAft>
                <a:spcPts val="0"/>
              </a:spcAft>
              <a:buClr>
                <a:schemeClr val="dk1"/>
              </a:buClr>
              <a:buSzPct val="25000"/>
              <a:buFont typeface="Arial"/>
              <a:buNone/>
            </a:pPr>
            <a:r>
              <a:rPr lang="en-US" sz="1700" b="0" i="0" u="none" strike="noStrike" cap="none" dirty="0">
                <a:solidFill>
                  <a:srgbClr val="1E4E79"/>
                </a:solidFill>
                <a:sym typeface="Arial"/>
              </a:rPr>
              <a:t>ボックスだけでもさまざまなアプリケーションを実現できますが、</a:t>
            </a:r>
          </a:p>
          <a:p>
            <a:pPr marL="0" marR="0" lvl="0" indent="0" algn="l" rtl="0">
              <a:lnSpc>
                <a:spcPct val="115000"/>
              </a:lnSpc>
              <a:spcBef>
                <a:spcPts val="0"/>
              </a:spcBef>
              <a:spcAft>
                <a:spcPts val="0"/>
              </a:spcAft>
              <a:buClr>
                <a:schemeClr val="dk1"/>
              </a:buClr>
              <a:buSzPct val="25000"/>
              <a:buFont typeface="Arial"/>
              <a:buNone/>
            </a:pPr>
            <a:r>
              <a:rPr lang="en-US" sz="1700" b="0" i="0" u="none" strike="noStrike" cap="none" dirty="0" err="1">
                <a:solidFill>
                  <a:srgbClr val="1E4E79"/>
                </a:solidFill>
                <a:sym typeface="Arial"/>
              </a:rPr>
              <a:t>Pythonを用いてAPIに直接アクセスすることで</a:t>
            </a:r>
            <a:r>
              <a:rPr lang="en-US" sz="1700" b="0" i="0" u="none" strike="noStrike" cap="none" dirty="0">
                <a:solidFill>
                  <a:srgbClr val="1E4E79"/>
                </a:solidFill>
                <a:sym typeface="Arial"/>
              </a:rPr>
              <a:t>、</a:t>
            </a:r>
          </a:p>
          <a:p>
            <a:pPr marL="0" marR="0" lvl="0" indent="0" algn="l" rtl="0">
              <a:lnSpc>
                <a:spcPct val="115000"/>
              </a:lnSpc>
              <a:spcBef>
                <a:spcPts val="0"/>
              </a:spcBef>
              <a:spcAft>
                <a:spcPts val="0"/>
              </a:spcAft>
              <a:buClr>
                <a:schemeClr val="dk1"/>
              </a:buClr>
              <a:buSzPct val="25000"/>
              <a:buFont typeface="Arial"/>
              <a:buNone/>
            </a:pPr>
            <a:r>
              <a:rPr lang="en-US" sz="1700" b="0" i="0" u="none" strike="noStrike" cap="none" dirty="0">
                <a:solidFill>
                  <a:srgbClr val="1E4E79"/>
                </a:solidFill>
                <a:sym typeface="Arial"/>
              </a:rPr>
              <a:t>さらに多くのことを実現することができます。</a:t>
            </a:r>
          </a:p>
          <a:p>
            <a:pPr marL="0" marR="0" lvl="0" indent="0" algn="l" rtl="0">
              <a:lnSpc>
                <a:spcPct val="115000"/>
              </a:lnSpc>
              <a:spcBef>
                <a:spcPts val="0"/>
              </a:spcBef>
              <a:spcAft>
                <a:spcPts val="0"/>
              </a:spcAft>
              <a:buClr>
                <a:schemeClr val="dk1"/>
              </a:buClr>
              <a:buSzPct val="25000"/>
              <a:buFont typeface="Arial"/>
              <a:buNone/>
            </a:pPr>
            <a:endParaRPr dirty="0"/>
          </a:p>
          <a:p>
            <a:pPr marL="0" marR="0" lvl="0" indent="0" algn="l" rtl="0">
              <a:lnSpc>
                <a:spcPct val="115000"/>
              </a:lnSpc>
              <a:spcBef>
                <a:spcPts val="0"/>
              </a:spcBef>
              <a:spcAft>
                <a:spcPts val="0"/>
              </a:spcAft>
              <a:buClr>
                <a:schemeClr val="dk1"/>
              </a:buClr>
              <a:buSzPct val="25000"/>
              <a:buFont typeface="Arial"/>
              <a:buNone/>
            </a:pPr>
            <a:r>
              <a:rPr lang="en-US" sz="1700" b="0" i="0" u="none" strike="noStrike" cap="none" dirty="0" err="1">
                <a:solidFill>
                  <a:srgbClr val="1E4E79"/>
                </a:solidFill>
                <a:sym typeface="Arial"/>
              </a:rPr>
              <a:t>ここでは、Pythonボックスの考え方について概要を説明します</a:t>
            </a:r>
            <a:r>
              <a:rPr lang="en-US" sz="1700" b="0" i="0" u="none" strike="noStrike" cap="none" dirty="0">
                <a:solidFill>
                  <a:srgbClr val="1E4E79"/>
                </a:solidFill>
                <a:sym typeface="Arial"/>
              </a:rPr>
              <a:t>。</a:t>
            </a:r>
          </a:p>
          <a:p>
            <a:pPr marL="215900" marR="0" lvl="0" indent="63500" algn="l" rtl="0">
              <a:lnSpc>
                <a:spcPct val="115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p:txBody>
      </p:sp>
      <p:sp>
        <p:nvSpPr>
          <p:cNvPr id="832" name="Shape 832"/>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Ex　Pythonプログラミングをしてみよう</a:t>
            </a:r>
          </a:p>
        </p:txBody>
      </p:sp>
      <p:sp>
        <p:nvSpPr>
          <p:cNvPr id="833" name="Shape 833"/>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11</a:t>
            </a:fld>
            <a:endParaRPr lang="en-US"/>
          </a:p>
        </p:txBody>
      </p:sp>
      <p:pic>
        <p:nvPicPr>
          <p:cNvPr id="834" name="Shape 834"/>
          <p:cNvPicPr preferRelativeResize="0"/>
          <p:nvPr/>
        </p:nvPicPr>
        <p:blipFill>
          <a:blip r:embed="rId3">
            <a:alphaModFix/>
          </a:blip>
          <a:stretch>
            <a:fillRect/>
          </a:stretch>
        </p:blipFill>
        <p:spPr>
          <a:xfrm>
            <a:off x="4150681" y="4536698"/>
            <a:ext cx="2405454" cy="2067998"/>
          </a:xfrm>
          <a:prstGeom prst="rect">
            <a:avLst/>
          </a:prstGeom>
          <a:noFill/>
          <a:ln>
            <a:noFill/>
          </a:ln>
        </p:spPr>
      </p:pic>
      <p:pic>
        <p:nvPicPr>
          <p:cNvPr id="835" name="Shape 835"/>
          <p:cNvPicPr preferRelativeResize="0"/>
          <p:nvPr/>
        </p:nvPicPr>
        <p:blipFill>
          <a:blip r:embed="rId4">
            <a:alphaModFix/>
          </a:blip>
          <a:stretch>
            <a:fillRect/>
          </a:stretch>
        </p:blipFill>
        <p:spPr>
          <a:xfrm>
            <a:off x="193730" y="1163493"/>
            <a:ext cx="491643" cy="491643"/>
          </a:xfrm>
          <a:prstGeom prst="rect">
            <a:avLst/>
          </a:prstGeom>
          <a:noFill/>
          <a:ln>
            <a:noFill/>
          </a:ln>
        </p:spPr>
      </p:pic>
      <p:pic>
        <p:nvPicPr>
          <p:cNvPr id="836" name="Shape 836"/>
          <p:cNvPicPr preferRelativeResize="0"/>
          <p:nvPr/>
        </p:nvPicPr>
        <p:blipFill>
          <a:blip r:embed="rId5">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Shape 841"/>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作成１</a:t>
            </a:r>
          </a:p>
        </p:txBody>
      </p:sp>
      <p:sp>
        <p:nvSpPr>
          <p:cNvPr id="842" name="Shape 842"/>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フローダイアグラム上で右クリックをしボックス新規作成　→　</a:t>
            </a:r>
            <a:r>
              <a:rPr lang="en-US" sz="1700" b="0" i="0" u="none" strike="noStrike" cap="none" dirty="0" err="1">
                <a:solidFill>
                  <a:srgbClr val="1E4E79"/>
                </a:solidFill>
                <a:sym typeface="Arial"/>
              </a:rPr>
              <a:t>Pythonを選択します</a:t>
            </a:r>
            <a:r>
              <a:rPr lang="en-US" sz="1700" b="0" i="0" u="none" strike="noStrike" cap="none" dirty="0">
                <a:solidFill>
                  <a:srgbClr val="1E4E79"/>
                </a:solidFill>
                <a:sym typeface="Arial"/>
              </a:rPr>
              <a:t>。</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err="1">
                <a:solidFill>
                  <a:srgbClr val="1E4E79"/>
                </a:solidFill>
                <a:sym typeface="Arial"/>
              </a:rPr>
              <a:t>名前（ここではtest）を入力し（A</a:t>
            </a:r>
            <a:r>
              <a:rPr lang="en-US" sz="1700" b="0" i="0" u="none" strike="noStrike" cap="none" dirty="0">
                <a:solidFill>
                  <a:srgbClr val="1E4E79"/>
                </a:solidFill>
                <a:sym typeface="Arial"/>
              </a:rPr>
              <a:t>）、</a:t>
            </a:r>
            <a:r>
              <a:rPr lang="en-US" sz="1700" b="0" i="0" u="none" strike="noStrike" cap="none" dirty="0" err="1">
                <a:solidFill>
                  <a:srgbClr val="1E4E79"/>
                </a:solidFill>
                <a:sym typeface="Arial"/>
              </a:rPr>
              <a:t>OKボタンを押します（B</a:t>
            </a:r>
            <a:r>
              <a:rPr lang="en-US" sz="1700" b="0" i="0" u="none" strike="noStrike" cap="none" dirty="0">
                <a:solidFill>
                  <a:srgbClr val="1E4E79"/>
                </a:solidFill>
                <a:sym typeface="Arial"/>
              </a:rPr>
              <a:t>）</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err="1">
                <a:solidFill>
                  <a:srgbClr val="1E4E79"/>
                </a:solidFill>
                <a:sym typeface="Arial"/>
              </a:rPr>
              <a:t>すると、フローダイアグラム上でPythonボックスが作成されます</a:t>
            </a:r>
            <a:r>
              <a:rPr lang="en-US" sz="1700" b="0" i="0" u="none" strike="noStrike" cap="none" dirty="0">
                <a:solidFill>
                  <a:srgbClr val="1E4E79"/>
                </a:solidFill>
                <a:sym typeface="Arial"/>
              </a:rPr>
              <a:t>。</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err="1">
                <a:solidFill>
                  <a:srgbClr val="1E4E79"/>
                </a:solidFill>
                <a:sym typeface="Arial"/>
              </a:rPr>
              <a:t>作成されたTestをWクリックするとスクリプトエディタにソースコードが表示されます</a:t>
            </a:r>
            <a:r>
              <a:rPr lang="en-US" sz="1700" b="0" i="0" u="none" strike="noStrike" cap="none" dirty="0">
                <a:solidFill>
                  <a:srgbClr val="1E4E79"/>
                </a:solidFill>
                <a:sym typeface="Arial"/>
              </a:rPr>
              <a:t>。（次ページ参照）</a:t>
            </a:r>
          </a:p>
        </p:txBody>
      </p:sp>
      <p:sp>
        <p:nvSpPr>
          <p:cNvPr id="843" name="Shape 843"/>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Ex　Pythonプログラミングをしてみよう</a:t>
            </a:r>
          </a:p>
        </p:txBody>
      </p:sp>
      <p:pic>
        <p:nvPicPr>
          <p:cNvPr id="844" name="Shape 844"/>
          <p:cNvPicPr preferRelativeResize="0"/>
          <p:nvPr/>
        </p:nvPicPr>
        <p:blipFill rotWithShape="1">
          <a:blip r:embed="rId3">
            <a:alphaModFix/>
          </a:blip>
          <a:srcRect/>
          <a:stretch/>
        </p:blipFill>
        <p:spPr>
          <a:xfrm>
            <a:off x="701695" y="3563528"/>
            <a:ext cx="3560099" cy="3232800"/>
          </a:xfrm>
          <a:prstGeom prst="rect">
            <a:avLst/>
          </a:prstGeom>
          <a:noFill/>
          <a:ln>
            <a:noFill/>
          </a:ln>
        </p:spPr>
      </p:pic>
      <p:pic>
        <p:nvPicPr>
          <p:cNvPr id="845" name="Shape 845"/>
          <p:cNvPicPr preferRelativeResize="0"/>
          <p:nvPr/>
        </p:nvPicPr>
        <p:blipFill rotWithShape="1">
          <a:blip r:embed="rId4">
            <a:alphaModFix/>
          </a:blip>
          <a:srcRect/>
          <a:stretch/>
        </p:blipFill>
        <p:spPr>
          <a:xfrm>
            <a:off x="4261818" y="3563529"/>
            <a:ext cx="2403300" cy="3232800"/>
          </a:xfrm>
          <a:prstGeom prst="rect">
            <a:avLst/>
          </a:prstGeom>
          <a:noFill/>
          <a:ln>
            <a:noFill/>
          </a:ln>
        </p:spPr>
      </p:pic>
      <p:pic>
        <p:nvPicPr>
          <p:cNvPr id="846" name="Shape 846"/>
          <p:cNvPicPr preferRelativeResize="0"/>
          <p:nvPr/>
        </p:nvPicPr>
        <p:blipFill rotWithShape="1">
          <a:blip r:embed="rId5">
            <a:alphaModFix/>
          </a:blip>
          <a:srcRect/>
          <a:stretch/>
        </p:blipFill>
        <p:spPr>
          <a:xfrm>
            <a:off x="6665242" y="4481829"/>
            <a:ext cx="3164400" cy="2314499"/>
          </a:xfrm>
          <a:prstGeom prst="rect">
            <a:avLst/>
          </a:prstGeom>
          <a:noFill/>
          <a:ln>
            <a:noFill/>
          </a:ln>
        </p:spPr>
      </p:pic>
      <p:sp>
        <p:nvSpPr>
          <p:cNvPr id="847" name="Shape 847"/>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12</a:t>
            </a:fld>
            <a:endParaRPr lang="en-US"/>
          </a:p>
        </p:txBody>
      </p:sp>
      <p:pic>
        <p:nvPicPr>
          <p:cNvPr id="848" name="Shape 848"/>
          <p:cNvPicPr preferRelativeResize="0"/>
          <p:nvPr/>
        </p:nvPicPr>
        <p:blipFill>
          <a:blip r:embed="rId6">
            <a:alphaModFix/>
          </a:blip>
          <a:stretch>
            <a:fillRect/>
          </a:stretch>
        </p:blipFill>
        <p:spPr>
          <a:xfrm>
            <a:off x="193730" y="1163493"/>
            <a:ext cx="491643" cy="491643"/>
          </a:xfrm>
          <a:prstGeom prst="rect">
            <a:avLst/>
          </a:prstGeom>
          <a:noFill/>
          <a:ln>
            <a:noFill/>
          </a:ln>
        </p:spPr>
      </p:pic>
      <p:pic>
        <p:nvPicPr>
          <p:cNvPr id="849" name="Shape 849"/>
          <p:cNvPicPr preferRelativeResize="0"/>
          <p:nvPr/>
        </p:nvPicPr>
        <p:blipFill>
          <a:blip r:embed="rId7">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Shape 854"/>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作成２</a:t>
            </a:r>
          </a:p>
        </p:txBody>
      </p:sp>
      <p:sp>
        <p:nvSpPr>
          <p:cNvPr id="855" name="Shape 855"/>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135000"/>
              </a:lnSpc>
              <a:spcBef>
                <a:spcPts val="0"/>
              </a:spcBef>
              <a:spcAft>
                <a:spcPts val="0"/>
              </a:spcAft>
              <a:buClr>
                <a:schemeClr val="dk1"/>
              </a:buClr>
              <a:buSzPct val="25000"/>
              <a:buFont typeface="Arial"/>
              <a:buNone/>
            </a:pPr>
            <a:r>
              <a:rPr lang="en-US" sz="1300" b="1" i="0" u="none" strike="noStrike" cap="none" dirty="0">
                <a:solidFill>
                  <a:srgbClr val="333333"/>
                </a:solidFill>
                <a:sym typeface="Arial"/>
              </a:rPr>
              <a:t>class</a:t>
            </a:r>
            <a:r>
              <a:rPr lang="en-US" sz="1300" b="0" i="0" u="none" strike="noStrike" cap="none" dirty="0">
                <a:solidFill>
                  <a:srgbClr val="333333"/>
                </a:solidFill>
                <a:sym typeface="Arial"/>
              </a:rPr>
              <a:t> </a:t>
            </a:r>
            <a:r>
              <a:rPr lang="en-US" sz="1300" b="1" i="0" u="none" strike="noStrike" cap="none" dirty="0" err="1">
                <a:solidFill>
                  <a:srgbClr val="445588"/>
                </a:solidFill>
                <a:sym typeface="Arial"/>
              </a:rPr>
              <a:t>MyClass</a:t>
            </a:r>
            <a:r>
              <a:rPr lang="en-US" sz="1300" b="0" i="0" u="none" strike="noStrike" cap="none" dirty="0">
                <a:solidFill>
                  <a:srgbClr val="333333"/>
                </a:solidFill>
                <a:sym typeface="Arial"/>
              </a:rPr>
              <a:t>(</a:t>
            </a:r>
            <a:r>
              <a:rPr lang="en-US" sz="1300" b="0" i="0" u="none" strike="noStrike" cap="none" dirty="0" err="1">
                <a:solidFill>
                  <a:srgbClr val="333333"/>
                </a:solidFill>
                <a:sym typeface="Arial"/>
              </a:rPr>
              <a:t>GeneratedClass</a:t>
            </a:r>
            <a:r>
              <a:rPr lang="en-US" sz="1300" b="0" i="0" u="none" strike="noStrike" cap="none" dirty="0">
                <a:solidFill>
                  <a:srgbClr val="333333"/>
                </a:solidFill>
                <a:sym typeface="Arial"/>
              </a:rPr>
              <a:t>):</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1" i="0" u="none" strike="noStrike" cap="none" dirty="0" err="1">
                <a:solidFill>
                  <a:srgbClr val="333333"/>
                </a:solidFill>
                <a:sym typeface="Arial"/>
              </a:rPr>
              <a:t>def</a:t>
            </a:r>
            <a:r>
              <a:rPr lang="en-US" sz="1300" b="0" i="0" u="none" strike="noStrike" cap="none" dirty="0">
                <a:solidFill>
                  <a:srgbClr val="333333"/>
                </a:solidFill>
                <a:sym typeface="Arial"/>
              </a:rPr>
              <a:t> </a:t>
            </a:r>
            <a:r>
              <a:rPr lang="en-US" sz="1300" b="1" i="0" u="none" strike="noStrike" cap="none" dirty="0">
                <a:solidFill>
                  <a:srgbClr val="990000"/>
                </a:solidFill>
                <a:sym typeface="Arial"/>
              </a:rPr>
              <a:t>__</a:t>
            </a:r>
            <a:r>
              <a:rPr lang="en-US" sz="1300" b="1" i="0" u="none" strike="noStrike" cap="none" dirty="0" err="1">
                <a:solidFill>
                  <a:srgbClr val="990000"/>
                </a:solidFill>
                <a:sym typeface="Arial"/>
              </a:rPr>
              <a:t>init</a:t>
            </a:r>
            <a:r>
              <a:rPr lang="en-US" sz="1300" b="1" i="0" u="none" strike="noStrike" cap="none" dirty="0">
                <a:solidFill>
                  <a:srgbClr val="990000"/>
                </a:solidFill>
                <a:sym typeface="Arial"/>
              </a:rPr>
              <a:t>__</a:t>
            </a:r>
            <a:r>
              <a:rPr lang="en-US" sz="1300" b="0" i="0" u="none" strike="noStrike" cap="none" dirty="0">
                <a:solidFill>
                  <a:srgbClr val="333333"/>
                </a:solidFill>
                <a:sym typeface="Arial"/>
              </a:rPr>
              <a:t>(</a:t>
            </a:r>
            <a:r>
              <a:rPr lang="en-US" sz="1300" b="0" i="0" u="none" strike="noStrike" cap="none" dirty="0">
                <a:solidFill>
                  <a:srgbClr val="999999"/>
                </a:solidFill>
                <a:sym typeface="Arial"/>
              </a:rPr>
              <a:t>self</a:t>
            </a:r>
            <a:r>
              <a:rPr lang="en-US" sz="1300" b="0" i="0" u="none" strike="noStrike" cap="none" dirty="0">
                <a:solidFill>
                  <a:srgbClr val="333333"/>
                </a:solidFill>
                <a:sym typeface="Arial"/>
              </a:rPr>
              <a:t>):</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0" i="0" u="none" strike="noStrike" cap="none" dirty="0" err="1">
                <a:solidFill>
                  <a:srgbClr val="333333"/>
                </a:solidFill>
                <a:sym typeface="Arial"/>
              </a:rPr>
              <a:t>GeneratedClass</a:t>
            </a:r>
            <a:r>
              <a:rPr lang="en-US" sz="1300" b="1" i="0" u="none" strike="noStrike" cap="none" dirty="0">
                <a:solidFill>
                  <a:srgbClr val="333333"/>
                </a:solidFill>
                <a:sym typeface="Arial"/>
              </a:rPr>
              <a:t>.</a:t>
            </a:r>
            <a:r>
              <a:rPr lang="en-US" sz="1300" b="0" i="0" u="none" strike="noStrike" cap="none" dirty="0">
                <a:solidFill>
                  <a:srgbClr val="333333"/>
                </a:solidFill>
                <a:sym typeface="Arial"/>
              </a:rPr>
              <a:t>__</a:t>
            </a:r>
            <a:r>
              <a:rPr lang="en-US" sz="1300" b="0" i="0" u="none" strike="noStrike" cap="none" dirty="0" err="1">
                <a:solidFill>
                  <a:srgbClr val="333333"/>
                </a:solidFill>
                <a:sym typeface="Arial"/>
              </a:rPr>
              <a:t>init</a:t>
            </a:r>
            <a:r>
              <a:rPr lang="en-US" sz="1300" b="0" i="0" u="none" strike="noStrike" cap="none" dirty="0">
                <a:solidFill>
                  <a:srgbClr val="333333"/>
                </a:solidFill>
                <a:sym typeface="Arial"/>
              </a:rPr>
              <a:t>__(</a:t>
            </a:r>
            <a:r>
              <a:rPr lang="en-US" sz="1300" b="0" i="0" u="none" strike="noStrike" cap="none" dirty="0">
                <a:solidFill>
                  <a:srgbClr val="999999"/>
                </a:solidFill>
                <a:sym typeface="Arial"/>
              </a:rPr>
              <a:t>self</a:t>
            </a:r>
            <a:r>
              <a:rPr lang="en-US" sz="1300" b="0" i="0" u="none" strike="noStrike" cap="none" dirty="0">
                <a:solidFill>
                  <a:srgbClr val="333333"/>
                </a:solidFill>
                <a:sym typeface="Arial"/>
              </a:rPr>
              <a:t>)</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1" i="0" u="none" strike="noStrike" cap="none" dirty="0" err="1">
                <a:solidFill>
                  <a:srgbClr val="333333"/>
                </a:solidFill>
                <a:sym typeface="Arial"/>
              </a:rPr>
              <a:t>def</a:t>
            </a:r>
            <a:r>
              <a:rPr lang="en-US" sz="1300" b="0" i="0" u="none" strike="noStrike" cap="none" dirty="0">
                <a:solidFill>
                  <a:srgbClr val="333333"/>
                </a:solidFill>
                <a:sym typeface="Arial"/>
              </a:rPr>
              <a:t> </a:t>
            </a:r>
            <a:r>
              <a:rPr lang="en-US" sz="1300" b="1" i="0" u="none" strike="noStrike" cap="none" dirty="0" err="1">
                <a:solidFill>
                  <a:srgbClr val="990000"/>
                </a:solidFill>
                <a:sym typeface="Arial"/>
              </a:rPr>
              <a:t>onLoad</a:t>
            </a:r>
            <a:r>
              <a:rPr lang="en-US" sz="1300" b="0" i="0" u="none" strike="noStrike" cap="none" dirty="0">
                <a:solidFill>
                  <a:srgbClr val="333333"/>
                </a:solidFill>
                <a:sym typeface="Arial"/>
              </a:rPr>
              <a:t>(</a:t>
            </a:r>
            <a:r>
              <a:rPr lang="en-US" sz="1300" b="0" i="0" u="none" strike="noStrike" cap="none" dirty="0">
                <a:solidFill>
                  <a:srgbClr val="999999"/>
                </a:solidFill>
                <a:sym typeface="Arial"/>
              </a:rPr>
              <a:t>self</a:t>
            </a:r>
            <a:r>
              <a:rPr lang="en-US" sz="1300" b="0" i="0" u="none" strike="noStrike" cap="none" dirty="0">
                <a:solidFill>
                  <a:srgbClr val="333333"/>
                </a:solidFill>
                <a:sym typeface="Arial"/>
              </a:rPr>
              <a:t>):</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0" i="1" u="none" strike="noStrike" cap="none" dirty="0">
                <a:solidFill>
                  <a:srgbClr val="999988"/>
                </a:solidFill>
                <a:sym typeface="Arial"/>
              </a:rPr>
              <a:t>#put initialization code here</a:t>
            </a:r>
            <a:r>
              <a:rPr lang="en-US" sz="1300" b="0" i="0" u="none" strike="noStrike" cap="none" dirty="0">
                <a:solidFill>
                  <a:srgbClr val="333333"/>
                </a:solidFill>
                <a:sym typeface="Arial"/>
              </a:rPr>
              <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1" i="0" u="none" strike="noStrike" cap="none" dirty="0">
                <a:solidFill>
                  <a:srgbClr val="333333"/>
                </a:solidFill>
                <a:sym typeface="Arial"/>
              </a:rPr>
              <a:t>pass</a:t>
            </a:r>
            <a:r>
              <a:rPr lang="en-US" sz="1300" b="0" i="0" u="none" strike="noStrike" cap="none" dirty="0">
                <a:solidFill>
                  <a:srgbClr val="333333"/>
                </a:solidFill>
                <a:sym typeface="Arial"/>
              </a:rPr>
              <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1" i="0" u="none" strike="noStrike" cap="none" dirty="0" err="1">
                <a:solidFill>
                  <a:srgbClr val="333333"/>
                </a:solidFill>
                <a:sym typeface="Arial"/>
              </a:rPr>
              <a:t>def</a:t>
            </a:r>
            <a:r>
              <a:rPr lang="en-US" sz="1300" b="0" i="0" u="none" strike="noStrike" cap="none" dirty="0">
                <a:solidFill>
                  <a:srgbClr val="333333"/>
                </a:solidFill>
                <a:sym typeface="Arial"/>
              </a:rPr>
              <a:t> </a:t>
            </a:r>
            <a:r>
              <a:rPr lang="en-US" sz="1300" b="1" i="0" u="none" strike="noStrike" cap="none" dirty="0" err="1">
                <a:solidFill>
                  <a:srgbClr val="990000"/>
                </a:solidFill>
                <a:sym typeface="Arial"/>
              </a:rPr>
              <a:t>onUnload</a:t>
            </a:r>
            <a:r>
              <a:rPr lang="en-US" sz="1300" b="0" i="0" u="none" strike="noStrike" cap="none" dirty="0">
                <a:solidFill>
                  <a:srgbClr val="333333"/>
                </a:solidFill>
                <a:sym typeface="Arial"/>
              </a:rPr>
              <a:t>(</a:t>
            </a:r>
            <a:r>
              <a:rPr lang="en-US" sz="1300" b="0" i="0" u="none" strike="noStrike" cap="none" dirty="0">
                <a:solidFill>
                  <a:srgbClr val="999999"/>
                </a:solidFill>
                <a:sym typeface="Arial"/>
              </a:rPr>
              <a:t>self</a:t>
            </a:r>
            <a:r>
              <a:rPr lang="en-US" sz="1300" b="0" i="0" u="none" strike="noStrike" cap="none" dirty="0">
                <a:solidFill>
                  <a:srgbClr val="333333"/>
                </a:solidFill>
                <a:sym typeface="Arial"/>
              </a:rPr>
              <a:t>):</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0" i="1" u="none" strike="noStrike" cap="none" dirty="0">
                <a:solidFill>
                  <a:srgbClr val="999988"/>
                </a:solidFill>
                <a:sym typeface="Arial"/>
              </a:rPr>
              <a:t>#put clean-up code here</a:t>
            </a:r>
            <a:r>
              <a:rPr lang="en-US" sz="1300" b="0" i="0" u="none" strike="noStrike" cap="none" dirty="0">
                <a:solidFill>
                  <a:srgbClr val="333333"/>
                </a:solidFill>
                <a:sym typeface="Arial"/>
              </a:rPr>
              <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1" i="0" u="none" strike="noStrike" cap="none" dirty="0">
                <a:solidFill>
                  <a:srgbClr val="333333"/>
                </a:solidFill>
                <a:sym typeface="Arial"/>
              </a:rPr>
              <a:t>pass</a:t>
            </a:r>
            <a:r>
              <a:rPr lang="en-US" sz="1300" b="0" i="0" u="none" strike="noStrike" cap="none" dirty="0">
                <a:solidFill>
                  <a:srgbClr val="333333"/>
                </a:solidFill>
                <a:sym typeface="Arial"/>
              </a:rPr>
              <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1" i="0" u="none" strike="noStrike" cap="none" dirty="0" err="1">
                <a:solidFill>
                  <a:srgbClr val="333333"/>
                </a:solidFill>
                <a:sym typeface="Arial"/>
              </a:rPr>
              <a:t>def</a:t>
            </a:r>
            <a:r>
              <a:rPr lang="en-US" sz="1300" b="0" i="0" u="none" strike="noStrike" cap="none" dirty="0">
                <a:solidFill>
                  <a:srgbClr val="333333"/>
                </a:solidFill>
                <a:sym typeface="Arial"/>
              </a:rPr>
              <a:t> </a:t>
            </a:r>
            <a:r>
              <a:rPr lang="en-US" sz="1300" b="1" i="0" u="none" strike="noStrike" cap="none" dirty="0" err="1">
                <a:solidFill>
                  <a:srgbClr val="990000"/>
                </a:solidFill>
                <a:sym typeface="Arial"/>
              </a:rPr>
              <a:t>onInput_onStart</a:t>
            </a:r>
            <a:r>
              <a:rPr lang="en-US" sz="1300" b="0" i="0" u="none" strike="noStrike" cap="none" dirty="0">
                <a:solidFill>
                  <a:srgbClr val="333333"/>
                </a:solidFill>
                <a:sym typeface="Arial"/>
              </a:rPr>
              <a:t>(</a:t>
            </a:r>
            <a:r>
              <a:rPr lang="en-US" sz="1300" b="0" i="0" u="none" strike="noStrike" cap="none" dirty="0">
                <a:solidFill>
                  <a:srgbClr val="999999"/>
                </a:solidFill>
                <a:sym typeface="Arial"/>
              </a:rPr>
              <a:t>self</a:t>
            </a:r>
            <a:r>
              <a:rPr lang="en-US" sz="1300" b="0" i="0" u="none" strike="noStrike" cap="none" dirty="0">
                <a:solidFill>
                  <a:srgbClr val="333333"/>
                </a:solidFill>
                <a:sym typeface="Arial"/>
              </a:rPr>
              <a:t>):</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0" i="1" u="none" strike="noStrike" cap="none" dirty="0">
                <a:solidFill>
                  <a:srgbClr val="999988"/>
                </a:solidFill>
                <a:sym typeface="Arial"/>
              </a:rPr>
              <a:t>#</a:t>
            </a:r>
            <a:r>
              <a:rPr lang="en-US" sz="1300" b="0" i="1" u="none" strike="noStrike" cap="none" dirty="0" err="1">
                <a:solidFill>
                  <a:srgbClr val="999988"/>
                </a:solidFill>
                <a:sym typeface="Arial"/>
              </a:rPr>
              <a:t>self.onStopped</a:t>
            </a:r>
            <a:r>
              <a:rPr lang="en-US" sz="1300" b="0" i="1" u="none" strike="noStrike" cap="none" dirty="0">
                <a:solidFill>
                  <a:srgbClr val="999988"/>
                </a:solidFill>
                <a:sym typeface="Arial"/>
              </a:rPr>
              <a:t>() #activate the output of the box</a:t>
            </a:r>
            <a:r>
              <a:rPr lang="en-US" sz="1300" b="0" i="0" u="none" strike="noStrike" cap="none" dirty="0">
                <a:solidFill>
                  <a:srgbClr val="333333"/>
                </a:solidFill>
                <a:sym typeface="Arial"/>
              </a:rPr>
              <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1" i="0" u="none" strike="noStrike" cap="none" dirty="0">
                <a:solidFill>
                  <a:srgbClr val="333333"/>
                </a:solidFill>
                <a:sym typeface="Arial"/>
              </a:rPr>
              <a:t>pass</a:t>
            </a:r>
            <a:r>
              <a:rPr lang="en-US" sz="1300" b="0" i="0" u="none" strike="noStrike" cap="none" dirty="0">
                <a:solidFill>
                  <a:srgbClr val="333333"/>
                </a:solidFill>
                <a:sym typeface="Arial"/>
              </a:rPr>
              <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1" i="0" u="none" strike="noStrike" cap="none" dirty="0" err="1">
                <a:solidFill>
                  <a:srgbClr val="333333"/>
                </a:solidFill>
                <a:sym typeface="Arial"/>
              </a:rPr>
              <a:t>def</a:t>
            </a:r>
            <a:r>
              <a:rPr lang="en-US" sz="1300" b="0" i="0" u="none" strike="noStrike" cap="none" dirty="0">
                <a:solidFill>
                  <a:srgbClr val="333333"/>
                </a:solidFill>
                <a:sym typeface="Arial"/>
              </a:rPr>
              <a:t> </a:t>
            </a:r>
            <a:r>
              <a:rPr lang="en-US" sz="1300" b="1" i="0" u="none" strike="noStrike" cap="none" dirty="0" err="1">
                <a:solidFill>
                  <a:srgbClr val="990000"/>
                </a:solidFill>
                <a:sym typeface="Arial"/>
              </a:rPr>
              <a:t>onInput_onStop</a:t>
            </a:r>
            <a:r>
              <a:rPr lang="en-US" sz="1300" b="0" i="0" u="none" strike="noStrike" cap="none" dirty="0">
                <a:solidFill>
                  <a:srgbClr val="333333"/>
                </a:solidFill>
                <a:sym typeface="Arial"/>
              </a:rPr>
              <a:t>(</a:t>
            </a:r>
            <a:r>
              <a:rPr lang="en-US" sz="1300" b="0" i="0" u="none" strike="noStrike" cap="none" dirty="0">
                <a:solidFill>
                  <a:srgbClr val="999999"/>
                </a:solidFill>
                <a:sym typeface="Arial"/>
              </a:rPr>
              <a:t>self</a:t>
            </a:r>
            <a:r>
              <a:rPr lang="en-US" sz="1300" b="0" i="0" u="none" strike="noStrike" cap="none" dirty="0">
                <a:solidFill>
                  <a:srgbClr val="333333"/>
                </a:solidFill>
                <a:sym typeface="Arial"/>
              </a:rPr>
              <a:t>):</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0" i="0" u="none" strike="noStrike" cap="none" dirty="0" err="1">
                <a:solidFill>
                  <a:srgbClr val="999999"/>
                </a:solidFill>
                <a:sym typeface="Arial"/>
              </a:rPr>
              <a:t>self</a:t>
            </a:r>
            <a:r>
              <a:rPr lang="en-US" sz="1300" b="1" i="0" u="none" strike="noStrike" cap="none" dirty="0" err="1">
                <a:solidFill>
                  <a:srgbClr val="333333"/>
                </a:solidFill>
                <a:sym typeface="Arial"/>
              </a:rPr>
              <a:t>.</a:t>
            </a:r>
            <a:r>
              <a:rPr lang="en-US" sz="1300" b="0" i="0" u="none" strike="noStrike" cap="none" dirty="0" err="1">
                <a:solidFill>
                  <a:srgbClr val="333333"/>
                </a:solidFill>
                <a:sym typeface="Arial"/>
              </a:rPr>
              <a:t>onUnload</a:t>
            </a:r>
            <a:r>
              <a:rPr lang="en-US" sz="1300" b="0" i="0" u="none" strike="noStrike" cap="none" dirty="0">
                <a:solidFill>
                  <a:srgbClr val="333333"/>
                </a:solidFill>
                <a:sym typeface="Arial"/>
              </a:rPr>
              <a:t>() </a:t>
            </a:r>
            <a:r>
              <a:rPr lang="en-US" sz="1300" b="0" i="1" u="none" strike="noStrike" cap="none" dirty="0">
                <a:solidFill>
                  <a:srgbClr val="999988"/>
                </a:solidFill>
                <a:sym typeface="Arial"/>
              </a:rPr>
              <a:t>#it is recommended to reuse the clean-up as the box is stopped</a:t>
            </a:r>
            <a:r>
              <a:rPr lang="en-US" sz="1300" b="0" i="0" u="none" strike="noStrike" cap="none" dirty="0">
                <a:solidFill>
                  <a:srgbClr val="333333"/>
                </a:solidFill>
                <a:sym typeface="Arial"/>
              </a:rPr>
              <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0" i="0" u="none" strike="noStrike" cap="none" dirty="0" err="1">
                <a:solidFill>
                  <a:srgbClr val="999999"/>
                </a:solidFill>
                <a:sym typeface="Arial"/>
              </a:rPr>
              <a:t>self</a:t>
            </a:r>
            <a:r>
              <a:rPr lang="en-US" sz="1300" b="1" i="0" u="none" strike="noStrike" cap="none" dirty="0" err="1">
                <a:solidFill>
                  <a:srgbClr val="333333"/>
                </a:solidFill>
                <a:sym typeface="Arial"/>
              </a:rPr>
              <a:t>.</a:t>
            </a:r>
            <a:r>
              <a:rPr lang="en-US" sz="1300" b="0" i="0" u="none" strike="noStrike" cap="none" dirty="0" err="1">
                <a:solidFill>
                  <a:srgbClr val="333333"/>
                </a:solidFill>
                <a:sym typeface="Arial"/>
              </a:rPr>
              <a:t>onStopped</a:t>
            </a:r>
            <a:r>
              <a:rPr lang="en-US" sz="1300" b="0" i="0" u="none" strike="noStrike" cap="none" dirty="0">
                <a:solidFill>
                  <a:srgbClr val="333333"/>
                </a:solidFill>
                <a:sym typeface="Arial"/>
              </a:rPr>
              <a:t>() </a:t>
            </a:r>
            <a:r>
              <a:rPr lang="en-US" sz="1300" b="0" i="1" u="none" strike="noStrike" cap="none" dirty="0">
                <a:solidFill>
                  <a:srgbClr val="999988"/>
                </a:solidFill>
                <a:sym typeface="Arial"/>
              </a:rPr>
              <a:t>#activate the output of the box</a:t>
            </a:r>
          </a:p>
          <a:p>
            <a:pPr marL="0" marR="0" lvl="0" indent="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0" marR="0" lvl="0" indent="0" algn="l" rtl="0">
              <a:lnSpc>
                <a:spcPct val="90000"/>
              </a:lnSpc>
              <a:spcBef>
                <a:spcPts val="0"/>
              </a:spcBef>
              <a:spcAft>
                <a:spcPts val="0"/>
              </a:spcAft>
              <a:buClr>
                <a:srgbClr val="1E4E79"/>
              </a:buClr>
              <a:buSzPct val="25000"/>
              <a:buFont typeface="Arial"/>
              <a:buNone/>
            </a:pPr>
            <a:r>
              <a:rPr lang="en-US" dirty="0"/>
              <a:t>P</a:t>
            </a:r>
            <a:r>
              <a:rPr lang="en-US" sz="1700" b="0" i="0" u="none" strike="noStrike" cap="none" dirty="0">
                <a:solidFill>
                  <a:srgbClr val="1E4E79"/>
                </a:solidFill>
                <a:sym typeface="Arial"/>
              </a:rPr>
              <a:t>ythonボックスの振る舞いはMyClassによって定義され、GeneratedClassはビヘイビア実行時に自動的に生成され、ボックスの定義にしたがって追加のビルドイン関数を提供します。</a:t>
            </a:r>
          </a:p>
        </p:txBody>
      </p:sp>
      <p:sp>
        <p:nvSpPr>
          <p:cNvPr id="856" name="Shape 856"/>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Ex　Pythonプログラミングをしてみよう</a:t>
            </a:r>
          </a:p>
        </p:txBody>
      </p:sp>
      <p:sp>
        <p:nvSpPr>
          <p:cNvPr id="857" name="Shape 857"/>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13</a:t>
            </a:fld>
            <a:endParaRPr lang="en-US"/>
          </a:p>
        </p:txBody>
      </p:sp>
      <p:pic>
        <p:nvPicPr>
          <p:cNvPr id="858" name="Shape 858"/>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859" name="Shape 859"/>
          <p:cNvPicPr preferRelativeResize="0"/>
          <p:nvPr/>
        </p:nvPicPr>
        <p:blipFill>
          <a:blip r:embed="rId4">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Shape 864"/>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メソッド　入力</a:t>
            </a:r>
          </a:p>
        </p:txBody>
      </p:sp>
      <p:sp>
        <p:nvSpPr>
          <p:cNvPr id="865" name="Shape 865"/>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100000"/>
              </a:lnSpc>
              <a:spcBef>
                <a:spcPts val="0"/>
              </a:spcBef>
              <a:spcAft>
                <a:spcPts val="0"/>
              </a:spcAft>
              <a:buClr>
                <a:srgbClr val="1E4E79"/>
              </a:buClr>
              <a:buSzPct val="25000"/>
              <a:buFont typeface="Arial"/>
              <a:buNone/>
            </a:pPr>
            <a:r>
              <a:rPr lang="en-US" sz="1600" b="0" i="0" u="none" strike="noStrike" cap="none" dirty="0" err="1">
                <a:solidFill>
                  <a:srgbClr val="1E4E79"/>
                </a:solidFill>
                <a:sym typeface="Arial"/>
              </a:rPr>
              <a:t>MyClassクラスではボックスの入力に対応するメソッドを定義する必要があります。これらの名前は</a:t>
            </a:r>
            <a:r>
              <a:rPr lang="en-US" sz="1600" b="0" i="0" u="none" strike="noStrike" cap="none" dirty="0">
                <a:solidFill>
                  <a:srgbClr val="1E4E79"/>
                </a:solidFill>
                <a:sym typeface="Arial"/>
              </a:rPr>
              <a:t> </a:t>
            </a:r>
            <a:r>
              <a:rPr lang="en-US" sz="1600" b="0" i="0" u="none" strike="noStrike" cap="none" dirty="0" err="1">
                <a:solidFill>
                  <a:srgbClr val="1E4E79"/>
                </a:solidFill>
                <a:sym typeface="Arial"/>
              </a:rPr>
              <a:t>onInput</a:t>
            </a:r>
            <a:r>
              <a:rPr lang="en-US" sz="1600" b="0" i="0" u="none" strike="noStrike" cap="none" dirty="0">
                <a:solidFill>
                  <a:srgbClr val="1E4E79"/>
                </a:solidFill>
                <a:sym typeface="Arial"/>
              </a:rPr>
              <a:t>_&lt;入力名&gt; と定義され、入力がおこなわれたときに呼び出されます。</a:t>
            </a:r>
          </a:p>
          <a:p>
            <a:pPr marL="0" marR="0" lvl="0" indent="0" algn="l" rtl="0">
              <a:lnSpc>
                <a:spcPct val="100000"/>
              </a:lnSpc>
              <a:spcBef>
                <a:spcPts val="0"/>
              </a:spcBef>
              <a:spcAft>
                <a:spcPts val="0"/>
              </a:spcAft>
              <a:buClr>
                <a:srgbClr val="1E4E79"/>
              </a:buClr>
              <a:buSzPct val="25000"/>
              <a:buFont typeface="Arial"/>
              <a:buNone/>
            </a:pPr>
            <a:r>
              <a:rPr lang="en-US" sz="1600" b="0" i="0" u="none" strike="noStrike" cap="none" dirty="0">
                <a:solidFill>
                  <a:srgbClr val="1E4E79"/>
                </a:solidFill>
                <a:sym typeface="Arial"/>
              </a:rPr>
              <a:t>引数は</a:t>
            </a:r>
            <a:r>
              <a:rPr lang="en-US" sz="1600" b="0" i="0" u="sng" strike="noStrike" cap="none" dirty="0">
                <a:solidFill>
                  <a:schemeClr val="hlink"/>
                </a:solidFill>
                <a:sym typeface="Arial"/>
                <a:hlinkClick r:id="rId3"/>
              </a:rPr>
              <a:t>入力の種類</a:t>
            </a:r>
            <a:r>
              <a:rPr lang="en-US" sz="1600" b="0" i="0" u="none" strike="noStrike" cap="none" dirty="0">
                <a:solidFill>
                  <a:srgbClr val="1E4E79"/>
                </a:solidFill>
                <a:sym typeface="Arial"/>
              </a:rPr>
              <a:t>により変化します。たとえば、単純イベント(Bang)である </a:t>
            </a:r>
            <a:r>
              <a:rPr lang="en-US" sz="1600" b="0" i="1" u="none" strike="noStrike" cap="none" dirty="0" err="1">
                <a:solidFill>
                  <a:srgbClr val="1E4E79"/>
                </a:solidFill>
                <a:sym typeface="Arial"/>
              </a:rPr>
              <a:t>myInput</a:t>
            </a:r>
            <a:r>
              <a:rPr lang="en-US" sz="1600" b="0" i="0" u="none" strike="noStrike" cap="none" dirty="0">
                <a:solidFill>
                  <a:srgbClr val="1E4E79"/>
                </a:solidFill>
                <a:sym typeface="Arial"/>
              </a:rPr>
              <a:t> という名前の入力を作成した場合は、</a:t>
            </a:r>
          </a:p>
          <a:p>
            <a:pPr marL="0" marR="0" lvl="0" indent="0" algn="l" rtl="0">
              <a:lnSpc>
                <a:spcPct val="100000"/>
              </a:lnSpc>
              <a:spcBef>
                <a:spcPts val="0"/>
              </a:spcBef>
              <a:spcAft>
                <a:spcPts val="0"/>
              </a:spcAft>
              <a:buClr>
                <a:srgbClr val="1E4E79"/>
              </a:buClr>
              <a:buSzPct val="25000"/>
              <a:buFont typeface="Arial"/>
              <a:buNone/>
            </a:pPr>
            <a:r>
              <a:rPr lang="en-US" sz="1700" b="0" i="0" u="none" strike="noStrike" cap="none" dirty="0">
                <a:solidFill>
                  <a:srgbClr val="4A4A4A"/>
                </a:solidFill>
                <a:sym typeface="Arial"/>
              </a:rPr>
              <a:t>　</a:t>
            </a:r>
            <a:r>
              <a:rPr lang="en-US" sz="1300" b="1" i="0" u="none" strike="noStrike" cap="none" dirty="0" err="1">
                <a:solidFill>
                  <a:srgbClr val="333333"/>
                </a:solidFill>
                <a:sym typeface="Arial"/>
              </a:rPr>
              <a:t>def</a:t>
            </a:r>
            <a:r>
              <a:rPr lang="en-US" sz="1300" b="0" i="0" u="none" strike="noStrike" cap="none" dirty="0">
                <a:solidFill>
                  <a:srgbClr val="333333"/>
                </a:solidFill>
                <a:sym typeface="Arial"/>
              </a:rPr>
              <a:t> </a:t>
            </a:r>
            <a:r>
              <a:rPr lang="en-US" sz="1300" b="1" i="0" u="none" strike="noStrike" cap="none" dirty="0" err="1">
                <a:solidFill>
                  <a:srgbClr val="990000"/>
                </a:solidFill>
                <a:sym typeface="Arial"/>
              </a:rPr>
              <a:t>onInput_myInput</a:t>
            </a:r>
            <a:r>
              <a:rPr lang="en-US" sz="1300" b="0" i="0" u="none" strike="noStrike" cap="none" dirty="0">
                <a:solidFill>
                  <a:srgbClr val="333333"/>
                </a:solidFill>
                <a:sym typeface="Arial"/>
              </a:rPr>
              <a:t>(</a:t>
            </a:r>
            <a:r>
              <a:rPr lang="en-US" sz="1300" b="0" i="0" u="none" strike="noStrike" cap="none" dirty="0">
                <a:solidFill>
                  <a:srgbClr val="999999"/>
                </a:solidFill>
                <a:sym typeface="Arial"/>
              </a:rPr>
              <a:t>self</a:t>
            </a:r>
            <a:r>
              <a:rPr lang="en-US" sz="1300" b="0" i="0" u="none" strike="noStrike" cap="none" dirty="0">
                <a:solidFill>
                  <a:srgbClr val="333333"/>
                </a:solidFill>
                <a:sym typeface="Arial"/>
              </a:rPr>
              <a:t>):</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1" i="0" u="none" strike="noStrike" cap="none" dirty="0">
                <a:solidFill>
                  <a:srgbClr val="333333"/>
                </a:solidFill>
                <a:sym typeface="Arial"/>
              </a:rPr>
              <a:t>pass</a:t>
            </a:r>
          </a:p>
          <a:p>
            <a:pPr marL="0" marR="0" lvl="0" indent="0" algn="l" rtl="0">
              <a:lnSpc>
                <a:spcPct val="100000"/>
              </a:lnSpc>
              <a:spcBef>
                <a:spcPts val="0"/>
              </a:spcBef>
              <a:spcAft>
                <a:spcPts val="0"/>
              </a:spcAft>
              <a:buClr>
                <a:srgbClr val="1E4E79"/>
              </a:buClr>
              <a:buSzPct val="25000"/>
              <a:buFont typeface="Arial"/>
              <a:buNone/>
            </a:pPr>
            <a:endParaRPr sz="1300" b="1" dirty="0">
              <a:solidFill>
                <a:srgbClr val="333333"/>
              </a:solidFill>
            </a:endParaRPr>
          </a:p>
          <a:p>
            <a:pPr marL="0" marR="0" lvl="0" indent="0" algn="l" rtl="0">
              <a:lnSpc>
                <a:spcPct val="100000"/>
              </a:lnSpc>
              <a:spcBef>
                <a:spcPts val="0"/>
              </a:spcBef>
              <a:spcAft>
                <a:spcPts val="0"/>
              </a:spcAft>
              <a:buClr>
                <a:srgbClr val="1E4E79"/>
              </a:buClr>
              <a:buSzPct val="25000"/>
              <a:buFont typeface="Arial"/>
              <a:buNone/>
            </a:pPr>
            <a:endParaRPr sz="400" b="0" i="0" u="none" strike="noStrike" cap="none" dirty="0">
              <a:solidFill>
                <a:srgbClr val="333333"/>
              </a:solidFill>
              <a:sym typeface="Arial"/>
            </a:endParaRPr>
          </a:p>
          <a:p>
            <a:pPr marL="0" marR="0" lvl="0" indent="0" algn="l" rtl="0">
              <a:lnSpc>
                <a:spcPct val="100000"/>
              </a:lnSpc>
              <a:spcBef>
                <a:spcPts val="0"/>
              </a:spcBef>
              <a:spcAft>
                <a:spcPts val="0"/>
              </a:spcAft>
              <a:buClr>
                <a:srgbClr val="1E4E79"/>
              </a:buClr>
              <a:buSzPct val="25000"/>
              <a:buFont typeface="Arial"/>
              <a:buNone/>
            </a:pPr>
            <a:r>
              <a:rPr lang="en-US" sz="1600" b="0" i="0" u="none" strike="noStrike" cap="none" dirty="0">
                <a:solidFill>
                  <a:srgbClr val="1E4E79"/>
                </a:solidFill>
                <a:sym typeface="Arial"/>
              </a:rPr>
              <a:t>となり、数値(Number)や文字列(String)、動的(Dynamic)の場合は、</a:t>
            </a:r>
          </a:p>
          <a:p>
            <a:pPr marL="0" marR="0" lvl="0" indent="0" algn="l" rtl="0">
              <a:lnSpc>
                <a:spcPct val="100000"/>
              </a:lnSpc>
              <a:spcBef>
                <a:spcPts val="0"/>
              </a:spcBef>
              <a:spcAft>
                <a:spcPts val="0"/>
              </a:spcAft>
              <a:buClr>
                <a:srgbClr val="1E4E79"/>
              </a:buClr>
              <a:buSzPct val="25000"/>
              <a:buFont typeface="Arial"/>
              <a:buNone/>
            </a:pPr>
            <a:endParaRPr sz="400" b="0" i="0" u="none" strike="noStrike" cap="none" dirty="0">
              <a:solidFill>
                <a:srgbClr val="4A4A4A"/>
              </a:solidFill>
              <a:sym typeface="Arial"/>
            </a:endParaRPr>
          </a:p>
          <a:p>
            <a:pPr marL="0" marR="0" lvl="0" indent="0" algn="l" rtl="0">
              <a:lnSpc>
                <a:spcPct val="100000"/>
              </a:lnSpc>
              <a:spcBef>
                <a:spcPts val="0"/>
              </a:spcBef>
              <a:spcAft>
                <a:spcPts val="0"/>
              </a:spcAft>
              <a:buClr>
                <a:srgbClr val="1E4E79"/>
              </a:buClr>
              <a:buSzPct val="25000"/>
              <a:buFont typeface="Arial"/>
              <a:buNone/>
            </a:pPr>
            <a:r>
              <a:rPr lang="en-US" sz="1000" b="0" i="0" u="none" strike="noStrike" cap="none" dirty="0">
                <a:solidFill>
                  <a:srgbClr val="4A4A4A"/>
                </a:solidFill>
                <a:sym typeface="Arial"/>
              </a:rPr>
              <a:t>　</a:t>
            </a:r>
            <a:r>
              <a:rPr lang="en-US" sz="1000" dirty="0">
                <a:solidFill>
                  <a:srgbClr val="4A4A4A"/>
                </a:solidFill>
              </a:rPr>
              <a:t> </a:t>
            </a:r>
            <a:r>
              <a:rPr lang="en-US" sz="1300" b="1" i="0" u="none" strike="noStrike" cap="none" dirty="0" err="1">
                <a:solidFill>
                  <a:srgbClr val="333333"/>
                </a:solidFill>
                <a:sym typeface="Arial"/>
              </a:rPr>
              <a:t>def</a:t>
            </a:r>
            <a:r>
              <a:rPr lang="en-US" sz="1300" b="0" i="0" u="none" strike="noStrike" cap="none" dirty="0">
                <a:solidFill>
                  <a:srgbClr val="333333"/>
                </a:solidFill>
                <a:sym typeface="Arial"/>
              </a:rPr>
              <a:t> </a:t>
            </a:r>
            <a:r>
              <a:rPr lang="en-US" sz="1300" b="1" i="0" u="none" strike="noStrike" cap="none" dirty="0" err="1">
                <a:solidFill>
                  <a:srgbClr val="990000"/>
                </a:solidFill>
                <a:sym typeface="Arial"/>
              </a:rPr>
              <a:t>onInput_myNumberInput</a:t>
            </a:r>
            <a:r>
              <a:rPr lang="en-US" sz="1300" b="0" i="0" u="none" strike="noStrike" cap="none" dirty="0">
                <a:solidFill>
                  <a:srgbClr val="333333"/>
                </a:solidFill>
                <a:sym typeface="Arial"/>
              </a:rPr>
              <a:t>(</a:t>
            </a:r>
            <a:r>
              <a:rPr lang="en-US" sz="1300" b="0" i="0" u="none" strike="noStrike" cap="none" dirty="0">
                <a:solidFill>
                  <a:srgbClr val="999999"/>
                </a:solidFill>
                <a:sym typeface="Arial"/>
              </a:rPr>
              <a:t>self</a:t>
            </a:r>
            <a:r>
              <a:rPr lang="en-US" sz="1300" b="0" i="0" u="none" strike="noStrike" cap="none" dirty="0">
                <a:solidFill>
                  <a:srgbClr val="333333"/>
                </a:solidFill>
                <a:sym typeface="Arial"/>
              </a:rPr>
              <a:t>, p):</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1" i="0" u="none" strike="noStrike" cap="none" dirty="0">
                <a:solidFill>
                  <a:srgbClr val="333333"/>
                </a:solidFill>
                <a:sym typeface="Arial"/>
              </a:rPr>
              <a:t>pass</a:t>
            </a:r>
            <a:r>
              <a:rPr lang="en-US" sz="1300" b="0" i="0" u="none" strike="noStrike" cap="none" dirty="0">
                <a:solidFill>
                  <a:srgbClr val="333333"/>
                </a:solidFill>
                <a:sym typeface="Arial"/>
              </a:rPr>
              <a:t/>
            </a:r>
            <a:br>
              <a:rPr lang="en-US" sz="1300" b="0" i="0" u="none" strike="noStrike" cap="none" dirty="0">
                <a:solidFill>
                  <a:srgbClr val="333333"/>
                </a:solidFill>
                <a:sym typeface="Arial"/>
              </a:rPr>
            </a:br>
            <a:r>
              <a:rPr lang="en-US" sz="400" b="0" i="0" u="none" strike="noStrike" cap="none" dirty="0">
                <a:solidFill>
                  <a:srgbClr val="333333"/>
                </a:solidFill>
                <a:sym typeface="Arial"/>
              </a:rPr>
              <a:t/>
            </a:r>
            <a:br>
              <a:rPr lang="en-US" sz="400" b="0" i="0" u="none" strike="noStrike" cap="none" dirty="0">
                <a:solidFill>
                  <a:srgbClr val="333333"/>
                </a:solidFill>
                <a:sym typeface="Arial"/>
              </a:rPr>
            </a:br>
            <a:r>
              <a:rPr lang="en-US" sz="1000" b="0" i="0" u="none" strike="noStrike" cap="none" dirty="0">
                <a:solidFill>
                  <a:srgbClr val="333333"/>
                </a:solidFill>
                <a:sym typeface="Arial"/>
              </a:rPr>
              <a:t>   </a:t>
            </a:r>
            <a:r>
              <a:rPr lang="en-US" sz="1300" b="0" i="0" u="none" strike="noStrike" cap="none" dirty="0">
                <a:solidFill>
                  <a:srgbClr val="333333"/>
                </a:solidFill>
                <a:sym typeface="Arial"/>
              </a:rPr>
              <a:t> </a:t>
            </a:r>
            <a:r>
              <a:rPr lang="en-US" sz="1300" b="1" i="0" u="none" strike="noStrike" cap="none" dirty="0" err="1">
                <a:solidFill>
                  <a:srgbClr val="333333"/>
                </a:solidFill>
                <a:sym typeface="Arial"/>
              </a:rPr>
              <a:t>def</a:t>
            </a:r>
            <a:r>
              <a:rPr lang="en-US" sz="1300" b="0" i="0" u="none" strike="noStrike" cap="none" dirty="0">
                <a:solidFill>
                  <a:srgbClr val="333333"/>
                </a:solidFill>
                <a:sym typeface="Arial"/>
              </a:rPr>
              <a:t> </a:t>
            </a:r>
            <a:r>
              <a:rPr lang="en-US" sz="1300" b="1" i="0" u="none" strike="noStrike" cap="none" dirty="0" err="1">
                <a:solidFill>
                  <a:srgbClr val="990000"/>
                </a:solidFill>
                <a:sym typeface="Arial"/>
              </a:rPr>
              <a:t>onInput_myStringInput</a:t>
            </a:r>
            <a:r>
              <a:rPr lang="en-US" sz="1300" b="0" i="0" u="none" strike="noStrike" cap="none" dirty="0">
                <a:solidFill>
                  <a:srgbClr val="333333"/>
                </a:solidFill>
                <a:sym typeface="Arial"/>
              </a:rPr>
              <a:t>(</a:t>
            </a:r>
            <a:r>
              <a:rPr lang="en-US" sz="1300" b="0" i="0" u="none" strike="noStrike" cap="none" dirty="0">
                <a:solidFill>
                  <a:srgbClr val="999999"/>
                </a:solidFill>
                <a:sym typeface="Arial"/>
              </a:rPr>
              <a:t>self</a:t>
            </a:r>
            <a:r>
              <a:rPr lang="en-US" sz="1300" b="0" i="0" u="none" strike="noStrike" cap="none" dirty="0">
                <a:solidFill>
                  <a:srgbClr val="333333"/>
                </a:solidFill>
                <a:sym typeface="Arial"/>
              </a:rPr>
              <a:t>, p):</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1" i="0" u="none" strike="noStrike" cap="none" dirty="0">
                <a:solidFill>
                  <a:srgbClr val="333333"/>
                </a:solidFill>
                <a:sym typeface="Arial"/>
              </a:rPr>
              <a:t>pass</a:t>
            </a:r>
            <a:r>
              <a:rPr lang="en-US" sz="1300" b="0" i="0" u="none" strike="noStrike" cap="none" dirty="0">
                <a:solidFill>
                  <a:srgbClr val="333333"/>
                </a:solidFill>
                <a:sym typeface="Arial"/>
              </a:rPr>
              <a:t/>
            </a:r>
            <a:br>
              <a:rPr lang="en-US" sz="1300" b="0" i="0" u="none" strike="noStrike" cap="none" dirty="0">
                <a:solidFill>
                  <a:srgbClr val="333333"/>
                </a:solidFill>
                <a:sym typeface="Arial"/>
              </a:rPr>
            </a:br>
            <a:r>
              <a:rPr lang="en-US" sz="400" b="0" i="0" u="none" strike="noStrike" cap="none" dirty="0">
                <a:solidFill>
                  <a:srgbClr val="333333"/>
                </a:solidFill>
                <a:sym typeface="Arial"/>
              </a:rPr>
              <a:t/>
            </a:r>
            <a:br>
              <a:rPr lang="en-US" sz="400" b="0" i="0" u="none" strike="noStrike" cap="none" dirty="0">
                <a:solidFill>
                  <a:srgbClr val="333333"/>
                </a:solidFill>
                <a:sym typeface="Arial"/>
              </a:rPr>
            </a:br>
            <a:r>
              <a:rPr lang="en-US" sz="1100" b="0" i="0" u="none" strike="noStrike" cap="none" dirty="0">
                <a:solidFill>
                  <a:srgbClr val="333333"/>
                </a:solidFill>
                <a:sym typeface="Arial"/>
              </a:rPr>
              <a:t>   </a:t>
            </a:r>
            <a:r>
              <a:rPr lang="en-US" sz="1300" b="0" i="0" u="none" strike="noStrike" cap="none" dirty="0">
                <a:solidFill>
                  <a:srgbClr val="333333"/>
                </a:solidFill>
                <a:sym typeface="Arial"/>
              </a:rPr>
              <a:t> </a:t>
            </a:r>
            <a:r>
              <a:rPr lang="en-US" sz="1300" b="1" i="0" u="none" strike="noStrike" cap="none" dirty="0" err="1">
                <a:solidFill>
                  <a:srgbClr val="333333"/>
                </a:solidFill>
                <a:sym typeface="Arial"/>
              </a:rPr>
              <a:t>def</a:t>
            </a:r>
            <a:r>
              <a:rPr lang="en-US" sz="1300" b="0" i="0" u="none" strike="noStrike" cap="none" dirty="0">
                <a:solidFill>
                  <a:srgbClr val="333333"/>
                </a:solidFill>
                <a:sym typeface="Arial"/>
              </a:rPr>
              <a:t> </a:t>
            </a:r>
            <a:r>
              <a:rPr lang="en-US" sz="1300" b="1" i="0" u="none" strike="noStrike" cap="none" dirty="0" err="1">
                <a:solidFill>
                  <a:srgbClr val="990000"/>
                </a:solidFill>
                <a:sym typeface="Arial"/>
              </a:rPr>
              <a:t>onInput_myDynamicInput</a:t>
            </a:r>
            <a:r>
              <a:rPr lang="en-US" sz="1300" b="0" i="0" u="none" strike="noStrike" cap="none" dirty="0">
                <a:solidFill>
                  <a:srgbClr val="333333"/>
                </a:solidFill>
                <a:sym typeface="Arial"/>
              </a:rPr>
              <a:t>(</a:t>
            </a:r>
            <a:r>
              <a:rPr lang="en-US" sz="1300" b="0" i="0" u="none" strike="noStrike" cap="none" dirty="0">
                <a:solidFill>
                  <a:srgbClr val="999999"/>
                </a:solidFill>
                <a:sym typeface="Arial"/>
              </a:rPr>
              <a:t>self</a:t>
            </a:r>
            <a:r>
              <a:rPr lang="en-US" sz="1300" b="0" i="0" u="none" strike="noStrike" cap="none" dirty="0">
                <a:solidFill>
                  <a:srgbClr val="333333"/>
                </a:solidFill>
                <a:sym typeface="Arial"/>
              </a:rPr>
              <a:t>, p):</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1" i="0" u="none" strike="noStrike" cap="none" dirty="0">
                <a:solidFill>
                  <a:srgbClr val="333333"/>
                </a:solidFill>
                <a:sym typeface="Arial"/>
              </a:rPr>
              <a:t>pass</a:t>
            </a:r>
          </a:p>
          <a:p>
            <a:pPr marL="0" marR="0" lvl="0" indent="0" algn="l" rtl="0">
              <a:lnSpc>
                <a:spcPct val="100000"/>
              </a:lnSpc>
              <a:spcBef>
                <a:spcPts val="0"/>
              </a:spcBef>
              <a:spcAft>
                <a:spcPts val="0"/>
              </a:spcAft>
              <a:buClr>
                <a:srgbClr val="1E4E79"/>
              </a:buClr>
              <a:buSzPct val="25000"/>
              <a:buFont typeface="Arial"/>
              <a:buNone/>
            </a:pPr>
            <a:endParaRPr sz="1300" b="1" dirty="0">
              <a:solidFill>
                <a:srgbClr val="333333"/>
              </a:solidFill>
            </a:endParaRPr>
          </a:p>
          <a:p>
            <a:pPr marL="0" marR="0" lvl="0" indent="0" algn="l" rtl="0">
              <a:lnSpc>
                <a:spcPct val="100000"/>
              </a:lnSpc>
              <a:spcBef>
                <a:spcPts val="0"/>
              </a:spcBef>
              <a:spcAft>
                <a:spcPts val="0"/>
              </a:spcAft>
              <a:buClr>
                <a:srgbClr val="1E4E79"/>
              </a:buClr>
              <a:buSzPct val="25000"/>
              <a:buFont typeface="Arial"/>
              <a:buNone/>
            </a:pPr>
            <a:endParaRPr sz="400" b="0" i="0" u="none" strike="noStrike" cap="none" dirty="0">
              <a:solidFill>
                <a:srgbClr val="1E4E79"/>
              </a:solidFill>
              <a:sym typeface="Arial"/>
            </a:endParaRPr>
          </a:p>
          <a:p>
            <a:pPr marL="0" marR="0" lvl="0" indent="0" algn="l" rtl="0">
              <a:lnSpc>
                <a:spcPct val="100000"/>
              </a:lnSpc>
              <a:spcBef>
                <a:spcPts val="0"/>
              </a:spcBef>
              <a:spcAft>
                <a:spcPts val="0"/>
              </a:spcAft>
              <a:buClr>
                <a:srgbClr val="1E4E79"/>
              </a:buClr>
              <a:buSzPct val="25000"/>
              <a:buFont typeface="Arial"/>
              <a:buNone/>
            </a:pPr>
            <a:r>
              <a:rPr lang="en-US" sz="1600" b="0" i="0" u="none" strike="noStrike" cap="none" dirty="0">
                <a:solidFill>
                  <a:srgbClr val="1E4E79"/>
                </a:solidFill>
                <a:sym typeface="Arial"/>
              </a:rPr>
              <a:t>と、引数を持つ形になります。Dynamicの場合、Bangのように（値を渡されずに）呼び出される場合もあるので、以下のように定義することができます。</a:t>
            </a:r>
          </a:p>
          <a:p>
            <a:pPr marL="0" marR="0" lvl="0" indent="0" algn="l" rtl="0">
              <a:lnSpc>
                <a:spcPct val="100000"/>
              </a:lnSpc>
              <a:spcBef>
                <a:spcPts val="0"/>
              </a:spcBef>
              <a:spcAft>
                <a:spcPts val="0"/>
              </a:spcAft>
              <a:buClr>
                <a:srgbClr val="1E4E79"/>
              </a:buClr>
              <a:buSzPct val="25000"/>
              <a:buFont typeface="Arial"/>
              <a:buNone/>
            </a:pPr>
            <a:endParaRPr sz="400" b="0" i="0" u="none" strike="noStrike" cap="none" dirty="0">
              <a:solidFill>
                <a:srgbClr val="4A4A4A"/>
              </a:solidFill>
              <a:sym typeface="Arial"/>
            </a:endParaRPr>
          </a:p>
          <a:p>
            <a:pPr marL="0" marR="0" lvl="0" indent="0" algn="l" rtl="0">
              <a:lnSpc>
                <a:spcPct val="100000"/>
              </a:lnSpc>
              <a:spcBef>
                <a:spcPts val="0"/>
              </a:spcBef>
              <a:spcAft>
                <a:spcPts val="0"/>
              </a:spcAft>
              <a:buClr>
                <a:srgbClr val="1E4E79"/>
              </a:buClr>
              <a:buSzPct val="25000"/>
              <a:buFont typeface="Arial"/>
              <a:buNone/>
            </a:pPr>
            <a:r>
              <a:rPr lang="en-US" sz="1000" b="0" i="0" u="none" strike="noStrike" cap="none" dirty="0">
                <a:solidFill>
                  <a:srgbClr val="4A4A4A"/>
                </a:solidFill>
                <a:sym typeface="Arial"/>
              </a:rPr>
              <a:t>　　</a:t>
            </a:r>
            <a:r>
              <a:rPr lang="en-US" sz="1300" b="1" i="0" u="none" strike="noStrike" cap="none" dirty="0" err="1">
                <a:solidFill>
                  <a:srgbClr val="333333"/>
                </a:solidFill>
                <a:sym typeface="Arial"/>
              </a:rPr>
              <a:t>def</a:t>
            </a:r>
            <a:r>
              <a:rPr lang="en-US" sz="1300" b="0" i="0" u="none" strike="noStrike" cap="none" dirty="0">
                <a:solidFill>
                  <a:srgbClr val="333333"/>
                </a:solidFill>
                <a:sym typeface="Arial"/>
              </a:rPr>
              <a:t> </a:t>
            </a:r>
            <a:r>
              <a:rPr lang="en-US" sz="1300" b="1" i="0" u="none" strike="noStrike" cap="none" dirty="0" err="1">
                <a:solidFill>
                  <a:srgbClr val="990000"/>
                </a:solidFill>
                <a:sym typeface="Arial"/>
              </a:rPr>
              <a:t>onInput_myDynamicInput</a:t>
            </a:r>
            <a:r>
              <a:rPr lang="en-US" sz="1300" b="0" i="0" u="none" strike="noStrike" cap="none" dirty="0">
                <a:solidFill>
                  <a:srgbClr val="333333"/>
                </a:solidFill>
                <a:sym typeface="Arial"/>
              </a:rPr>
              <a:t>(</a:t>
            </a:r>
            <a:r>
              <a:rPr lang="en-US" sz="1300" b="0" i="0" u="none" strike="noStrike" cap="none" dirty="0">
                <a:solidFill>
                  <a:srgbClr val="999999"/>
                </a:solidFill>
                <a:sym typeface="Arial"/>
              </a:rPr>
              <a:t>self</a:t>
            </a:r>
            <a:r>
              <a:rPr lang="en-US" sz="1300" b="0" i="0" u="none" strike="noStrike" cap="none" dirty="0">
                <a:solidFill>
                  <a:srgbClr val="333333"/>
                </a:solidFill>
                <a:sym typeface="Arial"/>
              </a:rPr>
              <a:t>, p </a:t>
            </a:r>
            <a:r>
              <a:rPr lang="en-US" sz="1300" b="1" i="0" u="none" strike="noStrike" cap="none" dirty="0">
                <a:solidFill>
                  <a:srgbClr val="333333"/>
                </a:solidFill>
                <a:sym typeface="Arial"/>
              </a:rPr>
              <a:t>=</a:t>
            </a:r>
            <a:r>
              <a:rPr lang="en-US" sz="1300" b="0" i="0" u="none" strike="noStrike" cap="none" dirty="0">
                <a:solidFill>
                  <a:srgbClr val="333333"/>
                </a:solidFill>
                <a:sym typeface="Arial"/>
              </a:rPr>
              <a:t> </a:t>
            </a:r>
            <a:r>
              <a:rPr lang="en-US" sz="1300" b="0" i="0" u="none" strike="noStrike" cap="none" dirty="0">
                <a:solidFill>
                  <a:srgbClr val="999999"/>
                </a:solidFill>
                <a:sym typeface="Arial"/>
              </a:rPr>
              <a:t>None</a:t>
            </a:r>
            <a:r>
              <a:rPr lang="en-US" sz="1300" b="0" i="0" u="none" strike="noStrike" cap="none" dirty="0">
                <a:solidFill>
                  <a:srgbClr val="333333"/>
                </a:solidFill>
                <a:sym typeface="Arial"/>
              </a:rPr>
              <a:t>):</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1" i="0" u="none" strike="noStrike" cap="none" dirty="0">
                <a:solidFill>
                  <a:srgbClr val="333333"/>
                </a:solidFill>
                <a:sym typeface="Arial"/>
              </a:rPr>
              <a:t>pass</a:t>
            </a:r>
          </a:p>
          <a:p>
            <a:pPr marL="0" marR="0" lvl="0" indent="0" algn="l" rtl="0">
              <a:lnSpc>
                <a:spcPct val="100000"/>
              </a:lnSpc>
              <a:spcBef>
                <a:spcPts val="0"/>
              </a:spcBef>
              <a:spcAft>
                <a:spcPts val="0"/>
              </a:spcAft>
              <a:buClr>
                <a:srgbClr val="1E4E79"/>
              </a:buClr>
              <a:buSzPct val="25000"/>
              <a:buFont typeface="Arial"/>
              <a:buNone/>
            </a:pPr>
            <a:endParaRPr sz="1300" b="1" dirty="0">
              <a:solidFill>
                <a:srgbClr val="333333"/>
              </a:solidFill>
            </a:endParaRPr>
          </a:p>
          <a:p>
            <a:pPr marL="0" marR="0" lvl="0" indent="0" algn="l" rtl="0">
              <a:lnSpc>
                <a:spcPct val="100000"/>
              </a:lnSpc>
              <a:spcBef>
                <a:spcPts val="0"/>
              </a:spcBef>
              <a:spcAft>
                <a:spcPts val="0"/>
              </a:spcAft>
              <a:buClr>
                <a:srgbClr val="1E4E79"/>
              </a:buClr>
              <a:buSzPct val="25000"/>
              <a:buFont typeface="Arial"/>
              <a:buNone/>
            </a:pPr>
            <a:endParaRPr sz="400" b="0" i="0" u="none" strike="noStrike" cap="none" dirty="0">
              <a:solidFill>
                <a:srgbClr val="1E4E79"/>
              </a:solidFill>
              <a:sym typeface="Arial"/>
            </a:endParaRPr>
          </a:p>
          <a:p>
            <a:pPr marL="0" marR="0" lvl="0" indent="0" algn="l" rtl="0">
              <a:lnSpc>
                <a:spcPct val="100000"/>
              </a:lnSpc>
              <a:spcBef>
                <a:spcPts val="0"/>
              </a:spcBef>
              <a:spcAft>
                <a:spcPts val="0"/>
              </a:spcAft>
              <a:buClr>
                <a:srgbClr val="1E4E79"/>
              </a:buClr>
              <a:buSzPct val="25000"/>
              <a:buFont typeface="Arial"/>
              <a:buNone/>
            </a:pPr>
            <a:r>
              <a:rPr lang="en-US" sz="1600" b="0" i="0" u="none" strike="noStrike" cap="none" dirty="0">
                <a:solidFill>
                  <a:srgbClr val="1E4E79"/>
                </a:solidFill>
                <a:sym typeface="Arial"/>
              </a:rPr>
              <a:t>デフォルトでは </a:t>
            </a:r>
            <a:r>
              <a:rPr lang="en-US" sz="1600" b="0" i="1" u="none" strike="noStrike" cap="none" dirty="0" err="1">
                <a:solidFill>
                  <a:srgbClr val="1E4E79"/>
                </a:solidFill>
                <a:sym typeface="Arial"/>
              </a:rPr>
              <a:t>onStart</a:t>
            </a:r>
            <a:r>
              <a:rPr lang="en-US" sz="1600" b="0" i="0" u="none" strike="noStrike" cap="none" dirty="0">
                <a:solidFill>
                  <a:srgbClr val="1E4E79"/>
                </a:solidFill>
                <a:sym typeface="Arial"/>
              </a:rPr>
              <a:t> 入力と </a:t>
            </a:r>
            <a:r>
              <a:rPr lang="en-US" sz="1600" b="0" i="1" u="none" strike="noStrike" cap="none" dirty="0" err="1">
                <a:solidFill>
                  <a:srgbClr val="1E4E79"/>
                </a:solidFill>
                <a:sym typeface="Arial"/>
              </a:rPr>
              <a:t>onStop</a:t>
            </a:r>
            <a:r>
              <a:rPr lang="en-US" sz="1600" b="0" i="0" u="none" strike="noStrike" cap="none" dirty="0">
                <a:solidFill>
                  <a:srgbClr val="1E4E79"/>
                </a:solidFill>
                <a:sym typeface="Arial"/>
              </a:rPr>
              <a:t> 入力が定義されるので、ここでは </a:t>
            </a:r>
            <a:r>
              <a:rPr lang="en-US" sz="1600" b="0" i="0" u="none" strike="noStrike" cap="none" dirty="0" err="1">
                <a:solidFill>
                  <a:srgbClr val="1E4E79"/>
                </a:solidFill>
                <a:sym typeface="Arial"/>
              </a:rPr>
              <a:t>onInput_onStart,onInput_onStop</a:t>
            </a:r>
            <a:r>
              <a:rPr lang="en-US" sz="1600" b="0" i="0" u="none" strike="noStrike" cap="none" dirty="0">
                <a:solidFill>
                  <a:srgbClr val="1E4E79"/>
                </a:solidFill>
                <a:sym typeface="Arial"/>
              </a:rPr>
              <a:t> という2つのメソッドが生成されます。</a:t>
            </a:r>
          </a:p>
        </p:txBody>
      </p:sp>
      <p:sp>
        <p:nvSpPr>
          <p:cNvPr id="866" name="Shape 866"/>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Ex　Pythonプログラミングをしてみよう</a:t>
            </a:r>
          </a:p>
        </p:txBody>
      </p:sp>
      <p:sp>
        <p:nvSpPr>
          <p:cNvPr id="867" name="Shape 867"/>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14</a:t>
            </a:fld>
            <a:endParaRPr lang="en-US"/>
          </a:p>
        </p:txBody>
      </p:sp>
      <p:pic>
        <p:nvPicPr>
          <p:cNvPr id="868" name="Shape 868"/>
          <p:cNvPicPr preferRelativeResize="0"/>
          <p:nvPr/>
        </p:nvPicPr>
        <p:blipFill>
          <a:blip r:embed="rId4">
            <a:alphaModFix/>
          </a:blip>
          <a:stretch>
            <a:fillRect/>
          </a:stretch>
        </p:blipFill>
        <p:spPr>
          <a:xfrm>
            <a:off x="193730" y="1163493"/>
            <a:ext cx="491643" cy="491643"/>
          </a:xfrm>
          <a:prstGeom prst="rect">
            <a:avLst/>
          </a:prstGeom>
          <a:noFill/>
          <a:ln>
            <a:noFill/>
          </a:ln>
        </p:spPr>
      </p:pic>
      <p:pic>
        <p:nvPicPr>
          <p:cNvPr id="869" name="Shape 869"/>
          <p:cNvPicPr preferRelativeResize="0"/>
          <p:nvPr/>
        </p:nvPicPr>
        <p:blipFill>
          <a:blip r:embed="rId5">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Shape 874"/>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メソッド　ロードとアンロード</a:t>
            </a:r>
          </a:p>
        </p:txBody>
      </p:sp>
      <p:sp>
        <p:nvSpPr>
          <p:cNvPr id="875" name="Shape 875"/>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700" b="0" i="0" u="none" strike="noStrike" cap="none" dirty="0" err="1">
                <a:solidFill>
                  <a:srgbClr val="1E4E79"/>
                </a:solidFill>
                <a:sym typeface="Arial"/>
              </a:rPr>
              <a:t>MyClassクラスには</a:t>
            </a:r>
            <a:r>
              <a:rPr lang="en-US" sz="1700" b="0" i="0" u="none" strike="noStrike" cap="none" dirty="0">
                <a:solidFill>
                  <a:srgbClr val="1E4E79"/>
                </a:solidFill>
                <a:sym typeface="Arial"/>
              </a:rPr>
              <a:t> onLoadとonUnloadメソッドが定義されており、これらはボックスがロードされたり、アンロードされたりした際に呼び出されます。</a:t>
            </a:r>
          </a:p>
          <a:p>
            <a:pPr marL="0" marR="0" lvl="0" indent="0" algn="l" rtl="0">
              <a:lnSpc>
                <a:spcPct val="135000"/>
              </a:lnSpc>
              <a:spcBef>
                <a:spcPts val="2000"/>
              </a:spcBef>
              <a:spcAft>
                <a:spcPts val="0"/>
              </a:spcAft>
              <a:buClr>
                <a:schemeClr val="dk1"/>
              </a:buClr>
              <a:buSzPct val="25000"/>
              <a:buFont typeface="Arial"/>
              <a:buNone/>
            </a:pPr>
            <a:r>
              <a:rPr lang="en-US" sz="1700" b="0" i="0" u="none" strike="noStrike" cap="none" dirty="0">
                <a:solidFill>
                  <a:srgbClr val="333333"/>
                </a:solidFill>
                <a:sym typeface="Arial"/>
              </a:rPr>
              <a:t>  </a:t>
            </a:r>
            <a:r>
              <a:rPr lang="en-US" sz="1300" b="0" i="0" u="none" strike="noStrike" cap="none" dirty="0">
                <a:solidFill>
                  <a:srgbClr val="333333"/>
                </a:solidFill>
                <a:sym typeface="Arial"/>
              </a:rPr>
              <a:t> </a:t>
            </a:r>
            <a:r>
              <a:rPr lang="en-US" sz="1300" b="1" i="0" u="none" strike="noStrike" cap="none" dirty="0" err="1">
                <a:solidFill>
                  <a:srgbClr val="333333"/>
                </a:solidFill>
                <a:sym typeface="Arial"/>
              </a:rPr>
              <a:t>def</a:t>
            </a:r>
            <a:r>
              <a:rPr lang="en-US" sz="1300" b="0" i="0" u="none" strike="noStrike" cap="none" dirty="0">
                <a:solidFill>
                  <a:srgbClr val="333333"/>
                </a:solidFill>
                <a:sym typeface="Arial"/>
              </a:rPr>
              <a:t> </a:t>
            </a:r>
            <a:r>
              <a:rPr lang="en-US" sz="1300" b="1" i="0" u="none" strike="noStrike" cap="none" dirty="0" err="1">
                <a:solidFill>
                  <a:srgbClr val="990000"/>
                </a:solidFill>
                <a:sym typeface="Arial"/>
              </a:rPr>
              <a:t>onLoad</a:t>
            </a:r>
            <a:r>
              <a:rPr lang="en-US" sz="1300" b="0" i="0" u="none" strike="noStrike" cap="none" dirty="0">
                <a:solidFill>
                  <a:srgbClr val="333333"/>
                </a:solidFill>
                <a:sym typeface="Arial"/>
              </a:rPr>
              <a:t>(</a:t>
            </a:r>
            <a:r>
              <a:rPr lang="en-US" sz="1300" b="0" i="0" u="none" strike="noStrike" cap="none" dirty="0">
                <a:solidFill>
                  <a:srgbClr val="999999"/>
                </a:solidFill>
                <a:sym typeface="Arial"/>
              </a:rPr>
              <a:t>self</a:t>
            </a:r>
            <a:r>
              <a:rPr lang="en-US" sz="1300" b="0" i="0" u="none" strike="noStrike" cap="none" dirty="0">
                <a:solidFill>
                  <a:srgbClr val="333333"/>
                </a:solidFill>
                <a:sym typeface="Arial"/>
              </a:rPr>
              <a:t>):</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0" i="1" u="none" strike="noStrike" cap="none" dirty="0">
                <a:solidFill>
                  <a:srgbClr val="999988"/>
                </a:solidFill>
                <a:sym typeface="Arial"/>
              </a:rPr>
              <a:t>#put initialization code here</a:t>
            </a:r>
            <a:r>
              <a:rPr lang="en-US" sz="1300" b="0" i="0" u="none" strike="noStrike" cap="none" dirty="0">
                <a:solidFill>
                  <a:srgbClr val="333333"/>
                </a:solidFill>
                <a:sym typeface="Arial"/>
              </a:rPr>
              <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1" i="0" u="none" strike="noStrike" cap="none" dirty="0">
                <a:solidFill>
                  <a:srgbClr val="333333"/>
                </a:solidFill>
                <a:sym typeface="Arial"/>
              </a:rPr>
              <a:t>pass</a:t>
            </a:r>
            <a:r>
              <a:rPr lang="en-US" sz="1300" b="0" i="0" u="none" strike="noStrike" cap="none" dirty="0">
                <a:solidFill>
                  <a:srgbClr val="333333"/>
                </a:solidFill>
                <a:sym typeface="Arial"/>
              </a:rPr>
              <a:t/>
            </a:r>
            <a:br>
              <a:rPr lang="en-US" sz="1300" b="0" i="0" u="none" strike="noStrike" cap="none" dirty="0">
                <a:solidFill>
                  <a:srgbClr val="333333"/>
                </a:solidFill>
                <a:sym typeface="Arial"/>
              </a:rPr>
            </a:br>
            <a:r>
              <a:rPr lang="en-US" sz="1300" b="0" i="0" u="none" strike="noStrike" cap="none" dirty="0">
                <a:solidFill>
                  <a:srgbClr val="333333"/>
                </a:solidFill>
                <a:sym typeface="Arial"/>
              </a:rPr>
              <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1" i="0" u="none" strike="noStrike" cap="none" dirty="0" err="1">
                <a:solidFill>
                  <a:srgbClr val="333333"/>
                </a:solidFill>
                <a:sym typeface="Arial"/>
              </a:rPr>
              <a:t>def</a:t>
            </a:r>
            <a:r>
              <a:rPr lang="en-US" sz="1300" b="0" i="0" u="none" strike="noStrike" cap="none" dirty="0">
                <a:solidFill>
                  <a:srgbClr val="333333"/>
                </a:solidFill>
                <a:sym typeface="Arial"/>
              </a:rPr>
              <a:t> </a:t>
            </a:r>
            <a:r>
              <a:rPr lang="en-US" sz="1300" b="1" i="0" u="none" strike="noStrike" cap="none" dirty="0" err="1">
                <a:solidFill>
                  <a:srgbClr val="990000"/>
                </a:solidFill>
                <a:sym typeface="Arial"/>
              </a:rPr>
              <a:t>onUnload</a:t>
            </a:r>
            <a:r>
              <a:rPr lang="en-US" sz="1300" b="0" i="0" u="none" strike="noStrike" cap="none" dirty="0">
                <a:solidFill>
                  <a:srgbClr val="333333"/>
                </a:solidFill>
                <a:sym typeface="Arial"/>
              </a:rPr>
              <a:t>(</a:t>
            </a:r>
            <a:r>
              <a:rPr lang="en-US" sz="1300" b="0" i="0" u="none" strike="noStrike" cap="none" dirty="0">
                <a:solidFill>
                  <a:srgbClr val="999999"/>
                </a:solidFill>
                <a:sym typeface="Arial"/>
              </a:rPr>
              <a:t>self</a:t>
            </a:r>
            <a:r>
              <a:rPr lang="en-US" sz="1300" b="0" i="0" u="none" strike="noStrike" cap="none" dirty="0">
                <a:solidFill>
                  <a:srgbClr val="333333"/>
                </a:solidFill>
                <a:sym typeface="Arial"/>
              </a:rPr>
              <a:t>):</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0" i="1" u="none" strike="noStrike" cap="none" dirty="0">
                <a:solidFill>
                  <a:srgbClr val="999988"/>
                </a:solidFill>
                <a:sym typeface="Arial"/>
              </a:rPr>
              <a:t>#put clean-up code here</a:t>
            </a:r>
            <a:r>
              <a:rPr lang="en-US" sz="1300" b="0" i="0" u="none" strike="noStrike" cap="none" dirty="0">
                <a:solidFill>
                  <a:srgbClr val="333333"/>
                </a:solidFill>
                <a:sym typeface="Arial"/>
              </a:rPr>
              <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1" i="0" u="none" strike="noStrike" cap="none" dirty="0">
                <a:solidFill>
                  <a:srgbClr val="333333"/>
                </a:solidFill>
                <a:sym typeface="Arial"/>
              </a:rPr>
              <a:t>pass</a:t>
            </a:r>
            <a:r>
              <a:rPr lang="en-US" sz="1300" b="0" i="0" u="none" strike="noStrike" cap="none" dirty="0">
                <a:solidFill>
                  <a:srgbClr val="333333"/>
                </a:solidFill>
                <a:sym typeface="Arial"/>
              </a:rPr>
              <a:t/>
            </a:r>
            <a:br>
              <a:rPr lang="en-US" sz="1300" b="0" i="0" u="none" strike="noStrike" cap="none" dirty="0">
                <a:solidFill>
                  <a:srgbClr val="333333"/>
                </a:solidFill>
                <a:sym typeface="Arial"/>
              </a:rPr>
            </a:br>
            <a:endParaRPr lang="en-US" sz="1300" b="0" i="0" u="none" strike="noStrike" cap="none" dirty="0">
              <a:solidFill>
                <a:srgbClr val="333333"/>
              </a:solidFill>
              <a:sym typeface="Arial"/>
            </a:endParaRPr>
          </a:p>
          <a:p>
            <a:pPr marL="0" marR="0" lvl="0" indent="0" algn="l" rtl="0">
              <a:lnSpc>
                <a:spcPct val="135000"/>
              </a:lnSpc>
              <a:spcBef>
                <a:spcPts val="2000"/>
              </a:spcBef>
              <a:spcAft>
                <a:spcPts val="0"/>
              </a:spcAft>
              <a:buClr>
                <a:schemeClr val="dk1"/>
              </a:buClr>
              <a:buSzPct val="25000"/>
              <a:buFont typeface="Arial"/>
              <a:buNone/>
            </a:pPr>
            <a:r>
              <a:rPr lang="en-US" sz="1700" b="0" i="0" u="none" strike="noStrike" cap="none" dirty="0">
                <a:solidFill>
                  <a:srgbClr val="1E4E79"/>
                </a:solidFill>
                <a:sym typeface="Arial"/>
              </a:rPr>
              <a:t>なお、ボックスが停止したのちに再初期化をおこなうため、ボックスの停止(</a:t>
            </a:r>
            <a:r>
              <a:rPr lang="en-US" sz="1700" b="0" i="0" u="none" strike="noStrike" cap="none" dirty="0" err="1">
                <a:solidFill>
                  <a:srgbClr val="1E4E79"/>
                </a:solidFill>
                <a:sym typeface="Arial"/>
              </a:rPr>
              <a:t>onStop入力など</a:t>
            </a:r>
            <a:r>
              <a:rPr lang="en-US" sz="1700" b="0" i="0" u="none" strike="noStrike" cap="none" dirty="0">
                <a:solidFill>
                  <a:srgbClr val="1E4E79"/>
                </a:solidFill>
                <a:sym typeface="Arial"/>
              </a:rPr>
              <a:t>)に相当するメソッドで </a:t>
            </a:r>
            <a:r>
              <a:rPr lang="en-US" sz="1700" b="0" i="0" u="none" strike="noStrike" cap="none" dirty="0" err="1">
                <a:solidFill>
                  <a:srgbClr val="1E4E79"/>
                </a:solidFill>
                <a:sym typeface="Arial"/>
              </a:rPr>
              <a:t>onUnload</a:t>
            </a:r>
            <a:r>
              <a:rPr lang="en-US" sz="1700" b="0" i="0" u="none" strike="noStrike" cap="none" dirty="0">
                <a:solidFill>
                  <a:srgbClr val="1E4E79"/>
                </a:solidFill>
                <a:sym typeface="Arial"/>
              </a:rPr>
              <a:t> を呼び出すことが推奨されています。</a:t>
            </a:r>
          </a:p>
          <a:p>
            <a:pPr marL="0" marR="0" lvl="0" indent="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p:txBody>
      </p:sp>
      <p:sp>
        <p:nvSpPr>
          <p:cNvPr id="876" name="Shape 876"/>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Ex　Pythonプログラミングをしてみよう</a:t>
            </a:r>
          </a:p>
        </p:txBody>
      </p:sp>
      <p:sp>
        <p:nvSpPr>
          <p:cNvPr id="877" name="Shape 877"/>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15</a:t>
            </a:fld>
            <a:endParaRPr lang="en-US"/>
          </a:p>
        </p:txBody>
      </p:sp>
      <p:pic>
        <p:nvPicPr>
          <p:cNvPr id="878" name="Shape 878"/>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879" name="Shape 879"/>
          <p:cNvPicPr preferRelativeResize="0"/>
          <p:nvPr/>
        </p:nvPicPr>
        <p:blipFill>
          <a:blip r:embed="rId4">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Shape 884"/>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ビルトイン関数　出力</a:t>
            </a:r>
          </a:p>
        </p:txBody>
      </p:sp>
      <p:sp>
        <p:nvSpPr>
          <p:cNvPr id="885" name="Shape 885"/>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700" b="0" i="0" u="none" strike="noStrike" cap="none" dirty="0">
                <a:solidFill>
                  <a:srgbClr val="1E4E79"/>
                </a:solidFill>
                <a:sym typeface="Arial"/>
              </a:rPr>
              <a:t>ボックスの各出力に対応するメソッドが &lt;出力名&gt; という名前で定義されます。</a:t>
            </a:r>
          </a:p>
          <a:p>
            <a:pPr marL="0" marR="0" lvl="0" indent="0" algn="l" rtl="0">
              <a:lnSpc>
                <a:spcPct val="10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このメソッドを呼び出すことで、ボックスの出力をおこなうことができます。</a:t>
            </a:r>
          </a:p>
          <a:p>
            <a:pPr marL="0" marR="0" lvl="0" indent="0" algn="l" rtl="0">
              <a:lnSpc>
                <a:spcPct val="100000"/>
              </a:lnSpc>
              <a:spcBef>
                <a:spcPts val="0"/>
              </a:spcBef>
              <a:spcAft>
                <a:spcPts val="0"/>
              </a:spcAft>
              <a:buClr>
                <a:srgbClr val="1E4E79"/>
              </a:buClr>
              <a:buSzPct val="25000"/>
              <a:buFont typeface="Arial"/>
              <a:buNone/>
            </a:pPr>
            <a:endParaRPr dirty="0"/>
          </a:p>
          <a:p>
            <a:pPr marL="0" marR="0" lvl="0" indent="0" algn="l" rtl="0">
              <a:lnSpc>
                <a:spcPct val="100000"/>
              </a:lnSpc>
              <a:spcBef>
                <a:spcPts val="0"/>
              </a:spcBef>
              <a:spcAft>
                <a:spcPts val="0"/>
              </a:spcAft>
              <a:buClr>
                <a:schemeClr val="dk1"/>
              </a:buClr>
              <a:buSzPct val="25000"/>
              <a:buFont typeface="Arial"/>
              <a:buNone/>
            </a:pPr>
            <a:r>
              <a:rPr lang="en-US" sz="1700" b="0" i="0" u="none" strike="noStrike" cap="none" dirty="0">
                <a:solidFill>
                  <a:srgbClr val="1E4E79"/>
                </a:solidFill>
                <a:sym typeface="Arial"/>
              </a:rPr>
              <a:t>入力と同様に、引数は</a:t>
            </a:r>
            <a:r>
              <a:rPr lang="en-US" sz="1700" b="0" i="0" u="sng" strike="noStrike" cap="none" dirty="0">
                <a:solidFill>
                  <a:schemeClr val="hlink"/>
                </a:solidFill>
                <a:sym typeface="Arial"/>
                <a:hlinkClick r:id="rId3"/>
              </a:rPr>
              <a:t>出力の種類</a:t>
            </a:r>
            <a:r>
              <a:rPr lang="en-US" sz="1700" b="0" i="0" u="none" strike="noStrike" cap="none" dirty="0">
                <a:solidFill>
                  <a:srgbClr val="1E4E79"/>
                </a:solidFill>
                <a:sym typeface="Arial"/>
              </a:rPr>
              <a:t>により変化します。単純イベント(Bang)である </a:t>
            </a:r>
            <a:r>
              <a:rPr lang="en-US" sz="1700" b="0" i="1" u="none" strike="noStrike" cap="none" dirty="0" err="1">
                <a:solidFill>
                  <a:srgbClr val="1E4E79"/>
                </a:solidFill>
                <a:sym typeface="Arial"/>
              </a:rPr>
              <a:t>myBangOutput</a:t>
            </a:r>
            <a:r>
              <a:rPr lang="en-US" sz="1700" b="0" i="0" u="none" strike="noStrike" cap="none" dirty="0">
                <a:solidFill>
                  <a:srgbClr val="1E4E79"/>
                </a:solidFill>
                <a:sym typeface="Arial"/>
              </a:rPr>
              <a:t> という出力を定義した場合は、</a:t>
            </a:r>
          </a:p>
          <a:p>
            <a:pPr marL="0" marR="0" lvl="0" indent="0" algn="l" rtl="0">
              <a:lnSpc>
                <a:spcPct val="100000"/>
              </a:lnSpc>
              <a:spcBef>
                <a:spcPts val="0"/>
              </a:spcBef>
              <a:spcAft>
                <a:spcPts val="0"/>
              </a:spcAft>
              <a:buClr>
                <a:schemeClr val="dk1"/>
              </a:buClr>
              <a:buSzPct val="25000"/>
              <a:buFont typeface="Arial"/>
              <a:buNone/>
            </a:pPr>
            <a:endParaRPr dirty="0"/>
          </a:p>
          <a:p>
            <a:pPr marL="0" marR="0" lvl="0" indent="0" algn="l" rtl="0">
              <a:lnSpc>
                <a:spcPct val="135000"/>
              </a:lnSpc>
              <a:spcBef>
                <a:spcPts val="0"/>
              </a:spcBef>
              <a:spcAft>
                <a:spcPts val="0"/>
              </a:spcAft>
              <a:buClr>
                <a:srgbClr val="1E4E79"/>
              </a:buClr>
              <a:buSzPct val="25000"/>
              <a:buFont typeface="Arial"/>
              <a:buNone/>
            </a:pPr>
            <a:r>
              <a:rPr lang="en-US" sz="1300" b="0" i="0" u="none" strike="noStrike" cap="none" dirty="0">
                <a:solidFill>
                  <a:srgbClr val="333333"/>
                </a:solidFill>
                <a:sym typeface="Arial"/>
              </a:rPr>
              <a:t>   </a:t>
            </a:r>
            <a:r>
              <a:rPr lang="en-US" sz="1300" b="1" i="0" u="none" strike="noStrike" cap="none" dirty="0" err="1">
                <a:solidFill>
                  <a:srgbClr val="333333"/>
                </a:solidFill>
                <a:sym typeface="Arial"/>
              </a:rPr>
              <a:t>def</a:t>
            </a:r>
            <a:r>
              <a:rPr lang="en-US" sz="1300" b="0" i="0" u="none" strike="noStrike" cap="none" dirty="0">
                <a:solidFill>
                  <a:srgbClr val="333333"/>
                </a:solidFill>
                <a:sym typeface="Arial"/>
              </a:rPr>
              <a:t> </a:t>
            </a:r>
            <a:r>
              <a:rPr lang="en-US" sz="1300" b="1" i="0" u="none" strike="noStrike" cap="none" dirty="0" err="1">
                <a:solidFill>
                  <a:srgbClr val="990000"/>
                </a:solidFill>
                <a:sym typeface="Arial"/>
              </a:rPr>
              <a:t>onInput_onStart</a:t>
            </a:r>
            <a:r>
              <a:rPr lang="en-US" sz="1300" b="0" i="0" u="none" strike="noStrike" cap="none" dirty="0">
                <a:solidFill>
                  <a:srgbClr val="333333"/>
                </a:solidFill>
                <a:sym typeface="Arial"/>
              </a:rPr>
              <a:t>(</a:t>
            </a:r>
            <a:r>
              <a:rPr lang="en-US" sz="1300" b="0" i="0" u="none" strike="noStrike" cap="none" dirty="0">
                <a:solidFill>
                  <a:srgbClr val="999999"/>
                </a:solidFill>
                <a:sym typeface="Arial"/>
              </a:rPr>
              <a:t>self</a:t>
            </a:r>
            <a:r>
              <a:rPr lang="en-US" sz="1300" b="0" i="0" u="none" strike="noStrike" cap="none" dirty="0">
                <a:solidFill>
                  <a:srgbClr val="333333"/>
                </a:solidFill>
                <a:sym typeface="Arial"/>
              </a:rPr>
              <a:t>):</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0" i="0" u="none" strike="noStrike" cap="none" dirty="0" err="1">
                <a:solidFill>
                  <a:srgbClr val="999999"/>
                </a:solidFill>
                <a:sym typeface="Arial"/>
              </a:rPr>
              <a:t>self</a:t>
            </a:r>
            <a:r>
              <a:rPr lang="en-US" sz="1300" b="1" i="0" u="none" strike="noStrike" cap="none" dirty="0" err="1">
                <a:solidFill>
                  <a:srgbClr val="333333"/>
                </a:solidFill>
                <a:sym typeface="Arial"/>
              </a:rPr>
              <a:t>.</a:t>
            </a:r>
            <a:r>
              <a:rPr lang="en-US" sz="1300" b="0" i="0" u="none" strike="noStrike" cap="none" dirty="0" err="1">
                <a:solidFill>
                  <a:srgbClr val="333333"/>
                </a:solidFill>
                <a:sym typeface="Arial"/>
              </a:rPr>
              <a:t>myBangOutput</a:t>
            </a:r>
            <a:r>
              <a:rPr lang="en-US" sz="1300" b="0" i="0" u="none" strike="noStrike" cap="none" dirty="0">
                <a:solidFill>
                  <a:srgbClr val="333333"/>
                </a:solidFill>
                <a:sym typeface="Arial"/>
              </a:rPr>
              <a:t>()</a:t>
            </a:r>
          </a:p>
          <a:p>
            <a:pPr marL="0" marR="0" lvl="0" indent="0" algn="l" rtl="0">
              <a:lnSpc>
                <a:spcPct val="135000"/>
              </a:lnSpc>
              <a:spcBef>
                <a:spcPts val="0"/>
              </a:spcBef>
              <a:spcAft>
                <a:spcPts val="0"/>
              </a:spcAft>
              <a:buClr>
                <a:schemeClr val="dk1"/>
              </a:buClr>
              <a:buSzPct val="25000"/>
              <a:buFont typeface="Arial"/>
              <a:buNone/>
            </a:pPr>
            <a:endParaRPr dirty="0"/>
          </a:p>
          <a:p>
            <a:pPr marL="0" marR="0" lvl="0" indent="0" algn="l" rtl="0">
              <a:lnSpc>
                <a:spcPct val="135000"/>
              </a:lnSpc>
              <a:spcBef>
                <a:spcPts val="0"/>
              </a:spcBef>
              <a:spcAft>
                <a:spcPts val="0"/>
              </a:spcAft>
              <a:buClr>
                <a:schemeClr val="dk1"/>
              </a:buClr>
              <a:buSzPct val="25000"/>
              <a:buFont typeface="Arial"/>
              <a:buNone/>
            </a:pPr>
            <a:endParaRPr dirty="0"/>
          </a:p>
          <a:p>
            <a:pPr marL="0" marR="0" lvl="0" indent="0" algn="l" rtl="0">
              <a:lnSpc>
                <a:spcPct val="135000"/>
              </a:lnSpc>
              <a:spcBef>
                <a:spcPts val="0"/>
              </a:spcBef>
              <a:spcAft>
                <a:spcPts val="0"/>
              </a:spcAft>
              <a:buClr>
                <a:schemeClr val="dk1"/>
              </a:buClr>
              <a:buSzPct val="25000"/>
              <a:buFont typeface="Arial"/>
              <a:buNone/>
            </a:pPr>
            <a:r>
              <a:rPr lang="en-US" sz="1700" b="0" i="0" u="none" strike="noStrike" cap="none" dirty="0">
                <a:solidFill>
                  <a:srgbClr val="1E4E79"/>
                </a:solidFill>
                <a:sym typeface="Arial"/>
              </a:rPr>
              <a:t>などと引数なしで呼び出し、数値(Number)や文字列(String)、動的(Dynamic)の場合は、引数を与えて呼び出すことで、出力先に値を渡すことができます。</a:t>
            </a:r>
          </a:p>
          <a:p>
            <a:pPr marL="0" marR="0" lvl="0" indent="0" algn="l" rtl="0">
              <a:lnSpc>
                <a:spcPct val="135000"/>
              </a:lnSpc>
              <a:spcBef>
                <a:spcPts val="0"/>
              </a:spcBef>
              <a:spcAft>
                <a:spcPts val="0"/>
              </a:spcAft>
              <a:buClr>
                <a:schemeClr val="dk1"/>
              </a:buClr>
              <a:buSzPct val="25000"/>
              <a:buFont typeface="Arial"/>
              <a:buNone/>
            </a:pPr>
            <a:endParaRPr dirty="0"/>
          </a:p>
          <a:p>
            <a:pPr marL="0" marR="0" lvl="0" indent="0" algn="l" rtl="0">
              <a:lnSpc>
                <a:spcPct val="135000"/>
              </a:lnSpc>
              <a:spcBef>
                <a:spcPts val="0"/>
              </a:spcBef>
              <a:spcAft>
                <a:spcPts val="0"/>
              </a:spcAft>
              <a:buClr>
                <a:schemeClr val="dk1"/>
              </a:buClr>
              <a:buSzPct val="25000"/>
              <a:buFont typeface="Arial"/>
              <a:buNone/>
            </a:pPr>
            <a:r>
              <a:rPr lang="en-US" sz="1700" b="0" i="0" u="none" strike="noStrike" cap="none" dirty="0">
                <a:solidFill>
                  <a:srgbClr val="333333"/>
                </a:solidFill>
                <a:sym typeface="Arial"/>
              </a:rPr>
              <a:t>   </a:t>
            </a:r>
            <a:r>
              <a:rPr lang="en-US" sz="1300" b="1" i="0" u="none" strike="noStrike" cap="none" dirty="0" err="1">
                <a:solidFill>
                  <a:srgbClr val="333333"/>
                </a:solidFill>
                <a:sym typeface="Arial"/>
              </a:rPr>
              <a:t>def</a:t>
            </a:r>
            <a:r>
              <a:rPr lang="en-US" sz="1300" b="0" i="0" u="none" strike="noStrike" cap="none" dirty="0">
                <a:solidFill>
                  <a:srgbClr val="333333"/>
                </a:solidFill>
                <a:sym typeface="Arial"/>
              </a:rPr>
              <a:t> </a:t>
            </a:r>
            <a:r>
              <a:rPr lang="en-US" sz="1300" b="1" i="0" u="none" strike="noStrike" cap="none" dirty="0" err="1">
                <a:solidFill>
                  <a:srgbClr val="990000"/>
                </a:solidFill>
                <a:sym typeface="Arial"/>
              </a:rPr>
              <a:t>onInput_onStart</a:t>
            </a:r>
            <a:r>
              <a:rPr lang="en-US" sz="1300" b="0" i="0" u="none" strike="noStrike" cap="none" dirty="0">
                <a:solidFill>
                  <a:srgbClr val="333333"/>
                </a:solidFill>
                <a:sym typeface="Arial"/>
              </a:rPr>
              <a:t>(</a:t>
            </a:r>
            <a:r>
              <a:rPr lang="en-US" sz="1300" b="0" i="0" u="none" strike="noStrike" cap="none" dirty="0">
                <a:solidFill>
                  <a:srgbClr val="999999"/>
                </a:solidFill>
                <a:sym typeface="Arial"/>
              </a:rPr>
              <a:t>self</a:t>
            </a:r>
            <a:r>
              <a:rPr lang="en-US" sz="1300" b="0" i="0" u="none" strike="noStrike" cap="none" dirty="0">
                <a:solidFill>
                  <a:srgbClr val="333333"/>
                </a:solidFill>
                <a:sym typeface="Arial"/>
              </a:rPr>
              <a:t>):</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0" i="0" u="none" strike="noStrike" cap="none" dirty="0" err="1">
                <a:solidFill>
                  <a:srgbClr val="999999"/>
                </a:solidFill>
                <a:sym typeface="Arial"/>
              </a:rPr>
              <a:t>self</a:t>
            </a:r>
            <a:r>
              <a:rPr lang="en-US" sz="1300" b="1" i="0" u="none" strike="noStrike" cap="none" dirty="0" err="1">
                <a:solidFill>
                  <a:srgbClr val="333333"/>
                </a:solidFill>
                <a:sym typeface="Arial"/>
              </a:rPr>
              <a:t>.</a:t>
            </a:r>
            <a:r>
              <a:rPr lang="en-US" sz="1300" b="0" i="0" u="none" strike="noStrike" cap="none" dirty="0" err="1">
                <a:solidFill>
                  <a:srgbClr val="333333"/>
                </a:solidFill>
                <a:sym typeface="Arial"/>
              </a:rPr>
              <a:t>myNumberOutput</a:t>
            </a:r>
            <a:r>
              <a:rPr lang="en-US" sz="1300" b="0" i="0" u="none" strike="noStrike" cap="none" dirty="0">
                <a:solidFill>
                  <a:srgbClr val="333333"/>
                </a:solidFill>
                <a:sym typeface="Arial"/>
              </a:rPr>
              <a:t>(</a:t>
            </a:r>
            <a:r>
              <a:rPr lang="en-US" sz="1300" b="0" i="0" u="none" strike="noStrike" cap="none" dirty="0">
                <a:solidFill>
                  <a:srgbClr val="009999"/>
                </a:solidFill>
                <a:sym typeface="Arial"/>
              </a:rPr>
              <a:t>1000</a:t>
            </a:r>
            <a:r>
              <a:rPr lang="en-US" sz="1300" b="0" i="0" u="none" strike="noStrike" cap="none" dirty="0">
                <a:solidFill>
                  <a:srgbClr val="333333"/>
                </a:solidFill>
                <a:sym typeface="Arial"/>
              </a:rPr>
              <a:t>)</a:t>
            </a:r>
          </a:p>
          <a:p>
            <a:pPr marL="0" marR="0" lvl="0" indent="0" algn="l" rtl="0">
              <a:lnSpc>
                <a:spcPct val="90000"/>
              </a:lnSpc>
              <a:spcBef>
                <a:spcPts val="2000"/>
              </a:spcBef>
              <a:spcAft>
                <a:spcPts val="0"/>
              </a:spcAft>
              <a:buClr>
                <a:srgbClr val="1E4E79"/>
              </a:buClr>
              <a:buSzPct val="25000"/>
              <a:buFont typeface="Arial"/>
              <a:buNone/>
            </a:pPr>
            <a:endParaRPr sz="1700" b="0" i="0" u="none" strike="noStrike" cap="none" dirty="0">
              <a:solidFill>
                <a:srgbClr val="1E4E79"/>
              </a:solidFill>
              <a:sym typeface="Arial"/>
            </a:endParaRPr>
          </a:p>
        </p:txBody>
      </p:sp>
      <p:sp>
        <p:nvSpPr>
          <p:cNvPr id="886" name="Shape 886"/>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Ex　Pythonプログラミングをしてみよう</a:t>
            </a:r>
          </a:p>
        </p:txBody>
      </p:sp>
      <p:sp>
        <p:nvSpPr>
          <p:cNvPr id="887" name="Shape 887"/>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16</a:t>
            </a:fld>
            <a:endParaRPr lang="en-US"/>
          </a:p>
        </p:txBody>
      </p:sp>
      <p:pic>
        <p:nvPicPr>
          <p:cNvPr id="888" name="Shape 888"/>
          <p:cNvPicPr preferRelativeResize="0"/>
          <p:nvPr/>
        </p:nvPicPr>
        <p:blipFill>
          <a:blip r:embed="rId4">
            <a:alphaModFix/>
          </a:blip>
          <a:stretch>
            <a:fillRect/>
          </a:stretch>
        </p:blipFill>
        <p:spPr>
          <a:xfrm>
            <a:off x="193730" y="1163493"/>
            <a:ext cx="491643" cy="491643"/>
          </a:xfrm>
          <a:prstGeom prst="rect">
            <a:avLst/>
          </a:prstGeom>
          <a:noFill/>
          <a:ln>
            <a:noFill/>
          </a:ln>
        </p:spPr>
      </p:pic>
      <p:pic>
        <p:nvPicPr>
          <p:cNvPr id="889" name="Shape 889"/>
          <p:cNvPicPr preferRelativeResize="0"/>
          <p:nvPr/>
        </p:nvPicPr>
        <p:blipFill>
          <a:blip r:embed="rId5">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sp>
        <p:nvSpPr>
          <p:cNvPr id="894" name="Shape 894"/>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ビルトイン関数　パラメータ</a:t>
            </a:r>
          </a:p>
        </p:txBody>
      </p:sp>
      <p:sp>
        <p:nvSpPr>
          <p:cNvPr id="895" name="Shape 895"/>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100000"/>
              </a:lnSpc>
              <a:spcBef>
                <a:spcPts val="700"/>
              </a:spcBef>
              <a:spcAft>
                <a:spcPts val="0"/>
              </a:spcAft>
              <a:buClr>
                <a:schemeClr val="dk1"/>
              </a:buClr>
              <a:buSzPct val="25000"/>
              <a:buFont typeface="Arial"/>
              <a:buNone/>
            </a:pPr>
            <a:r>
              <a:rPr lang="en-US" sz="1700" b="0" i="0" u="none" strike="noStrike" cap="none" dirty="0">
                <a:solidFill>
                  <a:srgbClr val="1E4E79"/>
                </a:solidFill>
                <a:sym typeface="Arial"/>
              </a:rPr>
              <a:t>ボックスに指定されたパラメータを利用することもできます。以下のいずれかの方法があります。</a:t>
            </a:r>
          </a:p>
          <a:p>
            <a:pPr marL="254000" marR="0" lvl="0" indent="-171450" algn="l" rtl="0">
              <a:lnSpc>
                <a:spcPct val="100000"/>
              </a:lnSpc>
              <a:spcBef>
                <a:spcPts val="700"/>
              </a:spcBef>
              <a:spcAft>
                <a:spcPts val="0"/>
              </a:spcAft>
              <a:buClr>
                <a:srgbClr val="1E4E79"/>
              </a:buClr>
              <a:buSzPct val="100000"/>
              <a:buFont typeface="Arial"/>
              <a:buAutoNum type="arabicPeriod"/>
            </a:pPr>
            <a:r>
              <a:rPr lang="en-US" sz="1700" b="0" i="0" u="none" strike="noStrike" cap="none" dirty="0" err="1">
                <a:solidFill>
                  <a:srgbClr val="1E4E79"/>
                </a:solidFill>
                <a:sym typeface="Arial"/>
              </a:rPr>
              <a:t>getParameter</a:t>
            </a:r>
            <a:r>
              <a:rPr lang="en-US" sz="1700" b="0" i="0" u="none" strike="noStrike" cap="none" dirty="0">
                <a:solidFill>
                  <a:srgbClr val="1E4E79"/>
                </a:solidFill>
                <a:sym typeface="Arial"/>
              </a:rPr>
              <a:t> メソッドを利用する方法</a:t>
            </a:r>
          </a:p>
          <a:p>
            <a:pPr marL="0" marR="0" lvl="0" indent="317500" algn="l" rtl="0">
              <a:lnSpc>
                <a:spcPct val="100000"/>
              </a:lnSpc>
              <a:spcBef>
                <a:spcPts val="700"/>
              </a:spcBef>
              <a:spcAft>
                <a:spcPts val="0"/>
              </a:spcAft>
              <a:buNone/>
            </a:pPr>
            <a:r>
              <a:rPr lang="en-US" sz="1700" b="0" i="1" u="none" strike="noStrike" cap="none" dirty="0">
                <a:solidFill>
                  <a:srgbClr val="1E4E79"/>
                </a:solidFill>
                <a:sym typeface="Arial"/>
              </a:rPr>
              <a:t>param1</a:t>
            </a:r>
            <a:r>
              <a:rPr lang="en-US" sz="1700" b="0" i="0" u="none" strike="noStrike" cap="none" dirty="0">
                <a:solidFill>
                  <a:srgbClr val="1E4E79"/>
                </a:solidFill>
                <a:sym typeface="Arial"/>
              </a:rPr>
              <a:t> という名前のパラメータを取得する場合は、以下のように</a:t>
            </a:r>
          </a:p>
          <a:p>
            <a:pPr marL="317500" marR="0" lvl="0" indent="0" algn="l" rtl="0">
              <a:lnSpc>
                <a:spcPct val="100000"/>
              </a:lnSpc>
              <a:spcBef>
                <a:spcPts val="700"/>
              </a:spcBef>
              <a:spcAft>
                <a:spcPts val="0"/>
              </a:spcAft>
              <a:buNone/>
            </a:pPr>
            <a:r>
              <a:rPr lang="en-US" sz="1700" b="0" i="0" u="none" strike="noStrike" cap="none" dirty="0" err="1">
                <a:solidFill>
                  <a:srgbClr val="1E4E79"/>
                </a:solidFill>
                <a:sym typeface="Arial"/>
              </a:rPr>
              <a:t>getParameter</a:t>
            </a:r>
            <a:r>
              <a:rPr lang="en-US" sz="1700" b="0" i="0" u="none" strike="noStrike" cap="none" dirty="0">
                <a:solidFill>
                  <a:srgbClr val="1E4E79"/>
                </a:solidFill>
                <a:sym typeface="Arial"/>
              </a:rPr>
              <a:t> メソッドを呼び出します。</a:t>
            </a:r>
          </a:p>
          <a:p>
            <a:pPr marL="317500" marR="0" lvl="0" indent="0" algn="l" rtl="0">
              <a:lnSpc>
                <a:spcPct val="100000"/>
              </a:lnSpc>
              <a:spcBef>
                <a:spcPts val="700"/>
              </a:spcBef>
              <a:spcAft>
                <a:spcPts val="0"/>
              </a:spcAft>
              <a:buNone/>
            </a:pPr>
            <a:endParaRPr dirty="0"/>
          </a:p>
          <a:p>
            <a:pPr marL="317500" marR="0" lvl="0" indent="330200" algn="l" rtl="0">
              <a:lnSpc>
                <a:spcPct val="100000"/>
              </a:lnSpc>
              <a:spcBef>
                <a:spcPts val="700"/>
              </a:spcBef>
              <a:spcAft>
                <a:spcPts val="0"/>
              </a:spcAft>
              <a:buNone/>
            </a:pPr>
            <a:r>
              <a:rPr lang="en-US" sz="1700" b="0" i="0" u="none" strike="noStrike" cap="none" dirty="0">
                <a:solidFill>
                  <a:srgbClr val="333333"/>
                </a:solidFill>
                <a:sym typeface="Arial"/>
              </a:rPr>
              <a:t>value </a:t>
            </a:r>
            <a:r>
              <a:rPr lang="en-US" sz="1700" b="1" i="0" u="none" strike="noStrike" cap="none" dirty="0">
                <a:solidFill>
                  <a:srgbClr val="333333"/>
                </a:solidFill>
                <a:sym typeface="Arial"/>
              </a:rPr>
              <a:t>=</a:t>
            </a:r>
            <a:r>
              <a:rPr lang="en-US" sz="1700" b="0" i="0" u="none" strike="noStrike" cap="none" dirty="0">
                <a:solidFill>
                  <a:srgbClr val="333333"/>
                </a:solidFill>
                <a:sym typeface="Arial"/>
              </a:rPr>
              <a:t> </a:t>
            </a:r>
            <a:r>
              <a:rPr lang="en-US" sz="1700" b="0" i="0" u="none" strike="noStrike" cap="none" dirty="0" err="1">
                <a:solidFill>
                  <a:srgbClr val="999999"/>
                </a:solidFill>
                <a:sym typeface="Arial"/>
              </a:rPr>
              <a:t>self</a:t>
            </a:r>
            <a:r>
              <a:rPr lang="en-US" sz="1700" b="1" i="0" u="none" strike="noStrike" cap="none" dirty="0" err="1">
                <a:solidFill>
                  <a:srgbClr val="333333"/>
                </a:solidFill>
                <a:sym typeface="Arial"/>
              </a:rPr>
              <a:t>.</a:t>
            </a:r>
            <a:r>
              <a:rPr lang="en-US" sz="1700" b="0" i="0" u="none" strike="noStrike" cap="none" dirty="0" err="1">
                <a:solidFill>
                  <a:srgbClr val="333333"/>
                </a:solidFill>
                <a:sym typeface="Arial"/>
              </a:rPr>
              <a:t>getParameter</a:t>
            </a:r>
            <a:r>
              <a:rPr lang="en-US" sz="1700" b="0" i="0" u="none" strike="noStrike" cap="none" dirty="0">
                <a:solidFill>
                  <a:srgbClr val="333333"/>
                </a:solidFill>
                <a:sym typeface="Arial"/>
              </a:rPr>
              <a:t>(</a:t>
            </a:r>
            <a:r>
              <a:rPr lang="en-US" sz="1700" b="0" i="0" u="none" strike="noStrike" cap="none" dirty="0">
                <a:solidFill>
                  <a:srgbClr val="DD1144"/>
                </a:solidFill>
                <a:sym typeface="Arial"/>
              </a:rPr>
              <a:t>"param1"</a:t>
            </a:r>
            <a:r>
              <a:rPr lang="en-US" sz="1700" b="0" i="0" u="none" strike="noStrike" cap="none" dirty="0">
                <a:solidFill>
                  <a:srgbClr val="333333"/>
                </a:solidFill>
                <a:sym typeface="Arial"/>
              </a:rPr>
              <a:t>)</a:t>
            </a:r>
            <a:br>
              <a:rPr lang="en-US" sz="1700" b="0" i="0" u="none" strike="noStrike" cap="none" dirty="0">
                <a:solidFill>
                  <a:srgbClr val="333333"/>
                </a:solidFill>
                <a:sym typeface="Arial"/>
              </a:rPr>
            </a:br>
            <a:endParaRPr lang="en-US" sz="1700" b="0" i="0" u="none" strike="noStrike" cap="none" dirty="0">
              <a:solidFill>
                <a:srgbClr val="333333"/>
              </a:solidFill>
              <a:sym typeface="Arial"/>
            </a:endParaRPr>
          </a:p>
          <a:p>
            <a:pPr marL="0" marR="0" lvl="0" indent="0" algn="l" rtl="0">
              <a:lnSpc>
                <a:spcPct val="100000"/>
              </a:lnSpc>
              <a:spcBef>
                <a:spcPts val="700"/>
              </a:spcBef>
              <a:spcAft>
                <a:spcPts val="0"/>
              </a:spcAft>
              <a:buNone/>
            </a:pPr>
            <a:endParaRPr dirty="0">
              <a:solidFill>
                <a:srgbClr val="333333"/>
              </a:solidFill>
            </a:endParaRPr>
          </a:p>
          <a:p>
            <a:pPr marL="254000" marR="0" lvl="0" indent="-171450" algn="l" rtl="0">
              <a:lnSpc>
                <a:spcPct val="100000"/>
              </a:lnSpc>
              <a:spcBef>
                <a:spcPts val="700"/>
              </a:spcBef>
              <a:spcAft>
                <a:spcPts val="0"/>
              </a:spcAft>
              <a:buClr>
                <a:srgbClr val="1E4E79"/>
              </a:buClr>
              <a:buSzPct val="100000"/>
              <a:buFont typeface="Arial"/>
              <a:buAutoNum type="arabicPeriod"/>
            </a:pPr>
            <a:r>
              <a:rPr lang="en-US" sz="1700" b="0" i="0" u="none" strike="noStrike" cap="none" dirty="0" err="1">
                <a:solidFill>
                  <a:srgbClr val="1E4E79"/>
                </a:solidFill>
                <a:sym typeface="Arial"/>
              </a:rPr>
              <a:t>setParameter</a:t>
            </a:r>
            <a:r>
              <a:rPr lang="en-US" sz="1700" b="0" i="0" u="none" strike="noStrike" cap="none" dirty="0">
                <a:solidFill>
                  <a:srgbClr val="1E4E79"/>
                </a:solidFill>
                <a:sym typeface="Arial"/>
              </a:rPr>
              <a:t> メソッドをオーバーライドする方法</a:t>
            </a:r>
          </a:p>
          <a:p>
            <a:pPr marL="0" marR="0" lvl="0" indent="317500" algn="l" rtl="0">
              <a:lnSpc>
                <a:spcPct val="100000"/>
              </a:lnSpc>
              <a:spcBef>
                <a:spcPts val="700"/>
              </a:spcBef>
              <a:spcAft>
                <a:spcPts val="0"/>
              </a:spcAft>
              <a:buNone/>
            </a:pPr>
            <a:r>
              <a:rPr lang="en-US" sz="1700" b="0" i="0" u="none" strike="noStrike" cap="none" dirty="0" err="1">
                <a:solidFill>
                  <a:srgbClr val="1E4E79"/>
                </a:solidFill>
                <a:sym typeface="Arial"/>
              </a:rPr>
              <a:t>MyClassクラスでsetParameterメソッドをオーバーライドすることで</a:t>
            </a:r>
            <a:r>
              <a:rPr lang="en-US" sz="1700" b="0" i="0" u="none" strike="noStrike" cap="none" dirty="0">
                <a:solidFill>
                  <a:srgbClr val="1E4E79"/>
                </a:solidFill>
                <a:sym typeface="Arial"/>
              </a:rPr>
              <a:t>、</a:t>
            </a:r>
          </a:p>
          <a:p>
            <a:pPr marL="317500" marR="0" lvl="0" indent="0" algn="l" rtl="0">
              <a:lnSpc>
                <a:spcPct val="100000"/>
              </a:lnSpc>
              <a:spcBef>
                <a:spcPts val="700"/>
              </a:spcBef>
              <a:spcAft>
                <a:spcPts val="0"/>
              </a:spcAft>
              <a:buNone/>
            </a:pPr>
            <a:r>
              <a:rPr lang="en-US" sz="1700" b="0" i="0" u="none" strike="noStrike" cap="none" dirty="0">
                <a:solidFill>
                  <a:srgbClr val="1E4E79"/>
                </a:solidFill>
                <a:sym typeface="Arial"/>
              </a:rPr>
              <a:t>パラメータが変更された際の処理を記述することもできます。</a:t>
            </a:r>
          </a:p>
          <a:p>
            <a:pPr marL="317500" marR="0" lvl="0" indent="0" algn="l" rtl="0">
              <a:lnSpc>
                <a:spcPct val="100000"/>
              </a:lnSpc>
              <a:spcBef>
                <a:spcPts val="700"/>
              </a:spcBef>
              <a:spcAft>
                <a:spcPts val="0"/>
              </a:spcAft>
              <a:buNone/>
            </a:pPr>
            <a:endParaRPr dirty="0"/>
          </a:p>
          <a:p>
            <a:pPr marL="317500" marR="0" lvl="0" indent="330200" algn="l" rtl="0">
              <a:lnSpc>
                <a:spcPct val="100000"/>
              </a:lnSpc>
              <a:spcBef>
                <a:spcPts val="700"/>
              </a:spcBef>
              <a:spcAft>
                <a:spcPts val="0"/>
              </a:spcAft>
              <a:buNone/>
            </a:pPr>
            <a:r>
              <a:rPr lang="en-US" sz="1700" b="1" i="0" u="none" strike="noStrike" cap="none" dirty="0" err="1">
                <a:solidFill>
                  <a:srgbClr val="333333"/>
                </a:solidFill>
                <a:sym typeface="Arial"/>
              </a:rPr>
              <a:t>def</a:t>
            </a:r>
            <a:r>
              <a:rPr lang="en-US" sz="1700" b="0" i="0" u="none" strike="noStrike" cap="none" dirty="0">
                <a:solidFill>
                  <a:srgbClr val="333333"/>
                </a:solidFill>
                <a:sym typeface="Arial"/>
              </a:rPr>
              <a:t> </a:t>
            </a:r>
            <a:r>
              <a:rPr lang="en-US" sz="1700" b="1" i="0" u="none" strike="noStrike" cap="none" dirty="0" err="1">
                <a:solidFill>
                  <a:srgbClr val="990000"/>
                </a:solidFill>
                <a:sym typeface="Arial"/>
              </a:rPr>
              <a:t>setParameter</a:t>
            </a:r>
            <a:r>
              <a:rPr lang="en-US" sz="1700" b="0" i="0" u="none" strike="noStrike" cap="none" dirty="0">
                <a:solidFill>
                  <a:srgbClr val="333333"/>
                </a:solidFill>
                <a:sym typeface="Arial"/>
              </a:rPr>
              <a:t>(</a:t>
            </a:r>
            <a:r>
              <a:rPr lang="en-US" sz="1700" b="0" i="0" u="none" strike="noStrike" cap="none" dirty="0">
                <a:solidFill>
                  <a:srgbClr val="999999"/>
                </a:solidFill>
                <a:sym typeface="Arial"/>
              </a:rPr>
              <a:t>self</a:t>
            </a:r>
            <a:r>
              <a:rPr lang="en-US" sz="1700" b="0" i="0" u="none" strike="noStrike" cap="none" dirty="0">
                <a:solidFill>
                  <a:srgbClr val="333333"/>
                </a:solidFill>
                <a:sym typeface="Arial"/>
              </a:rPr>
              <a:t>, </a:t>
            </a:r>
            <a:r>
              <a:rPr lang="en-US" sz="1700" b="0" i="0" u="none" strike="noStrike" cap="none" dirty="0" err="1">
                <a:solidFill>
                  <a:srgbClr val="333333"/>
                </a:solidFill>
                <a:sym typeface="Arial"/>
              </a:rPr>
              <a:t>parameterName</a:t>
            </a:r>
            <a:r>
              <a:rPr lang="en-US" sz="1700" b="0" i="0" u="none" strike="noStrike" cap="none" dirty="0">
                <a:solidFill>
                  <a:srgbClr val="333333"/>
                </a:solidFill>
                <a:sym typeface="Arial"/>
              </a:rPr>
              <a:t>, </a:t>
            </a:r>
            <a:r>
              <a:rPr lang="en-US" sz="1700" b="0" i="0" u="none" strike="noStrike" cap="none" dirty="0" err="1">
                <a:solidFill>
                  <a:srgbClr val="333333"/>
                </a:solidFill>
                <a:sym typeface="Arial"/>
              </a:rPr>
              <a:t>newValue</a:t>
            </a:r>
            <a:r>
              <a:rPr lang="en-US" sz="1700" b="0" i="0" u="none" strike="noStrike" cap="none" dirty="0">
                <a:solidFill>
                  <a:srgbClr val="333333"/>
                </a:solidFill>
                <a:sym typeface="Arial"/>
              </a:rPr>
              <a:t>):</a:t>
            </a:r>
            <a:br>
              <a:rPr lang="en-US" sz="1700" b="0" i="0" u="none" strike="noStrike" cap="none" dirty="0">
                <a:solidFill>
                  <a:srgbClr val="333333"/>
                </a:solidFill>
                <a:sym typeface="Arial"/>
              </a:rPr>
            </a:br>
            <a:r>
              <a:rPr lang="en-US" sz="1700" b="0" i="0" u="none" strike="noStrike" cap="none" dirty="0">
                <a:solidFill>
                  <a:srgbClr val="333333"/>
                </a:solidFill>
                <a:sym typeface="Arial"/>
              </a:rPr>
              <a:t>   </a:t>
            </a:r>
            <a:r>
              <a:rPr lang="en-US" dirty="0">
                <a:solidFill>
                  <a:srgbClr val="333333"/>
                </a:solidFill>
              </a:rPr>
              <a:t>		</a:t>
            </a:r>
            <a:r>
              <a:rPr lang="en-US" sz="1700" b="1" i="0" u="none" strike="noStrike" cap="none" dirty="0">
                <a:solidFill>
                  <a:srgbClr val="333333"/>
                </a:solidFill>
                <a:sym typeface="Arial"/>
              </a:rPr>
              <a:t>if</a:t>
            </a:r>
            <a:r>
              <a:rPr lang="en-US" sz="1700" b="0" i="0" u="none" strike="noStrike" cap="none" dirty="0">
                <a:solidFill>
                  <a:srgbClr val="333333"/>
                </a:solidFill>
                <a:sym typeface="Arial"/>
              </a:rPr>
              <a:t>(</a:t>
            </a:r>
            <a:r>
              <a:rPr lang="en-US" sz="1700" b="0" i="0" u="none" strike="noStrike" cap="none" dirty="0" err="1">
                <a:solidFill>
                  <a:srgbClr val="333333"/>
                </a:solidFill>
                <a:sym typeface="Arial"/>
              </a:rPr>
              <a:t>parameterName</a:t>
            </a:r>
            <a:r>
              <a:rPr lang="en-US" sz="1700" b="0" i="0" u="none" strike="noStrike" cap="none" dirty="0">
                <a:solidFill>
                  <a:srgbClr val="333333"/>
                </a:solidFill>
                <a:sym typeface="Arial"/>
              </a:rPr>
              <a:t> </a:t>
            </a:r>
            <a:r>
              <a:rPr lang="en-US" sz="1700" b="1" i="0" u="none" strike="noStrike" cap="none" dirty="0">
                <a:solidFill>
                  <a:srgbClr val="333333"/>
                </a:solidFill>
                <a:sym typeface="Arial"/>
              </a:rPr>
              <a:t>==</a:t>
            </a:r>
            <a:r>
              <a:rPr lang="en-US" sz="1700" b="0" i="0" u="none" strike="noStrike" cap="none" dirty="0">
                <a:solidFill>
                  <a:srgbClr val="333333"/>
                </a:solidFill>
                <a:sym typeface="Arial"/>
              </a:rPr>
              <a:t> </a:t>
            </a:r>
            <a:r>
              <a:rPr lang="en-US" sz="1700" b="0" i="0" u="none" strike="noStrike" cap="none" dirty="0">
                <a:solidFill>
                  <a:srgbClr val="DD1144"/>
                </a:solidFill>
                <a:sym typeface="Arial"/>
              </a:rPr>
              <a:t>"param1"</a:t>
            </a:r>
            <a:r>
              <a:rPr lang="en-US" sz="1700" b="0" i="0" u="none" strike="noStrike" cap="none" dirty="0">
                <a:solidFill>
                  <a:srgbClr val="333333"/>
                </a:solidFill>
                <a:sym typeface="Arial"/>
              </a:rPr>
              <a:t>):</a:t>
            </a:r>
            <a:br>
              <a:rPr lang="en-US" sz="1700" b="0" i="0" u="none" strike="noStrike" cap="none" dirty="0">
                <a:solidFill>
                  <a:srgbClr val="333333"/>
                </a:solidFill>
                <a:sym typeface="Arial"/>
              </a:rPr>
            </a:br>
            <a:r>
              <a:rPr lang="en-US" sz="1700" b="0" i="0" u="none" strike="noStrike" cap="none" dirty="0">
                <a:solidFill>
                  <a:srgbClr val="333333"/>
                </a:solidFill>
                <a:sym typeface="Arial"/>
              </a:rPr>
              <a:t>       	</a:t>
            </a:r>
            <a:r>
              <a:rPr lang="en-US" dirty="0">
                <a:solidFill>
                  <a:srgbClr val="333333"/>
                </a:solidFill>
              </a:rPr>
              <a:t>	</a:t>
            </a:r>
            <a:r>
              <a:rPr lang="en-US" sz="1700" b="0" i="0" u="none" strike="noStrike" cap="none" dirty="0">
                <a:solidFill>
                  <a:srgbClr val="999999"/>
                </a:solidFill>
                <a:sym typeface="Arial"/>
              </a:rPr>
              <a:t>self</a:t>
            </a:r>
            <a:r>
              <a:rPr lang="en-US" sz="1700" b="1" i="0" u="none" strike="noStrike" cap="none" dirty="0">
                <a:solidFill>
                  <a:srgbClr val="333333"/>
                </a:solidFill>
                <a:sym typeface="Arial"/>
              </a:rPr>
              <a:t>.</a:t>
            </a:r>
            <a:r>
              <a:rPr lang="en-US" sz="1700" b="0" i="0" u="none" strike="noStrike" cap="none" dirty="0">
                <a:solidFill>
                  <a:srgbClr val="333333"/>
                </a:solidFill>
                <a:sym typeface="Arial"/>
              </a:rPr>
              <a:t>param1 </a:t>
            </a:r>
            <a:r>
              <a:rPr lang="en-US" sz="1700" b="1" i="0" u="none" strike="noStrike" cap="none" dirty="0">
                <a:solidFill>
                  <a:srgbClr val="333333"/>
                </a:solidFill>
                <a:sym typeface="Arial"/>
              </a:rPr>
              <a:t>=</a:t>
            </a:r>
            <a:r>
              <a:rPr lang="en-US" sz="1700" b="0" i="0" u="none" strike="noStrike" cap="none" dirty="0">
                <a:solidFill>
                  <a:srgbClr val="333333"/>
                </a:solidFill>
                <a:sym typeface="Arial"/>
              </a:rPr>
              <a:t> </a:t>
            </a:r>
            <a:r>
              <a:rPr lang="en-US" sz="1700" b="0" i="0" u="none" strike="noStrike" cap="none" dirty="0" err="1">
                <a:solidFill>
                  <a:srgbClr val="333333"/>
                </a:solidFill>
                <a:sym typeface="Arial"/>
              </a:rPr>
              <a:t>newValue</a:t>
            </a:r>
            <a:endParaRPr lang="en-US" sz="1700" b="0" i="0" u="none" strike="noStrike" cap="none" dirty="0">
              <a:solidFill>
                <a:srgbClr val="333333"/>
              </a:solidFill>
              <a:sym typeface="Arial"/>
            </a:endParaRPr>
          </a:p>
          <a:p>
            <a:pPr marL="0" marR="0" lvl="0" indent="0" algn="l" rtl="0">
              <a:lnSpc>
                <a:spcPct val="90000"/>
              </a:lnSpc>
              <a:spcBef>
                <a:spcPts val="700"/>
              </a:spcBef>
              <a:spcAft>
                <a:spcPts val="0"/>
              </a:spcAft>
              <a:buClr>
                <a:srgbClr val="1E4E79"/>
              </a:buClr>
              <a:buSzPct val="25000"/>
              <a:buFont typeface="Arial"/>
              <a:buNone/>
            </a:pPr>
            <a:endParaRPr sz="1700" b="0" i="0" u="none" strike="noStrike" cap="none" dirty="0">
              <a:solidFill>
                <a:srgbClr val="1E4E79"/>
              </a:solidFill>
              <a:sym typeface="Arial"/>
            </a:endParaRPr>
          </a:p>
        </p:txBody>
      </p:sp>
      <p:sp>
        <p:nvSpPr>
          <p:cNvPr id="896" name="Shape 896"/>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Ex　Pythonプログラミングをしてみよう</a:t>
            </a:r>
          </a:p>
        </p:txBody>
      </p:sp>
      <p:sp>
        <p:nvSpPr>
          <p:cNvPr id="897" name="Shape 897"/>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17</a:t>
            </a:fld>
            <a:endParaRPr lang="en-US"/>
          </a:p>
        </p:txBody>
      </p:sp>
      <p:pic>
        <p:nvPicPr>
          <p:cNvPr id="898" name="Shape 898"/>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899" name="Shape 899"/>
          <p:cNvPicPr preferRelativeResize="0"/>
          <p:nvPr/>
        </p:nvPicPr>
        <p:blipFill>
          <a:blip r:embed="rId4">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Shape 904"/>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ビルトイン関数　ログ</a:t>
            </a:r>
          </a:p>
        </p:txBody>
      </p:sp>
      <p:sp>
        <p:nvSpPr>
          <p:cNvPr id="905" name="Shape 905"/>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err="1">
                <a:solidFill>
                  <a:srgbClr val="1E4E79"/>
                </a:solidFill>
                <a:sym typeface="Arial"/>
              </a:rPr>
              <a:t>Pythonボックスからログを出力することもできます。出力したログはログビューアで参照することができます</a:t>
            </a:r>
            <a:r>
              <a:rPr lang="en-US" sz="1700" b="0" i="0" u="none" strike="noStrike" cap="none" dirty="0">
                <a:solidFill>
                  <a:srgbClr val="1E4E79"/>
                </a:solidFill>
                <a:sym typeface="Arial"/>
              </a:rPr>
              <a:t>。</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err="1">
                <a:solidFill>
                  <a:srgbClr val="1E4E79"/>
                </a:solidFill>
                <a:sym typeface="Arial"/>
              </a:rPr>
              <a:t>なお、print文ではログビューアに出力することはできません。これらのメソッドを利用する必要があります</a:t>
            </a:r>
            <a:r>
              <a:rPr lang="en-US" sz="1700" b="0" i="0" u="none" strike="noStrike" cap="none" dirty="0">
                <a:solidFill>
                  <a:srgbClr val="1E4E79"/>
                </a:solidFill>
                <a:sym typeface="Arial"/>
              </a:rPr>
              <a:t>。</a:t>
            </a:r>
          </a:p>
          <a:p>
            <a:pPr marL="0" marR="0" lvl="0" indent="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p:txBody>
      </p:sp>
      <p:sp>
        <p:nvSpPr>
          <p:cNvPr id="906" name="Shape 906"/>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Ex　Pythonプログラミングをしてみよう</a:t>
            </a:r>
          </a:p>
        </p:txBody>
      </p:sp>
      <p:pic>
        <p:nvPicPr>
          <p:cNvPr id="907" name="Shape 907"/>
          <p:cNvPicPr preferRelativeResize="0"/>
          <p:nvPr/>
        </p:nvPicPr>
        <p:blipFill>
          <a:blip r:embed="rId3">
            <a:alphaModFix/>
          </a:blip>
          <a:stretch>
            <a:fillRect/>
          </a:stretch>
        </p:blipFill>
        <p:spPr>
          <a:xfrm>
            <a:off x="1566020" y="2863070"/>
            <a:ext cx="7559151" cy="4014464"/>
          </a:xfrm>
          <a:prstGeom prst="rect">
            <a:avLst/>
          </a:prstGeom>
          <a:noFill/>
          <a:ln>
            <a:noFill/>
          </a:ln>
        </p:spPr>
      </p:pic>
      <p:sp>
        <p:nvSpPr>
          <p:cNvPr id="908" name="Shape 908"/>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18</a:t>
            </a:fld>
            <a:endParaRPr lang="en-US"/>
          </a:p>
        </p:txBody>
      </p:sp>
      <p:pic>
        <p:nvPicPr>
          <p:cNvPr id="909" name="Shape 909"/>
          <p:cNvPicPr preferRelativeResize="0"/>
          <p:nvPr/>
        </p:nvPicPr>
        <p:blipFill>
          <a:blip r:embed="rId4">
            <a:alphaModFix/>
          </a:blip>
          <a:stretch>
            <a:fillRect/>
          </a:stretch>
        </p:blipFill>
        <p:spPr>
          <a:xfrm>
            <a:off x="193730" y="1163493"/>
            <a:ext cx="491643" cy="491643"/>
          </a:xfrm>
          <a:prstGeom prst="rect">
            <a:avLst/>
          </a:prstGeom>
          <a:noFill/>
          <a:ln>
            <a:noFill/>
          </a:ln>
        </p:spPr>
      </p:pic>
      <p:pic>
        <p:nvPicPr>
          <p:cNvPr id="910" name="Shape 910"/>
          <p:cNvPicPr preferRelativeResize="0"/>
          <p:nvPr/>
        </p:nvPicPr>
        <p:blipFill>
          <a:blip r:embed="rId5">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Shape 915"/>
          <p:cNvSpPr txBox="1">
            <a:spLocks noGrp="1"/>
          </p:cNvSpPr>
          <p:nvPr>
            <p:ph type="body" idx="1"/>
          </p:nvPr>
        </p:nvSpPr>
        <p:spPr>
          <a:xfrm>
            <a:off x="357867" y="1655146"/>
            <a:ext cx="9976200" cy="5430599"/>
          </a:xfrm>
          <a:prstGeom prst="rect">
            <a:avLst/>
          </a:prstGeom>
        </p:spPr>
        <p:txBody>
          <a:bodyPr lIns="64650" tIns="64650" rIns="64650" bIns="64650" anchor="t" anchorCtr="0">
            <a:noAutofit/>
          </a:bodyPr>
          <a:lstStyle/>
          <a:p>
            <a:pPr marL="0" lvl="0" indent="0" rtl="0">
              <a:spcBef>
                <a:spcPts val="0"/>
              </a:spcBef>
              <a:buNone/>
            </a:pPr>
            <a:r>
              <a:rPr lang="en-US" dirty="0" err="1"/>
              <a:t>ここでは、Say</a:t>
            </a:r>
            <a:r>
              <a:rPr lang="en-US" dirty="0"/>
              <a:t> </a:t>
            </a:r>
            <a:r>
              <a:rPr lang="en-US" dirty="0" err="1"/>
              <a:t>Textボックスのスクリプトを参考に、オリジナルのSay</a:t>
            </a:r>
            <a:r>
              <a:rPr lang="en-US" dirty="0" err="1" smtClean="0"/>
              <a:t>ボックスを作成してみましょう</a:t>
            </a:r>
            <a:endParaRPr lang="en-US" dirty="0"/>
          </a:p>
          <a:p>
            <a:pPr marL="0" lvl="0" indent="0" rtl="0">
              <a:spcBef>
                <a:spcPts val="0"/>
              </a:spcBef>
              <a:buNone/>
            </a:pPr>
            <a:endParaRPr dirty="0"/>
          </a:p>
          <a:p>
            <a:pPr marL="0" lvl="0" indent="0" rtl="0">
              <a:spcBef>
                <a:spcPts val="0"/>
              </a:spcBef>
              <a:buNone/>
            </a:pPr>
            <a:r>
              <a:rPr lang="en-US" dirty="0"/>
              <a:t>Say </a:t>
            </a:r>
            <a:r>
              <a:rPr lang="en-US" dirty="0" err="1"/>
              <a:t>Textボックスのスクリプトを確認すると、複雑な処理をしているように見受けられますが、重要なコードは以下となります</a:t>
            </a:r>
            <a:r>
              <a:rPr lang="en-US" dirty="0"/>
              <a:t>。</a:t>
            </a:r>
          </a:p>
          <a:p>
            <a:pPr marL="0" lvl="0" indent="0" rtl="0">
              <a:spcBef>
                <a:spcPts val="0"/>
              </a:spcBef>
              <a:buNone/>
            </a:pPr>
            <a:endParaRPr dirty="0"/>
          </a:p>
          <a:p>
            <a:pPr marL="0" lvl="0" indent="-50800" rtl="0">
              <a:spcBef>
                <a:spcPts val="0"/>
              </a:spcBef>
              <a:buClr>
                <a:schemeClr val="dk1"/>
              </a:buClr>
              <a:buSzPct val="47058"/>
              <a:buFont typeface="Arial"/>
              <a:buNone/>
            </a:pPr>
            <a:r>
              <a:rPr lang="en-US" dirty="0"/>
              <a:t>PythonでNAOの機能を使用するためにALProxyというモジュールからALTextToSpeechモジュールを呼び出しています。</a:t>
            </a:r>
          </a:p>
          <a:p>
            <a:pPr marL="0" lvl="0" indent="317500" rtl="0">
              <a:lnSpc>
                <a:spcPct val="135000"/>
              </a:lnSpc>
              <a:spcBef>
                <a:spcPts val="0"/>
              </a:spcBef>
              <a:buNone/>
            </a:pPr>
            <a:r>
              <a:rPr lang="en-US" sz="1400" dirty="0" err="1">
                <a:solidFill>
                  <a:srgbClr val="999999"/>
                </a:solidFill>
              </a:rPr>
              <a:t>self</a:t>
            </a:r>
            <a:r>
              <a:rPr lang="en-US" sz="1400" dirty="0" err="1">
                <a:solidFill>
                  <a:srgbClr val="000000"/>
                </a:solidFill>
              </a:rPr>
              <a:t>.tts</a:t>
            </a:r>
            <a:r>
              <a:rPr lang="en-US" sz="1400" dirty="0">
                <a:solidFill>
                  <a:srgbClr val="000000"/>
                </a:solidFill>
              </a:rPr>
              <a:t> = </a:t>
            </a:r>
            <a:r>
              <a:rPr lang="en-US" sz="1400" dirty="0" err="1">
                <a:solidFill>
                  <a:srgbClr val="000000"/>
                </a:solidFill>
              </a:rPr>
              <a:t>ALProxy</a:t>
            </a:r>
            <a:r>
              <a:rPr lang="en-US" sz="1400" dirty="0">
                <a:solidFill>
                  <a:srgbClr val="000000"/>
                </a:solidFill>
              </a:rPr>
              <a:t>('</a:t>
            </a:r>
            <a:r>
              <a:rPr lang="en-US" sz="1400" dirty="0" err="1">
                <a:solidFill>
                  <a:srgbClr val="000000"/>
                </a:solidFill>
              </a:rPr>
              <a:t>ALTextToSpeech</a:t>
            </a:r>
            <a:r>
              <a:rPr lang="en-US" sz="1400" dirty="0">
                <a:solidFill>
                  <a:srgbClr val="000000"/>
                </a:solidFill>
              </a:rPr>
              <a:t>')</a:t>
            </a:r>
          </a:p>
          <a:p>
            <a:pPr marL="0" lvl="0" indent="0" rtl="0">
              <a:lnSpc>
                <a:spcPct val="135000"/>
              </a:lnSpc>
              <a:spcBef>
                <a:spcPts val="0"/>
              </a:spcBef>
              <a:buNone/>
            </a:pPr>
            <a:endParaRPr dirty="0"/>
          </a:p>
          <a:p>
            <a:pPr marL="0" lvl="0" indent="0" rtl="0">
              <a:lnSpc>
                <a:spcPct val="135000"/>
              </a:lnSpc>
              <a:spcBef>
                <a:spcPts val="0"/>
              </a:spcBef>
              <a:buNone/>
            </a:pPr>
            <a:r>
              <a:rPr lang="en-US" dirty="0"/>
              <a:t>Localized Textボックスから送られてきたデータを変数setntenceに代入しています。念のため、明示的にStringデータとして扱うためにstr()関数を使用しています。</a:t>
            </a:r>
          </a:p>
          <a:p>
            <a:pPr marL="0" lvl="0" indent="317500" rtl="0">
              <a:lnSpc>
                <a:spcPct val="135000"/>
              </a:lnSpc>
              <a:spcBef>
                <a:spcPts val="0"/>
              </a:spcBef>
              <a:buNone/>
            </a:pPr>
            <a:r>
              <a:rPr lang="en-US" sz="1400" dirty="0">
                <a:solidFill>
                  <a:srgbClr val="000000"/>
                </a:solidFill>
              </a:rPr>
              <a:t>sentence = </a:t>
            </a:r>
            <a:r>
              <a:rPr lang="en-US" sz="1400" dirty="0" err="1">
                <a:solidFill>
                  <a:srgbClr val="000000"/>
                </a:solidFill>
              </a:rPr>
              <a:t>str</a:t>
            </a:r>
            <a:r>
              <a:rPr lang="en-US" sz="1400" dirty="0">
                <a:solidFill>
                  <a:srgbClr val="000000"/>
                </a:solidFill>
              </a:rPr>
              <a:t>(p)</a:t>
            </a:r>
          </a:p>
          <a:p>
            <a:pPr marL="0" lvl="0" indent="0" rtl="0">
              <a:lnSpc>
                <a:spcPct val="135000"/>
              </a:lnSpc>
              <a:spcBef>
                <a:spcPts val="0"/>
              </a:spcBef>
              <a:buNone/>
            </a:pPr>
            <a:endParaRPr dirty="0"/>
          </a:p>
          <a:p>
            <a:pPr marL="0" lvl="0" indent="0" rtl="0">
              <a:lnSpc>
                <a:spcPct val="135000"/>
              </a:lnSpc>
              <a:spcBef>
                <a:spcPts val="0"/>
              </a:spcBef>
              <a:buNone/>
            </a:pPr>
            <a:r>
              <a:rPr lang="en-US" dirty="0" err="1"/>
              <a:t>ALTextToSpeechモジュールのsay関数に変数sentenceを渡すことで、NAOが喋ります</a:t>
            </a:r>
            <a:r>
              <a:rPr lang="en-US" dirty="0"/>
              <a:t>。</a:t>
            </a:r>
          </a:p>
          <a:p>
            <a:pPr marL="0" lvl="0" indent="317500" rtl="0">
              <a:lnSpc>
                <a:spcPct val="135000"/>
              </a:lnSpc>
              <a:spcBef>
                <a:spcPts val="0"/>
              </a:spcBef>
              <a:buNone/>
            </a:pPr>
            <a:r>
              <a:rPr lang="en-US" sz="1400" dirty="0">
                <a:solidFill>
                  <a:srgbClr val="000000"/>
                </a:solidFill>
              </a:rPr>
              <a:t>id = </a:t>
            </a:r>
            <a:r>
              <a:rPr lang="en-US" sz="1400" dirty="0" err="1">
                <a:solidFill>
                  <a:srgbClr val="999999"/>
                </a:solidFill>
              </a:rPr>
              <a:t>self</a:t>
            </a:r>
            <a:r>
              <a:rPr lang="en-US" sz="1400" dirty="0" err="1">
                <a:solidFill>
                  <a:srgbClr val="000000"/>
                </a:solidFill>
              </a:rPr>
              <a:t>.tts.post.say</a:t>
            </a:r>
            <a:r>
              <a:rPr lang="en-US" sz="1400" dirty="0">
                <a:solidFill>
                  <a:srgbClr val="000000"/>
                </a:solidFill>
              </a:rPr>
              <a:t>(</a:t>
            </a:r>
            <a:r>
              <a:rPr lang="en-US" sz="1400" dirty="0" err="1">
                <a:solidFill>
                  <a:srgbClr val="000000"/>
                </a:solidFill>
              </a:rPr>
              <a:t>str</a:t>
            </a:r>
            <a:r>
              <a:rPr lang="en-US" sz="1400" dirty="0">
                <a:solidFill>
                  <a:srgbClr val="000000"/>
                </a:solidFill>
              </a:rPr>
              <a:t>(sentence))</a:t>
            </a:r>
          </a:p>
          <a:p>
            <a:pPr marL="0" lvl="0" indent="0" rtl="0">
              <a:lnSpc>
                <a:spcPct val="135000"/>
              </a:lnSpc>
              <a:spcBef>
                <a:spcPts val="0"/>
              </a:spcBef>
              <a:buClr>
                <a:srgbClr val="1E4E79"/>
              </a:buClr>
              <a:buSzPct val="25000"/>
              <a:buFont typeface="Arial"/>
              <a:buNone/>
            </a:pPr>
            <a:endParaRPr dirty="0">
              <a:solidFill>
                <a:srgbClr val="1E4E79"/>
              </a:solidFill>
            </a:endParaRPr>
          </a:p>
        </p:txBody>
      </p:sp>
      <p:sp>
        <p:nvSpPr>
          <p:cNvPr id="916" name="Shape 916"/>
          <p:cNvSpPr txBox="1">
            <a:spLocks noGrp="1"/>
          </p:cNvSpPr>
          <p:nvPr>
            <p:ph type="title"/>
          </p:nvPr>
        </p:nvSpPr>
        <p:spPr>
          <a:xfrm>
            <a:off x="1739571" y="1112195"/>
            <a:ext cx="7212899" cy="402300"/>
          </a:xfrm>
          <a:prstGeom prst="rect">
            <a:avLst/>
          </a:prstGeom>
        </p:spPr>
        <p:txBody>
          <a:bodyPr lIns="64650" tIns="64650" rIns="64650" bIns="64650" anchor="ctr" anchorCtr="0">
            <a:noAutofit/>
          </a:bodyPr>
          <a:lstStyle/>
          <a:p>
            <a:pPr marL="215900" lvl="0" indent="-101600" rtl="0">
              <a:lnSpc>
                <a:spcPct val="100000"/>
              </a:lnSpc>
              <a:spcBef>
                <a:spcPts val="0"/>
              </a:spcBef>
              <a:buClr>
                <a:schemeClr val="dk1"/>
              </a:buClr>
              <a:buSzPct val="34782"/>
              <a:buFont typeface="Arial"/>
              <a:buNone/>
            </a:pPr>
            <a:r>
              <a:rPr lang="en-US" sz="2300">
                <a:solidFill>
                  <a:schemeClr val="dk2"/>
                </a:solidFill>
              </a:rPr>
              <a:t>演習　オリジナルSayボックス１</a:t>
            </a:r>
          </a:p>
        </p:txBody>
      </p:sp>
      <p:sp>
        <p:nvSpPr>
          <p:cNvPr id="917" name="Shape 917"/>
          <p:cNvSpPr txBox="1">
            <a:spLocks noGrp="1"/>
          </p:cNvSpPr>
          <p:nvPr>
            <p:ph type="subTitle" idx="2"/>
          </p:nvPr>
        </p:nvSpPr>
        <p:spPr>
          <a:xfrm>
            <a:off x="685433" y="35547"/>
            <a:ext cx="9336299" cy="936000"/>
          </a:xfrm>
          <a:prstGeom prst="rect">
            <a:avLst/>
          </a:prstGeom>
        </p:spPr>
        <p:txBody>
          <a:bodyPr lIns="64650" tIns="64650" rIns="64650" bIns="64650" anchor="ctr" anchorCtr="0">
            <a:noAutofit/>
          </a:bodyPr>
          <a:lstStyle/>
          <a:p>
            <a:pPr marL="0" lvl="0" indent="0" rtl="0">
              <a:lnSpc>
                <a:spcPct val="90000"/>
              </a:lnSpc>
              <a:spcBef>
                <a:spcPts val="0"/>
              </a:spcBef>
              <a:buNone/>
            </a:pPr>
            <a:r>
              <a:rPr lang="en-US">
                <a:solidFill>
                  <a:schemeClr val="lt1"/>
                </a:solidFill>
              </a:rPr>
              <a:t>Ex　Pythonプログラミングをしてみよう</a:t>
            </a:r>
          </a:p>
        </p:txBody>
      </p:sp>
      <p:sp>
        <p:nvSpPr>
          <p:cNvPr id="918" name="Shape 918"/>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19</a:t>
            </a:fld>
            <a:endParaRPr lang="en-US"/>
          </a:p>
        </p:txBody>
      </p:sp>
      <p:pic>
        <p:nvPicPr>
          <p:cNvPr id="919" name="Shape 919"/>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920" name="Shape 920"/>
          <p:cNvPicPr preferRelativeResize="0"/>
          <p:nvPr/>
        </p:nvPicPr>
        <p:blipFill>
          <a:blip r:embed="rId4">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Shape 719"/>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Dialogの特徴</a:t>
            </a:r>
          </a:p>
        </p:txBody>
      </p:sp>
      <p:sp>
        <p:nvSpPr>
          <p:cNvPr id="720" name="Shape 720"/>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115000"/>
              </a:lnSpc>
              <a:spcBef>
                <a:spcPts val="0"/>
              </a:spcBef>
              <a:spcAft>
                <a:spcPts val="0"/>
              </a:spcAft>
              <a:buNone/>
            </a:pPr>
            <a:r>
              <a:rPr lang="en-US" sz="2500" b="0" i="0" u="none" strike="noStrike" cap="none" dirty="0">
                <a:solidFill>
                  <a:srgbClr val="1E4E79"/>
                </a:solidFill>
                <a:sym typeface="Arial"/>
              </a:rPr>
              <a:t>簡単なスクリプトで多様な表現ができます。</a:t>
            </a:r>
          </a:p>
          <a:p>
            <a:pPr marL="317500" marR="0" lvl="0" indent="-260350" algn="l" rtl="0">
              <a:lnSpc>
                <a:spcPct val="150000"/>
              </a:lnSpc>
              <a:spcBef>
                <a:spcPts val="0"/>
              </a:spcBef>
              <a:spcAft>
                <a:spcPts val="0"/>
              </a:spcAft>
              <a:buClr>
                <a:srgbClr val="1E4E79"/>
              </a:buClr>
              <a:buSzPct val="100000"/>
              <a:buFont typeface="Arial"/>
            </a:pPr>
            <a:r>
              <a:rPr lang="en-US" b="0" i="0" u="none" strike="noStrike" cap="none" dirty="0" err="1">
                <a:solidFill>
                  <a:srgbClr val="1E4E79"/>
                </a:solidFill>
                <a:sym typeface="Arial"/>
              </a:rPr>
              <a:t>人間との対話に特化したスクリプトが</a:t>
            </a:r>
            <a:r>
              <a:rPr lang="en-US" dirty="0" err="1"/>
              <a:t>Q</a:t>
            </a:r>
            <a:r>
              <a:rPr lang="en-US" b="0" i="0" u="none" strike="noStrike" cap="none" dirty="0" err="1">
                <a:solidFill>
                  <a:srgbClr val="1E4E79"/>
                </a:solidFill>
                <a:sym typeface="Arial"/>
              </a:rPr>
              <a:t>ichatで簡単にプログラムできます</a:t>
            </a:r>
            <a:r>
              <a:rPr lang="en-US" b="0" i="0" u="none" strike="noStrike" cap="none" dirty="0">
                <a:solidFill>
                  <a:srgbClr val="1E4E79"/>
                </a:solidFill>
                <a:sym typeface="Arial"/>
              </a:rPr>
              <a:t>。</a:t>
            </a:r>
          </a:p>
          <a:p>
            <a:pPr marL="317500" marR="0" lvl="0" indent="-260350" algn="l" rtl="0">
              <a:lnSpc>
                <a:spcPct val="150000"/>
              </a:lnSpc>
              <a:spcBef>
                <a:spcPts val="0"/>
              </a:spcBef>
              <a:spcAft>
                <a:spcPts val="0"/>
              </a:spcAft>
              <a:buClr>
                <a:srgbClr val="1E4E79"/>
              </a:buClr>
              <a:buSzPct val="100000"/>
              <a:buFont typeface="Arial"/>
            </a:pPr>
            <a:r>
              <a:rPr lang="en-US" b="0" i="0" u="none" strike="noStrike" cap="none" dirty="0">
                <a:solidFill>
                  <a:srgbClr val="1E4E79"/>
                </a:solidFill>
                <a:sym typeface="Arial"/>
              </a:rPr>
              <a:t>Animated </a:t>
            </a:r>
            <a:r>
              <a:rPr lang="en-US" b="0" i="0" u="none" strike="noStrike" cap="none" dirty="0" err="1">
                <a:solidFill>
                  <a:srgbClr val="1E4E79"/>
                </a:solidFill>
                <a:sym typeface="Arial"/>
              </a:rPr>
              <a:t>Sayで使った動作や他のアプリを動かすことができます</a:t>
            </a:r>
            <a:r>
              <a:rPr lang="en-US" b="0" i="0" u="none" strike="noStrike" cap="none" dirty="0">
                <a:solidFill>
                  <a:srgbClr val="1E4E79"/>
                </a:solidFill>
                <a:sym typeface="Arial"/>
              </a:rPr>
              <a:t>。</a:t>
            </a:r>
          </a:p>
          <a:p>
            <a:pPr marL="317500" marR="0" lvl="0" indent="-260350" algn="l" rtl="0">
              <a:lnSpc>
                <a:spcPct val="150000"/>
              </a:lnSpc>
              <a:spcBef>
                <a:spcPts val="0"/>
              </a:spcBef>
              <a:spcAft>
                <a:spcPts val="0"/>
              </a:spcAft>
              <a:buClr>
                <a:srgbClr val="1E4E79"/>
              </a:buClr>
              <a:buSzPct val="100000"/>
              <a:buFont typeface="Arial"/>
            </a:pPr>
            <a:r>
              <a:rPr lang="en-US" b="0" i="0" u="none" strike="noStrike" cap="none" dirty="0" err="1">
                <a:solidFill>
                  <a:srgbClr val="1E4E79"/>
                </a:solidFill>
                <a:sym typeface="Arial"/>
              </a:rPr>
              <a:t>台本を書くような操作でNAOとの会話ができます</a:t>
            </a:r>
            <a:r>
              <a:rPr lang="en-US" b="0" i="0" u="none" strike="noStrike" cap="none" dirty="0">
                <a:solidFill>
                  <a:srgbClr val="1E4E79"/>
                </a:solidFill>
                <a:sym typeface="Arial"/>
              </a:rPr>
              <a:t>。</a:t>
            </a:r>
          </a:p>
          <a:p>
            <a:pPr marL="0" marR="0" lvl="0" indent="0" algn="l" rtl="0">
              <a:lnSpc>
                <a:spcPct val="115000"/>
              </a:lnSpc>
              <a:spcBef>
                <a:spcPts val="0"/>
              </a:spcBef>
              <a:spcAft>
                <a:spcPts val="0"/>
              </a:spcAft>
              <a:buClr>
                <a:srgbClr val="1E4E79"/>
              </a:buClr>
              <a:buSzPct val="25000"/>
              <a:buFont typeface="Arial"/>
              <a:buNone/>
            </a:pPr>
            <a:endParaRPr sz="2000" b="0" i="0" u="none" strike="noStrike" cap="none" dirty="0">
              <a:solidFill>
                <a:srgbClr val="1E4E79"/>
              </a:solidFill>
              <a:sym typeface="Arial"/>
            </a:endParaRPr>
          </a:p>
          <a:p>
            <a:pPr marL="0" marR="0" lvl="0" indent="0" algn="l" rtl="0">
              <a:lnSpc>
                <a:spcPct val="115000"/>
              </a:lnSpc>
              <a:spcBef>
                <a:spcPts val="0"/>
              </a:spcBef>
              <a:spcAft>
                <a:spcPts val="0"/>
              </a:spcAft>
              <a:buNone/>
            </a:pPr>
            <a:r>
              <a:rPr lang="en-US" sz="2500" dirty="0"/>
              <a:t>より</a:t>
            </a:r>
            <a:r>
              <a:rPr lang="en-US" sz="2500" b="0" i="0" u="none" strike="noStrike" cap="none" dirty="0">
                <a:solidFill>
                  <a:srgbClr val="1E4E79"/>
                </a:solidFill>
                <a:sym typeface="Arial"/>
              </a:rPr>
              <a:t>人間らしい入力に対応できます。</a:t>
            </a:r>
          </a:p>
          <a:p>
            <a:pPr marL="317500" marR="0" lvl="0" indent="-260350" algn="l" rtl="0">
              <a:lnSpc>
                <a:spcPct val="150000"/>
              </a:lnSpc>
              <a:spcBef>
                <a:spcPts val="0"/>
              </a:spcBef>
              <a:spcAft>
                <a:spcPts val="0"/>
              </a:spcAft>
              <a:buClr>
                <a:srgbClr val="1E4E79"/>
              </a:buClr>
              <a:buSzPct val="100000"/>
              <a:buFont typeface="Arial"/>
            </a:pPr>
            <a:r>
              <a:rPr lang="en-US" b="0" i="0" u="none" strike="noStrike" cap="none" dirty="0">
                <a:solidFill>
                  <a:srgbClr val="1E4E79"/>
                </a:solidFill>
                <a:sym typeface="Arial"/>
              </a:rPr>
              <a:t>言いよどみや言い換え、語順の変化などにも対応させることができます。</a:t>
            </a:r>
          </a:p>
          <a:p>
            <a:pPr marL="317500" marR="0" lvl="0" indent="-260350" algn="l" rtl="0">
              <a:lnSpc>
                <a:spcPct val="150000"/>
              </a:lnSpc>
              <a:spcBef>
                <a:spcPts val="0"/>
              </a:spcBef>
              <a:spcAft>
                <a:spcPts val="0"/>
              </a:spcAft>
              <a:buClr>
                <a:srgbClr val="1E4E79"/>
              </a:buClr>
              <a:buSzPct val="100000"/>
              <a:buFont typeface="Arial"/>
            </a:pPr>
            <a:r>
              <a:rPr lang="en-US" b="0" i="0" u="none" strike="noStrike" cap="none" dirty="0">
                <a:solidFill>
                  <a:srgbClr val="1E4E79"/>
                </a:solidFill>
                <a:sym typeface="Arial"/>
              </a:rPr>
              <a:t>Speech </a:t>
            </a:r>
            <a:r>
              <a:rPr lang="en-US" b="0" i="0" u="none" strike="noStrike" cap="none" dirty="0" err="1">
                <a:solidFill>
                  <a:srgbClr val="1E4E79"/>
                </a:solidFill>
                <a:sym typeface="Arial"/>
              </a:rPr>
              <a:t>Reco.ボックス（キーワード認識）では難しかった「人間らしい</a:t>
            </a:r>
            <a:r>
              <a:rPr lang="en-US" dirty="0" err="1"/>
              <a:t>対話</a:t>
            </a:r>
            <a:r>
              <a:rPr lang="en-US" b="0" i="0" u="none" strike="noStrike" cap="none" dirty="0" err="1">
                <a:solidFill>
                  <a:srgbClr val="1E4E79"/>
                </a:solidFill>
                <a:sym typeface="Arial"/>
              </a:rPr>
              <a:t>」をさせることができます</a:t>
            </a:r>
            <a:r>
              <a:rPr lang="en-US" b="0" i="0" u="none" strike="noStrike" cap="none" dirty="0">
                <a:solidFill>
                  <a:srgbClr val="1E4E79"/>
                </a:solidFill>
                <a:sym typeface="Arial"/>
              </a:rPr>
              <a:t>。</a:t>
            </a:r>
          </a:p>
        </p:txBody>
      </p:sp>
      <p:sp>
        <p:nvSpPr>
          <p:cNvPr id="721" name="Shape 721"/>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t>Ex　高度な対話を実現しよう</a:t>
            </a:r>
          </a:p>
        </p:txBody>
      </p:sp>
      <p:sp>
        <p:nvSpPr>
          <p:cNvPr id="722" name="Shape 722"/>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2</a:t>
            </a:fld>
            <a:endParaRPr lang="en-US"/>
          </a:p>
        </p:txBody>
      </p:sp>
      <p:pic>
        <p:nvPicPr>
          <p:cNvPr id="723" name="Shape 723"/>
          <p:cNvPicPr preferRelativeResize="0"/>
          <p:nvPr/>
        </p:nvPicPr>
        <p:blipFill rotWithShape="1">
          <a:blip r:embed="rId3">
            <a:alphaModFix/>
          </a:blip>
          <a:srcRect l="42507" t="43954" r="13675" b="7642"/>
          <a:stretch/>
        </p:blipFill>
        <p:spPr>
          <a:xfrm>
            <a:off x="5752996" y="5142525"/>
            <a:ext cx="1555799" cy="1418999"/>
          </a:xfrm>
          <a:prstGeom prst="rect">
            <a:avLst/>
          </a:prstGeom>
          <a:noFill/>
          <a:ln>
            <a:noFill/>
          </a:ln>
        </p:spPr>
      </p:pic>
      <p:pic>
        <p:nvPicPr>
          <p:cNvPr id="724" name="Shape 724"/>
          <p:cNvPicPr preferRelativeResize="0"/>
          <p:nvPr/>
        </p:nvPicPr>
        <p:blipFill>
          <a:blip r:embed="rId4">
            <a:alphaModFix/>
          </a:blip>
          <a:stretch>
            <a:fillRect/>
          </a:stretch>
        </p:blipFill>
        <p:spPr>
          <a:xfrm>
            <a:off x="193730" y="1163493"/>
            <a:ext cx="491643" cy="491643"/>
          </a:xfrm>
          <a:prstGeom prst="rect">
            <a:avLst/>
          </a:prstGeom>
          <a:noFill/>
          <a:ln>
            <a:noFill/>
          </a:ln>
        </p:spPr>
      </p:pic>
      <p:pic>
        <p:nvPicPr>
          <p:cNvPr id="725" name="Shape 725"/>
          <p:cNvPicPr preferRelativeResize="0"/>
          <p:nvPr/>
        </p:nvPicPr>
        <p:blipFill>
          <a:blip r:embed="rId5">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Shape 925"/>
          <p:cNvSpPr txBox="1">
            <a:spLocks noGrp="1"/>
          </p:cNvSpPr>
          <p:nvPr>
            <p:ph type="body" idx="1"/>
          </p:nvPr>
        </p:nvSpPr>
        <p:spPr>
          <a:xfrm>
            <a:off x="357867" y="1655146"/>
            <a:ext cx="9976200" cy="5430599"/>
          </a:xfrm>
          <a:prstGeom prst="rect">
            <a:avLst/>
          </a:prstGeom>
        </p:spPr>
        <p:txBody>
          <a:bodyPr lIns="64650" tIns="64650" rIns="64650" bIns="64650" anchor="t" anchorCtr="0">
            <a:noAutofit/>
          </a:bodyPr>
          <a:lstStyle/>
          <a:p>
            <a:pPr marL="0" lvl="0" indent="0" rtl="0">
              <a:lnSpc>
                <a:spcPct val="115000"/>
              </a:lnSpc>
              <a:spcBef>
                <a:spcPts val="0"/>
              </a:spcBef>
              <a:buNone/>
            </a:pPr>
            <a:r>
              <a:rPr lang="en-US" dirty="0" err="1"/>
              <a:t>今回はPythonボックスでオリジナルのSayボックスを作り、喋る言葉をボックスのパラメータで指定出来るように作成してみます</a:t>
            </a:r>
            <a:r>
              <a:rPr lang="en-US" dirty="0"/>
              <a:t>。</a:t>
            </a:r>
          </a:p>
          <a:p>
            <a:pPr marL="0" lvl="0" indent="0" rtl="0">
              <a:lnSpc>
                <a:spcPct val="115000"/>
              </a:lnSpc>
              <a:spcBef>
                <a:spcPts val="0"/>
              </a:spcBef>
              <a:buNone/>
            </a:pPr>
            <a:endParaRPr dirty="0"/>
          </a:p>
          <a:p>
            <a:pPr marL="0" lvl="0" indent="0" rtl="0">
              <a:lnSpc>
                <a:spcPct val="115000"/>
              </a:lnSpc>
              <a:spcBef>
                <a:spcPts val="0"/>
              </a:spcBef>
              <a:buNone/>
            </a:pPr>
            <a:r>
              <a:rPr lang="en-US" dirty="0"/>
              <a:t>ステップ８「Diagram </a:t>
            </a:r>
            <a:r>
              <a:rPr lang="en-US" dirty="0" err="1"/>
              <a:t>Box」を参考にし、新規に作成したPythonボックスに</a:t>
            </a:r>
            <a:endParaRPr lang="en-US" dirty="0"/>
          </a:p>
          <a:p>
            <a:pPr marL="0" lvl="0" indent="0" rtl="0">
              <a:lnSpc>
                <a:spcPct val="115000"/>
              </a:lnSpc>
              <a:spcBef>
                <a:spcPts val="0"/>
              </a:spcBef>
              <a:buNone/>
            </a:pPr>
            <a:r>
              <a:rPr lang="en-US" dirty="0"/>
              <a:t>「</a:t>
            </a:r>
            <a:r>
              <a:rPr lang="en-US" dirty="0" err="1"/>
              <a:t>say」パラメータを設定します</a:t>
            </a:r>
            <a:r>
              <a:rPr lang="en-US" dirty="0"/>
              <a:t>。</a:t>
            </a:r>
          </a:p>
          <a:p>
            <a:pPr marL="0" lvl="0" indent="0" rtl="0">
              <a:lnSpc>
                <a:spcPct val="115000"/>
              </a:lnSpc>
              <a:spcBef>
                <a:spcPts val="0"/>
              </a:spcBef>
              <a:buNone/>
            </a:pPr>
            <a:endParaRPr dirty="0"/>
          </a:p>
          <a:p>
            <a:pPr marL="0" lvl="0" indent="0" rtl="0">
              <a:lnSpc>
                <a:spcPct val="115000"/>
              </a:lnSpc>
              <a:spcBef>
                <a:spcPts val="0"/>
              </a:spcBef>
              <a:buNone/>
            </a:pPr>
            <a:r>
              <a:rPr lang="en-US" dirty="0"/>
              <a:t>前ページのコードを参考に、</a:t>
            </a:r>
          </a:p>
          <a:p>
            <a:pPr marL="0" lvl="0" indent="0" rtl="0">
              <a:lnSpc>
                <a:spcPct val="115000"/>
              </a:lnSpc>
              <a:spcBef>
                <a:spcPts val="0"/>
              </a:spcBef>
              <a:buNone/>
            </a:pPr>
            <a:r>
              <a:rPr lang="en-US" dirty="0" err="1"/>
              <a:t>PythonボックスのonInput_onStart</a:t>
            </a:r>
            <a:r>
              <a:rPr lang="en-US" dirty="0"/>
              <a:t>()関数を</a:t>
            </a:r>
          </a:p>
          <a:p>
            <a:pPr marL="0" lvl="0" indent="0" rtl="0">
              <a:lnSpc>
                <a:spcPct val="115000"/>
              </a:lnSpc>
              <a:spcBef>
                <a:spcPts val="0"/>
              </a:spcBef>
              <a:buNone/>
            </a:pPr>
            <a:r>
              <a:rPr lang="en-US" dirty="0"/>
              <a:t>以下のように編集します。</a:t>
            </a:r>
          </a:p>
          <a:p>
            <a:pPr marL="0" lvl="0" indent="0" rtl="0">
              <a:lnSpc>
                <a:spcPct val="115000"/>
              </a:lnSpc>
              <a:spcBef>
                <a:spcPts val="0"/>
              </a:spcBef>
              <a:buNone/>
            </a:pPr>
            <a:endParaRPr dirty="0"/>
          </a:p>
          <a:p>
            <a:pPr marL="0" lvl="0" indent="0" rtl="0">
              <a:lnSpc>
                <a:spcPct val="135000"/>
              </a:lnSpc>
              <a:spcBef>
                <a:spcPts val="2000"/>
              </a:spcBef>
              <a:buClr>
                <a:srgbClr val="1E4E79"/>
              </a:buClr>
              <a:buSzPct val="25000"/>
              <a:buFont typeface="Arial"/>
              <a:buNone/>
            </a:pPr>
            <a:r>
              <a:rPr lang="en-US" sz="1300" b="1" dirty="0" err="1">
                <a:solidFill>
                  <a:srgbClr val="333333"/>
                </a:solidFill>
              </a:rPr>
              <a:t>def</a:t>
            </a:r>
            <a:r>
              <a:rPr lang="en-US" sz="1300" dirty="0">
                <a:solidFill>
                  <a:srgbClr val="333333"/>
                </a:solidFill>
              </a:rPr>
              <a:t> </a:t>
            </a:r>
            <a:r>
              <a:rPr lang="en-US" sz="1300" b="1" dirty="0" err="1">
                <a:solidFill>
                  <a:srgbClr val="990000"/>
                </a:solidFill>
              </a:rPr>
              <a:t>onInput_onStart</a:t>
            </a:r>
            <a:r>
              <a:rPr lang="en-US" sz="1300" dirty="0">
                <a:solidFill>
                  <a:srgbClr val="333333"/>
                </a:solidFill>
              </a:rPr>
              <a:t>(</a:t>
            </a:r>
            <a:r>
              <a:rPr lang="en-US" sz="1300" dirty="0">
                <a:solidFill>
                  <a:srgbClr val="999999"/>
                </a:solidFill>
              </a:rPr>
              <a:t>self</a:t>
            </a:r>
            <a:r>
              <a:rPr lang="en-US" sz="1300" dirty="0">
                <a:solidFill>
                  <a:srgbClr val="333333"/>
                </a:solidFill>
              </a:rPr>
              <a:t>):</a:t>
            </a:r>
          </a:p>
          <a:p>
            <a:pPr marL="0" lvl="0" indent="317500" rtl="0">
              <a:lnSpc>
                <a:spcPct val="135000"/>
              </a:lnSpc>
              <a:spcBef>
                <a:spcPts val="0"/>
              </a:spcBef>
              <a:buNone/>
            </a:pPr>
            <a:r>
              <a:rPr lang="en-US" sz="1400" dirty="0" err="1">
                <a:solidFill>
                  <a:srgbClr val="999999"/>
                </a:solidFill>
              </a:rPr>
              <a:t>self</a:t>
            </a:r>
            <a:r>
              <a:rPr lang="en-US" sz="1400" dirty="0" err="1">
                <a:solidFill>
                  <a:srgbClr val="000000"/>
                </a:solidFill>
              </a:rPr>
              <a:t>.tts</a:t>
            </a:r>
            <a:r>
              <a:rPr lang="en-US" sz="1400" dirty="0">
                <a:solidFill>
                  <a:srgbClr val="000000"/>
                </a:solidFill>
              </a:rPr>
              <a:t> = </a:t>
            </a:r>
            <a:r>
              <a:rPr lang="en-US" sz="1400" dirty="0" err="1">
                <a:solidFill>
                  <a:srgbClr val="000000"/>
                </a:solidFill>
              </a:rPr>
              <a:t>ALProxy</a:t>
            </a:r>
            <a:r>
              <a:rPr lang="en-US" sz="1400" dirty="0">
                <a:solidFill>
                  <a:srgbClr val="000000"/>
                </a:solidFill>
              </a:rPr>
              <a:t>('</a:t>
            </a:r>
            <a:r>
              <a:rPr lang="en-US" sz="1400" dirty="0" err="1">
                <a:solidFill>
                  <a:srgbClr val="000000"/>
                </a:solidFill>
              </a:rPr>
              <a:t>ALTextToSpeech</a:t>
            </a:r>
            <a:r>
              <a:rPr lang="en-US" sz="1400" dirty="0">
                <a:solidFill>
                  <a:srgbClr val="000000"/>
                </a:solidFill>
              </a:rPr>
              <a:t>')</a:t>
            </a:r>
          </a:p>
          <a:p>
            <a:pPr marL="0" lvl="0" indent="317500" rtl="0">
              <a:lnSpc>
                <a:spcPct val="135000"/>
              </a:lnSpc>
              <a:spcBef>
                <a:spcPts val="0"/>
              </a:spcBef>
              <a:buNone/>
            </a:pPr>
            <a:r>
              <a:rPr lang="en-US" sz="1400" dirty="0">
                <a:solidFill>
                  <a:srgbClr val="000000"/>
                </a:solidFill>
              </a:rPr>
              <a:t>sentence = </a:t>
            </a:r>
            <a:r>
              <a:rPr lang="en-US" sz="1400" dirty="0" err="1">
                <a:solidFill>
                  <a:srgbClr val="000000"/>
                </a:solidFill>
              </a:rPr>
              <a:t>self.getParameter</a:t>
            </a:r>
            <a:r>
              <a:rPr lang="en-US" sz="1400" dirty="0">
                <a:solidFill>
                  <a:srgbClr val="000000"/>
                </a:solidFill>
              </a:rPr>
              <a:t>("say")</a:t>
            </a:r>
          </a:p>
          <a:p>
            <a:pPr marL="0" lvl="0" indent="317500" rtl="0">
              <a:lnSpc>
                <a:spcPct val="135000"/>
              </a:lnSpc>
              <a:spcBef>
                <a:spcPts val="0"/>
              </a:spcBef>
              <a:buNone/>
            </a:pPr>
            <a:r>
              <a:rPr lang="en-US" sz="1400" dirty="0" err="1">
                <a:solidFill>
                  <a:srgbClr val="999999"/>
                </a:solidFill>
              </a:rPr>
              <a:t>self</a:t>
            </a:r>
            <a:r>
              <a:rPr lang="en-US" sz="1400" dirty="0" err="1">
                <a:solidFill>
                  <a:srgbClr val="000000"/>
                </a:solidFill>
              </a:rPr>
              <a:t>.tts.post.say</a:t>
            </a:r>
            <a:r>
              <a:rPr lang="en-US" sz="1400" dirty="0">
                <a:solidFill>
                  <a:srgbClr val="000000"/>
                </a:solidFill>
              </a:rPr>
              <a:t>(</a:t>
            </a:r>
            <a:r>
              <a:rPr lang="en-US" sz="1400" dirty="0" err="1">
                <a:solidFill>
                  <a:srgbClr val="000000"/>
                </a:solidFill>
              </a:rPr>
              <a:t>str</a:t>
            </a:r>
            <a:r>
              <a:rPr lang="en-US" sz="1400" dirty="0">
                <a:solidFill>
                  <a:srgbClr val="000000"/>
                </a:solidFill>
              </a:rPr>
              <a:t>(sentence))</a:t>
            </a:r>
          </a:p>
          <a:p>
            <a:pPr marL="0" lvl="0" indent="317500" rtl="0">
              <a:lnSpc>
                <a:spcPct val="135000"/>
              </a:lnSpc>
              <a:spcBef>
                <a:spcPts val="0"/>
              </a:spcBef>
              <a:buNone/>
            </a:pPr>
            <a:r>
              <a:rPr lang="en-US" sz="1400" dirty="0" err="1">
                <a:solidFill>
                  <a:srgbClr val="999999"/>
                </a:solidFill>
              </a:rPr>
              <a:t>self</a:t>
            </a:r>
            <a:r>
              <a:rPr lang="en-US" sz="1400" dirty="0" err="1">
                <a:solidFill>
                  <a:schemeClr val="dk1"/>
                </a:solidFill>
              </a:rPr>
              <a:t>.onStopped</a:t>
            </a:r>
            <a:r>
              <a:rPr lang="en-US" sz="1400" dirty="0">
                <a:solidFill>
                  <a:schemeClr val="dk1"/>
                </a:solidFill>
              </a:rPr>
              <a:t>()</a:t>
            </a:r>
          </a:p>
          <a:p>
            <a:pPr marL="0" lvl="0" indent="0" rtl="0">
              <a:lnSpc>
                <a:spcPct val="115000"/>
              </a:lnSpc>
              <a:spcBef>
                <a:spcPts val="0"/>
              </a:spcBef>
              <a:buNone/>
            </a:pPr>
            <a:endParaRPr dirty="0">
              <a:solidFill>
                <a:srgbClr val="1E4E79"/>
              </a:solidFill>
            </a:endParaRPr>
          </a:p>
        </p:txBody>
      </p:sp>
      <p:sp>
        <p:nvSpPr>
          <p:cNvPr id="926" name="Shape 926"/>
          <p:cNvSpPr txBox="1">
            <a:spLocks noGrp="1"/>
          </p:cNvSpPr>
          <p:nvPr>
            <p:ph type="title"/>
          </p:nvPr>
        </p:nvSpPr>
        <p:spPr>
          <a:xfrm>
            <a:off x="1739571" y="1112195"/>
            <a:ext cx="7212899" cy="402300"/>
          </a:xfrm>
          <a:prstGeom prst="rect">
            <a:avLst/>
          </a:prstGeom>
        </p:spPr>
        <p:txBody>
          <a:bodyPr lIns="64650" tIns="64650" rIns="64650" bIns="64650" anchor="ctr" anchorCtr="0">
            <a:noAutofit/>
          </a:bodyPr>
          <a:lstStyle/>
          <a:p>
            <a:pPr marL="215900" lvl="0" indent="-101600" rtl="0">
              <a:lnSpc>
                <a:spcPct val="100000"/>
              </a:lnSpc>
              <a:spcBef>
                <a:spcPts val="0"/>
              </a:spcBef>
              <a:buClr>
                <a:schemeClr val="dk1"/>
              </a:buClr>
              <a:buSzPct val="34782"/>
              <a:buFont typeface="Arial"/>
              <a:buNone/>
            </a:pPr>
            <a:r>
              <a:rPr lang="en-US" sz="2300">
                <a:solidFill>
                  <a:schemeClr val="dk2"/>
                </a:solidFill>
              </a:rPr>
              <a:t>演習　オリジナルSayボックス２</a:t>
            </a:r>
          </a:p>
        </p:txBody>
      </p:sp>
      <p:sp>
        <p:nvSpPr>
          <p:cNvPr id="927" name="Shape 927"/>
          <p:cNvSpPr txBox="1">
            <a:spLocks noGrp="1"/>
          </p:cNvSpPr>
          <p:nvPr>
            <p:ph type="subTitle" idx="2"/>
          </p:nvPr>
        </p:nvSpPr>
        <p:spPr>
          <a:xfrm>
            <a:off x="685433" y="35547"/>
            <a:ext cx="9336299" cy="936000"/>
          </a:xfrm>
          <a:prstGeom prst="rect">
            <a:avLst/>
          </a:prstGeom>
        </p:spPr>
        <p:txBody>
          <a:bodyPr lIns="64650" tIns="64650" rIns="64650" bIns="64650" anchor="ctr" anchorCtr="0">
            <a:noAutofit/>
          </a:bodyPr>
          <a:lstStyle/>
          <a:p>
            <a:pPr marL="0" lvl="0" indent="0" rtl="0">
              <a:lnSpc>
                <a:spcPct val="90000"/>
              </a:lnSpc>
              <a:spcBef>
                <a:spcPts val="0"/>
              </a:spcBef>
              <a:buNone/>
            </a:pPr>
            <a:r>
              <a:rPr lang="en-US">
                <a:solidFill>
                  <a:schemeClr val="lt1"/>
                </a:solidFill>
              </a:rPr>
              <a:t>Ex　Pythonプログラミングをしてみよう</a:t>
            </a:r>
          </a:p>
        </p:txBody>
      </p:sp>
      <p:sp>
        <p:nvSpPr>
          <p:cNvPr id="928" name="Shape 928"/>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20</a:t>
            </a:fld>
            <a:endParaRPr lang="en-US"/>
          </a:p>
        </p:txBody>
      </p:sp>
      <p:pic>
        <p:nvPicPr>
          <p:cNvPr id="929" name="Shape 929"/>
          <p:cNvPicPr preferRelativeResize="0"/>
          <p:nvPr/>
        </p:nvPicPr>
        <p:blipFill>
          <a:blip r:embed="rId3">
            <a:alphaModFix/>
          </a:blip>
          <a:stretch>
            <a:fillRect/>
          </a:stretch>
        </p:blipFill>
        <p:spPr>
          <a:xfrm>
            <a:off x="6625698" y="3674772"/>
            <a:ext cx="3203171" cy="2755772"/>
          </a:xfrm>
          <a:prstGeom prst="rect">
            <a:avLst/>
          </a:prstGeom>
          <a:noFill/>
          <a:ln>
            <a:noFill/>
          </a:ln>
        </p:spPr>
      </p:pic>
      <p:pic>
        <p:nvPicPr>
          <p:cNvPr id="930" name="Shape 930"/>
          <p:cNvPicPr preferRelativeResize="0"/>
          <p:nvPr/>
        </p:nvPicPr>
        <p:blipFill>
          <a:blip r:embed="rId4">
            <a:alphaModFix/>
          </a:blip>
          <a:stretch>
            <a:fillRect/>
          </a:stretch>
        </p:blipFill>
        <p:spPr>
          <a:xfrm>
            <a:off x="193730" y="1163493"/>
            <a:ext cx="491643" cy="491643"/>
          </a:xfrm>
          <a:prstGeom prst="rect">
            <a:avLst/>
          </a:prstGeom>
          <a:noFill/>
          <a:ln>
            <a:noFill/>
          </a:ln>
        </p:spPr>
      </p:pic>
      <p:pic>
        <p:nvPicPr>
          <p:cNvPr id="931" name="Shape 931"/>
          <p:cNvPicPr preferRelativeResize="0"/>
          <p:nvPr/>
        </p:nvPicPr>
        <p:blipFill>
          <a:blip r:embed="rId5">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Shape 936"/>
          <p:cNvSpPr txBox="1">
            <a:spLocks noGrp="1"/>
          </p:cNvSpPr>
          <p:nvPr>
            <p:ph type="body" idx="1"/>
          </p:nvPr>
        </p:nvSpPr>
        <p:spPr>
          <a:xfrm>
            <a:off x="357867" y="1655146"/>
            <a:ext cx="9976200" cy="5430599"/>
          </a:xfrm>
          <a:prstGeom prst="rect">
            <a:avLst/>
          </a:prstGeom>
        </p:spPr>
        <p:txBody>
          <a:bodyPr lIns="64650" tIns="64650" rIns="64650" bIns="64650" anchor="t" anchorCtr="0">
            <a:noAutofit/>
          </a:bodyPr>
          <a:lstStyle/>
          <a:p>
            <a:pPr marL="0" lvl="0" indent="0" rtl="0">
              <a:lnSpc>
                <a:spcPct val="115000"/>
              </a:lnSpc>
              <a:spcBef>
                <a:spcPts val="0"/>
              </a:spcBef>
              <a:buNone/>
            </a:pPr>
            <a:r>
              <a:rPr lang="en-US">
                <a:solidFill>
                  <a:srgbClr val="1E4E79"/>
                </a:solidFill>
              </a:rPr>
              <a:t>作成したPythonボックスを以下のように接続し、実行するとNAOが「オリジナルボックスだよー」と喋るはずです。</a:t>
            </a:r>
          </a:p>
          <a:p>
            <a:pPr marL="0" lvl="0" indent="0" rtl="0">
              <a:lnSpc>
                <a:spcPct val="115000"/>
              </a:lnSpc>
              <a:spcBef>
                <a:spcPts val="0"/>
              </a:spcBef>
              <a:buNone/>
            </a:pPr>
            <a:endParaRPr>
              <a:solidFill>
                <a:srgbClr val="1E4E79"/>
              </a:solidFill>
            </a:endParaRPr>
          </a:p>
          <a:p>
            <a:pPr marL="0" lvl="0" indent="0" rtl="0">
              <a:lnSpc>
                <a:spcPct val="115000"/>
              </a:lnSpc>
              <a:spcBef>
                <a:spcPts val="0"/>
              </a:spcBef>
              <a:buNone/>
            </a:pPr>
            <a:endParaRPr>
              <a:solidFill>
                <a:srgbClr val="1E4E79"/>
              </a:solidFill>
            </a:endParaRPr>
          </a:p>
          <a:p>
            <a:pPr marL="0" lvl="0" indent="0" rtl="0">
              <a:lnSpc>
                <a:spcPct val="115000"/>
              </a:lnSpc>
              <a:spcBef>
                <a:spcPts val="0"/>
              </a:spcBef>
              <a:buNone/>
            </a:pPr>
            <a:endParaRPr>
              <a:solidFill>
                <a:srgbClr val="1E4E79"/>
              </a:solidFill>
            </a:endParaRPr>
          </a:p>
          <a:p>
            <a:pPr marL="0" lvl="0" indent="0" rtl="0">
              <a:lnSpc>
                <a:spcPct val="115000"/>
              </a:lnSpc>
              <a:spcBef>
                <a:spcPts val="0"/>
              </a:spcBef>
              <a:buNone/>
            </a:pPr>
            <a:endParaRPr>
              <a:solidFill>
                <a:srgbClr val="1E4E79"/>
              </a:solidFill>
            </a:endParaRPr>
          </a:p>
          <a:p>
            <a:pPr marL="0" lvl="0" indent="0" rtl="0">
              <a:lnSpc>
                <a:spcPct val="115000"/>
              </a:lnSpc>
              <a:spcBef>
                <a:spcPts val="0"/>
              </a:spcBef>
              <a:buNone/>
            </a:pPr>
            <a:endParaRPr>
              <a:solidFill>
                <a:srgbClr val="1E4E79"/>
              </a:solidFill>
            </a:endParaRPr>
          </a:p>
          <a:p>
            <a:pPr marL="0" lvl="0" indent="0" rtl="0">
              <a:lnSpc>
                <a:spcPct val="115000"/>
              </a:lnSpc>
              <a:spcBef>
                <a:spcPts val="0"/>
              </a:spcBef>
              <a:buNone/>
            </a:pPr>
            <a:endParaRPr>
              <a:solidFill>
                <a:srgbClr val="1E4E79"/>
              </a:solidFill>
            </a:endParaRPr>
          </a:p>
          <a:p>
            <a:pPr marL="0" lvl="0" indent="0" rtl="0">
              <a:lnSpc>
                <a:spcPct val="115000"/>
              </a:lnSpc>
              <a:spcBef>
                <a:spcPts val="0"/>
              </a:spcBef>
              <a:buNone/>
            </a:pPr>
            <a:endParaRPr>
              <a:solidFill>
                <a:srgbClr val="1E4E79"/>
              </a:solidFill>
            </a:endParaRPr>
          </a:p>
          <a:p>
            <a:pPr marL="0" lvl="0" indent="0" rtl="0">
              <a:lnSpc>
                <a:spcPct val="115000"/>
              </a:lnSpc>
              <a:spcBef>
                <a:spcPts val="0"/>
              </a:spcBef>
              <a:buNone/>
            </a:pPr>
            <a:endParaRPr>
              <a:solidFill>
                <a:srgbClr val="1E4E79"/>
              </a:solidFill>
            </a:endParaRPr>
          </a:p>
          <a:p>
            <a:pPr marL="0" lvl="0" indent="0" rtl="0">
              <a:lnSpc>
                <a:spcPct val="115000"/>
              </a:lnSpc>
              <a:spcBef>
                <a:spcPts val="0"/>
              </a:spcBef>
              <a:buNone/>
            </a:pPr>
            <a:endParaRPr>
              <a:solidFill>
                <a:srgbClr val="1E4E79"/>
              </a:solidFill>
            </a:endParaRPr>
          </a:p>
          <a:p>
            <a:pPr marL="0" lvl="0" indent="0" rtl="0">
              <a:lnSpc>
                <a:spcPct val="115000"/>
              </a:lnSpc>
              <a:spcBef>
                <a:spcPts val="0"/>
              </a:spcBef>
              <a:buNone/>
            </a:pPr>
            <a:endParaRPr>
              <a:solidFill>
                <a:srgbClr val="1E4E79"/>
              </a:solidFill>
            </a:endParaRPr>
          </a:p>
          <a:p>
            <a:pPr marL="0" lvl="0" indent="0" rtl="0">
              <a:lnSpc>
                <a:spcPct val="115000"/>
              </a:lnSpc>
              <a:spcBef>
                <a:spcPts val="0"/>
              </a:spcBef>
              <a:buNone/>
            </a:pPr>
            <a:r>
              <a:rPr lang="en-US">
                <a:solidFill>
                  <a:srgbClr val="1E4E79"/>
                </a:solidFill>
              </a:rPr>
              <a:t>このように、まだPythonに慣れていなくとも既存のボックスのコードを参考にすることで、オジリナルのPythonボックスが</a:t>
            </a:r>
            <a:r>
              <a:rPr lang="en-US"/>
              <a:t>簡単に</a:t>
            </a:r>
            <a:r>
              <a:rPr lang="en-US">
                <a:solidFill>
                  <a:srgbClr val="1E4E79"/>
                </a:solidFill>
              </a:rPr>
              <a:t>作成できます。</a:t>
            </a:r>
          </a:p>
        </p:txBody>
      </p:sp>
      <p:sp>
        <p:nvSpPr>
          <p:cNvPr id="937" name="Shape 937"/>
          <p:cNvSpPr txBox="1">
            <a:spLocks noGrp="1"/>
          </p:cNvSpPr>
          <p:nvPr>
            <p:ph type="title"/>
          </p:nvPr>
        </p:nvSpPr>
        <p:spPr>
          <a:xfrm>
            <a:off x="1739571" y="1112195"/>
            <a:ext cx="7212899" cy="402300"/>
          </a:xfrm>
          <a:prstGeom prst="rect">
            <a:avLst/>
          </a:prstGeom>
        </p:spPr>
        <p:txBody>
          <a:bodyPr lIns="64650" tIns="64650" rIns="64650" bIns="64650" anchor="ctr" anchorCtr="0">
            <a:noAutofit/>
          </a:bodyPr>
          <a:lstStyle/>
          <a:p>
            <a:pPr marL="215900" lvl="0" indent="-101600" rtl="0">
              <a:lnSpc>
                <a:spcPct val="100000"/>
              </a:lnSpc>
              <a:spcBef>
                <a:spcPts val="0"/>
              </a:spcBef>
              <a:buClr>
                <a:schemeClr val="dk1"/>
              </a:buClr>
              <a:buSzPct val="34782"/>
              <a:buFont typeface="Arial"/>
              <a:buNone/>
            </a:pPr>
            <a:r>
              <a:rPr lang="en-US" sz="2300">
                <a:solidFill>
                  <a:schemeClr val="dk2"/>
                </a:solidFill>
              </a:rPr>
              <a:t>演習　オリジナルSayボックス３</a:t>
            </a:r>
          </a:p>
        </p:txBody>
      </p:sp>
      <p:sp>
        <p:nvSpPr>
          <p:cNvPr id="938" name="Shape 938"/>
          <p:cNvSpPr txBox="1">
            <a:spLocks noGrp="1"/>
          </p:cNvSpPr>
          <p:nvPr>
            <p:ph type="subTitle" idx="2"/>
          </p:nvPr>
        </p:nvSpPr>
        <p:spPr>
          <a:xfrm>
            <a:off x="685433" y="35547"/>
            <a:ext cx="9336299" cy="936000"/>
          </a:xfrm>
          <a:prstGeom prst="rect">
            <a:avLst/>
          </a:prstGeom>
        </p:spPr>
        <p:txBody>
          <a:bodyPr lIns="64650" tIns="64650" rIns="64650" bIns="64650" anchor="ctr" anchorCtr="0">
            <a:noAutofit/>
          </a:bodyPr>
          <a:lstStyle/>
          <a:p>
            <a:pPr marL="0" lvl="0" indent="0" rtl="0">
              <a:lnSpc>
                <a:spcPct val="90000"/>
              </a:lnSpc>
              <a:spcBef>
                <a:spcPts val="0"/>
              </a:spcBef>
              <a:buNone/>
            </a:pPr>
            <a:r>
              <a:rPr lang="en-US">
                <a:solidFill>
                  <a:schemeClr val="lt1"/>
                </a:solidFill>
              </a:rPr>
              <a:t>Ex　Pythonプログラミングをしてみよう</a:t>
            </a:r>
          </a:p>
        </p:txBody>
      </p:sp>
      <p:sp>
        <p:nvSpPr>
          <p:cNvPr id="939" name="Shape 939"/>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21</a:t>
            </a:fld>
            <a:endParaRPr lang="en-US"/>
          </a:p>
        </p:txBody>
      </p:sp>
      <p:pic>
        <p:nvPicPr>
          <p:cNvPr id="940" name="Shape 940"/>
          <p:cNvPicPr preferRelativeResize="0"/>
          <p:nvPr/>
        </p:nvPicPr>
        <p:blipFill>
          <a:blip r:embed="rId3">
            <a:alphaModFix/>
          </a:blip>
          <a:stretch>
            <a:fillRect/>
          </a:stretch>
        </p:blipFill>
        <p:spPr>
          <a:xfrm>
            <a:off x="1067494" y="2840895"/>
            <a:ext cx="5488900" cy="2108007"/>
          </a:xfrm>
          <a:prstGeom prst="rect">
            <a:avLst/>
          </a:prstGeom>
          <a:noFill/>
          <a:ln>
            <a:noFill/>
          </a:ln>
        </p:spPr>
      </p:pic>
      <p:pic>
        <p:nvPicPr>
          <p:cNvPr id="941" name="Shape 941"/>
          <p:cNvPicPr preferRelativeResize="0"/>
          <p:nvPr/>
        </p:nvPicPr>
        <p:blipFill>
          <a:blip r:embed="rId4">
            <a:alphaModFix/>
          </a:blip>
          <a:stretch>
            <a:fillRect/>
          </a:stretch>
        </p:blipFill>
        <p:spPr>
          <a:xfrm>
            <a:off x="7596711" y="2840907"/>
            <a:ext cx="2424661" cy="2108007"/>
          </a:xfrm>
          <a:prstGeom prst="rect">
            <a:avLst/>
          </a:prstGeom>
          <a:noFill/>
          <a:ln>
            <a:noFill/>
          </a:ln>
        </p:spPr>
      </p:pic>
      <p:pic>
        <p:nvPicPr>
          <p:cNvPr id="942" name="Shape 942"/>
          <p:cNvPicPr preferRelativeResize="0"/>
          <p:nvPr/>
        </p:nvPicPr>
        <p:blipFill>
          <a:blip r:embed="rId5">
            <a:alphaModFix/>
          </a:blip>
          <a:stretch>
            <a:fillRect/>
          </a:stretch>
        </p:blipFill>
        <p:spPr>
          <a:xfrm>
            <a:off x="193730" y="1163493"/>
            <a:ext cx="491643" cy="491643"/>
          </a:xfrm>
          <a:prstGeom prst="rect">
            <a:avLst/>
          </a:prstGeom>
          <a:noFill/>
          <a:ln>
            <a:noFill/>
          </a:ln>
        </p:spPr>
      </p:pic>
      <p:pic>
        <p:nvPicPr>
          <p:cNvPr id="943" name="Shape 943"/>
          <p:cNvPicPr preferRelativeResize="0"/>
          <p:nvPr/>
        </p:nvPicPr>
        <p:blipFill>
          <a:blip r:embed="rId6">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p:txBody>
          <a:bodyPr/>
          <a:lstStyle/>
          <a:p>
            <a:r>
              <a:rPr kumimoji="1" lang="en-US" altLang="ja-JP" dirty="0" smtClean="0"/>
              <a:t>\</a:t>
            </a:r>
            <a:r>
              <a:rPr kumimoji="1" lang="en-US" altLang="ja-JP" dirty="0" err="1" smtClean="0"/>
              <a:t>rspd</a:t>
            </a:r>
            <a:r>
              <a:rPr kumimoji="1" lang="en-US" altLang="ja-JP" dirty="0" smtClean="0"/>
              <a:t>=105\ </a:t>
            </a:r>
            <a:r>
              <a:rPr kumimoji="1" lang="ja-JP" altLang="en-US" dirty="0" smtClean="0"/>
              <a:t>喋る早さ</a:t>
            </a:r>
            <a:endParaRPr kumimoji="1" lang="en-US" altLang="ja-JP" dirty="0"/>
          </a:p>
          <a:p>
            <a:r>
              <a:rPr kumimoji="1" lang="en-US" altLang="ja-JP" dirty="0" smtClean="0"/>
              <a:t>\</a:t>
            </a:r>
            <a:r>
              <a:rPr kumimoji="1" lang="en-US" altLang="ja-JP" dirty="0" err="1" smtClean="0"/>
              <a:t>vct</a:t>
            </a:r>
            <a:r>
              <a:rPr kumimoji="1" lang="en-US" altLang="ja-JP" dirty="0" smtClean="0"/>
              <a:t>=120\ </a:t>
            </a:r>
            <a:r>
              <a:rPr kumimoji="1" lang="ja-JP" altLang="en-US" dirty="0" smtClean="0"/>
              <a:t>声の高さ</a:t>
            </a:r>
            <a:endParaRPr kumimoji="1" lang="en-US" altLang="ja-JP" dirty="0" smtClean="0"/>
          </a:p>
          <a:p>
            <a:r>
              <a:rPr kumimoji="1" lang="en-US" altLang="ja-JP" dirty="0" smtClean="0"/>
              <a:t>\pau=1000\ </a:t>
            </a:r>
            <a:r>
              <a:rPr kumimoji="1" lang="ja-JP" altLang="en-US" dirty="0" smtClean="0"/>
              <a:t>間</a:t>
            </a:r>
            <a:endParaRPr kumimoji="1" lang="en-US" altLang="ja-JP" dirty="0" smtClean="0"/>
          </a:p>
          <a:p>
            <a:r>
              <a:rPr kumimoji="1" lang="en-US" altLang="ja-JP" dirty="0"/>
              <a:t>\</a:t>
            </a:r>
            <a:r>
              <a:rPr kumimoji="1" lang="en-US" altLang="ja-JP" dirty="0" smtClean="0"/>
              <a:t>pau=50\ </a:t>
            </a:r>
            <a:r>
              <a:rPr kumimoji="1" lang="ja-JP" altLang="en-US" dirty="0" smtClean="0"/>
              <a:t>ボリューム</a:t>
            </a:r>
            <a:endParaRPr kumimoji="1" lang="en-US" altLang="ja-JP" dirty="0"/>
          </a:p>
        </p:txBody>
      </p:sp>
      <p:sp>
        <p:nvSpPr>
          <p:cNvPr id="3" name="タイトル 2"/>
          <p:cNvSpPr>
            <a:spLocks noGrp="1"/>
          </p:cNvSpPr>
          <p:nvPr>
            <p:ph type="title"/>
          </p:nvPr>
        </p:nvSpPr>
        <p:spPr/>
        <p:txBody>
          <a:bodyPr/>
          <a:lstStyle/>
          <a:p>
            <a:endParaRPr kumimoji="1" lang="ja-JP" altLang="en-US"/>
          </a:p>
        </p:txBody>
      </p:sp>
      <p:sp>
        <p:nvSpPr>
          <p:cNvPr id="4" name="サブタイトル 3"/>
          <p:cNvSpPr>
            <a:spLocks noGrp="1"/>
          </p:cNvSpPr>
          <p:nvPr>
            <p:ph type="subTitle" idx="2"/>
          </p:nvPr>
        </p:nvSpPr>
        <p:spPr/>
        <p:txBody>
          <a:bodyPr/>
          <a:lstStyle/>
          <a:p>
            <a:r>
              <a:rPr kumimoji="1" lang="ja-JP" altLang="en-US" dirty="0" smtClean="0"/>
              <a:t>イントネーション調節用コマンド</a:t>
            </a:r>
            <a:endParaRPr kumimoji="1" lang="ja-JP" altLang="en-US" dirty="0"/>
          </a:p>
        </p:txBody>
      </p:sp>
    </p:spTree>
    <p:extLst>
      <p:ext uri="{BB962C8B-B14F-4D97-AF65-F5344CB8AC3E}">
        <p14:creationId xmlns:p14="http://schemas.microsoft.com/office/powerpoint/2010/main" val="14727290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p:txBody>
          <a:bodyPr/>
          <a:lstStyle/>
          <a:p>
            <a:r>
              <a:rPr kumimoji="1" lang="en-US" altLang="ja-JP" dirty="0" smtClean="0"/>
              <a:t>‘Launchpad/Hour’&gt;=12&amp;&amp;’Launchpad/Minute’==30&amp;&amp;(‘Launchpad/</a:t>
            </a:r>
            <a:r>
              <a:rPr kumimoji="1" lang="en-US" altLang="ja-JP" dirty="0" err="1" smtClean="0"/>
              <a:t>FocusedActivity</a:t>
            </a:r>
            <a:r>
              <a:rPr kumimoji="1" lang="en-US" altLang="ja-JP" dirty="0" smtClean="0"/>
              <a:t>’!=“</a:t>
            </a:r>
            <a:r>
              <a:rPr kumimoji="1" lang="ja-JP" altLang="en-US" dirty="0" smtClean="0"/>
              <a:t>ｱﾌﾟﾘｹｰｼｮﾝ</a:t>
            </a:r>
            <a:r>
              <a:rPr kumimoji="1" lang="en-US" altLang="ja-JP" dirty="0" smtClean="0"/>
              <a:t>ID/</a:t>
            </a:r>
            <a:r>
              <a:rPr kumimoji="1" lang="en-US" altLang="ja-JP" dirty="0" err="1" smtClean="0"/>
              <a:t>behavior.xar</a:t>
            </a:r>
            <a:r>
              <a:rPr kumimoji="1" lang="ja-JP" altLang="en-US" dirty="0" smtClean="0"/>
              <a:t>ファイルがあるフォルダ名</a:t>
            </a:r>
            <a:r>
              <a:rPr kumimoji="1" lang="en-US" altLang="ja-JP" dirty="0" smtClean="0"/>
              <a:t>”)~60</a:t>
            </a:r>
            <a:endParaRPr kumimoji="1" lang="ja-JP" altLang="en-US" dirty="0"/>
          </a:p>
        </p:txBody>
      </p:sp>
      <p:sp>
        <p:nvSpPr>
          <p:cNvPr id="3" name="タイトル 2"/>
          <p:cNvSpPr>
            <a:spLocks noGrp="1"/>
          </p:cNvSpPr>
          <p:nvPr>
            <p:ph type="title"/>
          </p:nvPr>
        </p:nvSpPr>
        <p:spPr/>
        <p:txBody>
          <a:bodyPr/>
          <a:lstStyle/>
          <a:p>
            <a:endParaRPr kumimoji="1" lang="ja-JP" altLang="en-US"/>
          </a:p>
        </p:txBody>
      </p:sp>
      <p:sp>
        <p:nvSpPr>
          <p:cNvPr id="4" name="サブタイトル 3"/>
          <p:cNvSpPr>
            <a:spLocks noGrp="1"/>
          </p:cNvSpPr>
          <p:nvPr>
            <p:ph type="subTitle" idx="2"/>
          </p:nvPr>
        </p:nvSpPr>
        <p:spPr/>
        <p:txBody>
          <a:bodyPr/>
          <a:lstStyle/>
          <a:p>
            <a:r>
              <a:rPr kumimoji="1" lang="ja-JP" altLang="en-US" dirty="0" smtClean="0"/>
              <a:t>トリガー条件</a:t>
            </a:r>
            <a:endParaRPr kumimoji="1" lang="ja-JP" altLang="en-US" dirty="0"/>
          </a:p>
        </p:txBody>
      </p:sp>
    </p:spTree>
    <p:extLst>
      <p:ext uri="{BB962C8B-B14F-4D97-AF65-F5344CB8AC3E}">
        <p14:creationId xmlns:p14="http://schemas.microsoft.com/office/powerpoint/2010/main" val="16406348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err="1" smtClean="0"/>
              <a:t>qicli</a:t>
            </a:r>
            <a:r>
              <a:rPr kumimoji="1" lang="en-US" altLang="ja-JP" dirty="0" smtClean="0"/>
              <a:t> call </a:t>
            </a:r>
            <a:r>
              <a:rPr kumimoji="1" lang="en-US" altLang="ja-JP" dirty="0" err="1" smtClean="0"/>
              <a:t>ALAutonomousLife.switchFocus</a:t>
            </a:r>
            <a:r>
              <a:rPr kumimoji="1" lang="en-US" altLang="ja-JP" dirty="0" smtClean="0"/>
              <a:t> “</a:t>
            </a:r>
            <a:r>
              <a:rPr kumimoji="1" lang="ja-JP" altLang="en-US" dirty="0" smtClean="0"/>
              <a:t>ｱﾌﾟﾘｹｰｼｮﾝ</a:t>
            </a:r>
            <a:r>
              <a:rPr kumimoji="1" lang="en-US" altLang="ja-JP" dirty="0" smtClean="0"/>
              <a:t>ID/</a:t>
            </a:r>
            <a:r>
              <a:rPr kumimoji="1" lang="en-US" altLang="ja-JP" dirty="0" err="1" smtClean="0"/>
              <a:t>behavior.xar</a:t>
            </a:r>
            <a:r>
              <a:rPr kumimoji="1" lang="ja-JP" altLang="en-US" dirty="0" smtClean="0"/>
              <a:t>ﾌｧｲﾙがあるﾌｫﾙﾀﾞ名</a:t>
            </a:r>
            <a:r>
              <a:rPr kumimoji="1" lang="en-US" altLang="ja-JP" dirty="0" smtClean="0"/>
              <a:t>”</a:t>
            </a:r>
            <a:endParaRPr kumimoji="1" lang="ja-JP" altLang="en-US" dirty="0"/>
          </a:p>
        </p:txBody>
      </p:sp>
      <p:sp>
        <p:nvSpPr>
          <p:cNvPr id="3" name="タイトル 2"/>
          <p:cNvSpPr>
            <a:spLocks noGrp="1"/>
          </p:cNvSpPr>
          <p:nvPr>
            <p:ph type="title"/>
          </p:nvPr>
        </p:nvSpPr>
        <p:spPr/>
        <p:txBody>
          <a:bodyPr/>
          <a:lstStyle/>
          <a:p>
            <a:endParaRPr kumimoji="1" lang="ja-JP" altLang="en-US"/>
          </a:p>
        </p:txBody>
      </p:sp>
      <p:sp>
        <p:nvSpPr>
          <p:cNvPr id="4" name="サブタイトル 3"/>
          <p:cNvSpPr>
            <a:spLocks noGrp="1"/>
          </p:cNvSpPr>
          <p:nvPr>
            <p:ph type="subTitle" idx="2"/>
          </p:nvPr>
        </p:nvSpPr>
        <p:spPr/>
        <p:txBody>
          <a:bodyPr/>
          <a:lstStyle/>
          <a:p>
            <a:r>
              <a:rPr kumimoji="1" lang="en-US" altLang="ja-JP" dirty="0" err="1" smtClean="0"/>
              <a:t>qicli</a:t>
            </a:r>
            <a:r>
              <a:rPr kumimoji="1" lang="ja-JP" altLang="en-US" dirty="0" smtClean="0"/>
              <a:t>コマンド</a:t>
            </a:r>
            <a:endParaRPr kumimoji="1" lang="ja-JP" altLang="en-US" dirty="0"/>
          </a:p>
        </p:txBody>
      </p:sp>
    </p:spTree>
    <p:extLst>
      <p:ext uri="{BB962C8B-B14F-4D97-AF65-F5344CB8AC3E}">
        <p14:creationId xmlns:p14="http://schemas.microsoft.com/office/powerpoint/2010/main" val="14096935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p:txBody>
          <a:bodyPr/>
          <a:lstStyle/>
          <a:p>
            <a:r>
              <a:rPr kumimoji="1" lang="en-US" altLang="ja-JP" dirty="0" err="1" smtClean="0"/>
              <a:t>self.beMan</a:t>
            </a:r>
            <a:r>
              <a:rPr kumimoji="1" lang="en-US" altLang="ja-JP" dirty="0" smtClean="0"/>
              <a:t> = </a:t>
            </a:r>
            <a:r>
              <a:rPr kumimoji="1" lang="en-US" altLang="ja-JP" dirty="0" err="1" smtClean="0"/>
              <a:t>ALProxy</a:t>
            </a:r>
            <a:r>
              <a:rPr kumimoji="1" lang="en-US" altLang="ja-JP" dirty="0" smtClean="0"/>
              <a:t>(“</a:t>
            </a:r>
            <a:r>
              <a:rPr kumimoji="1" lang="en-US" altLang="ja-JP" dirty="0" err="1" smtClean="0"/>
              <a:t>ALBehaviorManager</a:t>
            </a:r>
            <a:r>
              <a:rPr kumimoji="1" lang="en-US" altLang="ja-JP" dirty="0" smtClean="0"/>
              <a:t>”)</a:t>
            </a:r>
          </a:p>
          <a:p>
            <a:r>
              <a:rPr kumimoji="1" lang="en-US" altLang="ja-JP" dirty="0" err="1" smtClean="0"/>
              <a:t>Self.beMan.runBehavior</a:t>
            </a:r>
            <a:r>
              <a:rPr kumimoji="1" lang="en-US" altLang="ja-JP" dirty="0" smtClean="0"/>
              <a:t>(“</a:t>
            </a:r>
            <a:r>
              <a:rPr kumimoji="1" lang="ja-JP" altLang="en-US" dirty="0" smtClean="0"/>
              <a:t>ｱﾌﾟﾘｹｰｼｮﾝ</a:t>
            </a:r>
            <a:r>
              <a:rPr kumimoji="1" lang="en-US" altLang="ja-JP" dirty="0" smtClean="0"/>
              <a:t>ID/</a:t>
            </a:r>
            <a:r>
              <a:rPr kumimoji="1" lang="en-US" altLang="ja-JP" dirty="0" err="1" smtClean="0"/>
              <a:t>behavior.xar</a:t>
            </a:r>
            <a:r>
              <a:rPr kumimoji="1" lang="ja-JP" altLang="en-US" dirty="0" smtClean="0"/>
              <a:t>ﾌｧｲﾙがあるﾌｫﾙﾀﾞ名</a:t>
            </a:r>
            <a:r>
              <a:rPr kumimoji="1" lang="en-US" altLang="ja-JP" dirty="0" smtClean="0"/>
              <a:t>”)</a:t>
            </a:r>
            <a:endParaRPr kumimoji="1" lang="ja-JP" altLang="en-US" dirty="0"/>
          </a:p>
        </p:txBody>
      </p:sp>
      <p:sp>
        <p:nvSpPr>
          <p:cNvPr id="3" name="タイトル 2"/>
          <p:cNvSpPr>
            <a:spLocks noGrp="1"/>
          </p:cNvSpPr>
          <p:nvPr>
            <p:ph type="title"/>
          </p:nvPr>
        </p:nvSpPr>
        <p:spPr/>
        <p:txBody>
          <a:bodyPr/>
          <a:lstStyle/>
          <a:p>
            <a:endParaRPr kumimoji="1" lang="ja-JP" altLang="en-US"/>
          </a:p>
        </p:txBody>
      </p:sp>
      <p:sp>
        <p:nvSpPr>
          <p:cNvPr id="4" name="サブタイトル 3"/>
          <p:cNvSpPr>
            <a:spLocks noGrp="1"/>
          </p:cNvSpPr>
          <p:nvPr>
            <p:ph type="subTitle" idx="2"/>
          </p:nvPr>
        </p:nvSpPr>
        <p:spPr/>
        <p:txBody>
          <a:bodyPr/>
          <a:lstStyle/>
          <a:p>
            <a:r>
              <a:rPr kumimoji="1" lang="en-US" altLang="ja-JP" dirty="0" smtClean="0"/>
              <a:t>ALBehaviorManager.runBehavior(“ID/behaviorName”)</a:t>
            </a:r>
            <a:endParaRPr kumimoji="1" lang="ja-JP" altLang="en-US" dirty="0"/>
          </a:p>
        </p:txBody>
      </p:sp>
    </p:spTree>
    <p:extLst>
      <p:ext uri="{BB962C8B-B14F-4D97-AF65-F5344CB8AC3E}">
        <p14:creationId xmlns:p14="http://schemas.microsoft.com/office/powerpoint/2010/main" val="20629729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p:txBody>
          <a:bodyPr/>
          <a:lstStyle/>
          <a:p>
            <a:r>
              <a:rPr kumimoji="1" lang="en-US" altLang="ja-JP" dirty="0" err="1" smtClean="0"/>
              <a:t>goto</a:t>
            </a:r>
            <a:r>
              <a:rPr kumimoji="1" lang="en-US" altLang="ja-JP" dirty="0" smtClean="0"/>
              <a:t> (name)</a:t>
            </a:r>
          </a:p>
          <a:p>
            <a:r>
              <a:rPr kumimoji="1" lang="en-US" altLang="ja-JP" dirty="0" err="1" smtClean="0"/>
              <a:t>goto</a:t>
            </a:r>
            <a:r>
              <a:rPr kumimoji="1" lang="en-US" altLang="ja-JP" dirty="0" smtClean="0"/>
              <a:t> (number)</a:t>
            </a:r>
            <a:endParaRPr kumimoji="1" lang="ja-JP" altLang="en-US" dirty="0"/>
          </a:p>
        </p:txBody>
      </p:sp>
      <p:sp>
        <p:nvSpPr>
          <p:cNvPr id="3" name="タイトル 2"/>
          <p:cNvSpPr>
            <a:spLocks noGrp="1"/>
          </p:cNvSpPr>
          <p:nvPr>
            <p:ph type="title"/>
          </p:nvPr>
        </p:nvSpPr>
        <p:spPr/>
        <p:txBody>
          <a:bodyPr/>
          <a:lstStyle/>
          <a:p>
            <a:endParaRPr kumimoji="1" lang="ja-JP" altLang="en-US"/>
          </a:p>
        </p:txBody>
      </p:sp>
      <p:sp>
        <p:nvSpPr>
          <p:cNvPr id="4" name="サブタイトル 3"/>
          <p:cNvSpPr>
            <a:spLocks noGrp="1"/>
          </p:cNvSpPr>
          <p:nvPr>
            <p:ph type="subTitle" idx="2"/>
          </p:nvPr>
        </p:nvSpPr>
        <p:spPr/>
        <p:txBody>
          <a:bodyPr/>
          <a:lstStyle/>
          <a:p>
            <a:r>
              <a:rPr kumimoji="1" lang="en-US" altLang="ja-JP" dirty="0" smtClean="0"/>
              <a:t>Timeline (</a:t>
            </a:r>
            <a:r>
              <a:rPr kumimoji="1" lang="en-US" altLang="ja-JP" dirty="0" err="1" smtClean="0"/>
              <a:t>goto</a:t>
            </a:r>
            <a:r>
              <a:rPr kumimoji="1" lang="en-US" altLang="ja-JP" dirty="0" smtClean="0"/>
              <a:t> Box)</a:t>
            </a:r>
            <a:endParaRPr kumimoji="1" lang="ja-JP" altLang="en-US" dirty="0"/>
          </a:p>
        </p:txBody>
      </p:sp>
    </p:spTree>
    <p:extLst>
      <p:ext uri="{BB962C8B-B14F-4D97-AF65-F5344CB8AC3E}">
        <p14:creationId xmlns:p14="http://schemas.microsoft.com/office/powerpoint/2010/main" val="1674119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p:txBody>
          <a:bodyPr/>
          <a:lstStyle/>
          <a:p>
            <a:r>
              <a:rPr lang="en-US" altLang="ja-JP" dirty="0" err="1"/>
              <a:t>QiMessaging</a:t>
            </a:r>
            <a:r>
              <a:rPr lang="en-US" altLang="ja-JP" dirty="0"/>
              <a:t> JavaScript</a:t>
            </a:r>
            <a:r>
              <a:rPr lang="ja-JP" altLang="en-US" dirty="0"/>
              <a:t>ライブラリを読み込んである</a:t>
            </a:r>
            <a:r>
              <a:rPr lang="en-US" altLang="ja-JP" dirty="0"/>
              <a:t>HTML</a:t>
            </a:r>
            <a:r>
              <a:rPr lang="ja-JP" altLang="en-US" dirty="0"/>
              <a:t>ファイルを</a:t>
            </a:r>
            <a:r>
              <a:rPr lang="en-US" altLang="ja-JP" dirty="0" err="1"/>
              <a:t>UIWebView</a:t>
            </a:r>
            <a:r>
              <a:rPr lang="ja-JP" altLang="en-US" dirty="0"/>
              <a:t>で開く</a:t>
            </a:r>
          </a:p>
          <a:p>
            <a:r>
              <a:rPr lang="en-US" altLang="ja-JP" dirty="0" err="1"/>
              <a:t>WebViewJavascriptBridge</a:t>
            </a:r>
            <a:r>
              <a:rPr lang="ja-JP" altLang="en-US" dirty="0"/>
              <a:t>を利用して</a:t>
            </a:r>
            <a:r>
              <a:rPr lang="en-US" altLang="ja-JP" dirty="0" err="1"/>
              <a:t>ObjC</a:t>
            </a:r>
            <a:r>
              <a:rPr lang="ja-JP" altLang="en-US" dirty="0"/>
              <a:t>と</a:t>
            </a:r>
            <a:r>
              <a:rPr lang="en-US" altLang="ja-JP" dirty="0" err="1"/>
              <a:t>javascript</a:t>
            </a:r>
            <a:r>
              <a:rPr lang="ja-JP" altLang="en-US" dirty="0"/>
              <a:t>を</a:t>
            </a:r>
            <a:r>
              <a:rPr lang="en-US" altLang="ja-JP" dirty="0"/>
              <a:t>bridge</a:t>
            </a:r>
            <a:r>
              <a:rPr lang="ja-JP" altLang="en-US" dirty="0"/>
              <a:t>させる</a:t>
            </a:r>
          </a:p>
          <a:p>
            <a:r>
              <a:rPr lang="en-US" altLang="ja-JP" dirty="0"/>
              <a:t>JavaScript</a:t>
            </a:r>
            <a:r>
              <a:rPr lang="ja-JP" altLang="en-US" dirty="0"/>
              <a:t>の命令を実行することで</a:t>
            </a:r>
            <a:r>
              <a:rPr lang="en-US" altLang="ja-JP" dirty="0"/>
              <a:t>Pepper</a:t>
            </a:r>
            <a:r>
              <a:rPr lang="ja-JP" altLang="en-US" dirty="0"/>
              <a:t>の</a:t>
            </a:r>
            <a:r>
              <a:rPr lang="en-US" altLang="ja-JP" dirty="0" err="1"/>
              <a:t>NAOqi</a:t>
            </a:r>
            <a:r>
              <a:rPr lang="ja-JP" altLang="en-US" dirty="0"/>
              <a:t>の</a:t>
            </a:r>
            <a:r>
              <a:rPr lang="en-US" altLang="ja-JP" dirty="0"/>
              <a:t>API</a:t>
            </a:r>
            <a:r>
              <a:rPr lang="ja-JP" altLang="en-US" dirty="0"/>
              <a:t>に対して操作コマンドを送る、または</a:t>
            </a:r>
            <a:r>
              <a:rPr lang="en-US" altLang="ja-JP" dirty="0"/>
              <a:t>pepper</a:t>
            </a:r>
            <a:r>
              <a:rPr lang="ja-JP" altLang="en-US" dirty="0"/>
              <a:t>のイベントを受け取って</a:t>
            </a:r>
            <a:r>
              <a:rPr lang="en-US" altLang="ja-JP" dirty="0" err="1"/>
              <a:t>ObjC</a:t>
            </a:r>
            <a:r>
              <a:rPr lang="ja-JP" altLang="en-US" dirty="0"/>
              <a:t>の処理を</a:t>
            </a:r>
            <a:r>
              <a:rPr lang="ja-JP" altLang="en-US" dirty="0" smtClean="0"/>
              <a:t>呼び出す</a:t>
            </a:r>
            <a:r>
              <a:rPr lang="en-US" altLang="ja-JP" dirty="0" smtClean="0"/>
              <a:t/>
            </a:r>
            <a:br>
              <a:rPr lang="en-US" altLang="ja-JP" dirty="0" smtClean="0"/>
            </a:br>
            <a:r>
              <a:rPr kumimoji="1" lang="en-US" altLang="ja-JP" dirty="0" smtClean="0"/>
              <a:t/>
            </a:r>
            <a:br>
              <a:rPr kumimoji="1" lang="en-US" altLang="ja-JP" dirty="0" smtClean="0"/>
            </a:br>
            <a:endParaRPr kumimoji="1" lang="en-US" altLang="ja-JP" dirty="0"/>
          </a:p>
          <a:p>
            <a:r>
              <a:rPr lang="en-US" altLang="ja-JP" dirty="0" smtClean="0"/>
              <a:t>iOS</a:t>
            </a:r>
            <a:r>
              <a:rPr lang="ja-JP" altLang="en-US" dirty="0"/>
              <a:t>から</a:t>
            </a:r>
            <a:r>
              <a:rPr lang="en-US" altLang="ja-JP" dirty="0"/>
              <a:t>Pepper</a:t>
            </a:r>
            <a:r>
              <a:rPr lang="ja-JP" altLang="en-US" dirty="0"/>
              <a:t>に命令を送る</a:t>
            </a:r>
          </a:p>
          <a:p>
            <a:r>
              <a:rPr lang="en-US" altLang="ja-JP" dirty="0" err="1"/>
              <a:t>QiSession</a:t>
            </a:r>
            <a:r>
              <a:rPr lang="ja-JP" altLang="en-US" dirty="0"/>
              <a:t>を生成して</a:t>
            </a:r>
            <a:r>
              <a:rPr lang="en-US" altLang="ja-JP" dirty="0"/>
              <a:t>pepper</a:t>
            </a:r>
            <a:r>
              <a:rPr lang="ja-JP" altLang="en-US" dirty="0"/>
              <a:t>とリアルタイムチャット接続を確立する</a:t>
            </a:r>
          </a:p>
          <a:p>
            <a:r>
              <a:rPr lang="en-US" altLang="ja-JP" dirty="0"/>
              <a:t>pepper</a:t>
            </a:r>
            <a:r>
              <a:rPr lang="ja-JP" altLang="en-US" dirty="0"/>
              <a:t>に命令を送るために</a:t>
            </a:r>
            <a:r>
              <a:rPr lang="en-US" altLang="ja-JP" dirty="0" err="1"/>
              <a:t>ALProxy</a:t>
            </a:r>
            <a:r>
              <a:rPr lang="ja-JP" altLang="en-US" dirty="0"/>
              <a:t>のインスタンスを保持</a:t>
            </a:r>
          </a:p>
          <a:p>
            <a:r>
              <a:rPr lang="ja-JP" altLang="en-US" dirty="0" smtClean="0"/>
              <a:t>登録したメソッドを</a:t>
            </a:r>
            <a:r>
              <a:rPr lang="en-US" altLang="ja-JP" dirty="0" err="1" smtClean="0"/>
              <a:t>ObjC</a:t>
            </a:r>
            <a:r>
              <a:rPr lang="ja-JP" altLang="en-US" dirty="0" smtClean="0"/>
              <a:t>で呼び出す</a:t>
            </a:r>
            <a:r>
              <a:rPr kumimoji="1" lang="en-US" altLang="ja-JP" dirty="0" smtClean="0"/>
              <a:t/>
            </a:r>
            <a:br>
              <a:rPr kumimoji="1" lang="en-US" altLang="ja-JP" dirty="0" smtClean="0"/>
            </a:br>
            <a:endParaRPr kumimoji="1" lang="en-US" altLang="ja-JP" dirty="0" smtClean="0"/>
          </a:p>
          <a:p>
            <a:endParaRPr kumimoji="1" lang="en-US" altLang="ja-JP" dirty="0"/>
          </a:p>
          <a:p>
            <a:r>
              <a:rPr kumimoji="1" lang="ja-JP" altLang="en-US" dirty="0" smtClean="0"/>
              <a:t>参考</a:t>
            </a:r>
            <a:r>
              <a:rPr kumimoji="1" lang="en-US" altLang="ja-JP" dirty="0" smtClean="0"/>
              <a:t>URL</a:t>
            </a:r>
          </a:p>
          <a:p>
            <a:r>
              <a:rPr kumimoji="1" lang="en-US" altLang="ja-JP" dirty="0"/>
              <a:t>http://satoshin2071.github.io/</a:t>
            </a:r>
            <a:r>
              <a:rPr kumimoji="1" lang="en-US" altLang="ja-JP" dirty="0" err="1"/>
              <a:t>qimessagingdeiostopepperwoxiang-hu-niyaritorisurusanpuru</a:t>
            </a:r>
            <a:r>
              <a:rPr kumimoji="1" lang="en-US" altLang="ja-JP" dirty="0" smtClean="0"/>
              <a:t>/</a:t>
            </a:r>
            <a:br>
              <a:rPr kumimoji="1" lang="en-US" altLang="ja-JP" dirty="0" smtClean="0"/>
            </a:br>
            <a:endParaRPr lang="ja-JP" altLang="en-US" dirty="0"/>
          </a:p>
        </p:txBody>
      </p:sp>
      <p:sp>
        <p:nvSpPr>
          <p:cNvPr id="3" name="タイトル 2"/>
          <p:cNvSpPr>
            <a:spLocks noGrp="1"/>
          </p:cNvSpPr>
          <p:nvPr>
            <p:ph type="title"/>
          </p:nvPr>
        </p:nvSpPr>
        <p:spPr/>
        <p:txBody>
          <a:bodyPr/>
          <a:lstStyle/>
          <a:p>
            <a:endParaRPr kumimoji="1" lang="ja-JP" altLang="en-US"/>
          </a:p>
        </p:txBody>
      </p:sp>
      <p:sp>
        <p:nvSpPr>
          <p:cNvPr id="4" name="サブタイトル 3"/>
          <p:cNvSpPr>
            <a:spLocks noGrp="1"/>
          </p:cNvSpPr>
          <p:nvPr>
            <p:ph type="subTitle" idx="2"/>
          </p:nvPr>
        </p:nvSpPr>
        <p:spPr/>
        <p:txBody>
          <a:bodyPr/>
          <a:lstStyle/>
          <a:p>
            <a:r>
              <a:rPr kumimoji="1" lang="en-US" altLang="ja-JP" dirty="0" smtClean="0"/>
              <a:t>iOS </a:t>
            </a:r>
            <a:r>
              <a:rPr kumimoji="1" lang="ja-JP" altLang="en-US" dirty="0" smtClean="0"/>
              <a:t>アプリケーションとの連動方法</a:t>
            </a:r>
            <a:endParaRPr kumimoji="1" lang="ja-JP" altLang="en-US" dirty="0"/>
          </a:p>
        </p:txBody>
      </p:sp>
    </p:spTree>
    <p:extLst>
      <p:ext uri="{BB962C8B-B14F-4D97-AF65-F5344CB8AC3E}">
        <p14:creationId xmlns:p14="http://schemas.microsoft.com/office/powerpoint/2010/main" val="21126096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p:txBody>
          <a:bodyPr/>
          <a:lstStyle/>
          <a:p>
            <a:r>
              <a:rPr lang="en-US" altLang="ja-JP" dirty="0" smtClean="0"/>
              <a:t>&lt;head&gt;&lt;/head&gt;</a:t>
            </a:r>
            <a:r>
              <a:rPr lang="ja-JP" altLang="en-US" dirty="0" smtClean="0"/>
              <a:t>に</a:t>
            </a:r>
            <a:endParaRPr lang="en-US" altLang="ja-JP" dirty="0" smtClean="0"/>
          </a:p>
          <a:p>
            <a:r>
              <a:rPr lang="en-US" altLang="ja-JP" dirty="0" smtClean="0"/>
              <a:t>&lt;</a:t>
            </a:r>
            <a:r>
              <a:rPr lang="en-US" altLang="ja-JP" dirty="0"/>
              <a:t>script </a:t>
            </a:r>
            <a:r>
              <a:rPr lang="en-US" altLang="ja-JP" dirty="0" err="1"/>
              <a:t>src</a:t>
            </a:r>
            <a:r>
              <a:rPr lang="en-US" altLang="ja-JP" dirty="0"/>
              <a:t>="/libs/</a:t>
            </a:r>
            <a:r>
              <a:rPr lang="en-US" altLang="ja-JP" dirty="0" err="1"/>
              <a:t>qimessaging</a:t>
            </a:r>
            <a:r>
              <a:rPr lang="en-US" altLang="ja-JP" dirty="0"/>
              <a:t>/1.0/</a:t>
            </a:r>
            <a:r>
              <a:rPr lang="en-US" altLang="ja-JP" dirty="0" err="1"/>
              <a:t>qimessaging.js</a:t>
            </a:r>
            <a:r>
              <a:rPr lang="en-US" altLang="ja-JP" dirty="0"/>
              <a:t>"&gt;&lt;/script&gt; </a:t>
            </a:r>
            <a:endParaRPr lang="en-US" altLang="ja-JP" dirty="0" smtClean="0"/>
          </a:p>
          <a:p>
            <a:r>
              <a:rPr lang="en-US" altLang="ja-JP" dirty="0" err="1" smtClean="0"/>
              <a:t>javascript</a:t>
            </a:r>
            <a:r>
              <a:rPr lang="ja-JP" altLang="en-US" dirty="0" smtClean="0"/>
              <a:t>ファイルに</a:t>
            </a:r>
            <a:endParaRPr lang="en-US" altLang="ja-JP" dirty="0" smtClean="0"/>
          </a:p>
          <a:p>
            <a:r>
              <a:rPr lang="en-US" altLang="ja-JP" dirty="0"/>
              <a:t/>
            </a:r>
            <a:br>
              <a:rPr lang="en-US" altLang="ja-JP" dirty="0"/>
            </a:br>
            <a:r>
              <a:rPr lang="en-US" altLang="ja-JP" dirty="0" err="1"/>
              <a:t>var</a:t>
            </a:r>
            <a:r>
              <a:rPr lang="en-US" altLang="ja-JP" dirty="0"/>
              <a:t> session = new </a:t>
            </a:r>
            <a:r>
              <a:rPr lang="en-US" altLang="ja-JP" dirty="0" err="1"/>
              <a:t>QiSession</a:t>
            </a:r>
            <a:r>
              <a:rPr lang="en-US" altLang="ja-JP" dirty="0" smtClean="0"/>
              <a:t>();</a:t>
            </a:r>
            <a:br>
              <a:rPr lang="en-US" altLang="ja-JP" dirty="0" smtClean="0"/>
            </a:br>
            <a:r>
              <a:rPr lang="en-US" altLang="ja-JP" dirty="0" smtClean="0"/>
              <a:t> </a:t>
            </a:r>
            <a:r>
              <a:rPr lang="en-US" altLang="ja-JP" dirty="0"/>
              <a:t>function </a:t>
            </a:r>
            <a:r>
              <a:rPr lang="en-US" altLang="ja-JP" dirty="0" err="1"/>
              <a:t>sampleButtonClicked</a:t>
            </a:r>
            <a:r>
              <a:rPr lang="en-US" altLang="ja-JP" dirty="0"/>
              <a:t>() </a:t>
            </a:r>
            <a:r>
              <a:rPr lang="en-US" altLang="ja-JP" dirty="0" smtClean="0"/>
              <a:t>{</a:t>
            </a:r>
            <a:br>
              <a:rPr lang="en-US" altLang="ja-JP" dirty="0" smtClean="0"/>
            </a:br>
            <a:r>
              <a:rPr lang="en-US" altLang="ja-JP" dirty="0" smtClean="0"/>
              <a:t>  </a:t>
            </a:r>
            <a:r>
              <a:rPr lang="en-US" altLang="ja-JP" dirty="0" err="1" smtClean="0"/>
              <a:t>session.service</a:t>
            </a:r>
            <a:r>
              <a:rPr lang="en-US" altLang="ja-JP" dirty="0"/>
              <a:t>("</a:t>
            </a:r>
            <a:r>
              <a:rPr lang="en-US" altLang="ja-JP" dirty="0" err="1"/>
              <a:t>ALMemory</a:t>
            </a:r>
            <a:r>
              <a:rPr lang="en-US" altLang="ja-JP" dirty="0"/>
              <a:t>").done(function (</a:t>
            </a:r>
            <a:r>
              <a:rPr lang="en-US" altLang="ja-JP" dirty="0" err="1"/>
              <a:t>ALMemory</a:t>
            </a:r>
            <a:r>
              <a:rPr lang="en-US" altLang="ja-JP" dirty="0"/>
              <a:t>) </a:t>
            </a:r>
            <a:r>
              <a:rPr lang="en-US" altLang="ja-JP" dirty="0" smtClean="0"/>
              <a:t>{</a:t>
            </a:r>
            <a:br>
              <a:rPr lang="en-US" altLang="ja-JP" dirty="0" smtClean="0"/>
            </a:br>
            <a:r>
              <a:rPr lang="en-US" altLang="ja-JP" dirty="0" smtClean="0"/>
              <a:t>   </a:t>
            </a:r>
            <a:r>
              <a:rPr lang="en-US" altLang="ja-JP" dirty="0" err="1" smtClean="0"/>
              <a:t>console.log</a:t>
            </a:r>
            <a:r>
              <a:rPr lang="en-US" altLang="ja-JP" dirty="0"/>
              <a:t>("</a:t>
            </a:r>
            <a:r>
              <a:rPr lang="en-US" altLang="ja-JP" dirty="0" err="1"/>
              <a:t>ALMemory</a:t>
            </a:r>
            <a:r>
              <a:rPr lang="ja-JP" altLang="en-US" dirty="0"/>
              <a:t>取得成功</a:t>
            </a:r>
            <a:r>
              <a:rPr lang="en-US" altLang="ja-JP" dirty="0" smtClean="0"/>
              <a:t>");</a:t>
            </a:r>
            <a:br>
              <a:rPr lang="en-US" altLang="ja-JP" dirty="0" smtClean="0"/>
            </a:br>
            <a:r>
              <a:rPr lang="en-US" altLang="ja-JP" dirty="0" smtClean="0"/>
              <a:t>   </a:t>
            </a:r>
            <a:r>
              <a:rPr lang="en-US" altLang="ja-JP" dirty="0" err="1" smtClean="0"/>
              <a:t>ALMemory.raiseEvent</a:t>
            </a:r>
            <a:r>
              <a:rPr lang="en-US" altLang="ja-JP" dirty="0"/>
              <a:t>("</a:t>
            </a:r>
            <a:r>
              <a:rPr lang="en-US" altLang="ja-JP" dirty="0" err="1"/>
              <a:t>PepperQiMessaging</a:t>
            </a:r>
            <a:r>
              <a:rPr lang="en-US" altLang="ja-JP" dirty="0"/>
              <a:t>/</a:t>
            </a:r>
            <a:r>
              <a:rPr lang="en-US" altLang="ja-JP" dirty="0" err="1"/>
              <a:t>fromtablet</a:t>
            </a:r>
            <a:r>
              <a:rPr lang="en-US" altLang="ja-JP" dirty="0"/>
              <a:t>", "</a:t>
            </a:r>
            <a:r>
              <a:rPr lang="ja-JP" altLang="en-US" dirty="0"/>
              <a:t>押したね</a:t>
            </a:r>
            <a:r>
              <a:rPr lang="en-US" altLang="ja-JP" dirty="0" smtClean="0"/>
              <a:t>");</a:t>
            </a:r>
            <a:br>
              <a:rPr lang="en-US" altLang="ja-JP" dirty="0" smtClean="0"/>
            </a:br>
            <a:r>
              <a:rPr lang="en-US" altLang="ja-JP" dirty="0" smtClean="0"/>
              <a:t> });</a:t>
            </a:r>
            <a:br>
              <a:rPr lang="en-US" altLang="ja-JP" dirty="0" smtClean="0"/>
            </a:br>
            <a:r>
              <a:rPr lang="en-US" altLang="ja-JP" dirty="0" smtClean="0"/>
              <a:t>}</a:t>
            </a:r>
          </a:p>
          <a:p>
            <a:r>
              <a:rPr kumimoji="1" lang="ja-JP" altLang="en-US" dirty="0" smtClean="0">
                <a:solidFill>
                  <a:schemeClr val="tx1"/>
                </a:solidFill>
              </a:rPr>
              <a:t>と記述</a:t>
            </a:r>
            <a:endParaRPr kumimoji="1" lang="en-US" altLang="ja-JP" dirty="0" smtClean="0">
              <a:solidFill>
                <a:schemeClr val="tx1"/>
              </a:solidFill>
              <a:hlinkClick r:id="rId3"/>
            </a:endParaRPr>
          </a:p>
          <a:p>
            <a:endParaRPr kumimoji="1" lang="en-US" altLang="ja-JP" dirty="0" smtClean="0">
              <a:hlinkClick r:id="rId3"/>
            </a:endParaRPr>
          </a:p>
          <a:p>
            <a:r>
              <a:rPr kumimoji="1" lang="ja-JP" altLang="en-US" dirty="0" smtClean="0">
                <a:hlinkClick r:id="rId3"/>
              </a:rPr>
              <a:t>参考</a:t>
            </a:r>
            <a:r>
              <a:rPr kumimoji="1" lang="en-US" altLang="ja-JP" dirty="0" smtClean="0">
                <a:hlinkClick r:id="rId3"/>
              </a:rPr>
              <a:t>URL</a:t>
            </a:r>
            <a:br>
              <a:rPr kumimoji="1" lang="en-US" altLang="ja-JP" dirty="0" smtClean="0">
                <a:hlinkClick r:id="rId3"/>
              </a:rPr>
            </a:br>
            <a:r>
              <a:rPr kumimoji="1" lang="en-US" altLang="ja-JP" dirty="0" smtClean="0">
                <a:hlinkClick r:id="rId3"/>
              </a:rPr>
              <a:t>https</a:t>
            </a:r>
            <a:r>
              <a:rPr kumimoji="1" lang="en-US" altLang="ja-JP" dirty="0">
                <a:hlinkClick r:id="rId3"/>
              </a:rPr>
              <a:t>://</a:t>
            </a:r>
            <a:r>
              <a:rPr kumimoji="1" lang="en-US" altLang="ja-JP" dirty="0" smtClean="0">
                <a:hlinkClick r:id="rId3"/>
              </a:rPr>
              <a:t>qiita.com/Atelier-Akihabara/items/716e88b306db12751c9b</a:t>
            </a:r>
            <a:endParaRPr kumimoji="1" lang="en-US" altLang="ja-JP" dirty="0" smtClean="0"/>
          </a:p>
          <a:p>
            <a:endParaRPr kumimoji="1" lang="ja-JP" altLang="en-US" dirty="0"/>
          </a:p>
        </p:txBody>
      </p:sp>
      <p:sp>
        <p:nvSpPr>
          <p:cNvPr id="3" name="タイトル 2"/>
          <p:cNvSpPr>
            <a:spLocks noGrp="1"/>
          </p:cNvSpPr>
          <p:nvPr>
            <p:ph type="title"/>
          </p:nvPr>
        </p:nvSpPr>
        <p:spPr/>
        <p:txBody>
          <a:bodyPr/>
          <a:lstStyle/>
          <a:p>
            <a:endParaRPr kumimoji="1" lang="ja-JP" altLang="en-US"/>
          </a:p>
        </p:txBody>
      </p:sp>
      <p:sp>
        <p:nvSpPr>
          <p:cNvPr id="4" name="サブタイトル 3"/>
          <p:cNvSpPr>
            <a:spLocks noGrp="1"/>
          </p:cNvSpPr>
          <p:nvPr>
            <p:ph type="subTitle" idx="2"/>
          </p:nvPr>
        </p:nvSpPr>
        <p:spPr/>
        <p:txBody>
          <a:bodyPr/>
          <a:lstStyle/>
          <a:p>
            <a:r>
              <a:rPr kumimoji="1" lang="en-US" altLang="ja-JP" dirty="0" smtClean="0"/>
              <a:t>iOS </a:t>
            </a:r>
            <a:r>
              <a:rPr kumimoji="1" lang="ja-JP" altLang="en-US" dirty="0" smtClean="0"/>
              <a:t>アプリケーションとの連動方法</a:t>
            </a:r>
            <a:endParaRPr kumimoji="1" lang="ja-JP" altLang="en-US" dirty="0"/>
          </a:p>
        </p:txBody>
      </p:sp>
    </p:spTree>
    <p:extLst>
      <p:ext uri="{BB962C8B-B14F-4D97-AF65-F5344CB8AC3E}">
        <p14:creationId xmlns:p14="http://schemas.microsoft.com/office/powerpoint/2010/main" val="11532313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575042" y="3001119"/>
            <a:ext cx="8520832" cy="2246769"/>
          </a:xfrm>
          <a:prstGeom prst="rect">
            <a:avLst/>
          </a:prstGeom>
        </p:spPr>
        <p:txBody>
          <a:bodyPr wrap="square">
            <a:spAutoFit/>
          </a:bodyPr>
          <a:lstStyle/>
          <a:p>
            <a:endParaRPr lang="ja-JP" altLang="en-US" dirty="0"/>
          </a:p>
          <a:p>
            <a:r>
              <a:rPr lang="ja-JP" altLang="en-US" dirty="0">
                <a:solidFill>
                  <a:schemeClr val="bg1"/>
                </a:solidFill>
              </a:rPr>
              <a:t>発行日　　2017年2月14日　第1版　発行</a:t>
            </a:r>
          </a:p>
          <a:p>
            <a:endParaRPr lang="ja-JP" altLang="en-US" dirty="0">
              <a:solidFill>
                <a:schemeClr val="bg1"/>
              </a:solidFill>
            </a:endParaRPr>
          </a:p>
          <a:p>
            <a:r>
              <a:rPr lang="ja-JP" altLang="en-US" dirty="0">
                <a:solidFill>
                  <a:schemeClr val="bg1"/>
                </a:solidFill>
              </a:rPr>
              <a:t>執　筆　　大栄機工</a:t>
            </a:r>
          </a:p>
          <a:p>
            <a:endParaRPr lang="ja-JP" altLang="en-US" dirty="0">
              <a:solidFill>
                <a:schemeClr val="bg1"/>
              </a:solidFill>
            </a:endParaRPr>
          </a:p>
          <a:p>
            <a:r>
              <a:rPr lang="ja-JP" altLang="en-US" dirty="0">
                <a:solidFill>
                  <a:schemeClr val="bg1"/>
                </a:solidFill>
              </a:rPr>
              <a:t>連絡先　　大阪市淀川区新高4-10-29</a:t>
            </a:r>
          </a:p>
          <a:p>
            <a:r>
              <a:rPr lang="ja-JP" altLang="en-US" dirty="0">
                <a:solidFill>
                  <a:schemeClr val="bg1"/>
                </a:solidFill>
              </a:rPr>
              <a:t>　　　　　06-6399-7436</a:t>
            </a:r>
          </a:p>
          <a:p>
            <a:r>
              <a:rPr lang="ja-JP" altLang="en-US" dirty="0">
                <a:solidFill>
                  <a:schemeClr val="bg1"/>
                </a:solidFill>
              </a:rPr>
              <a:t>　　　　　http://daiei-kikou.com/</a:t>
            </a:r>
          </a:p>
          <a:p>
            <a:endParaRPr lang="ja-JP" altLang="en-US" dirty="0">
              <a:solidFill>
                <a:schemeClr val="bg1"/>
              </a:solidFill>
            </a:endParaRPr>
          </a:p>
          <a:p>
            <a:r>
              <a:rPr lang="ja-JP" altLang="en-US" dirty="0">
                <a:solidFill>
                  <a:schemeClr val="bg1"/>
                </a:solidFill>
              </a:rPr>
              <a:t>        </a:t>
            </a:r>
            <a:r>
              <a:rPr lang="en-US" altLang="ja-JP" dirty="0" smtClean="0">
                <a:solidFill>
                  <a:schemeClr val="bg1"/>
                </a:solidFill>
              </a:rPr>
              <a:t>※</a:t>
            </a:r>
            <a:r>
              <a:rPr lang="ja-JP" altLang="en-US" dirty="0" smtClean="0">
                <a:solidFill>
                  <a:schemeClr val="bg1"/>
                </a:solidFill>
              </a:rPr>
              <a:t>　許可</a:t>
            </a:r>
            <a:r>
              <a:rPr lang="ja-JP" altLang="en-US" dirty="0">
                <a:solidFill>
                  <a:schemeClr val="bg1"/>
                </a:solidFill>
              </a:rPr>
              <a:t>無く</a:t>
            </a:r>
            <a:r>
              <a:rPr lang="ja-JP" altLang="en-US" dirty="0" smtClean="0">
                <a:solidFill>
                  <a:schemeClr val="bg1"/>
                </a:solidFill>
              </a:rPr>
              <a:t>第三者</a:t>
            </a:r>
            <a:r>
              <a:rPr lang="ja-JP" altLang="en-US" dirty="0">
                <a:solidFill>
                  <a:schemeClr val="bg1"/>
                </a:solidFill>
              </a:rPr>
              <a:t>への譲渡、オークションへの出品、無断転載などはお辞め下さい。</a:t>
            </a:r>
          </a:p>
        </p:txBody>
      </p:sp>
    </p:spTree>
    <p:extLst>
      <p:ext uri="{BB962C8B-B14F-4D97-AF65-F5344CB8AC3E}">
        <p14:creationId xmlns:p14="http://schemas.microsoft.com/office/powerpoint/2010/main" val="4709163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Shape 730"/>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トピックファイルの作成</a:t>
            </a:r>
          </a:p>
        </p:txBody>
      </p:sp>
      <p:sp>
        <p:nvSpPr>
          <p:cNvPr id="731" name="Shape 731"/>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115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①”</a:t>
            </a:r>
            <a:r>
              <a:rPr lang="en-US" sz="1700" b="0" i="0" u="none" strike="noStrike" cap="none" dirty="0" err="1">
                <a:solidFill>
                  <a:srgbClr val="1E4E79"/>
                </a:solidFill>
                <a:sym typeface="Arial"/>
              </a:rPr>
              <a:t>プロジェクトの内容”パネルにダイアログのトピックを作成します</a:t>
            </a:r>
            <a:r>
              <a:rPr lang="en-US" sz="1700" b="0" i="0" u="none" strike="noStrike" cap="none" dirty="0">
                <a:solidFill>
                  <a:srgbClr val="1E4E79"/>
                </a:solidFill>
                <a:sym typeface="Arial"/>
              </a:rPr>
              <a:t>。</a:t>
            </a:r>
          </a:p>
          <a:p>
            <a:pPr marL="0" marR="0" lvl="0" indent="0" algn="l" rtl="0">
              <a:lnSpc>
                <a:spcPct val="115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②日本語の会話を設定し、トピックの名前を設定します。</a:t>
            </a:r>
          </a:p>
          <a:p>
            <a:pPr marL="0" marR="0" lvl="0" indent="0" algn="l" rtl="0">
              <a:lnSpc>
                <a:spcPct val="115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③トピックファイルが出来ました！</a:t>
            </a:r>
          </a:p>
        </p:txBody>
      </p:sp>
      <p:sp>
        <p:nvSpPr>
          <p:cNvPr id="732" name="Shape 732"/>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Ex　高度な対話を実現しよう</a:t>
            </a:r>
          </a:p>
        </p:txBody>
      </p:sp>
      <p:pic>
        <p:nvPicPr>
          <p:cNvPr id="733" name="Shape 733"/>
          <p:cNvPicPr preferRelativeResize="0"/>
          <p:nvPr/>
        </p:nvPicPr>
        <p:blipFill rotWithShape="1">
          <a:blip r:embed="rId3">
            <a:alphaModFix/>
          </a:blip>
          <a:srcRect t="10143" r="80284" b="40421"/>
          <a:stretch/>
        </p:blipFill>
        <p:spPr>
          <a:xfrm>
            <a:off x="1502264" y="3363455"/>
            <a:ext cx="2146800" cy="3025499"/>
          </a:xfrm>
          <a:prstGeom prst="rect">
            <a:avLst/>
          </a:prstGeom>
          <a:noFill/>
          <a:ln>
            <a:noFill/>
          </a:ln>
        </p:spPr>
      </p:pic>
      <p:pic>
        <p:nvPicPr>
          <p:cNvPr id="734" name="Shape 734"/>
          <p:cNvPicPr preferRelativeResize="0"/>
          <p:nvPr/>
        </p:nvPicPr>
        <p:blipFill rotWithShape="1">
          <a:blip r:embed="rId4">
            <a:alphaModFix/>
          </a:blip>
          <a:srcRect/>
          <a:stretch/>
        </p:blipFill>
        <p:spPr>
          <a:xfrm>
            <a:off x="4416277" y="3356642"/>
            <a:ext cx="1996800" cy="3039300"/>
          </a:xfrm>
          <a:prstGeom prst="rect">
            <a:avLst/>
          </a:prstGeom>
          <a:noFill/>
          <a:ln>
            <a:noFill/>
          </a:ln>
        </p:spPr>
      </p:pic>
      <p:pic>
        <p:nvPicPr>
          <p:cNvPr id="735" name="Shape 735"/>
          <p:cNvPicPr preferRelativeResize="0"/>
          <p:nvPr/>
        </p:nvPicPr>
        <p:blipFill rotWithShape="1">
          <a:blip r:embed="rId5">
            <a:alphaModFix/>
          </a:blip>
          <a:srcRect t="12280" r="86581" b="53926"/>
          <a:stretch/>
        </p:blipFill>
        <p:spPr>
          <a:xfrm>
            <a:off x="7180406" y="3356642"/>
            <a:ext cx="2146800" cy="3039300"/>
          </a:xfrm>
          <a:prstGeom prst="rect">
            <a:avLst/>
          </a:prstGeom>
          <a:noFill/>
          <a:ln>
            <a:noFill/>
          </a:ln>
        </p:spPr>
      </p:pic>
      <p:cxnSp>
        <p:nvCxnSpPr>
          <p:cNvPr id="736" name="Shape 736"/>
          <p:cNvCxnSpPr/>
          <p:nvPr/>
        </p:nvCxnSpPr>
        <p:spPr>
          <a:xfrm>
            <a:off x="3648948" y="4876198"/>
            <a:ext cx="767400" cy="0"/>
          </a:xfrm>
          <a:prstGeom prst="straightConnector1">
            <a:avLst/>
          </a:prstGeom>
          <a:noFill/>
          <a:ln w="76200" cap="flat" cmpd="sng">
            <a:solidFill>
              <a:srgbClr val="000000"/>
            </a:solidFill>
            <a:prstDash val="solid"/>
            <a:round/>
            <a:headEnd type="none" w="med" len="med"/>
            <a:tailEnd type="triangle" w="lg" len="lg"/>
          </a:ln>
        </p:spPr>
      </p:cxnSp>
      <p:cxnSp>
        <p:nvCxnSpPr>
          <p:cNvPr id="737" name="Shape 737"/>
          <p:cNvCxnSpPr>
            <a:stCxn id="734" idx="3"/>
            <a:endCxn id="735" idx="1"/>
          </p:cNvCxnSpPr>
          <p:nvPr/>
        </p:nvCxnSpPr>
        <p:spPr>
          <a:xfrm>
            <a:off x="6413077" y="4876293"/>
            <a:ext cx="767400" cy="0"/>
          </a:xfrm>
          <a:prstGeom prst="straightConnector1">
            <a:avLst/>
          </a:prstGeom>
          <a:noFill/>
          <a:ln w="76200" cap="flat" cmpd="sng">
            <a:solidFill>
              <a:srgbClr val="000000"/>
            </a:solidFill>
            <a:prstDash val="solid"/>
            <a:round/>
            <a:headEnd type="none" w="med" len="med"/>
            <a:tailEnd type="triangle" w="lg" len="lg"/>
          </a:ln>
        </p:spPr>
      </p:cxnSp>
      <p:sp>
        <p:nvSpPr>
          <p:cNvPr id="738" name="Shape 738"/>
          <p:cNvSpPr txBox="1"/>
          <p:nvPr/>
        </p:nvSpPr>
        <p:spPr>
          <a:xfrm>
            <a:off x="4550475" y="3701764"/>
            <a:ext cx="1729499" cy="244500"/>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739" name="Shape 739"/>
          <p:cNvSpPr txBox="1"/>
          <p:nvPr/>
        </p:nvSpPr>
        <p:spPr>
          <a:xfrm>
            <a:off x="4531669" y="5093405"/>
            <a:ext cx="1147200" cy="150299"/>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740" name="Shape 740"/>
          <p:cNvSpPr txBox="1"/>
          <p:nvPr/>
        </p:nvSpPr>
        <p:spPr>
          <a:xfrm>
            <a:off x="7240005" y="5225042"/>
            <a:ext cx="1996800" cy="752099"/>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741" name="Shape 741"/>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3</a:t>
            </a:fld>
            <a:endParaRPr lang="en-US"/>
          </a:p>
        </p:txBody>
      </p:sp>
      <p:sp>
        <p:nvSpPr>
          <p:cNvPr id="742" name="Shape 742"/>
          <p:cNvSpPr/>
          <p:nvPr/>
        </p:nvSpPr>
        <p:spPr>
          <a:xfrm>
            <a:off x="5254243" y="2924343"/>
            <a:ext cx="320699" cy="326099"/>
          </a:xfrm>
          <a:prstGeom prst="wedgeRoundRectCallout">
            <a:avLst>
              <a:gd name="adj1" fmla="val 10754"/>
              <a:gd name="adj2" fmla="val 104124"/>
              <a:gd name="adj3" fmla="val 0"/>
            </a:avLst>
          </a:prstGeom>
          <a:solidFill>
            <a:srgbClr val="FFFFFF"/>
          </a:solidFill>
          <a:ln w="28575" cap="flat" cmpd="sng">
            <a:solidFill>
              <a:srgbClr val="000000"/>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700" b="0" i="0" u="none" strike="noStrike" cap="none">
                <a:solidFill>
                  <a:srgbClr val="000000"/>
                </a:solidFill>
                <a:latin typeface="Arial"/>
                <a:ea typeface="Arial"/>
                <a:cs typeface="Arial"/>
                <a:sym typeface="Arial"/>
              </a:rPr>
              <a:t>②</a:t>
            </a:r>
          </a:p>
        </p:txBody>
      </p:sp>
      <p:sp>
        <p:nvSpPr>
          <p:cNvPr id="743" name="Shape 743"/>
          <p:cNvSpPr/>
          <p:nvPr/>
        </p:nvSpPr>
        <p:spPr>
          <a:xfrm>
            <a:off x="2415225" y="2924343"/>
            <a:ext cx="320699" cy="326099"/>
          </a:xfrm>
          <a:prstGeom prst="wedgeRoundRectCallout">
            <a:avLst>
              <a:gd name="adj1" fmla="val 4779"/>
              <a:gd name="adj2" fmla="val 92890"/>
              <a:gd name="adj3" fmla="val 0"/>
            </a:avLst>
          </a:prstGeom>
          <a:solidFill>
            <a:srgbClr val="FFFFFF"/>
          </a:solidFill>
          <a:ln w="28575" cap="flat" cmpd="sng">
            <a:solidFill>
              <a:srgbClr val="000000"/>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700" b="0" i="0" u="none" strike="noStrike" cap="none">
                <a:solidFill>
                  <a:srgbClr val="000000"/>
                </a:solidFill>
                <a:latin typeface="Arial"/>
                <a:ea typeface="Arial"/>
                <a:cs typeface="Arial"/>
                <a:sym typeface="Arial"/>
              </a:rPr>
              <a:t>①</a:t>
            </a:r>
          </a:p>
        </p:txBody>
      </p:sp>
      <p:sp>
        <p:nvSpPr>
          <p:cNvPr id="744" name="Shape 744"/>
          <p:cNvSpPr/>
          <p:nvPr/>
        </p:nvSpPr>
        <p:spPr>
          <a:xfrm>
            <a:off x="8093263" y="2924343"/>
            <a:ext cx="320699" cy="326099"/>
          </a:xfrm>
          <a:prstGeom prst="wedgeRoundRectCallout">
            <a:avLst>
              <a:gd name="adj1" fmla="val 12926"/>
              <a:gd name="adj2" fmla="val 100378"/>
              <a:gd name="adj3" fmla="val 0"/>
            </a:avLst>
          </a:prstGeom>
          <a:solidFill>
            <a:srgbClr val="FFFFFF"/>
          </a:solidFill>
          <a:ln w="28575" cap="flat" cmpd="sng">
            <a:solidFill>
              <a:srgbClr val="000000"/>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700"/>
              <a:t>③</a:t>
            </a:r>
          </a:p>
        </p:txBody>
      </p:sp>
      <p:pic>
        <p:nvPicPr>
          <p:cNvPr id="745" name="Shape 745"/>
          <p:cNvPicPr preferRelativeResize="0"/>
          <p:nvPr/>
        </p:nvPicPr>
        <p:blipFill>
          <a:blip r:embed="rId6">
            <a:alphaModFix/>
          </a:blip>
          <a:stretch>
            <a:fillRect/>
          </a:stretch>
        </p:blipFill>
        <p:spPr>
          <a:xfrm>
            <a:off x="193730" y="1163493"/>
            <a:ext cx="491643" cy="491643"/>
          </a:xfrm>
          <a:prstGeom prst="rect">
            <a:avLst/>
          </a:prstGeom>
          <a:noFill/>
          <a:ln>
            <a:noFill/>
          </a:ln>
        </p:spPr>
      </p:pic>
      <p:pic>
        <p:nvPicPr>
          <p:cNvPr id="746" name="Shape 746"/>
          <p:cNvPicPr preferRelativeResize="0"/>
          <p:nvPr/>
        </p:nvPicPr>
        <p:blipFill>
          <a:blip r:embed="rId7">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Shape 751"/>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①自分の設定したトピック名のフォルダから”~.</a:t>
            </a:r>
            <a:r>
              <a:rPr lang="en-US" sz="1700" b="0" i="0" u="none" strike="noStrike" cap="none" dirty="0" err="1">
                <a:solidFill>
                  <a:srgbClr val="1E4E79"/>
                </a:solidFill>
                <a:sym typeface="Arial"/>
              </a:rPr>
              <a:t>dig”ファイルをドラッグ&amp;ドロップすると</a:t>
            </a:r>
            <a:r>
              <a:rPr lang="en-US" dirty="0"/>
              <a:t>、</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ボックス化され、他のボックスと同じようにリンクでつなぐことが出来るようになります。</a:t>
            </a:r>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0" marR="0" lvl="0" indent="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0" marR="0" lvl="0" indent="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0" marR="0" lvl="0" indent="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0" marR="0" lvl="0" indent="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0" marR="0" lvl="0" indent="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0" marR="0" lvl="0" indent="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endParaRPr lang="en-US" dirty="0" smtClean="0"/>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②また、”~_</a:t>
            </a:r>
            <a:r>
              <a:rPr lang="en-US" sz="1700" b="0" i="0" u="none" strike="noStrike" cap="none" dirty="0" err="1">
                <a:solidFill>
                  <a:srgbClr val="1E4E79"/>
                </a:solidFill>
                <a:sym typeface="Arial"/>
              </a:rPr>
              <a:t>jpj.top”ファイルをダブルクリックすると</a:t>
            </a:r>
            <a:r>
              <a:rPr lang="en-US" sz="1700" b="0" i="0" u="none" strike="noStrike" cap="none" dirty="0">
                <a:solidFill>
                  <a:srgbClr val="1E4E79"/>
                </a:solidFill>
                <a:sym typeface="Arial"/>
              </a:rPr>
              <a:t>、</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右図のように会話の内容を設定出来るようになります。</a:t>
            </a:r>
          </a:p>
        </p:txBody>
      </p:sp>
      <p:sp>
        <p:nvSpPr>
          <p:cNvPr id="752" name="Shape 752"/>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トピックファイルの利用方法</a:t>
            </a:r>
          </a:p>
        </p:txBody>
      </p:sp>
      <p:sp>
        <p:nvSpPr>
          <p:cNvPr id="753" name="Shape 753"/>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Ex　高度な対話を実現しよう</a:t>
            </a:r>
          </a:p>
        </p:txBody>
      </p:sp>
      <p:pic>
        <p:nvPicPr>
          <p:cNvPr id="754" name="Shape 754"/>
          <p:cNvPicPr preferRelativeResize="0"/>
          <p:nvPr/>
        </p:nvPicPr>
        <p:blipFill rotWithShape="1">
          <a:blip r:embed="rId3">
            <a:alphaModFix/>
          </a:blip>
          <a:srcRect t="12173" r="86560" b="52762"/>
          <a:stretch/>
        </p:blipFill>
        <p:spPr>
          <a:xfrm>
            <a:off x="1081840" y="2522828"/>
            <a:ext cx="2203800" cy="2866800"/>
          </a:xfrm>
          <a:prstGeom prst="rect">
            <a:avLst/>
          </a:prstGeom>
          <a:noFill/>
          <a:ln>
            <a:noFill/>
          </a:ln>
        </p:spPr>
      </p:pic>
      <p:pic>
        <p:nvPicPr>
          <p:cNvPr id="755" name="Shape 755"/>
          <p:cNvPicPr preferRelativeResize="0"/>
          <p:nvPr/>
        </p:nvPicPr>
        <p:blipFill rotWithShape="1">
          <a:blip r:embed="rId4">
            <a:alphaModFix/>
          </a:blip>
          <a:srcRect/>
          <a:stretch/>
        </p:blipFill>
        <p:spPr>
          <a:xfrm>
            <a:off x="3550089" y="2522830"/>
            <a:ext cx="1864199" cy="1538699"/>
          </a:xfrm>
          <a:prstGeom prst="rect">
            <a:avLst/>
          </a:prstGeom>
          <a:noFill/>
          <a:ln>
            <a:noFill/>
          </a:ln>
        </p:spPr>
      </p:pic>
      <p:sp>
        <p:nvSpPr>
          <p:cNvPr id="756" name="Shape 756"/>
          <p:cNvSpPr txBox="1"/>
          <p:nvPr/>
        </p:nvSpPr>
        <p:spPr>
          <a:xfrm>
            <a:off x="1607108" y="4368981"/>
            <a:ext cx="1544400" cy="236400"/>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cxnSp>
        <p:nvCxnSpPr>
          <p:cNvPr id="757" name="Shape 757"/>
          <p:cNvCxnSpPr>
            <a:endCxn id="758" idx="1"/>
          </p:cNvCxnSpPr>
          <p:nvPr/>
        </p:nvCxnSpPr>
        <p:spPr>
          <a:xfrm rot="10800000" flipH="1">
            <a:off x="3036438" y="3617946"/>
            <a:ext cx="1268400" cy="834900"/>
          </a:xfrm>
          <a:prstGeom prst="straightConnector1">
            <a:avLst/>
          </a:prstGeom>
          <a:noFill/>
          <a:ln w="76200" cap="flat" cmpd="sng">
            <a:solidFill>
              <a:srgbClr val="FF0000"/>
            </a:solidFill>
            <a:prstDash val="solid"/>
            <a:round/>
            <a:headEnd type="none" w="med" len="med"/>
            <a:tailEnd type="triangle" w="lg" len="lg"/>
          </a:ln>
        </p:spPr>
      </p:cxnSp>
      <p:sp>
        <p:nvSpPr>
          <p:cNvPr id="758" name="Shape 758"/>
          <p:cNvSpPr txBox="1"/>
          <p:nvPr/>
        </p:nvSpPr>
        <p:spPr>
          <a:xfrm>
            <a:off x="4304838" y="3174096"/>
            <a:ext cx="887100" cy="887699"/>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pic>
        <p:nvPicPr>
          <p:cNvPr id="759" name="Shape 759"/>
          <p:cNvPicPr preferRelativeResize="0"/>
          <p:nvPr/>
        </p:nvPicPr>
        <p:blipFill rotWithShape="1">
          <a:blip r:embed="rId5">
            <a:alphaModFix/>
          </a:blip>
          <a:srcRect/>
          <a:stretch/>
        </p:blipFill>
        <p:spPr>
          <a:xfrm>
            <a:off x="5641532" y="2522829"/>
            <a:ext cx="4175400" cy="2866800"/>
          </a:xfrm>
          <a:prstGeom prst="rect">
            <a:avLst/>
          </a:prstGeom>
          <a:noFill/>
          <a:ln>
            <a:noFill/>
          </a:ln>
        </p:spPr>
      </p:pic>
      <p:sp>
        <p:nvSpPr>
          <p:cNvPr id="760" name="Shape 760"/>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4</a:t>
            </a:fld>
            <a:endParaRPr lang="en-US"/>
          </a:p>
        </p:txBody>
      </p:sp>
      <p:pic>
        <p:nvPicPr>
          <p:cNvPr id="761" name="Shape 761"/>
          <p:cNvPicPr preferRelativeResize="0"/>
          <p:nvPr/>
        </p:nvPicPr>
        <p:blipFill>
          <a:blip r:embed="rId6">
            <a:alphaModFix/>
          </a:blip>
          <a:stretch>
            <a:fillRect/>
          </a:stretch>
        </p:blipFill>
        <p:spPr>
          <a:xfrm>
            <a:off x="193730" y="1163493"/>
            <a:ext cx="491643" cy="491643"/>
          </a:xfrm>
          <a:prstGeom prst="rect">
            <a:avLst/>
          </a:prstGeom>
          <a:noFill/>
          <a:ln>
            <a:noFill/>
          </a:ln>
        </p:spPr>
      </p:pic>
      <p:pic>
        <p:nvPicPr>
          <p:cNvPr id="762" name="Shape 762"/>
          <p:cNvPicPr preferRelativeResize="0"/>
          <p:nvPr/>
        </p:nvPicPr>
        <p:blipFill>
          <a:blip r:embed="rId7">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Shape 767"/>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いろんな受け答え（１/２）</a:t>
            </a:r>
          </a:p>
        </p:txBody>
      </p:sp>
      <p:sp>
        <p:nvSpPr>
          <p:cNvPr id="768" name="Shape 768"/>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人間側の「言ったこと」、「</a:t>
            </a:r>
            <a:r>
              <a:rPr lang="en-US" sz="1700" b="0" i="0" u="none" strike="noStrike" cap="none" dirty="0" err="1">
                <a:solidFill>
                  <a:srgbClr val="1E4E79"/>
                </a:solidFill>
                <a:sym typeface="Arial"/>
              </a:rPr>
              <a:t>やったこと」に対してNAOが「どう返すか」というルールを記述するスクリプトについてみていきましょう</a:t>
            </a:r>
            <a:r>
              <a:rPr lang="en-US" sz="1700" b="0" i="0" u="none" strike="noStrike" cap="none" dirty="0">
                <a:solidFill>
                  <a:srgbClr val="1E4E79"/>
                </a:solidFill>
                <a:sym typeface="Arial"/>
              </a:rPr>
              <a:t>。</a:t>
            </a:r>
          </a:p>
          <a:p>
            <a:pPr marL="0" marR="0" lvl="0" indent="0" algn="l" rtl="0">
              <a:lnSpc>
                <a:spcPct val="90000"/>
              </a:lnSpc>
              <a:spcBef>
                <a:spcPts val="0"/>
              </a:spcBef>
              <a:spcAft>
                <a:spcPts val="0"/>
              </a:spcAft>
              <a:buClr>
                <a:srgbClr val="1E4E79"/>
              </a:buClr>
              <a:buSzPct val="25000"/>
              <a:buFont typeface="Arial"/>
              <a:buNone/>
            </a:pPr>
            <a:endParaRPr sz="1600" dirty="0"/>
          </a:p>
          <a:p>
            <a:pPr marL="317500" marR="0" lvl="0" indent="-254000" algn="l" rtl="0">
              <a:lnSpc>
                <a:spcPct val="90000"/>
              </a:lnSpc>
              <a:spcBef>
                <a:spcPts val="0"/>
              </a:spcBef>
              <a:spcAft>
                <a:spcPts val="0"/>
              </a:spcAft>
              <a:buClr>
                <a:srgbClr val="1E4E79"/>
              </a:buClr>
              <a:buSzPct val="100000"/>
              <a:buFont typeface="Arial"/>
              <a:buAutoNum type="arabicPeriod"/>
            </a:pPr>
            <a:r>
              <a:rPr lang="en-US" sz="1600" b="0" i="0" u="none" strike="noStrike" cap="none" dirty="0">
                <a:solidFill>
                  <a:srgbClr val="1E4E79"/>
                </a:solidFill>
                <a:sym typeface="Arial"/>
              </a:rPr>
              <a:t>【</a:t>
            </a:r>
            <a:r>
              <a:rPr lang="en-US" sz="1600" b="0" i="0" u="none" strike="noStrike" cap="none" dirty="0" err="1">
                <a:solidFill>
                  <a:srgbClr val="1E4E79"/>
                </a:solidFill>
                <a:sym typeface="Arial"/>
              </a:rPr>
              <a:t>基本】人間の言葉を</a:t>
            </a:r>
            <a:r>
              <a:rPr lang="en-US" sz="1600" b="0" i="0" u="none" strike="noStrike" cap="none" dirty="0" err="1">
                <a:solidFill>
                  <a:srgbClr val="00B0F0"/>
                </a:solidFill>
                <a:sym typeface="Arial"/>
              </a:rPr>
              <a:t>u</a:t>
            </a:r>
            <a:r>
              <a:rPr lang="en-US" sz="1600" b="0" i="0" u="none" strike="noStrike" cap="none" dirty="0">
                <a:solidFill>
                  <a:srgbClr val="00B0F0"/>
                </a:solidFill>
                <a:sym typeface="Arial"/>
              </a:rPr>
              <a:t>:(～)</a:t>
            </a:r>
            <a:r>
              <a:rPr lang="en-US" sz="1600" b="0" i="0" u="none" strike="noStrike" cap="none" dirty="0">
                <a:solidFill>
                  <a:srgbClr val="1E4E79"/>
                </a:solidFill>
                <a:sym typeface="Arial"/>
              </a:rPr>
              <a:t>と書いて、リアクションをその後に記述する。</a:t>
            </a:r>
          </a:p>
          <a:p>
            <a:pPr marL="0" marR="0" lvl="0" indent="0" algn="l" rtl="0">
              <a:lnSpc>
                <a:spcPct val="90000"/>
              </a:lnSpc>
              <a:spcBef>
                <a:spcPts val="0"/>
              </a:spcBef>
              <a:spcAft>
                <a:spcPts val="0"/>
              </a:spcAft>
              <a:buNone/>
            </a:pPr>
            <a:endParaRPr sz="1600" dirty="0"/>
          </a:p>
          <a:p>
            <a:pPr marL="0" marR="0" lvl="0" indent="317500" algn="l" rtl="0">
              <a:lnSpc>
                <a:spcPct val="90000"/>
              </a:lnSpc>
              <a:spcBef>
                <a:spcPts val="0"/>
              </a:spcBef>
              <a:spcAft>
                <a:spcPts val="0"/>
              </a:spcAft>
              <a:buNone/>
            </a:pPr>
            <a:r>
              <a:rPr lang="en-US" sz="1600" b="0" i="0" u="none" strike="noStrike" cap="none" dirty="0">
                <a:solidFill>
                  <a:srgbClr val="1E4E79"/>
                </a:solidFill>
                <a:sym typeface="Arial"/>
              </a:rPr>
              <a:t>例） </a:t>
            </a:r>
            <a:r>
              <a:rPr lang="en-US" sz="1600" b="0" i="0" u="none" strike="noStrike" cap="none" dirty="0">
                <a:solidFill>
                  <a:srgbClr val="00B0F0"/>
                </a:solidFill>
                <a:sym typeface="Arial"/>
              </a:rPr>
              <a:t>u:(鏡よ鏡、世界で一番美しいのは)そなたじゃ</a:t>
            </a:r>
          </a:p>
          <a:p>
            <a:pPr marL="0" marR="0" lvl="0" indent="0" algn="l" rtl="0">
              <a:lnSpc>
                <a:spcPct val="90000"/>
              </a:lnSpc>
              <a:spcBef>
                <a:spcPts val="0"/>
              </a:spcBef>
              <a:spcAft>
                <a:spcPts val="0"/>
              </a:spcAft>
              <a:buNone/>
            </a:pPr>
            <a:endParaRPr sz="1600" dirty="0"/>
          </a:p>
          <a:p>
            <a:pPr marL="0" marR="0" lvl="0" indent="0" algn="l" rtl="0">
              <a:lnSpc>
                <a:spcPct val="90000"/>
              </a:lnSpc>
              <a:spcBef>
                <a:spcPts val="0"/>
              </a:spcBef>
              <a:spcAft>
                <a:spcPts val="0"/>
              </a:spcAft>
              <a:buNone/>
            </a:pPr>
            <a:r>
              <a:rPr lang="en-US" sz="1600" dirty="0"/>
              <a:t>2. </a:t>
            </a:r>
            <a:r>
              <a:rPr lang="en-US" sz="1600" b="0" i="0" u="none" strike="noStrike" cap="none" dirty="0">
                <a:solidFill>
                  <a:srgbClr val="1E4E79"/>
                </a:solidFill>
                <a:sym typeface="Arial"/>
              </a:rPr>
              <a:t>人間の</a:t>
            </a:r>
            <a:r>
              <a:rPr lang="en-US" sz="1600" dirty="0"/>
              <a:t>省略された</a:t>
            </a:r>
            <a:r>
              <a:rPr lang="en-US" sz="1600" b="0" i="0" u="none" strike="noStrike" cap="none" dirty="0">
                <a:solidFill>
                  <a:srgbClr val="1E4E79"/>
                </a:solidFill>
                <a:sym typeface="Arial"/>
              </a:rPr>
              <a:t>表現に対応する。</a:t>
            </a:r>
          </a:p>
          <a:p>
            <a:pPr marL="0" marR="0" lvl="0" indent="0" algn="l" rtl="0">
              <a:lnSpc>
                <a:spcPct val="90000"/>
              </a:lnSpc>
              <a:spcBef>
                <a:spcPts val="0"/>
              </a:spcBef>
              <a:spcAft>
                <a:spcPts val="0"/>
              </a:spcAft>
              <a:buNone/>
            </a:pPr>
            <a:r>
              <a:rPr lang="en-US" sz="1600" dirty="0"/>
              <a:t>	中括弧</a:t>
            </a:r>
            <a:r>
              <a:rPr lang="en-US" sz="1600" dirty="0">
                <a:solidFill>
                  <a:srgbClr val="00B0F0"/>
                </a:solidFill>
              </a:rPr>
              <a:t>{ }</a:t>
            </a:r>
            <a:r>
              <a:rPr lang="en-US" sz="1600" dirty="0"/>
              <a:t>で括られた言葉は省略しても認識されます。</a:t>
            </a:r>
          </a:p>
          <a:p>
            <a:pPr marL="0" marR="0" lvl="0" indent="0" algn="l" rtl="0">
              <a:lnSpc>
                <a:spcPct val="90000"/>
              </a:lnSpc>
              <a:spcBef>
                <a:spcPts val="0"/>
              </a:spcBef>
              <a:spcAft>
                <a:spcPts val="0"/>
              </a:spcAft>
              <a:buNone/>
            </a:pPr>
            <a:endParaRPr sz="1600" dirty="0"/>
          </a:p>
          <a:p>
            <a:pPr marL="0" marR="0" lvl="0" indent="317500" algn="l" rtl="0">
              <a:lnSpc>
                <a:spcPct val="90000"/>
              </a:lnSpc>
              <a:spcBef>
                <a:spcPts val="0"/>
              </a:spcBef>
              <a:spcAft>
                <a:spcPts val="0"/>
              </a:spcAft>
              <a:buNone/>
            </a:pPr>
            <a:r>
              <a:rPr lang="en-US" sz="1600" b="0" i="0" u="none" strike="noStrike" cap="none" dirty="0" err="1">
                <a:solidFill>
                  <a:srgbClr val="1E4E79"/>
                </a:solidFill>
                <a:sym typeface="Arial"/>
              </a:rPr>
              <a:t>例）</a:t>
            </a:r>
            <a:r>
              <a:rPr lang="en-US" sz="1600" b="0" i="0" u="none" strike="noStrike" cap="none" dirty="0" err="1">
                <a:solidFill>
                  <a:srgbClr val="00B0F0"/>
                </a:solidFill>
                <a:sym typeface="Arial"/>
              </a:rPr>
              <a:t>u</a:t>
            </a:r>
            <a:r>
              <a:rPr lang="en-US" sz="1600" b="0" i="0" u="none" strike="noStrike" cap="none" dirty="0">
                <a:solidFill>
                  <a:srgbClr val="00B0F0"/>
                </a:solidFill>
                <a:sym typeface="Arial"/>
              </a:rPr>
              <a:t>:({</a:t>
            </a:r>
            <a:r>
              <a:rPr lang="en-US" sz="1600" dirty="0">
                <a:solidFill>
                  <a:srgbClr val="00B0F0"/>
                </a:solidFill>
              </a:rPr>
              <a:t>鏡よ鏡、鏡さん、</a:t>
            </a:r>
            <a:r>
              <a:rPr lang="en-US" sz="1600" b="0" i="0" u="none" strike="noStrike" cap="none" dirty="0">
                <a:solidFill>
                  <a:srgbClr val="00B0F0"/>
                </a:solidFill>
                <a:sym typeface="Arial"/>
              </a:rPr>
              <a:t>}世界{</a:t>
            </a:r>
            <a:r>
              <a:rPr lang="en-US" sz="1600" dirty="0">
                <a:solidFill>
                  <a:srgbClr val="00B0F0"/>
                </a:solidFill>
              </a:rPr>
              <a:t>で一番</a:t>
            </a:r>
            <a:r>
              <a:rPr lang="en-US" sz="1600" b="0" i="0" u="none" strike="noStrike" cap="none" dirty="0">
                <a:solidFill>
                  <a:srgbClr val="00B0F0"/>
                </a:solidFill>
                <a:sym typeface="Arial"/>
              </a:rPr>
              <a:t>}美しい{</a:t>
            </a:r>
            <a:r>
              <a:rPr lang="en-US" sz="1600" dirty="0">
                <a:solidFill>
                  <a:srgbClr val="00B0F0"/>
                </a:solidFill>
              </a:rPr>
              <a:t>のはだあれ？</a:t>
            </a:r>
            <a:r>
              <a:rPr lang="en-US" sz="1600" b="0" i="0" u="none" strike="noStrike" cap="none" dirty="0">
                <a:solidFill>
                  <a:srgbClr val="00B0F0"/>
                </a:solidFill>
                <a:sym typeface="Arial"/>
              </a:rPr>
              <a:t>})そなたじゃ</a:t>
            </a:r>
          </a:p>
          <a:p>
            <a:pPr marL="317500" marR="0" lvl="0" indent="330200" algn="l" rtl="0">
              <a:lnSpc>
                <a:spcPct val="90000"/>
              </a:lnSpc>
              <a:spcBef>
                <a:spcPts val="0"/>
              </a:spcBef>
              <a:spcAft>
                <a:spcPts val="0"/>
              </a:spcAft>
              <a:buNone/>
            </a:pPr>
            <a:r>
              <a:rPr lang="en-US" sz="1600" b="0" i="0" u="none" strike="noStrike" cap="none" dirty="0">
                <a:solidFill>
                  <a:srgbClr val="1E4E79"/>
                </a:solidFill>
                <a:sym typeface="Arial"/>
              </a:rPr>
              <a:t>「鏡よ鏡、鏡さん、世界で一番美しいのはだあれ？」</a:t>
            </a:r>
          </a:p>
          <a:p>
            <a:pPr marL="317500" marR="0" lvl="0" indent="330200" algn="l" rtl="0">
              <a:lnSpc>
                <a:spcPct val="90000"/>
              </a:lnSpc>
              <a:spcBef>
                <a:spcPts val="0"/>
              </a:spcBef>
              <a:spcAft>
                <a:spcPts val="0"/>
              </a:spcAft>
              <a:buNone/>
            </a:pPr>
            <a:r>
              <a:rPr lang="en-US" sz="1600" b="0" i="0" u="none" strike="noStrike" cap="none" dirty="0">
                <a:solidFill>
                  <a:srgbClr val="1E4E79"/>
                </a:solidFill>
                <a:sym typeface="Arial"/>
              </a:rPr>
              <a:t>「世界一美しいのは？」									</a:t>
            </a:r>
            <a:r>
              <a:rPr lang="en-US" sz="1600" dirty="0"/>
              <a:t> 　同じリアクションをする。</a:t>
            </a:r>
          </a:p>
          <a:p>
            <a:pPr marL="0" marR="0" lvl="0" indent="0" algn="l" rtl="0">
              <a:lnSpc>
                <a:spcPct val="90000"/>
              </a:lnSpc>
              <a:spcBef>
                <a:spcPts val="0"/>
              </a:spcBef>
              <a:spcAft>
                <a:spcPts val="0"/>
              </a:spcAft>
              <a:buNone/>
            </a:pPr>
            <a:endParaRPr sz="1600" dirty="0"/>
          </a:p>
          <a:p>
            <a:pPr marL="0" lvl="0" indent="0" rtl="0">
              <a:spcBef>
                <a:spcPts val="0"/>
              </a:spcBef>
              <a:buNone/>
            </a:pPr>
            <a:r>
              <a:rPr lang="en-US" sz="1600" dirty="0"/>
              <a:t>3. 人間の曖昧な表現に対応する。</a:t>
            </a:r>
          </a:p>
          <a:p>
            <a:pPr marL="0" lvl="0" indent="0" rtl="0">
              <a:spcBef>
                <a:spcPts val="0"/>
              </a:spcBef>
              <a:buNone/>
            </a:pPr>
            <a:r>
              <a:rPr lang="en-US" sz="1600" dirty="0"/>
              <a:t>　アスタリスク </a:t>
            </a:r>
            <a:r>
              <a:rPr lang="en-US" sz="1600" dirty="0">
                <a:solidFill>
                  <a:srgbClr val="00B0F0"/>
                </a:solidFill>
              </a:rPr>
              <a:t>* </a:t>
            </a:r>
            <a:r>
              <a:rPr lang="en-US" sz="1600" dirty="0" err="1"/>
              <a:t>はどんな言葉でも認識します。ただし、デフォルトのNAOは</a:t>
            </a:r>
            <a:endParaRPr lang="en-US" sz="1600" dirty="0"/>
          </a:p>
          <a:p>
            <a:pPr marL="0" lvl="0" indent="-50800" rtl="0">
              <a:spcBef>
                <a:spcPts val="0"/>
              </a:spcBef>
              <a:buClr>
                <a:schemeClr val="dk1"/>
              </a:buClr>
              <a:buSzPct val="50000"/>
              <a:buFont typeface="Arial"/>
              <a:buNone/>
            </a:pPr>
            <a:r>
              <a:rPr lang="en-US" sz="1600" dirty="0"/>
              <a:t>　認識できる語彙の辞書がそれほど多くないめ、あまり精度は期待できません。</a:t>
            </a:r>
          </a:p>
          <a:p>
            <a:pPr marL="0" lvl="0" indent="-50800" rtl="0">
              <a:spcBef>
                <a:spcPts val="0"/>
              </a:spcBef>
              <a:buClr>
                <a:schemeClr val="dk1"/>
              </a:buClr>
              <a:buSzPct val="50000"/>
              <a:buFont typeface="Arial"/>
              <a:buNone/>
            </a:pPr>
            <a:endParaRPr sz="1600" dirty="0"/>
          </a:p>
          <a:p>
            <a:pPr marL="0" lvl="0" indent="266700" rtl="0">
              <a:spcBef>
                <a:spcPts val="0"/>
              </a:spcBef>
              <a:buClr>
                <a:schemeClr val="dk1"/>
              </a:buClr>
              <a:buSzPct val="50000"/>
              <a:buFont typeface="Arial"/>
              <a:buNone/>
            </a:pPr>
            <a:r>
              <a:rPr lang="en-US" sz="1600" dirty="0" err="1"/>
              <a:t>例）</a:t>
            </a:r>
            <a:r>
              <a:rPr lang="en-US" sz="1600" dirty="0" err="1">
                <a:solidFill>
                  <a:srgbClr val="00B0F0"/>
                </a:solidFill>
              </a:rPr>
              <a:t>u</a:t>
            </a:r>
            <a:r>
              <a:rPr lang="en-US" sz="1600" dirty="0">
                <a:solidFill>
                  <a:srgbClr val="00B0F0"/>
                </a:solidFill>
              </a:rPr>
              <a:t>:({*}世界{*}美しい{*})そなたじゃ</a:t>
            </a:r>
          </a:p>
          <a:p>
            <a:pPr marL="317500" lvl="0" indent="279400" rtl="0">
              <a:spcBef>
                <a:spcPts val="0"/>
              </a:spcBef>
              <a:buClr>
                <a:schemeClr val="dk1"/>
              </a:buClr>
              <a:buSzPct val="50000"/>
              <a:buFont typeface="Arial"/>
              <a:buNone/>
            </a:pPr>
            <a:r>
              <a:rPr lang="en-US" sz="1600" dirty="0"/>
              <a:t>「鏡よ鏡、鏡さん、世界で一番美しいのはだあれ？」</a:t>
            </a:r>
          </a:p>
          <a:p>
            <a:pPr marL="317500" lvl="0" indent="279400" rtl="0">
              <a:spcBef>
                <a:spcPts val="0"/>
              </a:spcBef>
              <a:buClr>
                <a:schemeClr val="dk1"/>
              </a:buClr>
              <a:buSzPct val="50000"/>
              <a:buFont typeface="Arial"/>
              <a:buNone/>
            </a:pPr>
            <a:r>
              <a:rPr lang="en-US" sz="1600" dirty="0"/>
              <a:t>「世界一美しいのは？」									 同じリアクションをする。</a:t>
            </a:r>
          </a:p>
        </p:txBody>
      </p:sp>
      <p:sp>
        <p:nvSpPr>
          <p:cNvPr id="769" name="Shape 769"/>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Ex　高度な対話を実現しよう</a:t>
            </a:r>
          </a:p>
        </p:txBody>
      </p:sp>
      <p:sp>
        <p:nvSpPr>
          <p:cNvPr id="770" name="Shape 770"/>
          <p:cNvSpPr/>
          <p:nvPr/>
        </p:nvSpPr>
        <p:spPr>
          <a:xfrm rot="620360">
            <a:off x="7643795" y="2310018"/>
            <a:ext cx="2987002" cy="950847"/>
          </a:xfrm>
          <a:prstGeom prst="cloudCallout">
            <a:avLst>
              <a:gd name="adj1" fmla="val -40278"/>
              <a:gd name="adj2" fmla="val 59620"/>
            </a:avLst>
          </a:prstGeom>
          <a:solidFill>
            <a:schemeClr val="lt2"/>
          </a:solidFill>
          <a:ln w="19050" cap="flat" cmpd="sng">
            <a:solidFill>
              <a:schemeClr val="dk2"/>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300" b="0" i="0" u="none" strike="noStrike" cap="none" dirty="0">
                <a:solidFill>
                  <a:srgbClr val="000000"/>
                </a:solidFill>
                <a:latin typeface="MS Gothic" charset="-128"/>
                <a:ea typeface="MS Gothic" charset="-128"/>
                <a:cs typeface="MS Gothic" charset="-128"/>
                <a:sym typeface="Arial"/>
              </a:rPr>
              <a:t>かっこの半角、全角、半角スペースの挿入などに注意！</a:t>
            </a:r>
          </a:p>
        </p:txBody>
      </p:sp>
      <p:sp>
        <p:nvSpPr>
          <p:cNvPr id="771" name="Shape 771"/>
          <p:cNvSpPr/>
          <p:nvPr/>
        </p:nvSpPr>
        <p:spPr>
          <a:xfrm>
            <a:off x="5756408" y="4348308"/>
            <a:ext cx="255599" cy="481800"/>
          </a:xfrm>
          <a:prstGeom prst="rightBrace">
            <a:avLst>
              <a:gd name="adj1" fmla="val 8333"/>
              <a:gd name="adj2" fmla="val 61574"/>
            </a:avLst>
          </a:prstGeom>
          <a:noFill/>
          <a:ln w="19050" cap="flat" cmpd="sng">
            <a:solidFill>
              <a:schemeClr val="dk2"/>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772" name="Shape 772"/>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5</a:t>
            </a:fld>
            <a:endParaRPr lang="en-US"/>
          </a:p>
        </p:txBody>
      </p:sp>
      <p:pic>
        <p:nvPicPr>
          <p:cNvPr id="773" name="Shape 773"/>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774" name="Shape 774"/>
          <p:cNvPicPr preferRelativeResize="0"/>
          <p:nvPr/>
        </p:nvPicPr>
        <p:blipFill>
          <a:blip r:embed="rId4">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Shape 779"/>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dirty="0">
                <a:solidFill>
                  <a:schemeClr val="dk2"/>
                </a:solidFill>
              </a:rPr>
              <a:t>いろんな受け答え（２/２）</a:t>
            </a:r>
          </a:p>
        </p:txBody>
      </p:sp>
      <p:sp>
        <p:nvSpPr>
          <p:cNvPr id="780" name="Shape 780"/>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lvl="0" indent="0" rtl="0">
              <a:spcBef>
                <a:spcPts val="0"/>
              </a:spcBef>
              <a:buNone/>
            </a:pPr>
            <a:r>
              <a:rPr lang="en-US" sz="1600" dirty="0"/>
              <a:t>4. 複数の問いかけに対応する。</a:t>
            </a:r>
          </a:p>
          <a:p>
            <a:pPr marL="0" lvl="0" indent="-50800" rtl="0">
              <a:spcBef>
                <a:spcPts val="0"/>
              </a:spcBef>
              <a:buClr>
                <a:schemeClr val="dk1"/>
              </a:buClr>
              <a:buSzPct val="50000"/>
              <a:buFont typeface="Arial"/>
              <a:buNone/>
            </a:pPr>
            <a:endParaRPr sz="1600" dirty="0"/>
          </a:p>
          <a:p>
            <a:pPr marL="0" lvl="0" indent="266700" rtl="0">
              <a:spcBef>
                <a:spcPts val="0"/>
              </a:spcBef>
              <a:buClr>
                <a:schemeClr val="dk1"/>
              </a:buClr>
              <a:buSzPct val="50000"/>
              <a:buFont typeface="Arial"/>
              <a:buNone/>
            </a:pPr>
            <a:r>
              <a:rPr lang="en-US" sz="1600" dirty="0" err="1"/>
              <a:t>例）</a:t>
            </a:r>
            <a:r>
              <a:rPr lang="en-US" sz="1600" dirty="0" err="1">
                <a:solidFill>
                  <a:srgbClr val="00B0F0"/>
                </a:solidFill>
              </a:rPr>
              <a:t>u</a:t>
            </a:r>
            <a:r>
              <a:rPr lang="en-US" sz="1600" dirty="0">
                <a:solidFill>
                  <a:srgbClr val="00B0F0"/>
                </a:solidFill>
              </a:rPr>
              <a:t>:({*}世界{*}[美しい きれい かわいい]{*})そなたじゃ</a:t>
            </a:r>
          </a:p>
          <a:p>
            <a:pPr marL="317500" lvl="0" indent="279400" rtl="0">
              <a:spcBef>
                <a:spcPts val="0"/>
              </a:spcBef>
              <a:buClr>
                <a:schemeClr val="dk1"/>
              </a:buClr>
              <a:buSzPct val="50000"/>
              <a:buFont typeface="Arial"/>
              <a:buNone/>
            </a:pPr>
            <a:r>
              <a:rPr lang="en-US" sz="1600" dirty="0"/>
              <a:t>「</a:t>
            </a:r>
            <a:r>
              <a:rPr lang="en-US" sz="1600" dirty="0" err="1"/>
              <a:t>鏡よ鏡、世界で一番（美しいorきれいorかわいい）のは</a:t>
            </a:r>
            <a:r>
              <a:rPr lang="en-US" sz="1600" dirty="0"/>
              <a:t>？」 →　「そなたじゃ」</a:t>
            </a:r>
          </a:p>
          <a:p>
            <a:pPr marL="0" marR="0" lvl="0" indent="0" algn="l" rtl="0">
              <a:lnSpc>
                <a:spcPct val="100000"/>
              </a:lnSpc>
              <a:spcBef>
                <a:spcPts val="0"/>
              </a:spcBef>
              <a:spcAft>
                <a:spcPts val="0"/>
              </a:spcAft>
              <a:buNone/>
            </a:pPr>
            <a:endParaRPr sz="1600" dirty="0"/>
          </a:p>
          <a:p>
            <a:pPr marL="0" marR="0" lvl="0" indent="0" algn="l" rtl="0">
              <a:lnSpc>
                <a:spcPct val="100000"/>
              </a:lnSpc>
              <a:spcBef>
                <a:spcPts val="0"/>
              </a:spcBef>
              <a:spcAft>
                <a:spcPts val="0"/>
              </a:spcAft>
              <a:buNone/>
            </a:pPr>
            <a:r>
              <a:rPr lang="en-US" sz="1600" dirty="0"/>
              <a:t>5. </a:t>
            </a:r>
            <a:r>
              <a:rPr lang="en-US" sz="1600" b="0" i="0" u="none" strike="noStrike" cap="none" dirty="0">
                <a:solidFill>
                  <a:srgbClr val="1E4E79"/>
                </a:solidFill>
                <a:sym typeface="Arial"/>
              </a:rPr>
              <a:t>複数の</a:t>
            </a:r>
            <a:r>
              <a:rPr lang="en-US" sz="1600" dirty="0"/>
              <a:t>順番の</a:t>
            </a:r>
            <a:r>
              <a:rPr lang="en-US" sz="1600" b="0" i="0" u="none" strike="noStrike" cap="none" dirty="0">
                <a:solidFill>
                  <a:srgbClr val="1E4E79"/>
                </a:solidFill>
                <a:sym typeface="Arial"/>
              </a:rPr>
              <a:t>返答を用意する。</a:t>
            </a:r>
          </a:p>
          <a:p>
            <a:pPr marL="0" marR="0" lvl="0" indent="0" algn="l" rtl="0">
              <a:lnSpc>
                <a:spcPct val="100000"/>
              </a:lnSpc>
              <a:spcBef>
                <a:spcPts val="0"/>
              </a:spcBef>
              <a:spcAft>
                <a:spcPts val="0"/>
              </a:spcAft>
              <a:buNone/>
            </a:pPr>
            <a:endParaRPr sz="1600" dirty="0"/>
          </a:p>
          <a:p>
            <a:pPr marL="0" marR="0" lvl="0" indent="0" algn="l" rtl="0">
              <a:lnSpc>
                <a:spcPct val="100000"/>
              </a:lnSpc>
              <a:spcBef>
                <a:spcPts val="0"/>
              </a:spcBef>
              <a:spcAft>
                <a:spcPts val="0"/>
              </a:spcAft>
              <a:buClr>
                <a:srgbClr val="1E4E79"/>
              </a:buClr>
              <a:buSzPct val="25000"/>
              <a:buFont typeface="Arial"/>
              <a:buNone/>
            </a:pPr>
            <a:r>
              <a:rPr lang="en-US" sz="1600" b="0" i="0" u="none" strike="noStrike" cap="none" dirty="0">
                <a:solidFill>
                  <a:srgbClr val="1E4E79"/>
                </a:solidFill>
                <a:sym typeface="Arial"/>
              </a:rPr>
              <a:t>　</a:t>
            </a:r>
            <a:r>
              <a:rPr lang="en-US" sz="1600" b="0" i="0" u="none" strike="noStrike" cap="none" dirty="0" err="1">
                <a:solidFill>
                  <a:srgbClr val="1E4E79"/>
                </a:solidFill>
                <a:sym typeface="Arial"/>
              </a:rPr>
              <a:t>例）</a:t>
            </a:r>
            <a:r>
              <a:rPr lang="en-US" sz="1600" b="0" i="0" u="none" strike="noStrike" cap="none" dirty="0" err="1">
                <a:solidFill>
                  <a:srgbClr val="00B0F0"/>
                </a:solidFill>
                <a:sym typeface="Arial"/>
              </a:rPr>
              <a:t>u</a:t>
            </a:r>
            <a:r>
              <a:rPr lang="en-US" sz="1600" b="0" i="0" u="none" strike="noStrike" cap="none" dirty="0">
                <a:solidFill>
                  <a:srgbClr val="00B0F0"/>
                </a:solidFill>
                <a:sym typeface="Arial"/>
              </a:rPr>
              <a:t>:({*}世界{*}美しい{*})</a:t>
            </a:r>
            <a:r>
              <a:rPr lang="en-US" sz="1600" dirty="0">
                <a:solidFill>
                  <a:srgbClr val="00B0F0"/>
                </a:solidFill>
              </a:rPr>
              <a:t> </a:t>
            </a:r>
            <a:r>
              <a:rPr lang="en-US" sz="1600" b="0" i="0" u="none" strike="noStrike" cap="none" dirty="0">
                <a:solidFill>
                  <a:srgbClr val="00B0F0"/>
                </a:solidFill>
                <a:sym typeface="Arial"/>
              </a:rPr>
              <a:t>[そなた クレオパトラ 楊貴妃]じゃ</a:t>
            </a:r>
          </a:p>
          <a:p>
            <a:pPr marL="0" marR="0" lvl="0" indent="0" algn="l" rtl="0">
              <a:lnSpc>
                <a:spcPct val="100000"/>
              </a:lnSpc>
              <a:spcBef>
                <a:spcPts val="0"/>
              </a:spcBef>
              <a:spcAft>
                <a:spcPts val="0"/>
              </a:spcAft>
              <a:buClr>
                <a:srgbClr val="1E4E79"/>
              </a:buClr>
              <a:buSzPct val="25000"/>
              <a:buFont typeface="Arial"/>
              <a:buNone/>
            </a:pPr>
            <a:r>
              <a:rPr lang="en-US" sz="1600" b="0" i="0" u="none" strike="noStrike" cap="none" dirty="0">
                <a:solidFill>
                  <a:srgbClr val="1E4E79"/>
                </a:solidFill>
                <a:sym typeface="Arial"/>
              </a:rPr>
              <a:t>　　「鏡よ鏡、世界で一番美しいのは？」→「そなたじゃ」</a:t>
            </a:r>
            <a:r>
              <a:rPr lang="en-US" sz="1600" dirty="0"/>
              <a:t>の次</a:t>
            </a:r>
            <a:r>
              <a:rPr lang="en-US" sz="1600" b="0" i="0" u="none" strike="noStrike" cap="none" dirty="0">
                <a:solidFill>
                  <a:srgbClr val="1E4E79"/>
                </a:solidFill>
                <a:sym typeface="Arial"/>
              </a:rPr>
              <a:t>「クレオパトラじゃ」</a:t>
            </a:r>
            <a:r>
              <a:rPr lang="en-US" sz="1600" dirty="0"/>
              <a:t>の次</a:t>
            </a:r>
            <a:r>
              <a:rPr lang="en-US" sz="1600" b="0" i="0" u="none" strike="noStrike" cap="none" dirty="0">
                <a:solidFill>
                  <a:srgbClr val="1E4E79"/>
                </a:solidFill>
                <a:sym typeface="Arial"/>
              </a:rPr>
              <a:t>「楊貴妃じゃ」</a:t>
            </a:r>
          </a:p>
          <a:p>
            <a:pPr marL="0" marR="0" lvl="0" indent="0" algn="l" rtl="0">
              <a:lnSpc>
                <a:spcPct val="100000"/>
              </a:lnSpc>
              <a:spcBef>
                <a:spcPts val="0"/>
              </a:spcBef>
              <a:spcAft>
                <a:spcPts val="0"/>
              </a:spcAft>
              <a:buClr>
                <a:srgbClr val="1E4E79"/>
              </a:buClr>
              <a:buSzPct val="25000"/>
              <a:buFont typeface="Arial"/>
              <a:buNone/>
            </a:pPr>
            <a:endParaRPr sz="1600" dirty="0"/>
          </a:p>
          <a:p>
            <a:pPr marL="0" lvl="0" indent="-50800" rtl="0">
              <a:lnSpc>
                <a:spcPct val="100000"/>
              </a:lnSpc>
              <a:spcBef>
                <a:spcPts val="0"/>
              </a:spcBef>
              <a:buClr>
                <a:schemeClr val="dk1"/>
              </a:buClr>
              <a:buSzPct val="50000"/>
              <a:buFont typeface="Arial"/>
              <a:buNone/>
            </a:pPr>
            <a:r>
              <a:rPr lang="en-US" sz="1600" dirty="0"/>
              <a:t>6. 複数のランダムな返答を用意する。</a:t>
            </a:r>
          </a:p>
          <a:p>
            <a:pPr marL="0" lvl="0" indent="-50800" rtl="0">
              <a:lnSpc>
                <a:spcPct val="100000"/>
              </a:lnSpc>
              <a:spcBef>
                <a:spcPts val="0"/>
              </a:spcBef>
              <a:buClr>
                <a:schemeClr val="dk1"/>
              </a:buClr>
              <a:buSzPct val="50000"/>
              <a:buFont typeface="Arial"/>
              <a:buNone/>
            </a:pPr>
            <a:endParaRPr sz="1600" dirty="0"/>
          </a:p>
          <a:p>
            <a:pPr marL="0" lvl="0" indent="0" rtl="0">
              <a:lnSpc>
                <a:spcPct val="100000"/>
              </a:lnSpc>
              <a:spcBef>
                <a:spcPts val="0"/>
              </a:spcBef>
              <a:buClr>
                <a:srgbClr val="1E4E79"/>
              </a:buClr>
              <a:buSzPct val="25000"/>
              <a:buFont typeface="Arial"/>
              <a:buNone/>
            </a:pPr>
            <a:r>
              <a:rPr lang="en-US" sz="1600" dirty="0"/>
              <a:t>　</a:t>
            </a:r>
            <a:r>
              <a:rPr lang="en-US" sz="1600" dirty="0" err="1"/>
              <a:t>例）</a:t>
            </a:r>
            <a:r>
              <a:rPr lang="en-US" sz="1600" dirty="0" err="1">
                <a:solidFill>
                  <a:srgbClr val="00B0F0"/>
                </a:solidFill>
              </a:rPr>
              <a:t>u</a:t>
            </a:r>
            <a:r>
              <a:rPr lang="en-US" sz="1600" dirty="0">
                <a:solidFill>
                  <a:srgbClr val="00B0F0"/>
                </a:solidFill>
              </a:rPr>
              <a:t>:({*}世界{*}美しい{*}) ^rand[そなた クレオパトラ 楊貴妃]じゃ</a:t>
            </a:r>
          </a:p>
          <a:p>
            <a:pPr marL="0" lvl="0" indent="0" rtl="0">
              <a:lnSpc>
                <a:spcPct val="100000"/>
              </a:lnSpc>
              <a:spcBef>
                <a:spcPts val="0"/>
              </a:spcBef>
              <a:buClr>
                <a:srgbClr val="1E4E79"/>
              </a:buClr>
              <a:buSzPct val="25000"/>
              <a:buFont typeface="Arial"/>
              <a:buNone/>
            </a:pPr>
            <a:r>
              <a:rPr lang="en-US" sz="1600" dirty="0"/>
              <a:t>　　「鏡よ鏡、世界で一番美しいのは？」→「</a:t>
            </a:r>
            <a:r>
              <a:rPr lang="en-US" sz="1600" dirty="0" err="1"/>
              <a:t>そなたじゃ」or「クレオパトラじゃ」or「楊貴妃じゃ</a:t>
            </a:r>
            <a:r>
              <a:rPr lang="en-US" sz="1600" dirty="0"/>
              <a:t>」</a:t>
            </a:r>
          </a:p>
          <a:p>
            <a:pPr marL="0" lvl="0" indent="0" rtl="0">
              <a:lnSpc>
                <a:spcPct val="100000"/>
              </a:lnSpc>
              <a:spcBef>
                <a:spcPts val="0"/>
              </a:spcBef>
              <a:buClr>
                <a:srgbClr val="1E4E79"/>
              </a:buClr>
              <a:buSzPct val="25000"/>
              <a:buFont typeface="Arial"/>
              <a:buNone/>
            </a:pPr>
            <a:endParaRPr sz="1600" dirty="0"/>
          </a:p>
          <a:p>
            <a:pPr marL="0" lvl="0" indent="-50800" rtl="0">
              <a:lnSpc>
                <a:spcPct val="100000"/>
              </a:lnSpc>
              <a:spcBef>
                <a:spcPts val="0"/>
              </a:spcBef>
              <a:buClr>
                <a:schemeClr val="dk1"/>
              </a:buClr>
              <a:buSzPct val="50000"/>
              <a:buFont typeface="Arial"/>
              <a:buNone/>
            </a:pPr>
            <a:r>
              <a:rPr lang="en-US" sz="1600" dirty="0"/>
              <a:t>7. 類義語をあらかじめ設定する。</a:t>
            </a:r>
          </a:p>
          <a:p>
            <a:pPr marL="0" lvl="0" indent="-50800" rtl="0">
              <a:lnSpc>
                <a:spcPct val="100000"/>
              </a:lnSpc>
              <a:spcBef>
                <a:spcPts val="0"/>
              </a:spcBef>
              <a:buClr>
                <a:schemeClr val="dk1"/>
              </a:buClr>
              <a:buSzPct val="50000"/>
              <a:buFont typeface="Arial"/>
              <a:buNone/>
            </a:pPr>
            <a:endParaRPr sz="1600" dirty="0"/>
          </a:p>
          <a:p>
            <a:pPr marL="0" lvl="0" indent="0" rtl="0">
              <a:lnSpc>
                <a:spcPct val="100000"/>
              </a:lnSpc>
              <a:spcBef>
                <a:spcPts val="0"/>
              </a:spcBef>
              <a:buClr>
                <a:srgbClr val="1E4E79"/>
              </a:buClr>
              <a:buSzPct val="25000"/>
              <a:buFont typeface="Arial"/>
              <a:buNone/>
            </a:pPr>
            <a:r>
              <a:rPr lang="en-US" sz="1600" dirty="0"/>
              <a:t>　</a:t>
            </a:r>
            <a:r>
              <a:rPr lang="en-US" sz="1600" dirty="0" err="1"/>
              <a:t>例）</a:t>
            </a:r>
            <a:r>
              <a:rPr lang="en-US" sz="1600" dirty="0" err="1">
                <a:solidFill>
                  <a:srgbClr val="00B0F0"/>
                </a:solidFill>
              </a:rPr>
              <a:t>concept</a:t>
            </a:r>
            <a:r>
              <a:rPr lang="en-US" sz="1600" dirty="0">
                <a:solidFill>
                  <a:srgbClr val="00B0F0"/>
                </a:solidFill>
              </a:rPr>
              <a:t>:(beautiful) [美しい きれい かわいい]</a:t>
            </a:r>
          </a:p>
          <a:p>
            <a:pPr marL="317500" lvl="0" indent="330200" rtl="0">
              <a:lnSpc>
                <a:spcPct val="100000"/>
              </a:lnSpc>
              <a:spcBef>
                <a:spcPts val="0"/>
              </a:spcBef>
              <a:buClr>
                <a:srgbClr val="1E4E79"/>
              </a:buClr>
              <a:buSzPct val="25000"/>
              <a:buFont typeface="Arial"/>
              <a:buNone/>
            </a:pPr>
            <a:r>
              <a:rPr lang="en-US" sz="1600" dirty="0">
                <a:solidFill>
                  <a:srgbClr val="00B0F0"/>
                </a:solidFill>
              </a:rPr>
              <a:t>u:({*}世界{*}~beautiful{*})そなたじゃ</a:t>
            </a:r>
          </a:p>
          <a:p>
            <a:pPr marL="0" lvl="0" indent="0" rtl="0">
              <a:lnSpc>
                <a:spcPct val="100000"/>
              </a:lnSpc>
              <a:spcBef>
                <a:spcPts val="0"/>
              </a:spcBef>
              <a:buClr>
                <a:srgbClr val="1E4E79"/>
              </a:buClr>
              <a:buSzPct val="25000"/>
              <a:buFont typeface="Arial"/>
              <a:buNone/>
            </a:pPr>
            <a:r>
              <a:rPr lang="en-US" sz="1600" dirty="0"/>
              <a:t>　　「</a:t>
            </a:r>
            <a:r>
              <a:rPr lang="en-US" sz="1600" dirty="0" err="1"/>
              <a:t>鏡よ鏡、世界で一番（美しいorきれいorかわいい）のは</a:t>
            </a:r>
            <a:r>
              <a:rPr lang="en-US" sz="1600" dirty="0"/>
              <a:t>？」　→　「そなたじゃ」</a:t>
            </a:r>
          </a:p>
        </p:txBody>
      </p:sp>
      <p:sp>
        <p:nvSpPr>
          <p:cNvPr id="781" name="Shape 781"/>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dirty="0">
                <a:solidFill>
                  <a:schemeClr val="lt1"/>
                </a:solidFill>
              </a:rPr>
              <a:t>Ex　高度な対話を実現しよう</a:t>
            </a:r>
          </a:p>
        </p:txBody>
      </p:sp>
      <p:sp>
        <p:nvSpPr>
          <p:cNvPr id="782" name="Shape 782"/>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6</a:t>
            </a:fld>
            <a:endParaRPr lang="en-US"/>
          </a:p>
        </p:txBody>
      </p:sp>
      <p:pic>
        <p:nvPicPr>
          <p:cNvPr id="783" name="Shape 783"/>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784" name="Shape 784"/>
          <p:cNvPicPr preferRelativeResize="0"/>
          <p:nvPr/>
        </p:nvPicPr>
        <p:blipFill>
          <a:blip r:embed="rId4">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Shape 789"/>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会話の流れ　サブルール</a:t>
            </a:r>
          </a:p>
        </p:txBody>
      </p:sp>
      <p:sp>
        <p:nvSpPr>
          <p:cNvPr id="790" name="Shape 790"/>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会話の流れをつくるには、先ほどの例を応用し</a:t>
            </a:r>
            <a:r>
              <a:rPr lang="en-US" dirty="0"/>
              <a:t>、サブルール </a:t>
            </a:r>
            <a:r>
              <a:rPr lang="en-US" sz="1700" b="0" i="0" u="none" strike="noStrike" cap="none" dirty="0">
                <a:solidFill>
                  <a:srgbClr val="00B0F0"/>
                </a:solidFill>
                <a:sym typeface="Arial"/>
              </a:rPr>
              <a:t>u1,u2,u3,</a:t>
            </a:r>
            <a:r>
              <a:rPr lang="en-US" sz="1700" b="0" i="0" u="none" strike="noStrike" cap="none" dirty="0">
                <a:solidFill>
                  <a:srgbClr val="1E4E79"/>
                </a:solidFill>
                <a:sym typeface="Arial"/>
              </a:rPr>
              <a:t>...を用います。</a:t>
            </a:r>
          </a:p>
          <a:p>
            <a:pPr marL="0" lvl="0" indent="0" rtl="0">
              <a:spcBef>
                <a:spcPts val="0"/>
              </a:spcBef>
              <a:buClr>
                <a:srgbClr val="1E4E79"/>
              </a:buClr>
              <a:buSzPct val="25000"/>
              <a:buFont typeface="Arial"/>
              <a:buNone/>
            </a:pPr>
            <a:r>
              <a:rPr lang="en-US" dirty="0"/>
              <a:t>ある受け答えをした後にのみ、特定の受け答えを有効にしたい場合などに有用です。</a:t>
            </a:r>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r>
              <a:rPr lang="en-US" dirty="0" err="1"/>
              <a:t>下記の例ではDialogボックスが実行された時、認識可能なルールは</a:t>
            </a:r>
            <a:r>
              <a:rPr lang="en-US" dirty="0" err="1">
                <a:solidFill>
                  <a:srgbClr val="00B0F0"/>
                </a:solidFill>
              </a:rPr>
              <a:t>u</a:t>
            </a:r>
            <a:r>
              <a:rPr lang="en-US" dirty="0">
                <a:solidFill>
                  <a:srgbClr val="00B0F0"/>
                </a:solidFill>
              </a:rPr>
              <a:t>:(こんにちは)</a:t>
            </a:r>
            <a:r>
              <a:rPr lang="en-US" dirty="0">
                <a:solidFill>
                  <a:srgbClr val="1E4E79"/>
                </a:solidFill>
              </a:rPr>
              <a:t>のみです。</a:t>
            </a:r>
          </a:p>
          <a:p>
            <a:pPr marL="0" marR="0" lvl="0" indent="0" algn="l" rtl="0">
              <a:lnSpc>
                <a:spcPct val="90000"/>
              </a:lnSpc>
              <a:spcBef>
                <a:spcPts val="0"/>
              </a:spcBef>
              <a:spcAft>
                <a:spcPts val="0"/>
              </a:spcAft>
              <a:buClr>
                <a:srgbClr val="1E4E79"/>
              </a:buClr>
              <a:buSzPct val="25000"/>
              <a:buFont typeface="Arial"/>
              <a:buNone/>
            </a:pPr>
            <a:r>
              <a:rPr lang="en-US" dirty="0">
                <a:solidFill>
                  <a:srgbClr val="1E4E79"/>
                </a:solidFill>
              </a:rPr>
              <a:t>人間が「こんにちは」と問いかけた後は、</a:t>
            </a:r>
            <a:r>
              <a:rPr lang="en-US" dirty="0">
                <a:solidFill>
                  <a:srgbClr val="00B0F0"/>
                </a:solidFill>
              </a:rPr>
              <a:t>u1:([はい 飼ってる])</a:t>
            </a:r>
            <a:r>
              <a:rPr lang="en-US" dirty="0">
                <a:solidFill>
                  <a:srgbClr val="1E4E79"/>
                </a:solidFill>
              </a:rPr>
              <a:t>と</a:t>
            </a:r>
            <a:r>
              <a:rPr lang="en-US" dirty="0">
                <a:solidFill>
                  <a:srgbClr val="00B0F0"/>
                </a:solidFill>
              </a:rPr>
              <a:t>u1:([いいえ 飼ってない])</a:t>
            </a:r>
            <a:r>
              <a:rPr lang="en-US" dirty="0">
                <a:solidFill>
                  <a:srgbClr val="1E4E79"/>
                </a:solidFill>
              </a:rPr>
              <a:t>が</a:t>
            </a:r>
          </a:p>
          <a:p>
            <a:pPr marL="0" marR="0" lvl="0" indent="0" algn="l" rtl="0">
              <a:lnSpc>
                <a:spcPct val="90000"/>
              </a:lnSpc>
              <a:spcBef>
                <a:spcPts val="0"/>
              </a:spcBef>
              <a:spcAft>
                <a:spcPts val="0"/>
              </a:spcAft>
              <a:buClr>
                <a:srgbClr val="1E4E79"/>
              </a:buClr>
              <a:buSzPct val="25000"/>
              <a:buFont typeface="Arial"/>
              <a:buNone/>
            </a:pPr>
            <a:r>
              <a:rPr lang="en-US" dirty="0">
                <a:solidFill>
                  <a:srgbClr val="1E4E79"/>
                </a:solidFill>
              </a:rPr>
              <a:t>認識可能な対象になります。</a:t>
            </a:r>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0" marR="0" lvl="0" indent="0" algn="l" rtl="0">
              <a:lnSpc>
                <a:spcPct val="115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　　</a:t>
            </a:r>
            <a:r>
              <a:rPr lang="en-US" sz="1700" b="0" i="0" u="none" strike="noStrike" cap="none" dirty="0">
                <a:solidFill>
                  <a:srgbClr val="00B0F0"/>
                </a:solidFill>
                <a:sym typeface="Arial"/>
              </a:rPr>
              <a:t>u:(こんにちは)こんにちは。ところでペット飼っていますか？</a:t>
            </a:r>
          </a:p>
          <a:p>
            <a:pPr marL="0" marR="0" lvl="0" indent="0" algn="l" rtl="0">
              <a:lnSpc>
                <a:spcPct val="115000"/>
              </a:lnSpc>
              <a:spcBef>
                <a:spcPts val="0"/>
              </a:spcBef>
              <a:spcAft>
                <a:spcPts val="0"/>
              </a:spcAft>
              <a:buClr>
                <a:srgbClr val="1E4E79"/>
              </a:buClr>
              <a:buSzPct val="25000"/>
              <a:buFont typeface="Arial"/>
              <a:buNone/>
            </a:pPr>
            <a:r>
              <a:rPr lang="en-US" sz="1700" b="0" i="0" u="none" strike="noStrike" cap="none" dirty="0">
                <a:solidFill>
                  <a:srgbClr val="00B0F0"/>
                </a:solidFill>
                <a:sym typeface="Arial"/>
              </a:rPr>
              <a:t>　　　u1:([はい 飼ってる])そうですか、飼っているペットは、犬、猫、それ以外？</a:t>
            </a:r>
          </a:p>
          <a:p>
            <a:pPr marL="0" marR="0" lvl="0" indent="0" algn="l" rtl="0">
              <a:lnSpc>
                <a:spcPct val="115000"/>
              </a:lnSpc>
              <a:spcBef>
                <a:spcPts val="0"/>
              </a:spcBef>
              <a:spcAft>
                <a:spcPts val="0"/>
              </a:spcAft>
              <a:buClr>
                <a:srgbClr val="1E4E79"/>
              </a:buClr>
              <a:buSzPct val="25000"/>
              <a:buFont typeface="Arial"/>
              <a:buNone/>
            </a:pPr>
            <a:r>
              <a:rPr lang="en-US" sz="1700" b="0" i="0" u="none" strike="noStrike" cap="none" dirty="0">
                <a:solidFill>
                  <a:srgbClr val="00B0F0"/>
                </a:solidFill>
                <a:sym typeface="Arial"/>
              </a:rPr>
              <a:t>       </a:t>
            </a:r>
            <a:r>
              <a:rPr lang="en-US" dirty="0" smtClean="0">
                <a:solidFill>
                  <a:srgbClr val="00B0F0"/>
                </a:solidFill>
              </a:rPr>
              <a:t>	</a:t>
            </a:r>
            <a:r>
              <a:rPr lang="en-US" sz="1700" b="0" i="0" u="none" strike="noStrike" cap="none" dirty="0" smtClean="0">
                <a:solidFill>
                  <a:srgbClr val="00B0F0"/>
                </a:solidFill>
                <a:sym typeface="Arial"/>
              </a:rPr>
              <a:t>u2</a:t>
            </a:r>
            <a:r>
              <a:rPr lang="en-US" sz="1700" b="0" i="0" u="none" strike="noStrike" cap="none" dirty="0">
                <a:solidFill>
                  <a:srgbClr val="00B0F0"/>
                </a:solidFill>
                <a:sym typeface="Arial"/>
              </a:rPr>
              <a:t>:(犬{*})わんわん。犬って賢いですよね！</a:t>
            </a:r>
          </a:p>
          <a:p>
            <a:pPr marL="0" marR="0" lvl="0" indent="0" algn="l" rtl="0">
              <a:lnSpc>
                <a:spcPct val="115000"/>
              </a:lnSpc>
              <a:spcBef>
                <a:spcPts val="0"/>
              </a:spcBef>
              <a:spcAft>
                <a:spcPts val="0"/>
              </a:spcAft>
              <a:buClr>
                <a:srgbClr val="1E4E79"/>
              </a:buClr>
              <a:buSzPct val="25000"/>
              <a:buFont typeface="Arial"/>
              <a:buNone/>
            </a:pPr>
            <a:r>
              <a:rPr lang="en-US" sz="1700" b="0" i="0" u="none" strike="noStrike" cap="none" dirty="0">
                <a:solidFill>
                  <a:srgbClr val="00B0F0"/>
                </a:solidFill>
                <a:sym typeface="Arial"/>
              </a:rPr>
              <a:t>       </a:t>
            </a:r>
            <a:r>
              <a:rPr lang="en-US" dirty="0">
                <a:solidFill>
                  <a:srgbClr val="00B0F0"/>
                </a:solidFill>
              </a:rPr>
              <a:t>	</a:t>
            </a:r>
            <a:r>
              <a:rPr lang="en-US" sz="1700" b="0" i="0" u="none" strike="noStrike" cap="none" dirty="0" smtClean="0">
                <a:solidFill>
                  <a:srgbClr val="00B0F0"/>
                </a:solidFill>
                <a:sym typeface="Arial"/>
              </a:rPr>
              <a:t>u2</a:t>
            </a:r>
            <a:r>
              <a:rPr lang="en-US" sz="1700" b="0" i="0" u="none" strike="noStrike" cap="none" dirty="0">
                <a:solidFill>
                  <a:srgbClr val="00B0F0"/>
                </a:solidFill>
                <a:sym typeface="Arial"/>
              </a:rPr>
              <a:t>:(猫{*})ニャアニャア。猫ってかわいいですよね！</a:t>
            </a:r>
          </a:p>
          <a:p>
            <a:pPr marL="0" marR="0" lvl="0" indent="0" algn="l" rtl="0">
              <a:lnSpc>
                <a:spcPct val="115000"/>
              </a:lnSpc>
              <a:spcBef>
                <a:spcPts val="0"/>
              </a:spcBef>
              <a:spcAft>
                <a:spcPts val="0"/>
              </a:spcAft>
              <a:buClr>
                <a:srgbClr val="1E4E79"/>
              </a:buClr>
              <a:buSzPct val="25000"/>
              <a:buFont typeface="Arial"/>
              <a:buNone/>
            </a:pPr>
            <a:r>
              <a:rPr lang="en-US" sz="1700" b="0" i="0" u="none" strike="noStrike" cap="none" dirty="0">
                <a:solidFill>
                  <a:srgbClr val="00B0F0"/>
                </a:solidFill>
                <a:sym typeface="Arial"/>
              </a:rPr>
              <a:t>       </a:t>
            </a:r>
            <a:r>
              <a:rPr lang="en-US" dirty="0">
                <a:solidFill>
                  <a:srgbClr val="00B0F0"/>
                </a:solidFill>
              </a:rPr>
              <a:t>	</a:t>
            </a:r>
            <a:r>
              <a:rPr lang="en-US" sz="1700" b="0" i="0" u="none" strike="noStrike" cap="none" dirty="0" smtClean="0">
                <a:solidFill>
                  <a:srgbClr val="00B0F0"/>
                </a:solidFill>
                <a:sym typeface="Arial"/>
              </a:rPr>
              <a:t>u2</a:t>
            </a:r>
            <a:r>
              <a:rPr lang="en-US" sz="1700" b="0" i="0" u="none" strike="noStrike" cap="none" dirty="0">
                <a:solidFill>
                  <a:srgbClr val="00B0F0"/>
                </a:solidFill>
                <a:sym typeface="Arial"/>
              </a:rPr>
              <a:t>:(それ以外{*})どんなペットですか？興味あります！</a:t>
            </a:r>
          </a:p>
          <a:p>
            <a:pPr marL="0" marR="0" lvl="0" indent="0" algn="l" rtl="0">
              <a:lnSpc>
                <a:spcPct val="115000"/>
              </a:lnSpc>
              <a:spcBef>
                <a:spcPts val="0"/>
              </a:spcBef>
              <a:spcAft>
                <a:spcPts val="0"/>
              </a:spcAft>
              <a:buClr>
                <a:srgbClr val="1E4E79"/>
              </a:buClr>
              <a:buSzPct val="25000"/>
              <a:buFont typeface="Arial"/>
              <a:buNone/>
            </a:pPr>
            <a:r>
              <a:rPr lang="en-US" sz="1700" b="0" i="0" u="none" strike="noStrike" cap="none" dirty="0">
                <a:solidFill>
                  <a:srgbClr val="00B0F0"/>
                </a:solidFill>
                <a:sym typeface="Arial"/>
              </a:rPr>
              <a:t>      </a:t>
            </a:r>
            <a:r>
              <a:rPr lang="en-US" sz="1700" b="0" i="0" u="none" strike="noStrike" cap="none" dirty="0" smtClean="0">
                <a:solidFill>
                  <a:srgbClr val="00B0F0"/>
                </a:solidFill>
                <a:sym typeface="Arial"/>
              </a:rPr>
              <a:t>u1</a:t>
            </a:r>
            <a:r>
              <a:rPr lang="en-US" sz="1700" b="0" i="0" u="none" strike="noStrike" cap="none" dirty="0">
                <a:solidFill>
                  <a:srgbClr val="00B0F0"/>
                </a:solidFill>
                <a:sym typeface="Arial"/>
              </a:rPr>
              <a:t>:([いいえ 飼ってない])</a:t>
            </a:r>
            <a:r>
              <a:rPr lang="en-US" sz="1700" b="0" i="0" u="none" strike="noStrike" cap="none" dirty="0" err="1">
                <a:solidFill>
                  <a:srgbClr val="00B0F0"/>
                </a:solidFill>
                <a:sym typeface="Arial"/>
              </a:rPr>
              <a:t>そうですか。ぜひNAOを置いてください</a:t>
            </a:r>
            <a:r>
              <a:rPr lang="en-US" sz="1700" b="0" i="0" u="none" strike="noStrike" cap="none" dirty="0">
                <a:solidFill>
                  <a:srgbClr val="00B0F0"/>
                </a:solidFill>
                <a:sym typeface="Arial"/>
              </a:rPr>
              <a:t>。</a:t>
            </a:r>
          </a:p>
          <a:p>
            <a:pPr marL="0" marR="0" lvl="0" indent="0" algn="l" rtl="0">
              <a:lnSpc>
                <a:spcPct val="90000"/>
              </a:lnSpc>
              <a:spcBef>
                <a:spcPts val="0"/>
              </a:spcBef>
              <a:spcAft>
                <a:spcPts val="0"/>
              </a:spcAft>
              <a:buClr>
                <a:srgbClr val="1E4E79"/>
              </a:buClr>
              <a:buSzPct val="25000"/>
              <a:buFont typeface="Arial"/>
              <a:buNone/>
            </a:pPr>
            <a:endParaRPr dirty="0"/>
          </a:p>
        </p:txBody>
      </p:sp>
      <p:sp>
        <p:nvSpPr>
          <p:cNvPr id="791" name="Shape 791"/>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Ex　高度な対話を実現しよう</a:t>
            </a:r>
          </a:p>
        </p:txBody>
      </p:sp>
      <p:sp>
        <p:nvSpPr>
          <p:cNvPr id="792" name="Shape 792"/>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7</a:t>
            </a:fld>
            <a:endParaRPr lang="en-US"/>
          </a:p>
        </p:txBody>
      </p:sp>
      <p:pic>
        <p:nvPicPr>
          <p:cNvPr id="793" name="Shape 793"/>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794" name="Shape 794"/>
          <p:cNvPicPr preferRelativeResize="0"/>
          <p:nvPr/>
        </p:nvPicPr>
        <p:blipFill>
          <a:blip r:embed="rId4">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Shape 799"/>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メモリイベントとの連携</a:t>
            </a:r>
          </a:p>
        </p:txBody>
      </p:sp>
      <p:sp>
        <p:nvSpPr>
          <p:cNvPr id="800" name="Shape 800"/>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err="1">
                <a:solidFill>
                  <a:srgbClr val="1E4E79"/>
                </a:solidFill>
                <a:sym typeface="Arial"/>
              </a:rPr>
              <a:t>NAOの内部メモリと連携してNAOを動かすこともできます</a:t>
            </a:r>
            <a:r>
              <a:rPr lang="en-US" sz="1700" b="0" i="0" u="none" strike="noStrike" cap="none" dirty="0">
                <a:solidFill>
                  <a:srgbClr val="1E4E79"/>
                </a:solidFill>
                <a:sym typeface="Arial"/>
              </a:rPr>
              <a:t>。</a:t>
            </a:r>
          </a:p>
          <a:p>
            <a:pPr marL="0" marR="0" lvl="0" indent="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具体例</a:t>
            </a:r>
          </a:p>
          <a:p>
            <a:pPr marL="127000" marR="0" lvl="0" indent="-69850" algn="l" rtl="0">
              <a:lnSpc>
                <a:spcPct val="90000"/>
              </a:lnSpc>
              <a:spcBef>
                <a:spcPts val="0"/>
              </a:spcBef>
              <a:spcAft>
                <a:spcPts val="0"/>
              </a:spcAft>
              <a:buClr>
                <a:srgbClr val="00B0F0"/>
              </a:buClr>
              <a:buSzPct val="100000"/>
              <a:buFont typeface="Arial"/>
              <a:buChar char="•"/>
            </a:pPr>
            <a:r>
              <a:rPr lang="en-US" sz="1700" b="0" i="0" u="none" strike="noStrike" cap="none" dirty="0">
                <a:solidFill>
                  <a:srgbClr val="00B0F0"/>
                </a:solidFill>
                <a:sym typeface="Arial"/>
              </a:rPr>
              <a:t>u:(</a:t>
            </a:r>
            <a:r>
              <a:rPr lang="en-US" sz="1700" b="0" i="0" u="none" strike="noStrike" cap="none" dirty="0" err="1">
                <a:solidFill>
                  <a:srgbClr val="00B0F0"/>
                </a:solidFill>
                <a:sym typeface="Arial"/>
              </a:rPr>
              <a:t>e:RightBumperPressed</a:t>
            </a:r>
            <a:r>
              <a:rPr lang="en-US" sz="1700" b="0" i="0" u="none" strike="noStrike" cap="none" dirty="0">
                <a:solidFill>
                  <a:srgbClr val="00B0F0"/>
                </a:solidFill>
                <a:sym typeface="Arial"/>
              </a:rPr>
              <a:t>)蹴らないで</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　　　右側のバンパーが押されると同時に発話。</a:t>
            </a:r>
          </a:p>
          <a:p>
            <a:pPr marL="0" marR="0" lvl="0" indent="0" algn="l" rtl="0">
              <a:lnSpc>
                <a:spcPct val="90000"/>
              </a:lnSpc>
              <a:spcBef>
                <a:spcPts val="0"/>
              </a:spcBef>
              <a:spcAft>
                <a:spcPts val="0"/>
              </a:spcAft>
              <a:buClr>
                <a:srgbClr val="1E4E79"/>
              </a:buClr>
              <a:buSzPct val="25000"/>
              <a:buFont typeface="Arial"/>
              <a:buNone/>
            </a:pPr>
            <a:endParaRPr dirty="0"/>
          </a:p>
          <a:p>
            <a:pPr marL="127000" marR="0" lvl="0" indent="-69850" algn="l" rtl="0">
              <a:lnSpc>
                <a:spcPct val="90000"/>
              </a:lnSpc>
              <a:spcBef>
                <a:spcPts val="0"/>
              </a:spcBef>
              <a:spcAft>
                <a:spcPts val="0"/>
              </a:spcAft>
              <a:buClr>
                <a:srgbClr val="00B0F0"/>
              </a:buClr>
              <a:buSzPct val="100000"/>
              <a:buFont typeface="Arial"/>
              <a:buChar char="•"/>
            </a:pPr>
            <a:r>
              <a:rPr lang="en-US" sz="1700" b="0" i="0" u="none" strike="noStrike" cap="none" dirty="0">
                <a:solidFill>
                  <a:srgbClr val="00B0F0"/>
                </a:solidFill>
                <a:sym typeface="Arial"/>
              </a:rPr>
              <a:t>u:(</a:t>
            </a:r>
            <a:r>
              <a:rPr lang="en-US" sz="1700" b="0" i="0" u="none" strike="noStrike" cap="none" dirty="0" err="1">
                <a:solidFill>
                  <a:srgbClr val="00B0F0"/>
                </a:solidFill>
                <a:sym typeface="Arial"/>
              </a:rPr>
              <a:t>e:onStart</a:t>
            </a:r>
            <a:r>
              <a:rPr lang="en-US" sz="1700" b="0" i="0" u="none" strike="noStrike" cap="none" dirty="0">
                <a:solidFill>
                  <a:srgbClr val="00B0F0"/>
                </a:solidFill>
                <a:sym typeface="Arial"/>
              </a:rPr>
              <a:t>)こんにちは。はじめまして！</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　　　</a:t>
            </a:r>
            <a:r>
              <a:rPr lang="en-US" sz="1700" b="0" i="0" u="none" strike="noStrike" cap="none" dirty="0" err="1">
                <a:solidFill>
                  <a:srgbClr val="1E4E79"/>
                </a:solidFill>
                <a:sym typeface="Arial"/>
              </a:rPr>
              <a:t>ボックスのonStartが刺激されると同時に発話</a:t>
            </a:r>
            <a:r>
              <a:rPr lang="en-US" sz="1700" b="0" i="0" u="none" strike="noStrike" cap="none" dirty="0">
                <a:solidFill>
                  <a:srgbClr val="1E4E79"/>
                </a:solidFill>
                <a:sym typeface="Arial"/>
              </a:rPr>
              <a:t>。</a:t>
            </a:r>
          </a:p>
          <a:p>
            <a:pPr marL="0" marR="0" lvl="0" indent="0" algn="l" rtl="0">
              <a:lnSpc>
                <a:spcPct val="90000"/>
              </a:lnSpc>
              <a:spcBef>
                <a:spcPts val="0"/>
              </a:spcBef>
              <a:spcAft>
                <a:spcPts val="0"/>
              </a:spcAft>
              <a:buClr>
                <a:srgbClr val="1E4E79"/>
              </a:buClr>
              <a:buSzPct val="25000"/>
              <a:buFont typeface="Arial"/>
              <a:buNone/>
            </a:pPr>
            <a:endParaRPr dirty="0"/>
          </a:p>
          <a:p>
            <a:pPr marL="127000" marR="0" lvl="0" indent="-69850" algn="l" rtl="0">
              <a:lnSpc>
                <a:spcPct val="90000"/>
              </a:lnSpc>
              <a:spcBef>
                <a:spcPts val="0"/>
              </a:spcBef>
              <a:spcAft>
                <a:spcPts val="0"/>
              </a:spcAft>
              <a:buClr>
                <a:srgbClr val="00B0F0"/>
              </a:buClr>
              <a:buSzPct val="100000"/>
              <a:buFont typeface="Arial"/>
              <a:buChar char="•"/>
            </a:pPr>
            <a:r>
              <a:rPr lang="en-US" sz="1700" b="0" i="0" u="none" strike="noStrike" cap="none" dirty="0">
                <a:solidFill>
                  <a:srgbClr val="00B0F0"/>
                </a:solidFill>
                <a:sym typeface="Arial"/>
              </a:rPr>
              <a:t>u:(</a:t>
            </a:r>
            <a:r>
              <a:rPr lang="en-US" sz="1700" b="0" i="0" u="none" strike="noStrike" cap="none" dirty="0" err="1">
                <a:solidFill>
                  <a:srgbClr val="00B0F0"/>
                </a:solidFill>
                <a:sym typeface="Arial"/>
              </a:rPr>
              <a:t>e:Dialog</a:t>
            </a:r>
            <a:r>
              <a:rPr lang="en-US" sz="1700" b="0" i="0" u="none" strike="noStrike" cap="none" dirty="0">
                <a:solidFill>
                  <a:srgbClr val="00B0F0"/>
                </a:solidFill>
                <a:sym typeface="Arial"/>
              </a:rPr>
              <a:t>/</a:t>
            </a:r>
            <a:r>
              <a:rPr lang="en-US" sz="1700" b="0" i="0" u="none" strike="noStrike" cap="none" dirty="0" err="1">
                <a:solidFill>
                  <a:srgbClr val="00B0F0"/>
                </a:solidFill>
                <a:sym typeface="Arial"/>
              </a:rPr>
              <a:t>NotUnderstood</a:t>
            </a:r>
            <a:r>
              <a:rPr lang="en-US" sz="1700" b="0" i="0" u="none" strike="noStrike" cap="none" dirty="0">
                <a:solidFill>
                  <a:srgbClr val="00B0F0"/>
                </a:solidFill>
                <a:sym typeface="Arial"/>
              </a:rPr>
              <a:t>)え？なんじゃ？も</a:t>
            </a:r>
            <a:r>
              <a:rPr lang="en-US" dirty="0">
                <a:solidFill>
                  <a:srgbClr val="00B0F0"/>
                </a:solidFill>
              </a:rPr>
              <a:t>う</a:t>
            </a:r>
            <a:r>
              <a:rPr lang="en-US" sz="1700" b="0" i="0" u="none" strike="noStrike" cap="none" dirty="0">
                <a:solidFill>
                  <a:srgbClr val="00B0F0"/>
                </a:solidFill>
                <a:sym typeface="Arial"/>
              </a:rPr>
              <a:t>一回。</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　　　</a:t>
            </a:r>
            <a:r>
              <a:rPr lang="en-US" sz="1700" b="0" i="0" u="none" strike="noStrike" cap="none" dirty="0" err="1">
                <a:solidFill>
                  <a:srgbClr val="1E4E79"/>
                </a:solidFill>
                <a:sym typeface="Arial"/>
              </a:rPr>
              <a:t>NAOが言葉を聞き取れなかったときに書き込まれるメモリをキーに発話</a:t>
            </a:r>
            <a:endParaRPr lang="en-US" sz="1700" b="0" i="0" u="none" strike="noStrike" cap="none" dirty="0">
              <a:solidFill>
                <a:srgbClr val="1E4E79"/>
              </a:solidFill>
              <a:sym typeface="Arial"/>
            </a:endParaRPr>
          </a:p>
          <a:p>
            <a:pPr marL="0" marR="0" lvl="0" indent="0" algn="l" rtl="0">
              <a:lnSpc>
                <a:spcPct val="90000"/>
              </a:lnSpc>
              <a:spcBef>
                <a:spcPts val="0"/>
              </a:spcBef>
              <a:spcAft>
                <a:spcPts val="0"/>
              </a:spcAft>
              <a:buClr>
                <a:srgbClr val="1E4E79"/>
              </a:buClr>
              <a:buSzPct val="25000"/>
              <a:buFont typeface="Arial"/>
              <a:buNone/>
            </a:pPr>
            <a:r>
              <a:rPr lang="en-US" dirty="0"/>
              <a:t>		</a:t>
            </a:r>
            <a:r>
              <a:rPr lang="en-US" dirty="0" err="1">
                <a:solidFill>
                  <a:srgbClr val="00B0F0"/>
                </a:solidFill>
              </a:rPr>
              <a:t>u:</a:t>
            </a:r>
            <a:r>
              <a:rPr lang="en-US" dirty="0" err="1"/>
              <a:t>で定義したルールのいずれにも当てはまらなかった場合に発火します</a:t>
            </a:r>
            <a:r>
              <a:rPr lang="en-US" dirty="0"/>
              <a:t>。</a:t>
            </a:r>
          </a:p>
          <a:p>
            <a:pPr marL="0" marR="0" lvl="0" indent="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※この際のメモリイベントはオリジナルのイベントでも構いません。</a:t>
            </a:r>
          </a:p>
        </p:txBody>
      </p:sp>
      <p:sp>
        <p:nvSpPr>
          <p:cNvPr id="801" name="Shape 801"/>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Ex　高度な対話を実現しよう</a:t>
            </a:r>
          </a:p>
        </p:txBody>
      </p:sp>
      <p:sp>
        <p:nvSpPr>
          <p:cNvPr id="802" name="Shape 802"/>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8</a:t>
            </a:fld>
            <a:endParaRPr lang="en-US"/>
          </a:p>
        </p:txBody>
      </p:sp>
      <p:pic>
        <p:nvPicPr>
          <p:cNvPr id="803" name="Shape 803"/>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804" name="Shape 804"/>
          <p:cNvPicPr preferRelativeResize="0"/>
          <p:nvPr/>
        </p:nvPicPr>
        <p:blipFill>
          <a:blip r:embed="rId4">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Shape 809"/>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a:solidFill>
                  <a:srgbClr val="434343"/>
                </a:solidFill>
              </a:rPr>
              <a:t>様々なリアクション</a:t>
            </a:r>
          </a:p>
        </p:txBody>
      </p:sp>
      <p:sp>
        <p:nvSpPr>
          <p:cNvPr id="810" name="Shape 810"/>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err="1">
                <a:solidFill>
                  <a:srgbClr val="1E4E79"/>
                </a:solidFill>
                <a:sym typeface="Arial"/>
              </a:rPr>
              <a:t>さらに、NAOの返答に様々な付加機能をつけることができます</a:t>
            </a:r>
            <a:r>
              <a:rPr lang="en-US" sz="1700" b="0" i="0" u="none" strike="noStrike" cap="none" dirty="0">
                <a:solidFill>
                  <a:srgbClr val="1E4E79"/>
                </a:solidFill>
                <a:sym typeface="Arial"/>
              </a:rPr>
              <a:t>。</a:t>
            </a:r>
          </a:p>
          <a:p>
            <a:pPr marL="0" marR="0" lvl="0" indent="0" algn="l" rtl="0">
              <a:lnSpc>
                <a:spcPct val="90000"/>
              </a:lnSpc>
              <a:spcBef>
                <a:spcPts val="0"/>
              </a:spcBef>
              <a:spcAft>
                <a:spcPts val="0"/>
              </a:spcAft>
              <a:buClr>
                <a:srgbClr val="1E4E79"/>
              </a:buClr>
              <a:buSzPct val="25000"/>
              <a:buFont typeface="Arial"/>
              <a:buNone/>
            </a:pPr>
            <a:endParaRPr dirty="0"/>
          </a:p>
          <a:p>
            <a:pPr marL="127000" marR="0" lvl="0" indent="-69850" algn="l" rtl="0">
              <a:lnSpc>
                <a:spcPct val="90000"/>
              </a:lnSpc>
              <a:spcBef>
                <a:spcPts val="0"/>
              </a:spcBef>
              <a:spcAft>
                <a:spcPts val="0"/>
              </a:spcAft>
              <a:buClr>
                <a:srgbClr val="1E4E79"/>
              </a:buClr>
              <a:buSzPct val="100000"/>
              <a:buFont typeface="Arial"/>
              <a:buChar char="•"/>
            </a:pPr>
            <a:r>
              <a:rPr lang="en-US" sz="1700" b="0" i="0" u="none" strike="noStrike" cap="none" dirty="0">
                <a:solidFill>
                  <a:srgbClr val="1E4E79"/>
                </a:solidFill>
                <a:sym typeface="Arial"/>
              </a:rPr>
              <a:t>読み上げの表現力</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　　</a:t>
            </a:r>
            <a:r>
              <a:rPr lang="en-US" sz="1700" b="0" i="0" u="none" strike="noStrike" cap="none" dirty="0" err="1">
                <a:solidFill>
                  <a:srgbClr val="1E4E79"/>
                </a:solidFill>
                <a:sym typeface="Arial"/>
              </a:rPr>
              <a:t>NAOが読み上げるときの音程や速さを指定することができます</a:t>
            </a:r>
            <a:r>
              <a:rPr lang="en-US" sz="1700" b="0" i="0" u="none" strike="noStrike" cap="none" dirty="0">
                <a:solidFill>
                  <a:srgbClr val="1E4E79"/>
                </a:solidFill>
                <a:sym typeface="Arial"/>
              </a:rPr>
              <a:t>。</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 　　例） </a:t>
            </a:r>
            <a:r>
              <a:rPr lang="en-US" sz="1700" b="0" i="0" u="none" strike="noStrike" cap="none" dirty="0">
                <a:solidFill>
                  <a:srgbClr val="00B0F0"/>
                </a:solidFill>
                <a:sym typeface="Arial"/>
              </a:rPr>
              <a:t>\pau=500\</a:t>
            </a:r>
            <a:r>
              <a:rPr lang="en-US" sz="1700" b="0" i="0" u="none" strike="noStrike" cap="none" dirty="0">
                <a:solidFill>
                  <a:srgbClr val="1E4E79"/>
                </a:solidFill>
                <a:sym typeface="Arial"/>
              </a:rPr>
              <a:t>(</a:t>
            </a:r>
            <a:r>
              <a:rPr lang="en-US" sz="1700" b="0" i="0" u="none" strike="noStrike" cap="none" dirty="0" err="1">
                <a:solidFill>
                  <a:srgbClr val="1E4E79"/>
                </a:solidFill>
                <a:sym typeface="Arial"/>
              </a:rPr>
              <a:t>待機ms</a:t>
            </a:r>
            <a:r>
              <a:rPr lang="en-US" sz="1700" b="0" i="0" u="none" strike="noStrike" cap="none" dirty="0">
                <a:solidFill>
                  <a:srgbClr val="1E4E79"/>
                </a:solidFill>
                <a:sym typeface="Arial"/>
              </a:rPr>
              <a:t>)や</a:t>
            </a:r>
            <a:r>
              <a:rPr lang="en-US" sz="1700" b="0" i="0" u="none" strike="noStrike" cap="none" dirty="0">
                <a:solidFill>
                  <a:srgbClr val="00B0F0"/>
                </a:solidFill>
                <a:sym typeface="Arial"/>
              </a:rPr>
              <a:t>\</a:t>
            </a:r>
            <a:r>
              <a:rPr lang="en-US" sz="1700" b="0" i="0" u="none" strike="noStrike" cap="none" dirty="0" err="1">
                <a:solidFill>
                  <a:srgbClr val="00B0F0"/>
                </a:solidFill>
                <a:sym typeface="Arial"/>
              </a:rPr>
              <a:t>rspd</a:t>
            </a:r>
            <a:r>
              <a:rPr lang="en-US" sz="1700" b="0" i="0" u="none" strike="noStrike" cap="none" dirty="0">
                <a:solidFill>
                  <a:srgbClr val="00B0F0"/>
                </a:solidFill>
                <a:sym typeface="Arial"/>
              </a:rPr>
              <a:t>=100\</a:t>
            </a:r>
            <a:r>
              <a:rPr lang="en-US" sz="1700" b="0" i="0" u="none" strike="noStrike" cap="none" dirty="0">
                <a:solidFill>
                  <a:srgbClr val="1E4E79"/>
                </a:solidFill>
                <a:sym typeface="Arial"/>
              </a:rPr>
              <a:t>(速さ 50~400)、</a:t>
            </a:r>
            <a:r>
              <a:rPr lang="en-US" sz="1700" b="0" i="0" u="none" strike="noStrike" cap="none" dirty="0">
                <a:solidFill>
                  <a:srgbClr val="00B0F0"/>
                </a:solidFill>
                <a:sym typeface="Arial"/>
              </a:rPr>
              <a:t>\</a:t>
            </a:r>
            <a:r>
              <a:rPr lang="en-US" sz="1700" b="0" i="0" u="none" strike="noStrike" cap="none" dirty="0" err="1">
                <a:solidFill>
                  <a:srgbClr val="00B0F0"/>
                </a:solidFill>
                <a:sym typeface="Arial"/>
              </a:rPr>
              <a:t>vct</a:t>
            </a:r>
            <a:r>
              <a:rPr lang="en-US" sz="1700" b="0" i="0" u="none" strike="noStrike" cap="none" dirty="0">
                <a:solidFill>
                  <a:srgbClr val="00B0F0"/>
                </a:solidFill>
                <a:sym typeface="Arial"/>
              </a:rPr>
              <a:t>=200\</a:t>
            </a:r>
            <a:r>
              <a:rPr lang="en-US" sz="1700" b="0" i="0" u="none" strike="noStrike" cap="none" dirty="0">
                <a:solidFill>
                  <a:srgbClr val="1E4E79"/>
                </a:solidFill>
                <a:sym typeface="Arial"/>
              </a:rPr>
              <a:t>(音程 50~200)</a:t>
            </a:r>
          </a:p>
          <a:p>
            <a:pPr marL="0" marR="0" lvl="0" indent="0" algn="l" rtl="0">
              <a:lnSpc>
                <a:spcPct val="90000"/>
              </a:lnSpc>
              <a:spcBef>
                <a:spcPts val="0"/>
              </a:spcBef>
              <a:spcAft>
                <a:spcPts val="0"/>
              </a:spcAft>
              <a:buClr>
                <a:srgbClr val="1E4E79"/>
              </a:buClr>
              <a:buSzPct val="25000"/>
              <a:buFont typeface="Arial"/>
              <a:buNone/>
            </a:pPr>
            <a:endParaRPr dirty="0"/>
          </a:p>
          <a:p>
            <a:pPr marL="127000" marR="0" lvl="0" indent="-69850" algn="l" rtl="0">
              <a:lnSpc>
                <a:spcPct val="90000"/>
              </a:lnSpc>
              <a:spcBef>
                <a:spcPts val="0"/>
              </a:spcBef>
              <a:spcAft>
                <a:spcPts val="0"/>
              </a:spcAft>
              <a:buClr>
                <a:srgbClr val="1E4E79"/>
              </a:buClr>
              <a:buSzPct val="100000"/>
              <a:buFont typeface="Arial"/>
              <a:buChar char="•"/>
            </a:pPr>
            <a:r>
              <a:rPr lang="en-US" sz="1700" b="0" i="0" u="none" strike="noStrike" cap="none" dirty="0">
                <a:solidFill>
                  <a:srgbClr val="00B0F0"/>
                </a:solidFill>
                <a:sym typeface="Arial"/>
              </a:rPr>
              <a:t>^start,^wait,^</a:t>
            </a:r>
            <a:r>
              <a:rPr lang="en-US" sz="1700" b="0" i="0" u="none" strike="noStrike" cap="none" dirty="0" err="1">
                <a:solidFill>
                  <a:srgbClr val="00B0F0"/>
                </a:solidFill>
                <a:sym typeface="Arial"/>
              </a:rPr>
              <a:t>run</a:t>
            </a:r>
            <a:r>
              <a:rPr lang="en-US" sz="1700" b="0" i="0" u="none" strike="noStrike" cap="none" dirty="0" err="1">
                <a:solidFill>
                  <a:srgbClr val="1E4E79"/>
                </a:solidFill>
                <a:sym typeface="Arial"/>
              </a:rPr>
              <a:t>などによる動きの指定</a:t>
            </a:r>
            <a:endParaRPr lang="en-US" sz="1700" b="0" i="0" u="none" strike="noStrike" cap="none" dirty="0">
              <a:solidFill>
                <a:srgbClr val="1E4E79"/>
              </a:solidFill>
              <a:sym typeface="Arial"/>
            </a:endParaRP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　　</a:t>
            </a:r>
            <a:r>
              <a:rPr lang="en-US" sz="1700" b="0" i="0" u="none" strike="noStrike" cap="none" dirty="0" err="1">
                <a:solidFill>
                  <a:srgbClr val="1E4E79"/>
                </a:solidFill>
                <a:sym typeface="Arial"/>
              </a:rPr>
              <a:t>例）</a:t>
            </a:r>
            <a:r>
              <a:rPr lang="en-US" sz="1700" b="0" i="0" u="none" strike="noStrike" cap="none" dirty="0" err="1">
                <a:solidFill>
                  <a:srgbClr val="00B0F0"/>
                </a:solidFill>
                <a:sym typeface="Arial"/>
              </a:rPr>
              <a:t>u</a:t>
            </a:r>
            <a:r>
              <a:rPr lang="en-US" sz="1700" b="0" i="0" u="none" strike="noStrike" cap="none" dirty="0">
                <a:solidFill>
                  <a:srgbClr val="00B0F0"/>
                </a:solidFill>
                <a:sym typeface="Arial"/>
              </a:rPr>
              <a:t>:(こんにちは)</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00B0F0"/>
                </a:solidFill>
                <a:sym typeface="Arial"/>
              </a:rPr>
              <a:t>　　　　</a:t>
            </a:r>
            <a:r>
              <a:rPr lang="en-US" dirty="0">
                <a:solidFill>
                  <a:srgbClr val="00B0F0"/>
                </a:solidFill>
              </a:rPr>
              <a:t>		</a:t>
            </a:r>
            <a:r>
              <a:rPr lang="en-US" sz="1700" b="0" i="0" u="none" strike="noStrike" cap="none" dirty="0">
                <a:solidFill>
                  <a:srgbClr val="00B0F0"/>
                </a:solidFill>
                <a:sym typeface="Arial"/>
              </a:rPr>
              <a:t>^start(animations/Stand/Gestures/Hey_2)</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00B0F0"/>
                </a:solidFill>
                <a:sym typeface="Arial"/>
              </a:rPr>
              <a:t>              	</a:t>
            </a:r>
            <a:r>
              <a:rPr lang="en-US" sz="1700" b="0" i="0" u="none" strike="noStrike" cap="none" dirty="0" smtClean="0">
                <a:solidFill>
                  <a:srgbClr val="00B0F0"/>
                </a:solidFill>
                <a:sym typeface="Arial"/>
              </a:rPr>
              <a:t>	\</a:t>
            </a:r>
            <a:r>
              <a:rPr lang="en-US" sz="1700" b="0" i="0" u="none" strike="noStrike" cap="none" dirty="0" err="1">
                <a:solidFill>
                  <a:srgbClr val="00B0F0"/>
                </a:solidFill>
                <a:sym typeface="Arial"/>
              </a:rPr>
              <a:t>vct</a:t>
            </a:r>
            <a:r>
              <a:rPr lang="en-US" sz="1700" b="0" i="0" u="none" strike="noStrike" cap="none" dirty="0">
                <a:solidFill>
                  <a:srgbClr val="00B0F0"/>
                </a:solidFill>
                <a:sym typeface="Arial"/>
              </a:rPr>
              <a:t>=170\こんにちは。はじめまして！\</a:t>
            </a:r>
            <a:r>
              <a:rPr lang="en-US" sz="1700" b="0" i="0" u="none" strike="noStrike" cap="none" dirty="0" err="1">
                <a:solidFill>
                  <a:srgbClr val="00B0F0"/>
                </a:solidFill>
                <a:sym typeface="Arial"/>
              </a:rPr>
              <a:t>vct</a:t>
            </a:r>
            <a:r>
              <a:rPr lang="en-US" sz="1700" b="0" i="0" u="none" strike="noStrike" cap="none" dirty="0">
                <a:solidFill>
                  <a:srgbClr val="00B0F0"/>
                </a:solidFill>
                <a:sym typeface="Arial"/>
              </a:rPr>
              <a:t>=100\</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00B0F0"/>
                </a:solidFill>
                <a:sym typeface="Arial"/>
              </a:rPr>
              <a:t>              	</a:t>
            </a:r>
            <a:r>
              <a:rPr lang="en-US" sz="1700" b="0" i="0" u="none" strike="noStrike" cap="none" dirty="0" smtClean="0">
                <a:solidFill>
                  <a:srgbClr val="00B0F0"/>
                </a:solidFill>
                <a:sym typeface="Arial"/>
              </a:rPr>
              <a:t>^</a:t>
            </a:r>
            <a:r>
              <a:rPr lang="en-US" sz="1700" b="0" i="0" u="none" strike="noStrike" cap="none" dirty="0">
                <a:solidFill>
                  <a:srgbClr val="00B0F0"/>
                </a:solidFill>
                <a:sym typeface="Arial"/>
              </a:rPr>
              <a:t>wait(animations/Stand/Gestures/Hey_2)</a:t>
            </a:r>
          </a:p>
          <a:p>
            <a:pPr marL="0" marR="0" lvl="0" indent="0" algn="l" rtl="0">
              <a:lnSpc>
                <a:spcPct val="90000"/>
              </a:lnSpc>
              <a:spcBef>
                <a:spcPts val="0"/>
              </a:spcBef>
              <a:spcAft>
                <a:spcPts val="0"/>
              </a:spcAft>
              <a:buClr>
                <a:srgbClr val="1E4E79"/>
              </a:buClr>
              <a:buSzPct val="25000"/>
              <a:buFont typeface="Arial"/>
              <a:buNone/>
            </a:pPr>
            <a:endParaRPr dirty="0">
              <a:solidFill>
                <a:srgbClr val="00B0F0"/>
              </a:solidFill>
            </a:endParaRPr>
          </a:p>
          <a:p>
            <a:pPr marL="0" marR="0" lvl="0" indent="0" algn="l" rtl="0">
              <a:lnSpc>
                <a:spcPct val="90000"/>
              </a:lnSpc>
              <a:spcBef>
                <a:spcPts val="0"/>
              </a:spcBef>
              <a:spcAft>
                <a:spcPts val="0"/>
              </a:spcAft>
              <a:buClr>
                <a:srgbClr val="1E4E79"/>
              </a:buClr>
              <a:buSzPct val="25000"/>
              <a:buFont typeface="Arial"/>
              <a:buNone/>
            </a:pPr>
            <a:r>
              <a:rPr lang="en-US" dirty="0"/>
              <a:t>	※ステップ4「Animated </a:t>
            </a:r>
            <a:r>
              <a:rPr lang="en-US" dirty="0" err="1"/>
              <a:t>Say」参照</a:t>
            </a:r>
            <a:endParaRPr lang="en-US" dirty="0"/>
          </a:p>
        </p:txBody>
      </p:sp>
      <p:sp>
        <p:nvSpPr>
          <p:cNvPr id="811" name="Shape 811"/>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Ex　高度な対話を実現しよう</a:t>
            </a:r>
          </a:p>
        </p:txBody>
      </p:sp>
      <p:sp>
        <p:nvSpPr>
          <p:cNvPr id="812" name="Shape 812"/>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9</a:t>
            </a:fld>
            <a:endParaRPr lang="en-US"/>
          </a:p>
        </p:txBody>
      </p:sp>
      <p:pic>
        <p:nvPicPr>
          <p:cNvPr id="813" name="Shape 813"/>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814" name="Shape 814"/>
          <p:cNvPicPr preferRelativeResize="0"/>
          <p:nvPr/>
        </p:nvPicPr>
        <p:blipFill>
          <a:blip r:embed="rId4">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3033</TotalTime>
  <Words>811</Words>
  <Application>Microsoft Macintosh PowerPoint</Application>
  <PresentationFormat>ユーザー設定</PresentationFormat>
  <Paragraphs>347</Paragraphs>
  <Slides>29</Slides>
  <Notes>24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29</vt:i4>
      </vt:variant>
    </vt:vector>
  </HeadingPairs>
  <TitlesOfParts>
    <vt:vector size="35" baseType="lpstr">
      <vt:lpstr>Calibri</vt:lpstr>
      <vt:lpstr>MS Gothic</vt:lpstr>
      <vt:lpstr>MS PGothic</vt:lpstr>
      <vt:lpstr>ＭＳ Ｐゴシック</vt:lpstr>
      <vt:lpstr>Arial</vt:lpstr>
      <vt:lpstr>Office テーマ</vt:lpstr>
      <vt:lpstr>PowerPoint プレゼンテーション</vt:lpstr>
      <vt:lpstr>Dialogの特徴</vt:lpstr>
      <vt:lpstr>トピックファイルの作成</vt:lpstr>
      <vt:lpstr>トピックファイルの利用方法</vt:lpstr>
      <vt:lpstr>いろんな受け答え（１/２）</vt:lpstr>
      <vt:lpstr>いろんな受け答え（２/２）</vt:lpstr>
      <vt:lpstr>会話の流れ　サブルール</vt:lpstr>
      <vt:lpstr>メモリイベントとの連携</vt:lpstr>
      <vt:lpstr>様々なリアクション</vt:lpstr>
      <vt:lpstr>外部ボックスとの連携</vt:lpstr>
      <vt:lpstr>導入</vt:lpstr>
      <vt:lpstr>作成１</vt:lpstr>
      <vt:lpstr>作成２</vt:lpstr>
      <vt:lpstr>メソッド　入力</vt:lpstr>
      <vt:lpstr>メソッド　ロードとアンロード</vt:lpstr>
      <vt:lpstr>ビルトイン関数　出力</vt:lpstr>
      <vt:lpstr>ビルトイン関数　パラメータ</vt:lpstr>
      <vt:lpstr>ビルトイン関数　ログ</vt:lpstr>
      <vt:lpstr>演習　オリジナルSayボックス１</vt:lpstr>
      <vt:lpstr>演習　オリジナルSayボックス２</vt:lpstr>
      <vt:lpstr>演習　オリジナルSayボックス３</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須佐亮太</dc:creator>
  <cp:lastModifiedBy>tkyk0520ossc@gmail.com</cp:lastModifiedBy>
  <cp:revision>48</cp:revision>
  <cp:lastPrinted>2017-01-06T01:29:15Z</cp:lastPrinted>
  <dcterms:modified xsi:type="dcterms:W3CDTF">2018-09-10T10:02:34Z</dcterms:modified>
</cp:coreProperties>
</file>