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1"/>
  </p:handoutMasterIdLst>
  <p:sldIdLst>
    <p:sldId id="280" r:id="rId2"/>
    <p:sldId id="282" r:id="rId3"/>
    <p:sldId id="292" r:id="rId4"/>
    <p:sldId id="273" r:id="rId5"/>
    <p:sldId id="276" r:id="rId6"/>
    <p:sldId id="287" r:id="rId7"/>
    <p:sldId id="290" r:id="rId8"/>
    <p:sldId id="288" r:id="rId9"/>
    <p:sldId id="289" r:id="rId10"/>
    <p:sldId id="291" r:id="rId11"/>
    <p:sldId id="274" r:id="rId12"/>
    <p:sldId id="277" r:id="rId13"/>
    <p:sldId id="278" r:id="rId14"/>
    <p:sldId id="284" r:id="rId15"/>
    <p:sldId id="271" r:id="rId16"/>
    <p:sldId id="283" r:id="rId17"/>
    <p:sldId id="279" r:id="rId18"/>
    <p:sldId id="272" r:id="rId19"/>
    <p:sldId id="259" r:id="rId20"/>
    <p:sldId id="256" r:id="rId21"/>
    <p:sldId id="265" r:id="rId22"/>
    <p:sldId id="260" r:id="rId23"/>
    <p:sldId id="262" r:id="rId24"/>
    <p:sldId id="264" r:id="rId25"/>
    <p:sldId id="268" r:id="rId26"/>
    <p:sldId id="266" r:id="rId27"/>
    <p:sldId id="269" r:id="rId28"/>
    <p:sldId id="257" r:id="rId29"/>
    <p:sldId id="258" r:id="rId30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44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6" y="138"/>
      </p:cViewPr>
      <p:guideLst>
        <p:guide orient="horz" pos="2024"/>
        <p:guide pos="44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6DD5D-485A-4E27-82AA-CAF5C362467D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699BE-F24F-4F7D-B9DC-514B000394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366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56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66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00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44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31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02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39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66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52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DB76-24FB-439D-AF78-3EF5F7E344B5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0EAB-80A6-4946-8ACC-CFEBBA49B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72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9674452" y="101600"/>
            <a:ext cx="223224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ja-JP" sz="16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Honda Confidential</a:t>
            </a:r>
            <a:endParaRPr lang="en-US" altLang="ja-JP" sz="16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テキスト ボックス 33"/>
          <p:cNvSpPr txBox="1">
            <a:spLocks noChangeArrowheads="1"/>
          </p:cNvSpPr>
          <p:nvPr userDrawn="1"/>
        </p:nvSpPr>
        <p:spPr bwMode="auto">
          <a:xfrm>
            <a:off x="9257201" y="407988"/>
            <a:ext cx="2674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algn="ctr" eaLnBrk="1" hangingPunct="1">
              <a:defRPr/>
            </a:pPr>
            <a:r>
              <a:rPr kumimoji="1" lang="en-US" altLang="ja-JP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No copy, No transfer is permitted</a:t>
            </a:r>
            <a:endParaRPr kumimoji="1" lang="ja-JP" altLang="en-US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90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52937" y="23559"/>
            <a:ext cx="11124664" cy="6763292"/>
            <a:chOff x="119070" y="-704575"/>
            <a:chExt cx="11985300" cy="7286519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119070" y="257169"/>
              <a:ext cx="11985300" cy="6324775"/>
              <a:chOff x="119070" y="257169"/>
              <a:chExt cx="15378304" cy="8115300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 rotWithShape="1">
              <a:blip r:embed="rId2"/>
              <a:srcRect t="10046"/>
              <a:stretch/>
            </p:blipFill>
            <p:spPr>
              <a:xfrm>
                <a:off x="119070" y="257169"/>
                <a:ext cx="11319701" cy="5501262"/>
              </a:xfrm>
              <a:prstGeom prst="rect">
                <a:avLst/>
              </a:prstGeom>
            </p:spPr>
          </p:pic>
          <p:pic>
            <p:nvPicPr>
              <p:cNvPr id="6" name="図 5"/>
              <p:cNvPicPr>
                <a:picLocks noChangeAspect="1"/>
              </p:cNvPicPr>
              <p:nvPr/>
            </p:nvPicPr>
            <p:blipFill rotWithShape="1">
              <a:blip r:embed="rId3"/>
              <a:srcRect t="28390" b="11569"/>
              <a:stretch/>
            </p:blipFill>
            <p:spPr>
              <a:xfrm>
                <a:off x="190507" y="4700581"/>
                <a:ext cx="11319701" cy="3671888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 rotWithShape="1">
              <a:blip r:embed="rId4"/>
              <a:srcRect l="15666" t="10569" r="6383" b="11030"/>
              <a:stretch/>
            </p:blipFill>
            <p:spPr>
              <a:xfrm>
                <a:off x="6662736" y="371481"/>
                <a:ext cx="8834638" cy="4800594"/>
              </a:xfrm>
              <a:prstGeom prst="rect">
                <a:avLst/>
              </a:prstGeom>
            </p:spPr>
          </p:pic>
        </p:grpSp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5"/>
            <a:srcRect l="8507" t="23657" r="15329" b="37805"/>
            <a:stretch/>
          </p:blipFill>
          <p:spPr>
            <a:xfrm>
              <a:off x="2582475" y="-704575"/>
              <a:ext cx="6821170" cy="1864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801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5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正方形/長方形 136"/>
          <p:cNvSpPr/>
          <p:nvPr/>
        </p:nvSpPr>
        <p:spPr>
          <a:xfrm>
            <a:off x="228601" y="1463040"/>
            <a:ext cx="5829300" cy="5212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2386331" y="2548890"/>
            <a:ext cx="3568699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エクササイズ発話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フローチャート: 判断 17"/>
          <p:cNvSpPr/>
          <p:nvPr/>
        </p:nvSpPr>
        <p:spPr>
          <a:xfrm>
            <a:off x="458016" y="2667726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>
            <a:stCxn id="18" idx="2"/>
            <a:endCxn id="39" idx="0"/>
          </p:cNvCxnSpPr>
          <p:nvPr/>
        </p:nvCxnSpPr>
        <p:spPr>
          <a:xfrm flipH="1">
            <a:off x="592760" y="2921272"/>
            <a:ext cx="2915" cy="3308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00" idx="3"/>
            <a:endCxn id="18" idx="0"/>
          </p:cNvCxnSpPr>
          <p:nvPr/>
        </p:nvCxnSpPr>
        <p:spPr>
          <a:xfrm>
            <a:off x="592760" y="1017270"/>
            <a:ext cx="2915" cy="1650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95732" y="2191445"/>
            <a:ext cx="615553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許可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16618" y="301951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禁止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フローチャート: 判断 111"/>
          <p:cNvSpPr/>
          <p:nvPr/>
        </p:nvSpPr>
        <p:spPr>
          <a:xfrm>
            <a:off x="1523449" y="253798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1 つの角を切り取った四角形 135"/>
          <p:cNvSpPr/>
          <p:nvPr/>
        </p:nvSpPr>
        <p:spPr>
          <a:xfrm>
            <a:off x="224960" y="1177290"/>
            <a:ext cx="1063582" cy="28575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運転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診断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二等辺三角形 38"/>
          <p:cNvSpPr/>
          <p:nvPr/>
        </p:nvSpPr>
        <p:spPr>
          <a:xfrm>
            <a:off x="373990" y="6229350"/>
            <a:ext cx="437540" cy="3771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二等辺三角形 99"/>
          <p:cNvSpPr/>
          <p:nvPr/>
        </p:nvSpPr>
        <p:spPr>
          <a:xfrm>
            <a:off x="373990" y="640080"/>
            <a:ext cx="437540" cy="3771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カギ線コネクタ 7"/>
          <p:cNvCxnSpPr>
            <a:stCxn id="18" idx="3"/>
            <a:endCxn id="112" idx="0"/>
          </p:cNvCxnSpPr>
          <p:nvPr/>
        </p:nvCxnSpPr>
        <p:spPr>
          <a:xfrm flipV="1">
            <a:off x="733334" y="2537981"/>
            <a:ext cx="927774" cy="256518"/>
          </a:xfrm>
          <a:prstGeom prst="bentConnector4">
            <a:avLst>
              <a:gd name="adj1" fmla="val 42581"/>
              <a:gd name="adj2" fmla="val 3940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824288" y="273249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許可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1219639" y="2055597"/>
            <a:ext cx="926536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コイン取得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フローチャート: 判断 131"/>
          <p:cNvSpPr/>
          <p:nvPr/>
        </p:nvSpPr>
        <p:spPr>
          <a:xfrm>
            <a:off x="2860759" y="300661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1 つの角を切り取った四角形 140"/>
          <p:cNvSpPr/>
          <p:nvPr/>
        </p:nvSpPr>
        <p:spPr>
          <a:xfrm>
            <a:off x="2388278" y="2263140"/>
            <a:ext cx="1703662" cy="28575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コイン取得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クリア時発話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カギ線コネクタ 21"/>
          <p:cNvCxnSpPr>
            <a:stCxn id="112" idx="3"/>
            <a:endCxn id="132" idx="0"/>
          </p:cNvCxnSpPr>
          <p:nvPr/>
        </p:nvCxnSpPr>
        <p:spPr>
          <a:xfrm>
            <a:off x="1798767" y="2664754"/>
            <a:ext cx="1199651" cy="3418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角丸四角形 148"/>
          <p:cNvSpPr/>
          <p:nvPr/>
        </p:nvSpPr>
        <p:spPr>
          <a:xfrm>
            <a:off x="3958291" y="2932993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クリア前発話群選択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/>
          <p:cNvCxnSpPr>
            <a:stCxn id="132" idx="3"/>
            <a:endCxn id="149" idx="1"/>
          </p:cNvCxnSpPr>
          <p:nvPr/>
        </p:nvCxnSpPr>
        <p:spPr>
          <a:xfrm flipV="1">
            <a:off x="3136077" y="3133018"/>
            <a:ext cx="822214" cy="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1888549" y="259914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3251576" y="3056346"/>
            <a:ext cx="50013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クリア前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フローチャート: 判断 152"/>
          <p:cNvSpPr/>
          <p:nvPr/>
        </p:nvSpPr>
        <p:spPr>
          <a:xfrm>
            <a:off x="2860759" y="364669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角丸四角形 155"/>
          <p:cNvSpPr/>
          <p:nvPr/>
        </p:nvSpPr>
        <p:spPr>
          <a:xfrm>
            <a:off x="3958291" y="3584503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クリア時発話群選択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8"/>
          <p:cNvCxnSpPr>
            <a:stCxn id="132" idx="2"/>
            <a:endCxn id="153" idx="0"/>
          </p:cNvCxnSpPr>
          <p:nvPr/>
        </p:nvCxnSpPr>
        <p:spPr>
          <a:xfrm>
            <a:off x="2998418" y="3260157"/>
            <a:ext cx="0" cy="386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53" idx="3"/>
            <a:endCxn id="156" idx="1"/>
          </p:cNvCxnSpPr>
          <p:nvPr/>
        </p:nvCxnSpPr>
        <p:spPr>
          <a:xfrm>
            <a:off x="3136077" y="3773464"/>
            <a:ext cx="822214" cy="11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3251576" y="3696426"/>
            <a:ext cx="50013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角丸四角形 158"/>
          <p:cNvSpPr/>
          <p:nvPr/>
        </p:nvSpPr>
        <p:spPr>
          <a:xfrm>
            <a:off x="3969721" y="4224655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クリア後発話群選択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4" name="カギ線コネクタ 43"/>
          <p:cNvCxnSpPr>
            <a:stCxn id="153" idx="2"/>
            <a:endCxn id="159" idx="1"/>
          </p:cNvCxnSpPr>
          <p:nvPr/>
        </p:nvCxnSpPr>
        <p:spPr>
          <a:xfrm rot="16200000" flipH="1">
            <a:off x="3221848" y="3676806"/>
            <a:ext cx="524443" cy="9713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2760086" y="4039326"/>
            <a:ext cx="50013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65" name="表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31853"/>
              </p:ext>
            </p:extLst>
          </p:nvPr>
        </p:nvGraphicFramePr>
        <p:xfrm>
          <a:off x="6214110" y="708237"/>
          <a:ext cx="5692140" cy="2125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099">
                  <a:extLst>
                    <a:ext uri="{9D8B030D-6E8A-4147-A177-3AD203B41FA5}">
                      <a16:colId xmlns:a16="http://schemas.microsoft.com/office/drawing/2014/main" val="3982520521"/>
                    </a:ext>
                  </a:extLst>
                </a:gridCol>
                <a:gridCol w="3846041">
                  <a:extLst>
                    <a:ext uri="{9D8B030D-6E8A-4147-A177-3AD203B41FA5}">
                      <a16:colId xmlns:a16="http://schemas.microsoft.com/office/drawing/2014/main" val="3089766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分岐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37393"/>
                  </a:ext>
                </a:extLst>
              </a:tr>
              <a:tr h="183147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運転診断発話許可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許可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</a:p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前回運転診断発話から「</a:t>
                      </a:r>
                      <a:r>
                        <a:rPr kumimoji="1" lang="ja-JP" altLang="en-US" sz="1050" dirty="0" smtClean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運転診断発話禁止時間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」以上経過した時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∧前回アラート発話から「</a:t>
                      </a:r>
                      <a:r>
                        <a:rPr kumimoji="1" lang="ja-JP" altLang="en-US" sz="1050" dirty="0" smtClean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アラート発話禁止時間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」以上経過した時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∧</a:t>
                      </a:r>
                      <a:r>
                        <a:rPr kumimoji="1" lang="ja-JP" altLang="en-US" sz="1050" dirty="0" smtClean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運転診断発話が強制禁止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されていない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禁止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196795"/>
                  </a:ext>
                </a:extLst>
              </a:tr>
              <a:tr h="183147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コイン取得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&amp;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クリア発話条件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コイン数が変化した時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97922"/>
                  </a:ext>
                </a:extLst>
              </a:tr>
              <a:tr h="178739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コイン数条件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クリア前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コイン数＜クリアコイン数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クリア時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コイン数＝クリアコイン数</a:t>
                      </a: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クリア後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02587"/>
                  </a:ext>
                </a:extLst>
              </a:tr>
            </a:tbl>
          </a:graphicData>
        </a:graphic>
      </p:graphicFrame>
      <p:sp>
        <p:nvSpPr>
          <p:cNvPr id="166" name="テキスト ボックス 165"/>
          <p:cNvSpPr txBox="1"/>
          <p:nvPr/>
        </p:nvSpPr>
        <p:spPr>
          <a:xfrm>
            <a:off x="2589186" y="2707107"/>
            <a:ext cx="79348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コイン数条件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3" name="二等辺三角形 232"/>
          <p:cNvSpPr/>
          <p:nvPr/>
        </p:nvSpPr>
        <p:spPr>
          <a:xfrm>
            <a:off x="1448410" y="6217920"/>
            <a:ext cx="437540" cy="3771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α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4" name="表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52870"/>
              </p:ext>
            </p:extLst>
          </p:nvPr>
        </p:nvGraphicFramePr>
        <p:xfrm>
          <a:off x="6464933" y="4104852"/>
          <a:ext cx="260403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612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520806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520806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520806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クリア時発話群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成績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下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graphicFrame>
        <p:nvGraphicFramePr>
          <p:cNvPr id="85" name="表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36265"/>
              </p:ext>
            </p:extLst>
          </p:nvPr>
        </p:nvGraphicFramePr>
        <p:xfrm>
          <a:off x="6464933" y="3249613"/>
          <a:ext cx="3795305" cy="733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5101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632551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632551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632551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632551">
                  <a:extLst>
                    <a:ext uri="{9D8B030D-6E8A-4147-A177-3AD203B41FA5}">
                      <a16:colId xmlns:a16="http://schemas.microsoft.com/office/drawing/2014/main" val="1283296942"/>
                    </a:ext>
                  </a:extLst>
                </a:gridCol>
              </a:tblGrid>
              <a:tr h="245322">
                <a:tc rowSpan="2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クリア前発話群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コイン数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枚目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枚目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枚目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枚目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graphicFrame>
        <p:nvGraphicFramePr>
          <p:cNvPr id="86" name="表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0939"/>
              </p:ext>
            </p:extLst>
          </p:nvPr>
        </p:nvGraphicFramePr>
        <p:xfrm>
          <a:off x="6476363" y="4972732"/>
          <a:ext cx="2873376" cy="1729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237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306229366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</a:tblGrid>
              <a:tr h="196055">
                <a:tc rowSpan="2" gridSpan="2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クリア後発話群</a:t>
                      </a: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成績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43298">
                <a:tc gridSpan="2"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下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6055">
                <a:tc gridSpan="2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技量判定なし</a:t>
                      </a: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453507"/>
                  </a:ext>
                </a:extLst>
              </a:tr>
              <a:tr h="196055">
                <a:tc rowSpan="4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  <a:tr h="1960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764000"/>
                  </a:ext>
                </a:extLst>
              </a:tr>
              <a:tr h="1960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16753"/>
                  </a:ext>
                </a:extLst>
              </a:tr>
              <a:tr h="26601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49412"/>
                  </a:ext>
                </a:extLst>
              </a:tr>
            </a:tbl>
          </a:graphicData>
        </a:graphic>
      </p:graphicFrame>
      <p:grpSp>
        <p:nvGrpSpPr>
          <p:cNvPr id="53" name="グループ化 52"/>
          <p:cNvGrpSpPr/>
          <p:nvPr/>
        </p:nvGrpSpPr>
        <p:grpSpPr>
          <a:xfrm>
            <a:off x="5420495" y="5550988"/>
            <a:ext cx="228329" cy="228329"/>
            <a:chOff x="590821" y="2841172"/>
            <a:chExt cx="228329" cy="228329"/>
          </a:xfrm>
        </p:grpSpPr>
        <p:sp>
          <p:nvSpPr>
            <p:cNvPr id="54" name="楕円 53"/>
            <p:cNvSpPr/>
            <p:nvPr/>
          </p:nvSpPr>
          <p:spPr>
            <a:xfrm>
              <a:off x="590821" y="2841172"/>
              <a:ext cx="228329" cy="228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/>
            <p:cNvSpPr/>
            <p:nvPr/>
          </p:nvSpPr>
          <p:spPr>
            <a:xfrm>
              <a:off x="624477" y="2876819"/>
              <a:ext cx="161656" cy="1616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6" name="フローチャート: 判断 55"/>
          <p:cNvSpPr/>
          <p:nvPr/>
        </p:nvSpPr>
        <p:spPr>
          <a:xfrm>
            <a:off x="5398219" y="4927352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149" idx="3"/>
            <a:endCxn id="56" idx="0"/>
          </p:cNvCxnSpPr>
          <p:nvPr/>
        </p:nvCxnSpPr>
        <p:spPr>
          <a:xfrm>
            <a:off x="5206066" y="3133018"/>
            <a:ext cx="329812" cy="17943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156" idx="3"/>
            <a:endCxn id="56" idx="0"/>
          </p:cNvCxnSpPr>
          <p:nvPr/>
        </p:nvCxnSpPr>
        <p:spPr>
          <a:xfrm>
            <a:off x="5206066" y="3784528"/>
            <a:ext cx="329812" cy="11428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159" idx="3"/>
            <a:endCxn id="56" idx="0"/>
          </p:cNvCxnSpPr>
          <p:nvPr/>
        </p:nvCxnSpPr>
        <p:spPr>
          <a:xfrm>
            <a:off x="5217496" y="4424680"/>
            <a:ext cx="318382" cy="5026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249901" y="4604487"/>
            <a:ext cx="6155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発話有無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" name="直線矢印コネクタ 19"/>
          <p:cNvCxnSpPr>
            <a:stCxn id="56" idx="2"/>
            <a:endCxn id="54" idx="0"/>
          </p:cNvCxnSpPr>
          <p:nvPr/>
        </p:nvCxnSpPr>
        <p:spPr>
          <a:xfrm flipH="1">
            <a:off x="5534660" y="5180898"/>
            <a:ext cx="1218" cy="370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5387905" y="5239476"/>
            <a:ext cx="29655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あ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り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フローチャート: 判断 75"/>
          <p:cNvSpPr/>
          <p:nvPr/>
        </p:nvSpPr>
        <p:spPr>
          <a:xfrm>
            <a:off x="1523449" y="3830320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>
            <a:stCxn id="112" idx="2"/>
            <a:endCxn id="76" idx="0"/>
          </p:cNvCxnSpPr>
          <p:nvPr/>
        </p:nvCxnSpPr>
        <p:spPr>
          <a:xfrm>
            <a:off x="1661108" y="2791527"/>
            <a:ext cx="0" cy="103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1414219" y="288743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カギ線コネクタ 29"/>
          <p:cNvCxnSpPr>
            <a:stCxn id="56" idx="1"/>
            <a:endCxn id="76" idx="3"/>
          </p:cNvCxnSpPr>
          <p:nvPr/>
        </p:nvCxnSpPr>
        <p:spPr>
          <a:xfrm rot="10800000">
            <a:off x="1798767" y="3957093"/>
            <a:ext cx="3599452" cy="1097032"/>
          </a:xfrm>
          <a:prstGeom prst="bentConnector3">
            <a:avLst>
              <a:gd name="adj1" fmla="val 788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矢印コネクタ 225"/>
          <p:cNvCxnSpPr>
            <a:stCxn id="76" idx="2"/>
            <a:endCxn id="233" idx="0"/>
          </p:cNvCxnSpPr>
          <p:nvPr/>
        </p:nvCxnSpPr>
        <p:spPr>
          <a:xfrm>
            <a:off x="1661108" y="4083866"/>
            <a:ext cx="6072" cy="2134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4693289" y="4988016"/>
            <a:ext cx="31418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し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12630" y="5177790"/>
            <a:ext cx="2387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</a:t>
            </a:r>
            <a:r>
              <a:rPr lang="ja-JP" altLang="en-US" dirty="0" smtClean="0"/>
              <a:t>技量の更新がない時</a:t>
            </a:r>
            <a:endParaRPr lang="en-US" altLang="ja-JP" dirty="0" smtClean="0"/>
          </a:p>
          <a:p>
            <a:r>
              <a:rPr kumimoji="1" lang="ja-JP" altLang="en-US" dirty="0" smtClean="0"/>
              <a:t>どうする？</a:t>
            </a:r>
            <a:endParaRPr kumimoji="1" lang="en-US" altLang="ja-JP" dirty="0" smtClean="0"/>
          </a:p>
          <a:p>
            <a:r>
              <a:rPr lang="ja-JP" altLang="en-US" dirty="0" smtClean="0"/>
              <a:t>賞味期限あり？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07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正方形/長方形 136"/>
          <p:cNvSpPr/>
          <p:nvPr/>
        </p:nvSpPr>
        <p:spPr>
          <a:xfrm>
            <a:off x="306071" y="925830"/>
            <a:ext cx="5854699" cy="52349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0" name="正方形/長方形 219"/>
          <p:cNvSpPr/>
          <p:nvPr/>
        </p:nvSpPr>
        <p:spPr>
          <a:xfrm>
            <a:off x="1565911" y="1703070"/>
            <a:ext cx="4343399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エクササイズ発話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16" name="直線矢印コネクタ 115"/>
          <p:cNvCxnSpPr>
            <a:stCxn id="82" idx="3"/>
            <a:endCxn id="168" idx="0"/>
          </p:cNvCxnSpPr>
          <p:nvPr/>
        </p:nvCxnSpPr>
        <p:spPr>
          <a:xfrm>
            <a:off x="768020" y="1398270"/>
            <a:ext cx="1548" cy="54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1 つの角を切り取った四角形 135"/>
          <p:cNvSpPr/>
          <p:nvPr/>
        </p:nvSpPr>
        <p:spPr>
          <a:xfrm>
            <a:off x="308018" y="640080"/>
            <a:ext cx="1063582" cy="28575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運転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診断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460730" y="1483678"/>
            <a:ext cx="615553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診断不可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フローチャート: 判断 167"/>
          <p:cNvSpPr/>
          <p:nvPr/>
        </p:nvSpPr>
        <p:spPr>
          <a:xfrm>
            <a:off x="631909" y="194362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フローチャート: 判断 169"/>
          <p:cNvSpPr/>
          <p:nvPr/>
        </p:nvSpPr>
        <p:spPr>
          <a:xfrm>
            <a:off x="2036718" y="243511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カギ線コネクタ 82"/>
          <p:cNvCxnSpPr>
            <a:stCxn id="168" idx="3"/>
            <a:endCxn id="170" idx="0"/>
          </p:cNvCxnSpPr>
          <p:nvPr/>
        </p:nvCxnSpPr>
        <p:spPr>
          <a:xfrm>
            <a:off x="907227" y="2070394"/>
            <a:ext cx="1267150" cy="3647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1776544" y="2135607"/>
            <a:ext cx="79348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コイン数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3" name="フローチャート: 判断 172"/>
          <p:cNvSpPr/>
          <p:nvPr/>
        </p:nvSpPr>
        <p:spPr>
          <a:xfrm>
            <a:off x="3192229" y="307519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カギ線コネクタ 174"/>
          <p:cNvCxnSpPr>
            <a:stCxn id="170" idx="3"/>
            <a:endCxn id="173" idx="0"/>
          </p:cNvCxnSpPr>
          <p:nvPr/>
        </p:nvCxnSpPr>
        <p:spPr>
          <a:xfrm>
            <a:off x="2312036" y="2561884"/>
            <a:ext cx="1017852" cy="5133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フローチャート: 判断 177"/>
          <p:cNvSpPr/>
          <p:nvPr/>
        </p:nvSpPr>
        <p:spPr>
          <a:xfrm>
            <a:off x="2037799" y="373813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2394326" y="2507706"/>
            <a:ext cx="50013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クリア前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2857753" y="2743577"/>
            <a:ext cx="108042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クリア前発話条件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3" name="直線矢印コネクタ 182"/>
          <p:cNvCxnSpPr>
            <a:stCxn id="170" idx="2"/>
            <a:endCxn id="178" idx="0"/>
          </p:cNvCxnSpPr>
          <p:nvPr/>
        </p:nvCxnSpPr>
        <p:spPr>
          <a:xfrm>
            <a:off x="2174377" y="2688657"/>
            <a:ext cx="1081" cy="104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テキスト ボックス 179"/>
          <p:cNvSpPr txBox="1"/>
          <p:nvPr/>
        </p:nvSpPr>
        <p:spPr>
          <a:xfrm>
            <a:off x="1634744" y="3392488"/>
            <a:ext cx="108042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1635762" y="2804886"/>
            <a:ext cx="110286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⋁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7" name="角丸四角形 186"/>
          <p:cNvSpPr/>
          <p:nvPr/>
        </p:nvSpPr>
        <p:spPr>
          <a:xfrm>
            <a:off x="4072591" y="3001573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クリア前診断不可発話群選択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1" name="フローチャート: 判断 190"/>
          <p:cNvSpPr/>
          <p:nvPr/>
        </p:nvSpPr>
        <p:spPr>
          <a:xfrm>
            <a:off x="631909" y="284659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直線矢印コネクタ 192"/>
          <p:cNvCxnSpPr>
            <a:stCxn id="168" idx="2"/>
            <a:endCxn id="191" idx="0"/>
          </p:cNvCxnSpPr>
          <p:nvPr/>
        </p:nvCxnSpPr>
        <p:spPr>
          <a:xfrm>
            <a:off x="769568" y="2197167"/>
            <a:ext cx="0" cy="649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フローチャート: 判断 202"/>
          <p:cNvSpPr/>
          <p:nvPr/>
        </p:nvSpPr>
        <p:spPr>
          <a:xfrm>
            <a:off x="2036718" y="441250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6" name="直線矢印コネクタ 205"/>
          <p:cNvCxnSpPr>
            <a:stCxn id="178" idx="2"/>
            <a:endCxn id="203" idx="0"/>
          </p:cNvCxnSpPr>
          <p:nvPr/>
        </p:nvCxnSpPr>
        <p:spPr>
          <a:xfrm flipH="1">
            <a:off x="2174377" y="3991677"/>
            <a:ext cx="1081" cy="420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195"/>
          <p:cNvSpPr txBox="1"/>
          <p:nvPr/>
        </p:nvSpPr>
        <p:spPr>
          <a:xfrm>
            <a:off x="1915868" y="408504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8" name="カギ線コネクタ 207"/>
          <p:cNvCxnSpPr>
            <a:stCxn id="173" idx="2"/>
            <a:endCxn id="203" idx="3"/>
          </p:cNvCxnSpPr>
          <p:nvPr/>
        </p:nvCxnSpPr>
        <p:spPr>
          <a:xfrm rot="5400000">
            <a:off x="2215694" y="3425079"/>
            <a:ext cx="1210537" cy="10178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矢印コネクタ 216"/>
          <p:cNvCxnSpPr>
            <a:stCxn id="173" idx="3"/>
            <a:endCxn id="187" idx="1"/>
          </p:cNvCxnSpPr>
          <p:nvPr/>
        </p:nvCxnSpPr>
        <p:spPr>
          <a:xfrm flipV="1">
            <a:off x="3467547" y="3201598"/>
            <a:ext cx="605044" cy="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テキスト ボックス 217"/>
          <p:cNvSpPr txBox="1"/>
          <p:nvPr/>
        </p:nvSpPr>
        <p:spPr>
          <a:xfrm>
            <a:off x="2681678" y="447366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1" name="1 つの角を切り取った四角形 220"/>
          <p:cNvSpPr/>
          <p:nvPr/>
        </p:nvSpPr>
        <p:spPr>
          <a:xfrm>
            <a:off x="1565318" y="1417320"/>
            <a:ext cx="1703662" cy="28575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診断不可理由発話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1065589" y="199335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522679" y="249881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3534468" y="312492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32" name="表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01502"/>
              </p:ext>
            </p:extLst>
          </p:nvPr>
        </p:nvGraphicFramePr>
        <p:xfrm>
          <a:off x="6846570" y="1222587"/>
          <a:ext cx="4286250" cy="148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1">
                  <a:extLst>
                    <a:ext uri="{9D8B030D-6E8A-4147-A177-3AD203B41FA5}">
                      <a16:colId xmlns:a16="http://schemas.microsoft.com/office/drawing/2014/main" val="3982520521"/>
                    </a:ext>
                  </a:extLst>
                </a:gridCol>
                <a:gridCol w="2775589">
                  <a:extLst>
                    <a:ext uri="{9D8B030D-6E8A-4147-A177-3AD203B41FA5}">
                      <a16:colId xmlns:a16="http://schemas.microsoft.com/office/drawing/2014/main" val="3089766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分岐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37393"/>
                  </a:ext>
                </a:extLst>
              </a:tr>
              <a:tr h="183147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診断不可発話条件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診断不可更新カウンタが変化した時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297922"/>
                  </a:ext>
                </a:extLst>
              </a:tr>
              <a:tr h="178739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クリア後発話条件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診断不可更新カウンタが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回変化毎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202587"/>
                  </a:ext>
                </a:extLst>
              </a:tr>
              <a:tr h="178739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クリア前発話条件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診断不可更新カウンタが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回変化毎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25844"/>
                  </a:ext>
                </a:extLst>
              </a:tr>
            </a:tbl>
          </a:graphicData>
        </a:graphic>
      </p:graphicFrame>
      <p:sp>
        <p:nvSpPr>
          <p:cNvPr id="233" name="二等辺三角形 232"/>
          <p:cNvSpPr/>
          <p:nvPr/>
        </p:nvSpPr>
        <p:spPr>
          <a:xfrm>
            <a:off x="545440" y="5532120"/>
            <a:ext cx="437540" cy="3771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β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35" name="直線矢印コネクタ 234"/>
          <p:cNvCxnSpPr>
            <a:stCxn id="191" idx="2"/>
            <a:endCxn id="233" idx="0"/>
          </p:cNvCxnSpPr>
          <p:nvPr/>
        </p:nvCxnSpPr>
        <p:spPr>
          <a:xfrm flipH="1">
            <a:off x="764210" y="3100137"/>
            <a:ext cx="5358" cy="2431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二等辺三角形 81"/>
          <p:cNvSpPr/>
          <p:nvPr/>
        </p:nvSpPr>
        <p:spPr>
          <a:xfrm>
            <a:off x="549250" y="1021080"/>
            <a:ext cx="437540" cy="3771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α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5" name="表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48930"/>
              </p:ext>
            </p:extLst>
          </p:nvPr>
        </p:nvGraphicFramePr>
        <p:xfrm>
          <a:off x="6868793" y="3120672"/>
          <a:ext cx="316674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582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527791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527791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527791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527791">
                  <a:extLst>
                    <a:ext uri="{9D8B030D-6E8A-4147-A177-3AD203B41FA5}">
                      <a16:colId xmlns:a16="http://schemas.microsoft.com/office/drawing/2014/main" val="1283296942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クリア前診断不可発話群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診断不可理由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grpSp>
        <p:nvGrpSpPr>
          <p:cNvPr id="47" name="グループ化 46"/>
          <p:cNvGrpSpPr/>
          <p:nvPr/>
        </p:nvGrpSpPr>
        <p:grpSpPr>
          <a:xfrm>
            <a:off x="5466215" y="5448118"/>
            <a:ext cx="228329" cy="228329"/>
            <a:chOff x="590821" y="2841172"/>
            <a:chExt cx="228329" cy="228329"/>
          </a:xfrm>
        </p:grpSpPr>
        <p:sp>
          <p:nvSpPr>
            <p:cNvPr id="48" name="楕円 47"/>
            <p:cNvSpPr/>
            <p:nvPr/>
          </p:nvSpPr>
          <p:spPr>
            <a:xfrm>
              <a:off x="590821" y="2841172"/>
              <a:ext cx="228329" cy="228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/>
            <p:cNvSpPr/>
            <p:nvPr/>
          </p:nvSpPr>
          <p:spPr>
            <a:xfrm>
              <a:off x="624477" y="2876819"/>
              <a:ext cx="161656" cy="1616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フローチャート: 判断 49"/>
          <p:cNvSpPr/>
          <p:nvPr/>
        </p:nvSpPr>
        <p:spPr>
          <a:xfrm>
            <a:off x="5443939" y="4824482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カギ線コネクタ 2"/>
          <p:cNvCxnSpPr>
            <a:stCxn id="187" idx="3"/>
            <a:endCxn id="50" idx="0"/>
          </p:cNvCxnSpPr>
          <p:nvPr/>
        </p:nvCxnSpPr>
        <p:spPr>
          <a:xfrm>
            <a:off x="5320366" y="3201598"/>
            <a:ext cx="261232" cy="16228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判断 56"/>
          <p:cNvSpPr/>
          <p:nvPr/>
        </p:nvSpPr>
        <p:spPr>
          <a:xfrm>
            <a:off x="1134829" y="441250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203" idx="1"/>
            <a:endCxn id="57" idx="3"/>
          </p:cNvCxnSpPr>
          <p:nvPr/>
        </p:nvCxnSpPr>
        <p:spPr>
          <a:xfrm flipH="1">
            <a:off x="1410147" y="4539274"/>
            <a:ext cx="626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50" idx="1"/>
            <a:endCxn id="57" idx="2"/>
          </p:cNvCxnSpPr>
          <p:nvPr/>
        </p:nvCxnSpPr>
        <p:spPr>
          <a:xfrm rot="10800000">
            <a:off x="1272489" y="4666047"/>
            <a:ext cx="4171451" cy="2852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57" idx="0"/>
            <a:endCxn id="191" idx="3"/>
          </p:cNvCxnSpPr>
          <p:nvPr/>
        </p:nvCxnSpPr>
        <p:spPr>
          <a:xfrm rot="16200000" flipV="1">
            <a:off x="370290" y="3510302"/>
            <a:ext cx="1439137" cy="3652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4739009" y="4885146"/>
            <a:ext cx="31418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し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矢印コネクタ 14"/>
          <p:cNvCxnSpPr>
            <a:stCxn id="50" idx="2"/>
            <a:endCxn id="48" idx="0"/>
          </p:cNvCxnSpPr>
          <p:nvPr/>
        </p:nvCxnSpPr>
        <p:spPr>
          <a:xfrm flipH="1">
            <a:off x="5580380" y="5078028"/>
            <a:ext cx="1218" cy="370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5433625" y="5136606"/>
            <a:ext cx="29655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あ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り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72591" y="3664513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クリア後診断不可発話群選択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カギ線コネクタ 16"/>
          <p:cNvCxnSpPr>
            <a:stCxn id="61" idx="3"/>
            <a:endCxn id="50" idx="0"/>
          </p:cNvCxnSpPr>
          <p:nvPr/>
        </p:nvCxnSpPr>
        <p:spPr>
          <a:xfrm>
            <a:off x="5320366" y="3864538"/>
            <a:ext cx="261232" cy="9599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5261331" y="4433037"/>
            <a:ext cx="6155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発話有無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カギ線コネクタ 18"/>
          <p:cNvCxnSpPr>
            <a:stCxn id="178" idx="3"/>
            <a:endCxn id="61" idx="1"/>
          </p:cNvCxnSpPr>
          <p:nvPr/>
        </p:nvCxnSpPr>
        <p:spPr>
          <a:xfrm flipV="1">
            <a:off x="2313117" y="3864538"/>
            <a:ext cx="1759474" cy="3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テキスト ボックス 228"/>
          <p:cNvSpPr txBox="1"/>
          <p:nvPr/>
        </p:nvSpPr>
        <p:spPr>
          <a:xfrm>
            <a:off x="2494338" y="379929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7" name="表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07071"/>
              </p:ext>
            </p:extLst>
          </p:nvPr>
        </p:nvGraphicFramePr>
        <p:xfrm>
          <a:off x="6880223" y="4035072"/>
          <a:ext cx="316674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582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527791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527791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527791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527791">
                  <a:extLst>
                    <a:ext uri="{9D8B030D-6E8A-4147-A177-3AD203B41FA5}">
                      <a16:colId xmlns:a16="http://schemas.microsoft.com/office/drawing/2014/main" val="1283296942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クリア後診断不可発話群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診断不可理由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7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正方形/長方形 136"/>
          <p:cNvSpPr/>
          <p:nvPr/>
        </p:nvSpPr>
        <p:spPr>
          <a:xfrm>
            <a:off x="248921" y="925830"/>
            <a:ext cx="6437629" cy="57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あ</a:t>
            </a:r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0" name="正方形/長方形 219"/>
          <p:cNvSpPr/>
          <p:nvPr/>
        </p:nvSpPr>
        <p:spPr>
          <a:xfrm>
            <a:off x="1463040" y="2045970"/>
            <a:ext cx="5166359" cy="45034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エクササイズ発話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16" name="直線矢印コネクタ 115"/>
          <p:cNvCxnSpPr>
            <a:stCxn id="82" idx="3"/>
            <a:endCxn id="168" idx="0"/>
          </p:cNvCxnSpPr>
          <p:nvPr/>
        </p:nvCxnSpPr>
        <p:spPr>
          <a:xfrm>
            <a:off x="790880" y="1421130"/>
            <a:ext cx="1548" cy="591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1 つの角を切り取った四角形 135"/>
          <p:cNvSpPr/>
          <p:nvPr/>
        </p:nvSpPr>
        <p:spPr>
          <a:xfrm>
            <a:off x="250868" y="640080"/>
            <a:ext cx="1063582" cy="28575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運転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診断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フローチャート: 判断 167"/>
          <p:cNvSpPr/>
          <p:nvPr/>
        </p:nvSpPr>
        <p:spPr>
          <a:xfrm>
            <a:off x="654769" y="201220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フローチャート: 判断 169"/>
          <p:cNvSpPr/>
          <p:nvPr/>
        </p:nvSpPr>
        <p:spPr>
          <a:xfrm>
            <a:off x="1933848" y="258370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カギ線コネクタ 82"/>
          <p:cNvCxnSpPr>
            <a:stCxn id="168" idx="3"/>
            <a:endCxn id="170" idx="0"/>
          </p:cNvCxnSpPr>
          <p:nvPr/>
        </p:nvCxnSpPr>
        <p:spPr>
          <a:xfrm>
            <a:off x="930087" y="2138974"/>
            <a:ext cx="1141420" cy="4447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1673674" y="2249907"/>
            <a:ext cx="79348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コイン数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3" name="フローチャート: 判断 172"/>
          <p:cNvSpPr/>
          <p:nvPr/>
        </p:nvSpPr>
        <p:spPr>
          <a:xfrm>
            <a:off x="3018609" y="3155950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フローチャート: 判断 177"/>
          <p:cNvSpPr/>
          <p:nvPr/>
        </p:nvSpPr>
        <p:spPr>
          <a:xfrm>
            <a:off x="1934929" y="403531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3" name="直線矢印コネクタ 182"/>
          <p:cNvCxnSpPr>
            <a:stCxn id="170" idx="2"/>
            <a:endCxn id="178" idx="0"/>
          </p:cNvCxnSpPr>
          <p:nvPr/>
        </p:nvCxnSpPr>
        <p:spPr>
          <a:xfrm>
            <a:off x="2071507" y="2837247"/>
            <a:ext cx="1081" cy="1198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テキスト ボックス 179"/>
          <p:cNvSpPr txBox="1"/>
          <p:nvPr/>
        </p:nvSpPr>
        <p:spPr>
          <a:xfrm>
            <a:off x="1531874" y="3689668"/>
            <a:ext cx="108042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1510032" y="3095725"/>
            <a:ext cx="110286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⋁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7" name="角丸四角形 186"/>
          <p:cNvSpPr/>
          <p:nvPr/>
        </p:nvSpPr>
        <p:spPr>
          <a:xfrm>
            <a:off x="4598371" y="3653083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クリア前技量初回発話群選択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1" name="フローチャート: 判断 190"/>
          <p:cNvSpPr/>
          <p:nvPr/>
        </p:nvSpPr>
        <p:spPr>
          <a:xfrm>
            <a:off x="654769" y="266371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直線矢印コネクタ 192"/>
          <p:cNvCxnSpPr>
            <a:stCxn id="168" idx="2"/>
            <a:endCxn id="191" idx="0"/>
          </p:cNvCxnSpPr>
          <p:nvPr/>
        </p:nvCxnSpPr>
        <p:spPr>
          <a:xfrm>
            <a:off x="792428" y="2265747"/>
            <a:ext cx="0" cy="397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フローチャート: 判断 202"/>
          <p:cNvSpPr/>
          <p:nvPr/>
        </p:nvSpPr>
        <p:spPr>
          <a:xfrm>
            <a:off x="1933848" y="483541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6" name="直線矢印コネクタ 205"/>
          <p:cNvCxnSpPr>
            <a:stCxn id="178" idx="2"/>
            <a:endCxn id="203" idx="0"/>
          </p:cNvCxnSpPr>
          <p:nvPr/>
        </p:nvCxnSpPr>
        <p:spPr>
          <a:xfrm flipH="1">
            <a:off x="2071507" y="4288857"/>
            <a:ext cx="1081" cy="54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195"/>
          <p:cNvSpPr txBox="1"/>
          <p:nvPr/>
        </p:nvSpPr>
        <p:spPr>
          <a:xfrm>
            <a:off x="1801568" y="440508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1" name="1 つの角を切り取った四角形 220"/>
          <p:cNvSpPr/>
          <p:nvPr/>
        </p:nvSpPr>
        <p:spPr>
          <a:xfrm>
            <a:off x="1462448" y="1760220"/>
            <a:ext cx="1040722" cy="28575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技量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22" name="グループ化 221"/>
          <p:cNvGrpSpPr/>
          <p:nvPr/>
        </p:nvGrpSpPr>
        <p:grpSpPr>
          <a:xfrm>
            <a:off x="6190886" y="6265045"/>
            <a:ext cx="228329" cy="228329"/>
            <a:chOff x="590821" y="2841172"/>
            <a:chExt cx="228329" cy="228329"/>
          </a:xfrm>
        </p:grpSpPr>
        <p:sp>
          <p:nvSpPr>
            <p:cNvPr id="223" name="楕円 222"/>
            <p:cNvSpPr/>
            <p:nvPr/>
          </p:nvSpPr>
          <p:spPr>
            <a:xfrm>
              <a:off x="590821" y="2841172"/>
              <a:ext cx="228329" cy="228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楕円 223"/>
            <p:cNvSpPr/>
            <p:nvPr/>
          </p:nvSpPr>
          <p:spPr>
            <a:xfrm>
              <a:off x="624477" y="2876819"/>
              <a:ext cx="161656" cy="1616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7" name="テキスト ボックス 226"/>
          <p:cNvSpPr txBox="1"/>
          <p:nvPr/>
        </p:nvSpPr>
        <p:spPr>
          <a:xfrm>
            <a:off x="1008439" y="206193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545539" y="231593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32" name="表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64850"/>
              </p:ext>
            </p:extLst>
          </p:nvPr>
        </p:nvGraphicFramePr>
        <p:xfrm>
          <a:off x="6892290" y="571077"/>
          <a:ext cx="494919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3982520521"/>
                    </a:ext>
                  </a:extLst>
                </a:gridCol>
                <a:gridCol w="3589020">
                  <a:extLst>
                    <a:ext uri="{9D8B030D-6E8A-4147-A177-3AD203B41FA5}">
                      <a16:colId xmlns:a16="http://schemas.microsoft.com/office/drawing/2014/main" val="3089766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分岐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37393"/>
                  </a:ext>
                </a:extLst>
              </a:tr>
              <a:tr h="183147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技量レベル発話条件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技量更新カウンタが変化した時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297922"/>
                  </a:ext>
                </a:extLst>
              </a:tr>
              <a:tr h="178739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クリア後発話条件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技量更新カウンタが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回変化毎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202587"/>
                  </a:ext>
                </a:extLst>
              </a:tr>
              <a:tr h="178739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クリア前発話条件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技量更新カウンタが下記の表の回数変化毎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25844"/>
                  </a:ext>
                </a:extLst>
              </a:tr>
              <a:tr h="178739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初回発話条件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測定中判定後初めての技量発話の時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50178"/>
                  </a:ext>
                </a:extLst>
              </a:tr>
            </a:tbl>
          </a:graphicData>
        </a:graphic>
      </p:graphicFrame>
      <p:sp>
        <p:nvSpPr>
          <p:cNvPr id="233" name="二等辺三角形 232"/>
          <p:cNvSpPr/>
          <p:nvPr/>
        </p:nvSpPr>
        <p:spPr>
          <a:xfrm>
            <a:off x="568300" y="5349240"/>
            <a:ext cx="437540" cy="3771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γ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35" name="直線矢印コネクタ 234"/>
          <p:cNvCxnSpPr>
            <a:stCxn id="191" idx="2"/>
            <a:endCxn id="233" idx="0"/>
          </p:cNvCxnSpPr>
          <p:nvPr/>
        </p:nvCxnSpPr>
        <p:spPr>
          <a:xfrm flipH="1">
            <a:off x="787070" y="2917257"/>
            <a:ext cx="5358" cy="2431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二等辺三角形 81"/>
          <p:cNvSpPr/>
          <p:nvPr/>
        </p:nvSpPr>
        <p:spPr>
          <a:xfrm>
            <a:off x="572110" y="1043940"/>
            <a:ext cx="437540" cy="3771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β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4737" y="1575118"/>
            <a:ext cx="673261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カギ線コネクタ 2"/>
          <p:cNvCxnSpPr>
            <a:stCxn id="170" idx="3"/>
            <a:endCxn id="173" idx="0"/>
          </p:cNvCxnSpPr>
          <p:nvPr/>
        </p:nvCxnSpPr>
        <p:spPr>
          <a:xfrm>
            <a:off x="2209166" y="2710474"/>
            <a:ext cx="947102" cy="4454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テキスト ボックス 178"/>
          <p:cNvSpPr txBox="1"/>
          <p:nvPr/>
        </p:nvSpPr>
        <p:spPr>
          <a:xfrm>
            <a:off x="2697733" y="2858770"/>
            <a:ext cx="108042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クリア前発話条件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2291456" y="2633436"/>
            <a:ext cx="50013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クリア前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フローチャート: 判断 54"/>
          <p:cNvSpPr/>
          <p:nvPr/>
        </p:nvSpPr>
        <p:spPr>
          <a:xfrm>
            <a:off x="3740869" y="372670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4598371" y="4258873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クリア前技量発話群選択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4609801" y="4830373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クリア後技量発話群選択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カギ線コネクタ 7"/>
          <p:cNvCxnSpPr>
            <a:stCxn id="173" idx="3"/>
            <a:endCxn id="55" idx="0"/>
          </p:cNvCxnSpPr>
          <p:nvPr/>
        </p:nvCxnSpPr>
        <p:spPr>
          <a:xfrm>
            <a:off x="3293927" y="3282723"/>
            <a:ext cx="584601" cy="4439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404928" y="3487420"/>
            <a:ext cx="92333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初回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矢印コネクタ 9"/>
          <p:cNvCxnSpPr>
            <a:stCxn id="55" idx="3"/>
            <a:endCxn id="187" idx="1"/>
          </p:cNvCxnSpPr>
          <p:nvPr/>
        </p:nvCxnSpPr>
        <p:spPr>
          <a:xfrm flipV="1">
            <a:off x="4016187" y="3853108"/>
            <a:ext cx="582184" cy="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55" idx="2"/>
            <a:endCxn id="56" idx="1"/>
          </p:cNvCxnSpPr>
          <p:nvPr/>
        </p:nvCxnSpPr>
        <p:spPr>
          <a:xfrm rot="16200000" flipH="1">
            <a:off x="3999124" y="3859650"/>
            <a:ext cx="478651" cy="7198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テキスト ボックス 217"/>
          <p:cNvSpPr txBox="1"/>
          <p:nvPr/>
        </p:nvSpPr>
        <p:spPr>
          <a:xfrm>
            <a:off x="3687518" y="411933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4105968" y="377643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カギ線コネクタ 14"/>
          <p:cNvCxnSpPr>
            <a:stCxn id="178" idx="3"/>
            <a:endCxn id="57" idx="1"/>
          </p:cNvCxnSpPr>
          <p:nvPr/>
        </p:nvCxnSpPr>
        <p:spPr>
          <a:xfrm>
            <a:off x="2210247" y="4162084"/>
            <a:ext cx="2399554" cy="8683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テキスト ボックス 228"/>
          <p:cNvSpPr txBox="1"/>
          <p:nvPr/>
        </p:nvSpPr>
        <p:spPr>
          <a:xfrm>
            <a:off x="2391468" y="409647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" name="カギ線コネクタ 19"/>
          <p:cNvCxnSpPr>
            <a:stCxn id="173" idx="2"/>
            <a:endCxn id="203" idx="3"/>
          </p:cNvCxnSpPr>
          <p:nvPr/>
        </p:nvCxnSpPr>
        <p:spPr>
          <a:xfrm rot="5400000">
            <a:off x="1906373" y="3712289"/>
            <a:ext cx="1552688" cy="9471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907802" y="361641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カギ線コネクタ 21"/>
          <p:cNvCxnSpPr>
            <a:stCxn id="203" idx="1"/>
            <a:endCxn id="191" idx="3"/>
          </p:cNvCxnSpPr>
          <p:nvPr/>
        </p:nvCxnSpPr>
        <p:spPr>
          <a:xfrm rot="10800000">
            <a:off x="930088" y="2790484"/>
            <a:ext cx="1003761" cy="2171700"/>
          </a:xfrm>
          <a:prstGeom prst="bentConnector3">
            <a:avLst>
              <a:gd name="adj1" fmla="val 670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187" idx="3"/>
            <a:endCxn id="67" idx="0"/>
          </p:cNvCxnSpPr>
          <p:nvPr/>
        </p:nvCxnSpPr>
        <p:spPr>
          <a:xfrm>
            <a:off x="5846146" y="3853108"/>
            <a:ext cx="465754" cy="18972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56" idx="3"/>
            <a:endCxn id="67" idx="0"/>
          </p:cNvCxnSpPr>
          <p:nvPr/>
        </p:nvCxnSpPr>
        <p:spPr>
          <a:xfrm>
            <a:off x="5846146" y="4458898"/>
            <a:ext cx="465754" cy="12914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表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22374"/>
              </p:ext>
            </p:extLst>
          </p:nvPr>
        </p:nvGraphicFramePr>
        <p:xfrm>
          <a:off x="6941184" y="3938354"/>
          <a:ext cx="2187576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192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2662712874"/>
                    </a:ext>
                  </a:extLst>
                </a:gridCol>
              </a:tblGrid>
              <a:tr h="196055">
                <a:tc rowSpan="2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クリア前技量初回発話群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4329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6055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graphicFrame>
        <p:nvGraphicFramePr>
          <p:cNvPr id="88" name="表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29620"/>
              </p:ext>
            </p:extLst>
          </p:nvPr>
        </p:nvGraphicFramePr>
        <p:xfrm>
          <a:off x="6922133" y="5155612"/>
          <a:ext cx="2187576" cy="1485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271991">
                  <a:extLst>
                    <a:ext uri="{9D8B030D-6E8A-4147-A177-3AD203B41FA5}">
                      <a16:colId xmlns:a16="http://schemas.microsoft.com/office/drawing/2014/main" val="306229366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2662712874"/>
                    </a:ext>
                  </a:extLst>
                </a:gridCol>
              </a:tblGrid>
              <a:tr h="196055">
                <a:tc rowSpan="2" gridSpan="2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クリア前技量発話群</a:t>
                      </a: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43298">
                <a:tc gridSpan="2"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6055">
                <a:tc rowSpan="4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技量レベルの前回値</a:t>
                      </a: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  <a:tr h="1960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764000"/>
                  </a:ext>
                </a:extLst>
              </a:tr>
              <a:tr h="1960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16753"/>
                  </a:ext>
                </a:extLst>
              </a:tr>
              <a:tr h="26601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49412"/>
                  </a:ext>
                </a:extLst>
              </a:tr>
            </a:tbl>
          </a:graphicData>
        </a:graphic>
      </p:graphicFrame>
      <p:graphicFrame>
        <p:nvGraphicFramePr>
          <p:cNvPr id="92" name="表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32968"/>
              </p:ext>
            </p:extLst>
          </p:nvPr>
        </p:nvGraphicFramePr>
        <p:xfrm>
          <a:off x="9391013" y="5727112"/>
          <a:ext cx="2187576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192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2662712874"/>
                    </a:ext>
                  </a:extLst>
                </a:gridCol>
              </a:tblGrid>
              <a:tr h="196055">
                <a:tc rowSpan="2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クリア後技量発話群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4329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6055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sp>
        <p:nvSpPr>
          <p:cNvPr id="65" name="テキスト ボックス 64"/>
          <p:cNvSpPr txBox="1"/>
          <p:nvPr/>
        </p:nvSpPr>
        <p:spPr>
          <a:xfrm>
            <a:off x="3385878" y="3203893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68796"/>
              </p:ext>
            </p:extLst>
          </p:nvPr>
        </p:nvGraphicFramePr>
        <p:xfrm>
          <a:off x="9075420" y="1948180"/>
          <a:ext cx="2385060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662712874"/>
                    </a:ext>
                  </a:extLst>
                </a:gridCol>
              </a:tblGrid>
              <a:tr h="196055">
                <a:tc rowSpan="2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クリア前発話条件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4329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6055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技量更新カウンタ回数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sp>
        <p:nvSpPr>
          <p:cNvPr id="67" name="フローチャート: 判断 66"/>
          <p:cNvSpPr/>
          <p:nvPr/>
        </p:nvSpPr>
        <p:spPr>
          <a:xfrm>
            <a:off x="6174241" y="5750312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>
            <a:stCxn id="57" idx="3"/>
            <a:endCxn id="67" idx="0"/>
          </p:cNvCxnSpPr>
          <p:nvPr/>
        </p:nvCxnSpPr>
        <p:spPr>
          <a:xfrm>
            <a:off x="5857576" y="5030398"/>
            <a:ext cx="454324" cy="7199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991633" y="5438877"/>
            <a:ext cx="6155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発話有無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15"/>
          <p:cNvCxnSpPr>
            <a:stCxn id="67" idx="2"/>
            <a:endCxn id="224" idx="0"/>
          </p:cNvCxnSpPr>
          <p:nvPr/>
        </p:nvCxnSpPr>
        <p:spPr>
          <a:xfrm flipH="1">
            <a:off x="6305370" y="6003858"/>
            <a:ext cx="6530" cy="296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6163927" y="6051006"/>
            <a:ext cx="29655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あ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り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カギ線コネクタ 17"/>
          <p:cNvCxnSpPr>
            <a:stCxn id="67" idx="1"/>
            <a:endCxn id="203" idx="2"/>
          </p:cNvCxnSpPr>
          <p:nvPr/>
        </p:nvCxnSpPr>
        <p:spPr>
          <a:xfrm rot="10800000">
            <a:off x="2071507" y="5088957"/>
            <a:ext cx="4102734" cy="788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469311" y="5810976"/>
            <a:ext cx="31418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し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87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正方形/長方形 136"/>
          <p:cNvSpPr/>
          <p:nvPr/>
        </p:nvSpPr>
        <p:spPr>
          <a:xfrm>
            <a:off x="1437641" y="925830"/>
            <a:ext cx="5854699" cy="52349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0" name="正方形/長方形 219"/>
          <p:cNvSpPr/>
          <p:nvPr/>
        </p:nvSpPr>
        <p:spPr>
          <a:xfrm>
            <a:off x="2697481" y="1703070"/>
            <a:ext cx="4343399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エクササイズ発話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16" name="直線矢印コネクタ 115"/>
          <p:cNvCxnSpPr>
            <a:stCxn id="82" idx="3"/>
            <a:endCxn id="168" idx="0"/>
          </p:cNvCxnSpPr>
          <p:nvPr/>
        </p:nvCxnSpPr>
        <p:spPr>
          <a:xfrm>
            <a:off x="1899590" y="1398270"/>
            <a:ext cx="1548" cy="54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1 つの角を切り取った四角形 135"/>
          <p:cNvSpPr/>
          <p:nvPr/>
        </p:nvSpPr>
        <p:spPr>
          <a:xfrm>
            <a:off x="1439588" y="640080"/>
            <a:ext cx="1063582" cy="28575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運転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診断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1584285" y="1483678"/>
            <a:ext cx="63158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アドバイス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フローチャート: 判断 167"/>
          <p:cNvSpPr/>
          <p:nvPr/>
        </p:nvSpPr>
        <p:spPr>
          <a:xfrm>
            <a:off x="1763479" y="194362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フローチャート: 判断 169"/>
          <p:cNvSpPr/>
          <p:nvPr/>
        </p:nvSpPr>
        <p:spPr>
          <a:xfrm>
            <a:off x="3168288" y="243511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カギ線コネクタ 82"/>
          <p:cNvCxnSpPr>
            <a:stCxn id="168" idx="3"/>
            <a:endCxn id="170" idx="0"/>
          </p:cNvCxnSpPr>
          <p:nvPr/>
        </p:nvCxnSpPr>
        <p:spPr>
          <a:xfrm>
            <a:off x="2038797" y="2070394"/>
            <a:ext cx="1267150" cy="3647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2908114" y="2135607"/>
            <a:ext cx="79348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コイン数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3" name="フローチャート: 判断 172"/>
          <p:cNvSpPr/>
          <p:nvPr/>
        </p:nvSpPr>
        <p:spPr>
          <a:xfrm>
            <a:off x="4323799" y="307519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カギ線コネクタ 174"/>
          <p:cNvCxnSpPr>
            <a:stCxn id="170" idx="3"/>
            <a:endCxn id="173" idx="0"/>
          </p:cNvCxnSpPr>
          <p:nvPr/>
        </p:nvCxnSpPr>
        <p:spPr>
          <a:xfrm>
            <a:off x="3443606" y="2561884"/>
            <a:ext cx="1017852" cy="5133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フローチャート: 判断 177"/>
          <p:cNvSpPr/>
          <p:nvPr/>
        </p:nvSpPr>
        <p:spPr>
          <a:xfrm>
            <a:off x="3169369" y="373813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3525896" y="2507706"/>
            <a:ext cx="50013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クリア前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3989323" y="2743577"/>
            <a:ext cx="108042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クリア前発話条件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3" name="直線矢印コネクタ 182"/>
          <p:cNvCxnSpPr>
            <a:stCxn id="170" idx="2"/>
            <a:endCxn id="178" idx="0"/>
          </p:cNvCxnSpPr>
          <p:nvPr/>
        </p:nvCxnSpPr>
        <p:spPr>
          <a:xfrm>
            <a:off x="3305947" y="2688657"/>
            <a:ext cx="1081" cy="104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テキスト ボックス 179"/>
          <p:cNvSpPr txBox="1"/>
          <p:nvPr/>
        </p:nvSpPr>
        <p:spPr>
          <a:xfrm>
            <a:off x="2766314" y="3392488"/>
            <a:ext cx="108042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2767332" y="2804886"/>
            <a:ext cx="110286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⋁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7" name="角丸四角形 186"/>
          <p:cNvSpPr/>
          <p:nvPr/>
        </p:nvSpPr>
        <p:spPr>
          <a:xfrm>
            <a:off x="5204161" y="3001573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クリア前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アドバイス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1" name="フローチャート: 判断 190"/>
          <p:cNvSpPr/>
          <p:nvPr/>
        </p:nvSpPr>
        <p:spPr>
          <a:xfrm>
            <a:off x="1763479" y="284659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直線矢印コネクタ 192"/>
          <p:cNvCxnSpPr>
            <a:stCxn id="168" idx="2"/>
            <a:endCxn id="191" idx="0"/>
          </p:cNvCxnSpPr>
          <p:nvPr/>
        </p:nvCxnSpPr>
        <p:spPr>
          <a:xfrm>
            <a:off x="1901138" y="2197167"/>
            <a:ext cx="0" cy="649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フローチャート: 判断 202"/>
          <p:cNvSpPr/>
          <p:nvPr/>
        </p:nvSpPr>
        <p:spPr>
          <a:xfrm>
            <a:off x="3168288" y="441250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6" name="直線矢印コネクタ 205"/>
          <p:cNvCxnSpPr>
            <a:stCxn id="178" idx="2"/>
            <a:endCxn id="203" idx="0"/>
          </p:cNvCxnSpPr>
          <p:nvPr/>
        </p:nvCxnSpPr>
        <p:spPr>
          <a:xfrm flipH="1">
            <a:off x="3305947" y="3991677"/>
            <a:ext cx="1081" cy="420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195"/>
          <p:cNvSpPr txBox="1"/>
          <p:nvPr/>
        </p:nvSpPr>
        <p:spPr>
          <a:xfrm>
            <a:off x="3047438" y="408504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8" name="カギ線コネクタ 207"/>
          <p:cNvCxnSpPr>
            <a:stCxn id="173" idx="2"/>
            <a:endCxn id="203" idx="3"/>
          </p:cNvCxnSpPr>
          <p:nvPr/>
        </p:nvCxnSpPr>
        <p:spPr>
          <a:xfrm rot="5400000">
            <a:off x="3347264" y="3425079"/>
            <a:ext cx="1210537" cy="10178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矢印コネクタ 216"/>
          <p:cNvCxnSpPr>
            <a:stCxn id="173" idx="3"/>
            <a:endCxn id="187" idx="1"/>
          </p:cNvCxnSpPr>
          <p:nvPr/>
        </p:nvCxnSpPr>
        <p:spPr>
          <a:xfrm flipV="1">
            <a:off x="4599117" y="3201598"/>
            <a:ext cx="605044" cy="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テキスト ボックス 217"/>
          <p:cNvSpPr txBox="1"/>
          <p:nvPr/>
        </p:nvSpPr>
        <p:spPr>
          <a:xfrm>
            <a:off x="3813248" y="447366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1" name="1 つの角を切り取った四角形 220"/>
          <p:cNvSpPr/>
          <p:nvPr/>
        </p:nvSpPr>
        <p:spPr>
          <a:xfrm>
            <a:off x="2696888" y="1417320"/>
            <a:ext cx="1703662" cy="28575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アドバイス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2197159" y="199335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1654249" y="249881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4666038" y="312492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32" name="表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78756"/>
              </p:ext>
            </p:extLst>
          </p:nvPr>
        </p:nvGraphicFramePr>
        <p:xfrm>
          <a:off x="7600950" y="1222587"/>
          <a:ext cx="4286250" cy="148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1">
                  <a:extLst>
                    <a:ext uri="{9D8B030D-6E8A-4147-A177-3AD203B41FA5}">
                      <a16:colId xmlns:a16="http://schemas.microsoft.com/office/drawing/2014/main" val="3982520521"/>
                    </a:ext>
                  </a:extLst>
                </a:gridCol>
                <a:gridCol w="2775589">
                  <a:extLst>
                    <a:ext uri="{9D8B030D-6E8A-4147-A177-3AD203B41FA5}">
                      <a16:colId xmlns:a16="http://schemas.microsoft.com/office/drawing/2014/main" val="3089766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分岐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37393"/>
                  </a:ext>
                </a:extLst>
              </a:tr>
              <a:tr h="183147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アドバイス発話条件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更新カウンタが変化した時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297922"/>
                  </a:ext>
                </a:extLst>
              </a:tr>
              <a:tr h="178739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クリア後発話条件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更新カウンタが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回変化毎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202587"/>
                  </a:ext>
                </a:extLst>
              </a:tr>
              <a:tr h="178739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クリア前発話条件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更新カウンタが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回変化毎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25844"/>
                  </a:ext>
                </a:extLst>
              </a:tr>
            </a:tbl>
          </a:graphicData>
        </a:graphic>
      </p:graphicFrame>
      <p:sp>
        <p:nvSpPr>
          <p:cNvPr id="82" name="二等辺三角形 81"/>
          <p:cNvSpPr/>
          <p:nvPr/>
        </p:nvSpPr>
        <p:spPr>
          <a:xfrm>
            <a:off x="1680820" y="1021080"/>
            <a:ext cx="437540" cy="3771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γ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5" name="表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88398"/>
              </p:ext>
            </p:extLst>
          </p:nvPr>
        </p:nvGraphicFramePr>
        <p:xfrm>
          <a:off x="7623173" y="3120672"/>
          <a:ext cx="316674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582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527791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527791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527791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527791">
                  <a:extLst>
                    <a:ext uri="{9D8B030D-6E8A-4147-A177-3AD203B41FA5}">
                      <a16:colId xmlns:a16="http://schemas.microsoft.com/office/drawing/2014/main" val="1283296942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クリア前アドバイス発話群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grpSp>
        <p:nvGrpSpPr>
          <p:cNvPr id="47" name="グループ化 46"/>
          <p:cNvGrpSpPr/>
          <p:nvPr/>
        </p:nvGrpSpPr>
        <p:grpSpPr>
          <a:xfrm>
            <a:off x="6597785" y="5448118"/>
            <a:ext cx="228329" cy="228329"/>
            <a:chOff x="590821" y="2841172"/>
            <a:chExt cx="228329" cy="228329"/>
          </a:xfrm>
        </p:grpSpPr>
        <p:sp>
          <p:nvSpPr>
            <p:cNvPr id="48" name="楕円 47"/>
            <p:cNvSpPr/>
            <p:nvPr/>
          </p:nvSpPr>
          <p:spPr>
            <a:xfrm>
              <a:off x="590821" y="2841172"/>
              <a:ext cx="228329" cy="228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/>
            <p:cNvSpPr/>
            <p:nvPr/>
          </p:nvSpPr>
          <p:spPr>
            <a:xfrm>
              <a:off x="624477" y="2876819"/>
              <a:ext cx="161656" cy="1616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フローチャート: 判断 49"/>
          <p:cNvSpPr/>
          <p:nvPr/>
        </p:nvSpPr>
        <p:spPr>
          <a:xfrm>
            <a:off x="6575509" y="4824482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カギ線コネクタ 2"/>
          <p:cNvCxnSpPr>
            <a:stCxn id="187" idx="3"/>
            <a:endCxn id="50" idx="0"/>
          </p:cNvCxnSpPr>
          <p:nvPr/>
        </p:nvCxnSpPr>
        <p:spPr>
          <a:xfrm>
            <a:off x="6451936" y="3201598"/>
            <a:ext cx="261232" cy="16228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判断 56"/>
          <p:cNvSpPr/>
          <p:nvPr/>
        </p:nvSpPr>
        <p:spPr>
          <a:xfrm>
            <a:off x="2266399" y="441250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203" idx="1"/>
            <a:endCxn id="57" idx="3"/>
          </p:cNvCxnSpPr>
          <p:nvPr/>
        </p:nvCxnSpPr>
        <p:spPr>
          <a:xfrm flipH="1">
            <a:off x="2541717" y="4539274"/>
            <a:ext cx="626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50" idx="1"/>
            <a:endCxn id="57" idx="2"/>
          </p:cNvCxnSpPr>
          <p:nvPr/>
        </p:nvCxnSpPr>
        <p:spPr>
          <a:xfrm rot="10800000">
            <a:off x="2404059" y="4666047"/>
            <a:ext cx="4171451" cy="2852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57" idx="0"/>
            <a:endCxn id="191" idx="3"/>
          </p:cNvCxnSpPr>
          <p:nvPr/>
        </p:nvCxnSpPr>
        <p:spPr>
          <a:xfrm rot="16200000" flipV="1">
            <a:off x="1501860" y="3510302"/>
            <a:ext cx="1439137" cy="3652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870579" y="4885146"/>
            <a:ext cx="31418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し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矢印コネクタ 14"/>
          <p:cNvCxnSpPr>
            <a:stCxn id="50" idx="2"/>
            <a:endCxn id="48" idx="0"/>
          </p:cNvCxnSpPr>
          <p:nvPr/>
        </p:nvCxnSpPr>
        <p:spPr>
          <a:xfrm flipH="1">
            <a:off x="6711950" y="5078028"/>
            <a:ext cx="1218" cy="370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565195" y="5136606"/>
            <a:ext cx="29655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あ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り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204161" y="3664513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クリア後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アドバイス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カギ線コネクタ 16"/>
          <p:cNvCxnSpPr>
            <a:stCxn id="61" idx="3"/>
            <a:endCxn id="50" idx="0"/>
          </p:cNvCxnSpPr>
          <p:nvPr/>
        </p:nvCxnSpPr>
        <p:spPr>
          <a:xfrm>
            <a:off x="6451936" y="3864538"/>
            <a:ext cx="261232" cy="9599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392901" y="4433037"/>
            <a:ext cx="6155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発話有無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カギ線コネクタ 18"/>
          <p:cNvCxnSpPr>
            <a:stCxn id="178" idx="3"/>
            <a:endCxn id="61" idx="1"/>
          </p:cNvCxnSpPr>
          <p:nvPr/>
        </p:nvCxnSpPr>
        <p:spPr>
          <a:xfrm flipV="1">
            <a:off x="3444687" y="3864538"/>
            <a:ext cx="1759474" cy="3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テキスト ボックス 228"/>
          <p:cNvSpPr txBox="1"/>
          <p:nvPr/>
        </p:nvSpPr>
        <p:spPr>
          <a:xfrm>
            <a:off x="3625908" y="379929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7" name="表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817337"/>
              </p:ext>
            </p:extLst>
          </p:nvPr>
        </p:nvGraphicFramePr>
        <p:xfrm>
          <a:off x="7634603" y="4035072"/>
          <a:ext cx="316674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582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527791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527791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527791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527791">
                  <a:extLst>
                    <a:ext uri="{9D8B030D-6E8A-4147-A177-3AD203B41FA5}">
                      <a16:colId xmlns:a16="http://schemas.microsoft.com/office/drawing/2014/main" val="1283296942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クリア後アドバイス発話群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sp>
        <p:nvSpPr>
          <p:cNvPr id="58" name="フローチャート: 判断 57"/>
          <p:cNvSpPr/>
          <p:nvPr/>
        </p:nvSpPr>
        <p:spPr>
          <a:xfrm>
            <a:off x="572316" y="2844704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二等辺三角形 58"/>
          <p:cNvSpPr/>
          <p:nvPr/>
        </p:nvSpPr>
        <p:spPr>
          <a:xfrm>
            <a:off x="499720" y="6320790"/>
            <a:ext cx="437540" cy="3771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二等辺三角形 59"/>
          <p:cNvSpPr/>
          <p:nvPr/>
        </p:nvSpPr>
        <p:spPr>
          <a:xfrm>
            <a:off x="476860" y="537210"/>
            <a:ext cx="437540" cy="3771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60" idx="3"/>
            <a:endCxn id="58" idx="0"/>
          </p:cNvCxnSpPr>
          <p:nvPr/>
        </p:nvCxnSpPr>
        <p:spPr>
          <a:xfrm>
            <a:off x="695630" y="914400"/>
            <a:ext cx="14345" cy="1930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8" idx="2"/>
            <a:endCxn id="59" idx="0"/>
          </p:cNvCxnSpPr>
          <p:nvPr/>
        </p:nvCxnSpPr>
        <p:spPr>
          <a:xfrm>
            <a:off x="709975" y="3098250"/>
            <a:ext cx="8515" cy="322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91" idx="1"/>
            <a:endCxn id="58" idx="3"/>
          </p:cNvCxnSpPr>
          <p:nvPr/>
        </p:nvCxnSpPr>
        <p:spPr>
          <a:xfrm flipH="1" flipV="1">
            <a:off x="847634" y="2971477"/>
            <a:ext cx="915845" cy="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297180" y="1405890"/>
            <a:ext cx="7120891" cy="4857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エクササイズ発話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フローチャート: 判断 26"/>
          <p:cNvSpPr/>
          <p:nvPr/>
        </p:nvSpPr>
        <p:spPr>
          <a:xfrm>
            <a:off x="1429566" y="1815463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>
            <a:stCxn id="155" idx="3"/>
            <a:endCxn id="27" idx="0"/>
          </p:cNvCxnSpPr>
          <p:nvPr/>
        </p:nvCxnSpPr>
        <p:spPr>
          <a:xfrm>
            <a:off x="1564310" y="948690"/>
            <a:ext cx="2915" cy="866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58866" y="6476818"/>
            <a:ext cx="228329" cy="228329"/>
            <a:chOff x="590821" y="2841172"/>
            <a:chExt cx="228329" cy="228329"/>
          </a:xfrm>
        </p:grpSpPr>
        <p:sp>
          <p:nvSpPr>
            <p:cNvPr id="63" name="楕円 62"/>
            <p:cNvSpPr/>
            <p:nvPr/>
          </p:nvSpPr>
          <p:spPr>
            <a:xfrm>
              <a:off x="590821" y="2841172"/>
              <a:ext cx="228329" cy="228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/>
            <p:cNvSpPr/>
            <p:nvPr/>
          </p:nvSpPr>
          <p:spPr>
            <a:xfrm>
              <a:off x="624477" y="2876819"/>
              <a:ext cx="161656" cy="1616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6" name="直線矢印コネクタ 65"/>
          <p:cNvCxnSpPr>
            <a:stCxn id="65" idx="2"/>
            <a:endCxn id="63" idx="0"/>
          </p:cNvCxnSpPr>
          <p:nvPr/>
        </p:nvCxnSpPr>
        <p:spPr>
          <a:xfrm>
            <a:off x="1570174" y="5384800"/>
            <a:ext cx="2857" cy="1092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960148" y="1485325"/>
            <a:ext cx="116378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リコメンド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二等辺三角形 154"/>
          <p:cNvSpPr/>
          <p:nvPr/>
        </p:nvSpPr>
        <p:spPr>
          <a:xfrm>
            <a:off x="1345540" y="571500"/>
            <a:ext cx="437540" cy="3771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1 つの角を切り取った四角形 18"/>
          <p:cNvSpPr/>
          <p:nvPr/>
        </p:nvSpPr>
        <p:spPr>
          <a:xfrm>
            <a:off x="296588" y="1131570"/>
            <a:ext cx="1680802" cy="277818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ステージ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リコメンド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フローチャート: 判断 19"/>
          <p:cNvSpPr/>
          <p:nvPr/>
        </p:nvSpPr>
        <p:spPr>
          <a:xfrm>
            <a:off x="4267155" y="315647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判断 24"/>
          <p:cNvSpPr/>
          <p:nvPr/>
        </p:nvSpPr>
        <p:spPr>
          <a:xfrm>
            <a:off x="4267155" y="4113984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5453063" y="4037330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シーンなし発話群選択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矢印コネクタ 10"/>
          <p:cNvCxnSpPr>
            <a:stCxn id="25" idx="3"/>
            <a:endCxn id="32" idx="1"/>
          </p:cNvCxnSpPr>
          <p:nvPr/>
        </p:nvCxnSpPr>
        <p:spPr>
          <a:xfrm flipV="1">
            <a:off x="4542473" y="4237355"/>
            <a:ext cx="910590" cy="3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5407343" y="3093085"/>
            <a:ext cx="1290637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ワンポイントアドバイス発話群選択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5441633" y="4654550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シーンリコメンド発話群選択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73873"/>
              </p:ext>
            </p:extLst>
          </p:nvPr>
        </p:nvGraphicFramePr>
        <p:xfrm>
          <a:off x="7646670" y="618490"/>
          <a:ext cx="42291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40">
                  <a:extLst>
                    <a:ext uri="{9D8B030D-6E8A-4147-A177-3AD203B41FA5}">
                      <a16:colId xmlns:a16="http://schemas.microsoft.com/office/drawing/2014/main" val="3982520521"/>
                    </a:ext>
                  </a:extLst>
                </a:gridCol>
                <a:gridCol w="3036560">
                  <a:extLst>
                    <a:ext uri="{9D8B030D-6E8A-4147-A177-3AD203B41FA5}">
                      <a16:colId xmlns:a16="http://schemas.microsoft.com/office/drawing/2014/main" val="3089766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分岐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37393"/>
                  </a:ext>
                </a:extLst>
              </a:tr>
              <a:tr h="183147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リコメンド発話条件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技量更新カウンタが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秒間更新がなかった時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297922"/>
                  </a:ext>
                </a:extLst>
              </a:tr>
              <a:tr h="178739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発話回数条件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リコメンド発話が連続で続いていて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2,4,6,8…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回目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202587"/>
                  </a:ext>
                </a:extLst>
              </a:tr>
              <a:tr h="178739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発話回数条件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リコメンド発話が連続で続いていて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回目以下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25844"/>
                  </a:ext>
                </a:extLst>
              </a:tr>
            </a:tbl>
          </a:graphicData>
        </a:graphic>
      </p:graphicFrame>
      <p:cxnSp>
        <p:nvCxnSpPr>
          <p:cNvPr id="38" name="直線矢印コネクタ 37"/>
          <p:cNvCxnSpPr>
            <a:stCxn id="20" idx="2"/>
            <a:endCxn id="25" idx="0"/>
          </p:cNvCxnSpPr>
          <p:nvPr/>
        </p:nvCxnSpPr>
        <p:spPr>
          <a:xfrm>
            <a:off x="4404814" y="3410017"/>
            <a:ext cx="0" cy="703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4160258" y="351608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901214" y="3749417"/>
            <a:ext cx="101951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発話回数条件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フローチャート: 判断 52"/>
          <p:cNvSpPr/>
          <p:nvPr/>
        </p:nvSpPr>
        <p:spPr>
          <a:xfrm>
            <a:off x="3032715" y="251639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カギ線コネクタ 40"/>
          <p:cNvCxnSpPr>
            <a:stCxn id="27" idx="3"/>
            <a:endCxn id="53" idx="0"/>
          </p:cNvCxnSpPr>
          <p:nvPr/>
        </p:nvCxnSpPr>
        <p:spPr>
          <a:xfrm>
            <a:off x="1704884" y="1942236"/>
            <a:ext cx="1465490" cy="5741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772541" y="2182597"/>
            <a:ext cx="79348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コイン数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4" name="カギ線コネクタ 43"/>
          <p:cNvCxnSpPr>
            <a:stCxn id="53" idx="3"/>
            <a:endCxn id="20" idx="0"/>
          </p:cNvCxnSpPr>
          <p:nvPr/>
        </p:nvCxnSpPr>
        <p:spPr>
          <a:xfrm>
            <a:off x="3308033" y="2643164"/>
            <a:ext cx="1096781" cy="5133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390323" y="2566126"/>
            <a:ext cx="50013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クリア前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1214" y="2811205"/>
            <a:ext cx="101951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発話回数条件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フローチャート: 判断 64"/>
          <p:cNvSpPr/>
          <p:nvPr/>
        </p:nvSpPr>
        <p:spPr>
          <a:xfrm>
            <a:off x="1432515" y="5131254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矢印コネクタ 57"/>
          <p:cNvCxnSpPr>
            <a:stCxn id="27" idx="2"/>
            <a:endCxn id="65" idx="0"/>
          </p:cNvCxnSpPr>
          <p:nvPr/>
        </p:nvCxnSpPr>
        <p:spPr>
          <a:xfrm>
            <a:off x="1567225" y="2069009"/>
            <a:ext cx="2949" cy="306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1349449" y="252802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623822" y="2916646"/>
            <a:ext cx="110286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時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⋁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935539" y="1851660"/>
            <a:ext cx="49905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703168" y="4146233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9" name="直線矢印コネクタ 68"/>
          <p:cNvCxnSpPr>
            <a:stCxn id="20" idx="3"/>
            <a:endCxn id="35" idx="1"/>
          </p:cNvCxnSpPr>
          <p:nvPr/>
        </p:nvCxnSpPr>
        <p:spPr>
          <a:xfrm>
            <a:off x="4542473" y="3283244"/>
            <a:ext cx="864870" cy="9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737458" y="3197543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カギ線コネクタ 72"/>
          <p:cNvCxnSpPr>
            <a:stCxn id="25" idx="2"/>
            <a:endCxn id="42" idx="1"/>
          </p:cNvCxnSpPr>
          <p:nvPr/>
        </p:nvCxnSpPr>
        <p:spPr>
          <a:xfrm rot="16200000" flipH="1">
            <a:off x="4679701" y="4092642"/>
            <a:ext cx="487045" cy="10368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4160258" y="448763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6910976" y="5956435"/>
            <a:ext cx="228329" cy="228329"/>
            <a:chOff x="590821" y="2841172"/>
            <a:chExt cx="228329" cy="228329"/>
          </a:xfrm>
        </p:grpSpPr>
        <p:sp>
          <p:nvSpPr>
            <p:cNvPr id="45" name="楕円 44"/>
            <p:cNvSpPr/>
            <p:nvPr/>
          </p:nvSpPr>
          <p:spPr>
            <a:xfrm>
              <a:off x="590821" y="2841172"/>
              <a:ext cx="228329" cy="228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/>
            <p:cNvSpPr/>
            <p:nvPr/>
          </p:nvSpPr>
          <p:spPr>
            <a:xfrm>
              <a:off x="624477" y="2876819"/>
              <a:ext cx="161656" cy="1616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フローチャート: 判断 49"/>
          <p:cNvSpPr/>
          <p:nvPr/>
        </p:nvSpPr>
        <p:spPr>
          <a:xfrm>
            <a:off x="6894331" y="5441702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カギ線コネクタ 2"/>
          <p:cNvCxnSpPr>
            <a:stCxn id="35" idx="3"/>
            <a:endCxn id="50" idx="0"/>
          </p:cNvCxnSpPr>
          <p:nvPr/>
        </p:nvCxnSpPr>
        <p:spPr>
          <a:xfrm>
            <a:off x="6697980" y="3293110"/>
            <a:ext cx="334010" cy="21485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32" idx="3"/>
            <a:endCxn id="50" idx="0"/>
          </p:cNvCxnSpPr>
          <p:nvPr/>
        </p:nvCxnSpPr>
        <p:spPr>
          <a:xfrm>
            <a:off x="6700838" y="4237355"/>
            <a:ext cx="331152" cy="12043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/>
          <p:cNvCxnSpPr>
            <a:stCxn id="42" idx="3"/>
            <a:endCxn id="50" idx="0"/>
          </p:cNvCxnSpPr>
          <p:nvPr/>
        </p:nvCxnSpPr>
        <p:spPr>
          <a:xfrm>
            <a:off x="6689408" y="4854575"/>
            <a:ext cx="342582" cy="5871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711723" y="5130267"/>
            <a:ext cx="6155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発話有無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矢印コネクタ 11"/>
          <p:cNvCxnSpPr>
            <a:stCxn id="50" idx="2"/>
            <a:endCxn id="48" idx="0"/>
          </p:cNvCxnSpPr>
          <p:nvPr/>
        </p:nvCxnSpPr>
        <p:spPr>
          <a:xfrm flipH="1">
            <a:off x="7025460" y="5695248"/>
            <a:ext cx="6530" cy="296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6884017" y="5742396"/>
            <a:ext cx="29655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あ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り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フローチャート: 判断 59"/>
          <p:cNvSpPr/>
          <p:nvPr/>
        </p:nvSpPr>
        <p:spPr>
          <a:xfrm>
            <a:off x="3032715" y="513386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53" idx="2"/>
            <a:endCxn id="60" idx="0"/>
          </p:cNvCxnSpPr>
          <p:nvPr/>
        </p:nvCxnSpPr>
        <p:spPr>
          <a:xfrm>
            <a:off x="3170374" y="2769937"/>
            <a:ext cx="0" cy="236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50" idx="1"/>
            <a:endCxn id="60" idx="3"/>
          </p:cNvCxnSpPr>
          <p:nvPr/>
        </p:nvCxnSpPr>
        <p:spPr>
          <a:xfrm rot="10800000">
            <a:off x="3308033" y="5260635"/>
            <a:ext cx="3586298" cy="3078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6189401" y="5502366"/>
            <a:ext cx="31418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し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カギ線コネクタ 25"/>
          <p:cNvCxnSpPr>
            <a:stCxn id="60" idx="1"/>
            <a:endCxn id="65" idx="3"/>
          </p:cNvCxnSpPr>
          <p:nvPr/>
        </p:nvCxnSpPr>
        <p:spPr>
          <a:xfrm rot="10800000">
            <a:off x="1707833" y="5258028"/>
            <a:ext cx="1324882" cy="260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エクササイズ発話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02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リコメンド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発話判定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0020" y="571500"/>
            <a:ext cx="579501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名前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リコメンド発話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判定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シーンの有無に応じて、リコメンド発話の内容とタイミングを判定する．リコメンド発話には下記の種類がある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・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シーン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がない時の発話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シーンなし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ワンポイントアドバイス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・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他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トレーニングもしくはドライブを推奨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/>
          </p:nvPr>
        </p:nvGraphicFramePr>
        <p:xfrm>
          <a:off x="7094797" y="3350523"/>
          <a:ext cx="42983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8090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1283296942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561875320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シーン判定信号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sp>
        <p:nvSpPr>
          <p:cNvPr id="21" name="正方形/長方形 20"/>
          <p:cNvSpPr/>
          <p:nvPr/>
        </p:nvSpPr>
        <p:spPr>
          <a:xfrm>
            <a:off x="250854" y="1743060"/>
            <a:ext cx="956453" cy="127954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診断後処理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213623" y="1739491"/>
            <a:ext cx="2173507" cy="1533571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</a:t>
            </a:r>
            <a:r>
              <a:rPr lang="ja-JP" altLang="en-US" sz="1050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リコメンド</a:t>
            </a:r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シーンの有無に応じて、リコメンド発話の内容とタイミングを判定する．リコメンド発話には下記の種類がある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996458" y="2095500"/>
            <a:ext cx="956453" cy="765265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発話調停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1131" y="3156961"/>
            <a:ext cx="956453" cy="583388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HMI</a:t>
            </a:r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パラメータ計算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54163" y="3318628"/>
            <a:ext cx="32380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コイン数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1181795" y="2045609"/>
            <a:ext cx="72309" cy="54983"/>
            <a:chOff x="2853928" y="2556472"/>
            <a:chExt cx="139458" cy="139458"/>
          </a:xfrm>
        </p:grpSpPr>
        <p:sp>
          <p:nvSpPr>
            <p:cNvPr id="3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1166224" y="3459838"/>
            <a:ext cx="72309" cy="54983"/>
            <a:chOff x="2853928" y="2556472"/>
            <a:chExt cx="139458" cy="139458"/>
          </a:xfrm>
        </p:grpSpPr>
        <p:sp>
          <p:nvSpPr>
            <p:cNvPr id="4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2172615" y="2963432"/>
            <a:ext cx="72309" cy="54983"/>
            <a:chOff x="2853928" y="2556472"/>
            <a:chExt cx="139458" cy="139458"/>
          </a:xfrm>
        </p:grpSpPr>
        <p:sp>
          <p:nvSpPr>
            <p:cNvPr id="4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2168084" y="2047927"/>
            <a:ext cx="72309" cy="54983"/>
            <a:chOff x="2853928" y="2556472"/>
            <a:chExt cx="139458" cy="139458"/>
          </a:xfrm>
        </p:grpSpPr>
        <p:sp>
          <p:nvSpPr>
            <p:cNvPr id="52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5" name="直線コネクタ 4"/>
          <p:cNvCxnSpPr>
            <a:stCxn id="37" idx="3"/>
            <a:endCxn id="52" idx="1"/>
          </p:cNvCxnSpPr>
          <p:nvPr/>
        </p:nvCxnSpPr>
        <p:spPr>
          <a:xfrm>
            <a:off x="1254104" y="2073101"/>
            <a:ext cx="913980" cy="2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グループ化 87"/>
          <p:cNvGrpSpPr/>
          <p:nvPr/>
        </p:nvGrpSpPr>
        <p:grpSpPr>
          <a:xfrm>
            <a:off x="4355993" y="2251850"/>
            <a:ext cx="72309" cy="54983"/>
            <a:chOff x="2853928" y="2556472"/>
            <a:chExt cx="139458" cy="139458"/>
          </a:xfrm>
        </p:grpSpPr>
        <p:sp>
          <p:nvSpPr>
            <p:cNvPr id="8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91" name="グループ化 90"/>
          <p:cNvGrpSpPr/>
          <p:nvPr/>
        </p:nvGrpSpPr>
        <p:grpSpPr>
          <a:xfrm>
            <a:off x="4958676" y="2251850"/>
            <a:ext cx="72309" cy="54983"/>
            <a:chOff x="2853928" y="2556472"/>
            <a:chExt cx="139458" cy="139458"/>
          </a:xfrm>
        </p:grpSpPr>
        <p:sp>
          <p:nvSpPr>
            <p:cNvPr id="92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3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94" name="直線コネクタ 93"/>
          <p:cNvCxnSpPr>
            <a:stCxn id="89" idx="3"/>
            <a:endCxn id="92" idx="1"/>
          </p:cNvCxnSpPr>
          <p:nvPr/>
        </p:nvCxnSpPr>
        <p:spPr>
          <a:xfrm>
            <a:off x="4428302" y="2279342"/>
            <a:ext cx="5303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4461162" y="2017441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リコメンド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発話番号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6" name="グループ化 95"/>
          <p:cNvGrpSpPr/>
          <p:nvPr/>
        </p:nvGrpSpPr>
        <p:grpSpPr>
          <a:xfrm>
            <a:off x="4355993" y="2667143"/>
            <a:ext cx="72309" cy="54983"/>
            <a:chOff x="2853928" y="2556472"/>
            <a:chExt cx="139458" cy="139458"/>
          </a:xfrm>
        </p:grpSpPr>
        <p:sp>
          <p:nvSpPr>
            <p:cNvPr id="9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4958676" y="2667143"/>
            <a:ext cx="72309" cy="54983"/>
            <a:chOff x="2853928" y="2556472"/>
            <a:chExt cx="139458" cy="139458"/>
          </a:xfrm>
        </p:grpSpPr>
        <p:sp>
          <p:nvSpPr>
            <p:cNvPr id="100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1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02" name="直線コネクタ 101"/>
          <p:cNvCxnSpPr>
            <a:stCxn id="97" idx="3"/>
            <a:endCxn id="100" idx="1"/>
          </p:cNvCxnSpPr>
          <p:nvPr/>
        </p:nvCxnSpPr>
        <p:spPr>
          <a:xfrm>
            <a:off x="4428302" y="2694635"/>
            <a:ext cx="5303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4458438" y="2424026"/>
            <a:ext cx="5113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リコメンド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発話イベント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357903" y="1794538"/>
            <a:ext cx="597897" cy="250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更新カウンタ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カギ線コネクタ 3"/>
          <p:cNvCxnSpPr>
            <a:stCxn id="46" idx="3"/>
            <a:endCxn id="49" idx="1"/>
          </p:cNvCxnSpPr>
          <p:nvPr/>
        </p:nvCxnSpPr>
        <p:spPr>
          <a:xfrm flipV="1">
            <a:off x="1238533" y="2990924"/>
            <a:ext cx="934082" cy="496406"/>
          </a:xfrm>
          <a:prstGeom prst="bentConnector3">
            <a:avLst>
              <a:gd name="adj1" fmla="val 613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6271315" y="836577"/>
            <a:ext cx="5621338" cy="2400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シーンがない時の発話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(1-1)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発話を決める要素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発話回数：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回に一度内容を変更する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シーン判定信号：どのシーンが多いかを表す信号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(1-2)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発話の決め方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発話回数に応じて、下記にて発話群を決める．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2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1,3,5,7…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回目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 1-1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発話回数が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回目以下の時　：　発話群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（シーンなし発話）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 1-2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上記以外の時　シーン判定信号から発話群を選択する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6295611" y="4305884"/>
            <a:ext cx="5621338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2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Case2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2,4,6,8…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回目　：　発話群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（ワンポイントアドバイス）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※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発話回数は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XX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時に初期化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セット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する．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(1-3)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発話のタイミングを決める要素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技量レベル更新カウンタ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コイン数：クリア前・クリア後の判定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(1-4)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発話タイミングの決め方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クリア前：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技量レベル更新カウンタの更新が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秒間なかった時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タイマーは、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秒を超えたら初期化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セット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上記以外の時：発話しない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0" name="グループ化 109"/>
          <p:cNvGrpSpPr/>
          <p:nvPr/>
        </p:nvGrpSpPr>
        <p:grpSpPr>
          <a:xfrm>
            <a:off x="1181795" y="2629809"/>
            <a:ext cx="72309" cy="54983"/>
            <a:chOff x="2853928" y="2556472"/>
            <a:chExt cx="139458" cy="139458"/>
          </a:xfrm>
        </p:grpSpPr>
        <p:sp>
          <p:nvSpPr>
            <p:cNvPr id="111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2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13" name="グループ化 112"/>
          <p:cNvGrpSpPr/>
          <p:nvPr/>
        </p:nvGrpSpPr>
        <p:grpSpPr>
          <a:xfrm>
            <a:off x="2168084" y="2632127"/>
            <a:ext cx="72309" cy="54983"/>
            <a:chOff x="2853928" y="2556472"/>
            <a:chExt cx="139458" cy="139458"/>
          </a:xfrm>
        </p:grpSpPr>
        <p:sp>
          <p:nvSpPr>
            <p:cNvPr id="114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5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16" name="直線コネクタ 115"/>
          <p:cNvCxnSpPr>
            <a:stCxn id="111" idx="3"/>
            <a:endCxn id="114" idx="1"/>
          </p:cNvCxnSpPr>
          <p:nvPr/>
        </p:nvCxnSpPr>
        <p:spPr>
          <a:xfrm>
            <a:off x="1254104" y="2657301"/>
            <a:ext cx="913980" cy="2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1357903" y="2493038"/>
            <a:ext cx="67409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シーン判定信号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202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運転診断発話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95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運転診断＋ブレインモジュール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671291" y="1114378"/>
            <a:ext cx="1472709" cy="1914572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発話を行うタイミングと発話内容を判定する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・運転診断発話判定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・アラート発話判定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・リコメンド発話判定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・運転豆知識発話判定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・発話調停</a:t>
            </a:r>
            <a:endParaRPr lang="ja-JP" altLang="en-US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467207" y="1131523"/>
            <a:ext cx="1459374" cy="1885997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診断後処理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各診断結果の後処理を行う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いまのところなし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・平均化処理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・最頻値処理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3154536" y="1158192"/>
            <a:ext cx="1724169" cy="4431077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</a:t>
            </a:r>
            <a:r>
              <a:rPr lang="ja-JP" altLang="en-US" sz="1050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診断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コーチングに用いる運転技量の算出およびドライバー状態の推定および診断判定中の判定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追従車間技量推定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追従ブレーキ技量推定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カーブ軌跡技量推定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カーブ速度技量推定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直線ふらつき走行技量推定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直線まんなか走行技量判定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単独ブレーキ技量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判定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・逸脱アラート判定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・停止車間判定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・診断できない理由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70416" y="1148668"/>
            <a:ext cx="1724169" cy="1899332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入力前処理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各診断で共通に使う信号の生成と前処理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・センサノイズ除去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・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次物理量算出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 車体速度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相対速度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 対白線相対角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 道路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勾配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・中点学習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・中点学習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882816" y="3639964"/>
            <a:ext cx="1724169" cy="1946957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運転シーン判定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各診断の実行判断に使用する運転シーンを判定する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・前走車追従走行判定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・直線走行判定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・カーブ走行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判定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・減速判定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・停車判定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・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駐車判定</a:t>
            </a:r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習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9751551" y="1102948"/>
            <a:ext cx="1689879" cy="2120312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発話調停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発話判定結果を受けて、発話の優先度に基づき、実際に発話する要求を選択する．状況に応じて発話の実行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禁止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停止を判定する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・発話実行判定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・発話禁止判定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700265" y="4181870"/>
            <a:ext cx="1682968" cy="1845992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画面要素用パラメータ計算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画面要素を動作する為に必要な信号を計算する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・クルクル信号計算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・コイン数計算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・バー表示計算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・走行時間計算</a:t>
            </a:r>
            <a:endParaRPr lang="ja-JP" altLang="en-US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643793" y="2104719"/>
            <a:ext cx="72309" cy="54983"/>
            <a:chOff x="2853928" y="2556472"/>
            <a:chExt cx="139458" cy="139458"/>
          </a:xfrm>
        </p:grpSpPr>
        <p:sp>
          <p:nvSpPr>
            <p:cNvPr id="32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5" name="直線矢印コネクタ 4"/>
          <p:cNvCxnSpPr>
            <a:endCxn id="33" idx="0"/>
          </p:cNvCxnSpPr>
          <p:nvPr/>
        </p:nvCxnSpPr>
        <p:spPr>
          <a:xfrm>
            <a:off x="117806" y="2131730"/>
            <a:ext cx="528456" cy="481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79514" y="1985875"/>
            <a:ext cx="4183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CAN</a:t>
            </a:r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信号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3103771" y="2110329"/>
            <a:ext cx="72309" cy="54983"/>
            <a:chOff x="2853928" y="2556472"/>
            <a:chExt cx="139458" cy="139458"/>
          </a:xfrm>
        </p:grpSpPr>
        <p:sp>
          <p:nvSpPr>
            <p:cNvPr id="4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48" name="直線矢印コネクタ 47"/>
          <p:cNvCxnSpPr>
            <a:stCxn id="56" idx="3"/>
            <a:endCxn id="47" idx="0"/>
          </p:cNvCxnSpPr>
          <p:nvPr/>
        </p:nvCxnSpPr>
        <p:spPr>
          <a:xfrm>
            <a:off x="2438316" y="2137821"/>
            <a:ext cx="667924" cy="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466846" y="1968835"/>
            <a:ext cx="61555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前処理後</a:t>
            </a:r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信号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2366007" y="2110329"/>
            <a:ext cx="72309" cy="54983"/>
            <a:chOff x="2853928" y="2556472"/>
            <a:chExt cx="139458" cy="139458"/>
          </a:xfrm>
        </p:grpSpPr>
        <p:sp>
          <p:nvSpPr>
            <p:cNvPr id="5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840140" y="4584257"/>
            <a:ext cx="72309" cy="54983"/>
            <a:chOff x="2853928" y="2556472"/>
            <a:chExt cx="139458" cy="139458"/>
          </a:xfrm>
        </p:grpSpPr>
        <p:sp>
          <p:nvSpPr>
            <p:cNvPr id="5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4" name="楕円 13"/>
          <p:cNvSpPr/>
          <p:nvPr/>
        </p:nvSpPr>
        <p:spPr>
          <a:xfrm>
            <a:off x="2692712" y="2114898"/>
            <a:ext cx="56098" cy="560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16"/>
          <p:cNvCxnSpPr>
            <a:stCxn id="59" idx="1"/>
            <a:endCxn id="14" idx="4"/>
          </p:cNvCxnSpPr>
          <p:nvPr/>
        </p:nvCxnSpPr>
        <p:spPr>
          <a:xfrm rot="10800000" flipH="1">
            <a:off x="840139" y="2170997"/>
            <a:ext cx="1880621" cy="2440753"/>
          </a:xfrm>
          <a:prstGeom prst="bentConnector4">
            <a:avLst>
              <a:gd name="adj1" fmla="val -19017"/>
              <a:gd name="adj2" fmla="val 505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/>
          <p:cNvGrpSpPr/>
          <p:nvPr/>
        </p:nvGrpSpPr>
        <p:grpSpPr>
          <a:xfrm>
            <a:off x="2577991" y="4579209"/>
            <a:ext cx="72309" cy="54983"/>
            <a:chOff x="2853928" y="2556472"/>
            <a:chExt cx="139458" cy="139458"/>
          </a:xfrm>
        </p:grpSpPr>
        <p:sp>
          <p:nvSpPr>
            <p:cNvPr id="64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5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3092341" y="4579209"/>
            <a:ext cx="72309" cy="54983"/>
            <a:chOff x="2853928" y="2556472"/>
            <a:chExt cx="139458" cy="139458"/>
          </a:xfrm>
        </p:grpSpPr>
        <p:sp>
          <p:nvSpPr>
            <p:cNvPr id="6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69" name="直線コネクタ 68"/>
          <p:cNvCxnSpPr>
            <a:stCxn id="64" idx="3"/>
            <a:endCxn id="67" idx="1"/>
          </p:cNvCxnSpPr>
          <p:nvPr/>
        </p:nvCxnSpPr>
        <p:spPr>
          <a:xfrm>
            <a:off x="2650300" y="4606701"/>
            <a:ext cx="442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687599" y="4309425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各シーン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判定結果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4" name="グループ化 73"/>
          <p:cNvGrpSpPr/>
          <p:nvPr/>
        </p:nvGrpSpPr>
        <p:grpSpPr>
          <a:xfrm>
            <a:off x="4849661" y="2081669"/>
            <a:ext cx="72309" cy="54983"/>
            <a:chOff x="2853928" y="2556472"/>
            <a:chExt cx="139458" cy="139458"/>
          </a:xfrm>
        </p:grpSpPr>
        <p:sp>
          <p:nvSpPr>
            <p:cNvPr id="75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6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5409901" y="2081669"/>
            <a:ext cx="72309" cy="54983"/>
            <a:chOff x="2853928" y="2556472"/>
            <a:chExt cx="139458" cy="139458"/>
          </a:xfrm>
        </p:grpSpPr>
        <p:sp>
          <p:nvSpPr>
            <p:cNvPr id="78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80" name="直線コネクタ 79"/>
          <p:cNvCxnSpPr>
            <a:stCxn id="75" idx="3"/>
            <a:endCxn id="78" idx="1"/>
          </p:cNvCxnSpPr>
          <p:nvPr/>
        </p:nvCxnSpPr>
        <p:spPr>
          <a:xfrm>
            <a:off x="4921970" y="2109161"/>
            <a:ext cx="556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989123" y="1823315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結果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6895631" y="2058809"/>
            <a:ext cx="72309" cy="54983"/>
            <a:chOff x="2853928" y="2556472"/>
            <a:chExt cx="139458" cy="139458"/>
          </a:xfrm>
        </p:grpSpPr>
        <p:sp>
          <p:nvSpPr>
            <p:cNvPr id="8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7627321" y="2058809"/>
            <a:ext cx="72309" cy="54983"/>
            <a:chOff x="2853928" y="2556472"/>
            <a:chExt cx="139458" cy="139458"/>
          </a:xfrm>
        </p:grpSpPr>
        <p:sp>
          <p:nvSpPr>
            <p:cNvPr id="8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88" name="直線コネクタ 87"/>
          <p:cNvCxnSpPr>
            <a:stCxn id="83" idx="3"/>
            <a:endCxn id="86" idx="1"/>
          </p:cNvCxnSpPr>
          <p:nvPr/>
        </p:nvCxnSpPr>
        <p:spPr>
          <a:xfrm>
            <a:off x="6967940" y="2086301"/>
            <a:ext cx="659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35093" y="1800455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運転診断結果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後処理後</a:t>
            </a: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0" name="グループ化 89"/>
          <p:cNvGrpSpPr/>
          <p:nvPr/>
        </p:nvGrpSpPr>
        <p:grpSpPr>
          <a:xfrm>
            <a:off x="7627321" y="1338719"/>
            <a:ext cx="72309" cy="54983"/>
            <a:chOff x="2853928" y="2556472"/>
            <a:chExt cx="139458" cy="139458"/>
          </a:xfrm>
        </p:grpSpPr>
        <p:sp>
          <p:nvSpPr>
            <p:cNvPr id="91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5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71" name="カギ線コネクタ 70"/>
          <p:cNvCxnSpPr>
            <a:stCxn id="91" idx="1"/>
          </p:cNvCxnSpPr>
          <p:nvPr/>
        </p:nvCxnSpPr>
        <p:spPr>
          <a:xfrm rot="10800000">
            <a:off x="7338061" y="502921"/>
            <a:ext cx="289261" cy="863291"/>
          </a:xfrm>
          <a:prstGeom prst="bentConnector2">
            <a:avLst/>
          </a:prstGeom>
          <a:ln>
            <a:solidFill>
              <a:schemeClr val="tx1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6516897" y="533528"/>
            <a:ext cx="7918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ステージ・コース</a:t>
            </a:r>
            <a:endParaRPr kumimoji="1"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画面情報パラメータ</a:t>
            </a:r>
            <a:endParaRPr kumimoji="1"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7" name="グループ化 96"/>
          <p:cNvGrpSpPr/>
          <p:nvPr/>
        </p:nvGrpSpPr>
        <p:grpSpPr>
          <a:xfrm>
            <a:off x="9124481" y="2047379"/>
            <a:ext cx="72309" cy="54983"/>
            <a:chOff x="2853928" y="2556472"/>
            <a:chExt cx="139458" cy="139458"/>
          </a:xfrm>
        </p:grpSpPr>
        <p:sp>
          <p:nvSpPr>
            <p:cNvPr id="98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00" name="グループ化 99"/>
          <p:cNvGrpSpPr/>
          <p:nvPr/>
        </p:nvGrpSpPr>
        <p:grpSpPr>
          <a:xfrm>
            <a:off x="9707581" y="2047379"/>
            <a:ext cx="72309" cy="54983"/>
            <a:chOff x="2853928" y="2556472"/>
            <a:chExt cx="139458" cy="139458"/>
          </a:xfrm>
        </p:grpSpPr>
        <p:sp>
          <p:nvSpPr>
            <p:cNvPr id="101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2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03" name="直線コネクタ 102"/>
          <p:cNvCxnSpPr>
            <a:stCxn id="98" idx="3"/>
            <a:endCxn id="101" idx="1"/>
          </p:cNvCxnSpPr>
          <p:nvPr/>
        </p:nvCxnSpPr>
        <p:spPr>
          <a:xfrm>
            <a:off x="9196790" y="2074871"/>
            <a:ext cx="510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9195363" y="1789025"/>
            <a:ext cx="5129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各発話判定</a:t>
            </a:r>
            <a:endParaRPr kumimoji="1"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結果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5" name="グループ化 104"/>
          <p:cNvGrpSpPr/>
          <p:nvPr/>
        </p:nvGrpSpPr>
        <p:grpSpPr>
          <a:xfrm>
            <a:off x="11415968" y="1744086"/>
            <a:ext cx="72309" cy="54983"/>
            <a:chOff x="2853928" y="2556472"/>
            <a:chExt cx="139458" cy="139458"/>
          </a:xfrm>
        </p:grpSpPr>
        <p:sp>
          <p:nvSpPr>
            <p:cNvPr id="10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08" name="直線矢印コネクタ 107"/>
          <p:cNvCxnSpPr>
            <a:stCxn id="106" idx="3"/>
          </p:cNvCxnSpPr>
          <p:nvPr/>
        </p:nvCxnSpPr>
        <p:spPr>
          <a:xfrm>
            <a:off x="11488277" y="1771578"/>
            <a:ext cx="595626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11545160" y="1634854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発話番号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2" name="グループ化 111"/>
          <p:cNvGrpSpPr/>
          <p:nvPr/>
        </p:nvGrpSpPr>
        <p:grpSpPr>
          <a:xfrm>
            <a:off x="9353250" y="4575269"/>
            <a:ext cx="72309" cy="54983"/>
            <a:chOff x="2853928" y="2556472"/>
            <a:chExt cx="139458" cy="139458"/>
          </a:xfrm>
        </p:grpSpPr>
        <p:sp>
          <p:nvSpPr>
            <p:cNvPr id="11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15" name="直線矢印コネクタ 114"/>
          <p:cNvCxnSpPr>
            <a:stCxn id="113" idx="3"/>
          </p:cNvCxnSpPr>
          <p:nvPr/>
        </p:nvCxnSpPr>
        <p:spPr>
          <a:xfrm>
            <a:off x="9425559" y="4602761"/>
            <a:ext cx="2653026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11529210" y="4466037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クルクル判定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7" name="グループ化 116"/>
          <p:cNvGrpSpPr/>
          <p:nvPr/>
        </p:nvGrpSpPr>
        <p:grpSpPr>
          <a:xfrm>
            <a:off x="11415968" y="2461782"/>
            <a:ext cx="72309" cy="54983"/>
            <a:chOff x="2853928" y="2556472"/>
            <a:chExt cx="139458" cy="139458"/>
          </a:xfrm>
        </p:grpSpPr>
        <p:sp>
          <p:nvSpPr>
            <p:cNvPr id="118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20" name="直線矢印コネクタ 119"/>
          <p:cNvCxnSpPr>
            <a:stCxn id="118" idx="3"/>
          </p:cNvCxnSpPr>
          <p:nvPr/>
        </p:nvCxnSpPr>
        <p:spPr>
          <a:xfrm>
            <a:off x="11488277" y="2489274"/>
            <a:ext cx="595626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11529212" y="2352550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発話イベント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22" name="グループ化 121"/>
          <p:cNvGrpSpPr/>
          <p:nvPr/>
        </p:nvGrpSpPr>
        <p:grpSpPr>
          <a:xfrm>
            <a:off x="9358567" y="4958041"/>
            <a:ext cx="72309" cy="54983"/>
            <a:chOff x="2853928" y="2556472"/>
            <a:chExt cx="139458" cy="139458"/>
          </a:xfrm>
        </p:grpSpPr>
        <p:sp>
          <p:nvSpPr>
            <p:cNvPr id="12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25" name="直線矢印コネクタ 124"/>
          <p:cNvCxnSpPr>
            <a:stCxn id="123" idx="3"/>
          </p:cNvCxnSpPr>
          <p:nvPr/>
        </p:nvCxnSpPr>
        <p:spPr>
          <a:xfrm>
            <a:off x="9430876" y="4985533"/>
            <a:ext cx="2653026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11534527" y="4848809"/>
            <a:ext cx="32380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コイン数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27" name="グループ化 126"/>
          <p:cNvGrpSpPr/>
          <p:nvPr/>
        </p:nvGrpSpPr>
        <p:grpSpPr>
          <a:xfrm>
            <a:off x="9353251" y="5383344"/>
            <a:ext cx="72309" cy="54983"/>
            <a:chOff x="2853928" y="2556472"/>
            <a:chExt cx="139458" cy="139458"/>
          </a:xfrm>
        </p:grpSpPr>
        <p:sp>
          <p:nvSpPr>
            <p:cNvPr id="128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30" name="直線矢印コネクタ 129"/>
          <p:cNvCxnSpPr>
            <a:stCxn id="128" idx="3"/>
          </p:cNvCxnSpPr>
          <p:nvPr/>
        </p:nvCxnSpPr>
        <p:spPr>
          <a:xfrm>
            <a:off x="9425560" y="5410836"/>
            <a:ext cx="2653026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11529211" y="5274112"/>
            <a:ext cx="3751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バー表示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32" name="グループ化 131"/>
          <p:cNvGrpSpPr/>
          <p:nvPr/>
        </p:nvGrpSpPr>
        <p:grpSpPr>
          <a:xfrm>
            <a:off x="9358567" y="5782065"/>
            <a:ext cx="72309" cy="54983"/>
            <a:chOff x="2853928" y="2556472"/>
            <a:chExt cx="139458" cy="139458"/>
          </a:xfrm>
        </p:grpSpPr>
        <p:sp>
          <p:nvSpPr>
            <p:cNvPr id="13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35" name="直線矢印コネクタ 134"/>
          <p:cNvCxnSpPr>
            <a:stCxn id="133" idx="3"/>
          </p:cNvCxnSpPr>
          <p:nvPr/>
        </p:nvCxnSpPr>
        <p:spPr>
          <a:xfrm>
            <a:off x="9430876" y="5809557"/>
            <a:ext cx="2653026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1534527" y="567283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走行時間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7" name="カギ線コネクタ 136"/>
          <p:cNvCxnSpPr>
            <a:stCxn id="139" idx="1"/>
          </p:cNvCxnSpPr>
          <p:nvPr/>
        </p:nvCxnSpPr>
        <p:spPr>
          <a:xfrm rot="10800000">
            <a:off x="7234087" y="2094271"/>
            <a:ext cx="427525" cy="3466750"/>
          </a:xfrm>
          <a:prstGeom prst="bentConnector2">
            <a:avLst/>
          </a:prstGeom>
          <a:ln>
            <a:solidFill>
              <a:schemeClr val="tx1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/>
          <p:cNvGrpSpPr/>
          <p:nvPr/>
        </p:nvGrpSpPr>
        <p:grpSpPr>
          <a:xfrm>
            <a:off x="7661611" y="5533529"/>
            <a:ext cx="72309" cy="54983"/>
            <a:chOff x="2853928" y="2556472"/>
            <a:chExt cx="139458" cy="139458"/>
          </a:xfrm>
        </p:grpSpPr>
        <p:sp>
          <p:nvSpPr>
            <p:cNvPr id="13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45" name="カギ線コネクタ 144"/>
          <p:cNvCxnSpPr>
            <a:stCxn id="147" idx="1"/>
          </p:cNvCxnSpPr>
          <p:nvPr/>
        </p:nvCxnSpPr>
        <p:spPr>
          <a:xfrm rot="10800000">
            <a:off x="7338061" y="1371601"/>
            <a:ext cx="334981" cy="3320741"/>
          </a:xfrm>
          <a:prstGeom prst="bentConnector2">
            <a:avLst/>
          </a:prstGeom>
          <a:ln>
            <a:solidFill>
              <a:schemeClr val="tx1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/>
          <p:cNvGrpSpPr/>
          <p:nvPr/>
        </p:nvGrpSpPr>
        <p:grpSpPr>
          <a:xfrm>
            <a:off x="7673041" y="4664849"/>
            <a:ext cx="72309" cy="54983"/>
            <a:chOff x="2853928" y="2556472"/>
            <a:chExt cx="139458" cy="139458"/>
          </a:xfrm>
        </p:grpSpPr>
        <p:sp>
          <p:nvSpPr>
            <p:cNvPr id="14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54" name="直線矢印コネクタ 153"/>
          <p:cNvCxnSpPr/>
          <p:nvPr/>
        </p:nvCxnSpPr>
        <p:spPr>
          <a:xfrm>
            <a:off x="7223760" y="6400800"/>
            <a:ext cx="480060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340240" y="6226257"/>
            <a:ext cx="7101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ブレインモジュール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6" name="直線矢印コネクタ 155"/>
          <p:cNvCxnSpPr/>
          <p:nvPr/>
        </p:nvCxnSpPr>
        <p:spPr>
          <a:xfrm>
            <a:off x="240030" y="6400800"/>
            <a:ext cx="688086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/>
          <p:cNvSpPr txBox="1"/>
          <p:nvPr/>
        </p:nvSpPr>
        <p:spPr>
          <a:xfrm>
            <a:off x="1276500" y="6191967"/>
            <a:ext cx="8063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診断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モジュール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9" name="グループ化 108"/>
          <p:cNvGrpSpPr/>
          <p:nvPr/>
        </p:nvGrpSpPr>
        <p:grpSpPr>
          <a:xfrm rot="16200000">
            <a:off x="8713171" y="3005115"/>
            <a:ext cx="72309" cy="54983"/>
            <a:chOff x="2853928" y="2556472"/>
            <a:chExt cx="139458" cy="139458"/>
          </a:xfrm>
        </p:grpSpPr>
        <p:sp>
          <p:nvSpPr>
            <p:cNvPr id="110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1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42" name="楕円 141"/>
          <p:cNvSpPr/>
          <p:nvPr/>
        </p:nvSpPr>
        <p:spPr>
          <a:xfrm>
            <a:off x="11642165" y="1745129"/>
            <a:ext cx="59764" cy="597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楕円 142"/>
          <p:cNvSpPr/>
          <p:nvPr/>
        </p:nvSpPr>
        <p:spPr>
          <a:xfrm>
            <a:off x="11815483" y="2462305"/>
            <a:ext cx="59764" cy="597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4" name="カギ線コネクタ 143"/>
          <p:cNvCxnSpPr>
            <a:stCxn id="142" idx="4"/>
            <a:endCxn id="110" idx="1"/>
          </p:cNvCxnSpPr>
          <p:nvPr/>
        </p:nvCxnSpPr>
        <p:spPr>
          <a:xfrm rot="5400000">
            <a:off x="9578753" y="975467"/>
            <a:ext cx="1263868" cy="2922721"/>
          </a:xfrm>
          <a:prstGeom prst="bentConnector3">
            <a:avLst>
              <a:gd name="adj1" fmla="val 1292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グループ化 148"/>
          <p:cNvGrpSpPr/>
          <p:nvPr/>
        </p:nvGrpSpPr>
        <p:grpSpPr>
          <a:xfrm rot="16200000">
            <a:off x="8324700" y="3005115"/>
            <a:ext cx="72309" cy="54983"/>
            <a:chOff x="2853928" y="2556472"/>
            <a:chExt cx="139458" cy="139458"/>
          </a:xfrm>
        </p:grpSpPr>
        <p:sp>
          <p:nvSpPr>
            <p:cNvPr id="150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1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52" name="カギ線コネクタ 151"/>
          <p:cNvCxnSpPr>
            <a:stCxn id="150" idx="1"/>
            <a:endCxn id="143" idx="4"/>
          </p:cNvCxnSpPr>
          <p:nvPr/>
        </p:nvCxnSpPr>
        <p:spPr>
          <a:xfrm rot="5400000" flipH="1" flipV="1">
            <a:off x="9829764" y="1053160"/>
            <a:ext cx="546692" cy="3484510"/>
          </a:xfrm>
          <a:prstGeom prst="bentConnector3">
            <a:avLst>
              <a:gd name="adj1" fmla="val -1003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グループ化 152"/>
          <p:cNvGrpSpPr/>
          <p:nvPr/>
        </p:nvGrpSpPr>
        <p:grpSpPr>
          <a:xfrm>
            <a:off x="7632098" y="2733691"/>
            <a:ext cx="72309" cy="54983"/>
            <a:chOff x="2853928" y="2556472"/>
            <a:chExt cx="139458" cy="139458"/>
          </a:xfrm>
        </p:grpSpPr>
        <p:sp>
          <p:nvSpPr>
            <p:cNvPr id="15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60" name="楕円 159"/>
          <p:cNvSpPr/>
          <p:nvPr/>
        </p:nvSpPr>
        <p:spPr>
          <a:xfrm>
            <a:off x="9781967" y="4959845"/>
            <a:ext cx="59764" cy="597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カギ線コネクタ 14"/>
          <p:cNvCxnSpPr>
            <a:stCxn id="160" idx="0"/>
            <a:endCxn id="157" idx="1"/>
          </p:cNvCxnSpPr>
          <p:nvPr/>
        </p:nvCxnSpPr>
        <p:spPr>
          <a:xfrm rot="16200000" flipV="1">
            <a:off x="7622643" y="2770638"/>
            <a:ext cx="2198662" cy="2179751"/>
          </a:xfrm>
          <a:prstGeom prst="bentConnector4">
            <a:avLst>
              <a:gd name="adj1" fmla="val 49375"/>
              <a:gd name="adj2" fmla="val 1089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/>
          <p:cNvSpPr txBox="1"/>
          <p:nvPr/>
        </p:nvSpPr>
        <p:spPr>
          <a:xfrm>
            <a:off x="9979250" y="3280774"/>
            <a:ext cx="7181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発話番号前回値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9963302" y="3484120"/>
            <a:ext cx="8191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発話イベント前回値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63" name="グループ化 162"/>
          <p:cNvGrpSpPr/>
          <p:nvPr/>
        </p:nvGrpSpPr>
        <p:grpSpPr>
          <a:xfrm>
            <a:off x="7627321" y="2413139"/>
            <a:ext cx="72309" cy="54983"/>
            <a:chOff x="2853928" y="2556472"/>
            <a:chExt cx="139458" cy="139458"/>
          </a:xfrm>
        </p:grpSpPr>
        <p:sp>
          <p:nvSpPr>
            <p:cNvPr id="164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66" name="楕円 165"/>
          <p:cNvSpPr/>
          <p:nvPr/>
        </p:nvSpPr>
        <p:spPr>
          <a:xfrm>
            <a:off x="2854363" y="4579576"/>
            <a:ext cx="59764" cy="597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カギ線コネクタ 27"/>
          <p:cNvCxnSpPr>
            <a:stCxn id="164" idx="1"/>
            <a:endCxn id="166" idx="4"/>
          </p:cNvCxnSpPr>
          <p:nvPr/>
        </p:nvCxnSpPr>
        <p:spPr>
          <a:xfrm rot="10800000" flipV="1">
            <a:off x="2884245" y="2440630"/>
            <a:ext cx="4743076" cy="2198709"/>
          </a:xfrm>
          <a:prstGeom prst="bentConnector4">
            <a:avLst>
              <a:gd name="adj1" fmla="val 10761"/>
              <a:gd name="adj2" fmla="val 1575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グループ化 167"/>
          <p:cNvGrpSpPr/>
          <p:nvPr/>
        </p:nvGrpSpPr>
        <p:grpSpPr>
          <a:xfrm>
            <a:off x="7627321" y="2239518"/>
            <a:ext cx="72309" cy="54983"/>
            <a:chOff x="2853928" y="2556472"/>
            <a:chExt cx="139458" cy="139458"/>
          </a:xfrm>
        </p:grpSpPr>
        <p:sp>
          <p:nvSpPr>
            <p:cNvPr id="16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71" name="楕円 170"/>
          <p:cNvSpPr/>
          <p:nvPr/>
        </p:nvSpPr>
        <p:spPr>
          <a:xfrm>
            <a:off x="9963534" y="4580471"/>
            <a:ext cx="59764" cy="597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カギ線コネクタ 52"/>
          <p:cNvCxnSpPr>
            <a:stCxn id="171" idx="0"/>
            <a:endCxn id="169" idx="1"/>
          </p:cNvCxnSpPr>
          <p:nvPr/>
        </p:nvCxnSpPr>
        <p:spPr>
          <a:xfrm rot="16200000" flipV="1">
            <a:off x="7653639" y="2240693"/>
            <a:ext cx="2313461" cy="2366095"/>
          </a:xfrm>
          <a:prstGeom prst="bentConnector4">
            <a:avLst>
              <a:gd name="adj1" fmla="val 34971"/>
              <a:gd name="adj2" fmla="val 1096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7509510" y="960120"/>
            <a:ext cx="2091690" cy="521208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7842777" y="773558"/>
            <a:ext cx="11509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ステージコース毎に必要？</a:t>
            </a:r>
            <a:endParaRPr kumimoji="1"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124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366" y="381061"/>
            <a:ext cx="8394854" cy="741680"/>
          </a:xfrm>
          <a:prstGeom prst="rect">
            <a:avLst/>
          </a:prstGeom>
        </p:spPr>
      </p:pic>
      <p:sp>
        <p:nvSpPr>
          <p:cNvPr id="45" name="正方形/長方形 44"/>
          <p:cNvSpPr/>
          <p:nvPr/>
        </p:nvSpPr>
        <p:spPr>
          <a:xfrm>
            <a:off x="2638258" y="480794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取得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9821255" y="480794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消え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pic>
        <p:nvPicPr>
          <p:cNvPr id="4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366" y="1474989"/>
            <a:ext cx="8394854" cy="741680"/>
          </a:xfrm>
          <a:prstGeom prst="rect">
            <a:avLst/>
          </a:prstGeom>
        </p:spPr>
      </p:pic>
      <p:sp>
        <p:nvSpPr>
          <p:cNvPr id="48" name="正方形/長方形 47"/>
          <p:cNvSpPr/>
          <p:nvPr/>
        </p:nvSpPr>
        <p:spPr>
          <a:xfrm>
            <a:off x="2638258" y="1574722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取得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9821255" y="1574722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消え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50" name="角丸四角形吹き出し 49"/>
          <p:cNvSpPr/>
          <p:nvPr/>
        </p:nvSpPr>
        <p:spPr bwMode="auto">
          <a:xfrm>
            <a:off x="5302784" y="1503246"/>
            <a:ext cx="870333" cy="286438"/>
          </a:xfrm>
          <a:prstGeom prst="wedgeRoundRectCallout">
            <a:avLst>
              <a:gd name="adj1" fmla="val -10706"/>
              <a:gd name="adj2" fmla="val 77885"/>
              <a:gd name="adj3" fmla="val 16667"/>
            </a:avLst>
          </a:prstGeom>
          <a:solidFill>
            <a:srgbClr val="EBD100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ステージクリア</a:t>
            </a:r>
          </a:p>
        </p:txBody>
      </p:sp>
      <p:sp>
        <p:nvSpPr>
          <p:cNvPr id="51" name="角丸四角形吹き出し 50"/>
          <p:cNvSpPr/>
          <p:nvPr/>
        </p:nvSpPr>
        <p:spPr bwMode="auto">
          <a:xfrm>
            <a:off x="9158687" y="1503246"/>
            <a:ext cx="870333" cy="286438"/>
          </a:xfrm>
          <a:prstGeom prst="wedgeRoundRectCallout">
            <a:avLst>
              <a:gd name="adj1" fmla="val -10706"/>
              <a:gd name="adj2" fmla="val 77885"/>
              <a:gd name="adj3" fmla="val 16667"/>
            </a:avLst>
          </a:prstGeom>
          <a:solidFill>
            <a:srgbClr val="EBD100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ステージクリア</a:t>
            </a:r>
          </a:p>
        </p:txBody>
      </p:sp>
      <p:pic>
        <p:nvPicPr>
          <p:cNvPr id="52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366" y="4776791"/>
            <a:ext cx="8394854" cy="741680"/>
          </a:xfrm>
          <a:prstGeom prst="rect">
            <a:avLst/>
          </a:prstGeom>
        </p:spPr>
      </p:pic>
      <p:sp>
        <p:nvSpPr>
          <p:cNvPr id="53" name="正方形/長方形 52"/>
          <p:cNvSpPr/>
          <p:nvPr/>
        </p:nvSpPr>
        <p:spPr>
          <a:xfrm>
            <a:off x="2638258" y="4876524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取得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821255" y="4876524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消え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55" name="角丸四角形吹き出し 54"/>
          <p:cNvSpPr/>
          <p:nvPr/>
        </p:nvSpPr>
        <p:spPr bwMode="auto">
          <a:xfrm>
            <a:off x="7234615" y="4805048"/>
            <a:ext cx="870333" cy="286438"/>
          </a:xfrm>
          <a:prstGeom prst="wedgeRoundRectCallout">
            <a:avLst>
              <a:gd name="adj1" fmla="val -10706"/>
              <a:gd name="adj2" fmla="val 77885"/>
              <a:gd name="adj3" fmla="val 16667"/>
            </a:avLst>
          </a:prstGeom>
          <a:solidFill>
            <a:srgbClr val="EBD100">
              <a:lumMod val="60000"/>
              <a:lumOff val="4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コースクリア</a:t>
            </a:r>
          </a:p>
        </p:txBody>
      </p:sp>
      <p:sp>
        <p:nvSpPr>
          <p:cNvPr id="56" name="角丸四角形吹き出し 55"/>
          <p:cNvSpPr/>
          <p:nvPr/>
        </p:nvSpPr>
        <p:spPr bwMode="auto">
          <a:xfrm>
            <a:off x="6492606" y="1494983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sp>
        <p:nvSpPr>
          <p:cNvPr id="57" name="角丸四角形吹き出し 56"/>
          <p:cNvSpPr/>
          <p:nvPr/>
        </p:nvSpPr>
        <p:spPr bwMode="auto">
          <a:xfrm>
            <a:off x="3292749" y="423089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pic>
        <p:nvPicPr>
          <p:cNvPr id="58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366" y="3851374"/>
            <a:ext cx="3228790" cy="741680"/>
          </a:xfrm>
          <a:prstGeom prst="rect">
            <a:avLst/>
          </a:prstGeom>
        </p:spPr>
      </p:pic>
      <p:sp>
        <p:nvSpPr>
          <p:cNvPr id="59" name="正方形/長方形 58"/>
          <p:cNvSpPr/>
          <p:nvPr/>
        </p:nvSpPr>
        <p:spPr>
          <a:xfrm>
            <a:off x="2638258" y="3951107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取得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610277" y="3951107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消え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61" name="角丸四角形吹き出し 60"/>
          <p:cNvSpPr/>
          <p:nvPr/>
        </p:nvSpPr>
        <p:spPr bwMode="auto">
          <a:xfrm>
            <a:off x="3286698" y="3871368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sp>
        <p:nvSpPr>
          <p:cNvPr id="62" name="角丸四角形吹き出し 61"/>
          <p:cNvSpPr/>
          <p:nvPr/>
        </p:nvSpPr>
        <p:spPr bwMode="auto">
          <a:xfrm>
            <a:off x="3286698" y="1494982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pic>
        <p:nvPicPr>
          <p:cNvPr id="63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6366" y="2677099"/>
            <a:ext cx="8394854" cy="741680"/>
          </a:xfrm>
          <a:prstGeom prst="rect">
            <a:avLst/>
          </a:prstGeom>
        </p:spPr>
      </p:pic>
      <p:sp>
        <p:nvSpPr>
          <p:cNvPr id="64" name="正方形/長方形 63"/>
          <p:cNvSpPr/>
          <p:nvPr/>
        </p:nvSpPr>
        <p:spPr>
          <a:xfrm>
            <a:off x="2638258" y="2776832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取得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9821255" y="2776832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消え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66" name="角丸四角形吹き出し 65"/>
          <p:cNvSpPr/>
          <p:nvPr/>
        </p:nvSpPr>
        <p:spPr bwMode="auto">
          <a:xfrm>
            <a:off x="4575671" y="2697093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sp>
        <p:nvSpPr>
          <p:cNvPr id="67" name="角丸四角形吹き出し 66"/>
          <p:cNvSpPr/>
          <p:nvPr/>
        </p:nvSpPr>
        <p:spPr bwMode="auto">
          <a:xfrm>
            <a:off x="3286698" y="2697092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sp>
        <p:nvSpPr>
          <p:cNvPr id="68" name="角丸四角形吹き出し 67"/>
          <p:cNvSpPr/>
          <p:nvPr/>
        </p:nvSpPr>
        <p:spPr bwMode="auto">
          <a:xfrm>
            <a:off x="6503622" y="2697093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sp>
        <p:nvSpPr>
          <p:cNvPr id="69" name="テキスト ボックス 33"/>
          <p:cNvSpPr txBox="1"/>
          <p:nvPr/>
        </p:nvSpPr>
        <p:spPr>
          <a:xfrm>
            <a:off x="1380779" y="445204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エクサら</a:t>
            </a:r>
            <a:r>
              <a:rPr kumimoji="1" lang="ja-JP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ず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>
                <a:glow rad="101600">
                  <a:srgbClr val="0071BC">
                    <a:satMod val="175000"/>
                    <a:alpha val="40000"/>
                  </a:srgbClr>
                </a:glow>
              </a:effectLst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70" name="テキスト ボックス 34"/>
          <p:cNvSpPr txBox="1"/>
          <p:nvPr/>
        </p:nvSpPr>
        <p:spPr>
          <a:xfrm>
            <a:off x="1380779" y="1320998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クリアで運転終了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>
                <a:glow rad="101600">
                  <a:srgbClr val="0071BC">
                    <a:satMod val="175000"/>
                    <a:alpha val="40000"/>
                  </a:srgbClr>
                </a:glow>
              </a:effectLst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71" name="テキスト ボックス 35"/>
          <p:cNvSpPr txBox="1"/>
          <p:nvPr/>
        </p:nvSpPr>
        <p:spPr>
          <a:xfrm>
            <a:off x="1380779" y="2547345"/>
            <a:ext cx="3986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ステージ途中で運転終了（クリアステージ有り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/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無し）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>
                <a:glow rad="101600">
                  <a:srgbClr val="0071BC">
                    <a:satMod val="175000"/>
                    <a:alpha val="40000"/>
                  </a:srgbClr>
                </a:glow>
              </a:effectLst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72" name="テキスト ボックス 36"/>
          <p:cNvSpPr txBox="1"/>
          <p:nvPr/>
        </p:nvSpPr>
        <p:spPr>
          <a:xfrm>
            <a:off x="1380779" y="369077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運転時間○分以下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>
                <a:glow rad="101600">
                  <a:srgbClr val="0071BC">
                    <a:satMod val="175000"/>
                    <a:alpha val="40000"/>
                  </a:srgbClr>
                </a:glow>
              </a:effectLst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73" name="テキスト ボックス 37"/>
          <p:cNvSpPr txBox="1"/>
          <p:nvPr/>
        </p:nvSpPr>
        <p:spPr>
          <a:xfrm>
            <a:off x="1380779" y="477262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コース検定合格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>
                <a:glow rad="101600">
                  <a:srgbClr val="0071BC">
                    <a:satMod val="175000"/>
                    <a:alpha val="40000"/>
                  </a:srgbClr>
                </a:glow>
              </a:effectLst>
              <a:uLnTx/>
              <a:uFillTx/>
              <a:latin typeface="Garamond"/>
              <a:ea typeface="Meiryo UI"/>
              <a:cs typeface="+mn-cs"/>
            </a:endParaRPr>
          </a:p>
        </p:txBody>
      </p:sp>
      <p:pic>
        <p:nvPicPr>
          <p:cNvPr id="74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6366" y="5735259"/>
            <a:ext cx="8394854" cy="741680"/>
          </a:xfrm>
          <a:prstGeom prst="rect">
            <a:avLst/>
          </a:prstGeom>
        </p:spPr>
      </p:pic>
      <p:sp>
        <p:nvSpPr>
          <p:cNvPr id="75" name="正方形/長方形 74"/>
          <p:cNvSpPr/>
          <p:nvPr/>
        </p:nvSpPr>
        <p:spPr>
          <a:xfrm>
            <a:off x="2638258" y="5834992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取得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9821255" y="5834992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消え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77" name="テキスト ボックス 42"/>
          <p:cNvSpPr txBox="1"/>
          <p:nvPr/>
        </p:nvSpPr>
        <p:spPr>
          <a:xfrm>
            <a:off x="1380779" y="585448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>
                  <a:glow rad="101600">
                    <a:srgbClr val="0071BC">
                      <a:satMod val="175000"/>
                      <a:alpha val="40000"/>
                    </a:srgbClr>
                  </a:glow>
                </a:effectLst>
                <a:uLnTx/>
                <a:uFillTx/>
                <a:latin typeface="Garamond"/>
                <a:ea typeface="Meiryo UI"/>
                <a:cs typeface="+mn-cs"/>
              </a:rPr>
              <a:t>コース検定途中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>
                <a:glow rad="101600">
                  <a:srgbClr val="0071BC">
                    <a:satMod val="175000"/>
                    <a:alpha val="40000"/>
                  </a:srgbClr>
                </a:glow>
              </a:effectLst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78" name="角丸四角形吹き出し 77"/>
          <p:cNvSpPr/>
          <p:nvPr/>
        </p:nvSpPr>
        <p:spPr bwMode="auto">
          <a:xfrm>
            <a:off x="4554879" y="423089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sp>
        <p:nvSpPr>
          <p:cNvPr id="79" name="角丸四角形吹き出し 78"/>
          <p:cNvSpPr/>
          <p:nvPr/>
        </p:nvSpPr>
        <p:spPr bwMode="auto">
          <a:xfrm>
            <a:off x="6512468" y="423089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  <p:pic>
        <p:nvPicPr>
          <p:cNvPr id="80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130" y="3851374"/>
            <a:ext cx="3228790" cy="741680"/>
          </a:xfrm>
          <a:prstGeom prst="rect">
            <a:avLst/>
          </a:prstGeom>
        </p:spPr>
      </p:pic>
      <p:sp>
        <p:nvSpPr>
          <p:cNvPr id="81" name="正方形/長方形 80"/>
          <p:cNvSpPr/>
          <p:nvPr/>
        </p:nvSpPr>
        <p:spPr>
          <a:xfrm>
            <a:off x="6904022" y="3951107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取得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876041" y="3951107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CAN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Garamond"/>
                <a:ea typeface="Meiryo UI"/>
                <a:cs typeface="+mn-cs"/>
              </a:rPr>
              <a:t>消え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Garamond"/>
              <a:ea typeface="Meiryo UI"/>
              <a:cs typeface="+mn-cs"/>
            </a:endParaRPr>
          </a:p>
        </p:txBody>
      </p:sp>
      <p:sp>
        <p:nvSpPr>
          <p:cNvPr id="83" name="角丸四角形吹き出し 82"/>
          <p:cNvSpPr/>
          <p:nvPr/>
        </p:nvSpPr>
        <p:spPr bwMode="auto">
          <a:xfrm>
            <a:off x="7552462" y="3871368"/>
            <a:ext cx="991519" cy="286438"/>
          </a:xfrm>
          <a:prstGeom prst="wedgeRoundRectCallout">
            <a:avLst>
              <a:gd name="adj1" fmla="val -6262"/>
              <a:gd name="adj2" fmla="val 77885"/>
              <a:gd name="adj3" fmla="val 16667"/>
            </a:avLst>
          </a:prstGeom>
          <a:solidFill>
            <a:srgbClr val="4FC900">
              <a:lumMod val="40000"/>
              <a:lumOff val="6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Meiryo UI"/>
                <a:ea typeface="Meiryo UI"/>
                <a:cs typeface="メイリオ" pitchFamily="50" charset="-128"/>
              </a:rPr>
              <a:t>エクサリコメンド</a:t>
            </a:r>
          </a:p>
        </p:txBody>
      </p:sp>
    </p:spTree>
    <p:extLst>
      <p:ext uri="{BB962C8B-B14F-4D97-AF65-F5344CB8AC3E}">
        <p14:creationId xmlns:p14="http://schemas.microsoft.com/office/powerpoint/2010/main" val="2794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発話判定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234941" y="657179"/>
            <a:ext cx="4297680" cy="1697401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運転診断発話判定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運転診断結果に基づいて発話を行うか否かの判定を行い、発話内容とタイミングを判定する．運転診断発話には下記の種類があり、調停して出力する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技量レベルの発話　　　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コイン取得＆クリア時の発話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診断不可の理由　　　 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(4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その他アドバイス発話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・技量レベルの発話判定　・コイン取得＆クリア時の発話判定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・診断不可理由の発話判定　・アドバイスの発話判定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・運転診断発話調停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2581178" y="1985710"/>
            <a:ext cx="72309" cy="54983"/>
            <a:chOff x="2853928" y="2556472"/>
            <a:chExt cx="139458" cy="139458"/>
          </a:xfrm>
        </p:grpSpPr>
        <p:sp>
          <p:nvSpPr>
            <p:cNvPr id="32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1940802" y="1875907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160020" y="571500"/>
            <a:ext cx="299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名前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発話判定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発話を行うタイミングと発話内容を判定する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845405" y="1875013"/>
            <a:ext cx="956453" cy="1091072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診断後処理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80" name="グループ化 179"/>
          <p:cNvGrpSpPr/>
          <p:nvPr/>
        </p:nvGrpSpPr>
        <p:grpSpPr>
          <a:xfrm>
            <a:off x="1765932" y="1986296"/>
            <a:ext cx="72309" cy="54983"/>
            <a:chOff x="2853928" y="2556472"/>
            <a:chExt cx="139458" cy="139458"/>
          </a:xfrm>
        </p:grpSpPr>
        <p:sp>
          <p:nvSpPr>
            <p:cNvPr id="181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83" name="直線矢印コネクタ 182"/>
          <p:cNvCxnSpPr>
            <a:stCxn id="181" idx="3"/>
            <a:endCxn id="33" idx="0"/>
          </p:cNvCxnSpPr>
          <p:nvPr/>
        </p:nvCxnSpPr>
        <p:spPr>
          <a:xfrm flipV="1">
            <a:off x="1838241" y="2013202"/>
            <a:ext cx="745406" cy="58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グループ化 187"/>
          <p:cNvGrpSpPr/>
          <p:nvPr/>
        </p:nvGrpSpPr>
        <p:grpSpPr>
          <a:xfrm>
            <a:off x="2586202" y="2287161"/>
            <a:ext cx="72309" cy="54983"/>
            <a:chOff x="2853928" y="2556472"/>
            <a:chExt cx="139458" cy="139458"/>
          </a:xfrm>
        </p:grpSpPr>
        <p:sp>
          <p:nvSpPr>
            <p:cNvPr id="18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91" name="テキスト ボックス 190"/>
          <p:cNvSpPr txBox="1"/>
          <p:nvPr/>
        </p:nvSpPr>
        <p:spPr>
          <a:xfrm>
            <a:off x="1945826" y="2061806"/>
            <a:ext cx="5177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</a:t>
            </a: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更新カウンタ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92" name="グループ化 191"/>
          <p:cNvGrpSpPr/>
          <p:nvPr/>
        </p:nvGrpSpPr>
        <p:grpSpPr>
          <a:xfrm>
            <a:off x="1770956" y="2287747"/>
            <a:ext cx="72309" cy="54983"/>
            <a:chOff x="2853928" y="2556472"/>
            <a:chExt cx="139458" cy="139458"/>
          </a:xfrm>
        </p:grpSpPr>
        <p:sp>
          <p:nvSpPr>
            <p:cNvPr id="19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95" name="直線矢印コネクタ 194"/>
          <p:cNvCxnSpPr>
            <a:stCxn id="193" idx="3"/>
            <a:endCxn id="190" idx="0"/>
          </p:cNvCxnSpPr>
          <p:nvPr/>
        </p:nvCxnSpPr>
        <p:spPr>
          <a:xfrm flipV="1">
            <a:off x="1843265" y="2314653"/>
            <a:ext cx="745406" cy="58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グループ化 195"/>
          <p:cNvGrpSpPr/>
          <p:nvPr/>
        </p:nvGrpSpPr>
        <p:grpSpPr>
          <a:xfrm>
            <a:off x="2581178" y="2513251"/>
            <a:ext cx="72309" cy="54983"/>
            <a:chOff x="2853928" y="2556472"/>
            <a:chExt cx="139458" cy="139458"/>
          </a:xfrm>
        </p:grpSpPr>
        <p:sp>
          <p:nvSpPr>
            <p:cNvPr id="19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99" name="テキスト ボックス 198"/>
          <p:cNvSpPr txBox="1"/>
          <p:nvPr/>
        </p:nvSpPr>
        <p:spPr>
          <a:xfrm>
            <a:off x="1940802" y="2408472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</a:t>
            </a: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00" name="グループ化 199"/>
          <p:cNvGrpSpPr/>
          <p:nvPr/>
        </p:nvGrpSpPr>
        <p:grpSpPr>
          <a:xfrm>
            <a:off x="1765932" y="2513837"/>
            <a:ext cx="72309" cy="54983"/>
            <a:chOff x="2853928" y="2556472"/>
            <a:chExt cx="139458" cy="139458"/>
          </a:xfrm>
        </p:grpSpPr>
        <p:sp>
          <p:nvSpPr>
            <p:cNvPr id="201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203" name="直線矢印コネクタ 202"/>
          <p:cNvCxnSpPr>
            <a:stCxn id="201" idx="3"/>
            <a:endCxn id="198" idx="0"/>
          </p:cNvCxnSpPr>
          <p:nvPr/>
        </p:nvCxnSpPr>
        <p:spPr>
          <a:xfrm flipV="1">
            <a:off x="1838241" y="2540743"/>
            <a:ext cx="745406" cy="58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グループ化 203"/>
          <p:cNvGrpSpPr/>
          <p:nvPr/>
        </p:nvGrpSpPr>
        <p:grpSpPr>
          <a:xfrm>
            <a:off x="2581178" y="2834798"/>
            <a:ext cx="72309" cy="54983"/>
            <a:chOff x="2853928" y="2556472"/>
            <a:chExt cx="139458" cy="139458"/>
          </a:xfrm>
        </p:grpSpPr>
        <p:sp>
          <p:nvSpPr>
            <p:cNvPr id="205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07" name="テキスト ボックス 206"/>
          <p:cNvSpPr txBox="1"/>
          <p:nvPr/>
        </p:nvSpPr>
        <p:spPr>
          <a:xfrm>
            <a:off x="1945826" y="2609443"/>
            <a:ext cx="5177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更新カウンタ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08" name="グループ化 207"/>
          <p:cNvGrpSpPr/>
          <p:nvPr/>
        </p:nvGrpSpPr>
        <p:grpSpPr>
          <a:xfrm>
            <a:off x="1765932" y="2835384"/>
            <a:ext cx="72309" cy="54983"/>
            <a:chOff x="2853928" y="2556472"/>
            <a:chExt cx="139458" cy="139458"/>
          </a:xfrm>
        </p:grpSpPr>
        <p:sp>
          <p:nvSpPr>
            <p:cNvPr id="20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211" name="直線矢印コネクタ 210"/>
          <p:cNvCxnSpPr>
            <a:stCxn id="209" idx="3"/>
            <a:endCxn id="206" idx="0"/>
          </p:cNvCxnSpPr>
          <p:nvPr/>
        </p:nvCxnSpPr>
        <p:spPr>
          <a:xfrm flipV="1">
            <a:off x="1838241" y="2862290"/>
            <a:ext cx="745406" cy="58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テキスト ボックス 229"/>
          <p:cNvSpPr txBox="1"/>
          <p:nvPr/>
        </p:nvSpPr>
        <p:spPr>
          <a:xfrm>
            <a:off x="1676292" y="1270763"/>
            <a:ext cx="7918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ステージ・コース</a:t>
            </a:r>
            <a:endParaRPr kumimoji="1"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画面情報パラメータ</a:t>
            </a:r>
            <a:endParaRPr kumimoji="1"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1" name="カギ線コネクタ 230"/>
          <p:cNvCxnSpPr>
            <a:stCxn id="233" idx="1"/>
            <a:endCxn id="230" idx="2"/>
          </p:cNvCxnSpPr>
          <p:nvPr/>
        </p:nvCxnSpPr>
        <p:spPr>
          <a:xfrm rot="10800000">
            <a:off x="2072234" y="1516984"/>
            <a:ext cx="520172" cy="254992"/>
          </a:xfrm>
          <a:prstGeom prst="bentConnector2">
            <a:avLst/>
          </a:prstGeom>
          <a:ln>
            <a:solidFill>
              <a:schemeClr val="tx1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グループ化 231"/>
          <p:cNvGrpSpPr/>
          <p:nvPr/>
        </p:nvGrpSpPr>
        <p:grpSpPr>
          <a:xfrm>
            <a:off x="2592406" y="1744484"/>
            <a:ext cx="72309" cy="54983"/>
            <a:chOff x="2853928" y="2556472"/>
            <a:chExt cx="139458" cy="139458"/>
          </a:xfrm>
        </p:grpSpPr>
        <p:sp>
          <p:nvSpPr>
            <p:cNvPr id="23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38" name="正方形/長方形 237"/>
          <p:cNvSpPr/>
          <p:nvPr/>
        </p:nvSpPr>
        <p:spPr>
          <a:xfrm>
            <a:off x="2910696" y="7092268"/>
            <a:ext cx="3764424" cy="1506902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運転診断発話内容判定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更新された運転診断結果のレベルに応じて、発話内容を選択する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③測定中がまわった後、診断が実行できたか否か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①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技量レベル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：トレーニング対象の技量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②技量レベル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：トレーニング済みの技量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・優先度②＞①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・前回発話の有無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コイン数発話内容を変化させる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9" name="正方形/長方形 238"/>
          <p:cNvSpPr/>
          <p:nvPr/>
        </p:nvSpPr>
        <p:spPr>
          <a:xfrm>
            <a:off x="2907030" y="8913697"/>
            <a:ext cx="2116183" cy="1423082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運転診断発話禁止判定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前回発話からの経過時間に基づき、運転診断の発話を禁止する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①技量</a:t>
            </a:r>
            <a:r>
              <a:rPr lang="en-US" altLang="ja-JP" sz="9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Lv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Up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発話禁止判定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②技量</a:t>
            </a:r>
            <a:r>
              <a:rPr lang="en-US" altLang="ja-JP" sz="9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Lv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維持発話禁止判定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③技量</a:t>
            </a:r>
            <a:r>
              <a:rPr lang="en-US" altLang="ja-JP" sz="9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Lv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Down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発話禁止判定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④上記以外の発話禁止判定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5" name="正方形/長方形 244"/>
          <p:cNvSpPr/>
          <p:nvPr/>
        </p:nvSpPr>
        <p:spPr>
          <a:xfrm>
            <a:off x="5398770" y="8902267"/>
            <a:ext cx="2116183" cy="1423082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運転診断発話タイミング判定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発話の実行を判定する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①更新カウンタが更新された時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②該当する発話内容の発話が禁止されていない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①∧②の時に発話の実行を判断する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234940" y="2432639"/>
            <a:ext cx="4297680" cy="1313861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アラート</a:t>
            </a:r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運転診断のアラート判定に基づいて、注意喚起を行うか否かの判定を行い、発話内容とタイミングを判定する．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・アラート発話判定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・アラート発話調停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234940" y="3975689"/>
            <a:ext cx="4286250" cy="1442131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リコメンド</a:t>
            </a:r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シーンの有無に応じて、リコメンド発話の内容とタイミングを判定する．リコメンド発話には下記の種類がある．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シーンがない時の発話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シーンなし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ワンポイントアドバイス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他のトレーニングを推奨する発話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5234940" y="5495879"/>
            <a:ext cx="4286250" cy="904921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運転豆知識発話判定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〇〇〇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10115135" y="777733"/>
            <a:ext cx="956453" cy="5657357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発話調停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69" name="グループ化 68"/>
          <p:cNvGrpSpPr/>
          <p:nvPr/>
        </p:nvGrpSpPr>
        <p:grpSpPr>
          <a:xfrm>
            <a:off x="9490241" y="1475879"/>
            <a:ext cx="72309" cy="54983"/>
            <a:chOff x="2853928" y="2556472"/>
            <a:chExt cx="139458" cy="139458"/>
          </a:xfrm>
        </p:grpSpPr>
        <p:sp>
          <p:nvSpPr>
            <p:cNvPr id="70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1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10073341" y="1475879"/>
            <a:ext cx="72309" cy="54983"/>
            <a:chOff x="2853928" y="2556472"/>
            <a:chExt cx="139458" cy="139458"/>
          </a:xfrm>
        </p:grpSpPr>
        <p:sp>
          <p:nvSpPr>
            <p:cNvPr id="7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75" name="直線コネクタ 74"/>
          <p:cNvCxnSpPr>
            <a:stCxn id="70" idx="3"/>
            <a:endCxn id="73" idx="1"/>
          </p:cNvCxnSpPr>
          <p:nvPr/>
        </p:nvCxnSpPr>
        <p:spPr>
          <a:xfrm>
            <a:off x="9562550" y="1503371"/>
            <a:ext cx="510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9618273" y="135468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発話番号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9490241" y="1921649"/>
            <a:ext cx="72309" cy="54983"/>
            <a:chOff x="2853928" y="2556472"/>
            <a:chExt cx="139458" cy="139458"/>
          </a:xfrm>
        </p:grpSpPr>
        <p:sp>
          <p:nvSpPr>
            <p:cNvPr id="78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10073341" y="1921649"/>
            <a:ext cx="72309" cy="54983"/>
            <a:chOff x="2853928" y="2556472"/>
            <a:chExt cx="139458" cy="139458"/>
          </a:xfrm>
        </p:grpSpPr>
        <p:sp>
          <p:nvSpPr>
            <p:cNvPr id="81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2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83" name="直線コネクタ 82"/>
          <p:cNvCxnSpPr>
            <a:stCxn id="78" idx="3"/>
            <a:endCxn id="81" idx="1"/>
          </p:cNvCxnSpPr>
          <p:nvPr/>
        </p:nvCxnSpPr>
        <p:spPr>
          <a:xfrm>
            <a:off x="9562550" y="1949141"/>
            <a:ext cx="510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9618273" y="1800455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発話イベント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5" name="グループ化 84"/>
          <p:cNvGrpSpPr/>
          <p:nvPr/>
        </p:nvGrpSpPr>
        <p:grpSpPr>
          <a:xfrm>
            <a:off x="9494051" y="2942729"/>
            <a:ext cx="72309" cy="54983"/>
            <a:chOff x="2853928" y="2556472"/>
            <a:chExt cx="139458" cy="139458"/>
          </a:xfrm>
        </p:grpSpPr>
        <p:sp>
          <p:nvSpPr>
            <p:cNvPr id="8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10077151" y="2942729"/>
            <a:ext cx="72309" cy="54983"/>
            <a:chOff x="2853928" y="2556472"/>
            <a:chExt cx="139458" cy="139458"/>
          </a:xfrm>
        </p:grpSpPr>
        <p:sp>
          <p:nvSpPr>
            <p:cNvPr id="90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1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92" name="直線コネクタ 91"/>
          <p:cNvCxnSpPr>
            <a:stCxn id="86" idx="3"/>
            <a:endCxn id="90" idx="1"/>
          </p:cNvCxnSpPr>
          <p:nvPr/>
        </p:nvCxnSpPr>
        <p:spPr>
          <a:xfrm>
            <a:off x="9566360" y="2970221"/>
            <a:ext cx="510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9622083" y="282153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発話番号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4" name="グループ化 93"/>
          <p:cNvGrpSpPr/>
          <p:nvPr/>
        </p:nvGrpSpPr>
        <p:grpSpPr>
          <a:xfrm>
            <a:off x="9494051" y="3354209"/>
            <a:ext cx="72309" cy="54983"/>
            <a:chOff x="2853928" y="2556472"/>
            <a:chExt cx="139458" cy="139458"/>
          </a:xfrm>
        </p:grpSpPr>
        <p:sp>
          <p:nvSpPr>
            <p:cNvPr id="95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6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97" name="グループ化 96"/>
          <p:cNvGrpSpPr/>
          <p:nvPr/>
        </p:nvGrpSpPr>
        <p:grpSpPr>
          <a:xfrm>
            <a:off x="10077151" y="3354209"/>
            <a:ext cx="72309" cy="54983"/>
            <a:chOff x="2853928" y="2556472"/>
            <a:chExt cx="139458" cy="139458"/>
          </a:xfrm>
        </p:grpSpPr>
        <p:sp>
          <p:nvSpPr>
            <p:cNvPr id="98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00" name="直線コネクタ 99"/>
          <p:cNvCxnSpPr>
            <a:stCxn id="95" idx="3"/>
            <a:endCxn id="98" idx="1"/>
          </p:cNvCxnSpPr>
          <p:nvPr/>
        </p:nvCxnSpPr>
        <p:spPr>
          <a:xfrm>
            <a:off x="9566360" y="3381701"/>
            <a:ext cx="510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9622083" y="3233015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発話イベント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2" name="グループ化 101"/>
          <p:cNvGrpSpPr/>
          <p:nvPr/>
        </p:nvGrpSpPr>
        <p:grpSpPr>
          <a:xfrm>
            <a:off x="9482621" y="4497209"/>
            <a:ext cx="72309" cy="54983"/>
            <a:chOff x="2853928" y="2556472"/>
            <a:chExt cx="139458" cy="139458"/>
          </a:xfrm>
        </p:grpSpPr>
        <p:sp>
          <p:nvSpPr>
            <p:cNvPr id="10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10065721" y="4497209"/>
            <a:ext cx="72309" cy="54983"/>
            <a:chOff x="2853928" y="2556472"/>
            <a:chExt cx="139458" cy="139458"/>
          </a:xfrm>
        </p:grpSpPr>
        <p:sp>
          <p:nvSpPr>
            <p:cNvPr id="10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08" name="直線コネクタ 107"/>
          <p:cNvCxnSpPr>
            <a:stCxn id="103" idx="3"/>
            <a:endCxn id="106" idx="1"/>
          </p:cNvCxnSpPr>
          <p:nvPr/>
        </p:nvCxnSpPr>
        <p:spPr>
          <a:xfrm>
            <a:off x="9554930" y="4524701"/>
            <a:ext cx="510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9610653" y="437601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発話番号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0" name="グループ化 109"/>
          <p:cNvGrpSpPr/>
          <p:nvPr/>
        </p:nvGrpSpPr>
        <p:grpSpPr>
          <a:xfrm>
            <a:off x="9482621" y="4908689"/>
            <a:ext cx="72309" cy="54983"/>
            <a:chOff x="2853928" y="2556472"/>
            <a:chExt cx="139458" cy="139458"/>
          </a:xfrm>
        </p:grpSpPr>
        <p:sp>
          <p:nvSpPr>
            <p:cNvPr id="111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2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13" name="グループ化 112"/>
          <p:cNvGrpSpPr/>
          <p:nvPr/>
        </p:nvGrpSpPr>
        <p:grpSpPr>
          <a:xfrm>
            <a:off x="10065721" y="4908689"/>
            <a:ext cx="72309" cy="54983"/>
            <a:chOff x="2853928" y="2556472"/>
            <a:chExt cx="139458" cy="139458"/>
          </a:xfrm>
        </p:grpSpPr>
        <p:sp>
          <p:nvSpPr>
            <p:cNvPr id="114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5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16" name="直線コネクタ 115"/>
          <p:cNvCxnSpPr>
            <a:stCxn id="111" idx="3"/>
            <a:endCxn id="114" idx="1"/>
          </p:cNvCxnSpPr>
          <p:nvPr/>
        </p:nvCxnSpPr>
        <p:spPr>
          <a:xfrm>
            <a:off x="9554930" y="4936181"/>
            <a:ext cx="510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9610653" y="4787495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発話イベント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8" name="グループ化 117"/>
          <p:cNvGrpSpPr/>
          <p:nvPr/>
        </p:nvGrpSpPr>
        <p:grpSpPr>
          <a:xfrm>
            <a:off x="9482621" y="5697359"/>
            <a:ext cx="72309" cy="54983"/>
            <a:chOff x="2853928" y="2556472"/>
            <a:chExt cx="139458" cy="139458"/>
          </a:xfrm>
        </p:grpSpPr>
        <p:sp>
          <p:nvSpPr>
            <p:cNvPr id="11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21" name="グループ化 120"/>
          <p:cNvGrpSpPr/>
          <p:nvPr/>
        </p:nvGrpSpPr>
        <p:grpSpPr>
          <a:xfrm>
            <a:off x="10065721" y="5697359"/>
            <a:ext cx="72309" cy="54983"/>
            <a:chOff x="2853928" y="2556472"/>
            <a:chExt cx="139458" cy="139458"/>
          </a:xfrm>
        </p:grpSpPr>
        <p:sp>
          <p:nvSpPr>
            <p:cNvPr id="122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3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24" name="直線コネクタ 123"/>
          <p:cNvCxnSpPr>
            <a:stCxn id="119" idx="3"/>
            <a:endCxn id="122" idx="1"/>
          </p:cNvCxnSpPr>
          <p:nvPr/>
        </p:nvCxnSpPr>
        <p:spPr>
          <a:xfrm>
            <a:off x="9554930" y="5724851"/>
            <a:ext cx="510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9610653" y="557616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発話番号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26" name="グループ化 125"/>
          <p:cNvGrpSpPr/>
          <p:nvPr/>
        </p:nvGrpSpPr>
        <p:grpSpPr>
          <a:xfrm>
            <a:off x="9482621" y="6108839"/>
            <a:ext cx="72309" cy="54983"/>
            <a:chOff x="2853928" y="2556472"/>
            <a:chExt cx="139458" cy="139458"/>
          </a:xfrm>
        </p:grpSpPr>
        <p:sp>
          <p:nvSpPr>
            <p:cNvPr id="12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29" name="グループ化 128"/>
          <p:cNvGrpSpPr/>
          <p:nvPr/>
        </p:nvGrpSpPr>
        <p:grpSpPr>
          <a:xfrm>
            <a:off x="10065721" y="6108839"/>
            <a:ext cx="72309" cy="54983"/>
            <a:chOff x="2853928" y="2556472"/>
            <a:chExt cx="139458" cy="139458"/>
          </a:xfrm>
        </p:grpSpPr>
        <p:sp>
          <p:nvSpPr>
            <p:cNvPr id="130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1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32" name="直線コネクタ 131"/>
          <p:cNvCxnSpPr>
            <a:stCxn id="127" idx="3"/>
            <a:endCxn id="130" idx="1"/>
          </p:cNvCxnSpPr>
          <p:nvPr/>
        </p:nvCxnSpPr>
        <p:spPr>
          <a:xfrm>
            <a:off x="9554930" y="6136331"/>
            <a:ext cx="510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9610653" y="5987645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発話イベント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66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/>
          <p:cNvSpPr/>
          <p:nvPr/>
        </p:nvSpPr>
        <p:spPr>
          <a:xfrm>
            <a:off x="7978139" y="2088809"/>
            <a:ext cx="2171701" cy="4574881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(5)</a:t>
            </a:r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運転診断発話調停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運転診断の発話の調停を行う．</a:t>
            </a:r>
            <a:endParaRPr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運転診断発話が禁止されている時</a:t>
            </a:r>
            <a:endParaRPr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発話はしない</a:t>
            </a:r>
            <a:endParaRPr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②上記以外の時</a:t>
            </a:r>
            <a:endParaRPr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発話要求が重複した時は、下記の優先順位で発話を行う．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優先順位</a:t>
            </a:r>
            <a:endParaRPr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高い　</a:t>
            </a:r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)&gt;(3)&gt;(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)&gt;(4)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低い</a:t>
            </a:r>
            <a:endParaRPr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運転診断発話判定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126230" y="2085929"/>
            <a:ext cx="2846070" cy="1239832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</a:t>
            </a:r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技量レベルの発話判定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トレーニング対象の技量が変化した際に行う発話の、内容とタイミングを決定する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124422" y="3449909"/>
            <a:ext cx="2846071" cy="916351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コイン取得＆クリア時の発話判定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コイン取得やステージクリア時に行う発話の、内容とタイミングを決定る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120562" y="4458289"/>
            <a:ext cx="2849932" cy="813481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診断不可の理由の発話判定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診断不可判定がされた時に行う発話の、内容とタイミングを決定する</a:t>
            </a:r>
            <a:endParaRPr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109132" y="5406979"/>
            <a:ext cx="2861362" cy="904921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</a:t>
            </a:r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アドバイスの発話判定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他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の信号が変化した時に行う発話の、内容とタイミングを決定する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9" name="グループ化 68"/>
          <p:cNvGrpSpPr/>
          <p:nvPr/>
        </p:nvGrpSpPr>
        <p:grpSpPr>
          <a:xfrm>
            <a:off x="6941351" y="2516009"/>
            <a:ext cx="72309" cy="54983"/>
            <a:chOff x="2853928" y="2556472"/>
            <a:chExt cx="139458" cy="139458"/>
          </a:xfrm>
        </p:grpSpPr>
        <p:sp>
          <p:nvSpPr>
            <p:cNvPr id="70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1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7935931" y="2516009"/>
            <a:ext cx="72309" cy="54983"/>
            <a:chOff x="2853928" y="2556472"/>
            <a:chExt cx="139458" cy="139458"/>
          </a:xfrm>
        </p:grpSpPr>
        <p:sp>
          <p:nvSpPr>
            <p:cNvPr id="7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75" name="直線コネクタ 74"/>
          <p:cNvCxnSpPr>
            <a:stCxn id="70" idx="3"/>
            <a:endCxn id="73" idx="1"/>
          </p:cNvCxnSpPr>
          <p:nvPr/>
        </p:nvCxnSpPr>
        <p:spPr>
          <a:xfrm>
            <a:off x="7013660" y="2543501"/>
            <a:ext cx="922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7229403" y="239481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発話番号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6941351" y="2870339"/>
            <a:ext cx="72309" cy="54983"/>
            <a:chOff x="2853928" y="2556472"/>
            <a:chExt cx="139458" cy="139458"/>
          </a:xfrm>
        </p:grpSpPr>
        <p:sp>
          <p:nvSpPr>
            <p:cNvPr id="78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7935931" y="2870339"/>
            <a:ext cx="72309" cy="54983"/>
            <a:chOff x="2853928" y="2556472"/>
            <a:chExt cx="139458" cy="139458"/>
          </a:xfrm>
        </p:grpSpPr>
        <p:sp>
          <p:nvSpPr>
            <p:cNvPr id="81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2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83" name="直線コネクタ 82"/>
          <p:cNvCxnSpPr>
            <a:stCxn id="78" idx="3"/>
            <a:endCxn id="81" idx="1"/>
          </p:cNvCxnSpPr>
          <p:nvPr/>
        </p:nvCxnSpPr>
        <p:spPr>
          <a:xfrm>
            <a:off x="7013660" y="2897831"/>
            <a:ext cx="922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7217973" y="2749145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発話イベント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160020" y="571500"/>
            <a:ext cx="579501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名前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運転診断発話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判定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運転診断結果に基づいて発話を行うか否かの判定を行い、発話内容とタイミングを判定する．運転診断発話には下記の種類がある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．発話の内容はステージにより変化する．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技量レベルの発話　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コイン取得＆クリア時の発話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診断不可の理由　　　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(4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アドバイス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の発話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36" name="グループ化 135"/>
          <p:cNvGrpSpPr/>
          <p:nvPr/>
        </p:nvGrpSpPr>
        <p:grpSpPr>
          <a:xfrm>
            <a:off x="4099464" y="2366142"/>
            <a:ext cx="72309" cy="54983"/>
            <a:chOff x="2853928" y="2556472"/>
            <a:chExt cx="139458" cy="139458"/>
          </a:xfrm>
        </p:grpSpPr>
        <p:sp>
          <p:nvSpPr>
            <p:cNvPr id="13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39" name="テキスト ボックス 138"/>
          <p:cNvSpPr txBox="1"/>
          <p:nvPr/>
        </p:nvSpPr>
        <p:spPr>
          <a:xfrm>
            <a:off x="1340179" y="2256339"/>
            <a:ext cx="5177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/>
          <p:cNvSpPr/>
          <p:nvPr/>
        </p:nvSpPr>
        <p:spPr>
          <a:xfrm>
            <a:off x="308004" y="2276188"/>
            <a:ext cx="956453" cy="1530002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診断後処理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41" name="グループ化 140"/>
          <p:cNvGrpSpPr/>
          <p:nvPr/>
        </p:nvGrpSpPr>
        <p:grpSpPr>
          <a:xfrm>
            <a:off x="1234747" y="2366728"/>
            <a:ext cx="72309" cy="54983"/>
            <a:chOff x="2853928" y="2556472"/>
            <a:chExt cx="139458" cy="139458"/>
          </a:xfrm>
        </p:grpSpPr>
        <p:sp>
          <p:nvSpPr>
            <p:cNvPr id="142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3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44" name="直線矢印コネクタ 143"/>
          <p:cNvCxnSpPr>
            <a:stCxn id="142" idx="3"/>
            <a:endCxn id="138" idx="0"/>
          </p:cNvCxnSpPr>
          <p:nvPr/>
        </p:nvCxnSpPr>
        <p:spPr>
          <a:xfrm flipV="1">
            <a:off x="1307056" y="2393634"/>
            <a:ext cx="2794877" cy="58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グループ化 144"/>
          <p:cNvGrpSpPr/>
          <p:nvPr/>
        </p:nvGrpSpPr>
        <p:grpSpPr>
          <a:xfrm>
            <a:off x="4099725" y="2549609"/>
            <a:ext cx="72309" cy="54983"/>
            <a:chOff x="2853928" y="2556472"/>
            <a:chExt cx="139458" cy="139458"/>
          </a:xfrm>
        </p:grpSpPr>
        <p:sp>
          <p:nvSpPr>
            <p:cNvPr id="14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48" name="テキスト ボックス 147"/>
          <p:cNvSpPr txBox="1"/>
          <p:nvPr/>
        </p:nvSpPr>
        <p:spPr>
          <a:xfrm>
            <a:off x="1345203" y="2442238"/>
            <a:ext cx="11671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更新カウンタ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49" name="グループ化 148"/>
          <p:cNvGrpSpPr/>
          <p:nvPr/>
        </p:nvGrpSpPr>
        <p:grpSpPr>
          <a:xfrm>
            <a:off x="1235008" y="2550195"/>
            <a:ext cx="72309" cy="54983"/>
            <a:chOff x="2853928" y="2556472"/>
            <a:chExt cx="139458" cy="139458"/>
          </a:xfrm>
        </p:grpSpPr>
        <p:sp>
          <p:nvSpPr>
            <p:cNvPr id="150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1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52" name="直線矢印コネクタ 151"/>
          <p:cNvCxnSpPr>
            <a:stCxn id="150" idx="3"/>
            <a:endCxn id="147" idx="0"/>
          </p:cNvCxnSpPr>
          <p:nvPr/>
        </p:nvCxnSpPr>
        <p:spPr>
          <a:xfrm flipV="1">
            <a:off x="1307317" y="2577101"/>
            <a:ext cx="2794877" cy="58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2624982" y="1694062"/>
            <a:ext cx="7918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ステージ・コース</a:t>
            </a:r>
            <a:endParaRPr kumimoji="1"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画面情報パラメータ</a:t>
            </a:r>
            <a:endParaRPr kumimoji="1"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0" name="カギ線コネクタ 169"/>
          <p:cNvCxnSpPr>
            <a:stCxn id="172" idx="1"/>
            <a:endCxn id="169" idx="2"/>
          </p:cNvCxnSpPr>
          <p:nvPr/>
        </p:nvCxnSpPr>
        <p:spPr>
          <a:xfrm rot="10800000">
            <a:off x="3020924" y="1940283"/>
            <a:ext cx="1080242" cy="254992"/>
          </a:xfrm>
          <a:prstGeom prst="bentConnector2">
            <a:avLst/>
          </a:prstGeom>
          <a:ln>
            <a:solidFill>
              <a:schemeClr val="tx1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グループ化 170"/>
          <p:cNvGrpSpPr/>
          <p:nvPr/>
        </p:nvGrpSpPr>
        <p:grpSpPr>
          <a:xfrm>
            <a:off x="4101166" y="2167783"/>
            <a:ext cx="72309" cy="54983"/>
            <a:chOff x="2853928" y="2556472"/>
            <a:chExt cx="139458" cy="139458"/>
          </a:xfrm>
        </p:grpSpPr>
        <p:sp>
          <p:nvSpPr>
            <p:cNvPr id="172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74" name="正方形/長方形 173"/>
          <p:cNvSpPr/>
          <p:nvPr/>
        </p:nvSpPr>
        <p:spPr>
          <a:xfrm>
            <a:off x="303808" y="4854502"/>
            <a:ext cx="956453" cy="1283407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HMI</a:t>
            </a:r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パラメータ計算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1447647" y="4936416"/>
            <a:ext cx="32380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コイン数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1445047" y="5249400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クルクル判定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1445047" y="5593037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成績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1353862" y="2660310"/>
            <a:ext cx="5177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1347543" y="2880844"/>
            <a:ext cx="123591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技量レベルの診断不可理由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1348878" y="3107466"/>
            <a:ext cx="17745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技量レベルの診断不可理由 更新カウンタ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1344036" y="3353792"/>
            <a:ext cx="5177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1344036" y="3568105"/>
            <a:ext cx="11269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　更新カウンタ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85" name="グループ化 184"/>
          <p:cNvGrpSpPr/>
          <p:nvPr/>
        </p:nvGrpSpPr>
        <p:grpSpPr>
          <a:xfrm>
            <a:off x="4099726" y="2764600"/>
            <a:ext cx="72309" cy="54983"/>
            <a:chOff x="2853928" y="2556472"/>
            <a:chExt cx="139458" cy="139458"/>
          </a:xfrm>
        </p:grpSpPr>
        <p:sp>
          <p:nvSpPr>
            <p:cNvPr id="18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1228485" y="5056085"/>
            <a:ext cx="72309" cy="54983"/>
            <a:chOff x="2853928" y="2556472"/>
            <a:chExt cx="139458" cy="139458"/>
          </a:xfrm>
        </p:grpSpPr>
        <p:sp>
          <p:nvSpPr>
            <p:cNvPr id="18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4" name="カギ線コネクタ 3"/>
          <p:cNvCxnSpPr>
            <a:stCxn id="189" idx="3"/>
            <a:endCxn id="186" idx="1"/>
          </p:cNvCxnSpPr>
          <p:nvPr/>
        </p:nvCxnSpPr>
        <p:spPr>
          <a:xfrm flipV="1">
            <a:off x="1300794" y="2792092"/>
            <a:ext cx="2798932" cy="2291485"/>
          </a:xfrm>
          <a:prstGeom prst="bentConnector3">
            <a:avLst>
              <a:gd name="adj1" fmla="val 777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グループ化 191"/>
          <p:cNvGrpSpPr/>
          <p:nvPr/>
        </p:nvGrpSpPr>
        <p:grpSpPr>
          <a:xfrm>
            <a:off x="1228485" y="5379390"/>
            <a:ext cx="72309" cy="54983"/>
            <a:chOff x="2853928" y="2556472"/>
            <a:chExt cx="139458" cy="139458"/>
          </a:xfrm>
        </p:grpSpPr>
        <p:sp>
          <p:nvSpPr>
            <p:cNvPr id="19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95" name="グループ化 194"/>
          <p:cNvGrpSpPr/>
          <p:nvPr/>
        </p:nvGrpSpPr>
        <p:grpSpPr>
          <a:xfrm>
            <a:off x="4099726" y="2991023"/>
            <a:ext cx="72309" cy="54983"/>
            <a:chOff x="2853928" y="2556472"/>
            <a:chExt cx="139458" cy="139458"/>
          </a:xfrm>
        </p:grpSpPr>
        <p:sp>
          <p:nvSpPr>
            <p:cNvPr id="19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9" name="カギ線コネクタ 8"/>
          <p:cNvCxnSpPr>
            <a:stCxn id="193" idx="3"/>
            <a:endCxn id="196" idx="1"/>
          </p:cNvCxnSpPr>
          <p:nvPr/>
        </p:nvCxnSpPr>
        <p:spPr>
          <a:xfrm flipV="1">
            <a:off x="1300794" y="3018515"/>
            <a:ext cx="2798932" cy="2388367"/>
          </a:xfrm>
          <a:prstGeom prst="bentConnector3">
            <a:avLst>
              <a:gd name="adj1" fmla="val 820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グループ化 197"/>
          <p:cNvGrpSpPr/>
          <p:nvPr/>
        </p:nvGrpSpPr>
        <p:grpSpPr>
          <a:xfrm>
            <a:off x="1228485" y="5711598"/>
            <a:ext cx="72309" cy="54983"/>
            <a:chOff x="2853928" y="2556472"/>
            <a:chExt cx="139458" cy="139458"/>
          </a:xfrm>
        </p:grpSpPr>
        <p:sp>
          <p:nvSpPr>
            <p:cNvPr id="19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01" name="グループ化 200"/>
          <p:cNvGrpSpPr/>
          <p:nvPr/>
        </p:nvGrpSpPr>
        <p:grpSpPr>
          <a:xfrm>
            <a:off x="4099726" y="3182751"/>
            <a:ext cx="72309" cy="54983"/>
            <a:chOff x="2853928" y="2556472"/>
            <a:chExt cx="139458" cy="139458"/>
          </a:xfrm>
        </p:grpSpPr>
        <p:sp>
          <p:nvSpPr>
            <p:cNvPr id="202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6" name="カギ線コネクタ 15"/>
          <p:cNvCxnSpPr>
            <a:stCxn id="199" idx="3"/>
            <a:endCxn id="202" idx="1"/>
          </p:cNvCxnSpPr>
          <p:nvPr/>
        </p:nvCxnSpPr>
        <p:spPr>
          <a:xfrm flipV="1">
            <a:off x="1300794" y="3210243"/>
            <a:ext cx="2798932" cy="2528847"/>
          </a:xfrm>
          <a:prstGeom prst="bentConnector3">
            <a:avLst>
              <a:gd name="adj1" fmla="val 875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グループ化 203"/>
          <p:cNvGrpSpPr/>
          <p:nvPr/>
        </p:nvGrpSpPr>
        <p:grpSpPr>
          <a:xfrm>
            <a:off x="1235009" y="2766763"/>
            <a:ext cx="72309" cy="54983"/>
            <a:chOff x="2853928" y="2556472"/>
            <a:chExt cx="139458" cy="139458"/>
          </a:xfrm>
        </p:grpSpPr>
        <p:sp>
          <p:nvSpPr>
            <p:cNvPr id="205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07" name="グループ化 206"/>
          <p:cNvGrpSpPr/>
          <p:nvPr/>
        </p:nvGrpSpPr>
        <p:grpSpPr>
          <a:xfrm>
            <a:off x="4085890" y="3670068"/>
            <a:ext cx="72309" cy="54983"/>
            <a:chOff x="2853928" y="2556472"/>
            <a:chExt cx="139458" cy="139458"/>
          </a:xfrm>
        </p:grpSpPr>
        <p:sp>
          <p:nvSpPr>
            <p:cNvPr id="208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24" name="カギ線コネクタ 23"/>
          <p:cNvCxnSpPr>
            <a:stCxn id="205" idx="3"/>
            <a:endCxn id="208" idx="1"/>
          </p:cNvCxnSpPr>
          <p:nvPr/>
        </p:nvCxnSpPr>
        <p:spPr>
          <a:xfrm>
            <a:off x="1307318" y="2794255"/>
            <a:ext cx="2778572" cy="903305"/>
          </a:xfrm>
          <a:prstGeom prst="bentConnector3">
            <a:avLst>
              <a:gd name="adj1" fmla="val 735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グループ化 209"/>
          <p:cNvGrpSpPr/>
          <p:nvPr/>
        </p:nvGrpSpPr>
        <p:grpSpPr>
          <a:xfrm>
            <a:off x="4083168" y="3876534"/>
            <a:ext cx="72309" cy="54983"/>
            <a:chOff x="2853928" y="2556472"/>
            <a:chExt cx="139458" cy="139458"/>
          </a:xfrm>
        </p:grpSpPr>
        <p:sp>
          <p:nvSpPr>
            <p:cNvPr id="211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13" name="グループ化 212"/>
          <p:cNvGrpSpPr/>
          <p:nvPr/>
        </p:nvGrpSpPr>
        <p:grpSpPr>
          <a:xfrm>
            <a:off x="4083168" y="4129083"/>
            <a:ext cx="72309" cy="54983"/>
            <a:chOff x="2853928" y="2556472"/>
            <a:chExt cx="139458" cy="139458"/>
          </a:xfrm>
        </p:grpSpPr>
        <p:sp>
          <p:nvSpPr>
            <p:cNvPr id="214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6" name="楕円 25"/>
          <p:cNvSpPr/>
          <p:nvPr/>
        </p:nvSpPr>
        <p:spPr>
          <a:xfrm>
            <a:off x="3448594" y="3866605"/>
            <a:ext cx="69668" cy="696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6" idx="6"/>
            <a:endCxn id="211" idx="1"/>
          </p:cNvCxnSpPr>
          <p:nvPr/>
        </p:nvCxnSpPr>
        <p:spPr>
          <a:xfrm>
            <a:off x="3518262" y="3901439"/>
            <a:ext cx="564906" cy="2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楕円 215"/>
          <p:cNvSpPr/>
          <p:nvPr/>
        </p:nvSpPr>
        <p:spPr>
          <a:xfrm>
            <a:off x="3729990" y="4119154"/>
            <a:ext cx="69668" cy="696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>
            <a:stCxn id="216" idx="6"/>
            <a:endCxn id="214" idx="1"/>
          </p:cNvCxnSpPr>
          <p:nvPr/>
        </p:nvCxnSpPr>
        <p:spPr>
          <a:xfrm>
            <a:off x="3799658" y="4153988"/>
            <a:ext cx="283510" cy="2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グループ化 216"/>
          <p:cNvGrpSpPr/>
          <p:nvPr/>
        </p:nvGrpSpPr>
        <p:grpSpPr>
          <a:xfrm>
            <a:off x="4074460" y="4694958"/>
            <a:ext cx="72309" cy="54983"/>
            <a:chOff x="2853928" y="2556472"/>
            <a:chExt cx="139458" cy="139458"/>
          </a:xfrm>
        </p:grpSpPr>
        <p:sp>
          <p:nvSpPr>
            <p:cNvPr id="218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20" name="グループ化 219"/>
          <p:cNvGrpSpPr/>
          <p:nvPr/>
        </p:nvGrpSpPr>
        <p:grpSpPr>
          <a:xfrm>
            <a:off x="4074460" y="4876387"/>
            <a:ext cx="72309" cy="54983"/>
            <a:chOff x="2853928" y="2556472"/>
            <a:chExt cx="139458" cy="139458"/>
          </a:xfrm>
        </p:grpSpPr>
        <p:sp>
          <p:nvSpPr>
            <p:cNvPr id="221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23" name="グループ化 222"/>
          <p:cNvGrpSpPr/>
          <p:nvPr/>
        </p:nvGrpSpPr>
        <p:grpSpPr>
          <a:xfrm>
            <a:off x="1234747" y="3002452"/>
            <a:ext cx="72309" cy="54983"/>
            <a:chOff x="2853928" y="2556472"/>
            <a:chExt cx="139458" cy="139458"/>
          </a:xfrm>
        </p:grpSpPr>
        <p:sp>
          <p:nvSpPr>
            <p:cNvPr id="224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26" name="グループ化 225"/>
          <p:cNvGrpSpPr/>
          <p:nvPr/>
        </p:nvGrpSpPr>
        <p:grpSpPr>
          <a:xfrm>
            <a:off x="1235008" y="3229464"/>
            <a:ext cx="72309" cy="54983"/>
            <a:chOff x="2853928" y="2556472"/>
            <a:chExt cx="139458" cy="139458"/>
          </a:xfrm>
        </p:grpSpPr>
        <p:sp>
          <p:nvSpPr>
            <p:cNvPr id="22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230" name="カギ線コネクタ 229"/>
          <p:cNvCxnSpPr>
            <a:stCxn id="224" idx="3"/>
            <a:endCxn id="218" idx="1"/>
          </p:cNvCxnSpPr>
          <p:nvPr/>
        </p:nvCxnSpPr>
        <p:spPr>
          <a:xfrm>
            <a:off x="1307056" y="3029944"/>
            <a:ext cx="2767404" cy="1692506"/>
          </a:xfrm>
          <a:prstGeom prst="bentConnector3">
            <a:avLst>
              <a:gd name="adj1" fmla="val 704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カギ線コネクタ 235"/>
          <p:cNvCxnSpPr>
            <a:stCxn id="227" idx="3"/>
            <a:endCxn id="221" idx="1"/>
          </p:cNvCxnSpPr>
          <p:nvPr/>
        </p:nvCxnSpPr>
        <p:spPr>
          <a:xfrm>
            <a:off x="1307317" y="3256956"/>
            <a:ext cx="2767143" cy="1646923"/>
          </a:xfrm>
          <a:prstGeom prst="bentConnector3">
            <a:avLst>
              <a:gd name="adj1" fmla="val 642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楕円 238"/>
          <p:cNvSpPr/>
          <p:nvPr/>
        </p:nvSpPr>
        <p:spPr>
          <a:xfrm>
            <a:off x="3448594" y="5051195"/>
            <a:ext cx="69668" cy="696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6" name="グループ化 245"/>
          <p:cNvGrpSpPr/>
          <p:nvPr/>
        </p:nvGrpSpPr>
        <p:grpSpPr>
          <a:xfrm>
            <a:off x="4074460" y="5060537"/>
            <a:ext cx="72309" cy="54983"/>
            <a:chOff x="2853928" y="2556472"/>
            <a:chExt cx="139458" cy="139458"/>
          </a:xfrm>
        </p:grpSpPr>
        <p:sp>
          <p:nvSpPr>
            <p:cNvPr id="24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251" name="直線コネクタ 250"/>
          <p:cNvCxnSpPr>
            <a:stCxn id="239" idx="6"/>
            <a:endCxn id="247" idx="1"/>
          </p:cNvCxnSpPr>
          <p:nvPr/>
        </p:nvCxnSpPr>
        <p:spPr>
          <a:xfrm>
            <a:off x="3518262" y="5086029"/>
            <a:ext cx="556198" cy="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グループ化 251"/>
          <p:cNvGrpSpPr/>
          <p:nvPr/>
        </p:nvGrpSpPr>
        <p:grpSpPr>
          <a:xfrm>
            <a:off x="4085890" y="5652538"/>
            <a:ext cx="72309" cy="54983"/>
            <a:chOff x="2853928" y="2556472"/>
            <a:chExt cx="139458" cy="139458"/>
          </a:xfrm>
        </p:grpSpPr>
        <p:sp>
          <p:nvSpPr>
            <p:cNvPr id="25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55" name="グループ化 254"/>
          <p:cNvGrpSpPr/>
          <p:nvPr/>
        </p:nvGrpSpPr>
        <p:grpSpPr>
          <a:xfrm>
            <a:off x="4085890" y="5859367"/>
            <a:ext cx="72309" cy="54983"/>
            <a:chOff x="2853928" y="2556472"/>
            <a:chExt cx="139458" cy="139458"/>
          </a:xfrm>
        </p:grpSpPr>
        <p:sp>
          <p:nvSpPr>
            <p:cNvPr id="25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58" name="グループ化 257"/>
          <p:cNvGrpSpPr/>
          <p:nvPr/>
        </p:nvGrpSpPr>
        <p:grpSpPr>
          <a:xfrm>
            <a:off x="4085890" y="6087967"/>
            <a:ext cx="72309" cy="54983"/>
            <a:chOff x="2853928" y="2556472"/>
            <a:chExt cx="139458" cy="139458"/>
          </a:xfrm>
        </p:grpSpPr>
        <p:sp>
          <p:nvSpPr>
            <p:cNvPr id="25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61" name="グループ化 260"/>
          <p:cNvGrpSpPr/>
          <p:nvPr/>
        </p:nvGrpSpPr>
        <p:grpSpPr>
          <a:xfrm>
            <a:off x="1238557" y="3486322"/>
            <a:ext cx="72309" cy="54983"/>
            <a:chOff x="2853928" y="2556472"/>
            <a:chExt cx="139458" cy="139458"/>
          </a:xfrm>
        </p:grpSpPr>
        <p:sp>
          <p:nvSpPr>
            <p:cNvPr id="262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3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64" name="グループ化 263"/>
          <p:cNvGrpSpPr/>
          <p:nvPr/>
        </p:nvGrpSpPr>
        <p:grpSpPr>
          <a:xfrm>
            <a:off x="1238818" y="3713334"/>
            <a:ext cx="72309" cy="54983"/>
            <a:chOff x="2853928" y="2556472"/>
            <a:chExt cx="139458" cy="139458"/>
          </a:xfrm>
        </p:grpSpPr>
        <p:sp>
          <p:nvSpPr>
            <p:cNvPr id="265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6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33" name="カギ線コネクタ 32"/>
          <p:cNvCxnSpPr>
            <a:stCxn id="259" idx="1"/>
            <a:endCxn id="239" idx="4"/>
          </p:cNvCxnSpPr>
          <p:nvPr/>
        </p:nvCxnSpPr>
        <p:spPr>
          <a:xfrm rot="10800000">
            <a:off x="3483428" y="5120863"/>
            <a:ext cx="602462" cy="99459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262" idx="3"/>
            <a:endCxn id="253" idx="1"/>
          </p:cNvCxnSpPr>
          <p:nvPr/>
        </p:nvCxnSpPr>
        <p:spPr>
          <a:xfrm>
            <a:off x="1310866" y="3513814"/>
            <a:ext cx="2775024" cy="2166216"/>
          </a:xfrm>
          <a:prstGeom prst="bentConnector3">
            <a:avLst>
              <a:gd name="adj1" fmla="val 574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265" idx="3"/>
            <a:endCxn id="256" idx="1"/>
          </p:cNvCxnSpPr>
          <p:nvPr/>
        </p:nvCxnSpPr>
        <p:spPr>
          <a:xfrm>
            <a:off x="1311127" y="3740826"/>
            <a:ext cx="2774763" cy="2146033"/>
          </a:xfrm>
          <a:prstGeom prst="bentConnector3">
            <a:avLst>
              <a:gd name="adj1" fmla="val 516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グループ化 266"/>
          <p:cNvGrpSpPr/>
          <p:nvPr/>
        </p:nvGrpSpPr>
        <p:grpSpPr>
          <a:xfrm>
            <a:off x="6941351" y="3727589"/>
            <a:ext cx="72309" cy="54983"/>
            <a:chOff x="2853928" y="2556472"/>
            <a:chExt cx="139458" cy="139458"/>
          </a:xfrm>
        </p:grpSpPr>
        <p:sp>
          <p:nvSpPr>
            <p:cNvPr id="268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70" name="グループ化 269"/>
          <p:cNvGrpSpPr/>
          <p:nvPr/>
        </p:nvGrpSpPr>
        <p:grpSpPr>
          <a:xfrm>
            <a:off x="7935931" y="3727589"/>
            <a:ext cx="72309" cy="54983"/>
            <a:chOff x="2853928" y="2556472"/>
            <a:chExt cx="139458" cy="139458"/>
          </a:xfrm>
        </p:grpSpPr>
        <p:sp>
          <p:nvSpPr>
            <p:cNvPr id="271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2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273" name="直線コネクタ 272"/>
          <p:cNvCxnSpPr>
            <a:stCxn id="268" idx="3"/>
            <a:endCxn id="271" idx="1"/>
          </p:cNvCxnSpPr>
          <p:nvPr/>
        </p:nvCxnSpPr>
        <p:spPr>
          <a:xfrm>
            <a:off x="7013660" y="3755081"/>
            <a:ext cx="922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テキスト ボックス 273"/>
          <p:cNvSpPr txBox="1"/>
          <p:nvPr/>
        </p:nvSpPr>
        <p:spPr>
          <a:xfrm>
            <a:off x="7229403" y="360639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発話番号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75" name="グループ化 274"/>
          <p:cNvGrpSpPr/>
          <p:nvPr/>
        </p:nvGrpSpPr>
        <p:grpSpPr>
          <a:xfrm>
            <a:off x="6941351" y="4081919"/>
            <a:ext cx="72309" cy="54983"/>
            <a:chOff x="2853928" y="2556472"/>
            <a:chExt cx="139458" cy="139458"/>
          </a:xfrm>
        </p:grpSpPr>
        <p:sp>
          <p:nvSpPr>
            <p:cNvPr id="27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78" name="グループ化 277"/>
          <p:cNvGrpSpPr/>
          <p:nvPr/>
        </p:nvGrpSpPr>
        <p:grpSpPr>
          <a:xfrm>
            <a:off x="7935931" y="4081919"/>
            <a:ext cx="72309" cy="54983"/>
            <a:chOff x="2853928" y="2556472"/>
            <a:chExt cx="139458" cy="139458"/>
          </a:xfrm>
        </p:grpSpPr>
        <p:sp>
          <p:nvSpPr>
            <p:cNvPr id="27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281" name="直線コネクタ 280"/>
          <p:cNvCxnSpPr>
            <a:stCxn id="276" idx="3"/>
            <a:endCxn id="279" idx="1"/>
          </p:cNvCxnSpPr>
          <p:nvPr/>
        </p:nvCxnSpPr>
        <p:spPr>
          <a:xfrm>
            <a:off x="7013660" y="4109411"/>
            <a:ext cx="922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テキスト ボックス 281"/>
          <p:cNvSpPr txBox="1"/>
          <p:nvPr/>
        </p:nvSpPr>
        <p:spPr>
          <a:xfrm>
            <a:off x="7217973" y="3960725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発話イベント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83" name="グループ化 282"/>
          <p:cNvGrpSpPr/>
          <p:nvPr/>
        </p:nvGrpSpPr>
        <p:grpSpPr>
          <a:xfrm>
            <a:off x="6952781" y="4699139"/>
            <a:ext cx="72309" cy="54983"/>
            <a:chOff x="2853928" y="2556472"/>
            <a:chExt cx="139458" cy="139458"/>
          </a:xfrm>
        </p:grpSpPr>
        <p:sp>
          <p:nvSpPr>
            <p:cNvPr id="284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5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86" name="グループ化 285"/>
          <p:cNvGrpSpPr/>
          <p:nvPr/>
        </p:nvGrpSpPr>
        <p:grpSpPr>
          <a:xfrm>
            <a:off x="7947361" y="4699139"/>
            <a:ext cx="72309" cy="54983"/>
            <a:chOff x="2853928" y="2556472"/>
            <a:chExt cx="139458" cy="139458"/>
          </a:xfrm>
        </p:grpSpPr>
        <p:sp>
          <p:nvSpPr>
            <p:cNvPr id="28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289" name="直線コネクタ 288"/>
          <p:cNvCxnSpPr>
            <a:stCxn id="284" idx="3"/>
            <a:endCxn id="287" idx="1"/>
          </p:cNvCxnSpPr>
          <p:nvPr/>
        </p:nvCxnSpPr>
        <p:spPr>
          <a:xfrm>
            <a:off x="7025090" y="4726631"/>
            <a:ext cx="922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テキスト ボックス 289"/>
          <p:cNvSpPr txBox="1"/>
          <p:nvPr/>
        </p:nvSpPr>
        <p:spPr>
          <a:xfrm>
            <a:off x="7240833" y="457794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発話番号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91" name="グループ化 290"/>
          <p:cNvGrpSpPr/>
          <p:nvPr/>
        </p:nvGrpSpPr>
        <p:grpSpPr>
          <a:xfrm>
            <a:off x="6952781" y="5053469"/>
            <a:ext cx="72309" cy="54983"/>
            <a:chOff x="2853928" y="2556472"/>
            <a:chExt cx="139458" cy="139458"/>
          </a:xfrm>
        </p:grpSpPr>
        <p:sp>
          <p:nvSpPr>
            <p:cNvPr id="292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3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94" name="グループ化 293"/>
          <p:cNvGrpSpPr/>
          <p:nvPr/>
        </p:nvGrpSpPr>
        <p:grpSpPr>
          <a:xfrm>
            <a:off x="7947361" y="5053469"/>
            <a:ext cx="72309" cy="54983"/>
            <a:chOff x="2853928" y="2556472"/>
            <a:chExt cx="139458" cy="139458"/>
          </a:xfrm>
        </p:grpSpPr>
        <p:sp>
          <p:nvSpPr>
            <p:cNvPr id="295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6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297" name="直線コネクタ 296"/>
          <p:cNvCxnSpPr>
            <a:stCxn id="292" idx="3"/>
            <a:endCxn id="295" idx="1"/>
          </p:cNvCxnSpPr>
          <p:nvPr/>
        </p:nvCxnSpPr>
        <p:spPr>
          <a:xfrm>
            <a:off x="7025090" y="5080961"/>
            <a:ext cx="922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テキスト ボックス 297"/>
          <p:cNvSpPr txBox="1"/>
          <p:nvPr/>
        </p:nvSpPr>
        <p:spPr>
          <a:xfrm>
            <a:off x="7229403" y="4932275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発話イベント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99" name="グループ化 298"/>
          <p:cNvGrpSpPr/>
          <p:nvPr/>
        </p:nvGrpSpPr>
        <p:grpSpPr>
          <a:xfrm>
            <a:off x="6952781" y="5659259"/>
            <a:ext cx="72309" cy="54983"/>
            <a:chOff x="2853928" y="2556472"/>
            <a:chExt cx="139458" cy="139458"/>
          </a:xfrm>
        </p:grpSpPr>
        <p:sp>
          <p:nvSpPr>
            <p:cNvPr id="300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1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302" name="グループ化 301"/>
          <p:cNvGrpSpPr/>
          <p:nvPr/>
        </p:nvGrpSpPr>
        <p:grpSpPr>
          <a:xfrm>
            <a:off x="7947361" y="5659259"/>
            <a:ext cx="72309" cy="54983"/>
            <a:chOff x="2853928" y="2556472"/>
            <a:chExt cx="139458" cy="139458"/>
          </a:xfrm>
        </p:grpSpPr>
        <p:sp>
          <p:nvSpPr>
            <p:cNvPr id="30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305" name="直線コネクタ 304"/>
          <p:cNvCxnSpPr>
            <a:stCxn id="300" idx="3"/>
            <a:endCxn id="303" idx="1"/>
          </p:cNvCxnSpPr>
          <p:nvPr/>
        </p:nvCxnSpPr>
        <p:spPr>
          <a:xfrm>
            <a:off x="7025090" y="5686751"/>
            <a:ext cx="922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テキスト ボックス 305"/>
          <p:cNvSpPr txBox="1"/>
          <p:nvPr/>
        </p:nvSpPr>
        <p:spPr>
          <a:xfrm>
            <a:off x="7240833" y="553806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発話番号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07" name="グループ化 306"/>
          <p:cNvGrpSpPr/>
          <p:nvPr/>
        </p:nvGrpSpPr>
        <p:grpSpPr>
          <a:xfrm>
            <a:off x="6952781" y="6013589"/>
            <a:ext cx="72309" cy="54983"/>
            <a:chOff x="2853928" y="2556472"/>
            <a:chExt cx="139458" cy="139458"/>
          </a:xfrm>
        </p:grpSpPr>
        <p:sp>
          <p:nvSpPr>
            <p:cNvPr id="308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310" name="グループ化 309"/>
          <p:cNvGrpSpPr/>
          <p:nvPr/>
        </p:nvGrpSpPr>
        <p:grpSpPr>
          <a:xfrm>
            <a:off x="7947361" y="6013589"/>
            <a:ext cx="72309" cy="54983"/>
            <a:chOff x="2853928" y="2556472"/>
            <a:chExt cx="139458" cy="139458"/>
          </a:xfrm>
        </p:grpSpPr>
        <p:sp>
          <p:nvSpPr>
            <p:cNvPr id="311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2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313" name="直線コネクタ 312"/>
          <p:cNvCxnSpPr>
            <a:stCxn id="308" idx="3"/>
            <a:endCxn id="311" idx="1"/>
          </p:cNvCxnSpPr>
          <p:nvPr/>
        </p:nvCxnSpPr>
        <p:spPr>
          <a:xfrm>
            <a:off x="7025090" y="6041081"/>
            <a:ext cx="922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テキスト ボックス 313"/>
          <p:cNvSpPr txBox="1"/>
          <p:nvPr/>
        </p:nvSpPr>
        <p:spPr>
          <a:xfrm>
            <a:off x="7229403" y="5892395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発話イベント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15" name="グループ化 314"/>
          <p:cNvGrpSpPr/>
          <p:nvPr/>
        </p:nvGrpSpPr>
        <p:grpSpPr>
          <a:xfrm>
            <a:off x="4085890" y="5492518"/>
            <a:ext cx="72309" cy="54983"/>
            <a:chOff x="2853928" y="2556472"/>
            <a:chExt cx="139458" cy="139458"/>
          </a:xfrm>
        </p:grpSpPr>
        <p:sp>
          <p:nvSpPr>
            <p:cNvPr id="31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18" name="楕円 317"/>
          <p:cNvSpPr/>
          <p:nvPr/>
        </p:nvSpPr>
        <p:spPr>
          <a:xfrm>
            <a:off x="3894364" y="2169565"/>
            <a:ext cx="69668" cy="696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カギ線コネクタ 44"/>
          <p:cNvCxnSpPr>
            <a:stCxn id="316" idx="1"/>
            <a:endCxn id="318" idx="4"/>
          </p:cNvCxnSpPr>
          <p:nvPr/>
        </p:nvCxnSpPr>
        <p:spPr>
          <a:xfrm rot="10800000">
            <a:off x="3929198" y="2239234"/>
            <a:ext cx="156692" cy="3280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楕円 318"/>
          <p:cNvSpPr/>
          <p:nvPr/>
        </p:nvSpPr>
        <p:spPr>
          <a:xfrm>
            <a:off x="3901440" y="3471454"/>
            <a:ext cx="69668" cy="696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0" name="グループ化 319"/>
          <p:cNvGrpSpPr/>
          <p:nvPr/>
        </p:nvGrpSpPr>
        <p:grpSpPr>
          <a:xfrm>
            <a:off x="4085890" y="3479568"/>
            <a:ext cx="72309" cy="54983"/>
            <a:chOff x="2853928" y="2556472"/>
            <a:chExt cx="139458" cy="139458"/>
          </a:xfrm>
        </p:grpSpPr>
        <p:sp>
          <p:nvSpPr>
            <p:cNvPr id="321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2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48" name="直線コネクタ 47"/>
          <p:cNvCxnSpPr>
            <a:stCxn id="319" idx="6"/>
            <a:endCxn id="321" idx="1"/>
          </p:cNvCxnSpPr>
          <p:nvPr/>
        </p:nvCxnSpPr>
        <p:spPr>
          <a:xfrm>
            <a:off x="3971108" y="3506288"/>
            <a:ext cx="114782" cy="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楕円 322"/>
          <p:cNvSpPr/>
          <p:nvPr/>
        </p:nvSpPr>
        <p:spPr>
          <a:xfrm>
            <a:off x="3895090" y="4500154"/>
            <a:ext cx="69668" cy="696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4" name="グループ化 323"/>
          <p:cNvGrpSpPr/>
          <p:nvPr/>
        </p:nvGrpSpPr>
        <p:grpSpPr>
          <a:xfrm>
            <a:off x="4079540" y="4508268"/>
            <a:ext cx="72309" cy="54983"/>
            <a:chOff x="2853928" y="2556472"/>
            <a:chExt cx="139458" cy="139458"/>
          </a:xfrm>
        </p:grpSpPr>
        <p:sp>
          <p:nvSpPr>
            <p:cNvPr id="325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6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327" name="直線コネクタ 326"/>
          <p:cNvCxnSpPr>
            <a:stCxn id="323" idx="6"/>
            <a:endCxn id="325" idx="1"/>
          </p:cNvCxnSpPr>
          <p:nvPr/>
        </p:nvCxnSpPr>
        <p:spPr>
          <a:xfrm>
            <a:off x="3964758" y="4534988"/>
            <a:ext cx="114782" cy="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テキスト ボックス 327"/>
          <p:cNvSpPr txBox="1"/>
          <p:nvPr/>
        </p:nvSpPr>
        <p:spPr>
          <a:xfrm>
            <a:off x="151834" y="3919143"/>
            <a:ext cx="261610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</a:p>
          <a:p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技量：トレーニング対象の技量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技量：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クリア後に合わせてコーチングする対象の技量</a:t>
            </a:r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技量：補足でアドバイスする対象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の技量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診断不可：クルクル判定がされたのに、技量が計算されなかった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9" name="正方形/長方形 328"/>
          <p:cNvSpPr/>
          <p:nvPr/>
        </p:nvSpPr>
        <p:spPr>
          <a:xfrm>
            <a:off x="11040965" y="2103120"/>
            <a:ext cx="956453" cy="10744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発話調停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330" name="グループ化 329"/>
          <p:cNvGrpSpPr/>
          <p:nvPr/>
        </p:nvGrpSpPr>
        <p:grpSpPr>
          <a:xfrm>
            <a:off x="10107461" y="2458859"/>
            <a:ext cx="72309" cy="54983"/>
            <a:chOff x="2853928" y="2556472"/>
            <a:chExt cx="139458" cy="139458"/>
          </a:xfrm>
        </p:grpSpPr>
        <p:sp>
          <p:nvSpPr>
            <p:cNvPr id="331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2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333" name="グループ化 332"/>
          <p:cNvGrpSpPr/>
          <p:nvPr/>
        </p:nvGrpSpPr>
        <p:grpSpPr>
          <a:xfrm>
            <a:off x="11010601" y="2458859"/>
            <a:ext cx="72309" cy="54983"/>
            <a:chOff x="2853928" y="2556472"/>
            <a:chExt cx="139458" cy="139458"/>
          </a:xfrm>
        </p:grpSpPr>
        <p:sp>
          <p:nvSpPr>
            <p:cNvPr id="334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5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336" name="直線コネクタ 335"/>
          <p:cNvCxnSpPr>
            <a:stCxn id="331" idx="3"/>
            <a:endCxn id="334" idx="1"/>
          </p:cNvCxnSpPr>
          <p:nvPr/>
        </p:nvCxnSpPr>
        <p:spPr>
          <a:xfrm>
            <a:off x="10179770" y="2486351"/>
            <a:ext cx="830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テキスト ボックス 336"/>
          <p:cNvSpPr txBox="1"/>
          <p:nvPr/>
        </p:nvSpPr>
        <p:spPr>
          <a:xfrm>
            <a:off x="10395513" y="233766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発話番号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38" name="グループ化 337"/>
          <p:cNvGrpSpPr/>
          <p:nvPr/>
        </p:nvGrpSpPr>
        <p:grpSpPr>
          <a:xfrm>
            <a:off x="10107461" y="2813189"/>
            <a:ext cx="72309" cy="54983"/>
            <a:chOff x="2853928" y="2556472"/>
            <a:chExt cx="139458" cy="139458"/>
          </a:xfrm>
        </p:grpSpPr>
        <p:sp>
          <p:nvSpPr>
            <p:cNvPr id="33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341" name="グループ化 340"/>
          <p:cNvGrpSpPr/>
          <p:nvPr/>
        </p:nvGrpSpPr>
        <p:grpSpPr>
          <a:xfrm>
            <a:off x="11010601" y="2813189"/>
            <a:ext cx="72309" cy="54983"/>
            <a:chOff x="2853928" y="2556472"/>
            <a:chExt cx="139458" cy="139458"/>
          </a:xfrm>
        </p:grpSpPr>
        <p:sp>
          <p:nvSpPr>
            <p:cNvPr id="342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3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344" name="直線コネクタ 343"/>
          <p:cNvCxnSpPr>
            <a:stCxn id="339" idx="3"/>
            <a:endCxn id="342" idx="1"/>
          </p:cNvCxnSpPr>
          <p:nvPr/>
        </p:nvCxnSpPr>
        <p:spPr>
          <a:xfrm>
            <a:off x="10179770" y="2840681"/>
            <a:ext cx="830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テキスト ボックス 344"/>
          <p:cNvSpPr txBox="1"/>
          <p:nvPr/>
        </p:nvSpPr>
        <p:spPr>
          <a:xfrm>
            <a:off x="10384083" y="2691995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発話イベント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46" name="グループ化 345"/>
          <p:cNvGrpSpPr/>
          <p:nvPr/>
        </p:nvGrpSpPr>
        <p:grpSpPr>
          <a:xfrm>
            <a:off x="7947361" y="6413639"/>
            <a:ext cx="72309" cy="54983"/>
            <a:chOff x="2853928" y="2556472"/>
            <a:chExt cx="139458" cy="139458"/>
          </a:xfrm>
        </p:grpSpPr>
        <p:sp>
          <p:nvSpPr>
            <p:cNvPr id="34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349" name="グループ化 348"/>
          <p:cNvGrpSpPr/>
          <p:nvPr/>
        </p:nvGrpSpPr>
        <p:grpSpPr>
          <a:xfrm>
            <a:off x="1226521" y="5956439"/>
            <a:ext cx="72309" cy="54983"/>
            <a:chOff x="2853928" y="2556472"/>
            <a:chExt cx="139458" cy="139458"/>
          </a:xfrm>
        </p:grpSpPr>
        <p:sp>
          <p:nvSpPr>
            <p:cNvPr id="350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1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54" name="カギ線コネクタ 53"/>
          <p:cNvCxnSpPr>
            <a:stCxn id="350" idx="3"/>
            <a:endCxn id="347" idx="1"/>
          </p:cNvCxnSpPr>
          <p:nvPr/>
        </p:nvCxnSpPr>
        <p:spPr>
          <a:xfrm>
            <a:off x="1298830" y="5983931"/>
            <a:ext cx="6648531" cy="457200"/>
          </a:xfrm>
          <a:prstGeom prst="bentConnector3">
            <a:avLst>
              <a:gd name="adj1" fmla="val 216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テキスト ボックス 351"/>
          <p:cNvSpPr txBox="1"/>
          <p:nvPr/>
        </p:nvSpPr>
        <p:spPr>
          <a:xfrm>
            <a:off x="1445051" y="5844497"/>
            <a:ext cx="10547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運転診断発話強制禁止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690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表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5911"/>
              </p:ext>
            </p:extLst>
          </p:nvPr>
        </p:nvGraphicFramePr>
        <p:xfrm>
          <a:off x="6304913" y="4766992"/>
          <a:ext cx="2187576" cy="1485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271991">
                  <a:extLst>
                    <a:ext uri="{9D8B030D-6E8A-4147-A177-3AD203B41FA5}">
                      <a16:colId xmlns:a16="http://schemas.microsoft.com/office/drawing/2014/main" val="306229366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2662712874"/>
                    </a:ext>
                  </a:extLst>
                </a:gridCol>
              </a:tblGrid>
              <a:tr h="196055">
                <a:tc rowSpan="2" gridSpan="2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</a:t>
                      </a: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43298">
                <a:tc gridSpan="2"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6055">
                <a:tc rowSpan="4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技量レベルの前回値</a:t>
                      </a: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  <a:tr h="1960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764000"/>
                  </a:ext>
                </a:extLst>
              </a:tr>
              <a:tr h="1960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16753"/>
                  </a:ext>
                </a:extLst>
              </a:tr>
              <a:tr h="26601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49412"/>
                  </a:ext>
                </a:extLst>
              </a:tr>
            </a:tbl>
          </a:graphicData>
        </a:graphic>
      </p:graphicFrame>
      <p:sp>
        <p:nvSpPr>
          <p:cNvPr id="22" name="テキスト ボックス 21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運転診断発話判定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6116847" y="2252943"/>
            <a:ext cx="11573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Case1-1</a:t>
            </a:r>
            <a:endParaRPr lang="en-US" altLang="ja-JP" sz="1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クリア前＆初回発話用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60020" y="571500"/>
            <a:ext cx="57950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名前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運転診断発話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判定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運転診断結果に基づいて発話を行うか否かの判定を行い、発話内容とタイミングを判定する．運転診断発話には下記の種類がある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．発話の内容はステージにより変化する．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技量レベルの発話　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コイン取得＆クリア時の発話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診断不可の理由　　　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(4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アドバイス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以降、実際の発話は、発話群の中からランダムで発話を選択する．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74212" y="2286128"/>
            <a:ext cx="5730348" cy="3508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技量レベルの発話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トレーニング対象の技量が変化した際に行う発話の、内容とタイミングを決定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(1-1)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発話を決める要素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技量レベル：トレーニング対象の技量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コイン数：クリア前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クリア後の判定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クルクル判定：クルクル判定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OFF-&gt;ON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後、初回の発話か否か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成績：トレーニング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開始からの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技量レベルの合格ライン越えの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割合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(1-2)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発話の決め方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右記テーブルにて発話群を決める．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クリア前は、クルクル判定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OFF-&gt;ON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後の初回の発話か否かで、発話群が変わる．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(1-3)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発話のタイミングを決める要素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技量レベルの更新カウンタ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(1-4)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発話タイミングの決め方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クリア前：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技量レベルの更新カウンタが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回更新される毎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クリア後：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技量レベルの更新カウンタが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回更新される毎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9921"/>
              </p:ext>
            </p:extLst>
          </p:nvPr>
        </p:nvGraphicFramePr>
        <p:xfrm>
          <a:off x="6293483" y="2766742"/>
          <a:ext cx="2187576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192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2662712874"/>
                    </a:ext>
                  </a:extLst>
                </a:gridCol>
              </a:tblGrid>
              <a:tr h="196055">
                <a:tc rowSpan="2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4329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6055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sp>
        <p:nvSpPr>
          <p:cNvPr id="2" name="フリーフォーム 1"/>
          <p:cNvSpPr/>
          <p:nvPr/>
        </p:nvSpPr>
        <p:spPr>
          <a:xfrm>
            <a:off x="6206490" y="4686300"/>
            <a:ext cx="1554480" cy="1302220"/>
          </a:xfrm>
          <a:custGeom>
            <a:avLst/>
            <a:gdLst>
              <a:gd name="connsiteX0" fmla="*/ 0 w 1554480"/>
              <a:gd name="connsiteY0" fmla="*/ 1143000 h 1143000"/>
              <a:gd name="connsiteX1" fmla="*/ 1554480 w 1554480"/>
              <a:gd name="connsiteY1" fmla="*/ 1143000 h 1143000"/>
              <a:gd name="connsiteX2" fmla="*/ 1554480 w 1554480"/>
              <a:gd name="connsiteY2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4480" h="1143000">
                <a:moveTo>
                  <a:pt x="0" y="1143000"/>
                </a:moveTo>
                <a:lnTo>
                  <a:pt x="1554480" y="1143000"/>
                </a:lnTo>
                <a:lnTo>
                  <a:pt x="1554480" y="0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488447" y="2544408"/>
            <a:ext cx="533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合格ライン</a:t>
            </a:r>
            <a:endParaRPr kumimoji="1" lang="en-US" altLang="ja-JP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454407" y="2275803"/>
            <a:ext cx="110126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Case2</a:t>
            </a:r>
            <a:endParaRPr lang="en-US" altLang="ja-JP" sz="1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クリア時またはクリア後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1137" y="4230333"/>
            <a:ext cx="146995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Case1-2</a:t>
            </a:r>
            <a:endParaRPr lang="en-US" altLang="ja-JP" sz="1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クリア前＆２回目発話以降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522737" y="4533228"/>
            <a:ext cx="533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合格ライン</a:t>
            </a:r>
            <a:endParaRPr kumimoji="1" lang="en-US" altLang="ja-JP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 flipV="1">
            <a:off x="7753350" y="2720340"/>
            <a:ext cx="0" cy="948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9180087" y="5773383"/>
            <a:ext cx="159819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レベルの数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(3,2,1,0)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は一例</a:t>
            </a:r>
            <a:endParaRPr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クリア時は</a:t>
            </a:r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に含む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0894587" y="2510118"/>
            <a:ext cx="533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合格ライン</a:t>
            </a:r>
            <a:endParaRPr kumimoji="1" lang="en-US" altLang="ja-JP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85" name="表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18766"/>
              </p:ext>
            </p:extLst>
          </p:nvPr>
        </p:nvGraphicFramePr>
        <p:xfrm>
          <a:off x="9482453" y="2721022"/>
          <a:ext cx="2187576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192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2662712874"/>
                    </a:ext>
                  </a:extLst>
                </a:gridCol>
              </a:tblGrid>
              <a:tr h="196055">
                <a:tc rowSpan="2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4329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6055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cxnSp>
        <p:nvCxnSpPr>
          <p:cNvPr id="86" name="直線コネクタ 85"/>
          <p:cNvCxnSpPr/>
          <p:nvPr/>
        </p:nvCxnSpPr>
        <p:spPr>
          <a:xfrm flipV="1">
            <a:off x="10942320" y="2640330"/>
            <a:ext cx="0" cy="10744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運転診断発話判定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47542" y="2114678"/>
            <a:ext cx="573034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コイン取得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＆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の発話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コイン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取得時や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ステージクリア時に行う発話の、内容とタイミングを決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定る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(2-1)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発話を決める要素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コイン数：クリア前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クリア後の判定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成績：トレーニング開始からの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技量レベルの合格ライン越えの割合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技量レベル：クリア後に合わせてコーチングする対象の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(2-2)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発話の決め方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下記テーブルにて発話群を決める．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57864"/>
              </p:ext>
            </p:extLst>
          </p:nvPr>
        </p:nvGraphicFramePr>
        <p:xfrm>
          <a:off x="807083" y="5807922"/>
          <a:ext cx="260403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612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520806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520806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520806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成績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下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160020" y="571500"/>
            <a:ext cx="57950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名前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運転診断発話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判定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運転診断結果に基づいて発話を行うか否かの判定を行い、発話内容とタイミングを判定する．運転診断発話には下記の種類がある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．発話の内容はステージにより変化する．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レベルの発話　　　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コイン取得＆クリア時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の発話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診断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不可の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理由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 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アドバイス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の発話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以降、実際の発話は、発話群の中からランダムで発話を選択する．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96000" y="4688800"/>
            <a:ext cx="573034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(2-3)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発話のタイミングを決める要素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コイン数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(2-4)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発話タイミングの決め方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コイン数が増えた時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7371"/>
              </p:ext>
            </p:extLst>
          </p:nvPr>
        </p:nvGraphicFramePr>
        <p:xfrm>
          <a:off x="818513" y="4480560"/>
          <a:ext cx="3795305" cy="733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5101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632551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632551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632551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632551">
                  <a:extLst>
                    <a:ext uri="{9D8B030D-6E8A-4147-A177-3AD203B41FA5}">
                      <a16:colId xmlns:a16="http://schemas.microsoft.com/office/drawing/2014/main" val="1283296942"/>
                    </a:ext>
                  </a:extLst>
                </a:gridCol>
              </a:tblGrid>
              <a:tr h="245322">
                <a:tc rowSpan="2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コイン数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枚目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枚目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枚目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枚目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664737" y="5430483"/>
            <a:ext cx="187391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Case2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クリア時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成績に応じて発話群を決める．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83045" y="4093173"/>
            <a:ext cx="203902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Case1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クリア前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コイン数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に応じて発話群を決める．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432335" y="2365761"/>
            <a:ext cx="26754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Case3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クリア後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成績と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に応じて発話群を決める．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17210"/>
              </p:ext>
            </p:extLst>
          </p:nvPr>
        </p:nvGraphicFramePr>
        <p:xfrm>
          <a:off x="6899273" y="2778172"/>
          <a:ext cx="2164716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057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552830">
                  <a:extLst>
                    <a:ext uri="{9D8B030D-6E8A-4147-A177-3AD203B41FA5}">
                      <a16:colId xmlns:a16="http://schemas.microsoft.com/office/drawing/2014/main" val="306229366"/>
                    </a:ext>
                  </a:extLst>
                </a:gridCol>
                <a:gridCol w="432943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432943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432943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</a:tblGrid>
              <a:tr h="196055">
                <a:tc rowSpan="2" gridSpan="2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</a:t>
                      </a: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成績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43298">
                <a:tc gridSpan="2"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下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6055">
                <a:tc rowSpan="4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  <a:tr h="1960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764000"/>
                  </a:ext>
                </a:extLst>
              </a:tr>
              <a:tr h="1960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16753"/>
                  </a:ext>
                </a:extLst>
              </a:tr>
              <a:tr h="26601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4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12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運転診断発話判定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0020" y="571500"/>
            <a:ext cx="57950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名前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運転診断発話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判定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運転診断結果に基づいて発話を行うか否かの判定を行い、発話内容とタイミングを判定する．運転診断発話には下記の種類がある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．発話の内容はステージにより変化する．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技量レベルの発話　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コイン取得＆クリア時の発話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診断不可の理由　　　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(4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アドバイス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以降、実際の発話は、発話群の中からランダムで発話を選択する．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1362" y="2182058"/>
            <a:ext cx="573034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診断不可理由の内容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診断不可判定がされた時に行う発話の、内容とタイミングを決定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(3-1)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発話を決める要素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技量レベルの診断不可理由：診断できなかった理由を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表す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コイン数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：クリア前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クリア時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クリア後の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判定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(3-2)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発話の決め方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診断不可理由に応じて下記テーブルにて発話群を決める．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63449"/>
              </p:ext>
            </p:extLst>
          </p:nvPr>
        </p:nvGraphicFramePr>
        <p:xfrm>
          <a:off x="1062353" y="4206522"/>
          <a:ext cx="379530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5101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632551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632551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632551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632551">
                  <a:extLst>
                    <a:ext uri="{9D8B030D-6E8A-4147-A177-3AD203B41FA5}">
                      <a16:colId xmlns:a16="http://schemas.microsoft.com/office/drawing/2014/main" val="1283296942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診断不可理由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6093778" y="2753430"/>
            <a:ext cx="573034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(3-3)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発話のタイミングを決める要素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技量レベルの診断不可更新カウンタ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(3-4)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発話タイミングの決め方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クリア前：診断不可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更新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カウンタが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回更新される毎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クリア時またはクリア後：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診断不可更新カウンタ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更新される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毎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4395" y="3910293"/>
            <a:ext cx="9377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Case1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クリア前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85825" y="5076153"/>
            <a:ext cx="14795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Case2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クリア時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⋁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87515"/>
              </p:ext>
            </p:extLst>
          </p:nvPr>
        </p:nvGraphicFramePr>
        <p:xfrm>
          <a:off x="1073783" y="5395242"/>
          <a:ext cx="379530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5101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632551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632551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632551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632551">
                  <a:extLst>
                    <a:ext uri="{9D8B030D-6E8A-4147-A177-3AD203B41FA5}">
                      <a16:colId xmlns:a16="http://schemas.microsoft.com/office/drawing/2014/main" val="1283296942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診断不可理由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76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運転診断発話判定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0020" y="571500"/>
            <a:ext cx="579501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名前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運転診断発話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判定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運転診断結果に基づいて発話を行うか否かの判定を行い、発話内容とタイミングを判定する．運転診断発話には下記の種類がある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．発話の内容はステージにより変化する．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技量レベルの発話　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コイン取得＆クリア時の発話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診断不可の理由　　　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(4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アドバイス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194952" y="1793438"/>
            <a:ext cx="5730348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(5)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運転診断発話調停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運転診断の発話の調停を行い、運転診断発話の発話番号とタイミングを決定する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【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①運転診断発話が禁止されている時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発話なし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②上記以外の時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発話を行う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ただし、各発話イベントが同時に発生した際には、下記の優先度で発話を選択する．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優先度高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コイン取得＆クリア時の発話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↑　　　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診断不可理由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↑　　　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技量レベルの発話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優先度低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(4)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アドバイスの発話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38150" y="1827728"/>
            <a:ext cx="562133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(4)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アドバイス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の発話の内容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例：停車車間アドバイス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その他の信号が変化した時に行う発話の、内容とタイミングを決定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(4-1)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発話を決める要素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技量レベル：補足でアドバイスする対象の技量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コイン数：クリア前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クリア後の判定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(4-2)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発話の決め方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技量レベルとコイン数に応じて、下記のテーブルにて発話群を決める．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43864"/>
              </p:ext>
            </p:extLst>
          </p:nvPr>
        </p:nvGraphicFramePr>
        <p:xfrm>
          <a:off x="1176761" y="3749722"/>
          <a:ext cx="246189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32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410316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410316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410316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410316">
                  <a:extLst>
                    <a:ext uri="{9D8B030D-6E8A-4147-A177-3AD203B41FA5}">
                      <a16:colId xmlns:a16="http://schemas.microsoft.com/office/drawing/2014/main" val="2662712874"/>
                    </a:ext>
                  </a:extLst>
                </a:gridCol>
              </a:tblGrid>
              <a:tr h="205513">
                <a:tc rowSpan="2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205513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20551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sp>
        <p:nvSpPr>
          <p:cNvPr id="29" name="テキスト ボックス 28"/>
          <p:cNvSpPr txBox="1"/>
          <p:nvPr/>
        </p:nvSpPr>
        <p:spPr>
          <a:xfrm>
            <a:off x="438150" y="5637490"/>
            <a:ext cx="562133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(4-3)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発話のタイミングを決める要素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技量レベルの更新カウンタ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(4-4)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発話タイミングの決め方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クリア前：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技量レベルの更新カウンタが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回更新される毎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クリア時またはクリア後：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技量レベルの更新カウンタ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更新される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毎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42975" y="3498813"/>
            <a:ext cx="9377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Case1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クリア前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07109"/>
              </p:ext>
            </p:extLst>
          </p:nvPr>
        </p:nvGraphicFramePr>
        <p:xfrm>
          <a:off x="1176761" y="4812712"/>
          <a:ext cx="246189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32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410316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410316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410316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410316">
                  <a:extLst>
                    <a:ext uri="{9D8B030D-6E8A-4147-A177-3AD203B41FA5}">
                      <a16:colId xmlns:a16="http://schemas.microsoft.com/office/drawing/2014/main" val="2662712874"/>
                    </a:ext>
                  </a:extLst>
                </a:gridCol>
              </a:tblGrid>
              <a:tr h="196055">
                <a:tc rowSpan="2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4329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6055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sp>
        <p:nvSpPr>
          <p:cNvPr id="32" name="テキスト ボックス 31"/>
          <p:cNvSpPr txBox="1"/>
          <p:nvPr/>
        </p:nvSpPr>
        <p:spPr>
          <a:xfrm>
            <a:off x="954405" y="4561803"/>
            <a:ext cx="14795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Case2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クリア時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⋁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766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発話判定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0020" y="571500"/>
            <a:ext cx="57950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名前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アラート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判定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診断のアラート判定に基づいて、注意喚起を行うか否かの判定を行い、発話内容とタイミングを判定する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186062" y="1353820"/>
            <a:ext cx="573034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以降、実際の発話は、発話群の中からランダムで発話を選択する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アラート発話判定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(1-1)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発話を決める要素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アラート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更新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カウンタ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：アラートが発生した事を表すカウンタ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種類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(1-2)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発話の決め方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変化したアラート更新カウンタに応じて、発話群を決める．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34179"/>
              </p:ext>
            </p:extLst>
          </p:nvPr>
        </p:nvGraphicFramePr>
        <p:xfrm>
          <a:off x="6768463" y="3334068"/>
          <a:ext cx="42983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8090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1283296942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561875320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変化したアラート更新カウンタ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…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6208922" y="4268342"/>
            <a:ext cx="573034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(1-3)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発話のタイミングを決める要素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更新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カウンタ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(1-4)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発話タイミングの決め方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アラート更新カウンタが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回変化する毎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50854" y="1679560"/>
            <a:ext cx="956453" cy="1530002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診断後処理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213623" y="1675991"/>
            <a:ext cx="2173507" cy="1533571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</a:t>
            </a:r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アラート発話判定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運転診断のアラート判定に基づいて、注意喚起を行うか否かの判定を行い、発話内容とタイミングを判定する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080259" y="3646488"/>
            <a:ext cx="2183131" cy="1886843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アラート発話調停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発話の調停を行う．</a:t>
            </a:r>
            <a:endParaRPr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が禁止されている時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発話はしない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②上記以外の時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発話要求が重複した時は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、アラート番号の小さい方を優先して発話する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882158" y="4122734"/>
            <a:ext cx="956453" cy="719231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発話調停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1131" y="4895756"/>
            <a:ext cx="956453" cy="583388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HMI</a:t>
            </a:r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パラメータ計算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28763" y="4969076"/>
            <a:ext cx="50815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強制禁止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1181795" y="1817009"/>
            <a:ext cx="72309" cy="54983"/>
            <a:chOff x="2853928" y="2556472"/>
            <a:chExt cx="139458" cy="139458"/>
          </a:xfrm>
        </p:grpSpPr>
        <p:sp>
          <p:nvSpPr>
            <p:cNvPr id="3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1174175" y="2110048"/>
            <a:ext cx="72309" cy="54983"/>
            <a:chOff x="2853928" y="2556472"/>
            <a:chExt cx="139458" cy="139458"/>
          </a:xfrm>
        </p:grpSpPr>
        <p:sp>
          <p:nvSpPr>
            <p:cNvPr id="40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1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1174175" y="2979721"/>
            <a:ext cx="72309" cy="54983"/>
            <a:chOff x="2853928" y="2556472"/>
            <a:chExt cx="139458" cy="139458"/>
          </a:xfrm>
        </p:grpSpPr>
        <p:sp>
          <p:nvSpPr>
            <p:cNvPr id="4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1166224" y="5198633"/>
            <a:ext cx="72309" cy="54983"/>
            <a:chOff x="2853928" y="2556472"/>
            <a:chExt cx="139458" cy="139458"/>
          </a:xfrm>
        </p:grpSpPr>
        <p:sp>
          <p:nvSpPr>
            <p:cNvPr id="4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2032915" y="5198632"/>
            <a:ext cx="72309" cy="54983"/>
            <a:chOff x="2853928" y="2556472"/>
            <a:chExt cx="139458" cy="139458"/>
          </a:xfrm>
        </p:grpSpPr>
        <p:sp>
          <p:nvSpPr>
            <p:cNvPr id="4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3" name="直線コネクタ 2"/>
          <p:cNvCxnSpPr>
            <a:stCxn id="46" idx="3"/>
            <a:endCxn id="49" idx="1"/>
          </p:cNvCxnSpPr>
          <p:nvPr/>
        </p:nvCxnSpPr>
        <p:spPr>
          <a:xfrm flipV="1">
            <a:off x="1238533" y="5226124"/>
            <a:ext cx="79438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/>
          <p:cNvGrpSpPr/>
          <p:nvPr/>
        </p:nvGrpSpPr>
        <p:grpSpPr>
          <a:xfrm>
            <a:off x="2168084" y="1819327"/>
            <a:ext cx="72309" cy="54983"/>
            <a:chOff x="2853928" y="2556472"/>
            <a:chExt cx="139458" cy="139458"/>
          </a:xfrm>
        </p:grpSpPr>
        <p:sp>
          <p:nvSpPr>
            <p:cNvPr id="52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2168084" y="2113525"/>
            <a:ext cx="72309" cy="54983"/>
            <a:chOff x="2853928" y="2556472"/>
            <a:chExt cx="139458" cy="139458"/>
          </a:xfrm>
        </p:grpSpPr>
        <p:sp>
          <p:nvSpPr>
            <p:cNvPr id="55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6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2176036" y="2980218"/>
            <a:ext cx="72309" cy="54983"/>
            <a:chOff x="2853928" y="2556472"/>
            <a:chExt cx="139458" cy="139458"/>
          </a:xfrm>
        </p:grpSpPr>
        <p:sp>
          <p:nvSpPr>
            <p:cNvPr id="58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5" name="直線コネクタ 4"/>
          <p:cNvCxnSpPr>
            <a:stCxn id="37" idx="3"/>
            <a:endCxn id="52" idx="1"/>
          </p:cNvCxnSpPr>
          <p:nvPr/>
        </p:nvCxnSpPr>
        <p:spPr>
          <a:xfrm>
            <a:off x="1254104" y="1844501"/>
            <a:ext cx="913980" cy="2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0" idx="3"/>
            <a:endCxn id="55" idx="1"/>
          </p:cNvCxnSpPr>
          <p:nvPr/>
        </p:nvCxnSpPr>
        <p:spPr>
          <a:xfrm>
            <a:off x="1246484" y="2137540"/>
            <a:ext cx="921600" cy="3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43" idx="3"/>
            <a:endCxn id="58" idx="1"/>
          </p:cNvCxnSpPr>
          <p:nvPr/>
        </p:nvCxnSpPr>
        <p:spPr>
          <a:xfrm>
            <a:off x="1246484" y="3007213"/>
            <a:ext cx="929552" cy="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273103" y="1693138"/>
            <a:ext cx="8704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アラート更新カウンタ</a:t>
            </a: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265152" y="1995288"/>
            <a:ext cx="8704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アラート更新カウンタ</a:t>
            </a: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281055" y="2830174"/>
            <a:ext cx="8704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アラート更新カウンタ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>
            <a:off x="2056766" y="3862812"/>
            <a:ext cx="72309" cy="54983"/>
            <a:chOff x="2853928" y="2556472"/>
            <a:chExt cx="139458" cy="139458"/>
          </a:xfrm>
        </p:grpSpPr>
        <p:sp>
          <p:nvSpPr>
            <p:cNvPr id="64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5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2048815" y="4490964"/>
            <a:ext cx="72309" cy="54983"/>
            <a:chOff x="2853928" y="2556472"/>
            <a:chExt cx="139458" cy="139458"/>
          </a:xfrm>
        </p:grpSpPr>
        <p:sp>
          <p:nvSpPr>
            <p:cNvPr id="6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571815" y="2408804"/>
            <a:ext cx="400110" cy="2157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  <p:grpSp>
        <p:nvGrpSpPr>
          <p:cNvPr id="69" name="グループ化 68"/>
          <p:cNvGrpSpPr/>
          <p:nvPr/>
        </p:nvGrpSpPr>
        <p:grpSpPr>
          <a:xfrm>
            <a:off x="4346741" y="1827278"/>
            <a:ext cx="72309" cy="54983"/>
            <a:chOff x="2853928" y="2556472"/>
            <a:chExt cx="139458" cy="139458"/>
          </a:xfrm>
        </p:grpSpPr>
        <p:sp>
          <p:nvSpPr>
            <p:cNvPr id="70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1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3" name="カギ線コネクタ 12"/>
          <p:cNvCxnSpPr>
            <a:stCxn id="70" idx="3"/>
            <a:endCxn id="64" idx="1"/>
          </p:cNvCxnSpPr>
          <p:nvPr/>
        </p:nvCxnSpPr>
        <p:spPr>
          <a:xfrm flipH="1">
            <a:off x="2056766" y="1854770"/>
            <a:ext cx="2362284" cy="2035534"/>
          </a:xfrm>
          <a:prstGeom prst="bentConnector5">
            <a:avLst>
              <a:gd name="adj1" fmla="val -61255"/>
              <a:gd name="adj2" fmla="val 81391"/>
              <a:gd name="adj3" fmla="val 1096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517235" y="1693138"/>
            <a:ext cx="13865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発話番号・発話イベント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6" name="グループ化 75"/>
          <p:cNvGrpSpPr/>
          <p:nvPr/>
        </p:nvGrpSpPr>
        <p:grpSpPr>
          <a:xfrm>
            <a:off x="4346741" y="2956125"/>
            <a:ext cx="72309" cy="54983"/>
            <a:chOff x="2853928" y="2556472"/>
            <a:chExt cx="139458" cy="139458"/>
          </a:xfrm>
        </p:grpSpPr>
        <p:sp>
          <p:nvSpPr>
            <p:cNvPr id="7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80" name="カギ線コネクタ 79"/>
          <p:cNvCxnSpPr>
            <a:stCxn id="77" idx="3"/>
            <a:endCxn id="67" idx="1"/>
          </p:cNvCxnSpPr>
          <p:nvPr/>
        </p:nvCxnSpPr>
        <p:spPr>
          <a:xfrm flipH="1">
            <a:off x="2048815" y="2983617"/>
            <a:ext cx="2370235" cy="1534839"/>
          </a:xfrm>
          <a:prstGeom prst="bentConnector5">
            <a:avLst>
              <a:gd name="adj1" fmla="val -54469"/>
              <a:gd name="adj2" fmla="val 25035"/>
              <a:gd name="adj3" fmla="val 1191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4456275" y="2816544"/>
            <a:ext cx="13401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発話番号・発話イベント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924615" y="2278176"/>
            <a:ext cx="400110" cy="2157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  <p:grpSp>
        <p:nvGrpSpPr>
          <p:cNvPr id="88" name="グループ化 87"/>
          <p:cNvGrpSpPr/>
          <p:nvPr/>
        </p:nvGrpSpPr>
        <p:grpSpPr>
          <a:xfrm>
            <a:off x="4241693" y="4233050"/>
            <a:ext cx="72309" cy="54983"/>
            <a:chOff x="2853928" y="2556472"/>
            <a:chExt cx="139458" cy="139458"/>
          </a:xfrm>
        </p:grpSpPr>
        <p:sp>
          <p:nvSpPr>
            <p:cNvPr id="8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91" name="グループ化 90"/>
          <p:cNvGrpSpPr/>
          <p:nvPr/>
        </p:nvGrpSpPr>
        <p:grpSpPr>
          <a:xfrm>
            <a:off x="4844376" y="4233050"/>
            <a:ext cx="72309" cy="54983"/>
            <a:chOff x="2853928" y="2556472"/>
            <a:chExt cx="139458" cy="139458"/>
          </a:xfrm>
        </p:grpSpPr>
        <p:sp>
          <p:nvSpPr>
            <p:cNvPr id="92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3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94" name="直線コネクタ 93"/>
          <p:cNvCxnSpPr>
            <a:stCxn id="89" idx="3"/>
            <a:endCxn id="92" idx="1"/>
          </p:cNvCxnSpPr>
          <p:nvPr/>
        </p:nvCxnSpPr>
        <p:spPr>
          <a:xfrm>
            <a:off x="4314002" y="4260542"/>
            <a:ext cx="5303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4346862" y="3998641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発話番号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6" name="グループ化 95"/>
          <p:cNvGrpSpPr/>
          <p:nvPr/>
        </p:nvGrpSpPr>
        <p:grpSpPr>
          <a:xfrm>
            <a:off x="4241693" y="4648343"/>
            <a:ext cx="72309" cy="54983"/>
            <a:chOff x="2853928" y="2556472"/>
            <a:chExt cx="139458" cy="139458"/>
          </a:xfrm>
        </p:grpSpPr>
        <p:sp>
          <p:nvSpPr>
            <p:cNvPr id="9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4844376" y="4648343"/>
            <a:ext cx="72309" cy="54983"/>
            <a:chOff x="2853928" y="2556472"/>
            <a:chExt cx="139458" cy="139458"/>
          </a:xfrm>
        </p:grpSpPr>
        <p:sp>
          <p:nvSpPr>
            <p:cNvPr id="100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1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02" name="直線コネクタ 101"/>
          <p:cNvCxnSpPr>
            <a:stCxn id="97" idx="3"/>
            <a:endCxn id="100" idx="1"/>
          </p:cNvCxnSpPr>
          <p:nvPr/>
        </p:nvCxnSpPr>
        <p:spPr>
          <a:xfrm>
            <a:off x="4314002" y="4675835"/>
            <a:ext cx="5303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4344138" y="4405226"/>
            <a:ext cx="5113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発話イベント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216905" y="5503873"/>
            <a:ext cx="573034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アラート発話調停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が禁止されている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時：発話なし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②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上記以外の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時：発話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行う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ただし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発話要求が重複した時は、アラート番号の小さい方を優先して発話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87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リコメンド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発話判定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0020" y="571500"/>
            <a:ext cx="579501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名前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リコメンド発話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判定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シーンの有無に応じて、リコメンド発話の内容とタイミングを判定する．リコメンド発話には下記の種類がある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・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シーン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がない時の発話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シーンなし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ワンポイントアドバイス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・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他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トレーニングもしくはドライブを推奨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38812"/>
              </p:ext>
            </p:extLst>
          </p:nvPr>
        </p:nvGraphicFramePr>
        <p:xfrm>
          <a:off x="7094797" y="3350523"/>
          <a:ext cx="42983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8090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1283296942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561875320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シーン判定信号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sp>
        <p:nvSpPr>
          <p:cNvPr id="21" name="正方形/長方形 20"/>
          <p:cNvSpPr/>
          <p:nvPr/>
        </p:nvSpPr>
        <p:spPr>
          <a:xfrm>
            <a:off x="250854" y="1743060"/>
            <a:ext cx="956453" cy="127954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診断後処理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213623" y="1739491"/>
            <a:ext cx="2173507" cy="1533571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</a:t>
            </a:r>
            <a:r>
              <a:rPr lang="ja-JP" altLang="en-US" sz="1050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リコメンド</a:t>
            </a:r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シーンの有無に応じて、リコメンド発話の内容とタイミングを判定する．リコメンド発話には下記の種類がある</a:t>
            </a:r>
            <a:r>
              <a:rPr lang="ja-JP" altLang="en-US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996458" y="2095500"/>
            <a:ext cx="956453" cy="765265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発話調停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1131" y="3156961"/>
            <a:ext cx="956453" cy="583388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HMI</a:t>
            </a:r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パラメータ計算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54163" y="3318628"/>
            <a:ext cx="32380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コイン数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1181795" y="2045609"/>
            <a:ext cx="72309" cy="54983"/>
            <a:chOff x="2853928" y="2556472"/>
            <a:chExt cx="139458" cy="139458"/>
          </a:xfrm>
        </p:grpSpPr>
        <p:sp>
          <p:nvSpPr>
            <p:cNvPr id="3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1166224" y="3459838"/>
            <a:ext cx="72309" cy="54983"/>
            <a:chOff x="2853928" y="2556472"/>
            <a:chExt cx="139458" cy="139458"/>
          </a:xfrm>
        </p:grpSpPr>
        <p:sp>
          <p:nvSpPr>
            <p:cNvPr id="4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2172615" y="2963432"/>
            <a:ext cx="72309" cy="54983"/>
            <a:chOff x="2853928" y="2556472"/>
            <a:chExt cx="139458" cy="139458"/>
          </a:xfrm>
        </p:grpSpPr>
        <p:sp>
          <p:nvSpPr>
            <p:cNvPr id="4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2168084" y="2047927"/>
            <a:ext cx="72309" cy="54983"/>
            <a:chOff x="2853928" y="2556472"/>
            <a:chExt cx="139458" cy="139458"/>
          </a:xfrm>
        </p:grpSpPr>
        <p:sp>
          <p:nvSpPr>
            <p:cNvPr id="52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5" name="直線コネクタ 4"/>
          <p:cNvCxnSpPr>
            <a:stCxn id="37" idx="3"/>
            <a:endCxn id="52" idx="1"/>
          </p:cNvCxnSpPr>
          <p:nvPr/>
        </p:nvCxnSpPr>
        <p:spPr>
          <a:xfrm>
            <a:off x="1254104" y="2073101"/>
            <a:ext cx="913980" cy="2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グループ化 87"/>
          <p:cNvGrpSpPr/>
          <p:nvPr/>
        </p:nvGrpSpPr>
        <p:grpSpPr>
          <a:xfrm>
            <a:off x="4355993" y="2251850"/>
            <a:ext cx="72309" cy="54983"/>
            <a:chOff x="2853928" y="2556472"/>
            <a:chExt cx="139458" cy="139458"/>
          </a:xfrm>
        </p:grpSpPr>
        <p:sp>
          <p:nvSpPr>
            <p:cNvPr id="8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91" name="グループ化 90"/>
          <p:cNvGrpSpPr/>
          <p:nvPr/>
        </p:nvGrpSpPr>
        <p:grpSpPr>
          <a:xfrm>
            <a:off x="4958676" y="2251850"/>
            <a:ext cx="72309" cy="54983"/>
            <a:chOff x="2853928" y="2556472"/>
            <a:chExt cx="139458" cy="139458"/>
          </a:xfrm>
        </p:grpSpPr>
        <p:sp>
          <p:nvSpPr>
            <p:cNvPr id="92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3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94" name="直線コネクタ 93"/>
          <p:cNvCxnSpPr>
            <a:stCxn id="89" idx="3"/>
            <a:endCxn id="92" idx="1"/>
          </p:cNvCxnSpPr>
          <p:nvPr/>
        </p:nvCxnSpPr>
        <p:spPr>
          <a:xfrm>
            <a:off x="4428302" y="2279342"/>
            <a:ext cx="5303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4461162" y="2017441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リコメンド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発話番号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6" name="グループ化 95"/>
          <p:cNvGrpSpPr/>
          <p:nvPr/>
        </p:nvGrpSpPr>
        <p:grpSpPr>
          <a:xfrm>
            <a:off x="4355993" y="2667143"/>
            <a:ext cx="72309" cy="54983"/>
            <a:chOff x="2853928" y="2556472"/>
            <a:chExt cx="139458" cy="139458"/>
          </a:xfrm>
        </p:grpSpPr>
        <p:sp>
          <p:nvSpPr>
            <p:cNvPr id="9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4958676" y="2667143"/>
            <a:ext cx="72309" cy="54983"/>
            <a:chOff x="2853928" y="2556472"/>
            <a:chExt cx="139458" cy="139458"/>
          </a:xfrm>
        </p:grpSpPr>
        <p:sp>
          <p:nvSpPr>
            <p:cNvPr id="100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1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02" name="直線コネクタ 101"/>
          <p:cNvCxnSpPr>
            <a:stCxn id="97" idx="3"/>
            <a:endCxn id="100" idx="1"/>
          </p:cNvCxnSpPr>
          <p:nvPr/>
        </p:nvCxnSpPr>
        <p:spPr>
          <a:xfrm>
            <a:off x="4428302" y="2694635"/>
            <a:ext cx="5303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4458438" y="2424026"/>
            <a:ext cx="5113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リコメンド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発話イベント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357903" y="1794538"/>
            <a:ext cx="597897" cy="250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更新カウンタ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カギ線コネクタ 3"/>
          <p:cNvCxnSpPr>
            <a:stCxn id="46" idx="3"/>
            <a:endCxn id="49" idx="1"/>
          </p:cNvCxnSpPr>
          <p:nvPr/>
        </p:nvCxnSpPr>
        <p:spPr>
          <a:xfrm flipV="1">
            <a:off x="1238533" y="2990924"/>
            <a:ext cx="934082" cy="496406"/>
          </a:xfrm>
          <a:prstGeom prst="bentConnector3">
            <a:avLst>
              <a:gd name="adj1" fmla="val 613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6271315" y="836577"/>
            <a:ext cx="5621338" cy="2400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シーンがない時の発話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(1-1)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発話を決める要素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発話回数：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回に一度内容を変更する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シーン判定信号：どのシーンが多いかを表す信号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(1-2)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発話の決め方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発話回数に応じて、下記にて発話群を決める．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2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1,3,5,7…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回目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 1-1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発話回数が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回目以下の時　：　発話群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（シーンなし発話）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 1-2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上記以外の時　シーン判定信号から発話群を選択する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6295611" y="4305884"/>
            <a:ext cx="5621338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2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Case2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2,4,6,8…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回目　：　発話群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（ワンポイントアドバイス）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※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発話回数は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XX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時に初期化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セット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する．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(1-3)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発話のタイミングを決める要素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技量レベル更新カウンタ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コイン数：クリア前・クリア後の判定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(1-4)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発話タイミングの決め方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クリア前：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技量レベル更新カウンタの更新が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秒間なかった時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タイマーは、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秒を超えたら初期化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セット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上記以外の時：発話しない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0" name="グループ化 109"/>
          <p:cNvGrpSpPr/>
          <p:nvPr/>
        </p:nvGrpSpPr>
        <p:grpSpPr>
          <a:xfrm>
            <a:off x="1181795" y="2629809"/>
            <a:ext cx="72309" cy="54983"/>
            <a:chOff x="2853928" y="2556472"/>
            <a:chExt cx="139458" cy="139458"/>
          </a:xfrm>
        </p:grpSpPr>
        <p:sp>
          <p:nvSpPr>
            <p:cNvPr id="111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2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13" name="グループ化 112"/>
          <p:cNvGrpSpPr/>
          <p:nvPr/>
        </p:nvGrpSpPr>
        <p:grpSpPr>
          <a:xfrm>
            <a:off x="2168084" y="2632127"/>
            <a:ext cx="72309" cy="54983"/>
            <a:chOff x="2853928" y="2556472"/>
            <a:chExt cx="139458" cy="139458"/>
          </a:xfrm>
        </p:grpSpPr>
        <p:sp>
          <p:nvSpPr>
            <p:cNvPr id="114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5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16" name="直線コネクタ 115"/>
          <p:cNvCxnSpPr>
            <a:stCxn id="111" idx="3"/>
            <a:endCxn id="114" idx="1"/>
          </p:cNvCxnSpPr>
          <p:nvPr/>
        </p:nvCxnSpPr>
        <p:spPr>
          <a:xfrm>
            <a:off x="1254104" y="2657301"/>
            <a:ext cx="913980" cy="2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1357903" y="2493038"/>
            <a:ext cx="67409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シーン判定信号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99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5104" y="397510"/>
            <a:ext cx="10163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▶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HMI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ブレインモジュール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ブレインモジュールがやること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発話関連：発話内容・発話タイミング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画面表示関連：判定中・星の数・クリア済み・ステッカ色・経過時間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62945" y="3164681"/>
            <a:ext cx="364715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▶発話内容を決める要素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・選択中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のモード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コース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ステージ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運転診断発話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・運転診断結果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技量レベル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とその前回値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技量レベル２も見ます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・前回発話の有無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・コインの数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・アラートの種類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リコメンド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・前回発話内容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・他のシーンの有無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7220" y="1828800"/>
            <a:ext cx="1954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▶発話内容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①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運転診断発話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アラート発話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③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リコメンド発話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57850" y="2228850"/>
            <a:ext cx="52822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▶発話タイミングを決める要素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運転診断発話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・運転診断結果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更新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あがった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さがった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かわらない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・前回発話からの経過時間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・アラート判定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・前回アラートからの経過時間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リコメンド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・運転診断結果の更新がない状態の経過時間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46420" y="5074920"/>
            <a:ext cx="5032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▶発話の調停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実行：判定されたタイミングで発話する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禁止：発話を行わない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停止：発話中の発話を止める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待機：判定されたタイミングから遅延して発話する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7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08660" y="594360"/>
            <a:ext cx="133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▶画面要素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①クルクル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②コイン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③時間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④バー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3270" y="566678"/>
            <a:ext cx="29642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▶動きを決める要素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クルクル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・判定中か否か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・走行速度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・合格した数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・トレーニング開始からの時間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バー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・合格数と不合格数の割合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36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運転診断＋ブレインモジュール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671291" y="1114378"/>
            <a:ext cx="1472709" cy="1914572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発話を行うタイミングと発話内容を判定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467207" y="1131523"/>
            <a:ext cx="1459374" cy="1885997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診断後処理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各診断結果の後処理を行う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いまのところなし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・平均化処理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・最頻値処理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3154536" y="1158192"/>
            <a:ext cx="1724169" cy="4431077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</a:t>
            </a:r>
            <a:r>
              <a:rPr lang="ja-JP" altLang="en-US" sz="1050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診断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コーチングに用いる運転技量の算出およびドライバー状態の推定および診断判定中の判定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追従車間技量推定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追従ブレーキ技量推定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カーブ軌跡技量推定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カーブ速度技量推定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直線ふらつき走行技量推定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直線まんなか走行技量判定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単独ブレーキ技量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判定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・逸脱アラート判定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・停止車間判定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推定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・診断できない理由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70416" y="1148668"/>
            <a:ext cx="1724169" cy="1899332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入力前処理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各診断で共通に使う信号の生成と前処理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・センサノイズ除去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・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次物理量算出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 車体速度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相対速度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 対白線相対角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 道路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勾配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・中点学習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・中点学習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882816" y="3639964"/>
            <a:ext cx="1724169" cy="1946957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運転シーン判定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各診断の実行判断に使用する運転シーンを判定する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・前走車追従走行判定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・直線走行判定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・カーブ走行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判定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・減速判定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・停車判定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・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駐車判定</a:t>
            </a:r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習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700265" y="4181870"/>
            <a:ext cx="1682968" cy="1845992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ステージ</a:t>
            </a:r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</a:t>
            </a:r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計算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画面要素を動作する為に必要な信号を計算する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・クルクル信号計算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・コイン数計算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・バー表示計算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・走行時間計算</a:t>
            </a:r>
            <a:endParaRPr lang="ja-JP" altLang="en-US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643793" y="2104719"/>
            <a:ext cx="72309" cy="54983"/>
            <a:chOff x="2853928" y="2556472"/>
            <a:chExt cx="139458" cy="139458"/>
          </a:xfrm>
        </p:grpSpPr>
        <p:sp>
          <p:nvSpPr>
            <p:cNvPr id="32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5" name="直線矢印コネクタ 4"/>
          <p:cNvCxnSpPr>
            <a:endCxn id="33" idx="0"/>
          </p:cNvCxnSpPr>
          <p:nvPr/>
        </p:nvCxnSpPr>
        <p:spPr>
          <a:xfrm>
            <a:off x="117806" y="2131730"/>
            <a:ext cx="528456" cy="481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79514" y="1985875"/>
            <a:ext cx="4183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CAN</a:t>
            </a:r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信号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3103771" y="2110329"/>
            <a:ext cx="72309" cy="54983"/>
            <a:chOff x="2853928" y="2556472"/>
            <a:chExt cx="139458" cy="139458"/>
          </a:xfrm>
        </p:grpSpPr>
        <p:sp>
          <p:nvSpPr>
            <p:cNvPr id="4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48" name="直線矢印コネクタ 47"/>
          <p:cNvCxnSpPr>
            <a:stCxn id="56" idx="3"/>
            <a:endCxn id="47" idx="0"/>
          </p:cNvCxnSpPr>
          <p:nvPr/>
        </p:nvCxnSpPr>
        <p:spPr>
          <a:xfrm>
            <a:off x="2438316" y="2137821"/>
            <a:ext cx="667924" cy="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466846" y="1968835"/>
            <a:ext cx="61555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前処理後</a:t>
            </a:r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信号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2366007" y="2110329"/>
            <a:ext cx="72309" cy="54983"/>
            <a:chOff x="2853928" y="2556472"/>
            <a:chExt cx="139458" cy="139458"/>
          </a:xfrm>
        </p:grpSpPr>
        <p:sp>
          <p:nvSpPr>
            <p:cNvPr id="5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840140" y="4584257"/>
            <a:ext cx="72309" cy="54983"/>
            <a:chOff x="2853928" y="2556472"/>
            <a:chExt cx="139458" cy="139458"/>
          </a:xfrm>
        </p:grpSpPr>
        <p:sp>
          <p:nvSpPr>
            <p:cNvPr id="5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4" name="楕円 13"/>
          <p:cNvSpPr/>
          <p:nvPr/>
        </p:nvSpPr>
        <p:spPr>
          <a:xfrm>
            <a:off x="2692712" y="2114898"/>
            <a:ext cx="56098" cy="560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16"/>
          <p:cNvCxnSpPr>
            <a:stCxn id="59" idx="1"/>
            <a:endCxn id="14" idx="4"/>
          </p:cNvCxnSpPr>
          <p:nvPr/>
        </p:nvCxnSpPr>
        <p:spPr>
          <a:xfrm rot="10800000" flipH="1">
            <a:off x="840139" y="2170997"/>
            <a:ext cx="1880621" cy="2440753"/>
          </a:xfrm>
          <a:prstGeom prst="bentConnector4">
            <a:avLst>
              <a:gd name="adj1" fmla="val -19017"/>
              <a:gd name="adj2" fmla="val 505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/>
          <p:cNvGrpSpPr/>
          <p:nvPr/>
        </p:nvGrpSpPr>
        <p:grpSpPr>
          <a:xfrm>
            <a:off x="2577991" y="4579209"/>
            <a:ext cx="72309" cy="54983"/>
            <a:chOff x="2853928" y="2556472"/>
            <a:chExt cx="139458" cy="139458"/>
          </a:xfrm>
        </p:grpSpPr>
        <p:sp>
          <p:nvSpPr>
            <p:cNvPr id="64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5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3092341" y="4579209"/>
            <a:ext cx="72309" cy="54983"/>
            <a:chOff x="2853928" y="2556472"/>
            <a:chExt cx="139458" cy="139458"/>
          </a:xfrm>
        </p:grpSpPr>
        <p:sp>
          <p:nvSpPr>
            <p:cNvPr id="6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69" name="直線コネクタ 68"/>
          <p:cNvCxnSpPr>
            <a:stCxn id="64" idx="3"/>
            <a:endCxn id="67" idx="1"/>
          </p:cNvCxnSpPr>
          <p:nvPr/>
        </p:nvCxnSpPr>
        <p:spPr>
          <a:xfrm>
            <a:off x="2650300" y="4606701"/>
            <a:ext cx="442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687599" y="4309425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各シーン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判定結果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4" name="グループ化 73"/>
          <p:cNvGrpSpPr/>
          <p:nvPr/>
        </p:nvGrpSpPr>
        <p:grpSpPr>
          <a:xfrm>
            <a:off x="4849661" y="2081669"/>
            <a:ext cx="72309" cy="54983"/>
            <a:chOff x="2853928" y="2556472"/>
            <a:chExt cx="139458" cy="139458"/>
          </a:xfrm>
        </p:grpSpPr>
        <p:sp>
          <p:nvSpPr>
            <p:cNvPr id="75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6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5409901" y="2081669"/>
            <a:ext cx="72309" cy="54983"/>
            <a:chOff x="2853928" y="2556472"/>
            <a:chExt cx="139458" cy="139458"/>
          </a:xfrm>
        </p:grpSpPr>
        <p:sp>
          <p:nvSpPr>
            <p:cNvPr id="78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80" name="直線コネクタ 79"/>
          <p:cNvCxnSpPr>
            <a:stCxn id="75" idx="3"/>
            <a:endCxn id="78" idx="1"/>
          </p:cNvCxnSpPr>
          <p:nvPr/>
        </p:nvCxnSpPr>
        <p:spPr>
          <a:xfrm>
            <a:off x="4921970" y="2109161"/>
            <a:ext cx="556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989123" y="1823315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結果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6895631" y="2058809"/>
            <a:ext cx="72309" cy="54983"/>
            <a:chOff x="2853928" y="2556472"/>
            <a:chExt cx="139458" cy="139458"/>
          </a:xfrm>
        </p:grpSpPr>
        <p:sp>
          <p:nvSpPr>
            <p:cNvPr id="8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7627321" y="2058809"/>
            <a:ext cx="72309" cy="54983"/>
            <a:chOff x="2853928" y="2556472"/>
            <a:chExt cx="139458" cy="139458"/>
          </a:xfrm>
        </p:grpSpPr>
        <p:sp>
          <p:nvSpPr>
            <p:cNvPr id="8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88" name="直線コネクタ 87"/>
          <p:cNvCxnSpPr>
            <a:stCxn id="83" idx="3"/>
            <a:endCxn id="86" idx="1"/>
          </p:cNvCxnSpPr>
          <p:nvPr/>
        </p:nvCxnSpPr>
        <p:spPr>
          <a:xfrm>
            <a:off x="6967940" y="2086301"/>
            <a:ext cx="659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35093" y="1800455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運転診断結果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後処理後</a:t>
            </a: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0" name="グループ化 89"/>
          <p:cNvGrpSpPr/>
          <p:nvPr/>
        </p:nvGrpSpPr>
        <p:grpSpPr>
          <a:xfrm>
            <a:off x="7627321" y="1338719"/>
            <a:ext cx="72309" cy="54983"/>
            <a:chOff x="2853928" y="2556472"/>
            <a:chExt cx="139458" cy="139458"/>
          </a:xfrm>
        </p:grpSpPr>
        <p:sp>
          <p:nvSpPr>
            <p:cNvPr id="91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5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71" name="カギ線コネクタ 70"/>
          <p:cNvCxnSpPr>
            <a:stCxn id="91" idx="1"/>
          </p:cNvCxnSpPr>
          <p:nvPr/>
        </p:nvCxnSpPr>
        <p:spPr>
          <a:xfrm rot="10800000">
            <a:off x="7338061" y="502921"/>
            <a:ext cx="289261" cy="863291"/>
          </a:xfrm>
          <a:prstGeom prst="bentConnector2">
            <a:avLst/>
          </a:prstGeom>
          <a:ln>
            <a:solidFill>
              <a:schemeClr val="tx1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6516897" y="533528"/>
            <a:ext cx="7918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ステージ・コース</a:t>
            </a:r>
            <a:endParaRPr kumimoji="1"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画面情報パラメータ</a:t>
            </a:r>
            <a:endParaRPr kumimoji="1"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5" name="グループ化 104"/>
          <p:cNvGrpSpPr/>
          <p:nvPr/>
        </p:nvGrpSpPr>
        <p:grpSpPr>
          <a:xfrm>
            <a:off x="9099488" y="1744086"/>
            <a:ext cx="72309" cy="54983"/>
            <a:chOff x="2853928" y="2556472"/>
            <a:chExt cx="139458" cy="139458"/>
          </a:xfrm>
        </p:grpSpPr>
        <p:sp>
          <p:nvSpPr>
            <p:cNvPr id="106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7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08" name="直線矢印コネクタ 107"/>
          <p:cNvCxnSpPr>
            <a:stCxn id="106" idx="3"/>
          </p:cNvCxnSpPr>
          <p:nvPr/>
        </p:nvCxnSpPr>
        <p:spPr>
          <a:xfrm>
            <a:off x="9171797" y="1771578"/>
            <a:ext cx="595626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9204617" y="163485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発話群番号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2" name="グループ化 111"/>
          <p:cNvGrpSpPr/>
          <p:nvPr/>
        </p:nvGrpSpPr>
        <p:grpSpPr>
          <a:xfrm>
            <a:off x="9353250" y="4575269"/>
            <a:ext cx="72309" cy="54983"/>
            <a:chOff x="2853928" y="2556472"/>
            <a:chExt cx="139458" cy="139458"/>
          </a:xfrm>
        </p:grpSpPr>
        <p:sp>
          <p:nvSpPr>
            <p:cNvPr id="11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15" name="直線矢印コネクタ 114"/>
          <p:cNvCxnSpPr>
            <a:stCxn id="113" idx="3"/>
          </p:cNvCxnSpPr>
          <p:nvPr/>
        </p:nvCxnSpPr>
        <p:spPr>
          <a:xfrm>
            <a:off x="9425559" y="4602761"/>
            <a:ext cx="2653026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11529210" y="4466037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クルクル判定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7" name="グループ化 116"/>
          <p:cNvGrpSpPr/>
          <p:nvPr/>
        </p:nvGrpSpPr>
        <p:grpSpPr>
          <a:xfrm>
            <a:off x="9099488" y="2461782"/>
            <a:ext cx="72309" cy="54983"/>
            <a:chOff x="2853928" y="2556472"/>
            <a:chExt cx="139458" cy="139458"/>
          </a:xfrm>
        </p:grpSpPr>
        <p:sp>
          <p:nvSpPr>
            <p:cNvPr id="118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20" name="直線矢印コネクタ 119"/>
          <p:cNvCxnSpPr>
            <a:stCxn id="118" idx="3"/>
          </p:cNvCxnSpPr>
          <p:nvPr/>
        </p:nvCxnSpPr>
        <p:spPr>
          <a:xfrm>
            <a:off x="9171797" y="2489274"/>
            <a:ext cx="595626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9212732" y="2352550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発話イベント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22" name="グループ化 121"/>
          <p:cNvGrpSpPr/>
          <p:nvPr/>
        </p:nvGrpSpPr>
        <p:grpSpPr>
          <a:xfrm>
            <a:off x="9358567" y="4958041"/>
            <a:ext cx="72309" cy="54983"/>
            <a:chOff x="2853928" y="2556472"/>
            <a:chExt cx="139458" cy="139458"/>
          </a:xfrm>
        </p:grpSpPr>
        <p:sp>
          <p:nvSpPr>
            <p:cNvPr id="12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25" name="直線矢印コネクタ 124"/>
          <p:cNvCxnSpPr>
            <a:stCxn id="123" idx="3"/>
          </p:cNvCxnSpPr>
          <p:nvPr/>
        </p:nvCxnSpPr>
        <p:spPr>
          <a:xfrm>
            <a:off x="9430876" y="4985533"/>
            <a:ext cx="2653026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11534527" y="4848809"/>
            <a:ext cx="32380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コイン数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27" name="グループ化 126"/>
          <p:cNvGrpSpPr/>
          <p:nvPr/>
        </p:nvGrpSpPr>
        <p:grpSpPr>
          <a:xfrm>
            <a:off x="9353251" y="5383344"/>
            <a:ext cx="72309" cy="54983"/>
            <a:chOff x="2853928" y="2556472"/>
            <a:chExt cx="139458" cy="139458"/>
          </a:xfrm>
        </p:grpSpPr>
        <p:sp>
          <p:nvSpPr>
            <p:cNvPr id="128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30" name="直線矢印コネクタ 129"/>
          <p:cNvCxnSpPr>
            <a:stCxn id="128" idx="3"/>
          </p:cNvCxnSpPr>
          <p:nvPr/>
        </p:nvCxnSpPr>
        <p:spPr>
          <a:xfrm>
            <a:off x="9425560" y="5410836"/>
            <a:ext cx="2653026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11529211" y="5274112"/>
            <a:ext cx="3751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バー表示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32" name="グループ化 131"/>
          <p:cNvGrpSpPr/>
          <p:nvPr/>
        </p:nvGrpSpPr>
        <p:grpSpPr>
          <a:xfrm>
            <a:off x="9358567" y="5782065"/>
            <a:ext cx="72309" cy="54983"/>
            <a:chOff x="2853928" y="2556472"/>
            <a:chExt cx="139458" cy="139458"/>
          </a:xfrm>
        </p:grpSpPr>
        <p:sp>
          <p:nvSpPr>
            <p:cNvPr id="133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4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35" name="直線矢印コネクタ 134"/>
          <p:cNvCxnSpPr>
            <a:stCxn id="133" idx="3"/>
          </p:cNvCxnSpPr>
          <p:nvPr/>
        </p:nvCxnSpPr>
        <p:spPr>
          <a:xfrm>
            <a:off x="9430876" y="5809557"/>
            <a:ext cx="2653026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1534527" y="567283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走行時間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7" name="カギ線コネクタ 136"/>
          <p:cNvCxnSpPr>
            <a:stCxn id="139" idx="1"/>
          </p:cNvCxnSpPr>
          <p:nvPr/>
        </p:nvCxnSpPr>
        <p:spPr>
          <a:xfrm rot="10800000">
            <a:off x="7234087" y="2094271"/>
            <a:ext cx="427525" cy="3466750"/>
          </a:xfrm>
          <a:prstGeom prst="bentConnector2">
            <a:avLst/>
          </a:prstGeom>
          <a:ln>
            <a:solidFill>
              <a:schemeClr val="tx1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/>
          <p:cNvGrpSpPr/>
          <p:nvPr/>
        </p:nvGrpSpPr>
        <p:grpSpPr>
          <a:xfrm>
            <a:off x="7661611" y="5533529"/>
            <a:ext cx="72309" cy="54983"/>
            <a:chOff x="2853928" y="2556472"/>
            <a:chExt cx="139458" cy="139458"/>
          </a:xfrm>
        </p:grpSpPr>
        <p:sp>
          <p:nvSpPr>
            <p:cNvPr id="13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45" name="カギ線コネクタ 144"/>
          <p:cNvCxnSpPr>
            <a:stCxn id="147" idx="1"/>
          </p:cNvCxnSpPr>
          <p:nvPr/>
        </p:nvCxnSpPr>
        <p:spPr>
          <a:xfrm rot="10800000">
            <a:off x="7338061" y="1371601"/>
            <a:ext cx="334981" cy="3320741"/>
          </a:xfrm>
          <a:prstGeom prst="bentConnector2">
            <a:avLst/>
          </a:prstGeom>
          <a:ln>
            <a:solidFill>
              <a:schemeClr val="tx1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/>
          <p:cNvGrpSpPr/>
          <p:nvPr/>
        </p:nvGrpSpPr>
        <p:grpSpPr>
          <a:xfrm>
            <a:off x="7673041" y="4664849"/>
            <a:ext cx="72309" cy="54983"/>
            <a:chOff x="2853928" y="2556472"/>
            <a:chExt cx="139458" cy="139458"/>
          </a:xfrm>
        </p:grpSpPr>
        <p:sp>
          <p:nvSpPr>
            <p:cNvPr id="14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8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54" name="直線矢印コネクタ 153"/>
          <p:cNvCxnSpPr/>
          <p:nvPr/>
        </p:nvCxnSpPr>
        <p:spPr>
          <a:xfrm>
            <a:off x="7223760" y="6400800"/>
            <a:ext cx="480060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340240" y="6226257"/>
            <a:ext cx="7101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ブレインモジュール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6" name="直線矢印コネクタ 155"/>
          <p:cNvCxnSpPr/>
          <p:nvPr/>
        </p:nvCxnSpPr>
        <p:spPr>
          <a:xfrm>
            <a:off x="240030" y="6400800"/>
            <a:ext cx="688086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/>
          <p:cNvSpPr txBox="1"/>
          <p:nvPr/>
        </p:nvSpPr>
        <p:spPr>
          <a:xfrm>
            <a:off x="1276500" y="6191967"/>
            <a:ext cx="8063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運転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診断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モジュール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53" name="グループ化 152"/>
          <p:cNvGrpSpPr/>
          <p:nvPr/>
        </p:nvGrpSpPr>
        <p:grpSpPr>
          <a:xfrm>
            <a:off x="7632098" y="2733691"/>
            <a:ext cx="72309" cy="54983"/>
            <a:chOff x="2853928" y="2556472"/>
            <a:chExt cx="139458" cy="139458"/>
          </a:xfrm>
        </p:grpSpPr>
        <p:sp>
          <p:nvSpPr>
            <p:cNvPr id="157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9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60" name="楕円 159"/>
          <p:cNvSpPr/>
          <p:nvPr/>
        </p:nvSpPr>
        <p:spPr>
          <a:xfrm>
            <a:off x="9781967" y="4959845"/>
            <a:ext cx="59764" cy="597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カギ線コネクタ 14"/>
          <p:cNvCxnSpPr>
            <a:stCxn id="160" idx="0"/>
            <a:endCxn id="157" idx="1"/>
          </p:cNvCxnSpPr>
          <p:nvPr/>
        </p:nvCxnSpPr>
        <p:spPr>
          <a:xfrm rot="16200000" flipV="1">
            <a:off x="7622643" y="2770638"/>
            <a:ext cx="2198662" cy="2179751"/>
          </a:xfrm>
          <a:prstGeom prst="bentConnector4">
            <a:avLst>
              <a:gd name="adj1" fmla="val 49375"/>
              <a:gd name="adj2" fmla="val 1089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グループ化 162"/>
          <p:cNvGrpSpPr/>
          <p:nvPr/>
        </p:nvGrpSpPr>
        <p:grpSpPr>
          <a:xfrm>
            <a:off x="7627321" y="2413139"/>
            <a:ext cx="72309" cy="54983"/>
            <a:chOff x="2853928" y="2556472"/>
            <a:chExt cx="139458" cy="139458"/>
          </a:xfrm>
        </p:grpSpPr>
        <p:sp>
          <p:nvSpPr>
            <p:cNvPr id="164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66" name="楕円 165"/>
          <p:cNvSpPr/>
          <p:nvPr/>
        </p:nvSpPr>
        <p:spPr>
          <a:xfrm>
            <a:off x="2854363" y="4579576"/>
            <a:ext cx="59764" cy="597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カギ線コネクタ 27"/>
          <p:cNvCxnSpPr>
            <a:stCxn id="164" idx="1"/>
            <a:endCxn id="166" idx="4"/>
          </p:cNvCxnSpPr>
          <p:nvPr/>
        </p:nvCxnSpPr>
        <p:spPr>
          <a:xfrm rot="10800000" flipV="1">
            <a:off x="2884245" y="2440630"/>
            <a:ext cx="4743076" cy="2198709"/>
          </a:xfrm>
          <a:prstGeom prst="bentConnector4">
            <a:avLst>
              <a:gd name="adj1" fmla="val 10761"/>
              <a:gd name="adj2" fmla="val 1575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グループ化 167"/>
          <p:cNvGrpSpPr/>
          <p:nvPr/>
        </p:nvGrpSpPr>
        <p:grpSpPr>
          <a:xfrm>
            <a:off x="7627321" y="2239518"/>
            <a:ext cx="72309" cy="54983"/>
            <a:chOff x="2853928" y="2556472"/>
            <a:chExt cx="139458" cy="139458"/>
          </a:xfrm>
        </p:grpSpPr>
        <p:sp>
          <p:nvSpPr>
            <p:cNvPr id="169" name="Rectangle 954"/>
            <p:cNvSpPr>
              <a:spLocks noChangeArrowheads="1"/>
            </p:cNvSpPr>
            <p:nvPr/>
          </p:nvSpPr>
          <p:spPr bwMode="auto">
            <a:xfrm>
              <a:off x="2853928" y="2556472"/>
              <a:ext cx="139458" cy="13945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  <a:headEnd/>
              <a:tailEnd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Line 955"/>
            <p:cNvSpPr>
              <a:spLocks noChangeShapeType="1"/>
            </p:cNvSpPr>
            <p:nvPr/>
          </p:nvSpPr>
          <p:spPr bwMode="auto">
            <a:xfrm>
              <a:off x="2858690" y="2626201"/>
              <a:ext cx="126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71" name="楕円 170"/>
          <p:cNvSpPr/>
          <p:nvPr/>
        </p:nvSpPr>
        <p:spPr>
          <a:xfrm>
            <a:off x="9963534" y="4580471"/>
            <a:ext cx="59764" cy="597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カギ線コネクタ 52"/>
          <p:cNvCxnSpPr>
            <a:stCxn id="171" idx="0"/>
            <a:endCxn id="169" idx="1"/>
          </p:cNvCxnSpPr>
          <p:nvPr/>
        </p:nvCxnSpPr>
        <p:spPr>
          <a:xfrm rot="16200000" flipV="1">
            <a:off x="7653639" y="2240693"/>
            <a:ext cx="2313461" cy="2366095"/>
          </a:xfrm>
          <a:prstGeom prst="bentConnector4">
            <a:avLst>
              <a:gd name="adj1" fmla="val 34971"/>
              <a:gd name="adj2" fmla="val 1096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7509510" y="960120"/>
            <a:ext cx="2091690" cy="521208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7842777" y="773558"/>
            <a:ext cx="11509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ステージコース毎に必要？</a:t>
            </a:r>
            <a:endParaRPr kumimoji="1"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96256" y="2736046"/>
            <a:ext cx="191815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β2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では存在しない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Brain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を共通化する為に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必要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な処理は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こちらに移動する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912352" y="1090126"/>
            <a:ext cx="164339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発話の内容を決める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9095232" y="4125934"/>
            <a:ext cx="190468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コイン取得など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画面を決める為の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処理</a:t>
            </a:r>
          </a:p>
        </p:txBody>
      </p:sp>
      <p:sp>
        <p:nvSpPr>
          <p:cNvPr id="174" name="正方形/長方形 173"/>
          <p:cNvSpPr/>
          <p:nvPr/>
        </p:nvSpPr>
        <p:spPr>
          <a:xfrm>
            <a:off x="10566891" y="1098336"/>
            <a:ext cx="1472709" cy="1914572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発話選択</a:t>
            </a:r>
            <a:endParaRPr lang="en-US" altLang="ja-JP" sz="1050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r>
              <a:rPr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発話を行うタイミングと発話内容を判定</a:t>
            </a:r>
            <a:r>
              <a:rPr lang="ja-JP" altLang="en-US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</a:t>
            </a:r>
            <a:endParaRPr lang="en-US" altLang="ja-JP" sz="9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513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6789420" y="1897380"/>
            <a:ext cx="3531869" cy="4057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ブレインモジュール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4763044" y="616309"/>
            <a:ext cx="165100" cy="165100"/>
          </a:xfrm>
          <a:prstGeom prst="ellipse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7924501" y="3195883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コイン取得＆クリア時発話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924501" y="3778885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診断不可理由発話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7924501" y="4338955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技量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7924501" y="4899025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アドバイス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7924501" y="5459095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ステージリコメンド発話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5" name="グループ化 74"/>
          <p:cNvGrpSpPr/>
          <p:nvPr/>
        </p:nvGrpSpPr>
        <p:grpSpPr>
          <a:xfrm>
            <a:off x="5653676" y="6488248"/>
            <a:ext cx="228329" cy="228329"/>
            <a:chOff x="590821" y="2841172"/>
            <a:chExt cx="228329" cy="228329"/>
          </a:xfrm>
        </p:grpSpPr>
        <p:sp>
          <p:nvSpPr>
            <p:cNvPr id="76" name="楕円 75"/>
            <p:cNvSpPr/>
            <p:nvPr/>
          </p:nvSpPr>
          <p:spPr>
            <a:xfrm>
              <a:off x="590821" y="2841172"/>
              <a:ext cx="228329" cy="228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/>
            <p:cNvSpPr/>
            <p:nvPr/>
          </p:nvSpPr>
          <p:spPr>
            <a:xfrm>
              <a:off x="624477" y="2876819"/>
              <a:ext cx="161656" cy="1616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矢印コネクタ 12"/>
          <p:cNvCxnSpPr>
            <a:stCxn id="62" idx="2"/>
            <a:endCxn id="63" idx="0"/>
          </p:cNvCxnSpPr>
          <p:nvPr/>
        </p:nvCxnSpPr>
        <p:spPr>
          <a:xfrm>
            <a:off x="8548389" y="3595933"/>
            <a:ext cx="0" cy="182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3" idx="2"/>
            <a:endCxn id="64" idx="0"/>
          </p:cNvCxnSpPr>
          <p:nvPr/>
        </p:nvCxnSpPr>
        <p:spPr>
          <a:xfrm>
            <a:off x="8548389" y="4178935"/>
            <a:ext cx="0" cy="160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4" idx="2"/>
            <a:endCxn id="66" idx="0"/>
          </p:cNvCxnSpPr>
          <p:nvPr/>
        </p:nvCxnSpPr>
        <p:spPr>
          <a:xfrm>
            <a:off x="8548389" y="4739005"/>
            <a:ext cx="0" cy="160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66" idx="2"/>
            <a:endCxn id="73" idx="0"/>
          </p:cNvCxnSpPr>
          <p:nvPr/>
        </p:nvCxnSpPr>
        <p:spPr>
          <a:xfrm>
            <a:off x="8548389" y="5299075"/>
            <a:ext cx="0" cy="160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 つの角を切り取った四角形 24"/>
          <p:cNvSpPr/>
          <p:nvPr/>
        </p:nvSpPr>
        <p:spPr>
          <a:xfrm>
            <a:off x="6788828" y="1595148"/>
            <a:ext cx="1256622" cy="302232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エクササイズ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1 つの角を切り取った四角形 26"/>
          <p:cNvSpPr/>
          <p:nvPr/>
        </p:nvSpPr>
        <p:spPr>
          <a:xfrm>
            <a:off x="1073828" y="1560858"/>
            <a:ext cx="1256622" cy="302232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ドライブ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175211" y="5161915"/>
            <a:ext cx="1208069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エクサ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リコメンド発話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2152351" y="2132965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運転知識発話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2152351" y="2849563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フローチャート: 判断 32"/>
          <p:cNvSpPr/>
          <p:nvPr/>
        </p:nvSpPr>
        <p:spPr>
          <a:xfrm>
            <a:off x="5624376" y="935894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/>
          <p:cNvCxnSpPr>
            <a:stCxn id="6" idx="6"/>
            <a:endCxn id="33" idx="0"/>
          </p:cNvCxnSpPr>
          <p:nvPr/>
        </p:nvCxnSpPr>
        <p:spPr>
          <a:xfrm>
            <a:off x="4928144" y="698859"/>
            <a:ext cx="833891" cy="2370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33" idx="1"/>
            <a:endCxn id="31" idx="0"/>
          </p:cNvCxnSpPr>
          <p:nvPr/>
        </p:nvCxnSpPr>
        <p:spPr>
          <a:xfrm rot="10800000" flipV="1">
            <a:off x="2776240" y="1062667"/>
            <a:ext cx="2848137" cy="10702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2152351" y="3630295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技量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/>
          <p:cNvCxnSpPr>
            <a:stCxn id="31" idx="2"/>
            <a:endCxn id="32" idx="0"/>
          </p:cNvCxnSpPr>
          <p:nvPr/>
        </p:nvCxnSpPr>
        <p:spPr>
          <a:xfrm>
            <a:off x="2776239" y="2533015"/>
            <a:ext cx="0" cy="31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2" idx="2"/>
            <a:endCxn id="41" idx="0"/>
          </p:cNvCxnSpPr>
          <p:nvPr/>
        </p:nvCxnSpPr>
        <p:spPr>
          <a:xfrm>
            <a:off x="2776239" y="3249613"/>
            <a:ext cx="0" cy="380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816350" y="978626"/>
            <a:ext cx="6572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非エクサ中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フローチャート: 判断 52"/>
          <p:cNvSpPr/>
          <p:nvPr/>
        </p:nvSpPr>
        <p:spPr>
          <a:xfrm>
            <a:off x="5624376" y="6079394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カギ線コネクタ 42"/>
          <p:cNvCxnSpPr>
            <a:stCxn id="30" idx="2"/>
            <a:endCxn id="53" idx="1"/>
          </p:cNvCxnSpPr>
          <p:nvPr/>
        </p:nvCxnSpPr>
        <p:spPr>
          <a:xfrm rot="16200000" flipH="1">
            <a:off x="3879710" y="4461501"/>
            <a:ext cx="644202" cy="28451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53" idx="2"/>
            <a:endCxn id="76" idx="0"/>
          </p:cNvCxnSpPr>
          <p:nvPr/>
        </p:nvCxnSpPr>
        <p:spPr>
          <a:xfrm>
            <a:off x="5762035" y="6332940"/>
            <a:ext cx="5806" cy="155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9486900" y="582930"/>
            <a:ext cx="2468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ステージ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のブレインモジュール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152351" y="4384675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ドライブアラート発話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9" name="直線矢印コネクタ 58"/>
          <p:cNvCxnSpPr>
            <a:stCxn id="41" idx="2"/>
            <a:endCxn id="65" idx="0"/>
          </p:cNvCxnSpPr>
          <p:nvPr/>
        </p:nvCxnSpPr>
        <p:spPr>
          <a:xfrm>
            <a:off x="2776239" y="4030345"/>
            <a:ext cx="0" cy="354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5" idx="2"/>
            <a:endCxn id="30" idx="0"/>
          </p:cNvCxnSpPr>
          <p:nvPr/>
        </p:nvCxnSpPr>
        <p:spPr>
          <a:xfrm>
            <a:off x="2776239" y="4784725"/>
            <a:ext cx="3007" cy="37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フローチャート: 判断 49"/>
          <p:cNvSpPr/>
          <p:nvPr/>
        </p:nvSpPr>
        <p:spPr>
          <a:xfrm>
            <a:off x="8413296" y="1359354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074420" y="1863090"/>
            <a:ext cx="3531869" cy="4069080"/>
          </a:xfrm>
          <a:prstGeom prst="rect">
            <a:avLst/>
          </a:prstGeom>
          <a:solidFill>
            <a:schemeClr val="bg1">
              <a:lumMod val="50000"/>
              <a:alpha val="34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フローチャート: 判断 55"/>
          <p:cNvSpPr/>
          <p:nvPr/>
        </p:nvSpPr>
        <p:spPr>
          <a:xfrm>
            <a:off x="8413296" y="6079944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73" idx="2"/>
            <a:endCxn id="56" idx="0"/>
          </p:cNvCxnSpPr>
          <p:nvPr/>
        </p:nvCxnSpPr>
        <p:spPr>
          <a:xfrm>
            <a:off x="8548389" y="5859145"/>
            <a:ext cx="2566" cy="22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6" idx="1"/>
            <a:endCxn id="53" idx="3"/>
          </p:cNvCxnSpPr>
          <p:nvPr/>
        </p:nvCxnSpPr>
        <p:spPr>
          <a:xfrm flipH="1" flipV="1">
            <a:off x="5899694" y="6206167"/>
            <a:ext cx="2513602" cy="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50" idx="3"/>
            <a:endCxn id="56" idx="3"/>
          </p:cNvCxnSpPr>
          <p:nvPr/>
        </p:nvCxnSpPr>
        <p:spPr>
          <a:xfrm>
            <a:off x="8688614" y="1486127"/>
            <a:ext cx="12700" cy="4720590"/>
          </a:xfrm>
          <a:prstGeom prst="bentConnector3">
            <a:avLst>
              <a:gd name="adj1" fmla="val 1413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8888169" y="141042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禁止中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7924501" y="2612953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アラート発話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0" name="直線矢印コネクタ 79"/>
          <p:cNvCxnSpPr>
            <a:stCxn id="74" idx="2"/>
            <a:endCxn id="62" idx="0"/>
          </p:cNvCxnSpPr>
          <p:nvPr/>
        </p:nvCxnSpPr>
        <p:spPr>
          <a:xfrm>
            <a:off x="8548389" y="3013003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カギ線コネクタ 85"/>
          <p:cNvCxnSpPr>
            <a:stCxn id="33" idx="3"/>
            <a:endCxn id="50" idx="0"/>
          </p:cNvCxnSpPr>
          <p:nvPr/>
        </p:nvCxnSpPr>
        <p:spPr>
          <a:xfrm>
            <a:off x="5899694" y="1062667"/>
            <a:ext cx="2651261" cy="2966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8182818" y="1124676"/>
            <a:ext cx="76463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アラート後発話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79350" y="987516"/>
            <a:ext cx="5289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エクサ中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7924501" y="2075743"/>
            <a:ext cx="1247775" cy="3016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パラメータ計算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1" name="直線矢印コネクタ 90"/>
          <p:cNvCxnSpPr>
            <a:stCxn id="89" idx="2"/>
            <a:endCxn id="74" idx="0"/>
          </p:cNvCxnSpPr>
          <p:nvPr/>
        </p:nvCxnSpPr>
        <p:spPr>
          <a:xfrm>
            <a:off x="8548389" y="2377440"/>
            <a:ext cx="0" cy="235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50" idx="2"/>
            <a:endCxn id="89" idx="0"/>
          </p:cNvCxnSpPr>
          <p:nvPr/>
        </p:nvCxnSpPr>
        <p:spPr>
          <a:xfrm flipH="1">
            <a:off x="8548389" y="1612900"/>
            <a:ext cx="2566" cy="462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8293808" y="167331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許可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中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9349740" y="4720590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上から順に優先度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49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1 つの角を切り取った四角形 79"/>
          <p:cNvSpPr/>
          <p:nvPr/>
        </p:nvSpPr>
        <p:spPr>
          <a:xfrm>
            <a:off x="228008" y="1172238"/>
            <a:ext cx="976312" cy="27144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アラート発話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228600" y="1428750"/>
            <a:ext cx="6332221" cy="41833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エクササイズ発話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1311184" y="639169"/>
            <a:ext cx="165100" cy="165100"/>
          </a:xfrm>
          <a:prstGeom prst="ellipse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判断 9"/>
          <p:cNvSpPr/>
          <p:nvPr/>
        </p:nvSpPr>
        <p:spPr>
          <a:xfrm>
            <a:off x="1258116" y="1930304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>
            <a:stCxn id="6" idx="4"/>
            <a:endCxn id="10" idx="0"/>
          </p:cNvCxnSpPr>
          <p:nvPr/>
        </p:nvCxnSpPr>
        <p:spPr>
          <a:xfrm>
            <a:off x="1393734" y="804269"/>
            <a:ext cx="2041" cy="1126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841533" y="1575526"/>
            <a:ext cx="107080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アラート発話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許可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フローチャート: 判断 85"/>
          <p:cNvSpPr/>
          <p:nvPr/>
        </p:nvSpPr>
        <p:spPr>
          <a:xfrm>
            <a:off x="3237949" y="185218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角丸四角形 88"/>
          <p:cNvSpPr/>
          <p:nvPr/>
        </p:nvSpPr>
        <p:spPr>
          <a:xfrm>
            <a:off x="4289761" y="1778563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フローチャート: 判断 89"/>
          <p:cNvSpPr/>
          <p:nvPr/>
        </p:nvSpPr>
        <p:spPr>
          <a:xfrm>
            <a:off x="3237949" y="2753329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角丸四角形 91"/>
          <p:cNvSpPr/>
          <p:nvPr/>
        </p:nvSpPr>
        <p:spPr>
          <a:xfrm>
            <a:off x="4289761" y="2679711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フローチャート: 判断 92"/>
          <p:cNvSpPr/>
          <p:nvPr/>
        </p:nvSpPr>
        <p:spPr>
          <a:xfrm>
            <a:off x="3237949" y="3601472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角丸四角形 94"/>
          <p:cNvSpPr/>
          <p:nvPr/>
        </p:nvSpPr>
        <p:spPr>
          <a:xfrm>
            <a:off x="4303013" y="3527854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7" name="カギ線コネクタ 96"/>
          <p:cNvCxnSpPr>
            <a:stCxn id="10" idx="3"/>
            <a:endCxn id="86" idx="0"/>
          </p:cNvCxnSpPr>
          <p:nvPr/>
        </p:nvCxnSpPr>
        <p:spPr>
          <a:xfrm flipV="1">
            <a:off x="1533434" y="1852181"/>
            <a:ext cx="1842174" cy="204896"/>
          </a:xfrm>
          <a:prstGeom prst="bentConnector4">
            <a:avLst>
              <a:gd name="adj1" fmla="val 46264"/>
              <a:gd name="adj2" fmla="val 2115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2836775" y="1518387"/>
            <a:ext cx="116698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51388" y="198192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許可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9" name="直線矢印コネクタ 98"/>
          <p:cNvCxnSpPr>
            <a:stCxn id="86" idx="3"/>
            <a:endCxn id="89" idx="1"/>
          </p:cNvCxnSpPr>
          <p:nvPr/>
        </p:nvCxnSpPr>
        <p:spPr>
          <a:xfrm flipV="1">
            <a:off x="3513267" y="1978588"/>
            <a:ext cx="776494" cy="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86" idx="2"/>
            <a:endCxn id="90" idx="0"/>
          </p:cNvCxnSpPr>
          <p:nvPr/>
        </p:nvCxnSpPr>
        <p:spPr>
          <a:xfrm>
            <a:off x="3375608" y="2105727"/>
            <a:ext cx="0" cy="647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2815190" y="2446038"/>
            <a:ext cx="116698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3" name="直線矢印コネクタ 102"/>
          <p:cNvCxnSpPr>
            <a:stCxn id="90" idx="3"/>
            <a:endCxn id="92" idx="1"/>
          </p:cNvCxnSpPr>
          <p:nvPr/>
        </p:nvCxnSpPr>
        <p:spPr>
          <a:xfrm flipV="1">
            <a:off x="3513267" y="2879736"/>
            <a:ext cx="776494" cy="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90" idx="2"/>
            <a:endCxn id="93" idx="0"/>
          </p:cNvCxnSpPr>
          <p:nvPr/>
        </p:nvCxnSpPr>
        <p:spPr>
          <a:xfrm>
            <a:off x="3375608" y="3006875"/>
            <a:ext cx="0" cy="59459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2762183" y="3280928"/>
            <a:ext cx="126316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7" name="直線矢印コネクタ 106"/>
          <p:cNvCxnSpPr>
            <a:stCxn id="93" idx="3"/>
            <a:endCxn id="95" idx="1"/>
          </p:cNvCxnSpPr>
          <p:nvPr/>
        </p:nvCxnSpPr>
        <p:spPr>
          <a:xfrm flipV="1">
            <a:off x="3513267" y="3727879"/>
            <a:ext cx="789746" cy="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4750415" y="3200400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717349" y="191334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094429" y="216734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28779" y="280488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105859" y="305888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763069" y="363927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2" name="グループ化 101"/>
          <p:cNvGrpSpPr/>
          <p:nvPr/>
        </p:nvGrpSpPr>
        <p:grpSpPr>
          <a:xfrm>
            <a:off x="6014855" y="5265238"/>
            <a:ext cx="228329" cy="228329"/>
            <a:chOff x="590821" y="2841172"/>
            <a:chExt cx="228329" cy="228329"/>
          </a:xfrm>
        </p:grpSpPr>
        <p:sp>
          <p:nvSpPr>
            <p:cNvPr id="104" name="楕円 103"/>
            <p:cNvSpPr/>
            <p:nvPr/>
          </p:nvSpPr>
          <p:spPr>
            <a:xfrm>
              <a:off x="590821" y="2841172"/>
              <a:ext cx="228329" cy="228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/>
            <p:cNvSpPr/>
            <p:nvPr/>
          </p:nvSpPr>
          <p:spPr>
            <a:xfrm>
              <a:off x="624477" y="2876819"/>
              <a:ext cx="161656" cy="1616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1" name="フローチャート: 判断 110"/>
          <p:cNvSpPr/>
          <p:nvPr/>
        </p:nvSpPr>
        <p:spPr>
          <a:xfrm>
            <a:off x="1258116" y="2524664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>
            <a:stCxn id="10" idx="2"/>
            <a:endCxn id="111" idx="0"/>
          </p:cNvCxnSpPr>
          <p:nvPr/>
        </p:nvCxnSpPr>
        <p:spPr>
          <a:xfrm>
            <a:off x="1395775" y="2183850"/>
            <a:ext cx="0" cy="340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11" idx="2"/>
            <a:endCxn id="39" idx="0"/>
          </p:cNvCxnSpPr>
          <p:nvPr/>
        </p:nvCxnSpPr>
        <p:spPr>
          <a:xfrm flipH="1">
            <a:off x="1392860" y="2778210"/>
            <a:ext cx="2915" cy="3325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215447" y="223592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禁止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二等辺三角形 38"/>
          <p:cNvSpPr/>
          <p:nvPr/>
        </p:nvSpPr>
        <p:spPr>
          <a:xfrm>
            <a:off x="1174090" y="6103620"/>
            <a:ext cx="437540" cy="3771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81626"/>
              </p:ext>
            </p:extLst>
          </p:nvPr>
        </p:nvGraphicFramePr>
        <p:xfrm>
          <a:off x="6858001" y="822536"/>
          <a:ext cx="5074920" cy="2748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7862">
                  <a:extLst>
                    <a:ext uri="{9D8B030D-6E8A-4147-A177-3AD203B41FA5}">
                      <a16:colId xmlns:a16="http://schemas.microsoft.com/office/drawing/2014/main" val="3982520521"/>
                    </a:ext>
                  </a:extLst>
                </a:gridCol>
                <a:gridCol w="3547058">
                  <a:extLst>
                    <a:ext uri="{9D8B030D-6E8A-4147-A177-3AD203B41FA5}">
                      <a16:colId xmlns:a16="http://schemas.microsoft.com/office/drawing/2014/main" val="3089766540"/>
                    </a:ext>
                  </a:extLst>
                </a:gridCol>
              </a:tblGrid>
              <a:tr h="251884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分岐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37393"/>
                  </a:ext>
                </a:extLst>
              </a:tr>
              <a:tr h="451233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アラート発話許可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許可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前回アラート発話から「</a:t>
                      </a:r>
                      <a:r>
                        <a:rPr kumimoji="1" lang="ja-JP" altLang="en-US" sz="1050" dirty="0" smtClean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アラート発話禁止時間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」以上経過した時∧</a:t>
                      </a:r>
                      <a:r>
                        <a:rPr kumimoji="1" lang="ja-JP" altLang="en-US" sz="1050" dirty="0" smtClean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アラート発話</a:t>
                      </a:r>
                      <a:r>
                        <a:rPr kumimoji="1" lang="ja-JP" altLang="en-US" sz="1050" dirty="0" smtClean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が禁止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されていない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禁止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97922"/>
                  </a:ext>
                </a:extLst>
              </a:tr>
              <a:tr h="451233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アラート１発話条件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アラート１の更新カウンタ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が変化した時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02587"/>
                  </a:ext>
                </a:extLst>
              </a:tr>
              <a:tr h="1605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92211"/>
                  </a:ext>
                </a:extLst>
              </a:tr>
              <a:tr h="451233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アラート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発話条件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アラート</a:t>
                      </a:r>
                      <a:r>
                        <a:rPr kumimoji="1" lang="en-US" altLang="ja-JP" sz="105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r>
                        <a:rPr kumimoji="1" lang="ja-JP" altLang="en-US" sz="105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の更新カウンタ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が変化した時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不成立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07536"/>
                  </a:ext>
                </a:extLst>
              </a:tr>
              <a:tr h="451233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発話有無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あり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発話群が選択された</a:t>
                      </a:r>
                      <a:endParaRPr kumimoji="1" lang="en-US" altLang="ja-JP" sz="105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なし</a:t>
                      </a:r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48808"/>
                  </a:ext>
                </a:extLst>
              </a:tr>
            </a:tbl>
          </a:graphicData>
        </a:graphic>
      </p:graphicFrame>
      <p:sp>
        <p:nvSpPr>
          <p:cNvPr id="51" name="フローチャート: 判断 50"/>
          <p:cNvSpPr/>
          <p:nvPr/>
        </p:nvSpPr>
        <p:spPr>
          <a:xfrm>
            <a:off x="5992579" y="4664462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カギ線コネクタ 13"/>
          <p:cNvCxnSpPr>
            <a:stCxn id="89" idx="3"/>
            <a:endCxn id="51" idx="0"/>
          </p:cNvCxnSpPr>
          <p:nvPr/>
        </p:nvCxnSpPr>
        <p:spPr>
          <a:xfrm>
            <a:off x="5537536" y="1978588"/>
            <a:ext cx="592702" cy="2685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92" idx="3"/>
            <a:endCxn id="51" idx="0"/>
          </p:cNvCxnSpPr>
          <p:nvPr/>
        </p:nvCxnSpPr>
        <p:spPr>
          <a:xfrm>
            <a:off x="5537536" y="2879736"/>
            <a:ext cx="592702" cy="17847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95" idx="3"/>
            <a:endCxn id="51" idx="0"/>
          </p:cNvCxnSpPr>
          <p:nvPr/>
        </p:nvCxnSpPr>
        <p:spPr>
          <a:xfrm>
            <a:off x="5550788" y="3727879"/>
            <a:ext cx="579450" cy="9365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821401" y="4250157"/>
            <a:ext cx="6155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発話有無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フローチャート: 判断 63"/>
          <p:cNvSpPr/>
          <p:nvPr/>
        </p:nvSpPr>
        <p:spPr>
          <a:xfrm>
            <a:off x="1966776" y="3601720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/>
          <p:cNvCxnSpPr>
            <a:stCxn id="93" idx="1"/>
            <a:endCxn id="64" idx="3"/>
          </p:cNvCxnSpPr>
          <p:nvPr/>
        </p:nvCxnSpPr>
        <p:spPr>
          <a:xfrm flipH="1">
            <a:off x="2242094" y="3728245"/>
            <a:ext cx="995855" cy="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2648659" y="364181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カギ線コネクタ 27"/>
          <p:cNvCxnSpPr>
            <a:stCxn id="51" idx="1"/>
            <a:endCxn id="64" idx="2"/>
          </p:cNvCxnSpPr>
          <p:nvPr/>
        </p:nvCxnSpPr>
        <p:spPr>
          <a:xfrm rot="10800000">
            <a:off x="2104435" y="3855267"/>
            <a:ext cx="3888144" cy="9359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64" idx="0"/>
            <a:endCxn id="111" idx="3"/>
          </p:cNvCxnSpPr>
          <p:nvPr/>
        </p:nvCxnSpPr>
        <p:spPr>
          <a:xfrm rot="16200000" flipV="1">
            <a:off x="1343794" y="2841078"/>
            <a:ext cx="950283" cy="5710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5539109" y="4725126"/>
            <a:ext cx="31418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し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直線矢印コネクタ 32"/>
          <p:cNvCxnSpPr>
            <a:stCxn id="51" idx="2"/>
            <a:endCxn id="104" idx="0"/>
          </p:cNvCxnSpPr>
          <p:nvPr/>
        </p:nvCxnSpPr>
        <p:spPr>
          <a:xfrm flipH="1">
            <a:off x="6129020" y="4918008"/>
            <a:ext cx="1218" cy="34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6005125" y="4976586"/>
            <a:ext cx="29655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あ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り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75220" y="4400550"/>
            <a:ext cx="32079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アラート発話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5s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後にフォロー発話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58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エクササイズ発話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16" name="直線矢印コネクタ 115"/>
          <p:cNvCxnSpPr>
            <a:stCxn id="58" idx="4"/>
            <a:endCxn id="168" idx="0"/>
          </p:cNvCxnSpPr>
          <p:nvPr/>
        </p:nvCxnSpPr>
        <p:spPr>
          <a:xfrm>
            <a:off x="3313974" y="895709"/>
            <a:ext cx="4484" cy="544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3009620" y="1129348"/>
            <a:ext cx="61555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フローチャート: 判断 167"/>
          <p:cNvSpPr/>
          <p:nvPr/>
        </p:nvSpPr>
        <p:spPr>
          <a:xfrm>
            <a:off x="3180799" y="144070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フローチャート: 判断 169"/>
          <p:cNvSpPr/>
          <p:nvPr/>
        </p:nvSpPr>
        <p:spPr>
          <a:xfrm>
            <a:off x="6528708" y="189790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カギ線コネクタ 82"/>
          <p:cNvCxnSpPr>
            <a:stCxn id="168" idx="3"/>
            <a:endCxn id="170" idx="0"/>
          </p:cNvCxnSpPr>
          <p:nvPr/>
        </p:nvCxnSpPr>
        <p:spPr>
          <a:xfrm>
            <a:off x="3456117" y="1567474"/>
            <a:ext cx="3210250" cy="3304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6432841" y="1598397"/>
            <a:ext cx="46487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クリア？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3" name="フローチャート: 判断 172"/>
          <p:cNvSpPr/>
          <p:nvPr/>
        </p:nvSpPr>
        <p:spPr>
          <a:xfrm>
            <a:off x="7684219" y="267514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カギ線コネクタ 174"/>
          <p:cNvCxnSpPr>
            <a:stCxn id="170" idx="3"/>
            <a:endCxn id="173" idx="0"/>
          </p:cNvCxnSpPr>
          <p:nvPr/>
        </p:nvCxnSpPr>
        <p:spPr>
          <a:xfrm>
            <a:off x="6804026" y="2024674"/>
            <a:ext cx="1017852" cy="6504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フローチャート: 判断 177"/>
          <p:cNvSpPr/>
          <p:nvPr/>
        </p:nvSpPr>
        <p:spPr>
          <a:xfrm>
            <a:off x="4198069" y="524689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6966326" y="1947636"/>
            <a:ext cx="50013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クリア前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7292593" y="2343527"/>
            <a:ext cx="108042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クリア前発話条件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7" name="角丸四角形 186"/>
          <p:cNvSpPr/>
          <p:nvPr/>
        </p:nvSpPr>
        <p:spPr>
          <a:xfrm>
            <a:off x="9581851" y="2601523"/>
            <a:ext cx="1539539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クリア前発話群選択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1" name="フローチャート: 判断 190"/>
          <p:cNvSpPr/>
          <p:nvPr/>
        </p:nvSpPr>
        <p:spPr>
          <a:xfrm>
            <a:off x="3180799" y="524689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直線矢印コネクタ 192"/>
          <p:cNvCxnSpPr>
            <a:stCxn id="168" idx="2"/>
            <a:endCxn id="191" idx="0"/>
          </p:cNvCxnSpPr>
          <p:nvPr/>
        </p:nvCxnSpPr>
        <p:spPr>
          <a:xfrm>
            <a:off x="3318458" y="1694247"/>
            <a:ext cx="0" cy="3552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テキスト ボックス 226"/>
          <p:cNvSpPr txBox="1"/>
          <p:nvPr/>
        </p:nvSpPr>
        <p:spPr>
          <a:xfrm>
            <a:off x="3614479" y="149043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3060139" y="1847306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5" name="直線矢印コネクタ 234"/>
          <p:cNvCxnSpPr>
            <a:stCxn id="191" idx="2"/>
            <a:endCxn id="112" idx="0"/>
          </p:cNvCxnSpPr>
          <p:nvPr/>
        </p:nvCxnSpPr>
        <p:spPr>
          <a:xfrm>
            <a:off x="3318458" y="5500437"/>
            <a:ext cx="3363" cy="679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11581265" y="6351088"/>
            <a:ext cx="228329" cy="228329"/>
            <a:chOff x="590821" y="2841172"/>
            <a:chExt cx="228329" cy="228329"/>
          </a:xfrm>
        </p:grpSpPr>
        <p:sp>
          <p:nvSpPr>
            <p:cNvPr id="48" name="楕円 47"/>
            <p:cNvSpPr/>
            <p:nvPr/>
          </p:nvSpPr>
          <p:spPr>
            <a:xfrm>
              <a:off x="590821" y="2841172"/>
              <a:ext cx="228329" cy="228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/>
            <p:cNvSpPr/>
            <p:nvPr/>
          </p:nvSpPr>
          <p:spPr>
            <a:xfrm>
              <a:off x="624477" y="2876819"/>
              <a:ext cx="161656" cy="1616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フローチャート: 判断 49"/>
          <p:cNvSpPr/>
          <p:nvPr/>
        </p:nvSpPr>
        <p:spPr>
          <a:xfrm>
            <a:off x="11558989" y="5727452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722489" y="4725126"/>
            <a:ext cx="31418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し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矢印コネクタ 14"/>
          <p:cNvCxnSpPr>
            <a:stCxn id="50" idx="2"/>
            <a:endCxn id="48" idx="0"/>
          </p:cNvCxnSpPr>
          <p:nvPr/>
        </p:nvCxnSpPr>
        <p:spPr>
          <a:xfrm flipH="1">
            <a:off x="11695430" y="5980998"/>
            <a:ext cx="1218" cy="370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11548675" y="6039576"/>
            <a:ext cx="29655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あ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り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楕円 57"/>
          <p:cNvSpPr/>
          <p:nvPr/>
        </p:nvSpPr>
        <p:spPr>
          <a:xfrm>
            <a:off x="3231424" y="879199"/>
            <a:ext cx="165100" cy="165100"/>
          </a:xfrm>
          <a:prstGeom prst="ellipse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>
            <a:stCxn id="173" idx="3"/>
            <a:endCxn id="187" idx="1"/>
          </p:cNvCxnSpPr>
          <p:nvPr/>
        </p:nvCxnSpPr>
        <p:spPr>
          <a:xfrm flipV="1">
            <a:off x="7959537" y="2801548"/>
            <a:ext cx="1622314" cy="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テキスト ボックス 229"/>
          <p:cNvSpPr txBox="1"/>
          <p:nvPr/>
        </p:nvSpPr>
        <p:spPr>
          <a:xfrm>
            <a:off x="8152188" y="272487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フローチャート: 判断 67"/>
          <p:cNvSpPr/>
          <p:nvPr/>
        </p:nvSpPr>
        <p:spPr>
          <a:xfrm>
            <a:off x="6529789" y="362383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角丸四角形 71"/>
          <p:cNvSpPr/>
          <p:nvPr/>
        </p:nvSpPr>
        <p:spPr>
          <a:xfrm>
            <a:off x="9593281" y="3550213"/>
            <a:ext cx="1539539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クリア時発話群選択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8"/>
          <p:cNvCxnSpPr>
            <a:stCxn id="68" idx="3"/>
            <a:endCxn id="72" idx="1"/>
          </p:cNvCxnSpPr>
          <p:nvPr/>
        </p:nvCxnSpPr>
        <p:spPr>
          <a:xfrm flipV="1">
            <a:off x="6805107" y="3750238"/>
            <a:ext cx="2788174" cy="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フローチャート: 判断 83"/>
          <p:cNvSpPr/>
          <p:nvPr/>
        </p:nvSpPr>
        <p:spPr>
          <a:xfrm>
            <a:off x="5123899" y="4572521"/>
            <a:ext cx="275318" cy="25354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/>
          <p:cNvSpPr/>
          <p:nvPr/>
        </p:nvSpPr>
        <p:spPr>
          <a:xfrm>
            <a:off x="9604711" y="4510333"/>
            <a:ext cx="1539539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クリア後発話群選択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6" name="直線矢印コネクタ 225"/>
          <p:cNvCxnSpPr>
            <a:stCxn id="84" idx="3"/>
            <a:endCxn id="86" idx="1"/>
          </p:cNvCxnSpPr>
          <p:nvPr/>
        </p:nvCxnSpPr>
        <p:spPr>
          <a:xfrm>
            <a:off x="5399217" y="4699294"/>
            <a:ext cx="4205494" cy="11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カギ線コネクタ 236"/>
          <p:cNvCxnSpPr>
            <a:stCxn id="170" idx="2"/>
            <a:endCxn id="68" idx="0"/>
          </p:cNvCxnSpPr>
          <p:nvPr/>
        </p:nvCxnSpPr>
        <p:spPr>
          <a:xfrm rot="16200000" flipH="1">
            <a:off x="5930715" y="2887098"/>
            <a:ext cx="1472384" cy="10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カギ線コネクタ 240"/>
          <p:cNvCxnSpPr>
            <a:stCxn id="170" idx="1"/>
            <a:endCxn id="84" idx="0"/>
          </p:cNvCxnSpPr>
          <p:nvPr/>
        </p:nvCxnSpPr>
        <p:spPr>
          <a:xfrm rot="10800000" flipV="1">
            <a:off x="5261558" y="2024673"/>
            <a:ext cx="1267150" cy="25478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テキスト ボックス 183"/>
          <p:cNvSpPr txBox="1"/>
          <p:nvPr/>
        </p:nvSpPr>
        <p:spPr>
          <a:xfrm>
            <a:off x="6417684" y="2279106"/>
            <a:ext cx="50013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789034" y="1959066"/>
            <a:ext cx="50013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720844" y="4115177"/>
            <a:ext cx="10804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138164" y="3223637"/>
            <a:ext cx="108042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100628" y="367356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5706168" y="4622256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5" name="カギ線コネクタ 244"/>
          <p:cNvCxnSpPr>
            <a:stCxn id="173" idx="2"/>
            <a:endCxn id="178" idx="3"/>
          </p:cNvCxnSpPr>
          <p:nvPr/>
        </p:nvCxnSpPr>
        <p:spPr>
          <a:xfrm rot="5400000">
            <a:off x="4925145" y="2476930"/>
            <a:ext cx="2444977" cy="3348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カギ線コネクタ 246"/>
          <p:cNvCxnSpPr>
            <a:stCxn id="68" idx="2"/>
            <a:endCxn id="178" idx="3"/>
          </p:cNvCxnSpPr>
          <p:nvPr/>
        </p:nvCxnSpPr>
        <p:spPr>
          <a:xfrm rot="5400000">
            <a:off x="4822275" y="3528490"/>
            <a:ext cx="1496287" cy="21940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カギ線コネクタ 248"/>
          <p:cNvCxnSpPr>
            <a:stCxn id="84" idx="2"/>
            <a:endCxn id="178" idx="3"/>
          </p:cNvCxnSpPr>
          <p:nvPr/>
        </p:nvCxnSpPr>
        <p:spPr>
          <a:xfrm rot="5400000">
            <a:off x="4593675" y="4705780"/>
            <a:ext cx="547597" cy="7881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195"/>
          <p:cNvSpPr txBox="1"/>
          <p:nvPr/>
        </p:nvSpPr>
        <p:spPr>
          <a:xfrm>
            <a:off x="7573718" y="3064510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430718" y="4047490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5024828" y="4916170"/>
            <a:ext cx="49693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不成立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1" name="グループ化 110"/>
          <p:cNvGrpSpPr/>
          <p:nvPr/>
        </p:nvGrpSpPr>
        <p:grpSpPr>
          <a:xfrm>
            <a:off x="3207656" y="6179638"/>
            <a:ext cx="228329" cy="228329"/>
            <a:chOff x="590821" y="2841172"/>
            <a:chExt cx="228329" cy="228329"/>
          </a:xfrm>
        </p:grpSpPr>
        <p:sp>
          <p:nvSpPr>
            <p:cNvPr id="112" name="楕円 111"/>
            <p:cNvSpPr/>
            <p:nvPr/>
          </p:nvSpPr>
          <p:spPr>
            <a:xfrm>
              <a:off x="590821" y="2841172"/>
              <a:ext cx="228329" cy="228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/>
            <p:cNvSpPr/>
            <p:nvPr/>
          </p:nvSpPr>
          <p:spPr>
            <a:xfrm>
              <a:off x="624477" y="2876819"/>
              <a:ext cx="161656" cy="1616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53" name="カギ線コネクタ 252"/>
          <p:cNvCxnSpPr>
            <a:stCxn id="187" idx="3"/>
            <a:endCxn id="50" idx="0"/>
          </p:cNvCxnSpPr>
          <p:nvPr/>
        </p:nvCxnSpPr>
        <p:spPr>
          <a:xfrm>
            <a:off x="11121390" y="2801548"/>
            <a:ext cx="575258" cy="29259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カギ線コネクタ 254"/>
          <p:cNvCxnSpPr>
            <a:stCxn id="72" idx="3"/>
            <a:endCxn id="50" idx="0"/>
          </p:cNvCxnSpPr>
          <p:nvPr/>
        </p:nvCxnSpPr>
        <p:spPr>
          <a:xfrm>
            <a:off x="11132820" y="3750238"/>
            <a:ext cx="563828" cy="19772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86" idx="3"/>
            <a:endCxn id="50" idx="0"/>
          </p:cNvCxnSpPr>
          <p:nvPr/>
        </p:nvCxnSpPr>
        <p:spPr>
          <a:xfrm>
            <a:off x="11144250" y="4710358"/>
            <a:ext cx="552398" cy="10170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50" idx="1"/>
            <a:endCxn id="178" idx="2"/>
          </p:cNvCxnSpPr>
          <p:nvPr/>
        </p:nvCxnSpPr>
        <p:spPr>
          <a:xfrm rot="10800000">
            <a:off x="4335729" y="5500437"/>
            <a:ext cx="7223261" cy="3537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11048367" y="5776686"/>
            <a:ext cx="31418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し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1399241" y="5325314"/>
            <a:ext cx="6155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発話有無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9" name="直線矢印コネクタ 38"/>
          <p:cNvCxnSpPr>
            <a:stCxn id="178" idx="1"/>
            <a:endCxn id="191" idx="3"/>
          </p:cNvCxnSpPr>
          <p:nvPr/>
        </p:nvCxnSpPr>
        <p:spPr>
          <a:xfrm flipH="1">
            <a:off x="3456117" y="5373664"/>
            <a:ext cx="7419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二等辺三角形 79"/>
          <p:cNvSpPr/>
          <p:nvPr/>
        </p:nvSpPr>
        <p:spPr>
          <a:xfrm>
            <a:off x="819760" y="845820"/>
            <a:ext cx="437540" cy="3771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14991" y="1984303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コイン取得＆クリア時発話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414991" y="2567305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診断不可理由発話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414991" y="3127375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技量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414991" y="3687445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アドバイス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414991" y="4247515"/>
            <a:ext cx="1247775" cy="40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ステージリコメンド発話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0" name="直線矢印コネクタ 89"/>
          <p:cNvCxnSpPr>
            <a:stCxn id="82" idx="2"/>
            <a:endCxn id="85" idx="0"/>
          </p:cNvCxnSpPr>
          <p:nvPr/>
        </p:nvCxnSpPr>
        <p:spPr>
          <a:xfrm>
            <a:off x="1038879" y="2384353"/>
            <a:ext cx="0" cy="182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85" idx="2"/>
            <a:endCxn id="87" idx="0"/>
          </p:cNvCxnSpPr>
          <p:nvPr/>
        </p:nvCxnSpPr>
        <p:spPr>
          <a:xfrm>
            <a:off x="1038879" y="2967355"/>
            <a:ext cx="0" cy="160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87" idx="2"/>
            <a:endCxn id="88" idx="0"/>
          </p:cNvCxnSpPr>
          <p:nvPr/>
        </p:nvCxnSpPr>
        <p:spPr>
          <a:xfrm>
            <a:off x="1038879" y="3527425"/>
            <a:ext cx="0" cy="160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88" idx="2"/>
            <a:endCxn id="89" idx="0"/>
          </p:cNvCxnSpPr>
          <p:nvPr/>
        </p:nvCxnSpPr>
        <p:spPr>
          <a:xfrm>
            <a:off x="1038879" y="4087495"/>
            <a:ext cx="0" cy="160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9" idx="2"/>
            <a:endCxn id="98" idx="0"/>
          </p:cNvCxnSpPr>
          <p:nvPr/>
        </p:nvCxnSpPr>
        <p:spPr>
          <a:xfrm flipH="1">
            <a:off x="1035821" y="4647565"/>
            <a:ext cx="3058" cy="754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80" idx="3"/>
            <a:endCxn id="82" idx="0"/>
          </p:cNvCxnSpPr>
          <p:nvPr/>
        </p:nvCxnSpPr>
        <p:spPr>
          <a:xfrm>
            <a:off x="1038530" y="1223010"/>
            <a:ext cx="349" cy="761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グループ化 95"/>
          <p:cNvGrpSpPr/>
          <p:nvPr/>
        </p:nvGrpSpPr>
        <p:grpSpPr>
          <a:xfrm>
            <a:off x="921656" y="5402398"/>
            <a:ext cx="228329" cy="228329"/>
            <a:chOff x="590821" y="2841172"/>
            <a:chExt cx="228329" cy="228329"/>
          </a:xfrm>
        </p:grpSpPr>
        <p:sp>
          <p:nvSpPr>
            <p:cNvPr id="98" name="楕円 97"/>
            <p:cNvSpPr/>
            <p:nvPr/>
          </p:nvSpPr>
          <p:spPr>
            <a:xfrm>
              <a:off x="590821" y="2841172"/>
              <a:ext cx="228329" cy="228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/>
            <p:cNvSpPr/>
            <p:nvPr/>
          </p:nvSpPr>
          <p:spPr>
            <a:xfrm>
              <a:off x="624477" y="2876819"/>
              <a:ext cx="161656" cy="1616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2" name="正方形/長方形 101"/>
          <p:cNvSpPr/>
          <p:nvPr/>
        </p:nvSpPr>
        <p:spPr>
          <a:xfrm>
            <a:off x="2274570" y="651510"/>
            <a:ext cx="9761220" cy="603504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434590" y="502920"/>
            <a:ext cx="19383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アラート以外の内部構造</a:t>
            </a:r>
            <a:endParaRPr kumimoji="1" lang="en-US" altLang="ja-JP" sz="14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/>
          <p:cNvCxnSpPr>
            <a:endCxn id="82" idx="3"/>
          </p:cNvCxnSpPr>
          <p:nvPr/>
        </p:nvCxnSpPr>
        <p:spPr>
          <a:xfrm flipH="1">
            <a:off x="1662766" y="1783080"/>
            <a:ext cx="611804" cy="4012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8876212" y="1220580"/>
            <a:ext cx="126598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Wav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再生中は禁止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55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エクササイズ発話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0030" y="16002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8600" y="3829050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クリア前発話条件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0030" y="5063490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354330" y="2263140"/>
            <a:ext cx="113614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331470" y="4732020"/>
            <a:ext cx="113614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485900" y="1040130"/>
            <a:ext cx="0" cy="5440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62890" y="6080760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クリア後発話条件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14500" y="902970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コイン取得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クリア時発話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63340" y="902970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診断不可理由発話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1460" y="5715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条件</a:t>
            </a:r>
            <a:endParaRPr kumimoji="1" lang="ja-JP" altLang="en-US" sz="1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342900" y="5749290"/>
            <a:ext cx="113614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28600" y="2583180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クリア条件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183630" y="9029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技量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63940" y="902970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アドバイス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389870" y="891540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ステージリコメンド発話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331470" y="3177540"/>
            <a:ext cx="113614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737360" y="1611630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コイン数が変化した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時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771650" y="3691890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条件なし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発話条件を満たした時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71650" y="4972050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条件なし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発話条件を満たした時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83080" y="5955030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条件なし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発話条件を満たした時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3726180" y="1017270"/>
            <a:ext cx="0" cy="5440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920490" y="1565910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診断不可更新カウンタ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が変化した時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863340" y="3703320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診断不可更新カウンタが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回変化する毎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851910" y="6023610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診断不可更新カウンタが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回変化する毎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5703570" y="1005840"/>
            <a:ext cx="0" cy="5440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378190" y="1005840"/>
            <a:ext cx="0" cy="5440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012180" y="156591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更新カウンタ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が変化した時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/>
          </p:nvPr>
        </p:nvGraphicFramePr>
        <p:xfrm>
          <a:off x="5829618" y="3742690"/>
          <a:ext cx="2385060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662712874"/>
                    </a:ext>
                  </a:extLst>
                </a:gridCol>
              </a:tblGrid>
              <a:tr h="196055">
                <a:tc rowSpan="2"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クリア前発話条件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4329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6055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技量更新カウンタ回数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sp>
        <p:nvSpPr>
          <p:cNvPr id="44" name="テキスト ボックス 43"/>
          <p:cNvSpPr txBox="1"/>
          <p:nvPr/>
        </p:nvSpPr>
        <p:spPr>
          <a:xfrm>
            <a:off x="5932170" y="3256587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更新カウンタが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下記の回数変化する毎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035040" y="603504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更新カウンタが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回変化する毎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618220" y="156591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更新カウンタ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が変化した時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コネクタ 46"/>
          <p:cNvCxnSpPr/>
          <p:nvPr/>
        </p:nvCxnSpPr>
        <p:spPr>
          <a:xfrm>
            <a:off x="10229850" y="1005840"/>
            <a:ext cx="0" cy="5440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354330" y="1268730"/>
            <a:ext cx="113614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8549640" y="3668067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更新カウンタが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回数変化する毎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549640" y="6034077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更新カウンタが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回数変化する毎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332720" y="1474470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技量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更新カウンタ⋁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診断不可更新カウンタ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秒変化しない毎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355580" y="3737610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条件なし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発話条件を満たした時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355580" y="4994910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発話しな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い</a:t>
            </a:r>
            <a:endParaRPr kumimoji="1" lang="ja-JP" altLang="en-US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355580" y="6023610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発話しな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い</a:t>
            </a:r>
            <a:endParaRPr kumimoji="1" lang="ja-JP" altLang="en-US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508760" y="2377440"/>
            <a:ext cx="226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クリア前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コイン数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クリアコイン数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コイン数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クリアコイン数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コイン数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クリアコイン数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966210" y="26174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同左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29166" y="25831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同左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795226" y="25831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同左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0544016" y="25946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同左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31920" y="50977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同下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029166" y="51092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同下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49506" y="51092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同下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7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エクササイズ発話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607183" y="3313218"/>
          <a:ext cx="217614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459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435229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435229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435229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クリア時発話群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成績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下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1607183" y="1520719"/>
          <a:ext cx="2781936" cy="672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312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463656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463656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463656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463656">
                  <a:extLst>
                    <a:ext uri="{9D8B030D-6E8A-4147-A177-3AD203B41FA5}">
                      <a16:colId xmlns:a16="http://schemas.microsoft.com/office/drawing/2014/main" val="1283296942"/>
                    </a:ext>
                  </a:extLst>
                </a:gridCol>
              </a:tblGrid>
              <a:tr h="245322">
                <a:tc rowSpan="2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クリア前発話群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コイン数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枚目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枚目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枚目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枚目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1607183" y="4832608"/>
          <a:ext cx="2256156" cy="1546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154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423309">
                  <a:extLst>
                    <a:ext uri="{9D8B030D-6E8A-4147-A177-3AD203B41FA5}">
                      <a16:colId xmlns:a16="http://schemas.microsoft.com/office/drawing/2014/main" val="306229366"/>
                    </a:ext>
                  </a:extLst>
                </a:gridCol>
                <a:gridCol w="451231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451231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451231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</a:tblGrid>
              <a:tr h="196055">
                <a:tc rowSpan="2" gridSpan="2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クリア後発話群</a:t>
                      </a:r>
                      <a:endParaRPr kumimoji="1"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成績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43298">
                <a:tc gridSpan="2"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下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6055">
                <a:tc gridSpan="2"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技量判定なし</a:t>
                      </a:r>
                      <a:endParaRPr kumimoji="1"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453507"/>
                  </a:ext>
                </a:extLst>
              </a:tr>
              <a:tr h="196055">
                <a:tc rowSpan="4"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  <a:tr h="1960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764000"/>
                  </a:ext>
                </a:extLst>
              </a:tr>
              <a:tr h="1960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16753"/>
                  </a:ext>
                </a:extLst>
              </a:tr>
              <a:tr h="26601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4941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531620" y="902970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コイン取得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クリア時発話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4310" y="1680210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クリア前発話群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7170" y="3566160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クリア時発話群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2890" y="5429250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クリア後発話群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60570" y="925830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診断不可理由発話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/>
          </p:nvPr>
        </p:nvGraphicFramePr>
        <p:xfrm>
          <a:off x="4571363" y="1509042"/>
          <a:ext cx="26981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372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449686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449686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449686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449686">
                  <a:extLst>
                    <a:ext uri="{9D8B030D-6E8A-4147-A177-3AD203B41FA5}">
                      <a16:colId xmlns:a16="http://schemas.microsoft.com/office/drawing/2014/main" val="1283296942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クリア前診断不可発話群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診断不可理由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/>
          </p:nvPr>
        </p:nvGraphicFramePr>
        <p:xfrm>
          <a:off x="4571363" y="4826000"/>
          <a:ext cx="265239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132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442066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442066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442066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442066">
                  <a:extLst>
                    <a:ext uri="{9D8B030D-6E8A-4147-A177-3AD203B41FA5}">
                      <a16:colId xmlns:a16="http://schemas.microsoft.com/office/drawing/2014/main" val="1283296942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クリア後診断不可発話群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診断不可理由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4674870" y="3600450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クリア後と同じ発話群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354330" y="3063240"/>
            <a:ext cx="113614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331470" y="4503420"/>
            <a:ext cx="113614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474470" y="1040130"/>
            <a:ext cx="0" cy="5440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469130" y="1062990"/>
            <a:ext cx="0" cy="5440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51460" y="5715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発話群選択</a:t>
            </a:r>
            <a:endParaRPr kumimoji="1" lang="ja-JP" altLang="en-US" sz="1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7360920" y="1040130"/>
            <a:ext cx="0" cy="5440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440930" y="92583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技量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88711"/>
              </p:ext>
            </p:extLst>
          </p:nvPr>
        </p:nvGraphicFramePr>
        <p:xfrm>
          <a:off x="7555230" y="1372282"/>
          <a:ext cx="3200401" cy="15317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880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397921">
                  <a:extLst>
                    <a:ext uri="{9D8B030D-6E8A-4147-A177-3AD203B41FA5}">
                      <a16:colId xmlns:a16="http://schemas.microsoft.com/office/drawing/2014/main" val="30622936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62712874"/>
                    </a:ext>
                  </a:extLst>
                </a:gridCol>
              </a:tblGrid>
              <a:tr h="201794">
                <a:tc rowSpan="2" gridSpan="2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クリア前技量発話群</a:t>
                      </a:r>
                      <a:endParaRPr kumimoji="1"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201794">
                <a:tc gridSpan="2"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201794">
                <a:tc gridSpan="2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初回発話</a:t>
                      </a:r>
                      <a:endParaRPr kumimoji="1"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21245"/>
                  </a:ext>
                </a:extLst>
              </a:tr>
              <a:tr h="201794">
                <a:tc rowSpan="4"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技量レベルの前回値</a:t>
                      </a:r>
                      <a:endParaRPr kumimoji="1"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  <a:tr h="201794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764000"/>
                  </a:ext>
                </a:extLst>
              </a:tr>
              <a:tr h="201794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16753"/>
                  </a:ext>
                </a:extLst>
              </a:tr>
              <a:tr h="251597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49412"/>
                  </a:ext>
                </a:extLst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/>
          </p:nvPr>
        </p:nvGraphicFramePr>
        <p:xfrm>
          <a:off x="7550783" y="4824142"/>
          <a:ext cx="218757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192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2662712874"/>
                    </a:ext>
                  </a:extLst>
                </a:gridCol>
              </a:tblGrid>
              <a:tr h="196055">
                <a:tc rowSpan="2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クリア後技量発話群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4329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6055"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7646670" y="3600450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クリア後と同じ発話群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354330" y="1268730"/>
            <a:ext cx="113614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9125351" y="540819"/>
            <a:ext cx="201529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ランダムかシーケンスかループか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を明示する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1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7895" y="134620"/>
            <a:ext cx="237955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エクササイズ発話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011" y="445770"/>
            <a:ext cx="12024360" cy="633222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4310" y="1680210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クリア前発話群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7170" y="3566160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クリア時発話群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2890" y="5223510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クリア後発話群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34490" y="902970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アドバイス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発話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31620" y="3589020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クリア後と同じ発話群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354330" y="2720340"/>
            <a:ext cx="113614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331470" y="4503420"/>
            <a:ext cx="113614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485900" y="1040130"/>
            <a:ext cx="0" cy="5440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 24"/>
          <p:cNvGraphicFramePr>
            <a:graphicFrameLocks noGrp="1"/>
          </p:cNvGraphicFramePr>
          <p:nvPr>
            <p:extLst/>
          </p:nvPr>
        </p:nvGraphicFramePr>
        <p:xfrm>
          <a:off x="1637031" y="1520472"/>
          <a:ext cx="2614931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643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435822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435822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435822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435822">
                  <a:extLst>
                    <a:ext uri="{9D8B030D-6E8A-4147-A177-3AD203B41FA5}">
                      <a16:colId xmlns:a16="http://schemas.microsoft.com/office/drawing/2014/main" val="1283296942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クリア前アドバイス発話群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</a:t>
                      </a:r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/>
          </p:nvPr>
        </p:nvGraphicFramePr>
        <p:xfrm>
          <a:off x="1637031" y="5052342"/>
          <a:ext cx="2580641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213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430107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430107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430107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  <a:gridCol w="430107">
                  <a:extLst>
                    <a:ext uri="{9D8B030D-6E8A-4147-A177-3AD203B41FA5}">
                      <a16:colId xmlns:a16="http://schemas.microsoft.com/office/drawing/2014/main" val="1283296942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クリア後アドバイス発話群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</a:t>
                      </a:r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技量レベル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251460" y="5715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発話群選択</a:t>
            </a:r>
            <a:endParaRPr kumimoji="1" lang="ja-JP" altLang="en-US" sz="1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60570" y="891540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ステージリコメンド発話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4354830" y="1097280"/>
            <a:ext cx="0" cy="5440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491990" y="3623310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発話しな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い</a:t>
            </a:r>
            <a:endParaRPr kumimoji="1" lang="ja-JP" altLang="en-US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469130" y="5326380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発話しな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い</a:t>
            </a:r>
            <a:endParaRPr kumimoji="1" lang="ja-JP" altLang="en-US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/>
          </p:nvPr>
        </p:nvGraphicFramePr>
        <p:xfrm>
          <a:off x="4574540" y="1474752"/>
          <a:ext cx="2603499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140">
                  <a:extLst>
                    <a:ext uri="{9D8B030D-6E8A-4147-A177-3AD203B41FA5}">
                      <a16:colId xmlns:a16="http://schemas.microsoft.com/office/drawing/2014/main" val="3820836953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465806525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357221869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75761588"/>
                    </a:ext>
                  </a:extLst>
                </a:gridCol>
              </a:tblGrid>
              <a:tr h="197626">
                <a:tc rowSpan="2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クリア後アドバイス発話群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連続発話回数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26319"/>
                  </a:ext>
                </a:extLst>
              </a:tr>
              <a:tr h="197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偶数回目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規定回以下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その他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56417"/>
                  </a:ext>
                </a:extLst>
              </a:tr>
              <a:tr h="197626">
                <a:tc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発話群番号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9902"/>
                  </a:ext>
                </a:extLst>
              </a:tr>
            </a:tbl>
          </a:graphicData>
        </a:graphic>
      </p:graphicFrame>
      <p:cxnSp>
        <p:nvCxnSpPr>
          <p:cNvPr id="35" name="直線コネクタ 34"/>
          <p:cNvCxnSpPr/>
          <p:nvPr/>
        </p:nvCxnSpPr>
        <p:spPr>
          <a:xfrm>
            <a:off x="354330" y="1268730"/>
            <a:ext cx="113614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8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5219</TotalTime>
  <Words>3751</Words>
  <Application>Microsoft Office PowerPoint</Application>
  <PresentationFormat>ワイド画面</PresentationFormat>
  <Paragraphs>1309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9" baseType="lpstr">
      <vt:lpstr>HGPｺﾞｼｯｸE</vt:lpstr>
      <vt:lpstr>Meiryo UI</vt:lpstr>
      <vt:lpstr>メイリオ</vt:lpstr>
      <vt:lpstr>游ゴシック</vt:lpstr>
      <vt:lpstr>游ゴシック Light</vt:lpstr>
      <vt:lpstr>Arial</vt:lpstr>
      <vt:lpstr>Calibri</vt:lpstr>
      <vt:lpstr>Calibri Light</vt:lpstr>
      <vt:lpstr>Garamond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HONDA 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Nishioka (西岡 崇)</dc:creator>
  <cp:lastModifiedBy>Takashi Nishioka (西岡 崇)</cp:lastModifiedBy>
  <cp:revision>497</cp:revision>
  <cp:lastPrinted>2018-09-05T07:17:27Z</cp:lastPrinted>
  <dcterms:created xsi:type="dcterms:W3CDTF">2018-07-17T10:52:46Z</dcterms:created>
  <dcterms:modified xsi:type="dcterms:W3CDTF">2018-09-06T08:39:23Z</dcterms:modified>
</cp:coreProperties>
</file>