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52"/>
  </p:notesMasterIdLst>
  <p:sldIdLst>
    <p:sldId id="256" r:id="rId2"/>
    <p:sldId id="257" r:id="rId3"/>
    <p:sldId id="258" r:id="rId4"/>
    <p:sldId id="337" r:id="rId5"/>
    <p:sldId id="259" r:id="rId6"/>
    <p:sldId id="260" r:id="rId7"/>
    <p:sldId id="263" r:id="rId8"/>
    <p:sldId id="328" r:id="rId9"/>
    <p:sldId id="327" r:id="rId10"/>
    <p:sldId id="261" r:id="rId11"/>
    <p:sldId id="262" r:id="rId12"/>
    <p:sldId id="330" r:id="rId13"/>
    <p:sldId id="331" r:id="rId14"/>
    <p:sldId id="332" r:id="rId15"/>
    <p:sldId id="333" r:id="rId16"/>
    <p:sldId id="264" r:id="rId17"/>
    <p:sldId id="265" r:id="rId18"/>
    <p:sldId id="266" r:id="rId19"/>
    <p:sldId id="267" r:id="rId20"/>
    <p:sldId id="268" r:id="rId21"/>
    <p:sldId id="356" r:id="rId22"/>
    <p:sldId id="357" r:id="rId23"/>
    <p:sldId id="359" r:id="rId24"/>
    <p:sldId id="358" r:id="rId25"/>
    <p:sldId id="360" r:id="rId26"/>
    <p:sldId id="361" r:id="rId27"/>
    <p:sldId id="362" r:id="rId28"/>
    <p:sldId id="271" r:id="rId29"/>
    <p:sldId id="272" r:id="rId30"/>
    <p:sldId id="303" r:id="rId31"/>
    <p:sldId id="336" r:id="rId32"/>
    <p:sldId id="326"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Lst>
  <p:sldSz cx="10691813" cy="7559675"/>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7D646-D31D-4435-8363-D747468922E7}">
  <a:tblStyle styleId="{EBB7D646-D31D-4435-8363-D747468922E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76567"/>
  </p:normalViewPr>
  <p:slideViewPr>
    <p:cSldViewPr snapToGrid="0" snapToObjects="1">
      <p:cViewPr>
        <p:scale>
          <a:sx n="66" d="100"/>
          <a:sy n="66" d="100"/>
        </p:scale>
        <p:origin x="2464" y="304"/>
      </p:cViewPr>
      <p:guideLst/>
    </p:cSldViewPr>
  </p:slideViewPr>
  <p:outlineViewPr>
    <p:cViewPr>
      <p:scale>
        <a:sx n="33" d="100"/>
        <a:sy n="33" d="100"/>
      </p:scale>
      <p:origin x="0" y="-22016"/>
    </p:cViewPr>
  </p:outlineViewPr>
  <p:notesTextViewPr>
    <p:cViewPr>
      <p:scale>
        <a:sx n="90" d="100"/>
        <a:sy n="90" d="100"/>
      </p:scale>
      <p:origin x="0" y="0"/>
    </p:cViewPr>
  </p:notesTextViewPr>
  <p:sorterViewPr>
    <p:cViewPr>
      <p:scale>
        <a:sx n="66" d="100"/>
        <a:sy n="66" d="100"/>
      </p:scale>
      <p:origin x="0" y="0"/>
    </p:cViewPr>
  </p:sorterViewPr>
  <p:notesViewPr>
    <p:cSldViewPr snapToGrid="0" snapToObjects="1">
      <p:cViewPr>
        <p:scale>
          <a:sx n="160" d="100"/>
          <a:sy n="160" d="100"/>
        </p:scale>
        <p:origin x="4296" y="-17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lstStyle>
            <a:lvl1pPr marL="0" marR="0" lvl="0" indent="0" algn="l" rtl="0">
              <a:spcBef>
                <a:spcPts val="0"/>
              </a:spcBef>
              <a:defRPr sz="1800" b="0" i="0" u="none" strike="noStrike" cap="none"/>
            </a:lvl1pPr>
            <a:lvl2pPr marL="0" marR="0" lvl="1" indent="0" algn="l" rtl="0">
              <a:spcBef>
                <a:spcPts val="0"/>
              </a:spcBef>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Tree>
    <p:extLst>
      <p:ext uri="{BB962C8B-B14F-4D97-AF65-F5344CB8AC3E}">
        <p14:creationId xmlns:p14="http://schemas.microsoft.com/office/powerpoint/2010/main" val="1238936154"/>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 name="Shape 2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000" dirty="0" smtClean="0"/>
              <a:t>初めまして、ロボットプログラミング授業を担当させて頂きます、安齋です。</a:t>
            </a:r>
            <a:endParaRPr lang="en-US" altLang="ja-JP" sz="1000" dirty="0" smtClean="0"/>
          </a:p>
          <a:p>
            <a:pPr>
              <a:buSzPct val="25000"/>
            </a:pPr>
            <a:r>
              <a:rPr lang="ja-JP" altLang="en-US" sz="1000" dirty="0" smtClean="0"/>
              <a:t>普段は、コミュニケーションロボットのアプリケーション開発をしてます。</a:t>
            </a:r>
            <a:endParaRPr lang="en-US" altLang="ja-JP" sz="1000" dirty="0" smtClean="0"/>
          </a:p>
          <a:p>
            <a:pPr>
              <a:buSzPct val="25000"/>
            </a:pPr>
            <a:r>
              <a:rPr lang="ja-JP" altLang="en-US" sz="1000" dirty="0" smtClean="0"/>
              <a:t>今日からしばらく担当させて頂きます、宜しくお願いします。</a:t>
            </a:r>
            <a:endParaRPr lang="en-US" altLang="ja-JP" sz="1000" dirty="0" smtClean="0"/>
          </a:p>
          <a:p>
            <a:pPr>
              <a:buSzPct val="25000"/>
            </a:pPr>
            <a:endParaRPr lang="en-US" altLang="ja-JP" sz="1000" dirty="0" smtClean="0"/>
          </a:p>
          <a:p>
            <a:pPr>
              <a:buSzPct val="25000"/>
            </a:pPr>
            <a:r>
              <a:rPr lang="ja-JP" altLang="en-US" sz="1000" dirty="0" smtClean="0"/>
              <a:t>僕は教員免許を持ってるわけじゃないんで、</a:t>
            </a:r>
            <a:endParaRPr lang="en-US" altLang="ja-JP" sz="1000" dirty="0" smtClean="0"/>
          </a:p>
          <a:p>
            <a:pPr>
              <a:buSzPct val="25000"/>
            </a:pPr>
            <a:r>
              <a:rPr lang="en-US" altLang="ja-JP" sz="1000" dirty="0" smtClean="0"/>
              <a:t>PC</a:t>
            </a:r>
            <a:r>
              <a:rPr lang="ja-JP" altLang="en-US" sz="1000" dirty="0" smtClean="0"/>
              <a:t>とにらめっこ状態になっちゃうかもしれませんが、</a:t>
            </a:r>
            <a:r>
              <a:rPr lang="en-US" altLang="ja-JP" sz="1000" dirty="0" smtClean="0"/>
              <a:t/>
            </a:r>
            <a:br>
              <a:rPr lang="en-US" altLang="ja-JP" sz="1000" dirty="0" smtClean="0"/>
            </a:br>
            <a:r>
              <a:rPr lang="ja-JP" altLang="en-US" sz="1000" dirty="0" smtClean="0"/>
              <a:t>そこらへんはご愛嬌で</a:t>
            </a:r>
            <a:r>
              <a:rPr lang="mr-IN" altLang="ja-JP" sz="1000" dirty="0" smtClean="0"/>
              <a:t>…</a:t>
            </a:r>
            <a:r>
              <a:rPr lang="ja-JP" altLang="en-US" sz="1000" dirty="0" smtClean="0"/>
              <a:t>。</a:t>
            </a:r>
            <a:endParaRPr lang="en-US" altLang="ja-JP" sz="1000" dirty="0" smtClean="0"/>
          </a:p>
          <a:p>
            <a:pPr>
              <a:buSzPct val="25000"/>
            </a:pPr>
            <a:endParaRPr lang="en-US" altLang="ja-JP" sz="1000" dirty="0" smtClean="0"/>
          </a:p>
          <a:p>
            <a:pPr>
              <a:buSzPct val="25000"/>
            </a:pPr>
            <a:r>
              <a:rPr lang="ja-JP" altLang="en-US" sz="1000" dirty="0" smtClean="0"/>
              <a:t>わからない事があったら気軽に聞いてみてもらえればと思います！</a:t>
            </a:r>
            <a:r>
              <a:rPr lang="en-US" altLang="ja-JP" sz="1000" dirty="0" smtClean="0"/>
              <a:t/>
            </a:r>
            <a:br>
              <a:rPr lang="en-US" altLang="ja-JP" sz="1000" dirty="0" smtClean="0"/>
            </a:br>
            <a:r>
              <a:rPr lang="ja-JP" altLang="en-US" sz="1000" dirty="0" smtClean="0"/>
              <a:t>わからない事もあるのでそうしたらググります。</a:t>
            </a:r>
            <a:r>
              <a:rPr lang="en-US" altLang="ja-JP" sz="1000" dirty="0" smtClean="0"/>
              <a:t/>
            </a:r>
            <a:br>
              <a:rPr lang="en-US" altLang="ja-JP" sz="1000" dirty="0" smtClean="0"/>
            </a:br>
            <a:r>
              <a:rPr lang="en-US" altLang="ja-JP" sz="1000" dirty="0" smtClean="0"/>
              <a:t/>
            </a:r>
            <a:br>
              <a:rPr lang="en-US" altLang="ja-JP" sz="1000" dirty="0" smtClean="0"/>
            </a:br>
            <a:r>
              <a:rPr lang="ja-JP" altLang="en-US" sz="1000" dirty="0" smtClean="0"/>
              <a:t>では、宜しくお願いします。</a:t>
            </a:r>
            <a:endParaRPr lang="en-US" altLang="ja-JP" sz="1000" dirty="0" smtClean="0"/>
          </a:p>
        </p:txBody>
      </p:sp>
    </p:spTree>
    <p:extLst>
      <p:ext uri="{BB962C8B-B14F-4D97-AF65-F5344CB8AC3E}">
        <p14:creationId xmlns:p14="http://schemas.microsoft.com/office/powerpoint/2010/main" val="79849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000" dirty="0" smtClean="0"/>
              <a:t>有線の場合は</a:t>
            </a:r>
            <a:r>
              <a:rPr lang="en-US" altLang="ja-JP" sz="1000" dirty="0" smtClean="0"/>
              <a:t>LAN</a:t>
            </a:r>
            <a:r>
              <a:rPr lang="ja-JP" altLang="en-US" sz="1000" dirty="0" smtClean="0"/>
              <a:t>ケーブル、</a:t>
            </a:r>
            <a:r>
              <a:rPr lang="en-US" altLang="ja-JP" sz="1000" dirty="0" smtClean="0"/>
              <a:t/>
            </a:r>
            <a:br>
              <a:rPr lang="en-US" altLang="ja-JP" sz="1000" dirty="0" smtClean="0"/>
            </a:br>
            <a:r>
              <a:rPr lang="ja-JP" altLang="en-US" sz="1000" dirty="0" smtClean="0"/>
              <a:t>無線の場合は</a:t>
            </a:r>
            <a:r>
              <a:rPr lang="en-US" altLang="ja-JP" sz="1000" dirty="0" err="1" smtClean="0"/>
              <a:t>Wifi</a:t>
            </a:r>
            <a:r>
              <a:rPr lang="ja-JP" altLang="en-US" sz="1000" dirty="0" smtClean="0"/>
              <a:t>ルータを使用して、アクセスポイントを共有することで通信できます。</a:t>
            </a:r>
            <a:r>
              <a:rPr lang="en-US" altLang="ja-JP" sz="1000" dirty="0" smtClean="0"/>
              <a:t/>
            </a:r>
            <a:br>
              <a:rPr lang="en-US" altLang="ja-JP" sz="1000" dirty="0" smtClean="0"/>
            </a:br>
            <a:r>
              <a:rPr lang="ja-JP" altLang="en-US" sz="1000" dirty="0" smtClean="0"/>
              <a:t>要は、同じ</a:t>
            </a:r>
            <a:r>
              <a:rPr lang="en-US" altLang="ja-JP" sz="1000" dirty="0" err="1" smtClean="0"/>
              <a:t>Wifi</a:t>
            </a:r>
            <a:r>
              <a:rPr lang="ja-JP" altLang="en-US" sz="1000" dirty="0" smtClean="0"/>
              <a:t>に接続していれば、</a:t>
            </a:r>
            <a:r>
              <a:rPr lang="en-US" altLang="ja-JP" sz="1000" dirty="0" smtClean="0"/>
              <a:t>PC</a:t>
            </a:r>
            <a:r>
              <a:rPr lang="ja-JP" altLang="en-US" sz="1000" dirty="0" smtClean="0"/>
              <a:t>側から</a:t>
            </a:r>
            <a:r>
              <a:rPr lang="en-US" altLang="ja-JP" sz="1000" dirty="0" smtClean="0"/>
              <a:t>NAO</a:t>
            </a:r>
            <a:r>
              <a:rPr lang="ja-JP" altLang="en-US" sz="1000" dirty="0" smtClean="0"/>
              <a:t>を検知できるようになります。</a:t>
            </a:r>
            <a:endParaRPr lang="en-US" altLang="ja-JP" sz="1000" dirty="0" smtClean="0"/>
          </a:p>
          <a:p>
            <a:pPr>
              <a:buSzPct val="25000"/>
            </a:pPr>
            <a:endParaRPr sz="1000" dirty="0"/>
          </a:p>
        </p:txBody>
      </p:sp>
    </p:spTree>
    <p:extLst>
      <p:ext uri="{BB962C8B-B14F-4D97-AF65-F5344CB8AC3E}">
        <p14:creationId xmlns:p14="http://schemas.microsoft.com/office/powerpoint/2010/main" val="412947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altLang="ja-JP" sz="1000" dirty="0" smtClean="0"/>
              <a:t>NAO</a:t>
            </a:r>
            <a:r>
              <a:rPr lang="ja-JP" altLang="en-US" sz="1000" dirty="0" smtClean="0"/>
              <a:t>の電源を入れて、立ち上がったのを確認したら</a:t>
            </a:r>
            <a:r>
              <a:rPr lang="en-US" altLang="ja-JP" sz="1000" dirty="0" smtClean="0"/>
              <a:t/>
            </a:r>
            <a:br>
              <a:rPr lang="en-US" altLang="ja-JP" sz="1000" dirty="0" smtClean="0"/>
            </a:br>
            <a:r>
              <a:rPr lang="ja-JP" altLang="en-US" sz="1000" dirty="0" smtClean="0"/>
              <a:t>コレグラフを起動して、</a:t>
            </a:r>
            <a:r>
              <a:rPr lang="en-US" altLang="ja-JP" sz="1000" dirty="0" smtClean="0"/>
              <a:t>[</a:t>
            </a:r>
            <a:r>
              <a:rPr lang="ja-JP" altLang="en-US" sz="1000" dirty="0" smtClean="0"/>
              <a:t>接続</a:t>
            </a:r>
            <a:r>
              <a:rPr lang="en-US" altLang="ja-JP" sz="1000" dirty="0" smtClean="0"/>
              <a:t>]</a:t>
            </a:r>
            <a:r>
              <a:rPr lang="ja-JP" altLang="en-US" sz="1000" dirty="0" smtClean="0"/>
              <a:t>ボタンを押して、接続したい</a:t>
            </a:r>
            <a:r>
              <a:rPr lang="en-US" altLang="ja-JP" sz="1000" dirty="0" smtClean="0"/>
              <a:t>NAO</a:t>
            </a:r>
            <a:r>
              <a:rPr lang="ja-JP" altLang="en-US" sz="1000" dirty="0" smtClean="0"/>
              <a:t>をダブルクリックしてください。</a:t>
            </a:r>
            <a:r>
              <a:rPr lang="en-US" altLang="ja-JP" sz="1000" dirty="0" smtClean="0"/>
              <a:t/>
            </a:r>
            <a:br>
              <a:rPr lang="en-US" altLang="ja-JP" sz="1000" dirty="0" smtClean="0"/>
            </a:br>
            <a:endParaRPr lang="en-US" altLang="ja-JP" sz="1000" dirty="0" smtClean="0"/>
          </a:p>
          <a:p>
            <a:pPr>
              <a:buSzPct val="25000"/>
            </a:pPr>
            <a:r>
              <a:rPr lang="ja-JP" altLang="en-US" sz="1000" dirty="0" smtClean="0"/>
              <a:t>接続したい</a:t>
            </a:r>
            <a:r>
              <a:rPr lang="en-US" altLang="ja-JP" sz="1000" dirty="0" smtClean="0"/>
              <a:t>NAO</a:t>
            </a:r>
            <a:r>
              <a:rPr lang="ja-JP" altLang="en-US" sz="1000" dirty="0" smtClean="0"/>
              <a:t>が表示されない場合は</a:t>
            </a:r>
            <a:r>
              <a:rPr lang="en-US" altLang="ja-JP" sz="1000" dirty="0" smtClean="0"/>
              <a:t>LAN</a:t>
            </a:r>
            <a:r>
              <a:rPr lang="ja-JP" altLang="en-US" sz="1000" dirty="0" smtClean="0"/>
              <a:t>ケーブルが正しく接続されているか、</a:t>
            </a:r>
            <a:r>
              <a:rPr lang="en-US" altLang="ja-JP" sz="1000" dirty="0" smtClean="0"/>
              <a:t/>
            </a:r>
            <a:br>
              <a:rPr lang="en-US" altLang="ja-JP" sz="1000" dirty="0" smtClean="0"/>
            </a:br>
            <a:r>
              <a:rPr lang="en-US" altLang="ja-JP" sz="1000" dirty="0" smtClean="0"/>
              <a:t>NAO</a:t>
            </a:r>
            <a:r>
              <a:rPr lang="ja-JP" altLang="en-US" sz="1000" dirty="0" smtClean="0"/>
              <a:t>が任意の</a:t>
            </a:r>
            <a:r>
              <a:rPr lang="en-US" altLang="ja-JP" sz="1000" dirty="0" err="1" smtClean="0"/>
              <a:t>Wifi</a:t>
            </a:r>
            <a:r>
              <a:rPr lang="ja-JP" altLang="en-US" sz="1000" dirty="0" smtClean="0"/>
              <a:t>に接続されているかどうか確認して、</a:t>
            </a:r>
            <a:r>
              <a:rPr lang="en-US" altLang="ja-JP" sz="1000" dirty="0" smtClean="0"/>
              <a:t/>
            </a:r>
            <a:br>
              <a:rPr lang="en-US" altLang="ja-JP" sz="1000" dirty="0" smtClean="0"/>
            </a:br>
            <a:r>
              <a:rPr lang="ja-JP" altLang="en-US" sz="1000" dirty="0" smtClean="0"/>
              <a:t>右側にある固定</a:t>
            </a:r>
            <a:r>
              <a:rPr lang="en-US" altLang="ja-JP" sz="1000" dirty="0" smtClean="0"/>
              <a:t>IP,</a:t>
            </a:r>
            <a:r>
              <a:rPr lang="ja-JP" altLang="en-US" sz="1000" dirty="0" smtClean="0"/>
              <a:t>ホスト名入力欄に</a:t>
            </a:r>
            <a:endParaRPr lang="en-US" altLang="ja-JP" sz="1000" dirty="0" smtClean="0"/>
          </a:p>
          <a:p>
            <a:pPr>
              <a:buSzPct val="25000"/>
            </a:pPr>
            <a:r>
              <a:rPr lang="en-US" altLang="ja-JP" sz="1000" dirty="0" smtClean="0"/>
              <a:t>IP</a:t>
            </a:r>
            <a:r>
              <a:rPr lang="ja-JP" altLang="en-US" sz="1000" dirty="0" smtClean="0"/>
              <a:t>あるいはホスト名</a:t>
            </a:r>
            <a:r>
              <a:rPr lang="en-US" altLang="ja-JP" sz="1000" dirty="0" smtClean="0"/>
              <a:t>(***.local)</a:t>
            </a:r>
            <a:r>
              <a:rPr lang="ja-JP" altLang="en-US" sz="1000" dirty="0" smtClean="0"/>
              <a:t>を入力して</a:t>
            </a:r>
            <a:r>
              <a:rPr lang="en-US" altLang="ja-JP" sz="1000" dirty="0" smtClean="0"/>
              <a:t>[</a:t>
            </a:r>
            <a:r>
              <a:rPr lang="ja-JP" altLang="en-US" sz="1000" dirty="0" smtClean="0"/>
              <a:t>選択</a:t>
            </a:r>
            <a:r>
              <a:rPr lang="en-US" altLang="ja-JP" sz="1000" dirty="0" smtClean="0"/>
              <a:t>]</a:t>
            </a:r>
            <a:r>
              <a:rPr lang="ja-JP" altLang="en-US" sz="1000" dirty="0" smtClean="0"/>
              <a:t>ボタンを押して下さい。</a:t>
            </a:r>
            <a:endParaRPr lang="en-US" altLang="ja-JP" sz="1000" dirty="0" smtClean="0"/>
          </a:p>
          <a:p>
            <a:pPr>
              <a:buSzPct val="25000"/>
            </a:pPr>
            <a:endParaRPr lang="en-US" altLang="ja-JP" sz="1000" dirty="0" smtClean="0"/>
          </a:p>
          <a:p>
            <a:pPr>
              <a:buSzPct val="25000"/>
            </a:pPr>
            <a:r>
              <a:rPr lang="ja-JP" altLang="en-US" sz="1000" dirty="0" smtClean="0"/>
              <a:t>これでも接続されない場合は</a:t>
            </a:r>
            <a:endParaRPr lang="en-US" altLang="ja-JP" sz="1000" dirty="0" smtClean="0"/>
          </a:p>
          <a:p>
            <a:pPr>
              <a:buSzPct val="25000"/>
            </a:pPr>
            <a:r>
              <a:rPr lang="ja-JP" altLang="en-US" sz="1000" dirty="0" smtClean="0"/>
              <a:t>コレグラフと</a:t>
            </a:r>
            <a:r>
              <a:rPr lang="en-US" altLang="ja-JP" sz="1000" dirty="0" smtClean="0"/>
              <a:t>NAO</a:t>
            </a:r>
            <a:r>
              <a:rPr lang="ja-JP" altLang="en-US" sz="1000" dirty="0" smtClean="0"/>
              <a:t>を再起動してください。</a:t>
            </a:r>
            <a:endParaRPr lang="en-US" altLang="ja-JP" sz="1000" dirty="0" smtClean="0"/>
          </a:p>
        </p:txBody>
      </p:sp>
    </p:spTree>
    <p:extLst>
      <p:ext uri="{BB962C8B-B14F-4D97-AF65-F5344CB8AC3E}">
        <p14:creationId xmlns:p14="http://schemas.microsoft.com/office/powerpoint/2010/main" val="1888027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コレグラフ左側に表示されているファイル一覧は、</a:t>
            </a:r>
            <a:r>
              <a:rPr kumimoji="1" lang="en-US" altLang="ja-JP" dirty="0" smtClean="0"/>
              <a:t>NAO</a:t>
            </a:r>
            <a:r>
              <a:rPr kumimoji="1" lang="ja-JP" altLang="en-US" dirty="0" smtClean="0"/>
              <a:t>アプリの構成ファイルです。</a:t>
            </a:r>
            <a:endParaRPr kumimoji="1" lang="en-US" altLang="ja-JP" dirty="0" smtClean="0"/>
          </a:p>
          <a:p>
            <a:r>
              <a:rPr kumimoji="1" lang="en-US" altLang="ja-JP" dirty="0" smtClean="0"/>
              <a:t>&lt;</a:t>
            </a:r>
            <a:r>
              <a:rPr kumimoji="1" lang="ja-JP" altLang="en-US" dirty="0" smtClean="0"/>
              <a:t>各ファイルの説明</a:t>
            </a:r>
            <a:r>
              <a:rPr kumimoji="1" lang="en-US" altLang="ja-JP" dirty="0" smtClean="0"/>
              <a:t>&gt;</a:t>
            </a:r>
          </a:p>
          <a:p>
            <a:endParaRPr kumimoji="1" lang="en-US" altLang="ja-JP" dirty="0" smtClean="0"/>
          </a:p>
          <a:p>
            <a:r>
              <a:rPr kumimoji="1" lang="en-US" altLang="ja-JP" dirty="0" smtClean="0"/>
              <a:t>Behavior</a:t>
            </a:r>
            <a:r>
              <a:rPr kumimoji="1" lang="ja-JP" altLang="en-US" dirty="0" smtClean="0"/>
              <a:t>は</a:t>
            </a:r>
            <a:r>
              <a:rPr kumimoji="1" lang="en-US" altLang="ja-JP" dirty="0" smtClean="0"/>
              <a:t>android</a:t>
            </a:r>
            <a:r>
              <a:rPr kumimoji="1" lang="ja-JP" altLang="en-US" dirty="0" smtClean="0"/>
              <a:t>等でいう</a:t>
            </a:r>
            <a:r>
              <a:rPr kumimoji="1" lang="en-US" altLang="ja-JP" dirty="0" smtClean="0"/>
              <a:t>Activity</a:t>
            </a:r>
            <a:r>
              <a:rPr kumimoji="1" lang="ja-JP" altLang="en-US" dirty="0" smtClean="0"/>
              <a:t>のようなものだと思って頂ければと思います。</a:t>
            </a:r>
            <a:endParaRPr kumimoji="1" lang="en-US" altLang="ja-JP" dirty="0" smtClean="0"/>
          </a:p>
          <a:p>
            <a:r>
              <a:rPr kumimoji="1" lang="ja-JP" altLang="en-US" dirty="0" smtClean="0"/>
              <a:t>ウェブページでいう</a:t>
            </a:r>
            <a:r>
              <a:rPr kumimoji="1" lang="en-US" altLang="ja-JP" dirty="0" smtClean="0"/>
              <a:t>HTML</a:t>
            </a:r>
            <a:r>
              <a:rPr kumimoji="1" lang="ja-JP" altLang="en-US" dirty="0" smtClean="0"/>
              <a:t>ファイルのようなものだと思って頂ければと思います。</a:t>
            </a:r>
            <a:endParaRPr kumimoji="1" lang="en-US" altLang="ja-JP" dirty="0" smtClean="0"/>
          </a:p>
          <a:p>
            <a:r>
              <a:rPr kumimoji="1" lang="en-US" altLang="ja-JP" dirty="0" smtClean="0"/>
              <a:t>Behavior</a:t>
            </a:r>
            <a:r>
              <a:rPr kumimoji="1" lang="ja-JP" altLang="en-US" dirty="0" smtClean="0"/>
              <a:t>を呼び出すと、そこに記述されている処理を行った後にその</a:t>
            </a:r>
            <a:r>
              <a:rPr kumimoji="1" lang="en-US" altLang="ja-JP" dirty="0" smtClean="0"/>
              <a:t>Behavior</a:t>
            </a:r>
            <a:r>
              <a:rPr kumimoji="1" lang="ja-JP" altLang="en-US" dirty="0" smtClean="0"/>
              <a:t>が終了すると</a:t>
            </a:r>
            <a:r>
              <a:rPr kumimoji="1" lang="en-US" altLang="ja-JP" dirty="0" smtClean="0"/>
              <a:t/>
            </a:r>
            <a:br>
              <a:rPr kumimoji="1" lang="en-US" altLang="ja-JP" dirty="0" smtClean="0"/>
            </a:br>
            <a:r>
              <a:rPr kumimoji="1" lang="ja-JP" altLang="en-US" dirty="0" smtClean="0"/>
              <a:t>元の呼び出し元に戻ってきます。</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NAO</a:t>
            </a:r>
            <a:r>
              <a:rPr kumimoji="1" lang="ja-JP" altLang="en-US" dirty="0" smtClean="0"/>
              <a:t>のアプリを開発する際に、編集するファイルは</a:t>
            </a:r>
            <a:r>
              <a:rPr kumimoji="1" lang="en-US" altLang="ja-JP" dirty="0" smtClean="0"/>
              <a:t>behavior</a:t>
            </a:r>
            <a:r>
              <a:rPr kumimoji="1" lang="ja-JP" altLang="en-US" dirty="0" smtClean="0"/>
              <a:t>がほとんどです。</a:t>
            </a:r>
            <a:endParaRPr kumimoji="1" lang="en-US" altLang="ja-JP" dirty="0" smtClean="0"/>
          </a:p>
        </p:txBody>
      </p:sp>
    </p:spTree>
    <p:extLst>
      <p:ext uri="{BB962C8B-B14F-4D97-AF65-F5344CB8AC3E}">
        <p14:creationId xmlns:p14="http://schemas.microsoft.com/office/powerpoint/2010/main" val="971429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アプリを保存するにはツールバーにある</a:t>
            </a:r>
            <a:r>
              <a:rPr kumimoji="1" lang="en-US" altLang="ja-JP" dirty="0" smtClean="0"/>
              <a:t>[</a:t>
            </a:r>
            <a:r>
              <a:rPr kumimoji="1" lang="ja-JP" altLang="en-US" dirty="0" smtClean="0"/>
              <a:t>プロジェクトを保存</a:t>
            </a:r>
            <a:r>
              <a:rPr kumimoji="1" lang="en-US" altLang="ja-JP" dirty="0" smtClean="0"/>
              <a:t>]</a:t>
            </a:r>
            <a:r>
              <a:rPr kumimoji="1" lang="ja-JP" altLang="en-US" dirty="0" smtClean="0"/>
              <a:t>ボタンを押して、プロジェクトに穴目をつけて、作成場所を決めたら保存しましょう。</a:t>
            </a:r>
            <a:endParaRPr kumimoji="1" lang="en-US" altLang="ja-JP" dirty="0" smtClean="0"/>
          </a:p>
          <a:p>
            <a:r>
              <a:rPr kumimoji="1" lang="ja-JP" altLang="en-US" dirty="0" smtClean="0"/>
              <a:t>正常に保存されるとプロパティボタン上野プロジェクト名が変わります。</a:t>
            </a:r>
            <a:endParaRPr kumimoji="1" lang="ja-JP" altLang="en-US" dirty="0"/>
          </a:p>
        </p:txBody>
      </p:sp>
    </p:spTree>
    <p:extLst>
      <p:ext uri="{BB962C8B-B14F-4D97-AF65-F5344CB8AC3E}">
        <p14:creationId xmlns:p14="http://schemas.microsoft.com/office/powerpoint/2010/main" val="35783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以前編集したアプリ、あるいは外部から保存したアプリを開くには</a:t>
            </a:r>
            <a:endParaRPr kumimoji="1" lang="en-US" altLang="ja-JP" dirty="0" smtClean="0"/>
          </a:p>
          <a:p>
            <a:r>
              <a:rPr kumimoji="1" lang="ja-JP" altLang="en-US" dirty="0" smtClean="0"/>
              <a:t>コレグラフの</a:t>
            </a:r>
            <a:r>
              <a:rPr kumimoji="1" lang="en-US" altLang="ja-JP" dirty="0" smtClean="0"/>
              <a:t>[</a:t>
            </a:r>
            <a:r>
              <a:rPr kumimoji="1" lang="ja-JP" altLang="en-US" dirty="0" smtClean="0"/>
              <a:t>プロジェクトを開く</a:t>
            </a:r>
            <a:r>
              <a:rPr kumimoji="1" lang="en-US" altLang="ja-JP" dirty="0" smtClean="0"/>
              <a:t>]</a:t>
            </a:r>
            <a:r>
              <a:rPr kumimoji="1" lang="ja-JP" altLang="en-US" dirty="0" smtClean="0"/>
              <a:t>ボタンを押して、任意の</a:t>
            </a:r>
            <a:r>
              <a:rPr kumimoji="1" lang="en-US" altLang="ja-JP" dirty="0" err="1" smtClean="0"/>
              <a:t>pml</a:t>
            </a:r>
            <a:r>
              <a:rPr kumimoji="1" lang="ja-JP" altLang="en-US" dirty="0" smtClean="0"/>
              <a:t>ファイルを選択してプロジェクトを開きます。</a:t>
            </a:r>
            <a:endParaRPr kumimoji="1" lang="ja-JP" altLang="en-US" dirty="0"/>
          </a:p>
        </p:txBody>
      </p:sp>
    </p:spTree>
    <p:extLst>
      <p:ext uri="{BB962C8B-B14F-4D97-AF65-F5344CB8AC3E}">
        <p14:creationId xmlns:p14="http://schemas.microsoft.com/office/powerpoint/2010/main" val="1233606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プロジェクトの名前やアプリケーション</a:t>
            </a:r>
            <a:r>
              <a:rPr kumimoji="1" lang="en-US" altLang="ja-JP" dirty="0" smtClean="0"/>
              <a:t>ID</a:t>
            </a:r>
            <a:r>
              <a:rPr kumimoji="1" lang="ja-JP" altLang="en-US" dirty="0" smtClean="0"/>
              <a:t>、バージョン、使用言語や概要を編集する場合は、</a:t>
            </a:r>
            <a:endParaRPr kumimoji="1" lang="en-US" altLang="ja-JP" dirty="0" smtClean="0"/>
          </a:p>
          <a:p>
            <a:r>
              <a:rPr kumimoji="1" lang="ja-JP" altLang="en-US" dirty="0" smtClean="0"/>
              <a:t>コレグラフ左上のあるプロジェクトの内容タブの</a:t>
            </a:r>
            <a:r>
              <a:rPr kumimoji="1" lang="en-US" altLang="ja-JP" dirty="0" smtClean="0"/>
              <a:t>[</a:t>
            </a:r>
            <a:r>
              <a:rPr kumimoji="1" lang="ja-JP" altLang="en-US" dirty="0" smtClean="0"/>
              <a:t>プロパティ</a:t>
            </a:r>
            <a:r>
              <a:rPr kumimoji="1" lang="en-US" altLang="ja-JP" dirty="0" smtClean="0"/>
              <a:t>]</a:t>
            </a:r>
            <a:r>
              <a:rPr kumimoji="1" lang="ja-JP" altLang="en-US" dirty="0" smtClean="0"/>
              <a:t>ボタンを押して、</a:t>
            </a:r>
            <a:r>
              <a:rPr kumimoji="1" lang="en-US" altLang="ja-JP" dirty="0" smtClean="0"/>
              <a:t/>
            </a:r>
            <a:br>
              <a:rPr kumimoji="1" lang="en-US" altLang="ja-JP" dirty="0" smtClean="0"/>
            </a:br>
            <a:r>
              <a:rPr kumimoji="1" lang="ja-JP" altLang="en-US" dirty="0" smtClean="0"/>
              <a:t>プロジェクトのプロパティウィンドウを開きます。</a:t>
            </a:r>
            <a:endParaRPr kumimoji="1" lang="en-US" altLang="ja-JP" dirty="0" smtClean="0"/>
          </a:p>
          <a:p>
            <a:endParaRPr kumimoji="1" lang="en-US" altLang="ja-JP" dirty="0" smtClean="0"/>
          </a:p>
          <a:p>
            <a:r>
              <a:rPr kumimoji="1" lang="ja-JP" altLang="en-US" dirty="0" smtClean="0"/>
              <a:t>変更したら必ず右下の</a:t>
            </a:r>
            <a:r>
              <a:rPr kumimoji="1" lang="en-US" altLang="ja-JP" dirty="0" smtClean="0"/>
              <a:t>[OK]</a:t>
            </a:r>
            <a:r>
              <a:rPr kumimoji="1" lang="ja-JP" altLang="en-US" dirty="0" smtClean="0"/>
              <a:t>ボタンを押して下さい。</a:t>
            </a:r>
            <a:endParaRPr kumimoji="1" lang="en-US" altLang="ja-JP" dirty="0" smtClean="0"/>
          </a:p>
          <a:p>
            <a:r>
              <a:rPr kumimoji="1" lang="ja-JP" altLang="en-US" dirty="0" smtClean="0"/>
              <a:t>押さないと編集した内容が反映されません。</a:t>
            </a:r>
            <a:endParaRPr kumimoji="1" lang="ja-JP" altLang="en-US" dirty="0"/>
          </a:p>
        </p:txBody>
      </p:sp>
    </p:spTree>
    <p:extLst>
      <p:ext uri="{BB962C8B-B14F-4D97-AF65-F5344CB8AC3E}">
        <p14:creationId xmlns:p14="http://schemas.microsoft.com/office/powerpoint/2010/main" val="20072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ja-JP" altLang="en-US" dirty="0" smtClean="0"/>
              <a:t>コレグラフで</a:t>
            </a:r>
            <a:r>
              <a:rPr lang="en-US" altLang="ja-JP" dirty="0" smtClean="0"/>
              <a:t>NAO</a:t>
            </a:r>
            <a:r>
              <a:rPr lang="ja-JP" altLang="en-US" dirty="0" smtClean="0"/>
              <a:t>のプログラミングを行う歳、以下の</a:t>
            </a:r>
            <a:r>
              <a:rPr lang="en-US" altLang="ja-JP" dirty="0" smtClean="0"/>
              <a:t>2</a:t>
            </a:r>
            <a:r>
              <a:rPr lang="ja-JP" altLang="en-US" dirty="0" smtClean="0"/>
              <a:t>通りの開発方法があります。</a:t>
            </a:r>
            <a:r>
              <a:rPr lang="en-US" altLang="ja-JP" dirty="0" smtClean="0"/>
              <a:t/>
            </a:r>
            <a:br>
              <a:rPr lang="en-US" altLang="ja-JP" dirty="0" smtClean="0"/>
            </a:br>
            <a:r>
              <a:rPr lang="ja-JP" altLang="en-US" dirty="0" smtClean="0"/>
              <a:t>・実機の</a:t>
            </a:r>
            <a:r>
              <a:rPr lang="en-US" altLang="ja-JP" dirty="0" smtClean="0"/>
              <a:t>NAO</a:t>
            </a:r>
            <a:r>
              <a:rPr lang="ja-JP" altLang="en-US" dirty="0" smtClean="0"/>
              <a:t>に接続する</a:t>
            </a:r>
            <a:endParaRPr lang="en-US" altLang="ja-JP" dirty="0" smtClean="0"/>
          </a:p>
          <a:p>
            <a:r>
              <a:rPr lang="ja-JP" altLang="en-US" dirty="0" smtClean="0"/>
              <a:t>・コレグラフを起動した時に自動的に立ち上がるバーチャルロボットで接続する</a:t>
            </a:r>
            <a:endParaRPr lang="en-US" altLang="ja-JP" dirty="0" smtClean="0"/>
          </a:p>
          <a:p>
            <a:endParaRPr lang="en-US" dirty="0" smtClean="0"/>
          </a:p>
          <a:p>
            <a:r>
              <a:rPr lang="ja-JP" altLang="en-US" dirty="0" smtClean="0"/>
              <a:t>バーチャルロボットにできない事は</a:t>
            </a:r>
            <a:endParaRPr lang="en-US" altLang="ja-JP" dirty="0" smtClean="0"/>
          </a:p>
          <a:p>
            <a:r>
              <a:rPr lang="ja-JP" altLang="en-US" dirty="0" smtClean="0"/>
              <a:t>・関節固定の制御</a:t>
            </a:r>
            <a:endParaRPr lang="en-US" altLang="ja-JP" dirty="0" smtClean="0"/>
          </a:p>
          <a:p>
            <a:r>
              <a:rPr lang="ja-JP" altLang="en-US" dirty="0" smtClean="0"/>
              <a:t>・音声録音</a:t>
            </a:r>
            <a:endParaRPr lang="en-US" altLang="ja-JP" dirty="0" smtClean="0"/>
          </a:p>
          <a:p>
            <a:r>
              <a:rPr lang="ja-JP" altLang="en-US" dirty="0" smtClean="0"/>
              <a:t>・音声位置追跡</a:t>
            </a:r>
            <a:endParaRPr lang="en-US" altLang="ja-JP" dirty="0" smtClean="0"/>
          </a:p>
          <a:p>
            <a:r>
              <a:rPr lang="ja-JP" altLang="en-US" dirty="0" smtClean="0"/>
              <a:t>・画像認識</a:t>
            </a:r>
            <a:endParaRPr lang="en-US" altLang="ja-JP" dirty="0" smtClean="0"/>
          </a:p>
          <a:p>
            <a:r>
              <a:rPr lang="ja-JP" altLang="en-US" dirty="0" smtClean="0"/>
              <a:t>・タッチセンサー</a:t>
            </a:r>
            <a:endParaRPr lang="en-US" altLang="ja-JP" dirty="0" smtClean="0"/>
          </a:p>
          <a:p>
            <a:r>
              <a:rPr lang="ja-JP" altLang="en-US" dirty="0" smtClean="0"/>
              <a:t>・ソナーセンサー</a:t>
            </a:r>
            <a:endParaRPr lang="en-US" altLang="ja-JP" dirty="0" smtClean="0"/>
          </a:p>
          <a:p>
            <a:r>
              <a:rPr lang="ja-JP" altLang="en-US" dirty="0" smtClean="0"/>
              <a:t>・抑揚調節</a:t>
            </a:r>
            <a:endParaRPr lang="en-US" altLang="ja-JP" dirty="0" smtClean="0"/>
          </a:p>
          <a:p>
            <a:r>
              <a:rPr lang="ja-JP" altLang="en-US" dirty="0" smtClean="0"/>
              <a:t>になります。</a:t>
            </a:r>
            <a:r>
              <a:rPr lang="en-US" altLang="ja-JP" dirty="0" smtClean="0"/>
              <a:t/>
            </a:r>
            <a:br>
              <a:rPr lang="en-US" altLang="ja-JP" dirty="0" smtClean="0"/>
            </a:br>
            <a:r>
              <a:rPr lang="en-US" altLang="ja-JP" dirty="0" smtClean="0"/>
              <a:t/>
            </a:r>
            <a:br>
              <a:rPr lang="en-US" altLang="ja-JP" dirty="0" smtClean="0"/>
            </a:br>
            <a:r>
              <a:rPr lang="ja-JP" altLang="en-US" dirty="0" smtClean="0"/>
              <a:t>これは余談ですが、</a:t>
            </a:r>
            <a:endParaRPr lang="en-US" altLang="ja-JP" dirty="0" smtClean="0"/>
          </a:p>
          <a:p>
            <a:r>
              <a:rPr lang="en-US" altLang="ja-JP" dirty="0" smtClean="0"/>
              <a:t>NAO</a:t>
            </a:r>
            <a:r>
              <a:rPr lang="ja-JP" altLang="en-US" dirty="0" smtClean="0"/>
              <a:t>のアプリ開発に</a:t>
            </a:r>
            <a:r>
              <a:rPr lang="en-US" altLang="ja-JP" dirty="0" smtClean="0"/>
              <a:t>NAO</a:t>
            </a:r>
            <a:r>
              <a:rPr lang="ja-JP" altLang="en-US" dirty="0" smtClean="0"/>
              <a:t>は最低</a:t>
            </a:r>
            <a:r>
              <a:rPr lang="en-US" altLang="ja-JP" dirty="0" smtClean="0"/>
              <a:t>2,3</a:t>
            </a:r>
            <a:r>
              <a:rPr lang="ja-JP" altLang="en-US" dirty="0" smtClean="0"/>
              <a:t>台は必要かと思います。</a:t>
            </a:r>
            <a:r>
              <a:rPr lang="en-US" altLang="ja-JP" dirty="0" smtClean="0"/>
              <a:t/>
            </a:r>
            <a:br>
              <a:rPr lang="en-US" altLang="ja-JP" dirty="0" smtClean="0"/>
            </a:br>
            <a:r>
              <a:rPr lang="en-US" altLang="ja-JP" dirty="0" smtClean="0"/>
              <a:t/>
            </a:r>
            <a:br>
              <a:rPr lang="en-US" altLang="ja-JP" dirty="0" smtClean="0"/>
            </a:br>
            <a:r>
              <a:rPr lang="ja-JP" altLang="en-US" dirty="0" smtClean="0"/>
              <a:t>その理由としては、案件のアプリ開発で</a:t>
            </a:r>
            <a:endParaRPr lang="en-US" altLang="ja-JP" dirty="0" smtClean="0"/>
          </a:p>
          <a:p>
            <a:r>
              <a:rPr lang="ja-JP" altLang="en-US" dirty="0" smtClean="0"/>
              <a:t>バーチャルロボットでの作業は、あくまで動作のチェック程度にしか使えません。</a:t>
            </a:r>
            <a:endParaRPr lang="en-US" altLang="ja-JP" dirty="0" smtClean="0"/>
          </a:p>
          <a:p>
            <a:r>
              <a:rPr lang="ja-JP" altLang="en-US" dirty="0" smtClean="0"/>
              <a:t>バーチャルで開発したモーションを実機で実行すると、慣性や摩擦の影響で、創造とは違った動きをする場合がありますし、</a:t>
            </a:r>
            <a:r>
              <a:rPr lang="en-US" altLang="ja-JP" dirty="0" smtClean="0"/>
              <a:t/>
            </a:r>
            <a:br>
              <a:rPr lang="en-US" altLang="ja-JP" dirty="0" smtClean="0"/>
            </a:br>
            <a:r>
              <a:rPr lang="ja-JP" altLang="en-US" dirty="0" smtClean="0"/>
              <a:t>音声認識の比率の確認や音声合成のイントネーション調節もできません。</a:t>
            </a:r>
            <a:r>
              <a:rPr lang="en-US" altLang="ja-JP" dirty="0" smtClean="0"/>
              <a:t/>
            </a:r>
            <a:br>
              <a:rPr lang="en-US" altLang="ja-JP" dirty="0" smtClean="0"/>
            </a:br>
            <a:r>
              <a:rPr lang="en-US" altLang="ja-JP" dirty="0" smtClean="0"/>
              <a:t/>
            </a:r>
            <a:br>
              <a:rPr lang="en-US" altLang="ja-JP" dirty="0" smtClean="0"/>
            </a:br>
            <a:r>
              <a:rPr lang="ja-JP" altLang="en-US" dirty="0" smtClean="0"/>
              <a:t>実機が</a:t>
            </a:r>
            <a:r>
              <a:rPr lang="en-US" altLang="ja-JP" dirty="0" smtClean="0"/>
              <a:t>2,3</a:t>
            </a:r>
            <a:r>
              <a:rPr lang="ja-JP" altLang="en-US" dirty="0" smtClean="0"/>
              <a:t>台必要と思う一番の理由は、</a:t>
            </a:r>
            <a:r>
              <a:rPr lang="en-US" altLang="ja-JP" dirty="0" smtClean="0"/>
              <a:t>HTML</a:t>
            </a:r>
            <a:r>
              <a:rPr lang="ja-JP" altLang="en-US" dirty="0" smtClean="0"/>
              <a:t>や</a:t>
            </a:r>
            <a:r>
              <a:rPr lang="en-US" altLang="ja-JP" dirty="0" smtClean="0"/>
              <a:t>iOS</a:t>
            </a:r>
            <a:r>
              <a:rPr lang="ja-JP" altLang="en-US" dirty="0" smtClean="0"/>
              <a:t>や</a:t>
            </a:r>
            <a:r>
              <a:rPr lang="en-US" altLang="ja-JP" dirty="0" smtClean="0"/>
              <a:t>android</a:t>
            </a:r>
            <a:r>
              <a:rPr lang="ja-JP" altLang="en-US" dirty="0" smtClean="0"/>
              <a:t>などの外部との連動の際に、</a:t>
            </a:r>
            <a:r>
              <a:rPr lang="en-US" altLang="ja-JP" dirty="0" smtClean="0"/>
              <a:t/>
            </a:r>
            <a:br>
              <a:rPr lang="en-US" altLang="ja-JP" dirty="0" smtClean="0"/>
            </a:br>
            <a:r>
              <a:rPr lang="en-US" altLang="ja-JP" dirty="0" smtClean="0"/>
              <a:t>NAO</a:t>
            </a:r>
            <a:r>
              <a:rPr lang="ja-JP" altLang="en-US" dirty="0" smtClean="0"/>
              <a:t>の中にある</a:t>
            </a:r>
            <a:r>
              <a:rPr lang="en-US" altLang="ja-JP" dirty="0" err="1" smtClean="0"/>
              <a:t>QiMessaging</a:t>
            </a:r>
            <a:r>
              <a:rPr lang="ja-JP" altLang="en-US" dirty="0" smtClean="0"/>
              <a:t>という機能を使うのですが、</a:t>
            </a:r>
            <a:r>
              <a:rPr lang="en-US" altLang="ja-JP" dirty="0" smtClean="0"/>
              <a:t/>
            </a:r>
            <a:br>
              <a:rPr lang="en-US" altLang="ja-JP" dirty="0" smtClean="0"/>
            </a:br>
            <a:r>
              <a:rPr lang="ja-JP" altLang="en-US" dirty="0" smtClean="0"/>
              <a:t>この機能は実機がないとテストできません。</a:t>
            </a:r>
            <a:r>
              <a:rPr lang="en-US" altLang="ja-JP" dirty="0" smtClean="0"/>
              <a:t/>
            </a:r>
            <a:br>
              <a:rPr lang="en-US" altLang="ja-JP" dirty="0" smtClean="0"/>
            </a:br>
            <a:r>
              <a:rPr lang="en-US" altLang="ja-JP" dirty="0" smtClean="0"/>
              <a:t/>
            </a:r>
            <a:br>
              <a:rPr lang="en-US" altLang="ja-JP" dirty="0" smtClean="0"/>
            </a:br>
            <a:r>
              <a:rPr lang="ja-JP" altLang="en-US" dirty="0" smtClean="0"/>
              <a:t>いくら作業を分担したとしても、モーション、音声調整、</a:t>
            </a:r>
            <a:r>
              <a:rPr lang="en-US" altLang="ja-JP" dirty="0" smtClean="0"/>
              <a:t>Python</a:t>
            </a:r>
            <a:r>
              <a:rPr lang="ja-JP" altLang="en-US" dirty="0" smtClean="0"/>
              <a:t>動作確認、外部連動などの役割ができますので</a:t>
            </a:r>
            <a:r>
              <a:rPr lang="en-US" altLang="ja-JP" dirty="0" smtClean="0"/>
              <a:t/>
            </a:r>
            <a:br>
              <a:rPr lang="en-US" altLang="ja-JP" dirty="0" smtClean="0"/>
            </a:br>
            <a:r>
              <a:rPr lang="en-US" altLang="ja-JP" dirty="0" smtClean="0"/>
              <a:t>NAO</a:t>
            </a:r>
            <a:r>
              <a:rPr lang="ja-JP" altLang="en-US" dirty="0" smtClean="0"/>
              <a:t>に不具合がおきる事を考慮すると最低</a:t>
            </a:r>
            <a:r>
              <a:rPr lang="en-US" altLang="ja-JP" dirty="0" smtClean="0"/>
              <a:t>2</a:t>
            </a:r>
            <a:r>
              <a:rPr lang="ja-JP" altLang="en-US" dirty="0" smtClean="0"/>
              <a:t>台、作業分担を考えると</a:t>
            </a:r>
            <a:r>
              <a:rPr lang="en-US" altLang="ja-JP" dirty="0" smtClean="0"/>
              <a:t>3</a:t>
            </a:r>
            <a:r>
              <a:rPr lang="ja-JP" altLang="en-US" dirty="0" smtClean="0"/>
              <a:t>台以上必要と感じます。</a:t>
            </a:r>
            <a:r>
              <a:rPr lang="en-US" altLang="ja-JP" dirty="0" smtClean="0"/>
              <a:t/>
            </a:r>
            <a:br>
              <a:rPr lang="en-US" altLang="ja-JP" dirty="0" smtClean="0"/>
            </a:br>
            <a:r>
              <a:rPr lang="ja-JP" altLang="en-US" dirty="0" smtClean="0"/>
              <a:t>案件が大きくなればなるほど、必要な</a:t>
            </a:r>
            <a:r>
              <a:rPr lang="en-US" altLang="ja-JP" dirty="0" smtClean="0"/>
              <a:t>NAO</a:t>
            </a:r>
            <a:r>
              <a:rPr lang="ja-JP" altLang="en-US" dirty="0" smtClean="0"/>
              <a:t>も増えてくると考えます。</a:t>
            </a:r>
            <a:r>
              <a:rPr lang="en-US" altLang="ja-JP" dirty="0" smtClean="0"/>
              <a:t/>
            </a:r>
            <a:br>
              <a:rPr lang="en-US" altLang="ja-JP" dirty="0" smtClean="0"/>
            </a:br>
            <a:r>
              <a:rPr lang="en-US" altLang="ja-JP" dirty="0" smtClean="0"/>
              <a:t/>
            </a:r>
            <a:br>
              <a:rPr lang="en-US" altLang="ja-JP" dirty="0" smtClean="0"/>
            </a:br>
            <a:r>
              <a:rPr lang="ja-JP" altLang="en-US" dirty="0" smtClean="0"/>
              <a:t>私が携わる</a:t>
            </a:r>
            <a:r>
              <a:rPr lang="en-US" altLang="ja-JP" dirty="0" smtClean="0"/>
              <a:t>NAO</a:t>
            </a:r>
            <a:r>
              <a:rPr lang="ja-JP" altLang="en-US" dirty="0" smtClean="0"/>
              <a:t>アプリ開発の会社は稼働できる</a:t>
            </a:r>
            <a:r>
              <a:rPr lang="en-US" altLang="ja-JP" dirty="0" smtClean="0"/>
              <a:t>NAO</a:t>
            </a:r>
            <a:r>
              <a:rPr lang="ja-JP" altLang="en-US" dirty="0" smtClean="0"/>
              <a:t>を常に</a:t>
            </a:r>
            <a:r>
              <a:rPr lang="en-US" altLang="ja-JP" dirty="0" smtClean="0"/>
              <a:t>4</a:t>
            </a:r>
            <a:r>
              <a:rPr lang="ja-JP" altLang="en-US" dirty="0" smtClean="0"/>
              <a:t>台キープしています。</a:t>
            </a:r>
            <a:endParaRPr dirty="0"/>
          </a:p>
        </p:txBody>
      </p:sp>
    </p:spTree>
    <p:extLst>
      <p:ext uri="{BB962C8B-B14F-4D97-AF65-F5344CB8AC3E}">
        <p14:creationId xmlns:p14="http://schemas.microsoft.com/office/powerpoint/2010/main" val="1016265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1434628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altLang="ja-JP" sz="1000" dirty="0" smtClean="0"/>
              <a:t>&lt;</a:t>
            </a:r>
            <a:r>
              <a:rPr lang="ja-JP" altLang="en-US" sz="1000" dirty="0" smtClean="0"/>
              <a:t>ページ説明</a:t>
            </a:r>
            <a:r>
              <a:rPr lang="en-US" altLang="ja-JP" sz="1000" dirty="0" smtClean="0"/>
              <a:t>&gt;</a:t>
            </a:r>
            <a:endParaRPr sz="1000" dirty="0"/>
          </a:p>
        </p:txBody>
      </p:sp>
    </p:spTree>
    <p:extLst>
      <p:ext uri="{BB962C8B-B14F-4D97-AF65-F5344CB8AC3E}">
        <p14:creationId xmlns:p14="http://schemas.microsoft.com/office/powerpoint/2010/main" val="2010681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sz="1000" dirty="0" smtClean="0"/>
              <a:t>&lt;</a:t>
            </a:r>
            <a:r>
              <a:rPr lang="ja-JP" altLang="en-US" sz="1000" dirty="0" smtClean="0"/>
              <a:t>ページ説明</a:t>
            </a:r>
            <a:r>
              <a:rPr lang="en-US" sz="1000" dirty="0" smtClean="0"/>
              <a:t>&gt;</a:t>
            </a:r>
          </a:p>
          <a:p>
            <a:pPr>
              <a:buSzPct val="25000"/>
            </a:pPr>
            <a:endParaRPr lang="en-US" sz="1000" dirty="0" smtClean="0"/>
          </a:p>
          <a:p>
            <a:pPr>
              <a:buSzPct val="25000"/>
            </a:pPr>
            <a:endParaRPr sz="1000" dirty="0"/>
          </a:p>
        </p:txBody>
      </p:sp>
    </p:spTree>
    <p:extLst>
      <p:ext uri="{BB962C8B-B14F-4D97-AF65-F5344CB8AC3E}">
        <p14:creationId xmlns:p14="http://schemas.microsoft.com/office/powerpoint/2010/main" val="718343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ja-JP" altLang="en-US" dirty="0" smtClean="0"/>
              <a:t>今日は以上のような授業内容になります。</a:t>
            </a:r>
            <a:endParaRPr dirty="0"/>
          </a:p>
        </p:txBody>
      </p:sp>
    </p:spTree>
    <p:extLst>
      <p:ext uri="{BB962C8B-B14F-4D97-AF65-F5344CB8AC3E}">
        <p14:creationId xmlns:p14="http://schemas.microsoft.com/office/powerpoint/2010/main" val="746811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Pct val="25000"/>
              <a:buFontTx/>
              <a:buNone/>
              <a:tabLst/>
              <a:defRPr/>
            </a:pPr>
            <a:r>
              <a:rPr lang="en-US" altLang="ja-JP" sz="1000" dirty="0" smtClean="0"/>
              <a:t>&lt;</a:t>
            </a:r>
            <a:r>
              <a:rPr lang="ja-JP" altLang="en-US" sz="1000" dirty="0" smtClean="0"/>
              <a:t>ページ説明</a:t>
            </a:r>
            <a:r>
              <a:rPr lang="en-US" altLang="ja-JP" sz="1000" dirty="0" smtClean="0"/>
              <a:t>&gt;</a:t>
            </a:r>
            <a:endParaRPr lang="ja-JP" altLang="en-US" sz="1000" dirty="0" smtClean="0"/>
          </a:p>
          <a:p>
            <a:pPr>
              <a:buSzPct val="25000"/>
            </a:pPr>
            <a:r>
              <a:rPr lang="en-US" sz="1000" dirty="0" smtClean="0"/>
              <a:t/>
            </a:r>
            <a:br>
              <a:rPr lang="en-US" sz="1000" dirty="0" smtClean="0"/>
            </a:br>
            <a:r>
              <a:rPr lang="ja-JP" altLang="en-US" sz="1000" dirty="0" smtClean="0"/>
              <a:t>発言させたい文章のイントネーションが違うと思った場合、</a:t>
            </a:r>
            <a:r>
              <a:rPr lang="en-US" altLang="ja-JP" sz="1000" dirty="0" smtClean="0"/>
              <a:t/>
            </a:r>
            <a:br>
              <a:rPr lang="en-US" altLang="ja-JP" sz="1000" dirty="0" smtClean="0"/>
            </a:br>
            <a:r>
              <a:rPr lang="ja-JP" altLang="en-US" sz="1000" dirty="0" smtClean="0"/>
              <a:t>漢字を平仮名にしたり、カタカナにしたり、違う漢字を使ったりすることで、</a:t>
            </a:r>
            <a:r>
              <a:rPr lang="en-US" altLang="ja-JP" sz="1000" dirty="0" smtClean="0"/>
              <a:t/>
            </a:r>
            <a:br>
              <a:rPr lang="en-US" altLang="ja-JP" sz="1000" dirty="0" smtClean="0"/>
            </a:br>
            <a:r>
              <a:rPr lang="ja-JP" altLang="en-US" sz="1000" dirty="0" smtClean="0"/>
              <a:t>目的のイントネーションに近づける事ができます。</a:t>
            </a:r>
            <a:r>
              <a:rPr lang="en-US" altLang="ja-JP" sz="1000" dirty="0" smtClean="0"/>
              <a:t/>
            </a:r>
            <a:br>
              <a:rPr lang="en-US" altLang="ja-JP" sz="1000" dirty="0" smtClean="0"/>
            </a:br>
            <a:r>
              <a:rPr lang="en-US" altLang="ja-JP" sz="1000" dirty="0" smtClean="0"/>
              <a:t/>
            </a:r>
            <a:br>
              <a:rPr lang="en-US" altLang="ja-JP" sz="1000" dirty="0" smtClean="0"/>
            </a:br>
            <a:r>
              <a:rPr lang="ja-JP" altLang="en-US" sz="1000" dirty="0" smtClean="0"/>
              <a:t>他にもコマンドを使って、微調節を行う事ができますが</a:t>
            </a:r>
            <a:r>
              <a:rPr lang="en-US" altLang="ja-JP" sz="1000" dirty="0" smtClean="0"/>
              <a:t/>
            </a:r>
            <a:br>
              <a:rPr lang="en-US" altLang="ja-JP" sz="1000" dirty="0" smtClean="0"/>
            </a:br>
            <a:r>
              <a:rPr lang="ja-JP" altLang="en-US" sz="1000" dirty="0" smtClean="0"/>
              <a:t>講義の時間に余裕があれば、後ほど詳しくご説明致します。</a:t>
            </a:r>
            <a:endParaRPr lang="en-US" altLang="ja-JP" sz="1000" dirty="0" smtClean="0"/>
          </a:p>
        </p:txBody>
      </p:sp>
    </p:spTree>
    <p:extLst>
      <p:ext uri="{BB962C8B-B14F-4D97-AF65-F5344CB8AC3E}">
        <p14:creationId xmlns:p14="http://schemas.microsoft.com/office/powerpoint/2010/main" val="42376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Say</a:t>
            </a:r>
            <a:r>
              <a:rPr lang="ja-JP" altLang="en-US" dirty="0" smtClean="0"/>
              <a:t>ボックスを使って、好きな言葉を喋らせてみましょう。</a:t>
            </a:r>
            <a:r>
              <a:rPr lang="en-US" altLang="ja-JP" dirty="0" smtClean="0"/>
              <a:t/>
            </a:r>
            <a:br>
              <a:rPr lang="en-US" altLang="ja-JP" dirty="0" smtClean="0"/>
            </a:br>
            <a:r>
              <a:rPr lang="ja-JP" altLang="en-US" dirty="0" smtClean="0"/>
              <a:t>複数使っても構いません。</a:t>
            </a:r>
            <a:r>
              <a:rPr lang="en-US" altLang="ja-JP" dirty="0" smtClean="0"/>
              <a:t/>
            </a:r>
            <a:br>
              <a:rPr lang="en-US" altLang="ja-JP" dirty="0" smtClean="0"/>
            </a:br>
            <a:r>
              <a:rPr lang="ja-JP" altLang="en-US" dirty="0" smtClean="0"/>
              <a:t>どうやったらエラーが起きるか無茶苦茶な配線しても</a:t>
            </a:r>
            <a:r>
              <a:rPr lang="en-US" altLang="ja-JP" dirty="0" smtClean="0"/>
              <a:t>OK</a:t>
            </a:r>
            <a:r>
              <a:rPr lang="ja-JP" altLang="en-US" dirty="0" smtClean="0"/>
              <a:t>です。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5</a:t>
            </a:r>
            <a:r>
              <a:rPr lang="ja-JP" altLang="en-US" dirty="0" smtClean="0"/>
              <a:t>分程度時間を取りますので、好きな風に</a:t>
            </a:r>
            <a:r>
              <a:rPr lang="en-US" altLang="ja-JP" dirty="0" smtClean="0"/>
              <a:t/>
            </a:r>
            <a:br>
              <a:rPr lang="en-US" altLang="ja-JP" dirty="0" smtClean="0"/>
            </a:br>
            <a:r>
              <a:rPr lang="ja-JP" altLang="en-US" dirty="0" smtClean="0"/>
              <a:t>配線して、好きな言葉を喋らせてみましょう。</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smtClean="0"/>
          </a:p>
        </p:txBody>
      </p:sp>
    </p:spTree>
    <p:extLst>
      <p:ext uri="{BB962C8B-B14F-4D97-AF65-F5344CB8AC3E}">
        <p14:creationId xmlns:p14="http://schemas.microsoft.com/office/powerpoint/2010/main" val="949382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喋る機能は使ってみたので、</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次は実際にロボットを動かしてみましょう。</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ロボットの転倒を防ぐために、まずはバーチャルで動かして、</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問題なかったら、本体で試すようにお願いしますね</a:t>
            </a:r>
            <a:endParaRPr lang="ja-JP" altLang="en-US" dirty="0" smtClean="0"/>
          </a:p>
        </p:txBody>
      </p:sp>
    </p:spTree>
    <p:extLst>
      <p:ext uri="{BB962C8B-B14F-4D97-AF65-F5344CB8AC3E}">
        <p14:creationId xmlns:p14="http://schemas.microsoft.com/office/powerpoint/2010/main" val="1226788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ページ説明</a:t>
            </a:r>
            <a:r>
              <a:rPr kumimoji="1" lang="en-US" altLang="ja-JP" dirty="0" smtClean="0"/>
              <a:t>&gt;</a:t>
            </a:r>
            <a:endParaRPr kumimoji="1" lang="ja-JP" altLang="en-US" dirty="0"/>
          </a:p>
        </p:txBody>
      </p:sp>
    </p:spTree>
    <p:extLst>
      <p:ext uri="{BB962C8B-B14F-4D97-AF65-F5344CB8AC3E}">
        <p14:creationId xmlns:p14="http://schemas.microsoft.com/office/powerpoint/2010/main" val="41349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&lt;</a:t>
            </a:r>
            <a:r>
              <a:rPr lang="ja-JP" altLang="en-US" sz="1800" dirty="0" smtClean="0"/>
              <a:t>ページ説明</a:t>
            </a:r>
            <a:r>
              <a:rPr lang="en-US" altLang="ja-JP" sz="1800" dirty="0" smtClean="0"/>
              <a:t>&gt;</a:t>
            </a:r>
            <a:endParaRPr lang="ja-JP" altLang="en-US" sz="1800" dirty="0" smtClean="0"/>
          </a:p>
          <a:p>
            <a:endParaRPr dirty="0"/>
          </a:p>
        </p:txBody>
      </p:sp>
    </p:spTree>
    <p:extLst>
      <p:ext uri="{BB962C8B-B14F-4D97-AF65-F5344CB8AC3E}">
        <p14:creationId xmlns:p14="http://schemas.microsoft.com/office/powerpoint/2010/main" val="652239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ja-JP" altLang="en-US" dirty="0" smtClean="0"/>
              <a:t>今度は喋ると同時に手を振るようにしてみます。</a:t>
            </a:r>
            <a:endParaRPr lang="en-US" altLang="ja-JP" dirty="0" smtClean="0"/>
          </a:p>
          <a:p>
            <a:r>
              <a:rPr lang="ja-JP" altLang="en-US" dirty="0" smtClean="0"/>
              <a:t>先ほどと同じように</a:t>
            </a:r>
            <a:r>
              <a:rPr lang="en-US" altLang="ja-JP" dirty="0" smtClean="0"/>
              <a:t>Say</a:t>
            </a:r>
            <a:r>
              <a:rPr lang="ja-JP" altLang="en-US" dirty="0" smtClean="0"/>
              <a:t>，アニメーションを追加しますが、繋ぎ方を図のように変えます。</a:t>
            </a:r>
            <a:endParaRPr lang="en-US" altLang="ja-JP" dirty="0" smtClean="0"/>
          </a:p>
          <a:p>
            <a:r>
              <a:rPr lang="ja-JP" altLang="en-US" dirty="0" smtClean="0"/>
              <a:t>実行すると喋りながら手を振ります。これは並列に繋いだ為、同時に処理を開始しているからです。</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en-US" altLang="ja-JP" dirty="0" smtClean="0"/>
              <a:t>// </a:t>
            </a:r>
            <a:r>
              <a:rPr lang="ja-JP" altLang="en-US" dirty="0" smtClean="0"/>
              <a:t>簡易的なモーションと発話の機能であれば、これで十分ですが、</a:t>
            </a:r>
            <a:r>
              <a:rPr lang="en-US" altLang="ja-JP" dirty="0" smtClean="0"/>
              <a:t/>
            </a:r>
            <a:br>
              <a:rPr lang="en-US" altLang="ja-JP" dirty="0" smtClean="0"/>
            </a:br>
            <a:r>
              <a:rPr lang="en-US" altLang="ja-JP" dirty="0" smtClean="0"/>
              <a:t>// </a:t>
            </a:r>
            <a:r>
              <a:rPr lang="ja-JP" altLang="en-US" dirty="0" smtClean="0"/>
              <a:t>このような機能をいくつも作ったり、難しいモーションを開発するようだと非常に開発効率が悪いですね。</a:t>
            </a:r>
            <a:r>
              <a:rPr lang="en-US" altLang="ja-JP" dirty="0" smtClean="0"/>
              <a:t/>
            </a:r>
            <a:br>
              <a:rPr lang="en-US" altLang="ja-JP" dirty="0" smtClean="0"/>
            </a:br>
            <a:r>
              <a:rPr lang="en-US" altLang="ja-JP" dirty="0" smtClean="0"/>
              <a:t>// </a:t>
            </a:r>
            <a:r>
              <a:rPr lang="ja-JP" altLang="en-US" dirty="0" smtClean="0"/>
              <a:t>効率がよくなる開発方法を次のページでご紹介します。</a:t>
            </a:r>
            <a:endParaRPr lang="en-US" altLang="ja-JP" dirty="0" smtClean="0"/>
          </a:p>
          <a:p>
            <a:endParaRPr lang="en-US" altLang="ja-JP" dirty="0" smtClean="0"/>
          </a:p>
        </p:txBody>
      </p:sp>
    </p:spTree>
    <p:extLst>
      <p:ext uri="{BB962C8B-B14F-4D97-AF65-F5344CB8AC3E}">
        <p14:creationId xmlns:p14="http://schemas.microsoft.com/office/powerpoint/2010/main" val="1434792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sz="1600" dirty="0" err="1" smtClean="0"/>
              <a:t>onStart</a:t>
            </a:r>
            <a:r>
              <a:rPr lang="ja-JP" altLang="en-US" sz="1600" dirty="0" smtClean="0"/>
              <a:t>に入ると</a:t>
            </a:r>
            <a:r>
              <a:rPr lang="en-US" altLang="ja-JP" sz="1600" dirty="0" smtClean="0"/>
              <a:t>BOX</a:t>
            </a:r>
            <a:r>
              <a:rPr lang="ja-JP" altLang="en-US" sz="1600" dirty="0" smtClean="0"/>
              <a:t>の機能が開始されます。</a:t>
            </a:r>
            <a:endParaRPr lang="en-US" altLang="ja-JP" sz="1600" dirty="0" smtClean="0"/>
          </a:p>
          <a:p>
            <a:pPr>
              <a:buSzPct val="25000"/>
            </a:pPr>
            <a:endParaRPr lang="en-US" sz="1600" dirty="0" smtClean="0"/>
          </a:p>
          <a:p>
            <a:pPr>
              <a:buSzPct val="25000"/>
            </a:pPr>
            <a:r>
              <a:rPr lang="en-US" altLang="ja-JP" sz="1600" dirty="0" err="1" smtClean="0"/>
              <a:t>onStop</a:t>
            </a:r>
            <a:r>
              <a:rPr lang="ja-JP" altLang="en-US" sz="1600" dirty="0" smtClean="0"/>
              <a:t>に入ると</a:t>
            </a:r>
            <a:r>
              <a:rPr lang="en-US" altLang="ja-JP" sz="1600" dirty="0" smtClean="0"/>
              <a:t>BOX</a:t>
            </a:r>
            <a:r>
              <a:rPr lang="ja-JP" altLang="en-US" sz="1600" dirty="0" smtClean="0"/>
              <a:t>の機能が停止されます。</a:t>
            </a:r>
            <a:endParaRPr lang="en-US" altLang="ja-JP" sz="1600" dirty="0" smtClean="0"/>
          </a:p>
          <a:p>
            <a:pPr>
              <a:buSzPct val="25000"/>
            </a:pPr>
            <a:endParaRPr sz="1600" dirty="0"/>
          </a:p>
        </p:txBody>
      </p:sp>
    </p:spTree>
    <p:extLst>
      <p:ext uri="{BB962C8B-B14F-4D97-AF65-F5344CB8AC3E}">
        <p14:creationId xmlns:p14="http://schemas.microsoft.com/office/powerpoint/2010/main" val="1065291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altLang="ja-JP" dirty="0" smtClean="0"/>
              <a:t>&lt;</a:t>
            </a:r>
            <a:r>
              <a:rPr lang="ja-JP" altLang="en-US" dirty="0" smtClean="0"/>
              <a:t>ページ説明</a:t>
            </a:r>
            <a:r>
              <a:rPr lang="en-US" altLang="ja-JP" dirty="0" smtClean="0"/>
              <a:t>&gt;</a:t>
            </a:r>
          </a:p>
          <a:p>
            <a:r>
              <a:rPr lang="en-US" altLang="ja-JP" dirty="0" smtClean="0"/>
              <a:t/>
            </a:r>
            <a:br>
              <a:rPr lang="en-US" altLang="ja-JP" dirty="0" smtClean="0"/>
            </a:br>
            <a:r>
              <a:rPr lang="en-US" altLang="ja-JP" dirty="0" smtClean="0"/>
              <a:t>25</a:t>
            </a:r>
            <a:r>
              <a:rPr lang="ja-JP" altLang="en-US" dirty="0" smtClean="0"/>
              <a:t>フレームレートにつき約</a:t>
            </a:r>
            <a:r>
              <a:rPr lang="en-US" altLang="ja-JP" dirty="0" smtClean="0"/>
              <a:t>1</a:t>
            </a:r>
            <a:r>
              <a:rPr lang="ja-JP" altLang="en-US" dirty="0" smtClean="0"/>
              <a:t>秒になります。</a:t>
            </a:r>
            <a:endParaRPr dirty="0"/>
          </a:p>
        </p:txBody>
      </p:sp>
    </p:spTree>
    <p:extLst>
      <p:ext uri="{BB962C8B-B14F-4D97-AF65-F5344CB8AC3E}">
        <p14:creationId xmlns:p14="http://schemas.microsoft.com/office/powerpoint/2010/main" val="1990567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dirty="0" smtClean="0"/>
              <a:t>&lt;</a:t>
            </a:r>
            <a:r>
              <a:rPr lang="ja-JP" altLang="en-US" dirty="0" smtClean="0"/>
              <a:t>ページ説明</a:t>
            </a:r>
            <a:r>
              <a:rPr lang="en-US" dirty="0" smtClean="0"/>
              <a:t>&gt;</a:t>
            </a:r>
            <a:br>
              <a:rPr lang="en-US" dirty="0" smtClean="0"/>
            </a:br>
            <a:r>
              <a:rPr lang="en-US" dirty="0" smtClean="0"/>
              <a:t/>
            </a:r>
            <a:br>
              <a:rPr lang="en-US" dirty="0" smtClean="0"/>
            </a:br>
            <a:endParaRPr dirty="0"/>
          </a:p>
        </p:txBody>
      </p:sp>
    </p:spTree>
    <p:extLst>
      <p:ext uri="{BB962C8B-B14F-4D97-AF65-F5344CB8AC3E}">
        <p14:creationId xmlns:p14="http://schemas.microsoft.com/office/powerpoint/2010/main" val="694285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dirty="0"/>
          </a:p>
        </p:txBody>
      </p:sp>
    </p:spTree>
    <p:extLst>
      <p:ext uri="{BB962C8B-B14F-4D97-AF65-F5344CB8AC3E}">
        <p14:creationId xmlns:p14="http://schemas.microsoft.com/office/powerpoint/2010/main" val="151230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ja-JP" altLang="en-US" dirty="0" smtClean="0"/>
              <a:t>それでは、アプリ開発方法に入る前に、</a:t>
            </a:r>
            <a:r>
              <a:rPr lang="en-US" altLang="ja-JP" dirty="0" smtClean="0"/>
              <a:t/>
            </a:r>
            <a:br>
              <a:rPr lang="en-US" altLang="ja-JP" dirty="0" smtClean="0"/>
            </a:br>
            <a:r>
              <a:rPr lang="ja-JP" altLang="en-US" dirty="0" smtClean="0"/>
              <a:t>コレグラフをインストールしながら、</a:t>
            </a:r>
            <a:r>
              <a:rPr lang="en-US" altLang="ja-JP" dirty="0" smtClean="0"/>
              <a:t>NAO</a:t>
            </a:r>
            <a:r>
              <a:rPr lang="ja-JP" altLang="en-US" dirty="0" smtClean="0"/>
              <a:t>について紹介していきたいと思います。</a:t>
            </a:r>
            <a:endParaRPr lang="en-US" altLang="ja-JP" dirty="0" smtClean="0"/>
          </a:p>
          <a:p>
            <a:endParaRPr lang="en-US" dirty="0" smtClean="0"/>
          </a:p>
          <a:p>
            <a:r>
              <a:rPr lang="en-US" dirty="0" smtClean="0"/>
              <a:t>https://</a:t>
            </a:r>
            <a:r>
              <a:rPr lang="en-US" dirty="0" err="1" smtClean="0"/>
              <a:t>developer.softbankrobotics.com</a:t>
            </a:r>
            <a:r>
              <a:rPr lang="en-US" dirty="0" smtClean="0"/>
              <a:t>/</a:t>
            </a:r>
            <a:r>
              <a:rPr lang="en-US" dirty="0" err="1" smtClean="0"/>
              <a:t>jp</a:t>
            </a:r>
            <a:r>
              <a:rPr lang="en-US" dirty="0" smtClean="0"/>
              <a:t>-ja/?__CAMCID=bPwQfYSFku-309&amp;__CAMSID=EozcdIBHPEfH-16&amp;__CAMVID=</a:t>
            </a:r>
            <a:r>
              <a:rPr lang="en-US" dirty="0" err="1" smtClean="0"/>
              <a:t>feoeCfgCFHZvE</a:t>
            </a:r>
            <a:r>
              <a:rPr lang="en-US" dirty="0" smtClean="0"/>
              <a:t>&amp;_</a:t>
            </a:r>
            <a:r>
              <a:rPr lang="en-US" dirty="0" err="1" smtClean="0"/>
              <a:t>c_d</a:t>
            </a:r>
            <a:r>
              <a:rPr lang="en-US" dirty="0" smtClean="0"/>
              <a:t>=1#_ga=2.97976861.388804409.1526349281-282549036.1503895493</a:t>
            </a:r>
            <a:br>
              <a:rPr lang="en-US" dirty="0" smtClean="0"/>
            </a:br>
            <a:r>
              <a:rPr lang="ja-JP" altLang="en-US" dirty="0" smtClean="0"/>
              <a:t>上記リンクに飛び、ダウンロードタブを押した後に</a:t>
            </a:r>
            <a:endParaRPr lang="en-US" altLang="ja-JP" dirty="0" smtClean="0"/>
          </a:p>
          <a:p>
            <a:r>
              <a:rPr lang="en-US" altLang="ja-JP" dirty="0" smtClean="0"/>
              <a:t>NAOV5 &amp;V4 </a:t>
            </a:r>
            <a:r>
              <a:rPr lang="ja-JP" altLang="en-US" dirty="0" smtClean="0"/>
              <a:t>を選択して、</a:t>
            </a:r>
            <a:r>
              <a:rPr lang="en-US" altLang="ja-JP" dirty="0" smtClean="0"/>
              <a:t/>
            </a:r>
            <a:br>
              <a:rPr lang="en-US" altLang="ja-JP" dirty="0" smtClean="0"/>
            </a:br>
            <a:r>
              <a:rPr lang="en-US" altLang="ja-JP" dirty="0" smtClean="0"/>
              <a:t>Windows</a:t>
            </a:r>
            <a:r>
              <a:rPr lang="ja-JP" altLang="en-US" dirty="0" smtClean="0"/>
              <a:t>の</a:t>
            </a:r>
            <a:r>
              <a:rPr lang="en-US" altLang="ja-JP" dirty="0" smtClean="0"/>
              <a:t>Setup</a:t>
            </a:r>
            <a:r>
              <a:rPr lang="ja-JP" altLang="en-US" dirty="0" smtClean="0"/>
              <a:t>を選択</a:t>
            </a:r>
            <a:endParaRPr lang="en-US" altLang="ja-JP" dirty="0" smtClean="0"/>
          </a:p>
          <a:p>
            <a:r>
              <a:rPr lang="en-US" altLang="ja-JP" dirty="0" smtClean="0"/>
              <a:t>Choregraphe</a:t>
            </a:r>
            <a:r>
              <a:rPr lang="ja-JP" altLang="en-US" dirty="0" smtClean="0"/>
              <a:t>をインストールします。</a:t>
            </a:r>
            <a:endParaRPr lang="en-US" altLang="ja-JP" dirty="0" smtClean="0"/>
          </a:p>
          <a:p>
            <a:r>
              <a:rPr lang="en-US" altLang="ja-JP" dirty="0" smtClean="0"/>
              <a:t>HP</a:t>
            </a:r>
            <a:r>
              <a:rPr lang="ja-JP" altLang="en-US" dirty="0" smtClean="0"/>
              <a:t>に記述されているライセンスキーを入力します。</a:t>
            </a:r>
            <a:endParaRPr lang="en-US" altLang="ja-JP" dirty="0" smtClean="0"/>
          </a:p>
          <a:p>
            <a:r>
              <a:rPr lang="en-US" altLang="ja-JP" dirty="0" smtClean="0"/>
              <a:t>Quick</a:t>
            </a:r>
            <a:r>
              <a:rPr lang="ja-JP" altLang="en-US" dirty="0" smtClean="0"/>
              <a:t>を選択して、次へを押して放置してください。</a:t>
            </a:r>
            <a:endParaRPr lang="en-US" altLang="ja-JP" dirty="0" smtClean="0"/>
          </a:p>
          <a:p>
            <a:endParaRPr lang="en-US" dirty="0" smtClean="0"/>
          </a:p>
          <a:p>
            <a:r>
              <a:rPr lang="ja-JP" altLang="en-US" dirty="0" smtClean="0"/>
              <a:t>インストール画面になりましたかね？</a:t>
            </a:r>
            <a:endParaRPr lang="en-US" altLang="ja-JP" dirty="0" smtClean="0"/>
          </a:p>
          <a:p>
            <a:r>
              <a:rPr lang="ja-JP" altLang="en-US" dirty="0" smtClean="0"/>
              <a:t>では、インストールしている間に、</a:t>
            </a:r>
            <a:r>
              <a:rPr lang="en-US" altLang="ja-JP" dirty="0" smtClean="0"/>
              <a:t/>
            </a:r>
            <a:br>
              <a:rPr lang="en-US" altLang="ja-JP" dirty="0" smtClean="0"/>
            </a:br>
            <a:r>
              <a:rPr lang="ja-JP" altLang="en-US" dirty="0" smtClean="0"/>
              <a:t>簡単にこのロボットについて話させてもらおうと思います。</a:t>
            </a:r>
            <a:endParaRPr lang="en-US" altLang="ja-JP" dirty="0" smtClean="0"/>
          </a:p>
          <a:p>
            <a:endParaRPr lang="en-US" dirty="0" smtClean="0"/>
          </a:p>
          <a:p>
            <a:endParaRPr lang="en-US" dirty="0" smtClean="0"/>
          </a:p>
          <a:p>
            <a:endParaRPr dirty="0"/>
          </a:p>
        </p:txBody>
      </p:sp>
    </p:spTree>
    <p:extLst>
      <p:ext uri="{BB962C8B-B14F-4D97-AF65-F5344CB8AC3E}">
        <p14:creationId xmlns:p14="http://schemas.microsoft.com/office/powerpoint/2010/main" val="176575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895586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altLang="ja-JP" dirty="0" smtClean="0"/>
              <a:t>&lt;</a:t>
            </a:r>
            <a:r>
              <a:rPr lang="ja-JP" altLang="en-US" dirty="0" smtClean="0"/>
              <a:t>ページ説明</a:t>
            </a:r>
            <a:r>
              <a:rPr lang="en-US" altLang="ja-JP" dirty="0" smtClean="0"/>
              <a:t>&gt;</a:t>
            </a:r>
            <a:br>
              <a:rPr lang="en-US" altLang="ja-JP" dirty="0" smtClean="0"/>
            </a:br>
            <a:r>
              <a:rPr lang="en-US" altLang="ja-JP" dirty="0" smtClean="0"/>
              <a:t/>
            </a:r>
            <a:br>
              <a:rPr lang="en-US" altLang="ja-JP" dirty="0" smtClean="0"/>
            </a:br>
            <a:r>
              <a:rPr lang="ja-JP" altLang="en-US" dirty="0" smtClean="0"/>
              <a:t>これは僕が普段行っているモーションの開発方法ですが、</a:t>
            </a:r>
            <a:br>
              <a:rPr lang="ja-JP" altLang="en-US" dirty="0" smtClean="0"/>
            </a:br>
            <a:r>
              <a:rPr lang="ja-JP" altLang="en-US" dirty="0" smtClean="0"/>
              <a:t>あくまで参考適度にお話し致します。。</a:t>
            </a:r>
            <a:br>
              <a:rPr lang="ja-JP" altLang="en-US" dirty="0" smtClean="0"/>
            </a:br>
            <a:r>
              <a:rPr lang="ja-JP" altLang="en-US" dirty="0" smtClean="0"/>
              <a:t>まずはアニメーションモードを使い、実機を動かして、大まかな動きを登録をします。</a:t>
            </a:r>
            <a:br>
              <a:rPr lang="ja-JP" altLang="en-US" dirty="0" smtClean="0"/>
            </a:br>
            <a:r>
              <a:rPr lang="ja-JP" altLang="en-US" dirty="0" smtClean="0"/>
              <a:t>大まかな動きが完成したら接続ロボットをバーチャルへ変更して、</a:t>
            </a:r>
            <a:br>
              <a:rPr lang="ja-JP" altLang="en-US" dirty="0" smtClean="0"/>
            </a:br>
            <a:r>
              <a:rPr lang="ja-JP" altLang="en-US" dirty="0" smtClean="0"/>
              <a:t>ロボットビューの数値を変更して微調節します。</a:t>
            </a:r>
            <a:br>
              <a:rPr lang="ja-JP" altLang="en-US" dirty="0" smtClean="0"/>
            </a:br>
            <a:r>
              <a:rPr lang="ja-JP" altLang="en-US" dirty="0" smtClean="0"/>
              <a:t>さらになめらかな動きにしたい場合は</a:t>
            </a:r>
          </a:p>
          <a:p>
            <a:r>
              <a:rPr lang="ja-JP" altLang="en-US" dirty="0" smtClean="0"/>
              <a:t>左上にあるタイムラインの編集ボタンを押して、点と点の間の移動線を調節して、自然な動きにしてあげる事をオススメ致します。</a:t>
            </a:r>
            <a:br>
              <a:rPr lang="ja-JP" altLang="en-US" dirty="0" smtClean="0"/>
            </a:br>
            <a:r>
              <a:rPr lang="ja-JP" altLang="en-US" dirty="0" smtClean="0"/>
              <a:t/>
            </a:r>
            <a:br>
              <a:rPr lang="ja-JP" altLang="en-US" dirty="0" smtClean="0"/>
            </a:br>
            <a:r>
              <a:rPr lang="ja-JP" altLang="en-US" dirty="0" smtClean="0"/>
              <a:t>何故このような面倒くさい事をするかと言いますと、</a:t>
            </a:r>
            <a:br>
              <a:rPr lang="ja-JP" altLang="en-US" dirty="0" smtClean="0"/>
            </a:br>
            <a:r>
              <a:rPr lang="ja-JP" altLang="en-US" dirty="0" smtClean="0"/>
              <a:t>実機</a:t>
            </a:r>
            <a:r>
              <a:rPr lang="en-US" altLang="ja-JP" dirty="0" smtClean="0"/>
              <a:t>NAO</a:t>
            </a:r>
            <a:r>
              <a:rPr lang="ja-JP" altLang="en-US" dirty="0" smtClean="0"/>
              <a:t>のモータへの負担、大きすぎる数値の変更による</a:t>
            </a:r>
            <a:r>
              <a:rPr lang="en-US" altLang="ja-JP" dirty="0" smtClean="0"/>
              <a:t>NAO</a:t>
            </a:r>
            <a:r>
              <a:rPr lang="ja-JP" altLang="en-US" dirty="0" smtClean="0"/>
              <a:t>の転倒などを考慮した開発方法だからです。</a:t>
            </a:r>
            <a:br>
              <a:rPr lang="ja-JP" altLang="en-US" dirty="0" smtClean="0"/>
            </a:br>
            <a:r>
              <a:rPr lang="ja-JP" altLang="en-US" dirty="0" smtClean="0"/>
              <a:t>これを怠ると、ギアやモータを痛めてしまったり、</a:t>
            </a:r>
            <a:r>
              <a:rPr lang="en-US" altLang="ja-JP" dirty="0" smtClean="0"/>
              <a:t>NAO</a:t>
            </a:r>
            <a:r>
              <a:rPr lang="ja-JP" altLang="en-US" dirty="0" smtClean="0"/>
              <a:t>が転倒する可能性が非常に高くなります。</a:t>
            </a:r>
            <a:br>
              <a:rPr lang="ja-JP" altLang="en-US" dirty="0" smtClean="0"/>
            </a:br>
            <a:r>
              <a:rPr lang="ja-JP" altLang="en-US" dirty="0" smtClean="0"/>
              <a:t/>
            </a:r>
            <a:br>
              <a:rPr lang="ja-JP" altLang="en-US" dirty="0" smtClean="0"/>
            </a:br>
            <a:r>
              <a:rPr lang="ja-JP" altLang="en-US" dirty="0" smtClean="0"/>
              <a:t>ちなみに</a:t>
            </a:r>
            <a:r>
              <a:rPr lang="en-US" altLang="ja-JP" dirty="0" smtClean="0"/>
              <a:t>25</a:t>
            </a:r>
            <a:r>
              <a:rPr lang="ja-JP" altLang="en-US" dirty="0" smtClean="0"/>
              <a:t>フレームレート毎に一つのモーションというのはあくまで目安です。</a:t>
            </a:r>
            <a:br>
              <a:rPr lang="ja-JP" altLang="en-US" dirty="0" smtClean="0"/>
            </a:br>
            <a:r>
              <a:rPr lang="ja-JP" altLang="en-US" dirty="0" smtClean="0"/>
              <a:t>手の開閉、手首のひねり程度の</a:t>
            </a:r>
            <a:br>
              <a:rPr lang="ja-JP" altLang="en-US" dirty="0" smtClean="0"/>
            </a:br>
            <a:r>
              <a:rPr lang="ja-JP" altLang="en-US" dirty="0" smtClean="0"/>
              <a:t>小さい動きであれば、もう少し間隔を狭くしても問題ありません。</a:t>
            </a:r>
            <a:br>
              <a:rPr lang="ja-JP" altLang="en-US" dirty="0" smtClean="0"/>
            </a:br>
            <a:endParaRPr lang="ja-JP" altLang="en-US" dirty="0" smtClean="0"/>
          </a:p>
          <a:p>
            <a:endParaRPr dirty="0"/>
          </a:p>
        </p:txBody>
      </p:sp>
    </p:spTree>
    <p:extLst>
      <p:ext uri="{BB962C8B-B14F-4D97-AF65-F5344CB8AC3E}">
        <p14:creationId xmlns:p14="http://schemas.microsoft.com/office/powerpoint/2010/main" val="451726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7" name="Shape 31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116353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648254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2" name="Shape 34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62935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2" name="Shape 35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924938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600" dirty="0" smtClean="0"/>
              <a:t>音声認識用の</a:t>
            </a:r>
            <a:r>
              <a:rPr lang="en-US" altLang="ja-JP" sz="1600" dirty="0" smtClean="0"/>
              <a:t>BOX</a:t>
            </a:r>
            <a:br>
              <a:rPr lang="en-US" altLang="ja-JP" sz="1600" dirty="0" smtClean="0"/>
            </a:br>
            <a:r>
              <a:rPr lang="en-US" altLang="ja-JP" sz="1600" dirty="0" err="1" smtClean="0"/>
              <a:t>SpeechReco</a:t>
            </a:r>
            <a:r>
              <a:rPr lang="ja-JP" altLang="en-US" sz="1600" dirty="0" smtClean="0"/>
              <a:t>ボックスの説明を致しますが、</a:t>
            </a:r>
            <a:r>
              <a:rPr lang="en-US" altLang="ja-JP" sz="1600" dirty="0" smtClean="0"/>
              <a:t/>
            </a:r>
            <a:br>
              <a:rPr lang="en-US" altLang="ja-JP" sz="1600" dirty="0" smtClean="0"/>
            </a:br>
            <a:r>
              <a:rPr lang="ja-JP" altLang="en-US" sz="1600" dirty="0" smtClean="0"/>
              <a:t>このボックスは基本的にアプリ開発ではあまり使いません。</a:t>
            </a:r>
            <a:r>
              <a:rPr lang="en-US" altLang="ja-JP" sz="1600" dirty="0" smtClean="0"/>
              <a:t/>
            </a:r>
            <a:br>
              <a:rPr lang="en-US" altLang="ja-JP" sz="1600" dirty="0" smtClean="0"/>
            </a:br>
            <a:r>
              <a:rPr lang="ja-JP" altLang="en-US" sz="1600" dirty="0" smtClean="0"/>
              <a:t>もっと便利でもっと簡単な開発方法がありますので、</a:t>
            </a:r>
            <a:r>
              <a:rPr lang="en-US" altLang="ja-JP" sz="1600" dirty="0" smtClean="0"/>
              <a:t/>
            </a:r>
            <a:br>
              <a:rPr lang="en-US" altLang="ja-JP" sz="1600" dirty="0" smtClean="0"/>
            </a:br>
            <a:r>
              <a:rPr lang="ja-JP" altLang="en-US" sz="1600" dirty="0" smtClean="0"/>
              <a:t>こんなボックスがあり、こんな機能がある程度に覚えていただければと思います。</a:t>
            </a:r>
            <a:r>
              <a:rPr lang="en-US" altLang="ja-JP" sz="1600" dirty="0" smtClean="0"/>
              <a:t/>
            </a:r>
            <a:br>
              <a:rPr lang="en-US" altLang="ja-JP" sz="1600" dirty="0" smtClean="0"/>
            </a:br>
            <a:r>
              <a:rPr lang="ja-JP" altLang="en-US" sz="1600" dirty="0" smtClean="0"/>
              <a:t>このボックスはあくまで入門編です。</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後ほど、便利な音声認識用ボックス、</a:t>
            </a:r>
            <a:r>
              <a:rPr lang="en-US" altLang="ja-JP" sz="1600" dirty="0" err="1" smtClean="0"/>
              <a:t>QiChat</a:t>
            </a:r>
            <a:r>
              <a:rPr lang="ja-JP" altLang="en-US" sz="1600" dirty="0" smtClean="0"/>
              <a:t>について詳しくご説明致します。</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&lt;</a:t>
            </a:r>
            <a:r>
              <a:rPr lang="ja-JP" altLang="en-US" sz="1600" dirty="0" smtClean="0"/>
              <a:t>ページ説明</a:t>
            </a:r>
            <a:r>
              <a:rPr lang="en-US" altLang="ja-JP" sz="1600" dirty="0" smtClean="0"/>
              <a:t>&gt;</a:t>
            </a:r>
            <a:endParaRPr sz="1600" dirty="0"/>
          </a:p>
        </p:txBody>
      </p:sp>
    </p:spTree>
    <p:extLst>
      <p:ext uri="{BB962C8B-B14F-4D97-AF65-F5344CB8AC3E}">
        <p14:creationId xmlns:p14="http://schemas.microsoft.com/office/powerpoint/2010/main" val="518463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3" name="Shape 393"/>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101225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4" name="Shape 40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059599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39456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ja-JP" altLang="en-US" dirty="0" smtClean="0"/>
              <a:t>・対話</a:t>
            </a:r>
            <a:endParaRPr lang="en-US" altLang="ja-JP" dirty="0" smtClean="0"/>
          </a:p>
          <a:p>
            <a:r>
              <a:rPr lang="ja-JP" altLang="en-US" dirty="0" smtClean="0"/>
              <a:t>コミュニケーションデモ</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・センサー</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タッチセンサーデモ</a:t>
            </a:r>
            <a:endParaRPr lang="en-US" altLang="ja-JP" dirty="0" smtClean="0"/>
          </a:p>
          <a:p>
            <a:r>
              <a:rPr lang="ja-JP" altLang="en-US" dirty="0" smtClean="0"/>
              <a:t>・ネット</a:t>
            </a:r>
            <a:r>
              <a:rPr lang="ja-JP" altLang="en-US" dirty="0" smtClean="0"/>
              <a:t>通信</a:t>
            </a:r>
            <a:endParaRPr lang="en-US" altLang="ja-JP" dirty="0" smtClean="0"/>
          </a:p>
          <a:p>
            <a:endParaRPr lang="en-US" altLang="ja-JP" dirty="0" smtClean="0"/>
          </a:p>
        </p:txBody>
      </p:sp>
    </p:spTree>
    <p:extLst>
      <p:ext uri="{BB962C8B-B14F-4D97-AF65-F5344CB8AC3E}">
        <p14:creationId xmlns:p14="http://schemas.microsoft.com/office/powerpoint/2010/main" val="3688436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8" name="Shape 42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747284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2" name="Shape 44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657781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8" name="Shape 45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1070232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073966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1" name="Shape 651"/>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4976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r>
              <a:rPr lang="en-US" altLang="ja-JP" dirty="0" smtClean="0"/>
              <a:t>NAO</a:t>
            </a:r>
            <a:r>
              <a:rPr lang="ja-JP" altLang="en-US" dirty="0" smtClean="0"/>
              <a:t>の部品についても軽く触れておきましょう。</a:t>
            </a:r>
            <a:r>
              <a:rPr lang="en-US" altLang="ja-JP" dirty="0" smtClean="0"/>
              <a:t/>
            </a:r>
            <a:br>
              <a:rPr lang="en-US" altLang="ja-JP" dirty="0" smtClean="0"/>
            </a:br>
            <a:r>
              <a:rPr lang="ja-JP" altLang="en-US" dirty="0" smtClean="0"/>
              <a:t>アプリでもよく使うセンサーとしてはカメラとマイク、</a:t>
            </a:r>
            <a:r>
              <a:rPr lang="en-US" altLang="ja-JP" dirty="0" smtClean="0"/>
              <a:t>LED</a:t>
            </a:r>
            <a:r>
              <a:rPr lang="ja-JP" altLang="en-US" dirty="0" smtClean="0"/>
              <a:t>ライトですね。</a:t>
            </a:r>
            <a:endParaRPr lang="en-US" altLang="ja-JP" dirty="0" smtClean="0"/>
          </a:p>
          <a:p>
            <a:r>
              <a:rPr lang="ja-JP" altLang="en-US" dirty="0" smtClean="0"/>
              <a:t>カメラは額と口元にあり、正面と足元を写しています。</a:t>
            </a:r>
            <a:r>
              <a:rPr lang="en-US" altLang="ja-JP" dirty="0" smtClean="0"/>
              <a:t/>
            </a:r>
            <a:br>
              <a:rPr lang="en-US" altLang="ja-JP" dirty="0" smtClean="0"/>
            </a:br>
            <a:r>
              <a:rPr lang="ja-JP" altLang="en-US" dirty="0" smtClean="0"/>
              <a:t>マイクは頭部に４つあり、ユーザがどちらから話しかけてきているかを判断しています。</a:t>
            </a:r>
            <a:endParaRPr lang="en-US" altLang="ja-JP" dirty="0" smtClean="0"/>
          </a:p>
          <a:p>
            <a:r>
              <a:rPr lang="en-US" altLang="ja-JP" dirty="0" smtClean="0"/>
              <a:t>LED</a:t>
            </a:r>
            <a:r>
              <a:rPr lang="ja-JP" altLang="en-US" dirty="0" smtClean="0"/>
              <a:t>ライトは頭、耳、目、胸、脚の</a:t>
            </a:r>
            <a:r>
              <a:rPr lang="en-US" altLang="ja-JP" dirty="0" smtClean="0"/>
              <a:t>5</a:t>
            </a:r>
            <a:r>
              <a:rPr lang="ja-JP" altLang="en-US" dirty="0" smtClean="0"/>
              <a:t>箇所についており、</a:t>
            </a:r>
            <a:r>
              <a:rPr lang="en-US" altLang="ja-JP" dirty="0" smtClean="0"/>
              <a:t>LED</a:t>
            </a:r>
            <a:r>
              <a:rPr lang="ja-JP" altLang="en-US" dirty="0" smtClean="0"/>
              <a:t>の個数は様々です。</a:t>
            </a:r>
            <a:r>
              <a:rPr lang="en-US" altLang="ja-JP" dirty="0" smtClean="0"/>
              <a:t/>
            </a:r>
            <a:br>
              <a:rPr lang="en-US" altLang="ja-JP" dirty="0" smtClean="0"/>
            </a:br>
            <a:r>
              <a:rPr lang="en-US" altLang="ja-JP" dirty="0" smtClean="0"/>
              <a:t/>
            </a:r>
            <a:br>
              <a:rPr lang="en-US" altLang="ja-JP" dirty="0" smtClean="0"/>
            </a:br>
            <a:r>
              <a:rPr lang="en-US" altLang="ja-JP" dirty="0" smtClean="0"/>
              <a:t>CPU</a:t>
            </a:r>
            <a:r>
              <a:rPr lang="ja-JP" altLang="en-US" dirty="0" smtClean="0"/>
              <a:t>は</a:t>
            </a:r>
            <a:r>
              <a:rPr lang="en-US" altLang="ja-JP" dirty="0" smtClean="0"/>
              <a:t>Windows</a:t>
            </a:r>
            <a:r>
              <a:rPr lang="ja-JP" altLang="en-US" dirty="0" smtClean="0"/>
              <a:t>　</a:t>
            </a:r>
            <a:r>
              <a:rPr lang="en-US" altLang="ja-JP" dirty="0" smtClean="0"/>
              <a:t>XP</a:t>
            </a:r>
            <a:r>
              <a:rPr lang="ja-JP" altLang="en-US" dirty="0" smtClean="0"/>
              <a:t>程度のものが入っています。</a:t>
            </a:r>
            <a:endParaRPr dirty="0"/>
          </a:p>
        </p:txBody>
      </p:sp>
    </p:spTree>
    <p:extLst>
      <p:ext uri="{BB962C8B-B14F-4D97-AF65-F5344CB8AC3E}">
        <p14:creationId xmlns:p14="http://schemas.microsoft.com/office/powerpoint/2010/main" val="1023986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000"/>
          </a:p>
        </p:txBody>
      </p:sp>
    </p:spTree>
    <p:extLst>
      <p:ext uri="{BB962C8B-B14F-4D97-AF65-F5344CB8AC3E}">
        <p14:creationId xmlns:p14="http://schemas.microsoft.com/office/powerpoint/2010/main" val="207528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altLang="ja-JP" sz="1000" dirty="0" smtClean="0"/>
              <a:t>&lt;</a:t>
            </a:r>
            <a:r>
              <a:rPr lang="ja-JP" altLang="en-US" sz="1000" dirty="0" smtClean="0"/>
              <a:t>全員のインストールが終わったことを確認</a:t>
            </a:r>
            <a:r>
              <a:rPr lang="en-US" altLang="ja-JP" sz="1000" dirty="0" smtClean="0"/>
              <a:t>&gt;</a:t>
            </a:r>
            <a:br>
              <a:rPr lang="en-US" altLang="ja-JP" sz="1000" dirty="0" smtClean="0"/>
            </a:br>
            <a:r>
              <a:rPr lang="ja-JP" altLang="en-US" sz="1000" dirty="0" smtClean="0"/>
              <a:t>コレグラフを開いてください。</a:t>
            </a:r>
            <a:endParaRPr lang="en-US" altLang="ja-JP" sz="1000" dirty="0" smtClean="0"/>
          </a:p>
          <a:p>
            <a:pPr>
              <a:buSzPct val="25000"/>
            </a:pPr>
            <a:r>
              <a:rPr lang="en-US" altLang="ja-JP" sz="1000" dirty="0" smtClean="0"/>
              <a:t/>
            </a:r>
            <a:br>
              <a:rPr lang="en-US" altLang="ja-JP" sz="1000" dirty="0" smtClean="0"/>
            </a:br>
            <a:r>
              <a:rPr lang="ja-JP" altLang="en-US" sz="1000" dirty="0" smtClean="0"/>
              <a:t>各ウィンドウの説明は、使用する章でその都度</a:t>
            </a:r>
            <a:r>
              <a:rPr lang="en-US" altLang="ja-JP" sz="1000" dirty="0" smtClean="0"/>
              <a:t/>
            </a:r>
            <a:br>
              <a:rPr lang="en-US" altLang="ja-JP" sz="1000" dirty="0" smtClean="0"/>
            </a:br>
            <a:r>
              <a:rPr lang="ja-JP" altLang="en-US" sz="1000" dirty="0" smtClean="0"/>
              <a:t>詳しく説明するので、今は軽く説明しますね。</a:t>
            </a:r>
            <a:endParaRPr lang="en-US" altLang="ja-JP" sz="1000" dirty="0" smtClean="0"/>
          </a:p>
        </p:txBody>
      </p:sp>
    </p:spTree>
    <p:extLst>
      <p:ext uri="{BB962C8B-B14F-4D97-AF65-F5344CB8AC3E}">
        <p14:creationId xmlns:p14="http://schemas.microsoft.com/office/powerpoint/2010/main" val="86572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sz="1000" dirty="0" smtClean="0"/>
              <a:t>(</a:t>
            </a:r>
            <a:r>
              <a:rPr lang="ja-JP" altLang="en-US" sz="1000" dirty="0" smtClean="0"/>
              <a:t>各機能説明</a:t>
            </a:r>
            <a:r>
              <a:rPr lang="en-US" sz="1000" dirty="0" smtClean="0"/>
              <a:t>)</a:t>
            </a:r>
            <a:endParaRPr sz="1000" dirty="0"/>
          </a:p>
        </p:txBody>
      </p:sp>
    </p:spTree>
    <p:extLst>
      <p:ext uri="{BB962C8B-B14F-4D97-AF65-F5344CB8AC3E}">
        <p14:creationId xmlns:p14="http://schemas.microsoft.com/office/powerpoint/2010/main" val="14853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en-US" sz="1000" dirty="0" smtClean="0"/>
              <a:t>&lt;</a:t>
            </a:r>
            <a:r>
              <a:rPr lang="ja-JP" altLang="en-US" sz="1000" dirty="0" smtClean="0"/>
              <a:t>各ボタン説明</a:t>
            </a:r>
            <a:r>
              <a:rPr lang="en-US" sz="1000" dirty="0" smtClean="0"/>
              <a:t>&gt;</a:t>
            </a:r>
          </a:p>
          <a:p>
            <a:pPr>
              <a:buSzPct val="25000"/>
            </a:pPr>
            <a:endParaRPr lang="en-US" sz="1000" dirty="0" smtClean="0"/>
          </a:p>
          <a:p>
            <a:pPr>
              <a:buSzPct val="25000"/>
            </a:pPr>
            <a:r>
              <a:rPr lang="ja-JP" altLang="en-US" sz="1000" dirty="0" smtClean="0"/>
              <a:t>オートノマスライフ、通称</a:t>
            </a:r>
            <a:r>
              <a:rPr lang="en-US" altLang="ja-JP" sz="1000" dirty="0" smtClean="0"/>
              <a:t>A-Life</a:t>
            </a:r>
            <a:r>
              <a:rPr lang="ja-JP" altLang="en-US" sz="1000" dirty="0" smtClean="0"/>
              <a:t>は</a:t>
            </a:r>
            <a:r>
              <a:rPr lang="en-US" altLang="ja-JP" sz="1000" dirty="0" smtClean="0"/>
              <a:t/>
            </a:r>
            <a:br>
              <a:rPr lang="en-US" altLang="ja-JP" sz="1000" dirty="0" smtClean="0"/>
            </a:br>
            <a:r>
              <a:rPr lang="en-US" altLang="ja-JP" sz="1000" dirty="0" smtClean="0"/>
              <a:t>NAO</a:t>
            </a:r>
            <a:r>
              <a:rPr lang="ja-JP" altLang="en-US" sz="1000" dirty="0" smtClean="0"/>
              <a:t>に人間らしい素振りをさせる機能です。</a:t>
            </a:r>
            <a:r>
              <a:rPr lang="en-US" altLang="ja-JP" sz="1000" dirty="0" smtClean="0"/>
              <a:t/>
            </a:r>
            <a:br>
              <a:rPr lang="en-US" altLang="ja-JP" sz="1000" dirty="0" smtClean="0"/>
            </a:br>
            <a:r>
              <a:rPr lang="ja-JP" altLang="en-US" sz="1000" dirty="0" smtClean="0"/>
              <a:t>基本的にほとんどの機能は、このオートノマスライフが起動している状態を前提に開発されます。</a:t>
            </a:r>
            <a:r>
              <a:rPr lang="en-US" altLang="ja-JP" sz="1000" dirty="0" smtClean="0"/>
              <a:t/>
            </a:r>
            <a:br>
              <a:rPr lang="en-US" altLang="ja-JP" sz="1000" dirty="0" smtClean="0"/>
            </a:br>
            <a:r>
              <a:rPr lang="ja-JP" altLang="en-US" sz="1000" dirty="0" smtClean="0"/>
              <a:t>起動している代表的な機能は、</a:t>
            </a:r>
            <a:r>
              <a:rPr lang="en-US" altLang="ja-JP" sz="1000" dirty="0" smtClean="0"/>
              <a:t/>
            </a:r>
            <a:br>
              <a:rPr lang="en-US" altLang="ja-JP" sz="1000" dirty="0" smtClean="0"/>
            </a:br>
            <a:r>
              <a:rPr lang="ja-JP" altLang="en-US" sz="1000" dirty="0" smtClean="0"/>
              <a:t>タッチセンサー、音声入力、自身の転倒、人、音、動きなどの感知と</a:t>
            </a:r>
            <a:endParaRPr lang="en-US" altLang="ja-JP" sz="1000" dirty="0" smtClean="0"/>
          </a:p>
          <a:p>
            <a:pPr>
              <a:buSzPct val="25000"/>
            </a:pPr>
            <a:r>
              <a:rPr lang="en-US" altLang="ja-JP" sz="1000" dirty="0" smtClean="0"/>
              <a:t>Breath</a:t>
            </a:r>
            <a:r>
              <a:rPr lang="ja-JP" altLang="en-US" sz="1000" dirty="0" smtClean="0"/>
              <a:t>と呼ばれる呼吸しているかのようなモーションです。</a:t>
            </a:r>
            <a:endParaRPr lang="en-US" altLang="ja-JP" sz="1000" dirty="0" smtClean="0"/>
          </a:p>
          <a:p>
            <a:pPr>
              <a:buSzPct val="25000"/>
            </a:pPr>
            <a:endParaRPr sz="1000" dirty="0"/>
          </a:p>
        </p:txBody>
      </p:sp>
    </p:spTree>
    <p:extLst>
      <p:ext uri="{BB962C8B-B14F-4D97-AF65-F5344CB8AC3E}">
        <p14:creationId xmlns:p14="http://schemas.microsoft.com/office/powerpoint/2010/main" val="2007040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6"/>
        <p:cNvGrpSpPr/>
        <p:nvPr/>
      </p:nvGrpSpPr>
      <p:grpSpPr>
        <a:xfrm>
          <a:off x="0" y="0"/>
          <a:ext cx="0" cy="0"/>
          <a:chOff x="0" y="0"/>
          <a:chExt cx="0" cy="0"/>
        </a:xfrm>
      </p:grpSpPr>
      <p:sp>
        <p:nvSpPr>
          <p:cNvPr id="7" name="Shape 7"/>
          <p:cNvSpPr txBox="1">
            <a:spLocks noGrp="1"/>
          </p:cNvSpPr>
          <p:nvPr>
            <p:ph type="body" idx="1"/>
          </p:nvPr>
        </p:nvSpPr>
        <p:spPr>
          <a:xfrm>
            <a:off x="357867" y="1655146"/>
            <a:ext cx="9976200" cy="5430599"/>
          </a:xfrm>
          <a:prstGeom prst="rect">
            <a:avLst/>
          </a:prstGeom>
          <a:noFill/>
          <a:ln>
            <a:noFill/>
          </a:ln>
        </p:spPr>
        <p:txBody>
          <a:bodyPr lIns="64650" tIns="64650" rIns="64650" bIns="64650" anchor="t" anchorCtr="0"/>
          <a:lstStyle>
            <a:lvl1pPr marL="215900" lvl="0" indent="165100" algn="l" rtl="0">
              <a:lnSpc>
                <a:spcPct val="90000"/>
              </a:lnSpc>
              <a:spcBef>
                <a:spcPts val="900"/>
              </a:spcBef>
              <a:buClr>
                <a:srgbClr val="1E4E79"/>
              </a:buClr>
              <a:buSzPct val="58823"/>
              <a:buFont typeface="Arial"/>
              <a:buChar char="•"/>
              <a:defRPr sz="1700">
                <a:solidFill>
                  <a:srgbClr val="1E4E79"/>
                </a:solidFill>
                <a:latin typeface="MS Gothic" charset="-128"/>
                <a:ea typeface="MS Gothic" charset="-128"/>
                <a:cs typeface="MS Gothic" charset="-128"/>
              </a:defRPr>
            </a:lvl1pPr>
            <a:lvl2pPr marL="660400" lvl="1" indent="139700" algn="l" rtl="0">
              <a:lnSpc>
                <a:spcPct val="90000"/>
              </a:lnSpc>
              <a:spcBef>
                <a:spcPts val="500"/>
              </a:spcBef>
              <a:buClr>
                <a:srgbClr val="1E4E79"/>
              </a:buClr>
              <a:buSzPct val="58823"/>
              <a:buFont typeface="Arial"/>
              <a:buChar char="•"/>
              <a:defRPr sz="1700">
                <a:solidFill>
                  <a:srgbClr val="1E4E79"/>
                </a:solidFill>
              </a:defRPr>
            </a:lvl2pPr>
            <a:lvl3pPr marL="1092200" lvl="2" indent="114300" algn="l" rtl="0">
              <a:lnSpc>
                <a:spcPct val="90000"/>
              </a:lnSpc>
              <a:spcBef>
                <a:spcPts val="500"/>
              </a:spcBef>
              <a:buClr>
                <a:srgbClr val="1E4E79"/>
              </a:buClr>
              <a:buSzPct val="58823"/>
              <a:buFont typeface="Arial"/>
              <a:buChar char="•"/>
              <a:defRPr sz="1700">
                <a:solidFill>
                  <a:srgbClr val="1E4E79"/>
                </a:solidFill>
              </a:defRPr>
            </a:lvl3pPr>
            <a:lvl4pPr marL="1524000" lvl="3" indent="101600" algn="l" rtl="0">
              <a:lnSpc>
                <a:spcPct val="90000"/>
              </a:lnSpc>
              <a:spcBef>
                <a:spcPts val="500"/>
              </a:spcBef>
              <a:buClr>
                <a:srgbClr val="1E4E79"/>
              </a:buClr>
              <a:buSzPct val="58823"/>
              <a:buFont typeface="Arial"/>
              <a:buChar char="•"/>
              <a:defRPr sz="1700">
                <a:solidFill>
                  <a:srgbClr val="1E4E79"/>
                </a:solidFill>
              </a:defRPr>
            </a:lvl4pPr>
            <a:lvl5pPr marL="1955800" lvl="4" indent="114300" algn="l" rtl="0">
              <a:lnSpc>
                <a:spcPct val="90000"/>
              </a:lnSpc>
              <a:spcBef>
                <a:spcPts val="500"/>
              </a:spcBef>
              <a:buClr>
                <a:srgbClr val="1E4E79"/>
              </a:buClr>
              <a:buSzPct val="58823"/>
              <a:buFont typeface="Arial"/>
              <a:buChar char="•"/>
              <a:defRPr sz="1700">
                <a:solidFill>
                  <a:srgbClr val="1E4E79"/>
                </a:solidFill>
              </a:defRPr>
            </a:lvl5pPr>
            <a:lvl6pPr marL="2400300" lvl="5" indent="101600" algn="l" rtl="0">
              <a:lnSpc>
                <a:spcPct val="90000"/>
              </a:lnSpc>
              <a:spcBef>
                <a:spcPts val="500"/>
              </a:spcBef>
              <a:buClr>
                <a:srgbClr val="1E4E79"/>
              </a:buClr>
              <a:buSzPct val="58823"/>
              <a:buFont typeface="Arial"/>
              <a:buChar char="•"/>
              <a:defRPr sz="1700">
                <a:solidFill>
                  <a:srgbClr val="1E4E79"/>
                </a:solidFill>
              </a:defRPr>
            </a:lvl6pPr>
            <a:lvl7pPr marL="2832100" lvl="6" indent="101600" algn="l" rtl="0">
              <a:lnSpc>
                <a:spcPct val="90000"/>
              </a:lnSpc>
              <a:spcBef>
                <a:spcPts val="500"/>
              </a:spcBef>
              <a:buClr>
                <a:srgbClr val="1E4E79"/>
              </a:buClr>
              <a:buSzPct val="58823"/>
              <a:buFont typeface="Arial"/>
              <a:buChar char="•"/>
              <a:defRPr sz="1700">
                <a:solidFill>
                  <a:srgbClr val="1E4E79"/>
                </a:solidFill>
              </a:defRPr>
            </a:lvl7pPr>
            <a:lvl8pPr marL="3263900" lvl="7" indent="114300" algn="l" rtl="0">
              <a:lnSpc>
                <a:spcPct val="90000"/>
              </a:lnSpc>
              <a:spcBef>
                <a:spcPts val="500"/>
              </a:spcBef>
              <a:buClr>
                <a:srgbClr val="1E4E79"/>
              </a:buClr>
              <a:buSzPct val="58823"/>
              <a:buFont typeface="Arial"/>
              <a:buChar char="•"/>
              <a:defRPr sz="1700">
                <a:solidFill>
                  <a:srgbClr val="1E4E79"/>
                </a:solidFill>
              </a:defRPr>
            </a:lvl8pPr>
            <a:lvl9pPr marL="3695700" lvl="8" indent="114300" algn="l" rtl="0">
              <a:lnSpc>
                <a:spcPct val="90000"/>
              </a:lnSpc>
              <a:spcBef>
                <a:spcPts val="500"/>
              </a:spcBef>
              <a:buClr>
                <a:srgbClr val="1E4E79"/>
              </a:buClr>
              <a:buSzPct val="58823"/>
              <a:buFont typeface="Arial"/>
              <a:buChar char="•"/>
              <a:defRPr sz="1700">
                <a:solidFill>
                  <a:srgbClr val="1E4E79"/>
                </a:solidFill>
              </a:defRPr>
            </a:lvl9pPr>
          </a:lstStyle>
          <a:p>
            <a:endParaRPr dirty="0"/>
          </a:p>
        </p:txBody>
      </p:sp>
      <p:sp>
        <p:nvSpPr>
          <p:cNvPr id="8" name="Shape 8"/>
          <p:cNvSpPr/>
          <p:nvPr/>
        </p:nvSpPr>
        <p:spPr>
          <a:xfrm>
            <a:off x="20" y="-20"/>
            <a:ext cx="10691999" cy="1032900"/>
          </a:xfrm>
          <a:prstGeom prst="rect">
            <a:avLst/>
          </a:prstGeom>
          <a:solidFill>
            <a:schemeClr val="tx2">
              <a:lumMod val="25000"/>
            </a:schemeClr>
          </a:solidFill>
          <a:ln w="12700" cap="flat" cmpd="sng">
            <a:solidFill>
              <a:srgbClr val="00B0F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j-ea"/>
              <a:ea typeface="+mj-ea"/>
              <a:cs typeface="Calibri"/>
              <a:sym typeface="Calibri"/>
            </a:endParaRPr>
          </a:p>
        </p:txBody>
      </p:sp>
      <p:sp>
        <p:nvSpPr>
          <p:cNvPr id="9" name="Shape 9"/>
          <p:cNvSpPr txBox="1">
            <a:spLocks noGrp="1"/>
          </p:cNvSpPr>
          <p:nvPr>
            <p:ph type="title"/>
          </p:nvPr>
        </p:nvSpPr>
        <p:spPr>
          <a:xfrm>
            <a:off x="1739571" y="1112195"/>
            <a:ext cx="7212899" cy="402300"/>
          </a:xfrm>
          <a:prstGeom prst="rect">
            <a:avLst/>
          </a:prstGeom>
          <a:noFill/>
          <a:ln>
            <a:noFill/>
          </a:ln>
        </p:spPr>
        <p:txBody>
          <a:bodyPr lIns="64650" tIns="64650" rIns="64650" bIns="64650" anchor="ctr" anchorCtr="0"/>
          <a:lstStyle>
            <a:lvl1pPr lvl="0" algn="ctr" rtl="0">
              <a:lnSpc>
                <a:spcPct val="90000"/>
              </a:lnSpc>
              <a:spcBef>
                <a:spcPts val="0"/>
              </a:spcBef>
              <a:buClr>
                <a:srgbClr val="4A4A4A"/>
              </a:buClr>
              <a:buSzPct val="50000"/>
              <a:buFont typeface="Calibri"/>
              <a:buNone/>
              <a:defRPr sz="2000">
                <a:solidFill>
                  <a:srgbClr val="4A4A4A"/>
                </a:solidFill>
                <a:latin typeface="MS Gothic" charset="-128"/>
                <a:ea typeface="MS Gothic" charset="-128"/>
                <a:cs typeface="MS Gothic" charset="-128"/>
              </a:defRPr>
            </a:lvl1pPr>
            <a:lvl2pPr lvl="1" rtl="0">
              <a:spcBef>
                <a:spcPts val="0"/>
              </a:spcBef>
              <a:buClr>
                <a:srgbClr val="4A4A4A"/>
              </a:buClr>
              <a:buSzPct val="50000"/>
              <a:defRPr sz="2000">
                <a:solidFill>
                  <a:srgbClr val="4A4A4A"/>
                </a:solidFill>
              </a:defRPr>
            </a:lvl2pPr>
            <a:lvl3pPr lvl="2" rtl="0">
              <a:spcBef>
                <a:spcPts val="0"/>
              </a:spcBef>
              <a:buClr>
                <a:srgbClr val="4A4A4A"/>
              </a:buClr>
              <a:buSzPct val="50000"/>
              <a:defRPr sz="2000">
                <a:solidFill>
                  <a:srgbClr val="4A4A4A"/>
                </a:solidFill>
              </a:defRPr>
            </a:lvl3pPr>
            <a:lvl4pPr lvl="3" rtl="0">
              <a:spcBef>
                <a:spcPts val="0"/>
              </a:spcBef>
              <a:buClr>
                <a:srgbClr val="4A4A4A"/>
              </a:buClr>
              <a:buSzPct val="50000"/>
              <a:defRPr sz="2000">
                <a:solidFill>
                  <a:srgbClr val="4A4A4A"/>
                </a:solidFill>
              </a:defRPr>
            </a:lvl4pPr>
            <a:lvl5pPr lvl="4" rtl="0">
              <a:spcBef>
                <a:spcPts val="0"/>
              </a:spcBef>
              <a:buClr>
                <a:srgbClr val="4A4A4A"/>
              </a:buClr>
              <a:buSzPct val="50000"/>
              <a:defRPr sz="2000">
                <a:solidFill>
                  <a:srgbClr val="4A4A4A"/>
                </a:solidFill>
              </a:defRPr>
            </a:lvl5pPr>
            <a:lvl6pPr lvl="5" rtl="0">
              <a:spcBef>
                <a:spcPts val="0"/>
              </a:spcBef>
              <a:buClr>
                <a:srgbClr val="4A4A4A"/>
              </a:buClr>
              <a:buSzPct val="50000"/>
              <a:defRPr sz="2000">
                <a:solidFill>
                  <a:srgbClr val="4A4A4A"/>
                </a:solidFill>
              </a:defRPr>
            </a:lvl6pPr>
            <a:lvl7pPr lvl="6" rtl="0">
              <a:spcBef>
                <a:spcPts val="0"/>
              </a:spcBef>
              <a:buClr>
                <a:srgbClr val="4A4A4A"/>
              </a:buClr>
              <a:buSzPct val="50000"/>
              <a:defRPr sz="2000">
                <a:solidFill>
                  <a:srgbClr val="4A4A4A"/>
                </a:solidFill>
              </a:defRPr>
            </a:lvl7pPr>
            <a:lvl8pPr lvl="7" rtl="0">
              <a:spcBef>
                <a:spcPts val="0"/>
              </a:spcBef>
              <a:buClr>
                <a:srgbClr val="4A4A4A"/>
              </a:buClr>
              <a:buSzPct val="50000"/>
              <a:defRPr sz="2000">
                <a:solidFill>
                  <a:srgbClr val="4A4A4A"/>
                </a:solidFill>
              </a:defRPr>
            </a:lvl8pPr>
            <a:lvl9pPr lvl="8" rtl="0">
              <a:spcBef>
                <a:spcPts val="0"/>
              </a:spcBef>
              <a:buClr>
                <a:srgbClr val="4A4A4A"/>
              </a:buClr>
              <a:buSzPct val="50000"/>
              <a:defRPr sz="2000">
                <a:solidFill>
                  <a:srgbClr val="4A4A4A"/>
                </a:solidFill>
              </a:defRPr>
            </a:lvl9pPr>
          </a:lstStyle>
          <a:p>
            <a:endParaRPr/>
          </a:p>
        </p:txBody>
      </p:sp>
      <p:sp>
        <p:nvSpPr>
          <p:cNvPr id="10" name="Shape 10"/>
          <p:cNvSpPr txBox="1">
            <a:spLocks noGrp="1"/>
          </p:cNvSpPr>
          <p:nvPr>
            <p:ph type="subTitle" idx="2"/>
          </p:nvPr>
        </p:nvSpPr>
        <p:spPr>
          <a:xfrm>
            <a:off x="685433" y="35547"/>
            <a:ext cx="9336299" cy="936000"/>
          </a:xfrm>
          <a:prstGeom prst="rect">
            <a:avLst/>
          </a:prstGeom>
          <a:noFill/>
          <a:ln>
            <a:noFill/>
          </a:ln>
        </p:spPr>
        <p:txBody>
          <a:bodyPr lIns="64650" tIns="64650" rIns="64650" bIns="64650" anchor="ctr" anchorCtr="0"/>
          <a:lstStyle>
            <a:lvl1pPr marL="215900" lvl="0" indent="-50800" algn="ctr" rtl="0">
              <a:spcBef>
                <a:spcPts val="0"/>
              </a:spcBef>
              <a:buClr>
                <a:srgbClr val="FFFFFF"/>
              </a:buClr>
              <a:buSzPct val="100000"/>
              <a:buFont typeface="Arial"/>
              <a:buNone/>
              <a:defRPr sz="2500" b="0" i="0" u="none" strike="noStrike" cap="none">
                <a:solidFill>
                  <a:srgbClr val="FFFFFF"/>
                </a:solidFill>
                <a:latin typeface="MS Gothic" charset="-128"/>
                <a:ea typeface="MS Gothic" charset="-128"/>
                <a:cs typeface="MS Gothic" charset="-128"/>
                <a:sym typeface="Arial"/>
              </a:defRPr>
            </a:lvl1pPr>
            <a:lvl2pPr marL="660400" marR="0" lvl="1" indent="-762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2pPr>
            <a:lvl3pPr marL="1092200" marR="0" lvl="2"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3pPr>
            <a:lvl4pPr marL="1524000" marR="0" lvl="3"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4pPr>
            <a:lvl5pPr marL="1955800" marR="0" lvl="4"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5pPr>
            <a:lvl6pPr marL="2400300" marR="0" lvl="5"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6pPr>
            <a:lvl7pPr marL="2832100" marR="0" lvl="6"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7pPr>
            <a:lvl8pPr marL="3263900" marR="0" lvl="7"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8pPr>
            <a:lvl9pPr marL="3695700" marR="0" lvl="8"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9pPr>
          </a:lstStyle>
          <a:p>
            <a:endParaRPr dirty="0"/>
          </a:p>
        </p:txBody>
      </p:sp>
      <p:sp>
        <p:nvSpPr>
          <p:cNvPr id="11" name="Shape 11"/>
          <p:cNvSpPr txBox="1">
            <a:spLocks noGrp="1"/>
          </p:cNvSpPr>
          <p:nvPr>
            <p:ph type="sldNum" idx="12"/>
          </p:nvPr>
        </p:nvSpPr>
        <p:spPr>
          <a:xfrm>
            <a:off x="4737539" y="7085873"/>
            <a:ext cx="1231800" cy="402300"/>
          </a:xfrm>
          <a:prstGeom prst="rect">
            <a:avLst/>
          </a:prstGeom>
          <a:noFill/>
          <a:ln>
            <a:noFill/>
          </a:ln>
        </p:spPr>
        <p:txBody>
          <a:bodyPr lIns="87050" tIns="43500" rIns="87050" bIns="43500" anchor="ctr" anchorCtr="0">
            <a:noAutofit/>
          </a:bodyPr>
          <a:lstStyle>
            <a:lvl1pPr>
              <a:defRPr>
                <a:latin typeface="+mn-ea"/>
                <a:ea typeface="+mn-ea"/>
              </a:defRPr>
            </a:lvl1pPr>
          </a:lstStyle>
          <a:p>
            <a:pPr algn="ctr">
              <a:buClr>
                <a:srgbClr val="888888"/>
              </a:buClr>
              <a:buSzPct val="25000"/>
              <a:buFont typeface="Calibri"/>
              <a:buNone/>
            </a:pPr>
            <a:fld id="{00000000-1234-1234-1234-123412341234}" type="slidenum">
              <a:rPr lang="en-US" sz="1700" smtClean="0">
                <a:solidFill>
                  <a:srgbClr val="1E4E79"/>
                </a:solidFill>
                <a:cs typeface="Calibri"/>
                <a:sym typeface="Calibri"/>
              </a:rPr>
              <a:pPr algn="ctr">
                <a:buClr>
                  <a:srgbClr val="888888"/>
                </a:buClr>
                <a:buSzPct val="25000"/>
                <a:buFont typeface="Calibri"/>
                <a:buNone/>
              </a:pPr>
              <a:t>‹#›</a:t>
            </a:fld>
            <a:endParaRPr lang="en-US" sz="1700">
              <a:solidFill>
                <a:srgbClr val="1E4E79"/>
              </a:solidFill>
              <a:cs typeface="Calibri"/>
              <a:sym typeface="Calibri"/>
            </a:endParaRPr>
          </a:p>
        </p:txBody>
      </p:sp>
      <p:sp>
        <p:nvSpPr>
          <p:cNvPr id="13" name="Shape 13"/>
          <p:cNvSpPr txBox="1"/>
          <p:nvPr/>
        </p:nvSpPr>
        <p:spPr>
          <a:xfrm>
            <a:off x="421810" y="7163156"/>
            <a:ext cx="3986099" cy="481800"/>
          </a:xfrm>
          <a:prstGeom prst="rect">
            <a:avLst/>
          </a:prstGeom>
          <a:noFill/>
          <a:ln>
            <a:noFill/>
          </a:ln>
        </p:spPr>
        <p:txBody>
          <a:bodyPr lIns="64650" tIns="64650" rIns="64650" bIns="64650" anchor="t" anchorCtr="0">
            <a:noAutofit/>
          </a:bodyPr>
          <a:lstStyle/>
          <a:p>
            <a:pPr lvl="0">
              <a:spcBef>
                <a:spcPts val="0"/>
              </a:spcBef>
              <a:buNone/>
            </a:pPr>
            <a:r>
              <a:rPr lang="en-US" sz="1100" dirty="0">
                <a:solidFill>
                  <a:srgbClr val="4A4A4A"/>
                </a:solidFill>
                <a:latin typeface="+mn-ea"/>
                <a:ea typeface="+mn-ea"/>
              </a:rPr>
              <a:t>©</a:t>
            </a:r>
            <a:r>
              <a:rPr lang="en-US" sz="1100" dirty="0" smtClean="0">
                <a:solidFill>
                  <a:srgbClr val="4A4A4A"/>
                </a:solidFill>
                <a:latin typeface="+mn-ea"/>
                <a:ea typeface="+mn-ea"/>
              </a:rPr>
              <a:t>2017 </a:t>
            </a:r>
            <a:r>
              <a:rPr lang="en-US" sz="1100" dirty="0" err="1" smtClean="0">
                <a:solidFill>
                  <a:srgbClr val="4A4A4A"/>
                </a:solidFill>
                <a:latin typeface="+mn-ea"/>
                <a:ea typeface="+mn-ea"/>
              </a:rPr>
              <a:t>Daieikikou</a:t>
            </a:r>
            <a:r>
              <a:rPr lang="en-US" sz="1100" dirty="0" smtClean="0">
                <a:solidFill>
                  <a:srgbClr val="4A4A4A"/>
                </a:solidFill>
                <a:latin typeface="+mn-ea"/>
                <a:ea typeface="+mn-ea"/>
              </a:rPr>
              <a:t> </a:t>
            </a:r>
            <a:r>
              <a:rPr lang="en-US" sz="1100" dirty="0">
                <a:solidFill>
                  <a:srgbClr val="4A4A4A"/>
                </a:solidFill>
                <a:latin typeface="+mn-ea"/>
                <a:ea typeface="+mn-ea"/>
              </a:rPr>
              <a:t>Co., Ltd. All Right Reserved</a:t>
            </a:r>
          </a:p>
        </p:txBody>
      </p:sp>
      <p:pic>
        <p:nvPicPr>
          <p:cNvPr id="2" name="図 1"/>
          <p:cNvPicPr>
            <a:picLocks noChangeAspect="1"/>
          </p:cNvPicPr>
          <p:nvPr userDrawn="1"/>
        </p:nvPicPr>
        <p:blipFill>
          <a:blip r:embed="rId2"/>
          <a:stretch>
            <a:fillRect/>
          </a:stretch>
        </p:blipFill>
        <p:spPr>
          <a:xfrm>
            <a:off x="9223473" y="6951065"/>
            <a:ext cx="1370536" cy="55066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タイトル スライド 1">
    <p:spTree>
      <p:nvGrpSpPr>
        <p:cNvPr id="1" name="Shape 14"/>
        <p:cNvGrpSpPr/>
        <p:nvPr/>
      </p:nvGrpSpPr>
      <p:grpSpPr>
        <a:xfrm>
          <a:off x="0" y="0"/>
          <a:ext cx="0" cy="0"/>
          <a:chOff x="0" y="0"/>
          <a:chExt cx="0" cy="0"/>
        </a:xfrm>
      </p:grpSpPr>
      <p:sp>
        <p:nvSpPr>
          <p:cNvPr id="15" name="Shape 15"/>
          <p:cNvSpPr/>
          <p:nvPr/>
        </p:nvSpPr>
        <p:spPr>
          <a:xfrm>
            <a:off x="0" y="2395200"/>
            <a:ext cx="10691999" cy="3162600"/>
          </a:xfrm>
          <a:prstGeom prst="rect">
            <a:avLst/>
          </a:prstGeom>
          <a:solidFill>
            <a:schemeClr val="tx1">
              <a:lumMod val="75000"/>
              <a:lumOff val="25000"/>
            </a:schemeClr>
          </a:solidFill>
          <a:ln>
            <a:noFill/>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S Gothic" charset="-128"/>
              <a:ea typeface="MS Gothic" charset="-128"/>
              <a:cs typeface="MS Gothic" charset="-128"/>
              <a:sym typeface="Calibri"/>
            </a:endParaRPr>
          </a:p>
        </p:txBody>
      </p:sp>
      <p:pic>
        <p:nvPicPr>
          <p:cNvPr id="2" name="図 1"/>
          <p:cNvPicPr>
            <a:picLocks noChangeAspect="1"/>
          </p:cNvPicPr>
          <p:nvPr userDrawn="1"/>
        </p:nvPicPr>
        <p:blipFill>
          <a:blip r:embed="rId2"/>
          <a:stretch>
            <a:fillRect/>
          </a:stretch>
        </p:blipFill>
        <p:spPr>
          <a:xfrm>
            <a:off x="9221821" y="6969053"/>
            <a:ext cx="1469992" cy="5906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見出し スライド 1 1">
    <p:spTree>
      <p:nvGrpSpPr>
        <p:cNvPr id="1" name="Shape 19"/>
        <p:cNvGrpSpPr/>
        <p:nvPr/>
      </p:nvGrpSpPr>
      <p:grpSpPr>
        <a:xfrm>
          <a:off x="0" y="0"/>
          <a:ext cx="0" cy="0"/>
          <a:chOff x="0" y="0"/>
          <a:chExt cx="0" cy="0"/>
        </a:xfrm>
      </p:grpSpPr>
      <p:sp>
        <p:nvSpPr>
          <p:cNvPr id="20" name="Shape 20"/>
          <p:cNvSpPr/>
          <p:nvPr/>
        </p:nvSpPr>
        <p:spPr>
          <a:xfrm>
            <a:off x="0" y="3257260"/>
            <a:ext cx="10691999" cy="3162600"/>
          </a:xfrm>
          <a:prstGeom prst="rect">
            <a:avLst/>
          </a:prstGeom>
          <a:solidFill>
            <a:schemeClr val="tx1">
              <a:lumMod val="75000"/>
              <a:lumOff val="25000"/>
            </a:schemeClr>
          </a:solidFill>
          <a:ln>
            <a:noFill/>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Calibri"/>
              <a:ea typeface="Calibri"/>
              <a:cs typeface="Calibri"/>
              <a:sym typeface="Calibri"/>
            </a:endParaRPr>
          </a:p>
        </p:txBody>
      </p:sp>
      <p:sp>
        <p:nvSpPr>
          <p:cNvPr id="22" name="Shape 22"/>
          <p:cNvSpPr txBox="1"/>
          <p:nvPr/>
        </p:nvSpPr>
        <p:spPr>
          <a:xfrm>
            <a:off x="421810" y="7163156"/>
            <a:ext cx="3986099" cy="481800"/>
          </a:xfrm>
          <a:prstGeom prst="rect">
            <a:avLst/>
          </a:prstGeom>
          <a:noFill/>
          <a:ln>
            <a:noFill/>
          </a:ln>
        </p:spPr>
        <p:txBody>
          <a:bodyPr lIns="64650" tIns="64650" rIns="64650" bIns="64650" anchor="t" anchorCtr="0">
            <a:noAutofit/>
          </a:bodyPr>
          <a:lstStyle/>
          <a:p>
            <a:pPr lvl="0">
              <a:spcBef>
                <a:spcPts val="0"/>
              </a:spcBef>
              <a:buNone/>
            </a:pPr>
            <a:r>
              <a:rPr lang="en-US" altLang="ja-JP" sz="1100" b="0" i="0" u="none" strike="noStrike" cap="none" dirty="0" smtClean="0">
                <a:solidFill>
                  <a:srgbClr val="4A4A4A"/>
                </a:solidFill>
                <a:latin typeface="+mn-ea"/>
                <a:ea typeface="Arial"/>
                <a:cs typeface="Arial"/>
                <a:sym typeface="Arial"/>
              </a:rPr>
              <a:t>©2017 </a:t>
            </a:r>
            <a:r>
              <a:rPr lang="en-US" altLang="ja-JP" sz="1100" b="0" i="0" u="none" strike="noStrike" cap="none" dirty="0" err="1" smtClean="0">
                <a:solidFill>
                  <a:srgbClr val="4A4A4A"/>
                </a:solidFill>
                <a:latin typeface="+mn-ea"/>
                <a:ea typeface="Arial"/>
                <a:cs typeface="Arial"/>
                <a:sym typeface="Arial"/>
              </a:rPr>
              <a:t>Daieikikou</a:t>
            </a:r>
            <a:r>
              <a:rPr lang="en-US" altLang="ja-JP" sz="1100" b="0" i="0" u="none" strike="noStrike" cap="none" dirty="0" smtClean="0">
                <a:solidFill>
                  <a:srgbClr val="4A4A4A"/>
                </a:solidFill>
                <a:latin typeface="+mn-ea"/>
                <a:ea typeface="Arial"/>
                <a:cs typeface="Arial"/>
                <a:sym typeface="Arial"/>
              </a:rPr>
              <a:t> Co., Ltd. All Right Reserved</a:t>
            </a:r>
            <a:endParaRPr lang="en-US" altLang="ja-JP" sz="1100" b="0" i="0" u="none" strike="noStrike" cap="none" dirty="0">
              <a:solidFill>
                <a:srgbClr val="4A4A4A"/>
              </a:solidFill>
              <a:latin typeface="+mn-ea"/>
              <a:ea typeface="Arial"/>
              <a:cs typeface="Arial"/>
              <a:sym typeface="Arial"/>
            </a:endParaRPr>
          </a:p>
        </p:txBody>
      </p:sp>
      <p:sp>
        <p:nvSpPr>
          <p:cNvPr id="23" name="Shape 23"/>
          <p:cNvSpPr txBox="1">
            <a:spLocks noGrp="1"/>
          </p:cNvSpPr>
          <p:nvPr>
            <p:ph type="sldNum" idx="12"/>
          </p:nvPr>
        </p:nvSpPr>
        <p:spPr>
          <a:xfrm>
            <a:off x="4737539" y="7085873"/>
            <a:ext cx="1231800" cy="402300"/>
          </a:xfrm>
          <a:prstGeom prst="rect">
            <a:avLst/>
          </a:prstGeom>
          <a:noFill/>
          <a:ln>
            <a:noFill/>
          </a:ln>
        </p:spPr>
        <p:txBody>
          <a:bodyPr lIns="87050" tIns="43500" rIns="87050" bIns="43500" anchor="ctr" anchorCtr="0">
            <a:noAutofit/>
          </a:bodyPr>
          <a:lstStyle>
            <a:lvl1pPr>
              <a:defRPr>
                <a:latin typeface="+mj-ea"/>
                <a:ea typeface="+mj-ea"/>
              </a:defRPr>
            </a:lvl1pPr>
          </a:lstStyle>
          <a:p>
            <a:pPr algn="ctr">
              <a:buClr>
                <a:srgbClr val="888888"/>
              </a:buClr>
              <a:buSzPct val="25000"/>
              <a:buFont typeface="Calibri"/>
              <a:buNone/>
            </a:pPr>
            <a:fld id="{00000000-1234-1234-1234-123412341234}" type="slidenum">
              <a:rPr lang="en-US" sz="1700" smtClean="0">
                <a:solidFill>
                  <a:srgbClr val="1E4E79"/>
                </a:solidFill>
                <a:cs typeface="Calibri"/>
                <a:sym typeface="Calibri"/>
              </a:rPr>
              <a:pPr algn="ctr">
                <a:buClr>
                  <a:srgbClr val="888888"/>
                </a:buClr>
                <a:buSzPct val="25000"/>
                <a:buFont typeface="Calibri"/>
                <a:buNone/>
              </a:pPr>
              <a:t>‹#›</a:t>
            </a:fld>
            <a:endParaRPr lang="en-US" sz="1700">
              <a:solidFill>
                <a:srgbClr val="1E4E79"/>
              </a:solidFill>
              <a:cs typeface="Calibri"/>
              <a:sym typeface="Calibri"/>
            </a:endParaRPr>
          </a:p>
        </p:txBody>
      </p:sp>
      <p:sp>
        <p:nvSpPr>
          <p:cNvPr id="24" name="Shape 24"/>
          <p:cNvSpPr txBox="1">
            <a:spLocks noGrp="1"/>
          </p:cNvSpPr>
          <p:nvPr>
            <p:ph type="title"/>
          </p:nvPr>
        </p:nvSpPr>
        <p:spPr>
          <a:xfrm>
            <a:off x="776566" y="4242459"/>
            <a:ext cx="9138899" cy="1192199"/>
          </a:xfrm>
          <a:prstGeom prst="rect">
            <a:avLst/>
          </a:prstGeom>
          <a:noFill/>
          <a:ln>
            <a:noFill/>
          </a:ln>
        </p:spPr>
        <p:txBody>
          <a:bodyPr lIns="64650" tIns="64650" rIns="64650" bIns="64650" anchor="ctr" anchorCtr="0"/>
          <a:lstStyle>
            <a:lvl1pPr lvl="0" algn="ctr" rtl="0">
              <a:spcBef>
                <a:spcPts val="0"/>
              </a:spcBef>
              <a:buNone/>
              <a:defRPr sz="5100">
                <a:solidFill>
                  <a:srgbClr val="FFFFFF"/>
                </a:solidFill>
                <a:latin typeface="MS Gothic" charset="-128"/>
                <a:ea typeface="MS Gothic" charset="-128"/>
                <a:cs typeface="MS Gothic" charset="-128"/>
              </a:defRPr>
            </a:lvl1pPr>
            <a:lvl2pPr lvl="1" rtl="0">
              <a:spcBef>
                <a:spcPts val="0"/>
              </a:spcBef>
              <a:buNone/>
              <a:defRPr sz="1000"/>
            </a:lvl2pPr>
            <a:lvl3pPr lvl="2" rtl="0">
              <a:spcBef>
                <a:spcPts val="0"/>
              </a:spcBef>
              <a:buNone/>
              <a:defRPr sz="1000"/>
            </a:lvl3pPr>
            <a:lvl4pPr lvl="3" rtl="0">
              <a:spcBef>
                <a:spcPts val="0"/>
              </a:spcBef>
              <a:buNone/>
              <a:defRPr sz="1000"/>
            </a:lvl4pPr>
            <a:lvl5pPr lvl="4" rtl="0">
              <a:spcBef>
                <a:spcPts val="0"/>
              </a:spcBef>
              <a:buNone/>
              <a:defRPr sz="1000"/>
            </a:lvl5pPr>
            <a:lvl6pPr lvl="5" rtl="0">
              <a:spcBef>
                <a:spcPts val="0"/>
              </a:spcBef>
              <a:buNone/>
              <a:defRPr sz="1000"/>
            </a:lvl6pPr>
            <a:lvl7pPr lvl="6" rtl="0">
              <a:spcBef>
                <a:spcPts val="0"/>
              </a:spcBef>
              <a:buNone/>
              <a:defRPr sz="1000"/>
            </a:lvl7pPr>
            <a:lvl8pPr lvl="7" rtl="0">
              <a:spcBef>
                <a:spcPts val="0"/>
              </a:spcBef>
              <a:buNone/>
              <a:defRPr sz="1000"/>
            </a:lvl8pPr>
            <a:lvl9pPr lvl="8">
              <a:spcBef>
                <a:spcPts val="0"/>
              </a:spcBef>
              <a:buNone/>
              <a:defRPr sz="1000"/>
            </a:lvl9pPr>
          </a:lstStyle>
          <a:p>
            <a:endParaRPr dirty="0"/>
          </a:p>
        </p:txBody>
      </p:sp>
      <p:pic>
        <p:nvPicPr>
          <p:cNvPr id="7" name="図 6"/>
          <p:cNvPicPr>
            <a:picLocks noChangeAspect="1"/>
          </p:cNvPicPr>
          <p:nvPr userDrawn="1"/>
        </p:nvPicPr>
        <p:blipFill>
          <a:blip r:embed="rId2"/>
          <a:stretch>
            <a:fillRect/>
          </a:stretch>
        </p:blipFill>
        <p:spPr>
          <a:xfrm>
            <a:off x="9221821" y="6969053"/>
            <a:ext cx="1469992" cy="59062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NUL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NUL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NUL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NUL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NUL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NUL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NUL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NUL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NUL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NUL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NUL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NUL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NUL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NUL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NUL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NUL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NUL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NUL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NUL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NUL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NUL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NUL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NUL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NUL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NUL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NUL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NUL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7" name="Shape 17"/>
          <p:cNvSpPr txBox="1"/>
          <p:nvPr/>
        </p:nvSpPr>
        <p:spPr>
          <a:xfrm>
            <a:off x="1184511" y="4230960"/>
            <a:ext cx="8323036" cy="1730399"/>
          </a:xfrm>
          <a:prstGeom prst="rect">
            <a:avLst/>
          </a:prstGeom>
          <a:noFill/>
          <a:ln>
            <a:noFill/>
          </a:ln>
        </p:spPr>
        <p:txBody>
          <a:bodyPr lIns="87050" tIns="43500" rIns="87050" bIns="43500" anchor="t" anchorCtr="0">
            <a:noAutofit/>
          </a:bodyPr>
          <a:lstStyle/>
          <a:p>
            <a:pPr algn="ctr">
              <a:buClr>
                <a:schemeClr val="lt1"/>
              </a:buClr>
              <a:buSzPct val="25000"/>
            </a:pPr>
            <a:r>
              <a:rPr lang="en-US" sz="6000" b="0" i="0" u="none" strike="noStrike" cap="none" dirty="0" err="1" smtClean="0">
                <a:solidFill>
                  <a:schemeClr val="accent4">
                    <a:lumMod val="20000"/>
                    <a:lumOff val="80000"/>
                  </a:schemeClr>
                </a:solidFill>
                <a:latin typeface="+mj-ea"/>
                <a:ea typeface="+mj-ea"/>
                <a:cs typeface="MS PGothic" charset="-128"/>
                <a:sym typeface="Arial"/>
              </a:rPr>
              <a:t>Choregraphe</a:t>
            </a:r>
            <a:r>
              <a:rPr lang="ja-JP" altLang="en-US" sz="6000" b="0" i="0" u="none" strike="noStrike" cap="none" dirty="0" smtClean="0">
                <a:solidFill>
                  <a:schemeClr val="accent4">
                    <a:lumMod val="20000"/>
                    <a:lumOff val="80000"/>
                  </a:schemeClr>
                </a:solidFill>
                <a:latin typeface="+mj-ea"/>
                <a:ea typeface="+mj-ea"/>
                <a:cs typeface="MS PGothic" charset="-128"/>
                <a:sym typeface="Arial"/>
              </a:rPr>
              <a:t>　</a:t>
            </a:r>
            <a:r>
              <a:rPr lang="en-US" altLang="ja-JP" sz="6000" dirty="0" err="1">
                <a:solidFill>
                  <a:schemeClr val="accent4">
                    <a:lumMod val="20000"/>
                    <a:lumOff val="80000"/>
                  </a:schemeClr>
                </a:solidFill>
                <a:latin typeface="MS Gothic" charset="-128"/>
                <a:ea typeface="MS Gothic" charset="-128"/>
                <a:cs typeface="MS Gothic" charset="-128"/>
              </a:rPr>
              <a:t>入門編</a:t>
            </a:r>
            <a:endParaRPr lang="en-US" altLang="ja-JP" sz="6000" dirty="0">
              <a:solidFill>
                <a:schemeClr val="accent4">
                  <a:lumMod val="20000"/>
                  <a:lumOff val="80000"/>
                </a:schemeClr>
              </a:solidFill>
              <a:latin typeface="MS Gothic" charset="-128"/>
              <a:ea typeface="MS Gothic" charset="-128"/>
              <a:cs typeface="MS Gothic" charset="-128"/>
            </a:endParaRPr>
          </a:p>
          <a:p>
            <a:pPr marL="0" marR="0" lvl="0" indent="0" algn="ctr" rtl="0">
              <a:lnSpc>
                <a:spcPct val="100000"/>
              </a:lnSpc>
              <a:spcBef>
                <a:spcPts val="0"/>
              </a:spcBef>
              <a:spcAft>
                <a:spcPts val="0"/>
              </a:spcAft>
              <a:buClr>
                <a:schemeClr val="lt1"/>
              </a:buClr>
              <a:buSzPct val="25000"/>
              <a:buFont typeface="Arial"/>
              <a:buNone/>
            </a:pP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
        <p:nvSpPr>
          <p:cNvPr id="8" name="Shape 16"/>
          <p:cNvSpPr txBox="1"/>
          <p:nvPr/>
        </p:nvSpPr>
        <p:spPr>
          <a:xfrm>
            <a:off x="3100680" y="4230960"/>
            <a:ext cx="4490699" cy="1221299"/>
          </a:xfrm>
          <a:prstGeom prst="rect">
            <a:avLst/>
          </a:prstGeom>
          <a:noFill/>
          <a:ln>
            <a:noFill/>
          </a:ln>
        </p:spPr>
        <p:txBody>
          <a:bodyPr lIns="87050" tIns="43500" rIns="87050" bIns="43500" anchor="t" anchorCtr="0">
            <a:noAutofit/>
          </a:bodyPr>
          <a:lstStyle/>
          <a:p>
            <a:pPr marL="0" marR="0" lvl="0" indent="0" algn="ctr" rtl="0">
              <a:lnSpc>
                <a:spcPct val="100000"/>
              </a:lnSpc>
              <a:spcBef>
                <a:spcPts val="0"/>
              </a:spcBef>
              <a:spcAft>
                <a:spcPts val="0"/>
              </a:spcAft>
              <a:buClr>
                <a:srgbClr val="BBD6EE"/>
              </a:buClr>
              <a:buSzPct val="25000"/>
              <a:buFont typeface="Arial"/>
              <a:buNone/>
            </a:pPr>
            <a:endParaRPr lang="en-US" sz="6300" b="0" i="0" u="none" strike="noStrike" cap="none" dirty="0">
              <a:solidFill>
                <a:schemeClr val="accent4">
                  <a:lumMod val="20000"/>
                  <a:lumOff val="80000"/>
                </a:schemeClr>
              </a:solidFill>
              <a:latin typeface="MS Gothic" charset="-128"/>
              <a:ea typeface="MS Gothic" charset="-128"/>
              <a:cs typeface="MS Gothic" charset="-128"/>
              <a:sym typeface="Arial"/>
            </a:endParaRPr>
          </a:p>
        </p:txBody>
      </p:sp>
      <p:sp>
        <p:nvSpPr>
          <p:cNvPr id="4" name="Shape 17"/>
          <p:cNvSpPr txBox="1"/>
          <p:nvPr/>
        </p:nvSpPr>
        <p:spPr>
          <a:xfrm>
            <a:off x="1184511" y="2856660"/>
            <a:ext cx="8323036" cy="1730399"/>
          </a:xfrm>
          <a:prstGeom prst="rect">
            <a:avLst/>
          </a:prstGeom>
          <a:noFill/>
          <a:ln>
            <a:noFill/>
          </a:ln>
        </p:spPr>
        <p:txBody>
          <a:bodyPr lIns="87050" tIns="43500" rIns="87050" bIns="43500" anchor="t" anchorCtr="0">
            <a:noAutofit/>
          </a:bodyPr>
          <a:lstStyle/>
          <a:p>
            <a:pPr algn="ctr">
              <a:buClr>
                <a:schemeClr val="lt1"/>
              </a:buClr>
              <a:buSzPct val="25000"/>
            </a:pPr>
            <a:r>
              <a:rPr lang="ja-JP" altLang="en-US" sz="6000" b="0" i="0" u="none" strike="noStrike" cap="none" dirty="0" smtClean="0">
                <a:solidFill>
                  <a:schemeClr val="accent4">
                    <a:lumMod val="20000"/>
                    <a:lumOff val="80000"/>
                  </a:schemeClr>
                </a:solidFill>
                <a:latin typeface="+mj-ea"/>
                <a:ea typeface="+mj-ea"/>
                <a:cs typeface="MS PGothic" charset="-128"/>
                <a:sym typeface="Arial"/>
              </a:rPr>
              <a:t>　</a:t>
            </a:r>
            <a:r>
              <a:rPr lang="en-US" altLang="ja-JP" sz="6000" b="0" i="0" u="none" strike="noStrike" cap="none" dirty="0" smtClean="0">
                <a:solidFill>
                  <a:schemeClr val="accent4">
                    <a:lumMod val="20000"/>
                    <a:lumOff val="80000"/>
                  </a:schemeClr>
                </a:solidFill>
                <a:latin typeface="+mj-ea"/>
                <a:ea typeface="+mj-ea"/>
                <a:cs typeface="MS PGothic" charset="-128"/>
                <a:sym typeface="Arial"/>
              </a:rPr>
              <a:t>	</a:t>
            </a:r>
            <a:r>
              <a:rPr lang="ja-JP" altLang="en-US" sz="6000" b="0" i="0" u="none" strike="noStrike" cap="none" dirty="0" smtClean="0">
                <a:solidFill>
                  <a:schemeClr val="accent4">
                    <a:lumMod val="20000"/>
                    <a:lumOff val="80000"/>
                  </a:schemeClr>
                </a:solidFill>
                <a:latin typeface="+mj-ea"/>
                <a:ea typeface="+mj-ea"/>
                <a:cs typeface="MS PGothic" charset="-128"/>
                <a:sym typeface="Arial"/>
              </a:rPr>
              <a:t>ＮＡＯ　プログラミング</a:t>
            </a: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endParaRPr/>
          </a:p>
        </p:txBody>
      </p:sp>
      <p:sp>
        <p:nvSpPr>
          <p:cNvPr id="68" name="Shape 68"/>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100"/>
              <a:t>LANケーブル、または</a:t>
            </a:r>
            <a:r>
              <a:rPr lang="en-US" sz="2100" b="0" i="0" u="none" strike="noStrike" cap="none">
                <a:solidFill>
                  <a:srgbClr val="1E4E79"/>
                </a:solidFill>
                <a:sym typeface="Arial"/>
              </a:rPr>
              <a:t>WifiでロボットとPCを接続する</a:t>
            </a:r>
            <a:endParaRPr lang="en-US" sz="21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ロボットとPCを無線接続するには、Wifiルータを使用します</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同じアクセスポイントを共有することにより通信できます。</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使用できるルータは家庭用業務用問わず、</a:t>
            </a:r>
          </a:p>
          <a:p>
            <a:pPr marL="317500" marR="0" lvl="0" indent="330200" algn="l" rtl="0">
              <a:lnSpc>
                <a:spcPct val="100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さらにポケットWifiやスマートフォンのテザリングなどでも接続できます</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（アクセスポイントの機能を果たせればインターネット接続がなくても接続でき</a:t>
            </a:r>
            <a:r>
              <a:rPr lang="en-US" dirty="0"/>
              <a:t>ま</a:t>
            </a:r>
            <a:r>
              <a:rPr lang="en-US" sz="1700" b="0" i="0" u="none" strike="noStrike" cap="none" dirty="0">
                <a:solidFill>
                  <a:srgbClr val="1E4E79"/>
                </a:solidFill>
                <a:sym typeface="Arial"/>
              </a:rPr>
              <a:t>す。）</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a:t>
            </a:r>
          </a:p>
          <a:p>
            <a:pPr marL="215900" marR="0" lvl="0" indent="-508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69" name="Shape 69"/>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marL="215900" marR="0" lvl="0" indent="-50800" algn="ctr" rtl="0">
              <a:lnSpc>
                <a:spcPct val="90000"/>
              </a:lnSpc>
              <a:spcBef>
                <a:spcPts val="0"/>
              </a:spcBef>
              <a:spcAft>
                <a:spcPts val="0"/>
              </a:spcAft>
              <a:buClr>
                <a:schemeClr val="dk1"/>
              </a:buClr>
              <a:buSzPct val="25000"/>
              <a:buFont typeface="Arial"/>
              <a:buNone/>
            </a:pPr>
            <a:r>
              <a:rPr lang="en-US"/>
              <a:t>接続環境</a:t>
            </a:r>
          </a:p>
        </p:txBody>
      </p:sp>
      <p:sp>
        <p:nvSpPr>
          <p:cNvPr id="70" name="Shape 7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10</a:t>
            </a:fld>
            <a:endParaRPr lang="en-US"/>
          </a:p>
        </p:txBody>
      </p:sp>
      <p:pic>
        <p:nvPicPr>
          <p:cNvPr id="71" name="Shape 71"/>
          <p:cNvPicPr preferRelativeResize="0"/>
          <p:nvPr/>
        </p:nvPicPr>
        <p:blipFill rotWithShape="1">
          <a:blip r:embed="rId3">
            <a:alphaModFix/>
          </a:blip>
          <a:srcRect/>
          <a:stretch/>
        </p:blipFill>
        <p:spPr>
          <a:xfrm>
            <a:off x="1707944" y="4962748"/>
            <a:ext cx="2301000" cy="1725300"/>
          </a:xfrm>
          <a:prstGeom prst="rect">
            <a:avLst/>
          </a:prstGeom>
          <a:noFill/>
          <a:ln>
            <a:noFill/>
          </a:ln>
        </p:spPr>
      </p:pic>
      <p:pic>
        <p:nvPicPr>
          <p:cNvPr id="72" name="Shape 72"/>
          <p:cNvPicPr preferRelativeResize="0"/>
          <p:nvPr/>
        </p:nvPicPr>
        <p:blipFill>
          <a:blip r:embed="rId3">
            <a:alphaModFix/>
          </a:blip>
          <a:stretch>
            <a:fillRect/>
          </a:stretch>
        </p:blipFill>
        <p:spPr>
          <a:xfrm>
            <a:off x="4598885" y="4963389"/>
            <a:ext cx="1724120" cy="1724120"/>
          </a:xfrm>
          <a:prstGeom prst="rect">
            <a:avLst/>
          </a:prstGeom>
          <a:noFill/>
          <a:ln>
            <a:noFill/>
          </a:ln>
        </p:spPr>
      </p:pic>
      <p:pic>
        <p:nvPicPr>
          <p:cNvPr id="73" name="Shape 73"/>
          <p:cNvPicPr preferRelativeResize="0"/>
          <p:nvPr/>
        </p:nvPicPr>
        <p:blipFill>
          <a:blip r:embed="rId3">
            <a:alphaModFix/>
          </a:blip>
          <a:stretch>
            <a:fillRect/>
          </a:stretch>
        </p:blipFill>
        <p:spPr>
          <a:xfrm>
            <a:off x="7131270" y="4625382"/>
            <a:ext cx="1594585" cy="240013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ChoregrapheとNAOを接続する</a:t>
            </a:r>
          </a:p>
        </p:txBody>
      </p:sp>
      <p:sp>
        <p:nvSpPr>
          <p:cNvPr id="79" name="Shape 79"/>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266700" marR="0" lvl="0" indent="-158750" algn="l" rtl="0">
              <a:lnSpc>
                <a:spcPct val="100000"/>
              </a:lnSpc>
              <a:spcBef>
                <a:spcPts val="0"/>
              </a:spcBef>
              <a:spcAft>
                <a:spcPts val="0"/>
              </a:spcAft>
              <a:buClr>
                <a:srgbClr val="1E4E79"/>
              </a:buClr>
              <a:buSzPct val="100000"/>
              <a:buFont typeface="Arial"/>
              <a:buChar char="•"/>
            </a:pPr>
            <a:r>
              <a:rPr lang="en-US" sz="1700" b="0" i="0" u="none" strike="noStrike" cap="none">
                <a:solidFill>
                  <a:srgbClr val="1E4E79"/>
                </a:solidFill>
                <a:sym typeface="Arial"/>
              </a:rPr>
              <a:t>NAOの電源を入れる</a:t>
            </a:r>
            <a:endParaRPr lang="en-US" sz="1700" b="0" i="0" u="none" strike="noStrike" cap="none" dirty="0">
              <a:solidFill>
                <a:srgbClr val="1E4E79"/>
              </a:solidFill>
              <a:sym typeface="Arial"/>
            </a:endParaRPr>
          </a:p>
          <a:p>
            <a:pPr marL="0" marR="0" lvl="0" indent="31750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しっかりと立ち上がるまで待つ</a:t>
            </a:r>
          </a:p>
          <a:p>
            <a:pPr marL="266700" marR="0" lvl="0" indent="-158750" algn="l" rtl="0">
              <a:lnSpc>
                <a:spcPct val="100000"/>
              </a:lnSpc>
              <a:spcBef>
                <a:spcPts val="0"/>
              </a:spcBef>
              <a:spcAft>
                <a:spcPts val="0"/>
              </a:spcAft>
              <a:buClr>
                <a:srgbClr val="1E4E79"/>
              </a:buClr>
              <a:buSzPct val="100000"/>
              <a:buFont typeface="Arial"/>
              <a:buChar char="•"/>
            </a:pPr>
            <a:r>
              <a:rPr lang="en-US" sz="1700" b="0" i="0" u="none" strike="noStrike" cap="none" dirty="0" err="1">
                <a:solidFill>
                  <a:srgbClr val="1E4E79"/>
                </a:solidFill>
                <a:sym typeface="Arial"/>
              </a:rPr>
              <a:t>PCからChoregrapheを起動する</a:t>
            </a:r>
            <a:endParaRPr lang="en-US" sz="1700" b="0" i="0" u="none" strike="noStrike" cap="none" dirty="0">
              <a:solidFill>
                <a:srgbClr val="1E4E79"/>
              </a:solidFill>
              <a:sym typeface="Arial"/>
            </a:endParaRPr>
          </a:p>
          <a:p>
            <a:pPr marL="266700" marR="0" lvl="0" indent="-165100" algn="l" rtl="0">
              <a:lnSpc>
                <a:spcPct val="100000"/>
              </a:lnSpc>
              <a:spcBef>
                <a:spcPts val="0"/>
              </a:spcBef>
              <a:spcAft>
                <a:spcPts val="0"/>
              </a:spcAft>
              <a:buClr>
                <a:schemeClr val="dk1"/>
              </a:buClr>
              <a:buSzPct val="25000"/>
              <a:buFont typeface="Arial"/>
              <a:buNone/>
            </a:pPr>
            <a:endParaRPr dirty="0"/>
          </a:p>
          <a:p>
            <a:pPr marL="266700" marR="0" lvl="0" indent="-165100" algn="l" rtl="0">
              <a:lnSpc>
                <a:spcPct val="100000"/>
              </a:lnSpc>
              <a:spcBef>
                <a:spcPts val="0"/>
              </a:spcBef>
              <a:spcAft>
                <a:spcPts val="0"/>
              </a:spcAft>
              <a:buClr>
                <a:schemeClr val="dk1"/>
              </a:buClr>
              <a:buSzPct val="25000"/>
              <a:buFont typeface="Arial"/>
              <a:buNone/>
            </a:pPr>
            <a:endParaRPr dirty="0"/>
          </a:p>
          <a:p>
            <a:pPr marL="266700" marR="0" lvl="0" indent="-165100" algn="l" rtl="0">
              <a:lnSpc>
                <a:spcPct val="100000"/>
              </a:lnSpc>
              <a:spcBef>
                <a:spcPts val="0"/>
              </a:spcBef>
              <a:spcAft>
                <a:spcPts val="0"/>
              </a:spcAft>
              <a:buClr>
                <a:schemeClr val="dk1"/>
              </a:buClr>
              <a:buSzPct val="25000"/>
              <a:buFont typeface="Arial"/>
              <a:buNone/>
            </a:pPr>
            <a:endParaRPr dirty="0"/>
          </a:p>
          <a:p>
            <a:pPr marL="266700" marR="0" lvl="0" indent="-158750" algn="l" rtl="0">
              <a:lnSpc>
                <a:spcPct val="100000"/>
              </a:lnSpc>
              <a:spcBef>
                <a:spcPts val="0"/>
              </a:spcBef>
              <a:spcAft>
                <a:spcPts val="0"/>
              </a:spcAft>
              <a:buClr>
                <a:srgbClr val="1E4E79"/>
              </a:buClr>
              <a:buSzPct val="100000"/>
              <a:buFont typeface="Arial"/>
              <a:buChar char="•"/>
            </a:pPr>
            <a:r>
              <a:rPr lang="en-US" sz="1700" b="0" i="0" u="none" strike="noStrike" cap="none" dirty="0" err="1">
                <a:solidFill>
                  <a:srgbClr val="1E4E79"/>
                </a:solidFill>
                <a:sym typeface="Arial"/>
              </a:rPr>
              <a:t>上部のツールバーから扇形で緑色のwifiマークをクリックする</a:t>
            </a:r>
            <a:endParaRPr lang="en-US" sz="1700" b="0" i="0" u="none" strike="noStrike" cap="none" dirty="0">
              <a:solidFill>
                <a:srgbClr val="1E4E79"/>
              </a:solidFill>
              <a:sym typeface="Arial"/>
            </a:endParaRPr>
          </a:p>
          <a:p>
            <a:pPr marL="266700" marR="0" lvl="0" indent="-165100" algn="l" rtl="0">
              <a:lnSpc>
                <a:spcPct val="100000"/>
              </a:lnSpc>
              <a:spcBef>
                <a:spcPts val="0"/>
              </a:spcBef>
              <a:spcAft>
                <a:spcPts val="0"/>
              </a:spcAft>
              <a:buClr>
                <a:schemeClr val="dk1"/>
              </a:buClr>
              <a:buSzPct val="25000"/>
              <a:buFont typeface="Arial"/>
              <a:buNone/>
            </a:pPr>
            <a:endParaRPr sz="1700" b="0" i="0" u="none" strike="noStrike" cap="none" dirty="0">
              <a:solidFill>
                <a:schemeClr val="dk1"/>
              </a:solidFill>
              <a:sym typeface="Aria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266700" marR="0" lvl="0" indent="-165100" algn="l" rtl="0">
              <a:lnSpc>
                <a:spcPct val="100000"/>
              </a:lnSpc>
              <a:spcBef>
                <a:spcPts val="0"/>
              </a:spcBef>
              <a:spcAft>
                <a:spcPts val="0"/>
              </a:spcAft>
              <a:buClr>
                <a:schemeClr val="dk1"/>
              </a:buClr>
              <a:buSzPct val="25000"/>
              <a:buFont typeface="Arial"/>
              <a:buNone/>
            </a:pPr>
            <a:endParaRPr dirty="0">
              <a:solidFill>
                <a:schemeClr val="dk1"/>
              </a:solidFill>
            </a:endParaRP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chemeClr val="dk1"/>
              </a:solidFill>
              <a:sym typeface="Arial"/>
            </a:endParaRPr>
          </a:p>
          <a:p>
            <a:pPr marL="266700" marR="0" lvl="0" indent="-158750" algn="l" rtl="0">
              <a:lnSpc>
                <a:spcPct val="100000"/>
              </a:lnSpc>
              <a:spcBef>
                <a:spcPts val="0"/>
              </a:spcBef>
              <a:spcAft>
                <a:spcPts val="0"/>
              </a:spcAft>
              <a:buClr>
                <a:srgbClr val="1E4E79"/>
              </a:buClr>
              <a:buSzPct val="100000"/>
              <a:buFont typeface="Arial"/>
              <a:buChar char="•"/>
            </a:pPr>
            <a:r>
              <a:rPr lang="en-US" sz="1700" b="0" i="0" u="none" strike="noStrike" cap="none" dirty="0">
                <a:solidFill>
                  <a:srgbClr val="1E4E79"/>
                </a:solidFill>
                <a:sym typeface="Arial"/>
              </a:rPr>
              <a:t>一覧から目的のロボットを選択し接続する</a:t>
            </a:r>
          </a:p>
          <a:p>
            <a:pPr marL="215900" marR="0" lvl="0" indent="-508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pic>
        <p:nvPicPr>
          <p:cNvPr id="80" name="Shape 80"/>
          <p:cNvPicPr preferRelativeResize="0"/>
          <p:nvPr/>
        </p:nvPicPr>
        <p:blipFill rotWithShape="1">
          <a:blip r:embed="rId3">
            <a:alphaModFix/>
          </a:blip>
          <a:srcRect/>
          <a:stretch/>
        </p:blipFill>
        <p:spPr>
          <a:xfrm>
            <a:off x="1792216" y="2530496"/>
            <a:ext cx="7531499" cy="698400"/>
          </a:xfrm>
          <a:prstGeom prst="rect">
            <a:avLst/>
          </a:prstGeom>
          <a:noFill/>
          <a:ln>
            <a:noFill/>
          </a:ln>
        </p:spPr>
      </p:pic>
      <p:pic>
        <p:nvPicPr>
          <p:cNvPr id="81" name="Shape 81"/>
          <p:cNvPicPr preferRelativeResize="0"/>
          <p:nvPr/>
        </p:nvPicPr>
        <p:blipFill rotWithShape="1">
          <a:blip r:embed="rId3">
            <a:alphaModFix/>
          </a:blip>
          <a:srcRect/>
          <a:stretch/>
        </p:blipFill>
        <p:spPr>
          <a:xfrm>
            <a:off x="3456532" y="3621810"/>
            <a:ext cx="4860300" cy="2732100"/>
          </a:xfrm>
          <a:prstGeom prst="rect">
            <a:avLst/>
          </a:prstGeom>
          <a:noFill/>
          <a:ln>
            <a:noFill/>
          </a:ln>
        </p:spPr>
      </p:pic>
      <p:sp>
        <p:nvSpPr>
          <p:cNvPr id="82" name="Shape 82"/>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marL="215900" marR="0" lvl="0" indent="-50800" algn="ctr" rtl="0">
              <a:lnSpc>
                <a:spcPct val="90000"/>
              </a:lnSpc>
              <a:spcBef>
                <a:spcPts val="0"/>
              </a:spcBef>
              <a:spcAft>
                <a:spcPts val="0"/>
              </a:spcAft>
              <a:buClr>
                <a:schemeClr val="dk1"/>
              </a:buClr>
              <a:buSzPct val="25000"/>
              <a:buFont typeface="Arial"/>
              <a:buNone/>
            </a:pPr>
            <a:r>
              <a:rPr lang="en-US"/>
              <a:t>セッティング</a:t>
            </a:r>
          </a:p>
        </p:txBody>
      </p:sp>
      <p:sp>
        <p:nvSpPr>
          <p:cNvPr id="83" name="Shape 83"/>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各種ファイルの役割</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保存ファイルについて</a:t>
            </a:r>
            <a:endParaRPr kumimoji="1" lang="ja-JP" altLang="en-US" dirty="0"/>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910" t="2006"/>
          <a:stretch/>
        </p:blipFill>
        <p:spPr>
          <a:xfrm>
            <a:off x="2643187" y="1557338"/>
            <a:ext cx="5471057" cy="2092356"/>
          </a:xfrm>
          <a:prstGeom prst="rect">
            <a:avLst/>
          </a:prstGeom>
          <a:effectLst/>
        </p:spPr>
      </p:pic>
      <p:graphicFrame>
        <p:nvGraphicFramePr>
          <p:cNvPr id="7" name="表 6"/>
          <p:cNvGraphicFramePr>
            <a:graphicFrameLocks noGrp="1"/>
          </p:cNvGraphicFramePr>
          <p:nvPr>
            <p:extLst>
              <p:ext uri="{D42A27DB-BD31-4B8C-83A1-F6EECF244321}">
                <p14:modId xmlns:p14="http://schemas.microsoft.com/office/powerpoint/2010/main" val="1675619416"/>
              </p:ext>
            </p:extLst>
          </p:nvPr>
        </p:nvGraphicFramePr>
        <p:xfrm>
          <a:off x="685431" y="3914773"/>
          <a:ext cx="9336301" cy="2857504"/>
        </p:xfrm>
        <a:graphic>
          <a:graphicData uri="http://schemas.openxmlformats.org/drawingml/2006/table">
            <a:tbl>
              <a:tblPr firstRow="1" bandRow="1">
                <a:tableStyleId>{EBB7D646-D31D-4435-8363-D747468922E7}</a:tableStyleId>
              </a:tblPr>
              <a:tblGrid>
                <a:gridCol w="1914894"/>
                <a:gridCol w="7421407"/>
              </a:tblGrid>
              <a:tr h="714376">
                <a:tc>
                  <a:txBody>
                    <a:bodyPr/>
                    <a:lstStyle/>
                    <a:p>
                      <a:r>
                        <a:rPr kumimoji="1" lang="en-US" altLang="ja-JP" sz="2000" dirty="0" err="1" smtClean="0"/>
                        <a:t>behavior.xar</a:t>
                      </a:r>
                      <a:endParaRPr kumimoji="1" lang="ja-JP" altLang="en-US" sz="2000" dirty="0"/>
                    </a:p>
                  </a:txBody>
                  <a:tcPr/>
                </a:tc>
                <a:tc>
                  <a:txBody>
                    <a:bodyPr/>
                    <a:lstStyle/>
                    <a:p>
                      <a:r>
                        <a:rPr kumimoji="1" lang="en-US" altLang="ja-JP" sz="1600" dirty="0" smtClean="0"/>
                        <a:t>Python</a:t>
                      </a:r>
                      <a:r>
                        <a:rPr kumimoji="1" lang="ja-JP" altLang="en-US" sz="1600" dirty="0" smtClean="0"/>
                        <a:t>ボックス内のコードやボックスの座標数値が記載されているファイル</a:t>
                      </a:r>
                      <a:endParaRPr kumimoji="1" lang="ja-JP" altLang="en-US" sz="1600" dirty="0"/>
                    </a:p>
                  </a:txBody>
                  <a:tcPr/>
                </a:tc>
              </a:tr>
              <a:tr h="714376">
                <a:tc>
                  <a:txBody>
                    <a:bodyPr/>
                    <a:lstStyle/>
                    <a:p>
                      <a:r>
                        <a:rPr kumimoji="1" lang="en-US" altLang="ja-JP" sz="2000" dirty="0" err="1" smtClean="0"/>
                        <a:t>icon.png</a:t>
                      </a:r>
                      <a:endParaRPr kumimoji="1" lang="ja-JP" altLang="en-US" sz="2000" dirty="0"/>
                    </a:p>
                  </a:txBody>
                  <a:tcPr/>
                </a:tc>
                <a:tc>
                  <a:txBody>
                    <a:bodyPr/>
                    <a:lstStyle/>
                    <a:p>
                      <a:r>
                        <a:rPr kumimoji="1" lang="ja-JP" altLang="en-US" sz="1600" dirty="0" smtClean="0"/>
                        <a:t>アプリのアイコン画像ファイル</a:t>
                      </a:r>
                      <a:r>
                        <a:rPr kumimoji="1" lang="en-US" altLang="ja-JP" sz="1600" dirty="0" smtClean="0"/>
                        <a:t/>
                      </a:r>
                      <a:br>
                        <a:rPr kumimoji="1" lang="en-US" altLang="ja-JP" sz="1600" dirty="0" smtClean="0"/>
                      </a:br>
                      <a:r>
                        <a:rPr kumimoji="1" lang="ja-JP" altLang="en-US" sz="1600" dirty="0" smtClean="0"/>
                        <a:t>プロパティから変更</a:t>
                      </a:r>
                      <a:endParaRPr kumimoji="1" lang="ja-JP" altLang="en-US" sz="1600" dirty="0"/>
                    </a:p>
                  </a:txBody>
                  <a:tcPr/>
                </a:tc>
              </a:tr>
              <a:tr h="714376">
                <a:tc>
                  <a:txBody>
                    <a:bodyPr/>
                    <a:lstStyle/>
                    <a:p>
                      <a:r>
                        <a:rPr kumimoji="1" lang="en-US" altLang="ja-JP" sz="2000" dirty="0" err="1" smtClean="0"/>
                        <a:t>manifest.xml</a:t>
                      </a:r>
                      <a:endParaRPr kumimoji="1" lang="ja-JP" altLang="en-US" sz="2000" dirty="0"/>
                    </a:p>
                  </a:txBody>
                  <a:tcPr/>
                </a:tc>
                <a:tc>
                  <a:txBody>
                    <a:bodyPr/>
                    <a:lstStyle/>
                    <a:p>
                      <a:r>
                        <a:rPr kumimoji="1" lang="ja-JP" altLang="en-US" sz="1600" dirty="0" smtClean="0"/>
                        <a:t>プロパティ情報などが記載されているファイル</a:t>
                      </a:r>
                      <a:endParaRPr kumimoji="1" lang="ja-JP" altLang="en-US" sz="1600" dirty="0"/>
                    </a:p>
                  </a:txBody>
                  <a:tcPr/>
                </a:tc>
              </a:tr>
              <a:tr h="714376">
                <a:tc>
                  <a:txBody>
                    <a:bodyPr/>
                    <a:lstStyle/>
                    <a:p>
                      <a:r>
                        <a:rPr kumimoji="1" lang="en-US" altLang="ja-JP" sz="2000" dirty="0" smtClean="0"/>
                        <a:t>***.</a:t>
                      </a:r>
                      <a:r>
                        <a:rPr kumimoji="1" lang="en-US" altLang="ja-JP" sz="2000" dirty="0" err="1" smtClean="0"/>
                        <a:t>pml</a:t>
                      </a:r>
                      <a:endParaRPr kumimoji="1" lang="ja-JP" altLang="en-US" sz="2000" dirty="0"/>
                    </a:p>
                  </a:txBody>
                  <a:tcPr/>
                </a:tc>
                <a:tc>
                  <a:txBody>
                    <a:bodyPr/>
                    <a:lstStyle/>
                    <a:p>
                      <a:r>
                        <a:rPr kumimoji="1" lang="ja-JP" altLang="en-US" sz="1600" dirty="0" smtClean="0"/>
                        <a:t>これらのファイルの階層管理を行っているファイル</a:t>
                      </a:r>
                      <a:endParaRPr kumimoji="1" lang="ja-JP" altLang="en-US" sz="1600" dirty="0"/>
                    </a:p>
                  </a:txBody>
                  <a:tcPr/>
                </a:tc>
              </a:tr>
            </a:tbl>
          </a:graphicData>
        </a:graphic>
      </p:graphicFrame>
    </p:spTree>
    <p:extLst>
      <p:ext uri="{BB962C8B-B14F-4D97-AF65-F5344CB8AC3E}">
        <p14:creationId xmlns:p14="http://schemas.microsoft.com/office/powerpoint/2010/main" val="1671546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5157788"/>
            <a:ext cx="9976200" cy="1927957"/>
          </a:xfrm>
        </p:spPr>
        <p:txBody>
          <a:bodyPr/>
          <a:lstStyle/>
          <a:p>
            <a:r>
              <a:rPr kumimoji="1" lang="ja-JP" altLang="en-US" dirty="0" smtClean="0"/>
              <a:t>ツールバーにある</a:t>
            </a:r>
            <a:r>
              <a:rPr kumimoji="1" lang="en-US" altLang="ja-JP" dirty="0" smtClean="0"/>
              <a:t>[</a:t>
            </a:r>
            <a:r>
              <a:rPr kumimoji="1" lang="ja-JP" altLang="en-US" dirty="0" smtClean="0"/>
              <a:t>プロジェクトを保存</a:t>
            </a:r>
            <a:r>
              <a:rPr kumimoji="1" lang="en-US" altLang="ja-JP" dirty="0" smtClean="0"/>
              <a:t>]</a:t>
            </a:r>
            <a:r>
              <a:rPr kumimoji="1" lang="ja-JP" altLang="en-US" dirty="0" smtClean="0"/>
              <a:t>ボタンを押して、プロジェクトに名前を付けて、作成場　　所を決めたら保存しましょう。</a:t>
            </a:r>
            <a:endParaRPr kumimoji="1" lang="en-US" altLang="ja-JP" dirty="0" smtClean="0"/>
          </a:p>
          <a:p>
            <a:r>
              <a:rPr kumimoji="1" lang="ja-JP" altLang="en-US" dirty="0" smtClean="0"/>
              <a:t>正常に保存されるとプロパティボタン上のプロジェクト名が変わります。</a:t>
            </a:r>
            <a:endParaRPr kumimoji="1" lang="ja-JP" altLang="en-US" dirty="0"/>
          </a:p>
        </p:txBody>
      </p:sp>
      <p:sp>
        <p:nvSpPr>
          <p:cNvPr id="3" name="タイトル 2"/>
          <p:cNvSpPr>
            <a:spLocks noGrp="1"/>
          </p:cNvSpPr>
          <p:nvPr>
            <p:ph type="title"/>
          </p:nvPr>
        </p:nvSpPr>
        <p:spPr/>
        <p:txBody>
          <a:bodyPr/>
          <a:lstStyle/>
          <a:p>
            <a:r>
              <a:rPr kumimoji="1" lang="ja-JP" altLang="en-US" dirty="0" smtClean="0"/>
              <a:t>プロジェクトの保存</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アプリの保存方法</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9378" t="10267" r="9503" b="25798"/>
          <a:stretch/>
        </p:blipFill>
        <p:spPr bwMode="auto">
          <a:xfrm>
            <a:off x="685433" y="2234912"/>
            <a:ext cx="4643805" cy="2202459"/>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pic>
        <p:nvPicPr>
          <p:cNvPr id="6" name="図 5"/>
          <p:cNvPicPr/>
          <p:nvPr/>
        </p:nvPicPr>
        <p:blipFill rotWithShape="1">
          <a:blip r:embed="rId3">
            <a:extLst>
              <a:ext uri="{28A0092B-C50C-407E-A947-70E740481C1C}">
                <a14:useLocalDpi xmlns:a14="http://schemas.microsoft.com/office/drawing/2010/main" val="0"/>
              </a:ext>
            </a:extLst>
          </a:blip>
          <a:srcRect l="4744" t="9676" r="74061" b="71556"/>
          <a:stretch/>
        </p:blipFill>
        <p:spPr bwMode="auto">
          <a:xfrm>
            <a:off x="6482294" y="2234912"/>
            <a:ext cx="3218918" cy="2202459"/>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spTree>
    <p:extLst>
      <p:ext uri="{BB962C8B-B14F-4D97-AF65-F5344CB8AC3E}">
        <p14:creationId xmlns:p14="http://schemas.microsoft.com/office/powerpoint/2010/main" val="750107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5157788"/>
            <a:ext cx="9976200" cy="1927957"/>
          </a:xfrm>
        </p:spPr>
        <p:txBody>
          <a:bodyPr/>
          <a:lstStyle/>
          <a:p>
            <a:r>
              <a:rPr kumimoji="1" lang="ja-JP" altLang="en-US" dirty="0" smtClean="0"/>
              <a:t>コレグラフを開き、</a:t>
            </a:r>
            <a:r>
              <a:rPr kumimoji="1" lang="en-US" altLang="ja-JP" dirty="0" smtClean="0"/>
              <a:t>[</a:t>
            </a:r>
            <a:r>
              <a:rPr kumimoji="1" lang="ja-JP" altLang="en-US" dirty="0" smtClean="0"/>
              <a:t>プロジェクトを開く</a:t>
            </a:r>
            <a:r>
              <a:rPr kumimoji="1" lang="en-US" altLang="ja-JP" dirty="0" smtClean="0"/>
              <a:t>]</a:t>
            </a:r>
            <a:r>
              <a:rPr kumimoji="1" lang="ja-JP" altLang="en-US" dirty="0" smtClean="0"/>
              <a:t>ボタンを押して、任意の</a:t>
            </a:r>
            <a:r>
              <a:rPr kumimoji="1" lang="en-US" altLang="ja-JP" dirty="0" smtClean="0"/>
              <a:t>***.</a:t>
            </a:r>
            <a:r>
              <a:rPr kumimoji="1" lang="en-US" altLang="ja-JP" dirty="0" err="1" smtClean="0"/>
              <a:t>pml</a:t>
            </a:r>
            <a:r>
              <a:rPr kumimoji="1" lang="ja-JP" altLang="en-US" dirty="0" smtClean="0"/>
              <a:t>ファイルを選択して、プロジェクトを開きます。</a:t>
            </a:r>
            <a:endParaRPr kumimoji="1" lang="en-US" altLang="ja-JP" dirty="0" smtClean="0"/>
          </a:p>
          <a:p>
            <a:r>
              <a:rPr kumimoji="1" lang="ja-JP" altLang="en-US" dirty="0" smtClean="0"/>
              <a:t>正常に開かれるとプロジェクトの内容が表示されます。</a:t>
            </a:r>
            <a:endParaRPr kumimoji="1" lang="ja-JP" altLang="en-US" dirty="0"/>
          </a:p>
        </p:txBody>
      </p:sp>
      <p:sp>
        <p:nvSpPr>
          <p:cNvPr id="3" name="タイトル 2"/>
          <p:cNvSpPr>
            <a:spLocks noGrp="1"/>
          </p:cNvSpPr>
          <p:nvPr>
            <p:ph type="title"/>
          </p:nvPr>
        </p:nvSpPr>
        <p:spPr/>
        <p:txBody>
          <a:bodyPr/>
          <a:lstStyle/>
          <a:p>
            <a:r>
              <a:rPr kumimoji="1" lang="ja-JP" altLang="en-US" dirty="0" smtClean="0"/>
              <a:t>プロジェクトファイルを開く</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アプリの編集方法</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4744" t="3165" r="4804" b="43025"/>
          <a:stretch/>
        </p:blipFill>
        <p:spPr bwMode="auto">
          <a:xfrm>
            <a:off x="5854227" y="2029775"/>
            <a:ext cx="4167505" cy="1982470"/>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pic>
        <p:nvPicPr>
          <p:cNvPr id="6" name="図 5"/>
          <p:cNvPicPr/>
          <p:nvPr/>
        </p:nvPicPr>
        <p:blipFill>
          <a:blip r:embed="rId3">
            <a:extLst>
              <a:ext uri="{28A0092B-C50C-407E-A947-70E740481C1C}">
                <a14:useLocalDpi xmlns:a14="http://schemas.microsoft.com/office/drawing/2010/main" val="0"/>
              </a:ext>
            </a:extLst>
          </a:blip>
          <a:stretch>
            <a:fillRect/>
          </a:stretch>
        </p:blipFill>
        <p:spPr>
          <a:xfrm>
            <a:off x="685433" y="2029775"/>
            <a:ext cx="4323080" cy="1724660"/>
          </a:xfrm>
          <a:prstGeom prst="rect">
            <a:avLst/>
          </a:prstGeom>
        </p:spPr>
      </p:pic>
    </p:spTree>
    <p:extLst>
      <p:ext uri="{BB962C8B-B14F-4D97-AF65-F5344CB8AC3E}">
        <p14:creationId xmlns:p14="http://schemas.microsoft.com/office/powerpoint/2010/main" val="1834519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4814869"/>
            <a:ext cx="9976200" cy="2270876"/>
          </a:xfrm>
        </p:spPr>
        <p:txBody>
          <a:bodyPr/>
          <a:lstStyle/>
          <a:p>
            <a:r>
              <a:rPr kumimoji="1" lang="ja-JP" altLang="en-US" dirty="0" smtClean="0"/>
              <a:t>コレグラフ左上の</a:t>
            </a:r>
            <a:r>
              <a:rPr kumimoji="1" lang="en-US" altLang="ja-JP" dirty="0" smtClean="0"/>
              <a:t>[</a:t>
            </a:r>
            <a:r>
              <a:rPr kumimoji="1" lang="ja-JP" altLang="en-US" dirty="0" smtClean="0"/>
              <a:t>プロパティ</a:t>
            </a:r>
            <a:r>
              <a:rPr kumimoji="1" lang="en-US" altLang="ja-JP" dirty="0" smtClean="0"/>
              <a:t>]</a:t>
            </a:r>
            <a:r>
              <a:rPr kumimoji="1" lang="ja-JP" altLang="en-US" dirty="0" smtClean="0"/>
              <a:t>ボタンを押して、プロパティを開きます。</a:t>
            </a:r>
            <a:endParaRPr kumimoji="1" lang="en-US" altLang="ja-JP" dirty="0" smtClean="0"/>
          </a:p>
          <a:p>
            <a:r>
              <a:rPr kumimoji="1" lang="ja-JP" altLang="en-US" dirty="0" smtClean="0"/>
              <a:t>こちらの画面でアプリのタイトルや</a:t>
            </a:r>
            <a:r>
              <a:rPr kumimoji="1" lang="en-US" altLang="ja-JP" dirty="0" smtClean="0"/>
              <a:t>ID</a:t>
            </a:r>
            <a:r>
              <a:rPr kumimoji="1" lang="ja-JP" altLang="en-US" dirty="0" smtClean="0"/>
              <a:t>、バージョン、言語を設定します。</a:t>
            </a:r>
            <a:endParaRPr kumimoji="1" lang="en-US" altLang="ja-JP" dirty="0" smtClean="0"/>
          </a:p>
          <a:p>
            <a:r>
              <a:rPr kumimoji="1" lang="ja-JP" altLang="en-US" dirty="0" smtClean="0"/>
              <a:t>変更したら必ず右下の</a:t>
            </a:r>
            <a:r>
              <a:rPr kumimoji="1" lang="en-US" altLang="ja-JP" dirty="0" smtClean="0"/>
              <a:t>[OK]</a:t>
            </a:r>
            <a:r>
              <a:rPr kumimoji="1" lang="ja-JP" altLang="en-US" dirty="0" smtClean="0"/>
              <a:t>ボタンを押すこと。</a:t>
            </a:r>
            <a:endParaRPr kumimoji="1" lang="en-US" altLang="ja-JP" dirty="0" smtClean="0"/>
          </a:p>
          <a:p>
            <a:r>
              <a:rPr kumimoji="1" lang="en-US" altLang="ja-JP" dirty="0" smtClean="0"/>
              <a:t>[OK]</a:t>
            </a:r>
            <a:r>
              <a:rPr kumimoji="1" lang="ja-JP" altLang="en-US" dirty="0" smtClean="0"/>
              <a:t>ボタンを押さないと変更が反映されません。</a:t>
            </a:r>
            <a:endParaRPr kumimoji="1" lang="ja-JP" altLang="en-US" dirty="0"/>
          </a:p>
        </p:txBody>
      </p:sp>
      <p:sp>
        <p:nvSpPr>
          <p:cNvPr id="3" name="タイトル 2"/>
          <p:cNvSpPr>
            <a:spLocks noGrp="1"/>
          </p:cNvSpPr>
          <p:nvPr>
            <p:ph type="title"/>
          </p:nvPr>
        </p:nvSpPr>
        <p:spPr/>
        <p:txBody>
          <a:bodyPr/>
          <a:lstStyle/>
          <a:p>
            <a:r>
              <a:rPr kumimoji="1" lang="ja-JP" altLang="en-US" dirty="0" smtClean="0"/>
              <a:t>アプリのタイトルや</a:t>
            </a:r>
            <a:r>
              <a:rPr kumimoji="1" lang="en-US" altLang="ja-JP" dirty="0" smtClean="0"/>
              <a:t>ID</a:t>
            </a:r>
            <a:r>
              <a:rPr kumimoji="1" lang="ja-JP" altLang="en-US" dirty="0" smtClean="0"/>
              <a:t>、バージョン、言語</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プロパティの変更</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6988" t="6840" r="6907" b="19848"/>
          <a:stretch/>
        </p:blipFill>
        <p:spPr bwMode="auto">
          <a:xfrm>
            <a:off x="6378420" y="1655143"/>
            <a:ext cx="3643312" cy="2788270"/>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pic>
        <p:nvPicPr>
          <p:cNvPr id="6" name="図 5"/>
          <p:cNvPicPr/>
          <p:nvPr/>
        </p:nvPicPr>
        <p:blipFill rotWithShape="1">
          <a:blip r:embed="rId3">
            <a:extLst>
              <a:ext uri="{28A0092B-C50C-407E-A947-70E740481C1C}">
                <a14:useLocalDpi xmlns:a14="http://schemas.microsoft.com/office/drawing/2010/main" val="0"/>
              </a:ext>
            </a:extLst>
          </a:blip>
          <a:srcRect l="4113" t="9208" r="74155" b="78616"/>
          <a:stretch/>
        </p:blipFill>
        <p:spPr bwMode="auto">
          <a:xfrm>
            <a:off x="685433" y="1885951"/>
            <a:ext cx="3843338" cy="2257401"/>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spTree>
    <p:extLst>
      <p:ext uri="{BB962C8B-B14F-4D97-AF65-F5344CB8AC3E}">
        <p14:creationId xmlns:p14="http://schemas.microsoft.com/office/powerpoint/2010/main" val="218778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spcBef>
                <a:spcPts val="0"/>
              </a:spcBef>
              <a:buNone/>
            </a:pPr>
            <a:r>
              <a:rPr lang="en-US" dirty="0"/>
              <a:t>ChoregrapheでNAOのプログラミングを行う際、以下の2通りの開発方法があります。</a:t>
            </a:r>
          </a:p>
          <a:p>
            <a:pPr marL="317500" lvl="0" indent="-152400" rtl="0">
              <a:spcBef>
                <a:spcPts val="0"/>
              </a:spcBef>
            </a:pPr>
            <a:r>
              <a:rPr lang="en-US" dirty="0" err="1">
                <a:solidFill>
                  <a:srgbClr val="00B0F0"/>
                </a:solidFill>
              </a:rPr>
              <a:t>実機</a:t>
            </a:r>
            <a:r>
              <a:rPr lang="en-US" dirty="0" err="1"/>
              <a:t>のNAOに接続する</a:t>
            </a:r>
            <a:endParaRPr lang="en-US" dirty="0"/>
          </a:p>
          <a:p>
            <a:pPr marL="317500" lvl="0" indent="-152400" rtl="0">
              <a:spcBef>
                <a:spcPts val="0"/>
              </a:spcBef>
            </a:pPr>
            <a:r>
              <a:rPr lang="en-US" dirty="0" err="1"/>
              <a:t>Chorerapheを起動した時に自動的に立ち上がる</a:t>
            </a:r>
            <a:r>
              <a:rPr lang="en-US" dirty="0" err="1">
                <a:solidFill>
                  <a:srgbClr val="00B0F0"/>
                </a:solidFill>
              </a:rPr>
              <a:t>バーチャルロボット</a:t>
            </a:r>
            <a:r>
              <a:rPr lang="en-US" dirty="0" err="1"/>
              <a:t>で接続する</a:t>
            </a:r>
            <a:endParaRPr lang="en-US" dirty="0"/>
          </a:p>
          <a:p>
            <a:pPr marL="0" lvl="0" indent="0" rtl="0">
              <a:spcBef>
                <a:spcPts val="0"/>
              </a:spcBef>
              <a:buNone/>
            </a:pPr>
            <a:r>
              <a:rPr lang="en-US" dirty="0"/>
              <a:t>開発したアプリケーションを実行した際に実機なのか、バーチャルロボットなのかで動作に異なる点があるため、少見出しの左側に、実機の場合は</a:t>
            </a:r>
            <a:r>
              <a:rPr lang="en-US" dirty="0">
                <a:solidFill>
                  <a:srgbClr val="00B0F0"/>
                </a:solidFill>
              </a:rPr>
              <a:t>①</a:t>
            </a:r>
            <a:r>
              <a:rPr lang="en-US" dirty="0"/>
              <a:t>を、バーチャルロボットの場合は</a:t>
            </a:r>
            <a:r>
              <a:rPr lang="en-US" dirty="0">
                <a:solidFill>
                  <a:srgbClr val="00B0F0"/>
                </a:solidFill>
              </a:rPr>
              <a:t>②</a:t>
            </a:r>
            <a:r>
              <a:rPr lang="en-US" dirty="0"/>
              <a:t>を、両方で問題なく動く場合は両方を配置していますので参考にしてください。</a:t>
            </a:r>
          </a:p>
          <a:p>
            <a:pPr marL="0" lvl="0" indent="0" rtl="0">
              <a:spcBef>
                <a:spcPts val="0"/>
              </a:spcBef>
              <a:buNone/>
            </a:pPr>
            <a:r>
              <a:rPr lang="en-US" dirty="0"/>
              <a:t>以下、バーチャルロボットで出来ることの一覧表になります。</a:t>
            </a:r>
          </a:p>
          <a:p>
            <a:pPr marL="317500" lvl="0" indent="-152400" rtl="0">
              <a:lnSpc>
                <a:spcPct val="100000"/>
              </a:lnSpc>
              <a:spcBef>
                <a:spcPts val="0"/>
              </a:spcBef>
              <a:buClr>
                <a:srgbClr val="1E4E79"/>
              </a:buClr>
            </a:pPr>
            <a:r>
              <a:rPr lang="en-US" dirty="0">
                <a:solidFill>
                  <a:srgbClr val="1E4E79"/>
                </a:solidFill>
              </a:rPr>
              <a:t>各関節の制御	</a:t>
            </a:r>
            <a:r>
              <a:rPr lang="en-US" dirty="0" smtClean="0">
                <a:solidFill>
                  <a:srgbClr val="1E4E79"/>
                </a:solidFill>
              </a:rPr>
              <a:t>	◯</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（歩行）		</a:t>
            </a:r>
            <a:r>
              <a:rPr lang="en-US" dirty="0" smtClean="0">
                <a:solidFill>
                  <a:srgbClr val="1E4E79"/>
                </a:solidFill>
              </a:rPr>
              <a:t>◯</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関節固定の制御	✕</a:t>
            </a:r>
          </a:p>
          <a:p>
            <a:pPr marL="317500" lvl="0" indent="-152400" rtl="0">
              <a:lnSpc>
                <a:spcPct val="100000"/>
              </a:lnSpc>
              <a:spcBef>
                <a:spcPts val="0"/>
              </a:spcBef>
              <a:buClr>
                <a:srgbClr val="1E4E79"/>
              </a:buClr>
            </a:pPr>
            <a:r>
              <a:rPr lang="en-US" dirty="0">
                <a:solidFill>
                  <a:srgbClr val="1E4E79"/>
                </a:solidFill>
              </a:rPr>
              <a:t>しゃべる		</a:t>
            </a:r>
            <a:r>
              <a:rPr lang="en-US" dirty="0" smtClean="0">
                <a:solidFill>
                  <a:srgbClr val="1E4E79"/>
                </a:solidFill>
              </a:rPr>
              <a:t>◯</a:t>
            </a:r>
            <a:r>
              <a:rPr lang="en-US" dirty="0">
                <a:solidFill>
                  <a:srgbClr val="1E4E79"/>
                </a:solidFill>
              </a:rPr>
              <a:t>　吹き出し、で確認</a:t>
            </a:r>
          </a:p>
          <a:p>
            <a:pPr marL="317500" lvl="0" indent="-152400" rtl="0">
              <a:lnSpc>
                <a:spcPct val="100000"/>
              </a:lnSpc>
              <a:spcBef>
                <a:spcPts val="0"/>
              </a:spcBef>
              <a:buClr>
                <a:srgbClr val="1E4E79"/>
              </a:buClr>
            </a:pPr>
            <a:r>
              <a:rPr lang="en-US" dirty="0">
                <a:solidFill>
                  <a:srgbClr val="1E4E79"/>
                </a:solidFill>
              </a:rPr>
              <a:t>聞き取り		</a:t>
            </a:r>
            <a:r>
              <a:rPr lang="en-US" dirty="0" smtClean="0">
                <a:solidFill>
                  <a:srgbClr val="1E4E79"/>
                </a:solidFill>
              </a:rPr>
              <a:t>△</a:t>
            </a:r>
            <a:r>
              <a:rPr lang="en-US" dirty="0">
                <a:solidFill>
                  <a:srgbClr val="1E4E79"/>
                </a:solidFill>
              </a:rPr>
              <a:t>　ダイアログビューからテキスト入力</a:t>
            </a:r>
          </a:p>
          <a:p>
            <a:pPr marL="317500" lvl="0" indent="-152400" rtl="0">
              <a:lnSpc>
                <a:spcPct val="100000"/>
              </a:lnSpc>
              <a:spcBef>
                <a:spcPts val="0"/>
              </a:spcBef>
              <a:buClr>
                <a:srgbClr val="1E4E79"/>
              </a:buClr>
            </a:pPr>
            <a:r>
              <a:rPr lang="en-US" dirty="0">
                <a:solidFill>
                  <a:srgbClr val="1E4E79"/>
                </a:solidFill>
              </a:rPr>
              <a:t>オーディオ再生	△</a:t>
            </a:r>
          </a:p>
          <a:p>
            <a:pPr marL="317500" lvl="0" indent="-152400" rtl="0">
              <a:lnSpc>
                <a:spcPct val="100000"/>
              </a:lnSpc>
              <a:spcBef>
                <a:spcPts val="0"/>
              </a:spcBef>
              <a:buClr>
                <a:srgbClr val="1E4E79"/>
              </a:buClr>
            </a:pPr>
            <a:r>
              <a:rPr lang="en-US" dirty="0">
                <a:solidFill>
                  <a:srgbClr val="1E4E79"/>
                </a:solidFill>
              </a:rPr>
              <a:t>音声録音		</a:t>
            </a:r>
            <a:r>
              <a:rPr lang="en-US" dirty="0" smtClean="0">
                <a:solidFill>
                  <a:srgbClr val="1E4E79"/>
                </a:solidFill>
              </a:rPr>
              <a:t>✕</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音声位置追跡	</a:t>
            </a:r>
            <a:r>
              <a:rPr lang="en-US" dirty="0" smtClean="0">
                <a:solidFill>
                  <a:srgbClr val="1E4E79"/>
                </a:solidFill>
              </a:rPr>
              <a:t>	✕</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画像認識		</a:t>
            </a:r>
            <a:r>
              <a:rPr lang="en-US" dirty="0" smtClean="0">
                <a:solidFill>
                  <a:srgbClr val="1E4E79"/>
                </a:solidFill>
              </a:rPr>
              <a:t>✕</a:t>
            </a:r>
            <a:endParaRPr lang="en-US" dirty="0">
              <a:solidFill>
                <a:srgbClr val="1E4E79"/>
              </a:solidFill>
            </a:endParaRPr>
          </a:p>
          <a:p>
            <a:pPr marL="317500" lvl="0" indent="-152400" rtl="0">
              <a:lnSpc>
                <a:spcPct val="100000"/>
              </a:lnSpc>
              <a:spcBef>
                <a:spcPts val="0"/>
              </a:spcBef>
              <a:buClr>
                <a:srgbClr val="1E4E79"/>
              </a:buClr>
            </a:pPr>
            <a:r>
              <a:rPr lang="en-US" dirty="0">
                <a:solidFill>
                  <a:srgbClr val="1E4E79"/>
                </a:solidFill>
              </a:rPr>
              <a:t>タッチセンサー	✕</a:t>
            </a:r>
          </a:p>
          <a:p>
            <a:pPr marL="317500" lvl="0" indent="-152400" rtl="0">
              <a:lnSpc>
                <a:spcPct val="100000"/>
              </a:lnSpc>
              <a:spcBef>
                <a:spcPts val="0"/>
              </a:spcBef>
              <a:buClr>
                <a:srgbClr val="1E4E79"/>
              </a:buClr>
            </a:pPr>
            <a:r>
              <a:rPr lang="en-US" dirty="0">
                <a:solidFill>
                  <a:srgbClr val="1E4E79"/>
                </a:solidFill>
              </a:rPr>
              <a:t>ソナーセンサー	✕</a:t>
            </a:r>
          </a:p>
          <a:p>
            <a:pPr marL="0" lvl="0" indent="0">
              <a:spcBef>
                <a:spcPts val="0"/>
              </a:spcBef>
              <a:buNone/>
            </a:pPr>
            <a:endParaRPr dirty="0"/>
          </a:p>
        </p:txBody>
      </p:sp>
      <p:sp>
        <p:nvSpPr>
          <p:cNvPr id="115" name="Shape 115"/>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a:spcBef>
                <a:spcPts val="0"/>
              </a:spcBef>
              <a:buNone/>
            </a:pPr>
            <a:r>
              <a:rPr lang="en-US"/>
              <a:t>バーチャルロボットと実機</a:t>
            </a:r>
          </a:p>
        </p:txBody>
      </p:sp>
      <p:sp>
        <p:nvSpPr>
          <p:cNvPr id="116" name="Shape 116"/>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a:spcBef>
                <a:spcPts val="0"/>
              </a:spcBef>
              <a:buNone/>
            </a:pPr>
            <a:r>
              <a:rPr lang="en-US"/>
              <a:t>本書のみかた</a:t>
            </a:r>
          </a:p>
        </p:txBody>
      </p:sp>
      <p:sp>
        <p:nvSpPr>
          <p:cNvPr id="117" name="Shape 11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16</a:t>
            </a:fld>
            <a:endParaRPr lang="en-US"/>
          </a:p>
        </p:txBody>
      </p:sp>
      <p:pic>
        <p:nvPicPr>
          <p:cNvPr id="118" name="Shape 11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119" name="Shape 119"/>
          <p:cNvPicPr preferRelativeResize="0"/>
          <p:nvPr/>
        </p:nvPicPr>
        <p:blipFill>
          <a:blip r:embed="rId3">
            <a:alphaModFix/>
          </a:blip>
          <a:stretch>
            <a:fillRect/>
          </a:stretch>
        </p:blipFill>
        <p:spPr>
          <a:xfrm>
            <a:off x="825403" y="1163493"/>
            <a:ext cx="491643" cy="491643"/>
          </a:xfrm>
          <a:prstGeom prst="rect">
            <a:avLst/>
          </a:prstGeom>
          <a:noFill/>
          <a:ln>
            <a:noFill/>
          </a:ln>
        </p:spPr>
      </p:pic>
      <p:pic>
        <p:nvPicPr>
          <p:cNvPr id="120" name="Shape 120"/>
          <p:cNvPicPr preferRelativeResize="0"/>
          <p:nvPr/>
        </p:nvPicPr>
        <p:blipFill>
          <a:blip r:embed="rId3">
            <a:alphaModFix/>
          </a:blip>
          <a:stretch>
            <a:fillRect/>
          </a:stretch>
        </p:blipFill>
        <p:spPr>
          <a:xfrm>
            <a:off x="7974353" y="5367099"/>
            <a:ext cx="491643" cy="491643"/>
          </a:xfrm>
          <a:prstGeom prst="rect">
            <a:avLst/>
          </a:prstGeom>
          <a:noFill/>
          <a:ln>
            <a:noFill/>
          </a:ln>
        </p:spPr>
      </p:pic>
      <p:pic>
        <p:nvPicPr>
          <p:cNvPr id="121" name="Shape 121"/>
          <p:cNvPicPr preferRelativeResize="0"/>
          <p:nvPr/>
        </p:nvPicPr>
        <p:blipFill>
          <a:blip r:embed="rId3">
            <a:alphaModFix/>
          </a:blip>
          <a:stretch>
            <a:fillRect/>
          </a:stretch>
        </p:blipFill>
        <p:spPr>
          <a:xfrm>
            <a:off x="8606025" y="5367099"/>
            <a:ext cx="491643" cy="491643"/>
          </a:xfrm>
          <a:prstGeom prst="rect">
            <a:avLst/>
          </a:prstGeom>
          <a:noFill/>
          <a:ln>
            <a:noFill/>
          </a:ln>
        </p:spPr>
      </p:pic>
      <p:sp>
        <p:nvSpPr>
          <p:cNvPr id="122" name="Shape 122"/>
          <p:cNvSpPr txBox="1"/>
          <p:nvPr/>
        </p:nvSpPr>
        <p:spPr>
          <a:xfrm>
            <a:off x="8048187" y="4941505"/>
            <a:ext cx="1153200" cy="684600"/>
          </a:xfrm>
          <a:prstGeom prst="rect">
            <a:avLst/>
          </a:prstGeom>
          <a:noFill/>
          <a:ln>
            <a:noFill/>
          </a:ln>
        </p:spPr>
        <p:txBody>
          <a:bodyPr lIns="64650" tIns="64650" rIns="64650" bIns="64650" anchor="t" anchorCtr="0">
            <a:noAutofit/>
          </a:bodyPr>
          <a:lstStyle/>
          <a:p>
            <a:pPr lvl="0" rtl="0">
              <a:lnSpc>
                <a:spcPct val="90000"/>
              </a:lnSpc>
              <a:spcBef>
                <a:spcPts val="900"/>
              </a:spcBef>
              <a:buClr>
                <a:schemeClr val="dk1"/>
              </a:buClr>
              <a:buSzPct val="47058"/>
              <a:buFont typeface="Arial"/>
              <a:buNone/>
            </a:pPr>
            <a:r>
              <a:rPr lang="en-US" sz="1700">
                <a:solidFill>
                  <a:srgbClr val="00B0F0"/>
                </a:solidFill>
              </a:rPr>
              <a:t>①　　②</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en-US" dirty="0" smtClean="0"/>
              <a:t>NAO</a:t>
            </a:r>
            <a:r>
              <a:rPr lang="ja-JP" altLang="en-US" dirty="0" smtClean="0"/>
              <a:t>の機能を使ってみよう</a:t>
            </a:r>
            <a:endParaRPr lang="en-US"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17</a:t>
            </a:fld>
            <a:endParaRPr lang="en-US"/>
          </a:p>
        </p:txBody>
      </p:sp>
      <p:pic>
        <p:nvPicPr>
          <p:cNvPr id="129" name="Shape 129"/>
          <p:cNvPicPr preferRelativeResize="0"/>
          <p:nvPr/>
        </p:nvPicPr>
        <p:blipFill>
          <a:blip r:embed="rId3">
            <a:alphaModFix/>
          </a:blip>
          <a:stretch>
            <a:fillRect/>
          </a:stretch>
        </p:blipFill>
        <p:spPr>
          <a:xfrm>
            <a:off x="6434770" y="374279"/>
            <a:ext cx="2020454" cy="2693938"/>
          </a:xfrm>
          <a:prstGeom prst="rect">
            <a:avLst/>
          </a:prstGeom>
          <a:noFill/>
          <a:ln>
            <a:noFill/>
          </a:ln>
        </p:spPr>
      </p:pic>
      <p:pic>
        <p:nvPicPr>
          <p:cNvPr id="130" name="Shape 130"/>
          <p:cNvPicPr preferRelativeResize="0"/>
          <p:nvPr/>
        </p:nvPicPr>
        <p:blipFill rotWithShape="1">
          <a:blip r:embed="rId3">
            <a:alphaModFix amt="41000"/>
          </a:blip>
          <a:srcRect l="9765" t="13651" r="9393"/>
          <a:stretch/>
        </p:blipFill>
        <p:spPr>
          <a:xfrm>
            <a:off x="1574259" y="349681"/>
            <a:ext cx="3627536" cy="2743133"/>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dirty="0" err="1"/>
              <a:t>Sayボックス</a:t>
            </a:r>
            <a:endParaRPr lang="en-US" dirty="0"/>
          </a:p>
        </p:txBody>
      </p:sp>
      <p:sp>
        <p:nvSpPr>
          <p:cNvPr id="136" name="Shape 136"/>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ボックスライブラリーから「</a:t>
            </a:r>
            <a:r>
              <a:rPr lang="en-US" sz="1700" b="0" i="0" u="none" strike="noStrike" cap="none" dirty="0" err="1">
                <a:solidFill>
                  <a:srgbClr val="00B0F0"/>
                </a:solidFill>
                <a:sym typeface="Arial"/>
              </a:rPr>
              <a:t>Say</a:t>
            </a:r>
            <a:r>
              <a:rPr lang="en-US" sz="1700" b="0" i="0" u="none" strike="noStrike" cap="none" dirty="0" err="1">
                <a:solidFill>
                  <a:srgbClr val="1E4E79"/>
                </a:solidFill>
                <a:sym typeface="Arial"/>
              </a:rPr>
              <a:t>」と書かれた文字をクリックしたまま動かし</a:t>
            </a:r>
            <a:endParaRPr lang="en-US"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フローダイアグラムの上で放します。そうすると「</a:t>
            </a:r>
            <a:r>
              <a:rPr lang="en-US" sz="1700" b="0" i="0" u="none" strike="noStrike" cap="none" dirty="0" err="1">
                <a:solidFill>
                  <a:srgbClr val="00B0F0"/>
                </a:solidFill>
                <a:sym typeface="Arial"/>
              </a:rPr>
              <a:t>Say</a:t>
            </a:r>
            <a:r>
              <a:rPr lang="en-US" sz="1700" b="0" i="0" u="none" strike="noStrike" cap="none" dirty="0" err="1">
                <a:solidFill>
                  <a:srgbClr val="1E4E79"/>
                </a:solidFill>
                <a:sym typeface="Arial"/>
              </a:rPr>
              <a:t>」のボックスが出現します</a:t>
            </a:r>
            <a:r>
              <a:rPr lang="en-US" dirty="0">
                <a:solidFill>
                  <a:srgbClr val="1E4E79"/>
                </a:solidFill>
              </a:rPr>
              <a:t>。</a:t>
            </a:r>
          </a:p>
          <a:p>
            <a:pPr marL="0" marR="0" lvl="0" indent="0" algn="l" rtl="0">
              <a:lnSpc>
                <a:spcPct val="100000"/>
              </a:lnSpc>
              <a:spcBef>
                <a:spcPts val="0"/>
              </a:spcBef>
              <a:spcAft>
                <a:spcPts val="0"/>
              </a:spcAft>
              <a:buClr>
                <a:schemeClr val="dk1"/>
              </a:buClr>
              <a:buSzPct val="25000"/>
              <a:buFont typeface="Arial"/>
              <a:buNone/>
            </a:pPr>
            <a:r>
              <a:rPr lang="en-US" dirty="0">
                <a:solidFill>
                  <a:srgbClr val="1E4E79"/>
                </a:solidFill>
              </a:rPr>
              <a:t>「</a:t>
            </a:r>
            <a:r>
              <a:rPr lang="en-US" dirty="0" err="1">
                <a:solidFill>
                  <a:srgbClr val="1E4E79"/>
                </a:solidFill>
              </a:rPr>
              <a:t>Say」ボックスはNAOに</a:t>
            </a:r>
            <a:r>
              <a:rPr lang="en-US" dirty="0" err="1">
                <a:solidFill>
                  <a:srgbClr val="00B0F0"/>
                </a:solidFill>
              </a:rPr>
              <a:t>しゃべらせる命令が含まれたボックス</a:t>
            </a:r>
            <a:r>
              <a:rPr lang="en-US" dirty="0" err="1">
                <a:solidFill>
                  <a:srgbClr val="1E4E79"/>
                </a:solidFill>
              </a:rPr>
              <a:t>です</a:t>
            </a:r>
            <a:r>
              <a:rPr lang="en-US" dirty="0">
                <a:solidFill>
                  <a:srgbClr val="1E4E79"/>
                </a:solidFill>
              </a:rPr>
              <a:t>。</a:t>
            </a:r>
          </a:p>
          <a:p>
            <a:pPr marL="0" marR="0" lvl="0" indent="0" algn="l" rtl="0">
              <a:lnSpc>
                <a:spcPct val="100000"/>
              </a:lnSpc>
              <a:spcBef>
                <a:spcPts val="0"/>
              </a:spcBef>
              <a:spcAft>
                <a:spcPts val="0"/>
              </a:spcAft>
              <a:buClr>
                <a:schemeClr val="dk1"/>
              </a:buClr>
              <a:buSzPct val="25000"/>
              <a:buFont typeface="Arial"/>
              <a:buNone/>
            </a:pPr>
            <a:endParaRPr dirty="0">
              <a:solidFill>
                <a:srgbClr val="1E4E79"/>
              </a:solidFill>
            </a:endParaRPr>
          </a:p>
          <a:p>
            <a:pPr marL="0" marR="0" lvl="0" indent="0" algn="l" rtl="0">
              <a:lnSpc>
                <a:spcPct val="100000"/>
              </a:lnSpc>
              <a:spcBef>
                <a:spcPts val="0"/>
              </a:spcBef>
              <a:spcAft>
                <a:spcPts val="0"/>
              </a:spcAft>
              <a:buClr>
                <a:schemeClr val="dk1"/>
              </a:buClr>
              <a:buSzPct val="25000"/>
              <a:buFont typeface="Arial"/>
              <a:buNone/>
            </a:pPr>
            <a:r>
              <a:rPr lang="en-US" dirty="0">
                <a:solidFill>
                  <a:srgbClr val="1E4E79"/>
                </a:solidFill>
              </a:rPr>
              <a:t>同様に、「Set </a:t>
            </a:r>
            <a:r>
              <a:rPr lang="en-US" dirty="0" err="1">
                <a:solidFill>
                  <a:srgbClr val="1E4E79"/>
                </a:solidFill>
              </a:rPr>
              <a:t>Language」ボックスも配置してみましょう</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r>
              <a:rPr lang="en-US" dirty="0">
                <a:solidFill>
                  <a:srgbClr val="1E4E79"/>
                </a:solidFill>
              </a:rPr>
              <a:t>「Set </a:t>
            </a:r>
            <a:r>
              <a:rPr lang="en-US" dirty="0" err="1">
                <a:solidFill>
                  <a:srgbClr val="1E4E79"/>
                </a:solidFill>
              </a:rPr>
              <a:t>Language」ボックスは、ロボットの</a:t>
            </a:r>
            <a:r>
              <a:rPr lang="en-US" dirty="0" err="1">
                <a:solidFill>
                  <a:srgbClr val="00B0F0"/>
                </a:solidFill>
              </a:rPr>
              <a:t>言語モードを変更する命令が含まれたボックス</a:t>
            </a:r>
            <a:r>
              <a:rPr lang="en-US" dirty="0" err="1">
                <a:solidFill>
                  <a:srgbClr val="1E4E79"/>
                </a:solidFill>
              </a:rPr>
              <a:t>です</a:t>
            </a:r>
            <a:r>
              <a:rPr lang="en-US" dirty="0">
                <a:solidFill>
                  <a:srgbClr val="1E4E79"/>
                </a:solidFill>
              </a:rPr>
              <a:t>。</a:t>
            </a:r>
          </a:p>
          <a:p>
            <a:pPr marL="0" marR="0" lvl="0" indent="0" algn="l" rtl="0">
              <a:lnSpc>
                <a:spcPct val="100000"/>
              </a:lnSpc>
              <a:spcBef>
                <a:spcPts val="0"/>
              </a:spcBef>
              <a:spcAft>
                <a:spcPts val="0"/>
              </a:spcAft>
              <a:buClr>
                <a:schemeClr val="dk1"/>
              </a:buClr>
              <a:buSzPct val="25000"/>
              <a:buFont typeface="Arial"/>
              <a:buNone/>
            </a:pPr>
            <a:r>
              <a:rPr lang="en-US" dirty="0">
                <a:solidFill>
                  <a:srgbClr val="1E4E79"/>
                </a:solidFill>
              </a:rPr>
              <a:t>これを使用して、NAOは最大19ヶ国語もの言語を話すことが出来ます！</a:t>
            </a:r>
          </a:p>
        </p:txBody>
      </p:sp>
      <p:sp>
        <p:nvSpPr>
          <p:cNvPr id="137" name="Shape 137"/>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marL="215900" marR="0" lvl="0" indent="-50800" algn="ctr" rtl="0">
              <a:lnSpc>
                <a:spcPct val="90000"/>
              </a:lnSpc>
              <a:spcBef>
                <a:spcPts val="0"/>
              </a:spcBef>
              <a:spcAft>
                <a:spcPts val="0"/>
              </a:spcAft>
              <a:buClr>
                <a:schemeClr val="dk1"/>
              </a:buClr>
              <a:buSzPct val="25000"/>
              <a:buFont typeface="Arial"/>
              <a:buNone/>
            </a:pPr>
            <a:r>
              <a:rPr lang="en-US"/>
              <a:t>しゃべらせてみよう</a:t>
            </a:r>
          </a:p>
        </p:txBody>
      </p:sp>
      <p:sp>
        <p:nvSpPr>
          <p:cNvPr id="138" name="Shape 13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18</a:t>
            </a:fld>
            <a:endParaRPr lang="en-US"/>
          </a:p>
        </p:txBody>
      </p:sp>
      <p:pic>
        <p:nvPicPr>
          <p:cNvPr id="139" name="Shape 139"/>
          <p:cNvPicPr preferRelativeResize="0"/>
          <p:nvPr/>
        </p:nvPicPr>
        <p:blipFill>
          <a:blip r:embed="rId3">
            <a:alphaModFix/>
          </a:blip>
          <a:stretch>
            <a:fillRect/>
          </a:stretch>
        </p:blipFill>
        <p:spPr>
          <a:xfrm>
            <a:off x="2572214" y="3654053"/>
            <a:ext cx="5562068" cy="3476292"/>
          </a:xfrm>
          <a:prstGeom prst="rect">
            <a:avLst/>
          </a:prstGeom>
          <a:noFill/>
          <a:ln>
            <a:noFill/>
          </a:ln>
        </p:spPr>
      </p:pic>
      <p:pic>
        <p:nvPicPr>
          <p:cNvPr id="140" name="Shape 140"/>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141" name="Shape 141"/>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アプリケーションの実行</a:t>
            </a:r>
          </a:p>
        </p:txBody>
      </p:sp>
      <p:sp>
        <p:nvSpPr>
          <p:cNvPr id="147" name="Shape 147"/>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フローダイアグラムの</a:t>
            </a:r>
            <a:r>
              <a:rPr lang="en-US" dirty="0"/>
              <a:t>左側の</a:t>
            </a:r>
            <a:r>
              <a:rPr lang="en-US" dirty="0">
                <a:solidFill>
                  <a:srgbClr val="00B0F0"/>
                </a:solidFill>
              </a:rPr>
              <a:t>①</a:t>
            </a:r>
            <a:r>
              <a:rPr lang="en-US" sz="1700" b="0" i="0" u="none" strike="noStrike" cap="none" dirty="0">
                <a:solidFill>
                  <a:srgbClr val="1E4E79"/>
                </a:solidFill>
                <a:sym typeface="Arial"/>
              </a:rPr>
              <a:t>が書かれた所をクリックしたまま</a:t>
            </a:r>
          </a:p>
          <a:p>
            <a:pPr marL="0" marR="0" lvl="0" indent="0" algn="l" rtl="0">
              <a:lnSpc>
                <a:spcPct val="100000"/>
              </a:lnSpc>
              <a:spcBef>
                <a:spcPts val="0"/>
              </a:spcBef>
              <a:spcAft>
                <a:spcPts val="0"/>
              </a:spcAft>
              <a:buClr>
                <a:schemeClr val="dk1"/>
              </a:buClr>
              <a:buSzPct val="25000"/>
              <a:buFont typeface="Arial"/>
              <a:buNone/>
            </a:pPr>
            <a:r>
              <a:rPr lang="en-US" dirty="0"/>
              <a:t>Set </a:t>
            </a:r>
            <a:r>
              <a:rPr lang="en-US" dirty="0" err="1"/>
              <a:t>Language</a:t>
            </a:r>
            <a:r>
              <a:rPr lang="en-US" sz="1700" b="0" i="0" u="none" strike="noStrike" cap="none" dirty="0" err="1">
                <a:solidFill>
                  <a:srgbClr val="1E4E79"/>
                </a:solidFill>
                <a:sym typeface="Arial"/>
              </a:rPr>
              <a:t>ボックスの</a:t>
            </a:r>
            <a:r>
              <a:rPr lang="en-US" dirty="0">
                <a:solidFill>
                  <a:srgbClr val="00B0F0"/>
                </a:solidFill>
              </a:rPr>
              <a:t>②</a:t>
            </a:r>
            <a:r>
              <a:rPr lang="en-US" dirty="0"/>
              <a:t>（</a:t>
            </a:r>
            <a:r>
              <a:rPr lang="en-US" dirty="0">
                <a:solidFill>
                  <a:srgbClr val="00B0F0"/>
                </a:solidFill>
              </a:rPr>
              <a:t>Set </a:t>
            </a:r>
            <a:r>
              <a:rPr lang="en-US" dirty="0" err="1">
                <a:solidFill>
                  <a:srgbClr val="00B0F0"/>
                </a:solidFill>
              </a:rPr>
              <a:t>Languageボックスの入力</a:t>
            </a:r>
            <a:r>
              <a:rPr lang="en-US" dirty="0" err="1"/>
              <a:t>）</a:t>
            </a:r>
            <a:r>
              <a:rPr lang="en-US" sz="1700" b="0" i="0" u="none" strike="noStrike" cap="none" dirty="0" err="1">
                <a:solidFill>
                  <a:srgbClr val="1E4E79"/>
                </a:solidFill>
                <a:sym typeface="Arial"/>
              </a:rPr>
              <a:t>の所まで</a:t>
            </a:r>
            <a:r>
              <a:rPr lang="en-US" dirty="0" err="1"/>
              <a:t>線</a:t>
            </a:r>
            <a:r>
              <a:rPr lang="en-US" sz="1700" b="0" i="0" u="none" strike="noStrike" cap="none" dirty="0" err="1">
                <a:solidFill>
                  <a:srgbClr val="1E4E79"/>
                </a:solidFill>
                <a:sym typeface="Arial"/>
              </a:rPr>
              <a:t>をつなげます</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dirty="0" err="1"/>
              <a:t>次にSet</a:t>
            </a:r>
            <a:r>
              <a:rPr lang="en-US" dirty="0"/>
              <a:t> </a:t>
            </a:r>
            <a:r>
              <a:rPr lang="en-US" dirty="0" err="1"/>
              <a:t>Language</a:t>
            </a:r>
            <a:r>
              <a:rPr lang="en-US" sz="1700" b="0" i="0" u="none" strike="noStrike" cap="none" dirty="0" err="1">
                <a:solidFill>
                  <a:srgbClr val="1E4E79"/>
                </a:solidFill>
                <a:sym typeface="Arial"/>
              </a:rPr>
              <a:t>ボックスの</a:t>
            </a:r>
            <a:r>
              <a:rPr lang="en-US" dirty="0">
                <a:solidFill>
                  <a:srgbClr val="00B0F0"/>
                </a:solidFill>
              </a:rPr>
              <a:t>③</a:t>
            </a:r>
            <a:r>
              <a:rPr lang="en-US" dirty="0"/>
              <a:t>（</a:t>
            </a:r>
            <a:r>
              <a:rPr lang="en-US" dirty="0">
                <a:solidFill>
                  <a:srgbClr val="00B0F0"/>
                </a:solidFill>
              </a:rPr>
              <a:t>Set </a:t>
            </a:r>
            <a:r>
              <a:rPr lang="en-US" dirty="0" err="1">
                <a:solidFill>
                  <a:srgbClr val="00B0F0"/>
                </a:solidFill>
              </a:rPr>
              <a:t>Languageボックスの出力</a:t>
            </a:r>
            <a:r>
              <a:rPr lang="en-US" dirty="0" err="1"/>
              <a:t>）</a:t>
            </a:r>
            <a:r>
              <a:rPr lang="en-US" sz="1700" b="0" i="0" u="none" strike="noStrike" cap="none" dirty="0" err="1">
                <a:solidFill>
                  <a:srgbClr val="1E4E79"/>
                </a:solidFill>
                <a:sym typeface="Arial"/>
              </a:rPr>
              <a:t>からSay</a:t>
            </a:r>
            <a:r>
              <a:rPr lang="en-US" dirty="0" err="1"/>
              <a:t>ボックスの④まで</a:t>
            </a:r>
            <a:endParaRPr lang="en-US" dirty="0"/>
          </a:p>
          <a:p>
            <a:pPr marL="0" marR="0" lvl="0" indent="0" algn="l" rtl="0">
              <a:lnSpc>
                <a:spcPct val="100000"/>
              </a:lnSpc>
              <a:spcBef>
                <a:spcPts val="0"/>
              </a:spcBef>
              <a:spcAft>
                <a:spcPts val="0"/>
              </a:spcAft>
              <a:buClr>
                <a:schemeClr val="dk1"/>
              </a:buClr>
              <a:buSzPct val="25000"/>
              <a:buFont typeface="Arial"/>
              <a:buNone/>
            </a:pPr>
            <a:r>
              <a:rPr lang="en-US" dirty="0"/>
              <a:t>つなげます。</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dirty="0" err="1"/>
              <a:t>同様にSayボックスの</a:t>
            </a:r>
            <a:r>
              <a:rPr lang="en-US" dirty="0" err="1">
                <a:solidFill>
                  <a:srgbClr val="00B0F0"/>
                </a:solidFill>
              </a:rPr>
              <a:t>⑤</a:t>
            </a:r>
            <a:r>
              <a:rPr lang="en-US" dirty="0" err="1"/>
              <a:t>と</a:t>
            </a:r>
            <a:r>
              <a:rPr lang="en-US" sz="1700" b="0" i="0" u="none" strike="noStrike" cap="none" dirty="0" err="1">
                <a:solidFill>
                  <a:srgbClr val="1E4E79"/>
                </a:solidFill>
                <a:sym typeface="Arial"/>
              </a:rPr>
              <a:t>フローダイアグラムの</a:t>
            </a:r>
            <a:r>
              <a:rPr lang="en-US" dirty="0" err="1"/>
              <a:t>右側の</a:t>
            </a:r>
            <a:r>
              <a:rPr lang="en-US" dirty="0" err="1">
                <a:solidFill>
                  <a:srgbClr val="00B0F0"/>
                </a:solidFill>
              </a:rPr>
              <a:t>⑤</a:t>
            </a:r>
            <a:r>
              <a:rPr lang="en-US" dirty="0" err="1"/>
              <a:t>の所まで線をつなげます</a:t>
            </a:r>
            <a:r>
              <a:rPr lang="en-US" dirty="0"/>
              <a:t>。</a:t>
            </a:r>
          </a:p>
          <a:p>
            <a:pPr marL="215900" marR="0" lvl="0" indent="-508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148" name="Shape 148"/>
          <p:cNvSpPr txBox="1"/>
          <p:nvPr/>
        </p:nvSpPr>
        <p:spPr>
          <a:xfrm>
            <a:off x="6141765" y="3866828"/>
            <a:ext cx="4138200" cy="4115699"/>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dirty="0" err="1">
                <a:solidFill>
                  <a:srgbClr val="1E4E79"/>
                </a:solidFill>
                <a:latin typeface="MS Gothic" charset="-128"/>
                <a:ea typeface="MS Gothic" charset="-128"/>
                <a:cs typeface="MS Gothic" charset="-128"/>
              </a:rPr>
              <a:t>そして、Set</a:t>
            </a:r>
            <a:r>
              <a:rPr lang="en-US" sz="1700" dirty="0">
                <a:solidFill>
                  <a:srgbClr val="1E4E79"/>
                </a:solidFill>
                <a:latin typeface="MS Gothic" charset="-128"/>
                <a:ea typeface="MS Gothic" charset="-128"/>
                <a:cs typeface="MS Gothic" charset="-128"/>
              </a:rPr>
              <a:t> </a:t>
            </a:r>
            <a:r>
              <a:rPr lang="en-US" sz="1700" dirty="0" err="1">
                <a:solidFill>
                  <a:srgbClr val="1E4E79"/>
                </a:solidFill>
                <a:latin typeface="MS Gothic" charset="-128"/>
                <a:ea typeface="MS Gothic" charset="-128"/>
                <a:cs typeface="MS Gothic" charset="-128"/>
              </a:rPr>
              <a:t>Languageの</a:t>
            </a:r>
            <a:r>
              <a:rPr lang="en-US" sz="1700" dirty="0">
                <a:solidFill>
                  <a:srgbClr val="00B0F0"/>
                </a:solidFill>
                <a:latin typeface="MS Gothic" charset="-128"/>
                <a:ea typeface="MS Gothic" charset="-128"/>
                <a:cs typeface="MS Gothic" charset="-128"/>
              </a:rPr>
              <a:t>⑥</a:t>
            </a:r>
            <a:r>
              <a:rPr lang="en-US" sz="1700" dirty="0">
                <a:solidFill>
                  <a:srgbClr val="1E4E79"/>
                </a:solidFill>
                <a:latin typeface="MS Gothic" charset="-128"/>
                <a:ea typeface="MS Gothic" charset="-128"/>
                <a:cs typeface="MS Gothic" charset="-128"/>
              </a:rPr>
              <a:t>（</a:t>
            </a:r>
            <a:r>
              <a:rPr lang="en-US" sz="1700" dirty="0">
                <a:solidFill>
                  <a:srgbClr val="00B0F0"/>
                </a:solidFill>
                <a:latin typeface="MS Gothic" charset="-128"/>
                <a:ea typeface="MS Gothic" charset="-128"/>
                <a:cs typeface="MS Gothic" charset="-128"/>
              </a:rPr>
              <a:t>パラメータボタン</a:t>
            </a:r>
            <a:r>
              <a:rPr lang="en-US" sz="1700" dirty="0">
                <a:solidFill>
                  <a:srgbClr val="1E4E79"/>
                </a:solidFill>
                <a:latin typeface="MS Gothic" charset="-128"/>
                <a:ea typeface="MS Gothic" charset="-128"/>
                <a:cs typeface="MS Gothic" charset="-128"/>
              </a:rPr>
              <a:t>）をクリックすると、パラメータ設定ウィンドウが表示されます。</a:t>
            </a:r>
          </a:p>
          <a:p>
            <a:pPr marL="0" marR="0" lvl="0" indent="0" algn="l" rtl="0">
              <a:lnSpc>
                <a:spcPct val="100000"/>
              </a:lnSpc>
              <a:spcBef>
                <a:spcPts val="0"/>
              </a:spcBef>
              <a:spcAft>
                <a:spcPts val="0"/>
              </a:spcAft>
              <a:buClr>
                <a:srgbClr val="1E4E79"/>
              </a:buClr>
              <a:buSzPct val="25000"/>
              <a:buFont typeface="Arial"/>
              <a:buNone/>
            </a:pPr>
            <a:r>
              <a:rPr lang="en-US" sz="1700" dirty="0" err="1">
                <a:solidFill>
                  <a:srgbClr val="1E4E79"/>
                </a:solidFill>
                <a:latin typeface="MS Gothic" charset="-128"/>
                <a:ea typeface="MS Gothic" charset="-128"/>
                <a:cs typeface="MS Gothic" charset="-128"/>
              </a:rPr>
              <a:t>Languageの項目をJapaneseに変更してOKを押します</a:t>
            </a:r>
            <a:r>
              <a:rPr lang="en-US" sz="1700" dirty="0">
                <a:solidFill>
                  <a:srgbClr val="1E4E79"/>
                </a:solidFill>
                <a:latin typeface="MS Gothic" charset="-128"/>
                <a:ea typeface="MS Gothic" charset="-128"/>
                <a:cs typeface="MS Gothic" charset="-128"/>
              </a:rPr>
              <a:t>。</a:t>
            </a:r>
          </a:p>
          <a:p>
            <a:pPr marL="0" marR="0" lvl="0" indent="0" algn="l" rtl="0">
              <a:lnSpc>
                <a:spcPct val="100000"/>
              </a:lnSpc>
              <a:spcBef>
                <a:spcPts val="0"/>
              </a:spcBef>
              <a:spcAft>
                <a:spcPts val="0"/>
              </a:spcAft>
              <a:buClr>
                <a:srgbClr val="1E4E79"/>
              </a:buClr>
              <a:buFont typeface="Arial"/>
              <a:buNone/>
            </a:pPr>
            <a:endParaRPr sz="1700" dirty="0">
              <a:solidFill>
                <a:srgbClr val="1E4E79"/>
              </a:solidFill>
              <a:latin typeface="MS Gothic" charset="-128"/>
              <a:ea typeface="MS Gothic" charset="-128"/>
              <a:cs typeface="MS Gothic" charset="-128"/>
            </a:endParaRPr>
          </a:p>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最後に</a:t>
            </a:r>
            <a:r>
              <a:rPr lang="en-US" sz="1700" b="0" i="0" u="none" strike="noStrike" cap="none" dirty="0">
                <a:solidFill>
                  <a:srgbClr val="1E4E79"/>
                </a:solidFill>
                <a:latin typeface="MS Gothic" charset="-128"/>
                <a:ea typeface="MS Gothic" charset="-128"/>
                <a:cs typeface="MS Gothic" charset="-128"/>
                <a:sym typeface="Arial"/>
              </a:rPr>
              <a:t>ツールバーの</a:t>
            </a:r>
            <a:r>
              <a:rPr lang="en-US" sz="1700" dirty="0">
                <a:solidFill>
                  <a:srgbClr val="00B0F0"/>
                </a:solidFill>
                <a:latin typeface="MS Gothic" charset="-128"/>
                <a:ea typeface="MS Gothic" charset="-128"/>
                <a:cs typeface="MS Gothic" charset="-128"/>
              </a:rPr>
              <a:t>再生ボタン</a:t>
            </a:r>
            <a:r>
              <a:rPr lang="en-US" sz="1700" dirty="0">
                <a:solidFill>
                  <a:srgbClr val="445588"/>
                </a:solidFill>
                <a:latin typeface="MS Gothic" charset="-128"/>
                <a:ea typeface="MS Gothic" charset="-128"/>
                <a:cs typeface="MS Gothic" charset="-128"/>
              </a:rPr>
              <a:t>（</a:t>
            </a:r>
            <a:r>
              <a:rPr lang="en-US" sz="1700" dirty="0">
                <a:solidFill>
                  <a:srgbClr val="00B0F0"/>
                </a:solidFill>
                <a:latin typeface="MS Gothic" charset="-128"/>
                <a:ea typeface="MS Gothic" charset="-128"/>
                <a:cs typeface="MS Gothic" charset="-128"/>
              </a:rPr>
              <a:t>ロボットにアップロードして再生</a:t>
            </a:r>
            <a:r>
              <a:rPr lang="en-US" sz="1700" dirty="0">
                <a:solidFill>
                  <a:srgbClr val="445588"/>
                </a:solidFill>
                <a:latin typeface="MS Gothic" charset="-128"/>
                <a:ea typeface="MS Gothic" charset="-128"/>
                <a:cs typeface="MS Gothic" charset="-128"/>
              </a:rPr>
              <a:t>）</a:t>
            </a:r>
            <a:r>
              <a:rPr lang="en-US" sz="1700" b="0" i="0" u="none" strike="noStrike" cap="none" dirty="0">
                <a:solidFill>
                  <a:srgbClr val="1E4E79"/>
                </a:solidFill>
                <a:latin typeface="MS Gothic" charset="-128"/>
                <a:ea typeface="MS Gothic" charset="-128"/>
                <a:cs typeface="MS Gothic" charset="-128"/>
                <a:sym typeface="Arial"/>
              </a:rPr>
              <a:t>を押</a:t>
            </a:r>
            <a:r>
              <a:rPr lang="en-US" sz="1700" dirty="0">
                <a:solidFill>
                  <a:srgbClr val="1E4E79"/>
                </a:solidFill>
                <a:latin typeface="MS Gothic" charset="-128"/>
                <a:ea typeface="MS Gothic" charset="-128"/>
                <a:cs typeface="MS Gothic" charset="-128"/>
              </a:rPr>
              <a:t>して</a:t>
            </a:r>
            <a:r>
              <a:rPr lang="en-US" sz="1700" b="0" i="0" u="none" strike="noStrike" cap="none" dirty="0">
                <a:solidFill>
                  <a:srgbClr val="1E4E79"/>
                </a:solidFill>
                <a:latin typeface="MS Gothic" charset="-128"/>
                <a:ea typeface="MS Gothic" charset="-128"/>
                <a:cs typeface="MS Gothic" charset="-128"/>
                <a:sym typeface="Arial"/>
              </a:rPr>
              <a:t>実行します。</a:t>
            </a:r>
          </a:p>
          <a:p>
            <a:pPr marL="0" marR="0" lvl="0" indent="0" algn="l" rtl="0">
              <a:lnSpc>
                <a:spcPct val="100000"/>
              </a:lnSpc>
              <a:spcBef>
                <a:spcPts val="0"/>
              </a:spcBef>
              <a:spcAft>
                <a:spcPts val="0"/>
              </a:spcAft>
              <a:buClr>
                <a:srgbClr val="1E4E79"/>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プログラムが実行されると</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「こんにちは」</a:t>
            </a:r>
            <a:r>
              <a:rPr lang="en-US" sz="1700" b="0" i="0" u="none" strike="noStrike" cap="none" dirty="0" smtClean="0">
                <a:solidFill>
                  <a:srgbClr val="1E4E79"/>
                </a:solidFill>
                <a:latin typeface="MS Gothic" charset="-128"/>
                <a:ea typeface="MS Gothic" charset="-128"/>
                <a:cs typeface="MS Gothic" charset="-128"/>
                <a:sym typeface="Arial"/>
              </a:rPr>
              <a:t>と聞こえ</a:t>
            </a:r>
            <a:r>
              <a:rPr lang="ja-JP" altLang="en-US" sz="1700" b="0" i="0" u="none" strike="noStrike" cap="none" dirty="0" smtClean="0">
                <a:solidFill>
                  <a:srgbClr val="1E4E79"/>
                </a:solidFill>
                <a:latin typeface="MS Gothic" charset="-128"/>
                <a:ea typeface="MS Gothic" charset="-128"/>
                <a:cs typeface="MS Gothic" charset="-128"/>
                <a:sym typeface="Arial"/>
              </a:rPr>
              <a:t>ます</a:t>
            </a:r>
            <a:r>
              <a:rPr lang="en-US" sz="1700" b="0" i="0" u="none" strike="noStrike" cap="none" dirty="0" smtClean="0">
                <a:solidFill>
                  <a:srgbClr val="1E4E79"/>
                </a:solidFill>
                <a:latin typeface="MS Gothic" charset="-128"/>
                <a:ea typeface="MS Gothic" charset="-128"/>
                <a:cs typeface="MS Gothic" charset="-128"/>
                <a:sym typeface="Arial"/>
              </a:rPr>
              <a:t>。</a:t>
            </a:r>
            <a:endParaRPr lang="en-US"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chemeClr val="dk1"/>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chemeClr val="dk1"/>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chemeClr val="dk1"/>
              </a:solidFill>
              <a:latin typeface="MS Gothic" charset="-128"/>
              <a:ea typeface="MS Gothic" charset="-128"/>
              <a:cs typeface="MS Gothic" charset="-128"/>
              <a:sym typeface="Arial"/>
            </a:endParaRPr>
          </a:p>
        </p:txBody>
      </p:sp>
      <p:sp>
        <p:nvSpPr>
          <p:cNvPr id="149" name="Shape 149"/>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lvl="0" rtl="0">
              <a:lnSpc>
                <a:spcPct val="90000"/>
              </a:lnSpc>
              <a:spcBef>
                <a:spcPts val="0"/>
              </a:spcBef>
              <a:buClr>
                <a:schemeClr val="dk1"/>
              </a:buClr>
              <a:buSzPct val="25000"/>
              <a:buFont typeface="Arial"/>
              <a:buNone/>
            </a:pPr>
            <a:r>
              <a:rPr lang="en-US">
                <a:solidFill>
                  <a:schemeClr val="lt1"/>
                </a:solidFill>
              </a:rPr>
              <a:t>しゃべらせてみよう</a:t>
            </a:r>
          </a:p>
        </p:txBody>
      </p:sp>
      <p:sp>
        <p:nvSpPr>
          <p:cNvPr id="150" name="Shape 15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19</a:t>
            </a:fld>
            <a:endParaRPr lang="en-US"/>
          </a:p>
        </p:txBody>
      </p:sp>
      <p:pic>
        <p:nvPicPr>
          <p:cNvPr id="151" name="Shape 151"/>
          <p:cNvPicPr preferRelativeResize="0"/>
          <p:nvPr/>
        </p:nvPicPr>
        <p:blipFill>
          <a:blip r:embed="rId3">
            <a:alphaModFix/>
          </a:blip>
          <a:stretch>
            <a:fillRect/>
          </a:stretch>
        </p:blipFill>
        <p:spPr>
          <a:xfrm>
            <a:off x="1248690" y="3768351"/>
            <a:ext cx="4527072" cy="3249235"/>
          </a:xfrm>
          <a:prstGeom prst="rect">
            <a:avLst/>
          </a:prstGeom>
          <a:noFill/>
          <a:ln>
            <a:noFill/>
          </a:ln>
        </p:spPr>
      </p:pic>
      <p:sp>
        <p:nvSpPr>
          <p:cNvPr id="152" name="Shape 152"/>
          <p:cNvSpPr txBox="1"/>
          <p:nvPr/>
        </p:nvSpPr>
        <p:spPr>
          <a:xfrm>
            <a:off x="2409578" y="4109125"/>
            <a:ext cx="881999" cy="3024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en-US" sz="2100" b="1" i="0" u="none" strike="noStrike" cap="none">
                <a:solidFill>
                  <a:srgbClr val="FF0000"/>
                </a:solidFill>
                <a:latin typeface="Arial"/>
                <a:ea typeface="Arial"/>
                <a:cs typeface="Arial"/>
                <a:sym typeface="Arial"/>
              </a:rPr>
              <a:t>実行</a:t>
            </a:r>
          </a:p>
        </p:txBody>
      </p:sp>
      <p:sp>
        <p:nvSpPr>
          <p:cNvPr id="153" name="Shape 153"/>
          <p:cNvSpPr/>
          <p:nvPr/>
        </p:nvSpPr>
        <p:spPr>
          <a:xfrm>
            <a:off x="1599289" y="3768351"/>
            <a:ext cx="165599" cy="1692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pic>
        <p:nvPicPr>
          <p:cNvPr id="154" name="Shape 154"/>
          <p:cNvPicPr preferRelativeResize="0"/>
          <p:nvPr/>
        </p:nvPicPr>
        <p:blipFill>
          <a:blip r:embed="rId3">
            <a:alphaModFix/>
          </a:blip>
          <a:stretch>
            <a:fillRect/>
          </a:stretch>
        </p:blipFill>
        <p:spPr>
          <a:xfrm>
            <a:off x="9349315" y="1548809"/>
            <a:ext cx="290055" cy="229442"/>
          </a:xfrm>
          <a:prstGeom prst="rect">
            <a:avLst/>
          </a:prstGeom>
          <a:noFill/>
          <a:ln>
            <a:noFill/>
          </a:ln>
        </p:spPr>
      </p:pic>
      <p:pic>
        <p:nvPicPr>
          <p:cNvPr id="155" name="Shape 155"/>
          <p:cNvPicPr preferRelativeResize="0"/>
          <p:nvPr/>
        </p:nvPicPr>
        <p:blipFill>
          <a:blip r:embed="rId3">
            <a:alphaModFix/>
          </a:blip>
          <a:stretch>
            <a:fillRect/>
          </a:stretch>
        </p:blipFill>
        <p:spPr>
          <a:xfrm>
            <a:off x="7994325" y="1540443"/>
            <a:ext cx="285727" cy="246167"/>
          </a:xfrm>
          <a:prstGeom prst="rect">
            <a:avLst/>
          </a:prstGeom>
          <a:noFill/>
          <a:ln>
            <a:noFill/>
          </a:ln>
        </p:spPr>
      </p:pic>
      <p:pic>
        <p:nvPicPr>
          <p:cNvPr id="156" name="Shape 156"/>
          <p:cNvPicPr preferRelativeResize="0"/>
          <p:nvPr/>
        </p:nvPicPr>
        <p:blipFill>
          <a:blip r:embed="rId3">
            <a:alphaModFix/>
          </a:blip>
          <a:stretch>
            <a:fillRect/>
          </a:stretch>
        </p:blipFill>
        <p:spPr>
          <a:xfrm>
            <a:off x="8913539" y="1537986"/>
            <a:ext cx="285725" cy="251087"/>
          </a:xfrm>
          <a:prstGeom prst="rect">
            <a:avLst/>
          </a:prstGeom>
          <a:noFill/>
          <a:ln>
            <a:noFill/>
          </a:ln>
        </p:spPr>
      </p:pic>
      <p:cxnSp>
        <p:nvCxnSpPr>
          <p:cNvPr id="157" name="Shape 157"/>
          <p:cNvCxnSpPr>
            <a:stCxn id="152" idx="1"/>
          </p:cNvCxnSpPr>
          <p:nvPr/>
        </p:nvCxnSpPr>
        <p:spPr>
          <a:xfrm rot="10800000">
            <a:off x="1764878" y="3937525"/>
            <a:ext cx="644700" cy="322800"/>
          </a:xfrm>
          <a:prstGeom prst="straightConnector1">
            <a:avLst/>
          </a:prstGeom>
          <a:noFill/>
          <a:ln w="76200" cap="flat" cmpd="sng">
            <a:solidFill>
              <a:srgbClr val="FF0000"/>
            </a:solidFill>
            <a:prstDash val="solid"/>
            <a:round/>
            <a:headEnd type="none" w="lg" len="lg"/>
            <a:tailEnd type="triangle" w="lg" len="lg"/>
          </a:ln>
        </p:spPr>
      </p:cxnSp>
      <p:pic>
        <p:nvPicPr>
          <p:cNvPr id="158" name="Shape 158"/>
          <p:cNvPicPr preferRelativeResize="0"/>
          <p:nvPr/>
        </p:nvPicPr>
        <p:blipFill>
          <a:blip r:embed="rId3">
            <a:alphaModFix/>
          </a:blip>
          <a:stretch>
            <a:fillRect/>
          </a:stretch>
        </p:blipFill>
        <p:spPr>
          <a:xfrm>
            <a:off x="9848627" y="1537986"/>
            <a:ext cx="231388" cy="251080"/>
          </a:xfrm>
          <a:prstGeom prst="rect">
            <a:avLst/>
          </a:prstGeom>
          <a:noFill/>
          <a:ln>
            <a:noFill/>
          </a:ln>
        </p:spPr>
      </p:pic>
      <p:pic>
        <p:nvPicPr>
          <p:cNvPr id="159" name="Shape 15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160" name="Shape 160"/>
          <p:cNvPicPr preferRelativeResize="0"/>
          <p:nvPr/>
        </p:nvPicPr>
        <p:blipFill>
          <a:blip r:embed="rId3">
            <a:alphaModFix/>
          </a:blip>
          <a:stretch>
            <a:fillRect/>
          </a:stretch>
        </p:blipFill>
        <p:spPr>
          <a:xfrm>
            <a:off x="825403" y="1163493"/>
            <a:ext cx="491643" cy="491643"/>
          </a:xfrm>
          <a:prstGeom prst="rect">
            <a:avLst/>
          </a:prstGeom>
          <a:noFill/>
          <a:ln>
            <a:noFill/>
          </a:ln>
        </p:spPr>
      </p:pic>
      <p:pic>
        <p:nvPicPr>
          <p:cNvPr id="161" name="Shape 161"/>
          <p:cNvPicPr preferRelativeResize="0"/>
          <p:nvPr/>
        </p:nvPicPr>
        <p:blipFill>
          <a:blip r:embed="rId3">
            <a:alphaModFix/>
          </a:blip>
          <a:stretch>
            <a:fillRect/>
          </a:stretch>
        </p:blipFill>
        <p:spPr>
          <a:xfrm>
            <a:off x="8451762" y="1548799"/>
            <a:ext cx="290055" cy="229442"/>
          </a:xfrm>
          <a:prstGeom prst="rect">
            <a:avLst/>
          </a:prstGeom>
          <a:noFill/>
          <a:ln>
            <a:noFill/>
          </a:ln>
        </p:spPr>
      </p:pic>
      <p:pic>
        <p:nvPicPr>
          <p:cNvPr id="162" name="Shape 162"/>
          <p:cNvPicPr preferRelativeResize="0"/>
          <p:nvPr/>
        </p:nvPicPr>
        <p:blipFill>
          <a:blip r:embed="rId3">
            <a:alphaModFix/>
          </a:blip>
          <a:stretch>
            <a:fillRect/>
          </a:stretch>
        </p:blipFill>
        <p:spPr>
          <a:xfrm>
            <a:off x="7536879" y="1537978"/>
            <a:ext cx="285725" cy="251087"/>
          </a:xfrm>
          <a:prstGeom prst="rect">
            <a:avLst/>
          </a:prstGeom>
          <a:noFill/>
          <a:ln>
            <a:noFill/>
          </a:ln>
        </p:spPr>
      </p:pic>
      <p:sp>
        <p:nvSpPr>
          <p:cNvPr id="163" name="Shape 163"/>
          <p:cNvSpPr txBox="1"/>
          <p:nvPr/>
        </p:nvSpPr>
        <p:spPr>
          <a:xfrm>
            <a:off x="7548779" y="1186857"/>
            <a:ext cx="2580147" cy="350993"/>
          </a:xfrm>
          <a:prstGeom prst="rect">
            <a:avLst/>
          </a:prstGeom>
          <a:noFill/>
          <a:ln>
            <a:noFill/>
          </a:ln>
        </p:spPr>
        <p:txBody>
          <a:bodyPr lIns="64650" tIns="64650" rIns="64650" bIns="64650" anchor="t" anchorCtr="0">
            <a:noAutofit/>
          </a:bodyPr>
          <a:lstStyle/>
          <a:p>
            <a:pPr lvl="0" rtl="0">
              <a:spcBef>
                <a:spcPts val="0"/>
              </a:spcBef>
              <a:buClr>
                <a:schemeClr val="dk1"/>
              </a:buClr>
              <a:buSzPct val="25000"/>
              <a:buFont typeface="Arial"/>
              <a:buNone/>
            </a:pPr>
            <a:r>
              <a:rPr lang="en-US" sz="1700">
                <a:solidFill>
                  <a:srgbClr val="00B0F0"/>
                </a:solidFill>
                <a:latin typeface="MS Gothic" charset="-128"/>
                <a:ea typeface="MS Gothic" charset="-128"/>
                <a:cs typeface="MS Gothic" charset="-128"/>
              </a:rPr>
              <a:t>①  </a:t>
            </a:r>
            <a:r>
              <a:rPr lang="en-US" sz="1700" smtClean="0">
                <a:solidFill>
                  <a:srgbClr val="00B0F0"/>
                </a:solidFill>
                <a:latin typeface="MS Gothic" charset="-128"/>
                <a:ea typeface="MS Gothic" charset="-128"/>
                <a:cs typeface="MS Gothic" charset="-128"/>
              </a:rPr>
              <a:t>②  ③  ④  ⑤  </a:t>
            </a:r>
            <a:r>
              <a:rPr lang="en-US" sz="1700" dirty="0" smtClean="0">
                <a:solidFill>
                  <a:srgbClr val="00B0F0"/>
                </a:solidFill>
                <a:latin typeface="MS Gothic" charset="-128"/>
                <a:ea typeface="MS Gothic" charset="-128"/>
                <a:cs typeface="MS Gothic" charset="-128"/>
              </a:rPr>
              <a:t>⑥</a:t>
            </a:r>
            <a:endParaRPr lang="en-US" sz="1700" dirty="0">
              <a:solidFill>
                <a:srgbClr val="00B0F0"/>
              </a:solidFill>
              <a:latin typeface="MS Gothic" charset="-128"/>
              <a:ea typeface="MS Gothic" charset="-128"/>
              <a:cs typeface="MS Gothic"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314913" y="1313410"/>
            <a:ext cx="10077051" cy="5430599"/>
          </a:xfrm>
          <a:prstGeom prst="rect">
            <a:avLst/>
          </a:prstGeom>
        </p:spPr>
        <p:txBody>
          <a:bodyPr lIns="64650" tIns="64650" rIns="64650" bIns="64650" anchor="t" anchorCtr="0">
            <a:noAutofit/>
          </a:bodyPr>
          <a:lstStyle/>
          <a:p>
            <a:pPr marL="0" lvl="0" indent="0" rtl="0">
              <a:lnSpc>
                <a:spcPct val="200000"/>
              </a:lnSpc>
              <a:spcBef>
                <a:spcPts val="0"/>
              </a:spcBef>
              <a:buNone/>
            </a:pPr>
            <a:r>
              <a:rPr lang="ja-JP" altLang="en-US" dirty="0" smtClean="0"/>
              <a:t>・自己紹介</a:t>
            </a:r>
            <a:endParaRPr lang="en-US" altLang="ja-JP" dirty="0" smtClean="0"/>
          </a:p>
          <a:p>
            <a:pPr marL="0" lvl="0" indent="0" rtl="0">
              <a:lnSpc>
                <a:spcPct val="200000"/>
              </a:lnSpc>
              <a:spcBef>
                <a:spcPts val="0"/>
              </a:spcBef>
              <a:buNone/>
            </a:pPr>
            <a:r>
              <a:rPr lang="ja-JP" altLang="en-US" dirty="0" smtClean="0"/>
              <a:t>・コレグラフインストール</a:t>
            </a:r>
            <a:r>
              <a:rPr lang="en-US" altLang="ja-JP" dirty="0" smtClean="0"/>
              <a:t> / NAO</a:t>
            </a:r>
            <a:r>
              <a:rPr lang="ja-JP" altLang="en-US" dirty="0" smtClean="0"/>
              <a:t>の紹介</a:t>
            </a:r>
            <a:endParaRPr lang="en-US" altLang="ja-JP" dirty="0" smtClean="0"/>
          </a:p>
          <a:p>
            <a:pPr marL="0" lvl="0" indent="0" rtl="0">
              <a:lnSpc>
                <a:spcPct val="200000"/>
              </a:lnSpc>
              <a:spcBef>
                <a:spcPts val="0"/>
              </a:spcBef>
              <a:buNone/>
            </a:pPr>
            <a:r>
              <a:rPr lang="ja-JP" altLang="en-US" dirty="0" smtClean="0"/>
              <a:t>・</a:t>
            </a:r>
            <a:r>
              <a:rPr lang="en-US" altLang="ja-JP" dirty="0" smtClean="0"/>
              <a:t>NAO</a:t>
            </a:r>
            <a:r>
              <a:rPr lang="ja-JP" altLang="en-US" dirty="0" smtClean="0"/>
              <a:t>の取扱説明</a:t>
            </a:r>
            <a:endParaRPr lang="en-US" altLang="ja-JP" dirty="0" smtClean="0"/>
          </a:p>
          <a:p>
            <a:pPr marL="0" lvl="0" indent="0" rtl="0">
              <a:lnSpc>
                <a:spcPct val="200000"/>
              </a:lnSpc>
              <a:spcBef>
                <a:spcPts val="0"/>
              </a:spcBef>
              <a:buNone/>
            </a:pPr>
            <a:r>
              <a:rPr lang="ja-JP" altLang="en-US" dirty="0" smtClean="0"/>
              <a:t>・コレグラフ</a:t>
            </a:r>
            <a:endParaRPr lang="en-US" altLang="ja-JP" dirty="0" smtClean="0"/>
          </a:p>
          <a:p>
            <a:pPr marL="0" lvl="0" indent="0" rtl="0">
              <a:lnSpc>
                <a:spcPct val="200000"/>
              </a:lnSpc>
              <a:spcBef>
                <a:spcPts val="0"/>
              </a:spcBef>
              <a:buNone/>
            </a:pPr>
            <a:r>
              <a:rPr lang="ja-JP" altLang="en-US" dirty="0" smtClean="0"/>
              <a:t>・</a:t>
            </a:r>
            <a:r>
              <a:rPr lang="en-US" altLang="ja-JP" dirty="0" smtClean="0"/>
              <a:t>Say</a:t>
            </a:r>
            <a:r>
              <a:rPr lang="ja-JP" altLang="en-US" dirty="0" smtClean="0"/>
              <a:t>ボックス</a:t>
            </a:r>
            <a:endParaRPr lang="en-US" altLang="ja-JP" dirty="0" smtClean="0"/>
          </a:p>
          <a:p>
            <a:pPr marL="0" lvl="0" indent="0" rtl="0">
              <a:lnSpc>
                <a:spcPct val="200000"/>
              </a:lnSpc>
              <a:spcBef>
                <a:spcPts val="0"/>
              </a:spcBef>
              <a:buNone/>
            </a:pPr>
            <a:r>
              <a:rPr lang="ja-JP" altLang="en-US" dirty="0" smtClean="0"/>
              <a:t>・モーション開発</a:t>
            </a:r>
            <a:endParaRPr lang="en-US" altLang="ja-JP" dirty="0" smtClean="0"/>
          </a:p>
          <a:p>
            <a:pPr marL="0" lvl="0" indent="0" rtl="0">
              <a:lnSpc>
                <a:spcPct val="200000"/>
              </a:lnSpc>
              <a:spcBef>
                <a:spcPts val="0"/>
              </a:spcBef>
              <a:buNone/>
            </a:pPr>
            <a:r>
              <a:rPr lang="ja-JP" altLang="en-US" dirty="0" smtClean="0"/>
              <a:t>・ボックスの組み合わせ</a:t>
            </a:r>
            <a:endParaRPr lang="en-US" altLang="ja-JP" dirty="0" smtClean="0"/>
          </a:p>
          <a:p>
            <a:pPr marL="0" lvl="0" indent="0" rtl="0">
              <a:lnSpc>
                <a:spcPct val="200000"/>
              </a:lnSpc>
              <a:spcBef>
                <a:spcPts val="0"/>
              </a:spcBef>
              <a:buNone/>
            </a:pPr>
            <a:r>
              <a:rPr lang="ja-JP" altLang="en-US" dirty="0" smtClean="0"/>
              <a:t>・本日のまとめ</a:t>
            </a:r>
            <a:endParaRPr lang="en-US" dirty="0"/>
          </a:p>
        </p:txBody>
      </p:sp>
      <p:sp>
        <p:nvSpPr>
          <p:cNvPr id="35" name="Shape 35"/>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a:spcBef>
                <a:spcPts val="0"/>
              </a:spcBef>
              <a:buNone/>
            </a:pPr>
            <a:r>
              <a:rPr lang="en-US"/>
              <a:t>もくじ</a:t>
            </a:r>
          </a:p>
        </p:txBody>
      </p:sp>
      <p:sp>
        <p:nvSpPr>
          <p:cNvPr id="36" name="Shape 3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好きな言葉をしゃべらせる</a:t>
            </a:r>
          </a:p>
        </p:txBody>
      </p:sp>
      <p:sp>
        <p:nvSpPr>
          <p:cNvPr id="169" name="Shape 169"/>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a:solidFill>
                  <a:srgbClr val="1E4E79"/>
                </a:solidFill>
                <a:sym typeface="Arial"/>
              </a:rPr>
              <a:t>次にしゃべる内容を変えてみましょう</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Sayボックスを</a:t>
            </a:r>
            <a:r>
              <a:rPr lang="en-US" dirty="0"/>
              <a:t>ダブル</a:t>
            </a:r>
            <a:r>
              <a:rPr lang="en-US" sz="1700" b="0" i="0" u="none" strike="noStrike" cap="none" dirty="0">
                <a:solidFill>
                  <a:srgbClr val="1E4E79"/>
                </a:solidFill>
                <a:sym typeface="Arial"/>
              </a:rPr>
              <a:t>クリックすると</a:t>
            </a:r>
            <a:r>
              <a:rPr lang="en-US" dirty="0"/>
              <a:t>、Sayボックスが見えなくなり、</a:t>
            </a:r>
            <a:r>
              <a:rPr lang="en-US" sz="1700" b="0" i="0" u="none" strike="noStrike" cap="none" dirty="0">
                <a:solidFill>
                  <a:srgbClr val="1E4E79"/>
                </a:solidFill>
                <a:sym typeface="Arial"/>
              </a:rPr>
              <a:t>新たにテキストを書き込む</a:t>
            </a:r>
            <a:r>
              <a:rPr lang="en-US" dirty="0"/>
              <a:t>項目</a:t>
            </a:r>
            <a:r>
              <a:rPr lang="en-US" sz="1700" b="0" i="0" u="none" strike="noStrike" cap="none" dirty="0">
                <a:solidFill>
                  <a:srgbClr val="1E4E79"/>
                </a:solidFill>
                <a:sym typeface="Arial"/>
              </a:rPr>
              <a:t>が現れ</a:t>
            </a:r>
            <a:r>
              <a:rPr lang="en-US" dirty="0"/>
              <a:t>ました。同時に、rootと書かれた四角の隣にSayという四角が現れました。</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a:t>Sayボックスを置いた所は</a:t>
            </a:r>
            <a:r>
              <a:rPr lang="en-US" dirty="0">
                <a:solidFill>
                  <a:srgbClr val="00B0F0"/>
                </a:solidFill>
              </a:rPr>
              <a:t>rootの視点</a:t>
            </a:r>
            <a:r>
              <a:rPr lang="en-US" dirty="0"/>
              <a:t>で、Sayボックスをダブルクリックすることで、Sayボックスの中身に</a:t>
            </a:r>
            <a:r>
              <a:rPr lang="en-US" dirty="0">
                <a:solidFill>
                  <a:srgbClr val="00B0F0"/>
                </a:solidFill>
              </a:rPr>
              <a:t>視点が切り替わった</a:t>
            </a:r>
            <a:r>
              <a:rPr lang="en-US" dirty="0"/>
              <a:t>、ということを意味します。視点を戻すには</a:t>
            </a:r>
            <a:r>
              <a:rPr lang="en-US" dirty="0">
                <a:solidFill>
                  <a:srgbClr val="00B0F0"/>
                </a:solidFill>
              </a:rPr>
              <a:t>①</a:t>
            </a:r>
            <a:r>
              <a:rPr lang="en-US" dirty="0"/>
              <a:t>をクリックします。</a:t>
            </a:r>
          </a:p>
        </p:txBody>
      </p:sp>
      <p:sp>
        <p:nvSpPr>
          <p:cNvPr id="170" name="Shape 170"/>
          <p:cNvSpPr txBox="1"/>
          <p:nvPr/>
        </p:nvSpPr>
        <p:spPr>
          <a:xfrm>
            <a:off x="6206486" y="3958482"/>
            <a:ext cx="4108500" cy="31554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a:solidFill>
                  <a:srgbClr val="1E4E79"/>
                </a:solidFill>
                <a:latin typeface="MS Gothic" charset="-128"/>
                <a:ea typeface="MS Gothic" charset="-128"/>
                <a:cs typeface="MS Gothic" charset="-128"/>
              </a:rPr>
              <a:t>Localized </a:t>
            </a:r>
            <a:r>
              <a:rPr lang="en-US" sz="1700" dirty="0" err="1">
                <a:solidFill>
                  <a:srgbClr val="1E4E79"/>
                </a:solidFill>
                <a:latin typeface="MS Gothic" charset="-128"/>
                <a:ea typeface="MS Gothic" charset="-128"/>
                <a:cs typeface="MS Gothic" charset="-128"/>
              </a:rPr>
              <a:t>Textボックスの</a:t>
            </a:r>
            <a:r>
              <a:rPr lang="en-US" sz="1700" b="0" i="0" u="none" strike="noStrike" cap="none" dirty="0" err="1">
                <a:solidFill>
                  <a:srgbClr val="1E4E79"/>
                </a:solidFill>
                <a:latin typeface="MS Gothic" charset="-128"/>
                <a:ea typeface="MS Gothic" charset="-128"/>
                <a:cs typeface="MS Gothic" charset="-128"/>
                <a:sym typeface="Arial"/>
              </a:rPr>
              <a:t>言語の指定を</a:t>
            </a:r>
            <a:r>
              <a:rPr lang="en-US" sz="1700" dirty="0" err="1">
                <a:solidFill>
                  <a:srgbClr val="1E4E79"/>
                </a:solidFill>
                <a:latin typeface="MS Gothic" charset="-128"/>
                <a:ea typeface="MS Gothic" charset="-128"/>
                <a:cs typeface="MS Gothic" charset="-128"/>
              </a:rPr>
              <a:t>j</a:t>
            </a:r>
            <a:r>
              <a:rPr lang="en-US" sz="1700" b="0" i="0" u="none" strike="noStrike" cap="none" dirty="0" err="1">
                <a:solidFill>
                  <a:srgbClr val="1E4E79"/>
                </a:solidFill>
                <a:latin typeface="MS Gothic" charset="-128"/>
                <a:ea typeface="MS Gothic" charset="-128"/>
                <a:cs typeface="MS Gothic" charset="-128"/>
                <a:sym typeface="Arial"/>
              </a:rPr>
              <a:t>apaneseに変え</a:t>
            </a:r>
            <a:r>
              <a:rPr lang="en-US" sz="1700" dirty="0" err="1">
                <a:solidFill>
                  <a:srgbClr val="1E4E79"/>
                </a:solidFill>
                <a:latin typeface="MS Gothic" charset="-128"/>
                <a:ea typeface="MS Gothic" charset="-128"/>
                <a:cs typeface="MS Gothic" charset="-128"/>
              </a:rPr>
              <a:t>、下部の入力フォームに</a:t>
            </a:r>
            <a:r>
              <a:rPr lang="en-US" sz="1700" b="0" i="0" u="none" strike="noStrike" cap="none" dirty="0" err="1">
                <a:solidFill>
                  <a:srgbClr val="1E4E79"/>
                </a:solidFill>
                <a:latin typeface="MS Gothic" charset="-128"/>
                <a:ea typeface="MS Gothic" charset="-128"/>
                <a:cs typeface="MS Gothic" charset="-128"/>
                <a:sym typeface="Arial"/>
              </a:rPr>
              <a:t>好きな内容を書きこみます</a:t>
            </a:r>
            <a:r>
              <a:rPr lang="en-US" sz="1700" b="0" i="0" u="none" strike="noStrike" cap="none" dirty="0">
                <a:solidFill>
                  <a:srgbClr val="1E4E79"/>
                </a:solidFill>
                <a:latin typeface="MS Gothic" charset="-128"/>
                <a:ea typeface="MS Gothic" charset="-128"/>
                <a:cs typeface="MS Gothic" charset="-128"/>
                <a:sym typeface="Arial"/>
              </a:rPr>
              <a:t>。</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最後に、</a:t>
            </a:r>
            <a:r>
              <a:rPr lang="en-US" sz="1700" b="0" i="0" u="none" strike="noStrike" cap="none" dirty="0">
                <a:solidFill>
                  <a:srgbClr val="1E4E79"/>
                </a:solidFill>
                <a:latin typeface="MS Gothic" charset="-128"/>
                <a:ea typeface="MS Gothic" charset="-128"/>
                <a:cs typeface="MS Gothic" charset="-128"/>
                <a:sym typeface="Arial"/>
              </a:rPr>
              <a:t>前回と</a:t>
            </a:r>
            <a:r>
              <a:rPr lang="en-US" sz="1700" dirty="0">
                <a:solidFill>
                  <a:srgbClr val="1E4E79"/>
                </a:solidFill>
                <a:latin typeface="MS Gothic" charset="-128"/>
                <a:ea typeface="MS Gothic" charset="-128"/>
                <a:cs typeface="MS Gothic" charset="-128"/>
              </a:rPr>
              <a:t>同様に</a:t>
            </a:r>
            <a:r>
              <a:rPr lang="en-US" sz="1700" dirty="0">
                <a:solidFill>
                  <a:srgbClr val="00B0F0"/>
                </a:solidFill>
                <a:latin typeface="MS Gothic" charset="-128"/>
                <a:ea typeface="MS Gothic" charset="-128"/>
                <a:cs typeface="MS Gothic" charset="-128"/>
              </a:rPr>
              <a:t>再生ボタン</a:t>
            </a:r>
            <a:r>
              <a:rPr lang="en-US" sz="1700" dirty="0">
                <a:solidFill>
                  <a:srgbClr val="1E4E79"/>
                </a:solidFill>
                <a:latin typeface="MS Gothic" charset="-128"/>
                <a:ea typeface="MS Gothic" charset="-128"/>
                <a:cs typeface="MS Gothic" charset="-128"/>
              </a:rPr>
              <a:t>を</a:t>
            </a:r>
          </a:p>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クリックして</a:t>
            </a:r>
            <a:r>
              <a:rPr lang="en-US" sz="1700" b="0" i="0" u="none" strike="noStrike" cap="none" dirty="0">
                <a:solidFill>
                  <a:srgbClr val="1E4E79"/>
                </a:solidFill>
                <a:latin typeface="MS Gothic" charset="-128"/>
                <a:ea typeface="MS Gothic" charset="-128"/>
                <a:cs typeface="MS Gothic" charset="-128"/>
                <a:sym typeface="Arial"/>
              </a:rPr>
              <a:t>実行させます。</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アプリが実行されると、入力フォームに書き込んだ</a:t>
            </a:r>
            <a:r>
              <a:rPr lang="en-US" sz="1700" b="0" i="0" u="none" strike="noStrike" cap="none" dirty="0">
                <a:solidFill>
                  <a:srgbClr val="1E4E79"/>
                </a:solidFill>
                <a:latin typeface="MS Gothic" charset="-128"/>
                <a:ea typeface="MS Gothic" charset="-128"/>
                <a:cs typeface="MS Gothic" charset="-128"/>
                <a:sym typeface="Arial"/>
              </a:rPr>
              <a:t>内容を喋ったはずです。</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これが基本的なボックスの使い方です。</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p:txBody>
      </p:sp>
      <p:sp>
        <p:nvSpPr>
          <p:cNvPr id="171" name="Shape 171"/>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lvl="0" rtl="0">
              <a:lnSpc>
                <a:spcPct val="90000"/>
              </a:lnSpc>
              <a:spcBef>
                <a:spcPts val="0"/>
              </a:spcBef>
              <a:buClr>
                <a:schemeClr val="dk1"/>
              </a:buClr>
              <a:buSzPct val="25000"/>
              <a:buFont typeface="Arial"/>
              <a:buNone/>
            </a:pPr>
            <a:r>
              <a:rPr lang="en-US">
                <a:solidFill>
                  <a:schemeClr val="lt1"/>
                </a:solidFill>
              </a:rPr>
              <a:t>しゃべらせてみよう</a:t>
            </a:r>
          </a:p>
        </p:txBody>
      </p:sp>
      <p:sp>
        <p:nvSpPr>
          <p:cNvPr id="172" name="Shape 17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20</a:t>
            </a:fld>
            <a:endParaRPr lang="en-US"/>
          </a:p>
        </p:txBody>
      </p:sp>
      <p:pic>
        <p:nvPicPr>
          <p:cNvPr id="173" name="Shape 173"/>
          <p:cNvPicPr preferRelativeResize="0"/>
          <p:nvPr/>
        </p:nvPicPr>
        <p:blipFill>
          <a:blip r:embed="rId3">
            <a:alphaModFix/>
          </a:blip>
          <a:stretch>
            <a:fillRect/>
          </a:stretch>
        </p:blipFill>
        <p:spPr>
          <a:xfrm>
            <a:off x="664325" y="4161287"/>
            <a:ext cx="5312962" cy="2268264"/>
          </a:xfrm>
          <a:prstGeom prst="rect">
            <a:avLst/>
          </a:prstGeom>
          <a:noFill/>
          <a:ln>
            <a:noFill/>
          </a:ln>
        </p:spPr>
      </p:pic>
      <p:sp>
        <p:nvSpPr>
          <p:cNvPr id="174" name="Shape 174"/>
          <p:cNvSpPr/>
          <p:nvPr/>
        </p:nvSpPr>
        <p:spPr>
          <a:xfrm>
            <a:off x="1734533" y="4869472"/>
            <a:ext cx="1413900" cy="10212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175" name="Shape 175"/>
          <p:cNvSpPr/>
          <p:nvPr/>
        </p:nvSpPr>
        <p:spPr>
          <a:xfrm>
            <a:off x="810208" y="4104934"/>
            <a:ext cx="739199" cy="3110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pic>
        <p:nvPicPr>
          <p:cNvPr id="176" name="Shape 176"/>
          <p:cNvPicPr preferRelativeResize="0"/>
          <p:nvPr/>
        </p:nvPicPr>
        <p:blipFill>
          <a:blip r:embed="rId3">
            <a:alphaModFix/>
          </a:blip>
          <a:stretch>
            <a:fillRect/>
          </a:stretch>
        </p:blipFill>
        <p:spPr>
          <a:xfrm>
            <a:off x="8483007" y="1514601"/>
            <a:ext cx="632321" cy="402393"/>
          </a:xfrm>
          <a:prstGeom prst="rect">
            <a:avLst/>
          </a:prstGeom>
          <a:noFill/>
          <a:ln>
            <a:noFill/>
          </a:ln>
        </p:spPr>
      </p:pic>
      <p:pic>
        <p:nvPicPr>
          <p:cNvPr id="177" name="Shape 17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178" name="Shape 178"/>
          <p:cNvPicPr preferRelativeResize="0"/>
          <p:nvPr/>
        </p:nvPicPr>
        <p:blipFill>
          <a:blip r:embed="rId3">
            <a:alphaModFix/>
          </a:blip>
          <a:stretch>
            <a:fillRect/>
          </a:stretch>
        </p:blipFill>
        <p:spPr>
          <a:xfrm>
            <a:off x="825403" y="1163493"/>
            <a:ext cx="491643" cy="491643"/>
          </a:xfrm>
          <a:prstGeom prst="rect">
            <a:avLst/>
          </a:prstGeom>
          <a:noFill/>
          <a:ln>
            <a:noFill/>
          </a:ln>
        </p:spPr>
      </p:pic>
      <p:sp>
        <p:nvSpPr>
          <p:cNvPr id="179" name="Shape 179"/>
          <p:cNvSpPr txBox="1"/>
          <p:nvPr/>
        </p:nvSpPr>
        <p:spPr>
          <a:xfrm>
            <a:off x="8623642" y="1163502"/>
            <a:ext cx="491700" cy="402300"/>
          </a:xfrm>
          <a:prstGeom prst="rect">
            <a:avLst/>
          </a:prstGeom>
          <a:noFill/>
          <a:ln>
            <a:noFill/>
          </a:ln>
        </p:spPr>
        <p:txBody>
          <a:bodyPr lIns="64650" tIns="64650" rIns="64650" bIns="64650" anchor="t" anchorCtr="0">
            <a:noAutofit/>
          </a:bodyPr>
          <a:lstStyle/>
          <a:p>
            <a:pPr lvl="0" rtl="0">
              <a:lnSpc>
                <a:spcPct val="90000"/>
              </a:lnSpc>
              <a:spcBef>
                <a:spcPts val="0"/>
              </a:spcBef>
              <a:buClr>
                <a:srgbClr val="1E4E79"/>
              </a:buClr>
              <a:buSzPct val="25000"/>
              <a:buFont typeface="Arial"/>
              <a:buNone/>
            </a:pPr>
            <a:r>
              <a:rPr lang="en-US" sz="1700">
                <a:solidFill>
                  <a:srgbClr val="00B0F0"/>
                </a:solidFill>
                <a:latin typeface="MS Gothic" charset="-128"/>
                <a:ea typeface="MS Gothic" charset="-128"/>
                <a:cs typeface="MS Gothic" charset="-128"/>
              </a:rPr>
              <a:t>①</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ja-JP" altLang="en-US" dirty="0" smtClean="0"/>
              <a:t>好きな言葉を</a:t>
            </a:r>
            <a:r>
              <a:rPr lang="en-US" altLang="ja-JP" dirty="0" smtClean="0"/>
              <a:t/>
            </a:r>
            <a:br>
              <a:rPr lang="en-US" altLang="ja-JP" dirty="0" smtClean="0"/>
            </a:br>
            <a:r>
              <a:rPr lang="ja-JP" altLang="en-US" dirty="0" smtClean="0"/>
              <a:t>発声させてみましょう</a:t>
            </a:r>
            <a:endParaRPr lang="en-US"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21</a:t>
            </a:fld>
            <a:endParaRPr lang="en-US"/>
          </a:p>
        </p:txBody>
      </p:sp>
      <p:pic>
        <p:nvPicPr>
          <p:cNvPr id="129" name="Shape 129"/>
          <p:cNvPicPr preferRelativeResize="0"/>
          <p:nvPr/>
        </p:nvPicPr>
        <p:blipFill>
          <a:blip r:embed="rId3">
            <a:alphaModFix/>
          </a:blip>
          <a:stretch>
            <a:fillRect/>
          </a:stretch>
        </p:blipFill>
        <p:spPr>
          <a:xfrm>
            <a:off x="6434770" y="374279"/>
            <a:ext cx="2020454" cy="2693938"/>
          </a:xfrm>
          <a:prstGeom prst="rect">
            <a:avLst/>
          </a:prstGeom>
          <a:noFill/>
          <a:ln>
            <a:noFill/>
          </a:ln>
        </p:spPr>
      </p:pic>
      <p:pic>
        <p:nvPicPr>
          <p:cNvPr id="130" name="Shape 130"/>
          <p:cNvPicPr preferRelativeResize="0"/>
          <p:nvPr/>
        </p:nvPicPr>
        <p:blipFill rotWithShape="1">
          <a:blip r:embed="rId3">
            <a:alphaModFix amt="41000"/>
          </a:blip>
          <a:srcRect l="9765" t="13651" r="9393"/>
          <a:stretch/>
        </p:blipFill>
        <p:spPr>
          <a:xfrm>
            <a:off x="1574259" y="349681"/>
            <a:ext cx="3627536" cy="2743133"/>
          </a:xfrm>
          <a:prstGeom prst="rect">
            <a:avLst/>
          </a:prstGeom>
          <a:noFill/>
          <a:ln>
            <a:noFill/>
          </a:ln>
        </p:spPr>
      </p:pic>
    </p:spTree>
    <p:extLst>
      <p:ext uri="{BB962C8B-B14F-4D97-AF65-F5344CB8AC3E}">
        <p14:creationId xmlns:p14="http://schemas.microsoft.com/office/powerpoint/2010/main" val="543475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en-US" altLang="ja-JP" dirty="0" smtClean="0"/>
              <a:t>NAO</a:t>
            </a:r>
            <a:r>
              <a:rPr lang="ja-JP" altLang="en-US" dirty="0" smtClean="0"/>
              <a:t>を動かしてみよう</a:t>
            </a:r>
            <a:endParaRPr lang="en-US"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22</a:t>
            </a:fld>
            <a:endParaRPr lang="en-US"/>
          </a:p>
        </p:txBody>
      </p:sp>
      <p:pic>
        <p:nvPicPr>
          <p:cNvPr id="129" name="Shape 129"/>
          <p:cNvPicPr preferRelativeResize="0"/>
          <p:nvPr/>
        </p:nvPicPr>
        <p:blipFill>
          <a:blip r:embed="rId3">
            <a:alphaModFix/>
          </a:blip>
          <a:stretch>
            <a:fillRect/>
          </a:stretch>
        </p:blipFill>
        <p:spPr>
          <a:xfrm flipH="1">
            <a:off x="6840431" y="349681"/>
            <a:ext cx="1758819" cy="2693938"/>
          </a:xfrm>
          <a:prstGeom prst="rect">
            <a:avLst/>
          </a:prstGeom>
          <a:noFill/>
          <a:ln>
            <a:noFill/>
          </a:ln>
        </p:spPr>
      </p:pic>
      <p:pic>
        <p:nvPicPr>
          <p:cNvPr id="130" name="Shape 130"/>
          <p:cNvPicPr preferRelativeResize="0"/>
          <p:nvPr/>
        </p:nvPicPr>
        <p:blipFill rotWithShape="1">
          <a:blip r:embed="rId3">
            <a:alphaModFix amt="41000"/>
          </a:blip>
          <a:srcRect l="9765" t="13651" r="9393"/>
          <a:stretch/>
        </p:blipFill>
        <p:spPr>
          <a:xfrm>
            <a:off x="1574259" y="349681"/>
            <a:ext cx="3627536" cy="2743133"/>
          </a:xfrm>
          <a:prstGeom prst="rect">
            <a:avLst/>
          </a:prstGeom>
          <a:noFill/>
          <a:ln>
            <a:noFill/>
          </a:ln>
        </p:spPr>
      </p:pic>
    </p:spTree>
    <p:extLst>
      <p:ext uri="{BB962C8B-B14F-4D97-AF65-F5344CB8AC3E}">
        <p14:creationId xmlns:p14="http://schemas.microsoft.com/office/powerpoint/2010/main" val="193393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4163315" y="2458665"/>
            <a:ext cx="6528498" cy="3864313"/>
          </a:xfrm>
        </p:spPr>
        <p:txBody>
          <a:bodyPr/>
          <a:lstStyle/>
          <a:p>
            <a:r>
              <a:rPr kumimoji="1" lang="ja-JP" altLang="en-US" dirty="0" smtClean="0"/>
              <a:t>ポーズライブラリはよく使うモーションを登録して、</a:t>
            </a:r>
            <a:r>
              <a:rPr kumimoji="1" lang="en-US" altLang="ja-JP" dirty="0" smtClean="0"/>
              <a:t/>
            </a:r>
            <a:br>
              <a:rPr kumimoji="1" lang="en-US" altLang="ja-JP" dirty="0" smtClean="0"/>
            </a:br>
            <a:r>
              <a:rPr kumimoji="1" lang="ja-JP" altLang="en-US" dirty="0" smtClean="0"/>
              <a:t>　必要な時にそのモーションを</a:t>
            </a:r>
            <a:r>
              <a:rPr kumimoji="1" lang="en-US" altLang="ja-JP" dirty="0" smtClean="0"/>
              <a:t/>
            </a:r>
            <a:br>
              <a:rPr kumimoji="1" lang="en-US" altLang="ja-JP" dirty="0" smtClean="0"/>
            </a:br>
            <a:r>
              <a:rPr kumimoji="1" lang="ja-JP" altLang="en-US" dirty="0" smtClean="0"/>
              <a:t>　引っ張ってくることができるライブラリです。</a:t>
            </a:r>
            <a:r>
              <a:rPr kumimoji="1" lang="en-US" altLang="ja-JP" dirty="0" smtClean="0"/>
              <a:t/>
            </a:r>
            <a:br>
              <a:rPr kumimoji="1" lang="en-US" altLang="ja-JP" dirty="0" smtClean="0"/>
            </a:br>
            <a:endParaRPr kumimoji="1" lang="en-US" altLang="ja-JP" dirty="0"/>
          </a:p>
          <a:p>
            <a:r>
              <a:rPr kumimoji="1" lang="ja-JP" altLang="en-US" dirty="0" smtClean="0"/>
              <a:t>今回は、ここにある</a:t>
            </a:r>
            <a:r>
              <a:rPr kumimoji="1" lang="en-US" altLang="ja-JP" dirty="0" smtClean="0"/>
              <a:t>Stand</a:t>
            </a:r>
            <a:r>
              <a:rPr kumimoji="1" lang="ja-JP" altLang="en-US" dirty="0" smtClean="0"/>
              <a:t>モーションと</a:t>
            </a:r>
            <a:r>
              <a:rPr kumimoji="1" lang="en-US" altLang="ja-JP" dirty="0" smtClean="0"/>
              <a:t/>
            </a:r>
            <a:br>
              <a:rPr kumimoji="1" lang="en-US" altLang="ja-JP" dirty="0" smtClean="0"/>
            </a:br>
            <a:r>
              <a:rPr kumimoji="1" lang="ja-JP" altLang="en-US" dirty="0" smtClean="0"/>
              <a:t>　自分で登録したモーションを主に使います。</a:t>
            </a:r>
            <a:endParaRPr kumimoji="1" lang="en-US" altLang="ja-JP" dirty="0"/>
          </a:p>
          <a:p>
            <a:r>
              <a:rPr kumimoji="1" lang="ja-JP" altLang="en-US" dirty="0" smtClean="0"/>
              <a:t>編集後、</a:t>
            </a:r>
            <a:r>
              <a:rPr kumimoji="1" lang="en-US" altLang="ja-JP" dirty="0" smtClean="0"/>
              <a:t>NAO</a:t>
            </a:r>
            <a:r>
              <a:rPr kumimoji="1" lang="ja-JP" altLang="en-US" dirty="0" smtClean="0"/>
              <a:t>の状態を初期化したい場合は、</a:t>
            </a:r>
            <a:r>
              <a:rPr kumimoji="1" lang="en-US" altLang="ja-JP" dirty="0" smtClean="0"/>
              <a:t/>
            </a:r>
            <a:br>
              <a:rPr kumimoji="1" lang="en-US" altLang="ja-JP" dirty="0" smtClean="0"/>
            </a:br>
            <a:r>
              <a:rPr kumimoji="1" lang="ja-JP" altLang="en-US" dirty="0" smtClean="0"/>
              <a:t>　</a:t>
            </a:r>
            <a:r>
              <a:rPr kumimoji="1" lang="en-US" altLang="ja-JP" dirty="0" smtClean="0"/>
              <a:t>Stand</a:t>
            </a:r>
            <a:r>
              <a:rPr kumimoji="1" lang="ja-JP" altLang="en-US" dirty="0" smtClean="0"/>
              <a:t>をダブルクリックして状態を戻しましょう。</a:t>
            </a:r>
            <a:endParaRPr kumimoji="1" lang="ja-JP" altLang="en-US" dirty="0"/>
          </a:p>
        </p:txBody>
      </p:sp>
      <p:sp>
        <p:nvSpPr>
          <p:cNvPr id="3" name="タイトル 2"/>
          <p:cNvSpPr>
            <a:spLocks noGrp="1"/>
          </p:cNvSpPr>
          <p:nvPr>
            <p:ph type="title"/>
          </p:nvPr>
        </p:nvSpPr>
        <p:spPr/>
        <p:txBody>
          <a:bodyPr/>
          <a:lstStyle/>
          <a:p>
            <a:r>
              <a:rPr kumimoji="1" lang="ja-JP" altLang="en-US" dirty="0" smtClean="0"/>
              <a:t>ポーズライブラリ</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動かしてみよう</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33" y="2458666"/>
            <a:ext cx="3477882" cy="3864313"/>
          </a:xfrm>
          <a:prstGeom prst="rect">
            <a:avLst/>
          </a:prstGeom>
        </p:spPr>
      </p:pic>
      <p:sp>
        <p:nvSpPr>
          <p:cNvPr id="6" name="上矢印 5"/>
          <p:cNvSpPr/>
          <p:nvPr/>
        </p:nvSpPr>
        <p:spPr>
          <a:xfrm>
            <a:off x="1447741" y="4902741"/>
            <a:ext cx="583659" cy="7003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093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4124528"/>
            <a:ext cx="9976200" cy="2961217"/>
          </a:xfrm>
        </p:spPr>
        <p:txBody>
          <a:bodyPr/>
          <a:lstStyle/>
          <a:p>
            <a:r>
              <a:rPr kumimoji="1" lang="ja-JP" altLang="en-US" dirty="0" smtClean="0"/>
              <a:t>コレグラフ左下にあるロボットビューを使用します。</a:t>
            </a:r>
            <a:endParaRPr kumimoji="1" lang="en-US" altLang="ja-JP" dirty="0" smtClean="0"/>
          </a:p>
          <a:p>
            <a:r>
              <a:rPr kumimoji="1" lang="en-US" altLang="ja-JP" dirty="0" smtClean="0"/>
              <a:t>(</a:t>
            </a:r>
            <a:r>
              <a:rPr kumimoji="1" lang="ja-JP" altLang="en-US" dirty="0" smtClean="0"/>
              <a:t>もしロボットビューが表示されていない場合は、</a:t>
            </a:r>
            <a:r>
              <a:rPr kumimoji="1" lang="en-US" altLang="ja-JP" dirty="0"/>
              <a:t/>
            </a:r>
            <a:br>
              <a:rPr kumimoji="1" lang="en-US" altLang="ja-JP" dirty="0"/>
            </a:br>
            <a:r>
              <a:rPr kumimoji="1" lang="ja-JP" altLang="en-US" dirty="0" smtClean="0"/>
              <a:t>　表示タブからロボットビューを選択して、表示してください</a:t>
            </a:r>
            <a:r>
              <a:rPr kumimoji="1" lang="en-US" altLang="ja-JP" dirty="0" smtClean="0"/>
              <a:t>)</a:t>
            </a:r>
          </a:p>
          <a:p>
            <a:r>
              <a:rPr kumimoji="1" lang="ja-JP" altLang="en-US" dirty="0" smtClean="0"/>
              <a:t>動かしたいロボットの部位をクリックしてください。</a:t>
            </a:r>
            <a:endParaRPr kumimoji="1" lang="ja-JP" altLang="en-US" dirty="0"/>
          </a:p>
        </p:txBody>
      </p:sp>
      <p:sp>
        <p:nvSpPr>
          <p:cNvPr id="3" name="タイトル 2"/>
          <p:cNvSpPr>
            <a:spLocks noGrp="1"/>
          </p:cNvSpPr>
          <p:nvPr>
            <p:ph type="title"/>
          </p:nvPr>
        </p:nvSpPr>
        <p:spPr/>
        <p:txBody>
          <a:bodyPr/>
          <a:lstStyle/>
          <a:p>
            <a:r>
              <a:rPr kumimoji="1" lang="ja-JP" altLang="en-US" dirty="0" smtClean="0"/>
              <a:t>モーションの作成</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動かしてみよう</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3558" t="3028" r="3675" b="8233"/>
          <a:stretch/>
        </p:blipFill>
        <p:spPr>
          <a:xfrm>
            <a:off x="357867" y="1602774"/>
            <a:ext cx="3863938" cy="2360551"/>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1041" t="20833" b="6730"/>
          <a:stretch/>
        </p:blipFill>
        <p:spPr>
          <a:xfrm>
            <a:off x="7042826" y="1517514"/>
            <a:ext cx="3112850" cy="2445811"/>
          </a:xfrm>
          <a:prstGeom prst="rect">
            <a:avLst/>
          </a:prstGeom>
        </p:spPr>
      </p:pic>
      <p:cxnSp>
        <p:nvCxnSpPr>
          <p:cNvPr id="8" name="直線コネクタ 7"/>
          <p:cNvCxnSpPr/>
          <p:nvPr/>
        </p:nvCxnSpPr>
        <p:spPr>
          <a:xfrm flipV="1">
            <a:off x="4200851" y="1511528"/>
            <a:ext cx="2883883" cy="1619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4221805" y="3963325"/>
            <a:ext cx="28629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815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5000017"/>
            <a:ext cx="9976200" cy="2085728"/>
          </a:xfrm>
        </p:spPr>
        <p:txBody>
          <a:bodyPr/>
          <a:lstStyle/>
          <a:p>
            <a:r>
              <a:rPr kumimoji="1" lang="ja-JP" altLang="en-US" dirty="0" smtClean="0"/>
              <a:t>部位をクリックするとモーションウィンドウが表示されます。</a:t>
            </a:r>
            <a:endParaRPr kumimoji="1" lang="en-US" altLang="ja-JP" dirty="0"/>
          </a:p>
          <a:p>
            <a:r>
              <a:rPr kumimoji="1" lang="ja-JP" altLang="en-US" dirty="0" smtClean="0"/>
              <a:t>動かしたい箇所の数値を編集して、</a:t>
            </a:r>
            <a:r>
              <a:rPr kumimoji="1" lang="en-US" altLang="ja-JP" dirty="0" smtClean="0"/>
              <a:t/>
            </a:r>
            <a:br>
              <a:rPr kumimoji="1" lang="en-US" altLang="ja-JP" dirty="0" smtClean="0"/>
            </a:br>
            <a:r>
              <a:rPr kumimoji="1" lang="ja-JP" altLang="en-US" dirty="0" smtClean="0"/>
              <a:t>　</a:t>
            </a:r>
            <a:r>
              <a:rPr kumimoji="1" lang="en-US" altLang="ja-JP" dirty="0" smtClean="0"/>
              <a:t>NAO</a:t>
            </a:r>
            <a:r>
              <a:rPr kumimoji="1" lang="ja-JP" altLang="en-US" dirty="0" smtClean="0"/>
              <a:t>に好きな動きをさせてあげましょう。</a:t>
            </a:r>
            <a:endParaRPr kumimoji="1"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モーションの作成</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動かしてみよう</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718" r="6408" b="8137"/>
          <a:stretch/>
        </p:blipFill>
        <p:spPr>
          <a:xfrm>
            <a:off x="1230182" y="1749198"/>
            <a:ext cx="3243007" cy="3016115"/>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198" y="1749198"/>
            <a:ext cx="3647062" cy="2967485"/>
          </a:xfrm>
          <a:prstGeom prst="rect">
            <a:avLst/>
          </a:prstGeom>
        </p:spPr>
      </p:pic>
    </p:spTree>
    <p:extLst>
      <p:ext uri="{BB962C8B-B14F-4D97-AF65-F5344CB8AC3E}">
        <p14:creationId xmlns:p14="http://schemas.microsoft.com/office/powerpoint/2010/main" val="117395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5272474"/>
            <a:ext cx="9976200" cy="1813271"/>
          </a:xfrm>
        </p:spPr>
        <p:txBody>
          <a:bodyPr/>
          <a:lstStyle/>
          <a:p>
            <a:r>
              <a:rPr kumimoji="1" lang="ja-JP" altLang="en-US" dirty="0" smtClean="0"/>
              <a:t>モーションが完成したら、ポーズライブラリのプラスボタン</a:t>
            </a:r>
            <a:r>
              <a:rPr kumimoji="1" lang="en-US" altLang="ja-JP" dirty="0" smtClean="0"/>
              <a:t>(+)</a:t>
            </a:r>
            <a:r>
              <a:rPr kumimoji="1" lang="ja-JP" altLang="en-US" dirty="0" smtClean="0"/>
              <a:t>を押しましょう。</a:t>
            </a:r>
            <a:endParaRPr kumimoji="1" lang="en-US" altLang="ja-JP" dirty="0" smtClean="0"/>
          </a:p>
          <a:p>
            <a:r>
              <a:rPr kumimoji="1" lang="ja-JP" altLang="en-US" dirty="0" smtClean="0"/>
              <a:t>ポジションを新規作成ウィンドウが出てくるので、わかりやすい名前を入力して、</a:t>
            </a:r>
            <a:r>
              <a:rPr kumimoji="1" lang="en-US" altLang="ja-JP" dirty="0"/>
              <a:t/>
            </a:r>
            <a:br>
              <a:rPr kumimoji="1" lang="en-US" altLang="ja-JP" dirty="0"/>
            </a:br>
            <a:r>
              <a:rPr kumimoji="1" lang="ja-JP" altLang="en-US" dirty="0" smtClean="0"/>
              <a:t>　スクリーンショットボタンを押してアイコンを生成した後に、</a:t>
            </a:r>
            <a:r>
              <a:rPr kumimoji="1" lang="en-US" altLang="ja-JP" dirty="0" smtClean="0"/>
              <a:t>OK</a:t>
            </a:r>
            <a:r>
              <a:rPr kumimoji="1" lang="ja-JP" altLang="en-US" dirty="0" smtClean="0"/>
              <a:t>ボタンを押しましょう。</a:t>
            </a:r>
            <a:endParaRPr kumimoji="1" lang="en-US" altLang="ja-JP" dirty="0" smtClean="0"/>
          </a:p>
          <a:p>
            <a:r>
              <a:rPr kumimoji="1" lang="en-US" altLang="ja-JP" dirty="0" smtClean="0"/>
              <a:t>OK</a:t>
            </a:r>
            <a:r>
              <a:rPr kumimoji="1" lang="ja-JP" altLang="en-US" dirty="0" smtClean="0"/>
              <a:t>ボタンを押すとポーズライブラリに作成したモーションが保存されます。</a:t>
            </a:r>
            <a:endParaRPr kumimoji="1" lang="en-US" altLang="ja-JP" dirty="0" smtClean="0"/>
          </a:p>
          <a:p>
            <a:r>
              <a:rPr kumimoji="1" lang="ja-JP" altLang="en-US" dirty="0" smtClean="0"/>
              <a:t>名前かアイコンをクリックすると、</a:t>
            </a:r>
            <a:r>
              <a:rPr kumimoji="1" lang="en-US" altLang="ja-JP" dirty="0" smtClean="0"/>
              <a:t>NAO</a:t>
            </a:r>
            <a:r>
              <a:rPr kumimoji="1" lang="ja-JP" altLang="en-US" dirty="0" smtClean="0"/>
              <a:t>が登録したポーズをとります。</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モーションの登録</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動かしてみよう</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67" y="1892300"/>
            <a:ext cx="2899098" cy="301578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7694" y="1878889"/>
            <a:ext cx="4023738" cy="3029191"/>
          </a:xfrm>
          <a:prstGeom prst="rect">
            <a:avLst/>
          </a:prstGeom>
        </p:spPr>
      </p:pic>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r="21701"/>
          <a:stretch/>
        </p:blipFill>
        <p:spPr>
          <a:xfrm>
            <a:off x="7717526" y="1892300"/>
            <a:ext cx="2338625" cy="301578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0900" y="4356100"/>
            <a:ext cx="12700" cy="2540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3300" y="4508500"/>
            <a:ext cx="12700" cy="25400"/>
          </a:xfrm>
          <a:prstGeom prst="rect">
            <a:avLst/>
          </a:prstGeom>
        </p:spPr>
      </p:pic>
    </p:spTree>
    <p:extLst>
      <p:ext uri="{BB962C8B-B14F-4D97-AF65-F5344CB8AC3E}">
        <p14:creationId xmlns:p14="http://schemas.microsoft.com/office/powerpoint/2010/main" val="28650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5700409"/>
            <a:ext cx="9976200" cy="1385336"/>
          </a:xfrm>
        </p:spPr>
        <p:txBody>
          <a:bodyPr/>
          <a:lstStyle/>
          <a:p>
            <a:r>
              <a:rPr kumimoji="1" lang="en-US" altLang="ja-JP" dirty="0" smtClean="0"/>
              <a:t>Say</a:t>
            </a:r>
            <a:r>
              <a:rPr kumimoji="1" lang="ja-JP" altLang="en-US" dirty="0" smtClean="0"/>
              <a:t>ボックス同様、ドラッグアンドドロップで、</a:t>
            </a:r>
            <a:r>
              <a:rPr kumimoji="1" lang="en-US" altLang="ja-JP" dirty="0" smtClean="0"/>
              <a:t/>
            </a:r>
            <a:br>
              <a:rPr kumimoji="1" lang="en-US" altLang="ja-JP" dirty="0" smtClean="0"/>
            </a:br>
            <a:r>
              <a:rPr kumimoji="1" lang="ja-JP" altLang="en-US" dirty="0" smtClean="0"/>
              <a:t>　フローダイアグラムに反映させてボックスとして使用する事も可能です。</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ボックスとして使う</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動かしてみよう</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67" y="1964964"/>
            <a:ext cx="6156301" cy="3054509"/>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923" y="1964964"/>
            <a:ext cx="3026653" cy="3056038"/>
          </a:xfrm>
          <a:prstGeom prst="rect">
            <a:avLst/>
          </a:prstGeom>
        </p:spPr>
      </p:pic>
      <p:sp>
        <p:nvSpPr>
          <p:cNvPr id="7" name="U ターン矢印 6"/>
          <p:cNvSpPr/>
          <p:nvPr/>
        </p:nvSpPr>
        <p:spPr>
          <a:xfrm flipH="1">
            <a:off x="2976664" y="2507912"/>
            <a:ext cx="4439104" cy="1809660"/>
          </a:xfrm>
          <a:prstGeom prst="uturnArrow">
            <a:avLst>
              <a:gd name="adj1" fmla="val 16399"/>
              <a:gd name="adj2" fmla="val 25000"/>
              <a:gd name="adj3" fmla="val 25000"/>
              <a:gd name="adj4" fmla="val 43750"/>
              <a:gd name="adj5" fmla="val 6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00885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00000"/>
              </a:lnSpc>
              <a:spcBef>
                <a:spcPts val="0"/>
              </a:spcBef>
              <a:buClr>
                <a:schemeClr val="dk1"/>
              </a:buClr>
              <a:buSzPct val="25000"/>
              <a:buFont typeface="Arial"/>
              <a:buNone/>
            </a:pPr>
            <a:r>
              <a:rPr lang="en-US" dirty="0"/>
              <a:t>次に動きを加えてみましょう。</a:t>
            </a:r>
          </a:p>
          <a:p>
            <a:pPr marL="0" lvl="0" indent="0" rtl="0">
              <a:lnSpc>
                <a:spcPct val="100000"/>
              </a:lnSpc>
              <a:spcBef>
                <a:spcPts val="0"/>
              </a:spcBef>
              <a:buClr>
                <a:schemeClr val="dk1"/>
              </a:buClr>
              <a:buSzPct val="25000"/>
              <a:buFont typeface="Arial"/>
              <a:buNone/>
            </a:pPr>
            <a:r>
              <a:rPr lang="en-US" dirty="0"/>
              <a:t>　</a:t>
            </a:r>
          </a:p>
          <a:p>
            <a:pPr marL="0" lvl="0" indent="0" rtl="0">
              <a:lnSpc>
                <a:spcPct val="100000"/>
              </a:lnSpc>
              <a:spcBef>
                <a:spcPts val="0"/>
              </a:spcBef>
              <a:buClr>
                <a:schemeClr val="dk1"/>
              </a:buClr>
              <a:buSzPct val="25000"/>
              <a:buFont typeface="Arial"/>
              <a:buNone/>
            </a:pPr>
            <a:r>
              <a:rPr lang="en-US" dirty="0" err="1"/>
              <a:t>ボックスライブラリーのMotion</a:t>
            </a:r>
            <a:r>
              <a:rPr lang="en-US" dirty="0"/>
              <a:t> →Animations→ </a:t>
            </a:r>
            <a:r>
              <a:rPr lang="en-US" dirty="0" err="1"/>
              <a:t>Helloをドラッグし</a:t>
            </a:r>
            <a:endParaRPr lang="en-US" dirty="0"/>
          </a:p>
          <a:p>
            <a:pPr marL="0" lvl="0" indent="0" rtl="0">
              <a:lnSpc>
                <a:spcPct val="100000"/>
              </a:lnSpc>
              <a:spcBef>
                <a:spcPts val="0"/>
              </a:spcBef>
              <a:buNone/>
            </a:pPr>
            <a:r>
              <a:rPr lang="en-US" dirty="0"/>
              <a:t>「</a:t>
            </a:r>
            <a:r>
              <a:rPr lang="en-US" dirty="0" err="1"/>
              <a:t>Say」ボックスの隣に追加します</a:t>
            </a:r>
            <a:r>
              <a:rPr lang="en-US" dirty="0"/>
              <a:t>。</a:t>
            </a:r>
          </a:p>
        </p:txBody>
      </p:sp>
      <p:sp>
        <p:nvSpPr>
          <p:cNvPr id="222" name="Shape 222"/>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a:spcBef>
                <a:spcPts val="0"/>
              </a:spcBef>
              <a:buNone/>
            </a:pPr>
            <a:r>
              <a:rPr lang="en-US"/>
              <a:t>Helloボックス</a:t>
            </a:r>
          </a:p>
        </p:txBody>
      </p:sp>
      <p:sp>
        <p:nvSpPr>
          <p:cNvPr id="223" name="Shape 223"/>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a:spcBef>
                <a:spcPts val="0"/>
              </a:spcBef>
              <a:buNone/>
            </a:pPr>
            <a:r>
              <a:rPr lang="en-US"/>
              <a:t>動かしてみよう</a:t>
            </a:r>
          </a:p>
        </p:txBody>
      </p:sp>
      <p:sp>
        <p:nvSpPr>
          <p:cNvPr id="224" name="Shape 22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28</a:t>
            </a:fld>
            <a:endParaRPr lang="en-US"/>
          </a:p>
        </p:txBody>
      </p:sp>
      <p:pic>
        <p:nvPicPr>
          <p:cNvPr id="225" name="Shape 225"/>
          <p:cNvPicPr preferRelativeResize="0"/>
          <p:nvPr/>
        </p:nvPicPr>
        <p:blipFill rotWithShape="1">
          <a:blip r:embed="rId3">
            <a:alphaModFix/>
          </a:blip>
          <a:srcRect/>
          <a:stretch/>
        </p:blipFill>
        <p:spPr>
          <a:xfrm>
            <a:off x="903188" y="2971468"/>
            <a:ext cx="5972100" cy="3357599"/>
          </a:xfrm>
          <a:prstGeom prst="rect">
            <a:avLst/>
          </a:prstGeom>
          <a:noFill/>
          <a:ln>
            <a:noFill/>
          </a:ln>
        </p:spPr>
      </p:pic>
      <p:sp>
        <p:nvSpPr>
          <p:cNvPr id="226" name="Shape 226"/>
          <p:cNvSpPr txBox="1"/>
          <p:nvPr/>
        </p:nvSpPr>
        <p:spPr>
          <a:xfrm>
            <a:off x="7377757" y="3786562"/>
            <a:ext cx="2564700" cy="2239199"/>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latin typeface="MS Gothic" charset="-128"/>
                <a:ea typeface="MS Gothic" charset="-128"/>
                <a:cs typeface="MS Gothic" charset="-128"/>
                <a:sym typeface="Arial"/>
              </a:rPr>
              <a:t>実行すると喋った後に手を振ります</a:t>
            </a:r>
            <a:r>
              <a:rPr lang="en-US" sz="1700" b="0" i="0" u="none" strike="noStrike" cap="none" dirty="0">
                <a:solidFill>
                  <a:srgbClr val="1E4E79"/>
                </a:solidFill>
                <a:latin typeface="MS Gothic" charset="-128"/>
                <a:ea typeface="MS Gothic" charset="-128"/>
                <a:cs typeface="MS Gothic" charset="-128"/>
                <a:sym typeface="Arial"/>
              </a:rPr>
              <a:t>。</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a:t>
            </a:r>
            <a:r>
              <a:rPr lang="en-US" sz="1700" b="0" i="0" u="none" strike="noStrike" cap="none" dirty="0" err="1">
                <a:solidFill>
                  <a:srgbClr val="1E4E79"/>
                </a:solidFill>
                <a:latin typeface="MS Gothic" charset="-128"/>
                <a:ea typeface="MS Gothic" charset="-128"/>
                <a:cs typeface="MS Gothic" charset="-128"/>
                <a:sym typeface="Arial"/>
              </a:rPr>
              <a:t>Hello」ボックスとは手を振る動作が入ったボックスです</a:t>
            </a:r>
            <a:r>
              <a:rPr lang="en-US" sz="1700" b="0" i="0" u="none" strike="noStrike" cap="none" dirty="0">
                <a:solidFill>
                  <a:srgbClr val="1E4E79"/>
                </a:solidFill>
                <a:latin typeface="MS Gothic" charset="-128"/>
                <a:ea typeface="MS Gothic" charset="-128"/>
                <a:cs typeface="MS Gothic" charset="-128"/>
                <a:sym typeface="Arial"/>
              </a:rPr>
              <a:t>。</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000000"/>
              </a:solidFill>
              <a:latin typeface="MS Gothic" charset="-128"/>
              <a:ea typeface="MS Gothic" charset="-128"/>
              <a:cs typeface="MS Gothic" charset="-128"/>
              <a:sym typeface="Arial"/>
            </a:endParaRPr>
          </a:p>
        </p:txBody>
      </p:sp>
      <p:pic>
        <p:nvPicPr>
          <p:cNvPr id="227" name="Shape 22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28" name="Shape 228"/>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00000"/>
              </a:lnSpc>
              <a:spcBef>
                <a:spcPts val="0"/>
              </a:spcBef>
              <a:buNone/>
            </a:pPr>
            <a:r>
              <a:rPr lang="en-US"/>
              <a:t>今度は喋ると同時に手を振るようにしてみます。</a:t>
            </a:r>
          </a:p>
          <a:p>
            <a:pPr marL="0" lvl="0" indent="0" rtl="0">
              <a:lnSpc>
                <a:spcPct val="100000"/>
              </a:lnSpc>
              <a:spcBef>
                <a:spcPts val="0"/>
              </a:spcBef>
              <a:buNone/>
            </a:pPr>
            <a:endParaRPr/>
          </a:p>
          <a:p>
            <a:pPr marL="0" lvl="0" indent="0" rtl="0">
              <a:lnSpc>
                <a:spcPct val="100000"/>
              </a:lnSpc>
              <a:spcBef>
                <a:spcPts val="0"/>
              </a:spcBef>
              <a:buNone/>
            </a:pPr>
            <a:r>
              <a:rPr lang="en-US"/>
              <a:t>先ほどと同じように「Say」「Animation」を追加しますが、つなぎ方を図のように変えます。</a:t>
            </a:r>
          </a:p>
        </p:txBody>
      </p:sp>
      <p:sp>
        <p:nvSpPr>
          <p:cNvPr id="234" name="Shape 234"/>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Helloボックス</a:t>
            </a:r>
          </a:p>
        </p:txBody>
      </p:sp>
      <p:sp>
        <p:nvSpPr>
          <p:cNvPr id="235" name="Shape 235"/>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36" name="Shape 23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29</a:t>
            </a:fld>
            <a:endParaRPr lang="en-US"/>
          </a:p>
        </p:txBody>
      </p:sp>
      <p:sp>
        <p:nvSpPr>
          <p:cNvPr id="237" name="Shape 237"/>
          <p:cNvSpPr txBox="1"/>
          <p:nvPr/>
        </p:nvSpPr>
        <p:spPr>
          <a:xfrm>
            <a:off x="7377757" y="3786562"/>
            <a:ext cx="2564700" cy="2239199"/>
          </a:xfrm>
          <a:prstGeom prst="rect">
            <a:avLst/>
          </a:prstGeom>
          <a:noFill/>
          <a:ln>
            <a:noFill/>
          </a:ln>
        </p:spPr>
        <p:txBody>
          <a:bodyPr lIns="87050" tIns="43500" rIns="87050" bIns="43500" anchor="t" anchorCtr="0">
            <a:noAutofit/>
          </a:bodyPr>
          <a:lstStyle/>
          <a:p>
            <a:pPr lvl="0" rtl="0">
              <a:spcBef>
                <a:spcPts val="0"/>
              </a:spcBef>
              <a:buClr>
                <a:srgbClr val="1E4E79"/>
              </a:buClr>
              <a:buSzPct val="25000"/>
              <a:buFont typeface="Arial"/>
              <a:buNone/>
            </a:pPr>
            <a:r>
              <a:rPr lang="en-US" sz="1700">
                <a:solidFill>
                  <a:srgbClr val="1E4E79"/>
                </a:solidFill>
                <a:latin typeface="MS Gothic" charset="-128"/>
                <a:ea typeface="MS Gothic" charset="-128"/>
                <a:cs typeface="MS Gothic" charset="-128"/>
              </a:rPr>
              <a:t>実行すると喋りながら手を振ります。</a:t>
            </a:r>
          </a:p>
          <a:p>
            <a:pPr lvl="0" rtl="0">
              <a:spcBef>
                <a:spcPts val="0"/>
              </a:spcBef>
              <a:buClr>
                <a:srgbClr val="1E4E79"/>
              </a:buClr>
              <a:buFont typeface="Arial"/>
              <a:buNone/>
            </a:pPr>
            <a:endParaRPr sz="1700">
              <a:solidFill>
                <a:srgbClr val="1E4E79"/>
              </a:solidFill>
              <a:latin typeface="MS Gothic" charset="-128"/>
              <a:ea typeface="MS Gothic" charset="-128"/>
              <a:cs typeface="MS Gothic" charset="-128"/>
            </a:endParaRPr>
          </a:p>
          <a:p>
            <a:pPr lvl="0" rtl="0">
              <a:spcBef>
                <a:spcPts val="0"/>
              </a:spcBef>
              <a:buClr>
                <a:srgbClr val="1E4E79"/>
              </a:buClr>
              <a:buSzPct val="25000"/>
              <a:buFont typeface="Arial"/>
              <a:buNone/>
            </a:pPr>
            <a:r>
              <a:rPr lang="en-US" sz="1700">
                <a:solidFill>
                  <a:srgbClr val="1E4E79"/>
                </a:solidFill>
                <a:latin typeface="MS Gothic" charset="-128"/>
                <a:ea typeface="MS Gothic" charset="-128"/>
                <a:cs typeface="MS Gothic" charset="-128"/>
              </a:rPr>
              <a:t>これは並列に繋いだためです。</a:t>
            </a:r>
          </a:p>
          <a:p>
            <a:pPr marL="0" marR="0" lvl="0" indent="0" algn="l" rtl="0">
              <a:lnSpc>
                <a:spcPct val="100000"/>
              </a:lnSpc>
              <a:spcBef>
                <a:spcPts val="0"/>
              </a:spcBef>
              <a:spcAft>
                <a:spcPts val="0"/>
              </a:spcAft>
              <a:buClr>
                <a:srgbClr val="000000"/>
              </a:buClr>
              <a:buFont typeface="Arial"/>
              <a:buNone/>
            </a:pPr>
            <a:endParaRPr sz="1700">
              <a:solidFill>
                <a:srgbClr val="1E4E79"/>
              </a:solidFill>
              <a:latin typeface="MS Gothic" charset="-128"/>
              <a:ea typeface="MS Gothic" charset="-128"/>
              <a:cs typeface="MS Gothic" charset="-128"/>
            </a:endParaRPr>
          </a:p>
        </p:txBody>
      </p:sp>
      <p:pic>
        <p:nvPicPr>
          <p:cNvPr id="238" name="Shape 23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39" name="Shape 239"/>
          <p:cNvPicPr preferRelativeResize="0"/>
          <p:nvPr/>
        </p:nvPicPr>
        <p:blipFill>
          <a:blip r:embed="rId3">
            <a:alphaModFix/>
          </a:blip>
          <a:stretch>
            <a:fillRect/>
          </a:stretch>
        </p:blipFill>
        <p:spPr>
          <a:xfrm>
            <a:off x="825403" y="1163493"/>
            <a:ext cx="491643" cy="491643"/>
          </a:xfrm>
          <a:prstGeom prst="rect">
            <a:avLst/>
          </a:prstGeom>
          <a:noFill/>
          <a:ln>
            <a:noFill/>
          </a:ln>
        </p:spPr>
      </p:pic>
      <p:pic>
        <p:nvPicPr>
          <p:cNvPr id="240" name="Shape 240"/>
          <p:cNvPicPr preferRelativeResize="0"/>
          <p:nvPr/>
        </p:nvPicPr>
        <p:blipFill rotWithShape="1">
          <a:blip r:embed="rId3">
            <a:alphaModFix/>
          </a:blip>
          <a:srcRect/>
          <a:stretch/>
        </p:blipFill>
        <p:spPr>
          <a:xfrm>
            <a:off x="825406" y="3036586"/>
            <a:ext cx="6233400" cy="350429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a:t>
            </a:fld>
            <a:endParaRPr lang="en-US"/>
          </a:p>
        </p:txBody>
      </p:sp>
      <p:sp>
        <p:nvSpPr>
          <p:cNvPr id="43" name="Shape 43"/>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en-US" altLang="ja-JP" dirty="0" smtClean="0"/>
              <a:t>NAO</a:t>
            </a:r>
            <a:r>
              <a:rPr lang="ja-JP" altLang="en-US" dirty="0" smtClean="0"/>
              <a:t>の紹介</a:t>
            </a:r>
            <a:endParaRPr lang="en-US" dirty="0"/>
          </a:p>
        </p:txBody>
      </p:sp>
      <p:pic>
        <p:nvPicPr>
          <p:cNvPr id="44" name="Shape 44"/>
          <p:cNvPicPr preferRelativeResize="0"/>
          <p:nvPr/>
        </p:nvPicPr>
        <p:blipFill>
          <a:blip r:embed="rId3">
            <a:alphaModFix/>
          </a:blip>
          <a:stretch>
            <a:fillRect/>
          </a:stretch>
        </p:blipFill>
        <p:spPr>
          <a:xfrm>
            <a:off x="4086154" y="441862"/>
            <a:ext cx="2519434" cy="3564997"/>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入出力の記号の意味（2/2）</a:t>
            </a:r>
          </a:p>
        </p:txBody>
      </p:sp>
      <p:sp>
        <p:nvSpPr>
          <p:cNvPr id="679" name="Shape 679"/>
          <p:cNvSpPr txBox="1">
            <a:spLocks noGrp="1"/>
          </p:cNvSpPr>
          <p:nvPr>
            <p:ph type="body" idx="1"/>
          </p:nvPr>
        </p:nvSpPr>
        <p:spPr>
          <a:xfrm>
            <a:off x="1518271" y="1655146"/>
            <a:ext cx="8815800" cy="5430599"/>
          </a:xfrm>
          <a:prstGeom prst="rect">
            <a:avLst/>
          </a:prstGeom>
          <a:noFill/>
          <a:ln>
            <a:noFill/>
          </a:ln>
        </p:spPr>
        <p:txBody>
          <a:bodyPr lIns="25450" tIns="25450" rIns="25450" bIns="25450" anchor="t" anchorCtr="0">
            <a:noAutofit/>
          </a:bodyPr>
          <a:lstStyle/>
          <a:p>
            <a:pPr marL="0" indent="-50800">
              <a:lnSpc>
                <a:spcPct val="115000"/>
              </a:lnSpc>
              <a:spcBef>
                <a:spcPts val="0"/>
              </a:spcBef>
              <a:buClr>
                <a:schemeClr val="dk1"/>
              </a:buClr>
              <a:buSzPct val="47058"/>
              <a:buNone/>
            </a:pPr>
            <a:r>
              <a:rPr lang="en-US" dirty="0" err="1">
                <a:solidFill>
                  <a:srgbClr val="00B0F0"/>
                </a:solidFill>
              </a:rPr>
              <a:t>onStart</a:t>
            </a:r>
            <a:r>
              <a:rPr lang="en-US" dirty="0" err="1" smtClean="0">
                <a:solidFill>
                  <a:srgbClr val="00B0F0"/>
                </a:solidFill>
              </a:rPr>
              <a:t>入力</a:t>
            </a:r>
            <a:r>
              <a:rPr lang="en-US" altLang="ja-JP" dirty="0" smtClean="0"/>
              <a:t>…</a:t>
            </a:r>
            <a:r>
              <a:rPr lang="ja-JP" altLang="en-US" dirty="0"/>
              <a:t>ボックスの開始</a:t>
            </a:r>
          </a:p>
          <a:p>
            <a:pPr marL="0" indent="-50800">
              <a:lnSpc>
                <a:spcPct val="115000"/>
              </a:lnSpc>
              <a:spcBef>
                <a:spcPts val="0"/>
              </a:spcBef>
              <a:buClr>
                <a:schemeClr val="dk1"/>
              </a:buClr>
              <a:buSzPct val="47058"/>
              <a:buNone/>
            </a:pPr>
            <a:r>
              <a:rPr lang="ja-JP" altLang="en-US" dirty="0"/>
              <a:t>　</a:t>
            </a:r>
            <a:r>
              <a:rPr lang="ja-JP" altLang="en-US" dirty="0" smtClean="0"/>
              <a:t>この</a:t>
            </a:r>
            <a:r>
              <a:rPr lang="ja-JP" altLang="en-US" dirty="0"/>
              <a:t>入力にシグナルが送られると、ボックスは開始状態になります。</a:t>
            </a:r>
          </a:p>
          <a:p>
            <a:pPr marL="0" indent="-50800">
              <a:lnSpc>
                <a:spcPct val="115000"/>
              </a:lnSpc>
              <a:spcBef>
                <a:spcPts val="0"/>
              </a:spcBef>
              <a:buClr>
                <a:schemeClr val="dk1"/>
              </a:buClr>
              <a:buSzPct val="47058"/>
              <a:buNone/>
            </a:pPr>
            <a:r>
              <a:rPr lang="ja-JP" altLang="en-US" dirty="0" smtClean="0"/>
              <a:t>　開始</a:t>
            </a:r>
            <a:r>
              <a:rPr lang="ja-JP" altLang="en-US" dirty="0"/>
              <a:t>状態での振る舞いはボックスの種類により異なります。</a:t>
            </a:r>
            <a:endParaRPr lang="en-US" dirty="0" smtClean="0">
              <a:solidFill>
                <a:srgbClr val="44546A"/>
              </a:solidFill>
            </a:endParaRPr>
          </a:p>
          <a:p>
            <a:pPr marL="0" lvl="0" indent="-50800" rtl="0">
              <a:lnSpc>
                <a:spcPct val="115000"/>
              </a:lnSpc>
              <a:spcBef>
                <a:spcPts val="0"/>
              </a:spcBef>
              <a:buClr>
                <a:schemeClr val="dk1"/>
              </a:buClr>
              <a:buSzPct val="47058"/>
              <a:buFont typeface="Arial"/>
              <a:buNone/>
            </a:pPr>
            <a:endParaRPr dirty="0" smtClean="0">
              <a:solidFill>
                <a:srgbClr val="44546A"/>
              </a:solidFill>
            </a:endParaRPr>
          </a:p>
          <a:p>
            <a:pPr marL="0" indent="-50800">
              <a:lnSpc>
                <a:spcPct val="115000"/>
              </a:lnSpc>
              <a:spcBef>
                <a:spcPts val="0"/>
              </a:spcBef>
              <a:buClr>
                <a:schemeClr val="dk1"/>
              </a:buClr>
              <a:buSzPct val="47058"/>
              <a:buNone/>
            </a:pPr>
            <a:r>
              <a:rPr lang="en-US" dirty="0" err="1" smtClean="0">
                <a:solidFill>
                  <a:srgbClr val="00B0F0"/>
                </a:solidFill>
              </a:rPr>
              <a:t>onStop入力</a:t>
            </a:r>
            <a:r>
              <a:rPr lang="en-US" altLang="ja-JP" dirty="0" smtClean="0"/>
              <a:t>…</a:t>
            </a:r>
            <a:r>
              <a:rPr lang="ja-JP" altLang="en-US" dirty="0"/>
              <a:t>ボックスの停止</a:t>
            </a:r>
          </a:p>
          <a:p>
            <a:pPr marL="0" indent="-50800">
              <a:lnSpc>
                <a:spcPct val="115000"/>
              </a:lnSpc>
              <a:spcBef>
                <a:spcPts val="0"/>
              </a:spcBef>
              <a:buClr>
                <a:schemeClr val="dk1"/>
              </a:buClr>
              <a:buSzPct val="47058"/>
              <a:buNone/>
            </a:pPr>
            <a:r>
              <a:rPr lang="ja-JP" altLang="en-US" dirty="0" smtClean="0"/>
              <a:t>　この</a:t>
            </a:r>
            <a:r>
              <a:rPr lang="ja-JP" altLang="en-US" dirty="0"/>
              <a:t>入力にシグナルが送られると、ボックスは停止状態になります。</a:t>
            </a:r>
            <a:endParaRPr lang="en-US" dirty="0">
              <a:solidFill>
                <a:srgbClr val="44546A"/>
              </a:solidFill>
            </a:endParaRPr>
          </a:p>
          <a:p>
            <a:pPr marL="0" lvl="0" indent="-50800" rtl="0">
              <a:lnSpc>
                <a:spcPct val="115000"/>
              </a:lnSpc>
              <a:spcBef>
                <a:spcPts val="0"/>
              </a:spcBef>
              <a:buClr>
                <a:schemeClr val="dk1"/>
              </a:buClr>
              <a:buSzPct val="47058"/>
              <a:buFont typeface="Arial"/>
              <a:buNone/>
            </a:pPr>
            <a:endParaRPr dirty="0">
              <a:solidFill>
                <a:srgbClr val="44546A"/>
              </a:solidFill>
            </a:endParaRPr>
          </a:p>
          <a:p>
            <a:pPr marL="0" indent="-50800">
              <a:lnSpc>
                <a:spcPct val="115000"/>
              </a:lnSpc>
              <a:spcBef>
                <a:spcPts val="0"/>
              </a:spcBef>
              <a:buClr>
                <a:schemeClr val="dk1"/>
              </a:buClr>
              <a:buSzPct val="47058"/>
              <a:buNone/>
            </a:pPr>
            <a:r>
              <a:rPr lang="en-US" dirty="0" err="1">
                <a:solidFill>
                  <a:srgbClr val="00B0F0"/>
                </a:solidFill>
              </a:rPr>
              <a:t>onEvent</a:t>
            </a:r>
            <a:r>
              <a:rPr lang="en-US" dirty="0" err="1" smtClean="0">
                <a:solidFill>
                  <a:srgbClr val="00B0F0"/>
                </a:solidFill>
              </a:rPr>
              <a:t>入力</a:t>
            </a:r>
            <a:r>
              <a:rPr lang="en-US" altLang="ja-JP" dirty="0" smtClean="0"/>
              <a:t>…</a:t>
            </a:r>
            <a:r>
              <a:rPr lang="ja-JP" altLang="en-US" dirty="0"/>
              <a:t>開始</a:t>
            </a:r>
            <a:r>
              <a:rPr lang="en-US" altLang="ja-JP" dirty="0"/>
              <a:t>/</a:t>
            </a:r>
            <a:r>
              <a:rPr lang="ja-JP" altLang="en-US" dirty="0"/>
              <a:t>停止以外の入力</a:t>
            </a:r>
          </a:p>
          <a:p>
            <a:pPr marL="0" indent="-50800">
              <a:lnSpc>
                <a:spcPct val="115000"/>
              </a:lnSpc>
              <a:spcBef>
                <a:spcPts val="0"/>
              </a:spcBef>
              <a:buClr>
                <a:schemeClr val="dk1"/>
              </a:buClr>
              <a:buSzPct val="47058"/>
              <a:buNone/>
            </a:pPr>
            <a:r>
              <a:rPr lang="ja-JP" altLang="en-US" dirty="0"/>
              <a:t>　</a:t>
            </a:r>
            <a:r>
              <a:rPr lang="ja-JP" altLang="en-US" dirty="0" smtClean="0"/>
              <a:t>ボックスにより</a:t>
            </a:r>
            <a:r>
              <a:rPr lang="ja-JP" altLang="en-US" dirty="0"/>
              <a:t>この入力に対する挙動は異なります。</a:t>
            </a:r>
            <a:endParaRPr lang="en-US" dirty="0" smtClean="0">
              <a:solidFill>
                <a:srgbClr val="44546A"/>
              </a:solidFill>
            </a:endParaRPr>
          </a:p>
          <a:p>
            <a:pPr marL="0" lvl="0" indent="-50800" rtl="0">
              <a:lnSpc>
                <a:spcPct val="115000"/>
              </a:lnSpc>
              <a:spcBef>
                <a:spcPts val="0"/>
              </a:spcBef>
              <a:buClr>
                <a:schemeClr val="dk1"/>
              </a:buClr>
              <a:buSzPct val="47058"/>
              <a:buFont typeface="Arial"/>
              <a:buNone/>
            </a:pPr>
            <a:endParaRPr dirty="0">
              <a:solidFill>
                <a:srgbClr val="44546A"/>
              </a:solidFill>
            </a:endParaRPr>
          </a:p>
          <a:p>
            <a:pPr marL="0" indent="-50800">
              <a:lnSpc>
                <a:spcPct val="115000"/>
              </a:lnSpc>
              <a:spcBef>
                <a:spcPts val="0"/>
              </a:spcBef>
              <a:buClr>
                <a:schemeClr val="dk1"/>
              </a:buClr>
              <a:buSzPct val="47058"/>
              <a:buNone/>
            </a:pPr>
            <a:r>
              <a:rPr lang="en-US" dirty="0" err="1">
                <a:solidFill>
                  <a:srgbClr val="00B0F0"/>
                </a:solidFill>
              </a:rPr>
              <a:t>onStopped</a:t>
            </a:r>
            <a:r>
              <a:rPr lang="en-US" dirty="0" err="1" smtClean="0">
                <a:solidFill>
                  <a:srgbClr val="00B0F0"/>
                </a:solidFill>
              </a:rPr>
              <a:t>出力</a:t>
            </a:r>
            <a:r>
              <a:rPr lang="en-US" altLang="ja-JP" dirty="0" smtClean="0"/>
              <a:t>…</a:t>
            </a:r>
            <a:r>
              <a:rPr lang="ja-JP" altLang="en-US" dirty="0"/>
              <a:t>ボックスの停止</a:t>
            </a:r>
          </a:p>
          <a:p>
            <a:pPr marL="0" indent="-50800">
              <a:lnSpc>
                <a:spcPct val="115000"/>
              </a:lnSpc>
              <a:spcBef>
                <a:spcPts val="0"/>
              </a:spcBef>
              <a:buClr>
                <a:schemeClr val="dk1"/>
              </a:buClr>
              <a:buSzPct val="47058"/>
              <a:buNone/>
            </a:pPr>
            <a:r>
              <a:rPr lang="ja-JP" altLang="en-US" dirty="0" smtClean="0"/>
              <a:t>　この</a:t>
            </a:r>
            <a:r>
              <a:rPr lang="ja-JP" altLang="en-US" dirty="0"/>
              <a:t>出力からシグナルが送られた場合、ボックスが停止したことを意味します。</a:t>
            </a:r>
            <a:endParaRPr lang="en-US" dirty="0">
              <a:solidFill>
                <a:srgbClr val="44546A"/>
              </a:solidFill>
            </a:endParaRPr>
          </a:p>
          <a:p>
            <a:pPr marL="0" lvl="0" indent="-50800" rtl="0">
              <a:lnSpc>
                <a:spcPct val="115000"/>
              </a:lnSpc>
              <a:spcBef>
                <a:spcPts val="0"/>
              </a:spcBef>
              <a:buClr>
                <a:schemeClr val="dk1"/>
              </a:buClr>
              <a:buSzPct val="47058"/>
              <a:buFont typeface="Arial"/>
              <a:buNone/>
            </a:pPr>
            <a:endParaRPr dirty="0">
              <a:solidFill>
                <a:srgbClr val="44546A"/>
              </a:solidFill>
            </a:endParaRPr>
          </a:p>
          <a:p>
            <a:pPr marL="0" indent="-50800">
              <a:lnSpc>
                <a:spcPct val="115000"/>
              </a:lnSpc>
              <a:spcBef>
                <a:spcPts val="0"/>
              </a:spcBef>
              <a:buClr>
                <a:schemeClr val="dk1"/>
              </a:buClr>
              <a:buSzPct val="47058"/>
              <a:buNone/>
            </a:pPr>
            <a:r>
              <a:rPr lang="en-US" dirty="0">
                <a:solidFill>
                  <a:srgbClr val="00B0F0"/>
                </a:solidFill>
              </a:rPr>
              <a:t>即時(punctual)</a:t>
            </a:r>
            <a:r>
              <a:rPr lang="en-US" dirty="0" smtClean="0">
                <a:solidFill>
                  <a:srgbClr val="00B0F0"/>
                </a:solidFill>
              </a:rPr>
              <a:t>出力</a:t>
            </a:r>
            <a:r>
              <a:rPr lang="en-US" altLang="ja-JP" dirty="0" smtClean="0"/>
              <a:t>…</a:t>
            </a:r>
            <a:r>
              <a:rPr lang="ja-JP" altLang="en-US" dirty="0"/>
              <a:t>ボックスからの出力</a:t>
            </a:r>
          </a:p>
          <a:p>
            <a:pPr marL="0" indent="-50800">
              <a:lnSpc>
                <a:spcPct val="115000"/>
              </a:lnSpc>
              <a:spcBef>
                <a:spcPts val="0"/>
              </a:spcBef>
              <a:buClr>
                <a:schemeClr val="dk1"/>
              </a:buClr>
              <a:buSzPct val="47058"/>
              <a:buNone/>
            </a:pPr>
            <a:r>
              <a:rPr lang="ja-JP" altLang="en-US" dirty="0" smtClean="0"/>
              <a:t>　ボックス</a:t>
            </a:r>
            <a:r>
              <a:rPr lang="ja-JP" altLang="en-US" dirty="0"/>
              <a:t>によりこの出力の意味は異なります。</a:t>
            </a:r>
            <a:endParaRPr lang="en-US" dirty="0" smtClean="0">
              <a:solidFill>
                <a:srgbClr val="44546A"/>
              </a:solidFill>
            </a:endParaRPr>
          </a:p>
          <a:p>
            <a:pPr marL="0" lvl="0" indent="-50800" rtl="0">
              <a:lnSpc>
                <a:spcPct val="115000"/>
              </a:lnSpc>
              <a:spcBef>
                <a:spcPts val="0"/>
              </a:spcBef>
              <a:buClr>
                <a:schemeClr val="dk1"/>
              </a:buClr>
              <a:buSzPct val="47058"/>
              <a:buFont typeface="Arial"/>
              <a:buNone/>
            </a:pPr>
            <a:endParaRPr dirty="0" smtClean="0">
              <a:solidFill>
                <a:srgbClr val="44546A"/>
              </a:solidFill>
            </a:endParaRPr>
          </a:p>
          <a:p>
            <a:pPr marL="0" indent="-50800">
              <a:lnSpc>
                <a:spcPct val="115000"/>
              </a:lnSpc>
              <a:spcBef>
                <a:spcPts val="0"/>
              </a:spcBef>
              <a:buClr>
                <a:schemeClr val="dk1"/>
              </a:buClr>
              <a:buSzPct val="47058"/>
              <a:buNone/>
            </a:pPr>
            <a:r>
              <a:rPr lang="ja-JP" altLang="en-US" dirty="0" smtClean="0"/>
              <a:t>基本的</a:t>
            </a:r>
            <a:r>
              <a:rPr lang="ja-JP" altLang="en-US" dirty="0"/>
              <a:t>にボックス</a:t>
            </a:r>
            <a:r>
              <a:rPr lang="ja-JP" altLang="en-US" dirty="0" smtClean="0"/>
              <a:t>は</a:t>
            </a:r>
            <a:r>
              <a:rPr lang="en-US" dirty="0" smtClean="0">
                <a:solidFill>
                  <a:srgbClr val="00B0F0"/>
                </a:solidFill>
              </a:rPr>
              <a:t>「</a:t>
            </a:r>
            <a:r>
              <a:rPr lang="en-US" dirty="0" err="1">
                <a:solidFill>
                  <a:srgbClr val="00B0F0"/>
                </a:solidFill>
              </a:rPr>
              <a:t>onStop入力にシグナルが入力された時</a:t>
            </a:r>
            <a:r>
              <a:rPr lang="en-US" dirty="0" smtClean="0">
                <a:solidFill>
                  <a:srgbClr val="00B0F0"/>
                </a:solidFill>
              </a:rPr>
              <a:t>」</a:t>
            </a:r>
            <a:r>
              <a:rPr lang="ja-JP" altLang="en-US" dirty="0" smtClean="0"/>
              <a:t>か</a:t>
            </a:r>
            <a:endParaRPr lang="en-US" dirty="0">
              <a:solidFill>
                <a:srgbClr val="44546A"/>
              </a:solidFill>
            </a:endParaRPr>
          </a:p>
          <a:p>
            <a:pPr marL="0" indent="-50800">
              <a:lnSpc>
                <a:spcPct val="115000"/>
              </a:lnSpc>
              <a:spcBef>
                <a:spcPts val="0"/>
              </a:spcBef>
              <a:buClr>
                <a:schemeClr val="dk1"/>
              </a:buClr>
              <a:buSzPct val="47058"/>
              <a:buNone/>
            </a:pPr>
            <a:r>
              <a:rPr lang="en-US" dirty="0">
                <a:solidFill>
                  <a:srgbClr val="00B0F0"/>
                </a:solidFill>
              </a:rPr>
              <a:t>「</a:t>
            </a:r>
            <a:r>
              <a:rPr lang="en-US" dirty="0" err="1">
                <a:solidFill>
                  <a:srgbClr val="00B0F0"/>
                </a:solidFill>
              </a:rPr>
              <a:t>onStopped出力からシグナルが出力された時</a:t>
            </a:r>
            <a:r>
              <a:rPr lang="en-US" dirty="0" smtClean="0">
                <a:solidFill>
                  <a:srgbClr val="00B0F0"/>
                </a:solidFill>
              </a:rPr>
              <a:t>」</a:t>
            </a:r>
            <a:r>
              <a:rPr lang="ja-JP" altLang="en-US" dirty="0" smtClean="0"/>
              <a:t>に</a:t>
            </a:r>
            <a:r>
              <a:rPr lang="ja-JP" altLang="en-US" dirty="0"/>
              <a:t>終了します。</a:t>
            </a:r>
            <a:endParaRPr lang="en-US" dirty="0">
              <a:solidFill>
                <a:srgbClr val="44546A"/>
              </a:solidFill>
            </a:endParaRPr>
          </a:p>
        </p:txBody>
      </p:sp>
      <p:sp>
        <p:nvSpPr>
          <p:cNvPr id="680" name="Shape 680"/>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dirty="0" err="1">
                <a:solidFill>
                  <a:schemeClr val="lt1"/>
                </a:solidFill>
              </a:rPr>
              <a:t>Boxの死活処理を知ろう</a:t>
            </a:r>
            <a:endParaRPr lang="en-US" dirty="0">
              <a:solidFill>
                <a:schemeClr val="lt1"/>
              </a:solidFill>
            </a:endParaRPr>
          </a:p>
        </p:txBody>
      </p:sp>
      <p:sp>
        <p:nvSpPr>
          <p:cNvPr id="681" name="Shape 68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30</a:t>
            </a:fld>
            <a:endParaRPr lang="en-US"/>
          </a:p>
        </p:txBody>
      </p:sp>
      <p:pic>
        <p:nvPicPr>
          <p:cNvPr id="682" name="Shape 682"/>
          <p:cNvPicPr preferRelativeResize="0"/>
          <p:nvPr/>
        </p:nvPicPr>
        <p:blipFill>
          <a:blip r:embed="rId3">
            <a:alphaModFix/>
          </a:blip>
          <a:stretch>
            <a:fillRect/>
          </a:stretch>
        </p:blipFill>
        <p:spPr>
          <a:xfrm>
            <a:off x="566897" y="1874833"/>
            <a:ext cx="649753" cy="570993"/>
          </a:xfrm>
          <a:prstGeom prst="rect">
            <a:avLst/>
          </a:prstGeom>
          <a:noFill/>
          <a:ln>
            <a:noFill/>
          </a:ln>
        </p:spPr>
      </p:pic>
      <p:pic>
        <p:nvPicPr>
          <p:cNvPr id="683" name="Shape 683"/>
          <p:cNvPicPr preferRelativeResize="0"/>
          <p:nvPr/>
        </p:nvPicPr>
        <p:blipFill>
          <a:blip r:embed="rId3">
            <a:alphaModFix/>
          </a:blip>
          <a:stretch>
            <a:fillRect/>
          </a:stretch>
        </p:blipFill>
        <p:spPr>
          <a:xfrm>
            <a:off x="571821" y="3706016"/>
            <a:ext cx="639908" cy="551303"/>
          </a:xfrm>
          <a:prstGeom prst="rect">
            <a:avLst/>
          </a:prstGeom>
          <a:noFill/>
          <a:ln>
            <a:noFill/>
          </a:ln>
        </p:spPr>
      </p:pic>
      <p:pic>
        <p:nvPicPr>
          <p:cNvPr id="684" name="Shape 684"/>
          <p:cNvPicPr preferRelativeResize="0"/>
          <p:nvPr/>
        </p:nvPicPr>
        <p:blipFill>
          <a:blip r:embed="rId3">
            <a:alphaModFix/>
          </a:blip>
          <a:stretch>
            <a:fillRect/>
          </a:stretch>
        </p:blipFill>
        <p:spPr>
          <a:xfrm>
            <a:off x="581660" y="2821342"/>
            <a:ext cx="620218" cy="541459"/>
          </a:xfrm>
          <a:prstGeom prst="rect">
            <a:avLst/>
          </a:prstGeom>
          <a:noFill/>
          <a:ln>
            <a:noFill/>
          </a:ln>
        </p:spPr>
      </p:pic>
      <p:pic>
        <p:nvPicPr>
          <p:cNvPr id="685" name="Shape 685"/>
          <p:cNvPicPr preferRelativeResize="0"/>
          <p:nvPr/>
        </p:nvPicPr>
        <p:blipFill>
          <a:blip r:embed="rId3">
            <a:alphaModFix/>
          </a:blip>
          <a:stretch>
            <a:fillRect/>
          </a:stretch>
        </p:blipFill>
        <p:spPr>
          <a:xfrm>
            <a:off x="561975" y="4626535"/>
            <a:ext cx="659597" cy="521769"/>
          </a:xfrm>
          <a:prstGeom prst="rect">
            <a:avLst/>
          </a:prstGeom>
          <a:noFill/>
          <a:ln>
            <a:noFill/>
          </a:ln>
        </p:spPr>
      </p:pic>
      <p:pic>
        <p:nvPicPr>
          <p:cNvPr id="686" name="Shape 686"/>
          <p:cNvPicPr preferRelativeResize="0"/>
          <p:nvPr/>
        </p:nvPicPr>
        <p:blipFill>
          <a:blip r:embed="rId3">
            <a:alphaModFix/>
          </a:blip>
          <a:stretch>
            <a:fillRect/>
          </a:stretch>
        </p:blipFill>
        <p:spPr>
          <a:xfrm>
            <a:off x="561968" y="5517516"/>
            <a:ext cx="659597" cy="521769"/>
          </a:xfrm>
          <a:prstGeom prst="rect">
            <a:avLst/>
          </a:prstGeom>
          <a:noFill/>
          <a:ln>
            <a:noFill/>
          </a:ln>
        </p:spPr>
      </p:pic>
      <p:pic>
        <p:nvPicPr>
          <p:cNvPr id="687" name="Shape 68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688" name="Shape 688"/>
          <p:cNvPicPr preferRelativeResize="0"/>
          <p:nvPr/>
        </p:nvPicPr>
        <p:blipFill>
          <a:blip r:embed="rId3">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smtClean="0"/>
              <a:t>\</a:t>
            </a:r>
            <a:r>
              <a:rPr kumimoji="1" lang="en-US" altLang="ja-JP" dirty="0" err="1" smtClean="0"/>
              <a:t>rspd</a:t>
            </a:r>
            <a:r>
              <a:rPr kumimoji="1" lang="en-US" altLang="ja-JP" dirty="0" smtClean="0"/>
              <a:t>=105\ </a:t>
            </a:r>
            <a:r>
              <a:rPr kumimoji="1" lang="ja-JP" altLang="en-US" dirty="0" smtClean="0"/>
              <a:t>喋る早さ</a:t>
            </a:r>
            <a:endParaRPr kumimoji="1" lang="en-US" altLang="ja-JP" dirty="0"/>
          </a:p>
          <a:p>
            <a:r>
              <a:rPr kumimoji="1" lang="en-US" altLang="ja-JP" dirty="0" smtClean="0"/>
              <a:t>\</a:t>
            </a:r>
            <a:r>
              <a:rPr kumimoji="1" lang="en-US" altLang="ja-JP" dirty="0" err="1" smtClean="0"/>
              <a:t>vct</a:t>
            </a:r>
            <a:r>
              <a:rPr kumimoji="1" lang="en-US" altLang="ja-JP" dirty="0" smtClean="0"/>
              <a:t>=120\ </a:t>
            </a:r>
            <a:r>
              <a:rPr kumimoji="1" lang="ja-JP" altLang="en-US" dirty="0" smtClean="0"/>
              <a:t>声の高さ</a:t>
            </a:r>
            <a:endParaRPr kumimoji="1" lang="en-US" altLang="ja-JP" dirty="0" smtClean="0"/>
          </a:p>
          <a:p>
            <a:r>
              <a:rPr kumimoji="1" lang="en-US" altLang="ja-JP" dirty="0" smtClean="0"/>
              <a:t>\pau=1000\ </a:t>
            </a:r>
            <a:r>
              <a:rPr kumimoji="1" lang="ja-JP" altLang="en-US" dirty="0" smtClean="0"/>
              <a:t>間</a:t>
            </a:r>
            <a:endParaRPr kumimoji="1" lang="en-US" altLang="ja-JP" dirty="0" smtClean="0"/>
          </a:p>
          <a:p>
            <a:r>
              <a:rPr kumimoji="1" lang="en-US" altLang="ja-JP" dirty="0"/>
              <a:t>\</a:t>
            </a:r>
            <a:r>
              <a:rPr kumimoji="1" lang="en-US" altLang="ja-JP" dirty="0" smtClean="0"/>
              <a:t>pau=50\ </a:t>
            </a:r>
            <a:r>
              <a:rPr kumimoji="1" lang="ja-JP" altLang="en-US" dirty="0" smtClean="0"/>
              <a:t>ボリューム</a:t>
            </a:r>
            <a:endParaRPr kumimoji="1" lang="en-US" altLang="ja-JP"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ja-JP" altLang="en-US" dirty="0" smtClean="0"/>
              <a:t>イントネーション調節用コマンド</a:t>
            </a:r>
            <a:endParaRPr kumimoji="1" lang="ja-JP" altLang="en-US" dirty="0"/>
          </a:p>
        </p:txBody>
      </p:sp>
    </p:spTree>
    <p:extLst>
      <p:ext uri="{BB962C8B-B14F-4D97-AF65-F5344CB8AC3E}">
        <p14:creationId xmlns:p14="http://schemas.microsoft.com/office/powerpoint/2010/main" val="1472729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75042" y="3001119"/>
            <a:ext cx="8520832" cy="2246769"/>
          </a:xfrm>
          <a:prstGeom prst="rect">
            <a:avLst/>
          </a:prstGeom>
        </p:spPr>
        <p:txBody>
          <a:bodyPr wrap="square">
            <a:spAutoFit/>
          </a:bodyPr>
          <a:lstStyle/>
          <a:p>
            <a:endParaRPr lang="ja-JP" altLang="en-US" dirty="0"/>
          </a:p>
          <a:p>
            <a:r>
              <a:rPr lang="ja-JP" altLang="en-US" dirty="0">
                <a:solidFill>
                  <a:schemeClr val="bg1"/>
                </a:solidFill>
              </a:rPr>
              <a:t>発行日　　2017年2月14日　第1版　発行</a:t>
            </a:r>
          </a:p>
          <a:p>
            <a:endParaRPr lang="ja-JP" altLang="en-US" dirty="0">
              <a:solidFill>
                <a:schemeClr val="bg1"/>
              </a:solidFill>
            </a:endParaRPr>
          </a:p>
          <a:p>
            <a:r>
              <a:rPr lang="ja-JP" altLang="en-US" dirty="0">
                <a:solidFill>
                  <a:schemeClr val="bg1"/>
                </a:solidFill>
              </a:rPr>
              <a:t>執　筆　　大栄機工</a:t>
            </a:r>
          </a:p>
          <a:p>
            <a:endParaRPr lang="ja-JP" altLang="en-US" dirty="0">
              <a:solidFill>
                <a:schemeClr val="bg1"/>
              </a:solidFill>
            </a:endParaRPr>
          </a:p>
          <a:p>
            <a:r>
              <a:rPr lang="ja-JP" altLang="en-US" dirty="0">
                <a:solidFill>
                  <a:schemeClr val="bg1"/>
                </a:solidFill>
              </a:rPr>
              <a:t>連絡先　　大阪市淀川区新高4-10-29</a:t>
            </a:r>
          </a:p>
          <a:p>
            <a:r>
              <a:rPr lang="ja-JP" altLang="en-US" dirty="0">
                <a:solidFill>
                  <a:schemeClr val="bg1"/>
                </a:solidFill>
              </a:rPr>
              <a:t>　　　　　06-6399-7436</a:t>
            </a:r>
          </a:p>
          <a:p>
            <a:r>
              <a:rPr lang="ja-JP" altLang="en-US" dirty="0">
                <a:solidFill>
                  <a:schemeClr val="bg1"/>
                </a:solidFill>
              </a:rPr>
              <a:t>　　　　　http://daiei-kikou.com/</a:t>
            </a:r>
          </a:p>
          <a:p>
            <a:endParaRPr lang="ja-JP" altLang="en-US" dirty="0">
              <a:solidFill>
                <a:schemeClr val="bg1"/>
              </a:solidFill>
            </a:endParaRPr>
          </a:p>
          <a:p>
            <a:r>
              <a:rPr lang="ja-JP" altLang="en-US" dirty="0">
                <a:solidFill>
                  <a:schemeClr val="bg1"/>
                </a:solidFill>
              </a:rPr>
              <a:t>        </a:t>
            </a:r>
            <a:r>
              <a:rPr lang="en-US" altLang="ja-JP" dirty="0" smtClean="0">
                <a:solidFill>
                  <a:schemeClr val="bg1"/>
                </a:solidFill>
              </a:rPr>
              <a:t>※</a:t>
            </a:r>
            <a:r>
              <a:rPr lang="ja-JP" altLang="en-US" dirty="0" smtClean="0">
                <a:solidFill>
                  <a:schemeClr val="bg1"/>
                </a:solidFill>
              </a:rPr>
              <a:t>　許可</a:t>
            </a:r>
            <a:r>
              <a:rPr lang="ja-JP" altLang="en-US" dirty="0">
                <a:solidFill>
                  <a:schemeClr val="bg1"/>
                </a:solidFill>
              </a:rPr>
              <a:t>無く</a:t>
            </a:r>
            <a:r>
              <a:rPr lang="ja-JP" altLang="en-US" dirty="0" smtClean="0">
                <a:solidFill>
                  <a:schemeClr val="bg1"/>
                </a:solidFill>
              </a:rPr>
              <a:t>第三者</a:t>
            </a:r>
            <a:r>
              <a:rPr lang="ja-JP" altLang="en-US" dirty="0">
                <a:solidFill>
                  <a:schemeClr val="bg1"/>
                </a:solidFill>
              </a:rPr>
              <a:t>への譲渡、オークションへの出品、無断転載などはお辞め下さい。</a:t>
            </a:r>
          </a:p>
        </p:txBody>
      </p:sp>
    </p:spTree>
    <p:extLst>
      <p:ext uri="{BB962C8B-B14F-4D97-AF65-F5344CB8AC3E}">
        <p14:creationId xmlns:p14="http://schemas.microsoft.com/office/powerpoint/2010/main" val="470916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50800" rtl="0">
              <a:lnSpc>
                <a:spcPct val="100000"/>
              </a:lnSpc>
              <a:spcBef>
                <a:spcPts val="0"/>
              </a:spcBef>
              <a:buClr>
                <a:schemeClr val="dk1"/>
              </a:buClr>
              <a:buSzPct val="47058"/>
              <a:buFont typeface="Arial"/>
              <a:buNone/>
            </a:pPr>
            <a:r>
              <a:rPr lang="en-US" dirty="0"/>
              <a:t>「</a:t>
            </a:r>
            <a:r>
              <a:rPr lang="en-US" dirty="0" err="1"/>
              <a:t>Timeline」ボックスとは時間の経過とともに動きを変化させたり</a:t>
            </a:r>
            <a:r>
              <a:rPr lang="en-US" dirty="0" smtClean="0"/>
              <a:t>、</a:t>
            </a:r>
            <a:br>
              <a:rPr lang="en-US" dirty="0" smtClean="0"/>
            </a:br>
            <a:r>
              <a:rPr lang="en-US" dirty="0" smtClean="0"/>
              <a:t>様</a:t>
            </a:r>
            <a:r>
              <a:rPr lang="en-US" dirty="0"/>
              <a:t>々なボックスを一括で制御できるボックスです。</a:t>
            </a:r>
          </a:p>
          <a:p>
            <a:pPr marL="0" lvl="0" indent="-50800" rtl="0">
              <a:lnSpc>
                <a:spcPct val="100000"/>
              </a:lnSpc>
              <a:spcBef>
                <a:spcPts val="0"/>
              </a:spcBef>
              <a:buClr>
                <a:schemeClr val="dk1"/>
              </a:buClr>
              <a:buSzPct val="47058"/>
              <a:buFont typeface="Arial"/>
              <a:buNone/>
            </a:pPr>
            <a:endParaRPr dirty="0">
              <a:solidFill>
                <a:schemeClr val="dk1"/>
              </a:solidFill>
            </a:endParaRPr>
          </a:p>
          <a:p>
            <a:pPr marL="0" lvl="0" indent="-50800" rtl="0">
              <a:lnSpc>
                <a:spcPct val="100000"/>
              </a:lnSpc>
              <a:spcBef>
                <a:spcPts val="0"/>
              </a:spcBef>
              <a:buClr>
                <a:schemeClr val="dk1"/>
              </a:buClr>
              <a:buSzPct val="47058"/>
              <a:buFont typeface="Arial"/>
              <a:buNone/>
            </a:pPr>
            <a:r>
              <a:rPr lang="en-US" dirty="0" err="1"/>
              <a:t>まずボックスライブラリから「Timeline」をドラッグし配置します</a:t>
            </a:r>
            <a:r>
              <a:rPr lang="en-US" dirty="0"/>
              <a:t>。</a:t>
            </a:r>
          </a:p>
          <a:p>
            <a:pPr marL="0" lvl="0" indent="-50800" rtl="0">
              <a:lnSpc>
                <a:spcPct val="100000"/>
              </a:lnSpc>
              <a:spcBef>
                <a:spcPts val="0"/>
              </a:spcBef>
              <a:buClr>
                <a:schemeClr val="dk1"/>
              </a:buClr>
              <a:buSzPct val="47058"/>
              <a:buFont typeface="Arial"/>
              <a:buNone/>
            </a:pPr>
            <a:r>
              <a:rPr lang="en-US" dirty="0" err="1"/>
              <a:t>つぎに、その「Timeline」をダブルクリックします</a:t>
            </a:r>
            <a:r>
              <a:rPr lang="en-US" dirty="0"/>
              <a:t>。</a:t>
            </a:r>
          </a:p>
          <a:p>
            <a:pPr marL="0" lvl="0" indent="0" rtl="0">
              <a:lnSpc>
                <a:spcPct val="100000"/>
              </a:lnSpc>
              <a:spcBef>
                <a:spcPts val="0"/>
              </a:spcBef>
              <a:buNone/>
            </a:pPr>
            <a:endParaRPr dirty="0"/>
          </a:p>
        </p:txBody>
      </p:sp>
      <p:sp>
        <p:nvSpPr>
          <p:cNvPr id="246" name="Shape 246"/>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Timelineボックス概要</a:t>
            </a:r>
          </a:p>
        </p:txBody>
      </p:sp>
      <p:sp>
        <p:nvSpPr>
          <p:cNvPr id="247" name="Shape 247"/>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48" name="Shape 24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33</a:t>
            </a:fld>
            <a:endParaRPr lang="en-US"/>
          </a:p>
        </p:txBody>
      </p:sp>
      <p:pic>
        <p:nvPicPr>
          <p:cNvPr id="249" name="Shape 24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50" name="Shape 250"/>
          <p:cNvPicPr preferRelativeResize="0"/>
          <p:nvPr/>
        </p:nvPicPr>
        <p:blipFill>
          <a:blip r:embed="rId3">
            <a:alphaModFix/>
          </a:blip>
          <a:stretch>
            <a:fillRect/>
          </a:stretch>
        </p:blipFill>
        <p:spPr>
          <a:xfrm>
            <a:off x="825403" y="1163493"/>
            <a:ext cx="491643" cy="491643"/>
          </a:xfrm>
          <a:prstGeom prst="rect">
            <a:avLst/>
          </a:prstGeom>
          <a:noFill/>
          <a:ln>
            <a:noFill/>
          </a:ln>
        </p:spPr>
      </p:pic>
      <p:sp>
        <p:nvSpPr>
          <p:cNvPr id="251" name="Shape 251"/>
          <p:cNvSpPr txBox="1"/>
          <p:nvPr/>
        </p:nvSpPr>
        <p:spPr>
          <a:xfrm>
            <a:off x="7138324" y="3219752"/>
            <a:ext cx="3195599" cy="3693299"/>
          </a:xfrm>
          <a:prstGeom prst="rect">
            <a:avLst/>
          </a:prstGeom>
          <a:noFill/>
          <a:ln>
            <a:noFill/>
          </a:ln>
        </p:spPr>
        <p:txBody>
          <a:bodyPr lIns="87050" tIns="43500" rIns="87050" bIns="43500" anchor="t" anchorCtr="0">
            <a:noAutofit/>
          </a:bodyPr>
          <a:lstStyle/>
          <a:p>
            <a:pPr marR="0" lvl="0" algn="l" rtl="0">
              <a:lnSpc>
                <a:spcPct val="100000"/>
              </a:lnSpc>
              <a:spcBef>
                <a:spcPts val="0"/>
              </a:spcBef>
              <a:spcAft>
                <a:spcPts val="0"/>
              </a:spcAft>
              <a:buNone/>
            </a:pPr>
            <a:r>
              <a:rPr lang="en-US" sz="1700">
                <a:solidFill>
                  <a:srgbClr val="1E4E79"/>
                </a:solidFill>
                <a:latin typeface="MS Gothic" charset="-128"/>
                <a:ea typeface="MS Gothic" charset="-128"/>
                <a:cs typeface="MS Gothic" charset="-128"/>
              </a:rPr>
              <a:t>1. </a:t>
            </a:r>
            <a:r>
              <a:rPr lang="en-US" sz="1700" b="0" i="0" u="none" strike="noStrike" cap="none" dirty="0">
                <a:solidFill>
                  <a:srgbClr val="00B0F0"/>
                </a:solidFill>
                <a:latin typeface="MS Gothic" charset="-128"/>
                <a:ea typeface="MS Gothic" charset="-128"/>
                <a:cs typeface="MS Gothic" charset="-128"/>
                <a:sym typeface="Arial"/>
              </a:rPr>
              <a:t>モーションフレーム</a:t>
            </a: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ここに１つ１つのモーションが登録された「モーションキーフレーム」を配置していきます。</a:t>
            </a:r>
          </a:p>
          <a:p>
            <a:pPr marR="0" lvl="0" algn="l" rtl="0">
              <a:lnSpc>
                <a:spcPct val="100000"/>
              </a:lnSpc>
              <a:spcBef>
                <a:spcPts val="0"/>
              </a:spcBef>
              <a:spcAft>
                <a:spcPts val="0"/>
              </a:spcAft>
              <a:buNone/>
            </a:pPr>
            <a:endParaRPr sz="1700" b="0" i="0" u="none" strike="noStrike" cap="none" dirty="0">
              <a:solidFill>
                <a:srgbClr val="1E4E79"/>
              </a:solidFill>
              <a:latin typeface="MS Gothic" charset="-128"/>
              <a:ea typeface="MS Gothic" charset="-128"/>
              <a:cs typeface="MS Gothic" charset="-128"/>
              <a:sym typeface="Arial"/>
            </a:endParaRP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2. </a:t>
            </a:r>
            <a:r>
              <a:rPr lang="en-US" sz="1700" b="0" i="0" u="none" strike="noStrike" cap="none" dirty="0">
                <a:solidFill>
                  <a:srgbClr val="00B0F0"/>
                </a:solidFill>
                <a:latin typeface="MS Gothic" charset="-128"/>
                <a:ea typeface="MS Gothic" charset="-128"/>
                <a:cs typeface="MS Gothic" charset="-128"/>
                <a:sym typeface="Arial"/>
              </a:rPr>
              <a:t>動作レイヤー</a:t>
            </a: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a:t>
            </a:r>
            <a:r>
              <a:rPr lang="en-US" sz="1700" dirty="0" err="1">
                <a:solidFill>
                  <a:srgbClr val="1E4E79"/>
                </a:solidFill>
                <a:latin typeface="MS Gothic" charset="-128"/>
                <a:ea typeface="MS Gothic" charset="-128"/>
                <a:cs typeface="MS Gothic" charset="-128"/>
              </a:rPr>
              <a:t>Timeline」内にボックスを含める際に利用します</a:t>
            </a:r>
            <a:r>
              <a:rPr lang="en-US" sz="1700" dirty="0">
                <a:solidFill>
                  <a:srgbClr val="1E4E79"/>
                </a:solidFill>
                <a:latin typeface="MS Gothic" charset="-128"/>
                <a:ea typeface="MS Gothic" charset="-128"/>
                <a:cs typeface="MS Gothic" charset="-128"/>
              </a:rPr>
              <a:t>。</a:t>
            </a:r>
          </a:p>
          <a:p>
            <a:pPr marR="0" lvl="0" algn="l" rtl="0">
              <a:lnSpc>
                <a:spcPct val="100000"/>
              </a:lnSpc>
              <a:spcBef>
                <a:spcPts val="0"/>
              </a:spcBef>
              <a:spcAft>
                <a:spcPts val="0"/>
              </a:spcAft>
              <a:buNone/>
            </a:pPr>
            <a:endParaRPr sz="1700" b="0" i="0" u="none" strike="noStrike" cap="none" dirty="0">
              <a:solidFill>
                <a:srgbClr val="1E4E79"/>
              </a:solidFill>
              <a:latin typeface="MS Gothic" charset="-128"/>
              <a:ea typeface="MS Gothic" charset="-128"/>
              <a:cs typeface="MS Gothic" charset="-128"/>
              <a:sym typeface="Arial"/>
            </a:endParaRP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3. </a:t>
            </a:r>
            <a:r>
              <a:rPr lang="en-US" sz="1700" b="0" i="0" u="none" strike="noStrike" cap="none" dirty="0">
                <a:solidFill>
                  <a:srgbClr val="00B0F0"/>
                </a:solidFill>
                <a:latin typeface="MS Gothic" charset="-128"/>
                <a:ea typeface="MS Gothic" charset="-128"/>
                <a:cs typeface="MS Gothic" charset="-128"/>
                <a:sym typeface="Arial"/>
              </a:rPr>
              <a:t>キーフレーム</a:t>
            </a: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a:t>
            </a:r>
            <a:r>
              <a:rPr lang="en-US" sz="1700" dirty="0" err="1">
                <a:solidFill>
                  <a:srgbClr val="1E4E79"/>
                </a:solidFill>
                <a:latin typeface="MS Gothic" charset="-128"/>
                <a:ea typeface="MS Gothic" charset="-128"/>
                <a:cs typeface="MS Gothic" charset="-128"/>
              </a:rPr>
              <a:t>Timeline」内のボックスを</a:t>
            </a:r>
            <a:endParaRPr lang="en-US" sz="1700" dirty="0">
              <a:solidFill>
                <a:srgbClr val="1E4E79"/>
              </a:solidFill>
              <a:latin typeface="MS Gothic" charset="-128"/>
              <a:ea typeface="MS Gothic" charset="-128"/>
              <a:cs typeface="MS Gothic" charset="-128"/>
            </a:endParaRPr>
          </a:p>
          <a:p>
            <a:pPr marR="0" lvl="0" algn="l" rtl="0">
              <a:lnSpc>
                <a:spcPct val="100000"/>
              </a:lnSpc>
              <a:spcBef>
                <a:spcPts val="0"/>
              </a:spcBef>
              <a:spcAft>
                <a:spcPts val="0"/>
              </a:spcAft>
              <a:buNone/>
            </a:pPr>
            <a:r>
              <a:rPr lang="en-US" sz="1700" dirty="0">
                <a:solidFill>
                  <a:srgbClr val="1E4E79"/>
                </a:solidFill>
                <a:latin typeface="MS Gothic" charset="-128"/>
                <a:ea typeface="MS Gothic" charset="-128"/>
                <a:cs typeface="MS Gothic" charset="-128"/>
              </a:rPr>
              <a:t>いつ実行させるかといった設定をする際に使用します。</a:t>
            </a:r>
          </a:p>
        </p:txBody>
      </p:sp>
      <p:pic>
        <p:nvPicPr>
          <p:cNvPr id="252" name="Shape 252"/>
          <p:cNvPicPr preferRelativeResize="0"/>
          <p:nvPr/>
        </p:nvPicPr>
        <p:blipFill rotWithShape="1">
          <a:blip r:embed="rId3">
            <a:alphaModFix/>
          </a:blip>
          <a:srcRect/>
          <a:stretch/>
        </p:blipFill>
        <p:spPr>
          <a:xfrm>
            <a:off x="469895" y="3219749"/>
            <a:ext cx="6569699" cy="3693299"/>
          </a:xfrm>
          <a:prstGeom prst="rect">
            <a:avLst/>
          </a:prstGeom>
          <a:noFill/>
          <a:ln>
            <a:noFill/>
          </a:ln>
        </p:spPr>
      </p:pic>
      <p:sp>
        <p:nvSpPr>
          <p:cNvPr id="253" name="Shape 253"/>
          <p:cNvSpPr/>
          <p:nvPr/>
        </p:nvSpPr>
        <p:spPr>
          <a:xfrm>
            <a:off x="600204" y="3662027"/>
            <a:ext cx="6439500" cy="3276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rgbClr val="FFFFFF"/>
              </a:solidFill>
              <a:latin typeface="Calibri"/>
              <a:ea typeface="Calibri"/>
              <a:cs typeface="Calibri"/>
              <a:sym typeface="Calibri"/>
            </a:endParaRPr>
          </a:p>
        </p:txBody>
      </p:sp>
      <p:sp>
        <p:nvSpPr>
          <p:cNvPr id="254" name="Shape 254"/>
          <p:cNvSpPr/>
          <p:nvPr/>
        </p:nvSpPr>
        <p:spPr>
          <a:xfrm>
            <a:off x="600203" y="3999481"/>
            <a:ext cx="6439500" cy="2898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rgbClr val="FFFFFF"/>
              </a:solidFill>
              <a:latin typeface="Calibri"/>
              <a:ea typeface="Calibri"/>
              <a:cs typeface="Calibri"/>
              <a:sym typeface="Calibri"/>
            </a:endParaRPr>
          </a:p>
        </p:txBody>
      </p:sp>
      <p:sp>
        <p:nvSpPr>
          <p:cNvPr id="255" name="Shape 255"/>
          <p:cNvSpPr/>
          <p:nvPr/>
        </p:nvSpPr>
        <p:spPr>
          <a:xfrm>
            <a:off x="2073696" y="4119446"/>
            <a:ext cx="4782600" cy="2898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rgbClr val="FFFFFF"/>
              </a:solidFill>
              <a:latin typeface="Calibri"/>
              <a:ea typeface="Calibri"/>
              <a:cs typeface="Calibri"/>
              <a:sym typeface="Calibri"/>
            </a:endParaRPr>
          </a:p>
        </p:txBody>
      </p:sp>
      <p:sp>
        <p:nvSpPr>
          <p:cNvPr id="256" name="Shape 256"/>
          <p:cNvSpPr/>
          <p:nvPr/>
        </p:nvSpPr>
        <p:spPr>
          <a:xfrm>
            <a:off x="4677643" y="4538904"/>
            <a:ext cx="320699" cy="326099"/>
          </a:xfrm>
          <a:prstGeom prst="wedgeRoundRectCallout">
            <a:avLst>
              <a:gd name="adj1" fmla="val -59485"/>
              <a:gd name="adj2" fmla="val -118609"/>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③ </a:t>
            </a:r>
          </a:p>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257" name="Shape 257"/>
          <p:cNvSpPr/>
          <p:nvPr/>
        </p:nvSpPr>
        <p:spPr>
          <a:xfrm>
            <a:off x="3659514" y="3336000"/>
            <a:ext cx="320699" cy="326099"/>
          </a:xfrm>
          <a:prstGeom prst="wedgeRoundRectCallout">
            <a:avLst>
              <a:gd name="adj1" fmla="val -1756"/>
              <a:gd name="adj2" fmla="val 83745"/>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258" name="Shape 258"/>
          <p:cNvSpPr/>
          <p:nvPr/>
        </p:nvSpPr>
        <p:spPr>
          <a:xfrm>
            <a:off x="825389" y="4365700"/>
            <a:ext cx="320699" cy="326099"/>
          </a:xfrm>
          <a:prstGeom prst="wedgeRoundRectCallout">
            <a:avLst>
              <a:gd name="adj1" fmla="val 51500"/>
              <a:gd name="adj2" fmla="val -90110"/>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②</a:t>
            </a:r>
          </a:p>
        </p:txBody>
      </p:sp>
    </p:spTree>
    <p:extLst>
      <p:ext uri="{BB962C8B-B14F-4D97-AF65-F5344CB8AC3E}">
        <p14:creationId xmlns:p14="http://schemas.microsoft.com/office/powerpoint/2010/main" val="1479859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50800" rtl="0">
              <a:lnSpc>
                <a:spcPct val="100000"/>
              </a:lnSpc>
              <a:spcBef>
                <a:spcPts val="0"/>
              </a:spcBef>
              <a:buClr>
                <a:schemeClr val="dk1"/>
              </a:buClr>
              <a:buSzPct val="47058"/>
              <a:buFont typeface="Arial"/>
              <a:buNone/>
            </a:pPr>
            <a:r>
              <a:rPr lang="en-US" dirty="0"/>
              <a:t>モーションから作ってみましょう。</a:t>
            </a:r>
          </a:p>
          <a:p>
            <a:pPr marL="0" lvl="0" indent="-50800" rtl="0">
              <a:lnSpc>
                <a:spcPct val="100000"/>
              </a:lnSpc>
              <a:spcBef>
                <a:spcPts val="0"/>
              </a:spcBef>
              <a:buClr>
                <a:schemeClr val="dk1"/>
              </a:buClr>
              <a:buSzPct val="47058"/>
              <a:buFont typeface="Arial"/>
              <a:buNone/>
            </a:pPr>
            <a:r>
              <a:rPr lang="en-US" dirty="0"/>
              <a:t>ロボットビューのロボット本体の手、足、</a:t>
            </a:r>
            <a:r>
              <a:rPr lang="en-US" dirty="0" smtClean="0"/>
              <a:t>頭の部分でクリックすると個別の部位でモ</a:t>
            </a:r>
            <a:r>
              <a:rPr lang="en-US" dirty="0"/>
              <a:t>ーターの数値を変えられます。</a:t>
            </a:r>
          </a:p>
          <a:p>
            <a:pPr marL="0" lvl="0" indent="-50800" rtl="0">
              <a:lnSpc>
                <a:spcPct val="100000"/>
              </a:lnSpc>
              <a:spcBef>
                <a:spcPts val="0"/>
              </a:spcBef>
              <a:buClr>
                <a:schemeClr val="dk1"/>
              </a:buClr>
              <a:buSzPct val="47058"/>
              <a:buFont typeface="Arial"/>
              <a:buNone/>
            </a:pPr>
            <a:r>
              <a:rPr lang="en-US" dirty="0"/>
              <a:t>どう動くか実際に動かして場所を確認します。</a:t>
            </a:r>
          </a:p>
          <a:p>
            <a:pPr marL="0" lvl="0" indent="0" rtl="0">
              <a:lnSpc>
                <a:spcPct val="100000"/>
              </a:lnSpc>
              <a:spcBef>
                <a:spcPts val="0"/>
              </a:spcBef>
              <a:buNone/>
            </a:pPr>
            <a:r>
              <a:rPr lang="en-US" dirty="0">
                <a:solidFill>
                  <a:srgbClr val="FF0000"/>
                </a:solidFill>
              </a:rPr>
              <a:t>実機を用いて動かす場合、バランスを崩して倒れることがあるので、必ずゆっくりと動かし、上半身で行ってください</a:t>
            </a:r>
          </a:p>
        </p:txBody>
      </p:sp>
      <p:sp>
        <p:nvSpPr>
          <p:cNvPr id="264" name="Shape 264"/>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Timelineボックス概要</a:t>
            </a:r>
          </a:p>
        </p:txBody>
      </p:sp>
      <p:sp>
        <p:nvSpPr>
          <p:cNvPr id="265" name="Shape 265"/>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66" name="Shape 26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34</a:t>
            </a:fld>
            <a:endParaRPr lang="en-US"/>
          </a:p>
        </p:txBody>
      </p:sp>
      <p:pic>
        <p:nvPicPr>
          <p:cNvPr id="267" name="Shape 267"/>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68" name="Shape 268"/>
          <p:cNvPicPr preferRelativeResize="0"/>
          <p:nvPr/>
        </p:nvPicPr>
        <p:blipFill>
          <a:blip r:embed="rId3">
            <a:alphaModFix/>
          </a:blip>
          <a:stretch>
            <a:fillRect/>
          </a:stretch>
        </p:blipFill>
        <p:spPr>
          <a:xfrm>
            <a:off x="825403" y="1163493"/>
            <a:ext cx="491643" cy="491643"/>
          </a:xfrm>
          <a:prstGeom prst="rect">
            <a:avLst/>
          </a:prstGeom>
          <a:noFill/>
          <a:ln>
            <a:noFill/>
          </a:ln>
        </p:spPr>
      </p:pic>
      <p:pic>
        <p:nvPicPr>
          <p:cNvPr id="269" name="Shape 269"/>
          <p:cNvPicPr preferRelativeResize="0"/>
          <p:nvPr/>
        </p:nvPicPr>
        <p:blipFill rotWithShape="1">
          <a:blip r:embed="rId3">
            <a:alphaModFix/>
          </a:blip>
          <a:srcRect/>
          <a:stretch/>
        </p:blipFill>
        <p:spPr>
          <a:xfrm>
            <a:off x="498297" y="3416653"/>
            <a:ext cx="6044099" cy="3398099"/>
          </a:xfrm>
          <a:prstGeom prst="rect">
            <a:avLst/>
          </a:prstGeom>
          <a:noFill/>
          <a:ln>
            <a:noFill/>
          </a:ln>
        </p:spPr>
      </p:pic>
      <p:sp>
        <p:nvSpPr>
          <p:cNvPr id="270" name="Shape 270"/>
          <p:cNvSpPr txBox="1"/>
          <p:nvPr/>
        </p:nvSpPr>
        <p:spPr>
          <a:xfrm>
            <a:off x="6704969" y="3270290"/>
            <a:ext cx="3629099" cy="36906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a:solidFill>
                  <a:srgbClr val="1E4E79"/>
                </a:solidFill>
                <a:latin typeface="MS Gothic" charset="-128"/>
                <a:ea typeface="MS Gothic" charset="-128"/>
                <a:cs typeface="MS Gothic" charset="-128"/>
                <a:sym typeface="Arial"/>
              </a:rPr>
              <a:t>ポーズが決まったらモーションフレームの２５フレームをクリックしブルーのラインを持ってき</a:t>
            </a:r>
            <a:r>
              <a:rPr lang="en-US" sz="1400">
                <a:solidFill>
                  <a:srgbClr val="1E4E79"/>
                </a:solidFill>
                <a:latin typeface="MS Gothic" charset="-128"/>
                <a:ea typeface="MS Gothic" charset="-128"/>
                <a:cs typeface="MS Gothic" charset="-128"/>
              </a:rPr>
              <a:t>ま</a:t>
            </a:r>
            <a:r>
              <a:rPr lang="en-US" sz="1400" b="0" i="0" u="none" strike="noStrike" cap="none">
                <a:solidFill>
                  <a:srgbClr val="1E4E79"/>
                </a:solidFill>
                <a:latin typeface="MS Gothic" charset="-128"/>
                <a:ea typeface="MS Gothic" charset="-128"/>
                <a:cs typeface="MS Gothic" charset="-128"/>
                <a:sym typeface="Arial"/>
              </a:rPr>
              <a:t>す。</a:t>
            </a:r>
          </a:p>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そのままPCのＦ8を押してポーズを記憶させます。</a:t>
            </a:r>
          </a:p>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この要領でポーズを作り記憶させます。</a:t>
            </a: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動きの速さはポーズからポーズまでの間が</a:t>
            </a: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長いほどゆっくりに、</a:t>
            </a: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短いほど早い動作になります。</a:t>
            </a:r>
          </a:p>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1E4E79"/>
                </a:solidFill>
                <a:latin typeface="MS Gothic" charset="-128"/>
                <a:ea typeface="MS Gothic" charset="-128"/>
                <a:cs typeface="MS Gothic" charset="-128"/>
                <a:sym typeface="Arial"/>
              </a:rPr>
              <a:t>ポーズを入力する時は必ず</a:t>
            </a:r>
            <a:r>
              <a:rPr lang="en-US" sz="1400" b="0" i="0" u="none" strike="noStrike" cap="none" dirty="0">
                <a:solidFill>
                  <a:srgbClr val="FF0000"/>
                </a:solidFill>
                <a:latin typeface="MS Gothic" charset="-128"/>
                <a:ea typeface="MS Gothic" charset="-128"/>
                <a:cs typeface="MS Gothic" charset="-128"/>
                <a:sym typeface="Arial"/>
              </a:rPr>
              <a:t>２５フレーム以上間隔をあけてください。</a:t>
            </a:r>
          </a:p>
          <a:p>
            <a:pPr marL="0" marR="0" lvl="0" indent="0" algn="l" rtl="0">
              <a:lnSpc>
                <a:spcPct val="100000"/>
              </a:lnSpc>
              <a:spcBef>
                <a:spcPts val="0"/>
              </a:spcBef>
              <a:spcAft>
                <a:spcPts val="0"/>
              </a:spcAft>
              <a:buClr>
                <a:srgbClr val="1E4E79"/>
              </a:buClr>
              <a:buSzPct val="25000"/>
              <a:buFont typeface="Arial"/>
              <a:buNone/>
            </a:pPr>
            <a:r>
              <a:rPr lang="en-US" sz="1400" b="0" i="0" u="none" strike="noStrike" cap="none" dirty="0">
                <a:solidFill>
                  <a:srgbClr val="FF0000"/>
                </a:solidFill>
                <a:latin typeface="MS Gothic" charset="-128"/>
                <a:ea typeface="MS Gothic" charset="-128"/>
                <a:cs typeface="MS Gothic" charset="-128"/>
                <a:sym typeface="Arial"/>
              </a:rPr>
              <a:t>バランスを崩して転倒する可能性が高くなります。</a:t>
            </a:r>
          </a:p>
        </p:txBody>
      </p:sp>
    </p:spTree>
    <p:extLst>
      <p:ext uri="{BB962C8B-B14F-4D97-AF65-F5344CB8AC3E}">
        <p14:creationId xmlns:p14="http://schemas.microsoft.com/office/powerpoint/2010/main" val="197311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00000"/>
              </a:lnSpc>
              <a:spcBef>
                <a:spcPts val="0"/>
              </a:spcBef>
              <a:buClr>
                <a:schemeClr val="dk1"/>
              </a:buClr>
              <a:buSzPct val="25000"/>
              <a:buFont typeface="Arial"/>
              <a:buNone/>
            </a:pPr>
            <a:r>
              <a:rPr lang="en-US"/>
              <a:t>ここではモーションと同時に動かすボックスを設定します。</a:t>
            </a:r>
          </a:p>
          <a:p>
            <a:pPr marL="0" lvl="0" indent="0" rtl="0">
              <a:lnSpc>
                <a:spcPct val="100000"/>
              </a:lnSpc>
              <a:spcBef>
                <a:spcPts val="0"/>
              </a:spcBef>
              <a:buClr>
                <a:schemeClr val="dk1"/>
              </a:buClr>
              <a:buSzPct val="25000"/>
              <a:buFont typeface="Arial"/>
              <a:buNone/>
            </a:pPr>
            <a:r>
              <a:rPr lang="en-US"/>
              <a:t>キーフレームをクリックしながらボックスを起動するフレームを決めます。</a:t>
            </a:r>
          </a:p>
          <a:p>
            <a:pPr marL="0" lvl="0" indent="0" rtl="0">
              <a:lnSpc>
                <a:spcPct val="100000"/>
              </a:lnSpc>
              <a:spcBef>
                <a:spcPts val="0"/>
              </a:spcBef>
              <a:buNone/>
            </a:pPr>
            <a:r>
              <a:rPr lang="en-US"/>
              <a:t>フローダイアグラムに任意のボックスを配置し左側の紐をつなぎます。</a:t>
            </a:r>
          </a:p>
        </p:txBody>
      </p:sp>
      <p:sp>
        <p:nvSpPr>
          <p:cNvPr id="276" name="Shape 276"/>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　動作レイヤー</a:t>
            </a:r>
          </a:p>
        </p:txBody>
      </p:sp>
      <p:sp>
        <p:nvSpPr>
          <p:cNvPr id="277" name="Shape 277"/>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78" name="Shape 27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35</a:t>
            </a:fld>
            <a:endParaRPr lang="en-US"/>
          </a:p>
        </p:txBody>
      </p:sp>
      <p:pic>
        <p:nvPicPr>
          <p:cNvPr id="279" name="Shape 27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80" name="Shape 280"/>
          <p:cNvPicPr preferRelativeResize="0"/>
          <p:nvPr/>
        </p:nvPicPr>
        <p:blipFill>
          <a:blip r:embed="rId3">
            <a:alphaModFix/>
          </a:blip>
          <a:stretch>
            <a:fillRect/>
          </a:stretch>
        </p:blipFill>
        <p:spPr>
          <a:xfrm>
            <a:off x="825403" y="1163493"/>
            <a:ext cx="491643" cy="491643"/>
          </a:xfrm>
          <a:prstGeom prst="rect">
            <a:avLst/>
          </a:prstGeom>
          <a:noFill/>
          <a:ln>
            <a:noFill/>
          </a:ln>
        </p:spPr>
      </p:pic>
      <p:sp>
        <p:nvSpPr>
          <p:cNvPr id="281" name="Shape 281"/>
          <p:cNvSpPr txBox="1"/>
          <p:nvPr/>
        </p:nvSpPr>
        <p:spPr>
          <a:xfrm>
            <a:off x="6948509" y="3637825"/>
            <a:ext cx="3385499" cy="3402299"/>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latin typeface="MS Gothic" charset="-128"/>
                <a:ea typeface="MS Gothic" charset="-128"/>
                <a:cs typeface="MS Gothic" charset="-128"/>
                <a:sym typeface="Arial"/>
              </a:rPr>
              <a:t>今回は「</a:t>
            </a:r>
            <a:r>
              <a:rPr lang="en-US" sz="1700">
                <a:solidFill>
                  <a:srgbClr val="1E4E79"/>
                </a:solidFill>
                <a:latin typeface="MS Gothic" charset="-128"/>
                <a:ea typeface="MS Gothic" charset="-128"/>
                <a:cs typeface="MS Gothic" charset="-128"/>
              </a:rPr>
              <a:t>Say</a:t>
            </a:r>
            <a:r>
              <a:rPr lang="en-US" sz="1700" b="0" i="0" u="none" strike="noStrike" cap="none">
                <a:solidFill>
                  <a:srgbClr val="1E4E79"/>
                </a:solidFill>
                <a:latin typeface="MS Gothic" charset="-128"/>
                <a:ea typeface="MS Gothic" charset="-128"/>
                <a:cs typeface="MS Gothic" charset="-128"/>
                <a:sym typeface="Arial"/>
              </a:rPr>
              <a:t>」ボックスを配置して手をあげるモーションと同時に「手をあげます」といわせてみます。</a:t>
            </a:r>
          </a:p>
          <a:p>
            <a:pPr marL="0" marR="0" lvl="0" indent="0" algn="l" rtl="0">
              <a:lnSpc>
                <a:spcPct val="100000"/>
              </a:lnSpc>
              <a:spcBef>
                <a:spcPts val="0"/>
              </a:spcBef>
              <a:spcAft>
                <a:spcPts val="0"/>
              </a:spcAft>
              <a:buClr>
                <a:srgbClr val="000000"/>
              </a:buClr>
              <a:buFont typeface="Arial"/>
              <a:buNone/>
            </a:pPr>
            <a:endParaRPr sz="1700" b="0" i="0" u="none" strike="noStrike" cap="none">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latin typeface="MS Gothic" charset="-128"/>
                <a:ea typeface="MS Gothic" charset="-128"/>
                <a:cs typeface="MS Gothic" charset="-128"/>
                <a:sym typeface="Arial"/>
              </a:rPr>
              <a:t>このまま再生マークで実行すると「手をあげます」と言いながら</a:t>
            </a:r>
            <a:r>
              <a:rPr lang="en-US" sz="1700">
                <a:solidFill>
                  <a:srgbClr val="1E4E79"/>
                </a:solidFill>
                <a:latin typeface="MS Gothic" charset="-128"/>
                <a:ea typeface="MS Gothic" charset="-128"/>
                <a:cs typeface="MS Gothic" charset="-128"/>
              </a:rPr>
              <a:t>、</a:t>
            </a:r>
            <a:r>
              <a:rPr lang="en-US" sz="1700" b="0" i="0" u="none" strike="noStrike" cap="none">
                <a:solidFill>
                  <a:srgbClr val="1E4E79"/>
                </a:solidFill>
                <a:latin typeface="MS Gothic" charset="-128"/>
                <a:ea typeface="MS Gothic" charset="-128"/>
                <a:cs typeface="MS Gothic" charset="-128"/>
                <a:sym typeface="Arial"/>
              </a:rPr>
              <a:t>手をあげる動作をするはずです。</a:t>
            </a:r>
          </a:p>
        </p:txBody>
      </p:sp>
      <p:pic>
        <p:nvPicPr>
          <p:cNvPr id="282" name="Shape 282"/>
          <p:cNvPicPr preferRelativeResize="0"/>
          <p:nvPr/>
        </p:nvPicPr>
        <p:blipFill rotWithShape="1">
          <a:blip r:embed="rId3">
            <a:alphaModFix/>
          </a:blip>
          <a:srcRect/>
          <a:stretch/>
        </p:blipFill>
        <p:spPr>
          <a:xfrm>
            <a:off x="502111" y="3042144"/>
            <a:ext cx="6324899" cy="3555899"/>
          </a:xfrm>
          <a:prstGeom prst="rect">
            <a:avLst/>
          </a:prstGeom>
          <a:noFill/>
          <a:ln>
            <a:noFill/>
          </a:ln>
        </p:spPr>
      </p:pic>
    </p:spTree>
    <p:extLst>
      <p:ext uri="{BB962C8B-B14F-4D97-AF65-F5344CB8AC3E}">
        <p14:creationId xmlns:p14="http://schemas.microsoft.com/office/powerpoint/2010/main" val="1584349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00000"/>
              </a:lnSpc>
              <a:spcBef>
                <a:spcPts val="0"/>
              </a:spcBef>
              <a:buNone/>
            </a:pPr>
            <a:r>
              <a:rPr lang="en-US"/>
              <a:t>動作レイヤーは増やすことも挿入することもできます。</a:t>
            </a:r>
          </a:p>
          <a:p>
            <a:pPr marL="0" lvl="0" indent="0" rtl="0">
              <a:lnSpc>
                <a:spcPct val="100000"/>
              </a:lnSpc>
              <a:spcBef>
                <a:spcPts val="0"/>
              </a:spcBef>
              <a:buNone/>
            </a:pPr>
            <a:r>
              <a:rPr lang="en-US"/>
              <a:t>キーフレームの挿入したい部分に矢印を持っていき右クリックし「キーフレームの挿入」を選びます。</a:t>
            </a:r>
          </a:p>
          <a:p>
            <a:pPr marL="0" lvl="0" indent="0" rtl="0">
              <a:lnSpc>
                <a:spcPct val="100000"/>
              </a:lnSpc>
              <a:spcBef>
                <a:spcPts val="0"/>
              </a:spcBef>
              <a:buNone/>
            </a:pPr>
            <a:r>
              <a:rPr lang="en-US"/>
              <a:t>そうすることで同一レイヤー上に時間単位で動くボックスを配置できます。</a:t>
            </a:r>
          </a:p>
          <a:p>
            <a:pPr marL="0" lvl="0" indent="0" rtl="0">
              <a:lnSpc>
                <a:spcPct val="100000"/>
              </a:lnSpc>
              <a:spcBef>
                <a:spcPts val="0"/>
              </a:spcBef>
              <a:buNone/>
            </a:pPr>
            <a:r>
              <a:rPr lang="en-US"/>
              <a:t>やり方は挿入したキーフレームをクリックし</a:t>
            </a:r>
          </a:p>
          <a:p>
            <a:pPr marL="0" lvl="0" indent="0" rtl="0">
              <a:lnSpc>
                <a:spcPct val="100000"/>
              </a:lnSpc>
              <a:spcBef>
                <a:spcPts val="0"/>
              </a:spcBef>
              <a:buNone/>
            </a:pPr>
            <a:r>
              <a:rPr lang="en-US"/>
              <a:t>その時現れているフローダイアグラムにボックスをドラッグし、左側を紐でつなぐだけです。</a:t>
            </a:r>
          </a:p>
          <a:p>
            <a:pPr lvl="0" indent="165100" rtl="0">
              <a:spcBef>
                <a:spcPts val="0"/>
              </a:spcBef>
              <a:buClr>
                <a:srgbClr val="1E4E79"/>
              </a:buClr>
              <a:buSzPct val="25000"/>
              <a:buFont typeface="Arial"/>
              <a:buNone/>
            </a:pPr>
            <a:endParaRPr/>
          </a:p>
          <a:p>
            <a:pPr marL="0" lvl="0" indent="0" rtl="0">
              <a:lnSpc>
                <a:spcPct val="100000"/>
              </a:lnSpc>
              <a:spcBef>
                <a:spcPts val="0"/>
              </a:spcBef>
              <a:buNone/>
            </a:pPr>
            <a:endParaRPr/>
          </a:p>
        </p:txBody>
      </p:sp>
      <p:sp>
        <p:nvSpPr>
          <p:cNvPr id="288" name="Shape 288"/>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　キーフレームの挿入</a:t>
            </a:r>
          </a:p>
        </p:txBody>
      </p:sp>
      <p:sp>
        <p:nvSpPr>
          <p:cNvPr id="289" name="Shape 289"/>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290" name="Shape 29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36</a:t>
            </a:fld>
            <a:endParaRPr lang="en-US"/>
          </a:p>
        </p:txBody>
      </p:sp>
      <p:pic>
        <p:nvPicPr>
          <p:cNvPr id="291" name="Shape 291"/>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292" name="Shape 292"/>
          <p:cNvPicPr preferRelativeResize="0"/>
          <p:nvPr/>
        </p:nvPicPr>
        <p:blipFill>
          <a:blip r:embed="rId3">
            <a:alphaModFix/>
          </a:blip>
          <a:stretch>
            <a:fillRect/>
          </a:stretch>
        </p:blipFill>
        <p:spPr>
          <a:xfrm>
            <a:off x="825403" y="1163493"/>
            <a:ext cx="491643" cy="491643"/>
          </a:xfrm>
          <a:prstGeom prst="rect">
            <a:avLst/>
          </a:prstGeom>
          <a:noFill/>
          <a:ln>
            <a:noFill/>
          </a:ln>
        </p:spPr>
      </p:pic>
      <p:sp>
        <p:nvSpPr>
          <p:cNvPr id="293" name="Shape 293"/>
          <p:cNvSpPr txBox="1"/>
          <p:nvPr/>
        </p:nvSpPr>
        <p:spPr>
          <a:xfrm>
            <a:off x="6857582" y="3685478"/>
            <a:ext cx="3022200" cy="31554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latin typeface="MS Gothic" charset="-128"/>
                <a:ea typeface="MS Gothic" charset="-128"/>
                <a:cs typeface="MS Gothic" charset="-128"/>
                <a:sym typeface="Arial"/>
              </a:rPr>
              <a:t>ここではモーションが変化するたびに「Say」を起動させ</a:t>
            </a:r>
            <a:endParaRPr lang="en-US"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左手が上がると</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「左手」</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右手が上がると</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「右手」</a:t>
            </a:r>
          </a:p>
          <a:p>
            <a:pPr marL="0" marR="0" lvl="0" indent="0" algn="l" rtl="0">
              <a:lnSpc>
                <a:spcPct val="100000"/>
              </a:lnSpc>
              <a:spcBef>
                <a:spcPts val="0"/>
              </a:spcBef>
              <a:spcAft>
                <a:spcPts val="0"/>
              </a:spcAft>
              <a:buClr>
                <a:srgbClr val="000000"/>
              </a:buClr>
              <a:buFont typeface="Arial"/>
              <a:buNone/>
            </a:pPr>
            <a:endParaRPr sz="1700" b="0" i="0" u="none" strike="noStrike" cap="none" dirty="0">
              <a:solidFill>
                <a:srgbClr val="1E4E79"/>
              </a:solidFill>
              <a:latin typeface="MS Gothic" charset="-128"/>
              <a:ea typeface="MS Gothic" charset="-128"/>
              <a:cs typeface="MS Gothic" charset="-128"/>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latin typeface="MS Gothic" charset="-128"/>
                <a:ea typeface="MS Gothic" charset="-128"/>
                <a:cs typeface="MS Gothic" charset="-128"/>
                <a:sym typeface="Arial"/>
              </a:rPr>
              <a:t>としました。</a:t>
            </a:r>
          </a:p>
        </p:txBody>
      </p:sp>
      <p:pic>
        <p:nvPicPr>
          <p:cNvPr id="294" name="Shape 294"/>
          <p:cNvPicPr preferRelativeResize="0"/>
          <p:nvPr/>
        </p:nvPicPr>
        <p:blipFill rotWithShape="1">
          <a:blip r:embed="rId3">
            <a:alphaModFix/>
          </a:blip>
          <a:srcRect/>
          <a:stretch/>
        </p:blipFill>
        <p:spPr>
          <a:xfrm>
            <a:off x="1029458" y="3695717"/>
            <a:ext cx="5763600" cy="3240300"/>
          </a:xfrm>
          <a:prstGeom prst="rect">
            <a:avLst/>
          </a:prstGeom>
          <a:noFill/>
          <a:ln>
            <a:noFill/>
          </a:ln>
        </p:spPr>
      </p:pic>
    </p:spTree>
    <p:extLst>
      <p:ext uri="{BB962C8B-B14F-4D97-AF65-F5344CB8AC3E}">
        <p14:creationId xmlns:p14="http://schemas.microsoft.com/office/powerpoint/2010/main" val="18806187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spcBef>
                <a:spcPts val="0"/>
              </a:spcBef>
              <a:buClr>
                <a:srgbClr val="1E4E79"/>
              </a:buClr>
              <a:buSzPct val="25000"/>
              <a:buFont typeface="Arial"/>
              <a:buNone/>
            </a:pPr>
            <a:r>
              <a:rPr lang="en-US"/>
              <a:t>NAOの動作を実際に触れながら指示することもできます。</a:t>
            </a:r>
          </a:p>
          <a:p>
            <a:pPr marL="0" lvl="0" indent="0" rtl="0">
              <a:spcBef>
                <a:spcPts val="0"/>
              </a:spcBef>
              <a:buNone/>
            </a:pPr>
            <a:r>
              <a:rPr lang="en-US"/>
              <a:t>まず、Timelineを用意した状態でオートノマスライフ①を切り、</a:t>
            </a:r>
          </a:p>
          <a:p>
            <a:pPr marL="0" lvl="0" indent="0" rtl="0">
              <a:spcBef>
                <a:spcPts val="0"/>
              </a:spcBef>
              <a:buClr>
                <a:srgbClr val="1E4E79"/>
              </a:buClr>
              <a:buSzPct val="25000"/>
              <a:buFont typeface="Arial"/>
              <a:buNone/>
            </a:pPr>
            <a:r>
              <a:rPr lang="en-US"/>
              <a:t>アニメーションボタン②をクリックします。</a:t>
            </a:r>
          </a:p>
          <a:p>
            <a:pPr marL="0" lvl="0" indent="0" rtl="0">
              <a:spcBef>
                <a:spcPts val="0"/>
              </a:spcBef>
              <a:buNone/>
            </a:pPr>
            <a:r>
              <a:rPr lang="en-US"/>
              <a:t>NAOの目がオレンジ色になったら手の甲を触り動かします。</a:t>
            </a:r>
          </a:p>
          <a:p>
            <a:pPr marL="0" lvl="0" indent="0" rtl="0">
              <a:spcBef>
                <a:spcPts val="0"/>
              </a:spcBef>
              <a:buClr>
                <a:srgbClr val="1E4E79"/>
              </a:buClr>
              <a:buSzPct val="25000"/>
              <a:buFont typeface="Arial"/>
              <a:buNone/>
            </a:pPr>
            <a:r>
              <a:rPr lang="en-US"/>
              <a:t>動かしている間は目は緑色です。</a:t>
            </a:r>
          </a:p>
          <a:p>
            <a:pPr marL="0" lvl="0" indent="0" rtl="0">
              <a:spcBef>
                <a:spcPts val="0"/>
              </a:spcBef>
              <a:buClr>
                <a:srgbClr val="1E4E79"/>
              </a:buClr>
              <a:buSzPct val="25000"/>
              <a:buFont typeface="Arial"/>
              <a:buNone/>
            </a:pPr>
            <a:endParaRPr/>
          </a:p>
          <a:p>
            <a:pPr marL="0" lvl="0" indent="0" rtl="0">
              <a:spcBef>
                <a:spcPts val="0"/>
              </a:spcBef>
              <a:buClr>
                <a:srgbClr val="1E4E79"/>
              </a:buClr>
              <a:buSzPct val="25000"/>
              <a:buFont typeface="Arial"/>
              <a:buNone/>
            </a:pPr>
            <a:r>
              <a:rPr lang="en-US"/>
              <a:t>好きな位置まで動かしたら手を離し、目がオレンジ色になったら頭を約3秒間触ります。</a:t>
            </a:r>
          </a:p>
          <a:p>
            <a:pPr marL="0" lvl="0" indent="0" rtl="0">
              <a:spcBef>
                <a:spcPts val="0"/>
              </a:spcBef>
              <a:buClr>
                <a:srgbClr val="1E4E79"/>
              </a:buClr>
              <a:buSzPct val="25000"/>
              <a:buFont typeface="Arial"/>
              <a:buNone/>
            </a:pPr>
            <a:r>
              <a:rPr lang="en-US"/>
              <a:t>目が白くなったらタイムライン上に保存させ、一度NAOを直立状態に戻してから（restボタン③→wake upボタン④）実行させます。 </a:t>
            </a:r>
          </a:p>
          <a:p>
            <a:pPr marL="0" lvl="0" indent="0" rtl="0">
              <a:lnSpc>
                <a:spcPct val="100000"/>
              </a:lnSpc>
              <a:spcBef>
                <a:spcPts val="0"/>
              </a:spcBef>
              <a:buNone/>
            </a:pPr>
            <a:endParaRPr/>
          </a:p>
        </p:txBody>
      </p:sp>
      <p:sp>
        <p:nvSpPr>
          <p:cNvPr id="300" name="Shape 300"/>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r>
              <a:rPr lang="en-US"/>
              <a:t>Timelineボックス　アニメーションモード</a:t>
            </a:r>
          </a:p>
        </p:txBody>
      </p:sp>
      <p:sp>
        <p:nvSpPr>
          <p:cNvPr id="301" name="Shape 301"/>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rtl="0">
              <a:spcBef>
                <a:spcPts val="0"/>
              </a:spcBef>
              <a:buNone/>
            </a:pPr>
            <a:r>
              <a:rPr lang="en-US"/>
              <a:t>動かしてみよう</a:t>
            </a:r>
          </a:p>
        </p:txBody>
      </p:sp>
      <p:sp>
        <p:nvSpPr>
          <p:cNvPr id="302" name="Shape 30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None/>
            </a:pPr>
            <a:fld id="{00000000-1234-1234-1234-123412341234}" type="slidenum">
              <a:rPr lang="en-US"/>
              <a:t>37</a:t>
            </a:fld>
            <a:endParaRPr lang="en-US"/>
          </a:p>
        </p:txBody>
      </p:sp>
      <p:pic>
        <p:nvPicPr>
          <p:cNvPr id="303" name="Shape 30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04" name="Shape 304"/>
          <p:cNvPicPr preferRelativeResize="0"/>
          <p:nvPr/>
        </p:nvPicPr>
        <p:blipFill rotWithShape="1">
          <a:blip r:embed="rId3">
            <a:alphaModFix/>
          </a:blip>
          <a:srcRect b="68180"/>
          <a:stretch/>
        </p:blipFill>
        <p:spPr>
          <a:xfrm>
            <a:off x="563372" y="4543019"/>
            <a:ext cx="9605099" cy="1718100"/>
          </a:xfrm>
          <a:prstGeom prst="rect">
            <a:avLst/>
          </a:prstGeom>
          <a:noFill/>
          <a:ln>
            <a:noFill/>
          </a:ln>
        </p:spPr>
      </p:pic>
      <p:sp>
        <p:nvSpPr>
          <p:cNvPr id="305" name="Shape 305"/>
          <p:cNvSpPr/>
          <p:nvPr/>
        </p:nvSpPr>
        <p:spPr>
          <a:xfrm>
            <a:off x="8297066" y="4325714"/>
            <a:ext cx="287699" cy="292499"/>
          </a:xfrm>
          <a:prstGeom prst="wedgeRoundRectCallout">
            <a:avLst>
              <a:gd name="adj1" fmla="val 54900"/>
              <a:gd name="adj2" fmla="val 89803"/>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②</a:t>
            </a:r>
          </a:p>
        </p:txBody>
      </p:sp>
      <p:sp>
        <p:nvSpPr>
          <p:cNvPr id="306" name="Shape 306"/>
          <p:cNvSpPr/>
          <p:nvPr/>
        </p:nvSpPr>
        <p:spPr>
          <a:xfrm>
            <a:off x="9299713" y="4315234"/>
            <a:ext cx="287699" cy="292499"/>
          </a:xfrm>
          <a:prstGeom prst="wedgeRoundRectCallout">
            <a:avLst>
              <a:gd name="adj1" fmla="val -33898"/>
              <a:gd name="adj2" fmla="val 78925"/>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③ </a:t>
            </a:r>
          </a:p>
        </p:txBody>
      </p:sp>
      <p:sp>
        <p:nvSpPr>
          <p:cNvPr id="307" name="Shape 307"/>
          <p:cNvSpPr/>
          <p:nvPr/>
        </p:nvSpPr>
        <p:spPr>
          <a:xfrm>
            <a:off x="8798389" y="4315234"/>
            <a:ext cx="287699" cy="292499"/>
          </a:xfrm>
          <a:prstGeom prst="wedgeRoundRectCallout">
            <a:avLst>
              <a:gd name="adj1" fmla="val -1756"/>
              <a:gd name="adj2" fmla="val 83745"/>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308" name="Shape 308"/>
          <p:cNvSpPr/>
          <p:nvPr/>
        </p:nvSpPr>
        <p:spPr>
          <a:xfrm>
            <a:off x="9740748" y="4325714"/>
            <a:ext cx="287699" cy="292499"/>
          </a:xfrm>
          <a:prstGeom prst="wedgeRoundRectCallout">
            <a:avLst>
              <a:gd name="adj1" fmla="val -45100"/>
              <a:gd name="adj2" fmla="val 80161"/>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④</a:t>
            </a:r>
          </a:p>
        </p:txBody>
      </p:sp>
      <p:sp>
        <p:nvSpPr>
          <p:cNvPr id="309" name="Shape 309"/>
          <p:cNvSpPr txBox="1"/>
          <p:nvPr/>
        </p:nvSpPr>
        <p:spPr>
          <a:xfrm>
            <a:off x="8841987" y="4878567"/>
            <a:ext cx="317400" cy="362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0" name="Shape 310"/>
          <p:cNvSpPr txBox="1"/>
          <p:nvPr/>
        </p:nvSpPr>
        <p:spPr>
          <a:xfrm>
            <a:off x="8454700" y="4878567"/>
            <a:ext cx="317400" cy="362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1" name="Shape 311"/>
          <p:cNvSpPr txBox="1"/>
          <p:nvPr/>
        </p:nvSpPr>
        <p:spPr>
          <a:xfrm>
            <a:off x="2169062" y="5340796"/>
            <a:ext cx="7999500" cy="4370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2" name="Shape 312"/>
          <p:cNvSpPr txBox="1"/>
          <p:nvPr/>
        </p:nvSpPr>
        <p:spPr>
          <a:xfrm>
            <a:off x="9208027" y="4878582"/>
            <a:ext cx="317400" cy="362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3" name="Shape 313"/>
          <p:cNvSpPr/>
          <p:nvPr/>
        </p:nvSpPr>
        <p:spPr>
          <a:xfrm>
            <a:off x="8445875" y="4641500"/>
            <a:ext cx="122400" cy="137400"/>
          </a:xfrm>
          <a:prstGeom prst="ellipse">
            <a:avLst/>
          </a:prstGeom>
          <a:solidFill>
            <a:srgbClr val="E7E6E6"/>
          </a:solidFill>
          <a:ln w="19050" cap="flat" cmpd="sng">
            <a:solidFill>
              <a:srgbClr val="44546A"/>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14" name="Shape 314"/>
          <p:cNvSpPr txBox="1"/>
          <p:nvPr/>
        </p:nvSpPr>
        <p:spPr>
          <a:xfrm>
            <a:off x="9564770" y="4878582"/>
            <a:ext cx="317400" cy="362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3406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Animated Sayボックス　概要</a:t>
            </a:r>
          </a:p>
        </p:txBody>
      </p:sp>
      <p:sp>
        <p:nvSpPr>
          <p:cNvPr id="320" name="Shape 32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err="1"/>
              <a:t>NAOに</a:t>
            </a:r>
            <a:r>
              <a:rPr lang="en-US" sz="1700" b="0" i="0" u="none" strike="noStrike" cap="none" dirty="0" err="1">
                <a:solidFill>
                  <a:srgbClr val="1E4E79"/>
                </a:solidFill>
                <a:sym typeface="Arial"/>
              </a:rPr>
              <a:t>モーションを付けて話すとまったく印象が変わります</a:t>
            </a:r>
            <a:r>
              <a:rPr lang="en-US" dirty="0"/>
              <a:t>。</a:t>
            </a:r>
          </a:p>
          <a:p>
            <a:pPr marL="0" marR="0" lvl="0" indent="0" algn="l" rtl="0">
              <a:lnSpc>
                <a:spcPct val="100000"/>
              </a:lnSpc>
              <a:spcBef>
                <a:spcPts val="0"/>
              </a:spcBef>
              <a:spcAft>
                <a:spcPts val="0"/>
              </a:spcAft>
              <a:buClr>
                <a:srgbClr val="1E4E79"/>
              </a:buClr>
              <a:buSzPct val="25000"/>
              <a:buFont typeface="Arial"/>
              <a:buNone/>
            </a:pPr>
            <a:r>
              <a:rPr lang="en-US" dirty="0" err="1"/>
              <a:t>フリ付きで喋らせるには、</a:t>
            </a:r>
            <a:r>
              <a:rPr lang="en-US" dirty="0" err="1">
                <a:solidFill>
                  <a:srgbClr val="00B0F0"/>
                </a:solidFill>
              </a:rPr>
              <a:t>Animated</a:t>
            </a:r>
            <a:r>
              <a:rPr lang="en-US" dirty="0">
                <a:solidFill>
                  <a:srgbClr val="00B0F0"/>
                </a:solidFill>
              </a:rPr>
              <a:t> </a:t>
            </a:r>
            <a:r>
              <a:rPr lang="en-US" dirty="0" err="1">
                <a:solidFill>
                  <a:srgbClr val="00B0F0"/>
                </a:solidFill>
              </a:rPr>
              <a:t>Sayボックス</a:t>
            </a:r>
            <a:r>
              <a:rPr lang="en-US" dirty="0" err="1"/>
              <a:t>を使用します</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ボックスライブラリーをStandardタブに切り替え</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Audio→Voice→Animated</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Sayを選びドラッグ＆ドロップします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まずは</a:t>
            </a:r>
            <a:r>
              <a:rPr lang="en-US" dirty="0" err="1"/>
              <a:t>パラメータの</a:t>
            </a:r>
            <a:r>
              <a:rPr lang="en-US" sz="1700" b="0" i="0" u="none" strike="noStrike" cap="none" dirty="0" err="1">
                <a:solidFill>
                  <a:srgbClr val="1E4E79"/>
                </a:solidFill>
                <a:sym typeface="Arial"/>
              </a:rPr>
              <a:t>Body</a:t>
            </a:r>
            <a:r>
              <a:rPr lang="en-US" sz="1700" b="0" i="0" u="none" strike="noStrike" cap="none" dirty="0">
                <a:solidFill>
                  <a:srgbClr val="1E4E79"/>
                </a:solidFill>
                <a:sym typeface="Arial"/>
              </a:rPr>
              <a:t> language </a:t>
            </a:r>
            <a:r>
              <a:rPr lang="en-US" sz="1700" b="0" i="0" u="none" strike="noStrike" cap="none" dirty="0" err="1">
                <a:solidFill>
                  <a:srgbClr val="1E4E79"/>
                </a:solidFill>
                <a:sym typeface="Arial"/>
              </a:rPr>
              <a:t>modeをcontextualに設定します</a:t>
            </a:r>
            <a:r>
              <a:rPr lang="en-US" sz="1700" b="0" i="0" u="none" strike="noStrike" cap="none" dirty="0">
                <a:solidFill>
                  <a:srgbClr val="1E4E79"/>
                </a:solidFill>
                <a:sym typeface="Arial"/>
              </a:rPr>
              <a:t>。</a:t>
            </a:r>
            <a:r>
              <a:rPr lang="en-US" dirty="0"/>
              <a:t>（デフォルト）</a:t>
            </a:r>
          </a:p>
        </p:txBody>
      </p:sp>
      <p:sp>
        <p:nvSpPr>
          <p:cNvPr id="321" name="Shape 32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sp>
        <p:nvSpPr>
          <p:cNvPr id="322" name="Shape 32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38</a:t>
            </a:fld>
            <a:endParaRPr lang="en-US"/>
          </a:p>
        </p:txBody>
      </p:sp>
      <p:pic>
        <p:nvPicPr>
          <p:cNvPr id="323" name="Shape 323"/>
          <p:cNvPicPr preferRelativeResize="0"/>
          <p:nvPr/>
        </p:nvPicPr>
        <p:blipFill>
          <a:blip r:embed="rId3">
            <a:alphaModFix/>
          </a:blip>
          <a:stretch>
            <a:fillRect/>
          </a:stretch>
        </p:blipFill>
        <p:spPr>
          <a:xfrm>
            <a:off x="3087721" y="3785091"/>
            <a:ext cx="4516520" cy="3300782"/>
          </a:xfrm>
          <a:prstGeom prst="rect">
            <a:avLst/>
          </a:prstGeom>
          <a:noFill/>
          <a:ln>
            <a:noFill/>
          </a:ln>
        </p:spPr>
      </p:pic>
      <p:sp>
        <p:nvSpPr>
          <p:cNvPr id="324" name="Shape 324"/>
          <p:cNvSpPr txBox="1"/>
          <p:nvPr/>
        </p:nvSpPr>
        <p:spPr>
          <a:xfrm>
            <a:off x="3530885" y="4751335"/>
            <a:ext cx="289500" cy="2604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325" name="Shape 325"/>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26" name="Shape 326"/>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379820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Animated Sayボックス　概要</a:t>
            </a:r>
          </a:p>
        </p:txBody>
      </p:sp>
      <p:sp>
        <p:nvSpPr>
          <p:cNvPr id="332" name="Shape 332"/>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sym typeface="Arial"/>
              </a:rPr>
              <a:t>ボックスをダブルクリックして</a:t>
            </a:r>
            <a:r>
              <a:rPr lang="en-US"/>
              <a:t>プルダウンメニューの</a:t>
            </a:r>
            <a:r>
              <a:rPr lang="en-US" sz="1700" b="0" i="0" u="none" strike="noStrike" cap="none">
                <a:solidFill>
                  <a:srgbClr val="1E4E79"/>
                </a:solidFill>
                <a:sym typeface="Arial"/>
              </a:rPr>
              <a:t>言語をJapaneseに変更した後、</a:t>
            </a:r>
            <a:r>
              <a:rPr lang="en-US"/>
              <a:t>入力フォームに</a:t>
            </a:r>
            <a:r>
              <a:rPr lang="en-US" sz="1700" b="0" i="0" u="none" strike="noStrike" cap="none">
                <a:solidFill>
                  <a:srgbClr val="1E4E79"/>
                </a:solidFill>
                <a:sym typeface="Arial"/>
              </a:rPr>
              <a:t>好きな文章を入れてみましょう。</a:t>
            </a:r>
            <a:r>
              <a:rPr lang="en-US"/>
              <a:t>アプリを実行すると</a:t>
            </a:r>
            <a:r>
              <a:rPr lang="en-US" sz="1700" b="0" i="0" u="none" strike="noStrike" cap="none">
                <a:solidFill>
                  <a:srgbClr val="1E4E79"/>
                </a:solidFill>
                <a:sym typeface="Arial"/>
              </a:rPr>
              <a:t>様々なモーションを</a:t>
            </a:r>
            <a:r>
              <a:rPr lang="en-US"/>
              <a:t>交えながら</a:t>
            </a:r>
            <a:r>
              <a:rPr lang="en-US" sz="1700" b="0" i="0" u="none" strike="noStrike" cap="none">
                <a:solidFill>
                  <a:srgbClr val="1E4E79"/>
                </a:solidFill>
                <a:sym typeface="Arial"/>
              </a:rPr>
              <a:t>話し出します。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パラメータのcontextualは、</a:t>
            </a:r>
            <a:r>
              <a:rPr lang="en-US" sz="1700" b="0" i="0" u="none" strike="noStrike" cap="none" dirty="0" err="1">
                <a:solidFill>
                  <a:srgbClr val="1E4E79"/>
                </a:solidFill>
                <a:sym typeface="Arial"/>
              </a:rPr>
              <a:t>文章中に「私</a:t>
            </a:r>
            <a:r>
              <a:rPr lang="en-US" sz="1700" b="0" i="0" u="none" strike="noStrike" cap="none" dirty="0">
                <a:solidFill>
                  <a:srgbClr val="1E4E79"/>
                </a:solidFill>
                <a:sym typeface="Arial"/>
              </a:rPr>
              <a:t>」「あなた」「みんな」などのキーワードが見られたときに適したモーションをし、それ以外はランダムで</a:t>
            </a:r>
            <a:r>
              <a:rPr lang="en-US" dirty="0"/>
              <a:t>ボディランゲージ</a:t>
            </a:r>
            <a:r>
              <a:rPr lang="en-US" sz="1700" b="0" i="0" u="none" strike="noStrike" cap="none" dirty="0">
                <a:solidFill>
                  <a:srgbClr val="1E4E79"/>
                </a:solidFill>
                <a:sym typeface="Arial"/>
              </a:rPr>
              <a:t>モーションが起動します。</a:t>
            </a:r>
          </a:p>
          <a:p>
            <a:pPr marL="0" marR="0" lvl="0" indent="0" algn="l" rtl="0">
              <a:lnSpc>
                <a:spcPct val="100000"/>
              </a:lnSpc>
              <a:spcBef>
                <a:spcPts val="0"/>
              </a:spcBef>
              <a:spcAft>
                <a:spcPts val="0"/>
              </a:spcAft>
              <a:buClr>
                <a:srgbClr val="1E4E79"/>
              </a:buClr>
              <a:buSzPct val="25000"/>
              <a:buFont typeface="Arial"/>
              <a:buNone/>
            </a:pPr>
            <a:endParaRPr dirty="0"/>
          </a:p>
          <a:p>
            <a:pPr marL="0" lvl="0" indent="0" rtl="0">
              <a:lnSpc>
                <a:spcPct val="100000"/>
              </a:lnSpc>
              <a:spcBef>
                <a:spcPts val="0"/>
              </a:spcBef>
              <a:buClr>
                <a:srgbClr val="1E4E79"/>
              </a:buClr>
              <a:buSzPct val="25000"/>
              <a:buFont typeface="Arial"/>
              <a:buNone/>
            </a:pPr>
            <a:r>
              <a:rPr lang="en-US" dirty="0"/>
              <a:t>では、狙ったモーションを動かすにはどうすれば良いでしょうか。</a:t>
            </a:r>
          </a:p>
          <a:p>
            <a:pPr marL="0" marR="0" lvl="0" indent="0" algn="l" rtl="0">
              <a:lnSpc>
                <a:spcPct val="100000"/>
              </a:lnSpc>
              <a:spcBef>
                <a:spcPts val="0"/>
              </a:spcBef>
              <a:spcAft>
                <a:spcPts val="0"/>
              </a:spcAft>
              <a:buClr>
                <a:srgbClr val="1E4E79"/>
              </a:buClr>
              <a:buSzPct val="25000"/>
              <a:buFont typeface="Arial"/>
              <a:buNone/>
            </a:pPr>
            <a:endParaRPr dirty="0"/>
          </a:p>
          <a:p>
            <a:pPr marL="215900" marR="0" lvl="0" indent="6350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p>
        </p:txBody>
      </p:sp>
      <p:sp>
        <p:nvSpPr>
          <p:cNvPr id="333" name="Shape 33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pic>
        <p:nvPicPr>
          <p:cNvPr id="334" name="Shape 334"/>
          <p:cNvPicPr preferRelativeResize="0"/>
          <p:nvPr/>
        </p:nvPicPr>
        <p:blipFill rotWithShape="1">
          <a:blip r:embed="rId3">
            <a:alphaModFix/>
          </a:blip>
          <a:srcRect/>
          <a:stretch/>
        </p:blipFill>
        <p:spPr>
          <a:xfrm>
            <a:off x="2588867" y="3931630"/>
            <a:ext cx="5511000" cy="3010199"/>
          </a:xfrm>
          <a:prstGeom prst="rect">
            <a:avLst/>
          </a:prstGeom>
          <a:noFill/>
          <a:ln>
            <a:noFill/>
          </a:ln>
        </p:spPr>
      </p:pic>
      <p:sp>
        <p:nvSpPr>
          <p:cNvPr id="335" name="Shape 335"/>
          <p:cNvSpPr txBox="1"/>
          <p:nvPr/>
        </p:nvSpPr>
        <p:spPr>
          <a:xfrm>
            <a:off x="3601081" y="5328008"/>
            <a:ext cx="1980000" cy="2174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36" name="Shape 336"/>
          <p:cNvSpPr txBox="1"/>
          <p:nvPr/>
        </p:nvSpPr>
        <p:spPr>
          <a:xfrm>
            <a:off x="3659875" y="5677901"/>
            <a:ext cx="1921500" cy="5733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37" name="Shape 33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39</a:t>
            </a:fld>
            <a:endParaRPr lang="en-US"/>
          </a:p>
        </p:txBody>
      </p:sp>
      <p:pic>
        <p:nvPicPr>
          <p:cNvPr id="338" name="Shape 33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39" name="Shape 339"/>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781175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a:t>
            </a:fld>
            <a:endParaRPr lang="en-US"/>
          </a:p>
        </p:txBody>
      </p:sp>
      <p:sp>
        <p:nvSpPr>
          <p:cNvPr id="43" name="Shape 43"/>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en-US" altLang="ja-JP" dirty="0" smtClean="0"/>
              <a:t>NAO</a:t>
            </a:r>
            <a:r>
              <a:rPr lang="ja-JP" altLang="en-US" dirty="0" smtClean="0"/>
              <a:t>の可能性</a:t>
            </a:r>
            <a:endParaRPr lang="en-US" dirty="0"/>
          </a:p>
        </p:txBody>
      </p:sp>
      <p:pic>
        <p:nvPicPr>
          <p:cNvPr id="44" name="Shape 44"/>
          <p:cNvPicPr preferRelativeResize="0"/>
          <p:nvPr/>
        </p:nvPicPr>
        <p:blipFill>
          <a:blip r:embed="rId3">
            <a:alphaModFix/>
          </a:blip>
          <a:stretch>
            <a:fillRect/>
          </a:stretch>
        </p:blipFill>
        <p:spPr>
          <a:xfrm flipH="1">
            <a:off x="4067844" y="549439"/>
            <a:ext cx="2556341" cy="3564997"/>
          </a:xfrm>
          <a:prstGeom prst="rect">
            <a:avLst/>
          </a:prstGeom>
          <a:noFill/>
          <a:ln>
            <a:noFill/>
          </a:ln>
        </p:spPr>
      </p:pic>
    </p:spTree>
    <p:extLst>
      <p:ext uri="{BB962C8B-B14F-4D97-AF65-F5344CB8AC3E}">
        <p14:creationId xmlns:p14="http://schemas.microsoft.com/office/powerpoint/2010/main" val="41037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Animated Sayボックス　タグの利用</a:t>
            </a:r>
          </a:p>
        </p:txBody>
      </p:sp>
      <p:sp>
        <p:nvSpPr>
          <p:cNvPr id="345" name="Shape 34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50800" rtl="0">
              <a:spcBef>
                <a:spcPts val="0"/>
              </a:spcBef>
              <a:buClr>
                <a:schemeClr val="dk1"/>
              </a:buClr>
              <a:buSzPct val="47058"/>
              <a:buFont typeface="Arial"/>
              <a:buNone/>
            </a:pPr>
            <a:r>
              <a:rPr lang="en-US"/>
              <a:t>文章のデフォルトには</a:t>
            </a:r>
            <a:endParaRPr lang="en-US" dirty="0"/>
          </a:p>
          <a:p>
            <a:pPr marL="0" lvl="0" indent="-50800" rtl="0">
              <a:spcBef>
                <a:spcPts val="0"/>
              </a:spcBef>
              <a:buClr>
                <a:schemeClr val="dk1"/>
              </a:buClr>
              <a:buSzPct val="47058"/>
              <a:buFont typeface="Arial"/>
              <a:buNone/>
            </a:pPr>
            <a:endParaRPr dirty="0"/>
          </a:p>
          <a:p>
            <a:pPr marL="0" lvl="0" indent="-50800" rtl="0">
              <a:spcBef>
                <a:spcPts val="0"/>
              </a:spcBef>
              <a:buClr>
                <a:schemeClr val="dk1"/>
              </a:buClr>
              <a:buSzPct val="50000"/>
              <a:buFont typeface="Arial"/>
              <a:buNone/>
            </a:pPr>
            <a:r>
              <a:rPr lang="en-US" sz="1600" dirty="0"/>
              <a:t>「^start(animations/Stand/Gestures/Hey_1)</a:t>
            </a:r>
            <a:r>
              <a:rPr lang="en-US" sz="1600" dirty="0" err="1"/>
              <a:t>こんにちは^wait</a:t>
            </a:r>
            <a:r>
              <a:rPr lang="en-US" sz="1600" dirty="0"/>
              <a:t>(animation/Stand/Gestures/Hey_１)」</a:t>
            </a:r>
          </a:p>
          <a:p>
            <a:pPr marL="0" lvl="0" indent="-50800" rtl="0">
              <a:spcBef>
                <a:spcPts val="0"/>
              </a:spcBef>
              <a:buClr>
                <a:schemeClr val="dk1"/>
              </a:buClr>
              <a:buSzPct val="57142"/>
              <a:buFont typeface="Arial"/>
              <a:buNone/>
            </a:pPr>
            <a:endParaRPr sz="1400" dirty="0"/>
          </a:p>
          <a:p>
            <a:pPr marL="0" lvl="0" indent="-50800" rtl="0">
              <a:spcBef>
                <a:spcPts val="0"/>
              </a:spcBef>
              <a:buClr>
                <a:schemeClr val="dk1"/>
              </a:buClr>
              <a:buSzPct val="47058"/>
              <a:buFont typeface="Arial"/>
              <a:buNone/>
            </a:pPr>
            <a:r>
              <a:rPr lang="en-US" dirty="0"/>
              <a:t>このような文章が入っています。</a:t>
            </a:r>
          </a:p>
          <a:p>
            <a:pPr marL="0" lvl="0" indent="-50800" rtl="0">
              <a:spcBef>
                <a:spcPts val="0"/>
              </a:spcBef>
              <a:buClr>
                <a:schemeClr val="dk1"/>
              </a:buClr>
              <a:buSzPct val="47058"/>
              <a:buFont typeface="Arial"/>
              <a:buNone/>
            </a:pPr>
            <a:r>
              <a:rPr lang="en-US" dirty="0"/>
              <a:t>これは、^</a:t>
            </a:r>
            <a:r>
              <a:rPr lang="en-US" dirty="0" err="1"/>
              <a:t>startのようなタグを使って、ロボットの中にプリインストールされているモーションを起動しながら「こんにちは」というものです</a:t>
            </a:r>
            <a:r>
              <a:rPr lang="en-US" dirty="0"/>
              <a:t>。</a:t>
            </a:r>
          </a:p>
          <a:p>
            <a:pPr marL="0" lvl="0" indent="-50800" rtl="0">
              <a:spcBef>
                <a:spcPts val="0"/>
              </a:spcBef>
              <a:buClr>
                <a:schemeClr val="dk1"/>
              </a:buClr>
              <a:buSzPct val="40000"/>
              <a:buFont typeface="Arial"/>
              <a:buNone/>
            </a:pPr>
            <a:endParaRPr sz="2000" dirty="0"/>
          </a:p>
          <a:p>
            <a:pPr marL="0" lvl="0" indent="-50800" rtl="0">
              <a:spcBef>
                <a:spcPts val="0"/>
              </a:spcBef>
              <a:buClr>
                <a:schemeClr val="dk1"/>
              </a:buClr>
              <a:buSzPct val="40000"/>
              <a:buFont typeface="Arial"/>
              <a:buNone/>
            </a:pPr>
            <a:r>
              <a:rPr lang="en-US" sz="2000" dirty="0"/>
              <a:t>①</a:t>
            </a:r>
            <a:r>
              <a:rPr lang="en-US" sz="2000" dirty="0" err="1"/>
              <a:t>runタグとstartタグの違い</a:t>
            </a:r>
            <a:endParaRPr lang="en-US" sz="2000" dirty="0"/>
          </a:p>
        </p:txBody>
      </p:sp>
      <p:sp>
        <p:nvSpPr>
          <p:cNvPr id="346" name="Shape 34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sp>
        <p:nvSpPr>
          <p:cNvPr id="347" name="Shape 34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40</a:t>
            </a:fld>
            <a:endParaRPr lang="en-US"/>
          </a:p>
        </p:txBody>
      </p:sp>
      <p:pic>
        <p:nvPicPr>
          <p:cNvPr id="348" name="Shape 34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49" name="Shape 349"/>
          <p:cNvPicPr preferRelativeResize="0"/>
          <p:nvPr/>
        </p:nvPicPr>
        <p:blipFill>
          <a:blip r:embed="rId3">
            <a:alphaModFix/>
          </a:blip>
          <a:stretch>
            <a:fillRect/>
          </a:stretch>
        </p:blipFill>
        <p:spPr>
          <a:xfrm>
            <a:off x="1532817" y="4068303"/>
            <a:ext cx="7625546" cy="2955881"/>
          </a:xfrm>
          <a:prstGeom prst="rect">
            <a:avLst/>
          </a:prstGeom>
          <a:noFill/>
          <a:ln>
            <a:noFill/>
          </a:ln>
        </p:spPr>
      </p:pic>
    </p:spTree>
    <p:extLst>
      <p:ext uri="{BB962C8B-B14F-4D97-AF65-F5344CB8AC3E}">
        <p14:creationId xmlns:p14="http://schemas.microsoft.com/office/powerpoint/2010/main" val="1814070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Animated Sayボックス　タグの利用</a:t>
            </a:r>
          </a:p>
        </p:txBody>
      </p:sp>
      <p:sp>
        <p:nvSpPr>
          <p:cNvPr id="355" name="Shape 35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Clr>
                <a:srgbClr val="1E4E79"/>
              </a:buClr>
              <a:buSzPct val="25000"/>
              <a:buFont typeface="Arial"/>
              <a:buNone/>
            </a:pPr>
            <a:r>
              <a:rPr lang="en-US" sz="2000" dirty="0"/>
              <a:t>②</a:t>
            </a:r>
            <a:r>
              <a:rPr lang="en-US" sz="2000" dirty="0" err="1"/>
              <a:t>stopタグとwaitタグの違い</a:t>
            </a:r>
            <a:r>
              <a:rPr lang="en-US" sz="2000" dirty="0"/>
              <a:t>。</a:t>
            </a:r>
            <a:r>
              <a:rPr lang="en-US" dirty="0"/>
              <a:t>　　　</a:t>
            </a:r>
          </a:p>
        </p:txBody>
      </p:sp>
      <p:sp>
        <p:nvSpPr>
          <p:cNvPr id="356" name="Shape 35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sp>
        <p:nvSpPr>
          <p:cNvPr id="357" name="Shape 35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41</a:t>
            </a:fld>
            <a:endParaRPr lang="en-US"/>
          </a:p>
        </p:txBody>
      </p:sp>
      <p:pic>
        <p:nvPicPr>
          <p:cNvPr id="358" name="Shape 35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59" name="Shape 359"/>
          <p:cNvPicPr preferRelativeResize="0"/>
          <p:nvPr/>
        </p:nvPicPr>
        <p:blipFill rotWithShape="1">
          <a:blip r:embed="rId3">
            <a:alphaModFix/>
          </a:blip>
          <a:srcRect l="2037"/>
          <a:stretch/>
        </p:blipFill>
        <p:spPr>
          <a:xfrm>
            <a:off x="1812106" y="2583282"/>
            <a:ext cx="6180446" cy="3906777"/>
          </a:xfrm>
          <a:prstGeom prst="rect">
            <a:avLst/>
          </a:prstGeom>
          <a:noFill/>
          <a:ln>
            <a:noFill/>
          </a:ln>
        </p:spPr>
      </p:pic>
    </p:spTree>
    <p:extLst>
      <p:ext uri="{BB962C8B-B14F-4D97-AF65-F5344CB8AC3E}">
        <p14:creationId xmlns:p14="http://schemas.microsoft.com/office/powerpoint/2010/main" val="424900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Speech Reco.ボックス</a:t>
            </a:r>
          </a:p>
        </p:txBody>
      </p:sp>
      <p:sp>
        <p:nvSpPr>
          <p:cNvPr id="380" name="Shape 38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sym typeface="Arial"/>
              </a:rPr>
              <a:t>NAOと</a:t>
            </a:r>
            <a:r>
              <a:rPr lang="en-US"/>
              <a:t>対話</a:t>
            </a:r>
            <a:r>
              <a:rPr lang="en-US" sz="1700" b="0" i="0" u="none" strike="noStrike" cap="none">
                <a:solidFill>
                  <a:srgbClr val="1E4E79"/>
                </a:solidFill>
                <a:sym typeface="Arial"/>
              </a:rPr>
              <a:t>出来るようにしてみましょう。</a:t>
            </a:r>
            <a:r>
              <a:rPr lang="en-US"/>
              <a:t>ここでは、NAOで音声認識を行う</a:t>
            </a:r>
            <a:r>
              <a:rPr lang="en-US">
                <a:solidFill>
                  <a:srgbClr val="00B0F0"/>
                </a:solidFill>
              </a:rPr>
              <a:t>Speech</a:t>
            </a:r>
            <a:r>
              <a:rPr lang="en-US" dirty="0">
                <a:solidFill>
                  <a:srgbClr val="00B0F0"/>
                </a:solidFill>
              </a:rPr>
              <a:t> </a:t>
            </a:r>
            <a:r>
              <a:rPr lang="en-US" dirty="0" err="1">
                <a:solidFill>
                  <a:srgbClr val="00B0F0"/>
                </a:solidFill>
              </a:rPr>
              <a:t>Reco.ボックス</a:t>
            </a:r>
            <a:r>
              <a:rPr lang="en-US" dirty="0" err="1"/>
              <a:t>を使用します</a:t>
            </a:r>
            <a:r>
              <a:rPr lang="en-US" dirty="0"/>
              <a:t>。</a:t>
            </a:r>
          </a:p>
          <a:p>
            <a:pPr marL="0" marR="0" lvl="0" indent="0" algn="l" rtl="0">
              <a:lnSpc>
                <a:spcPct val="10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ボックスライブラリーからstandard→Audio→Voice→Speech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Reco.を選び</a:t>
            </a:r>
            <a:r>
              <a:rPr lang="en-US" dirty="0" err="1"/>
              <a:t>、フローダイアグラムに</a:t>
            </a:r>
            <a:endParaRPr lang="en-US" dirty="0"/>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ドラッグ&amp;ドロップします。</a:t>
            </a:r>
            <a:r>
              <a:rPr lang="en-US" dirty="0" err="1"/>
              <a:t>次に、</a:t>
            </a:r>
            <a:r>
              <a:rPr lang="en-US" sz="1700" b="0" i="0" u="none" strike="noStrike" cap="none" dirty="0" err="1">
                <a:solidFill>
                  <a:srgbClr val="1E4E79"/>
                </a:solidFill>
                <a:sym typeface="Arial"/>
              </a:rPr>
              <a:t>パラメータボタンをクリックして認識させる単語を入力し</a:t>
            </a:r>
            <a:r>
              <a:rPr lang="en-US" dirty="0" err="1"/>
              <a:t>ます</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複数の単語を認識させたい場合は、必ず</a:t>
            </a:r>
            <a:r>
              <a:rPr lang="en-US" dirty="0">
                <a:solidFill>
                  <a:srgbClr val="00B0F0"/>
                </a:solidFill>
              </a:rPr>
              <a:t>半角</a:t>
            </a:r>
            <a:r>
              <a:rPr lang="en-US" dirty="0"/>
              <a:t>の</a:t>
            </a:r>
            <a:r>
              <a:rPr lang="en-US" sz="1700" b="0" i="0" u="none" strike="noStrike" cap="none" dirty="0">
                <a:solidFill>
                  <a:srgbClr val="1E4E79"/>
                </a:solidFill>
                <a:sym typeface="Arial"/>
              </a:rPr>
              <a:t>；</a:t>
            </a:r>
            <a:r>
              <a:rPr lang="en-US" dirty="0"/>
              <a:t>（セミコロン）</a:t>
            </a:r>
            <a:r>
              <a:rPr lang="en-US" sz="1700" b="0" i="0" u="none" strike="noStrike" cap="none" dirty="0">
                <a:solidFill>
                  <a:srgbClr val="1E4E79"/>
                </a:solidFill>
                <a:sym typeface="Arial"/>
              </a:rPr>
              <a:t>で区切る</a:t>
            </a:r>
            <a:r>
              <a:rPr lang="en-US" dirty="0"/>
              <a:t>必要があります。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例</a:t>
            </a:r>
            <a:r>
              <a:rPr lang="en-US" dirty="0"/>
              <a:t>）　</a:t>
            </a:r>
            <a:r>
              <a:rPr lang="en-US" sz="1700" b="0" i="0" u="none" strike="noStrike" cap="none" dirty="0" err="1">
                <a:solidFill>
                  <a:srgbClr val="1E4E79"/>
                </a:solidFill>
                <a:sym typeface="Arial"/>
              </a:rPr>
              <a:t>こんにちは</a:t>
            </a:r>
            <a:r>
              <a:rPr lang="en-US" dirty="0" err="1"/>
              <a:t>;</a:t>
            </a:r>
            <a:r>
              <a:rPr lang="en-US" sz="1700" b="0" i="0" u="none" strike="noStrike" cap="none" dirty="0" err="1">
                <a:solidFill>
                  <a:srgbClr val="1E4E79"/>
                </a:solidFill>
                <a:sym typeface="Arial"/>
              </a:rPr>
              <a:t>こんばんは;</a:t>
            </a:r>
            <a:r>
              <a:rPr lang="en-US" dirty="0" err="1"/>
              <a:t>ごきげんよう</a:t>
            </a:r>
            <a:endParaRPr lang="en-US" dirty="0"/>
          </a:p>
        </p:txBody>
      </p:sp>
      <p:sp>
        <p:nvSpPr>
          <p:cNvPr id="381" name="Shape 38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NAOと対話する</a:t>
            </a:r>
          </a:p>
        </p:txBody>
      </p:sp>
      <p:pic>
        <p:nvPicPr>
          <p:cNvPr id="382" name="Shape 382"/>
          <p:cNvPicPr preferRelativeResize="0"/>
          <p:nvPr/>
        </p:nvPicPr>
        <p:blipFill rotWithShape="1">
          <a:blip r:embed="rId3">
            <a:alphaModFix/>
          </a:blip>
          <a:srcRect t="12541" b="5912"/>
          <a:stretch/>
        </p:blipFill>
        <p:spPr>
          <a:xfrm>
            <a:off x="1802878" y="4289055"/>
            <a:ext cx="6023099" cy="2761499"/>
          </a:xfrm>
          <a:prstGeom prst="rect">
            <a:avLst/>
          </a:prstGeom>
          <a:noFill/>
          <a:ln>
            <a:noFill/>
          </a:ln>
        </p:spPr>
      </p:pic>
      <p:sp>
        <p:nvSpPr>
          <p:cNvPr id="383" name="Shape 383"/>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84" name="Shape 384"/>
          <p:cNvSpPr txBox="1"/>
          <p:nvPr/>
        </p:nvSpPr>
        <p:spPr>
          <a:xfrm>
            <a:off x="2833070" y="4595238"/>
            <a:ext cx="925499" cy="724500"/>
          </a:xfrm>
          <a:prstGeom prst="rect">
            <a:avLst/>
          </a:prstGeom>
          <a:noFill/>
          <a:ln w="28575"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385" name="Shape 385"/>
          <p:cNvPicPr preferRelativeResize="0"/>
          <p:nvPr/>
        </p:nvPicPr>
        <p:blipFill>
          <a:blip r:embed="rId3">
            <a:alphaModFix/>
          </a:blip>
          <a:stretch>
            <a:fillRect/>
          </a:stretch>
        </p:blipFill>
        <p:spPr>
          <a:xfrm>
            <a:off x="8552468" y="4836291"/>
            <a:ext cx="1276050" cy="1150722"/>
          </a:xfrm>
          <a:prstGeom prst="rect">
            <a:avLst/>
          </a:prstGeom>
          <a:noFill/>
          <a:ln>
            <a:noFill/>
          </a:ln>
        </p:spPr>
      </p:pic>
      <p:sp>
        <p:nvSpPr>
          <p:cNvPr id="386" name="Shape 386"/>
          <p:cNvSpPr txBox="1"/>
          <p:nvPr/>
        </p:nvSpPr>
        <p:spPr>
          <a:xfrm>
            <a:off x="8731828" y="5620842"/>
            <a:ext cx="331500" cy="2922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87" name="Shape 387"/>
          <p:cNvSpPr txBox="1"/>
          <p:nvPr/>
        </p:nvSpPr>
        <p:spPr>
          <a:xfrm>
            <a:off x="2349110" y="5504651"/>
            <a:ext cx="1650000" cy="14243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88" name="Shape 38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42</a:t>
            </a:fld>
            <a:endParaRPr lang="en-US"/>
          </a:p>
        </p:txBody>
      </p:sp>
      <p:pic>
        <p:nvPicPr>
          <p:cNvPr id="389" name="Shape 38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90" name="Shape 390"/>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957388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Switch Caseボックス</a:t>
            </a:r>
          </a:p>
        </p:txBody>
      </p:sp>
      <p:sp>
        <p:nvSpPr>
          <p:cNvPr id="396" name="Shape 396"/>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a:solidFill>
                  <a:srgbClr val="1E4E79"/>
                </a:solidFill>
                <a:sym typeface="Arial"/>
              </a:rPr>
              <a:t>次に、認識させた言葉を分岐させてしゃべらせてみましょう</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standard→Flow</a:t>
            </a:r>
            <a:r>
              <a:rPr lang="en-US" sz="1700" b="0" i="0" u="none" strike="noStrike" cap="none" dirty="0">
                <a:solidFill>
                  <a:srgbClr val="1E4E79"/>
                </a:solidFill>
                <a:sym typeface="Arial"/>
              </a:rPr>
              <a:t> Control →</a:t>
            </a:r>
            <a:r>
              <a:rPr lang="en-US" sz="1700" b="0" i="0" u="none" strike="noStrike" cap="none" dirty="0">
                <a:solidFill>
                  <a:srgbClr val="00B0F0"/>
                </a:solidFill>
                <a:sym typeface="Arial"/>
              </a:rPr>
              <a:t>Switch </a:t>
            </a:r>
            <a:r>
              <a:rPr lang="en-US" dirty="0" err="1">
                <a:solidFill>
                  <a:srgbClr val="00B0F0"/>
                </a:solidFill>
              </a:rPr>
              <a:t>C</a:t>
            </a:r>
            <a:r>
              <a:rPr lang="en-US" sz="1700" b="0" i="0" u="none" strike="noStrike" cap="none" dirty="0" err="1">
                <a:solidFill>
                  <a:srgbClr val="00B0F0"/>
                </a:solidFill>
                <a:sym typeface="Arial"/>
              </a:rPr>
              <a:t>ase</a:t>
            </a:r>
            <a:r>
              <a:rPr lang="en-US" sz="1700" b="0" i="0" u="none" strike="noStrike" cap="none" dirty="0" err="1">
                <a:solidFill>
                  <a:srgbClr val="1E4E79"/>
                </a:solidFill>
                <a:sym typeface="Arial"/>
              </a:rPr>
              <a:t>をドラッグ&amp;ドロップし、Speech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Reco.の</a:t>
            </a:r>
            <a:r>
              <a:rPr lang="en-US" dirty="0" err="1">
                <a:solidFill>
                  <a:srgbClr val="00B0F0"/>
                </a:solidFill>
              </a:rPr>
              <a:t>wordRecognized</a:t>
            </a:r>
            <a:r>
              <a:rPr lang="en-US" dirty="0" err="1"/>
              <a:t>出力</a:t>
            </a:r>
            <a:r>
              <a:rPr lang="en-US" sz="1700" b="0" i="0" u="none" strike="noStrike" cap="none" dirty="0" err="1">
                <a:solidFill>
                  <a:srgbClr val="1E4E79"/>
                </a:solidFill>
                <a:sym typeface="Arial"/>
              </a:rPr>
              <a:t>と</a:t>
            </a:r>
            <a:r>
              <a:rPr lang="en-US" dirty="0" err="1"/>
              <a:t>接続し</a:t>
            </a:r>
            <a:r>
              <a:rPr lang="en-US" sz="1700" b="0" i="0" u="none" strike="noStrike" cap="none" dirty="0" err="1">
                <a:solidFill>
                  <a:srgbClr val="1E4E79"/>
                </a:solidFill>
                <a:sym typeface="Arial"/>
              </a:rPr>
              <a:t>ます。</a:t>
            </a:r>
            <a:r>
              <a:rPr lang="en-US" dirty="0" err="1"/>
              <a:t>次に、</a:t>
            </a:r>
            <a:r>
              <a:rPr lang="en-US" sz="1700" b="0" i="0" u="none" strike="noStrike" cap="none" dirty="0" err="1">
                <a:solidFill>
                  <a:srgbClr val="1E4E79"/>
                </a:solidFill>
                <a:sym typeface="Arial"/>
              </a:rPr>
              <a:t>Switch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Case</a:t>
            </a:r>
            <a:r>
              <a:rPr lang="en-US" dirty="0" err="1"/>
              <a:t>の入力フォームに</a:t>
            </a:r>
            <a:r>
              <a:rPr lang="en-US" sz="1700" b="0" i="0" u="none" strike="noStrike" cap="none" dirty="0" err="1">
                <a:solidFill>
                  <a:srgbClr val="1E4E79"/>
                </a:solidFill>
                <a:sym typeface="Arial"/>
              </a:rPr>
              <a:t>先ほどSpeech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Reco</a:t>
            </a:r>
            <a:r>
              <a:rPr lang="en-US" dirty="0" err="1"/>
              <a:t>.に追加した単語</a:t>
            </a:r>
            <a:r>
              <a:rPr lang="en-US" sz="1700" b="0" i="0" u="none" strike="noStrike" cap="none" dirty="0" err="1">
                <a:solidFill>
                  <a:srgbClr val="1E4E79"/>
                </a:solidFill>
                <a:sym typeface="Arial"/>
              </a:rPr>
              <a:t>を</a:t>
            </a:r>
            <a:r>
              <a:rPr lang="en-US" dirty="0" err="1">
                <a:solidFill>
                  <a:srgbClr val="00B0F0"/>
                </a:solidFill>
              </a:rPr>
              <a:t>半角</a:t>
            </a:r>
            <a:r>
              <a:rPr lang="en-US" dirty="0" err="1"/>
              <a:t>の</a:t>
            </a:r>
            <a:r>
              <a:rPr lang="en-US" sz="1700" b="0" i="0" u="none" strike="noStrike" cap="none" dirty="0">
                <a:solidFill>
                  <a:srgbClr val="1E4E79"/>
                </a:solidFill>
                <a:sym typeface="Arial"/>
              </a:rPr>
              <a:t>”</a:t>
            </a:r>
            <a:r>
              <a:rPr lang="en-US" dirty="0"/>
              <a:t> </a:t>
            </a:r>
            <a:r>
              <a:rPr lang="en-US" sz="1700" b="0" i="0" u="none" strike="noStrike" cap="none" dirty="0">
                <a:solidFill>
                  <a:srgbClr val="1E4E79"/>
                </a:solidFill>
                <a:sym typeface="Arial"/>
              </a:rPr>
              <a:t>”で囲んで入力</a:t>
            </a:r>
            <a:r>
              <a:rPr lang="en-US" dirty="0"/>
              <a:t>し</a:t>
            </a:r>
            <a:r>
              <a:rPr lang="en-US" sz="1700" b="0" i="0" u="none" strike="noStrike" cap="none" dirty="0">
                <a:solidFill>
                  <a:srgbClr val="1E4E79"/>
                </a:solidFill>
                <a:sym typeface="Arial"/>
              </a:rPr>
              <a:t>ます。</a:t>
            </a:r>
          </a:p>
          <a:p>
            <a:pPr marL="0" marR="0" lvl="0" indent="0" algn="l" rtl="0">
              <a:lnSpc>
                <a:spcPct val="115000"/>
              </a:lnSpc>
              <a:spcBef>
                <a:spcPts val="0"/>
              </a:spcBef>
              <a:spcAft>
                <a:spcPts val="0"/>
              </a:spcAft>
              <a:buClr>
                <a:srgbClr val="1E4E79"/>
              </a:buClr>
              <a:buSzPct val="25000"/>
              <a:buFont typeface="Arial"/>
              <a:buNone/>
            </a:pPr>
            <a:endParaRPr dirty="0"/>
          </a:p>
          <a:p>
            <a:pPr marL="0" marR="0" lvl="0" indent="0" algn="l" rtl="0">
              <a:lnSpc>
                <a:spcPct val="115000"/>
              </a:lnSpc>
              <a:spcBef>
                <a:spcPts val="0"/>
              </a:spcBef>
              <a:spcAft>
                <a:spcPts val="0"/>
              </a:spcAft>
              <a:buClr>
                <a:schemeClr val="dk1"/>
              </a:buClr>
              <a:buSzPct val="25000"/>
              <a:buFont typeface="Arial"/>
              <a:buNone/>
            </a:pPr>
            <a:r>
              <a:rPr lang="en-US" dirty="0" err="1"/>
              <a:t>最後に、</a:t>
            </a:r>
            <a:r>
              <a:rPr lang="en-US" sz="1700" b="0" i="0" u="none" strike="noStrike" cap="none" dirty="0" err="1">
                <a:solidFill>
                  <a:srgbClr val="1E4E79"/>
                </a:solidFill>
                <a:sym typeface="Arial"/>
              </a:rPr>
              <a:t>それぞれの言葉に応じた</a:t>
            </a:r>
            <a:r>
              <a:rPr lang="en-US" dirty="0" err="1"/>
              <a:t>対話内容の</a:t>
            </a:r>
            <a:r>
              <a:rPr lang="en-US" sz="1700" b="0" i="0" u="none" strike="noStrike" cap="none" dirty="0" err="1">
                <a:solidFill>
                  <a:srgbClr val="1E4E79"/>
                </a:solidFill>
                <a:sym typeface="Arial"/>
              </a:rPr>
              <a:t>Sayを</a:t>
            </a:r>
            <a:r>
              <a:rPr lang="en-US" dirty="0" err="1"/>
              <a:t>接続</a:t>
            </a:r>
            <a:r>
              <a:rPr lang="en-US" sz="1700" b="0" i="0" u="none" strike="noStrike" cap="none" dirty="0" err="1">
                <a:solidFill>
                  <a:srgbClr val="1E4E79"/>
                </a:solidFill>
                <a:sym typeface="Arial"/>
              </a:rPr>
              <a:t>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chemeClr val="dk1"/>
              </a:buClr>
              <a:buSzPct val="25000"/>
              <a:buFont typeface="Arial"/>
              <a:buNone/>
            </a:pPr>
            <a:r>
              <a:rPr lang="en-US" dirty="0" err="1"/>
              <a:t>アプリを実行すると、NAOが</a:t>
            </a:r>
            <a:r>
              <a:rPr lang="en-US" dirty="0" err="1">
                <a:solidFill>
                  <a:srgbClr val="00B0F0"/>
                </a:solidFill>
              </a:rPr>
              <a:t>ヒアリングモード</a:t>
            </a:r>
            <a:r>
              <a:rPr lang="en-US" dirty="0" err="1"/>
              <a:t>になり、設定された内容の対話が出来るはずです</a:t>
            </a:r>
            <a:r>
              <a:rPr lang="en-US" dirty="0"/>
              <a:t>。</a:t>
            </a:r>
          </a:p>
        </p:txBody>
      </p:sp>
      <p:sp>
        <p:nvSpPr>
          <p:cNvPr id="397" name="Shape 397"/>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NAOと対話する</a:t>
            </a:r>
          </a:p>
        </p:txBody>
      </p:sp>
      <p:sp>
        <p:nvSpPr>
          <p:cNvPr id="398" name="Shape 39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43</a:t>
            </a:fld>
            <a:endParaRPr lang="en-US"/>
          </a:p>
        </p:txBody>
      </p:sp>
      <p:pic>
        <p:nvPicPr>
          <p:cNvPr id="399" name="Shape 399"/>
          <p:cNvPicPr preferRelativeResize="0"/>
          <p:nvPr/>
        </p:nvPicPr>
        <p:blipFill rotWithShape="1">
          <a:blip r:embed="rId3">
            <a:alphaModFix/>
          </a:blip>
          <a:srcRect b="12922"/>
          <a:stretch/>
        </p:blipFill>
        <p:spPr>
          <a:xfrm>
            <a:off x="1351208" y="4181969"/>
            <a:ext cx="7989548" cy="2900651"/>
          </a:xfrm>
          <a:prstGeom prst="rect">
            <a:avLst/>
          </a:prstGeom>
          <a:noFill/>
          <a:ln>
            <a:noFill/>
          </a:ln>
        </p:spPr>
      </p:pic>
      <p:pic>
        <p:nvPicPr>
          <p:cNvPr id="400" name="Shape 400"/>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01" name="Shape 401"/>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479039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ボックスのエラー</a:t>
            </a:r>
          </a:p>
        </p:txBody>
      </p:sp>
      <p:sp>
        <p:nvSpPr>
          <p:cNvPr id="407" name="Shape 407"/>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バーチャルロボットでSpeech</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Reco.ボックスを再生すると</a:t>
            </a:r>
            <a:r>
              <a:rPr lang="en-US" dirty="0" err="1"/>
              <a:t>、</a:t>
            </a:r>
            <a:r>
              <a:rPr lang="en-US" sz="1700" b="0" i="0" u="none" strike="noStrike" cap="none" dirty="0" err="1">
                <a:solidFill>
                  <a:srgbClr val="1E4E79"/>
                </a:solidFill>
                <a:sym typeface="Arial"/>
              </a:rPr>
              <a:t>下図のようにボックスが赤く表示されます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これは、</a:t>
            </a:r>
            <a:r>
              <a:rPr lang="en-US" sz="1700" b="0" i="0" u="none" strike="noStrike" cap="none" dirty="0">
                <a:solidFill>
                  <a:srgbClr val="00B0F0"/>
                </a:solidFill>
                <a:sym typeface="Arial"/>
              </a:rPr>
              <a:t>ボックスの処理でエラーが発生</a:t>
            </a:r>
            <a:r>
              <a:rPr lang="en-US" sz="1700" b="0" i="0" u="none" strike="noStrike" cap="none" dirty="0">
                <a:solidFill>
                  <a:srgbClr val="1E4E79"/>
                </a:solidFill>
                <a:sym typeface="Arial"/>
              </a:rPr>
              <a:t>したことを示していて、具体的な内容は[表示]メニューの[ログビューア]</a:t>
            </a:r>
            <a:r>
              <a:rPr lang="en-US" dirty="0"/>
              <a:t>で</a:t>
            </a:r>
            <a:r>
              <a:rPr lang="en-US" sz="1700" b="0" i="0" u="none" strike="noStrike" cap="none" dirty="0">
                <a:solidFill>
                  <a:srgbClr val="1E4E79"/>
                </a:solidFill>
                <a:sym typeface="Arial"/>
              </a:rPr>
              <a:t>確認することが出来ます。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ここでエラーが発生しても、機能が一部無効化されるだけで、</a:t>
            </a:r>
            <a:r>
              <a:rPr lang="en-US" dirty="0">
                <a:solidFill>
                  <a:srgbClr val="00B0F0"/>
                </a:solidFill>
              </a:rPr>
              <a:t>ダイアログビューの入力フォーム</a:t>
            </a:r>
            <a:r>
              <a:rPr lang="en-US" dirty="0"/>
              <a:t>に言葉を入力することで擬似的に会話が行えます。</a:t>
            </a:r>
          </a:p>
        </p:txBody>
      </p:sp>
      <p:sp>
        <p:nvSpPr>
          <p:cNvPr id="408" name="Shape 408"/>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t>補足</a:t>
            </a:r>
          </a:p>
        </p:txBody>
      </p:sp>
      <p:pic>
        <p:nvPicPr>
          <p:cNvPr id="409" name="Shape 409"/>
          <p:cNvPicPr preferRelativeResize="0"/>
          <p:nvPr/>
        </p:nvPicPr>
        <p:blipFill rotWithShape="1">
          <a:blip r:embed="rId3">
            <a:alphaModFix/>
          </a:blip>
          <a:srcRect l="2602" r="18526"/>
          <a:stretch/>
        </p:blipFill>
        <p:spPr>
          <a:xfrm>
            <a:off x="390749" y="3920265"/>
            <a:ext cx="4604999" cy="3027899"/>
          </a:xfrm>
          <a:prstGeom prst="rect">
            <a:avLst/>
          </a:prstGeom>
          <a:noFill/>
          <a:ln>
            <a:noFill/>
          </a:ln>
        </p:spPr>
      </p:pic>
      <p:sp>
        <p:nvSpPr>
          <p:cNvPr id="410" name="Shape 41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44</a:t>
            </a:fld>
            <a:endParaRPr lang="en-US"/>
          </a:p>
        </p:txBody>
      </p:sp>
      <p:pic>
        <p:nvPicPr>
          <p:cNvPr id="411" name="Shape 411"/>
          <p:cNvPicPr preferRelativeResize="0"/>
          <p:nvPr/>
        </p:nvPicPr>
        <p:blipFill>
          <a:blip r:embed="rId3">
            <a:alphaModFix/>
          </a:blip>
          <a:stretch>
            <a:fillRect/>
          </a:stretch>
        </p:blipFill>
        <p:spPr>
          <a:xfrm>
            <a:off x="5199939" y="4029330"/>
            <a:ext cx="5067963" cy="2809686"/>
          </a:xfrm>
          <a:prstGeom prst="rect">
            <a:avLst/>
          </a:prstGeom>
          <a:noFill/>
          <a:ln>
            <a:noFill/>
          </a:ln>
        </p:spPr>
      </p:pic>
      <p:pic>
        <p:nvPicPr>
          <p:cNvPr id="412" name="Shape 412"/>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13" name="Shape 413"/>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285009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Tactileとは触覚のこと</a:t>
            </a:r>
          </a:p>
        </p:txBody>
      </p:sp>
      <p:sp>
        <p:nvSpPr>
          <p:cNvPr id="419" name="Shape 41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just"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ここではNAOのタッチセンサーを使ってみましょう</a:t>
            </a:r>
            <a:r>
              <a:rPr lang="en-US" sz="1700" b="0" i="0" u="none" strike="noStrike" cap="none" dirty="0">
                <a:solidFill>
                  <a:srgbClr val="1E4E79"/>
                </a:solidFill>
                <a:sym typeface="Arial"/>
              </a:rPr>
              <a:t>。</a:t>
            </a:r>
          </a:p>
          <a:p>
            <a:pPr marL="0" marR="0" lvl="0" indent="0" algn="just" rtl="0">
              <a:lnSpc>
                <a:spcPct val="10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Sensing →</a:t>
            </a:r>
            <a:r>
              <a:rPr lang="en-US" dirty="0"/>
              <a:t> </a:t>
            </a:r>
            <a:r>
              <a:rPr lang="en-US" sz="1700" b="0" i="0" u="none" strike="noStrike" cap="none" dirty="0">
                <a:solidFill>
                  <a:srgbClr val="00B0F0"/>
                </a:solidFill>
                <a:sym typeface="Arial"/>
              </a:rPr>
              <a:t>Tactile Head</a:t>
            </a:r>
            <a:r>
              <a:rPr lang="en-US" sz="1700" b="0" i="0" u="none" strike="noStrike" cap="none" dirty="0">
                <a:solidFill>
                  <a:srgbClr val="1E4E79"/>
                </a:solidFill>
                <a:sym typeface="Arial"/>
              </a:rPr>
              <a:t> / </a:t>
            </a:r>
            <a:r>
              <a:rPr lang="en-US" sz="1700" b="0" i="0" u="none" strike="noStrike" cap="none" dirty="0">
                <a:solidFill>
                  <a:srgbClr val="00B0F0"/>
                </a:solidFill>
                <a:sym typeface="Arial"/>
              </a:rPr>
              <a:t>Tactile </a:t>
            </a:r>
            <a:r>
              <a:rPr lang="en-US" sz="1700" b="0" i="0" u="none" strike="noStrike" cap="none" dirty="0" err="1">
                <a:solidFill>
                  <a:srgbClr val="00B0F0"/>
                </a:solidFill>
                <a:sym typeface="Arial"/>
              </a:rPr>
              <a:t>L.Hand</a:t>
            </a:r>
            <a:r>
              <a:rPr lang="en-US" sz="1700" b="0" i="0" u="none" strike="noStrike" cap="none" dirty="0">
                <a:solidFill>
                  <a:srgbClr val="1E4E79"/>
                </a:solidFill>
                <a:sym typeface="Arial"/>
              </a:rPr>
              <a:t> / </a:t>
            </a:r>
            <a:r>
              <a:rPr lang="en-US" sz="1700" b="0" i="0" u="none" strike="noStrike" cap="none" dirty="0">
                <a:solidFill>
                  <a:srgbClr val="00B0F0"/>
                </a:solidFill>
                <a:sym typeface="Arial"/>
              </a:rPr>
              <a:t>Tactile </a:t>
            </a:r>
            <a:r>
              <a:rPr lang="en-US" sz="1700" b="0" i="0" u="none" strike="noStrike" cap="none" dirty="0" err="1">
                <a:solidFill>
                  <a:srgbClr val="00B0F0"/>
                </a:solidFill>
                <a:sym typeface="Arial"/>
              </a:rPr>
              <a:t>R.Hand</a:t>
            </a:r>
            <a:r>
              <a:rPr lang="en-US" sz="1700" b="0" i="0" u="none" strike="noStrike" cap="none" dirty="0" err="1">
                <a:solidFill>
                  <a:srgbClr val="1E4E79"/>
                </a:solidFill>
                <a:sym typeface="Arial"/>
              </a:rPr>
              <a:t>をドラッグ&amp;ドロップし、また、それに対応する</a:t>
            </a:r>
            <a:r>
              <a:rPr lang="en-US" dirty="0" err="1"/>
              <a:t>対話内容の</a:t>
            </a:r>
            <a:r>
              <a:rPr lang="en-US" sz="1700" b="0" i="0" u="none" strike="noStrike" cap="none" dirty="0" err="1">
                <a:solidFill>
                  <a:srgbClr val="1E4E79"/>
                </a:solidFill>
                <a:sym typeface="Arial"/>
              </a:rPr>
              <a:t>Sayを</a:t>
            </a:r>
            <a:r>
              <a:rPr lang="en-US" dirty="0" err="1"/>
              <a:t>追加</a:t>
            </a:r>
            <a:r>
              <a:rPr lang="en-US" sz="1700" b="0" i="0" u="none" strike="noStrike" cap="none" dirty="0" err="1">
                <a:solidFill>
                  <a:srgbClr val="1E4E79"/>
                </a:solidFill>
                <a:sym typeface="Arial"/>
              </a:rPr>
              <a:t>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endParaRPr dirty="0"/>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それぞれの「Tactile」の</a:t>
            </a:r>
            <a:r>
              <a:rPr lang="en-US" dirty="0"/>
              <a:t>右側</a:t>
            </a:r>
            <a:r>
              <a:rPr lang="en-US" sz="1700" b="0" i="0" u="none" strike="noStrike" cap="none" dirty="0">
                <a:solidFill>
                  <a:srgbClr val="1E4E79"/>
                </a:solidFill>
                <a:sym typeface="Arial"/>
              </a:rPr>
              <a:t>の上から３つ目の</a:t>
            </a:r>
            <a:r>
              <a:rPr lang="en-US" dirty="0"/>
              <a:t>出力</a:t>
            </a:r>
            <a:r>
              <a:rPr lang="en-US" sz="1700" b="0" i="0" u="none" strike="noStrike" cap="none" dirty="0">
                <a:solidFill>
                  <a:srgbClr val="1E4E79"/>
                </a:solidFill>
                <a:sym typeface="Arial"/>
              </a:rPr>
              <a:t>と</a:t>
            </a:r>
            <a:r>
              <a:rPr lang="en-US" dirty="0"/>
              <a:t>、それぞれに</a:t>
            </a:r>
            <a:r>
              <a:rPr lang="en-US" sz="1700" b="0" i="0" u="none" strike="noStrike" cap="none" dirty="0">
                <a:solidFill>
                  <a:srgbClr val="1E4E79"/>
                </a:solidFill>
                <a:sym typeface="Arial"/>
              </a:rPr>
              <a:t>対応する「Say」を繋げます。</a:t>
            </a:r>
          </a:p>
          <a:p>
            <a:pPr marL="0" marR="0" lvl="0" indent="0" algn="l" rtl="0">
              <a:lnSpc>
                <a:spcPct val="115000"/>
              </a:lnSpc>
              <a:spcBef>
                <a:spcPts val="0"/>
              </a:spcBef>
              <a:spcAft>
                <a:spcPts val="0"/>
              </a:spcAft>
              <a:buClr>
                <a:srgbClr val="1E4E79"/>
              </a:buClr>
              <a:buSzPct val="25000"/>
              <a:buFont typeface="Arial"/>
              <a:buNone/>
            </a:pPr>
            <a:r>
              <a:rPr lang="en-US" dirty="0" err="1"/>
              <a:t>アプリを実行した後にNAOの各センサに触れると、NAOがしゃべるはずです</a:t>
            </a:r>
            <a:r>
              <a:rPr lang="en-US" dirty="0"/>
              <a:t>。</a:t>
            </a:r>
          </a:p>
        </p:txBody>
      </p:sp>
      <p:sp>
        <p:nvSpPr>
          <p:cNvPr id="420" name="Shape 420"/>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タッチセンサーを使おう</a:t>
            </a:r>
          </a:p>
        </p:txBody>
      </p:sp>
      <p:pic>
        <p:nvPicPr>
          <p:cNvPr id="421" name="Shape 421"/>
          <p:cNvPicPr preferRelativeResize="0"/>
          <p:nvPr/>
        </p:nvPicPr>
        <p:blipFill rotWithShape="1">
          <a:blip r:embed="rId3">
            <a:alphaModFix/>
          </a:blip>
          <a:srcRect t="3207" b="5401"/>
          <a:stretch/>
        </p:blipFill>
        <p:spPr>
          <a:xfrm>
            <a:off x="919798" y="3822494"/>
            <a:ext cx="6345299" cy="3260099"/>
          </a:xfrm>
          <a:prstGeom prst="rect">
            <a:avLst/>
          </a:prstGeom>
          <a:noFill/>
          <a:ln>
            <a:noFill/>
          </a:ln>
        </p:spPr>
      </p:pic>
      <p:pic>
        <p:nvPicPr>
          <p:cNvPr id="422" name="Shape 422"/>
          <p:cNvPicPr preferRelativeResize="0"/>
          <p:nvPr/>
        </p:nvPicPr>
        <p:blipFill rotWithShape="1">
          <a:blip r:embed="rId3">
            <a:alphaModFix/>
          </a:blip>
          <a:srcRect/>
          <a:stretch/>
        </p:blipFill>
        <p:spPr>
          <a:xfrm>
            <a:off x="7927599" y="4445532"/>
            <a:ext cx="1842000" cy="1586999"/>
          </a:xfrm>
          <a:prstGeom prst="rect">
            <a:avLst/>
          </a:prstGeom>
          <a:noFill/>
          <a:ln>
            <a:noFill/>
          </a:ln>
        </p:spPr>
      </p:pic>
      <p:sp>
        <p:nvSpPr>
          <p:cNvPr id="423" name="Shape 423"/>
          <p:cNvSpPr txBox="1"/>
          <p:nvPr/>
        </p:nvSpPr>
        <p:spPr>
          <a:xfrm>
            <a:off x="9373892" y="5264356"/>
            <a:ext cx="285899" cy="286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424" name="Shape 42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45</a:t>
            </a:fld>
            <a:endParaRPr lang="en-US"/>
          </a:p>
        </p:txBody>
      </p:sp>
      <p:pic>
        <p:nvPicPr>
          <p:cNvPr id="425" name="Shape 425"/>
          <p:cNvPicPr preferRelativeResize="0"/>
          <p:nvPr/>
        </p:nvPicPr>
        <p:blipFill>
          <a:blip r:embed="rId3">
            <a:alphaModFix/>
          </a:blip>
          <a:stretch>
            <a:fillRect/>
          </a:stretch>
        </p:blipFill>
        <p:spPr>
          <a:xfrm>
            <a:off x="193730" y="1163493"/>
            <a:ext cx="491643" cy="491643"/>
          </a:xfrm>
          <a:prstGeom prst="rect">
            <a:avLst/>
          </a:prstGeom>
          <a:noFill/>
          <a:ln>
            <a:noFill/>
          </a:ln>
        </p:spPr>
      </p:pic>
    </p:spTree>
    <p:extLst>
      <p:ext uri="{BB962C8B-B14F-4D97-AF65-F5344CB8AC3E}">
        <p14:creationId xmlns:p14="http://schemas.microsoft.com/office/powerpoint/2010/main" val="402764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429"/>
        <p:cNvGrpSpPr/>
        <p:nvPr/>
      </p:nvGrpSpPr>
      <p:grpSpPr>
        <a:xfrm>
          <a:off x="0" y="0"/>
          <a:ext cx="0" cy="0"/>
          <a:chOff x="0" y="0"/>
          <a:chExt cx="0" cy="0"/>
        </a:xfrm>
      </p:grpSpPr>
      <p:pic>
        <p:nvPicPr>
          <p:cNvPr id="430" name="Shape 430"/>
          <p:cNvPicPr preferRelativeResize="0"/>
          <p:nvPr/>
        </p:nvPicPr>
        <p:blipFill>
          <a:blip r:embed="rId3">
            <a:alphaModFix/>
          </a:blip>
          <a:stretch>
            <a:fillRect/>
          </a:stretch>
        </p:blipFill>
        <p:spPr>
          <a:xfrm>
            <a:off x="417780" y="3712068"/>
            <a:ext cx="6964507" cy="3238541"/>
          </a:xfrm>
          <a:prstGeom prst="rect">
            <a:avLst/>
          </a:prstGeom>
          <a:noFill/>
          <a:ln>
            <a:noFill/>
          </a:ln>
        </p:spPr>
      </p:pic>
      <p:sp>
        <p:nvSpPr>
          <p:cNvPr id="431" name="Shape 43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Diagramボックス</a:t>
            </a:r>
          </a:p>
        </p:txBody>
      </p:sp>
      <p:sp>
        <p:nvSpPr>
          <p:cNvPr id="432" name="Shape 432"/>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ここまでで、標準で用意されているボックスを使っていくつかの機能を実現してきましたが、Choregrapheでは自分で</a:t>
            </a:r>
            <a:r>
              <a:rPr lang="en-US" sz="1700" b="0" i="0" u="none" strike="noStrike" cap="none" dirty="0">
                <a:solidFill>
                  <a:srgbClr val="00B0F0"/>
                </a:solidFill>
                <a:sym typeface="Arial"/>
              </a:rPr>
              <a:t>オリジナルのボックス</a:t>
            </a:r>
            <a:r>
              <a:rPr lang="en-US" sz="1700" b="0" i="0" u="none" strike="noStrike" cap="none" dirty="0">
                <a:solidFill>
                  <a:srgbClr val="1E4E79"/>
                </a:solidFill>
                <a:sym typeface="Arial"/>
              </a:rPr>
              <a:t>を作ることも出来ます。</a:t>
            </a:r>
          </a:p>
          <a:p>
            <a:pPr marL="0" marR="0" lvl="0" indent="0" algn="l" rtl="0">
              <a:lnSpc>
                <a:spcPct val="90000"/>
              </a:lnSpc>
              <a:spcBef>
                <a:spcPts val="0"/>
              </a:spcBef>
              <a:spcAft>
                <a:spcPts val="0"/>
              </a:spcAft>
              <a:buClr>
                <a:srgbClr val="1E4E79"/>
              </a:buClr>
              <a:buSzPct val="25000"/>
              <a:buFont typeface="Arial"/>
              <a:buNone/>
            </a:pPr>
            <a:endParaRPr sz="600"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よく利用する処理をボックスにすることでいちいちゼロからボックスを組み合わせる必要がなくなりますし、処理の形だけ固定しておいて中の値だけを自由に変更したりなどが出来るようになります。</a:t>
            </a:r>
          </a:p>
          <a:p>
            <a:pPr marL="0" marR="0" lvl="0" indent="0" algn="l" rtl="0">
              <a:lnSpc>
                <a:spcPct val="90000"/>
              </a:lnSpc>
              <a:spcBef>
                <a:spcPts val="0"/>
              </a:spcBef>
              <a:spcAft>
                <a:spcPts val="0"/>
              </a:spcAft>
              <a:buClr>
                <a:srgbClr val="1E4E79"/>
              </a:buClr>
              <a:buSzPct val="25000"/>
              <a:buFont typeface="Arial"/>
              <a:buNone/>
            </a:pPr>
            <a:endParaRPr sz="600"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ここでは例として、音声認識と応答処理を１つのボックスにまとめてみます。</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マウスドラッグにより、新たにボックスとしてまとめたいボックスをまとめて選択します。</a:t>
            </a:r>
          </a:p>
        </p:txBody>
      </p:sp>
      <p:sp>
        <p:nvSpPr>
          <p:cNvPr id="433" name="Shape 43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t>独自ボックスの作成</a:t>
            </a:r>
          </a:p>
        </p:txBody>
      </p:sp>
      <p:sp>
        <p:nvSpPr>
          <p:cNvPr id="434" name="Shape 43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46</a:t>
            </a:fld>
            <a:endParaRPr lang="en-US"/>
          </a:p>
        </p:txBody>
      </p:sp>
      <p:sp>
        <p:nvSpPr>
          <p:cNvPr id="435" name="Shape 435"/>
          <p:cNvSpPr txBox="1"/>
          <p:nvPr/>
        </p:nvSpPr>
        <p:spPr>
          <a:xfrm>
            <a:off x="1161623" y="4127684"/>
            <a:ext cx="5278200" cy="24848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436" name="Shape 436"/>
          <p:cNvSpPr/>
          <p:nvPr/>
        </p:nvSpPr>
        <p:spPr>
          <a:xfrm rot="3105515">
            <a:off x="6342924" y="6652005"/>
            <a:ext cx="538954" cy="345216"/>
          </a:xfrm>
          <a:prstGeom prst="leftArrow">
            <a:avLst>
              <a:gd name="adj1" fmla="val 22626"/>
              <a:gd name="adj2" fmla="val 91020"/>
            </a:avLst>
          </a:prstGeom>
          <a:solidFill>
            <a:srgbClr val="000000"/>
          </a:solidFill>
          <a:ln w="19050" cap="flat" cmpd="sng">
            <a:solidFill>
              <a:schemeClr val="dk2"/>
            </a:solidFill>
            <a:prstDash val="solid"/>
            <a:round/>
            <a:headEnd type="none" w="med" len="med"/>
            <a:tailEnd type="none" w="med" len="med"/>
          </a:ln>
        </p:spPr>
        <p:txBody>
          <a:bodyPr lIns="64650" tIns="64650" rIns="64650" bIns="64650" anchor="ctr" anchorCtr="0">
            <a:noAutofit/>
          </a:bodyPr>
          <a:lstStyle/>
          <a:p>
            <a:pPr lvl="0">
              <a:spcBef>
                <a:spcPts val="0"/>
              </a:spcBef>
              <a:buNone/>
            </a:pPr>
            <a:endParaRPr/>
          </a:p>
        </p:txBody>
      </p:sp>
      <p:sp>
        <p:nvSpPr>
          <p:cNvPr id="437" name="Shape 437"/>
          <p:cNvSpPr txBox="1"/>
          <p:nvPr/>
        </p:nvSpPr>
        <p:spPr>
          <a:xfrm>
            <a:off x="7581349" y="4297929"/>
            <a:ext cx="2752799" cy="15768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まず、マウスでまとめたいボックスを範囲ドラッグします。</a:t>
            </a:r>
          </a:p>
        </p:txBody>
      </p:sp>
      <p:pic>
        <p:nvPicPr>
          <p:cNvPr id="438" name="Shape 43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39" name="Shape 439"/>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2144776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443"/>
        <p:cNvGrpSpPr/>
        <p:nvPr/>
      </p:nvGrpSpPr>
      <p:grpSpPr>
        <a:xfrm>
          <a:off x="0" y="0"/>
          <a:ext cx="0" cy="0"/>
          <a:chOff x="0" y="0"/>
          <a:chExt cx="0" cy="0"/>
        </a:xfrm>
      </p:grpSpPr>
      <p:pic>
        <p:nvPicPr>
          <p:cNvPr id="444" name="Shape 444"/>
          <p:cNvPicPr preferRelativeResize="0"/>
          <p:nvPr/>
        </p:nvPicPr>
        <p:blipFill>
          <a:blip r:embed="rId3">
            <a:alphaModFix/>
          </a:blip>
          <a:stretch>
            <a:fillRect/>
          </a:stretch>
        </p:blipFill>
        <p:spPr>
          <a:xfrm>
            <a:off x="5740462" y="4202492"/>
            <a:ext cx="3527999" cy="2262378"/>
          </a:xfrm>
          <a:prstGeom prst="rect">
            <a:avLst/>
          </a:prstGeom>
          <a:noFill/>
          <a:ln>
            <a:noFill/>
          </a:ln>
        </p:spPr>
      </p:pic>
      <p:sp>
        <p:nvSpPr>
          <p:cNvPr id="445" name="Shape 445"/>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endParaRPr/>
          </a:p>
        </p:txBody>
      </p:sp>
      <p:sp>
        <p:nvSpPr>
          <p:cNvPr id="446" name="Shape 446"/>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dirty="0"/>
              <a:t>次に、選択したボックスを</a:t>
            </a:r>
            <a:r>
              <a:rPr lang="en-US" sz="1700" b="0" i="0" u="none" strike="noStrike" cap="none" dirty="0">
                <a:solidFill>
                  <a:srgbClr val="1E4E79"/>
                </a:solidFill>
                <a:sym typeface="Arial"/>
              </a:rPr>
              <a:t>右クリックし、[</a:t>
            </a:r>
            <a:r>
              <a:rPr lang="en-US" sz="1700" b="0" i="0" u="none" strike="noStrike" cap="none" dirty="0">
                <a:solidFill>
                  <a:srgbClr val="00B0F0"/>
                </a:solidFill>
                <a:sym typeface="Arial"/>
              </a:rPr>
              <a:t>ボックス変換</a:t>
            </a:r>
            <a:r>
              <a:rPr lang="en-US" sz="1700" b="0" i="0" u="none" strike="noStrike" cap="none" dirty="0">
                <a:solidFill>
                  <a:srgbClr val="1E4E79"/>
                </a:solidFill>
                <a:sym typeface="Arial"/>
              </a:rPr>
              <a:t>]</a:t>
            </a:r>
            <a:r>
              <a:rPr lang="en-US" dirty="0"/>
              <a:t>を</a:t>
            </a:r>
            <a:r>
              <a:rPr lang="en-US" sz="1700" b="0" i="0" u="none" strike="noStrike" cap="none" dirty="0">
                <a:solidFill>
                  <a:srgbClr val="1E4E79"/>
                </a:solidFill>
                <a:sym typeface="Arial"/>
              </a:rPr>
              <a:t>クリックします。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すると、新たに作るボックスの情報を問い合わせる</a:t>
            </a:r>
            <a:r>
              <a:rPr lang="en-US" dirty="0"/>
              <a:t>ウィンドウ</a:t>
            </a:r>
            <a:r>
              <a:rPr lang="en-US" sz="1700" b="0" i="0" u="none" strike="noStrike" cap="none" dirty="0">
                <a:solidFill>
                  <a:srgbClr val="1E4E79"/>
                </a:solidFill>
                <a:sym typeface="Arial"/>
              </a:rPr>
              <a:t>が表示されるので、</a:t>
            </a:r>
          </a:p>
          <a:p>
            <a:pPr marL="0" marR="0" lvl="0" indent="0" algn="l" rtl="0">
              <a:lnSpc>
                <a:spcPct val="90000"/>
              </a:lnSpc>
              <a:spcBef>
                <a:spcPts val="0"/>
              </a:spcBef>
              <a:spcAft>
                <a:spcPts val="0"/>
              </a:spcAft>
              <a:buClr>
                <a:srgbClr val="1E4E79"/>
              </a:buClr>
              <a:buSzPct val="25000"/>
              <a:buFont typeface="Arial"/>
              <a:buNone/>
            </a:pPr>
            <a:r>
              <a:rPr lang="en-US" dirty="0"/>
              <a:t>任意の</a:t>
            </a:r>
            <a:r>
              <a:rPr lang="en-US" sz="1700" b="0" i="0" u="none" strike="noStrike" cap="none" dirty="0">
                <a:solidFill>
                  <a:srgbClr val="1E4E79"/>
                </a:solidFill>
                <a:sym typeface="Arial"/>
              </a:rPr>
              <a:t>名前や説明を設定します。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OK]ボタンを押すと新たなボックスとして１つにまとめられます。このボックスをダブルクリックすると、先ほど選択したボックス群がこのボックスの中に入っていることが分かります。つまり、新たなフローダイアグラムボックスを定義できたということです</a:t>
            </a:r>
            <a:r>
              <a:rPr lang="en-US" dirty="0"/>
              <a:t>。</a:t>
            </a:r>
          </a:p>
        </p:txBody>
      </p:sp>
      <p:sp>
        <p:nvSpPr>
          <p:cNvPr id="447" name="Shape 447"/>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pic>
        <p:nvPicPr>
          <p:cNvPr id="448" name="Shape 448"/>
          <p:cNvPicPr preferRelativeResize="0"/>
          <p:nvPr/>
        </p:nvPicPr>
        <p:blipFill rotWithShape="1">
          <a:blip r:embed="rId3">
            <a:alphaModFix/>
          </a:blip>
          <a:srcRect/>
          <a:stretch/>
        </p:blipFill>
        <p:spPr>
          <a:xfrm>
            <a:off x="2423565" y="3950230"/>
            <a:ext cx="2229900" cy="2766899"/>
          </a:xfrm>
          <a:prstGeom prst="rect">
            <a:avLst/>
          </a:prstGeom>
          <a:noFill/>
          <a:ln>
            <a:noFill/>
          </a:ln>
        </p:spPr>
      </p:pic>
      <p:sp>
        <p:nvSpPr>
          <p:cNvPr id="449" name="Shape 449"/>
          <p:cNvSpPr txBox="1"/>
          <p:nvPr/>
        </p:nvSpPr>
        <p:spPr>
          <a:xfrm>
            <a:off x="3442303" y="6377814"/>
            <a:ext cx="655800" cy="2457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450" name="Shape 450"/>
          <p:cNvSpPr txBox="1"/>
          <p:nvPr/>
        </p:nvSpPr>
        <p:spPr>
          <a:xfrm>
            <a:off x="6700192" y="4910274"/>
            <a:ext cx="1249799" cy="10241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451" name="Shape 451"/>
          <p:cNvCxnSpPr>
            <a:stCxn id="448" idx="3"/>
          </p:cNvCxnSpPr>
          <p:nvPr/>
        </p:nvCxnSpPr>
        <p:spPr>
          <a:xfrm>
            <a:off x="4653465" y="5333680"/>
            <a:ext cx="778200" cy="0"/>
          </a:xfrm>
          <a:prstGeom prst="straightConnector1">
            <a:avLst/>
          </a:prstGeom>
          <a:noFill/>
          <a:ln w="76200" cap="flat" cmpd="sng">
            <a:solidFill>
              <a:srgbClr val="000000"/>
            </a:solidFill>
            <a:prstDash val="solid"/>
            <a:round/>
            <a:headEnd type="none" w="med" len="med"/>
            <a:tailEnd type="triangle" w="lg" len="lg"/>
          </a:ln>
        </p:spPr>
      </p:cxnSp>
      <p:sp>
        <p:nvSpPr>
          <p:cNvPr id="453" name="Shape 453"/>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47</a:t>
            </a:fld>
            <a:endParaRPr lang="en-US"/>
          </a:p>
        </p:txBody>
      </p:sp>
      <p:pic>
        <p:nvPicPr>
          <p:cNvPr id="454" name="Shape 454"/>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55" name="Shape 455"/>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919168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Clr>
                <a:srgbClr val="1E4E79"/>
              </a:buClr>
              <a:buSzPct val="25000"/>
              <a:buFont typeface="Arial"/>
              <a:buNone/>
            </a:pPr>
            <a:r>
              <a:rPr lang="en-US" dirty="0"/>
              <a:t>先ほど作成したフローダイアグラムボックスには問題点があります。</a:t>
            </a:r>
          </a:p>
          <a:p>
            <a:pPr marL="0" lvl="0" indent="0" rtl="0">
              <a:spcBef>
                <a:spcPts val="0"/>
              </a:spcBef>
              <a:buClr>
                <a:srgbClr val="1E4E79"/>
              </a:buClr>
              <a:buSzPct val="25000"/>
              <a:buFont typeface="Arial"/>
              <a:buNone/>
            </a:pPr>
            <a:r>
              <a:rPr lang="en-US" dirty="0"/>
              <a:t>なんとボックスの出力がありません。</a:t>
            </a:r>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r>
              <a:rPr lang="en-US" dirty="0"/>
              <a:t>[ボックス変換]を行う際、まとめるボックスの前後に配線されている入出力がある場合、</a:t>
            </a:r>
          </a:p>
          <a:p>
            <a:pPr marL="0" lvl="0" indent="0" rtl="0">
              <a:spcBef>
                <a:spcPts val="0"/>
              </a:spcBef>
              <a:buClr>
                <a:srgbClr val="1E4E79"/>
              </a:buClr>
              <a:buSzPct val="25000"/>
              <a:buFont typeface="Arial"/>
              <a:buNone/>
            </a:pPr>
            <a:r>
              <a:rPr lang="en-US" dirty="0"/>
              <a:t>フローダイアグラムにも自動的に入出力が作成されますが、</a:t>
            </a:r>
          </a:p>
          <a:p>
            <a:pPr marL="0" lvl="0" indent="0" rtl="0">
              <a:spcBef>
                <a:spcPts val="0"/>
              </a:spcBef>
              <a:buClr>
                <a:srgbClr val="1E4E79"/>
              </a:buClr>
              <a:buSzPct val="25000"/>
              <a:buFont typeface="Arial"/>
              <a:buNone/>
            </a:pPr>
            <a:r>
              <a:rPr lang="en-US" dirty="0"/>
              <a:t>先ほどのページでは出力に線を繋いでいなかったため、出力が作成されませんでした。</a:t>
            </a:r>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r>
              <a:rPr lang="en-US" dirty="0"/>
              <a:t>取り消し(</a:t>
            </a:r>
            <a:r>
              <a:rPr lang="en-US" dirty="0" err="1"/>
              <a:t>Ctrl+Z</a:t>
            </a:r>
            <a:r>
              <a:rPr lang="en-US" dirty="0"/>
              <a:t>)を行って配線しなおしてからまた[ボックス変換]を行っても良いですが、</a:t>
            </a:r>
          </a:p>
          <a:p>
            <a:pPr marL="0" lvl="0" indent="0" rtl="0">
              <a:spcBef>
                <a:spcPts val="0"/>
              </a:spcBef>
              <a:buClr>
                <a:srgbClr val="1E4E79"/>
              </a:buClr>
              <a:buSzPct val="25000"/>
              <a:buFont typeface="Arial"/>
              <a:buNone/>
            </a:pPr>
            <a:r>
              <a:rPr lang="en-US" dirty="0"/>
              <a:t>今回はすでに作成されているボックスの出力を新たに作成してみましょう。</a:t>
            </a:r>
          </a:p>
          <a:p>
            <a:pPr marL="0" marR="0" lvl="0" indent="0" algn="l" rtl="0">
              <a:lnSpc>
                <a:spcPct val="90000"/>
              </a:lnSpc>
              <a:spcBef>
                <a:spcPts val="0"/>
              </a:spcBef>
              <a:spcAft>
                <a:spcPts val="0"/>
              </a:spcAft>
              <a:buClr>
                <a:srgbClr val="1E4E79"/>
              </a:buClr>
              <a:buSzPct val="25000"/>
              <a:buFont typeface="Arial"/>
              <a:buNone/>
            </a:pPr>
            <a:endParaRPr dirty="0"/>
          </a:p>
        </p:txBody>
      </p:sp>
      <p:pic>
        <p:nvPicPr>
          <p:cNvPr id="461" name="Shape 461"/>
          <p:cNvPicPr preferRelativeResize="0"/>
          <p:nvPr/>
        </p:nvPicPr>
        <p:blipFill>
          <a:blip r:embed="rId3">
            <a:alphaModFix/>
          </a:blip>
          <a:stretch>
            <a:fillRect/>
          </a:stretch>
        </p:blipFill>
        <p:spPr>
          <a:xfrm>
            <a:off x="7265546" y="3915907"/>
            <a:ext cx="2704007" cy="1612916"/>
          </a:xfrm>
          <a:prstGeom prst="rect">
            <a:avLst/>
          </a:prstGeom>
          <a:noFill/>
          <a:ln>
            <a:noFill/>
          </a:ln>
        </p:spPr>
      </p:pic>
      <p:sp>
        <p:nvSpPr>
          <p:cNvPr id="462" name="Shape 462"/>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ボックスに入出力を追加する（1/3）</a:t>
            </a:r>
          </a:p>
        </p:txBody>
      </p:sp>
      <p:sp>
        <p:nvSpPr>
          <p:cNvPr id="463" name="Shape 46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sp>
        <p:nvSpPr>
          <p:cNvPr id="464" name="Shape 464"/>
          <p:cNvSpPr txBox="1"/>
          <p:nvPr/>
        </p:nvSpPr>
        <p:spPr>
          <a:xfrm>
            <a:off x="8578296" y="4298954"/>
            <a:ext cx="478500" cy="676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465" name="Shape 465"/>
          <p:cNvCxnSpPr>
            <a:stCxn id="466" idx="3"/>
          </p:cNvCxnSpPr>
          <p:nvPr/>
        </p:nvCxnSpPr>
        <p:spPr>
          <a:xfrm>
            <a:off x="6480863" y="4722364"/>
            <a:ext cx="778200" cy="0"/>
          </a:xfrm>
          <a:prstGeom prst="straightConnector1">
            <a:avLst/>
          </a:prstGeom>
          <a:noFill/>
          <a:ln w="76200" cap="flat" cmpd="sng">
            <a:solidFill>
              <a:srgbClr val="000000"/>
            </a:solidFill>
            <a:prstDash val="solid"/>
            <a:round/>
            <a:headEnd type="none" w="med" len="med"/>
            <a:tailEnd type="triangle" w="lg" len="lg"/>
          </a:ln>
        </p:spPr>
      </p:cxnSp>
      <p:sp>
        <p:nvSpPr>
          <p:cNvPr id="468" name="Shape 46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48</a:t>
            </a:fld>
            <a:endParaRPr lang="en-US"/>
          </a:p>
        </p:txBody>
      </p:sp>
      <p:pic>
        <p:nvPicPr>
          <p:cNvPr id="466" name="Shape 466"/>
          <p:cNvPicPr preferRelativeResize="0"/>
          <p:nvPr/>
        </p:nvPicPr>
        <p:blipFill rotWithShape="1">
          <a:blip r:embed="rId3">
            <a:alphaModFix/>
          </a:blip>
          <a:srcRect/>
          <a:stretch/>
        </p:blipFill>
        <p:spPr>
          <a:xfrm>
            <a:off x="4250963" y="3338914"/>
            <a:ext cx="2229900" cy="2766899"/>
          </a:xfrm>
          <a:prstGeom prst="rect">
            <a:avLst/>
          </a:prstGeom>
          <a:noFill/>
          <a:ln>
            <a:noFill/>
          </a:ln>
        </p:spPr>
      </p:pic>
      <p:sp>
        <p:nvSpPr>
          <p:cNvPr id="469" name="Shape 469"/>
          <p:cNvSpPr txBox="1"/>
          <p:nvPr/>
        </p:nvSpPr>
        <p:spPr>
          <a:xfrm>
            <a:off x="5311880" y="5766497"/>
            <a:ext cx="585299" cy="2457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470" name="Shape 470"/>
          <p:cNvPicPr preferRelativeResize="0"/>
          <p:nvPr/>
        </p:nvPicPr>
        <p:blipFill>
          <a:blip r:embed="rId3">
            <a:alphaModFix/>
          </a:blip>
          <a:stretch>
            <a:fillRect/>
          </a:stretch>
        </p:blipFill>
        <p:spPr>
          <a:xfrm>
            <a:off x="237298" y="4129840"/>
            <a:ext cx="3199353" cy="1362560"/>
          </a:xfrm>
          <a:prstGeom prst="rect">
            <a:avLst/>
          </a:prstGeom>
          <a:noFill/>
          <a:ln>
            <a:noFill/>
          </a:ln>
        </p:spPr>
      </p:pic>
      <p:cxnSp>
        <p:nvCxnSpPr>
          <p:cNvPr id="471" name="Shape 471"/>
          <p:cNvCxnSpPr/>
          <p:nvPr/>
        </p:nvCxnSpPr>
        <p:spPr>
          <a:xfrm>
            <a:off x="3436971" y="4722369"/>
            <a:ext cx="778200" cy="0"/>
          </a:xfrm>
          <a:prstGeom prst="straightConnector1">
            <a:avLst/>
          </a:prstGeom>
          <a:noFill/>
          <a:ln w="76200" cap="flat" cmpd="sng">
            <a:solidFill>
              <a:srgbClr val="000000"/>
            </a:solidFill>
            <a:prstDash val="solid"/>
            <a:round/>
            <a:headEnd type="none" w="med" len="med"/>
            <a:tailEnd type="triangle" w="lg" len="lg"/>
          </a:ln>
        </p:spPr>
      </p:cxnSp>
      <p:sp>
        <p:nvSpPr>
          <p:cNvPr id="472" name="Shape 472"/>
          <p:cNvSpPr txBox="1"/>
          <p:nvPr/>
        </p:nvSpPr>
        <p:spPr>
          <a:xfrm>
            <a:off x="2714880" y="4415939"/>
            <a:ext cx="317699" cy="7628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473" name="Shape 47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74" name="Shape 474"/>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66809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a:t>先ほど作成したフローダイアグラムボックスを右クリックし、[</a:t>
            </a:r>
            <a:r>
              <a:rPr lang="en-US">
                <a:solidFill>
                  <a:srgbClr val="00B0F0"/>
                </a:solidFill>
              </a:rPr>
              <a:t>ボックスを編集</a:t>
            </a:r>
            <a:r>
              <a:rPr lang="en-US"/>
              <a:t>]を選択します。</a:t>
            </a:r>
          </a:p>
          <a:p>
            <a:pPr marL="0" lvl="0" indent="0" rtl="0">
              <a:spcBef>
                <a:spcPts val="0"/>
              </a:spcBef>
              <a:buClr>
                <a:srgbClr val="1E4E79"/>
              </a:buClr>
              <a:buSzPct val="25000"/>
              <a:buFont typeface="Arial"/>
              <a:buNone/>
            </a:pPr>
            <a:r>
              <a:rPr lang="en-US"/>
              <a:t>ボックスの編集ダイアログが表示されるので、出力の追加[+]ボタンをクリックします。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出力の新規追加ダイアログが表示されるので、Nameには</a:t>
            </a:r>
            <a:r>
              <a:rPr lang="en-US">
                <a:solidFill>
                  <a:srgbClr val="00B0F0"/>
                </a:solidFill>
              </a:rPr>
              <a:t>output1</a:t>
            </a:r>
            <a:r>
              <a:rPr lang="en-US"/>
              <a:t>、Typeはバン、Natureは</a:t>
            </a:r>
            <a:r>
              <a:rPr lang="en-US">
                <a:solidFill>
                  <a:srgbClr val="00B0F0"/>
                </a:solidFill>
              </a:rPr>
              <a:t>onStopped</a:t>
            </a:r>
            <a:r>
              <a:rPr lang="en-US"/>
              <a:t>に変更し、OKボタンをクリックします。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同様に、</a:t>
            </a:r>
            <a:r>
              <a:rPr lang="en-US">
                <a:solidFill>
                  <a:srgbClr val="00B0F0"/>
                </a:solidFill>
              </a:rPr>
              <a:t>output2</a:t>
            </a:r>
            <a:r>
              <a:rPr lang="en-US"/>
              <a:t>も作成してOKボタンをクリックすることで無事にフローダイアグラムボックスに</a:t>
            </a:r>
          </a:p>
          <a:p>
            <a:pPr marL="0" marR="0" lvl="0" indent="0" algn="l" rtl="0">
              <a:lnSpc>
                <a:spcPct val="90000"/>
              </a:lnSpc>
              <a:spcBef>
                <a:spcPts val="0"/>
              </a:spcBef>
              <a:spcAft>
                <a:spcPts val="0"/>
              </a:spcAft>
              <a:buClr>
                <a:srgbClr val="1E4E79"/>
              </a:buClr>
              <a:buSzPct val="25000"/>
              <a:buFont typeface="Arial"/>
              <a:buNone/>
            </a:pPr>
            <a:r>
              <a:rPr lang="en-US"/>
              <a:t>onStopped出力が２つ出来ました。</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念のため、出力アイコンの上にマウスを乗せて名前や概要を確認してみましょう。</a:t>
            </a:r>
          </a:p>
        </p:txBody>
      </p:sp>
      <p:pic>
        <p:nvPicPr>
          <p:cNvPr id="480" name="Shape 480"/>
          <p:cNvPicPr preferRelativeResize="0"/>
          <p:nvPr/>
        </p:nvPicPr>
        <p:blipFill>
          <a:blip r:embed="rId3">
            <a:alphaModFix/>
          </a:blip>
          <a:stretch>
            <a:fillRect/>
          </a:stretch>
        </p:blipFill>
        <p:spPr>
          <a:xfrm>
            <a:off x="443873" y="4371844"/>
            <a:ext cx="2159640" cy="2794822"/>
          </a:xfrm>
          <a:prstGeom prst="rect">
            <a:avLst/>
          </a:prstGeom>
          <a:noFill/>
          <a:ln>
            <a:noFill/>
          </a:ln>
        </p:spPr>
      </p:pic>
      <p:sp>
        <p:nvSpPr>
          <p:cNvPr id="481" name="Shape 48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ボックスに入出力を追加する（2/3）</a:t>
            </a:r>
          </a:p>
        </p:txBody>
      </p:sp>
      <p:sp>
        <p:nvSpPr>
          <p:cNvPr id="482" name="Shape 48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cxnSp>
        <p:nvCxnSpPr>
          <p:cNvPr id="483" name="Shape 483"/>
          <p:cNvCxnSpPr/>
          <p:nvPr/>
        </p:nvCxnSpPr>
        <p:spPr>
          <a:xfrm>
            <a:off x="6017318" y="5557844"/>
            <a:ext cx="778200" cy="0"/>
          </a:xfrm>
          <a:prstGeom prst="straightConnector1">
            <a:avLst/>
          </a:prstGeom>
          <a:noFill/>
          <a:ln w="76200" cap="flat" cmpd="sng">
            <a:solidFill>
              <a:srgbClr val="000000"/>
            </a:solidFill>
            <a:prstDash val="solid"/>
            <a:round/>
            <a:headEnd type="none" w="med" len="med"/>
            <a:tailEnd type="triangle" w="lg" len="lg"/>
          </a:ln>
        </p:spPr>
      </p:cxnSp>
      <p:sp>
        <p:nvSpPr>
          <p:cNvPr id="484" name="Shape 48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49</a:t>
            </a:fld>
            <a:endParaRPr lang="en-US"/>
          </a:p>
        </p:txBody>
      </p:sp>
      <p:sp>
        <p:nvSpPr>
          <p:cNvPr id="485" name="Shape 485"/>
          <p:cNvSpPr txBox="1"/>
          <p:nvPr/>
        </p:nvSpPr>
        <p:spPr>
          <a:xfrm>
            <a:off x="1692670" y="6220030"/>
            <a:ext cx="173399" cy="1799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486" name="Shape 486"/>
          <p:cNvPicPr preferRelativeResize="0"/>
          <p:nvPr/>
        </p:nvPicPr>
        <p:blipFill>
          <a:blip r:embed="rId3">
            <a:alphaModFix/>
          </a:blip>
          <a:stretch>
            <a:fillRect/>
          </a:stretch>
        </p:blipFill>
        <p:spPr>
          <a:xfrm>
            <a:off x="3381884" y="4559916"/>
            <a:ext cx="2688089" cy="2418675"/>
          </a:xfrm>
          <a:prstGeom prst="rect">
            <a:avLst/>
          </a:prstGeom>
          <a:noFill/>
          <a:ln>
            <a:noFill/>
          </a:ln>
        </p:spPr>
      </p:pic>
      <p:cxnSp>
        <p:nvCxnSpPr>
          <p:cNvPr id="487" name="Shape 487"/>
          <p:cNvCxnSpPr/>
          <p:nvPr/>
        </p:nvCxnSpPr>
        <p:spPr>
          <a:xfrm>
            <a:off x="2603727" y="5557844"/>
            <a:ext cx="778200" cy="0"/>
          </a:xfrm>
          <a:prstGeom prst="straightConnector1">
            <a:avLst/>
          </a:prstGeom>
          <a:noFill/>
          <a:ln w="76200" cap="flat" cmpd="sng">
            <a:solidFill>
              <a:srgbClr val="000000"/>
            </a:solidFill>
            <a:prstDash val="solid"/>
            <a:round/>
            <a:headEnd type="none" w="med" len="med"/>
            <a:tailEnd type="triangle" w="lg" len="lg"/>
          </a:ln>
        </p:spPr>
      </p:cxnSp>
      <p:pic>
        <p:nvPicPr>
          <p:cNvPr id="488" name="Shape 488"/>
          <p:cNvPicPr preferRelativeResize="0"/>
          <p:nvPr/>
        </p:nvPicPr>
        <p:blipFill>
          <a:blip r:embed="rId3">
            <a:alphaModFix/>
          </a:blip>
          <a:stretch>
            <a:fillRect/>
          </a:stretch>
        </p:blipFill>
        <p:spPr>
          <a:xfrm>
            <a:off x="6848378" y="4985378"/>
            <a:ext cx="3485363" cy="1178576"/>
          </a:xfrm>
          <a:prstGeom prst="rect">
            <a:avLst/>
          </a:prstGeom>
          <a:noFill/>
          <a:ln>
            <a:noFill/>
          </a:ln>
        </p:spPr>
      </p:pic>
      <p:cxnSp>
        <p:nvCxnSpPr>
          <p:cNvPr id="489" name="Shape 489"/>
          <p:cNvCxnSpPr/>
          <p:nvPr/>
        </p:nvCxnSpPr>
        <p:spPr>
          <a:xfrm rot="10800000">
            <a:off x="8100999" y="5218523"/>
            <a:ext cx="132300" cy="213599"/>
          </a:xfrm>
          <a:prstGeom prst="straightConnector1">
            <a:avLst/>
          </a:prstGeom>
          <a:noFill/>
          <a:ln w="38100" cap="flat" cmpd="sng">
            <a:solidFill>
              <a:srgbClr val="000000"/>
            </a:solidFill>
            <a:prstDash val="solid"/>
            <a:round/>
            <a:headEnd type="none" w="med" len="med"/>
            <a:tailEnd type="stealth" w="lg" len="lg"/>
          </a:ln>
        </p:spPr>
      </p:cxnSp>
      <p:pic>
        <p:nvPicPr>
          <p:cNvPr id="490" name="Shape 490"/>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491" name="Shape 491"/>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2088575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4008792" y="1655146"/>
            <a:ext cx="6325200" cy="5430599"/>
          </a:xfrm>
          <a:prstGeom prst="rect">
            <a:avLst/>
          </a:prstGeom>
        </p:spPr>
        <p:txBody>
          <a:bodyPr lIns="64650" tIns="64650" rIns="64650" bIns="64650" anchor="t" anchorCtr="0">
            <a:noAutofit/>
          </a:bodyPr>
          <a:lstStyle/>
          <a:p>
            <a:pPr marL="0" lvl="0" indent="0" rtl="0">
              <a:lnSpc>
                <a:spcPct val="100000"/>
              </a:lnSpc>
              <a:spcBef>
                <a:spcPts val="100"/>
              </a:spcBef>
              <a:buNone/>
            </a:pPr>
            <a:r>
              <a:rPr lang="en-US" sz="1600" dirty="0" err="1"/>
              <a:t>自由度（DOF</a:t>
            </a:r>
            <a:r>
              <a:rPr lang="en-US" sz="1600" dirty="0"/>
              <a:t>）：25</a:t>
            </a:r>
          </a:p>
          <a:p>
            <a:pPr marL="0" lvl="0" indent="0" rtl="0">
              <a:lnSpc>
                <a:spcPct val="100000"/>
              </a:lnSpc>
              <a:spcBef>
                <a:spcPts val="100"/>
              </a:spcBef>
              <a:buNone/>
            </a:pPr>
            <a:r>
              <a:rPr lang="en-US" sz="1600" dirty="0"/>
              <a:t>高さ：57.3cm</a:t>
            </a:r>
          </a:p>
          <a:p>
            <a:pPr marL="0" lvl="0" indent="0" rtl="0">
              <a:lnSpc>
                <a:spcPct val="100000"/>
              </a:lnSpc>
              <a:spcBef>
                <a:spcPts val="100"/>
              </a:spcBef>
              <a:buNone/>
            </a:pPr>
            <a:r>
              <a:rPr lang="en-US" sz="1600" dirty="0"/>
              <a:t>奥行き：31.1cm</a:t>
            </a:r>
          </a:p>
          <a:p>
            <a:pPr marL="0" lvl="0" indent="0" rtl="0">
              <a:lnSpc>
                <a:spcPct val="100000"/>
              </a:lnSpc>
              <a:spcBef>
                <a:spcPts val="100"/>
              </a:spcBef>
              <a:buNone/>
            </a:pPr>
            <a:r>
              <a:rPr lang="en-US" sz="1600" dirty="0"/>
              <a:t>横幅：27.5cm</a:t>
            </a:r>
          </a:p>
          <a:p>
            <a:pPr marL="0" lvl="0" indent="0" rtl="0">
              <a:lnSpc>
                <a:spcPct val="100000"/>
              </a:lnSpc>
              <a:spcBef>
                <a:spcPts val="100"/>
              </a:spcBef>
              <a:buNone/>
            </a:pPr>
            <a:r>
              <a:rPr lang="en-US" sz="1600" dirty="0"/>
              <a:t>重さ：5.2kg</a:t>
            </a:r>
          </a:p>
          <a:p>
            <a:pPr marL="0" lvl="0" indent="0" rtl="0">
              <a:lnSpc>
                <a:spcPct val="100000"/>
              </a:lnSpc>
              <a:spcBef>
                <a:spcPts val="100"/>
              </a:spcBef>
              <a:buNone/>
            </a:pPr>
            <a:endParaRPr sz="1600" dirty="0"/>
          </a:p>
          <a:p>
            <a:pPr marL="0" lvl="0" indent="0" rtl="0">
              <a:lnSpc>
                <a:spcPct val="100000"/>
              </a:lnSpc>
              <a:spcBef>
                <a:spcPts val="100"/>
              </a:spcBef>
              <a:buNone/>
            </a:pPr>
            <a:r>
              <a:rPr lang="en-US" sz="1600" dirty="0">
                <a:solidFill>
                  <a:srgbClr val="1E4E79"/>
                </a:solidFill>
              </a:rPr>
              <a:t>センサー：カメラ2台、マイク4台、超音波、赤外線エミッター及びレシーバー2台、慣性ユニット1台、接触センサー12個、圧力センサー8個（足裏）、各関節に磁気式エンコーダ</a:t>
            </a:r>
          </a:p>
          <a:p>
            <a:pPr marL="0" lvl="0" indent="0" rtl="0">
              <a:lnSpc>
                <a:spcPct val="100000"/>
              </a:lnSpc>
              <a:spcBef>
                <a:spcPts val="100"/>
              </a:spcBef>
              <a:buNone/>
            </a:pPr>
            <a:r>
              <a:rPr lang="en-US" sz="1600" dirty="0">
                <a:solidFill>
                  <a:srgbClr val="1E4E79"/>
                </a:solidFill>
              </a:rPr>
              <a:t>その他：音声合成装置、LEDライト、ハイファイスピーカー2台</a:t>
            </a:r>
            <a:r>
              <a:rPr lang="en-US" sz="1600" dirty="0"/>
              <a:t>	</a:t>
            </a:r>
          </a:p>
          <a:p>
            <a:pPr marL="0" lvl="0" indent="0" rtl="0">
              <a:lnSpc>
                <a:spcPct val="115000"/>
              </a:lnSpc>
              <a:spcBef>
                <a:spcPts val="100"/>
              </a:spcBef>
              <a:buNone/>
            </a:pPr>
            <a:endParaRPr sz="1600" dirty="0"/>
          </a:p>
          <a:p>
            <a:pPr marL="0" lvl="0" indent="0" rtl="0">
              <a:lnSpc>
                <a:spcPct val="115000"/>
              </a:lnSpc>
              <a:spcBef>
                <a:spcPts val="100"/>
              </a:spcBef>
              <a:buNone/>
            </a:pPr>
            <a:r>
              <a:rPr lang="en-US" sz="1600" dirty="0">
                <a:solidFill>
                  <a:srgbClr val="1E4E79"/>
                </a:solidFill>
              </a:rPr>
              <a:t>CPU：ATOM Z530</a:t>
            </a:r>
          </a:p>
          <a:p>
            <a:pPr marL="0" lvl="0" indent="-50800" rtl="0">
              <a:lnSpc>
                <a:spcPct val="115000"/>
              </a:lnSpc>
              <a:spcBef>
                <a:spcPts val="100"/>
              </a:spcBef>
              <a:buClr>
                <a:schemeClr val="dk1"/>
              </a:buClr>
              <a:buSzPct val="50000"/>
              <a:buFont typeface="Arial"/>
              <a:buNone/>
            </a:pPr>
            <a:r>
              <a:rPr lang="en-US" sz="1600" dirty="0">
                <a:solidFill>
                  <a:srgbClr val="1E4E79"/>
                </a:solidFill>
              </a:rPr>
              <a:t>RAM：1GB</a:t>
            </a:r>
          </a:p>
          <a:p>
            <a:pPr marL="0" lvl="0" indent="-50800" rtl="0">
              <a:lnSpc>
                <a:spcPct val="115000"/>
              </a:lnSpc>
              <a:spcBef>
                <a:spcPts val="100"/>
              </a:spcBef>
              <a:buClr>
                <a:schemeClr val="dk1"/>
              </a:buClr>
              <a:buSzPct val="50000"/>
              <a:buFont typeface="Arial"/>
              <a:buNone/>
            </a:pPr>
            <a:r>
              <a:rPr lang="en-US" sz="1600" dirty="0" err="1">
                <a:solidFill>
                  <a:srgbClr val="1E4E79"/>
                </a:solidFill>
              </a:rPr>
              <a:t>OS：Gentoo</a:t>
            </a:r>
            <a:r>
              <a:rPr lang="en-US" sz="1600" dirty="0">
                <a:solidFill>
                  <a:srgbClr val="1E4E79"/>
                </a:solidFill>
              </a:rPr>
              <a:t> </a:t>
            </a:r>
            <a:r>
              <a:rPr lang="en-US" sz="1600" dirty="0" err="1">
                <a:solidFill>
                  <a:srgbClr val="1E4E79"/>
                </a:solidFill>
              </a:rPr>
              <a:t>LinuxベースのNAOqi</a:t>
            </a:r>
            <a:r>
              <a:rPr lang="en-US" sz="1600" dirty="0">
                <a:solidFill>
                  <a:srgbClr val="1E4E79"/>
                </a:solidFill>
              </a:rPr>
              <a:t> OS</a:t>
            </a:r>
          </a:p>
          <a:p>
            <a:pPr marL="0" lvl="0" indent="-50800" rtl="0">
              <a:lnSpc>
                <a:spcPct val="115000"/>
              </a:lnSpc>
              <a:spcBef>
                <a:spcPts val="100"/>
              </a:spcBef>
              <a:buClr>
                <a:schemeClr val="dk1"/>
              </a:buClr>
              <a:buSzPct val="50000"/>
              <a:buFont typeface="Arial"/>
              <a:buNone/>
            </a:pPr>
            <a:r>
              <a:rPr lang="en-US" sz="1600" dirty="0" err="1">
                <a:solidFill>
                  <a:srgbClr val="1E4E79"/>
                </a:solidFill>
              </a:rPr>
              <a:t>セカンドCPU（胴体部分に位置</a:t>
            </a:r>
            <a:r>
              <a:rPr lang="en-US" sz="1600" dirty="0">
                <a:solidFill>
                  <a:srgbClr val="1E4E79"/>
                </a:solidFill>
              </a:rPr>
              <a:t>）：PIC</a:t>
            </a:r>
          </a:p>
          <a:p>
            <a:pPr marL="0" lvl="0" indent="-50800" rtl="0">
              <a:lnSpc>
                <a:spcPct val="115000"/>
              </a:lnSpc>
              <a:spcBef>
                <a:spcPts val="100"/>
              </a:spcBef>
              <a:buClr>
                <a:schemeClr val="dk1"/>
              </a:buClr>
              <a:buSzPct val="50000"/>
              <a:buFont typeface="Arial"/>
              <a:buNone/>
            </a:pPr>
            <a:r>
              <a:rPr lang="en-US" sz="1600" dirty="0">
                <a:solidFill>
                  <a:srgbClr val="1E4E79"/>
                </a:solidFill>
              </a:rPr>
              <a:t>バッテリー：27.6W（使用状況により、約1時間前後稼動。ホットプラグによるスワップ充電、充電器を繋ぎながらの使用も可能）</a:t>
            </a:r>
          </a:p>
          <a:p>
            <a:pPr marL="0" lvl="0" indent="0">
              <a:lnSpc>
                <a:spcPct val="100000"/>
              </a:lnSpc>
              <a:spcBef>
                <a:spcPts val="100"/>
              </a:spcBef>
              <a:buNone/>
            </a:pPr>
            <a:endParaRPr sz="1600" dirty="0"/>
          </a:p>
        </p:txBody>
      </p:sp>
      <p:sp>
        <p:nvSpPr>
          <p:cNvPr id="50" name="Shape 50"/>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lvl="0" rtl="0">
              <a:spcBef>
                <a:spcPts val="0"/>
              </a:spcBef>
              <a:buNone/>
            </a:pPr>
            <a:endParaRPr dirty="0"/>
          </a:p>
        </p:txBody>
      </p:sp>
      <p:sp>
        <p:nvSpPr>
          <p:cNvPr id="51" name="Shape 51"/>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lvl="0">
              <a:spcBef>
                <a:spcPts val="0"/>
              </a:spcBef>
              <a:buNone/>
            </a:pPr>
            <a:r>
              <a:rPr lang="en-US"/>
              <a:t>NAOのハードウェア仕様</a:t>
            </a:r>
          </a:p>
        </p:txBody>
      </p:sp>
      <p:sp>
        <p:nvSpPr>
          <p:cNvPr id="52" name="Shape 5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5</a:t>
            </a:fld>
            <a:endParaRPr lang="en-US"/>
          </a:p>
        </p:txBody>
      </p:sp>
      <p:pic>
        <p:nvPicPr>
          <p:cNvPr id="53" name="Shape 53"/>
          <p:cNvPicPr preferRelativeResize="0"/>
          <p:nvPr/>
        </p:nvPicPr>
        <p:blipFill>
          <a:blip r:embed="rId3">
            <a:alphaModFix/>
          </a:blip>
          <a:stretch>
            <a:fillRect/>
          </a:stretch>
        </p:blipFill>
        <p:spPr>
          <a:xfrm>
            <a:off x="387514" y="1655167"/>
            <a:ext cx="3513151" cy="5493971"/>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652"/>
        <p:cNvGrpSpPr/>
        <p:nvPr/>
      </p:nvGrpSpPr>
      <p:grpSpPr>
        <a:xfrm>
          <a:off x="0" y="0"/>
          <a:ext cx="0" cy="0"/>
          <a:chOff x="0" y="0"/>
          <a:chExt cx="0" cy="0"/>
        </a:xfrm>
      </p:grpSpPr>
      <p:sp>
        <p:nvSpPr>
          <p:cNvPr id="653" name="Shape 653"/>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入出力の記号の意味（1/2）</a:t>
            </a:r>
          </a:p>
        </p:txBody>
      </p:sp>
      <p:sp>
        <p:nvSpPr>
          <p:cNvPr id="654" name="Shape 654"/>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a:t>大規模なアプリケーションを開発する際は、Boxはまだ動いているのか、もう終了しているかの</a:t>
            </a:r>
          </a:p>
          <a:p>
            <a:pPr marL="0" marR="0" lvl="0" indent="0" algn="l" rtl="0">
              <a:lnSpc>
                <a:spcPct val="90000"/>
              </a:lnSpc>
              <a:spcBef>
                <a:spcPts val="0"/>
              </a:spcBef>
              <a:spcAft>
                <a:spcPts val="0"/>
              </a:spcAft>
              <a:buClr>
                <a:srgbClr val="1E4E79"/>
              </a:buClr>
              <a:buSzPct val="25000"/>
              <a:buFont typeface="Arial"/>
              <a:buNone/>
            </a:pPr>
            <a:r>
              <a:rPr lang="en-US"/>
              <a:t>「死活」を考える必要があります。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今まで様々なボックスを使用してきましたが、入出力の種類は以下に分類されます。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また、前回省いていた「▲」や「✕」といった記号についてはそれぞれ以下の名称が付いています。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これらの入出力の挙動や特徴について次のページで解説します。</a:t>
            </a:r>
          </a:p>
        </p:txBody>
      </p:sp>
      <p:sp>
        <p:nvSpPr>
          <p:cNvPr id="655" name="Shape 655"/>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Boxの死活処理を知ろう</a:t>
            </a:r>
          </a:p>
        </p:txBody>
      </p:sp>
      <p:sp>
        <p:nvSpPr>
          <p:cNvPr id="656" name="Shape 65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50</a:t>
            </a:fld>
            <a:endParaRPr lang="en-US"/>
          </a:p>
        </p:txBody>
      </p:sp>
      <p:graphicFrame>
        <p:nvGraphicFramePr>
          <p:cNvPr id="657" name="Shape 657"/>
          <p:cNvGraphicFramePr/>
          <p:nvPr/>
        </p:nvGraphicFramePr>
        <p:xfrm>
          <a:off x="673553" y="3015829"/>
          <a:ext cx="9344900" cy="881250"/>
        </p:xfrm>
        <a:graphic>
          <a:graphicData uri="http://schemas.openxmlformats.org/drawingml/2006/table">
            <a:tbl>
              <a:tblPr>
                <a:noFill/>
                <a:tableStyleId>{EBB7D646-D31D-4435-8363-D747468922E7}</a:tableStyleId>
              </a:tblPr>
              <a:tblGrid>
                <a:gridCol w="2336225"/>
                <a:gridCol w="2336225"/>
                <a:gridCol w="2336225"/>
                <a:gridCol w="2336225"/>
              </a:tblGrid>
              <a:tr h="389675">
                <a:tc gridSpan="4">
                  <a:txBody>
                    <a:bodyPr/>
                    <a:lstStyle/>
                    <a:p>
                      <a:pPr lvl="0" algn="ctr">
                        <a:spcBef>
                          <a:spcPts val="0"/>
                        </a:spcBef>
                        <a:buNone/>
                      </a:pPr>
                      <a:r>
                        <a:rPr lang="en-US" sz="1700">
                          <a:solidFill>
                            <a:schemeClr val="dk2"/>
                          </a:solidFill>
                        </a:rPr>
                        <a:t>入出力の信号に含まれる情報が異なる</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FF2CC"/>
                    </a:solidFill>
                  </a:tcPr>
                </a:tc>
                <a:tc hMerge="1">
                  <a:txBody>
                    <a:bodyPr/>
                    <a:lstStyle/>
                    <a:p>
                      <a:endParaRPr lang="ja-JP"/>
                    </a:p>
                  </a:txBody>
                  <a:tcPr/>
                </a:tc>
                <a:tc hMerge="1">
                  <a:txBody>
                    <a:bodyPr/>
                    <a:lstStyle/>
                    <a:p>
                      <a:endParaRPr lang="ja-JP"/>
                    </a:p>
                  </a:txBody>
                  <a:tcPr/>
                </a:tc>
                <a:tc hMerge="1">
                  <a:txBody>
                    <a:bodyPr/>
                    <a:lstStyle/>
                    <a:p>
                      <a:endParaRPr lang="ja-JP"/>
                    </a:p>
                  </a:txBody>
                  <a:tcPr/>
                </a:tc>
              </a:tr>
              <a:tr h="491575">
                <a:tc>
                  <a:txBody>
                    <a:bodyPr/>
                    <a:lstStyle/>
                    <a:p>
                      <a:pPr lvl="0">
                        <a:spcBef>
                          <a:spcPts val="0"/>
                        </a:spcBef>
                        <a:buNone/>
                      </a:pPr>
                      <a:r>
                        <a:rPr lang="en-US" sz="1700">
                          <a:solidFill>
                            <a:schemeClr val="dk2"/>
                          </a:solidFill>
                        </a:rPr>
                        <a:t>単純</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tcPr>
                </a:tc>
                <a:tc>
                  <a:txBody>
                    <a:bodyPr/>
                    <a:lstStyle/>
                    <a:p>
                      <a:pPr lvl="0">
                        <a:spcBef>
                          <a:spcPts val="0"/>
                        </a:spcBef>
                        <a:buNone/>
                      </a:pPr>
                      <a:r>
                        <a:rPr lang="en-US" sz="1700">
                          <a:solidFill>
                            <a:schemeClr val="dk2"/>
                          </a:solidFill>
                        </a:rPr>
                        <a:t>数値</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tcPr>
                </a:tc>
                <a:tc>
                  <a:txBody>
                    <a:bodyPr/>
                    <a:lstStyle/>
                    <a:p>
                      <a:pPr lvl="0">
                        <a:spcBef>
                          <a:spcPts val="0"/>
                        </a:spcBef>
                        <a:buNone/>
                      </a:pPr>
                      <a:r>
                        <a:rPr lang="en-US" sz="1700">
                          <a:solidFill>
                            <a:schemeClr val="dk2"/>
                          </a:solidFill>
                        </a:rPr>
                        <a:t>文字列</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tcPr>
                </a:tc>
                <a:tc>
                  <a:txBody>
                    <a:bodyPr/>
                    <a:lstStyle/>
                    <a:p>
                      <a:pPr lvl="0">
                        <a:spcBef>
                          <a:spcPts val="0"/>
                        </a:spcBef>
                        <a:buNone/>
                      </a:pPr>
                      <a:r>
                        <a:rPr lang="en-US" sz="1700">
                          <a:solidFill>
                            <a:schemeClr val="dk2"/>
                          </a:solidFill>
                        </a:rPr>
                        <a:t>動的</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tcPr>
                </a:tc>
              </a:tr>
            </a:tbl>
          </a:graphicData>
        </a:graphic>
      </p:graphicFrame>
      <p:graphicFrame>
        <p:nvGraphicFramePr>
          <p:cNvPr id="658" name="Shape 658"/>
          <p:cNvGraphicFramePr/>
          <p:nvPr>
            <p:extLst/>
          </p:nvPr>
        </p:nvGraphicFramePr>
        <p:xfrm>
          <a:off x="681049" y="4951683"/>
          <a:ext cx="9344875" cy="1270925"/>
        </p:xfrm>
        <a:graphic>
          <a:graphicData uri="http://schemas.openxmlformats.org/drawingml/2006/table">
            <a:tbl>
              <a:tblPr>
                <a:noFill/>
                <a:tableStyleId>{EBB7D646-D31D-4435-8363-D747468922E7}</a:tableStyleId>
              </a:tblPr>
              <a:tblGrid>
                <a:gridCol w="1868975"/>
                <a:gridCol w="1868975"/>
                <a:gridCol w="1868975"/>
                <a:gridCol w="1868975"/>
                <a:gridCol w="1868975"/>
              </a:tblGrid>
              <a:tr h="389675">
                <a:tc gridSpan="5">
                  <a:txBody>
                    <a:bodyPr/>
                    <a:lstStyle/>
                    <a:p>
                      <a:pPr lvl="0" algn="ctr" rtl="0">
                        <a:spcBef>
                          <a:spcPts val="0"/>
                        </a:spcBef>
                        <a:buNone/>
                      </a:pPr>
                      <a:r>
                        <a:rPr lang="en-US" sz="1700" dirty="0">
                          <a:solidFill>
                            <a:schemeClr val="dk2"/>
                          </a:solidFill>
                        </a:rPr>
                        <a:t>信号の入出力時の挙動が異なる</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FF2CC"/>
                    </a:solidFill>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r>
              <a:tr h="389675">
                <a:tc gridSpan="3">
                  <a:txBody>
                    <a:bodyPr/>
                    <a:lstStyle/>
                    <a:p>
                      <a:pPr lvl="0" algn="ctr" rtl="0">
                        <a:spcBef>
                          <a:spcPts val="0"/>
                        </a:spcBef>
                        <a:buNone/>
                      </a:pPr>
                      <a:r>
                        <a:rPr lang="en-US" sz="1700">
                          <a:solidFill>
                            <a:schemeClr val="dk2"/>
                          </a:solidFill>
                        </a:rPr>
                        <a:t>入力</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4CCCC"/>
                    </a:solidFill>
                  </a:tcPr>
                </a:tc>
                <a:tc hMerge="1">
                  <a:txBody>
                    <a:bodyPr/>
                    <a:lstStyle/>
                    <a:p>
                      <a:endParaRPr lang="ja-JP"/>
                    </a:p>
                  </a:txBody>
                  <a:tcPr/>
                </a:tc>
                <a:tc hMerge="1">
                  <a:txBody>
                    <a:bodyPr/>
                    <a:lstStyle/>
                    <a:p>
                      <a:endParaRPr lang="ja-JP"/>
                    </a:p>
                  </a:txBody>
                  <a:tcPr/>
                </a:tc>
                <a:tc gridSpan="2">
                  <a:txBody>
                    <a:bodyPr/>
                    <a:lstStyle/>
                    <a:p>
                      <a:pPr lvl="0" algn="ctr">
                        <a:spcBef>
                          <a:spcPts val="0"/>
                        </a:spcBef>
                        <a:buNone/>
                      </a:pPr>
                      <a:r>
                        <a:rPr lang="en-US" sz="1700">
                          <a:solidFill>
                            <a:schemeClr val="dk2"/>
                          </a:solidFill>
                        </a:rPr>
                        <a:t>出力</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CFE2F3"/>
                    </a:solidFill>
                  </a:tcPr>
                </a:tc>
                <a:tc hMerge="1">
                  <a:txBody>
                    <a:bodyPr/>
                    <a:lstStyle/>
                    <a:p>
                      <a:endParaRPr lang="ja-JP"/>
                    </a:p>
                  </a:txBody>
                  <a:tcPr/>
                </a:tc>
              </a:tr>
              <a:tr h="491575">
                <a:tc>
                  <a:txBody>
                    <a:bodyPr/>
                    <a:lstStyle/>
                    <a:p>
                      <a:pPr lvl="0" rtl="0">
                        <a:spcBef>
                          <a:spcPts val="0"/>
                        </a:spcBef>
                        <a:buNone/>
                      </a:pPr>
                      <a:r>
                        <a:rPr lang="en-US" sz="1700">
                          <a:solidFill>
                            <a:schemeClr val="dk2"/>
                          </a:solidFill>
                        </a:rPr>
                        <a:t>onStart</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4CCCC"/>
                    </a:solidFill>
                  </a:tcPr>
                </a:tc>
                <a:tc>
                  <a:txBody>
                    <a:bodyPr/>
                    <a:lstStyle/>
                    <a:p>
                      <a:pPr lvl="0" rtl="0">
                        <a:spcBef>
                          <a:spcPts val="0"/>
                        </a:spcBef>
                        <a:buNone/>
                      </a:pPr>
                      <a:r>
                        <a:rPr lang="en-US" sz="1700">
                          <a:solidFill>
                            <a:schemeClr val="dk2"/>
                          </a:solidFill>
                        </a:rPr>
                        <a:t>onEvent</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4CCCC"/>
                    </a:solidFill>
                  </a:tcPr>
                </a:tc>
                <a:tc>
                  <a:txBody>
                    <a:bodyPr/>
                    <a:lstStyle/>
                    <a:p>
                      <a:pPr lvl="0" rtl="0">
                        <a:spcBef>
                          <a:spcPts val="0"/>
                        </a:spcBef>
                        <a:buNone/>
                      </a:pPr>
                      <a:r>
                        <a:rPr lang="en-US" sz="1700">
                          <a:solidFill>
                            <a:schemeClr val="dk2"/>
                          </a:solidFill>
                        </a:rPr>
                        <a:t>onStop</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F4CCCC"/>
                    </a:solidFill>
                  </a:tcPr>
                </a:tc>
                <a:tc>
                  <a:txBody>
                    <a:bodyPr/>
                    <a:lstStyle/>
                    <a:p>
                      <a:pPr lvl="0" rtl="0">
                        <a:spcBef>
                          <a:spcPts val="0"/>
                        </a:spcBef>
                        <a:buNone/>
                      </a:pPr>
                      <a:r>
                        <a:rPr lang="en-US" sz="1700">
                          <a:solidFill>
                            <a:schemeClr val="dk2"/>
                          </a:solidFill>
                        </a:rPr>
                        <a:t>即時</a:t>
                      </a:r>
                      <a:r>
                        <a:rPr lang="en-US" sz="1300">
                          <a:solidFill>
                            <a:schemeClr val="dk2"/>
                          </a:solidFill>
                        </a:rPr>
                        <a:t>(</a:t>
                      </a:r>
                      <a:r>
                        <a:rPr lang="en-US" sz="1300">
                          <a:solidFill>
                            <a:srgbClr val="44546A"/>
                          </a:solidFill>
                        </a:rPr>
                        <a:t>punctual)</a:t>
                      </a: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CFE2F3"/>
                    </a:solidFill>
                  </a:tcPr>
                </a:tc>
                <a:tc>
                  <a:txBody>
                    <a:bodyPr/>
                    <a:lstStyle/>
                    <a:p>
                      <a:pPr lvl="0" rtl="0">
                        <a:spcBef>
                          <a:spcPts val="0"/>
                        </a:spcBef>
                        <a:buNone/>
                      </a:pPr>
                      <a:r>
                        <a:rPr lang="en-US" sz="1700" dirty="0" err="1">
                          <a:solidFill>
                            <a:schemeClr val="dk2"/>
                          </a:solidFill>
                        </a:rPr>
                        <a:t>onStopped</a:t>
                      </a:r>
                      <a:endParaRPr lang="en-US" sz="1700" dirty="0">
                        <a:solidFill>
                          <a:schemeClr val="dk2"/>
                        </a:solidFill>
                      </a:endParaRPr>
                    </a:p>
                  </a:txBody>
                  <a:tcPr marL="64650" marR="64650" marT="64650" marB="64650" anchor="ctr">
                    <a:lnL w="28575" cap="flat" cmpd="sng">
                      <a:solidFill>
                        <a:srgbClr val="9E9E9E"/>
                      </a:solidFill>
                      <a:prstDash val="solid"/>
                      <a:round/>
                      <a:headEnd type="none" w="med" len="med"/>
                      <a:tailEnd type="none" w="med" len="med"/>
                    </a:lnL>
                    <a:lnR w="28575" cap="flat" cmpd="sng">
                      <a:solidFill>
                        <a:srgbClr val="9E9E9E"/>
                      </a:solidFill>
                      <a:prstDash val="solid"/>
                      <a:round/>
                      <a:headEnd type="none" w="med" len="med"/>
                      <a:tailEnd type="none" w="med" len="med"/>
                    </a:lnR>
                    <a:lnT w="28575" cap="flat" cmpd="sng">
                      <a:solidFill>
                        <a:srgbClr val="9E9E9E"/>
                      </a:solidFill>
                      <a:prstDash val="solid"/>
                      <a:round/>
                      <a:headEnd type="none" w="med" len="med"/>
                      <a:tailEnd type="none" w="med" len="med"/>
                    </a:lnT>
                    <a:lnB w="28575" cap="flat" cmpd="sng">
                      <a:solidFill>
                        <a:srgbClr val="9E9E9E"/>
                      </a:solidFill>
                      <a:prstDash val="solid"/>
                      <a:round/>
                      <a:headEnd type="none" w="med" len="med"/>
                      <a:tailEnd type="none" w="med" len="med"/>
                    </a:lnB>
                    <a:solidFill>
                      <a:srgbClr val="CFE2F3"/>
                    </a:solidFill>
                  </a:tcPr>
                </a:tc>
              </a:tr>
            </a:tbl>
          </a:graphicData>
        </a:graphic>
      </p:graphicFrame>
      <p:pic>
        <p:nvPicPr>
          <p:cNvPr id="659" name="Shape 659"/>
          <p:cNvPicPr preferRelativeResize="0"/>
          <p:nvPr/>
        </p:nvPicPr>
        <p:blipFill>
          <a:blip r:embed="rId3">
            <a:alphaModFix/>
          </a:blip>
          <a:stretch>
            <a:fillRect/>
          </a:stretch>
        </p:blipFill>
        <p:spPr>
          <a:xfrm>
            <a:off x="2012705" y="5766566"/>
            <a:ext cx="497690" cy="437360"/>
          </a:xfrm>
          <a:prstGeom prst="rect">
            <a:avLst/>
          </a:prstGeom>
          <a:noFill/>
          <a:ln>
            <a:noFill/>
          </a:ln>
        </p:spPr>
      </p:pic>
      <p:pic>
        <p:nvPicPr>
          <p:cNvPr id="660" name="Shape 660"/>
          <p:cNvPicPr preferRelativeResize="0"/>
          <p:nvPr/>
        </p:nvPicPr>
        <p:blipFill>
          <a:blip r:embed="rId3">
            <a:alphaModFix/>
          </a:blip>
          <a:stretch>
            <a:fillRect/>
          </a:stretch>
        </p:blipFill>
        <p:spPr>
          <a:xfrm>
            <a:off x="3895292" y="5774116"/>
            <a:ext cx="490150" cy="422278"/>
          </a:xfrm>
          <a:prstGeom prst="rect">
            <a:avLst/>
          </a:prstGeom>
          <a:noFill/>
          <a:ln>
            <a:noFill/>
          </a:ln>
        </p:spPr>
      </p:pic>
      <p:pic>
        <p:nvPicPr>
          <p:cNvPr id="661" name="Shape 661"/>
          <p:cNvPicPr preferRelativeResize="0"/>
          <p:nvPr/>
        </p:nvPicPr>
        <p:blipFill>
          <a:blip r:embed="rId3">
            <a:alphaModFix/>
          </a:blip>
          <a:stretch>
            <a:fillRect/>
          </a:stretch>
        </p:blipFill>
        <p:spPr>
          <a:xfrm>
            <a:off x="5770332" y="5759026"/>
            <a:ext cx="475068" cy="414738"/>
          </a:xfrm>
          <a:prstGeom prst="rect">
            <a:avLst/>
          </a:prstGeom>
          <a:noFill/>
          <a:ln>
            <a:noFill/>
          </a:ln>
        </p:spPr>
      </p:pic>
      <p:pic>
        <p:nvPicPr>
          <p:cNvPr id="662" name="Shape 662"/>
          <p:cNvPicPr preferRelativeResize="0"/>
          <p:nvPr/>
        </p:nvPicPr>
        <p:blipFill>
          <a:blip r:embed="rId3">
            <a:alphaModFix/>
          </a:blip>
          <a:stretch>
            <a:fillRect/>
          </a:stretch>
        </p:blipFill>
        <p:spPr>
          <a:xfrm>
            <a:off x="9473244" y="5785420"/>
            <a:ext cx="505231" cy="399656"/>
          </a:xfrm>
          <a:prstGeom prst="rect">
            <a:avLst/>
          </a:prstGeom>
          <a:noFill/>
          <a:ln>
            <a:noFill/>
          </a:ln>
        </p:spPr>
      </p:pic>
      <p:pic>
        <p:nvPicPr>
          <p:cNvPr id="663" name="Shape 663"/>
          <p:cNvPicPr preferRelativeResize="0"/>
          <p:nvPr/>
        </p:nvPicPr>
        <p:blipFill>
          <a:blip r:embed="rId3">
            <a:alphaModFix/>
          </a:blip>
          <a:stretch>
            <a:fillRect/>
          </a:stretch>
        </p:blipFill>
        <p:spPr>
          <a:xfrm>
            <a:off x="7606705" y="5785417"/>
            <a:ext cx="505231" cy="399656"/>
          </a:xfrm>
          <a:prstGeom prst="rect">
            <a:avLst/>
          </a:prstGeom>
          <a:noFill/>
          <a:ln>
            <a:noFill/>
          </a:ln>
        </p:spPr>
      </p:pic>
      <p:pic>
        <p:nvPicPr>
          <p:cNvPr id="664" name="Shape 664"/>
          <p:cNvPicPr preferRelativeResize="0"/>
          <p:nvPr/>
        </p:nvPicPr>
        <p:blipFill>
          <a:blip r:embed="rId3">
            <a:alphaModFix/>
          </a:blip>
          <a:stretch>
            <a:fillRect/>
          </a:stretch>
        </p:blipFill>
        <p:spPr>
          <a:xfrm>
            <a:off x="1906259" y="3432775"/>
            <a:ext cx="490150" cy="422278"/>
          </a:xfrm>
          <a:prstGeom prst="rect">
            <a:avLst/>
          </a:prstGeom>
          <a:noFill/>
          <a:ln>
            <a:noFill/>
          </a:ln>
        </p:spPr>
      </p:pic>
      <p:pic>
        <p:nvPicPr>
          <p:cNvPr id="665" name="Shape 665"/>
          <p:cNvPicPr preferRelativeResize="0"/>
          <p:nvPr/>
        </p:nvPicPr>
        <p:blipFill>
          <a:blip r:embed="rId3">
            <a:alphaModFix/>
          </a:blip>
          <a:stretch>
            <a:fillRect/>
          </a:stretch>
        </p:blipFill>
        <p:spPr>
          <a:xfrm>
            <a:off x="2426000" y="3444085"/>
            <a:ext cx="505231" cy="399656"/>
          </a:xfrm>
          <a:prstGeom prst="rect">
            <a:avLst/>
          </a:prstGeom>
          <a:noFill/>
          <a:ln>
            <a:noFill/>
          </a:ln>
        </p:spPr>
      </p:pic>
      <p:pic>
        <p:nvPicPr>
          <p:cNvPr id="666" name="Shape 666"/>
          <p:cNvPicPr preferRelativeResize="0"/>
          <p:nvPr/>
        </p:nvPicPr>
        <p:blipFill>
          <a:blip r:embed="rId3">
            <a:alphaModFix/>
          </a:blip>
          <a:stretch>
            <a:fillRect/>
          </a:stretch>
        </p:blipFill>
        <p:spPr>
          <a:xfrm>
            <a:off x="4264478" y="3428323"/>
            <a:ext cx="506830" cy="423615"/>
          </a:xfrm>
          <a:prstGeom prst="rect">
            <a:avLst/>
          </a:prstGeom>
          <a:noFill/>
          <a:ln>
            <a:noFill/>
          </a:ln>
        </p:spPr>
      </p:pic>
      <p:pic>
        <p:nvPicPr>
          <p:cNvPr id="667" name="Shape 667"/>
          <p:cNvPicPr preferRelativeResize="0"/>
          <p:nvPr/>
        </p:nvPicPr>
        <p:blipFill>
          <a:blip r:embed="rId3">
            <a:alphaModFix/>
          </a:blip>
          <a:stretch>
            <a:fillRect/>
          </a:stretch>
        </p:blipFill>
        <p:spPr>
          <a:xfrm>
            <a:off x="4787016" y="3435886"/>
            <a:ext cx="514395" cy="408486"/>
          </a:xfrm>
          <a:prstGeom prst="rect">
            <a:avLst/>
          </a:prstGeom>
          <a:noFill/>
          <a:ln>
            <a:noFill/>
          </a:ln>
        </p:spPr>
      </p:pic>
      <p:pic>
        <p:nvPicPr>
          <p:cNvPr id="668" name="Shape 668"/>
          <p:cNvPicPr preferRelativeResize="0"/>
          <p:nvPr/>
        </p:nvPicPr>
        <p:blipFill>
          <a:blip r:embed="rId3">
            <a:alphaModFix/>
          </a:blip>
          <a:stretch>
            <a:fillRect/>
          </a:stretch>
        </p:blipFill>
        <p:spPr>
          <a:xfrm>
            <a:off x="7106583" y="3443443"/>
            <a:ext cx="514395" cy="400921"/>
          </a:xfrm>
          <a:prstGeom prst="rect">
            <a:avLst/>
          </a:prstGeom>
          <a:noFill/>
          <a:ln>
            <a:noFill/>
          </a:ln>
        </p:spPr>
      </p:pic>
      <p:pic>
        <p:nvPicPr>
          <p:cNvPr id="669" name="Shape 669"/>
          <p:cNvPicPr preferRelativeResize="0"/>
          <p:nvPr/>
        </p:nvPicPr>
        <p:blipFill>
          <a:blip r:embed="rId3">
            <a:alphaModFix/>
          </a:blip>
          <a:stretch>
            <a:fillRect/>
          </a:stretch>
        </p:blipFill>
        <p:spPr>
          <a:xfrm>
            <a:off x="6576473" y="3435884"/>
            <a:ext cx="484136" cy="416050"/>
          </a:xfrm>
          <a:prstGeom prst="rect">
            <a:avLst/>
          </a:prstGeom>
          <a:noFill/>
          <a:ln>
            <a:noFill/>
          </a:ln>
        </p:spPr>
      </p:pic>
      <p:pic>
        <p:nvPicPr>
          <p:cNvPr id="670" name="Shape 670"/>
          <p:cNvPicPr preferRelativeResize="0"/>
          <p:nvPr/>
        </p:nvPicPr>
        <p:blipFill>
          <a:blip r:embed="rId3">
            <a:alphaModFix/>
          </a:blip>
          <a:stretch>
            <a:fillRect/>
          </a:stretch>
        </p:blipFill>
        <p:spPr>
          <a:xfrm>
            <a:off x="8952424" y="3439674"/>
            <a:ext cx="476571" cy="400921"/>
          </a:xfrm>
          <a:prstGeom prst="rect">
            <a:avLst/>
          </a:prstGeom>
          <a:noFill/>
          <a:ln>
            <a:noFill/>
          </a:ln>
        </p:spPr>
      </p:pic>
      <p:pic>
        <p:nvPicPr>
          <p:cNvPr id="671" name="Shape 671"/>
          <p:cNvPicPr preferRelativeResize="0"/>
          <p:nvPr/>
        </p:nvPicPr>
        <p:blipFill>
          <a:blip r:embed="rId3">
            <a:alphaModFix/>
          </a:blip>
          <a:stretch>
            <a:fillRect/>
          </a:stretch>
        </p:blipFill>
        <p:spPr>
          <a:xfrm>
            <a:off x="9458988" y="3439673"/>
            <a:ext cx="506830" cy="400921"/>
          </a:xfrm>
          <a:prstGeom prst="rect">
            <a:avLst/>
          </a:prstGeom>
          <a:noFill/>
          <a:ln>
            <a:noFill/>
          </a:ln>
        </p:spPr>
      </p:pic>
      <p:pic>
        <p:nvPicPr>
          <p:cNvPr id="672" name="Shape 672"/>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673" name="Shape 673"/>
          <p:cNvPicPr preferRelativeResize="0"/>
          <p:nvPr/>
        </p:nvPicPr>
        <p:blipFill>
          <a:blip r:embed="rId3">
            <a:alphaModFix/>
          </a:blip>
          <a:stretch>
            <a:fillRect/>
          </a:stretch>
        </p:blipFill>
        <p:spPr>
          <a:xfrm>
            <a:off x="825403" y="1163493"/>
            <a:ext cx="491643" cy="491643"/>
          </a:xfrm>
          <a:prstGeom prst="rect">
            <a:avLst/>
          </a:prstGeom>
          <a:noFill/>
          <a:ln>
            <a:noFill/>
          </a:ln>
        </p:spPr>
      </p:pic>
    </p:spTree>
    <p:extLst>
      <p:ext uri="{BB962C8B-B14F-4D97-AF65-F5344CB8AC3E}">
        <p14:creationId xmlns:p14="http://schemas.microsoft.com/office/powerpoint/2010/main" val="1344176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endParaRPr/>
          </a:p>
        </p:txBody>
      </p:sp>
      <p:sp>
        <p:nvSpPr>
          <p:cNvPr id="59" name="Shape 59"/>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100" b="0" i="0" u="none" strike="noStrike" cap="none" dirty="0">
                <a:solidFill>
                  <a:srgbClr val="1E4E79"/>
                </a:solidFill>
                <a:sym typeface="Arial"/>
              </a:rPr>
              <a:t>ハードウェア</a:t>
            </a:r>
          </a:p>
          <a:p>
            <a:pPr marL="0" marR="0" lvl="0" indent="0" algn="l" rtl="0">
              <a:lnSpc>
                <a:spcPct val="100000"/>
              </a:lnSpc>
              <a:spcBef>
                <a:spcPts val="0"/>
              </a:spcBef>
              <a:spcAft>
                <a:spcPts val="0"/>
              </a:spcAft>
              <a:buClr>
                <a:schemeClr val="dk1"/>
              </a:buClr>
              <a:buSzPct val="25000"/>
              <a:buFont typeface="Arial"/>
              <a:buNone/>
            </a:pPr>
            <a:endParaRPr sz="2100" dirty="0"/>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1.5GH</a:t>
            </a:r>
            <a:r>
              <a:rPr lang="en-US" dirty="0"/>
              <a:t>z </a:t>
            </a:r>
            <a:r>
              <a:rPr lang="en-US" sz="1700" b="0" i="0" u="none" strike="noStrike" cap="none" dirty="0">
                <a:solidFill>
                  <a:srgbClr val="1E4E79"/>
                </a:solidFill>
                <a:sym typeface="Arial"/>
              </a:rPr>
              <a:t>CPU　</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512MB RAM</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a:t>
            </a: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OpenGL</a:t>
            </a:r>
            <a:r>
              <a:rPr lang="en-US" dirty="0"/>
              <a:t> </a:t>
            </a:r>
            <a:r>
              <a:rPr lang="en-US" sz="1700" b="0" i="0" u="none" strike="noStrike" cap="none" dirty="0">
                <a:solidFill>
                  <a:srgbClr val="1E4E79"/>
                </a:solidFill>
                <a:sym typeface="Arial"/>
              </a:rPr>
              <a:t>対応グラフィックカード</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sz="2100" b="0" i="0" u="none" strike="noStrike" cap="none" dirty="0">
                <a:solidFill>
                  <a:srgbClr val="1E4E79"/>
                </a:solidFill>
                <a:sym typeface="Arial"/>
              </a:rPr>
              <a:t>OS</a:t>
            </a:r>
          </a:p>
          <a:p>
            <a:pPr marL="0" marR="0" lvl="0" indent="0" algn="l" rtl="0">
              <a:lnSpc>
                <a:spcPct val="100000"/>
              </a:lnSpc>
              <a:spcBef>
                <a:spcPts val="0"/>
              </a:spcBef>
              <a:spcAft>
                <a:spcPts val="0"/>
              </a:spcAft>
              <a:buClr>
                <a:schemeClr val="dk1"/>
              </a:buClr>
              <a:buSzPct val="25000"/>
              <a:buFont typeface="Arial"/>
              <a:buNone/>
            </a:pPr>
            <a:endParaRPr sz="2100" dirty="0"/>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Linux</a:t>
            </a:r>
            <a:r>
              <a:rPr lang="en-US" dirty="0"/>
              <a:t>		</a:t>
            </a:r>
            <a:r>
              <a:rPr lang="en-US" sz="1700" b="0" i="0" u="none" strike="noStrike" cap="none" dirty="0" smtClean="0">
                <a:solidFill>
                  <a:srgbClr val="1E4E79"/>
                </a:solidFill>
                <a:sym typeface="Arial"/>
              </a:rPr>
              <a:t>Ubuntu </a:t>
            </a:r>
            <a:r>
              <a:rPr lang="en-US" sz="1700" b="0" i="0" u="none" strike="noStrike" cap="none" dirty="0">
                <a:solidFill>
                  <a:srgbClr val="1E4E79"/>
                </a:solidFill>
                <a:sym typeface="Arial"/>
              </a:rPr>
              <a:t>12.04 LTS(Precise)以降</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windows</a:t>
            </a:r>
            <a:r>
              <a:rPr lang="en-US" dirty="0"/>
              <a:t>		</a:t>
            </a:r>
            <a:r>
              <a:rPr lang="en-US" sz="1700" b="0" i="0" u="none" strike="noStrike" cap="none" dirty="0">
                <a:solidFill>
                  <a:srgbClr val="1E4E79"/>
                </a:solidFill>
                <a:sym typeface="Arial"/>
              </a:rPr>
              <a:t>Windows 7  and  8</a:t>
            </a:r>
          </a:p>
          <a:p>
            <a:pPr marL="0" marR="0" lvl="0" indent="0" algn="l" rtl="0">
              <a:lnSpc>
                <a:spcPct val="100000"/>
              </a:lnSpc>
              <a:spcBef>
                <a:spcPts val="0"/>
              </a:spcBef>
              <a:spcAft>
                <a:spcPts val="0"/>
              </a:spcAft>
              <a:buClr>
                <a:schemeClr val="dk1"/>
              </a:buClr>
              <a:buSzPct val="25000"/>
              <a:buFont typeface="Arial"/>
              <a:buNone/>
            </a:pPr>
            <a:endParaRPr sz="1700" b="0" i="0" u="none" strike="noStrike" cap="none" dirty="0">
              <a:solidFill>
                <a:srgbClr val="1E4E79"/>
              </a:solidFill>
              <a:sym typeface="Arial"/>
            </a:endParaRPr>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	Mac OS X</a:t>
            </a:r>
            <a:r>
              <a:rPr lang="en-US" dirty="0"/>
              <a:t>	</a:t>
            </a:r>
            <a:r>
              <a:rPr lang="en-US" dirty="0" smtClean="0"/>
              <a:t>	</a:t>
            </a:r>
            <a:r>
              <a:rPr lang="en-US" sz="1700" b="0" i="0" u="none" strike="noStrike" cap="none" dirty="0" smtClean="0">
                <a:solidFill>
                  <a:srgbClr val="1E4E79"/>
                </a:solidFill>
                <a:sym typeface="Arial"/>
              </a:rPr>
              <a:t>10.7.1 </a:t>
            </a:r>
            <a:r>
              <a:rPr lang="en-US" sz="1700" b="0" i="0" u="none" strike="noStrike" cap="none" dirty="0">
                <a:solidFill>
                  <a:srgbClr val="1E4E79"/>
                </a:solidFill>
                <a:sym typeface="Arial"/>
              </a:rPr>
              <a:t>Lion</a:t>
            </a:r>
          </a:p>
          <a:p>
            <a:pPr marL="1295400" marR="0" lvl="0" indent="317500" algn="l" rtl="0">
              <a:lnSpc>
                <a:spcPct val="100000"/>
              </a:lnSpc>
              <a:spcBef>
                <a:spcPts val="0"/>
              </a:spcBef>
              <a:spcAft>
                <a:spcPts val="0"/>
              </a:spcAft>
              <a:buClr>
                <a:schemeClr val="dk1"/>
              </a:buClr>
              <a:buSzPct val="25000"/>
              <a:buFont typeface="Arial"/>
              <a:buNone/>
            </a:pPr>
            <a:r>
              <a:rPr lang="en-US" sz="1700" b="0" i="0" u="none" strike="noStrike" cap="none" dirty="0" smtClean="0">
                <a:solidFill>
                  <a:srgbClr val="1E4E79"/>
                </a:solidFill>
                <a:sym typeface="Arial"/>
              </a:rPr>
              <a:t>		10.8.3 </a:t>
            </a:r>
            <a:r>
              <a:rPr lang="en-US" sz="1700" b="0" i="0" u="none" strike="noStrike" cap="none" dirty="0">
                <a:solidFill>
                  <a:srgbClr val="1E4E79"/>
                </a:solidFill>
                <a:sym typeface="Arial"/>
              </a:rPr>
              <a:t>Mountain Lion</a:t>
            </a:r>
          </a:p>
          <a:p>
            <a:pPr marL="215900" marR="0" lvl="0" indent="-508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60" name="Shape 60"/>
          <p:cNvSpPr txBox="1">
            <a:spLocks noGrp="1"/>
          </p:cNvSpPr>
          <p:nvPr>
            <p:ph type="subTitle" idx="2"/>
          </p:nvPr>
        </p:nvSpPr>
        <p:spPr>
          <a:xfrm>
            <a:off x="685433" y="35547"/>
            <a:ext cx="9336299" cy="936000"/>
          </a:xfrm>
          <a:prstGeom prst="rect">
            <a:avLst/>
          </a:prstGeom>
          <a:noFill/>
          <a:ln>
            <a:noFill/>
          </a:ln>
        </p:spPr>
        <p:txBody>
          <a:bodyPr lIns="87050" tIns="87050" rIns="87050" bIns="87050" anchor="ctr" anchorCtr="0">
            <a:noAutofit/>
          </a:bodyPr>
          <a:lstStyle/>
          <a:p>
            <a:pPr marL="215900" marR="0" lvl="0" indent="-50800" algn="ctr" rtl="0">
              <a:lnSpc>
                <a:spcPct val="90000"/>
              </a:lnSpc>
              <a:spcBef>
                <a:spcPts val="0"/>
              </a:spcBef>
              <a:spcAft>
                <a:spcPts val="0"/>
              </a:spcAft>
              <a:buClr>
                <a:schemeClr val="dk1"/>
              </a:buClr>
              <a:buSzPct val="25000"/>
              <a:buFont typeface="Arial"/>
              <a:buNone/>
            </a:pPr>
            <a:r>
              <a:rPr lang="en-US"/>
              <a:t>Choregraphe動作環境</a:t>
            </a:r>
          </a:p>
        </p:txBody>
      </p:sp>
      <p:sp>
        <p:nvSpPr>
          <p:cNvPr id="61" name="Shape 6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a:t>
            </a:fld>
            <a:endParaRPr lang="en-US"/>
          </a:p>
        </p:txBody>
      </p:sp>
      <p:pic>
        <p:nvPicPr>
          <p:cNvPr id="62" name="Shape 62"/>
          <p:cNvPicPr preferRelativeResize="0"/>
          <p:nvPr/>
        </p:nvPicPr>
        <p:blipFill>
          <a:blip r:embed="rId3">
            <a:alphaModFix/>
          </a:blip>
          <a:stretch>
            <a:fillRect/>
          </a:stretch>
        </p:blipFill>
        <p:spPr>
          <a:xfrm>
            <a:off x="6681743" y="2871941"/>
            <a:ext cx="3030681" cy="299700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357867" y="1655146"/>
            <a:ext cx="9976200" cy="5430599"/>
          </a:xfrm>
          <a:prstGeom prst="rect">
            <a:avLst/>
          </a:prstGeom>
          <a:noFill/>
          <a:ln>
            <a:noFill/>
          </a:ln>
        </p:spPr>
        <p:txBody>
          <a:bodyPr lIns="87050" tIns="87050" rIns="87050" bIns="870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デフォルトのウィンドウではいささか足りないため、画面上部の「表示」メニューより、</a:t>
            </a:r>
          </a:p>
          <a:p>
            <a:pPr marL="0" marR="0" lvl="0" indent="0" algn="l" rtl="0">
              <a:lnSpc>
                <a:spcPct val="100000"/>
              </a:lnSpc>
              <a:spcBef>
                <a:spcPts val="0"/>
              </a:spcBef>
              <a:spcAft>
                <a:spcPts val="0"/>
              </a:spcAft>
              <a:buClr>
                <a:schemeClr val="dk1"/>
              </a:buClr>
              <a:buSzPct val="25000"/>
              <a:buFont typeface="Arial"/>
              <a:buNone/>
            </a:pPr>
            <a:r>
              <a:rPr lang="en-US" dirty="0"/>
              <a:t>「ログビューア」と「ダイアログ」を追加してみましょう。</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endParaRPr dirty="0"/>
          </a:p>
        </p:txBody>
      </p:sp>
      <p:pic>
        <p:nvPicPr>
          <p:cNvPr id="89" name="Shape 89"/>
          <p:cNvPicPr preferRelativeResize="0"/>
          <p:nvPr/>
        </p:nvPicPr>
        <p:blipFill>
          <a:blip r:embed="rId3">
            <a:alphaModFix/>
          </a:blip>
          <a:stretch>
            <a:fillRect/>
          </a:stretch>
        </p:blipFill>
        <p:spPr>
          <a:xfrm>
            <a:off x="971631" y="2596575"/>
            <a:ext cx="5394345" cy="3371471"/>
          </a:xfrm>
          <a:prstGeom prst="rect">
            <a:avLst/>
          </a:prstGeom>
          <a:noFill/>
          <a:ln>
            <a:noFill/>
          </a:ln>
        </p:spPr>
      </p:pic>
      <p:sp>
        <p:nvSpPr>
          <p:cNvPr id="90" name="Shape 90"/>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各部の名称</a:t>
            </a:r>
          </a:p>
        </p:txBody>
      </p:sp>
      <p:sp>
        <p:nvSpPr>
          <p:cNvPr id="91" name="Shape 91"/>
          <p:cNvSpPr txBox="1"/>
          <p:nvPr/>
        </p:nvSpPr>
        <p:spPr>
          <a:xfrm>
            <a:off x="6758446" y="2960168"/>
            <a:ext cx="3933600" cy="2840399"/>
          </a:xfrm>
          <a:prstGeom prst="rect">
            <a:avLst/>
          </a:prstGeom>
          <a:noFill/>
          <a:ln>
            <a:noFill/>
          </a:ln>
        </p:spPr>
        <p:txBody>
          <a:bodyPr lIns="87050" tIns="43500" rIns="87050" bIns="43500" anchor="t" anchorCtr="0">
            <a:noAutofit/>
          </a:bodyPr>
          <a:lstStyle/>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ツールバー</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プロジェクトの内容</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ボックスライブラリー</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フローダイアグラム</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ポーズライブラリー</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b="0" i="0" u="none" strike="noStrike" cap="none" dirty="0">
                <a:solidFill>
                  <a:srgbClr val="1E4E79"/>
                </a:solidFill>
                <a:latin typeface="MS Gothic" charset="-128"/>
                <a:ea typeface="MS Gothic" charset="-128"/>
                <a:cs typeface="MS Gothic" charset="-128"/>
                <a:sym typeface="Arial"/>
              </a:rPr>
              <a:t>ロボットビュー</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dirty="0">
                <a:solidFill>
                  <a:srgbClr val="1E4E79"/>
                </a:solidFill>
                <a:latin typeface="MS Gothic" charset="-128"/>
                <a:ea typeface="MS Gothic" charset="-128"/>
                <a:cs typeface="MS Gothic" charset="-128"/>
              </a:rPr>
              <a:t>ログビューア</a:t>
            </a:r>
          </a:p>
          <a:p>
            <a:pPr marL="317500" marR="0" lvl="0" indent="-323850" algn="l" rtl="0">
              <a:lnSpc>
                <a:spcPct val="115000"/>
              </a:lnSpc>
              <a:spcBef>
                <a:spcPts val="0"/>
              </a:spcBef>
              <a:spcAft>
                <a:spcPts val="0"/>
              </a:spcAft>
              <a:buClr>
                <a:srgbClr val="1E4E79"/>
              </a:buClr>
              <a:buSzPct val="100000"/>
              <a:buFont typeface="Arial"/>
              <a:buAutoNum type="arabicPeriod"/>
            </a:pPr>
            <a:r>
              <a:rPr lang="en-US" sz="1700" dirty="0" smtClean="0">
                <a:solidFill>
                  <a:srgbClr val="1E4E79"/>
                </a:solidFill>
                <a:latin typeface="MS Gothic" charset="-128"/>
                <a:ea typeface="MS Gothic" charset="-128"/>
                <a:cs typeface="MS Gothic" charset="-128"/>
              </a:rPr>
              <a:t>ダイアログ</a:t>
            </a:r>
          </a:p>
          <a:p>
            <a:pPr marL="317500" marR="0" lvl="0" indent="-323850" algn="l" rtl="0">
              <a:lnSpc>
                <a:spcPct val="115000"/>
              </a:lnSpc>
              <a:spcBef>
                <a:spcPts val="0"/>
              </a:spcBef>
              <a:spcAft>
                <a:spcPts val="0"/>
              </a:spcAft>
              <a:buClr>
                <a:srgbClr val="1E4E79"/>
              </a:buClr>
              <a:buSzPct val="100000"/>
              <a:buFont typeface="Arial"/>
              <a:buAutoNum type="arabicPeriod"/>
            </a:pPr>
            <a:r>
              <a:rPr lang="ja-JP" altLang="en-US" sz="1700" dirty="0" smtClean="0">
                <a:solidFill>
                  <a:srgbClr val="1E4E79"/>
                </a:solidFill>
                <a:latin typeface="MS Gothic" charset="-128"/>
                <a:ea typeface="MS Gothic" charset="-128"/>
                <a:cs typeface="MS Gothic" charset="-128"/>
              </a:rPr>
              <a:t>ビデオモニター</a:t>
            </a:r>
            <a:endParaRPr lang="en-US" altLang="ja-JP" sz="1700" dirty="0" smtClean="0">
              <a:solidFill>
                <a:srgbClr val="1E4E79"/>
              </a:solidFill>
              <a:latin typeface="MS Gothic" charset="-128"/>
              <a:ea typeface="MS Gothic" charset="-128"/>
              <a:cs typeface="MS Gothic" charset="-128"/>
            </a:endParaRPr>
          </a:p>
          <a:p>
            <a:pPr marL="317500" marR="0" lvl="0" indent="-323850" algn="l" rtl="0">
              <a:lnSpc>
                <a:spcPct val="115000"/>
              </a:lnSpc>
              <a:spcBef>
                <a:spcPts val="0"/>
              </a:spcBef>
              <a:spcAft>
                <a:spcPts val="0"/>
              </a:spcAft>
              <a:buClr>
                <a:srgbClr val="1E4E79"/>
              </a:buClr>
              <a:buSzPct val="100000"/>
              <a:buFont typeface="Arial"/>
              <a:buAutoNum type="arabicPeriod"/>
            </a:pPr>
            <a:r>
              <a:rPr lang="ja-JP" altLang="en-US" sz="1700" dirty="0" smtClean="0">
                <a:solidFill>
                  <a:srgbClr val="1E4E79"/>
                </a:solidFill>
                <a:latin typeface="MS Gothic" charset="-128"/>
                <a:ea typeface="MS Gothic" charset="-128"/>
                <a:cs typeface="MS Gothic" charset="-128"/>
              </a:rPr>
              <a:t>ロボットアプリケーション</a:t>
            </a:r>
            <a:endParaRPr lang="en-US" sz="1700" dirty="0">
              <a:solidFill>
                <a:srgbClr val="1E4E79"/>
              </a:solidFill>
              <a:latin typeface="MS Gothic" charset="-128"/>
              <a:ea typeface="MS Gothic" charset="-128"/>
              <a:cs typeface="MS Gothic" charset="-128"/>
            </a:endParaRPr>
          </a:p>
        </p:txBody>
      </p:sp>
      <p:sp>
        <p:nvSpPr>
          <p:cNvPr id="92" name="Shape 92"/>
          <p:cNvSpPr/>
          <p:nvPr/>
        </p:nvSpPr>
        <p:spPr>
          <a:xfrm>
            <a:off x="5263246" y="4364641"/>
            <a:ext cx="1103399" cy="15156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3" name="Shape 93"/>
          <p:cNvSpPr/>
          <p:nvPr/>
        </p:nvSpPr>
        <p:spPr>
          <a:xfrm>
            <a:off x="1017843" y="2621358"/>
            <a:ext cx="5348699" cy="2502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4" name="Shape 94"/>
          <p:cNvSpPr/>
          <p:nvPr/>
        </p:nvSpPr>
        <p:spPr>
          <a:xfrm>
            <a:off x="1017843" y="2986666"/>
            <a:ext cx="998699" cy="8678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5" name="Shape 95"/>
          <p:cNvSpPr/>
          <p:nvPr/>
        </p:nvSpPr>
        <p:spPr>
          <a:xfrm>
            <a:off x="1017879" y="3969671"/>
            <a:ext cx="998699" cy="19107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6" name="Shape 96"/>
          <p:cNvSpPr/>
          <p:nvPr/>
        </p:nvSpPr>
        <p:spPr>
          <a:xfrm>
            <a:off x="2124204" y="2986666"/>
            <a:ext cx="3026400" cy="19697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7" name="Shape 97"/>
          <p:cNvSpPr/>
          <p:nvPr/>
        </p:nvSpPr>
        <p:spPr>
          <a:xfrm>
            <a:off x="5263246" y="2986666"/>
            <a:ext cx="1103399" cy="1263000"/>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98" name="Shape 98"/>
          <p:cNvSpPr txBox="1">
            <a:spLocks noGrp="1"/>
          </p:cNvSpPr>
          <p:nvPr>
            <p:ph type="subTitle" idx="2"/>
          </p:nvPr>
        </p:nvSpPr>
        <p:spPr>
          <a:xfrm>
            <a:off x="685433" y="35547"/>
            <a:ext cx="9336299" cy="936000"/>
          </a:xfrm>
          <a:prstGeom prst="rect">
            <a:avLst/>
          </a:prstGeom>
          <a:ln>
            <a:noFill/>
          </a:ln>
        </p:spPr>
        <p:txBody>
          <a:bodyPr lIns="87050" tIns="87050" rIns="87050" bIns="87050" anchor="ctr" anchorCtr="0">
            <a:noAutofit/>
          </a:bodyPr>
          <a:lstStyle/>
          <a:p>
            <a:pPr marL="215900" lvl="0" indent="-50800" rtl="0">
              <a:spcBef>
                <a:spcPts val="0"/>
              </a:spcBef>
              <a:buClr>
                <a:schemeClr val="dk1"/>
              </a:buClr>
              <a:buSzPct val="25000"/>
              <a:buFont typeface="Arial"/>
              <a:buNone/>
            </a:pPr>
            <a:r>
              <a:rPr lang="en-US"/>
              <a:t>ウィンドウ</a:t>
            </a:r>
          </a:p>
        </p:txBody>
      </p:sp>
      <p:sp>
        <p:nvSpPr>
          <p:cNvPr id="99" name="Shape 9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7</a:t>
            </a:fld>
            <a:endParaRPr lang="en-US"/>
          </a:p>
        </p:txBody>
      </p:sp>
      <p:sp>
        <p:nvSpPr>
          <p:cNvPr id="100" name="Shape 100"/>
          <p:cNvSpPr/>
          <p:nvPr/>
        </p:nvSpPr>
        <p:spPr>
          <a:xfrm>
            <a:off x="1333649" y="3115067"/>
            <a:ext cx="320699" cy="326099"/>
          </a:xfrm>
          <a:prstGeom prst="wedgeRoundRectCallout">
            <a:avLst>
              <a:gd name="adj1" fmla="val 10754"/>
              <a:gd name="adj2" fmla="val 104124"/>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②</a:t>
            </a:r>
          </a:p>
        </p:txBody>
      </p:sp>
      <p:sp>
        <p:nvSpPr>
          <p:cNvPr id="101" name="Shape 101"/>
          <p:cNvSpPr/>
          <p:nvPr/>
        </p:nvSpPr>
        <p:spPr>
          <a:xfrm>
            <a:off x="3531839" y="2405910"/>
            <a:ext cx="320699" cy="326099"/>
          </a:xfrm>
          <a:prstGeom prst="wedgeRoundRectCallout">
            <a:avLst>
              <a:gd name="adj1" fmla="val 4779"/>
              <a:gd name="adj2" fmla="val 92890"/>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102" name="Shape 102"/>
          <p:cNvSpPr/>
          <p:nvPr/>
        </p:nvSpPr>
        <p:spPr>
          <a:xfrm>
            <a:off x="1333649" y="4561292"/>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③</a:t>
            </a:r>
          </a:p>
        </p:txBody>
      </p:sp>
      <p:sp>
        <p:nvSpPr>
          <p:cNvPr id="103" name="Shape 103"/>
          <p:cNvSpPr/>
          <p:nvPr/>
        </p:nvSpPr>
        <p:spPr>
          <a:xfrm>
            <a:off x="5702483" y="3350972"/>
            <a:ext cx="320699" cy="326099"/>
          </a:xfrm>
          <a:prstGeom prst="wedgeRoundRectCallout">
            <a:avLst>
              <a:gd name="adj1" fmla="val 10754"/>
              <a:gd name="adj2" fmla="val 104124"/>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⑤</a:t>
            </a:r>
          </a:p>
        </p:txBody>
      </p:sp>
      <p:sp>
        <p:nvSpPr>
          <p:cNvPr id="104" name="Shape 104"/>
          <p:cNvSpPr/>
          <p:nvPr/>
        </p:nvSpPr>
        <p:spPr>
          <a:xfrm>
            <a:off x="3479458" y="3778944"/>
            <a:ext cx="320699" cy="326099"/>
          </a:xfrm>
          <a:prstGeom prst="wedgeRoundRectCallout">
            <a:avLst>
              <a:gd name="adj1" fmla="val 4779"/>
              <a:gd name="adj2" fmla="val 92890"/>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④</a:t>
            </a:r>
          </a:p>
        </p:txBody>
      </p:sp>
      <p:sp>
        <p:nvSpPr>
          <p:cNvPr id="105" name="Shape 105"/>
          <p:cNvSpPr/>
          <p:nvPr/>
        </p:nvSpPr>
        <p:spPr>
          <a:xfrm>
            <a:off x="5654539" y="4830076"/>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⑥</a:t>
            </a:r>
          </a:p>
        </p:txBody>
      </p:sp>
      <p:sp>
        <p:nvSpPr>
          <p:cNvPr id="106" name="Shape 106"/>
          <p:cNvSpPr/>
          <p:nvPr/>
        </p:nvSpPr>
        <p:spPr>
          <a:xfrm flipH="1">
            <a:off x="2124390" y="5051914"/>
            <a:ext cx="1807200" cy="8678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107" name="Shape 107"/>
          <p:cNvSpPr/>
          <p:nvPr/>
        </p:nvSpPr>
        <p:spPr>
          <a:xfrm flipH="1">
            <a:off x="4017986" y="5066126"/>
            <a:ext cx="1158899" cy="867899"/>
          </a:xfrm>
          <a:prstGeom prst="roundRect">
            <a:avLst>
              <a:gd name="adj" fmla="val 16667"/>
            </a:avLst>
          </a:prstGeom>
          <a:noFill/>
          <a:ln w="76200" cap="flat" cmpd="sng">
            <a:solidFill>
              <a:srgbClr val="FF000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Arial"/>
              <a:ea typeface="Arial"/>
              <a:cs typeface="Arial"/>
              <a:sym typeface="Arial"/>
            </a:endParaRPr>
          </a:p>
        </p:txBody>
      </p:sp>
      <p:sp>
        <p:nvSpPr>
          <p:cNvPr id="108" name="Shape 108"/>
          <p:cNvSpPr/>
          <p:nvPr/>
        </p:nvSpPr>
        <p:spPr>
          <a:xfrm>
            <a:off x="2856808" y="5258932"/>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⑦</a:t>
            </a:r>
          </a:p>
        </p:txBody>
      </p:sp>
      <p:sp>
        <p:nvSpPr>
          <p:cNvPr id="109" name="Shape 109"/>
          <p:cNvSpPr/>
          <p:nvPr/>
        </p:nvSpPr>
        <p:spPr>
          <a:xfrm>
            <a:off x="4437033" y="5312810"/>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⑧</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Shape 90"/>
          <p:cNvSpPr txBox="1">
            <a:spLocks noGrp="1"/>
          </p:cNvSpPr>
          <p:nvPr>
            <p:ph type="title"/>
          </p:nvPr>
        </p:nvSpPr>
        <p:spPr>
          <a:xfrm>
            <a:off x="1739571" y="1112195"/>
            <a:ext cx="7212899" cy="402300"/>
          </a:xfrm>
          <a:prstGeom prst="rect">
            <a:avLst/>
          </a:prstGeom>
          <a:noFill/>
          <a:ln>
            <a:noFill/>
          </a:ln>
        </p:spPr>
        <p:txBody>
          <a:bodyPr lIns="87050" tIns="87050" rIns="87050" bIns="870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ja-JP" altLang="en-US" dirty="0" smtClean="0"/>
              <a:t>各ウィンドウの機能</a:t>
            </a:r>
            <a:endParaRPr lang="en-US" dirty="0"/>
          </a:p>
        </p:txBody>
      </p:sp>
      <p:sp>
        <p:nvSpPr>
          <p:cNvPr id="98" name="Shape 98"/>
          <p:cNvSpPr txBox="1">
            <a:spLocks noGrp="1"/>
          </p:cNvSpPr>
          <p:nvPr>
            <p:ph type="subTitle" idx="2"/>
          </p:nvPr>
        </p:nvSpPr>
        <p:spPr>
          <a:xfrm>
            <a:off x="685433" y="35547"/>
            <a:ext cx="9336299" cy="936000"/>
          </a:xfrm>
          <a:prstGeom prst="rect">
            <a:avLst/>
          </a:prstGeom>
          <a:ln>
            <a:noFill/>
          </a:ln>
        </p:spPr>
        <p:txBody>
          <a:bodyPr lIns="87050" tIns="87050" rIns="87050" bIns="87050" anchor="ctr" anchorCtr="0">
            <a:noAutofit/>
          </a:bodyPr>
          <a:lstStyle/>
          <a:p>
            <a:pPr marL="215900" lvl="0" indent="-50800" rtl="0">
              <a:spcBef>
                <a:spcPts val="0"/>
              </a:spcBef>
              <a:buClr>
                <a:schemeClr val="dk1"/>
              </a:buClr>
              <a:buSzPct val="25000"/>
              <a:buFont typeface="Arial"/>
              <a:buNone/>
            </a:pPr>
            <a:r>
              <a:rPr lang="en-US"/>
              <a:t>ウィンドウ</a:t>
            </a:r>
          </a:p>
        </p:txBody>
      </p:sp>
      <p:sp>
        <p:nvSpPr>
          <p:cNvPr id="99" name="Shape 9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8</a:t>
            </a:fld>
            <a:endParaRPr lang="en-US"/>
          </a:p>
        </p:txBody>
      </p:sp>
      <p:graphicFrame>
        <p:nvGraphicFramePr>
          <p:cNvPr id="3" name="表 2"/>
          <p:cNvGraphicFramePr>
            <a:graphicFrameLocks noGrp="1"/>
          </p:cNvGraphicFramePr>
          <p:nvPr>
            <p:extLst>
              <p:ext uri="{D42A27DB-BD31-4B8C-83A1-F6EECF244321}">
                <p14:modId xmlns:p14="http://schemas.microsoft.com/office/powerpoint/2010/main" val="842556874"/>
              </p:ext>
            </p:extLst>
          </p:nvPr>
        </p:nvGraphicFramePr>
        <p:xfrm>
          <a:off x="685431" y="1903034"/>
          <a:ext cx="9336301" cy="4754940"/>
        </p:xfrm>
        <a:graphic>
          <a:graphicData uri="http://schemas.openxmlformats.org/drawingml/2006/table">
            <a:tbl>
              <a:tblPr firstRow="1" bandRow="1">
                <a:tableStyleId>{EBB7D646-D31D-4435-8363-D747468922E7}</a:tableStyleId>
              </a:tblPr>
              <a:tblGrid>
                <a:gridCol w="2057769"/>
                <a:gridCol w="2610382"/>
                <a:gridCol w="2218793"/>
                <a:gridCol w="2449357"/>
              </a:tblGrid>
              <a:tr h="950988">
                <a:tc>
                  <a:txBody>
                    <a:bodyPr/>
                    <a:lstStyle/>
                    <a:p>
                      <a:r>
                        <a:rPr kumimoji="1" lang="en-US" altLang="ja-JP" sz="1600" dirty="0" smtClean="0"/>
                        <a:t>1.</a:t>
                      </a:r>
                      <a:r>
                        <a:rPr kumimoji="1" lang="ja-JP" altLang="en-US" sz="1600" dirty="0" smtClean="0"/>
                        <a:t>ツールバー</a:t>
                      </a:r>
                      <a:endParaRPr kumimoji="1" lang="ja-JP" altLang="en-US" sz="1600" dirty="0"/>
                    </a:p>
                  </a:txBody>
                  <a:tcPr>
                    <a:solidFill>
                      <a:schemeClr val="bg1">
                        <a:lumMod val="95000"/>
                      </a:schemeClr>
                    </a:solidFill>
                  </a:tcPr>
                </a:tc>
                <a:tc>
                  <a:txBody>
                    <a:bodyPr/>
                    <a:lstStyle/>
                    <a:p>
                      <a:r>
                        <a:rPr kumimoji="1" lang="ja-JP" altLang="en-US" dirty="0" smtClean="0">
                          <a:solidFill>
                            <a:srgbClr val="1E4E79"/>
                          </a:solidFill>
                        </a:rPr>
                        <a:t>コレグラフの基本ツール一覧</a:t>
                      </a:r>
                      <a:endParaRPr kumimoji="1" lang="ja-JP" altLang="en-US" dirty="0">
                        <a:solidFill>
                          <a:srgbClr val="1E4E79"/>
                        </a:solidFill>
                      </a:endParaRPr>
                    </a:p>
                  </a:txBody>
                  <a:tcPr/>
                </a:tc>
                <a:tc>
                  <a:txBody>
                    <a:bodyPr/>
                    <a:lstStyle/>
                    <a:p>
                      <a:r>
                        <a:rPr kumimoji="1" lang="en-US" altLang="ja-JP" sz="1600" dirty="0" smtClean="0"/>
                        <a:t>6.</a:t>
                      </a:r>
                      <a:r>
                        <a:rPr kumimoji="1" lang="ja-JP" altLang="en-US" sz="1600" dirty="0" smtClean="0"/>
                        <a:t>ロボットビュー</a:t>
                      </a:r>
                      <a:endParaRPr kumimoji="1" lang="ja-JP" altLang="en-US" sz="1600" dirty="0"/>
                    </a:p>
                  </a:txBody>
                  <a:tcPr>
                    <a:solidFill>
                      <a:schemeClr val="bg1">
                        <a:lumMod val="95000"/>
                      </a:schemeClr>
                    </a:solidFill>
                  </a:tcPr>
                </a:tc>
                <a:tc>
                  <a:txBody>
                    <a:bodyPr/>
                    <a:lstStyle/>
                    <a:p>
                      <a:r>
                        <a:rPr kumimoji="1" lang="ja-JP" altLang="en-US" dirty="0" smtClean="0">
                          <a:solidFill>
                            <a:srgbClr val="1E4E79"/>
                          </a:solidFill>
                        </a:rPr>
                        <a:t>ロボットの動きをバーチャルで出力</a:t>
                      </a:r>
                      <a:endParaRPr kumimoji="1" lang="ja-JP" altLang="en-US" dirty="0">
                        <a:solidFill>
                          <a:srgbClr val="1E4E79"/>
                        </a:solidFill>
                      </a:endParaRPr>
                    </a:p>
                  </a:txBody>
                  <a:tcPr/>
                </a:tc>
              </a:tr>
              <a:tr h="950988">
                <a:tc>
                  <a:txBody>
                    <a:bodyPr/>
                    <a:lstStyle/>
                    <a:p>
                      <a:r>
                        <a:rPr kumimoji="1" lang="en-US" altLang="ja-JP" sz="1600" dirty="0" smtClean="0"/>
                        <a:t>2.</a:t>
                      </a:r>
                      <a:r>
                        <a:rPr kumimoji="1" lang="ja-JP" altLang="en-US" sz="1600" dirty="0" smtClean="0"/>
                        <a:t>プロジェクトの内容</a:t>
                      </a:r>
                      <a:endParaRPr kumimoji="1" lang="ja-JP" altLang="en-US" sz="1600" dirty="0"/>
                    </a:p>
                  </a:txBody>
                  <a:tcPr>
                    <a:solidFill>
                      <a:schemeClr val="bg1">
                        <a:lumMod val="95000"/>
                      </a:schemeClr>
                    </a:solidFill>
                  </a:tcPr>
                </a:tc>
                <a:tc>
                  <a:txBody>
                    <a:bodyPr/>
                    <a:lstStyle/>
                    <a:p>
                      <a:r>
                        <a:rPr kumimoji="1" lang="ja-JP" altLang="en-US" dirty="0" smtClean="0">
                          <a:solidFill>
                            <a:srgbClr val="1E4E79"/>
                          </a:solidFill>
                        </a:rPr>
                        <a:t>現在開いているアプリの内容</a:t>
                      </a:r>
                      <a:endParaRPr kumimoji="1" lang="ja-JP" altLang="en-US" dirty="0">
                        <a:solidFill>
                          <a:srgbClr val="1E4E79"/>
                        </a:solidFill>
                      </a:endParaRPr>
                    </a:p>
                  </a:txBody>
                  <a:tcPr/>
                </a:tc>
                <a:tc>
                  <a:txBody>
                    <a:bodyPr/>
                    <a:lstStyle/>
                    <a:p>
                      <a:r>
                        <a:rPr kumimoji="1" lang="en-US" altLang="ja-JP" sz="1600" dirty="0" smtClean="0"/>
                        <a:t>7.</a:t>
                      </a:r>
                      <a:r>
                        <a:rPr kumimoji="1" lang="ja-JP" altLang="en-US" sz="1600" dirty="0" smtClean="0"/>
                        <a:t>ログビューア</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のシステムログを出力</a:t>
                      </a:r>
                      <a:endParaRPr kumimoji="1" lang="ja-JP" altLang="en-US" dirty="0">
                        <a:solidFill>
                          <a:srgbClr val="1E4E79"/>
                        </a:solidFill>
                      </a:endParaRPr>
                    </a:p>
                  </a:txBody>
                  <a:tcPr/>
                </a:tc>
              </a:tr>
              <a:tr h="950988">
                <a:tc>
                  <a:txBody>
                    <a:bodyPr/>
                    <a:lstStyle/>
                    <a:p>
                      <a:r>
                        <a:rPr kumimoji="1" lang="en-US" altLang="ja-JP" sz="1600" dirty="0" smtClean="0"/>
                        <a:t>3.</a:t>
                      </a:r>
                      <a:r>
                        <a:rPr kumimoji="1" lang="ja-JP" altLang="en-US" sz="1600" dirty="0" smtClean="0"/>
                        <a:t>ボックスライブラリ</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に使える</a:t>
                      </a:r>
                      <a:r>
                        <a:rPr kumimoji="1" lang="en-US" altLang="ja-JP" dirty="0" smtClean="0">
                          <a:solidFill>
                            <a:srgbClr val="1E4E79"/>
                          </a:solidFill>
                        </a:rPr>
                        <a:t>Python </a:t>
                      </a:r>
                      <a:r>
                        <a:rPr kumimoji="1" lang="ja-JP" altLang="en-US" dirty="0" smtClean="0">
                          <a:solidFill>
                            <a:srgbClr val="1E4E79"/>
                          </a:solidFill>
                        </a:rPr>
                        <a:t>ボックス集</a:t>
                      </a:r>
                      <a:endParaRPr kumimoji="1" lang="ja-JP" altLang="en-US" dirty="0">
                        <a:solidFill>
                          <a:srgbClr val="1E4E79"/>
                        </a:solidFill>
                      </a:endParaRPr>
                    </a:p>
                  </a:txBody>
                  <a:tcPr/>
                </a:tc>
                <a:tc>
                  <a:txBody>
                    <a:bodyPr/>
                    <a:lstStyle/>
                    <a:p>
                      <a:r>
                        <a:rPr kumimoji="1" lang="en-US" altLang="ja-JP" sz="1600" dirty="0" smtClean="0"/>
                        <a:t>8..</a:t>
                      </a:r>
                      <a:r>
                        <a:rPr kumimoji="1" lang="ja-JP" altLang="en-US" sz="1600" dirty="0" smtClean="0"/>
                        <a:t>ダイアログ</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とユーザの会話ログを出力及び文字列を入力</a:t>
                      </a:r>
                      <a:endParaRPr kumimoji="1" lang="ja-JP" altLang="en-US" dirty="0">
                        <a:solidFill>
                          <a:srgbClr val="1E4E79"/>
                        </a:solidFill>
                      </a:endParaRPr>
                    </a:p>
                  </a:txBody>
                  <a:tcPr/>
                </a:tc>
              </a:tr>
              <a:tr h="950988">
                <a:tc>
                  <a:txBody>
                    <a:bodyPr/>
                    <a:lstStyle/>
                    <a:p>
                      <a:r>
                        <a:rPr kumimoji="1" lang="en-US" altLang="ja-JP" sz="1600" dirty="0" smtClean="0"/>
                        <a:t>4.</a:t>
                      </a:r>
                      <a:r>
                        <a:rPr kumimoji="1" lang="ja-JP" altLang="en-US" sz="1600" dirty="0" smtClean="0"/>
                        <a:t>フローダイアグラム</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Python </a:t>
                      </a:r>
                      <a:r>
                        <a:rPr kumimoji="1" lang="ja-JP" altLang="en-US" dirty="0" smtClean="0">
                          <a:solidFill>
                            <a:srgbClr val="1E4E79"/>
                          </a:solidFill>
                        </a:rPr>
                        <a:t>ボックスなどを配置するスペース</a:t>
                      </a:r>
                      <a:endParaRPr kumimoji="1" lang="ja-JP" altLang="en-US" dirty="0">
                        <a:solidFill>
                          <a:srgbClr val="1E4E79"/>
                        </a:solidFill>
                      </a:endParaRPr>
                    </a:p>
                  </a:txBody>
                  <a:tcPr/>
                </a:tc>
                <a:tc>
                  <a:txBody>
                    <a:bodyPr/>
                    <a:lstStyle/>
                    <a:p>
                      <a:r>
                        <a:rPr kumimoji="1" lang="en-US" altLang="ja-JP" sz="1600" dirty="0" smtClean="0"/>
                        <a:t>9.</a:t>
                      </a:r>
                      <a:r>
                        <a:rPr kumimoji="1" lang="ja-JP" altLang="en-US" sz="1600" dirty="0" smtClean="0"/>
                        <a:t>ビデオモニター</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のカメラで写している映像を出力</a:t>
                      </a:r>
                      <a:endParaRPr kumimoji="1" lang="ja-JP" altLang="en-US" dirty="0">
                        <a:solidFill>
                          <a:srgbClr val="1E4E79"/>
                        </a:solidFill>
                      </a:endParaRPr>
                    </a:p>
                  </a:txBody>
                  <a:tcPr/>
                </a:tc>
              </a:tr>
              <a:tr h="950988">
                <a:tc>
                  <a:txBody>
                    <a:bodyPr/>
                    <a:lstStyle/>
                    <a:p>
                      <a:r>
                        <a:rPr kumimoji="1" lang="en-US" altLang="ja-JP" sz="1600" dirty="0" smtClean="0"/>
                        <a:t>5.</a:t>
                      </a:r>
                      <a:r>
                        <a:rPr kumimoji="1" lang="ja-JP" altLang="en-US" sz="1600" dirty="0" smtClean="0"/>
                        <a:t>ポーズライブラリ</a:t>
                      </a:r>
                      <a:endParaRPr kumimoji="1" lang="ja-JP" altLang="en-US" sz="1600" dirty="0"/>
                    </a:p>
                  </a:txBody>
                  <a:tcPr>
                    <a:solidFill>
                      <a:schemeClr val="bg1">
                        <a:lumMod val="95000"/>
                      </a:schemeClr>
                    </a:solidFill>
                  </a:tcPr>
                </a:tc>
                <a:tc>
                  <a:txBody>
                    <a:bodyPr/>
                    <a:lstStyle/>
                    <a:p>
                      <a:r>
                        <a:rPr kumimoji="1" lang="ja-JP" altLang="en-US" dirty="0" smtClean="0">
                          <a:solidFill>
                            <a:srgbClr val="1E4E79"/>
                          </a:solidFill>
                        </a:rPr>
                        <a:t>保存された</a:t>
                      </a:r>
                      <a:r>
                        <a:rPr kumimoji="1" lang="en-US" altLang="ja-JP" dirty="0" smtClean="0">
                          <a:solidFill>
                            <a:srgbClr val="1E4E79"/>
                          </a:solidFill>
                        </a:rPr>
                        <a:t>NAO</a:t>
                      </a:r>
                      <a:r>
                        <a:rPr kumimoji="1" lang="ja-JP" altLang="en-US" dirty="0" smtClean="0">
                          <a:solidFill>
                            <a:srgbClr val="1E4E79"/>
                          </a:solidFill>
                        </a:rPr>
                        <a:t>のポーズ一覧</a:t>
                      </a:r>
                      <a:endParaRPr kumimoji="1" lang="ja-JP" altLang="en-US" dirty="0">
                        <a:solidFill>
                          <a:srgbClr val="1E4E79"/>
                        </a:solidFill>
                      </a:endParaRPr>
                    </a:p>
                  </a:txBody>
                  <a:tcPr/>
                </a:tc>
                <a:tc>
                  <a:txBody>
                    <a:bodyPr/>
                    <a:lstStyle/>
                    <a:p>
                      <a:r>
                        <a:rPr kumimoji="1" lang="en-US" altLang="ja-JP" sz="1600" dirty="0" smtClean="0"/>
                        <a:t>10.</a:t>
                      </a:r>
                      <a:r>
                        <a:rPr kumimoji="1" lang="ja-JP" altLang="en-US" sz="1600" dirty="0" smtClean="0"/>
                        <a:t>ロボット</a:t>
                      </a:r>
                      <a:endParaRPr kumimoji="1" lang="en-US" altLang="ja-JP" sz="1600" dirty="0" smtClean="0"/>
                    </a:p>
                    <a:p>
                      <a:r>
                        <a:rPr kumimoji="1" lang="ja-JP" altLang="en-US" sz="1600" dirty="0" smtClean="0"/>
                        <a:t>　　</a:t>
                      </a:r>
                      <a:r>
                        <a:rPr kumimoji="1" lang="en-US" altLang="ja-JP" sz="1600" baseline="0" dirty="0" smtClean="0"/>
                        <a:t> </a:t>
                      </a:r>
                      <a:r>
                        <a:rPr kumimoji="1" lang="ja-JP" altLang="en-US" sz="1600" dirty="0" smtClean="0"/>
                        <a:t>アプリケーション</a:t>
                      </a:r>
                      <a:endParaRPr kumimoji="1" lang="ja-JP" altLang="en-US" sz="1600" dirty="0"/>
                    </a:p>
                  </a:txBody>
                  <a:tcPr>
                    <a:solidFill>
                      <a:schemeClr val="bg1">
                        <a:lumMod val="95000"/>
                      </a:schemeClr>
                    </a:solidFill>
                  </a:tcPr>
                </a:tc>
                <a:tc>
                  <a:txBody>
                    <a:bodyPr/>
                    <a:lstStyle/>
                    <a:p>
                      <a:r>
                        <a:rPr kumimoji="1" lang="en-US" altLang="ja-JP" dirty="0" smtClean="0">
                          <a:solidFill>
                            <a:srgbClr val="1E4E79"/>
                          </a:solidFill>
                        </a:rPr>
                        <a:t>NAO</a:t>
                      </a:r>
                      <a:r>
                        <a:rPr kumimoji="1" lang="ja-JP" altLang="en-US" dirty="0" smtClean="0">
                          <a:solidFill>
                            <a:srgbClr val="1E4E79"/>
                          </a:solidFill>
                        </a:rPr>
                        <a:t>にインストールされたアプリ一覧、管理</a:t>
                      </a:r>
                      <a:endParaRPr kumimoji="1" lang="en-US" altLang="ja-JP" dirty="0" smtClean="0">
                        <a:solidFill>
                          <a:srgbClr val="1E4E79"/>
                        </a:solidFill>
                      </a:endParaRPr>
                    </a:p>
                  </a:txBody>
                  <a:tcPr/>
                </a:tc>
              </a:tr>
            </a:tbl>
          </a:graphicData>
        </a:graphic>
      </p:graphicFrame>
    </p:spTree>
    <p:extLst>
      <p:ext uri="{BB962C8B-B14F-4D97-AF65-F5344CB8AC3E}">
        <p14:creationId xmlns:p14="http://schemas.microsoft.com/office/powerpoint/2010/main" val="1061795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8" name="Shape 98"/>
          <p:cNvSpPr txBox="1">
            <a:spLocks noGrp="1"/>
          </p:cNvSpPr>
          <p:nvPr>
            <p:ph type="subTitle" idx="2"/>
          </p:nvPr>
        </p:nvSpPr>
        <p:spPr>
          <a:xfrm>
            <a:off x="685433" y="35547"/>
            <a:ext cx="9336299" cy="936000"/>
          </a:xfrm>
          <a:prstGeom prst="rect">
            <a:avLst/>
          </a:prstGeom>
          <a:ln>
            <a:noFill/>
          </a:ln>
        </p:spPr>
        <p:txBody>
          <a:bodyPr lIns="87050" tIns="87050" rIns="87050" bIns="87050" anchor="ctr" anchorCtr="0">
            <a:noAutofit/>
          </a:bodyPr>
          <a:lstStyle/>
          <a:p>
            <a:pPr marL="215900" lvl="0" indent="-50800" rtl="0">
              <a:spcBef>
                <a:spcPts val="0"/>
              </a:spcBef>
              <a:buClr>
                <a:schemeClr val="dk1"/>
              </a:buClr>
              <a:buSzPct val="25000"/>
              <a:buFont typeface="Arial"/>
              <a:buNone/>
            </a:pPr>
            <a:r>
              <a:rPr lang="ja-JP" altLang="en-US" dirty="0" smtClean="0"/>
              <a:t>ツールバー</a:t>
            </a:r>
            <a:endParaRPr lang="en-US" dirty="0"/>
          </a:p>
        </p:txBody>
      </p:sp>
      <p:sp>
        <p:nvSpPr>
          <p:cNvPr id="99" name="Shape 9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9</a:t>
            </a:fld>
            <a:endParaRPr lang="en-US"/>
          </a:p>
        </p:txBody>
      </p:sp>
      <p:sp>
        <p:nvSpPr>
          <p:cNvPr id="2" name="タイトル 1"/>
          <p:cNvSpPr>
            <a:spLocks noGrp="1"/>
          </p:cNvSpPr>
          <p:nvPr>
            <p:ph type="title"/>
          </p:nvPr>
        </p:nvSpPr>
        <p:spPr/>
        <p:txBody>
          <a:bodyPr/>
          <a:lstStyle/>
          <a:p>
            <a:r>
              <a:rPr kumimoji="1" lang="ja-JP" altLang="en-US" dirty="0" smtClean="0"/>
              <a:t>ボタンの機能説明</a:t>
            </a:r>
            <a:endParaRPr kumimoji="1" lang="ja-JP" altLang="en-US" dirty="0"/>
          </a:p>
        </p:txBody>
      </p:sp>
      <p:pic>
        <p:nvPicPr>
          <p:cNvPr id="25" name="図 24"/>
          <p:cNvPicPr/>
          <p:nvPr/>
        </p:nvPicPr>
        <p:blipFill>
          <a:blip r:embed="rId3">
            <a:extLst>
              <a:ext uri="{28A0092B-C50C-407E-A947-70E740481C1C}">
                <a14:useLocalDpi xmlns:a14="http://schemas.microsoft.com/office/drawing/2010/main" val="0"/>
              </a:ext>
            </a:extLst>
          </a:blip>
          <a:stretch>
            <a:fillRect/>
          </a:stretch>
        </p:blipFill>
        <p:spPr>
          <a:xfrm>
            <a:off x="357867" y="1785936"/>
            <a:ext cx="9976200" cy="542882"/>
          </a:xfrm>
          <a:prstGeom prst="rect">
            <a:avLst/>
          </a:prstGeom>
        </p:spPr>
      </p:pic>
      <p:sp>
        <p:nvSpPr>
          <p:cNvPr id="3" name="テキスト ボックス 2"/>
          <p:cNvSpPr txBox="1"/>
          <p:nvPr/>
        </p:nvSpPr>
        <p:spPr>
          <a:xfrm>
            <a:off x="357867" y="1540797"/>
            <a:ext cx="9976200" cy="400110"/>
          </a:xfrm>
          <a:prstGeom prst="rect">
            <a:avLst/>
          </a:prstGeom>
          <a:noFill/>
        </p:spPr>
        <p:txBody>
          <a:bodyPr wrap="square" rtlCol="0">
            <a:spAutoFit/>
          </a:bodyPr>
          <a:lstStyle/>
          <a:p>
            <a:r>
              <a:rPr kumimoji="1" lang="en-US" altLang="ja-JP" sz="2000" dirty="0" smtClean="0">
                <a:solidFill>
                  <a:srgbClr val="FF0000"/>
                </a:solidFill>
              </a:rPr>
              <a:t> 1      2      3        4      5        6      7        8      9     10         11    12     13      14    15     16</a:t>
            </a:r>
            <a:endParaRPr kumimoji="1" lang="ja-JP" altLang="en-US" sz="2000" dirty="0">
              <a:solidFill>
                <a:srgbClr val="FF0000"/>
              </a:solidFill>
            </a:endParaRPr>
          </a:p>
        </p:txBody>
      </p:sp>
      <p:graphicFrame>
        <p:nvGraphicFramePr>
          <p:cNvPr id="4" name="表 3"/>
          <p:cNvGraphicFramePr>
            <a:graphicFrameLocks noGrp="1"/>
          </p:cNvGraphicFramePr>
          <p:nvPr>
            <p:extLst>
              <p:ext uri="{D42A27DB-BD31-4B8C-83A1-F6EECF244321}">
                <p14:modId xmlns:p14="http://schemas.microsoft.com/office/powerpoint/2010/main" val="887144905"/>
              </p:ext>
            </p:extLst>
          </p:nvPr>
        </p:nvGraphicFramePr>
        <p:xfrm>
          <a:off x="357867" y="2510153"/>
          <a:ext cx="9976202" cy="4427975"/>
        </p:xfrm>
        <a:graphic>
          <a:graphicData uri="http://schemas.openxmlformats.org/drawingml/2006/table">
            <a:tbl>
              <a:tblPr firstRow="1" bandRow="1">
                <a:tableStyleId>{EBB7D646-D31D-4435-8363-D747468922E7}</a:tableStyleId>
              </a:tblPr>
              <a:tblGrid>
                <a:gridCol w="2399621"/>
                <a:gridCol w="2588480"/>
                <a:gridCol w="2240695"/>
                <a:gridCol w="2747406"/>
              </a:tblGrid>
              <a:tr h="538123">
                <a:tc>
                  <a:txBody>
                    <a:bodyPr/>
                    <a:lstStyle/>
                    <a:p>
                      <a:r>
                        <a:rPr kumimoji="1" lang="en-US" altLang="ja-JP" sz="1600" dirty="0" smtClean="0">
                          <a:latin typeface="MS PGothic" charset="-128"/>
                          <a:ea typeface="MS PGothic" charset="-128"/>
                          <a:cs typeface="MS PGothic" charset="-128"/>
                        </a:rPr>
                        <a:t>1.</a:t>
                      </a:r>
                      <a:r>
                        <a:rPr kumimoji="1" lang="ja-JP" altLang="en-US" sz="1600" dirty="0" smtClean="0">
                          <a:latin typeface="MS PGothic" charset="-128"/>
                          <a:ea typeface="MS PGothic" charset="-128"/>
                          <a:cs typeface="MS PGothic" charset="-128"/>
                        </a:rPr>
                        <a:t>新規プロジェクトを作成</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新規アプリファイルの作成</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9.</a:t>
                      </a:r>
                      <a:r>
                        <a:rPr kumimoji="1" lang="ja-JP" altLang="en-US" sz="1600" dirty="0" smtClean="0">
                          <a:latin typeface="MS PGothic" charset="-128"/>
                          <a:ea typeface="MS PGothic" charset="-128"/>
                          <a:cs typeface="MS PGothic" charset="-128"/>
                        </a:rPr>
                        <a:t>停止</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実行中のアプリを停止</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2.</a:t>
                      </a:r>
                      <a:r>
                        <a:rPr kumimoji="1" lang="ja-JP" altLang="en-US" sz="1600" baseline="0" dirty="0" smtClean="0">
                          <a:latin typeface="MS PGothic" charset="-128"/>
                          <a:ea typeface="MS PGothic" charset="-128"/>
                          <a:cs typeface="MS PGothic" charset="-128"/>
                        </a:rPr>
                        <a:t>プロジェクトを開く</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既存アプリファイルを開く</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10.</a:t>
                      </a:r>
                      <a:r>
                        <a:rPr kumimoji="1" lang="ja-JP" altLang="en-US" sz="1600" dirty="0" smtClean="0">
                          <a:latin typeface="MS PGothic" charset="-128"/>
                          <a:ea typeface="MS PGothic" charset="-128"/>
                          <a:cs typeface="MS PGothic" charset="-128"/>
                        </a:rPr>
                        <a:t>デバック</a:t>
                      </a:r>
                      <a:r>
                        <a:rPr kumimoji="1" lang="en-US" altLang="ja-JP" sz="1600" dirty="0" smtClean="0">
                          <a:latin typeface="MS PGothic" charset="-128"/>
                          <a:ea typeface="MS PGothic" charset="-128"/>
                          <a:cs typeface="MS PGothic" charset="-128"/>
                        </a:rPr>
                        <a:t>/</a:t>
                      </a:r>
                      <a:r>
                        <a:rPr kumimoji="1" lang="ja-JP" altLang="en-US" sz="1600" dirty="0" smtClean="0">
                          <a:latin typeface="MS PGothic" charset="-128"/>
                          <a:ea typeface="MS PGothic" charset="-128"/>
                          <a:cs typeface="MS PGothic" charset="-128"/>
                        </a:rPr>
                        <a:t>エラー出力</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アプリと</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のエラーを出力</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3.</a:t>
                      </a:r>
                      <a:r>
                        <a:rPr kumimoji="1" lang="ja-JP" altLang="en-US" sz="1600" dirty="0" smtClean="0">
                          <a:latin typeface="MS PGothic" charset="-128"/>
                          <a:ea typeface="MS PGothic" charset="-128"/>
                          <a:cs typeface="MS PGothic" charset="-128"/>
                        </a:rPr>
                        <a:t>プロジェクトを保存</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現在のアプリファイルを保存</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11.</a:t>
                      </a:r>
                      <a:r>
                        <a:rPr kumimoji="1" lang="ja-JP" altLang="en-US" sz="1600" dirty="0" smtClean="0">
                          <a:latin typeface="MS PGothic" charset="-128"/>
                          <a:ea typeface="MS PGothic" charset="-128"/>
                          <a:cs typeface="MS PGothic" charset="-128"/>
                        </a:rPr>
                        <a:t>ボリューム</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接続している</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の音量調節</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4.</a:t>
                      </a:r>
                      <a:r>
                        <a:rPr kumimoji="1" lang="ja-JP" altLang="en-US" sz="1600" dirty="0" smtClean="0">
                          <a:latin typeface="MS PGothic" charset="-128"/>
                          <a:ea typeface="MS PGothic" charset="-128"/>
                          <a:cs typeface="MS PGothic" charset="-128"/>
                        </a:rPr>
                        <a:t>元に戻す</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一つ前の状態に戻す</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12.</a:t>
                      </a:r>
                      <a:r>
                        <a:rPr kumimoji="1" lang="ja-JP" altLang="en-US" sz="1600" dirty="0" smtClean="0">
                          <a:latin typeface="MS PGothic" charset="-128"/>
                          <a:ea typeface="MS PGothic" charset="-128"/>
                          <a:cs typeface="MS PGothic" charset="-128"/>
                        </a:rPr>
                        <a:t>アニメーション</a:t>
                      </a:r>
                      <a:endParaRPr kumimoji="1" lang="en-US" altLang="ja-JP" sz="1600" dirty="0" smtClean="0">
                        <a:latin typeface="MS PGothic" charset="-128"/>
                        <a:ea typeface="MS PGothic" charset="-128"/>
                        <a:cs typeface="MS PGothic" charset="-128"/>
                      </a:endParaRPr>
                    </a:p>
                    <a:p>
                      <a:r>
                        <a:rPr kumimoji="1" lang="ja-JP" altLang="en-US" sz="1600" dirty="0" smtClean="0">
                          <a:latin typeface="MS PGothic" charset="-128"/>
                          <a:ea typeface="MS PGothic" charset="-128"/>
                          <a:cs typeface="MS PGothic" charset="-128"/>
                        </a:rPr>
                        <a:t>　　</a:t>
                      </a:r>
                      <a:r>
                        <a:rPr kumimoji="1" lang="en-US" altLang="ja-JP" sz="1600" baseline="0" dirty="0" smtClean="0">
                          <a:latin typeface="MS PGothic" charset="-128"/>
                          <a:ea typeface="MS PGothic" charset="-128"/>
                          <a:cs typeface="MS PGothic" charset="-128"/>
                        </a:rPr>
                        <a:t> </a:t>
                      </a:r>
                      <a:r>
                        <a:rPr kumimoji="1" lang="ja-JP" altLang="en-US" sz="1600" baseline="0" dirty="0" smtClean="0">
                          <a:latin typeface="MS PGothic" charset="-128"/>
                          <a:ea typeface="MS PGothic" charset="-128"/>
                          <a:cs typeface="MS PGothic" charset="-128"/>
                        </a:rPr>
                        <a:t>モード</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の関節制御を解除。主にモーション作成時に使用</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5.</a:t>
                      </a:r>
                      <a:r>
                        <a:rPr kumimoji="1" lang="ja-JP" altLang="en-US" sz="1600" dirty="0" smtClean="0">
                          <a:latin typeface="MS PGothic" charset="-128"/>
                          <a:ea typeface="MS PGothic" charset="-128"/>
                          <a:cs typeface="MS PGothic" charset="-128"/>
                        </a:rPr>
                        <a:t>やり直し</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一つ後の状態に戻す</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13.</a:t>
                      </a:r>
                      <a:r>
                        <a:rPr kumimoji="1" lang="ja-JP" altLang="en-US" sz="1600" dirty="0" smtClean="0">
                          <a:latin typeface="MS PGothic" charset="-128"/>
                          <a:ea typeface="MS PGothic" charset="-128"/>
                          <a:cs typeface="MS PGothic" charset="-128"/>
                        </a:rPr>
                        <a:t>オートノマスライフ</a:t>
                      </a:r>
                      <a:endParaRPr kumimoji="1" lang="en-US" altLang="ja-JP" sz="1600" dirty="0" smtClean="0">
                        <a:latin typeface="MS PGothic" charset="-128"/>
                        <a:ea typeface="MS PGothic" charset="-128"/>
                        <a:cs typeface="MS PGothic" charset="-128"/>
                      </a:endParaRPr>
                    </a:p>
                    <a:p>
                      <a:r>
                        <a:rPr kumimoji="1" lang="ja-JP" altLang="en-US" sz="1600" dirty="0" smtClean="0">
                          <a:latin typeface="MS PGothic" charset="-128"/>
                          <a:ea typeface="MS PGothic" charset="-128"/>
                          <a:cs typeface="MS PGothic" charset="-128"/>
                        </a:rPr>
                        <a:t>　</a:t>
                      </a:r>
                      <a:r>
                        <a:rPr kumimoji="1" lang="en-US" altLang="ja-JP" sz="1600" dirty="0" smtClean="0">
                          <a:latin typeface="MS PGothic" charset="-128"/>
                          <a:ea typeface="MS PGothic" charset="-128"/>
                          <a:cs typeface="MS PGothic" charset="-128"/>
                        </a:rPr>
                        <a:t>   ON/OFF</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人間らしい素振りをさせる機能</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6.</a:t>
                      </a:r>
                      <a:r>
                        <a:rPr kumimoji="1" lang="ja-JP" altLang="en-US" sz="1600" dirty="0" smtClean="0">
                          <a:latin typeface="MS PGothic" charset="-128"/>
                          <a:ea typeface="MS PGothic" charset="-128"/>
                          <a:cs typeface="MS PGothic" charset="-128"/>
                        </a:rPr>
                        <a:t>接続</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接続する</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の選択</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14.Rest</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全アプリを停止させて正座</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7.</a:t>
                      </a:r>
                      <a:r>
                        <a:rPr kumimoji="1" lang="ja-JP" altLang="en-US" sz="1600" dirty="0" smtClean="0">
                          <a:latin typeface="MS PGothic" charset="-128"/>
                          <a:ea typeface="MS PGothic" charset="-128"/>
                          <a:cs typeface="MS PGothic" charset="-128"/>
                        </a:rPr>
                        <a:t>切断</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現在の接続状態を切断</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15.WakeUp</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正座から直立</a:t>
                      </a:r>
                      <a:endParaRPr kumimoji="1" lang="ja-JP" altLang="en-US" dirty="0">
                        <a:solidFill>
                          <a:srgbClr val="1E4E79"/>
                        </a:solidFill>
                        <a:latin typeface="MS PGothic" charset="-128"/>
                        <a:ea typeface="MS PGothic" charset="-128"/>
                        <a:cs typeface="MS PGothic" charset="-128"/>
                      </a:endParaRPr>
                    </a:p>
                  </a:txBody>
                  <a:tcPr/>
                </a:tc>
              </a:tr>
              <a:tr h="538123">
                <a:tc>
                  <a:txBody>
                    <a:bodyPr/>
                    <a:lstStyle/>
                    <a:p>
                      <a:r>
                        <a:rPr kumimoji="1" lang="en-US" altLang="ja-JP" sz="1600" dirty="0" smtClean="0">
                          <a:latin typeface="MS PGothic" charset="-128"/>
                          <a:ea typeface="MS PGothic" charset="-128"/>
                          <a:cs typeface="MS PGothic" charset="-128"/>
                        </a:rPr>
                        <a:t>8.</a:t>
                      </a:r>
                      <a:r>
                        <a:rPr kumimoji="1" lang="ja-JP" altLang="en-US" sz="1600" dirty="0" smtClean="0">
                          <a:latin typeface="MS PGothic" charset="-128"/>
                          <a:ea typeface="MS PGothic" charset="-128"/>
                          <a:cs typeface="MS PGothic" charset="-128"/>
                        </a:rPr>
                        <a:t>ロボットに</a:t>
                      </a:r>
                      <a:r>
                        <a:rPr kumimoji="1" lang="en-US" altLang="ja-JP" sz="1600" dirty="0" smtClean="0">
                          <a:latin typeface="MS PGothic" charset="-128"/>
                          <a:ea typeface="MS PGothic" charset="-128"/>
                          <a:cs typeface="MS PGothic" charset="-128"/>
                        </a:rPr>
                        <a:t/>
                      </a:r>
                      <a:br>
                        <a:rPr kumimoji="1" lang="en-US" altLang="ja-JP" sz="1600" dirty="0" smtClean="0">
                          <a:latin typeface="MS PGothic" charset="-128"/>
                          <a:ea typeface="MS PGothic" charset="-128"/>
                          <a:cs typeface="MS PGothic" charset="-128"/>
                        </a:rPr>
                      </a:br>
                      <a:r>
                        <a:rPr kumimoji="1" lang="ja-JP" altLang="en-US" sz="1600" dirty="0" smtClean="0">
                          <a:latin typeface="MS PGothic" charset="-128"/>
                          <a:ea typeface="MS PGothic" charset="-128"/>
                          <a:cs typeface="MS PGothic" charset="-128"/>
                        </a:rPr>
                        <a:t>　</a:t>
                      </a:r>
                      <a:r>
                        <a:rPr kumimoji="1" lang="en-US" altLang="ja-JP" sz="1600" baseline="0" dirty="0" smtClean="0">
                          <a:latin typeface="MS PGothic" charset="-128"/>
                          <a:ea typeface="MS PGothic" charset="-128"/>
                          <a:cs typeface="MS PGothic" charset="-128"/>
                        </a:rPr>
                        <a:t> </a:t>
                      </a:r>
                      <a:r>
                        <a:rPr kumimoji="1" lang="ja-JP" altLang="en-US" sz="1600" dirty="0" smtClean="0">
                          <a:latin typeface="MS PGothic" charset="-128"/>
                          <a:ea typeface="MS PGothic" charset="-128"/>
                          <a:cs typeface="MS PGothic" charset="-128"/>
                        </a:rPr>
                        <a:t>アップロードして再生</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開いているアプリを</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に送信して実行</a:t>
                      </a:r>
                      <a:endParaRPr kumimoji="1" lang="ja-JP" altLang="en-US" dirty="0">
                        <a:solidFill>
                          <a:srgbClr val="1E4E79"/>
                        </a:solidFill>
                        <a:latin typeface="MS PGothic" charset="-128"/>
                        <a:ea typeface="MS PGothic" charset="-128"/>
                        <a:cs typeface="MS PGothic" charset="-128"/>
                      </a:endParaRPr>
                    </a:p>
                  </a:txBody>
                  <a:tcPr/>
                </a:tc>
                <a:tc>
                  <a:txBody>
                    <a:bodyPr/>
                    <a:lstStyle/>
                    <a:p>
                      <a:r>
                        <a:rPr kumimoji="1" lang="en-US" altLang="ja-JP" sz="1600" dirty="0" smtClean="0">
                          <a:latin typeface="MS PGothic" charset="-128"/>
                          <a:ea typeface="MS PGothic" charset="-128"/>
                          <a:cs typeface="MS PGothic" charset="-128"/>
                        </a:rPr>
                        <a:t>16.</a:t>
                      </a:r>
                      <a:r>
                        <a:rPr kumimoji="1" lang="ja-JP" altLang="en-US" sz="1600" dirty="0" smtClean="0">
                          <a:latin typeface="MS PGothic" charset="-128"/>
                          <a:ea typeface="MS PGothic" charset="-128"/>
                          <a:cs typeface="MS PGothic" charset="-128"/>
                        </a:rPr>
                        <a:t>バッテリー残量</a:t>
                      </a:r>
                      <a:endParaRPr kumimoji="1" lang="ja-JP" altLang="en-US" sz="1600" dirty="0">
                        <a:latin typeface="MS PGothic" charset="-128"/>
                        <a:ea typeface="MS PGothic" charset="-128"/>
                        <a:cs typeface="MS PGothic" charset="-128"/>
                      </a:endParaRPr>
                    </a:p>
                  </a:txBody>
                  <a:tcPr>
                    <a:solidFill>
                      <a:schemeClr val="bg1">
                        <a:lumMod val="95000"/>
                      </a:schemeClr>
                    </a:solidFill>
                  </a:tcPr>
                </a:tc>
                <a:tc>
                  <a:txBody>
                    <a:bodyPr/>
                    <a:lstStyle/>
                    <a:p>
                      <a:r>
                        <a:rPr kumimoji="1" lang="ja-JP" altLang="en-US" dirty="0" smtClean="0">
                          <a:solidFill>
                            <a:srgbClr val="1E4E79"/>
                          </a:solidFill>
                          <a:latin typeface="MS PGothic" charset="-128"/>
                          <a:ea typeface="MS PGothic" charset="-128"/>
                          <a:cs typeface="MS PGothic" charset="-128"/>
                        </a:rPr>
                        <a:t>現在接続している</a:t>
                      </a:r>
                      <a:r>
                        <a:rPr kumimoji="1" lang="en-US" altLang="ja-JP" dirty="0" smtClean="0">
                          <a:solidFill>
                            <a:srgbClr val="1E4E79"/>
                          </a:solidFill>
                          <a:latin typeface="MS PGothic" charset="-128"/>
                          <a:ea typeface="MS PGothic" charset="-128"/>
                          <a:cs typeface="MS PGothic" charset="-128"/>
                        </a:rPr>
                        <a:t>NAO</a:t>
                      </a:r>
                      <a:r>
                        <a:rPr kumimoji="1" lang="ja-JP" altLang="en-US" dirty="0" smtClean="0">
                          <a:solidFill>
                            <a:srgbClr val="1E4E79"/>
                          </a:solidFill>
                          <a:latin typeface="MS PGothic" charset="-128"/>
                          <a:ea typeface="MS PGothic" charset="-128"/>
                          <a:cs typeface="MS PGothic" charset="-128"/>
                        </a:rPr>
                        <a:t>のバッテリー残量</a:t>
                      </a:r>
                      <a:endParaRPr kumimoji="1" lang="ja-JP" altLang="en-US" dirty="0">
                        <a:solidFill>
                          <a:srgbClr val="1E4E79"/>
                        </a:solidFill>
                        <a:latin typeface="MS PGothic" charset="-128"/>
                        <a:ea typeface="MS PGothic" charset="-128"/>
                        <a:cs typeface="MS PGothic" charset="-128"/>
                      </a:endParaRPr>
                    </a:p>
                  </a:txBody>
                  <a:tcPr/>
                </a:tc>
              </a:tr>
            </a:tbl>
          </a:graphicData>
        </a:graphic>
      </p:graphicFrame>
    </p:spTree>
    <p:extLst>
      <p:ext uri="{BB962C8B-B14F-4D97-AF65-F5344CB8AC3E}">
        <p14:creationId xmlns:p14="http://schemas.microsoft.com/office/powerpoint/2010/main" val="855049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3814</TotalTime>
  <Words>2539</Words>
  <Application>Microsoft Macintosh PowerPoint</Application>
  <PresentationFormat>ユーザー設定</PresentationFormat>
  <Paragraphs>706</Paragraphs>
  <Slides>50</Slides>
  <Notes>44</Notes>
  <HiddenSlides>18</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50</vt:i4>
      </vt:variant>
    </vt:vector>
  </HeadingPairs>
  <TitlesOfParts>
    <vt:vector size="57" baseType="lpstr">
      <vt:lpstr>Calibri</vt:lpstr>
      <vt:lpstr>Mangal</vt:lpstr>
      <vt:lpstr>MS Gothic</vt:lpstr>
      <vt:lpstr>MS PGothic</vt:lpstr>
      <vt:lpstr>ＭＳ Ｐゴシック</vt:lpstr>
      <vt:lpstr>Arial</vt:lpstr>
      <vt:lpstr>Office テーマ</vt:lpstr>
      <vt:lpstr>PowerPoint プレゼンテーション</vt:lpstr>
      <vt:lpstr>PowerPoint プレゼンテーション</vt:lpstr>
      <vt:lpstr>NAOの紹介</vt:lpstr>
      <vt:lpstr>NAOの可能性</vt:lpstr>
      <vt:lpstr>PowerPoint プレゼンテーション</vt:lpstr>
      <vt:lpstr>PowerPoint プレゼンテーション</vt:lpstr>
      <vt:lpstr>各部の名称</vt:lpstr>
      <vt:lpstr>各ウィンドウの機能</vt:lpstr>
      <vt:lpstr>ボタンの機能説明</vt:lpstr>
      <vt:lpstr>PowerPoint プレゼンテーション</vt:lpstr>
      <vt:lpstr>ChoregrapheとNAOを接続する</vt:lpstr>
      <vt:lpstr>各種ファイルの役割</vt:lpstr>
      <vt:lpstr>プロジェクトの保存</vt:lpstr>
      <vt:lpstr>プロジェクトファイルを開く</vt:lpstr>
      <vt:lpstr>アプリのタイトルやID、バージョン、言語</vt:lpstr>
      <vt:lpstr>バーチャルロボットと実機</vt:lpstr>
      <vt:lpstr>NAOの機能を使ってみよう</vt:lpstr>
      <vt:lpstr>Sayボックス</vt:lpstr>
      <vt:lpstr>アプリケーションの実行</vt:lpstr>
      <vt:lpstr>好きな言葉をしゃべらせる</vt:lpstr>
      <vt:lpstr>好きな言葉を 発声させてみましょう</vt:lpstr>
      <vt:lpstr>NAOを動かしてみよう</vt:lpstr>
      <vt:lpstr>ポーズライブラリ</vt:lpstr>
      <vt:lpstr>モーションの作成</vt:lpstr>
      <vt:lpstr>モーションの作成</vt:lpstr>
      <vt:lpstr>モーションの登録</vt:lpstr>
      <vt:lpstr>ボックスとして使う</vt:lpstr>
      <vt:lpstr>Helloボックス</vt:lpstr>
      <vt:lpstr>Helloボックス</vt:lpstr>
      <vt:lpstr>入出力の記号の意味（2/2）</vt:lpstr>
      <vt:lpstr>PowerPoint プレゼンテーション</vt:lpstr>
      <vt:lpstr>PowerPoint プレゼンテーション</vt:lpstr>
      <vt:lpstr>Timelineボックス概要</vt:lpstr>
      <vt:lpstr>Timelineボックス概要</vt:lpstr>
      <vt:lpstr>Timelineボックス　動作レイヤー</vt:lpstr>
      <vt:lpstr>Timelineボックス　キーフレームの挿入</vt:lpstr>
      <vt:lpstr>Timelineボックス　アニメーションモード</vt:lpstr>
      <vt:lpstr>Animated Sayボックス　概要</vt:lpstr>
      <vt:lpstr>Animated Sayボックス　概要</vt:lpstr>
      <vt:lpstr>Animated Sayボックス　タグの利用</vt:lpstr>
      <vt:lpstr>Animated Sayボックス　タグの利用</vt:lpstr>
      <vt:lpstr>Speech Reco.ボックス</vt:lpstr>
      <vt:lpstr>Switch Caseボックス</vt:lpstr>
      <vt:lpstr>ボックスのエラー</vt:lpstr>
      <vt:lpstr>Tactileとは触覚のこと</vt:lpstr>
      <vt:lpstr>Diagramボックス</vt:lpstr>
      <vt:lpstr>PowerPoint プレゼンテーション</vt:lpstr>
      <vt:lpstr>ボックスに入出力を追加する（1/3）</vt:lpstr>
      <vt:lpstr>ボックスに入出力を追加する（2/3）</vt:lpstr>
      <vt:lpstr>入出力の記号の意味（1/2）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須佐亮太</dc:creator>
  <cp:lastModifiedBy>tkyk0520ossc@gmail.com</cp:lastModifiedBy>
  <cp:revision>72</cp:revision>
  <cp:lastPrinted>2017-01-06T01:29:15Z</cp:lastPrinted>
  <dcterms:modified xsi:type="dcterms:W3CDTF">2018-05-17T06:16:37Z</dcterms:modified>
</cp:coreProperties>
</file>