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Lst>
  <p:notesMasterIdLst>
    <p:notesMasterId r:id="rId73"/>
  </p:notesMasterIdLst>
  <p:sldIdLst>
    <p:sldId id="256"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96" r:id="rId56"/>
    <p:sldId id="397" r:id="rId57"/>
    <p:sldId id="398" r:id="rId58"/>
    <p:sldId id="399" r:id="rId59"/>
    <p:sldId id="400" r:id="rId60"/>
    <p:sldId id="401" r:id="rId61"/>
    <p:sldId id="402" r:id="rId62"/>
    <p:sldId id="306" r:id="rId63"/>
    <p:sldId id="307" r:id="rId64"/>
    <p:sldId id="308" r:id="rId65"/>
    <p:sldId id="309" r:id="rId66"/>
    <p:sldId id="310" r:id="rId67"/>
    <p:sldId id="311" r:id="rId68"/>
    <p:sldId id="312" r:id="rId69"/>
    <p:sldId id="313" r:id="rId70"/>
    <p:sldId id="314" r:id="rId71"/>
    <p:sldId id="326" r:id="rId72"/>
  </p:sldIdLst>
  <p:sldSz cx="10691813" cy="7559675"/>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B7D646-D31D-4435-8363-D747468922E7}">
  <a:tblStyle styleId="{EBB7D646-D31D-4435-8363-D747468922E7}"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81599"/>
  </p:normalViewPr>
  <p:slideViewPr>
    <p:cSldViewPr snapToGrid="0" snapToObjects="1">
      <p:cViewPr>
        <p:scale>
          <a:sx n="118" d="100"/>
          <a:sy n="118" d="100"/>
        </p:scale>
        <p:origin x="3296" y="512"/>
      </p:cViewPr>
      <p:guideLst/>
    </p:cSldViewPr>
  </p:slideViewPr>
  <p:outlineViewPr>
    <p:cViewPr>
      <p:scale>
        <a:sx n="33" d="100"/>
        <a:sy n="33" d="100"/>
      </p:scale>
      <p:origin x="0" y="-22016"/>
    </p:cViewPr>
  </p:outlineViewPr>
  <p:notesTextViewPr>
    <p:cViewPr>
      <p:scale>
        <a:sx n="90" d="100"/>
        <a:sy n="90" d="100"/>
      </p:scale>
      <p:origin x="0" y="0"/>
    </p:cViewPr>
  </p:notesTextViewPr>
  <p:sorterViewPr>
    <p:cViewPr>
      <p:scale>
        <a:sx n="66" d="100"/>
        <a:sy n="66" d="100"/>
      </p:scale>
      <p:origin x="0" y="0"/>
    </p:cViewPr>
  </p:sorterViewPr>
  <p:notesViewPr>
    <p:cSldViewPr snapToGrid="0" snapToObjects="1">
      <p:cViewPr>
        <p:scale>
          <a:sx n="160" d="100"/>
          <a:sy n="160" d="100"/>
        </p:scale>
        <p:origin x="4296" y="-17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lstStyle>
            <a:lvl1pPr marL="0" marR="0" lvl="0" indent="0" algn="l" rtl="0">
              <a:spcBef>
                <a:spcPts val="0"/>
              </a:spcBef>
              <a:defRPr sz="1800" b="0" i="0" u="none" strike="noStrike" cap="none"/>
            </a:lvl1pPr>
            <a:lvl2pPr marL="0" marR="0" lvl="1" indent="0" algn="l" rtl="0">
              <a:spcBef>
                <a:spcPts val="0"/>
              </a:spcBef>
              <a:defRPr sz="1800" b="0" i="0" u="none" strike="noStrike" cap="none"/>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Tree>
    <p:extLst>
      <p:ext uri="{BB962C8B-B14F-4D97-AF65-F5344CB8AC3E}">
        <p14:creationId xmlns:p14="http://schemas.microsoft.com/office/powerpoint/2010/main" val="1238936154"/>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 name="Shape 2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000" dirty="0"/>
          </a:p>
        </p:txBody>
      </p:sp>
    </p:spTree>
    <p:extLst>
      <p:ext uri="{BB962C8B-B14F-4D97-AF65-F5344CB8AC3E}">
        <p14:creationId xmlns:p14="http://schemas.microsoft.com/office/powerpoint/2010/main" val="798498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altLang="ja-JP" sz="1000" dirty="0" smtClean="0"/>
              <a:t>NAO</a:t>
            </a:r>
            <a:r>
              <a:rPr lang="ja-JP" altLang="en-US" sz="1000" dirty="0" smtClean="0"/>
              <a:t>の電源を入れて、立ち上がったのを確認したら</a:t>
            </a:r>
            <a:r>
              <a:rPr lang="en-US" altLang="ja-JP" sz="1000" dirty="0" smtClean="0"/>
              <a:t/>
            </a:r>
            <a:br>
              <a:rPr lang="en-US" altLang="ja-JP" sz="1000" dirty="0" smtClean="0"/>
            </a:br>
            <a:r>
              <a:rPr lang="ja-JP" altLang="en-US" sz="1000" dirty="0" smtClean="0"/>
              <a:t>コレグラフを起動して、</a:t>
            </a:r>
            <a:r>
              <a:rPr lang="en-US" altLang="ja-JP" sz="1000" dirty="0" smtClean="0"/>
              <a:t>[</a:t>
            </a:r>
            <a:r>
              <a:rPr lang="ja-JP" altLang="en-US" sz="1000" dirty="0" smtClean="0"/>
              <a:t>接続</a:t>
            </a:r>
            <a:r>
              <a:rPr lang="en-US" altLang="ja-JP" sz="1000" dirty="0" smtClean="0"/>
              <a:t>]</a:t>
            </a:r>
            <a:r>
              <a:rPr lang="ja-JP" altLang="en-US" sz="1000" dirty="0" smtClean="0"/>
              <a:t>ボタンを押して、接続したい</a:t>
            </a:r>
            <a:r>
              <a:rPr lang="en-US" altLang="ja-JP" sz="1000" dirty="0" smtClean="0"/>
              <a:t>NAO</a:t>
            </a:r>
            <a:r>
              <a:rPr lang="ja-JP" altLang="en-US" sz="1000" dirty="0" smtClean="0"/>
              <a:t>をダブルクリックしてください。</a:t>
            </a:r>
            <a:r>
              <a:rPr lang="en-US" altLang="ja-JP" sz="1000" dirty="0" smtClean="0"/>
              <a:t/>
            </a:r>
            <a:br>
              <a:rPr lang="en-US" altLang="ja-JP" sz="1000" dirty="0" smtClean="0"/>
            </a:br>
            <a:endParaRPr lang="en-US" altLang="ja-JP" sz="1000" dirty="0" smtClean="0"/>
          </a:p>
          <a:p>
            <a:pPr>
              <a:buSzPct val="25000"/>
            </a:pPr>
            <a:r>
              <a:rPr lang="ja-JP" altLang="en-US" sz="1000" dirty="0" smtClean="0"/>
              <a:t>接続したい</a:t>
            </a:r>
            <a:r>
              <a:rPr lang="en-US" altLang="ja-JP" sz="1000" dirty="0" smtClean="0"/>
              <a:t>NAO</a:t>
            </a:r>
            <a:r>
              <a:rPr lang="ja-JP" altLang="en-US" sz="1000" dirty="0" smtClean="0"/>
              <a:t>が表示されない場合は</a:t>
            </a:r>
            <a:r>
              <a:rPr lang="en-US" altLang="ja-JP" sz="1000" dirty="0" smtClean="0"/>
              <a:t>LAN</a:t>
            </a:r>
            <a:r>
              <a:rPr lang="ja-JP" altLang="en-US" sz="1000" dirty="0" smtClean="0"/>
              <a:t>ケーブルが正しく接続されているか、</a:t>
            </a:r>
            <a:r>
              <a:rPr lang="en-US" altLang="ja-JP" sz="1000" dirty="0" smtClean="0"/>
              <a:t/>
            </a:r>
            <a:br>
              <a:rPr lang="en-US" altLang="ja-JP" sz="1000" dirty="0" smtClean="0"/>
            </a:br>
            <a:r>
              <a:rPr lang="en-US" altLang="ja-JP" sz="1000" dirty="0" smtClean="0"/>
              <a:t>NAO</a:t>
            </a:r>
            <a:r>
              <a:rPr lang="ja-JP" altLang="en-US" sz="1000" dirty="0" smtClean="0"/>
              <a:t>が任意の</a:t>
            </a:r>
            <a:r>
              <a:rPr lang="en-US" altLang="ja-JP" sz="1000" dirty="0" err="1" smtClean="0"/>
              <a:t>Wifi</a:t>
            </a:r>
            <a:r>
              <a:rPr lang="ja-JP" altLang="en-US" sz="1000" dirty="0" smtClean="0"/>
              <a:t>に接続されているかどうか確認して、</a:t>
            </a:r>
            <a:r>
              <a:rPr lang="en-US" altLang="ja-JP" sz="1000" dirty="0" smtClean="0"/>
              <a:t/>
            </a:r>
            <a:br>
              <a:rPr lang="en-US" altLang="ja-JP" sz="1000" dirty="0" smtClean="0"/>
            </a:br>
            <a:r>
              <a:rPr lang="ja-JP" altLang="en-US" sz="1000" dirty="0" smtClean="0"/>
              <a:t>右側にある固定</a:t>
            </a:r>
            <a:r>
              <a:rPr lang="en-US" altLang="ja-JP" sz="1000" dirty="0" smtClean="0"/>
              <a:t>IP,</a:t>
            </a:r>
            <a:r>
              <a:rPr lang="ja-JP" altLang="en-US" sz="1000" dirty="0" smtClean="0"/>
              <a:t>ホスト名入力欄に</a:t>
            </a:r>
            <a:endParaRPr lang="en-US" altLang="ja-JP" sz="1000" dirty="0" smtClean="0"/>
          </a:p>
          <a:p>
            <a:pPr>
              <a:buSzPct val="25000"/>
            </a:pPr>
            <a:r>
              <a:rPr lang="en-US" altLang="ja-JP" sz="1000" dirty="0" smtClean="0"/>
              <a:t>IP</a:t>
            </a:r>
            <a:r>
              <a:rPr lang="ja-JP" altLang="en-US" sz="1000" dirty="0" smtClean="0"/>
              <a:t>あるいはホスト名</a:t>
            </a:r>
            <a:r>
              <a:rPr lang="en-US" altLang="ja-JP" sz="1000" dirty="0" smtClean="0"/>
              <a:t>(***.local)</a:t>
            </a:r>
            <a:r>
              <a:rPr lang="ja-JP" altLang="en-US" sz="1000" dirty="0" smtClean="0"/>
              <a:t>を入力して</a:t>
            </a:r>
            <a:r>
              <a:rPr lang="en-US" altLang="ja-JP" sz="1000" dirty="0" smtClean="0"/>
              <a:t>[</a:t>
            </a:r>
            <a:r>
              <a:rPr lang="ja-JP" altLang="en-US" sz="1000" dirty="0" smtClean="0"/>
              <a:t>選択</a:t>
            </a:r>
            <a:r>
              <a:rPr lang="en-US" altLang="ja-JP" sz="1000" dirty="0" smtClean="0"/>
              <a:t>]</a:t>
            </a:r>
            <a:r>
              <a:rPr lang="ja-JP" altLang="en-US" sz="1000" dirty="0" smtClean="0"/>
              <a:t>ボタンを押して下さい。</a:t>
            </a:r>
            <a:endParaRPr lang="en-US" altLang="ja-JP" sz="1000" dirty="0" smtClean="0"/>
          </a:p>
          <a:p>
            <a:pPr>
              <a:buSzPct val="25000"/>
            </a:pPr>
            <a:endParaRPr lang="en-US" altLang="ja-JP" sz="1000" dirty="0" smtClean="0"/>
          </a:p>
          <a:p>
            <a:pPr>
              <a:buSzPct val="25000"/>
            </a:pPr>
            <a:r>
              <a:rPr lang="ja-JP" altLang="en-US" sz="1000" dirty="0" smtClean="0"/>
              <a:t>これでも接続されない場合は</a:t>
            </a:r>
            <a:endParaRPr lang="en-US" altLang="ja-JP" sz="1000" dirty="0" smtClean="0"/>
          </a:p>
          <a:p>
            <a:pPr>
              <a:buSzPct val="25000"/>
            </a:pPr>
            <a:r>
              <a:rPr lang="ja-JP" altLang="en-US" sz="1000" dirty="0" smtClean="0"/>
              <a:t>コレグラフと</a:t>
            </a:r>
            <a:r>
              <a:rPr lang="en-US" altLang="ja-JP" sz="1000" dirty="0" smtClean="0"/>
              <a:t>NAO</a:t>
            </a:r>
            <a:r>
              <a:rPr lang="ja-JP" altLang="en-US" sz="1000" dirty="0" smtClean="0"/>
              <a:t>を再起動してください。</a:t>
            </a:r>
            <a:endParaRPr lang="en-US" altLang="ja-JP" sz="1000" dirty="0" smtClean="0"/>
          </a:p>
        </p:txBody>
      </p:sp>
    </p:spTree>
    <p:extLst>
      <p:ext uri="{BB962C8B-B14F-4D97-AF65-F5344CB8AC3E}">
        <p14:creationId xmlns:p14="http://schemas.microsoft.com/office/powerpoint/2010/main" val="880729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コレグラフ左側に表示されているファイル一覧は、</a:t>
            </a:r>
            <a:r>
              <a:rPr kumimoji="1" lang="en-US" altLang="ja-JP" dirty="0" smtClean="0"/>
              <a:t>NAO</a:t>
            </a:r>
            <a:r>
              <a:rPr kumimoji="1" lang="ja-JP" altLang="en-US" dirty="0" smtClean="0"/>
              <a:t>アプリの構成ファイルです。</a:t>
            </a:r>
            <a:endParaRPr kumimoji="1" lang="en-US" altLang="ja-JP" dirty="0" smtClean="0"/>
          </a:p>
          <a:p>
            <a:r>
              <a:rPr kumimoji="1" lang="en-US" altLang="ja-JP" dirty="0" smtClean="0"/>
              <a:t>&lt;</a:t>
            </a:r>
            <a:r>
              <a:rPr kumimoji="1" lang="ja-JP" altLang="en-US" dirty="0" smtClean="0"/>
              <a:t>各ファイルの説明</a:t>
            </a:r>
            <a:r>
              <a:rPr kumimoji="1" lang="en-US" altLang="ja-JP" dirty="0" smtClean="0"/>
              <a:t>&gt;</a:t>
            </a:r>
          </a:p>
          <a:p>
            <a:endParaRPr kumimoji="1" lang="en-US" altLang="ja-JP" dirty="0" smtClean="0"/>
          </a:p>
          <a:p>
            <a:r>
              <a:rPr kumimoji="1" lang="en-US" altLang="ja-JP" dirty="0" smtClean="0"/>
              <a:t>Behavior</a:t>
            </a:r>
            <a:r>
              <a:rPr kumimoji="1" lang="ja-JP" altLang="en-US" dirty="0" smtClean="0"/>
              <a:t>は</a:t>
            </a:r>
            <a:r>
              <a:rPr kumimoji="1" lang="en-US" altLang="ja-JP" dirty="0" smtClean="0"/>
              <a:t>android</a:t>
            </a:r>
            <a:r>
              <a:rPr kumimoji="1" lang="ja-JP" altLang="en-US" dirty="0" smtClean="0"/>
              <a:t>等でいう</a:t>
            </a:r>
            <a:r>
              <a:rPr kumimoji="1" lang="en-US" altLang="ja-JP" dirty="0" smtClean="0"/>
              <a:t>Activity</a:t>
            </a:r>
            <a:r>
              <a:rPr kumimoji="1" lang="ja-JP" altLang="en-US" dirty="0" smtClean="0"/>
              <a:t>のようなものだと思って頂ければと思います。</a:t>
            </a:r>
            <a:endParaRPr kumimoji="1" lang="en-US" altLang="ja-JP" dirty="0" smtClean="0"/>
          </a:p>
          <a:p>
            <a:r>
              <a:rPr kumimoji="1" lang="ja-JP" altLang="en-US" dirty="0" smtClean="0"/>
              <a:t>ウェブページでいう</a:t>
            </a:r>
            <a:r>
              <a:rPr kumimoji="1" lang="en-US" altLang="ja-JP" dirty="0" smtClean="0"/>
              <a:t>HTML</a:t>
            </a:r>
            <a:r>
              <a:rPr kumimoji="1" lang="ja-JP" altLang="en-US" dirty="0" smtClean="0"/>
              <a:t>ファイルのようなものだと思って頂ければと思います。</a:t>
            </a:r>
            <a:endParaRPr kumimoji="1" lang="en-US" altLang="ja-JP" dirty="0" smtClean="0"/>
          </a:p>
          <a:p>
            <a:r>
              <a:rPr kumimoji="1" lang="en-US" altLang="ja-JP" dirty="0" smtClean="0"/>
              <a:t>Behavior</a:t>
            </a:r>
            <a:r>
              <a:rPr kumimoji="1" lang="ja-JP" altLang="en-US" dirty="0" smtClean="0"/>
              <a:t>を呼び出すと、そこに記述されている処理を行った後にその</a:t>
            </a:r>
            <a:r>
              <a:rPr kumimoji="1" lang="en-US" altLang="ja-JP" dirty="0" smtClean="0"/>
              <a:t>Behavior</a:t>
            </a:r>
            <a:r>
              <a:rPr kumimoji="1" lang="ja-JP" altLang="en-US" dirty="0" smtClean="0"/>
              <a:t>が終了すると</a:t>
            </a:r>
            <a:r>
              <a:rPr kumimoji="1" lang="en-US" altLang="ja-JP" dirty="0" smtClean="0"/>
              <a:t/>
            </a:r>
            <a:br>
              <a:rPr kumimoji="1" lang="en-US" altLang="ja-JP" dirty="0" smtClean="0"/>
            </a:br>
            <a:r>
              <a:rPr kumimoji="1" lang="ja-JP" altLang="en-US" dirty="0" smtClean="0"/>
              <a:t>元の呼び出し元に戻ってきます。</a:t>
            </a: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NAO</a:t>
            </a:r>
            <a:r>
              <a:rPr kumimoji="1" lang="ja-JP" altLang="en-US" dirty="0" smtClean="0"/>
              <a:t>のアプリを開発する際に、編集するファイルは</a:t>
            </a:r>
            <a:r>
              <a:rPr kumimoji="1" lang="en-US" altLang="ja-JP" dirty="0" smtClean="0"/>
              <a:t>behavior</a:t>
            </a:r>
            <a:r>
              <a:rPr kumimoji="1" lang="ja-JP" altLang="en-US" dirty="0" smtClean="0"/>
              <a:t>がほとんどです。</a:t>
            </a:r>
            <a:endParaRPr kumimoji="1" lang="en-US" altLang="ja-JP" dirty="0" smtClean="0"/>
          </a:p>
        </p:txBody>
      </p:sp>
    </p:spTree>
    <p:extLst>
      <p:ext uri="{BB962C8B-B14F-4D97-AF65-F5344CB8AC3E}">
        <p14:creationId xmlns:p14="http://schemas.microsoft.com/office/powerpoint/2010/main" val="36528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アプリを保存するにはツールバーにある</a:t>
            </a:r>
            <a:r>
              <a:rPr kumimoji="1" lang="en-US" altLang="ja-JP" dirty="0" smtClean="0"/>
              <a:t>[</a:t>
            </a:r>
            <a:r>
              <a:rPr kumimoji="1" lang="ja-JP" altLang="en-US" dirty="0" smtClean="0"/>
              <a:t>プロジェクトを保存</a:t>
            </a:r>
            <a:r>
              <a:rPr kumimoji="1" lang="en-US" altLang="ja-JP" dirty="0" smtClean="0"/>
              <a:t>]</a:t>
            </a:r>
            <a:r>
              <a:rPr kumimoji="1" lang="ja-JP" altLang="en-US" dirty="0" smtClean="0"/>
              <a:t>ボタンを押して、プロジェクトに穴目をつけて、作成場所を決めたら保存しましょう。</a:t>
            </a:r>
            <a:endParaRPr kumimoji="1" lang="en-US" altLang="ja-JP" dirty="0" smtClean="0"/>
          </a:p>
          <a:p>
            <a:r>
              <a:rPr kumimoji="1" lang="ja-JP" altLang="en-US" dirty="0" smtClean="0"/>
              <a:t>正常に保存されるとプロパティボタン上野プロジェクト名が変わります。</a:t>
            </a:r>
            <a:endParaRPr kumimoji="1" lang="ja-JP" altLang="en-US" dirty="0"/>
          </a:p>
        </p:txBody>
      </p:sp>
    </p:spTree>
    <p:extLst>
      <p:ext uri="{BB962C8B-B14F-4D97-AF65-F5344CB8AC3E}">
        <p14:creationId xmlns:p14="http://schemas.microsoft.com/office/powerpoint/2010/main" val="1169260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以前編集したアプリ、あるいは外部から保存したアプリを開くには</a:t>
            </a:r>
            <a:endParaRPr kumimoji="1" lang="en-US" altLang="ja-JP" dirty="0" smtClean="0"/>
          </a:p>
          <a:p>
            <a:r>
              <a:rPr kumimoji="1" lang="ja-JP" altLang="en-US" dirty="0" smtClean="0"/>
              <a:t>コレグラフの</a:t>
            </a:r>
            <a:r>
              <a:rPr kumimoji="1" lang="en-US" altLang="ja-JP" dirty="0" smtClean="0"/>
              <a:t>[</a:t>
            </a:r>
            <a:r>
              <a:rPr kumimoji="1" lang="ja-JP" altLang="en-US" dirty="0" smtClean="0"/>
              <a:t>プロジェクトを開く</a:t>
            </a:r>
            <a:r>
              <a:rPr kumimoji="1" lang="en-US" altLang="ja-JP" dirty="0" smtClean="0"/>
              <a:t>]</a:t>
            </a:r>
            <a:r>
              <a:rPr kumimoji="1" lang="ja-JP" altLang="en-US" dirty="0" smtClean="0"/>
              <a:t>ボタンを押して、任意の</a:t>
            </a:r>
            <a:r>
              <a:rPr kumimoji="1" lang="en-US" altLang="ja-JP" dirty="0" err="1" smtClean="0"/>
              <a:t>pml</a:t>
            </a:r>
            <a:r>
              <a:rPr kumimoji="1" lang="ja-JP" altLang="en-US" dirty="0" smtClean="0"/>
              <a:t>ファイルを選択してプロジェクトを開きます。</a:t>
            </a:r>
            <a:endParaRPr kumimoji="1" lang="ja-JP" altLang="en-US" dirty="0"/>
          </a:p>
        </p:txBody>
      </p:sp>
    </p:spTree>
    <p:extLst>
      <p:ext uri="{BB962C8B-B14F-4D97-AF65-F5344CB8AC3E}">
        <p14:creationId xmlns:p14="http://schemas.microsoft.com/office/powerpoint/2010/main" val="707273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プロジェクトの名前やアプリケーション</a:t>
            </a:r>
            <a:r>
              <a:rPr kumimoji="1" lang="en-US" altLang="ja-JP" dirty="0" smtClean="0"/>
              <a:t>ID</a:t>
            </a:r>
            <a:r>
              <a:rPr kumimoji="1" lang="ja-JP" altLang="en-US" dirty="0" smtClean="0"/>
              <a:t>、バージョン、使用言語や概要を編集する場合は、</a:t>
            </a:r>
            <a:endParaRPr kumimoji="1" lang="en-US" altLang="ja-JP" dirty="0" smtClean="0"/>
          </a:p>
          <a:p>
            <a:r>
              <a:rPr kumimoji="1" lang="ja-JP" altLang="en-US" dirty="0" smtClean="0"/>
              <a:t>コレグラフ左上のあるプロジェクトの内容タブの</a:t>
            </a:r>
            <a:r>
              <a:rPr kumimoji="1" lang="en-US" altLang="ja-JP" dirty="0" smtClean="0"/>
              <a:t>[</a:t>
            </a:r>
            <a:r>
              <a:rPr kumimoji="1" lang="ja-JP" altLang="en-US" dirty="0" smtClean="0"/>
              <a:t>プロパティ</a:t>
            </a:r>
            <a:r>
              <a:rPr kumimoji="1" lang="en-US" altLang="ja-JP" dirty="0" smtClean="0"/>
              <a:t>]</a:t>
            </a:r>
            <a:r>
              <a:rPr kumimoji="1" lang="ja-JP" altLang="en-US" dirty="0" smtClean="0"/>
              <a:t>ボタンを押して、</a:t>
            </a:r>
            <a:r>
              <a:rPr kumimoji="1" lang="en-US" altLang="ja-JP" dirty="0" smtClean="0"/>
              <a:t/>
            </a:r>
            <a:br>
              <a:rPr kumimoji="1" lang="en-US" altLang="ja-JP" dirty="0" smtClean="0"/>
            </a:br>
            <a:r>
              <a:rPr kumimoji="1" lang="ja-JP" altLang="en-US" dirty="0" smtClean="0"/>
              <a:t>プロジェクトのプロパティウィンドウを開きます。</a:t>
            </a:r>
            <a:endParaRPr kumimoji="1" lang="en-US" altLang="ja-JP" dirty="0" smtClean="0"/>
          </a:p>
          <a:p>
            <a:endParaRPr kumimoji="1" lang="en-US" altLang="ja-JP" dirty="0" smtClean="0"/>
          </a:p>
          <a:p>
            <a:r>
              <a:rPr kumimoji="1" lang="ja-JP" altLang="en-US" dirty="0" smtClean="0"/>
              <a:t>変更したら必ず右下の</a:t>
            </a:r>
            <a:r>
              <a:rPr kumimoji="1" lang="en-US" altLang="ja-JP" dirty="0" smtClean="0"/>
              <a:t>[OK]</a:t>
            </a:r>
            <a:r>
              <a:rPr kumimoji="1" lang="ja-JP" altLang="en-US" dirty="0" smtClean="0"/>
              <a:t>ボタンを押して下さい。</a:t>
            </a:r>
            <a:endParaRPr kumimoji="1" lang="en-US" altLang="ja-JP" dirty="0" smtClean="0"/>
          </a:p>
          <a:p>
            <a:r>
              <a:rPr kumimoji="1" lang="ja-JP" altLang="en-US" dirty="0" smtClean="0"/>
              <a:t>押さないと編集した内容が反映されません。</a:t>
            </a:r>
            <a:endParaRPr kumimoji="1" lang="ja-JP" altLang="en-US" dirty="0"/>
          </a:p>
        </p:txBody>
      </p:sp>
    </p:spTree>
    <p:extLst>
      <p:ext uri="{BB962C8B-B14F-4D97-AF65-F5344CB8AC3E}">
        <p14:creationId xmlns:p14="http://schemas.microsoft.com/office/powerpoint/2010/main" val="1127694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アプリを起動する方法は、大きくワケて</a:t>
            </a:r>
            <a:r>
              <a:rPr kumimoji="1" lang="en-US" altLang="ja-JP" dirty="0" smtClean="0"/>
              <a:t>2</a:t>
            </a:r>
            <a:r>
              <a:rPr kumimoji="1" lang="ja-JP" altLang="en-US" dirty="0" smtClean="0"/>
              <a:t>種類あります。</a:t>
            </a:r>
            <a:endParaRPr kumimoji="1" lang="en-US" altLang="ja-JP" dirty="0" smtClean="0"/>
          </a:p>
          <a:p>
            <a:r>
              <a:rPr kumimoji="1" lang="ja-JP" altLang="en-US" dirty="0" smtClean="0"/>
              <a:t>外部から</a:t>
            </a:r>
            <a:r>
              <a:rPr kumimoji="1" lang="en-US" altLang="ja-JP" dirty="0" smtClean="0"/>
              <a:t>NAO</a:t>
            </a:r>
            <a:r>
              <a:rPr kumimoji="1" lang="ja-JP" altLang="en-US" dirty="0" smtClean="0"/>
              <a:t>へ命令する方法と</a:t>
            </a:r>
            <a:r>
              <a:rPr kumimoji="1" lang="en-US" altLang="ja-JP" dirty="0" smtClean="0"/>
              <a:t>NAO</a:t>
            </a:r>
            <a:r>
              <a:rPr kumimoji="1" lang="ja-JP" altLang="en-US" dirty="0" smtClean="0"/>
              <a:t>の起動トリガーを使用する方法です。</a:t>
            </a:r>
            <a:endParaRPr kumimoji="1" lang="en-US" altLang="ja-JP" dirty="0" smtClean="0"/>
          </a:p>
          <a:p>
            <a:endParaRPr kumimoji="1" lang="en-US" altLang="ja-JP" dirty="0" smtClean="0"/>
          </a:p>
          <a:p>
            <a:r>
              <a:rPr kumimoji="1" lang="ja-JP" altLang="en-US" dirty="0" smtClean="0"/>
              <a:t>この画面では</a:t>
            </a:r>
            <a:r>
              <a:rPr kumimoji="1" lang="en-US" altLang="ja-JP" dirty="0" smtClean="0"/>
              <a:t>NAO</a:t>
            </a:r>
            <a:r>
              <a:rPr kumimoji="1" lang="ja-JP" altLang="en-US" dirty="0" smtClean="0"/>
              <a:t>の起動トリガーの１つであるトリガーセンテンスの設定方法を説明しています。</a:t>
            </a:r>
            <a:endParaRPr kumimoji="1" lang="en-US" altLang="ja-JP" dirty="0" smtClean="0"/>
          </a:p>
          <a:p>
            <a:r>
              <a:rPr kumimoji="1" lang="ja-JP" altLang="en-US" dirty="0" smtClean="0"/>
              <a:t>予め設定した言葉を</a:t>
            </a:r>
            <a:r>
              <a:rPr kumimoji="1" lang="en-US" altLang="ja-JP" dirty="0" smtClean="0"/>
              <a:t>NAO</a:t>
            </a:r>
            <a:r>
              <a:rPr kumimoji="1" lang="ja-JP" altLang="en-US" dirty="0" smtClean="0"/>
              <a:t>に呼びかける事で、その言葉に紐付いた</a:t>
            </a:r>
            <a:r>
              <a:rPr kumimoji="1" lang="en-US" altLang="ja-JP" dirty="0" smtClean="0"/>
              <a:t>behavior</a:t>
            </a:r>
            <a:r>
              <a:rPr kumimoji="1" lang="ja-JP" altLang="en-US" dirty="0" smtClean="0"/>
              <a:t>、ようするにアプリを起動することができます。</a:t>
            </a:r>
            <a:endParaRPr kumimoji="1" lang="en-US" altLang="ja-JP" dirty="0" smtClean="0"/>
          </a:p>
          <a:p>
            <a:r>
              <a:rPr kumimoji="1" lang="ja-JP" altLang="en-US" dirty="0" smtClean="0"/>
              <a:t>この予め設定した言葉をトリガーセンテンスと呼びます。</a:t>
            </a:r>
            <a:endParaRPr kumimoji="1" lang="en-US" altLang="ja-JP" dirty="0" smtClean="0"/>
          </a:p>
          <a:p>
            <a:endParaRPr kumimoji="1" lang="en-US" altLang="ja-JP" dirty="0" smtClean="0"/>
          </a:p>
          <a:p>
            <a:r>
              <a:rPr kumimoji="1" lang="ja-JP" altLang="en-US" dirty="0" smtClean="0"/>
              <a:t>プロジェクトのプロパティウィンドウの左側にある</a:t>
            </a:r>
            <a:r>
              <a:rPr kumimoji="1" lang="en-US" altLang="ja-JP" dirty="0" smtClean="0"/>
              <a:t>behavior</a:t>
            </a:r>
            <a:r>
              <a:rPr kumimoji="1" lang="ja-JP" altLang="en-US" dirty="0" smtClean="0"/>
              <a:t>一覧から、起動したい</a:t>
            </a:r>
            <a:r>
              <a:rPr kumimoji="1" lang="en-US" altLang="ja-JP" dirty="0" smtClean="0"/>
              <a:t>behavior</a:t>
            </a:r>
            <a:r>
              <a:rPr kumimoji="1" lang="ja-JP" altLang="en-US" dirty="0" smtClean="0"/>
              <a:t>を選択します。</a:t>
            </a:r>
            <a:endParaRPr kumimoji="1" lang="en-US" altLang="ja-JP" dirty="0" smtClean="0"/>
          </a:p>
          <a:p>
            <a:r>
              <a:rPr kumimoji="1" lang="ja-JP" altLang="en-US" dirty="0" smtClean="0"/>
              <a:t>画面中央に表示されたトリガーセンテンス出力欄をクリックして、トリガーセンテンス入力欄にトリガーセンテンスを入力しましょう。</a:t>
            </a:r>
            <a:endParaRPr kumimoji="1" lang="en-US" altLang="ja-JP" dirty="0" smtClean="0"/>
          </a:p>
          <a:p>
            <a:r>
              <a:rPr kumimoji="1" lang="ja-JP" altLang="en-US" dirty="0" smtClean="0"/>
              <a:t>アプリをインストールして、オートノマスライフが</a:t>
            </a:r>
            <a:r>
              <a:rPr kumimoji="1" lang="en-US" altLang="ja-JP" dirty="0" smtClean="0"/>
              <a:t>ON</a:t>
            </a:r>
            <a:r>
              <a:rPr kumimoji="1" lang="ja-JP" altLang="en-US" dirty="0" smtClean="0"/>
              <a:t>になっている状態で呼びかければ紐付いたアプリが起動します。</a:t>
            </a:r>
            <a:endParaRPr kumimoji="1" lang="en-US" altLang="ja-JP" dirty="0" smtClean="0"/>
          </a:p>
          <a:p>
            <a:endParaRPr kumimoji="1" lang="en-US" altLang="ja-JP" dirty="0" smtClean="0"/>
          </a:p>
        </p:txBody>
      </p:sp>
    </p:spTree>
    <p:extLst>
      <p:ext uri="{BB962C8B-B14F-4D97-AF65-F5344CB8AC3E}">
        <p14:creationId xmlns:p14="http://schemas.microsoft.com/office/powerpoint/2010/main" val="47254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開発したアプリケーションを</a:t>
            </a:r>
            <a:r>
              <a:rPr kumimoji="1" lang="en-US" altLang="ja-JP" dirty="0" smtClean="0"/>
              <a:t>NAO</a:t>
            </a:r>
            <a:r>
              <a:rPr kumimoji="1" lang="ja-JP" altLang="en-US" dirty="0" smtClean="0"/>
              <a:t>にインストールするには、</a:t>
            </a:r>
            <a:r>
              <a:rPr kumimoji="1" lang="en-US" altLang="ja-JP" dirty="0" smtClean="0"/>
              <a:t/>
            </a:r>
            <a:br>
              <a:rPr kumimoji="1" lang="en-US" altLang="ja-JP" dirty="0" smtClean="0"/>
            </a:br>
            <a:r>
              <a:rPr kumimoji="1" lang="ja-JP" altLang="en-US" dirty="0" smtClean="0"/>
              <a:t>まず</a:t>
            </a:r>
            <a:r>
              <a:rPr kumimoji="1" lang="en-US" altLang="ja-JP" dirty="0" smtClean="0"/>
              <a:t>NAO</a:t>
            </a:r>
            <a:r>
              <a:rPr kumimoji="1" lang="ja-JP" altLang="en-US" dirty="0" smtClean="0"/>
              <a:t>と接続して、インストールしたいアプリケーションをコレグラフで開きます。</a:t>
            </a:r>
            <a:r>
              <a:rPr kumimoji="1" lang="en-US" altLang="ja-JP" dirty="0" smtClean="0"/>
              <a:t/>
            </a:r>
            <a:br>
              <a:rPr kumimoji="1" lang="en-US" altLang="ja-JP" dirty="0" smtClean="0"/>
            </a:br>
            <a:r>
              <a:rPr kumimoji="1" lang="ja-JP" altLang="en-US" dirty="0" smtClean="0"/>
              <a:t>ロボットアプリケーションウィンドウにある</a:t>
            </a:r>
            <a:r>
              <a:rPr kumimoji="1" lang="en-US" altLang="ja-JP" dirty="0" smtClean="0"/>
              <a:t>NAO</a:t>
            </a:r>
            <a:r>
              <a:rPr kumimoji="1" lang="ja-JP" altLang="en-US" dirty="0" smtClean="0"/>
              <a:t>の顔のボタンをクリックするとインストールが開始されます。</a:t>
            </a:r>
            <a:endParaRPr kumimoji="1" lang="en-US" altLang="ja-JP" dirty="0" smtClean="0"/>
          </a:p>
          <a:p>
            <a:r>
              <a:rPr kumimoji="1" lang="ja-JP" altLang="en-US" dirty="0" smtClean="0"/>
              <a:t>正常にインストールされれば、プロパティにて設定されたアプリの名前が、ロボットアプリケーション一覧に表示されます。</a:t>
            </a:r>
            <a:endParaRPr kumimoji="1" lang="en-US" altLang="ja-JP" dirty="0" smtClean="0"/>
          </a:p>
          <a:p>
            <a:r>
              <a:rPr kumimoji="1" lang="ja-JP" altLang="en-US" dirty="0" smtClean="0"/>
              <a:t>アンインストールしたい場合は、一覧からアプリを選択して、</a:t>
            </a:r>
            <a:r>
              <a:rPr kumimoji="1" lang="en-US" altLang="ja-JP" dirty="0" smtClean="0"/>
              <a:t>[</a:t>
            </a:r>
            <a:r>
              <a:rPr kumimoji="1" lang="ja-JP" altLang="en-US" dirty="0" smtClean="0"/>
              <a:t>選択したアプリケーションをロボットから削除</a:t>
            </a:r>
            <a:r>
              <a:rPr kumimoji="1" lang="en-US" altLang="ja-JP" dirty="0" smtClean="0"/>
              <a:t>]</a:t>
            </a:r>
            <a:r>
              <a:rPr kumimoji="1" lang="ja-JP" altLang="en-US" dirty="0" smtClean="0"/>
              <a:t>ボタンをクリックしましょう。</a:t>
            </a:r>
            <a:endParaRPr kumimoji="1" lang="en-US" altLang="ja-JP" dirty="0" smtClean="0"/>
          </a:p>
          <a:p>
            <a:endParaRPr kumimoji="1" lang="en-US" altLang="ja-JP" dirty="0" smtClean="0"/>
          </a:p>
          <a:p>
            <a:r>
              <a:rPr kumimoji="1" lang="ja-JP" altLang="en-US" dirty="0" smtClean="0"/>
              <a:t>ちなみにロボットアプリケーションタブの右上にある赤いボタンは現在起動しているアプリを全て停止させるボタンです。</a:t>
            </a:r>
            <a:endParaRPr kumimoji="1" lang="ja-JP" altLang="en-US" dirty="0"/>
          </a:p>
        </p:txBody>
      </p:sp>
    </p:spTree>
    <p:extLst>
      <p:ext uri="{BB962C8B-B14F-4D97-AF65-F5344CB8AC3E}">
        <p14:creationId xmlns:p14="http://schemas.microsoft.com/office/powerpoint/2010/main" val="1111417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ja-JP" altLang="en-US" dirty="0" smtClean="0"/>
              <a:t>コレグラフで</a:t>
            </a:r>
            <a:r>
              <a:rPr lang="en-US" altLang="ja-JP" dirty="0" smtClean="0"/>
              <a:t>NAO</a:t>
            </a:r>
            <a:r>
              <a:rPr lang="ja-JP" altLang="en-US" dirty="0" smtClean="0"/>
              <a:t>のプログラミングを行う歳、以下の</a:t>
            </a:r>
            <a:r>
              <a:rPr lang="en-US" altLang="ja-JP" dirty="0" smtClean="0"/>
              <a:t>2</a:t>
            </a:r>
            <a:r>
              <a:rPr lang="ja-JP" altLang="en-US" dirty="0" smtClean="0"/>
              <a:t>通りの開発方法があります。</a:t>
            </a:r>
            <a:r>
              <a:rPr lang="en-US" altLang="ja-JP" dirty="0" smtClean="0"/>
              <a:t/>
            </a:r>
            <a:br>
              <a:rPr lang="en-US" altLang="ja-JP" dirty="0" smtClean="0"/>
            </a:br>
            <a:r>
              <a:rPr lang="ja-JP" altLang="en-US" dirty="0" smtClean="0"/>
              <a:t>・実機の</a:t>
            </a:r>
            <a:r>
              <a:rPr lang="en-US" altLang="ja-JP" dirty="0" smtClean="0"/>
              <a:t>NAO</a:t>
            </a:r>
            <a:r>
              <a:rPr lang="ja-JP" altLang="en-US" dirty="0" smtClean="0"/>
              <a:t>に接続する</a:t>
            </a:r>
            <a:endParaRPr lang="en-US" altLang="ja-JP" dirty="0" smtClean="0"/>
          </a:p>
          <a:p>
            <a:r>
              <a:rPr lang="ja-JP" altLang="en-US" dirty="0" smtClean="0"/>
              <a:t>・コレグラフを起動した時に自動的に立ち上がるバーチャルロボットで接続する</a:t>
            </a:r>
            <a:endParaRPr lang="en-US" altLang="ja-JP" dirty="0" smtClean="0"/>
          </a:p>
          <a:p>
            <a:endParaRPr lang="en-US" dirty="0" smtClean="0"/>
          </a:p>
          <a:p>
            <a:r>
              <a:rPr lang="ja-JP" altLang="en-US" dirty="0" smtClean="0"/>
              <a:t>バーチャルロボットにできない事は</a:t>
            </a:r>
            <a:endParaRPr lang="en-US" altLang="ja-JP" dirty="0" smtClean="0"/>
          </a:p>
          <a:p>
            <a:r>
              <a:rPr lang="ja-JP" altLang="en-US" dirty="0" smtClean="0"/>
              <a:t>・関節固定の制御</a:t>
            </a:r>
            <a:endParaRPr lang="en-US" altLang="ja-JP" dirty="0" smtClean="0"/>
          </a:p>
          <a:p>
            <a:r>
              <a:rPr lang="ja-JP" altLang="en-US" dirty="0" smtClean="0"/>
              <a:t>・音声録音</a:t>
            </a:r>
            <a:endParaRPr lang="en-US" altLang="ja-JP" dirty="0" smtClean="0"/>
          </a:p>
          <a:p>
            <a:r>
              <a:rPr lang="ja-JP" altLang="en-US" dirty="0" smtClean="0"/>
              <a:t>・音声位置追跡</a:t>
            </a:r>
            <a:endParaRPr lang="en-US" altLang="ja-JP" dirty="0" smtClean="0"/>
          </a:p>
          <a:p>
            <a:r>
              <a:rPr lang="ja-JP" altLang="en-US" dirty="0" smtClean="0"/>
              <a:t>・画像認識</a:t>
            </a:r>
            <a:endParaRPr lang="en-US" altLang="ja-JP" dirty="0" smtClean="0"/>
          </a:p>
          <a:p>
            <a:r>
              <a:rPr lang="ja-JP" altLang="en-US" dirty="0" smtClean="0"/>
              <a:t>・タッチセンサー</a:t>
            </a:r>
            <a:endParaRPr lang="en-US" altLang="ja-JP" dirty="0" smtClean="0"/>
          </a:p>
          <a:p>
            <a:r>
              <a:rPr lang="ja-JP" altLang="en-US" dirty="0" smtClean="0"/>
              <a:t>・ソナーセンサー</a:t>
            </a:r>
            <a:endParaRPr lang="en-US" altLang="ja-JP" dirty="0" smtClean="0"/>
          </a:p>
          <a:p>
            <a:r>
              <a:rPr lang="ja-JP" altLang="en-US" dirty="0" smtClean="0"/>
              <a:t>・抑揚調節</a:t>
            </a:r>
            <a:endParaRPr lang="en-US" altLang="ja-JP" dirty="0" smtClean="0"/>
          </a:p>
          <a:p>
            <a:r>
              <a:rPr lang="ja-JP" altLang="en-US" dirty="0" smtClean="0"/>
              <a:t>になります。</a:t>
            </a:r>
            <a:r>
              <a:rPr lang="en-US" altLang="ja-JP" dirty="0" smtClean="0"/>
              <a:t/>
            </a:r>
            <a:br>
              <a:rPr lang="en-US" altLang="ja-JP" dirty="0" smtClean="0"/>
            </a:br>
            <a:r>
              <a:rPr lang="en-US" altLang="ja-JP" dirty="0" smtClean="0"/>
              <a:t/>
            </a:r>
            <a:br>
              <a:rPr lang="en-US" altLang="ja-JP" dirty="0" smtClean="0"/>
            </a:br>
            <a:r>
              <a:rPr lang="ja-JP" altLang="en-US" dirty="0" smtClean="0"/>
              <a:t>これは余談ですが、</a:t>
            </a:r>
            <a:endParaRPr lang="en-US" altLang="ja-JP" dirty="0" smtClean="0"/>
          </a:p>
          <a:p>
            <a:r>
              <a:rPr lang="en-US" altLang="ja-JP" dirty="0" smtClean="0"/>
              <a:t>NAO</a:t>
            </a:r>
            <a:r>
              <a:rPr lang="ja-JP" altLang="en-US" dirty="0" smtClean="0"/>
              <a:t>のアプリ開発に</a:t>
            </a:r>
            <a:r>
              <a:rPr lang="en-US" altLang="ja-JP" dirty="0" smtClean="0"/>
              <a:t>NAO</a:t>
            </a:r>
            <a:r>
              <a:rPr lang="ja-JP" altLang="en-US" dirty="0" smtClean="0"/>
              <a:t>は最低</a:t>
            </a:r>
            <a:r>
              <a:rPr lang="en-US" altLang="ja-JP" dirty="0" smtClean="0"/>
              <a:t>2,3</a:t>
            </a:r>
            <a:r>
              <a:rPr lang="ja-JP" altLang="en-US" dirty="0" smtClean="0"/>
              <a:t>台は必要かと思います。</a:t>
            </a:r>
            <a:r>
              <a:rPr lang="en-US" altLang="ja-JP" dirty="0" smtClean="0"/>
              <a:t/>
            </a:r>
            <a:br>
              <a:rPr lang="en-US" altLang="ja-JP" dirty="0" smtClean="0"/>
            </a:br>
            <a:r>
              <a:rPr lang="en-US" altLang="ja-JP" dirty="0" smtClean="0"/>
              <a:t/>
            </a:r>
            <a:br>
              <a:rPr lang="en-US" altLang="ja-JP" dirty="0" smtClean="0"/>
            </a:br>
            <a:r>
              <a:rPr lang="ja-JP" altLang="en-US" dirty="0" smtClean="0"/>
              <a:t>その理由としては、案件のアプリ開発で</a:t>
            </a:r>
            <a:endParaRPr lang="en-US" altLang="ja-JP" dirty="0" smtClean="0"/>
          </a:p>
          <a:p>
            <a:r>
              <a:rPr lang="ja-JP" altLang="en-US" dirty="0" smtClean="0"/>
              <a:t>バーチャルロボットでの作業は、あくまで動作のチェック程度にしか使えません。</a:t>
            </a:r>
            <a:endParaRPr lang="en-US" altLang="ja-JP" dirty="0" smtClean="0"/>
          </a:p>
          <a:p>
            <a:r>
              <a:rPr lang="ja-JP" altLang="en-US" dirty="0" smtClean="0"/>
              <a:t>バーチャルで開発したモーションを実機で実行すると、慣性や摩擦の影響で、創造とは違った動きをする場合がありますし、</a:t>
            </a:r>
            <a:r>
              <a:rPr lang="en-US" altLang="ja-JP" dirty="0" smtClean="0"/>
              <a:t/>
            </a:r>
            <a:br>
              <a:rPr lang="en-US" altLang="ja-JP" dirty="0" smtClean="0"/>
            </a:br>
            <a:r>
              <a:rPr lang="ja-JP" altLang="en-US" dirty="0" smtClean="0"/>
              <a:t>音声認識の比率の確認や音声合成のイントネーション調節もできません。</a:t>
            </a:r>
            <a:r>
              <a:rPr lang="en-US" altLang="ja-JP" dirty="0" smtClean="0"/>
              <a:t/>
            </a:r>
            <a:br>
              <a:rPr lang="en-US" altLang="ja-JP" dirty="0" smtClean="0"/>
            </a:br>
            <a:r>
              <a:rPr lang="en-US" altLang="ja-JP" dirty="0" smtClean="0"/>
              <a:t/>
            </a:r>
            <a:br>
              <a:rPr lang="en-US" altLang="ja-JP" dirty="0" smtClean="0"/>
            </a:br>
            <a:r>
              <a:rPr lang="ja-JP" altLang="en-US" dirty="0" smtClean="0"/>
              <a:t>実機が</a:t>
            </a:r>
            <a:r>
              <a:rPr lang="en-US" altLang="ja-JP" dirty="0" smtClean="0"/>
              <a:t>2,3</a:t>
            </a:r>
            <a:r>
              <a:rPr lang="ja-JP" altLang="en-US" dirty="0" smtClean="0"/>
              <a:t>台必要と思う一番の理由は、</a:t>
            </a:r>
            <a:r>
              <a:rPr lang="en-US" altLang="ja-JP" dirty="0" smtClean="0"/>
              <a:t>HTML</a:t>
            </a:r>
            <a:r>
              <a:rPr lang="ja-JP" altLang="en-US" dirty="0" smtClean="0"/>
              <a:t>や</a:t>
            </a:r>
            <a:r>
              <a:rPr lang="en-US" altLang="ja-JP" dirty="0" smtClean="0"/>
              <a:t>iOS</a:t>
            </a:r>
            <a:r>
              <a:rPr lang="ja-JP" altLang="en-US" dirty="0" smtClean="0"/>
              <a:t>や</a:t>
            </a:r>
            <a:r>
              <a:rPr lang="en-US" altLang="ja-JP" dirty="0" smtClean="0"/>
              <a:t>android</a:t>
            </a:r>
            <a:r>
              <a:rPr lang="ja-JP" altLang="en-US" dirty="0" smtClean="0"/>
              <a:t>などの外部との連動の際に、</a:t>
            </a:r>
            <a:r>
              <a:rPr lang="en-US" altLang="ja-JP" dirty="0" smtClean="0"/>
              <a:t/>
            </a:r>
            <a:br>
              <a:rPr lang="en-US" altLang="ja-JP" dirty="0" smtClean="0"/>
            </a:br>
            <a:r>
              <a:rPr lang="en-US" altLang="ja-JP" dirty="0" smtClean="0"/>
              <a:t>NAO</a:t>
            </a:r>
            <a:r>
              <a:rPr lang="ja-JP" altLang="en-US" dirty="0" smtClean="0"/>
              <a:t>の中にある</a:t>
            </a:r>
            <a:r>
              <a:rPr lang="en-US" altLang="ja-JP" dirty="0" err="1" smtClean="0"/>
              <a:t>QiMessaging</a:t>
            </a:r>
            <a:r>
              <a:rPr lang="ja-JP" altLang="en-US" dirty="0" smtClean="0"/>
              <a:t>という機能を使うのですが、</a:t>
            </a:r>
            <a:r>
              <a:rPr lang="en-US" altLang="ja-JP" dirty="0" smtClean="0"/>
              <a:t/>
            </a:r>
            <a:br>
              <a:rPr lang="en-US" altLang="ja-JP" dirty="0" smtClean="0"/>
            </a:br>
            <a:r>
              <a:rPr lang="ja-JP" altLang="en-US" dirty="0" smtClean="0"/>
              <a:t>この機能は実機がないとテストできません。</a:t>
            </a:r>
            <a:r>
              <a:rPr lang="en-US" altLang="ja-JP" dirty="0" smtClean="0"/>
              <a:t/>
            </a:r>
            <a:br>
              <a:rPr lang="en-US" altLang="ja-JP" dirty="0" smtClean="0"/>
            </a:br>
            <a:r>
              <a:rPr lang="en-US" altLang="ja-JP" dirty="0" smtClean="0"/>
              <a:t/>
            </a:r>
            <a:br>
              <a:rPr lang="en-US" altLang="ja-JP" dirty="0" smtClean="0"/>
            </a:br>
            <a:r>
              <a:rPr lang="ja-JP" altLang="en-US" dirty="0" smtClean="0"/>
              <a:t>いくら作業を分担したとしても、モーション、音声調整、</a:t>
            </a:r>
            <a:r>
              <a:rPr lang="en-US" altLang="ja-JP" dirty="0" smtClean="0"/>
              <a:t>Python</a:t>
            </a:r>
            <a:r>
              <a:rPr lang="ja-JP" altLang="en-US" dirty="0" smtClean="0"/>
              <a:t>動作確認、外部連動などの役割ができますので</a:t>
            </a:r>
            <a:r>
              <a:rPr lang="en-US" altLang="ja-JP" dirty="0" smtClean="0"/>
              <a:t/>
            </a:r>
            <a:br>
              <a:rPr lang="en-US" altLang="ja-JP" dirty="0" smtClean="0"/>
            </a:br>
            <a:r>
              <a:rPr lang="en-US" altLang="ja-JP" dirty="0" smtClean="0"/>
              <a:t>NAO</a:t>
            </a:r>
            <a:r>
              <a:rPr lang="ja-JP" altLang="en-US" dirty="0" smtClean="0"/>
              <a:t>に不具合がおきる事を考慮すると最低</a:t>
            </a:r>
            <a:r>
              <a:rPr lang="en-US" altLang="ja-JP" dirty="0" smtClean="0"/>
              <a:t>2</a:t>
            </a:r>
            <a:r>
              <a:rPr lang="ja-JP" altLang="en-US" dirty="0" smtClean="0"/>
              <a:t>台、作業分担を考えると</a:t>
            </a:r>
            <a:r>
              <a:rPr lang="en-US" altLang="ja-JP" dirty="0" smtClean="0"/>
              <a:t>3</a:t>
            </a:r>
            <a:r>
              <a:rPr lang="ja-JP" altLang="en-US" dirty="0" smtClean="0"/>
              <a:t>台以上必要と感じます。</a:t>
            </a:r>
            <a:r>
              <a:rPr lang="en-US" altLang="ja-JP" dirty="0" smtClean="0"/>
              <a:t/>
            </a:r>
            <a:br>
              <a:rPr lang="en-US" altLang="ja-JP" dirty="0" smtClean="0"/>
            </a:br>
            <a:r>
              <a:rPr lang="ja-JP" altLang="en-US" dirty="0" smtClean="0"/>
              <a:t>案件が大きくなればなるほど、必要な</a:t>
            </a:r>
            <a:r>
              <a:rPr lang="en-US" altLang="ja-JP" dirty="0" smtClean="0"/>
              <a:t>NAO</a:t>
            </a:r>
            <a:r>
              <a:rPr lang="ja-JP" altLang="en-US" dirty="0" smtClean="0"/>
              <a:t>も増えてくると考えます。</a:t>
            </a:r>
            <a:r>
              <a:rPr lang="en-US" altLang="ja-JP" dirty="0" smtClean="0"/>
              <a:t/>
            </a:r>
            <a:br>
              <a:rPr lang="en-US" altLang="ja-JP" dirty="0" smtClean="0"/>
            </a:br>
            <a:r>
              <a:rPr lang="en-US" altLang="ja-JP" dirty="0" smtClean="0"/>
              <a:t/>
            </a:r>
            <a:br>
              <a:rPr lang="en-US" altLang="ja-JP" dirty="0" smtClean="0"/>
            </a:br>
            <a:r>
              <a:rPr lang="ja-JP" altLang="en-US" dirty="0" smtClean="0"/>
              <a:t>私が携わる</a:t>
            </a:r>
            <a:r>
              <a:rPr lang="en-US" altLang="ja-JP" dirty="0" smtClean="0"/>
              <a:t>NAO</a:t>
            </a:r>
            <a:r>
              <a:rPr lang="ja-JP" altLang="en-US" dirty="0" smtClean="0"/>
              <a:t>アプリ開発の会社は稼働できる</a:t>
            </a:r>
            <a:r>
              <a:rPr lang="en-US" altLang="ja-JP" dirty="0" smtClean="0"/>
              <a:t>NAO</a:t>
            </a:r>
            <a:r>
              <a:rPr lang="ja-JP" altLang="en-US" dirty="0" smtClean="0"/>
              <a:t>を常に</a:t>
            </a:r>
            <a:r>
              <a:rPr lang="en-US" altLang="ja-JP" dirty="0" smtClean="0"/>
              <a:t>4</a:t>
            </a:r>
            <a:r>
              <a:rPr lang="ja-JP" altLang="en-US" dirty="0" smtClean="0"/>
              <a:t>台キープしています。</a:t>
            </a:r>
            <a:endParaRPr dirty="0"/>
          </a:p>
        </p:txBody>
      </p:sp>
    </p:spTree>
    <p:extLst>
      <p:ext uri="{BB962C8B-B14F-4D97-AF65-F5344CB8AC3E}">
        <p14:creationId xmlns:p14="http://schemas.microsoft.com/office/powerpoint/2010/main" val="300580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1573653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6736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endParaRPr/>
          </a:p>
        </p:txBody>
      </p:sp>
    </p:spTree>
    <p:extLst>
      <p:ext uri="{BB962C8B-B14F-4D97-AF65-F5344CB8AC3E}">
        <p14:creationId xmlns:p14="http://schemas.microsoft.com/office/powerpoint/2010/main" val="750467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793843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ja-JP" altLang="en-US" sz="1000" dirty="0" smtClean="0"/>
              <a:t>ドラッグアンドドロップ</a:t>
            </a:r>
            <a:endParaRPr sz="1000" dirty="0"/>
          </a:p>
        </p:txBody>
      </p:sp>
    </p:spTree>
    <p:extLst>
      <p:ext uri="{BB962C8B-B14F-4D97-AF65-F5344CB8AC3E}">
        <p14:creationId xmlns:p14="http://schemas.microsoft.com/office/powerpoint/2010/main" val="1694155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sz="1000" dirty="0" smtClean="0"/>
              <a:t>&lt;</a:t>
            </a:r>
            <a:r>
              <a:rPr lang="ja-JP" altLang="en-US" sz="1000" dirty="0" smtClean="0"/>
              <a:t>ページ説明</a:t>
            </a:r>
            <a:r>
              <a:rPr lang="en-US" sz="1000" dirty="0" smtClean="0"/>
              <a:t>&gt;</a:t>
            </a:r>
          </a:p>
          <a:p>
            <a:pPr>
              <a:buSzPct val="25000"/>
            </a:pPr>
            <a:endParaRPr lang="en-US" sz="1000" dirty="0" smtClean="0"/>
          </a:p>
          <a:p>
            <a:pPr>
              <a:buSzPct val="25000"/>
            </a:pPr>
            <a:endParaRPr sz="1000" dirty="0"/>
          </a:p>
        </p:txBody>
      </p:sp>
    </p:spTree>
    <p:extLst>
      <p:ext uri="{BB962C8B-B14F-4D97-AF65-F5344CB8AC3E}">
        <p14:creationId xmlns:p14="http://schemas.microsoft.com/office/powerpoint/2010/main" val="1551757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Pct val="25000"/>
              <a:buFontTx/>
              <a:buNone/>
              <a:tabLst/>
              <a:defRPr/>
            </a:pPr>
            <a:r>
              <a:rPr lang="en-US" altLang="ja-JP" sz="1000" dirty="0" smtClean="0"/>
              <a:t>&lt;</a:t>
            </a:r>
            <a:r>
              <a:rPr lang="ja-JP" altLang="en-US" sz="1000" dirty="0" smtClean="0"/>
              <a:t>ページ説明</a:t>
            </a:r>
            <a:r>
              <a:rPr lang="en-US" altLang="ja-JP" sz="1000" dirty="0" smtClean="0"/>
              <a:t>&gt;</a:t>
            </a:r>
            <a:endParaRPr lang="ja-JP" altLang="en-US" sz="1000" dirty="0" smtClean="0"/>
          </a:p>
          <a:p>
            <a:pPr>
              <a:buSzPct val="25000"/>
            </a:pPr>
            <a:r>
              <a:rPr lang="en-US" sz="1000" dirty="0" smtClean="0"/>
              <a:t/>
            </a:r>
            <a:br>
              <a:rPr lang="en-US" sz="1000" dirty="0" smtClean="0"/>
            </a:br>
            <a:r>
              <a:rPr lang="ja-JP" altLang="en-US" sz="1000" dirty="0" smtClean="0"/>
              <a:t>発言させたい文章のイントネーションが違うと思った場合、</a:t>
            </a:r>
            <a:r>
              <a:rPr lang="en-US" altLang="ja-JP" sz="1000" dirty="0" smtClean="0"/>
              <a:t/>
            </a:r>
            <a:br>
              <a:rPr lang="en-US" altLang="ja-JP" sz="1000" dirty="0" smtClean="0"/>
            </a:br>
            <a:r>
              <a:rPr lang="ja-JP" altLang="en-US" sz="1000" dirty="0" smtClean="0"/>
              <a:t>漢字を平仮名にしたり、カタカナにしたり、違う漢字を使ったりすることで、</a:t>
            </a:r>
            <a:r>
              <a:rPr lang="en-US" altLang="ja-JP" sz="1000" dirty="0" smtClean="0"/>
              <a:t/>
            </a:r>
            <a:br>
              <a:rPr lang="en-US" altLang="ja-JP" sz="1000" dirty="0" smtClean="0"/>
            </a:br>
            <a:r>
              <a:rPr lang="ja-JP" altLang="en-US" sz="1000" dirty="0" smtClean="0"/>
              <a:t>目的のイントネーションに近づける事ができます。</a:t>
            </a:r>
            <a:r>
              <a:rPr lang="en-US" altLang="ja-JP" sz="1000" dirty="0" smtClean="0"/>
              <a:t/>
            </a:r>
            <a:br>
              <a:rPr lang="en-US" altLang="ja-JP" sz="1000" dirty="0" smtClean="0"/>
            </a:br>
            <a:r>
              <a:rPr lang="en-US" altLang="ja-JP" sz="1000" dirty="0" smtClean="0"/>
              <a:t/>
            </a:r>
            <a:br>
              <a:rPr lang="en-US" altLang="ja-JP" sz="1000" dirty="0" smtClean="0"/>
            </a:br>
            <a:r>
              <a:rPr lang="ja-JP" altLang="en-US" sz="1000" dirty="0" smtClean="0"/>
              <a:t>他にもコマンドを使って、微調節を行う事ができますが</a:t>
            </a:r>
            <a:r>
              <a:rPr lang="en-US" altLang="ja-JP" sz="1000" dirty="0" smtClean="0"/>
              <a:t/>
            </a:r>
            <a:br>
              <a:rPr lang="en-US" altLang="ja-JP" sz="1000" dirty="0" smtClean="0"/>
            </a:br>
            <a:r>
              <a:rPr lang="ja-JP" altLang="en-US" sz="1000" dirty="0" smtClean="0"/>
              <a:t>講義の時間に余裕があれば、後ほど詳しくご説明致します。</a:t>
            </a:r>
            <a:endParaRPr lang="en-US" altLang="ja-JP" sz="1000" dirty="0" smtClean="0"/>
          </a:p>
        </p:txBody>
      </p:sp>
    </p:spTree>
    <p:extLst>
      <p:ext uri="{BB962C8B-B14F-4D97-AF65-F5344CB8AC3E}">
        <p14:creationId xmlns:p14="http://schemas.microsoft.com/office/powerpoint/2010/main" val="8471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800" dirty="0" smtClean="0"/>
              <a:t>&lt;</a:t>
            </a:r>
            <a:r>
              <a:rPr lang="ja-JP" altLang="en-US" sz="1800" dirty="0" smtClean="0"/>
              <a:t>ページ説明</a:t>
            </a:r>
            <a:r>
              <a:rPr lang="en-US" altLang="ja-JP" sz="1800" dirty="0" smtClean="0"/>
              <a:t>&gt;</a:t>
            </a:r>
            <a:endParaRPr lang="ja-JP" altLang="en-US" sz="1800" dirty="0" smtClean="0"/>
          </a:p>
          <a:p>
            <a:endParaRPr dirty="0"/>
          </a:p>
        </p:txBody>
      </p:sp>
    </p:spTree>
    <p:extLst>
      <p:ext uri="{BB962C8B-B14F-4D97-AF65-F5344CB8AC3E}">
        <p14:creationId xmlns:p14="http://schemas.microsoft.com/office/powerpoint/2010/main" val="1027406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800" dirty="0" smtClean="0"/>
              <a:t>&lt;</a:t>
            </a:r>
            <a:r>
              <a:rPr lang="ja-JP" altLang="en-US" sz="1800" dirty="0" smtClean="0"/>
              <a:t>ページ説明</a:t>
            </a:r>
            <a:r>
              <a:rPr lang="en-US" altLang="ja-JP" sz="1800" dirty="0" smtClean="0"/>
              <a:t>&gt;</a:t>
            </a:r>
            <a:endParaRPr lang="ja-JP" altLang="en-US" sz="1800" dirty="0" smtClean="0"/>
          </a:p>
          <a:p>
            <a:endParaRPr dirty="0"/>
          </a:p>
        </p:txBody>
      </p:sp>
    </p:spTree>
    <p:extLst>
      <p:ext uri="{BB962C8B-B14F-4D97-AF65-F5344CB8AC3E}">
        <p14:creationId xmlns:p14="http://schemas.microsoft.com/office/powerpoint/2010/main" val="1078652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800" dirty="0" smtClean="0"/>
              <a:t>&lt;</a:t>
            </a:r>
            <a:r>
              <a:rPr lang="ja-JP" altLang="en-US" sz="1800" dirty="0" smtClean="0"/>
              <a:t>ページ説明</a:t>
            </a:r>
            <a:r>
              <a:rPr lang="en-US" altLang="ja-JP" sz="1800" dirty="0" smtClean="0"/>
              <a:t>&gt;</a:t>
            </a:r>
            <a:endParaRPr lang="ja-JP" altLang="en-US" sz="1800" dirty="0" smtClean="0"/>
          </a:p>
          <a:p>
            <a:endParaRPr dirty="0"/>
          </a:p>
        </p:txBody>
      </p:sp>
    </p:spTree>
    <p:extLst>
      <p:ext uri="{BB962C8B-B14F-4D97-AF65-F5344CB8AC3E}">
        <p14:creationId xmlns:p14="http://schemas.microsoft.com/office/powerpoint/2010/main" val="1996894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ja-JP" altLang="en-US" dirty="0" smtClean="0"/>
              <a:t>今度は喋ると同時に手を振るようにしてみます。</a:t>
            </a:r>
            <a:endParaRPr lang="en-US" altLang="ja-JP" dirty="0" smtClean="0"/>
          </a:p>
          <a:p>
            <a:r>
              <a:rPr lang="ja-JP" altLang="en-US" dirty="0" smtClean="0"/>
              <a:t>先ほどと同じように</a:t>
            </a:r>
            <a:r>
              <a:rPr lang="en-US" altLang="ja-JP" dirty="0" smtClean="0"/>
              <a:t>Say</a:t>
            </a:r>
            <a:r>
              <a:rPr lang="ja-JP" altLang="en-US" dirty="0" smtClean="0"/>
              <a:t>，</a:t>
            </a:r>
            <a:r>
              <a:rPr lang="en-US" altLang="ja-JP" dirty="0" err="1" smtClean="0"/>
              <a:t>Animatetion</a:t>
            </a:r>
            <a:r>
              <a:rPr lang="ja-JP" altLang="en-US" dirty="0" smtClean="0"/>
              <a:t>を追加しますが、繋ぎ方を図のように変えます。</a:t>
            </a:r>
            <a:endParaRPr lang="en-US" altLang="ja-JP" dirty="0" smtClean="0"/>
          </a:p>
          <a:p>
            <a:r>
              <a:rPr lang="ja-JP" altLang="en-US" dirty="0" smtClean="0"/>
              <a:t>実行するとサベリながら手を振ります。これは並列に繋いだ為、同時に処理を開始しているからです。</a:t>
            </a:r>
            <a:endParaRPr lang="en-US" altLang="ja-JP" dirty="0" smtClean="0"/>
          </a:p>
          <a:p>
            <a:endParaRPr lang="en-US" dirty="0" smtClean="0"/>
          </a:p>
          <a:p>
            <a:r>
              <a:rPr lang="ja-JP" altLang="en-US" dirty="0" smtClean="0"/>
              <a:t>簡易的なモーションと発話の機能であれば、これで十分ですが、</a:t>
            </a:r>
            <a:r>
              <a:rPr lang="en-US" altLang="ja-JP" dirty="0" smtClean="0"/>
              <a:t/>
            </a:r>
            <a:br>
              <a:rPr lang="en-US" altLang="ja-JP" dirty="0" smtClean="0"/>
            </a:br>
            <a:r>
              <a:rPr lang="ja-JP" altLang="en-US" dirty="0" smtClean="0"/>
              <a:t>このような機能をいくつも作ったり、難しいモーションを開発するようだと非常に開発効率が悪いですね。</a:t>
            </a:r>
            <a:r>
              <a:rPr lang="en-US" altLang="ja-JP" dirty="0" smtClean="0"/>
              <a:t/>
            </a:r>
            <a:br>
              <a:rPr lang="en-US" altLang="ja-JP" dirty="0" smtClean="0"/>
            </a:br>
            <a:r>
              <a:rPr lang="ja-JP" altLang="en-US" dirty="0" smtClean="0"/>
              <a:t>効率がよくなる開発方法を次のページでご紹介します。</a:t>
            </a:r>
            <a:endParaRPr lang="en-US" altLang="ja-JP" dirty="0" smtClean="0"/>
          </a:p>
        </p:txBody>
      </p:sp>
    </p:spTree>
    <p:extLst>
      <p:ext uri="{BB962C8B-B14F-4D97-AF65-F5344CB8AC3E}">
        <p14:creationId xmlns:p14="http://schemas.microsoft.com/office/powerpoint/2010/main" val="1103648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en-US" altLang="ja-JP" dirty="0" smtClean="0"/>
              <a:t>&lt;</a:t>
            </a:r>
            <a:r>
              <a:rPr lang="ja-JP" altLang="en-US" dirty="0" smtClean="0"/>
              <a:t>ページ説明</a:t>
            </a:r>
            <a:r>
              <a:rPr lang="en-US" altLang="ja-JP" dirty="0" smtClean="0"/>
              <a:t>&gt;</a:t>
            </a:r>
          </a:p>
          <a:p>
            <a:r>
              <a:rPr lang="en-US" altLang="ja-JP" dirty="0" smtClean="0"/>
              <a:t/>
            </a:r>
            <a:br>
              <a:rPr lang="en-US" altLang="ja-JP" dirty="0" smtClean="0"/>
            </a:br>
            <a:r>
              <a:rPr lang="en-US" altLang="ja-JP" dirty="0" smtClean="0"/>
              <a:t>25</a:t>
            </a:r>
            <a:r>
              <a:rPr lang="ja-JP" altLang="en-US" dirty="0" smtClean="0"/>
              <a:t>フレームレートにつき約</a:t>
            </a:r>
            <a:r>
              <a:rPr lang="en-US" altLang="ja-JP" dirty="0" smtClean="0"/>
              <a:t>1</a:t>
            </a:r>
            <a:r>
              <a:rPr lang="ja-JP" altLang="en-US" dirty="0" smtClean="0"/>
              <a:t>秒になります。</a:t>
            </a:r>
            <a:endParaRPr dirty="0"/>
          </a:p>
        </p:txBody>
      </p:sp>
    </p:spTree>
    <p:extLst>
      <p:ext uri="{BB962C8B-B14F-4D97-AF65-F5344CB8AC3E}">
        <p14:creationId xmlns:p14="http://schemas.microsoft.com/office/powerpoint/2010/main" val="654379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en-US" dirty="0" smtClean="0"/>
              <a:t>&lt;</a:t>
            </a:r>
            <a:r>
              <a:rPr lang="ja-JP" altLang="en-US" dirty="0" smtClean="0"/>
              <a:t>ページ説明</a:t>
            </a:r>
            <a:r>
              <a:rPr lang="en-US" dirty="0" smtClean="0"/>
              <a:t>&gt;</a:t>
            </a:r>
            <a:br>
              <a:rPr lang="en-US" dirty="0" smtClean="0"/>
            </a:br>
            <a:r>
              <a:rPr lang="en-US" dirty="0" smtClean="0"/>
              <a:t/>
            </a:r>
            <a:br>
              <a:rPr lang="en-US" dirty="0" smtClean="0"/>
            </a:br>
            <a:endParaRPr dirty="0"/>
          </a:p>
        </p:txBody>
      </p:sp>
    </p:spTree>
    <p:extLst>
      <p:ext uri="{BB962C8B-B14F-4D97-AF65-F5344CB8AC3E}">
        <p14:creationId xmlns:p14="http://schemas.microsoft.com/office/powerpoint/2010/main" val="792020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ja-JP" altLang="en-US" dirty="0" smtClean="0"/>
              <a:t>それでは、アプリ開発方法に入る前に、</a:t>
            </a:r>
            <a:r>
              <a:rPr lang="en-US" altLang="ja-JP" dirty="0" smtClean="0"/>
              <a:t/>
            </a:r>
            <a:br>
              <a:rPr lang="en-US" altLang="ja-JP" dirty="0" smtClean="0"/>
            </a:br>
            <a:r>
              <a:rPr lang="ja-JP" altLang="en-US" dirty="0" smtClean="0"/>
              <a:t>基本的な</a:t>
            </a:r>
            <a:r>
              <a:rPr lang="en-US" altLang="ja-JP" dirty="0" smtClean="0"/>
              <a:t>NAO</a:t>
            </a:r>
            <a:r>
              <a:rPr lang="ja-JP" altLang="en-US" dirty="0" smtClean="0"/>
              <a:t>の特徴についてと、コレグラフの操作方法についてご説明したいと思います。</a:t>
            </a:r>
            <a:endParaRPr dirty="0"/>
          </a:p>
        </p:txBody>
      </p:sp>
    </p:spTree>
    <p:extLst>
      <p:ext uri="{BB962C8B-B14F-4D97-AF65-F5344CB8AC3E}">
        <p14:creationId xmlns:p14="http://schemas.microsoft.com/office/powerpoint/2010/main" val="1319933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endParaRPr dirty="0"/>
          </a:p>
        </p:txBody>
      </p:sp>
    </p:spTree>
    <p:extLst>
      <p:ext uri="{BB962C8B-B14F-4D97-AF65-F5344CB8AC3E}">
        <p14:creationId xmlns:p14="http://schemas.microsoft.com/office/powerpoint/2010/main" val="1876357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endParaRPr/>
          </a:p>
        </p:txBody>
      </p:sp>
    </p:spTree>
    <p:extLst>
      <p:ext uri="{BB962C8B-B14F-4D97-AF65-F5344CB8AC3E}">
        <p14:creationId xmlns:p14="http://schemas.microsoft.com/office/powerpoint/2010/main" val="11476895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en-US" altLang="ja-JP" dirty="0" smtClean="0"/>
              <a:t>&lt;</a:t>
            </a:r>
            <a:r>
              <a:rPr lang="ja-JP" altLang="en-US" dirty="0" smtClean="0"/>
              <a:t>ページ説明</a:t>
            </a:r>
            <a:r>
              <a:rPr lang="en-US" altLang="ja-JP" dirty="0" smtClean="0"/>
              <a:t>&gt;</a:t>
            </a:r>
            <a:br>
              <a:rPr lang="en-US" altLang="ja-JP" dirty="0" smtClean="0"/>
            </a:br>
            <a:r>
              <a:rPr lang="en-US" altLang="ja-JP" dirty="0" smtClean="0"/>
              <a:t/>
            </a:r>
            <a:br>
              <a:rPr lang="en-US" altLang="ja-JP" dirty="0" smtClean="0"/>
            </a:br>
            <a:r>
              <a:rPr lang="ja-JP" altLang="en-US" dirty="0" smtClean="0"/>
              <a:t>これは僕が普段行っているモーションの開発方法ですが、</a:t>
            </a:r>
            <a:br>
              <a:rPr lang="ja-JP" altLang="en-US" dirty="0" smtClean="0"/>
            </a:br>
            <a:r>
              <a:rPr lang="ja-JP" altLang="en-US" dirty="0" smtClean="0"/>
              <a:t>あくまで参考適度にお話し致します。。</a:t>
            </a:r>
            <a:br>
              <a:rPr lang="ja-JP" altLang="en-US" dirty="0" smtClean="0"/>
            </a:br>
            <a:r>
              <a:rPr lang="ja-JP" altLang="en-US" dirty="0" smtClean="0"/>
              <a:t>まずはアニメーションモードを使い、実機を動かして、大まかな動きを登録をします。</a:t>
            </a:r>
            <a:br>
              <a:rPr lang="ja-JP" altLang="en-US" dirty="0" smtClean="0"/>
            </a:br>
            <a:r>
              <a:rPr lang="ja-JP" altLang="en-US" dirty="0" smtClean="0"/>
              <a:t>大まかな動きが完成したら接続ロボットをバーチャルへ変更して、</a:t>
            </a:r>
            <a:br>
              <a:rPr lang="ja-JP" altLang="en-US" dirty="0" smtClean="0"/>
            </a:br>
            <a:r>
              <a:rPr lang="ja-JP" altLang="en-US" dirty="0" smtClean="0"/>
              <a:t>ロボットビューの数値を変更して微調節します。</a:t>
            </a:r>
            <a:br>
              <a:rPr lang="ja-JP" altLang="en-US" dirty="0" smtClean="0"/>
            </a:br>
            <a:r>
              <a:rPr lang="ja-JP" altLang="en-US" dirty="0" smtClean="0"/>
              <a:t>さらになめらかな動きにしたい場合は</a:t>
            </a:r>
          </a:p>
          <a:p>
            <a:r>
              <a:rPr lang="ja-JP" altLang="en-US" dirty="0" smtClean="0"/>
              <a:t>左上にあるタイムラインの編集ボタンを押して、点と点の間の移動線を調節して、自然な動きにしてあげる事をオススメ致します。</a:t>
            </a:r>
            <a:br>
              <a:rPr lang="ja-JP" altLang="en-US" dirty="0" smtClean="0"/>
            </a:br>
            <a:r>
              <a:rPr lang="ja-JP" altLang="en-US" dirty="0" smtClean="0"/>
              <a:t/>
            </a:r>
            <a:br>
              <a:rPr lang="ja-JP" altLang="en-US" dirty="0" smtClean="0"/>
            </a:br>
            <a:r>
              <a:rPr lang="ja-JP" altLang="en-US" dirty="0" smtClean="0"/>
              <a:t>何故このような面倒くさい事をするかと言いますと、</a:t>
            </a:r>
            <a:br>
              <a:rPr lang="ja-JP" altLang="en-US" dirty="0" smtClean="0"/>
            </a:br>
            <a:r>
              <a:rPr lang="ja-JP" altLang="en-US" dirty="0" smtClean="0"/>
              <a:t>実機</a:t>
            </a:r>
            <a:r>
              <a:rPr lang="en-US" altLang="ja-JP" dirty="0" smtClean="0"/>
              <a:t>NAO</a:t>
            </a:r>
            <a:r>
              <a:rPr lang="ja-JP" altLang="en-US" dirty="0" smtClean="0"/>
              <a:t>のモータへの負担、大きすぎる数値の変更による</a:t>
            </a:r>
            <a:r>
              <a:rPr lang="en-US" altLang="ja-JP" dirty="0" smtClean="0"/>
              <a:t>NAO</a:t>
            </a:r>
            <a:r>
              <a:rPr lang="ja-JP" altLang="en-US" dirty="0" smtClean="0"/>
              <a:t>の転倒などを考慮した開発方法だからです。</a:t>
            </a:r>
            <a:br>
              <a:rPr lang="ja-JP" altLang="en-US" dirty="0" smtClean="0"/>
            </a:br>
            <a:r>
              <a:rPr lang="ja-JP" altLang="en-US" dirty="0" smtClean="0"/>
              <a:t>これを怠ると、ギアやモータを痛めてしまったり、</a:t>
            </a:r>
            <a:r>
              <a:rPr lang="en-US" altLang="ja-JP" dirty="0" smtClean="0"/>
              <a:t>NAO</a:t>
            </a:r>
            <a:r>
              <a:rPr lang="ja-JP" altLang="en-US" dirty="0" smtClean="0"/>
              <a:t>が転倒する可能性が非常に高くなります。</a:t>
            </a:r>
            <a:br>
              <a:rPr lang="ja-JP" altLang="en-US" dirty="0" smtClean="0"/>
            </a:br>
            <a:r>
              <a:rPr lang="ja-JP" altLang="en-US" dirty="0" smtClean="0"/>
              <a:t/>
            </a:r>
            <a:br>
              <a:rPr lang="ja-JP" altLang="en-US" dirty="0" smtClean="0"/>
            </a:br>
            <a:r>
              <a:rPr lang="ja-JP" altLang="en-US" dirty="0" smtClean="0"/>
              <a:t>ちなみに</a:t>
            </a:r>
            <a:r>
              <a:rPr lang="en-US" altLang="ja-JP" dirty="0" smtClean="0"/>
              <a:t>25</a:t>
            </a:r>
            <a:r>
              <a:rPr lang="ja-JP" altLang="en-US" dirty="0" smtClean="0"/>
              <a:t>フレームレート毎に一つのモーションというのはあくまで目安です。</a:t>
            </a:r>
            <a:br>
              <a:rPr lang="ja-JP" altLang="en-US" dirty="0" smtClean="0"/>
            </a:br>
            <a:r>
              <a:rPr lang="ja-JP" altLang="en-US" dirty="0" smtClean="0"/>
              <a:t>手の開閉、手首のひねり程度の</a:t>
            </a:r>
            <a:br>
              <a:rPr lang="ja-JP" altLang="en-US" dirty="0" smtClean="0"/>
            </a:br>
            <a:r>
              <a:rPr lang="ja-JP" altLang="en-US" dirty="0" smtClean="0"/>
              <a:t>小さい動きであれば、もう少し間隔を狭くしても問題ありません。</a:t>
            </a:r>
            <a:br>
              <a:rPr lang="ja-JP" altLang="en-US" dirty="0" smtClean="0"/>
            </a:br>
            <a:endParaRPr lang="ja-JP" altLang="en-US" dirty="0" smtClean="0"/>
          </a:p>
          <a:p>
            <a:endParaRPr dirty="0"/>
          </a:p>
        </p:txBody>
      </p:sp>
    </p:spTree>
    <p:extLst>
      <p:ext uri="{BB962C8B-B14F-4D97-AF65-F5344CB8AC3E}">
        <p14:creationId xmlns:p14="http://schemas.microsoft.com/office/powerpoint/2010/main" val="324863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7" name="Shape 31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169539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983764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2" name="Shape 34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634546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2" name="Shape 35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174433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20970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ja-JP" altLang="en-US" sz="1600" dirty="0" smtClean="0"/>
              <a:t>音声認識用の</a:t>
            </a:r>
            <a:r>
              <a:rPr lang="en-US" altLang="ja-JP" sz="1600" dirty="0" smtClean="0"/>
              <a:t>BOX</a:t>
            </a:r>
            <a:br>
              <a:rPr lang="en-US" altLang="ja-JP" sz="1600" dirty="0" smtClean="0"/>
            </a:br>
            <a:r>
              <a:rPr lang="en-US" altLang="ja-JP" sz="1600" dirty="0" err="1" smtClean="0"/>
              <a:t>SpeechReco</a:t>
            </a:r>
            <a:r>
              <a:rPr lang="ja-JP" altLang="en-US" sz="1600" dirty="0" smtClean="0"/>
              <a:t>ボックスの説明を致しますが、</a:t>
            </a:r>
            <a:r>
              <a:rPr lang="en-US" altLang="ja-JP" sz="1600" dirty="0" smtClean="0"/>
              <a:t/>
            </a:r>
            <a:br>
              <a:rPr lang="en-US" altLang="ja-JP" sz="1600" dirty="0" smtClean="0"/>
            </a:br>
            <a:r>
              <a:rPr lang="ja-JP" altLang="en-US" sz="1600" dirty="0" smtClean="0"/>
              <a:t>このボックスは基本的にアプリ開発ではあまり使いません。</a:t>
            </a:r>
            <a:r>
              <a:rPr lang="en-US" altLang="ja-JP" sz="1600" dirty="0" smtClean="0"/>
              <a:t/>
            </a:r>
            <a:br>
              <a:rPr lang="en-US" altLang="ja-JP" sz="1600" dirty="0" smtClean="0"/>
            </a:br>
            <a:r>
              <a:rPr lang="ja-JP" altLang="en-US" sz="1600" dirty="0" smtClean="0"/>
              <a:t>もっと便利でもっと簡単な開発方法がありますので、</a:t>
            </a:r>
            <a:r>
              <a:rPr lang="en-US" altLang="ja-JP" sz="1600" dirty="0" smtClean="0"/>
              <a:t/>
            </a:r>
            <a:br>
              <a:rPr lang="en-US" altLang="ja-JP" sz="1600" dirty="0" smtClean="0"/>
            </a:br>
            <a:r>
              <a:rPr lang="ja-JP" altLang="en-US" sz="1600" dirty="0" smtClean="0"/>
              <a:t>こんなボックスがあり、こんな機能がある程度に覚えていただければと思います。</a:t>
            </a:r>
            <a:r>
              <a:rPr lang="en-US" altLang="ja-JP" sz="1600" dirty="0" smtClean="0"/>
              <a:t/>
            </a:r>
            <a:br>
              <a:rPr lang="en-US" altLang="ja-JP" sz="1600" dirty="0" smtClean="0"/>
            </a:br>
            <a:r>
              <a:rPr lang="ja-JP" altLang="en-US" sz="1600" dirty="0" smtClean="0"/>
              <a:t>このボックスはあくまで入門編です。</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後ほど、便利な音声認識用ボックス、</a:t>
            </a:r>
            <a:r>
              <a:rPr lang="en-US" altLang="ja-JP" sz="1600" dirty="0" err="1" smtClean="0"/>
              <a:t>QiChat</a:t>
            </a:r>
            <a:r>
              <a:rPr lang="ja-JP" altLang="en-US" sz="1600" dirty="0" smtClean="0"/>
              <a:t>について詳しくご説明致します。</a:t>
            </a: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&lt;</a:t>
            </a:r>
            <a:r>
              <a:rPr lang="ja-JP" altLang="en-US" sz="1600" dirty="0" smtClean="0"/>
              <a:t>ページ説明</a:t>
            </a:r>
            <a:r>
              <a:rPr lang="en-US" altLang="ja-JP" sz="1600" dirty="0" smtClean="0"/>
              <a:t>&gt;</a:t>
            </a:r>
            <a:endParaRPr sz="1600" dirty="0"/>
          </a:p>
        </p:txBody>
      </p:sp>
    </p:spTree>
    <p:extLst>
      <p:ext uri="{BB962C8B-B14F-4D97-AF65-F5344CB8AC3E}">
        <p14:creationId xmlns:p14="http://schemas.microsoft.com/office/powerpoint/2010/main" val="1491737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3" name="Shape 393"/>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98607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en-US" altLang="ja-JP" dirty="0" smtClean="0"/>
              <a:t>NAO</a:t>
            </a:r>
            <a:r>
              <a:rPr lang="ja-JP" altLang="en-US" dirty="0" smtClean="0"/>
              <a:t>の特徴についてご説明致します。</a:t>
            </a:r>
            <a:r>
              <a:rPr lang="en-US" altLang="ja-JP" dirty="0" smtClean="0"/>
              <a:t/>
            </a:r>
            <a:br>
              <a:rPr lang="en-US" altLang="ja-JP" dirty="0" smtClean="0"/>
            </a:br>
            <a:r>
              <a:rPr lang="ja-JP" altLang="en-US" dirty="0" smtClean="0"/>
              <a:t>アプリでもよく使うセンサーとしてはカメラとマイク、</a:t>
            </a:r>
            <a:r>
              <a:rPr lang="en-US" altLang="ja-JP" dirty="0" smtClean="0"/>
              <a:t>LED</a:t>
            </a:r>
            <a:r>
              <a:rPr lang="ja-JP" altLang="en-US" dirty="0" smtClean="0"/>
              <a:t>ライトですね。</a:t>
            </a:r>
            <a:endParaRPr lang="en-US" altLang="ja-JP" dirty="0" smtClean="0"/>
          </a:p>
          <a:p>
            <a:r>
              <a:rPr lang="ja-JP" altLang="en-US" dirty="0" smtClean="0"/>
              <a:t>カメラは額と口元にあり、正面と足元を写しています。</a:t>
            </a:r>
            <a:r>
              <a:rPr lang="en-US" altLang="ja-JP" dirty="0" smtClean="0"/>
              <a:t/>
            </a:r>
            <a:br>
              <a:rPr lang="en-US" altLang="ja-JP" dirty="0" smtClean="0"/>
            </a:br>
            <a:r>
              <a:rPr lang="ja-JP" altLang="en-US" dirty="0" smtClean="0"/>
              <a:t>マイクは頭部に４つあり、ユーザがどちらから話しかけてきているかを判断しています。</a:t>
            </a:r>
            <a:endParaRPr lang="en-US" altLang="ja-JP" dirty="0" smtClean="0"/>
          </a:p>
          <a:p>
            <a:r>
              <a:rPr lang="en-US" altLang="ja-JP" dirty="0" smtClean="0"/>
              <a:t>LED</a:t>
            </a:r>
            <a:r>
              <a:rPr lang="ja-JP" altLang="en-US" dirty="0" smtClean="0"/>
              <a:t>ライトは頭、耳、目、胸、脚の</a:t>
            </a:r>
            <a:r>
              <a:rPr lang="en-US" altLang="ja-JP" dirty="0" smtClean="0"/>
              <a:t>5</a:t>
            </a:r>
            <a:r>
              <a:rPr lang="ja-JP" altLang="en-US" dirty="0" smtClean="0"/>
              <a:t>箇所についており、</a:t>
            </a:r>
            <a:r>
              <a:rPr lang="en-US" altLang="ja-JP" dirty="0" smtClean="0"/>
              <a:t>LED</a:t>
            </a:r>
            <a:r>
              <a:rPr lang="ja-JP" altLang="en-US" dirty="0" smtClean="0"/>
              <a:t>の個数は様々です。</a:t>
            </a:r>
            <a:r>
              <a:rPr lang="en-US" altLang="ja-JP" dirty="0" smtClean="0"/>
              <a:t/>
            </a:r>
            <a:br>
              <a:rPr lang="en-US" altLang="ja-JP" dirty="0" smtClean="0"/>
            </a:br>
            <a:r>
              <a:rPr lang="en-US" altLang="ja-JP" dirty="0" smtClean="0"/>
              <a:t/>
            </a:r>
            <a:br>
              <a:rPr lang="en-US" altLang="ja-JP" dirty="0" smtClean="0"/>
            </a:br>
            <a:r>
              <a:rPr lang="en-US" altLang="ja-JP" dirty="0" smtClean="0"/>
              <a:t>CPU</a:t>
            </a:r>
            <a:r>
              <a:rPr lang="ja-JP" altLang="en-US" dirty="0" smtClean="0"/>
              <a:t>は</a:t>
            </a:r>
            <a:r>
              <a:rPr lang="en-US" altLang="ja-JP" dirty="0" smtClean="0"/>
              <a:t>ATOM</a:t>
            </a:r>
            <a:r>
              <a:rPr lang="ja-JP" altLang="en-US" dirty="0" smtClean="0"/>
              <a:t>を積んでおり、</a:t>
            </a:r>
            <a:r>
              <a:rPr lang="en-US" altLang="ja-JP" dirty="0" smtClean="0"/>
              <a:t>RAM</a:t>
            </a:r>
            <a:r>
              <a:rPr lang="ja-JP" altLang="en-US" dirty="0" smtClean="0"/>
              <a:t>は１</a:t>
            </a:r>
            <a:r>
              <a:rPr lang="en-US" altLang="ja-JP" dirty="0" smtClean="0"/>
              <a:t>GB</a:t>
            </a:r>
            <a:r>
              <a:rPr lang="ja-JP" altLang="en-US" dirty="0" smtClean="0"/>
              <a:t>、</a:t>
            </a:r>
            <a:r>
              <a:rPr lang="en-US" altLang="ja-JP" dirty="0" smtClean="0"/>
              <a:t>OS</a:t>
            </a:r>
            <a:r>
              <a:rPr lang="ja-JP" altLang="en-US" dirty="0" smtClean="0"/>
              <a:t>は</a:t>
            </a:r>
            <a:r>
              <a:rPr lang="en-US" altLang="ja-JP" dirty="0" smtClean="0"/>
              <a:t>Gentoo Linux</a:t>
            </a:r>
            <a:r>
              <a:rPr lang="ja-JP" altLang="en-US" dirty="0" smtClean="0"/>
              <a:t>ベースの</a:t>
            </a:r>
            <a:r>
              <a:rPr lang="en-US" altLang="ja-JP" dirty="0" err="1" smtClean="0"/>
              <a:t>NAOqi</a:t>
            </a:r>
            <a:r>
              <a:rPr lang="en-US" altLang="ja-JP" dirty="0" smtClean="0"/>
              <a:t> OS</a:t>
            </a:r>
            <a:r>
              <a:rPr lang="ja-JP" altLang="en-US" dirty="0" smtClean="0"/>
              <a:t>という独自</a:t>
            </a:r>
            <a:r>
              <a:rPr lang="en-US" altLang="ja-JP" dirty="0" smtClean="0"/>
              <a:t>OS</a:t>
            </a:r>
            <a:r>
              <a:rPr lang="ja-JP" altLang="en-US" dirty="0" smtClean="0"/>
              <a:t>はです。</a:t>
            </a:r>
            <a:endParaRPr dirty="0"/>
          </a:p>
        </p:txBody>
      </p:sp>
    </p:spTree>
    <p:extLst>
      <p:ext uri="{BB962C8B-B14F-4D97-AF65-F5344CB8AC3E}">
        <p14:creationId xmlns:p14="http://schemas.microsoft.com/office/powerpoint/2010/main" val="7766501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4" name="Shape 40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253389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54777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8" name="Shape 42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698029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2" name="Shape 44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098655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8" name="Shape 45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868107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7" name="Shape 47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82084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4" name="Shape 49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8432069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6" name="Shape 50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0963084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3355679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1" name="Shape 541"/>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9450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000"/>
          </a:p>
        </p:txBody>
      </p:sp>
    </p:spTree>
    <p:extLst>
      <p:ext uri="{BB962C8B-B14F-4D97-AF65-F5344CB8AC3E}">
        <p14:creationId xmlns:p14="http://schemas.microsoft.com/office/powerpoint/2010/main" val="8436181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4" name="Shape 55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5361832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2" name="Shape 57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828826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6" name="Shape 58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0374453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8" name="Shape 59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791141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2" name="Shape 61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2956214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4" name="Shape 62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1646455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7" name="Shape 63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330034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1" name="Shape 651"/>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5523152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6" name="Shape 67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4349103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1" name="Shape 691"/>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623150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ja-JP" altLang="en-US" sz="1000" dirty="0" smtClean="0"/>
              <a:t>有線の場合は</a:t>
            </a:r>
            <a:r>
              <a:rPr lang="en-US" altLang="ja-JP" sz="1000" dirty="0" smtClean="0"/>
              <a:t>LAN</a:t>
            </a:r>
            <a:r>
              <a:rPr lang="ja-JP" altLang="en-US" sz="1000" dirty="0" smtClean="0"/>
              <a:t>ケーブル、</a:t>
            </a:r>
            <a:r>
              <a:rPr lang="en-US" altLang="ja-JP" sz="1000" dirty="0" smtClean="0"/>
              <a:t/>
            </a:r>
            <a:br>
              <a:rPr lang="en-US" altLang="ja-JP" sz="1000" dirty="0" smtClean="0"/>
            </a:br>
            <a:r>
              <a:rPr lang="ja-JP" altLang="en-US" sz="1000" dirty="0" smtClean="0"/>
              <a:t>無線の場合は</a:t>
            </a:r>
            <a:r>
              <a:rPr lang="en-US" altLang="ja-JP" sz="1000" dirty="0" err="1" smtClean="0"/>
              <a:t>Wifi</a:t>
            </a:r>
            <a:r>
              <a:rPr lang="ja-JP" altLang="en-US" sz="1000" dirty="0" smtClean="0"/>
              <a:t>ルータを使用して、アクセスポイントを共有することで通信できます。</a:t>
            </a:r>
            <a:r>
              <a:rPr lang="en-US" altLang="ja-JP" sz="1000" dirty="0" smtClean="0"/>
              <a:t/>
            </a:r>
            <a:br>
              <a:rPr lang="en-US" altLang="ja-JP" sz="1000" dirty="0" smtClean="0"/>
            </a:br>
            <a:r>
              <a:rPr lang="ja-JP" altLang="en-US" sz="1000" dirty="0" smtClean="0"/>
              <a:t>要は、同じ</a:t>
            </a:r>
            <a:r>
              <a:rPr lang="en-US" altLang="ja-JP" sz="1000" dirty="0" err="1" smtClean="0"/>
              <a:t>Wifi</a:t>
            </a:r>
            <a:r>
              <a:rPr lang="ja-JP" altLang="en-US" sz="1000" dirty="0" smtClean="0"/>
              <a:t>に接続していれば、</a:t>
            </a:r>
            <a:r>
              <a:rPr lang="en-US" altLang="ja-JP" sz="1000" dirty="0" smtClean="0"/>
              <a:t>PC</a:t>
            </a:r>
            <a:r>
              <a:rPr lang="ja-JP" altLang="en-US" sz="1000" dirty="0" smtClean="0"/>
              <a:t>側から</a:t>
            </a:r>
            <a:r>
              <a:rPr lang="en-US" altLang="ja-JP" sz="1000" dirty="0" smtClean="0"/>
              <a:t>NAO</a:t>
            </a:r>
            <a:r>
              <a:rPr lang="ja-JP" altLang="en-US" sz="1000" dirty="0" smtClean="0"/>
              <a:t>を検知できるようになります。</a:t>
            </a:r>
            <a:endParaRPr lang="en-US" altLang="ja-JP" sz="1000" dirty="0" smtClean="0"/>
          </a:p>
          <a:p>
            <a:pPr>
              <a:buSzPct val="25000"/>
            </a:pPr>
            <a:endParaRPr sz="1000" dirty="0"/>
          </a:p>
        </p:txBody>
      </p:sp>
    </p:spTree>
    <p:extLst>
      <p:ext uri="{BB962C8B-B14F-4D97-AF65-F5344CB8AC3E}">
        <p14:creationId xmlns:p14="http://schemas.microsoft.com/office/powerpoint/2010/main" val="891510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3" name="Shape 703"/>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7640057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3" name="Shape 703"/>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2632904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7" name="Shape 71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7591524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Shape 72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8" name="Shape 72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6674555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9" name="Shape 749"/>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635497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Shape 76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5" name="Shape 765"/>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3698891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7" name="Shape 77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5548149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Shape 78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7" name="Shape 78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4014408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97" name="Shape 79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7696256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Shape 80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7" name="Shape 80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597625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ja-JP" altLang="en-US" sz="1000" dirty="0" smtClean="0"/>
              <a:t>各ウィンドウを説明致します。</a:t>
            </a:r>
            <a:endParaRPr sz="1000" dirty="0"/>
          </a:p>
        </p:txBody>
      </p:sp>
    </p:spTree>
    <p:extLst>
      <p:ext uri="{BB962C8B-B14F-4D97-AF65-F5344CB8AC3E}">
        <p14:creationId xmlns:p14="http://schemas.microsoft.com/office/powerpoint/2010/main" val="16006586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Shape 81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7" name="Shape 81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298597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sz="1000" dirty="0" smtClean="0"/>
              <a:t>(</a:t>
            </a:r>
            <a:r>
              <a:rPr lang="ja-JP" altLang="en-US" sz="1000" dirty="0" smtClean="0"/>
              <a:t>各機能説明</a:t>
            </a:r>
            <a:r>
              <a:rPr lang="en-US" sz="1000" dirty="0" smtClean="0"/>
              <a:t>)</a:t>
            </a:r>
            <a:endParaRPr sz="1000" dirty="0"/>
          </a:p>
        </p:txBody>
      </p:sp>
    </p:spTree>
    <p:extLst>
      <p:ext uri="{BB962C8B-B14F-4D97-AF65-F5344CB8AC3E}">
        <p14:creationId xmlns:p14="http://schemas.microsoft.com/office/powerpoint/2010/main" val="616451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sz="1000" dirty="0" smtClean="0"/>
              <a:t>&lt;</a:t>
            </a:r>
            <a:r>
              <a:rPr lang="ja-JP" altLang="en-US" sz="1000" dirty="0" smtClean="0"/>
              <a:t>各ボタン説明</a:t>
            </a:r>
            <a:r>
              <a:rPr lang="en-US" sz="1000" dirty="0" smtClean="0"/>
              <a:t>&gt;</a:t>
            </a:r>
          </a:p>
          <a:p>
            <a:pPr>
              <a:buSzPct val="25000"/>
            </a:pPr>
            <a:endParaRPr lang="en-US" sz="1000" dirty="0" smtClean="0"/>
          </a:p>
          <a:p>
            <a:pPr>
              <a:buSzPct val="25000"/>
            </a:pPr>
            <a:r>
              <a:rPr lang="ja-JP" altLang="en-US" sz="1000" dirty="0" smtClean="0"/>
              <a:t>オートノマスライフ、通称</a:t>
            </a:r>
            <a:r>
              <a:rPr lang="en-US" altLang="ja-JP" sz="1000" dirty="0" smtClean="0"/>
              <a:t>A-Life</a:t>
            </a:r>
            <a:r>
              <a:rPr lang="ja-JP" altLang="en-US" sz="1000" dirty="0" smtClean="0"/>
              <a:t>は</a:t>
            </a:r>
            <a:r>
              <a:rPr lang="en-US" altLang="ja-JP" sz="1000" dirty="0" smtClean="0"/>
              <a:t/>
            </a:r>
            <a:br>
              <a:rPr lang="en-US" altLang="ja-JP" sz="1000" dirty="0" smtClean="0"/>
            </a:br>
            <a:r>
              <a:rPr lang="en-US" altLang="ja-JP" sz="1000" dirty="0" smtClean="0"/>
              <a:t>NAO</a:t>
            </a:r>
            <a:r>
              <a:rPr lang="ja-JP" altLang="en-US" sz="1000" dirty="0" smtClean="0"/>
              <a:t>に人間らしい素振りをさせる機能です。</a:t>
            </a:r>
            <a:r>
              <a:rPr lang="en-US" altLang="ja-JP" sz="1000" dirty="0" smtClean="0"/>
              <a:t/>
            </a:r>
            <a:br>
              <a:rPr lang="en-US" altLang="ja-JP" sz="1000" dirty="0" smtClean="0"/>
            </a:br>
            <a:r>
              <a:rPr lang="ja-JP" altLang="en-US" sz="1000" dirty="0" smtClean="0"/>
              <a:t>基本的にほとんどの機能は、このオートノマスライフが起動している状態を前提に開発されます。</a:t>
            </a:r>
            <a:r>
              <a:rPr lang="en-US" altLang="ja-JP" sz="1000" dirty="0" smtClean="0"/>
              <a:t/>
            </a:r>
            <a:br>
              <a:rPr lang="en-US" altLang="ja-JP" sz="1000" dirty="0" smtClean="0"/>
            </a:br>
            <a:r>
              <a:rPr lang="ja-JP" altLang="en-US" sz="1000" dirty="0" smtClean="0"/>
              <a:t>起動している代表的な機能は、</a:t>
            </a:r>
            <a:r>
              <a:rPr lang="en-US" altLang="ja-JP" sz="1000" dirty="0" smtClean="0"/>
              <a:t/>
            </a:r>
            <a:br>
              <a:rPr lang="en-US" altLang="ja-JP" sz="1000" dirty="0" smtClean="0"/>
            </a:br>
            <a:r>
              <a:rPr lang="ja-JP" altLang="en-US" sz="1000" dirty="0" smtClean="0"/>
              <a:t>タッチセンサー、音声入力、自身の転倒、人、音、動きなどの感知と</a:t>
            </a:r>
            <a:endParaRPr lang="en-US" altLang="ja-JP" sz="1000" dirty="0" smtClean="0"/>
          </a:p>
          <a:p>
            <a:pPr>
              <a:buSzPct val="25000"/>
            </a:pPr>
            <a:r>
              <a:rPr lang="en-US" altLang="ja-JP" sz="1000" dirty="0" smtClean="0"/>
              <a:t>Breath</a:t>
            </a:r>
            <a:r>
              <a:rPr lang="ja-JP" altLang="en-US" sz="1000" dirty="0" smtClean="0"/>
              <a:t>と呼ばれる呼吸しているかのようなモーションです。</a:t>
            </a:r>
            <a:endParaRPr lang="en-US" altLang="ja-JP" sz="1000" dirty="0" smtClean="0"/>
          </a:p>
          <a:p>
            <a:pPr>
              <a:buSzPct val="25000"/>
            </a:pPr>
            <a:endParaRPr sz="1000" dirty="0"/>
          </a:p>
        </p:txBody>
      </p:sp>
    </p:spTree>
    <p:extLst>
      <p:ext uri="{BB962C8B-B14F-4D97-AF65-F5344CB8AC3E}">
        <p14:creationId xmlns:p14="http://schemas.microsoft.com/office/powerpoint/2010/main" val="16581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6"/>
        <p:cNvGrpSpPr/>
        <p:nvPr/>
      </p:nvGrpSpPr>
      <p:grpSpPr>
        <a:xfrm>
          <a:off x="0" y="0"/>
          <a:ext cx="0" cy="0"/>
          <a:chOff x="0" y="0"/>
          <a:chExt cx="0" cy="0"/>
        </a:xfrm>
      </p:grpSpPr>
      <p:sp>
        <p:nvSpPr>
          <p:cNvPr id="7" name="Shape 7"/>
          <p:cNvSpPr txBox="1">
            <a:spLocks noGrp="1"/>
          </p:cNvSpPr>
          <p:nvPr>
            <p:ph type="body" idx="1"/>
          </p:nvPr>
        </p:nvSpPr>
        <p:spPr>
          <a:xfrm>
            <a:off x="357867" y="1655146"/>
            <a:ext cx="9976200" cy="5430599"/>
          </a:xfrm>
          <a:prstGeom prst="rect">
            <a:avLst/>
          </a:prstGeom>
          <a:noFill/>
          <a:ln>
            <a:noFill/>
          </a:ln>
        </p:spPr>
        <p:txBody>
          <a:bodyPr lIns="64650" tIns="64650" rIns="64650" bIns="64650" anchor="t" anchorCtr="0"/>
          <a:lstStyle>
            <a:lvl1pPr marL="215900" lvl="0" indent="165100" algn="l" rtl="0">
              <a:lnSpc>
                <a:spcPct val="90000"/>
              </a:lnSpc>
              <a:spcBef>
                <a:spcPts val="900"/>
              </a:spcBef>
              <a:buClr>
                <a:srgbClr val="1E4E79"/>
              </a:buClr>
              <a:buSzPct val="58823"/>
              <a:buFont typeface="Arial"/>
              <a:buChar char="•"/>
              <a:defRPr sz="1700">
                <a:solidFill>
                  <a:srgbClr val="1E4E79"/>
                </a:solidFill>
                <a:latin typeface="MS Gothic" charset="-128"/>
                <a:ea typeface="MS Gothic" charset="-128"/>
                <a:cs typeface="MS Gothic" charset="-128"/>
              </a:defRPr>
            </a:lvl1pPr>
            <a:lvl2pPr marL="660400" lvl="1" indent="139700" algn="l" rtl="0">
              <a:lnSpc>
                <a:spcPct val="90000"/>
              </a:lnSpc>
              <a:spcBef>
                <a:spcPts val="500"/>
              </a:spcBef>
              <a:buClr>
                <a:srgbClr val="1E4E79"/>
              </a:buClr>
              <a:buSzPct val="58823"/>
              <a:buFont typeface="Arial"/>
              <a:buChar char="•"/>
              <a:defRPr sz="1700">
                <a:solidFill>
                  <a:srgbClr val="1E4E79"/>
                </a:solidFill>
              </a:defRPr>
            </a:lvl2pPr>
            <a:lvl3pPr marL="1092200" lvl="2" indent="114300" algn="l" rtl="0">
              <a:lnSpc>
                <a:spcPct val="90000"/>
              </a:lnSpc>
              <a:spcBef>
                <a:spcPts val="500"/>
              </a:spcBef>
              <a:buClr>
                <a:srgbClr val="1E4E79"/>
              </a:buClr>
              <a:buSzPct val="58823"/>
              <a:buFont typeface="Arial"/>
              <a:buChar char="•"/>
              <a:defRPr sz="1700">
                <a:solidFill>
                  <a:srgbClr val="1E4E79"/>
                </a:solidFill>
              </a:defRPr>
            </a:lvl3pPr>
            <a:lvl4pPr marL="1524000" lvl="3" indent="101600" algn="l" rtl="0">
              <a:lnSpc>
                <a:spcPct val="90000"/>
              </a:lnSpc>
              <a:spcBef>
                <a:spcPts val="500"/>
              </a:spcBef>
              <a:buClr>
                <a:srgbClr val="1E4E79"/>
              </a:buClr>
              <a:buSzPct val="58823"/>
              <a:buFont typeface="Arial"/>
              <a:buChar char="•"/>
              <a:defRPr sz="1700">
                <a:solidFill>
                  <a:srgbClr val="1E4E79"/>
                </a:solidFill>
              </a:defRPr>
            </a:lvl4pPr>
            <a:lvl5pPr marL="1955800" lvl="4" indent="114300" algn="l" rtl="0">
              <a:lnSpc>
                <a:spcPct val="90000"/>
              </a:lnSpc>
              <a:spcBef>
                <a:spcPts val="500"/>
              </a:spcBef>
              <a:buClr>
                <a:srgbClr val="1E4E79"/>
              </a:buClr>
              <a:buSzPct val="58823"/>
              <a:buFont typeface="Arial"/>
              <a:buChar char="•"/>
              <a:defRPr sz="1700">
                <a:solidFill>
                  <a:srgbClr val="1E4E79"/>
                </a:solidFill>
              </a:defRPr>
            </a:lvl5pPr>
            <a:lvl6pPr marL="2400300" lvl="5" indent="101600" algn="l" rtl="0">
              <a:lnSpc>
                <a:spcPct val="90000"/>
              </a:lnSpc>
              <a:spcBef>
                <a:spcPts val="500"/>
              </a:spcBef>
              <a:buClr>
                <a:srgbClr val="1E4E79"/>
              </a:buClr>
              <a:buSzPct val="58823"/>
              <a:buFont typeface="Arial"/>
              <a:buChar char="•"/>
              <a:defRPr sz="1700">
                <a:solidFill>
                  <a:srgbClr val="1E4E79"/>
                </a:solidFill>
              </a:defRPr>
            </a:lvl6pPr>
            <a:lvl7pPr marL="2832100" lvl="6" indent="101600" algn="l" rtl="0">
              <a:lnSpc>
                <a:spcPct val="90000"/>
              </a:lnSpc>
              <a:spcBef>
                <a:spcPts val="500"/>
              </a:spcBef>
              <a:buClr>
                <a:srgbClr val="1E4E79"/>
              </a:buClr>
              <a:buSzPct val="58823"/>
              <a:buFont typeface="Arial"/>
              <a:buChar char="•"/>
              <a:defRPr sz="1700">
                <a:solidFill>
                  <a:srgbClr val="1E4E79"/>
                </a:solidFill>
              </a:defRPr>
            </a:lvl7pPr>
            <a:lvl8pPr marL="3263900" lvl="7" indent="114300" algn="l" rtl="0">
              <a:lnSpc>
                <a:spcPct val="90000"/>
              </a:lnSpc>
              <a:spcBef>
                <a:spcPts val="500"/>
              </a:spcBef>
              <a:buClr>
                <a:srgbClr val="1E4E79"/>
              </a:buClr>
              <a:buSzPct val="58823"/>
              <a:buFont typeface="Arial"/>
              <a:buChar char="•"/>
              <a:defRPr sz="1700">
                <a:solidFill>
                  <a:srgbClr val="1E4E79"/>
                </a:solidFill>
              </a:defRPr>
            </a:lvl8pPr>
            <a:lvl9pPr marL="3695700" lvl="8" indent="114300" algn="l" rtl="0">
              <a:lnSpc>
                <a:spcPct val="90000"/>
              </a:lnSpc>
              <a:spcBef>
                <a:spcPts val="500"/>
              </a:spcBef>
              <a:buClr>
                <a:srgbClr val="1E4E79"/>
              </a:buClr>
              <a:buSzPct val="58823"/>
              <a:buFont typeface="Arial"/>
              <a:buChar char="•"/>
              <a:defRPr sz="1700">
                <a:solidFill>
                  <a:srgbClr val="1E4E79"/>
                </a:solidFill>
              </a:defRPr>
            </a:lvl9pPr>
          </a:lstStyle>
          <a:p>
            <a:endParaRPr dirty="0"/>
          </a:p>
        </p:txBody>
      </p:sp>
      <p:sp>
        <p:nvSpPr>
          <p:cNvPr id="8" name="Shape 8"/>
          <p:cNvSpPr/>
          <p:nvPr/>
        </p:nvSpPr>
        <p:spPr>
          <a:xfrm>
            <a:off x="20" y="-20"/>
            <a:ext cx="10691999" cy="1032900"/>
          </a:xfrm>
          <a:prstGeom prst="rect">
            <a:avLst/>
          </a:prstGeom>
          <a:solidFill>
            <a:schemeClr val="tx2">
              <a:lumMod val="25000"/>
            </a:schemeClr>
          </a:solidFill>
          <a:ln w="12700" cap="flat" cmpd="sng">
            <a:solidFill>
              <a:srgbClr val="00B0F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mj-ea"/>
              <a:ea typeface="+mj-ea"/>
              <a:cs typeface="Calibri"/>
              <a:sym typeface="Calibri"/>
            </a:endParaRPr>
          </a:p>
        </p:txBody>
      </p:sp>
      <p:sp>
        <p:nvSpPr>
          <p:cNvPr id="9" name="Shape 9"/>
          <p:cNvSpPr txBox="1">
            <a:spLocks noGrp="1"/>
          </p:cNvSpPr>
          <p:nvPr>
            <p:ph type="title"/>
          </p:nvPr>
        </p:nvSpPr>
        <p:spPr>
          <a:xfrm>
            <a:off x="1739571" y="1112195"/>
            <a:ext cx="7212899" cy="402300"/>
          </a:xfrm>
          <a:prstGeom prst="rect">
            <a:avLst/>
          </a:prstGeom>
          <a:noFill/>
          <a:ln>
            <a:noFill/>
          </a:ln>
        </p:spPr>
        <p:txBody>
          <a:bodyPr lIns="64650" tIns="64650" rIns="64650" bIns="64650" anchor="ctr" anchorCtr="0"/>
          <a:lstStyle>
            <a:lvl1pPr lvl="0" algn="ctr" rtl="0">
              <a:lnSpc>
                <a:spcPct val="90000"/>
              </a:lnSpc>
              <a:spcBef>
                <a:spcPts val="0"/>
              </a:spcBef>
              <a:buClr>
                <a:srgbClr val="4A4A4A"/>
              </a:buClr>
              <a:buSzPct val="50000"/>
              <a:buFont typeface="Calibri"/>
              <a:buNone/>
              <a:defRPr sz="2000">
                <a:solidFill>
                  <a:srgbClr val="4A4A4A"/>
                </a:solidFill>
                <a:latin typeface="MS Gothic" charset="-128"/>
                <a:ea typeface="MS Gothic" charset="-128"/>
                <a:cs typeface="MS Gothic" charset="-128"/>
              </a:defRPr>
            </a:lvl1pPr>
            <a:lvl2pPr lvl="1" rtl="0">
              <a:spcBef>
                <a:spcPts val="0"/>
              </a:spcBef>
              <a:buClr>
                <a:srgbClr val="4A4A4A"/>
              </a:buClr>
              <a:buSzPct val="50000"/>
              <a:defRPr sz="2000">
                <a:solidFill>
                  <a:srgbClr val="4A4A4A"/>
                </a:solidFill>
              </a:defRPr>
            </a:lvl2pPr>
            <a:lvl3pPr lvl="2" rtl="0">
              <a:spcBef>
                <a:spcPts val="0"/>
              </a:spcBef>
              <a:buClr>
                <a:srgbClr val="4A4A4A"/>
              </a:buClr>
              <a:buSzPct val="50000"/>
              <a:defRPr sz="2000">
                <a:solidFill>
                  <a:srgbClr val="4A4A4A"/>
                </a:solidFill>
              </a:defRPr>
            </a:lvl3pPr>
            <a:lvl4pPr lvl="3" rtl="0">
              <a:spcBef>
                <a:spcPts val="0"/>
              </a:spcBef>
              <a:buClr>
                <a:srgbClr val="4A4A4A"/>
              </a:buClr>
              <a:buSzPct val="50000"/>
              <a:defRPr sz="2000">
                <a:solidFill>
                  <a:srgbClr val="4A4A4A"/>
                </a:solidFill>
              </a:defRPr>
            </a:lvl4pPr>
            <a:lvl5pPr lvl="4" rtl="0">
              <a:spcBef>
                <a:spcPts val="0"/>
              </a:spcBef>
              <a:buClr>
                <a:srgbClr val="4A4A4A"/>
              </a:buClr>
              <a:buSzPct val="50000"/>
              <a:defRPr sz="2000">
                <a:solidFill>
                  <a:srgbClr val="4A4A4A"/>
                </a:solidFill>
              </a:defRPr>
            </a:lvl5pPr>
            <a:lvl6pPr lvl="5" rtl="0">
              <a:spcBef>
                <a:spcPts val="0"/>
              </a:spcBef>
              <a:buClr>
                <a:srgbClr val="4A4A4A"/>
              </a:buClr>
              <a:buSzPct val="50000"/>
              <a:defRPr sz="2000">
                <a:solidFill>
                  <a:srgbClr val="4A4A4A"/>
                </a:solidFill>
              </a:defRPr>
            </a:lvl6pPr>
            <a:lvl7pPr lvl="6" rtl="0">
              <a:spcBef>
                <a:spcPts val="0"/>
              </a:spcBef>
              <a:buClr>
                <a:srgbClr val="4A4A4A"/>
              </a:buClr>
              <a:buSzPct val="50000"/>
              <a:defRPr sz="2000">
                <a:solidFill>
                  <a:srgbClr val="4A4A4A"/>
                </a:solidFill>
              </a:defRPr>
            </a:lvl7pPr>
            <a:lvl8pPr lvl="7" rtl="0">
              <a:spcBef>
                <a:spcPts val="0"/>
              </a:spcBef>
              <a:buClr>
                <a:srgbClr val="4A4A4A"/>
              </a:buClr>
              <a:buSzPct val="50000"/>
              <a:defRPr sz="2000">
                <a:solidFill>
                  <a:srgbClr val="4A4A4A"/>
                </a:solidFill>
              </a:defRPr>
            </a:lvl8pPr>
            <a:lvl9pPr lvl="8" rtl="0">
              <a:spcBef>
                <a:spcPts val="0"/>
              </a:spcBef>
              <a:buClr>
                <a:srgbClr val="4A4A4A"/>
              </a:buClr>
              <a:buSzPct val="50000"/>
              <a:defRPr sz="2000">
                <a:solidFill>
                  <a:srgbClr val="4A4A4A"/>
                </a:solidFill>
              </a:defRPr>
            </a:lvl9pPr>
          </a:lstStyle>
          <a:p>
            <a:endParaRPr/>
          </a:p>
        </p:txBody>
      </p:sp>
      <p:sp>
        <p:nvSpPr>
          <p:cNvPr id="10" name="Shape 10"/>
          <p:cNvSpPr txBox="1">
            <a:spLocks noGrp="1"/>
          </p:cNvSpPr>
          <p:nvPr>
            <p:ph type="subTitle" idx="2"/>
          </p:nvPr>
        </p:nvSpPr>
        <p:spPr>
          <a:xfrm>
            <a:off x="685433" y="35547"/>
            <a:ext cx="9336299" cy="936000"/>
          </a:xfrm>
          <a:prstGeom prst="rect">
            <a:avLst/>
          </a:prstGeom>
          <a:noFill/>
          <a:ln>
            <a:noFill/>
          </a:ln>
        </p:spPr>
        <p:txBody>
          <a:bodyPr lIns="64650" tIns="64650" rIns="64650" bIns="64650" anchor="ctr" anchorCtr="0"/>
          <a:lstStyle>
            <a:lvl1pPr marL="215900" lvl="0" indent="-50800" algn="ctr" rtl="0">
              <a:spcBef>
                <a:spcPts val="0"/>
              </a:spcBef>
              <a:buClr>
                <a:srgbClr val="FFFFFF"/>
              </a:buClr>
              <a:buSzPct val="100000"/>
              <a:buFont typeface="Arial"/>
              <a:buNone/>
              <a:defRPr sz="2500" b="0" i="0" u="none" strike="noStrike" cap="none">
                <a:solidFill>
                  <a:srgbClr val="FFFFFF"/>
                </a:solidFill>
                <a:latin typeface="MS Gothic" charset="-128"/>
                <a:ea typeface="MS Gothic" charset="-128"/>
                <a:cs typeface="MS Gothic" charset="-128"/>
                <a:sym typeface="Arial"/>
              </a:defRPr>
            </a:lvl1pPr>
            <a:lvl2pPr marL="660400" marR="0" lvl="1" indent="-762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2pPr>
            <a:lvl3pPr marL="1092200" marR="0" lvl="2"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3pPr>
            <a:lvl4pPr marL="1524000" marR="0" lvl="3"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4pPr>
            <a:lvl5pPr marL="1955800" marR="0" lvl="4"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5pPr>
            <a:lvl6pPr marL="2400300" marR="0" lvl="5"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6pPr>
            <a:lvl7pPr marL="2832100" marR="0" lvl="6"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7pPr>
            <a:lvl8pPr marL="3263900" marR="0" lvl="7"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8pPr>
            <a:lvl9pPr marL="3695700" marR="0" lvl="8"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9pPr>
          </a:lstStyle>
          <a:p>
            <a:endParaRPr dirty="0"/>
          </a:p>
        </p:txBody>
      </p:sp>
      <p:sp>
        <p:nvSpPr>
          <p:cNvPr id="11" name="Shape 11"/>
          <p:cNvSpPr txBox="1">
            <a:spLocks noGrp="1"/>
          </p:cNvSpPr>
          <p:nvPr>
            <p:ph type="sldNum" idx="12"/>
          </p:nvPr>
        </p:nvSpPr>
        <p:spPr>
          <a:xfrm>
            <a:off x="4737539" y="7085873"/>
            <a:ext cx="1231800" cy="402300"/>
          </a:xfrm>
          <a:prstGeom prst="rect">
            <a:avLst/>
          </a:prstGeom>
          <a:noFill/>
          <a:ln>
            <a:noFill/>
          </a:ln>
        </p:spPr>
        <p:txBody>
          <a:bodyPr lIns="87050" tIns="43500" rIns="87050" bIns="43500" anchor="ctr" anchorCtr="0">
            <a:noAutofit/>
          </a:bodyPr>
          <a:lstStyle>
            <a:lvl1pPr>
              <a:defRPr>
                <a:latin typeface="+mn-ea"/>
                <a:ea typeface="+mn-ea"/>
              </a:defRPr>
            </a:lvl1pPr>
          </a:lstStyle>
          <a:p>
            <a:pPr algn="ctr">
              <a:buClr>
                <a:srgbClr val="888888"/>
              </a:buClr>
              <a:buSzPct val="25000"/>
              <a:buFont typeface="Calibri"/>
              <a:buNone/>
            </a:pPr>
            <a:fld id="{00000000-1234-1234-1234-123412341234}" type="slidenum">
              <a:rPr lang="en-US" sz="1700" smtClean="0">
                <a:solidFill>
                  <a:srgbClr val="1E4E79"/>
                </a:solidFill>
                <a:cs typeface="Calibri"/>
                <a:sym typeface="Calibri"/>
              </a:rPr>
              <a:pPr algn="ctr">
                <a:buClr>
                  <a:srgbClr val="888888"/>
                </a:buClr>
                <a:buSzPct val="25000"/>
                <a:buFont typeface="Calibri"/>
                <a:buNone/>
              </a:pPr>
              <a:t>‹#›</a:t>
            </a:fld>
            <a:endParaRPr lang="en-US" sz="1700">
              <a:solidFill>
                <a:srgbClr val="1E4E79"/>
              </a:solidFill>
              <a:cs typeface="Calibri"/>
              <a:sym typeface="Calibri"/>
            </a:endParaRPr>
          </a:p>
        </p:txBody>
      </p:sp>
      <p:sp>
        <p:nvSpPr>
          <p:cNvPr id="13" name="Shape 13"/>
          <p:cNvSpPr txBox="1"/>
          <p:nvPr/>
        </p:nvSpPr>
        <p:spPr>
          <a:xfrm>
            <a:off x="421810" y="7163156"/>
            <a:ext cx="3986099" cy="481800"/>
          </a:xfrm>
          <a:prstGeom prst="rect">
            <a:avLst/>
          </a:prstGeom>
          <a:noFill/>
          <a:ln>
            <a:noFill/>
          </a:ln>
        </p:spPr>
        <p:txBody>
          <a:bodyPr lIns="64650" tIns="64650" rIns="64650" bIns="64650" anchor="t" anchorCtr="0">
            <a:noAutofit/>
          </a:bodyPr>
          <a:lstStyle/>
          <a:p>
            <a:pPr lvl="0">
              <a:spcBef>
                <a:spcPts val="0"/>
              </a:spcBef>
              <a:buNone/>
            </a:pPr>
            <a:r>
              <a:rPr lang="en-US" sz="1100" dirty="0">
                <a:solidFill>
                  <a:srgbClr val="4A4A4A"/>
                </a:solidFill>
                <a:latin typeface="+mn-ea"/>
                <a:ea typeface="+mn-ea"/>
              </a:rPr>
              <a:t>©</a:t>
            </a:r>
            <a:r>
              <a:rPr lang="en-US" sz="1100" dirty="0" smtClean="0">
                <a:solidFill>
                  <a:srgbClr val="4A4A4A"/>
                </a:solidFill>
                <a:latin typeface="+mn-ea"/>
                <a:ea typeface="+mn-ea"/>
              </a:rPr>
              <a:t>2017 </a:t>
            </a:r>
            <a:r>
              <a:rPr lang="en-US" sz="1100" dirty="0" err="1" smtClean="0">
                <a:solidFill>
                  <a:srgbClr val="4A4A4A"/>
                </a:solidFill>
                <a:latin typeface="+mn-ea"/>
                <a:ea typeface="+mn-ea"/>
              </a:rPr>
              <a:t>Daieikikou</a:t>
            </a:r>
            <a:r>
              <a:rPr lang="en-US" sz="1100" dirty="0" smtClean="0">
                <a:solidFill>
                  <a:srgbClr val="4A4A4A"/>
                </a:solidFill>
                <a:latin typeface="+mn-ea"/>
                <a:ea typeface="+mn-ea"/>
              </a:rPr>
              <a:t> </a:t>
            </a:r>
            <a:r>
              <a:rPr lang="en-US" sz="1100" dirty="0">
                <a:solidFill>
                  <a:srgbClr val="4A4A4A"/>
                </a:solidFill>
                <a:latin typeface="+mn-ea"/>
                <a:ea typeface="+mn-ea"/>
              </a:rPr>
              <a:t>Co., Ltd. All Right Reserved</a:t>
            </a:r>
          </a:p>
        </p:txBody>
      </p:sp>
      <p:pic>
        <p:nvPicPr>
          <p:cNvPr id="2" name="図 1"/>
          <p:cNvPicPr>
            <a:picLocks noChangeAspect="1"/>
          </p:cNvPicPr>
          <p:nvPr userDrawn="1"/>
        </p:nvPicPr>
        <p:blipFill>
          <a:blip r:embed="rId2"/>
          <a:stretch>
            <a:fillRect/>
          </a:stretch>
        </p:blipFill>
        <p:spPr>
          <a:xfrm>
            <a:off x="9223473" y="6951065"/>
            <a:ext cx="1370536" cy="55066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タイトル スライド 1">
    <p:spTree>
      <p:nvGrpSpPr>
        <p:cNvPr id="1" name="Shape 14"/>
        <p:cNvGrpSpPr/>
        <p:nvPr/>
      </p:nvGrpSpPr>
      <p:grpSpPr>
        <a:xfrm>
          <a:off x="0" y="0"/>
          <a:ext cx="0" cy="0"/>
          <a:chOff x="0" y="0"/>
          <a:chExt cx="0" cy="0"/>
        </a:xfrm>
      </p:grpSpPr>
      <p:sp>
        <p:nvSpPr>
          <p:cNvPr id="15" name="Shape 15"/>
          <p:cNvSpPr/>
          <p:nvPr/>
        </p:nvSpPr>
        <p:spPr>
          <a:xfrm>
            <a:off x="0" y="2395200"/>
            <a:ext cx="10691999" cy="3162600"/>
          </a:xfrm>
          <a:prstGeom prst="rect">
            <a:avLst/>
          </a:prstGeom>
          <a:solidFill>
            <a:schemeClr val="tx1">
              <a:lumMod val="75000"/>
              <a:lumOff val="25000"/>
            </a:schemeClr>
          </a:solidFill>
          <a:ln>
            <a:noFill/>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MS Gothic" charset="-128"/>
              <a:ea typeface="MS Gothic" charset="-128"/>
              <a:cs typeface="MS Gothic" charset="-128"/>
              <a:sym typeface="Calibri"/>
            </a:endParaRPr>
          </a:p>
        </p:txBody>
      </p:sp>
      <p:pic>
        <p:nvPicPr>
          <p:cNvPr id="2" name="図 1"/>
          <p:cNvPicPr>
            <a:picLocks noChangeAspect="1"/>
          </p:cNvPicPr>
          <p:nvPr userDrawn="1"/>
        </p:nvPicPr>
        <p:blipFill>
          <a:blip r:embed="rId2"/>
          <a:stretch>
            <a:fillRect/>
          </a:stretch>
        </p:blipFill>
        <p:spPr>
          <a:xfrm>
            <a:off x="9221821" y="6969053"/>
            <a:ext cx="1469992" cy="59062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見出し スライド 1 1">
    <p:spTree>
      <p:nvGrpSpPr>
        <p:cNvPr id="1" name="Shape 19"/>
        <p:cNvGrpSpPr/>
        <p:nvPr/>
      </p:nvGrpSpPr>
      <p:grpSpPr>
        <a:xfrm>
          <a:off x="0" y="0"/>
          <a:ext cx="0" cy="0"/>
          <a:chOff x="0" y="0"/>
          <a:chExt cx="0" cy="0"/>
        </a:xfrm>
      </p:grpSpPr>
      <p:sp>
        <p:nvSpPr>
          <p:cNvPr id="20" name="Shape 20"/>
          <p:cNvSpPr/>
          <p:nvPr/>
        </p:nvSpPr>
        <p:spPr>
          <a:xfrm>
            <a:off x="0" y="3257260"/>
            <a:ext cx="10691999" cy="3162600"/>
          </a:xfrm>
          <a:prstGeom prst="rect">
            <a:avLst/>
          </a:prstGeom>
          <a:solidFill>
            <a:schemeClr val="tx1">
              <a:lumMod val="75000"/>
              <a:lumOff val="25000"/>
            </a:schemeClr>
          </a:solidFill>
          <a:ln>
            <a:noFill/>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Calibri"/>
              <a:ea typeface="Calibri"/>
              <a:cs typeface="Calibri"/>
              <a:sym typeface="Calibri"/>
            </a:endParaRPr>
          </a:p>
        </p:txBody>
      </p:sp>
      <p:sp>
        <p:nvSpPr>
          <p:cNvPr id="22" name="Shape 22"/>
          <p:cNvSpPr txBox="1"/>
          <p:nvPr/>
        </p:nvSpPr>
        <p:spPr>
          <a:xfrm>
            <a:off x="421810" y="7163156"/>
            <a:ext cx="3986099" cy="481800"/>
          </a:xfrm>
          <a:prstGeom prst="rect">
            <a:avLst/>
          </a:prstGeom>
          <a:noFill/>
          <a:ln>
            <a:noFill/>
          </a:ln>
        </p:spPr>
        <p:txBody>
          <a:bodyPr lIns="64650" tIns="64650" rIns="64650" bIns="64650" anchor="t" anchorCtr="0">
            <a:noAutofit/>
          </a:bodyPr>
          <a:lstStyle/>
          <a:p>
            <a:pPr lvl="0">
              <a:spcBef>
                <a:spcPts val="0"/>
              </a:spcBef>
              <a:buNone/>
            </a:pPr>
            <a:r>
              <a:rPr lang="en-US" altLang="ja-JP" sz="1100" b="0" i="0" u="none" strike="noStrike" cap="none" dirty="0" smtClean="0">
                <a:solidFill>
                  <a:srgbClr val="4A4A4A"/>
                </a:solidFill>
                <a:latin typeface="+mn-ea"/>
                <a:ea typeface="Arial"/>
                <a:cs typeface="Arial"/>
                <a:sym typeface="Arial"/>
              </a:rPr>
              <a:t>©2017 </a:t>
            </a:r>
            <a:r>
              <a:rPr lang="en-US" altLang="ja-JP" sz="1100" b="0" i="0" u="none" strike="noStrike" cap="none" dirty="0" err="1" smtClean="0">
                <a:solidFill>
                  <a:srgbClr val="4A4A4A"/>
                </a:solidFill>
                <a:latin typeface="+mn-ea"/>
                <a:ea typeface="Arial"/>
                <a:cs typeface="Arial"/>
                <a:sym typeface="Arial"/>
              </a:rPr>
              <a:t>Daieikikou</a:t>
            </a:r>
            <a:r>
              <a:rPr lang="en-US" altLang="ja-JP" sz="1100" b="0" i="0" u="none" strike="noStrike" cap="none" dirty="0" smtClean="0">
                <a:solidFill>
                  <a:srgbClr val="4A4A4A"/>
                </a:solidFill>
                <a:latin typeface="+mn-ea"/>
                <a:ea typeface="Arial"/>
                <a:cs typeface="Arial"/>
                <a:sym typeface="Arial"/>
              </a:rPr>
              <a:t> Co., Ltd. All Right Reserved</a:t>
            </a:r>
            <a:endParaRPr lang="en-US" altLang="ja-JP" sz="1100" b="0" i="0" u="none" strike="noStrike" cap="none" dirty="0">
              <a:solidFill>
                <a:srgbClr val="4A4A4A"/>
              </a:solidFill>
              <a:latin typeface="+mn-ea"/>
              <a:ea typeface="Arial"/>
              <a:cs typeface="Arial"/>
              <a:sym typeface="Arial"/>
            </a:endParaRPr>
          </a:p>
        </p:txBody>
      </p:sp>
      <p:sp>
        <p:nvSpPr>
          <p:cNvPr id="23" name="Shape 23"/>
          <p:cNvSpPr txBox="1">
            <a:spLocks noGrp="1"/>
          </p:cNvSpPr>
          <p:nvPr>
            <p:ph type="sldNum" idx="12"/>
          </p:nvPr>
        </p:nvSpPr>
        <p:spPr>
          <a:xfrm>
            <a:off x="4737539" y="7085873"/>
            <a:ext cx="1231800" cy="402300"/>
          </a:xfrm>
          <a:prstGeom prst="rect">
            <a:avLst/>
          </a:prstGeom>
          <a:noFill/>
          <a:ln>
            <a:noFill/>
          </a:ln>
        </p:spPr>
        <p:txBody>
          <a:bodyPr lIns="87050" tIns="43500" rIns="87050" bIns="43500" anchor="ctr" anchorCtr="0">
            <a:noAutofit/>
          </a:bodyPr>
          <a:lstStyle>
            <a:lvl1pPr>
              <a:defRPr>
                <a:latin typeface="+mj-ea"/>
                <a:ea typeface="+mj-ea"/>
              </a:defRPr>
            </a:lvl1pPr>
          </a:lstStyle>
          <a:p>
            <a:pPr algn="ctr">
              <a:buClr>
                <a:srgbClr val="888888"/>
              </a:buClr>
              <a:buSzPct val="25000"/>
              <a:buFont typeface="Calibri"/>
              <a:buNone/>
            </a:pPr>
            <a:fld id="{00000000-1234-1234-1234-123412341234}" type="slidenum">
              <a:rPr lang="en-US" sz="1700" smtClean="0">
                <a:solidFill>
                  <a:srgbClr val="1E4E79"/>
                </a:solidFill>
                <a:cs typeface="Calibri"/>
                <a:sym typeface="Calibri"/>
              </a:rPr>
              <a:pPr algn="ctr">
                <a:buClr>
                  <a:srgbClr val="888888"/>
                </a:buClr>
                <a:buSzPct val="25000"/>
                <a:buFont typeface="Calibri"/>
                <a:buNone/>
              </a:pPr>
              <a:t>‹#›</a:t>
            </a:fld>
            <a:endParaRPr lang="en-US" sz="1700">
              <a:solidFill>
                <a:srgbClr val="1E4E79"/>
              </a:solidFill>
              <a:cs typeface="Calibri"/>
              <a:sym typeface="Calibri"/>
            </a:endParaRPr>
          </a:p>
        </p:txBody>
      </p:sp>
      <p:sp>
        <p:nvSpPr>
          <p:cNvPr id="24" name="Shape 24"/>
          <p:cNvSpPr txBox="1">
            <a:spLocks noGrp="1"/>
          </p:cNvSpPr>
          <p:nvPr>
            <p:ph type="title"/>
          </p:nvPr>
        </p:nvSpPr>
        <p:spPr>
          <a:xfrm>
            <a:off x="776566" y="4242459"/>
            <a:ext cx="9138899" cy="1192199"/>
          </a:xfrm>
          <a:prstGeom prst="rect">
            <a:avLst/>
          </a:prstGeom>
          <a:noFill/>
          <a:ln>
            <a:noFill/>
          </a:ln>
        </p:spPr>
        <p:txBody>
          <a:bodyPr lIns="64650" tIns="64650" rIns="64650" bIns="64650" anchor="ctr" anchorCtr="0"/>
          <a:lstStyle>
            <a:lvl1pPr lvl="0" algn="ctr" rtl="0">
              <a:spcBef>
                <a:spcPts val="0"/>
              </a:spcBef>
              <a:buNone/>
              <a:defRPr sz="5100">
                <a:solidFill>
                  <a:srgbClr val="FFFFFF"/>
                </a:solidFill>
                <a:latin typeface="MS Gothic" charset="-128"/>
                <a:ea typeface="MS Gothic" charset="-128"/>
                <a:cs typeface="MS Gothic" charset="-128"/>
              </a:defRPr>
            </a:lvl1pPr>
            <a:lvl2pPr lvl="1" rtl="0">
              <a:spcBef>
                <a:spcPts val="0"/>
              </a:spcBef>
              <a:buNone/>
              <a:defRPr sz="1000"/>
            </a:lvl2pPr>
            <a:lvl3pPr lvl="2" rtl="0">
              <a:spcBef>
                <a:spcPts val="0"/>
              </a:spcBef>
              <a:buNone/>
              <a:defRPr sz="1000"/>
            </a:lvl3pPr>
            <a:lvl4pPr lvl="3" rtl="0">
              <a:spcBef>
                <a:spcPts val="0"/>
              </a:spcBef>
              <a:buNone/>
              <a:defRPr sz="1000"/>
            </a:lvl4pPr>
            <a:lvl5pPr lvl="4" rtl="0">
              <a:spcBef>
                <a:spcPts val="0"/>
              </a:spcBef>
              <a:buNone/>
              <a:defRPr sz="1000"/>
            </a:lvl5pPr>
            <a:lvl6pPr lvl="5" rtl="0">
              <a:spcBef>
                <a:spcPts val="0"/>
              </a:spcBef>
              <a:buNone/>
              <a:defRPr sz="1000"/>
            </a:lvl6pPr>
            <a:lvl7pPr lvl="6" rtl="0">
              <a:spcBef>
                <a:spcPts val="0"/>
              </a:spcBef>
              <a:buNone/>
              <a:defRPr sz="1000"/>
            </a:lvl7pPr>
            <a:lvl8pPr lvl="7" rtl="0">
              <a:spcBef>
                <a:spcPts val="0"/>
              </a:spcBef>
              <a:buNone/>
              <a:defRPr sz="1000"/>
            </a:lvl8pPr>
            <a:lvl9pPr lvl="8">
              <a:spcBef>
                <a:spcPts val="0"/>
              </a:spcBef>
              <a:buNone/>
              <a:defRPr sz="1000"/>
            </a:lvl9pPr>
          </a:lstStyle>
          <a:p>
            <a:endParaRPr dirty="0"/>
          </a:p>
        </p:txBody>
      </p:sp>
      <p:pic>
        <p:nvPicPr>
          <p:cNvPr id="7" name="図 6"/>
          <p:cNvPicPr>
            <a:picLocks noChangeAspect="1"/>
          </p:cNvPicPr>
          <p:nvPr userDrawn="1"/>
        </p:nvPicPr>
        <p:blipFill>
          <a:blip r:embed="rId2"/>
          <a:stretch>
            <a:fillRect/>
          </a:stretch>
        </p:blipFill>
        <p:spPr>
          <a:xfrm>
            <a:off x="9221821" y="6969053"/>
            <a:ext cx="1469992" cy="59062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NUL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NUL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NUL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NUL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NUL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NUL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NUL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NUL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NUL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NUL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NUL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NUL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NUL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NUL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NUL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NUL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NUL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NUL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NUL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NUL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NUL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NUL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NUL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NUL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NUL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NUL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NUL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NUL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NUL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NUL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NUL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NUL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NUL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NUL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NUL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NUL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NUL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NUL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NUL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NUL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NUL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NUL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NUL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NUL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NUL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NUL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NUL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NUL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NUL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NUL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NUL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NUL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NUL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NUL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NUL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NUL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NUL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NUL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NUL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NUL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NUL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NUL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NUL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7" name="Shape 17"/>
          <p:cNvSpPr txBox="1"/>
          <p:nvPr/>
        </p:nvSpPr>
        <p:spPr>
          <a:xfrm>
            <a:off x="1184511" y="4230960"/>
            <a:ext cx="8323036" cy="1730399"/>
          </a:xfrm>
          <a:prstGeom prst="rect">
            <a:avLst/>
          </a:prstGeom>
          <a:noFill/>
          <a:ln>
            <a:noFill/>
          </a:ln>
        </p:spPr>
        <p:txBody>
          <a:bodyPr lIns="87050" tIns="43500" rIns="87050" bIns="43500" anchor="t" anchorCtr="0">
            <a:noAutofit/>
          </a:bodyPr>
          <a:lstStyle/>
          <a:p>
            <a:pPr marL="0" marR="0" lvl="0" indent="0" algn="ctr" rtl="0">
              <a:lnSpc>
                <a:spcPct val="100000"/>
              </a:lnSpc>
              <a:spcBef>
                <a:spcPts val="0"/>
              </a:spcBef>
              <a:spcAft>
                <a:spcPts val="0"/>
              </a:spcAft>
              <a:buClr>
                <a:schemeClr val="lt1"/>
              </a:buClr>
              <a:buSzPct val="25000"/>
              <a:buFont typeface="Arial"/>
              <a:buNone/>
            </a:pPr>
            <a:endParaRPr lang="en-US" sz="6000" b="0" i="0" u="none" strike="noStrike" cap="none" dirty="0">
              <a:solidFill>
                <a:schemeClr val="accent4">
                  <a:lumMod val="20000"/>
                  <a:lumOff val="80000"/>
                </a:schemeClr>
              </a:solidFill>
              <a:latin typeface="+mj-ea"/>
              <a:ea typeface="+mj-ea"/>
              <a:cs typeface="MS PGothic" charset="-128"/>
              <a:sym typeface="Arial"/>
            </a:endParaRPr>
          </a:p>
        </p:txBody>
      </p:sp>
      <p:sp>
        <p:nvSpPr>
          <p:cNvPr id="8" name="Shape 16"/>
          <p:cNvSpPr txBox="1"/>
          <p:nvPr/>
        </p:nvSpPr>
        <p:spPr>
          <a:xfrm>
            <a:off x="3100680" y="4230960"/>
            <a:ext cx="4490699" cy="1221299"/>
          </a:xfrm>
          <a:prstGeom prst="rect">
            <a:avLst/>
          </a:prstGeom>
          <a:noFill/>
          <a:ln>
            <a:noFill/>
          </a:ln>
        </p:spPr>
        <p:txBody>
          <a:bodyPr lIns="87050" tIns="43500" rIns="87050" bIns="43500" anchor="t" anchorCtr="0">
            <a:noAutofit/>
          </a:bodyPr>
          <a:lstStyle/>
          <a:p>
            <a:pPr marL="0" marR="0" lvl="0" indent="0" algn="ctr" rtl="0">
              <a:lnSpc>
                <a:spcPct val="100000"/>
              </a:lnSpc>
              <a:spcBef>
                <a:spcPts val="0"/>
              </a:spcBef>
              <a:spcAft>
                <a:spcPts val="0"/>
              </a:spcAft>
              <a:buClr>
                <a:srgbClr val="BBD6EE"/>
              </a:buClr>
              <a:buSzPct val="25000"/>
              <a:buFont typeface="Arial"/>
              <a:buNone/>
            </a:pPr>
            <a:r>
              <a:rPr lang="ja-JP" altLang="en-US" sz="6300" dirty="0" smtClean="0">
                <a:solidFill>
                  <a:schemeClr val="accent4">
                    <a:lumMod val="20000"/>
                    <a:lumOff val="80000"/>
                  </a:schemeClr>
                </a:solidFill>
                <a:latin typeface="MS Gothic" charset="-128"/>
                <a:ea typeface="MS Gothic" charset="-128"/>
                <a:cs typeface="MS Gothic" charset="-128"/>
              </a:rPr>
              <a:t>前期</a:t>
            </a:r>
            <a:r>
              <a:rPr lang="ja-JP" altLang="en-US" sz="6300" b="0" i="0" u="none" strike="noStrike" cap="none" dirty="0" smtClean="0">
                <a:solidFill>
                  <a:schemeClr val="accent4">
                    <a:lumMod val="20000"/>
                    <a:lumOff val="80000"/>
                  </a:schemeClr>
                </a:solidFill>
                <a:latin typeface="MS Gothic" charset="-128"/>
                <a:ea typeface="MS Gothic" charset="-128"/>
                <a:cs typeface="MS Gothic" charset="-128"/>
                <a:sym typeface="Arial"/>
              </a:rPr>
              <a:t>復習</a:t>
            </a:r>
            <a:endParaRPr lang="en-US" sz="6300" b="0" i="0" u="none" strike="noStrike" cap="none" dirty="0">
              <a:solidFill>
                <a:schemeClr val="accent4">
                  <a:lumMod val="20000"/>
                  <a:lumOff val="80000"/>
                </a:schemeClr>
              </a:solidFill>
              <a:latin typeface="MS Gothic" charset="-128"/>
              <a:ea typeface="MS Gothic" charset="-128"/>
              <a:cs typeface="MS Gothic" charset="-128"/>
              <a:sym typeface="Arial"/>
            </a:endParaRPr>
          </a:p>
        </p:txBody>
      </p:sp>
      <p:sp>
        <p:nvSpPr>
          <p:cNvPr id="4" name="Shape 17"/>
          <p:cNvSpPr txBox="1"/>
          <p:nvPr/>
        </p:nvSpPr>
        <p:spPr>
          <a:xfrm>
            <a:off x="1184511" y="2856660"/>
            <a:ext cx="8323036" cy="1730399"/>
          </a:xfrm>
          <a:prstGeom prst="rect">
            <a:avLst/>
          </a:prstGeom>
          <a:noFill/>
          <a:ln>
            <a:noFill/>
          </a:ln>
        </p:spPr>
        <p:txBody>
          <a:bodyPr lIns="87050" tIns="43500" rIns="87050" bIns="43500" anchor="t" anchorCtr="0">
            <a:noAutofit/>
          </a:bodyPr>
          <a:lstStyle/>
          <a:p>
            <a:pPr algn="ctr">
              <a:buClr>
                <a:schemeClr val="lt1"/>
              </a:buClr>
              <a:buSzPct val="25000"/>
            </a:pPr>
            <a:r>
              <a:rPr lang="ja-JP" altLang="en-US" sz="6000" b="0" i="0" u="none" strike="noStrike" cap="none" dirty="0" smtClean="0">
                <a:solidFill>
                  <a:schemeClr val="accent4">
                    <a:lumMod val="20000"/>
                    <a:lumOff val="80000"/>
                  </a:schemeClr>
                </a:solidFill>
                <a:latin typeface="+mj-ea"/>
                <a:ea typeface="+mj-ea"/>
                <a:cs typeface="MS PGothic" charset="-128"/>
                <a:sym typeface="Arial"/>
              </a:rPr>
              <a:t>　</a:t>
            </a:r>
            <a:r>
              <a:rPr lang="en-US" altLang="ja-JP" sz="6000" b="0" i="0" u="none" strike="noStrike" cap="none" dirty="0" smtClean="0">
                <a:solidFill>
                  <a:schemeClr val="accent4">
                    <a:lumMod val="20000"/>
                    <a:lumOff val="80000"/>
                  </a:schemeClr>
                </a:solidFill>
                <a:latin typeface="+mj-ea"/>
                <a:ea typeface="+mj-ea"/>
                <a:cs typeface="MS PGothic" charset="-128"/>
                <a:sym typeface="Arial"/>
              </a:rPr>
              <a:t>	</a:t>
            </a:r>
            <a:r>
              <a:rPr lang="ja-JP" altLang="en-US" sz="6000" b="0" i="0" u="none" strike="noStrike" cap="none" dirty="0" smtClean="0">
                <a:solidFill>
                  <a:schemeClr val="accent4">
                    <a:lumMod val="20000"/>
                    <a:lumOff val="80000"/>
                  </a:schemeClr>
                </a:solidFill>
                <a:latin typeface="+mj-ea"/>
                <a:ea typeface="+mj-ea"/>
                <a:cs typeface="MS PGothic" charset="-128"/>
                <a:sym typeface="Arial"/>
              </a:rPr>
              <a:t>ＮＡＯ　プログラミング</a:t>
            </a:r>
            <a:endParaRPr lang="en-US" sz="6000" b="0" i="0" u="none" strike="noStrike" cap="none" dirty="0">
              <a:solidFill>
                <a:schemeClr val="accent4">
                  <a:lumMod val="20000"/>
                  <a:lumOff val="80000"/>
                </a:schemeClr>
              </a:solidFill>
              <a:latin typeface="+mj-ea"/>
              <a:ea typeface="+mj-ea"/>
              <a:cs typeface="MS PGothic" charset="-128"/>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a:t>ChoregrapheとNAOを接続する</a:t>
            </a:r>
          </a:p>
        </p:txBody>
      </p:sp>
      <p:sp>
        <p:nvSpPr>
          <p:cNvPr id="79" name="Shape 79"/>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266700" marR="0" lvl="0" indent="-158750" algn="l" rtl="0">
              <a:lnSpc>
                <a:spcPct val="100000"/>
              </a:lnSpc>
              <a:spcBef>
                <a:spcPts val="0"/>
              </a:spcBef>
              <a:spcAft>
                <a:spcPts val="0"/>
              </a:spcAft>
              <a:buClr>
                <a:srgbClr val="1E4E79"/>
              </a:buClr>
              <a:buSzPct val="100000"/>
              <a:buFont typeface="Arial"/>
              <a:buChar char="•"/>
            </a:pPr>
            <a:r>
              <a:rPr lang="en-US" sz="1700" b="0" i="0" u="none" strike="noStrike" cap="none">
                <a:solidFill>
                  <a:srgbClr val="1E4E79"/>
                </a:solidFill>
                <a:sym typeface="Arial"/>
              </a:rPr>
              <a:t>NAOの電源を入れる</a:t>
            </a:r>
            <a:endParaRPr lang="en-US" sz="1700" b="0" i="0" u="none" strike="noStrike" cap="none" dirty="0">
              <a:solidFill>
                <a:srgbClr val="1E4E79"/>
              </a:solidFill>
              <a:sym typeface="Arial"/>
            </a:endParaRPr>
          </a:p>
          <a:p>
            <a:pPr marL="0" marR="0" lvl="0" indent="31750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しっかりと立ち上がるまで待つ</a:t>
            </a:r>
          </a:p>
          <a:p>
            <a:pPr marL="266700" marR="0" lvl="0" indent="-158750" algn="l" rtl="0">
              <a:lnSpc>
                <a:spcPct val="100000"/>
              </a:lnSpc>
              <a:spcBef>
                <a:spcPts val="0"/>
              </a:spcBef>
              <a:spcAft>
                <a:spcPts val="0"/>
              </a:spcAft>
              <a:buClr>
                <a:srgbClr val="1E4E79"/>
              </a:buClr>
              <a:buSzPct val="100000"/>
              <a:buFont typeface="Arial"/>
              <a:buChar char="•"/>
            </a:pPr>
            <a:r>
              <a:rPr lang="en-US" sz="1700" b="0" i="0" u="none" strike="noStrike" cap="none" dirty="0" err="1">
                <a:solidFill>
                  <a:srgbClr val="1E4E79"/>
                </a:solidFill>
                <a:sym typeface="Arial"/>
              </a:rPr>
              <a:t>PCからChoregrapheを起動する</a:t>
            </a:r>
            <a:endParaRPr lang="en-US" sz="1700" b="0" i="0" u="none" strike="noStrike" cap="none" dirty="0">
              <a:solidFill>
                <a:srgbClr val="1E4E79"/>
              </a:solidFill>
              <a:sym typeface="Arial"/>
            </a:endParaRPr>
          </a:p>
          <a:p>
            <a:pPr marL="266700" marR="0" lvl="0" indent="-165100" algn="l" rtl="0">
              <a:lnSpc>
                <a:spcPct val="100000"/>
              </a:lnSpc>
              <a:spcBef>
                <a:spcPts val="0"/>
              </a:spcBef>
              <a:spcAft>
                <a:spcPts val="0"/>
              </a:spcAft>
              <a:buClr>
                <a:schemeClr val="dk1"/>
              </a:buClr>
              <a:buSzPct val="25000"/>
              <a:buFont typeface="Arial"/>
              <a:buNone/>
            </a:pPr>
            <a:endParaRPr dirty="0"/>
          </a:p>
          <a:p>
            <a:pPr marL="266700" marR="0" lvl="0" indent="-165100" algn="l" rtl="0">
              <a:lnSpc>
                <a:spcPct val="100000"/>
              </a:lnSpc>
              <a:spcBef>
                <a:spcPts val="0"/>
              </a:spcBef>
              <a:spcAft>
                <a:spcPts val="0"/>
              </a:spcAft>
              <a:buClr>
                <a:schemeClr val="dk1"/>
              </a:buClr>
              <a:buSzPct val="25000"/>
              <a:buFont typeface="Arial"/>
              <a:buNone/>
            </a:pPr>
            <a:endParaRPr dirty="0"/>
          </a:p>
          <a:p>
            <a:pPr marL="266700" marR="0" lvl="0" indent="-165100" algn="l" rtl="0">
              <a:lnSpc>
                <a:spcPct val="100000"/>
              </a:lnSpc>
              <a:spcBef>
                <a:spcPts val="0"/>
              </a:spcBef>
              <a:spcAft>
                <a:spcPts val="0"/>
              </a:spcAft>
              <a:buClr>
                <a:schemeClr val="dk1"/>
              </a:buClr>
              <a:buSzPct val="25000"/>
              <a:buFont typeface="Arial"/>
              <a:buNone/>
            </a:pPr>
            <a:endParaRPr dirty="0"/>
          </a:p>
          <a:p>
            <a:pPr marL="266700" marR="0" lvl="0" indent="-158750" algn="l" rtl="0">
              <a:lnSpc>
                <a:spcPct val="100000"/>
              </a:lnSpc>
              <a:spcBef>
                <a:spcPts val="0"/>
              </a:spcBef>
              <a:spcAft>
                <a:spcPts val="0"/>
              </a:spcAft>
              <a:buClr>
                <a:srgbClr val="1E4E79"/>
              </a:buClr>
              <a:buSzPct val="100000"/>
              <a:buFont typeface="Arial"/>
              <a:buChar char="•"/>
            </a:pPr>
            <a:r>
              <a:rPr lang="en-US" sz="1700" b="0" i="0" u="none" strike="noStrike" cap="none" dirty="0" err="1">
                <a:solidFill>
                  <a:srgbClr val="1E4E79"/>
                </a:solidFill>
                <a:sym typeface="Arial"/>
              </a:rPr>
              <a:t>上部のツールバーから扇形で緑色のwifiマークをクリックする</a:t>
            </a:r>
            <a:endParaRPr lang="en-US" sz="1700" b="0" i="0" u="none" strike="noStrike" cap="none" dirty="0">
              <a:solidFill>
                <a:srgbClr val="1E4E79"/>
              </a:solidFill>
              <a:sym typeface="Arial"/>
            </a:endParaRPr>
          </a:p>
          <a:p>
            <a:pPr marL="266700" marR="0" lvl="0" indent="-165100" algn="l" rtl="0">
              <a:lnSpc>
                <a:spcPct val="100000"/>
              </a:lnSpc>
              <a:spcBef>
                <a:spcPts val="0"/>
              </a:spcBef>
              <a:spcAft>
                <a:spcPts val="0"/>
              </a:spcAft>
              <a:buClr>
                <a:schemeClr val="dk1"/>
              </a:buClr>
              <a:buSzPct val="25000"/>
              <a:buFont typeface="Arial"/>
              <a:buNone/>
            </a:pPr>
            <a:endParaRPr sz="1700" b="0" i="0" u="none" strike="noStrike" cap="none" dirty="0">
              <a:solidFill>
                <a:schemeClr val="dk1"/>
              </a:solidFill>
              <a:sym typeface="Aria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chemeClr val="dk1"/>
              </a:solidFill>
              <a:sym typeface="Arial"/>
            </a:endParaRPr>
          </a:p>
          <a:p>
            <a:pPr marL="266700" marR="0" lvl="0" indent="-158750" algn="l" rtl="0">
              <a:lnSpc>
                <a:spcPct val="100000"/>
              </a:lnSpc>
              <a:spcBef>
                <a:spcPts val="0"/>
              </a:spcBef>
              <a:spcAft>
                <a:spcPts val="0"/>
              </a:spcAft>
              <a:buClr>
                <a:srgbClr val="1E4E79"/>
              </a:buClr>
              <a:buSzPct val="100000"/>
              <a:buFont typeface="Arial"/>
              <a:buChar char="•"/>
            </a:pPr>
            <a:r>
              <a:rPr lang="en-US" sz="1700" b="0" i="0" u="none" strike="noStrike" cap="none" dirty="0">
                <a:solidFill>
                  <a:srgbClr val="1E4E79"/>
                </a:solidFill>
                <a:sym typeface="Arial"/>
              </a:rPr>
              <a:t>一覧から目的のロボットを選択し接続する</a:t>
            </a:r>
          </a:p>
          <a:p>
            <a:pPr marL="215900" marR="0" lvl="0" indent="-508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pic>
        <p:nvPicPr>
          <p:cNvPr id="80" name="Shape 80"/>
          <p:cNvPicPr preferRelativeResize="0"/>
          <p:nvPr/>
        </p:nvPicPr>
        <p:blipFill rotWithShape="1">
          <a:blip r:embed="rId3">
            <a:alphaModFix/>
          </a:blip>
          <a:srcRect/>
          <a:stretch/>
        </p:blipFill>
        <p:spPr>
          <a:xfrm>
            <a:off x="1792216" y="2530496"/>
            <a:ext cx="7531499" cy="698400"/>
          </a:xfrm>
          <a:prstGeom prst="rect">
            <a:avLst/>
          </a:prstGeom>
          <a:noFill/>
          <a:ln>
            <a:noFill/>
          </a:ln>
        </p:spPr>
      </p:pic>
      <p:pic>
        <p:nvPicPr>
          <p:cNvPr id="81" name="Shape 81"/>
          <p:cNvPicPr preferRelativeResize="0"/>
          <p:nvPr/>
        </p:nvPicPr>
        <p:blipFill rotWithShape="1">
          <a:blip r:embed="rId3">
            <a:alphaModFix/>
          </a:blip>
          <a:srcRect/>
          <a:stretch/>
        </p:blipFill>
        <p:spPr>
          <a:xfrm>
            <a:off x="3456532" y="3621810"/>
            <a:ext cx="4860300" cy="2732100"/>
          </a:xfrm>
          <a:prstGeom prst="rect">
            <a:avLst/>
          </a:prstGeom>
          <a:noFill/>
          <a:ln>
            <a:noFill/>
          </a:ln>
        </p:spPr>
      </p:pic>
      <p:sp>
        <p:nvSpPr>
          <p:cNvPr id="82" name="Shape 82"/>
          <p:cNvSpPr txBox="1">
            <a:spLocks noGrp="1"/>
          </p:cNvSpPr>
          <p:nvPr>
            <p:ph type="subTitle" idx="2"/>
          </p:nvPr>
        </p:nvSpPr>
        <p:spPr>
          <a:xfrm>
            <a:off x="685433" y="35547"/>
            <a:ext cx="9336299" cy="936000"/>
          </a:xfrm>
          <a:prstGeom prst="rect">
            <a:avLst/>
          </a:prstGeom>
          <a:noFill/>
          <a:ln>
            <a:noFill/>
          </a:ln>
        </p:spPr>
        <p:txBody>
          <a:bodyPr lIns="87050" tIns="87050" rIns="87050" bIns="87050" anchor="ctr" anchorCtr="0">
            <a:noAutofit/>
          </a:bodyPr>
          <a:lstStyle/>
          <a:p>
            <a:pPr marL="215900" marR="0" lvl="0" indent="-50800" algn="ctr" rtl="0">
              <a:lnSpc>
                <a:spcPct val="90000"/>
              </a:lnSpc>
              <a:spcBef>
                <a:spcPts val="0"/>
              </a:spcBef>
              <a:spcAft>
                <a:spcPts val="0"/>
              </a:spcAft>
              <a:buClr>
                <a:schemeClr val="dk1"/>
              </a:buClr>
              <a:buSzPct val="25000"/>
              <a:buFont typeface="Arial"/>
              <a:buNone/>
            </a:pPr>
            <a:r>
              <a:rPr lang="en-US"/>
              <a:t>セッティング</a:t>
            </a:r>
          </a:p>
        </p:txBody>
      </p:sp>
      <p:sp>
        <p:nvSpPr>
          <p:cNvPr id="83" name="Shape 83"/>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10</a:t>
            </a:fld>
            <a:endParaRPr lang="en-US"/>
          </a:p>
        </p:txBody>
      </p:sp>
    </p:spTree>
    <p:extLst>
      <p:ext uri="{BB962C8B-B14F-4D97-AF65-F5344CB8AC3E}">
        <p14:creationId xmlns:p14="http://schemas.microsoft.com/office/powerpoint/2010/main" val="1548918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各種ファイルの役割</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保存ファイルについて</a:t>
            </a:r>
            <a:endParaRPr kumimoji="1" lang="ja-JP" altLang="en-US" dirty="0"/>
          </a:p>
        </p:txBody>
      </p:sp>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910" t="2006"/>
          <a:stretch/>
        </p:blipFill>
        <p:spPr>
          <a:xfrm>
            <a:off x="2643187" y="1557338"/>
            <a:ext cx="5471057" cy="2092356"/>
          </a:xfrm>
          <a:prstGeom prst="rect">
            <a:avLst/>
          </a:prstGeom>
          <a:effectLst/>
        </p:spPr>
      </p:pic>
      <p:graphicFrame>
        <p:nvGraphicFramePr>
          <p:cNvPr id="7" name="表 6"/>
          <p:cNvGraphicFramePr>
            <a:graphicFrameLocks noGrp="1"/>
          </p:cNvGraphicFramePr>
          <p:nvPr>
            <p:extLst/>
          </p:nvPr>
        </p:nvGraphicFramePr>
        <p:xfrm>
          <a:off x="685431" y="3914773"/>
          <a:ext cx="9336301" cy="2857504"/>
        </p:xfrm>
        <a:graphic>
          <a:graphicData uri="http://schemas.openxmlformats.org/drawingml/2006/table">
            <a:tbl>
              <a:tblPr firstRow="1" bandRow="1">
                <a:tableStyleId>{EBB7D646-D31D-4435-8363-D747468922E7}</a:tableStyleId>
              </a:tblPr>
              <a:tblGrid>
                <a:gridCol w="1914894"/>
                <a:gridCol w="7421407"/>
              </a:tblGrid>
              <a:tr h="714376">
                <a:tc>
                  <a:txBody>
                    <a:bodyPr/>
                    <a:lstStyle/>
                    <a:p>
                      <a:r>
                        <a:rPr kumimoji="1" lang="en-US" altLang="ja-JP" sz="2000" dirty="0" err="1" smtClean="0"/>
                        <a:t>behavior.xar</a:t>
                      </a:r>
                      <a:endParaRPr kumimoji="1" lang="ja-JP" altLang="en-US" sz="2000" dirty="0"/>
                    </a:p>
                  </a:txBody>
                  <a:tcPr/>
                </a:tc>
                <a:tc>
                  <a:txBody>
                    <a:bodyPr/>
                    <a:lstStyle/>
                    <a:p>
                      <a:r>
                        <a:rPr kumimoji="1" lang="en-US" altLang="ja-JP" sz="1600" dirty="0" smtClean="0"/>
                        <a:t>Python</a:t>
                      </a:r>
                      <a:r>
                        <a:rPr kumimoji="1" lang="ja-JP" altLang="en-US" sz="1600" dirty="0" smtClean="0"/>
                        <a:t>ボックス内のコードやボックスの座標数値が記載されているファイル</a:t>
                      </a:r>
                      <a:endParaRPr kumimoji="1" lang="ja-JP" altLang="en-US" sz="1600" dirty="0"/>
                    </a:p>
                  </a:txBody>
                  <a:tcPr/>
                </a:tc>
              </a:tr>
              <a:tr h="714376">
                <a:tc>
                  <a:txBody>
                    <a:bodyPr/>
                    <a:lstStyle/>
                    <a:p>
                      <a:r>
                        <a:rPr kumimoji="1" lang="en-US" altLang="ja-JP" sz="2000" dirty="0" err="1" smtClean="0"/>
                        <a:t>icon.png</a:t>
                      </a:r>
                      <a:endParaRPr kumimoji="1" lang="ja-JP" altLang="en-US" sz="2000" dirty="0"/>
                    </a:p>
                  </a:txBody>
                  <a:tcPr/>
                </a:tc>
                <a:tc>
                  <a:txBody>
                    <a:bodyPr/>
                    <a:lstStyle/>
                    <a:p>
                      <a:r>
                        <a:rPr kumimoji="1" lang="ja-JP" altLang="en-US" sz="1600" dirty="0" smtClean="0"/>
                        <a:t>アプリのアイコン画像ファイル</a:t>
                      </a:r>
                      <a:r>
                        <a:rPr kumimoji="1" lang="en-US" altLang="ja-JP" sz="1600" dirty="0" smtClean="0"/>
                        <a:t/>
                      </a:r>
                      <a:br>
                        <a:rPr kumimoji="1" lang="en-US" altLang="ja-JP" sz="1600" dirty="0" smtClean="0"/>
                      </a:br>
                      <a:r>
                        <a:rPr kumimoji="1" lang="ja-JP" altLang="en-US" sz="1600" dirty="0" smtClean="0"/>
                        <a:t>プロパティから変更</a:t>
                      </a:r>
                      <a:endParaRPr kumimoji="1" lang="ja-JP" altLang="en-US" sz="1600" dirty="0"/>
                    </a:p>
                  </a:txBody>
                  <a:tcPr/>
                </a:tc>
              </a:tr>
              <a:tr h="714376">
                <a:tc>
                  <a:txBody>
                    <a:bodyPr/>
                    <a:lstStyle/>
                    <a:p>
                      <a:r>
                        <a:rPr kumimoji="1" lang="en-US" altLang="ja-JP" sz="2000" dirty="0" err="1" smtClean="0"/>
                        <a:t>manifest.xml</a:t>
                      </a:r>
                      <a:endParaRPr kumimoji="1" lang="ja-JP" altLang="en-US" sz="2000" dirty="0"/>
                    </a:p>
                  </a:txBody>
                  <a:tcPr/>
                </a:tc>
                <a:tc>
                  <a:txBody>
                    <a:bodyPr/>
                    <a:lstStyle/>
                    <a:p>
                      <a:r>
                        <a:rPr kumimoji="1" lang="ja-JP" altLang="en-US" sz="1600" dirty="0" smtClean="0"/>
                        <a:t>プロパティ情報などが記載されているファイル</a:t>
                      </a:r>
                      <a:endParaRPr kumimoji="1" lang="ja-JP" altLang="en-US" sz="1600" dirty="0"/>
                    </a:p>
                  </a:txBody>
                  <a:tcPr/>
                </a:tc>
              </a:tr>
              <a:tr h="714376">
                <a:tc>
                  <a:txBody>
                    <a:bodyPr/>
                    <a:lstStyle/>
                    <a:p>
                      <a:r>
                        <a:rPr kumimoji="1" lang="en-US" altLang="ja-JP" sz="2000" dirty="0" smtClean="0"/>
                        <a:t>***.</a:t>
                      </a:r>
                      <a:r>
                        <a:rPr kumimoji="1" lang="en-US" altLang="ja-JP" sz="2000" dirty="0" err="1" smtClean="0"/>
                        <a:t>pml</a:t>
                      </a:r>
                      <a:endParaRPr kumimoji="1" lang="ja-JP" altLang="en-US" sz="2000" dirty="0"/>
                    </a:p>
                  </a:txBody>
                  <a:tcPr/>
                </a:tc>
                <a:tc>
                  <a:txBody>
                    <a:bodyPr/>
                    <a:lstStyle/>
                    <a:p>
                      <a:r>
                        <a:rPr kumimoji="1" lang="ja-JP" altLang="en-US" sz="1600" dirty="0" smtClean="0"/>
                        <a:t>これらのファイルの階層管理を行っているファイル</a:t>
                      </a:r>
                      <a:endParaRPr kumimoji="1" lang="ja-JP" altLang="en-US" sz="1600" dirty="0"/>
                    </a:p>
                  </a:txBody>
                  <a:tcPr/>
                </a:tc>
              </a:tr>
            </a:tbl>
          </a:graphicData>
        </a:graphic>
      </p:graphicFrame>
    </p:spTree>
    <p:extLst>
      <p:ext uri="{BB962C8B-B14F-4D97-AF65-F5344CB8AC3E}">
        <p14:creationId xmlns:p14="http://schemas.microsoft.com/office/powerpoint/2010/main" val="1964150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5157788"/>
            <a:ext cx="9976200" cy="1927957"/>
          </a:xfrm>
        </p:spPr>
        <p:txBody>
          <a:bodyPr/>
          <a:lstStyle/>
          <a:p>
            <a:r>
              <a:rPr kumimoji="1" lang="ja-JP" altLang="en-US" dirty="0" smtClean="0"/>
              <a:t>ツールバーにある</a:t>
            </a:r>
            <a:r>
              <a:rPr kumimoji="1" lang="en-US" altLang="ja-JP" dirty="0" smtClean="0"/>
              <a:t>[</a:t>
            </a:r>
            <a:r>
              <a:rPr kumimoji="1" lang="ja-JP" altLang="en-US" dirty="0" smtClean="0"/>
              <a:t>プロジェクトを保存</a:t>
            </a:r>
            <a:r>
              <a:rPr kumimoji="1" lang="en-US" altLang="ja-JP" dirty="0" smtClean="0"/>
              <a:t>]</a:t>
            </a:r>
            <a:r>
              <a:rPr kumimoji="1" lang="ja-JP" altLang="en-US" dirty="0" smtClean="0"/>
              <a:t>ボタンを押して、プロジェクトに名前を付けて、作成場　　所を決めたら保存しましょう。</a:t>
            </a:r>
            <a:endParaRPr kumimoji="1" lang="en-US" altLang="ja-JP" dirty="0" smtClean="0"/>
          </a:p>
          <a:p>
            <a:r>
              <a:rPr kumimoji="1" lang="ja-JP" altLang="en-US" dirty="0" smtClean="0"/>
              <a:t>正常に保存されるとプロパティボタン上のプロジェクト名が変わります。</a:t>
            </a:r>
            <a:endParaRPr kumimoji="1" lang="ja-JP" altLang="en-US" dirty="0"/>
          </a:p>
        </p:txBody>
      </p:sp>
      <p:sp>
        <p:nvSpPr>
          <p:cNvPr id="3" name="タイトル 2"/>
          <p:cNvSpPr>
            <a:spLocks noGrp="1"/>
          </p:cNvSpPr>
          <p:nvPr>
            <p:ph type="title"/>
          </p:nvPr>
        </p:nvSpPr>
        <p:spPr/>
        <p:txBody>
          <a:bodyPr/>
          <a:lstStyle/>
          <a:p>
            <a:r>
              <a:rPr kumimoji="1" lang="ja-JP" altLang="en-US" dirty="0" smtClean="0"/>
              <a:t>プロジェクトの保存</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アプリの保存方法</a:t>
            </a:r>
            <a:endParaRPr kumimoji="1" lang="ja-JP" altLang="en-US" dirty="0"/>
          </a:p>
        </p:txBody>
      </p:sp>
      <p:pic>
        <p:nvPicPr>
          <p:cNvPr id="5" name="図 4"/>
          <p:cNvPicPr/>
          <p:nvPr/>
        </p:nvPicPr>
        <p:blipFill rotWithShape="1">
          <a:blip r:embed="rId3">
            <a:extLst>
              <a:ext uri="{28A0092B-C50C-407E-A947-70E740481C1C}">
                <a14:useLocalDpi xmlns:a14="http://schemas.microsoft.com/office/drawing/2010/main" val="0"/>
              </a:ext>
            </a:extLst>
          </a:blip>
          <a:srcRect l="9378" t="10267" r="9503" b="25798"/>
          <a:stretch/>
        </p:blipFill>
        <p:spPr bwMode="auto">
          <a:xfrm>
            <a:off x="685433" y="2234912"/>
            <a:ext cx="4643805" cy="2202459"/>
          </a:xfrm>
          <a:prstGeom prst="rect">
            <a:avLst/>
          </a:prstGeom>
          <a:ln>
            <a:noFill/>
          </a:ln>
          <a:extLst>
            <a:ext uri="{53640926-AAD7-44d8-BBD7-CCE9431645EC}">
              <a14:shadowObscured xmlns:lc="http://schemas.openxmlformats.org/drawingml/2006/lockedCanvas" xmlns="" xmlns:o="urn:schemas-microsoft-com:office:office" xmlns:v="urn:schemas-microsoft-com:vml" xmlns:w10="urn:schemas-microsoft-com:office:word" xmlns:w="http://schemas.openxmlformats.org/wordprocessingml/2006/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v="urn:schemas-microsoft-com:mac:vml" xmlns:mc="http://schemas.openxmlformats.org/markup-compatibility/2006" xmlns:mo="http://schemas.microsoft.com/office/mac/office/2008/main" xmlns:wpc="http://schemas.microsoft.com/office/word/2010/wordprocessingCanvas"/>
            </a:ext>
          </a:extLst>
        </p:spPr>
      </p:pic>
      <p:pic>
        <p:nvPicPr>
          <p:cNvPr id="6" name="図 5"/>
          <p:cNvPicPr/>
          <p:nvPr/>
        </p:nvPicPr>
        <p:blipFill rotWithShape="1">
          <a:blip r:embed="rId3">
            <a:extLst>
              <a:ext uri="{28A0092B-C50C-407E-A947-70E740481C1C}">
                <a14:useLocalDpi xmlns:a14="http://schemas.microsoft.com/office/drawing/2010/main" val="0"/>
              </a:ext>
            </a:extLst>
          </a:blip>
          <a:srcRect l="4744" t="9676" r="74061" b="71556"/>
          <a:stretch/>
        </p:blipFill>
        <p:spPr bwMode="auto">
          <a:xfrm>
            <a:off x="6482294" y="2234912"/>
            <a:ext cx="3218918" cy="2202459"/>
          </a:xfrm>
          <a:prstGeom prst="rect">
            <a:avLst/>
          </a:prstGeom>
          <a:ln>
            <a:noFill/>
          </a:ln>
          <a:extLst>
            <a:ext uri="{53640926-AAD7-44d8-BBD7-CCE9431645EC}">
              <a14:shadowObscured xmlns:lc="http://schemas.openxmlformats.org/drawingml/2006/lockedCanvas" xmlns="" xmlns:o="urn:schemas-microsoft-com:office:office" xmlns:v="urn:schemas-microsoft-com:vml" xmlns:w10="urn:schemas-microsoft-com:office:word" xmlns:w="http://schemas.openxmlformats.org/wordprocessingml/2006/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v="urn:schemas-microsoft-com:mac:vml" xmlns:mc="http://schemas.openxmlformats.org/markup-compatibility/2006" xmlns:mo="http://schemas.microsoft.com/office/mac/office/2008/main" xmlns:wpc="http://schemas.microsoft.com/office/word/2010/wordprocessingCanvas"/>
            </a:ext>
          </a:extLst>
        </p:spPr>
      </p:pic>
    </p:spTree>
    <p:extLst>
      <p:ext uri="{BB962C8B-B14F-4D97-AF65-F5344CB8AC3E}">
        <p14:creationId xmlns:p14="http://schemas.microsoft.com/office/powerpoint/2010/main" val="1848564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5157788"/>
            <a:ext cx="9976200" cy="1927957"/>
          </a:xfrm>
        </p:spPr>
        <p:txBody>
          <a:bodyPr/>
          <a:lstStyle/>
          <a:p>
            <a:r>
              <a:rPr kumimoji="1" lang="ja-JP" altLang="en-US" dirty="0" smtClean="0"/>
              <a:t>コレグラフを開き、</a:t>
            </a:r>
            <a:r>
              <a:rPr kumimoji="1" lang="en-US" altLang="ja-JP" dirty="0" smtClean="0"/>
              <a:t>[</a:t>
            </a:r>
            <a:r>
              <a:rPr kumimoji="1" lang="ja-JP" altLang="en-US" dirty="0" smtClean="0"/>
              <a:t>プロジェクトを開く</a:t>
            </a:r>
            <a:r>
              <a:rPr kumimoji="1" lang="en-US" altLang="ja-JP" dirty="0" smtClean="0"/>
              <a:t>]</a:t>
            </a:r>
            <a:r>
              <a:rPr kumimoji="1" lang="ja-JP" altLang="en-US" dirty="0" smtClean="0"/>
              <a:t>ボタンを押して、任意の</a:t>
            </a:r>
            <a:r>
              <a:rPr kumimoji="1" lang="en-US" altLang="ja-JP" dirty="0" smtClean="0"/>
              <a:t>***.</a:t>
            </a:r>
            <a:r>
              <a:rPr kumimoji="1" lang="en-US" altLang="ja-JP" dirty="0" err="1" smtClean="0"/>
              <a:t>pml</a:t>
            </a:r>
            <a:r>
              <a:rPr kumimoji="1" lang="ja-JP" altLang="en-US" dirty="0" smtClean="0"/>
              <a:t>ファイルを選択して、プロジェクトを開きます。</a:t>
            </a:r>
            <a:endParaRPr kumimoji="1" lang="en-US" altLang="ja-JP" dirty="0" smtClean="0"/>
          </a:p>
          <a:p>
            <a:r>
              <a:rPr kumimoji="1" lang="ja-JP" altLang="en-US" dirty="0" smtClean="0"/>
              <a:t>正常に開かれるとプロジェクトの内容が表示されます。</a:t>
            </a:r>
            <a:endParaRPr kumimoji="1" lang="ja-JP" altLang="en-US" dirty="0"/>
          </a:p>
        </p:txBody>
      </p:sp>
      <p:sp>
        <p:nvSpPr>
          <p:cNvPr id="3" name="タイトル 2"/>
          <p:cNvSpPr>
            <a:spLocks noGrp="1"/>
          </p:cNvSpPr>
          <p:nvPr>
            <p:ph type="title"/>
          </p:nvPr>
        </p:nvSpPr>
        <p:spPr/>
        <p:txBody>
          <a:bodyPr/>
          <a:lstStyle/>
          <a:p>
            <a:r>
              <a:rPr kumimoji="1" lang="ja-JP" altLang="en-US" dirty="0" smtClean="0"/>
              <a:t>プロジェクトファイルを開く</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アプリの編集方法</a:t>
            </a:r>
            <a:endParaRPr kumimoji="1" lang="ja-JP" altLang="en-US" dirty="0"/>
          </a:p>
        </p:txBody>
      </p:sp>
      <p:pic>
        <p:nvPicPr>
          <p:cNvPr id="5" name="図 4"/>
          <p:cNvPicPr/>
          <p:nvPr/>
        </p:nvPicPr>
        <p:blipFill rotWithShape="1">
          <a:blip r:embed="rId3">
            <a:extLst>
              <a:ext uri="{28A0092B-C50C-407E-A947-70E740481C1C}">
                <a14:useLocalDpi xmlns:a14="http://schemas.microsoft.com/office/drawing/2010/main" val="0"/>
              </a:ext>
            </a:extLst>
          </a:blip>
          <a:srcRect l="4744" t="3165" r="4804" b="43025"/>
          <a:stretch/>
        </p:blipFill>
        <p:spPr bwMode="auto">
          <a:xfrm>
            <a:off x="5854227" y="2029775"/>
            <a:ext cx="4167505" cy="1982470"/>
          </a:xfrm>
          <a:prstGeom prst="rect">
            <a:avLst/>
          </a:prstGeom>
          <a:ln>
            <a:noFill/>
          </a:ln>
          <a:extLst>
            <a:ext uri="{53640926-AAD7-44d8-BBD7-CCE9431645EC}">
              <a14:shadowObscured xmlns:lc="http://schemas.openxmlformats.org/drawingml/2006/lockedCanvas" xmlns="" xmlns:o="urn:schemas-microsoft-com:office:office" xmlns:v="urn:schemas-microsoft-com:vml" xmlns:w10="urn:schemas-microsoft-com:office:word" xmlns:w="http://schemas.openxmlformats.org/wordprocessingml/2006/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v="urn:schemas-microsoft-com:mac:vml" xmlns:mc="http://schemas.openxmlformats.org/markup-compatibility/2006" xmlns:mo="http://schemas.microsoft.com/office/mac/office/2008/main" xmlns:wpc="http://schemas.microsoft.com/office/word/2010/wordprocessingCanvas"/>
            </a:ext>
          </a:extLst>
        </p:spPr>
      </p:pic>
      <p:pic>
        <p:nvPicPr>
          <p:cNvPr id="6" name="図 5"/>
          <p:cNvPicPr/>
          <p:nvPr/>
        </p:nvPicPr>
        <p:blipFill>
          <a:blip r:embed="rId3">
            <a:extLst>
              <a:ext uri="{28A0092B-C50C-407E-A947-70E740481C1C}">
                <a14:useLocalDpi xmlns:a14="http://schemas.microsoft.com/office/drawing/2010/main" val="0"/>
              </a:ext>
            </a:extLst>
          </a:blip>
          <a:stretch>
            <a:fillRect/>
          </a:stretch>
        </p:blipFill>
        <p:spPr>
          <a:xfrm>
            <a:off x="685433" y="2029775"/>
            <a:ext cx="4323080" cy="1724660"/>
          </a:xfrm>
          <a:prstGeom prst="rect">
            <a:avLst/>
          </a:prstGeom>
        </p:spPr>
      </p:pic>
    </p:spTree>
    <p:extLst>
      <p:ext uri="{BB962C8B-B14F-4D97-AF65-F5344CB8AC3E}">
        <p14:creationId xmlns:p14="http://schemas.microsoft.com/office/powerpoint/2010/main" val="137781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4814869"/>
            <a:ext cx="9976200" cy="2270876"/>
          </a:xfrm>
        </p:spPr>
        <p:txBody>
          <a:bodyPr/>
          <a:lstStyle/>
          <a:p>
            <a:r>
              <a:rPr kumimoji="1" lang="ja-JP" altLang="en-US" dirty="0" smtClean="0"/>
              <a:t>コレグラフ左上の</a:t>
            </a:r>
            <a:r>
              <a:rPr kumimoji="1" lang="en-US" altLang="ja-JP" dirty="0" smtClean="0"/>
              <a:t>[</a:t>
            </a:r>
            <a:r>
              <a:rPr kumimoji="1" lang="ja-JP" altLang="en-US" dirty="0" smtClean="0"/>
              <a:t>プロパティ</a:t>
            </a:r>
            <a:r>
              <a:rPr kumimoji="1" lang="en-US" altLang="ja-JP" dirty="0" smtClean="0"/>
              <a:t>]</a:t>
            </a:r>
            <a:r>
              <a:rPr kumimoji="1" lang="ja-JP" altLang="en-US" dirty="0" smtClean="0"/>
              <a:t>ボタンを押して、プロパティを開きます。</a:t>
            </a:r>
            <a:endParaRPr kumimoji="1" lang="en-US" altLang="ja-JP" dirty="0" smtClean="0"/>
          </a:p>
          <a:p>
            <a:r>
              <a:rPr kumimoji="1" lang="ja-JP" altLang="en-US" dirty="0" smtClean="0"/>
              <a:t>こちらの画面でアプリのタイトルや</a:t>
            </a:r>
            <a:r>
              <a:rPr kumimoji="1" lang="en-US" altLang="ja-JP" dirty="0" smtClean="0"/>
              <a:t>ID</a:t>
            </a:r>
            <a:r>
              <a:rPr kumimoji="1" lang="ja-JP" altLang="en-US" dirty="0" smtClean="0"/>
              <a:t>、バージョン、言語を設定します。</a:t>
            </a:r>
            <a:endParaRPr kumimoji="1" lang="en-US" altLang="ja-JP" dirty="0" smtClean="0"/>
          </a:p>
          <a:p>
            <a:r>
              <a:rPr kumimoji="1" lang="ja-JP" altLang="en-US" dirty="0" smtClean="0"/>
              <a:t>変更したら必ず右下の</a:t>
            </a:r>
            <a:r>
              <a:rPr kumimoji="1" lang="en-US" altLang="ja-JP" dirty="0" smtClean="0"/>
              <a:t>[OK]</a:t>
            </a:r>
            <a:r>
              <a:rPr kumimoji="1" lang="ja-JP" altLang="en-US" dirty="0" smtClean="0"/>
              <a:t>ボタンを押すこと。</a:t>
            </a:r>
            <a:endParaRPr kumimoji="1" lang="en-US" altLang="ja-JP" dirty="0" smtClean="0"/>
          </a:p>
          <a:p>
            <a:r>
              <a:rPr kumimoji="1" lang="en-US" altLang="ja-JP" dirty="0" smtClean="0"/>
              <a:t>[OK]</a:t>
            </a:r>
            <a:r>
              <a:rPr kumimoji="1" lang="ja-JP" altLang="en-US" dirty="0" smtClean="0"/>
              <a:t>ボタンを押さないと変更が反映されません。</a:t>
            </a:r>
            <a:endParaRPr kumimoji="1" lang="ja-JP" altLang="en-US" dirty="0"/>
          </a:p>
        </p:txBody>
      </p:sp>
      <p:sp>
        <p:nvSpPr>
          <p:cNvPr id="3" name="タイトル 2"/>
          <p:cNvSpPr>
            <a:spLocks noGrp="1"/>
          </p:cNvSpPr>
          <p:nvPr>
            <p:ph type="title"/>
          </p:nvPr>
        </p:nvSpPr>
        <p:spPr/>
        <p:txBody>
          <a:bodyPr/>
          <a:lstStyle/>
          <a:p>
            <a:r>
              <a:rPr kumimoji="1" lang="ja-JP" altLang="en-US" dirty="0" smtClean="0"/>
              <a:t>アプリのタイトルや</a:t>
            </a:r>
            <a:r>
              <a:rPr kumimoji="1" lang="en-US" altLang="ja-JP" dirty="0" smtClean="0"/>
              <a:t>ID</a:t>
            </a:r>
            <a:r>
              <a:rPr kumimoji="1" lang="ja-JP" altLang="en-US" dirty="0" smtClean="0"/>
              <a:t>、バージョン、言語</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プロパティの変更</a:t>
            </a:r>
            <a:endParaRPr kumimoji="1" lang="ja-JP" altLang="en-US" dirty="0"/>
          </a:p>
        </p:txBody>
      </p:sp>
      <p:pic>
        <p:nvPicPr>
          <p:cNvPr id="5" name="図 4"/>
          <p:cNvPicPr/>
          <p:nvPr/>
        </p:nvPicPr>
        <p:blipFill rotWithShape="1">
          <a:blip r:embed="rId3">
            <a:extLst>
              <a:ext uri="{28A0092B-C50C-407E-A947-70E740481C1C}">
                <a14:useLocalDpi xmlns:a14="http://schemas.microsoft.com/office/drawing/2010/main" val="0"/>
              </a:ext>
            </a:extLst>
          </a:blip>
          <a:srcRect l="6988" t="6840" r="6907" b="19848"/>
          <a:stretch/>
        </p:blipFill>
        <p:spPr bwMode="auto">
          <a:xfrm>
            <a:off x="6378420" y="1655143"/>
            <a:ext cx="3643312" cy="2788270"/>
          </a:xfrm>
          <a:prstGeom prst="rect">
            <a:avLst/>
          </a:prstGeom>
          <a:ln>
            <a:noFill/>
          </a:ln>
          <a:extLst>
            <a:ext uri="{53640926-AAD7-44d8-BBD7-CCE9431645EC}">
              <a14:shadowObscured xmlns:lc="http://schemas.openxmlformats.org/drawingml/2006/lockedCanvas" xmlns="" xmlns:o="urn:schemas-microsoft-com:office:office" xmlns:v="urn:schemas-microsoft-com:vml" xmlns:w10="urn:schemas-microsoft-com:office:word" xmlns:w="http://schemas.openxmlformats.org/wordprocessingml/2006/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v="urn:schemas-microsoft-com:mac:vml" xmlns:mc="http://schemas.openxmlformats.org/markup-compatibility/2006" xmlns:mo="http://schemas.microsoft.com/office/mac/office/2008/main" xmlns:wpc="http://schemas.microsoft.com/office/word/2010/wordprocessingCanvas"/>
            </a:ext>
          </a:extLst>
        </p:spPr>
      </p:pic>
      <p:pic>
        <p:nvPicPr>
          <p:cNvPr id="6" name="図 5"/>
          <p:cNvPicPr/>
          <p:nvPr/>
        </p:nvPicPr>
        <p:blipFill rotWithShape="1">
          <a:blip r:embed="rId3">
            <a:extLst>
              <a:ext uri="{28A0092B-C50C-407E-A947-70E740481C1C}">
                <a14:useLocalDpi xmlns:a14="http://schemas.microsoft.com/office/drawing/2010/main" val="0"/>
              </a:ext>
            </a:extLst>
          </a:blip>
          <a:srcRect l="4113" t="9208" r="74155" b="78616"/>
          <a:stretch/>
        </p:blipFill>
        <p:spPr bwMode="auto">
          <a:xfrm>
            <a:off x="685433" y="1885951"/>
            <a:ext cx="3843338" cy="2257401"/>
          </a:xfrm>
          <a:prstGeom prst="rect">
            <a:avLst/>
          </a:prstGeom>
          <a:ln>
            <a:noFill/>
          </a:ln>
          <a:extLst>
            <a:ext uri="{53640926-AAD7-44d8-BBD7-CCE9431645EC}">
              <a14:shadowObscured xmlns:lc="http://schemas.openxmlformats.org/drawingml/2006/lockedCanvas" xmlns="" xmlns:o="urn:schemas-microsoft-com:office:office" xmlns:v="urn:schemas-microsoft-com:vml" xmlns:w10="urn:schemas-microsoft-com:office:word" xmlns:w="http://schemas.openxmlformats.org/wordprocessingml/2006/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v="urn:schemas-microsoft-com:mac:vml" xmlns:mc="http://schemas.openxmlformats.org/markup-compatibility/2006" xmlns:mo="http://schemas.microsoft.com/office/mac/office/2008/main" xmlns:wpc="http://schemas.microsoft.com/office/word/2010/wordprocessingCanvas"/>
            </a:ext>
          </a:extLst>
        </p:spPr>
      </p:pic>
    </p:spTree>
    <p:extLst>
      <p:ext uri="{BB962C8B-B14F-4D97-AF65-F5344CB8AC3E}">
        <p14:creationId xmlns:p14="http://schemas.microsoft.com/office/powerpoint/2010/main" val="829442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3929063"/>
            <a:ext cx="9976200" cy="3156682"/>
          </a:xfrm>
        </p:spPr>
        <p:txBody>
          <a:bodyPr/>
          <a:lstStyle/>
          <a:p>
            <a:r>
              <a:rPr kumimoji="1" lang="ja-JP" altLang="en-US" dirty="0" smtClean="0"/>
              <a:t>アプリを起動する方法の一つに音声認識による起動方法があります。</a:t>
            </a:r>
            <a:endParaRPr kumimoji="1" lang="en-US" altLang="ja-JP" dirty="0" smtClean="0"/>
          </a:p>
          <a:p>
            <a:r>
              <a:rPr kumimoji="1" lang="ja-JP" altLang="en-US" dirty="0" smtClean="0"/>
              <a:t>予め設定した言葉を</a:t>
            </a:r>
            <a:r>
              <a:rPr kumimoji="1" lang="en-US" altLang="ja-JP" dirty="0" smtClean="0"/>
              <a:t>NAO</a:t>
            </a:r>
            <a:r>
              <a:rPr kumimoji="1" lang="ja-JP" altLang="en-US" dirty="0" smtClean="0"/>
              <a:t>に呼びかける事で、紐付いた</a:t>
            </a:r>
            <a:r>
              <a:rPr kumimoji="1" lang="en-US" altLang="ja-JP" dirty="0" smtClean="0"/>
              <a:t>behavior</a:t>
            </a:r>
            <a:r>
              <a:rPr kumimoji="1" lang="ja-JP" altLang="en-US" dirty="0" smtClean="0"/>
              <a:t>を起動することができます。</a:t>
            </a:r>
            <a:endParaRPr kumimoji="1" lang="en-US" altLang="ja-JP" dirty="0" smtClean="0"/>
          </a:p>
          <a:p>
            <a:r>
              <a:rPr kumimoji="1" lang="ja-JP" altLang="en-US" dirty="0" smtClean="0"/>
              <a:t>この言葉を「トリガーセンテンス」と呼びます。</a:t>
            </a:r>
            <a:endParaRPr kumimoji="1" lang="en-US" altLang="ja-JP" dirty="0" smtClean="0"/>
          </a:p>
          <a:p>
            <a:r>
              <a:rPr kumimoji="1" lang="ja-JP" altLang="en-US" dirty="0" smtClean="0"/>
              <a:t>プロパティ左側のパッケージコンテンツから設定したい</a:t>
            </a:r>
            <a:r>
              <a:rPr kumimoji="1" lang="en-US" altLang="ja-JP" dirty="0" smtClean="0"/>
              <a:t>behavior</a:t>
            </a:r>
            <a:r>
              <a:rPr kumimoji="1" lang="ja-JP" altLang="en-US" dirty="0" smtClean="0"/>
              <a:t>ファルダを選択します。</a:t>
            </a:r>
            <a:endParaRPr kumimoji="1" lang="en-US" altLang="ja-JP" dirty="0" smtClean="0"/>
          </a:p>
          <a:p>
            <a:r>
              <a:rPr kumimoji="1" lang="ja-JP" altLang="en-US" dirty="0" smtClean="0"/>
              <a:t>画面中央に表示されたトリガーセンテンス出力欄をクリックしましょう。</a:t>
            </a:r>
            <a:endParaRPr kumimoji="1" lang="en-US" altLang="ja-JP" dirty="0" smtClean="0"/>
          </a:p>
          <a:p>
            <a:r>
              <a:rPr kumimoji="1" lang="ja-JP" altLang="en-US" dirty="0" smtClean="0"/>
              <a:t>右側にトリガーセンテンス入力欄が表示されました。</a:t>
            </a:r>
            <a:endParaRPr kumimoji="1" lang="en-US" altLang="ja-JP" dirty="0" smtClean="0"/>
          </a:p>
          <a:p>
            <a:r>
              <a:rPr kumimoji="1" lang="ja-JP" altLang="en-US" dirty="0" smtClean="0"/>
              <a:t>こちらに起動する際に</a:t>
            </a:r>
            <a:r>
              <a:rPr kumimoji="1" lang="en-US" altLang="ja-JP" dirty="0" smtClean="0"/>
              <a:t>NAO</a:t>
            </a:r>
            <a:r>
              <a:rPr kumimoji="1" lang="ja-JP" altLang="en-US" dirty="0" smtClean="0"/>
              <a:t>に呼びかける言葉を設定しましょう。</a:t>
            </a:r>
            <a:endParaRPr kumimoji="1" lang="en-US" altLang="ja-JP" dirty="0" smtClean="0"/>
          </a:p>
          <a:p>
            <a:r>
              <a:rPr kumimoji="1" lang="ja-JP" altLang="en-US" dirty="0" smtClean="0"/>
              <a:t>アプリをインストールして、オートノマスライフが</a:t>
            </a:r>
            <a:r>
              <a:rPr kumimoji="1" lang="en-US" altLang="ja-JP" dirty="0" smtClean="0"/>
              <a:t>ON</a:t>
            </a:r>
            <a:r>
              <a:rPr kumimoji="1" lang="ja-JP" altLang="en-US" dirty="0" smtClean="0"/>
              <a:t>になっている状態で呼びかければ、紐付いたアプリが起動します。</a:t>
            </a:r>
            <a:endParaRPr kumimoji="1" lang="ja-JP" altLang="en-US" dirty="0"/>
          </a:p>
        </p:txBody>
      </p:sp>
      <p:sp>
        <p:nvSpPr>
          <p:cNvPr id="3" name="タイトル 2"/>
          <p:cNvSpPr>
            <a:spLocks noGrp="1"/>
          </p:cNvSpPr>
          <p:nvPr>
            <p:ph type="title"/>
          </p:nvPr>
        </p:nvSpPr>
        <p:spPr/>
        <p:txBody>
          <a:bodyPr/>
          <a:lstStyle/>
          <a:p>
            <a:r>
              <a:rPr kumimoji="1" lang="ja-JP" altLang="en-US" dirty="0" smtClean="0"/>
              <a:t>音声認識でアプリを起動</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トリガーセンテンス</a:t>
            </a:r>
            <a:endParaRPr kumimoji="1" lang="ja-JP" altLang="en-US" dirty="0"/>
          </a:p>
        </p:txBody>
      </p:sp>
      <p:pic>
        <p:nvPicPr>
          <p:cNvPr id="5" name="図 4"/>
          <p:cNvPicPr/>
          <p:nvPr/>
        </p:nvPicPr>
        <p:blipFill rotWithShape="1">
          <a:blip r:embed="rId3">
            <a:extLst>
              <a:ext uri="{28A0092B-C50C-407E-A947-70E740481C1C}">
                <a14:useLocalDpi xmlns:a14="http://schemas.microsoft.com/office/drawing/2010/main" val="0"/>
              </a:ext>
            </a:extLst>
          </a:blip>
          <a:srcRect l="5246" t="3366" r="5693" b="50086"/>
          <a:stretch/>
        </p:blipFill>
        <p:spPr bwMode="auto">
          <a:xfrm>
            <a:off x="685433" y="1641501"/>
            <a:ext cx="4314190" cy="2026920"/>
          </a:xfrm>
          <a:prstGeom prst="rect">
            <a:avLst/>
          </a:prstGeom>
          <a:ln>
            <a:noFill/>
          </a:ln>
          <a:extLst>
            <a:ext uri="{53640926-AAD7-44d8-BBD7-CCE9431645EC}">
              <a14:shadowObscured xmlns:lc="http://schemas.openxmlformats.org/drawingml/2006/lockedCanvas" xmlns="" xmlns:o="urn:schemas-microsoft-com:office:office" xmlns:v="urn:schemas-microsoft-com:vml" xmlns:w10="urn:schemas-microsoft-com:office:word" xmlns:w="http://schemas.openxmlformats.org/wordprocessingml/2006/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v="urn:schemas-microsoft-com:mac:vml" xmlns:mc="http://schemas.openxmlformats.org/markup-compatibility/2006" xmlns:mo="http://schemas.microsoft.com/office/mac/office/2008/main" xmlns:wpc="http://schemas.microsoft.com/office/word/2010/wordprocessingCanvas"/>
            </a:ext>
          </a:extLst>
        </p:spPr>
      </p:pic>
      <p:pic>
        <p:nvPicPr>
          <p:cNvPr id="6" name="図 5"/>
          <p:cNvPicPr/>
          <p:nvPr/>
        </p:nvPicPr>
        <p:blipFill rotWithShape="1">
          <a:blip r:embed="rId3">
            <a:extLst>
              <a:ext uri="{28A0092B-C50C-407E-A947-70E740481C1C}">
                <a14:useLocalDpi xmlns:a14="http://schemas.microsoft.com/office/drawing/2010/main" val="0"/>
              </a:ext>
            </a:extLst>
          </a:blip>
          <a:srcRect l="63833" t="11148" r="5201" b="41203"/>
          <a:stretch/>
        </p:blipFill>
        <p:spPr bwMode="auto">
          <a:xfrm>
            <a:off x="6872287" y="1641501"/>
            <a:ext cx="1600199" cy="2026920"/>
          </a:xfrm>
          <a:prstGeom prst="rect">
            <a:avLst/>
          </a:prstGeom>
          <a:ln>
            <a:noFill/>
          </a:ln>
          <a:extLst>
            <a:ext uri="{53640926-AAD7-44d8-BBD7-CCE9431645EC}">
              <a14:shadowObscured xmlns:lc="http://schemas.openxmlformats.org/drawingml/2006/lockedCanvas" xmlns="" xmlns:o="urn:schemas-microsoft-com:office:office" xmlns:v="urn:schemas-microsoft-com:vml" xmlns:w10="urn:schemas-microsoft-com:office:word" xmlns:w="http://schemas.openxmlformats.org/wordprocessingml/2006/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v="urn:schemas-microsoft-com:mac:vml" xmlns:mc="http://schemas.openxmlformats.org/markup-compatibility/2006" xmlns:mo="http://schemas.microsoft.com/office/mac/office/2008/main" xmlns:wpc="http://schemas.microsoft.com/office/word/2010/wordprocessingCanvas"/>
            </a:ext>
          </a:extLst>
        </p:spPr>
      </p:pic>
    </p:spTree>
    <p:extLst>
      <p:ext uri="{BB962C8B-B14F-4D97-AF65-F5344CB8AC3E}">
        <p14:creationId xmlns:p14="http://schemas.microsoft.com/office/powerpoint/2010/main" val="1617738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4657725"/>
            <a:ext cx="9976200" cy="2428020"/>
          </a:xfrm>
        </p:spPr>
        <p:txBody>
          <a:bodyPr/>
          <a:lstStyle/>
          <a:p>
            <a:r>
              <a:rPr kumimoji="1" lang="ja-JP" altLang="en-US" dirty="0" smtClean="0"/>
              <a:t>コレグラフと</a:t>
            </a:r>
            <a:r>
              <a:rPr kumimoji="1" lang="en-US" altLang="ja-JP" dirty="0" smtClean="0"/>
              <a:t>NAO</a:t>
            </a:r>
            <a:r>
              <a:rPr kumimoji="1" lang="ja-JP" altLang="en-US" dirty="0" smtClean="0"/>
              <a:t>を接続して、インストールしたいアプリをコレグラフで開きます。</a:t>
            </a:r>
            <a:endParaRPr kumimoji="1" lang="en-US" altLang="ja-JP" dirty="0" smtClean="0"/>
          </a:p>
          <a:p>
            <a:r>
              <a:rPr kumimoji="1" lang="ja-JP" altLang="en-US" dirty="0" smtClean="0"/>
              <a:t>コレグラフのロボットアプリケーションのウィンドウにある</a:t>
            </a:r>
            <a:r>
              <a:rPr kumimoji="1" lang="en-US" altLang="ja-JP" dirty="0" smtClean="0"/>
              <a:t>[</a:t>
            </a:r>
            <a:r>
              <a:rPr kumimoji="1" lang="ja-JP" altLang="en-US" dirty="0" smtClean="0"/>
              <a:t>現在のプロジェクトをパッケージングしてロボットにインストール</a:t>
            </a:r>
            <a:r>
              <a:rPr kumimoji="1" lang="en-US" altLang="ja-JP" dirty="0" smtClean="0"/>
              <a:t>]</a:t>
            </a:r>
            <a:r>
              <a:rPr kumimoji="1" lang="ja-JP" altLang="en-US" dirty="0" smtClean="0"/>
              <a:t>ボタンをクリックするとインストールが開始されます。</a:t>
            </a:r>
            <a:endParaRPr kumimoji="1" lang="en-US" altLang="ja-JP" dirty="0" smtClean="0"/>
          </a:p>
          <a:p>
            <a:r>
              <a:rPr kumimoji="1" lang="ja-JP" altLang="en-US" dirty="0" smtClean="0"/>
              <a:t>ロボットアプリケーションの一覧に開いていたアプリの名前が表示されれば、無事インストール完了です。</a:t>
            </a:r>
            <a:endParaRPr kumimoji="1" lang="en-US" altLang="ja-JP" dirty="0" smtClean="0"/>
          </a:p>
          <a:p>
            <a:r>
              <a:rPr kumimoji="1" lang="ja-JP" altLang="en-US" dirty="0" smtClean="0"/>
              <a:t>アンインストールしたい場合は一覧からアプリを選択して、</a:t>
            </a:r>
            <a:r>
              <a:rPr kumimoji="1" lang="en-US" altLang="ja-JP" dirty="0" smtClean="0"/>
              <a:t>[</a:t>
            </a:r>
            <a:r>
              <a:rPr kumimoji="1" lang="ja-JP" altLang="en-US" dirty="0" smtClean="0"/>
              <a:t>選択したアプリケーションをロボットから削除</a:t>
            </a:r>
            <a:r>
              <a:rPr kumimoji="1" lang="en-US" altLang="ja-JP" dirty="0" smtClean="0"/>
              <a:t>]</a:t>
            </a:r>
            <a:r>
              <a:rPr kumimoji="1" lang="ja-JP" altLang="en-US" dirty="0" smtClean="0"/>
              <a:t>ボタンをクリックしましょう。</a:t>
            </a:r>
            <a:endParaRPr kumimoji="1" lang="ja-JP" altLang="en-US" dirty="0"/>
          </a:p>
        </p:txBody>
      </p:sp>
      <p:sp>
        <p:nvSpPr>
          <p:cNvPr id="3" name="タイトル 2"/>
          <p:cNvSpPr>
            <a:spLocks noGrp="1"/>
          </p:cNvSpPr>
          <p:nvPr>
            <p:ph type="title"/>
          </p:nvPr>
        </p:nvSpPr>
        <p:spPr/>
        <p:txBody>
          <a:bodyPr/>
          <a:lstStyle/>
          <a:p>
            <a:r>
              <a:rPr kumimoji="1" lang="ja-JP" altLang="en-US" dirty="0" smtClean="0"/>
              <a:t>ロボアプリケーションタブからのインストール</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アプリのインストール</a:t>
            </a:r>
            <a:endParaRPr kumimoji="1" lang="ja-JP" altLang="en-US" dirty="0"/>
          </a:p>
        </p:txBody>
      </p:sp>
      <p:pic>
        <p:nvPicPr>
          <p:cNvPr id="5" name="図 4"/>
          <p:cNvPicPr/>
          <p:nvPr/>
        </p:nvPicPr>
        <p:blipFill rotWithShape="1">
          <a:blip r:embed="rId3">
            <a:extLst>
              <a:ext uri="{28A0092B-C50C-407E-A947-70E740481C1C}">
                <a14:useLocalDpi xmlns:a14="http://schemas.microsoft.com/office/drawing/2010/main" val="0"/>
              </a:ext>
            </a:extLst>
          </a:blip>
          <a:srcRect l="2421" t="7146" r="83884" b="86359"/>
          <a:stretch/>
        </p:blipFill>
        <p:spPr bwMode="auto">
          <a:xfrm>
            <a:off x="5506878" y="2457139"/>
            <a:ext cx="1249680" cy="1041400"/>
          </a:xfrm>
          <a:prstGeom prst="rect">
            <a:avLst/>
          </a:prstGeom>
          <a:ln>
            <a:noFill/>
          </a:ln>
          <a:extLst>
            <a:ext uri="{53640926-AAD7-44d8-BBD7-CCE9431645EC}">
              <a14:shadowObscured xmlns:lc="http://schemas.openxmlformats.org/drawingml/2006/lockedCanvas" xmlns="" xmlns:o="urn:schemas-microsoft-com:office:office" xmlns:v="urn:schemas-microsoft-com:vml" xmlns:w10="urn:schemas-microsoft-com:office:word" xmlns:w="http://schemas.openxmlformats.org/wordprocessingml/2006/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v="urn:schemas-microsoft-com:mac:vml" xmlns:mc="http://schemas.openxmlformats.org/markup-compatibility/2006" xmlns:mo="http://schemas.microsoft.com/office/mac/office/2008/main" xmlns:wpc="http://schemas.microsoft.com/office/word/2010/wordprocessingCanvas"/>
            </a:ext>
          </a:extLst>
        </p:spPr>
      </p:pic>
      <p:pic>
        <p:nvPicPr>
          <p:cNvPr id="6" name="図 5"/>
          <p:cNvPicPr/>
          <p:nvPr/>
        </p:nvPicPr>
        <p:blipFill rotWithShape="1">
          <a:blip r:embed="rId3">
            <a:extLst>
              <a:ext uri="{28A0092B-C50C-407E-A947-70E740481C1C}">
                <a14:useLocalDpi xmlns:a14="http://schemas.microsoft.com/office/drawing/2010/main" val="0"/>
              </a:ext>
            </a:extLst>
          </a:blip>
          <a:srcRect b="41596"/>
          <a:stretch/>
        </p:blipFill>
        <p:spPr>
          <a:xfrm>
            <a:off x="1693204" y="1655143"/>
            <a:ext cx="3072924" cy="2645393"/>
          </a:xfrm>
          <a:prstGeom prst="rect">
            <a:avLst/>
          </a:prstGeom>
        </p:spPr>
      </p:pic>
      <p:pic>
        <p:nvPicPr>
          <p:cNvPr id="7" name="図 6"/>
          <p:cNvPicPr/>
          <p:nvPr/>
        </p:nvPicPr>
        <p:blipFill rotWithShape="1">
          <a:blip r:embed="rId3">
            <a:extLst>
              <a:ext uri="{28A0092B-C50C-407E-A947-70E740481C1C}">
                <a14:useLocalDpi xmlns:a14="http://schemas.microsoft.com/office/drawing/2010/main" val="0"/>
              </a:ext>
            </a:extLst>
          </a:blip>
          <a:srcRect l="18989" r="61037" b="73059"/>
          <a:stretch/>
        </p:blipFill>
        <p:spPr bwMode="auto">
          <a:xfrm>
            <a:off x="7702790" y="2484588"/>
            <a:ext cx="1249680" cy="1062363"/>
          </a:xfrm>
          <a:prstGeom prst="rect">
            <a:avLst/>
          </a:prstGeom>
          <a:ln>
            <a:noFill/>
          </a:ln>
          <a:extLst>
            <a:ext uri="{53640926-AAD7-44d8-BBD7-CCE9431645EC}">
              <a14:shadowObscured xmlns:lc="http://schemas.openxmlformats.org/drawingml/2006/lockedCanvas" xmlns="" xmlns:o="urn:schemas-microsoft-com:office:office" xmlns:v="urn:schemas-microsoft-com:vml" xmlns:w10="urn:schemas-microsoft-com:office:word" xmlns:w="http://schemas.openxmlformats.org/wordprocessingml/2006/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v="urn:schemas-microsoft-com:mac:vml" xmlns:mc="http://schemas.openxmlformats.org/markup-compatibility/2006" xmlns:mo="http://schemas.microsoft.com/office/mac/office/2008/main" xmlns:wpc="http://schemas.microsoft.com/office/word/2010/wordprocessingCanvas"/>
            </a:ext>
          </a:extLst>
        </p:spPr>
      </p:pic>
    </p:spTree>
    <p:extLst>
      <p:ext uri="{BB962C8B-B14F-4D97-AF65-F5344CB8AC3E}">
        <p14:creationId xmlns:p14="http://schemas.microsoft.com/office/powerpoint/2010/main" val="1783907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spcBef>
                <a:spcPts val="0"/>
              </a:spcBef>
              <a:buNone/>
            </a:pPr>
            <a:r>
              <a:rPr lang="en-US" dirty="0"/>
              <a:t>ChoregrapheでNAOのプログラミングを行う際、以下の2通りの開発方法があります。</a:t>
            </a:r>
          </a:p>
          <a:p>
            <a:pPr marL="317500" lvl="0" indent="-152400" rtl="0">
              <a:spcBef>
                <a:spcPts val="0"/>
              </a:spcBef>
            </a:pPr>
            <a:r>
              <a:rPr lang="en-US" dirty="0" err="1">
                <a:solidFill>
                  <a:srgbClr val="00B0F0"/>
                </a:solidFill>
              </a:rPr>
              <a:t>実機</a:t>
            </a:r>
            <a:r>
              <a:rPr lang="en-US" dirty="0" err="1"/>
              <a:t>のNAOに接続する</a:t>
            </a:r>
            <a:endParaRPr lang="en-US" dirty="0"/>
          </a:p>
          <a:p>
            <a:pPr marL="317500" lvl="0" indent="-152400" rtl="0">
              <a:spcBef>
                <a:spcPts val="0"/>
              </a:spcBef>
            </a:pPr>
            <a:r>
              <a:rPr lang="en-US" dirty="0" err="1"/>
              <a:t>Chorerapheを起動した時に自動的に立ち上がる</a:t>
            </a:r>
            <a:r>
              <a:rPr lang="en-US" dirty="0" err="1">
                <a:solidFill>
                  <a:srgbClr val="00B0F0"/>
                </a:solidFill>
              </a:rPr>
              <a:t>バーチャルロボット</a:t>
            </a:r>
            <a:r>
              <a:rPr lang="en-US" dirty="0" err="1"/>
              <a:t>で接続する</a:t>
            </a:r>
            <a:endParaRPr lang="en-US" dirty="0"/>
          </a:p>
          <a:p>
            <a:pPr marL="0" lvl="0" indent="0" rtl="0">
              <a:spcBef>
                <a:spcPts val="0"/>
              </a:spcBef>
              <a:buNone/>
            </a:pPr>
            <a:r>
              <a:rPr lang="en-US" dirty="0"/>
              <a:t>開発したアプリケーションを実行した際に実機なのか、バーチャルロボットなのかで動作に異なる点があるため、少見出しの左側に、実機の場合は</a:t>
            </a:r>
            <a:r>
              <a:rPr lang="en-US" dirty="0">
                <a:solidFill>
                  <a:srgbClr val="00B0F0"/>
                </a:solidFill>
              </a:rPr>
              <a:t>①</a:t>
            </a:r>
            <a:r>
              <a:rPr lang="en-US" dirty="0"/>
              <a:t>を、バーチャルロボットの場合は</a:t>
            </a:r>
            <a:r>
              <a:rPr lang="en-US" dirty="0">
                <a:solidFill>
                  <a:srgbClr val="00B0F0"/>
                </a:solidFill>
              </a:rPr>
              <a:t>②</a:t>
            </a:r>
            <a:r>
              <a:rPr lang="en-US" dirty="0"/>
              <a:t>を、両方で問題なく動く場合は両方を配置していますので参考にしてください。</a:t>
            </a:r>
          </a:p>
          <a:p>
            <a:pPr marL="0" lvl="0" indent="0" rtl="0">
              <a:spcBef>
                <a:spcPts val="0"/>
              </a:spcBef>
              <a:buNone/>
            </a:pPr>
            <a:r>
              <a:rPr lang="en-US" dirty="0"/>
              <a:t>以下、バーチャルロボットで出来ることの一覧表になります。</a:t>
            </a:r>
          </a:p>
          <a:p>
            <a:pPr marL="317500" lvl="0" indent="-152400" rtl="0">
              <a:lnSpc>
                <a:spcPct val="100000"/>
              </a:lnSpc>
              <a:spcBef>
                <a:spcPts val="0"/>
              </a:spcBef>
              <a:buClr>
                <a:srgbClr val="1E4E79"/>
              </a:buClr>
            </a:pPr>
            <a:r>
              <a:rPr lang="en-US" dirty="0">
                <a:solidFill>
                  <a:srgbClr val="1E4E79"/>
                </a:solidFill>
              </a:rPr>
              <a:t>各関節の制御	</a:t>
            </a:r>
            <a:r>
              <a:rPr lang="en-US" dirty="0" smtClean="0">
                <a:solidFill>
                  <a:srgbClr val="1E4E79"/>
                </a:solidFill>
              </a:rPr>
              <a:t>	◯</a:t>
            </a:r>
            <a:endParaRPr lang="en-US" dirty="0">
              <a:solidFill>
                <a:srgbClr val="1E4E79"/>
              </a:solidFill>
            </a:endParaRPr>
          </a:p>
          <a:p>
            <a:pPr marL="317500" lvl="0" indent="-152400" rtl="0">
              <a:lnSpc>
                <a:spcPct val="100000"/>
              </a:lnSpc>
              <a:spcBef>
                <a:spcPts val="0"/>
              </a:spcBef>
              <a:buClr>
                <a:srgbClr val="1E4E79"/>
              </a:buClr>
            </a:pPr>
            <a:r>
              <a:rPr lang="en-US" dirty="0">
                <a:solidFill>
                  <a:srgbClr val="1E4E79"/>
                </a:solidFill>
              </a:rPr>
              <a:t>（歩行）		</a:t>
            </a:r>
            <a:r>
              <a:rPr lang="en-US" dirty="0" smtClean="0">
                <a:solidFill>
                  <a:srgbClr val="1E4E79"/>
                </a:solidFill>
              </a:rPr>
              <a:t>◯</a:t>
            </a:r>
            <a:endParaRPr lang="en-US" dirty="0">
              <a:solidFill>
                <a:srgbClr val="1E4E79"/>
              </a:solidFill>
            </a:endParaRPr>
          </a:p>
          <a:p>
            <a:pPr marL="317500" lvl="0" indent="-152400" rtl="0">
              <a:lnSpc>
                <a:spcPct val="100000"/>
              </a:lnSpc>
              <a:spcBef>
                <a:spcPts val="0"/>
              </a:spcBef>
              <a:buClr>
                <a:srgbClr val="1E4E79"/>
              </a:buClr>
            </a:pPr>
            <a:r>
              <a:rPr lang="en-US" dirty="0">
                <a:solidFill>
                  <a:srgbClr val="1E4E79"/>
                </a:solidFill>
              </a:rPr>
              <a:t>関節固定の制御	✕</a:t>
            </a:r>
          </a:p>
          <a:p>
            <a:pPr marL="317500" lvl="0" indent="-152400" rtl="0">
              <a:lnSpc>
                <a:spcPct val="100000"/>
              </a:lnSpc>
              <a:spcBef>
                <a:spcPts val="0"/>
              </a:spcBef>
              <a:buClr>
                <a:srgbClr val="1E4E79"/>
              </a:buClr>
            </a:pPr>
            <a:r>
              <a:rPr lang="en-US" dirty="0">
                <a:solidFill>
                  <a:srgbClr val="1E4E79"/>
                </a:solidFill>
              </a:rPr>
              <a:t>しゃべる		</a:t>
            </a:r>
            <a:r>
              <a:rPr lang="en-US" dirty="0" smtClean="0">
                <a:solidFill>
                  <a:srgbClr val="1E4E79"/>
                </a:solidFill>
              </a:rPr>
              <a:t>◯</a:t>
            </a:r>
            <a:r>
              <a:rPr lang="en-US" dirty="0">
                <a:solidFill>
                  <a:srgbClr val="1E4E79"/>
                </a:solidFill>
              </a:rPr>
              <a:t>　吹き出し、で確認</a:t>
            </a:r>
          </a:p>
          <a:p>
            <a:pPr marL="317500" lvl="0" indent="-152400" rtl="0">
              <a:lnSpc>
                <a:spcPct val="100000"/>
              </a:lnSpc>
              <a:spcBef>
                <a:spcPts val="0"/>
              </a:spcBef>
              <a:buClr>
                <a:srgbClr val="1E4E79"/>
              </a:buClr>
            </a:pPr>
            <a:r>
              <a:rPr lang="en-US" dirty="0">
                <a:solidFill>
                  <a:srgbClr val="1E4E79"/>
                </a:solidFill>
              </a:rPr>
              <a:t>聞き取り		</a:t>
            </a:r>
            <a:r>
              <a:rPr lang="en-US" dirty="0" smtClean="0">
                <a:solidFill>
                  <a:srgbClr val="1E4E79"/>
                </a:solidFill>
              </a:rPr>
              <a:t>△</a:t>
            </a:r>
            <a:r>
              <a:rPr lang="en-US" dirty="0">
                <a:solidFill>
                  <a:srgbClr val="1E4E79"/>
                </a:solidFill>
              </a:rPr>
              <a:t>　ダイアログビューからテキスト入力</a:t>
            </a:r>
          </a:p>
          <a:p>
            <a:pPr marL="317500" lvl="0" indent="-152400" rtl="0">
              <a:lnSpc>
                <a:spcPct val="100000"/>
              </a:lnSpc>
              <a:spcBef>
                <a:spcPts val="0"/>
              </a:spcBef>
              <a:buClr>
                <a:srgbClr val="1E4E79"/>
              </a:buClr>
            </a:pPr>
            <a:r>
              <a:rPr lang="en-US" dirty="0">
                <a:solidFill>
                  <a:srgbClr val="1E4E79"/>
                </a:solidFill>
              </a:rPr>
              <a:t>オーディオ再生	△</a:t>
            </a:r>
          </a:p>
          <a:p>
            <a:pPr marL="317500" lvl="0" indent="-152400" rtl="0">
              <a:lnSpc>
                <a:spcPct val="100000"/>
              </a:lnSpc>
              <a:spcBef>
                <a:spcPts val="0"/>
              </a:spcBef>
              <a:buClr>
                <a:srgbClr val="1E4E79"/>
              </a:buClr>
            </a:pPr>
            <a:r>
              <a:rPr lang="en-US" dirty="0">
                <a:solidFill>
                  <a:srgbClr val="1E4E79"/>
                </a:solidFill>
              </a:rPr>
              <a:t>音声録音		</a:t>
            </a:r>
            <a:r>
              <a:rPr lang="en-US" dirty="0" smtClean="0">
                <a:solidFill>
                  <a:srgbClr val="1E4E79"/>
                </a:solidFill>
              </a:rPr>
              <a:t>✕</a:t>
            </a:r>
            <a:endParaRPr lang="en-US" dirty="0">
              <a:solidFill>
                <a:srgbClr val="1E4E79"/>
              </a:solidFill>
            </a:endParaRPr>
          </a:p>
          <a:p>
            <a:pPr marL="317500" lvl="0" indent="-152400" rtl="0">
              <a:lnSpc>
                <a:spcPct val="100000"/>
              </a:lnSpc>
              <a:spcBef>
                <a:spcPts val="0"/>
              </a:spcBef>
              <a:buClr>
                <a:srgbClr val="1E4E79"/>
              </a:buClr>
            </a:pPr>
            <a:r>
              <a:rPr lang="en-US" dirty="0">
                <a:solidFill>
                  <a:srgbClr val="1E4E79"/>
                </a:solidFill>
              </a:rPr>
              <a:t>音声位置追跡	</a:t>
            </a:r>
            <a:r>
              <a:rPr lang="en-US" dirty="0" smtClean="0">
                <a:solidFill>
                  <a:srgbClr val="1E4E79"/>
                </a:solidFill>
              </a:rPr>
              <a:t>	✕</a:t>
            </a:r>
            <a:endParaRPr lang="en-US" dirty="0">
              <a:solidFill>
                <a:srgbClr val="1E4E79"/>
              </a:solidFill>
            </a:endParaRPr>
          </a:p>
          <a:p>
            <a:pPr marL="317500" lvl="0" indent="-152400" rtl="0">
              <a:lnSpc>
                <a:spcPct val="100000"/>
              </a:lnSpc>
              <a:spcBef>
                <a:spcPts val="0"/>
              </a:spcBef>
              <a:buClr>
                <a:srgbClr val="1E4E79"/>
              </a:buClr>
            </a:pPr>
            <a:r>
              <a:rPr lang="en-US" dirty="0">
                <a:solidFill>
                  <a:srgbClr val="1E4E79"/>
                </a:solidFill>
              </a:rPr>
              <a:t>画像認識		</a:t>
            </a:r>
            <a:r>
              <a:rPr lang="en-US" dirty="0" smtClean="0">
                <a:solidFill>
                  <a:srgbClr val="1E4E79"/>
                </a:solidFill>
              </a:rPr>
              <a:t>✕</a:t>
            </a:r>
            <a:endParaRPr lang="en-US" dirty="0">
              <a:solidFill>
                <a:srgbClr val="1E4E79"/>
              </a:solidFill>
            </a:endParaRPr>
          </a:p>
          <a:p>
            <a:pPr marL="317500" lvl="0" indent="-152400" rtl="0">
              <a:lnSpc>
                <a:spcPct val="100000"/>
              </a:lnSpc>
              <a:spcBef>
                <a:spcPts val="0"/>
              </a:spcBef>
              <a:buClr>
                <a:srgbClr val="1E4E79"/>
              </a:buClr>
            </a:pPr>
            <a:r>
              <a:rPr lang="en-US" dirty="0">
                <a:solidFill>
                  <a:srgbClr val="1E4E79"/>
                </a:solidFill>
              </a:rPr>
              <a:t>タッチセンサー	✕</a:t>
            </a:r>
          </a:p>
          <a:p>
            <a:pPr marL="317500" lvl="0" indent="-152400" rtl="0">
              <a:lnSpc>
                <a:spcPct val="100000"/>
              </a:lnSpc>
              <a:spcBef>
                <a:spcPts val="0"/>
              </a:spcBef>
              <a:buClr>
                <a:srgbClr val="1E4E79"/>
              </a:buClr>
            </a:pPr>
            <a:r>
              <a:rPr lang="en-US" dirty="0">
                <a:solidFill>
                  <a:srgbClr val="1E4E79"/>
                </a:solidFill>
              </a:rPr>
              <a:t>ソナーセンサー	✕</a:t>
            </a:r>
          </a:p>
          <a:p>
            <a:pPr marL="0" lvl="0" indent="0">
              <a:spcBef>
                <a:spcPts val="0"/>
              </a:spcBef>
              <a:buNone/>
            </a:pPr>
            <a:endParaRPr dirty="0"/>
          </a:p>
        </p:txBody>
      </p:sp>
      <p:sp>
        <p:nvSpPr>
          <p:cNvPr id="115" name="Shape 115"/>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a:spcBef>
                <a:spcPts val="0"/>
              </a:spcBef>
              <a:buNone/>
            </a:pPr>
            <a:r>
              <a:rPr lang="en-US"/>
              <a:t>バーチャルロボットと実機</a:t>
            </a:r>
          </a:p>
        </p:txBody>
      </p:sp>
      <p:sp>
        <p:nvSpPr>
          <p:cNvPr id="116" name="Shape 116"/>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a:spcBef>
                <a:spcPts val="0"/>
              </a:spcBef>
              <a:buNone/>
            </a:pPr>
            <a:r>
              <a:rPr lang="en-US"/>
              <a:t>本書のみかた</a:t>
            </a:r>
          </a:p>
        </p:txBody>
      </p:sp>
      <p:sp>
        <p:nvSpPr>
          <p:cNvPr id="117" name="Shape 11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17</a:t>
            </a:fld>
            <a:endParaRPr lang="en-US"/>
          </a:p>
        </p:txBody>
      </p:sp>
      <p:pic>
        <p:nvPicPr>
          <p:cNvPr id="118" name="Shape 11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119" name="Shape 119"/>
          <p:cNvPicPr preferRelativeResize="0"/>
          <p:nvPr/>
        </p:nvPicPr>
        <p:blipFill>
          <a:blip r:embed="rId3">
            <a:alphaModFix/>
          </a:blip>
          <a:stretch>
            <a:fillRect/>
          </a:stretch>
        </p:blipFill>
        <p:spPr>
          <a:xfrm>
            <a:off x="825403" y="1163493"/>
            <a:ext cx="491643" cy="491643"/>
          </a:xfrm>
          <a:prstGeom prst="rect">
            <a:avLst/>
          </a:prstGeom>
          <a:noFill/>
          <a:ln>
            <a:noFill/>
          </a:ln>
        </p:spPr>
      </p:pic>
      <p:pic>
        <p:nvPicPr>
          <p:cNvPr id="120" name="Shape 120"/>
          <p:cNvPicPr preferRelativeResize="0"/>
          <p:nvPr/>
        </p:nvPicPr>
        <p:blipFill>
          <a:blip r:embed="rId3">
            <a:alphaModFix/>
          </a:blip>
          <a:stretch>
            <a:fillRect/>
          </a:stretch>
        </p:blipFill>
        <p:spPr>
          <a:xfrm>
            <a:off x="7974353" y="5367099"/>
            <a:ext cx="491643" cy="491643"/>
          </a:xfrm>
          <a:prstGeom prst="rect">
            <a:avLst/>
          </a:prstGeom>
          <a:noFill/>
          <a:ln>
            <a:noFill/>
          </a:ln>
        </p:spPr>
      </p:pic>
      <p:pic>
        <p:nvPicPr>
          <p:cNvPr id="121" name="Shape 121"/>
          <p:cNvPicPr preferRelativeResize="0"/>
          <p:nvPr/>
        </p:nvPicPr>
        <p:blipFill>
          <a:blip r:embed="rId3">
            <a:alphaModFix/>
          </a:blip>
          <a:stretch>
            <a:fillRect/>
          </a:stretch>
        </p:blipFill>
        <p:spPr>
          <a:xfrm>
            <a:off x="8606025" y="5367099"/>
            <a:ext cx="491643" cy="491643"/>
          </a:xfrm>
          <a:prstGeom prst="rect">
            <a:avLst/>
          </a:prstGeom>
          <a:noFill/>
          <a:ln>
            <a:noFill/>
          </a:ln>
        </p:spPr>
      </p:pic>
      <p:sp>
        <p:nvSpPr>
          <p:cNvPr id="122" name="Shape 122"/>
          <p:cNvSpPr txBox="1"/>
          <p:nvPr/>
        </p:nvSpPr>
        <p:spPr>
          <a:xfrm>
            <a:off x="8048187" y="4941505"/>
            <a:ext cx="1153200" cy="684600"/>
          </a:xfrm>
          <a:prstGeom prst="rect">
            <a:avLst/>
          </a:prstGeom>
          <a:noFill/>
          <a:ln>
            <a:noFill/>
          </a:ln>
        </p:spPr>
        <p:txBody>
          <a:bodyPr lIns="64650" tIns="64650" rIns="64650" bIns="64650" anchor="t" anchorCtr="0">
            <a:noAutofit/>
          </a:bodyPr>
          <a:lstStyle/>
          <a:p>
            <a:pPr lvl="0" rtl="0">
              <a:lnSpc>
                <a:spcPct val="90000"/>
              </a:lnSpc>
              <a:spcBef>
                <a:spcPts val="900"/>
              </a:spcBef>
              <a:buClr>
                <a:schemeClr val="dk1"/>
              </a:buClr>
              <a:buSzPct val="47058"/>
              <a:buFont typeface="Arial"/>
              <a:buNone/>
            </a:pPr>
            <a:r>
              <a:rPr lang="en-US" sz="1700">
                <a:solidFill>
                  <a:srgbClr val="00B0F0"/>
                </a:solidFill>
              </a:rPr>
              <a:t>①　　②</a:t>
            </a:r>
          </a:p>
        </p:txBody>
      </p:sp>
    </p:spTree>
    <p:extLst>
      <p:ext uri="{BB962C8B-B14F-4D97-AF65-F5344CB8AC3E}">
        <p14:creationId xmlns:p14="http://schemas.microsoft.com/office/powerpoint/2010/main" val="775984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76566" y="4242459"/>
            <a:ext cx="9138899" cy="1192199"/>
          </a:xfrm>
          <a:prstGeom prst="rect">
            <a:avLst/>
          </a:prstGeom>
        </p:spPr>
        <p:txBody>
          <a:bodyPr lIns="64650" tIns="64650" rIns="64650" bIns="64650" anchor="ctr" anchorCtr="0">
            <a:noAutofit/>
          </a:bodyPr>
          <a:lstStyle/>
          <a:p>
            <a:pPr lvl="0">
              <a:spcBef>
                <a:spcPts val="0"/>
              </a:spcBef>
              <a:buNone/>
            </a:pPr>
            <a:r>
              <a:rPr lang="en-US" dirty="0" err="1"/>
              <a:t>NAOを動かしてみよう</a:t>
            </a:r>
            <a:endParaRPr lang="en-US" dirty="0"/>
          </a:p>
        </p:txBody>
      </p:sp>
      <p:sp>
        <p:nvSpPr>
          <p:cNvPr id="128" name="Shape 12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18</a:t>
            </a:fld>
            <a:endParaRPr lang="en-US"/>
          </a:p>
        </p:txBody>
      </p:sp>
      <p:pic>
        <p:nvPicPr>
          <p:cNvPr id="129" name="Shape 129"/>
          <p:cNvPicPr preferRelativeResize="0"/>
          <p:nvPr/>
        </p:nvPicPr>
        <p:blipFill>
          <a:blip r:embed="rId3">
            <a:alphaModFix/>
          </a:blip>
          <a:stretch>
            <a:fillRect/>
          </a:stretch>
        </p:blipFill>
        <p:spPr>
          <a:xfrm>
            <a:off x="6434770" y="374279"/>
            <a:ext cx="2020454" cy="2693938"/>
          </a:xfrm>
          <a:prstGeom prst="rect">
            <a:avLst/>
          </a:prstGeom>
          <a:noFill/>
          <a:ln>
            <a:noFill/>
          </a:ln>
        </p:spPr>
      </p:pic>
      <p:pic>
        <p:nvPicPr>
          <p:cNvPr id="130" name="Shape 130"/>
          <p:cNvPicPr preferRelativeResize="0"/>
          <p:nvPr/>
        </p:nvPicPr>
        <p:blipFill rotWithShape="1">
          <a:blip r:embed="rId3">
            <a:alphaModFix amt="41000"/>
          </a:blip>
          <a:srcRect l="9765" t="13651" r="9393"/>
          <a:stretch/>
        </p:blipFill>
        <p:spPr>
          <a:xfrm>
            <a:off x="1574259" y="349681"/>
            <a:ext cx="3627536" cy="2743133"/>
          </a:xfrm>
          <a:prstGeom prst="rect">
            <a:avLst/>
          </a:prstGeom>
          <a:noFill/>
          <a:ln>
            <a:noFill/>
          </a:ln>
        </p:spPr>
      </p:pic>
    </p:spTree>
    <p:extLst>
      <p:ext uri="{BB962C8B-B14F-4D97-AF65-F5344CB8AC3E}">
        <p14:creationId xmlns:p14="http://schemas.microsoft.com/office/powerpoint/2010/main" val="975514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76566" y="4242459"/>
            <a:ext cx="9138899" cy="1192199"/>
          </a:xfrm>
          <a:prstGeom prst="rect">
            <a:avLst/>
          </a:prstGeom>
        </p:spPr>
        <p:txBody>
          <a:bodyPr lIns="64650" tIns="64650" rIns="64650" bIns="64650" anchor="ctr" anchorCtr="0">
            <a:noAutofit/>
          </a:bodyPr>
          <a:lstStyle/>
          <a:p>
            <a:pPr lvl="0">
              <a:spcBef>
                <a:spcPts val="0"/>
              </a:spcBef>
              <a:buNone/>
            </a:pPr>
            <a:r>
              <a:rPr lang="en-US" dirty="0" err="1"/>
              <a:t>NAOを動かしてみよう</a:t>
            </a:r>
            <a:endParaRPr lang="en-US" dirty="0"/>
          </a:p>
        </p:txBody>
      </p:sp>
      <p:sp>
        <p:nvSpPr>
          <p:cNvPr id="128" name="Shape 12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19</a:t>
            </a:fld>
            <a:endParaRPr lang="en-US"/>
          </a:p>
        </p:txBody>
      </p:sp>
      <p:pic>
        <p:nvPicPr>
          <p:cNvPr id="129" name="Shape 129"/>
          <p:cNvPicPr preferRelativeResize="0"/>
          <p:nvPr/>
        </p:nvPicPr>
        <p:blipFill>
          <a:blip r:embed="rId3">
            <a:alphaModFix/>
          </a:blip>
          <a:stretch>
            <a:fillRect/>
          </a:stretch>
        </p:blipFill>
        <p:spPr>
          <a:xfrm>
            <a:off x="6434770" y="374279"/>
            <a:ext cx="2020454" cy="2693938"/>
          </a:xfrm>
          <a:prstGeom prst="rect">
            <a:avLst/>
          </a:prstGeom>
          <a:noFill/>
          <a:ln>
            <a:noFill/>
          </a:ln>
        </p:spPr>
      </p:pic>
      <p:pic>
        <p:nvPicPr>
          <p:cNvPr id="130" name="Shape 130"/>
          <p:cNvPicPr preferRelativeResize="0"/>
          <p:nvPr/>
        </p:nvPicPr>
        <p:blipFill rotWithShape="1">
          <a:blip r:embed="rId3">
            <a:alphaModFix amt="41000"/>
          </a:blip>
          <a:srcRect l="9765" t="13651" r="9393"/>
          <a:stretch/>
        </p:blipFill>
        <p:spPr>
          <a:xfrm>
            <a:off x="1574259" y="349681"/>
            <a:ext cx="3627536" cy="2743133"/>
          </a:xfrm>
          <a:prstGeom prst="rect">
            <a:avLst/>
          </a:prstGeom>
          <a:noFill/>
          <a:ln>
            <a:noFill/>
          </a:ln>
        </p:spPr>
      </p:pic>
    </p:spTree>
    <p:extLst>
      <p:ext uri="{BB962C8B-B14F-4D97-AF65-F5344CB8AC3E}">
        <p14:creationId xmlns:p14="http://schemas.microsoft.com/office/powerpoint/2010/main" val="2135093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357867" y="1655146"/>
            <a:ext cx="4981500" cy="5430599"/>
          </a:xfrm>
          <a:prstGeom prst="rect">
            <a:avLst/>
          </a:prstGeom>
        </p:spPr>
        <p:txBody>
          <a:bodyPr lIns="64650" tIns="64650" rIns="64650" bIns="64650" anchor="t" anchorCtr="0">
            <a:noAutofit/>
          </a:bodyPr>
          <a:lstStyle/>
          <a:p>
            <a:pPr marL="0" lvl="0" indent="0" rtl="0">
              <a:lnSpc>
                <a:spcPct val="200000"/>
              </a:lnSpc>
              <a:spcBef>
                <a:spcPts val="0"/>
              </a:spcBef>
              <a:buNone/>
            </a:pPr>
            <a:r>
              <a:rPr lang="en-US" dirty="0"/>
              <a:t>はじめに</a:t>
            </a:r>
          </a:p>
          <a:p>
            <a:pPr marL="317500" lvl="0" indent="-152400" rtl="0">
              <a:lnSpc>
                <a:spcPct val="200000"/>
              </a:lnSpc>
              <a:spcBef>
                <a:spcPts val="0"/>
              </a:spcBef>
            </a:pPr>
            <a:r>
              <a:rPr lang="en-US" dirty="0" err="1"/>
              <a:t>NAOのハードウェア仕様</a:t>
            </a:r>
            <a:endParaRPr lang="en-US" dirty="0"/>
          </a:p>
          <a:p>
            <a:pPr marL="317500" lvl="0" indent="-152400" rtl="0">
              <a:lnSpc>
                <a:spcPct val="200000"/>
              </a:lnSpc>
              <a:spcBef>
                <a:spcPts val="0"/>
              </a:spcBef>
            </a:pPr>
            <a:r>
              <a:rPr lang="en-US" dirty="0" err="1"/>
              <a:t>Choregraphe動作環境</a:t>
            </a:r>
            <a:endParaRPr lang="en-US" dirty="0"/>
          </a:p>
          <a:p>
            <a:pPr marL="317500" lvl="0" indent="-152400" rtl="0">
              <a:lnSpc>
                <a:spcPct val="200000"/>
              </a:lnSpc>
              <a:spcBef>
                <a:spcPts val="0"/>
              </a:spcBef>
            </a:pPr>
            <a:r>
              <a:rPr lang="en-US" dirty="0"/>
              <a:t>接続環境</a:t>
            </a:r>
          </a:p>
          <a:p>
            <a:pPr marL="317500" lvl="0" indent="-152400" rtl="0">
              <a:lnSpc>
                <a:spcPct val="200000"/>
              </a:lnSpc>
              <a:spcBef>
                <a:spcPts val="0"/>
              </a:spcBef>
            </a:pPr>
            <a:r>
              <a:rPr lang="en-US" dirty="0"/>
              <a:t>セッティング</a:t>
            </a:r>
          </a:p>
          <a:p>
            <a:pPr marL="317500" lvl="0" indent="-152400" rtl="0">
              <a:lnSpc>
                <a:spcPct val="200000"/>
              </a:lnSpc>
              <a:spcBef>
                <a:spcPts val="0"/>
              </a:spcBef>
            </a:pPr>
            <a:r>
              <a:rPr lang="en-US" dirty="0"/>
              <a:t>ウインドウ</a:t>
            </a:r>
          </a:p>
          <a:p>
            <a:pPr marL="317500" lvl="0" indent="-152400" rtl="0">
              <a:lnSpc>
                <a:spcPct val="200000"/>
              </a:lnSpc>
              <a:spcBef>
                <a:spcPts val="0"/>
              </a:spcBef>
            </a:pPr>
            <a:r>
              <a:rPr lang="en-US" dirty="0"/>
              <a:t>本書のみかた</a:t>
            </a:r>
          </a:p>
          <a:p>
            <a:pPr marL="0" lvl="0" indent="0" rtl="0">
              <a:lnSpc>
                <a:spcPct val="200000"/>
              </a:lnSpc>
              <a:spcBef>
                <a:spcPts val="0"/>
              </a:spcBef>
              <a:buNone/>
            </a:pPr>
            <a:r>
              <a:rPr lang="en-US" dirty="0" err="1"/>
              <a:t>NAOを動かしてみよう</a:t>
            </a:r>
            <a:endParaRPr lang="en-US" dirty="0"/>
          </a:p>
          <a:p>
            <a:pPr marL="317500" lvl="0" indent="-152400" rtl="0">
              <a:lnSpc>
                <a:spcPct val="200000"/>
              </a:lnSpc>
              <a:spcBef>
                <a:spcPts val="0"/>
              </a:spcBef>
            </a:pPr>
            <a:r>
              <a:rPr lang="en-US" dirty="0"/>
              <a:t>しゃべらせてみよう</a:t>
            </a:r>
          </a:p>
          <a:p>
            <a:pPr marL="317500" lvl="0" indent="-152400" rtl="0">
              <a:lnSpc>
                <a:spcPct val="200000"/>
              </a:lnSpc>
              <a:spcBef>
                <a:spcPts val="0"/>
              </a:spcBef>
            </a:pPr>
            <a:r>
              <a:rPr lang="en-US" dirty="0"/>
              <a:t>動かしてみよう</a:t>
            </a:r>
          </a:p>
        </p:txBody>
      </p:sp>
      <p:sp>
        <p:nvSpPr>
          <p:cNvPr id="34" name="Shape 34"/>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a:spcBef>
                <a:spcPts val="0"/>
              </a:spcBef>
              <a:buNone/>
            </a:pPr>
            <a:endParaRPr dirty="0"/>
          </a:p>
        </p:txBody>
      </p:sp>
      <p:sp>
        <p:nvSpPr>
          <p:cNvPr id="35" name="Shape 35"/>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a:spcBef>
                <a:spcPts val="0"/>
              </a:spcBef>
              <a:buNone/>
            </a:pPr>
            <a:r>
              <a:rPr lang="en-US"/>
              <a:t>もくじ</a:t>
            </a:r>
          </a:p>
        </p:txBody>
      </p:sp>
      <p:sp>
        <p:nvSpPr>
          <p:cNvPr id="36" name="Shape 36"/>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a:t>
            </a:fld>
            <a:endParaRPr lang="en-US"/>
          </a:p>
        </p:txBody>
      </p:sp>
      <p:sp>
        <p:nvSpPr>
          <p:cNvPr id="37" name="Shape 37"/>
          <p:cNvSpPr txBox="1">
            <a:spLocks noGrp="1"/>
          </p:cNvSpPr>
          <p:nvPr>
            <p:ph type="body" idx="1"/>
          </p:nvPr>
        </p:nvSpPr>
        <p:spPr>
          <a:xfrm>
            <a:off x="5417863" y="1655164"/>
            <a:ext cx="4981500" cy="5430600"/>
          </a:xfrm>
          <a:prstGeom prst="rect">
            <a:avLst/>
          </a:prstGeom>
        </p:spPr>
        <p:txBody>
          <a:bodyPr lIns="64650" tIns="64650" rIns="64650" bIns="64650" anchor="t" anchorCtr="0">
            <a:noAutofit/>
          </a:bodyPr>
          <a:lstStyle/>
          <a:p>
            <a:pPr marL="317500" lvl="0" indent="-152400" rtl="0">
              <a:lnSpc>
                <a:spcPct val="200000"/>
              </a:lnSpc>
              <a:spcBef>
                <a:spcPts val="0"/>
              </a:spcBef>
            </a:pPr>
            <a:r>
              <a:rPr lang="en-US" dirty="0"/>
              <a:t>フリ付きでしゃべらせてみよう</a:t>
            </a:r>
          </a:p>
          <a:p>
            <a:pPr marL="317500" lvl="0" indent="-152400" rtl="0">
              <a:lnSpc>
                <a:spcPct val="200000"/>
              </a:lnSpc>
              <a:spcBef>
                <a:spcPts val="0"/>
              </a:spcBef>
            </a:pPr>
            <a:r>
              <a:rPr lang="en-US" dirty="0"/>
              <a:t>顔に反応するボックス</a:t>
            </a:r>
          </a:p>
          <a:p>
            <a:pPr marL="317500" lvl="0" indent="-152400" rtl="0">
              <a:lnSpc>
                <a:spcPct val="200000"/>
              </a:lnSpc>
              <a:spcBef>
                <a:spcPts val="0"/>
              </a:spcBef>
            </a:pPr>
            <a:r>
              <a:rPr lang="en-US" dirty="0" err="1"/>
              <a:t>NAOと対話する</a:t>
            </a:r>
            <a:endParaRPr lang="en-US" dirty="0"/>
          </a:p>
          <a:p>
            <a:pPr marL="317500" lvl="0" indent="-152400" rtl="0">
              <a:lnSpc>
                <a:spcPct val="200000"/>
              </a:lnSpc>
              <a:spcBef>
                <a:spcPts val="0"/>
              </a:spcBef>
            </a:pPr>
            <a:r>
              <a:rPr lang="en-US" dirty="0"/>
              <a:t>タッチセンサを使おう</a:t>
            </a:r>
          </a:p>
          <a:p>
            <a:pPr marL="317500" lvl="0" indent="-152400" rtl="0">
              <a:lnSpc>
                <a:spcPct val="200000"/>
              </a:lnSpc>
              <a:spcBef>
                <a:spcPts val="0"/>
              </a:spcBef>
            </a:pPr>
            <a:r>
              <a:rPr lang="en-US" dirty="0"/>
              <a:t>独自ボックスの作成</a:t>
            </a:r>
          </a:p>
          <a:p>
            <a:pPr marL="317500" lvl="0" indent="-152400" rtl="0">
              <a:lnSpc>
                <a:spcPct val="200000"/>
              </a:lnSpc>
              <a:spcBef>
                <a:spcPts val="0"/>
              </a:spcBef>
            </a:pPr>
            <a:r>
              <a:rPr lang="en-US" dirty="0"/>
              <a:t>条件分岐させてみよう</a:t>
            </a:r>
          </a:p>
          <a:p>
            <a:pPr marL="317500" lvl="0" indent="-152400" rtl="0">
              <a:lnSpc>
                <a:spcPct val="200000"/>
              </a:lnSpc>
              <a:spcBef>
                <a:spcPts val="0"/>
              </a:spcBef>
            </a:pPr>
            <a:r>
              <a:rPr lang="en-US" dirty="0" err="1"/>
              <a:t>Boxの死活処理を知ろう</a:t>
            </a:r>
            <a:endParaRPr lang="en-US" dirty="0"/>
          </a:p>
          <a:p>
            <a:pPr marL="317500" lvl="0" indent="-152400" rtl="0">
              <a:lnSpc>
                <a:spcPct val="200000"/>
              </a:lnSpc>
              <a:spcBef>
                <a:spcPts val="0"/>
              </a:spcBef>
            </a:pPr>
            <a:r>
              <a:rPr lang="en-US" dirty="0"/>
              <a:t>Ex　高度な対話を実現しよう</a:t>
            </a:r>
          </a:p>
          <a:p>
            <a:pPr marL="317500" lvl="0" indent="-152400" rtl="0">
              <a:lnSpc>
                <a:spcPct val="200000"/>
              </a:lnSpc>
              <a:spcBef>
                <a:spcPts val="0"/>
              </a:spcBef>
            </a:pPr>
            <a:r>
              <a:rPr lang="en-US" dirty="0"/>
              <a:t>Ex　</a:t>
            </a:r>
            <a:r>
              <a:rPr lang="en-US" dirty="0" err="1" smtClean="0"/>
              <a:t>Pythonプログラミングをしてみよう</a:t>
            </a:r>
            <a:endParaRPr lang="en-US" dirty="0"/>
          </a:p>
        </p:txBody>
      </p:sp>
    </p:spTree>
    <p:extLst>
      <p:ext uri="{BB962C8B-B14F-4D97-AF65-F5344CB8AC3E}">
        <p14:creationId xmlns:p14="http://schemas.microsoft.com/office/powerpoint/2010/main" val="2069458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76566" y="4242459"/>
            <a:ext cx="9138899" cy="1192199"/>
          </a:xfrm>
          <a:prstGeom prst="rect">
            <a:avLst/>
          </a:prstGeom>
        </p:spPr>
        <p:txBody>
          <a:bodyPr lIns="64650" tIns="64650" rIns="64650" bIns="64650" anchor="ctr" anchorCtr="0">
            <a:noAutofit/>
          </a:bodyPr>
          <a:lstStyle/>
          <a:p>
            <a:pPr lvl="0">
              <a:spcBef>
                <a:spcPts val="0"/>
              </a:spcBef>
              <a:buNone/>
            </a:pPr>
            <a:r>
              <a:rPr lang="en-US" dirty="0" err="1"/>
              <a:t>NAOを動かしてみよう</a:t>
            </a:r>
            <a:endParaRPr lang="en-US" dirty="0"/>
          </a:p>
        </p:txBody>
      </p:sp>
      <p:sp>
        <p:nvSpPr>
          <p:cNvPr id="128" name="Shape 12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20</a:t>
            </a:fld>
            <a:endParaRPr lang="en-US"/>
          </a:p>
        </p:txBody>
      </p:sp>
      <p:pic>
        <p:nvPicPr>
          <p:cNvPr id="129" name="Shape 129"/>
          <p:cNvPicPr preferRelativeResize="0"/>
          <p:nvPr/>
        </p:nvPicPr>
        <p:blipFill>
          <a:blip r:embed="rId3">
            <a:alphaModFix/>
          </a:blip>
          <a:stretch>
            <a:fillRect/>
          </a:stretch>
        </p:blipFill>
        <p:spPr>
          <a:xfrm>
            <a:off x="6434770" y="374279"/>
            <a:ext cx="2020454" cy="2693938"/>
          </a:xfrm>
          <a:prstGeom prst="rect">
            <a:avLst/>
          </a:prstGeom>
          <a:noFill/>
          <a:ln>
            <a:noFill/>
          </a:ln>
        </p:spPr>
      </p:pic>
      <p:pic>
        <p:nvPicPr>
          <p:cNvPr id="130" name="Shape 130"/>
          <p:cNvPicPr preferRelativeResize="0"/>
          <p:nvPr/>
        </p:nvPicPr>
        <p:blipFill rotWithShape="1">
          <a:blip r:embed="rId3">
            <a:alphaModFix amt="41000"/>
          </a:blip>
          <a:srcRect l="9765" t="13651" r="9393"/>
          <a:stretch/>
        </p:blipFill>
        <p:spPr>
          <a:xfrm>
            <a:off x="1574259" y="349681"/>
            <a:ext cx="3627536" cy="2743133"/>
          </a:xfrm>
          <a:prstGeom prst="rect">
            <a:avLst/>
          </a:prstGeom>
          <a:noFill/>
          <a:ln>
            <a:noFill/>
          </a:ln>
        </p:spPr>
      </p:pic>
    </p:spTree>
    <p:extLst>
      <p:ext uri="{BB962C8B-B14F-4D97-AF65-F5344CB8AC3E}">
        <p14:creationId xmlns:p14="http://schemas.microsoft.com/office/powerpoint/2010/main" val="540783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dirty="0" err="1"/>
              <a:t>Sayボックス</a:t>
            </a:r>
            <a:endParaRPr lang="en-US" dirty="0"/>
          </a:p>
        </p:txBody>
      </p:sp>
      <p:sp>
        <p:nvSpPr>
          <p:cNvPr id="136" name="Shape 136"/>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ボックスライブラリーから「</a:t>
            </a:r>
            <a:r>
              <a:rPr lang="en-US" sz="1700" b="0" i="0" u="none" strike="noStrike" cap="none" dirty="0" err="1">
                <a:solidFill>
                  <a:srgbClr val="00B0F0"/>
                </a:solidFill>
                <a:sym typeface="Arial"/>
              </a:rPr>
              <a:t>Say</a:t>
            </a:r>
            <a:r>
              <a:rPr lang="en-US" sz="1700" b="0" i="0" u="none" strike="noStrike" cap="none" dirty="0" err="1">
                <a:solidFill>
                  <a:srgbClr val="1E4E79"/>
                </a:solidFill>
                <a:sym typeface="Arial"/>
              </a:rPr>
              <a:t>」と書かれた文字をクリックしたまま動かし</a:t>
            </a:r>
            <a:endParaRPr lang="en-US"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フローダイアグラムの上で放します。そうすると「</a:t>
            </a:r>
            <a:r>
              <a:rPr lang="en-US" sz="1700" b="0" i="0" u="none" strike="noStrike" cap="none" dirty="0" err="1">
                <a:solidFill>
                  <a:srgbClr val="00B0F0"/>
                </a:solidFill>
                <a:sym typeface="Arial"/>
              </a:rPr>
              <a:t>Say</a:t>
            </a:r>
            <a:r>
              <a:rPr lang="en-US" sz="1700" b="0" i="0" u="none" strike="noStrike" cap="none" dirty="0" err="1">
                <a:solidFill>
                  <a:srgbClr val="1E4E79"/>
                </a:solidFill>
                <a:sym typeface="Arial"/>
              </a:rPr>
              <a:t>」のボックスが出現します</a:t>
            </a:r>
            <a:r>
              <a:rPr lang="en-US" dirty="0">
                <a:solidFill>
                  <a:srgbClr val="1E4E79"/>
                </a:solidFill>
              </a:rPr>
              <a:t>。</a:t>
            </a:r>
          </a:p>
          <a:p>
            <a:pPr marL="0" marR="0" lvl="0" indent="0" algn="l" rtl="0">
              <a:lnSpc>
                <a:spcPct val="100000"/>
              </a:lnSpc>
              <a:spcBef>
                <a:spcPts val="0"/>
              </a:spcBef>
              <a:spcAft>
                <a:spcPts val="0"/>
              </a:spcAft>
              <a:buClr>
                <a:schemeClr val="dk1"/>
              </a:buClr>
              <a:buSzPct val="25000"/>
              <a:buFont typeface="Arial"/>
              <a:buNone/>
            </a:pPr>
            <a:r>
              <a:rPr lang="en-US" dirty="0">
                <a:solidFill>
                  <a:srgbClr val="1E4E79"/>
                </a:solidFill>
              </a:rPr>
              <a:t>「</a:t>
            </a:r>
            <a:r>
              <a:rPr lang="en-US" dirty="0" err="1">
                <a:solidFill>
                  <a:srgbClr val="1E4E79"/>
                </a:solidFill>
              </a:rPr>
              <a:t>Say」ボックスはNAOに</a:t>
            </a:r>
            <a:r>
              <a:rPr lang="en-US" dirty="0" err="1">
                <a:solidFill>
                  <a:srgbClr val="00B0F0"/>
                </a:solidFill>
              </a:rPr>
              <a:t>しゃべらせる命令が含まれたボックス</a:t>
            </a:r>
            <a:r>
              <a:rPr lang="en-US" dirty="0" err="1">
                <a:solidFill>
                  <a:srgbClr val="1E4E79"/>
                </a:solidFill>
              </a:rPr>
              <a:t>です</a:t>
            </a:r>
            <a:r>
              <a:rPr lang="en-US" dirty="0">
                <a:solidFill>
                  <a:srgbClr val="1E4E79"/>
                </a:solidFill>
              </a:rPr>
              <a:t>。</a:t>
            </a:r>
          </a:p>
          <a:p>
            <a:pPr marL="0" marR="0" lvl="0" indent="0" algn="l" rtl="0">
              <a:lnSpc>
                <a:spcPct val="100000"/>
              </a:lnSpc>
              <a:spcBef>
                <a:spcPts val="0"/>
              </a:spcBef>
              <a:spcAft>
                <a:spcPts val="0"/>
              </a:spcAft>
              <a:buClr>
                <a:schemeClr val="dk1"/>
              </a:buClr>
              <a:buSzPct val="25000"/>
              <a:buFont typeface="Arial"/>
              <a:buNone/>
            </a:pPr>
            <a:endParaRPr dirty="0">
              <a:solidFill>
                <a:srgbClr val="1E4E79"/>
              </a:solidFill>
            </a:endParaRPr>
          </a:p>
          <a:p>
            <a:pPr marL="0" marR="0" lvl="0" indent="0" algn="l" rtl="0">
              <a:lnSpc>
                <a:spcPct val="100000"/>
              </a:lnSpc>
              <a:spcBef>
                <a:spcPts val="0"/>
              </a:spcBef>
              <a:spcAft>
                <a:spcPts val="0"/>
              </a:spcAft>
              <a:buClr>
                <a:schemeClr val="dk1"/>
              </a:buClr>
              <a:buSzPct val="25000"/>
              <a:buFont typeface="Arial"/>
              <a:buNone/>
            </a:pPr>
            <a:r>
              <a:rPr lang="en-US" dirty="0">
                <a:solidFill>
                  <a:srgbClr val="1E4E79"/>
                </a:solidFill>
              </a:rPr>
              <a:t>同様に、「Set </a:t>
            </a:r>
            <a:r>
              <a:rPr lang="en-US" dirty="0" err="1">
                <a:solidFill>
                  <a:srgbClr val="1E4E79"/>
                </a:solidFill>
              </a:rPr>
              <a:t>Language」ボックスも配置してみましょう</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chemeClr val="dk1"/>
              </a:buClr>
              <a:buSzPct val="25000"/>
              <a:buFont typeface="Arial"/>
              <a:buNone/>
            </a:pPr>
            <a:r>
              <a:rPr lang="en-US" dirty="0">
                <a:solidFill>
                  <a:srgbClr val="1E4E79"/>
                </a:solidFill>
              </a:rPr>
              <a:t>「Set </a:t>
            </a:r>
            <a:r>
              <a:rPr lang="en-US" dirty="0" err="1">
                <a:solidFill>
                  <a:srgbClr val="1E4E79"/>
                </a:solidFill>
              </a:rPr>
              <a:t>Language」ボックスは、ロボットの</a:t>
            </a:r>
            <a:r>
              <a:rPr lang="en-US" dirty="0" err="1">
                <a:solidFill>
                  <a:srgbClr val="00B0F0"/>
                </a:solidFill>
              </a:rPr>
              <a:t>言語モードを変更する命令が含まれたボックス</a:t>
            </a:r>
            <a:r>
              <a:rPr lang="en-US" dirty="0" err="1">
                <a:solidFill>
                  <a:srgbClr val="1E4E79"/>
                </a:solidFill>
              </a:rPr>
              <a:t>です</a:t>
            </a:r>
            <a:r>
              <a:rPr lang="en-US" dirty="0">
                <a:solidFill>
                  <a:srgbClr val="1E4E79"/>
                </a:solidFill>
              </a:rPr>
              <a:t>。</a:t>
            </a:r>
          </a:p>
          <a:p>
            <a:pPr marL="0" marR="0" lvl="0" indent="0" algn="l" rtl="0">
              <a:lnSpc>
                <a:spcPct val="100000"/>
              </a:lnSpc>
              <a:spcBef>
                <a:spcPts val="0"/>
              </a:spcBef>
              <a:spcAft>
                <a:spcPts val="0"/>
              </a:spcAft>
              <a:buClr>
                <a:schemeClr val="dk1"/>
              </a:buClr>
              <a:buSzPct val="25000"/>
              <a:buFont typeface="Arial"/>
              <a:buNone/>
            </a:pPr>
            <a:r>
              <a:rPr lang="en-US" dirty="0">
                <a:solidFill>
                  <a:srgbClr val="1E4E79"/>
                </a:solidFill>
              </a:rPr>
              <a:t>これを使用して、NAOは最大19ヶ国語もの言語を話すことが出来ます！</a:t>
            </a:r>
          </a:p>
        </p:txBody>
      </p:sp>
      <p:sp>
        <p:nvSpPr>
          <p:cNvPr id="137" name="Shape 137"/>
          <p:cNvSpPr txBox="1">
            <a:spLocks noGrp="1"/>
          </p:cNvSpPr>
          <p:nvPr>
            <p:ph type="subTitle" idx="2"/>
          </p:nvPr>
        </p:nvSpPr>
        <p:spPr>
          <a:xfrm>
            <a:off x="685433" y="35547"/>
            <a:ext cx="9336299" cy="936000"/>
          </a:xfrm>
          <a:prstGeom prst="rect">
            <a:avLst/>
          </a:prstGeom>
          <a:noFill/>
          <a:ln>
            <a:noFill/>
          </a:ln>
        </p:spPr>
        <p:txBody>
          <a:bodyPr lIns="87050" tIns="87050" rIns="87050" bIns="87050" anchor="ctr" anchorCtr="0">
            <a:noAutofit/>
          </a:bodyPr>
          <a:lstStyle/>
          <a:p>
            <a:pPr marL="215900" marR="0" lvl="0" indent="-50800" algn="ctr" rtl="0">
              <a:lnSpc>
                <a:spcPct val="90000"/>
              </a:lnSpc>
              <a:spcBef>
                <a:spcPts val="0"/>
              </a:spcBef>
              <a:spcAft>
                <a:spcPts val="0"/>
              </a:spcAft>
              <a:buClr>
                <a:schemeClr val="dk1"/>
              </a:buClr>
              <a:buSzPct val="25000"/>
              <a:buFont typeface="Arial"/>
              <a:buNone/>
            </a:pPr>
            <a:r>
              <a:rPr lang="en-US"/>
              <a:t>しゃべらせてみよう</a:t>
            </a:r>
          </a:p>
        </p:txBody>
      </p:sp>
      <p:sp>
        <p:nvSpPr>
          <p:cNvPr id="138" name="Shape 13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21</a:t>
            </a:fld>
            <a:endParaRPr lang="en-US"/>
          </a:p>
        </p:txBody>
      </p:sp>
      <p:pic>
        <p:nvPicPr>
          <p:cNvPr id="139" name="Shape 139"/>
          <p:cNvPicPr preferRelativeResize="0"/>
          <p:nvPr/>
        </p:nvPicPr>
        <p:blipFill>
          <a:blip r:embed="rId3">
            <a:alphaModFix/>
          </a:blip>
          <a:stretch>
            <a:fillRect/>
          </a:stretch>
        </p:blipFill>
        <p:spPr>
          <a:xfrm>
            <a:off x="2572214" y="3654053"/>
            <a:ext cx="5562068" cy="3476292"/>
          </a:xfrm>
          <a:prstGeom prst="rect">
            <a:avLst/>
          </a:prstGeom>
          <a:noFill/>
          <a:ln>
            <a:noFill/>
          </a:ln>
        </p:spPr>
      </p:pic>
      <p:pic>
        <p:nvPicPr>
          <p:cNvPr id="140" name="Shape 140"/>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141" name="Shape 141"/>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955541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a:t>アプリケーションの実行</a:t>
            </a:r>
          </a:p>
        </p:txBody>
      </p:sp>
      <p:sp>
        <p:nvSpPr>
          <p:cNvPr id="147" name="Shape 147"/>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フローダイアグラムの</a:t>
            </a:r>
            <a:r>
              <a:rPr lang="en-US" dirty="0"/>
              <a:t>左側の</a:t>
            </a:r>
            <a:r>
              <a:rPr lang="en-US" dirty="0">
                <a:solidFill>
                  <a:srgbClr val="00B0F0"/>
                </a:solidFill>
              </a:rPr>
              <a:t>①</a:t>
            </a:r>
            <a:r>
              <a:rPr lang="en-US" sz="1700" b="0" i="0" u="none" strike="noStrike" cap="none" dirty="0">
                <a:solidFill>
                  <a:srgbClr val="1E4E79"/>
                </a:solidFill>
                <a:sym typeface="Arial"/>
              </a:rPr>
              <a:t>が書かれた所をクリックしたまま</a:t>
            </a:r>
          </a:p>
          <a:p>
            <a:pPr marL="0" marR="0" lvl="0" indent="0" algn="l" rtl="0">
              <a:lnSpc>
                <a:spcPct val="100000"/>
              </a:lnSpc>
              <a:spcBef>
                <a:spcPts val="0"/>
              </a:spcBef>
              <a:spcAft>
                <a:spcPts val="0"/>
              </a:spcAft>
              <a:buClr>
                <a:schemeClr val="dk1"/>
              </a:buClr>
              <a:buSzPct val="25000"/>
              <a:buFont typeface="Arial"/>
              <a:buNone/>
            </a:pPr>
            <a:r>
              <a:rPr lang="en-US" dirty="0"/>
              <a:t>Set </a:t>
            </a:r>
            <a:r>
              <a:rPr lang="en-US" dirty="0" err="1"/>
              <a:t>Language</a:t>
            </a:r>
            <a:r>
              <a:rPr lang="en-US" sz="1700" b="0" i="0" u="none" strike="noStrike" cap="none" dirty="0" err="1">
                <a:solidFill>
                  <a:srgbClr val="1E4E79"/>
                </a:solidFill>
                <a:sym typeface="Arial"/>
              </a:rPr>
              <a:t>ボックスの</a:t>
            </a:r>
            <a:r>
              <a:rPr lang="en-US" dirty="0">
                <a:solidFill>
                  <a:srgbClr val="00B0F0"/>
                </a:solidFill>
              </a:rPr>
              <a:t>②</a:t>
            </a:r>
            <a:r>
              <a:rPr lang="en-US" dirty="0"/>
              <a:t>（</a:t>
            </a:r>
            <a:r>
              <a:rPr lang="en-US" dirty="0">
                <a:solidFill>
                  <a:srgbClr val="00B0F0"/>
                </a:solidFill>
              </a:rPr>
              <a:t>Set </a:t>
            </a:r>
            <a:r>
              <a:rPr lang="en-US" dirty="0" err="1">
                <a:solidFill>
                  <a:srgbClr val="00B0F0"/>
                </a:solidFill>
              </a:rPr>
              <a:t>Languageボックスの入力</a:t>
            </a:r>
            <a:r>
              <a:rPr lang="en-US" dirty="0" err="1"/>
              <a:t>）</a:t>
            </a:r>
            <a:r>
              <a:rPr lang="en-US" sz="1700" b="0" i="0" u="none" strike="noStrike" cap="none" dirty="0" err="1">
                <a:solidFill>
                  <a:srgbClr val="1E4E79"/>
                </a:solidFill>
                <a:sym typeface="Arial"/>
              </a:rPr>
              <a:t>の所まで</a:t>
            </a:r>
            <a:r>
              <a:rPr lang="en-US" dirty="0" err="1"/>
              <a:t>線</a:t>
            </a:r>
            <a:r>
              <a:rPr lang="en-US" sz="1700" b="0" i="0" u="none" strike="noStrike" cap="none" dirty="0" err="1">
                <a:solidFill>
                  <a:srgbClr val="1E4E79"/>
                </a:solidFill>
                <a:sym typeface="Arial"/>
              </a:rPr>
              <a:t>をつなげます</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r>
              <a:rPr lang="en-US" dirty="0" err="1"/>
              <a:t>次にSet</a:t>
            </a:r>
            <a:r>
              <a:rPr lang="en-US" dirty="0"/>
              <a:t> </a:t>
            </a:r>
            <a:r>
              <a:rPr lang="en-US" dirty="0" err="1"/>
              <a:t>Language</a:t>
            </a:r>
            <a:r>
              <a:rPr lang="en-US" sz="1700" b="0" i="0" u="none" strike="noStrike" cap="none" dirty="0" err="1">
                <a:solidFill>
                  <a:srgbClr val="1E4E79"/>
                </a:solidFill>
                <a:sym typeface="Arial"/>
              </a:rPr>
              <a:t>ボックスの</a:t>
            </a:r>
            <a:r>
              <a:rPr lang="en-US" dirty="0">
                <a:solidFill>
                  <a:srgbClr val="00B0F0"/>
                </a:solidFill>
              </a:rPr>
              <a:t>③</a:t>
            </a:r>
            <a:r>
              <a:rPr lang="en-US" dirty="0"/>
              <a:t>（</a:t>
            </a:r>
            <a:r>
              <a:rPr lang="en-US" dirty="0">
                <a:solidFill>
                  <a:srgbClr val="00B0F0"/>
                </a:solidFill>
              </a:rPr>
              <a:t>Set </a:t>
            </a:r>
            <a:r>
              <a:rPr lang="en-US" dirty="0" err="1">
                <a:solidFill>
                  <a:srgbClr val="00B0F0"/>
                </a:solidFill>
              </a:rPr>
              <a:t>Languageボックスの出力</a:t>
            </a:r>
            <a:r>
              <a:rPr lang="en-US" dirty="0" err="1"/>
              <a:t>）</a:t>
            </a:r>
            <a:r>
              <a:rPr lang="en-US" sz="1700" b="0" i="0" u="none" strike="noStrike" cap="none" dirty="0" err="1">
                <a:solidFill>
                  <a:srgbClr val="1E4E79"/>
                </a:solidFill>
                <a:sym typeface="Arial"/>
              </a:rPr>
              <a:t>からSay</a:t>
            </a:r>
            <a:r>
              <a:rPr lang="en-US" dirty="0" err="1"/>
              <a:t>ボックスの④まで</a:t>
            </a:r>
            <a:endParaRPr lang="en-US" dirty="0"/>
          </a:p>
          <a:p>
            <a:pPr marL="0" marR="0" lvl="0" indent="0" algn="l" rtl="0">
              <a:lnSpc>
                <a:spcPct val="100000"/>
              </a:lnSpc>
              <a:spcBef>
                <a:spcPts val="0"/>
              </a:spcBef>
              <a:spcAft>
                <a:spcPts val="0"/>
              </a:spcAft>
              <a:buClr>
                <a:schemeClr val="dk1"/>
              </a:buClr>
              <a:buSzPct val="25000"/>
              <a:buFont typeface="Arial"/>
              <a:buNone/>
            </a:pPr>
            <a:r>
              <a:rPr lang="en-US" dirty="0"/>
              <a:t>つなげます。</a:t>
            </a:r>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r>
              <a:rPr lang="en-US" dirty="0" err="1"/>
              <a:t>同様にSayボックスの</a:t>
            </a:r>
            <a:r>
              <a:rPr lang="en-US" dirty="0" err="1">
                <a:solidFill>
                  <a:srgbClr val="00B0F0"/>
                </a:solidFill>
              </a:rPr>
              <a:t>⑤</a:t>
            </a:r>
            <a:r>
              <a:rPr lang="en-US" dirty="0" err="1"/>
              <a:t>と</a:t>
            </a:r>
            <a:r>
              <a:rPr lang="en-US" sz="1700" b="0" i="0" u="none" strike="noStrike" cap="none" dirty="0" err="1">
                <a:solidFill>
                  <a:srgbClr val="1E4E79"/>
                </a:solidFill>
                <a:sym typeface="Arial"/>
              </a:rPr>
              <a:t>フローダイアグラムの</a:t>
            </a:r>
            <a:r>
              <a:rPr lang="en-US" dirty="0" err="1"/>
              <a:t>右側の</a:t>
            </a:r>
            <a:r>
              <a:rPr lang="en-US" dirty="0" err="1">
                <a:solidFill>
                  <a:srgbClr val="00B0F0"/>
                </a:solidFill>
              </a:rPr>
              <a:t>⑤</a:t>
            </a:r>
            <a:r>
              <a:rPr lang="en-US" dirty="0" err="1"/>
              <a:t>の所まで線をつなげます</a:t>
            </a:r>
            <a:r>
              <a:rPr lang="en-US" dirty="0"/>
              <a:t>。</a:t>
            </a:r>
          </a:p>
          <a:p>
            <a:pPr marL="215900" marR="0" lvl="0" indent="-508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148" name="Shape 148"/>
          <p:cNvSpPr txBox="1"/>
          <p:nvPr/>
        </p:nvSpPr>
        <p:spPr>
          <a:xfrm>
            <a:off x="6141765" y="3866828"/>
            <a:ext cx="4138200" cy="4115699"/>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dirty="0" err="1">
                <a:solidFill>
                  <a:srgbClr val="1E4E79"/>
                </a:solidFill>
                <a:latin typeface="MS Gothic" charset="-128"/>
                <a:ea typeface="MS Gothic" charset="-128"/>
                <a:cs typeface="MS Gothic" charset="-128"/>
              </a:rPr>
              <a:t>そして、Set</a:t>
            </a:r>
            <a:r>
              <a:rPr lang="en-US" sz="1700" dirty="0">
                <a:solidFill>
                  <a:srgbClr val="1E4E79"/>
                </a:solidFill>
                <a:latin typeface="MS Gothic" charset="-128"/>
                <a:ea typeface="MS Gothic" charset="-128"/>
                <a:cs typeface="MS Gothic" charset="-128"/>
              </a:rPr>
              <a:t> </a:t>
            </a:r>
            <a:r>
              <a:rPr lang="en-US" sz="1700" dirty="0" err="1">
                <a:solidFill>
                  <a:srgbClr val="1E4E79"/>
                </a:solidFill>
                <a:latin typeface="MS Gothic" charset="-128"/>
                <a:ea typeface="MS Gothic" charset="-128"/>
                <a:cs typeface="MS Gothic" charset="-128"/>
              </a:rPr>
              <a:t>Languageの</a:t>
            </a:r>
            <a:r>
              <a:rPr lang="en-US" sz="1700" dirty="0">
                <a:solidFill>
                  <a:srgbClr val="00B0F0"/>
                </a:solidFill>
                <a:latin typeface="MS Gothic" charset="-128"/>
                <a:ea typeface="MS Gothic" charset="-128"/>
                <a:cs typeface="MS Gothic" charset="-128"/>
              </a:rPr>
              <a:t>⑥</a:t>
            </a:r>
            <a:r>
              <a:rPr lang="en-US" sz="1700" dirty="0">
                <a:solidFill>
                  <a:srgbClr val="1E4E79"/>
                </a:solidFill>
                <a:latin typeface="MS Gothic" charset="-128"/>
                <a:ea typeface="MS Gothic" charset="-128"/>
                <a:cs typeface="MS Gothic" charset="-128"/>
              </a:rPr>
              <a:t>（</a:t>
            </a:r>
            <a:r>
              <a:rPr lang="en-US" sz="1700" dirty="0">
                <a:solidFill>
                  <a:srgbClr val="00B0F0"/>
                </a:solidFill>
                <a:latin typeface="MS Gothic" charset="-128"/>
                <a:ea typeface="MS Gothic" charset="-128"/>
                <a:cs typeface="MS Gothic" charset="-128"/>
              </a:rPr>
              <a:t>パラメータボタン</a:t>
            </a:r>
            <a:r>
              <a:rPr lang="en-US" sz="1700" dirty="0">
                <a:solidFill>
                  <a:srgbClr val="1E4E79"/>
                </a:solidFill>
                <a:latin typeface="MS Gothic" charset="-128"/>
                <a:ea typeface="MS Gothic" charset="-128"/>
                <a:cs typeface="MS Gothic" charset="-128"/>
              </a:rPr>
              <a:t>）をクリックすると、パラメータ設定ウィンドウが表示されます。</a:t>
            </a:r>
          </a:p>
          <a:p>
            <a:pPr marL="0" marR="0" lvl="0" indent="0" algn="l" rtl="0">
              <a:lnSpc>
                <a:spcPct val="100000"/>
              </a:lnSpc>
              <a:spcBef>
                <a:spcPts val="0"/>
              </a:spcBef>
              <a:spcAft>
                <a:spcPts val="0"/>
              </a:spcAft>
              <a:buClr>
                <a:srgbClr val="1E4E79"/>
              </a:buClr>
              <a:buSzPct val="25000"/>
              <a:buFont typeface="Arial"/>
              <a:buNone/>
            </a:pPr>
            <a:r>
              <a:rPr lang="en-US" sz="1700" dirty="0" err="1">
                <a:solidFill>
                  <a:srgbClr val="1E4E79"/>
                </a:solidFill>
                <a:latin typeface="MS Gothic" charset="-128"/>
                <a:ea typeface="MS Gothic" charset="-128"/>
                <a:cs typeface="MS Gothic" charset="-128"/>
              </a:rPr>
              <a:t>Languageの項目をJapaneseに変更してOKを押します</a:t>
            </a:r>
            <a:r>
              <a:rPr lang="en-US" sz="1700" dirty="0">
                <a:solidFill>
                  <a:srgbClr val="1E4E79"/>
                </a:solidFill>
                <a:latin typeface="MS Gothic" charset="-128"/>
                <a:ea typeface="MS Gothic" charset="-128"/>
                <a:cs typeface="MS Gothic" charset="-128"/>
              </a:rPr>
              <a:t>。</a:t>
            </a:r>
          </a:p>
          <a:p>
            <a:pPr marL="0" marR="0" lvl="0" indent="0" algn="l" rtl="0">
              <a:lnSpc>
                <a:spcPct val="100000"/>
              </a:lnSpc>
              <a:spcBef>
                <a:spcPts val="0"/>
              </a:spcBef>
              <a:spcAft>
                <a:spcPts val="0"/>
              </a:spcAft>
              <a:buClr>
                <a:srgbClr val="1E4E79"/>
              </a:buClr>
              <a:buFont typeface="Arial"/>
              <a:buNone/>
            </a:pPr>
            <a:endParaRPr sz="1700" dirty="0">
              <a:solidFill>
                <a:srgbClr val="1E4E79"/>
              </a:solidFill>
              <a:latin typeface="MS Gothic" charset="-128"/>
              <a:ea typeface="MS Gothic" charset="-128"/>
              <a:cs typeface="MS Gothic" charset="-128"/>
            </a:endParaRPr>
          </a:p>
          <a:p>
            <a:pPr marL="0" marR="0" lvl="0" indent="0" algn="l" rtl="0">
              <a:lnSpc>
                <a:spcPct val="100000"/>
              </a:lnSpc>
              <a:spcBef>
                <a:spcPts val="0"/>
              </a:spcBef>
              <a:spcAft>
                <a:spcPts val="0"/>
              </a:spcAft>
              <a:buClr>
                <a:srgbClr val="1E4E79"/>
              </a:buClr>
              <a:buSzPct val="25000"/>
              <a:buFont typeface="Arial"/>
              <a:buNone/>
            </a:pPr>
            <a:r>
              <a:rPr lang="en-US" sz="1700" dirty="0">
                <a:solidFill>
                  <a:srgbClr val="1E4E79"/>
                </a:solidFill>
                <a:latin typeface="MS Gothic" charset="-128"/>
                <a:ea typeface="MS Gothic" charset="-128"/>
                <a:cs typeface="MS Gothic" charset="-128"/>
              </a:rPr>
              <a:t>最後に</a:t>
            </a:r>
            <a:r>
              <a:rPr lang="en-US" sz="1700" b="0" i="0" u="none" strike="noStrike" cap="none" dirty="0">
                <a:solidFill>
                  <a:srgbClr val="1E4E79"/>
                </a:solidFill>
                <a:latin typeface="MS Gothic" charset="-128"/>
                <a:ea typeface="MS Gothic" charset="-128"/>
                <a:cs typeface="MS Gothic" charset="-128"/>
                <a:sym typeface="Arial"/>
              </a:rPr>
              <a:t>ツールバーの</a:t>
            </a:r>
            <a:r>
              <a:rPr lang="en-US" sz="1700" dirty="0">
                <a:solidFill>
                  <a:srgbClr val="00B0F0"/>
                </a:solidFill>
                <a:latin typeface="MS Gothic" charset="-128"/>
                <a:ea typeface="MS Gothic" charset="-128"/>
                <a:cs typeface="MS Gothic" charset="-128"/>
              </a:rPr>
              <a:t>再生ボタン</a:t>
            </a:r>
            <a:r>
              <a:rPr lang="en-US" sz="1700" dirty="0">
                <a:solidFill>
                  <a:srgbClr val="445588"/>
                </a:solidFill>
                <a:latin typeface="MS Gothic" charset="-128"/>
                <a:ea typeface="MS Gothic" charset="-128"/>
                <a:cs typeface="MS Gothic" charset="-128"/>
              </a:rPr>
              <a:t>（</a:t>
            </a:r>
            <a:r>
              <a:rPr lang="en-US" sz="1700" dirty="0">
                <a:solidFill>
                  <a:srgbClr val="00B0F0"/>
                </a:solidFill>
                <a:latin typeface="MS Gothic" charset="-128"/>
                <a:ea typeface="MS Gothic" charset="-128"/>
                <a:cs typeface="MS Gothic" charset="-128"/>
              </a:rPr>
              <a:t>ロボットにアップロードして再生</a:t>
            </a:r>
            <a:r>
              <a:rPr lang="en-US" sz="1700" dirty="0">
                <a:solidFill>
                  <a:srgbClr val="445588"/>
                </a:solidFill>
                <a:latin typeface="MS Gothic" charset="-128"/>
                <a:ea typeface="MS Gothic" charset="-128"/>
                <a:cs typeface="MS Gothic" charset="-128"/>
              </a:rPr>
              <a:t>）</a:t>
            </a:r>
            <a:r>
              <a:rPr lang="en-US" sz="1700" b="0" i="0" u="none" strike="noStrike" cap="none" dirty="0">
                <a:solidFill>
                  <a:srgbClr val="1E4E79"/>
                </a:solidFill>
                <a:latin typeface="MS Gothic" charset="-128"/>
                <a:ea typeface="MS Gothic" charset="-128"/>
                <a:cs typeface="MS Gothic" charset="-128"/>
                <a:sym typeface="Arial"/>
              </a:rPr>
              <a:t>を押</a:t>
            </a:r>
            <a:r>
              <a:rPr lang="en-US" sz="1700" dirty="0">
                <a:solidFill>
                  <a:srgbClr val="1E4E79"/>
                </a:solidFill>
                <a:latin typeface="MS Gothic" charset="-128"/>
                <a:ea typeface="MS Gothic" charset="-128"/>
                <a:cs typeface="MS Gothic" charset="-128"/>
              </a:rPr>
              <a:t>して</a:t>
            </a:r>
            <a:r>
              <a:rPr lang="en-US" sz="1700" b="0" i="0" u="none" strike="noStrike" cap="none" dirty="0">
                <a:solidFill>
                  <a:srgbClr val="1E4E79"/>
                </a:solidFill>
                <a:latin typeface="MS Gothic" charset="-128"/>
                <a:ea typeface="MS Gothic" charset="-128"/>
                <a:cs typeface="MS Gothic" charset="-128"/>
                <a:sym typeface="Arial"/>
              </a:rPr>
              <a:t>実行します。</a:t>
            </a:r>
          </a:p>
          <a:p>
            <a:pPr marL="0" marR="0" lvl="0" indent="0" algn="l" rtl="0">
              <a:lnSpc>
                <a:spcPct val="100000"/>
              </a:lnSpc>
              <a:spcBef>
                <a:spcPts val="0"/>
              </a:spcBef>
              <a:spcAft>
                <a:spcPts val="0"/>
              </a:spcAft>
              <a:buClr>
                <a:srgbClr val="1E4E79"/>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プログラムが実行されると</a:t>
            </a: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「こんにちは」</a:t>
            </a:r>
            <a:r>
              <a:rPr lang="en-US" sz="1700" b="0" i="0" u="none" strike="noStrike" cap="none" dirty="0" smtClean="0">
                <a:solidFill>
                  <a:srgbClr val="1E4E79"/>
                </a:solidFill>
                <a:latin typeface="MS Gothic" charset="-128"/>
                <a:ea typeface="MS Gothic" charset="-128"/>
                <a:cs typeface="MS Gothic" charset="-128"/>
                <a:sym typeface="Arial"/>
              </a:rPr>
              <a:t>と聞こえ</a:t>
            </a:r>
            <a:r>
              <a:rPr lang="ja-JP" altLang="en-US" sz="1700" b="0" i="0" u="none" strike="noStrike" cap="none" dirty="0" smtClean="0">
                <a:solidFill>
                  <a:srgbClr val="1E4E79"/>
                </a:solidFill>
                <a:latin typeface="MS Gothic" charset="-128"/>
                <a:ea typeface="MS Gothic" charset="-128"/>
                <a:cs typeface="MS Gothic" charset="-128"/>
                <a:sym typeface="Arial"/>
              </a:rPr>
              <a:t>ます</a:t>
            </a:r>
            <a:r>
              <a:rPr lang="en-US" sz="1700" b="0" i="0" u="none" strike="noStrike" cap="none" dirty="0" smtClean="0">
                <a:solidFill>
                  <a:srgbClr val="1E4E79"/>
                </a:solidFill>
                <a:latin typeface="MS Gothic" charset="-128"/>
                <a:ea typeface="MS Gothic" charset="-128"/>
                <a:cs typeface="MS Gothic" charset="-128"/>
                <a:sym typeface="Arial"/>
              </a:rPr>
              <a:t>。</a:t>
            </a:r>
            <a:endParaRPr lang="en-US"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chemeClr val="dk1"/>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chemeClr val="dk1"/>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chemeClr val="dk1"/>
              </a:solidFill>
              <a:latin typeface="MS Gothic" charset="-128"/>
              <a:ea typeface="MS Gothic" charset="-128"/>
              <a:cs typeface="MS Gothic" charset="-128"/>
              <a:sym typeface="Arial"/>
            </a:endParaRPr>
          </a:p>
        </p:txBody>
      </p:sp>
      <p:sp>
        <p:nvSpPr>
          <p:cNvPr id="149" name="Shape 149"/>
          <p:cNvSpPr txBox="1">
            <a:spLocks noGrp="1"/>
          </p:cNvSpPr>
          <p:nvPr>
            <p:ph type="subTitle" idx="2"/>
          </p:nvPr>
        </p:nvSpPr>
        <p:spPr>
          <a:xfrm>
            <a:off x="685433" y="35547"/>
            <a:ext cx="9336299" cy="936000"/>
          </a:xfrm>
          <a:prstGeom prst="rect">
            <a:avLst/>
          </a:prstGeom>
          <a:noFill/>
          <a:ln>
            <a:noFill/>
          </a:ln>
        </p:spPr>
        <p:txBody>
          <a:bodyPr lIns="87050" tIns="87050" rIns="87050" bIns="87050" anchor="ctr" anchorCtr="0">
            <a:noAutofit/>
          </a:bodyPr>
          <a:lstStyle/>
          <a:p>
            <a:pPr lvl="0" rtl="0">
              <a:lnSpc>
                <a:spcPct val="90000"/>
              </a:lnSpc>
              <a:spcBef>
                <a:spcPts val="0"/>
              </a:spcBef>
              <a:buClr>
                <a:schemeClr val="dk1"/>
              </a:buClr>
              <a:buSzPct val="25000"/>
              <a:buFont typeface="Arial"/>
              <a:buNone/>
            </a:pPr>
            <a:r>
              <a:rPr lang="en-US">
                <a:solidFill>
                  <a:schemeClr val="lt1"/>
                </a:solidFill>
              </a:rPr>
              <a:t>しゃべらせてみよう</a:t>
            </a:r>
          </a:p>
        </p:txBody>
      </p:sp>
      <p:sp>
        <p:nvSpPr>
          <p:cNvPr id="150" name="Shape 15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22</a:t>
            </a:fld>
            <a:endParaRPr lang="en-US"/>
          </a:p>
        </p:txBody>
      </p:sp>
      <p:pic>
        <p:nvPicPr>
          <p:cNvPr id="151" name="Shape 151"/>
          <p:cNvPicPr preferRelativeResize="0"/>
          <p:nvPr/>
        </p:nvPicPr>
        <p:blipFill>
          <a:blip r:embed="rId3">
            <a:alphaModFix/>
          </a:blip>
          <a:stretch>
            <a:fillRect/>
          </a:stretch>
        </p:blipFill>
        <p:spPr>
          <a:xfrm>
            <a:off x="1248690" y="3768351"/>
            <a:ext cx="4527072" cy="3249235"/>
          </a:xfrm>
          <a:prstGeom prst="rect">
            <a:avLst/>
          </a:prstGeom>
          <a:noFill/>
          <a:ln>
            <a:noFill/>
          </a:ln>
        </p:spPr>
      </p:pic>
      <p:sp>
        <p:nvSpPr>
          <p:cNvPr id="152" name="Shape 152"/>
          <p:cNvSpPr txBox="1"/>
          <p:nvPr/>
        </p:nvSpPr>
        <p:spPr>
          <a:xfrm>
            <a:off x="2409578" y="4109125"/>
            <a:ext cx="881999" cy="302400"/>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FF0000"/>
              </a:buClr>
              <a:buSzPct val="25000"/>
              <a:buFont typeface="Arial"/>
              <a:buNone/>
            </a:pPr>
            <a:r>
              <a:rPr lang="en-US" sz="2100" b="1" i="0" u="none" strike="noStrike" cap="none">
                <a:solidFill>
                  <a:srgbClr val="FF0000"/>
                </a:solidFill>
                <a:latin typeface="Arial"/>
                <a:ea typeface="Arial"/>
                <a:cs typeface="Arial"/>
                <a:sym typeface="Arial"/>
              </a:rPr>
              <a:t>実行</a:t>
            </a:r>
          </a:p>
        </p:txBody>
      </p:sp>
      <p:sp>
        <p:nvSpPr>
          <p:cNvPr id="153" name="Shape 153"/>
          <p:cNvSpPr/>
          <p:nvPr/>
        </p:nvSpPr>
        <p:spPr>
          <a:xfrm>
            <a:off x="1599289" y="3768351"/>
            <a:ext cx="165599" cy="1692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pic>
        <p:nvPicPr>
          <p:cNvPr id="154" name="Shape 154"/>
          <p:cNvPicPr preferRelativeResize="0"/>
          <p:nvPr/>
        </p:nvPicPr>
        <p:blipFill>
          <a:blip r:embed="rId3">
            <a:alphaModFix/>
          </a:blip>
          <a:stretch>
            <a:fillRect/>
          </a:stretch>
        </p:blipFill>
        <p:spPr>
          <a:xfrm>
            <a:off x="9349315" y="1548809"/>
            <a:ext cx="290055" cy="229442"/>
          </a:xfrm>
          <a:prstGeom prst="rect">
            <a:avLst/>
          </a:prstGeom>
          <a:noFill/>
          <a:ln>
            <a:noFill/>
          </a:ln>
        </p:spPr>
      </p:pic>
      <p:pic>
        <p:nvPicPr>
          <p:cNvPr id="155" name="Shape 155"/>
          <p:cNvPicPr preferRelativeResize="0"/>
          <p:nvPr/>
        </p:nvPicPr>
        <p:blipFill>
          <a:blip r:embed="rId3">
            <a:alphaModFix/>
          </a:blip>
          <a:stretch>
            <a:fillRect/>
          </a:stretch>
        </p:blipFill>
        <p:spPr>
          <a:xfrm>
            <a:off x="7994325" y="1540443"/>
            <a:ext cx="285727" cy="246167"/>
          </a:xfrm>
          <a:prstGeom prst="rect">
            <a:avLst/>
          </a:prstGeom>
          <a:noFill/>
          <a:ln>
            <a:noFill/>
          </a:ln>
        </p:spPr>
      </p:pic>
      <p:pic>
        <p:nvPicPr>
          <p:cNvPr id="156" name="Shape 156"/>
          <p:cNvPicPr preferRelativeResize="0"/>
          <p:nvPr/>
        </p:nvPicPr>
        <p:blipFill>
          <a:blip r:embed="rId3">
            <a:alphaModFix/>
          </a:blip>
          <a:stretch>
            <a:fillRect/>
          </a:stretch>
        </p:blipFill>
        <p:spPr>
          <a:xfrm>
            <a:off x="8913539" y="1537986"/>
            <a:ext cx="285725" cy="251087"/>
          </a:xfrm>
          <a:prstGeom prst="rect">
            <a:avLst/>
          </a:prstGeom>
          <a:noFill/>
          <a:ln>
            <a:noFill/>
          </a:ln>
        </p:spPr>
      </p:pic>
      <p:cxnSp>
        <p:nvCxnSpPr>
          <p:cNvPr id="157" name="Shape 157"/>
          <p:cNvCxnSpPr>
            <a:stCxn id="152" idx="1"/>
          </p:cNvCxnSpPr>
          <p:nvPr/>
        </p:nvCxnSpPr>
        <p:spPr>
          <a:xfrm rot="10800000">
            <a:off x="1764878" y="3937525"/>
            <a:ext cx="644700" cy="322800"/>
          </a:xfrm>
          <a:prstGeom prst="straightConnector1">
            <a:avLst/>
          </a:prstGeom>
          <a:noFill/>
          <a:ln w="76200" cap="flat" cmpd="sng">
            <a:solidFill>
              <a:srgbClr val="FF0000"/>
            </a:solidFill>
            <a:prstDash val="solid"/>
            <a:round/>
            <a:headEnd type="none" w="lg" len="lg"/>
            <a:tailEnd type="triangle" w="lg" len="lg"/>
          </a:ln>
        </p:spPr>
      </p:cxnSp>
      <p:pic>
        <p:nvPicPr>
          <p:cNvPr id="158" name="Shape 158"/>
          <p:cNvPicPr preferRelativeResize="0"/>
          <p:nvPr/>
        </p:nvPicPr>
        <p:blipFill>
          <a:blip r:embed="rId3">
            <a:alphaModFix/>
          </a:blip>
          <a:stretch>
            <a:fillRect/>
          </a:stretch>
        </p:blipFill>
        <p:spPr>
          <a:xfrm>
            <a:off x="9848627" y="1537986"/>
            <a:ext cx="231388" cy="251080"/>
          </a:xfrm>
          <a:prstGeom prst="rect">
            <a:avLst/>
          </a:prstGeom>
          <a:noFill/>
          <a:ln>
            <a:noFill/>
          </a:ln>
        </p:spPr>
      </p:pic>
      <p:pic>
        <p:nvPicPr>
          <p:cNvPr id="159" name="Shape 159"/>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160" name="Shape 160"/>
          <p:cNvPicPr preferRelativeResize="0"/>
          <p:nvPr/>
        </p:nvPicPr>
        <p:blipFill>
          <a:blip r:embed="rId3">
            <a:alphaModFix/>
          </a:blip>
          <a:stretch>
            <a:fillRect/>
          </a:stretch>
        </p:blipFill>
        <p:spPr>
          <a:xfrm>
            <a:off x="825403" y="1163493"/>
            <a:ext cx="491643" cy="491643"/>
          </a:xfrm>
          <a:prstGeom prst="rect">
            <a:avLst/>
          </a:prstGeom>
          <a:noFill/>
          <a:ln>
            <a:noFill/>
          </a:ln>
        </p:spPr>
      </p:pic>
      <p:pic>
        <p:nvPicPr>
          <p:cNvPr id="161" name="Shape 161"/>
          <p:cNvPicPr preferRelativeResize="0"/>
          <p:nvPr/>
        </p:nvPicPr>
        <p:blipFill>
          <a:blip r:embed="rId3">
            <a:alphaModFix/>
          </a:blip>
          <a:stretch>
            <a:fillRect/>
          </a:stretch>
        </p:blipFill>
        <p:spPr>
          <a:xfrm>
            <a:off x="8451762" y="1548799"/>
            <a:ext cx="290055" cy="229442"/>
          </a:xfrm>
          <a:prstGeom prst="rect">
            <a:avLst/>
          </a:prstGeom>
          <a:noFill/>
          <a:ln>
            <a:noFill/>
          </a:ln>
        </p:spPr>
      </p:pic>
      <p:pic>
        <p:nvPicPr>
          <p:cNvPr id="162" name="Shape 162"/>
          <p:cNvPicPr preferRelativeResize="0"/>
          <p:nvPr/>
        </p:nvPicPr>
        <p:blipFill>
          <a:blip r:embed="rId3">
            <a:alphaModFix/>
          </a:blip>
          <a:stretch>
            <a:fillRect/>
          </a:stretch>
        </p:blipFill>
        <p:spPr>
          <a:xfrm>
            <a:off x="7536879" y="1537978"/>
            <a:ext cx="285725" cy="251087"/>
          </a:xfrm>
          <a:prstGeom prst="rect">
            <a:avLst/>
          </a:prstGeom>
          <a:noFill/>
          <a:ln>
            <a:noFill/>
          </a:ln>
        </p:spPr>
      </p:pic>
      <p:sp>
        <p:nvSpPr>
          <p:cNvPr id="163" name="Shape 163"/>
          <p:cNvSpPr txBox="1"/>
          <p:nvPr/>
        </p:nvSpPr>
        <p:spPr>
          <a:xfrm>
            <a:off x="7548779" y="1186857"/>
            <a:ext cx="2580147" cy="350993"/>
          </a:xfrm>
          <a:prstGeom prst="rect">
            <a:avLst/>
          </a:prstGeom>
          <a:noFill/>
          <a:ln>
            <a:noFill/>
          </a:ln>
        </p:spPr>
        <p:txBody>
          <a:bodyPr lIns="64650" tIns="64650" rIns="64650" bIns="64650" anchor="t" anchorCtr="0">
            <a:noAutofit/>
          </a:bodyPr>
          <a:lstStyle/>
          <a:p>
            <a:pPr lvl="0" rtl="0">
              <a:spcBef>
                <a:spcPts val="0"/>
              </a:spcBef>
              <a:buClr>
                <a:schemeClr val="dk1"/>
              </a:buClr>
              <a:buSzPct val="25000"/>
              <a:buFont typeface="Arial"/>
              <a:buNone/>
            </a:pPr>
            <a:r>
              <a:rPr lang="en-US" sz="1700">
                <a:solidFill>
                  <a:srgbClr val="00B0F0"/>
                </a:solidFill>
                <a:latin typeface="MS Gothic" charset="-128"/>
                <a:ea typeface="MS Gothic" charset="-128"/>
                <a:cs typeface="MS Gothic" charset="-128"/>
              </a:rPr>
              <a:t>①  </a:t>
            </a:r>
            <a:r>
              <a:rPr lang="en-US" sz="1700" smtClean="0">
                <a:solidFill>
                  <a:srgbClr val="00B0F0"/>
                </a:solidFill>
                <a:latin typeface="MS Gothic" charset="-128"/>
                <a:ea typeface="MS Gothic" charset="-128"/>
                <a:cs typeface="MS Gothic" charset="-128"/>
              </a:rPr>
              <a:t>②  ③  ④  ⑤  </a:t>
            </a:r>
            <a:r>
              <a:rPr lang="en-US" sz="1700" dirty="0" smtClean="0">
                <a:solidFill>
                  <a:srgbClr val="00B0F0"/>
                </a:solidFill>
                <a:latin typeface="MS Gothic" charset="-128"/>
                <a:ea typeface="MS Gothic" charset="-128"/>
                <a:cs typeface="MS Gothic" charset="-128"/>
              </a:rPr>
              <a:t>⑥</a:t>
            </a:r>
            <a:endParaRPr lang="en-US" sz="1700" dirty="0">
              <a:solidFill>
                <a:srgbClr val="00B0F0"/>
              </a:solidFill>
              <a:latin typeface="MS Gothic" charset="-128"/>
              <a:ea typeface="MS Gothic" charset="-128"/>
              <a:cs typeface="MS Gothic" charset="-128"/>
            </a:endParaRPr>
          </a:p>
        </p:txBody>
      </p:sp>
    </p:spTree>
    <p:extLst>
      <p:ext uri="{BB962C8B-B14F-4D97-AF65-F5344CB8AC3E}">
        <p14:creationId xmlns:p14="http://schemas.microsoft.com/office/powerpoint/2010/main" val="193157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a:t>好きな言葉をしゃべらせる</a:t>
            </a:r>
          </a:p>
        </p:txBody>
      </p:sp>
      <p:sp>
        <p:nvSpPr>
          <p:cNvPr id="169" name="Shape 169"/>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700" b="0" i="0" u="none" strike="noStrike" cap="none">
                <a:solidFill>
                  <a:srgbClr val="1E4E79"/>
                </a:solidFill>
                <a:sym typeface="Arial"/>
              </a:rPr>
              <a:t>次にしゃべる内容を変えてみましょう</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Sayボックスを</a:t>
            </a:r>
            <a:r>
              <a:rPr lang="en-US" dirty="0"/>
              <a:t>ダブル</a:t>
            </a:r>
            <a:r>
              <a:rPr lang="en-US" sz="1700" b="0" i="0" u="none" strike="noStrike" cap="none" dirty="0">
                <a:solidFill>
                  <a:srgbClr val="1E4E79"/>
                </a:solidFill>
                <a:sym typeface="Arial"/>
              </a:rPr>
              <a:t>クリックすると</a:t>
            </a:r>
            <a:r>
              <a:rPr lang="en-US" dirty="0"/>
              <a:t>、Sayボックスが見えなくなり、</a:t>
            </a:r>
            <a:r>
              <a:rPr lang="en-US" sz="1700" b="0" i="0" u="none" strike="noStrike" cap="none" dirty="0">
                <a:solidFill>
                  <a:srgbClr val="1E4E79"/>
                </a:solidFill>
                <a:sym typeface="Arial"/>
              </a:rPr>
              <a:t>新たにテキストを書き込む</a:t>
            </a:r>
            <a:r>
              <a:rPr lang="en-US" dirty="0"/>
              <a:t>項目</a:t>
            </a:r>
            <a:r>
              <a:rPr lang="en-US" sz="1700" b="0" i="0" u="none" strike="noStrike" cap="none" dirty="0">
                <a:solidFill>
                  <a:srgbClr val="1E4E79"/>
                </a:solidFill>
                <a:sym typeface="Arial"/>
              </a:rPr>
              <a:t>が現れ</a:t>
            </a:r>
            <a:r>
              <a:rPr lang="en-US" dirty="0"/>
              <a:t>ました。同時に、rootと書かれた四角の隣にSayという四角が現れました。</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dirty="0"/>
              <a:t>Sayボックスを置いた所は</a:t>
            </a:r>
            <a:r>
              <a:rPr lang="en-US" dirty="0">
                <a:solidFill>
                  <a:srgbClr val="00B0F0"/>
                </a:solidFill>
              </a:rPr>
              <a:t>rootの視点</a:t>
            </a:r>
            <a:r>
              <a:rPr lang="en-US" dirty="0"/>
              <a:t>で、Sayボックスをダブルクリックすることで、Sayボックスの中身に</a:t>
            </a:r>
            <a:r>
              <a:rPr lang="en-US" dirty="0">
                <a:solidFill>
                  <a:srgbClr val="00B0F0"/>
                </a:solidFill>
              </a:rPr>
              <a:t>視点が切り替わった</a:t>
            </a:r>
            <a:r>
              <a:rPr lang="en-US" dirty="0"/>
              <a:t>、ということを意味します。視点を戻すには</a:t>
            </a:r>
            <a:r>
              <a:rPr lang="en-US" dirty="0">
                <a:solidFill>
                  <a:srgbClr val="00B0F0"/>
                </a:solidFill>
              </a:rPr>
              <a:t>①</a:t>
            </a:r>
            <a:r>
              <a:rPr lang="en-US" dirty="0"/>
              <a:t>をクリックします。</a:t>
            </a:r>
          </a:p>
        </p:txBody>
      </p:sp>
      <p:sp>
        <p:nvSpPr>
          <p:cNvPr id="170" name="Shape 170"/>
          <p:cNvSpPr txBox="1"/>
          <p:nvPr/>
        </p:nvSpPr>
        <p:spPr>
          <a:xfrm>
            <a:off x="6206486" y="3958482"/>
            <a:ext cx="4108500" cy="3155400"/>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a:solidFill>
                  <a:srgbClr val="1E4E79"/>
                </a:solidFill>
                <a:latin typeface="MS Gothic" charset="-128"/>
                <a:ea typeface="MS Gothic" charset="-128"/>
                <a:cs typeface="MS Gothic" charset="-128"/>
              </a:rPr>
              <a:t>Localized </a:t>
            </a:r>
            <a:r>
              <a:rPr lang="en-US" sz="1700" dirty="0" err="1">
                <a:solidFill>
                  <a:srgbClr val="1E4E79"/>
                </a:solidFill>
                <a:latin typeface="MS Gothic" charset="-128"/>
                <a:ea typeface="MS Gothic" charset="-128"/>
                <a:cs typeface="MS Gothic" charset="-128"/>
              </a:rPr>
              <a:t>Textボックスの</a:t>
            </a:r>
            <a:r>
              <a:rPr lang="en-US" sz="1700" b="0" i="0" u="none" strike="noStrike" cap="none" dirty="0" err="1">
                <a:solidFill>
                  <a:srgbClr val="1E4E79"/>
                </a:solidFill>
                <a:latin typeface="MS Gothic" charset="-128"/>
                <a:ea typeface="MS Gothic" charset="-128"/>
                <a:cs typeface="MS Gothic" charset="-128"/>
                <a:sym typeface="Arial"/>
              </a:rPr>
              <a:t>言語の指定を</a:t>
            </a:r>
            <a:r>
              <a:rPr lang="en-US" sz="1700" dirty="0" err="1">
                <a:solidFill>
                  <a:srgbClr val="1E4E79"/>
                </a:solidFill>
                <a:latin typeface="MS Gothic" charset="-128"/>
                <a:ea typeface="MS Gothic" charset="-128"/>
                <a:cs typeface="MS Gothic" charset="-128"/>
              </a:rPr>
              <a:t>j</a:t>
            </a:r>
            <a:r>
              <a:rPr lang="en-US" sz="1700" b="0" i="0" u="none" strike="noStrike" cap="none" dirty="0" err="1">
                <a:solidFill>
                  <a:srgbClr val="1E4E79"/>
                </a:solidFill>
                <a:latin typeface="MS Gothic" charset="-128"/>
                <a:ea typeface="MS Gothic" charset="-128"/>
                <a:cs typeface="MS Gothic" charset="-128"/>
                <a:sym typeface="Arial"/>
              </a:rPr>
              <a:t>apaneseに変え</a:t>
            </a:r>
            <a:r>
              <a:rPr lang="en-US" sz="1700" dirty="0" err="1">
                <a:solidFill>
                  <a:srgbClr val="1E4E79"/>
                </a:solidFill>
                <a:latin typeface="MS Gothic" charset="-128"/>
                <a:ea typeface="MS Gothic" charset="-128"/>
                <a:cs typeface="MS Gothic" charset="-128"/>
              </a:rPr>
              <a:t>、下部の入力フォームに</a:t>
            </a:r>
            <a:r>
              <a:rPr lang="en-US" sz="1700" b="0" i="0" u="none" strike="noStrike" cap="none" dirty="0" err="1">
                <a:solidFill>
                  <a:srgbClr val="1E4E79"/>
                </a:solidFill>
                <a:latin typeface="MS Gothic" charset="-128"/>
                <a:ea typeface="MS Gothic" charset="-128"/>
                <a:cs typeface="MS Gothic" charset="-128"/>
                <a:sym typeface="Arial"/>
              </a:rPr>
              <a:t>好きな内容を書きこみます</a:t>
            </a:r>
            <a:r>
              <a:rPr lang="en-US" sz="1700" b="0" i="0" u="none" strike="noStrike" cap="none" dirty="0">
                <a:solidFill>
                  <a:srgbClr val="1E4E79"/>
                </a:solidFill>
                <a:latin typeface="MS Gothic" charset="-128"/>
                <a:ea typeface="MS Gothic" charset="-128"/>
                <a:cs typeface="MS Gothic" charset="-128"/>
                <a:sym typeface="Arial"/>
              </a:rPr>
              <a:t>。</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dirty="0">
                <a:solidFill>
                  <a:srgbClr val="1E4E79"/>
                </a:solidFill>
                <a:latin typeface="MS Gothic" charset="-128"/>
                <a:ea typeface="MS Gothic" charset="-128"/>
                <a:cs typeface="MS Gothic" charset="-128"/>
              </a:rPr>
              <a:t>最後に、</a:t>
            </a:r>
            <a:r>
              <a:rPr lang="en-US" sz="1700" b="0" i="0" u="none" strike="noStrike" cap="none" dirty="0">
                <a:solidFill>
                  <a:srgbClr val="1E4E79"/>
                </a:solidFill>
                <a:latin typeface="MS Gothic" charset="-128"/>
                <a:ea typeface="MS Gothic" charset="-128"/>
                <a:cs typeface="MS Gothic" charset="-128"/>
                <a:sym typeface="Arial"/>
              </a:rPr>
              <a:t>前回と</a:t>
            </a:r>
            <a:r>
              <a:rPr lang="en-US" sz="1700" dirty="0">
                <a:solidFill>
                  <a:srgbClr val="1E4E79"/>
                </a:solidFill>
                <a:latin typeface="MS Gothic" charset="-128"/>
                <a:ea typeface="MS Gothic" charset="-128"/>
                <a:cs typeface="MS Gothic" charset="-128"/>
              </a:rPr>
              <a:t>同様に</a:t>
            </a:r>
            <a:r>
              <a:rPr lang="en-US" sz="1700" dirty="0">
                <a:solidFill>
                  <a:srgbClr val="00B0F0"/>
                </a:solidFill>
                <a:latin typeface="MS Gothic" charset="-128"/>
                <a:ea typeface="MS Gothic" charset="-128"/>
                <a:cs typeface="MS Gothic" charset="-128"/>
              </a:rPr>
              <a:t>再生ボタン</a:t>
            </a:r>
            <a:r>
              <a:rPr lang="en-US" sz="1700" dirty="0">
                <a:solidFill>
                  <a:srgbClr val="1E4E79"/>
                </a:solidFill>
                <a:latin typeface="MS Gothic" charset="-128"/>
                <a:ea typeface="MS Gothic" charset="-128"/>
                <a:cs typeface="MS Gothic" charset="-128"/>
              </a:rPr>
              <a:t>を</a:t>
            </a:r>
          </a:p>
          <a:p>
            <a:pPr marL="0" marR="0" lvl="0" indent="0" algn="l" rtl="0">
              <a:lnSpc>
                <a:spcPct val="100000"/>
              </a:lnSpc>
              <a:spcBef>
                <a:spcPts val="0"/>
              </a:spcBef>
              <a:spcAft>
                <a:spcPts val="0"/>
              </a:spcAft>
              <a:buClr>
                <a:srgbClr val="1E4E79"/>
              </a:buClr>
              <a:buSzPct val="25000"/>
              <a:buFont typeface="Arial"/>
              <a:buNone/>
            </a:pPr>
            <a:r>
              <a:rPr lang="en-US" sz="1700" dirty="0">
                <a:solidFill>
                  <a:srgbClr val="1E4E79"/>
                </a:solidFill>
                <a:latin typeface="MS Gothic" charset="-128"/>
                <a:ea typeface="MS Gothic" charset="-128"/>
                <a:cs typeface="MS Gothic" charset="-128"/>
              </a:rPr>
              <a:t>クリックして</a:t>
            </a:r>
            <a:r>
              <a:rPr lang="en-US" sz="1700" b="0" i="0" u="none" strike="noStrike" cap="none" dirty="0">
                <a:solidFill>
                  <a:srgbClr val="1E4E79"/>
                </a:solidFill>
                <a:latin typeface="MS Gothic" charset="-128"/>
                <a:ea typeface="MS Gothic" charset="-128"/>
                <a:cs typeface="MS Gothic" charset="-128"/>
                <a:sym typeface="Arial"/>
              </a:rPr>
              <a:t>実行させます。</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dirty="0">
                <a:solidFill>
                  <a:srgbClr val="1E4E79"/>
                </a:solidFill>
                <a:latin typeface="MS Gothic" charset="-128"/>
                <a:ea typeface="MS Gothic" charset="-128"/>
                <a:cs typeface="MS Gothic" charset="-128"/>
              </a:rPr>
              <a:t>アプリが実行されると、入力フォームに書き込んだ</a:t>
            </a:r>
            <a:r>
              <a:rPr lang="en-US" sz="1700" b="0" i="0" u="none" strike="noStrike" cap="none" dirty="0">
                <a:solidFill>
                  <a:srgbClr val="1E4E79"/>
                </a:solidFill>
                <a:latin typeface="MS Gothic" charset="-128"/>
                <a:ea typeface="MS Gothic" charset="-128"/>
                <a:cs typeface="MS Gothic" charset="-128"/>
                <a:sym typeface="Arial"/>
              </a:rPr>
              <a:t>内容を喋ったはずです。</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これが基本的なボックスの使い方です。</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p:txBody>
      </p:sp>
      <p:sp>
        <p:nvSpPr>
          <p:cNvPr id="171" name="Shape 171"/>
          <p:cNvSpPr txBox="1">
            <a:spLocks noGrp="1"/>
          </p:cNvSpPr>
          <p:nvPr>
            <p:ph type="subTitle" idx="2"/>
          </p:nvPr>
        </p:nvSpPr>
        <p:spPr>
          <a:xfrm>
            <a:off x="685433" y="35547"/>
            <a:ext cx="9336299" cy="936000"/>
          </a:xfrm>
          <a:prstGeom prst="rect">
            <a:avLst/>
          </a:prstGeom>
          <a:noFill/>
          <a:ln>
            <a:noFill/>
          </a:ln>
        </p:spPr>
        <p:txBody>
          <a:bodyPr lIns="87050" tIns="87050" rIns="87050" bIns="87050" anchor="ctr" anchorCtr="0">
            <a:noAutofit/>
          </a:bodyPr>
          <a:lstStyle/>
          <a:p>
            <a:pPr lvl="0" rtl="0">
              <a:lnSpc>
                <a:spcPct val="90000"/>
              </a:lnSpc>
              <a:spcBef>
                <a:spcPts val="0"/>
              </a:spcBef>
              <a:buClr>
                <a:schemeClr val="dk1"/>
              </a:buClr>
              <a:buSzPct val="25000"/>
              <a:buFont typeface="Arial"/>
              <a:buNone/>
            </a:pPr>
            <a:r>
              <a:rPr lang="en-US">
                <a:solidFill>
                  <a:schemeClr val="lt1"/>
                </a:solidFill>
              </a:rPr>
              <a:t>しゃべらせてみよう</a:t>
            </a:r>
          </a:p>
        </p:txBody>
      </p:sp>
      <p:sp>
        <p:nvSpPr>
          <p:cNvPr id="172" name="Shape 17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23</a:t>
            </a:fld>
            <a:endParaRPr lang="en-US"/>
          </a:p>
        </p:txBody>
      </p:sp>
      <p:pic>
        <p:nvPicPr>
          <p:cNvPr id="173" name="Shape 173"/>
          <p:cNvPicPr preferRelativeResize="0"/>
          <p:nvPr/>
        </p:nvPicPr>
        <p:blipFill>
          <a:blip r:embed="rId3">
            <a:alphaModFix/>
          </a:blip>
          <a:stretch>
            <a:fillRect/>
          </a:stretch>
        </p:blipFill>
        <p:spPr>
          <a:xfrm>
            <a:off x="664325" y="4161287"/>
            <a:ext cx="5312962" cy="2268264"/>
          </a:xfrm>
          <a:prstGeom prst="rect">
            <a:avLst/>
          </a:prstGeom>
          <a:noFill/>
          <a:ln>
            <a:noFill/>
          </a:ln>
        </p:spPr>
      </p:pic>
      <p:sp>
        <p:nvSpPr>
          <p:cNvPr id="174" name="Shape 174"/>
          <p:cNvSpPr/>
          <p:nvPr/>
        </p:nvSpPr>
        <p:spPr>
          <a:xfrm>
            <a:off x="1734533" y="4869472"/>
            <a:ext cx="1413900" cy="10212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175" name="Shape 175"/>
          <p:cNvSpPr/>
          <p:nvPr/>
        </p:nvSpPr>
        <p:spPr>
          <a:xfrm>
            <a:off x="810208" y="4104934"/>
            <a:ext cx="739199" cy="311099"/>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pic>
        <p:nvPicPr>
          <p:cNvPr id="176" name="Shape 176"/>
          <p:cNvPicPr preferRelativeResize="0"/>
          <p:nvPr/>
        </p:nvPicPr>
        <p:blipFill>
          <a:blip r:embed="rId3">
            <a:alphaModFix/>
          </a:blip>
          <a:stretch>
            <a:fillRect/>
          </a:stretch>
        </p:blipFill>
        <p:spPr>
          <a:xfrm>
            <a:off x="8483007" y="1514601"/>
            <a:ext cx="632321" cy="402393"/>
          </a:xfrm>
          <a:prstGeom prst="rect">
            <a:avLst/>
          </a:prstGeom>
          <a:noFill/>
          <a:ln>
            <a:noFill/>
          </a:ln>
        </p:spPr>
      </p:pic>
      <p:pic>
        <p:nvPicPr>
          <p:cNvPr id="177" name="Shape 177"/>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178" name="Shape 178"/>
          <p:cNvPicPr preferRelativeResize="0"/>
          <p:nvPr/>
        </p:nvPicPr>
        <p:blipFill>
          <a:blip r:embed="rId3">
            <a:alphaModFix/>
          </a:blip>
          <a:stretch>
            <a:fillRect/>
          </a:stretch>
        </p:blipFill>
        <p:spPr>
          <a:xfrm>
            <a:off x="825403" y="1163493"/>
            <a:ext cx="491643" cy="491643"/>
          </a:xfrm>
          <a:prstGeom prst="rect">
            <a:avLst/>
          </a:prstGeom>
          <a:noFill/>
          <a:ln>
            <a:noFill/>
          </a:ln>
        </p:spPr>
      </p:pic>
      <p:sp>
        <p:nvSpPr>
          <p:cNvPr id="179" name="Shape 179"/>
          <p:cNvSpPr txBox="1"/>
          <p:nvPr/>
        </p:nvSpPr>
        <p:spPr>
          <a:xfrm>
            <a:off x="8623642" y="1163502"/>
            <a:ext cx="491700" cy="402300"/>
          </a:xfrm>
          <a:prstGeom prst="rect">
            <a:avLst/>
          </a:prstGeom>
          <a:noFill/>
          <a:ln>
            <a:noFill/>
          </a:ln>
        </p:spPr>
        <p:txBody>
          <a:bodyPr lIns="64650" tIns="64650" rIns="64650" bIns="64650" anchor="t" anchorCtr="0">
            <a:noAutofit/>
          </a:bodyPr>
          <a:lstStyle/>
          <a:p>
            <a:pPr lvl="0" rtl="0">
              <a:lnSpc>
                <a:spcPct val="90000"/>
              </a:lnSpc>
              <a:spcBef>
                <a:spcPts val="0"/>
              </a:spcBef>
              <a:buClr>
                <a:srgbClr val="1E4E79"/>
              </a:buClr>
              <a:buSzPct val="25000"/>
              <a:buFont typeface="Arial"/>
              <a:buNone/>
            </a:pPr>
            <a:r>
              <a:rPr lang="en-US" sz="1700">
                <a:solidFill>
                  <a:srgbClr val="00B0F0"/>
                </a:solidFill>
                <a:latin typeface="MS Gothic" charset="-128"/>
                <a:ea typeface="MS Gothic" charset="-128"/>
                <a:cs typeface="MS Gothic" charset="-128"/>
              </a:rPr>
              <a:t>①</a:t>
            </a:r>
          </a:p>
        </p:txBody>
      </p:sp>
    </p:spTree>
    <p:extLst>
      <p:ext uri="{BB962C8B-B14F-4D97-AF65-F5344CB8AC3E}">
        <p14:creationId xmlns:p14="http://schemas.microsoft.com/office/powerpoint/2010/main" val="1343279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marL="215900" lvl="0" indent="-101600">
              <a:spcBef>
                <a:spcPts val="0"/>
              </a:spcBef>
              <a:buClr>
                <a:schemeClr val="dk1"/>
              </a:buClr>
              <a:buSzPct val="40000"/>
              <a:buFont typeface="Arial"/>
              <a:buNone/>
            </a:pPr>
            <a:r>
              <a:rPr lang="en-US">
                <a:solidFill>
                  <a:schemeClr val="dk2"/>
                </a:solidFill>
              </a:rPr>
              <a:t>ボックスの入出力</a:t>
            </a:r>
          </a:p>
        </p:txBody>
      </p:sp>
      <p:sp>
        <p:nvSpPr>
          <p:cNvPr id="185" name="Shape 185"/>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a:spcBef>
                <a:spcPts val="0"/>
              </a:spcBef>
              <a:buNone/>
            </a:pPr>
            <a:r>
              <a:rPr lang="en-US">
                <a:solidFill>
                  <a:srgbClr val="FFFFFF"/>
                </a:solidFill>
              </a:rPr>
              <a:t>補足</a:t>
            </a:r>
          </a:p>
        </p:txBody>
      </p:sp>
      <p:sp>
        <p:nvSpPr>
          <p:cNvPr id="186" name="Shape 186"/>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24</a:t>
            </a:fld>
            <a:endParaRPr lang="en-US"/>
          </a:p>
        </p:txBody>
      </p:sp>
      <p:sp>
        <p:nvSpPr>
          <p:cNvPr id="187" name="Shape 187"/>
          <p:cNvSpPr txBox="1"/>
          <p:nvPr/>
        </p:nvSpPr>
        <p:spPr>
          <a:xfrm>
            <a:off x="2312631" y="5352560"/>
            <a:ext cx="389699" cy="402300"/>
          </a:xfrm>
          <a:prstGeom prst="rect">
            <a:avLst/>
          </a:prstGeom>
          <a:noFill/>
          <a:ln>
            <a:noFill/>
          </a:ln>
        </p:spPr>
        <p:txBody>
          <a:bodyPr lIns="64650" tIns="64650" rIns="64650" bIns="64650" anchor="ctr" anchorCtr="0">
            <a:noAutofit/>
          </a:bodyPr>
          <a:lstStyle/>
          <a:p>
            <a:pPr lvl="0" algn="ctr" rtl="0">
              <a:spcBef>
                <a:spcPts val="0"/>
              </a:spcBef>
              <a:buNone/>
            </a:pPr>
            <a:r>
              <a:rPr lang="en-US" sz="1700">
                <a:solidFill>
                  <a:srgbClr val="000000"/>
                </a:solidFill>
              </a:rPr>
              <a:t>①</a:t>
            </a:r>
          </a:p>
        </p:txBody>
      </p:sp>
      <p:sp>
        <p:nvSpPr>
          <p:cNvPr id="188" name="Shape 188"/>
          <p:cNvSpPr txBox="1"/>
          <p:nvPr/>
        </p:nvSpPr>
        <p:spPr>
          <a:xfrm>
            <a:off x="4245553" y="5352560"/>
            <a:ext cx="389699" cy="402300"/>
          </a:xfrm>
          <a:prstGeom prst="rect">
            <a:avLst/>
          </a:prstGeom>
          <a:noFill/>
          <a:ln>
            <a:noFill/>
          </a:ln>
        </p:spPr>
        <p:txBody>
          <a:bodyPr lIns="64650" tIns="64650" rIns="64650" bIns="64650" anchor="ctr" anchorCtr="0">
            <a:noAutofit/>
          </a:bodyPr>
          <a:lstStyle/>
          <a:p>
            <a:pPr lvl="0" algn="ctr" rtl="0">
              <a:spcBef>
                <a:spcPts val="0"/>
              </a:spcBef>
              <a:buNone/>
            </a:pPr>
            <a:r>
              <a:rPr lang="en-US" sz="1700">
                <a:solidFill>
                  <a:srgbClr val="000000"/>
                </a:solidFill>
              </a:rPr>
              <a:t>②</a:t>
            </a:r>
          </a:p>
        </p:txBody>
      </p:sp>
      <p:sp>
        <p:nvSpPr>
          <p:cNvPr id="189" name="Shape 189"/>
          <p:cNvSpPr txBox="1"/>
          <p:nvPr/>
        </p:nvSpPr>
        <p:spPr>
          <a:xfrm>
            <a:off x="6157101" y="5352560"/>
            <a:ext cx="389699" cy="402300"/>
          </a:xfrm>
          <a:prstGeom prst="rect">
            <a:avLst/>
          </a:prstGeom>
          <a:noFill/>
          <a:ln>
            <a:noFill/>
          </a:ln>
        </p:spPr>
        <p:txBody>
          <a:bodyPr lIns="64650" tIns="64650" rIns="64650" bIns="64650" anchor="ctr" anchorCtr="0">
            <a:noAutofit/>
          </a:bodyPr>
          <a:lstStyle/>
          <a:p>
            <a:pPr lvl="0" algn="ctr" rtl="0">
              <a:spcBef>
                <a:spcPts val="0"/>
              </a:spcBef>
              <a:buNone/>
            </a:pPr>
            <a:r>
              <a:rPr lang="en-US" sz="1700">
                <a:solidFill>
                  <a:srgbClr val="000000"/>
                </a:solidFill>
              </a:rPr>
              <a:t>③</a:t>
            </a:r>
          </a:p>
        </p:txBody>
      </p:sp>
      <p:sp>
        <p:nvSpPr>
          <p:cNvPr id="190" name="Shape 190"/>
          <p:cNvSpPr txBox="1"/>
          <p:nvPr/>
        </p:nvSpPr>
        <p:spPr>
          <a:xfrm>
            <a:off x="8068650" y="5352560"/>
            <a:ext cx="389699" cy="402300"/>
          </a:xfrm>
          <a:prstGeom prst="rect">
            <a:avLst/>
          </a:prstGeom>
          <a:noFill/>
          <a:ln>
            <a:noFill/>
          </a:ln>
        </p:spPr>
        <p:txBody>
          <a:bodyPr lIns="64650" tIns="64650" rIns="64650" bIns="64650" anchor="ctr" anchorCtr="0">
            <a:noAutofit/>
          </a:bodyPr>
          <a:lstStyle/>
          <a:p>
            <a:pPr lvl="0" algn="ctr" rtl="0">
              <a:spcBef>
                <a:spcPts val="0"/>
              </a:spcBef>
              <a:buNone/>
            </a:pPr>
            <a:r>
              <a:rPr lang="en-US" sz="1700">
                <a:solidFill>
                  <a:srgbClr val="000000"/>
                </a:solidFill>
              </a:rPr>
              <a:t>④</a:t>
            </a:r>
          </a:p>
        </p:txBody>
      </p:sp>
      <p:sp>
        <p:nvSpPr>
          <p:cNvPr id="191" name="Shape 191"/>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43000"/>
              </a:lnSpc>
              <a:spcBef>
                <a:spcPts val="0"/>
              </a:spcBef>
              <a:buNone/>
            </a:pPr>
            <a:r>
              <a:rPr lang="en-US" sz="2000" dirty="0"/>
              <a:t>色による種類</a:t>
            </a:r>
          </a:p>
          <a:p>
            <a:pPr marL="0" lvl="0" indent="0" rtl="0">
              <a:lnSpc>
                <a:spcPct val="100000"/>
              </a:lnSpc>
              <a:spcBef>
                <a:spcPts val="1200"/>
              </a:spcBef>
              <a:buNone/>
            </a:pPr>
            <a:r>
              <a:rPr lang="en-US" dirty="0"/>
              <a:t>ボックスには入力や出力があり、色がついています。色により、この入力がどのようなデータを受け取るものなのか、あるいは出力がどのようなデータを引き渡すものなのかがわかります。</a:t>
            </a:r>
          </a:p>
          <a:p>
            <a:pPr marL="0" lvl="0" indent="0" rtl="0">
              <a:lnSpc>
                <a:spcPct val="100000"/>
              </a:lnSpc>
              <a:spcBef>
                <a:spcPts val="0"/>
              </a:spcBef>
              <a:buNone/>
            </a:pPr>
            <a:endParaRPr dirty="0"/>
          </a:p>
          <a:p>
            <a:pPr marL="0" lvl="0" indent="0" rtl="0">
              <a:lnSpc>
                <a:spcPct val="150000"/>
              </a:lnSpc>
              <a:spcBef>
                <a:spcPts val="700"/>
              </a:spcBef>
              <a:buClr>
                <a:srgbClr val="1E4E79"/>
              </a:buClr>
              <a:buSzPct val="25000"/>
              <a:buFont typeface="Arial"/>
              <a:buNone/>
            </a:pPr>
            <a:r>
              <a:rPr lang="en-US" dirty="0"/>
              <a:t>①  </a:t>
            </a:r>
            <a:r>
              <a:rPr lang="en-US" dirty="0">
                <a:solidFill>
                  <a:srgbClr val="00B0F0"/>
                </a:solidFill>
              </a:rPr>
              <a:t>単純イベント</a:t>
            </a:r>
            <a:r>
              <a:rPr lang="en-US" dirty="0"/>
              <a:t>(Bang)　この入出力ではデータはともないません。</a:t>
            </a:r>
          </a:p>
          <a:p>
            <a:pPr marL="0" lvl="0" indent="0" rtl="0">
              <a:lnSpc>
                <a:spcPct val="150000"/>
              </a:lnSpc>
              <a:spcBef>
                <a:spcPts val="700"/>
              </a:spcBef>
              <a:buClr>
                <a:srgbClr val="1E4E79"/>
              </a:buClr>
              <a:buSzPct val="25000"/>
              <a:buFont typeface="Arial"/>
              <a:buNone/>
            </a:pPr>
            <a:r>
              <a:rPr lang="en-US" dirty="0"/>
              <a:t>②  </a:t>
            </a:r>
            <a:r>
              <a:rPr lang="en-US" dirty="0">
                <a:solidFill>
                  <a:srgbClr val="00B0F0"/>
                </a:solidFill>
              </a:rPr>
              <a:t>数値</a:t>
            </a:r>
            <a:r>
              <a:rPr lang="en-US" dirty="0"/>
              <a:t>(Number)　この入出力では数値(小数点値もしくは整数値)が引き渡されます。</a:t>
            </a:r>
          </a:p>
          <a:p>
            <a:pPr marL="0" lvl="0" indent="0" rtl="0">
              <a:lnSpc>
                <a:spcPct val="150000"/>
              </a:lnSpc>
              <a:spcBef>
                <a:spcPts val="700"/>
              </a:spcBef>
              <a:buClr>
                <a:srgbClr val="1E4E79"/>
              </a:buClr>
              <a:buSzPct val="25000"/>
              <a:buFont typeface="Arial"/>
              <a:buNone/>
            </a:pPr>
            <a:r>
              <a:rPr lang="en-US" dirty="0"/>
              <a:t>③  </a:t>
            </a:r>
            <a:r>
              <a:rPr lang="en-US" dirty="0">
                <a:solidFill>
                  <a:srgbClr val="00B0F0"/>
                </a:solidFill>
              </a:rPr>
              <a:t>文字列</a:t>
            </a:r>
            <a:r>
              <a:rPr lang="en-US" dirty="0"/>
              <a:t>(String)　この入出力では文字列が引き渡されます。</a:t>
            </a:r>
          </a:p>
          <a:p>
            <a:pPr marL="0" lvl="0" indent="0" rtl="0">
              <a:lnSpc>
                <a:spcPct val="150000"/>
              </a:lnSpc>
              <a:spcBef>
                <a:spcPts val="700"/>
              </a:spcBef>
              <a:spcAft>
                <a:spcPts val="0"/>
              </a:spcAft>
              <a:buNone/>
            </a:pPr>
            <a:r>
              <a:rPr lang="en-US" dirty="0"/>
              <a:t>④  </a:t>
            </a:r>
            <a:r>
              <a:rPr lang="en-US" dirty="0">
                <a:solidFill>
                  <a:srgbClr val="00B0F0"/>
                </a:solidFill>
              </a:rPr>
              <a:t>動的</a:t>
            </a:r>
            <a:r>
              <a:rPr lang="en-US" dirty="0"/>
              <a:t>(Dynamic)　単純イベント(値なし)あるいは何らかの値あり。値がある場合は、数値、文字列、数値の配列、文字列の配列のいずれかとなります。</a:t>
            </a:r>
          </a:p>
          <a:p>
            <a:pPr marL="0" lvl="0" indent="0" rtl="0">
              <a:lnSpc>
                <a:spcPct val="150000"/>
              </a:lnSpc>
              <a:spcBef>
                <a:spcPts val="0"/>
              </a:spcBef>
              <a:spcAft>
                <a:spcPts val="0"/>
              </a:spcAft>
              <a:buNone/>
            </a:pPr>
            <a:endParaRPr dirty="0"/>
          </a:p>
          <a:p>
            <a:pPr marL="0" lvl="0" indent="0" rtl="0">
              <a:lnSpc>
                <a:spcPct val="150000"/>
              </a:lnSpc>
              <a:spcBef>
                <a:spcPts val="0"/>
              </a:spcBef>
              <a:spcAft>
                <a:spcPts val="0"/>
              </a:spcAft>
              <a:buNone/>
            </a:pPr>
            <a:endParaRPr dirty="0"/>
          </a:p>
          <a:p>
            <a:pPr marL="0" lvl="0" indent="0" rtl="0">
              <a:lnSpc>
                <a:spcPct val="150000"/>
              </a:lnSpc>
              <a:spcBef>
                <a:spcPts val="0"/>
              </a:spcBef>
              <a:spcAft>
                <a:spcPts val="0"/>
              </a:spcAft>
              <a:buNone/>
            </a:pPr>
            <a:endParaRPr dirty="0"/>
          </a:p>
          <a:p>
            <a:pPr marL="0" lvl="0" indent="0" rtl="0">
              <a:lnSpc>
                <a:spcPct val="150000"/>
              </a:lnSpc>
              <a:spcBef>
                <a:spcPts val="0"/>
              </a:spcBef>
              <a:spcAft>
                <a:spcPts val="0"/>
              </a:spcAft>
              <a:buNone/>
            </a:pPr>
            <a:r>
              <a:rPr lang="en-US" dirty="0"/>
              <a:t>なお、入出力の「▲」や「✕」といった記号の意味については後記します。</a:t>
            </a:r>
          </a:p>
        </p:txBody>
      </p:sp>
      <p:pic>
        <p:nvPicPr>
          <p:cNvPr id="192" name="Shape 192"/>
          <p:cNvPicPr preferRelativeResize="0"/>
          <p:nvPr/>
        </p:nvPicPr>
        <p:blipFill>
          <a:blip r:embed="rId3">
            <a:alphaModFix/>
          </a:blip>
          <a:stretch>
            <a:fillRect/>
          </a:stretch>
        </p:blipFill>
        <p:spPr>
          <a:xfrm>
            <a:off x="2015901" y="5759409"/>
            <a:ext cx="490150" cy="422278"/>
          </a:xfrm>
          <a:prstGeom prst="rect">
            <a:avLst/>
          </a:prstGeom>
          <a:noFill/>
          <a:ln>
            <a:noFill/>
          </a:ln>
        </p:spPr>
      </p:pic>
      <p:pic>
        <p:nvPicPr>
          <p:cNvPr id="193" name="Shape 193"/>
          <p:cNvPicPr preferRelativeResize="0"/>
          <p:nvPr/>
        </p:nvPicPr>
        <p:blipFill>
          <a:blip r:embed="rId3">
            <a:alphaModFix/>
          </a:blip>
          <a:stretch>
            <a:fillRect/>
          </a:stretch>
        </p:blipFill>
        <p:spPr>
          <a:xfrm>
            <a:off x="2535642" y="5770719"/>
            <a:ext cx="505231" cy="399656"/>
          </a:xfrm>
          <a:prstGeom prst="rect">
            <a:avLst/>
          </a:prstGeom>
          <a:noFill/>
          <a:ln>
            <a:noFill/>
          </a:ln>
        </p:spPr>
      </p:pic>
      <p:pic>
        <p:nvPicPr>
          <p:cNvPr id="194" name="Shape 194"/>
          <p:cNvPicPr preferRelativeResize="0"/>
          <p:nvPr/>
        </p:nvPicPr>
        <p:blipFill>
          <a:blip r:embed="rId3">
            <a:alphaModFix/>
          </a:blip>
          <a:stretch>
            <a:fillRect/>
          </a:stretch>
        </p:blipFill>
        <p:spPr>
          <a:xfrm>
            <a:off x="3943046" y="5754957"/>
            <a:ext cx="506830" cy="423615"/>
          </a:xfrm>
          <a:prstGeom prst="rect">
            <a:avLst/>
          </a:prstGeom>
          <a:noFill/>
          <a:ln>
            <a:noFill/>
          </a:ln>
        </p:spPr>
      </p:pic>
      <p:pic>
        <p:nvPicPr>
          <p:cNvPr id="195" name="Shape 195"/>
          <p:cNvPicPr preferRelativeResize="0"/>
          <p:nvPr/>
        </p:nvPicPr>
        <p:blipFill>
          <a:blip r:embed="rId3">
            <a:alphaModFix/>
          </a:blip>
          <a:stretch>
            <a:fillRect/>
          </a:stretch>
        </p:blipFill>
        <p:spPr>
          <a:xfrm>
            <a:off x="4465585" y="5762520"/>
            <a:ext cx="514395" cy="408486"/>
          </a:xfrm>
          <a:prstGeom prst="rect">
            <a:avLst/>
          </a:prstGeom>
          <a:noFill/>
          <a:ln>
            <a:noFill/>
          </a:ln>
        </p:spPr>
      </p:pic>
      <p:pic>
        <p:nvPicPr>
          <p:cNvPr id="196" name="Shape 196"/>
          <p:cNvPicPr preferRelativeResize="0"/>
          <p:nvPr/>
        </p:nvPicPr>
        <p:blipFill>
          <a:blip r:embed="rId3">
            <a:alphaModFix/>
          </a:blip>
          <a:stretch>
            <a:fillRect/>
          </a:stretch>
        </p:blipFill>
        <p:spPr>
          <a:xfrm>
            <a:off x="6354077" y="5770077"/>
            <a:ext cx="514395" cy="400921"/>
          </a:xfrm>
          <a:prstGeom prst="rect">
            <a:avLst/>
          </a:prstGeom>
          <a:noFill/>
          <a:ln>
            <a:noFill/>
          </a:ln>
        </p:spPr>
      </p:pic>
      <p:pic>
        <p:nvPicPr>
          <p:cNvPr id="197" name="Shape 197"/>
          <p:cNvPicPr preferRelativeResize="0"/>
          <p:nvPr/>
        </p:nvPicPr>
        <p:blipFill>
          <a:blip r:embed="rId3">
            <a:alphaModFix/>
          </a:blip>
          <a:stretch>
            <a:fillRect/>
          </a:stretch>
        </p:blipFill>
        <p:spPr>
          <a:xfrm>
            <a:off x="5823967" y="5762518"/>
            <a:ext cx="484136" cy="416050"/>
          </a:xfrm>
          <a:prstGeom prst="rect">
            <a:avLst/>
          </a:prstGeom>
          <a:noFill/>
          <a:ln>
            <a:noFill/>
          </a:ln>
        </p:spPr>
      </p:pic>
      <p:pic>
        <p:nvPicPr>
          <p:cNvPr id="198" name="Shape 198"/>
          <p:cNvPicPr preferRelativeResize="0"/>
          <p:nvPr/>
        </p:nvPicPr>
        <p:blipFill>
          <a:blip r:embed="rId3">
            <a:alphaModFix/>
          </a:blip>
          <a:stretch>
            <a:fillRect/>
          </a:stretch>
        </p:blipFill>
        <p:spPr>
          <a:xfrm>
            <a:off x="7768843" y="5766307"/>
            <a:ext cx="476571" cy="400921"/>
          </a:xfrm>
          <a:prstGeom prst="rect">
            <a:avLst/>
          </a:prstGeom>
          <a:noFill/>
          <a:ln>
            <a:noFill/>
          </a:ln>
        </p:spPr>
      </p:pic>
      <p:pic>
        <p:nvPicPr>
          <p:cNvPr id="199" name="Shape 199"/>
          <p:cNvPicPr preferRelativeResize="0"/>
          <p:nvPr/>
        </p:nvPicPr>
        <p:blipFill>
          <a:blip r:embed="rId3">
            <a:alphaModFix/>
          </a:blip>
          <a:stretch>
            <a:fillRect/>
          </a:stretch>
        </p:blipFill>
        <p:spPr>
          <a:xfrm>
            <a:off x="8275407" y="5766307"/>
            <a:ext cx="506830" cy="400921"/>
          </a:xfrm>
          <a:prstGeom prst="rect">
            <a:avLst/>
          </a:prstGeom>
          <a:noFill/>
          <a:ln>
            <a:noFill/>
          </a:ln>
        </p:spPr>
      </p:pic>
      <p:pic>
        <p:nvPicPr>
          <p:cNvPr id="200" name="Shape 200"/>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01" name="Shape 201"/>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646210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marL="0" lvl="0" indent="-50800" rtl="0">
              <a:spcBef>
                <a:spcPts val="0"/>
              </a:spcBef>
              <a:buClr>
                <a:schemeClr val="dk1"/>
              </a:buClr>
              <a:buSzPct val="40000"/>
              <a:buFont typeface="Arial"/>
              <a:buNone/>
            </a:pPr>
            <a:r>
              <a:rPr lang="en-US">
                <a:solidFill>
                  <a:schemeClr val="dk2"/>
                </a:solidFill>
              </a:rPr>
              <a:t>ボックスの情報を見る</a:t>
            </a:r>
          </a:p>
        </p:txBody>
      </p:sp>
      <p:sp>
        <p:nvSpPr>
          <p:cNvPr id="207" name="Shape 207"/>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rtl="0">
              <a:spcBef>
                <a:spcPts val="0"/>
              </a:spcBef>
              <a:buNone/>
            </a:pPr>
            <a:r>
              <a:rPr lang="en-US">
                <a:solidFill>
                  <a:srgbClr val="FFFFFF"/>
                </a:solidFill>
              </a:rPr>
              <a:t>補足</a:t>
            </a:r>
          </a:p>
        </p:txBody>
      </p:sp>
      <p:sp>
        <p:nvSpPr>
          <p:cNvPr id="208" name="Shape 20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25</a:t>
            </a:fld>
            <a:endParaRPr lang="en-US"/>
          </a:p>
        </p:txBody>
      </p:sp>
      <p:sp>
        <p:nvSpPr>
          <p:cNvPr id="209" name="Shape 209"/>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00000"/>
              </a:lnSpc>
              <a:spcBef>
                <a:spcPts val="0"/>
              </a:spcBef>
              <a:spcAft>
                <a:spcPts val="0"/>
              </a:spcAft>
              <a:buNone/>
            </a:pPr>
            <a:r>
              <a:rPr lang="en-US"/>
              <a:t>ボックスには名前や概要、入出力には色や記号などの情報も含まれています。</a:t>
            </a:r>
          </a:p>
          <a:p>
            <a:pPr marL="0" lvl="0" indent="0" rtl="0">
              <a:lnSpc>
                <a:spcPct val="100000"/>
              </a:lnSpc>
              <a:spcBef>
                <a:spcPts val="0"/>
              </a:spcBef>
              <a:spcAft>
                <a:spcPts val="0"/>
              </a:spcAft>
              <a:buNone/>
            </a:pPr>
            <a:r>
              <a:rPr lang="en-US"/>
              <a:t>確認するにはボックスを右クリックし、「</a:t>
            </a:r>
            <a:r>
              <a:rPr lang="en-US">
                <a:solidFill>
                  <a:srgbClr val="00B0F0"/>
                </a:solidFill>
              </a:rPr>
              <a:t>ボックスを編集</a:t>
            </a:r>
            <a:r>
              <a:rPr lang="en-US"/>
              <a:t>」をクリックします。</a:t>
            </a:r>
          </a:p>
          <a:p>
            <a:pPr marL="0" lvl="0" indent="0" rtl="0">
              <a:lnSpc>
                <a:spcPct val="100000"/>
              </a:lnSpc>
              <a:spcBef>
                <a:spcPts val="0"/>
              </a:spcBef>
              <a:spcAft>
                <a:spcPts val="0"/>
              </a:spcAft>
              <a:buNone/>
            </a:pPr>
            <a:endParaRPr/>
          </a:p>
          <a:p>
            <a:pPr marL="0" lvl="0" indent="0" rtl="0">
              <a:lnSpc>
                <a:spcPct val="100000"/>
              </a:lnSpc>
              <a:spcBef>
                <a:spcPts val="0"/>
              </a:spcBef>
              <a:spcAft>
                <a:spcPts val="0"/>
              </a:spcAft>
              <a:buNone/>
            </a:pPr>
            <a:r>
              <a:rPr lang="en-US"/>
              <a:t>すると、ボックスの編集ウインドウが表示されます。ここではボックスの様々なパラメータの確認や編集を行うことが出来ます。</a:t>
            </a:r>
          </a:p>
          <a:p>
            <a:pPr marL="0" lvl="0" indent="0" rtl="0">
              <a:lnSpc>
                <a:spcPct val="100000"/>
              </a:lnSpc>
              <a:spcBef>
                <a:spcPts val="0"/>
              </a:spcBef>
              <a:spcAft>
                <a:spcPts val="0"/>
              </a:spcAft>
              <a:buNone/>
            </a:pPr>
            <a:endParaRPr/>
          </a:p>
          <a:p>
            <a:pPr marL="0" lvl="0" indent="0" rtl="0">
              <a:lnSpc>
                <a:spcPct val="100000"/>
              </a:lnSpc>
              <a:spcBef>
                <a:spcPts val="0"/>
              </a:spcBef>
              <a:spcAft>
                <a:spcPts val="0"/>
              </a:spcAft>
              <a:buNone/>
            </a:pPr>
            <a:r>
              <a:rPr lang="en-US"/>
              <a:t>またボックスや入出力の上にマウスカーソルを置くことで、瞬時に情報を確認することができます。</a:t>
            </a:r>
          </a:p>
          <a:p>
            <a:pPr marL="0" lvl="0" indent="0" rtl="0">
              <a:lnSpc>
                <a:spcPct val="100000"/>
              </a:lnSpc>
              <a:spcBef>
                <a:spcPts val="0"/>
              </a:spcBef>
              <a:spcAft>
                <a:spcPts val="0"/>
              </a:spcAft>
              <a:buNone/>
            </a:pPr>
            <a:endParaRPr/>
          </a:p>
        </p:txBody>
      </p:sp>
      <p:pic>
        <p:nvPicPr>
          <p:cNvPr id="210" name="Shape 210"/>
          <p:cNvPicPr preferRelativeResize="0"/>
          <p:nvPr/>
        </p:nvPicPr>
        <p:blipFill>
          <a:blip r:embed="rId3">
            <a:alphaModFix/>
          </a:blip>
          <a:stretch>
            <a:fillRect/>
          </a:stretch>
        </p:blipFill>
        <p:spPr>
          <a:xfrm>
            <a:off x="400790" y="4210243"/>
            <a:ext cx="2591908" cy="2583601"/>
          </a:xfrm>
          <a:prstGeom prst="rect">
            <a:avLst/>
          </a:prstGeom>
          <a:noFill/>
          <a:ln>
            <a:noFill/>
          </a:ln>
        </p:spPr>
      </p:pic>
      <p:pic>
        <p:nvPicPr>
          <p:cNvPr id="211" name="Shape 211"/>
          <p:cNvPicPr preferRelativeResize="0"/>
          <p:nvPr/>
        </p:nvPicPr>
        <p:blipFill>
          <a:blip r:embed="rId3">
            <a:alphaModFix/>
          </a:blip>
          <a:stretch>
            <a:fillRect/>
          </a:stretch>
        </p:blipFill>
        <p:spPr>
          <a:xfrm>
            <a:off x="3230140" y="3755199"/>
            <a:ext cx="2257341" cy="3330672"/>
          </a:xfrm>
          <a:prstGeom prst="rect">
            <a:avLst/>
          </a:prstGeom>
          <a:noFill/>
          <a:ln>
            <a:noFill/>
          </a:ln>
        </p:spPr>
      </p:pic>
      <p:pic>
        <p:nvPicPr>
          <p:cNvPr id="212" name="Shape 212"/>
          <p:cNvPicPr preferRelativeResize="0"/>
          <p:nvPr/>
        </p:nvPicPr>
        <p:blipFill>
          <a:blip r:embed="rId3">
            <a:alphaModFix/>
          </a:blip>
          <a:stretch>
            <a:fillRect/>
          </a:stretch>
        </p:blipFill>
        <p:spPr>
          <a:xfrm>
            <a:off x="5724887" y="4732651"/>
            <a:ext cx="4722064" cy="1538782"/>
          </a:xfrm>
          <a:prstGeom prst="rect">
            <a:avLst/>
          </a:prstGeom>
          <a:noFill/>
          <a:ln>
            <a:noFill/>
          </a:ln>
        </p:spPr>
      </p:pic>
      <p:cxnSp>
        <p:nvCxnSpPr>
          <p:cNvPr id="213" name="Shape 213"/>
          <p:cNvCxnSpPr/>
          <p:nvPr/>
        </p:nvCxnSpPr>
        <p:spPr>
          <a:xfrm rot="10800000">
            <a:off x="7163540" y="5065708"/>
            <a:ext cx="132300" cy="213599"/>
          </a:xfrm>
          <a:prstGeom prst="straightConnector1">
            <a:avLst/>
          </a:prstGeom>
          <a:noFill/>
          <a:ln w="38100" cap="flat" cmpd="sng">
            <a:solidFill>
              <a:srgbClr val="000000"/>
            </a:solidFill>
            <a:prstDash val="solid"/>
            <a:round/>
            <a:headEnd type="none" w="med" len="med"/>
            <a:tailEnd type="stealth" w="lg" len="lg"/>
          </a:ln>
        </p:spPr>
      </p:cxnSp>
      <p:sp>
        <p:nvSpPr>
          <p:cNvPr id="214" name="Shape 214"/>
          <p:cNvSpPr txBox="1"/>
          <p:nvPr/>
        </p:nvSpPr>
        <p:spPr>
          <a:xfrm>
            <a:off x="904294" y="6015191"/>
            <a:ext cx="1806300" cy="2562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215" name="Shape 215"/>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16" name="Shape 216"/>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8546917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00000"/>
              </a:lnSpc>
              <a:spcBef>
                <a:spcPts val="0"/>
              </a:spcBef>
              <a:buClr>
                <a:schemeClr val="dk1"/>
              </a:buClr>
              <a:buSzPct val="25000"/>
              <a:buFont typeface="Arial"/>
              <a:buNone/>
            </a:pPr>
            <a:r>
              <a:rPr lang="en-US"/>
              <a:t>次に動きを加えてみましょう。</a:t>
            </a:r>
          </a:p>
          <a:p>
            <a:pPr marL="0" lvl="0" indent="0" rtl="0">
              <a:lnSpc>
                <a:spcPct val="100000"/>
              </a:lnSpc>
              <a:spcBef>
                <a:spcPts val="0"/>
              </a:spcBef>
              <a:buClr>
                <a:schemeClr val="dk1"/>
              </a:buClr>
              <a:buSzPct val="25000"/>
              <a:buFont typeface="Arial"/>
              <a:buNone/>
            </a:pPr>
            <a:r>
              <a:rPr lang="en-US"/>
              <a:t>　</a:t>
            </a:r>
          </a:p>
          <a:p>
            <a:pPr marL="0" lvl="0" indent="0" rtl="0">
              <a:lnSpc>
                <a:spcPct val="100000"/>
              </a:lnSpc>
              <a:spcBef>
                <a:spcPts val="0"/>
              </a:spcBef>
              <a:buClr>
                <a:schemeClr val="dk1"/>
              </a:buClr>
              <a:buSzPct val="25000"/>
              <a:buFont typeface="Arial"/>
              <a:buNone/>
            </a:pPr>
            <a:r>
              <a:rPr lang="en-US"/>
              <a:t>ボックスライブラリーのMotion →Animations→ Helloをドラッグし</a:t>
            </a:r>
          </a:p>
          <a:p>
            <a:pPr marL="0" lvl="0" indent="0" rtl="0">
              <a:lnSpc>
                <a:spcPct val="100000"/>
              </a:lnSpc>
              <a:spcBef>
                <a:spcPts val="0"/>
              </a:spcBef>
              <a:buNone/>
            </a:pPr>
            <a:r>
              <a:rPr lang="en-US"/>
              <a:t>「Say」ボックスの隣に追加します。</a:t>
            </a:r>
          </a:p>
        </p:txBody>
      </p:sp>
      <p:sp>
        <p:nvSpPr>
          <p:cNvPr id="222" name="Shape 222"/>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a:spcBef>
                <a:spcPts val="0"/>
              </a:spcBef>
              <a:buNone/>
            </a:pPr>
            <a:r>
              <a:rPr lang="en-US"/>
              <a:t>Helloボックス</a:t>
            </a:r>
          </a:p>
        </p:txBody>
      </p:sp>
      <p:sp>
        <p:nvSpPr>
          <p:cNvPr id="223" name="Shape 223"/>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a:spcBef>
                <a:spcPts val="0"/>
              </a:spcBef>
              <a:buNone/>
            </a:pPr>
            <a:r>
              <a:rPr lang="en-US"/>
              <a:t>動かしてみよう</a:t>
            </a:r>
          </a:p>
        </p:txBody>
      </p:sp>
      <p:sp>
        <p:nvSpPr>
          <p:cNvPr id="224" name="Shape 224"/>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26</a:t>
            </a:fld>
            <a:endParaRPr lang="en-US"/>
          </a:p>
        </p:txBody>
      </p:sp>
      <p:pic>
        <p:nvPicPr>
          <p:cNvPr id="225" name="Shape 225"/>
          <p:cNvPicPr preferRelativeResize="0"/>
          <p:nvPr/>
        </p:nvPicPr>
        <p:blipFill rotWithShape="1">
          <a:blip r:embed="rId3">
            <a:alphaModFix/>
          </a:blip>
          <a:srcRect/>
          <a:stretch/>
        </p:blipFill>
        <p:spPr>
          <a:xfrm>
            <a:off x="903188" y="2971468"/>
            <a:ext cx="5972100" cy="3357599"/>
          </a:xfrm>
          <a:prstGeom prst="rect">
            <a:avLst/>
          </a:prstGeom>
          <a:noFill/>
          <a:ln>
            <a:noFill/>
          </a:ln>
        </p:spPr>
      </p:pic>
      <p:sp>
        <p:nvSpPr>
          <p:cNvPr id="226" name="Shape 226"/>
          <p:cNvSpPr txBox="1"/>
          <p:nvPr/>
        </p:nvSpPr>
        <p:spPr>
          <a:xfrm>
            <a:off x="7377757" y="3786562"/>
            <a:ext cx="2564700" cy="2239199"/>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a:solidFill>
                  <a:srgbClr val="1E4E79"/>
                </a:solidFill>
                <a:latin typeface="MS Gothic" charset="-128"/>
                <a:ea typeface="MS Gothic" charset="-128"/>
                <a:cs typeface="MS Gothic" charset="-128"/>
                <a:sym typeface="Arial"/>
              </a:rPr>
              <a:t>実行すると喋った後に手を振ります</a:t>
            </a:r>
            <a:r>
              <a:rPr lang="en-US" sz="1700" b="0" i="0" u="none" strike="noStrike" cap="none" dirty="0">
                <a:solidFill>
                  <a:srgbClr val="1E4E79"/>
                </a:solidFill>
                <a:latin typeface="MS Gothic" charset="-128"/>
                <a:ea typeface="MS Gothic" charset="-128"/>
                <a:cs typeface="MS Gothic" charset="-128"/>
                <a:sym typeface="Arial"/>
              </a:rPr>
              <a:t>。</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a:t>
            </a:r>
            <a:r>
              <a:rPr lang="en-US" sz="1700" b="0" i="0" u="none" strike="noStrike" cap="none" dirty="0" err="1">
                <a:solidFill>
                  <a:srgbClr val="1E4E79"/>
                </a:solidFill>
                <a:latin typeface="MS Gothic" charset="-128"/>
                <a:ea typeface="MS Gothic" charset="-128"/>
                <a:cs typeface="MS Gothic" charset="-128"/>
                <a:sym typeface="Arial"/>
              </a:rPr>
              <a:t>Hello」ボックスとは手を振る動作が入ったボックスです</a:t>
            </a:r>
            <a:r>
              <a:rPr lang="en-US" sz="1700" b="0" i="0" u="none" strike="noStrike" cap="none" dirty="0">
                <a:solidFill>
                  <a:srgbClr val="1E4E79"/>
                </a:solidFill>
                <a:latin typeface="MS Gothic" charset="-128"/>
                <a:ea typeface="MS Gothic" charset="-128"/>
                <a:cs typeface="MS Gothic" charset="-128"/>
                <a:sym typeface="Arial"/>
              </a:rPr>
              <a:t>。</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000000"/>
              </a:solidFill>
              <a:latin typeface="MS Gothic" charset="-128"/>
              <a:ea typeface="MS Gothic" charset="-128"/>
              <a:cs typeface="MS Gothic" charset="-128"/>
              <a:sym typeface="Arial"/>
            </a:endParaRPr>
          </a:p>
        </p:txBody>
      </p:sp>
      <p:pic>
        <p:nvPicPr>
          <p:cNvPr id="227" name="Shape 227"/>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28" name="Shape 228"/>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999002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00000"/>
              </a:lnSpc>
              <a:spcBef>
                <a:spcPts val="0"/>
              </a:spcBef>
              <a:buNone/>
            </a:pPr>
            <a:r>
              <a:rPr lang="en-US"/>
              <a:t>今度は喋ると同時に手を振るようにしてみます。</a:t>
            </a:r>
          </a:p>
          <a:p>
            <a:pPr marL="0" lvl="0" indent="0" rtl="0">
              <a:lnSpc>
                <a:spcPct val="100000"/>
              </a:lnSpc>
              <a:spcBef>
                <a:spcPts val="0"/>
              </a:spcBef>
              <a:buNone/>
            </a:pPr>
            <a:endParaRPr/>
          </a:p>
          <a:p>
            <a:pPr marL="0" lvl="0" indent="0" rtl="0">
              <a:lnSpc>
                <a:spcPct val="100000"/>
              </a:lnSpc>
              <a:spcBef>
                <a:spcPts val="0"/>
              </a:spcBef>
              <a:buNone/>
            </a:pPr>
            <a:r>
              <a:rPr lang="en-US"/>
              <a:t>先ほどと同じように「Say」「Animation」を追加しますが、つなぎ方を図のように変えます。</a:t>
            </a:r>
          </a:p>
        </p:txBody>
      </p:sp>
      <p:sp>
        <p:nvSpPr>
          <p:cNvPr id="234" name="Shape 234"/>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r>
              <a:rPr lang="en-US"/>
              <a:t>Helloボックス</a:t>
            </a:r>
          </a:p>
        </p:txBody>
      </p:sp>
      <p:sp>
        <p:nvSpPr>
          <p:cNvPr id="235" name="Shape 235"/>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rtl="0">
              <a:spcBef>
                <a:spcPts val="0"/>
              </a:spcBef>
              <a:buNone/>
            </a:pPr>
            <a:r>
              <a:rPr lang="en-US"/>
              <a:t>動かしてみよう</a:t>
            </a:r>
          </a:p>
        </p:txBody>
      </p:sp>
      <p:sp>
        <p:nvSpPr>
          <p:cNvPr id="236" name="Shape 236"/>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None/>
            </a:pPr>
            <a:fld id="{00000000-1234-1234-1234-123412341234}" type="slidenum">
              <a:rPr lang="en-US"/>
              <a:t>27</a:t>
            </a:fld>
            <a:endParaRPr lang="en-US"/>
          </a:p>
        </p:txBody>
      </p:sp>
      <p:sp>
        <p:nvSpPr>
          <p:cNvPr id="237" name="Shape 237"/>
          <p:cNvSpPr txBox="1"/>
          <p:nvPr/>
        </p:nvSpPr>
        <p:spPr>
          <a:xfrm>
            <a:off x="7377757" y="3786562"/>
            <a:ext cx="2564700" cy="2239199"/>
          </a:xfrm>
          <a:prstGeom prst="rect">
            <a:avLst/>
          </a:prstGeom>
          <a:noFill/>
          <a:ln>
            <a:noFill/>
          </a:ln>
        </p:spPr>
        <p:txBody>
          <a:bodyPr lIns="87050" tIns="43500" rIns="87050" bIns="43500" anchor="t" anchorCtr="0">
            <a:noAutofit/>
          </a:bodyPr>
          <a:lstStyle/>
          <a:p>
            <a:pPr lvl="0" rtl="0">
              <a:spcBef>
                <a:spcPts val="0"/>
              </a:spcBef>
              <a:buClr>
                <a:srgbClr val="1E4E79"/>
              </a:buClr>
              <a:buSzPct val="25000"/>
              <a:buFont typeface="Arial"/>
              <a:buNone/>
            </a:pPr>
            <a:r>
              <a:rPr lang="en-US" sz="1700">
                <a:solidFill>
                  <a:srgbClr val="1E4E79"/>
                </a:solidFill>
                <a:latin typeface="MS Gothic" charset="-128"/>
                <a:ea typeface="MS Gothic" charset="-128"/>
                <a:cs typeface="MS Gothic" charset="-128"/>
              </a:rPr>
              <a:t>実行すると喋りながら手を振ります。</a:t>
            </a:r>
          </a:p>
          <a:p>
            <a:pPr lvl="0" rtl="0">
              <a:spcBef>
                <a:spcPts val="0"/>
              </a:spcBef>
              <a:buClr>
                <a:srgbClr val="1E4E79"/>
              </a:buClr>
              <a:buFont typeface="Arial"/>
              <a:buNone/>
            </a:pPr>
            <a:endParaRPr sz="1700">
              <a:solidFill>
                <a:srgbClr val="1E4E79"/>
              </a:solidFill>
              <a:latin typeface="MS Gothic" charset="-128"/>
              <a:ea typeface="MS Gothic" charset="-128"/>
              <a:cs typeface="MS Gothic" charset="-128"/>
            </a:endParaRPr>
          </a:p>
          <a:p>
            <a:pPr lvl="0" rtl="0">
              <a:spcBef>
                <a:spcPts val="0"/>
              </a:spcBef>
              <a:buClr>
                <a:srgbClr val="1E4E79"/>
              </a:buClr>
              <a:buSzPct val="25000"/>
              <a:buFont typeface="Arial"/>
              <a:buNone/>
            </a:pPr>
            <a:r>
              <a:rPr lang="en-US" sz="1700">
                <a:solidFill>
                  <a:srgbClr val="1E4E79"/>
                </a:solidFill>
                <a:latin typeface="MS Gothic" charset="-128"/>
                <a:ea typeface="MS Gothic" charset="-128"/>
                <a:cs typeface="MS Gothic" charset="-128"/>
              </a:rPr>
              <a:t>これは並列に繋いだためです。</a:t>
            </a:r>
          </a:p>
          <a:p>
            <a:pPr marL="0" marR="0" lvl="0" indent="0" algn="l" rtl="0">
              <a:lnSpc>
                <a:spcPct val="100000"/>
              </a:lnSpc>
              <a:spcBef>
                <a:spcPts val="0"/>
              </a:spcBef>
              <a:spcAft>
                <a:spcPts val="0"/>
              </a:spcAft>
              <a:buClr>
                <a:srgbClr val="000000"/>
              </a:buClr>
              <a:buFont typeface="Arial"/>
              <a:buNone/>
            </a:pPr>
            <a:endParaRPr sz="1700">
              <a:solidFill>
                <a:srgbClr val="1E4E79"/>
              </a:solidFill>
              <a:latin typeface="MS Gothic" charset="-128"/>
              <a:ea typeface="MS Gothic" charset="-128"/>
              <a:cs typeface="MS Gothic" charset="-128"/>
            </a:endParaRPr>
          </a:p>
        </p:txBody>
      </p:sp>
      <p:pic>
        <p:nvPicPr>
          <p:cNvPr id="238" name="Shape 23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39" name="Shape 239"/>
          <p:cNvPicPr preferRelativeResize="0"/>
          <p:nvPr/>
        </p:nvPicPr>
        <p:blipFill>
          <a:blip r:embed="rId3">
            <a:alphaModFix/>
          </a:blip>
          <a:stretch>
            <a:fillRect/>
          </a:stretch>
        </p:blipFill>
        <p:spPr>
          <a:xfrm>
            <a:off x="825403" y="1163493"/>
            <a:ext cx="491643" cy="491643"/>
          </a:xfrm>
          <a:prstGeom prst="rect">
            <a:avLst/>
          </a:prstGeom>
          <a:noFill/>
          <a:ln>
            <a:noFill/>
          </a:ln>
        </p:spPr>
      </p:pic>
      <p:pic>
        <p:nvPicPr>
          <p:cNvPr id="240" name="Shape 240"/>
          <p:cNvPicPr preferRelativeResize="0"/>
          <p:nvPr/>
        </p:nvPicPr>
        <p:blipFill rotWithShape="1">
          <a:blip r:embed="rId3">
            <a:alphaModFix/>
          </a:blip>
          <a:srcRect/>
          <a:stretch/>
        </p:blipFill>
        <p:spPr>
          <a:xfrm>
            <a:off x="825406" y="3036586"/>
            <a:ext cx="6233400" cy="3504299"/>
          </a:xfrm>
          <a:prstGeom prst="rect">
            <a:avLst/>
          </a:prstGeom>
          <a:noFill/>
          <a:ln>
            <a:noFill/>
          </a:ln>
        </p:spPr>
      </p:pic>
    </p:spTree>
    <p:extLst>
      <p:ext uri="{BB962C8B-B14F-4D97-AF65-F5344CB8AC3E}">
        <p14:creationId xmlns:p14="http://schemas.microsoft.com/office/powerpoint/2010/main" val="926165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50800" rtl="0">
              <a:lnSpc>
                <a:spcPct val="100000"/>
              </a:lnSpc>
              <a:spcBef>
                <a:spcPts val="0"/>
              </a:spcBef>
              <a:buClr>
                <a:schemeClr val="dk1"/>
              </a:buClr>
              <a:buSzPct val="47058"/>
              <a:buFont typeface="Arial"/>
              <a:buNone/>
            </a:pPr>
            <a:r>
              <a:rPr lang="en-US" dirty="0"/>
              <a:t>「</a:t>
            </a:r>
            <a:r>
              <a:rPr lang="en-US" dirty="0" err="1"/>
              <a:t>Timeline」ボックスとは時間の経過とともに動きを変化させたり</a:t>
            </a:r>
            <a:r>
              <a:rPr lang="en-US" dirty="0" smtClean="0"/>
              <a:t>、</a:t>
            </a:r>
            <a:br>
              <a:rPr lang="en-US" dirty="0" smtClean="0"/>
            </a:br>
            <a:r>
              <a:rPr lang="en-US" dirty="0" smtClean="0"/>
              <a:t>様</a:t>
            </a:r>
            <a:r>
              <a:rPr lang="en-US" dirty="0"/>
              <a:t>々なボックスを一括で制御できるボックスです。</a:t>
            </a:r>
          </a:p>
          <a:p>
            <a:pPr marL="0" lvl="0" indent="-50800" rtl="0">
              <a:lnSpc>
                <a:spcPct val="100000"/>
              </a:lnSpc>
              <a:spcBef>
                <a:spcPts val="0"/>
              </a:spcBef>
              <a:buClr>
                <a:schemeClr val="dk1"/>
              </a:buClr>
              <a:buSzPct val="47058"/>
              <a:buFont typeface="Arial"/>
              <a:buNone/>
            </a:pPr>
            <a:endParaRPr dirty="0">
              <a:solidFill>
                <a:schemeClr val="dk1"/>
              </a:solidFill>
            </a:endParaRPr>
          </a:p>
          <a:p>
            <a:pPr marL="0" lvl="0" indent="-50800" rtl="0">
              <a:lnSpc>
                <a:spcPct val="100000"/>
              </a:lnSpc>
              <a:spcBef>
                <a:spcPts val="0"/>
              </a:spcBef>
              <a:buClr>
                <a:schemeClr val="dk1"/>
              </a:buClr>
              <a:buSzPct val="47058"/>
              <a:buFont typeface="Arial"/>
              <a:buNone/>
            </a:pPr>
            <a:r>
              <a:rPr lang="en-US" dirty="0" err="1"/>
              <a:t>まずボックスライブラリから「Timeline」をドラッグし配置します</a:t>
            </a:r>
            <a:r>
              <a:rPr lang="en-US" dirty="0"/>
              <a:t>。</a:t>
            </a:r>
          </a:p>
          <a:p>
            <a:pPr marL="0" lvl="0" indent="-50800" rtl="0">
              <a:lnSpc>
                <a:spcPct val="100000"/>
              </a:lnSpc>
              <a:spcBef>
                <a:spcPts val="0"/>
              </a:spcBef>
              <a:buClr>
                <a:schemeClr val="dk1"/>
              </a:buClr>
              <a:buSzPct val="47058"/>
              <a:buFont typeface="Arial"/>
              <a:buNone/>
            </a:pPr>
            <a:r>
              <a:rPr lang="en-US" dirty="0" err="1"/>
              <a:t>つぎに、その「Timeline」をダブルクリックします</a:t>
            </a:r>
            <a:r>
              <a:rPr lang="en-US" dirty="0"/>
              <a:t>。</a:t>
            </a:r>
          </a:p>
          <a:p>
            <a:pPr marL="0" lvl="0" indent="0" rtl="0">
              <a:lnSpc>
                <a:spcPct val="100000"/>
              </a:lnSpc>
              <a:spcBef>
                <a:spcPts val="0"/>
              </a:spcBef>
              <a:buNone/>
            </a:pPr>
            <a:endParaRPr dirty="0"/>
          </a:p>
        </p:txBody>
      </p:sp>
      <p:sp>
        <p:nvSpPr>
          <p:cNvPr id="246" name="Shape 246"/>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r>
              <a:rPr lang="en-US"/>
              <a:t>Timelineボックス概要</a:t>
            </a:r>
          </a:p>
        </p:txBody>
      </p:sp>
      <p:sp>
        <p:nvSpPr>
          <p:cNvPr id="247" name="Shape 247"/>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rtl="0">
              <a:spcBef>
                <a:spcPts val="0"/>
              </a:spcBef>
              <a:buNone/>
            </a:pPr>
            <a:r>
              <a:rPr lang="en-US"/>
              <a:t>動かしてみよう</a:t>
            </a:r>
          </a:p>
        </p:txBody>
      </p:sp>
      <p:sp>
        <p:nvSpPr>
          <p:cNvPr id="248" name="Shape 24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None/>
            </a:pPr>
            <a:fld id="{00000000-1234-1234-1234-123412341234}" type="slidenum">
              <a:rPr lang="en-US"/>
              <a:t>28</a:t>
            </a:fld>
            <a:endParaRPr lang="en-US"/>
          </a:p>
        </p:txBody>
      </p:sp>
      <p:pic>
        <p:nvPicPr>
          <p:cNvPr id="249" name="Shape 249"/>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50" name="Shape 250"/>
          <p:cNvPicPr preferRelativeResize="0"/>
          <p:nvPr/>
        </p:nvPicPr>
        <p:blipFill>
          <a:blip r:embed="rId3">
            <a:alphaModFix/>
          </a:blip>
          <a:stretch>
            <a:fillRect/>
          </a:stretch>
        </p:blipFill>
        <p:spPr>
          <a:xfrm>
            <a:off x="825403" y="1163493"/>
            <a:ext cx="491643" cy="491643"/>
          </a:xfrm>
          <a:prstGeom prst="rect">
            <a:avLst/>
          </a:prstGeom>
          <a:noFill/>
          <a:ln>
            <a:noFill/>
          </a:ln>
        </p:spPr>
      </p:pic>
      <p:sp>
        <p:nvSpPr>
          <p:cNvPr id="251" name="Shape 251"/>
          <p:cNvSpPr txBox="1"/>
          <p:nvPr/>
        </p:nvSpPr>
        <p:spPr>
          <a:xfrm>
            <a:off x="7138324" y="3219752"/>
            <a:ext cx="3195599" cy="3693299"/>
          </a:xfrm>
          <a:prstGeom prst="rect">
            <a:avLst/>
          </a:prstGeom>
          <a:noFill/>
          <a:ln>
            <a:noFill/>
          </a:ln>
        </p:spPr>
        <p:txBody>
          <a:bodyPr lIns="87050" tIns="43500" rIns="87050" bIns="43500" anchor="t" anchorCtr="0">
            <a:noAutofit/>
          </a:bodyPr>
          <a:lstStyle/>
          <a:p>
            <a:pPr marR="0" lvl="0" algn="l" rtl="0">
              <a:lnSpc>
                <a:spcPct val="100000"/>
              </a:lnSpc>
              <a:spcBef>
                <a:spcPts val="0"/>
              </a:spcBef>
              <a:spcAft>
                <a:spcPts val="0"/>
              </a:spcAft>
              <a:buNone/>
            </a:pPr>
            <a:r>
              <a:rPr lang="en-US" sz="1700">
                <a:solidFill>
                  <a:srgbClr val="1E4E79"/>
                </a:solidFill>
                <a:latin typeface="MS Gothic" charset="-128"/>
                <a:ea typeface="MS Gothic" charset="-128"/>
                <a:cs typeface="MS Gothic" charset="-128"/>
              </a:rPr>
              <a:t>1. </a:t>
            </a:r>
            <a:r>
              <a:rPr lang="en-US" sz="1700" b="0" i="0" u="none" strike="noStrike" cap="none" dirty="0">
                <a:solidFill>
                  <a:srgbClr val="00B0F0"/>
                </a:solidFill>
                <a:latin typeface="MS Gothic" charset="-128"/>
                <a:ea typeface="MS Gothic" charset="-128"/>
                <a:cs typeface="MS Gothic" charset="-128"/>
                <a:sym typeface="Arial"/>
              </a:rPr>
              <a:t>モーションフレーム</a:t>
            </a:r>
          </a:p>
          <a:p>
            <a:pPr marR="0" lvl="0" algn="l" rtl="0">
              <a:lnSpc>
                <a:spcPct val="100000"/>
              </a:lnSpc>
              <a:spcBef>
                <a:spcPts val="0"/>
              </a:spcBef>
              <a:spcAft>
                <a:spcPts val="0"/>
              </a:spcAft>
              <a:buNone/>
            </a:pPr>
            <a:r>
              <a:rPr lang="en-US" sz="1700" dirty="0">
                <a:solidFill>
                  <a:srgbClr val="1E4E79"/>
                </a:solidFill>
                <a:latin typeface="MS Gothic" charset="-128"/>
                <a:ea typeface="MS Gothic" charset="-128"/>
                <a:cs typeface="MS Gothic" charset="-128"/>
              </a:rPr>
              <a:t>ここに１つ１つのモーションが登録された「モーションキーフレーム」を配置していきます。</a:t>
            </a:r>
          </a:p>
          <a:p>
            <a:pPr marR="0" lvl="0" algn="l" rtl="0">
              <a:lnSpc>
                <a:spcPct val="100000"/>
              </a:lnSpc>
              <a:spcBef>
                <a:spcPts val="0"/>
              </a:spcBef>
              <a:spcAft>
                <a:spcPts val="0"/>
              </a:spcAft>
              <a:buNone/>
            </a:pPr>
            <a:endParaRPr sz="1700" b="0" i="0" u="none" strike="noStrike" cap="none" dirty="0">
              <a:solidFill>
                <a:srgbClr val="1E4E79"/>
              </a:solidFill>
              <a:latin typeface="MS Gothic" charset="-128"/>
              <a:ea typeface="MS Gothic" charset="-128"/>
              <a:cs typeface="MS Gothic" charset="-128"/>
              <a:sym typeface="Arial"/>
            </a:endParaRPr>
          </a:p>
          <a:p>
            <a:pPr marR="0" lvl="0" algn="l" rtl="0">
              <a:lnSpc>
                <a:spcPct val="100000"/>
              </a:lnSpc>
              <a:spcBef>
                <a:spcPts val="0"/>
              </a:spcBef>
              <a:spcAft>
                <a:spcPts val="0"/>
              </a:spcAft>
              <a:buNone/>
            </a:pPr>
            <a:r>
              <a:rPr lang="en-US" sz="1700" dirty="0">
                <a:solidFill>
                  <a:srgbClr val="1E4E79"/>
                </a:solidFill>
                <a:latin typeface="MS Gothic" charset="-128"/>
                <a:ea typeface="MS Gothic" charset="-128"/>
                <a:cs typeface="MS Gothic" charset="-128"/>
              </a:rPr>
              <a:t>2. </a:t>
            </a:r>
            <a:r>
              <a:rPr lang="en-US" sz="1700" b="0" i="0" u="none" strike="noStrike" cap="none" dirty="0">
                <a:solidFill>
                  <a:srgbClr val="00B0F0"/>
                </a:solidFill>
                <a:latin typeface="MS Gothic" charset="-128"/>
                <a:ea typeface="MS Gothic" charset="-128"/>
                <a:cs typeface="MS Gothic" charset="-128"/>
                <a:sym typeface="Arial"/>
              </a:rPr>
              <a:t>動作レイヤー</a:t>
            </a:r>
          </a:p>
          <a:p>
            <a:pPr marR="0" lvl="0" algn="l" rtl="0">
              <a:lnSpc>
                <a:spcPct val="100000"/>
              </a:lnSpc>
              <a:spcBef>
                <a:spcPts val="0"/>
              </a:spcBef>
              <a:spcAft>
                <a:spcPts val="0"/>
              </a:spcAft>
              <a:buNone/>
            </a:pPr>
            <a:r>
              <a:rPr lang="en-US" sz="1700" dirty="0">
                <a:solidFill>
                  <a:srgbClr val="1E4E79"/>
                </a:solidFill>
                <a:latin typeface="MS Gothic" charset="-128"/>
                <a:ea typeface="MS Gothic" charset="-128"/>
                <a:cs typeface="MS Gothic" charset="-128"/>
              </a:rPr>
              <a:t>「</a:t>
            </a:r>
            <a:r>
              <a:rPr lang="en-US" sz="1700" dirty="0" err="1">
                <a:solidFill>
                  <a:srgbClr val="1E4E79"/>
                </a:solidFill>
                <a:latin typeface="MS Gothic" charset="-128"/>
                <a:ea typeface="MS Gothic" charset="-128"/>
                <a:cs typeface="MS Gothic" charset="-128"/>
              </a:rPr>
              <a:t>Timeline」内にボックスを含める際に利用します</a:t>
            </a:r>
            <a:r>
              <a:rPr lang="en-US" sz="1700" dirty="0">
                <a:solidFill>
                  <a:srgbClr val="1E4E79"/>
                </a:solidFill>
                <a:latin typeface="MS Gothic" charset="-128"/>
                <a:ea typeface="MS Gothic" charset="-128"/>
                <a:cs typeface="MS Gothic" charset="-128"/>
              </a:rPr>
              <a:t>。</a:t>
            </a:r>
          </a:p>
          <a:p>
            <a:pPr marR="0" lvl="0" algn="l" rtl="0">
              <a:lnSpc>
                <a:spcPct val="100000"/>
              </a:lnSpc>
              <a:spcBef>
                <a:spcPts val="0"/>
              </a:spcBef>
              <a:spcAft>
                <a:spcPts val="0"/>
              </a:spcAft>
              <a:buNone/>
            </a:pPr>
            <a:endParaRPr sz="1700" b="0" i="0" u="none" strike="noStrike" cap="none" dirty="0">
              <a:solidFill>
                <a:srgbClr val="1E4E79"/>
              </a:solidFill>
              <a:latin typeface="MS Gothic" charset="-128"/>
              <a:ea typeface="MS Gothic" charset="-128"/>
              <a:cs typeface="MS Gothic" charset="-128"/>
              <a:sym typeface="Arial"/>
            </a:endParaRPr>
          </a:p>
          <a:p>
            <a:pPr marR="0" lvl="0" algn="l" rtl="0">
              <a:lnSpc>
                <a:spcPct val="100000"/>
              </a:lnSpc>
              <a:spcBef>
                <a:spcPts val="0"/>
              </a:spcBef>
              <a:spcAft>
                <a:spcPts val="0"/>
              </a:spcAft>
              <a:buNone/>
            </a:pPr>
            <a:r>
              <a:rPr lang="en-US" sz="1700" dirty="0">
                <a:solidFill>
                  <a:srgbClr val="1E4E79"/>
                </a:solidFill>
                <a:latin typeface="MS Gothic" charset="-128"/>
                <a:ea typeface="MS Gothic" charset="-128"/>
                <a:cs typeface="MS Gothic" charset="-128"/>
              </a:rPr>
              <a:t>3. </a:t>
            </a:r>
            <a:r>
              <a:rPr lang="en-US" sz="1700" b="0" i="0" u="none" strike="noStrike" cap="none" dirty="0">
                <a:solidFill>
                  <a:srgbClr val="00B0F0"/>
                </a:solidFill>
                <a:latin typeface="MS Gothic" charset="-128"/>
                <a:ea typeface="MS Gothic" charset="-128"/>
                <a:cs typeface="MS Gothic" charset="-128"/>
                <a:sym typeface="Arial"/>
              </a:rPr>
              <a:t>キーフレーム</a:t>
            </a:r>
          </a:p>
          <a:p>
            <a:pPr marR="0" lvl="0" algn="l" rtl="0">
              <a:lnSpc>
                <a:spcPct val="100000"/>
              </a:lnSpc>
              <a:spcBef>
                <a:spcPts val="0"/>
              </a:spcBef>
              <a:spcAft>
                <a:spcPts val="0"/>
              </a:spcAft>
              <a:buNone/>
            </a:pPr>
            <a:r>
              <a:rPr lang="en-US" sz="1700" dirty="0">
                <a:solidFill>
                  <a:srgbClr val="1E4E79"/>
                </a:solidFill>
                <a:latin typeface="MS Gothic" charset="-128"/>
                <a:ea typeface="MS Gothic" charset="-128"/>
                <a:cs typeface="MS Gothic" charset="-128"/>
              </a:rPr>
              <a:t>「</a:t>
            </a:r>
            <a:r>
              <a:rPr lang="en-US" sz="1700" dirty="0" err="1">
                <a:solidFill>
                  <a:srgbClr val="1E4E79"/>
                </a:solidFill>
                <a:latin typeface="MS Gothic" charset="-128"/>
                <a:ea typeface="MS Gothic" charset="-128"/>
                <a:cs typeface="MS Gothic" charset="-128"/>
              </a:rPr>
              <a:t>Timeline」内のボックスを</a:t>
            </a:r>
            <a:endParaRPr lang="en-US" sz="1700" dirty="0">
              <a:solidFill>
                <a:srgbClr val="1E4E79"/>
              </a:solidFill>
              <a:latin typeface="MS Gothic" charset="-128"/>
              <a:ea typeface="MS Gothic" charset="-128"/>
              <a:cs typeface="MS Gothic" charset="-128"/>
            </a:endParaRPr>
          </a:p>
          <a:p>
            <a:pPr marR="0" lvl="0" algn="l" rtl="0">
              <a:lnSpc>
                <a:spcPct val="100000"/>
              </a:lnSpc>
              <a:spcBef>
                <a:spcPts val="0"/>
              </a:spcBef>
              <a:spcAft>
                <a:spcPts val="0"/>
              </a:spcAft>
              <a:buNone/>
            </a:pPr>
            <a:r>
              <a:rPr lang="en-US" sz="1700" dirty="0">
                <a:solidFill>
                  <a:srgbClr val="1E4E79"/>
                </a:solidFill>
                <a:latin typeface="MS Gothic" charset="-128"/>
                <a:ea typeface="MS Gothic" charset="-128"/>
                <a:cs typeface="MS Gothic" charset="-128"/>
              </a:rPr>
              <a:t>いつ実行させるかといった設定をする際に使用します。</a:t>
            </a:r>
          </a:p>
        </p:txBody>
      </p:sp>
      <p:pic>
        <p:nvPicPr>
          <p:cNvPr id="252" name="Shape 252"/>
          <p:cNvPicPr preferRelativeResize="0"/>
          <p:nvPr/>
        </p:nvPicPr>
        <p:blipFill rotWithShape="1">
          <a:blip r:embed="rId3">
            <a:alphaModFix/>
          </a:blip>
          <a:srcRect/>
          <a:stretch/>
        </p:blipFill>
        <p:spPr>
          <a:xfrm>
            <a:off x="469895" y="3219749"/>
            <a:ext cx="6569699" cy="3693299"/>
          </a:xfrm>
          <a:prstGeom prst="rect">
            <a:avLst/>
          </a:prstGeom>
          <a:noFill/>
          <a:ln>
            <a:noFill/>
          </a:ln>
        </p:spPr>
      </p:pic>
      <p:sp>
        <p:nvSpPr>
          <p:cNvPr id="253" name="Shape 253"/>
          <p:cNvSpPr/>
          <p:nvPr/>
        </p:nvSpPr>
        <p:spPr>
          <a:xfrm>
            <a:off x="600204" y="3662027"/>
            <a:ext cx="6439500" cy="3276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rgbClr val="FFFFFF"/>
              </a:solidFill>
              <a:latin typeface="Calibri"/>
              <a:ea typeface="Calibri"/>
              <a:cs typeface="Calibri"/>
              <a:sym typeface="Calibri"/>
            </a:endParaRPr>
          </a:p>
        </p:txBody>
      </p:sp>
      <p:sp>
        <p:nvSpPr>
          <p:cNvPr id="254" name="Shape 254"/>
          <p:cNvSpPr/>
          <p:nvPr/>
        </p:nvSpPr>
        <p:spPr>
          <a:xfrm>
            <a:off x="600203" y="3999481"/>
            <a:ext cx="6439500" cy="2898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rgbClr val="FFFFFF"/>
              </a:solidFill>
              <a:latin typeface="Calibri"/>
              <a:ea typeface="Calibri"/>
              <a:cs typeface="Calibri"/>
              <a:sym typeface="Calibri"/>
            </a:endParaRPr>
          </a:p>
        </p:txBody>
      </p:sp>
      <p:sp>
        <p:nvSpPr>
          <p:cNvPr id="255" name="Shape 255"/>
          <p:cNvSpPr/>
          <p:nvPr/>
        </p:nvSpPr>
        <p:spPr>
          <a:xfrm>
            <a:off x="2073696" y="4119446"/>
            <a:ext cx="4782600" cy="2898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rgbClr val="FFFFFF"/>
              </a:solidFill>
              <a:latin typeface="Calibri"/>
              <a:ea typeface="Calibri"/>
              <a:cs typeface="Calibri"/>
              <a:sym typeface="Calibri"/>
            </a:endParaRPr>
          </a:p>
        </p:txBody>
      </p:sp>
      <p:sp>
        <p:nvSpPr>
          <p:cNvPr id="256" name="Shape 256"/>
          <p:cNvSpPr/>
          <p:nvPr/>
        </p:nvSpPr>
        <p:spPr>
          <a:xfrm>
            <a:off x="4677643" y="4538904"/>
            <a:ext cx="320699" cy="326099"/>
          </a:xfrm>
          <a:prstGeom prst="wedgeRoundRectCallout">
            <a:avLst>
              <a:gd name="adj1" fmla="val -59485"/>
              <a:gd name="adj2" fmla="val -118609"/>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③ </a:t>
            </a:r>
          </a:p>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257" name="Shape 257"/>
          <p:cNvSpPr/>
          <p:nvPr/>
        </p:nvSpPr>
        <p:spPr>
          <a:xfrm>
            <a:off x="3659514" y="3336000"/>
            <a:ext cx="320699" cy="326099"/>
          </a:xfrm>
          <a:prstGeom prst="wedgeRoundRectCallout">
            <a:avLst>
              <a:gd name="adj1" fmla="val -1756"/>
              <a:gd name="adj2" fmla="val 83745"/>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①</a:t>
            </a:r>
          </a:p>
        </p:txBody>
      </p:sp>
      <p:sp>
        <p:nvSpPr>
          <p:cNvPr id="258" name="Shape 258"/>
          <p:cNvSpPr/>
          <p:nvPr/>
        </p:nvSpPr>
        <p:spPr>
          <a:xfrm>
            <a:off x="825389" y="4365700"/>
            <a:ext cx="320699" cy="326099"/>
          </a:xfrm>
          <a:prstGeom prst="wedgeRoundRectCallout">
            <a:avLst>
              <a:gd name="adj1" fmla="val 51500"/>
              <a:gd name="adj2" fmla="val -90110"/>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②</a:t>
            </a:r>
          </a:p>
        </p:txBody>
      </p:sp>
    </p:spTree>
    <p:extLst>
      <p:ext uri="{BB962C8B-B14F-4D97-AF65-F5344CB8AC3E}">
        <p14:creationId xmlns:p14="http://schemas.microsoft.com/office/powerpoint/2010/main" val="1197273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50800" rtl="0">
              <a:lnSpc>
                <a:spcPct val="100000"/>
              </a:lnSpc>
              <a:spcBef>
                <a:spcPts val="0"/>
              </a:spcBef>
              <a:buClr>
                <a:schemeClr val="dk1"/>
              </a:buClr>
              <a:buSzPct val="47058"/>
              <a:buFont typeface="Arial"/>
              <a:buNone/>
            </a:pPr>
            <a:r>
              <a:rPr lang="en-US" dirty="0"/>
              <a:t>モーションから作ってみましょう。</a:t>
            </a:r>
          </a:p>
          <a:p>
            <a:pPr marL="0" lvl="0" indent="-50800" rtl="0">
              <a:lnSpc>
                <a:spcPct val="100000"/>
              </a:lnSpc>
              <a:spcBef>
                <a:spcPts val="0"/>
              </a:spcBef>
              <a:buClr>
                <a:schemeClr val="dk1"/>
              </a:buClr>
              <a:buSzPct val="47058"/>
              <a:buFont typeface="Arial"/>
              <a:buNone/>
            </a:pPr>
            <a:r>
              <a:rPr lang="en-US" dirty="0"/>
              <a:t>ロボットビューのロボット本体の手、足、</a:t>
            </a:r>
            <a:r>
              <a:rPr lang="en-US" dirty="0" smtClean="0"/>
              <a:t>頭の部分でクリックすると個別の部位でモ</a:t>
            </a:r>
            <a:r>
              <a:rPr lang="en-US" dirty="0"/>
              <a:t>ーターの数値を変えられます。</a:t>
            </a:r>
          </a:p>
          <a:p>
            <a:pPr marL="0" lvl="0" indent="-50800" rtl="0">
              <a:lnSpc>
                <a:spcPct val="100000"/>
              </a:lnSpc>
              <a:spcBef>
                <a:spcPts val="0"/>
              </a:spcBef>
              <a:buClr>
                <a:schemeClr val="dk1"/>
              </a:buClr>
              <a:buSzPct val="47058"/>
              <a:buFont typeface="Arial"/>
              <a:buNone/>
            </a:pPr>
            <a:r>
              <a:rPr lang="en-US" dirty="0"/>
              <a:t>どう動くか実際に動かして場所を確認します。</a:t>
            </a:r>
          </a:p>
          <a:p>
            <a:pPr marL="0" lvl="0" indent="0" rtl="0">
              <a:lnSpc>
                <a:spcPct val="100000"/>
              </a:lnSpc>
              <a:spcBef>
                <a:spcPts val="0"/>
              </a:spcBef>
              <a:buNone/>
            </a:pPr>
            <a:r>
              <a:rPr lang="en-US" dirty="0">
                <a:solidFill>
                  <a:srgbClr val="FF0000"/>
                </a:solidFill>
              </a:rPr>
              <a:t>実機を用いて動かす場合、バランスを崩して倒れることがあるので、必ずゆっくりと動かし、上半身で行ってください</a:t>
            </a:r>
          </a:p>
        </p:txBody>
      </p:sp>
      <p:sp>
        <p:nvSpPr>
          <p:cNvPr id="264" name="Shape 264"/>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r>
              <a:rPr lang="en-US"/>
              <a:t>Timelineボックス概要</a:t>
            </a:r>
          </a:p>
        </p:txBody>
      </p:sp>
      <p:sp>
        <p:nvSpPr>
          <p:cNvPr id="265" name="Shape 265"/>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rtl="0">
              <a:spcBef>
                <a:spcPts val="0"/>
              </a:spcBef>
              <a:buNone/>
            </a:pPr>
            <a:r>
              <a:rPr lang="en-US"/>
              <a:t>動かしてみよう</a:t>
            </a:r>
          </a:p>
        </p:txBody>
      </p:sp>
      <p:sp>
        <p:nvSpPr>
          <p:cNvPr id="266" name="Shape 266"/>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None/>
            </a:pPr>
            <a:fld id="{00000000-1234-1234-1234-123412341234}" type="slidenum">
              <a:rPr lang="en-US"/>
              <a:t>29</a:t>
            </a:fld>
            <a:endParaRPr lang="en-US"/>
          </a:p>
        </p:txBody>
      </p:sp>
      <p:pic>
        <p:nvPicPr>
          <p:cNvPr id="267" name="Shape 267"/>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68" name="Shape 268"/>
          <p:cNvPicPr preferRelativeResize="0"/>
          <p:nvPr/>
        </p:nvPicPr>
        <p:blipFill>
          <a:blip r:embed="rId3">
            <a:alphaModFix/>
          </a:blip>
          <a:stretch>
            <a:fillRect/>
          </a:stretch>
        </p:blipFill>
        <p:spPr>
          <a:xfrm>
            <a:off x="825403" y="1163493"/>
            <a:ext cx="491643" cy="491643"/>
          </a:xfrm>
          <a:prstGeom prst="rect">
            <a:avLst/>
          </a:prstGeom>
          <a:noFill/>
          <a:ln>
            <a:noFill/>
          </a:ln>
        </p:spPr>
      </p:pic>
      <p:pic>
        <p:nvPicPr>
          <p:cNvPr id="269" name="Shape 269"/>
          <p:cNvPicPr preferRelativeResize="0"/>
          <p:nvPr/>
        </p:nvPicPr>
        <p:blipFill rotWithShape="1">
          <a:blip r:embed="rId3">
            <a:alphaModFix/>
          </a:blip>
          <a:srcRect/>
          <a:stretch/>
        </p:blipFill>
        <p:spPr>
          <a:xfrm>
            <a:off x="498297" y="3416653"/>
            <a:ext cx="6044099" cy="3398099"/>
          </a:xfrm>
          <a:prstGeom prst="rect">
            <a:avLst/>
          </a:prstGeom>
          <a:noFill/>
          <a:ln>
            <a:noFill/>
          </a:ln>
        </p:spPr>
      </p:pic>
      <p:sp>
        <p:nvSpPr>
          <p:cNvPr id="270" name="Shape 270"/>
          <p:cNvSpPr txBox="1"/>
          <p:nvPr/>
        </p:nvSpPr>
        <p:spPr>
          <a:xfrm>
            <a:off x="6704969" y="3270290"/>
            <a:ext cx="3629099" cy="3690600"/>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a:solidFill>
                  <a:srgbClr val="1E4E79"/>
                </a:solidFill>
                <a:latin typeface="MS Gothic" charset="-128"/>
                <a:ea typeface="MS Gothic" charset="-128"/>
                <a:cs typeface="MS Gothic" charset="-128"/>
                <a:sym typeface="Arial"/>
              </a:rPr>
              <a:t>ポーズが決まったらモーションフレームの２５フレームをクリックしブルーのラインを持ってき</a:t>
            </a:r>
            <a:r>
              <a:rPr lang="en-US" sz="1400">
                <a:solidFill>
                  <a:srgbClr val="1E4E79"/>
                </a:solidFill>
                <a:latin typeface="MS Gothic" charset="-128"/>
                <a:ea typeface="MS Gothic" charset="-128"/>
                <a:cs typeface="MS Gothic" charset="-128"/>
              </a:rPr>
              <a:t>ま</a:t>
            </a:r>
            <a:r>
              <a:rPr lang="en-US" sz="1400" b="0" i="0" u="none" strike="noStrike" cap="none">
                <a:solidFill>
                  <a:srgbClr val="1E4E79"/>
                </a:solidFill>
                <a:latin typeface="MS Gothic" charset="-128"/>
                <a:ea typeface="MS Gothic" charset="-128"/>
                <a:cs typeface="MS Gothic" charset="-128"/>
                <a:sym typeface="Arial"/>
              </a:rPr>
              <a:t>す。</a:t>
            </a:r>
          </a:p>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1E4E79"/>
                </a:solidFill>
                <a:latin typeface="MS Gothic" charset="-128"/>
                <a:ea typeface="MS Gothic" charset="-128"/>
                <a:cs typeface="MS Gothic" charset="-128"/>
                <a:sym typeface="Arial"/>
              </a:rPr>
              <a:t>そのままPCのＦ8を押してポーズを記憶させます。</a:t>
            </a:r>
          </a:p>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1E4E79"/>
                </a:solidFill>
                <a:latin typeface="MS Gothic" charset="-128"/>
                <a:ea typeface="MS Gothic" charset="-128"/>
                <a:cs typeface="MS Gothic" charset="-128"/>
                <a:sym typeface="Arial"/>
              </a:rPr>
              <a:t>この要領でポーズを作り記憶させます。</a:t>
            </a: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1E4E79"/>
                </a:solidFill>
                <a:latin typeface="MS Gothic" charset="-128"/>
                <a:ea typeface="MS Gothic" charset="-128"/>
                <a:cs typeface="MS Gothic" charset="-128"/>
                <a:sym typeface="Arial"/>
              </a:rPr>
              <a:t>動きの速さはポーズからポーズまでの間が</a:t>
            </a: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1E4E79"/>
                </a:solidFill>
                <a:latin typeface="MS Gothic" charset="-128"/>
                <a:ea typeface="MS Gothic" charset="-128"/>
                <a:cs typeface="MS Gothic" charset="-128"/>
                <a:sym typeface="Arial"/>
              </a:rPr>
              <a:t>長いほどゆっくりに、</a:t>
            </a: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1E4E79"/>
                </a:solidFill>
                <a:latin typeface="MS Gothic" charset="-128"/>
                <a:ea typeface="MS Gothic" charset="-128"/>
                <a:cs typeface="MS Gothic" charset="-128"/>
                <a:sym typeface="Arial"/>
              </a:rPr>
              <a:t>短いほど早い動作になります。</a:t>
            </a:r>
          </a:p>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1E4E79"/>
                </a:solidFill>
                <a:latin typeface="MS Gothic" charset="-128"/>
                <a:ea typeface="MS Gothic" charset="-128"/>
                <a:cs typeface="MS Gothic" charset="-128"/>
                <a:sym typeface="Arial"/>
              </a:rPr>
              <a:t>ポーズを入力する時は必ず</a:t>
            </a:r>
            <a:r>
              <a:rPr lang="en-US" sz="1400" b="0" i="0" u="none" strike="noStrike" cap="none" dirty="0">
                <a:solidFill>
                  <a:srgbClr val="FF0000"/>
                </a:solidFill>
                <a:latin typeface="MS Gothic" charset="-128"/>
                <a:ea typeface="MS Gothic" charset="-128"/>
                <a:cs typeface="MS Gothic" charset="-128"/>
                <a:sym typeface="Arial"/>
              </a:rPr>
              <a:t>２５フレーム以上間隔をあけてください。</a:t>
            </a: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FF0000"/>
                </a:solidFill>
                <a:latin typeface="MS Gothic" charset="-128"/>
                <a:ea typeface="MS Gothic" charset="-128"/>
                <a:cs typeface="MS Gothic" charset="-128"/>
                <a:sym typeface="Arial"/>
              </a:rPr>
              <a:t>バランスを崩して転倒する可能性が高くなります。</a:t>
            </a:r>
          </a:p>
        </p:txBody>
      </p:sp>
    </p:spTree>
    <p:extLst>
      <p:ext uri="{BB962C8B-B14F-4D97-AF65-F5344CB8AC3E}">
        <p14:creationId xmlns:p14="http://schemas.microsoft.com/office/powerpoint/2010/main" val="885642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3</a:t>
            </a:fld>
            <a:endParaRPr lang="en-US"/>
          </a:p>
        </p:txBody>
      </p:sp>
      <p:sp>
        <p:nvSpPr>
          <p:cNvPr id="43" name="Shape 43"/>
          <p:cNvSpPr txBox="1">
            <a:spLocks noGrp="1"/>
          </p:cNvSpPr>
          <p:nvPr>
            <p:ph type="title"/>
          </p:nvPr>
        </p:nvSpPr>
        <p:spPr>
          <a:xfrm>
            <a:off x="776566" y="4242459"/>
            <a:ext cx="9138899" cy="1192199"/>
          </a:xfrm>
          <a:prstGeom prst="rect">
            <a:avLst/>
          </a:prstGeom>
        </p:spPr>
        <p:txBody>
          <a:bodyPr lIns="64650" tIns="64650" rIns="64650" bIns="64650" anchor="ctr" anchorCtr="0">
            <a:noAutofit/>
          </a:bodyPr>
          <a:lstStyle/>
          <a:p>
            <a:pPr lvl="0">
              <a:spcBef>
                <a:spcPts val="0"/>
              </a:spcBef>
              <a:buNone/>
            </a:pPr>
            <a:r>
              <a:rPr lang="en-US"/>
              <a:t>はじめに</a:t>
            </a:r>
            <a:endParaRPr lang="en-US" dirty="0"/>
          </a:p>
        </p:txBody>
      </p:sp>
      <p:pic>
        <p:nvPicPr>
          <p:cNvPr id="44" name="Shape 44"/>
          <p:cNvPicPr preferRelativeResize="0"/>
          <p:nvPr/>
        </p:nvPicPr>
        <p:blipFill>
          <a:blip r:embed="rId3">
            <a:alphaModFix/>
          </a:blip>
          <a:stretch>
            <a:fillRect/>
          </a:stretch>
        </p:blipFill>
        <p:spPr>
          <a:xfrm>
            <a:off x="4086154" y="441862"/>
            <a:ext cx="2519434" cy="3564997"/>
          </a:xfrm>
          <a:prstGeom prst="rect">
            <a:avLst/>
          </a:prstGeom>
          <a:noFill/>
          <a:ln>
            <a:noFill/>
          </a:ln>
        </p:spPr>
      </p:pic>
    </p:spTree>
    <p:extLst>
      <p:ext uri="{BB962C8B-B14F-4D97-AF65-F5344CB8AC3E}">
        <p14:creationId xmlns:p14="http://schemas.microsoft.com/office/powerpoint/2010/main" val="941511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00000"/>
              </a:lnSpc>
              <a:spcBef>
                <a:spcPts val="0"/>
              </a:spcBef>
              <a:buClr>
                <a:schemeClr val="dk1"/>
              </a:buClr>
              <a:buSzPct val="25000"/>
              <a:buFont typeface="Arial"/>
              <a:buNone/>
            </a:pPr>
            <a:r>
              <a:rPr lang="en-US"/>
              <a:t>ここではモーションと同時に動かすボックスを設定します。</a:t>
            </a:r>
          </a:p>
          <a:p>
            <a:pPr marL="0" lvl="0" indent="0" rtl="0">
              <a:lnSpc>
                <a:spcPct val="100000"/>
              </a:lnSpc>
              <a:spcBef>
                <a:spcPts val="0"/>
              </a:spcBef>
              <a:buClr>
                <a:schemeClr val="dk1"/>
              </a:buClr>
              <a:buSzPct val="25000"/>
              <a:buFont typeface="Arial"/>
              <a:buNone/>
            </a:pPr>
            <a:r>
              <a:rPr lang="en-US"/>
              <a:t>キーフレームをクリックしながらボックスを起動するフレームを決めます。</a:t>
            </a:r>
          </a:p>
          <a:p>
            <a:pPr marL="0" lvl="0" indent="0" rtl="0">
              <a:lnSpc>
                <a:spcPct val="100000"/>
              </a:lnSpc>
              <a:spcBef>
                <a:spcPts val="0"/>
              </a:spcBef>
              <a:buNone/>
            </a:pPr>
            <a:r>
              <a:rPr lang="en-US"/>
              <a:t>フローダイアグラムに任意のボックスを配置し左側の紐をつなぎます。</a:t>
            </a:r>
          </a:p>
        </p:txBody>
      </p:sp>
      <p:sp>
        <p:nvSpPr>
          <p:cNvPr id="276" name="Shape 276"/>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r>
              <a:rPr lang="en-US"/>
              <a:t>Timelineボックス　動作レイヤー</a:t>
            </a:r>
          </a:p>
        </p:txBody>
      </p:sp>
      <p:sp>
        <p:nvSpPr>
          <p:cNvPr id="277" name="Shape 277"/>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rtl="0">
              <a:spcBef>
                <a:spcPts val="0"/>
              </a:spcBef>
              <a:buNone/>
            </a:pPr>
            <a:r>
              <a:rPr lang="en-US"/>
              <a:t>動かしてみよう</a:t>
            </a:r>
          </a:p>
        </p:txBody>
      </p:sp>
      <p:sp>
        <p:nvSpPr>
          <p:cNvPr id="278" name="Shape 27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None/>
            </a:pPr>
            <a:fld id="{00000000-1234-1234-1234-123412341234}" type="slidenum">
              <a:rPr lang="en-US"/>
              <a:t>30</a:t>
            </a:fld>
            <a:endParaRPr lang="en-US"/>
          </a:p>
        </p:txBody>
      </p:sp>
      <p:pic>
        <p:nvPicPr>
          <p:cNvPr id="279" name="Shape 279"/>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80" name="Shape 280"/>
          <p:cNvPicPr preferRelativeResize="0"/>
          <p:nvPr/>
        </p:nvPicPr>
        <p:blipFill>
          <a:blip r:embed="rId3">
            <a:alphaModFix/>
          </a:blip>
          <a:stretch>
            <a:fillRect/>
          </a:stretch>
        </p:blipFill>
        <p:spPr>
          <a:xfrm>
            <a:off x="825403" y="1163493"/>
            <a:ext cx="491643" cy="491643"/>
          </a:xfrm>
          <a:prstGeom prst="rect">
            <a:avLst/>
          </a:prstGeom>
          <a:noFill/>
          <a:ln>
            <a:noFill/>
          </a:ln>
        </p:spPr>
      </p:pic>
      <p:sp>
        <p:nvSpPr>
          <p:cNvPr id="281" name="Shape 281"/>
          <p:cNvSpPr txBox="1"/>
          <p:nvPr/>
        </p:nvSpPr>
        <p:spPr>
          <a:xfrm>
            <a:off x="6948509" y="3637825"/>
            <a:ext cx="3385499" cy="3402299"/>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a:solidFill>
                  <a:srgbClr val="1E4E79"/>
                </a:solidFill>
                <a:latin typeface="MS Gothic" charset="-128"/>
                <a:ea typeface="MS Gothic" charset="-128"/>
                <a:cs typeface="MS Gothic" charset="-128"/>
                <a:sym typeface="Arial"/>
              </a:rPr>
              <a:t>今回は「</a:t>
            </a:r>
            <a:r>
              <a:rPr lang="en-US" sz="1700">
                <a:solidFill>
                  <a:srgbClr val="1E4E79"/>
                </a:solidFill>
                <a:latin typeface="MS Gothic" charset="-128"/>
                <a:ea typeface="MS Gothic" charset="-128"/>
                <a:cs typeface="MS Gothic" charset="-128"/>
              </a:rPr>
              <a:t>Say</a:t>
            </a:r>
            <a:r>
              <a:rPr lang="en-US" sz="1700" b="0" i="0" u="none" strike="noStrike" cap="none">
                <a:solidFill>
                  <a:srgbClr val="1E4E79"/>
                </a:solidFill>
                <a:latin typeface="MS Gothic" charset="-128"/>
                <a:ea typeface="MS Gothic" charset="-128"/>
                <a:cs typeface="MS Gothic" charset="-128"/>
                <a:sym typeface="Arial"/>
              </a:rPr>
              <a:t>」ボックスを配置して手をあげるモーションと同時に「手をあげます」といわせてみます。</a:t>
            </a:r>
          </a:p>
          <a:p>
            <a:pPr marL="0" marR="0" lvl="0" indent="0" algn="l" rtl="0">
              <a:lnSpc>
                <a:spcPct val="100000"/>
              </a:lnSpc>
              <a:spcBef>
                <a:spcPts val="0"/>
              </a:spcBef>
              <a:spcAft>
                <a:spcPts val="0"/>
              </a:spcAft>
              <a:buClr>
                <a:srgbClr val="000000"/>
              </a:buClr>
              <a:buFont typeface="Arial"/>
              <a:buNone/>
            </a:pPr>
            <a:endParaRPr sz="1700" b="0" i="0" u="none" strike="noStrike" cap="none">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a:solidFill>
                  <a:srgbClr val="1E4E79"/>
                </a:solidFill>
                <a:latin typeface="MS Gothic" charset="-128"/>
                <a:ea typeface="MS Gothic" charset="-128"/>
                <a:cs typeface="MS Gothic" charset="-128"/>
                <a:sym typeface="Arial"/>
              </a:rPr>
              <a:t>このまま再生マークで実行すると「手をあげます」と言いながら</a:t>
            </a:r>
            <a:r>
              <a:rPr lang="en-US" sz="1700">
                <a:solidFill>
                  <a:srgbClr val="1E4E79"/>
                </a:solidFill>
                <a:latin typeface="MS Gothic" charset="-128"/>
                <a:ea typeface="MS Gothic" charset="-128"/>
                <a:cs typeface="MS Gothic" charset="-128"/>
              </a:rPr>
              <a:t>、</a:t>
            </a:r>
            <a:r>
              <a:rPr lang="en-US" sz="1700" b="0" i="0" u="none" strike="noStrike" cap="none">
                <a:solidFill>
                  <a:srgbClr val="1E4E79"/>
                </a:solidFill>
                <a:latin typeface="MS Gothic" charset="-128"/>
                <a:ea typeface="MS Gothic" charset="-128"/>
                <a:cs typeface="MS Gothic" charset="-128"/>
                <a:sym typeface="Arial"/>
              </a:rPr>
              <a:t>手をあげる動作をするはずです。</a:t>
            </a:r>
          </a:p>
        </p:txBody>
      </p:sp>
      <p:pic>
        <p:nvPicPr>
          <p:cNvPr id="282" name="Shape 282"/>
          <p:cNvPicPr preferRelativeResize="0"/>
          <p:nvPr/>
        </p:nvPicPr>
        <p:blipFill rotWithShape="1">
          <a:blip r:embed="rId3">
            <a:alphaModFix/>
          </a:blip>
          <a:srcRect/>
          <a:stretch/>
        </p:blipFill>
        <p:spPr>
          <a:xfrm>
            <a:off x="502111" y="3042144"/>
            <a:ext cx="6324899" cy="3555899"/>
          </a:xfrm>
          <a:prstGeom prst="rect">
            <a:avLst/>
          </a:prstGeom>
          <a:noFill/>
          <a:ln>
            <a:noFill/>
          </a:ln>
        </p:spPr>
      </p:pic>
    </p:spTree>
    <p:extLst>
      <p:ext uri="{BB962C8B-B14F-4D97-AF65-F5344CB8AC3E}">
        <p14:creationId xmlns:p14="http://schemas.microsoft.com/office/powerpoint/2010/main" val="1392328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00000"/>
              </a:lnSpc>
              <a:spcBef>
                <a:spcPts val="0"/>
              </a:spcBef>
              <a:buNone/>
            </a:pPr>
            <a:r>
              <a:rPr lang="en-US"/>
              <a:t>動作レイヤーは増やすことも挿入することもできます。</a:t>
            </a:r>
          </a:p>
          <a:p>
            <a:pPr marL="0" lvl="0" indent="0" rtl="0">
              <a:lnSpc>
                <a:spcPct val="100000"/>
              </a:lnSpc>
              <a:spcBef>
                <a:spcPts val="0"/>
              </a:spcBef>
              <a:buNone/>
            </a:pPr>
            <a:r>
              <a:rPr lang="en-US"/>
              <a:t>キーフレームの挿入したい部分に矢印を持っていき右クリックし「キーフレームの挿入」を選びます。</a:t>
            </a:r>
          </a:p>
          <a:p>
            <a:pPr marL="0" lvl="0" indent="0" rtl="0">
              <a:lnSpc>
                <a:spcPct val="100000"/>
              </a:lnSpc>
              <a:spcBef>
                <a:spcPts val="0"/>
              </a:spcBef>
              <a:buNone/>
            </a:pPr>
            <a:r>
              <a:rPr lang="en-US"/>
              <a:t>そうすることで同一レイヤー上に時間単位で動くボックスを配置できます。</a:t>
            </a:r>
          </a:p>
          <a:p>
            <a:pPr marL="0" lvl="0" indent="0" rtl="0">
              <a:lnSpc>
                <a:spcPct val="100000"/>
              </a:lnSpc>
              <a:spcBef>
                <a:spcPts val="0"/>
              </a:spcBef>
              <a:buNone/>
            </a:pPr>
            <a:r>
              <a:rPr lang="en-US"/>
              <a:t>やり方は挿入したキーフレームをクリックし</a:t>
            </a:r>
          </a:p>
          <a:p>
            <a:pPr marL="0" lvl="0" indent="0" rtl="0">
              <a:lnSpc>
                <a:spcPct val="100000"/>
              </a:lnSpc>
              <a:spcBef>
                <a:spcPts val="0"/>
              </a:spcBef>
              <a:buNone/>
            </a:pPr>
            <a:r>
              <a:rPr lang="en-US"/>
              <a:t>その時現れているフローダイアグラムにボックスをドラッグし、左側を紐でつなぐだけです。</a:t>
            </a:r>
          </a:p>
          <a:p>
            <a:pPr lvl="0" indent="165100" rtl="0">
              <a:spcBef>
                <a:spcPts val="0"/>
              </a:spcBef>
              <a:buClr>
                <a:srgbClr val="1E4E79"/>
              </a:buClr>
              <a:buSzPct val="25000"/>
              <a:buFont typeface="Arial"/>
              <a:buNone/>
            </a:pPr>
            <a:endParaRPr/>
          </a:p>
          <a:p>
            <a:pPr marL="0" lvl="0" indent="0" rtl="0">
              <a:lnSpc>
                <a:spcPct val="100000"/>
              </a:lnSpc>
              <a:spcBef>
                <a:spcPts val="0"/>
              </a:spcBef>
              <a:buNone/>
            </a:pPr>
            <a:endParaRPr/>
          </a:p>
        </p:txBody>
      </p:sp>
      <p:sp>
        <p:nvSpPr>
          <p:cNvPr id="288" name="Shape 288"/>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r>
              <a:rPr lang="en-US"/>
              <a:t>Timelineボックス　キーフレームの挿入</a:t>
            </a:r>
          </a:p>
        </p:txBody>
      </p:sp>
      <p:sp>
        <p:nvSpPr>
          <p:cNvPr id="289" name="Shape 289"/>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rtl="0">
              <a:spcBef>
                <a:spcPts val="0"/>
              </a:spcBef>
              <a:buNone/>
            </a:pPr>
            <a:r>
              <a:rPr lang="en-US"/>
              <a:t>動かしてみよう</a:t>
            </a:r>
          </a:p>
        </p:txBody>
      </p:sp>
      <p:sp>
        <p:nvSpPr>
          <p:cNvPr id="290" name="Shape 29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None/>
            </a:pPr>
            <a:fld id="{00000000-1234-1234-1234-123412341234}" type="slidenum">
              <a:rPr lang="en-US"/>
              <a:t>31</a:t>
            </a:fld>
            <a:endParaRPr lang="en-US"/>
          </a:p>
        </p:txBody>
      </p:sp>
      <p:pic>
        <p:nvPicPr>
          <p:cNvPr id="291" name="Shape 291"/>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92" name="Shape 292"/>
          <p:cNvPicPr preferRelativeResize="0"/>
          <p:nvPr/>
        </p:nvPicPr>
        <p:blipFill>
          <a:blip r:embed="rId3">
            <a:alphaModFix/>
          </a:blip>
          <a:stretch>
            <a:fillRect/>
          </a:stretch>
        </p:blipFill>
        <p:spPr>
          <a:xfrm>
            <a:off x="825403" y="1163493"/>
            <a:ext cx="491643" cy="491643"/>
          </a:xfrm>
          <a:prstGeom prst="rect">
            <a:avLst/>
          </a:prstGeom>
          <a:noFill/>
          <a:ln>
            <a:noFill/>
          </a:ln>
        </p:spPr>
      </p:pic>
      <p:sp>
        <p:nvSpPr>
          <p:cNvPr id="293" name="Shape 293"/>
          <p:cNvSpPr txBox="1"/>
          <p:nvPr/>
        </p:nvSpPr>
        <p:spPr>
          <a:xfrm>
            <a:off x="6857582" y="3685478"/>
            <a:ext cx="3022200" cy="3155400"/>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a:solidFill>
                  <a:srgbClr val="1E4E79"/>
                </a:solidFill>
                <a:latin typeface="MS Gothic" charset="-128"/>
                <a:ea typeface="MS Gothic" charset="-128"/>
                <a:cs typeface="MS Gothic" charset="-128"/>
                <a:sym typeface="Arial"/>
              </a:rPr>
              <a:t>ここではモーションが変化するたびに「Say」を起動させ</a:t>
            </a:r>
            <a:endParaRPr lang="en-US"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左手が上がると</a:t>
            </a: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「左手」</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右手が上がると</a:t>
            </a: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「右手」</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としました。</a:t>
            </a:r>
          </a:p>
        </p:txBody>
      </p:sp>
      <p:pic>
        <p:nvPicPr>
          <p:cNvPr id="294" name="Shape 294"/>
          <p:cNvPicPr preferRelativeResize="0"/>
          <p:nvPr/>
        </p:nvPicPr>
        <p:blipFill rotWithShape="1">
          <a:blip r:embed="rId3">
            <a:alphaModFix/>
          </a:blip>
          <a:srcRect/>
          <a:stretch/>
        </p:blipFill>
        <p:spPr>
          <a:xfrm>
            <a:off x="1029458" y="3695717"/>
            <a:ext cx="5763600" cy="3240300"/>
          </a:xfrm>
          <a:prstGeom prst="rect">
            <a:avLst/>
          </a:prstGeom>
          <a:noFill/>
          <a:ln>
            <a:noFill/>
          </a:ln>
        </p:spPr>
      </p:pic>
    </p:spTree>
    <p:extLst>
      <p:ext uri="{BB962C8B-B14F-4D97-AF65-F5344CB8AC3E}">
        <p14:creationId xmlns:p14="http://schemas.microsoft.com/office/powerpoint/2010/main" val="139852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spcBef>
                <a:spcPts val="0"/>
              </a:spcBef>
              <a:buClr>
                <a:srgbClr val="1E4E79"/>
              </a:buClr>
              <a:buSzPct val="25000"/>
              <a:buFont typeface="Arial"/>
              <a:buNone/>
            </a:pPr>
            <a:r>
              <a:rPr lang="en-US"/>
              <a:t>NAOの動作を実際に触れながら指示することもできます。</a:t>
            </a:r>
          </a:p>
          <a:p>
            <a:pPr marL="0" lvl="0" indent="0" rtl="0">
              <a:spcBef>
                <a:spcPts val="0"/>
              </a:spcBef>
              <a:buNone/>
            </a:pPr>
            <a:r>
              <a:rPr lang="en-US"/>
              <a:t>まず、Timelineを用意した状態でオートノマスライフ①を切り、</a:t>
            </a:r>
          </a:p>
          <a:p>
            <a:pPr marL="0" lvl="0" indent="0" rtl="0">
              <a:spcBef>
                <a:spcPts val="0"/>
              </a:spcBef>
              <a:buClr>
                <a:srgbClr val="1E4E79"/>
              </a:buClr>
              <a:buSzPct val="25000"/>
              <a:buFont typeface="Arial"/>
              <a:buNone/>
            </a:pPr>
            <a:r>
              <a:rPr lang="en-US"/>
              <a:t>アニメーションボタン②をクリックします。</a:t>
            </a:r>
          </a:p>
          <a:p>
            <a:pPr marL="0" lvl="0" indent="0" rtl="0">
              <a:spcBef>
                <a:spcPts val="0"/>
              </a:spcBef>
              <a:buNone/>
            </a:pPr>
            <a:r>
              <a:rPr lang="en-US"/>
              <a:t>NAOの目がオレンジ色になったら手の甲を触り動かします。</a:t>
            </a:r>
          </a:p>
          <a:p>
            <a:pPr marL="0" lvl="0" indent="0" rtl="0">
              <a:spcBef>
                <a:spcPts val="0"/>
              </a:spcBef>
              <a:buClr>
                <a:srgbClr val="1E4E79"/>
              </a:buClr>
              <a:buSzPct val="25000"/>
              <a:buFont typeface="Arial"/>
              <a:buNone/>
            </a:pPr>
            <a:r>
              <a:rPr lang="en-US"/>
              <a:t>動かしている間は目は緑色です。</a:t>
            </a:r>
          </a:p>
          <a:p>
            <a:pPr marL="0" lvl="0" indent="0" rtl="0">
              <a:spcBef>
                <a:spcPts val="0"/>
              </a:spcBef>
              <a:buClr>
                <a:srgbClr val="1E4E79"/>
              </a:buClr>
              <a:buSzPct val="25000"/>
              <a:buFont typeface="Arial"/>
              <a:buNone/>
            </a:pPr>
            <a:endParaRPr/>
          </a:p>
          <a:p>
            <a:pPr marL="0" lvl="0" indent="0" rtl="0">
              <a:spcBef>
                <a:spcPts val="0"/>
              </a:spcBef>
              <a:buClr>
                <a:srgbClr val="1E4E79"/>
              </a:buClr>
              <a:buSzPct val="25000"/>
              <a:buFont typeface="Arial"/>
              <a:buNone/>
            </a:pPr>
            <a:r>
              <a:rPr lang="en-US"/>
              <a:t>好きな位置まで動かしたら手を離し、目がオレンジ色になったら頭を約3秒間触ります。</a:t>
            </a:r>
          </a:p>
          <a:p>
            <a:pPr marL="0" lvl="0" indent="0" rtl="0">
              <a:spcBef>
                <a:spcPts val="0"/>
              </a:spcBef>
              <a:buClr>
                <a:srgbClr val="1E4E79"/>
              </a:buClr>
              <a:buSzPct val="25000"/>
              <a:buFont typeface="Arial"/>
              <a:buNone/>
            </a:pPr>
            <a:r>
              <a:rPr lang="en-US"/>
              <a:t>目が白くなったらタイムライン上に保存させ、一度NAOを直立状態に戻してから（restボタン③→wake upボタン④）実行させます。 </a:t>
            </a:r>
          </a:p>
          <a:p>
            <a:pPr marL="0" lvl="0" indent="0" rtl="0">
              <a:lnSpc>
                <a:spcPct val="100000"/>
              </a:lnSpc>
              <a:spcBef>
                <a:spcPts val="0"/>
              </a:spcBef>
              <a:buNone/>
            </a:pPr>
            <a:endParaRPr/>
          </a:p>
        </p:txBody>
      </p:sp>
      <p:sp>
        <p:nvSpPr>
          <p:cNvPr id="300" name="Shape 300"/>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r>
              <a:rPr lang="en-US"/>
              <a:t>Timelineボックス　アニメーションモード</a:t>
            </a:r>
          </a:p>
        </p:txBody>
      </p:sp>
      <p:sp>
        <p:nvSpPr>
          <p:cNvPr id="301" name="Shape 301"/>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rtl="0">
              <a:spcBef>
                <a:spcPts val="0"/>
              </a:spcBef>
              <a:buNone/>
            </a:pPr>
            <a:r>
              <a:rPr lang="en-US"/>
              <a:t>動かしてみよう</a:t>
            </a:r>
          </a:p>
        </p:txBody>
      </p:sp>
      <p:sp>
        <p:nvSpPr>
          <p:cNvPr id="302" name="Shape 30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None/>
            </a:pPr>
            <a:fld id="{00000000-1234-1234-1234-123412341234}" type="slidenum">
              <a:rPr lang="en-US"/>
              <a:t>32</a:t>
            </a:fld>
            <a:endParaRPr lang="en-US"/>
          </a:p>
        </p:txBody>
      </p:sp>
      <p:pic>
        <p:nvPicPr>
          <p:cNvPr id="303" name="Shape 30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04" name="Shape 304"/>
          <p:cNvPicPr preferRelativeResize="0"/>
          <p:nvPr/>
        </p:nvPicPr>
        <p:blipFill rotWithShape="1">
          <a:blip r:embed="rId3">
            <a:alphaModFix/>
          </a:blip>
          <a:srcRect b="68180"/>
          <a:stretch/>
        </p:blipFill>
        <p:spPr>
          <a:xfrm>
            <a:off x="563372" y="4543019"/>
            <a:ext cx="9605099" cy="1718100"/>
          </a:xfrm>
          <a:prstGeom prst="rect">
            <a:avLst/>
          </a:prstGeom>
          <a:noFill/>
          <a:ln>
            <a:noFill/>
          </a:ln>
        </p:spPr>
      </p:pic>
      <p:sp>
        <p:nvSpPr>
          <p:cNvPr id="305" name="Shape 305"/>
          <p:cNvSpPr/>
          <p:nvPr/>
        </p:nvSpPr>
        <p:spPr>
          <a:xfrm>
            <a:off x="8297066" y="4325714"/>
            <a:ext cx="287699" cy="292499"/>
          </a:xfrm>
          <a:prstGeom prst="wedgeRoundRectCallout">
            <a:avLst>
              <a:gd name="adj1" fmla="val 54900"/>
              <a:gd name="adj2" fmla="val 89803"/>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②</a:t>
            </a:r>
          </a:p>
        </p:txBody>
      </p:sp>
      <p:sp>
        <p:nvSpPr>
          <p:cNvPr id="306" name="Shape 306"/>
          <p:cNvSpPr/>
          <p:nvPr/>
        </p:nvSpPr>
        <p:spPr>
          <a:xfrm>
            <a:off x="9299713" y="4315234"/>
            <a:ext cx="287699" cy="292499"/>
          </a:xfrm>
          <a:prstGeom prst="wedgeRoundRectCallout">
            <a:avLst>
              <a:gd name="adj1" fmla="val -33898"/>
              <a:gd name="adj2" fmla="val 78925"/>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③ </a:t>
            </a:r>
          </a:p>
        </p:txBody>
      </p:sp>
      <p:sp>
        <p:nvSpPr>
          <p:cNvPr id="307" name="Shape 307"/>
          <p:cNvSpPr/>
          <p:nvPr/>
        </p:nvSpPr>
        <p:spPr>
          <a:xfrm>
            <a:off x="8798389" y="4315234"/>
            <a:ext cx="287699" cy="292499"/>
          </a:xfrm>
          <a:prstGeom prst="wedgeRoundRectCallout">
            <a:avLst>
              <a:gd name="adj1" fmla="val -1756"/>
              <a:gd name="adj2" fmla="val 83745"/>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①</a:t>
            </a:r>
          </a:p>
        </p:txBody>
      </p:sp>
      <p:sp>
        <p:nvSpPr>
          <p:cNvPr id="308" name="Shape 308"/>
          <p:cNvSpPr/>
          <p:nvPr/>
        </p:nvSpPr>
        <p:spPr>
          <a:xfrm>
            <a:off x="9740748" y="4325714"/>
            <a:ext cx="287699" cy="292499"/>
          </a:xfrm>
          <a:prstGeom prst="wedgeRoundRectCallout">
            <a:avLst>
              <a:gd name="adj1" fmla="val -45100"/>
              <a:gd name="adj2" fmla="val 80161"/>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④</a:t>
            </a:r>
          </a:p>
        </p:txBody>
      </p:sp>
      <p:sp>
        <p:nvSpPr>
          <p:cNvPr id="309" name="Shape 309"/>
          <p:cNvSpPr txBox="1"/>
          <p:nvPr/>
        </p:nvSpPr>
        <p:spPr>
          <a:xfrm>
            <a:off x="8841987" y="4878567"/>
            <a:ext cx="317400" cy="3626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10" name="Shape 310"/>
          <p:cNvSpPr txBox="1"/>
          <p:nvPr/>
        </p:nvSpPr>
        <p:spPr>
          <a:xfrm>
            <a:off x="8454700" y="4878567"/>
            <a:ext cx="317400" cy="3626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11" name="Shape 311"/>
          <p:cNvSpPr txBox="1"/>
          <p:nvPr/>
        </p:nvSpPr>
        <p:spPr>
          <a:xfrm>
            <a:off x="2169062" y="5340796"/>
            <a:ext cx="7999500" cy="4370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12" name="Shape 312"/>
          <p:cNvSpPr txBox="1"/>
          <p:nvPr/>
        </p:nvSpPr>
        <p:spPr>
          <a:xfrm>
            <a:off x="9208027" y="4878582"/>
            <a:ext cx="317400" cy="3626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13" name="Shape 313"/>
          <p:cNvSpPr/>
          <p:nvPr/>
        </p:nvSpPr>
        <p:spPr>
          <a:xfrm>
            <a:off x="8445875" y="4641500"/>
            <a:ext cx="122400" cy="137400"/>
          </a:xfrm>
          <a:prstGeom prst="ellipse">
            <a:avLst/>
          </a:prstGeom>
          <a:solidFill>
            <a:srgbClr val="E7E6E6"/>
          </a:solidFill>
          <a:ln w="19050" cap="flat" cmpd="sng">
            <a:solidFill>
              <a:srgbClr val="44546A"/>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14" name="Shape 314"/>
          <p:cNvSpPr txBox="1"/>
          <p:nvPr/>
        </p:nvSpPr>
        <p:spPr>
          <a:xfrm>
            <a:off x="9564770" y="4878582"/>
            <a:ext cx="317400" cy="3626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19527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a:t>Animated Sayボックス　概要</a:t>
            </a:r>
          </a:p>
        </p:txBody>
      </p:sp>
      <p:sp>
        <p:nvSpPr>
          <p:cNvPr id="320" name="Shape 32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dirty="0" err="1"/>
              <a:t>NAOに</a:t>
            </a:r>
            <a:r>
              <a:rPr lang="en-US" sz="1700" b="0" i="0" u="none" strike="noStrike" cap="none" dirty="0" err="1">
                <a:solidFill>
                  <a:srgbClr val="1E4E79"/>
                </a:solidFill>
                <a:sym typeface="Arial"/>
              </a:rPr>
              <a:t>モーションを付けて話すとまったく印象が変わります</a:t>
            </a:r>
            <a:r>
              <a:rPr lang="en-US" dirty="0"/>
              <a:t>。</a:t>
            </a:r>
          </a:p>
          <a:p>
            <a:pPr marL="0" marR="0" lvl="0" indent="0" algn="l" rtl="0">
              <a:lnSpc>
                <a:spcPct val="100000"/>
              </a:lnSpc>
              <a:spcBef>
                <a:spcPts val="0"/>
              </a:spcBef>
              <a:spcAft>
                <a:spcPts val="0"/>
              </a:spcAft>
              <a:buClr>
                <a:srgbClr val="1E4E79"/>
              </a:buClr>
              <a:buSzPct val="25000"/>
              <a:buFont typeface="Arial"/>
              <a:buNone/>
            </a:pPr>
            <a:r>
              <a:rPr lang="en-US" dirty="0" err="1"/>
              <a:t>フリ付きで喋らせるには、</a:t>
            </a:r>
            <a:r>
              <a:rPr lang="en-US" dirty="0" err="1">
                <a:solidFill>
                  <a:srgbClr val="00B0F0"/>
                </a:solidFill>
              </a:rPr>
              <a:t>Animated</a:t>
            </a:r>
            <a:r>
              <a:rPr lang="en-US" dirty="0">
                <a:solidFill>
                  <a:srgbClr val="00B0F0"/>
                </a:solidFill>
              </a:rPr>
              <a:t> </a:t>
            </a:r>
            <a:r>
              <a:rPr lang="en-US" dirty="0" err="1">
                <a:solidFill>
                  <a:srgbClr val="00B0F0"/>
                </a:solidFill>
              </a:rPr>
              <a:t>Sayボックス</a:t>
            </a:r>
            <a:r>
              <a:rPr lang="en-US" dirty="0" err="1"/>
              <a:t>を使用します</a:t>
            </a:r>
            <a:r>
              <a:rPr lang="en-US" dirty="0"/>
              <a:t>。</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ボックスライブラリーをStandardタブに切り替え</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Audio→Voice→Animated</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Sayを選びドラッグ＆ドロップします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まずは</a:t>
            </a:r>
            <a:r>
              <a:rPr lang="en-US" dirty="0" err="1"/>
              <a:t>パラメータの</a:t>
            </a:r>
            <a:r>
              <a:rPr lang="en-US" sz="1700" b="0" i="0" u="none" strike="noStrike" cap="none" dirty="0" err="1">
                <a:solidFill>
                  <a:srgbClr val="1E4E79"/>
                </a:solidFill>
                <a:sym typeface="Arial"/>
              </a:rPr>
              <a:t>Body</a:t>
            </a:r>
            <a:r>
              <a:rPr lang="en-US" sz="1700" b="0" i="0" u="none" strike="noStrike" cap="none" dirty="0">
                <a:solidFill>
                  <a:srgbClr val="1E4E79"/>
                </a:solidFill>
                <a:sym typeface="Arial"/>
              </a:rPr>
              <a:t> language </a:t>
            </a:r>
            <a:r>
              <a:rPr lang="en-US" sz="1700" b="0" i="0" u="none" strike="noStrike" cap="none" dirty="0" err="1">
                <a:solidFill>
                  <a:srgbClr val="1E4E79"/>
                </a:solidFill>
                <a:sym typeface="Arial"/>
              </a:rPr>
              <a:t>modeをcontextualに設定します</a:t>
            </a:r>
            <a:r>
              <a:rPr lang="en-US" sz="1700" b="0" i="0" u="none" strike="noStrike" cap="none" dirty="0">
                <a:solidFill>
                  <a:srgbClr val="1E4E79"/>
                </a:solidFill>
                <a:sym typeface="Arial"/>
              </a:rPr>
              <a:t>。</a:t>
            </a:r>
            <a:r>
              <a:rPr lang="en-US" dirty="0"/>
              <a:t>（デフォルト）</a:t>
            </a:r>
          </a:p>
        </p:txBody>
      </p:sp>
      <p:sp>
        <p:nvSpPr>
          <p:cNvPr id="321" name="Shape 32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フリ付きでしゃべらせてみよう</a:t>
            </a:r>
          </a:p>
        </p:txBody>
      </p:sp>
      <p:sp>
        <p:nvSpPr>
          <p:cNvPr id="322" name="Shape 32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33</a:t>
            </a:fld>
            <a:endParaRPr lang="en-US"/>
          </a:p>
        </p:txBody>
      </p:sp>
      <p:pic>
        <p:nvPicPr>
          <p:cNvPr id="323" name="Shape 323"/>
          <p:cNvPicPr preferRelativeResize="0"/>
          <p:nvPr/>
        </p:nvPicPr>
        <p:blipFill>
          <a:blip r:embed="rId3">
            <a:alphaModFix/>
          </a:blip>
          <a:stretch>
            <a:fillRect/>
          </a:stretch>
        </p:blipFill>
        <p:spPr>
          <a:xfrm>
            <a:off x="3087721" y="3785091"/>
            <a:ext cx="4516520" cy="3300782"/>
          </a:xfrm>
          <a:prstGeom prst="rect">
            <a:avLst/>
          </a:prstGeom>
          <a:noFill/>
          <a:ln>
            <a:noFill/>
          </a:ln>
        </p:spPr>
      </p:pic>
      <p:sp>
        <p:nvSpPr>
          <p:cNvPr id="324" name="Shape 324"/>
          <p:cNvSpPr txBox="1"/>
          <p:nvPr/>
        </p:nvSpPr>
        <p:spPr>
          <a:xfrm>
            <a:off x="3530885" y="4751335"/>
            <a:ext cx="289500" cy="2604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325" name="Shape 325"/>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26" name="Shape 326"/>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537355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Animated Sayボックス　概要</a:t>
            </a:r>
          </a:p>
        </p:txBody>
      </p:sp>
      <p:sp>
        <p:nvSpPr>
          <p:cNvPr id="332" name="Shape 332"/>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a:solidFill>
                  <a:srgbClr val="1E4E79"/>
                </a:solidFill>
                <a:sym typeface="Arial"/>
              </a:rPr>
              <a:t>ボックスをダブルクリックして</a:t>
            </a:r>
            <a:r>
              <a:rPr lang="en-US"/>
              <a:t>プルダウンメニューの</a:t>
            </a:r>
            <a:r>
              <a:rPr lang="en-US" sz="1700" b="0" i="0" u="none" strike="noStrike" cap="none">
                <a:solidFill>
                  <a:srgbClr val="1E4E79"/>
                </a:solidFill>
                <a:sym typeface="Arial"/>
              </a:rPr>
              <a:t>言語をJapaneseに変更した後、</a:t>
            </a:r>
            <a:r>
              <a:rPr lang="en-US"/>
              <a:t>入力フォームに</a:t>
            </a:r>
            <a:r>
              <a:rPr lang="en-US" sz="1700" b="0" i="0" u="none" strike="noStrike" cap="none">
                <a:solidFill>
                  <a:srgbClr val="1E4E79"/>
                </a:solidFill>
                <a:sym typeface="Arial"/>
              </a:rPr>
              <a:t>好きな文章を入れてみましょう。</a:t>
            </a:r>
            <a:r>
              <a:rPr lang="en-US"/>
              <a:t>アプリを実行すると</a:t>
            </a:r>
            <a:r>
              <a:rPr lang="en-US" sz="1700" b="0" i="0" u="none" strike="noStrike" cap="none">
                <a:solidFill>
                  <a:srgbClr val="1E4E79"/>
                </a:solidFill>
                <a:sym typeface="Arial"/>
              </a:rPr>
              <a:t>様々なモーションを</a:t>
            </a:r>
            <a:r>
              <a:rPr lang="en-US"/>
              <a:t>交えながら</a:t>
            </a:r>
            <a:r>
              <a:rPr lang="en-US" sz="1700" b="0" i="0" u="none" strike="noStrike" cap="none">
                <a:solidFill>
                  <a:srgbClr val="1E4E79"/>
                </a:solidFill>
                <a:sym typeface="Arial"/>
              </a:rPr>
              <a:t>話し出します。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err="1"/>
              <a:t>パラメータのcontextualは、</a:t>
            </a:r>
            <a:r>
              <a:rPr lang="en-US" sz="1700" b="0" i="0" u="none" strike="noStrike" cap="none" dirty="0" err="1">
                <a:solidFill>
                  <a:srgbClr val="1E4E79"/>
                </a:solidFill>
                <a:sym typeface="Arial"/>
              </a:rPr>
              <a:t>文章中に「私</a:t>
            </a:r>
            <a:r>
              <a:rPr lang="en-US" sz="1700" b="0" i="0" u="none" strike="noStrike" cap="none" dirty="0">
                <a:solidFill>
                  <a:srgbClr val="1E4E79"/>
                </a:solidFill>
                <a:sym typeface="Arial"/>
              </a:rPr>
              <a:t>」「あなた」「みんな」などのキーワードが見られたときに適したモーションをし、それ以外はランダムで</a:t>
            </a:r>
            <a:r>
              <a:rPr lang="en-US" dirty="0"/>
              <a:t>ボディランゲージ</a:t>
            </a:r>
            <a:r>
              <a:rPr lang="en-US" sz="1700" b="0" i="0" u="none" strike="noStrike" cap="none" dirty="0">
                <a:solidFill>
                  <a:srgbClr val="1E4E79"/>
                </a:solidFill>
                <a:sym typeface="Arial"/>
              </a:rPr>
              <a:t>モーションが起動します。</a:t>
            </a:r>
          </a:p>
          <a:p>
            <a:pPr marL="0" marR="0" lvl="0" indent="0" algn="l" rtl="0">
              <a:lnSpc>
                <a:spcPct val="100000"/>
              </a:lnSpc>
              <a:spcBef>
                <a:spcPts val="0"/>
              </a:spcBef>
              <a:spcAft>
                <a:spcPts val="0"/>
              </a:spcAft>
              <a:buClr>
                <a:srgbClr val="1E4E79"/>
              </a:buClr>
              <a:buSzPct val="25000"/>
              <a:buFont typeface="Arial"/>
              <a:buNone/>
            </a:pPr>
            <a:endParaRPr dirty="0"/>
          </a:p>
          <a:p>
            <a:pPr marL="0" lvl="0" indent="0" rtl="0">
              <a:lnSpc>
                <a:spcPct val="100000"/>
              </a:lnSpc>
              <a:spcBef>
                <a:spcPts val="0"/>
              </a:spcBef>
              <a:buClr>
                <a:srgbClr val="1E4E79"/>
              </a:buClr>
              <a:buSzPct val="25000"/>
              <a:buFont typeface="Arial"/>
              <a:buNone/>
            </a:pPr>
            <a:r>
              <a:rPr lang="en-US" dirty="0"/>
              <a:t>では、狙ったモーションを動かすにはどうすれば良いでしょうか。</a:t>
            </a:r>
          </a:p>
          <a:p>
            <a:pPr marL="0" marR="0" lvl="0" indent="0" algn="l" rtl="0">
              <a:lnSpc>
                <a:spcPct val="100000"/>
              </a:lnSpc>
              <a:spcBef>
                <a:spcPts val="0"/>
              </a:spcBef>
              <a:spcAft>
                <a:spcPts val="0"/>
              </a:spcAft>
              <a:buClr>
                <a:srgbClr val="1E4E79"/>
              </a:buClr>
              <a:buSzPct val="25000"/>
              <a:buFont typeface="Arial"/>
              <a:buNone/>
            </a:pPr>
            <a:endParaRPr dirty="0"/>
          </a:p>
          <a:p>
            <a:pPr marL="215900" marR="0" lvl="0" indent="6350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p>
        </p:txBody>
      </p:sp>
      <p:sp>
        <p:nvSpPr>
          <p:cNvPr id="333" name="Shape 33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フリ付きでしゃべらせてみよう</a:t>
            </a:r>
          </a:p>
        </p:txBody>
      </p:sp>
      <p:pic>
        <p:nvPicPr>
          <p:cNvPr id="334" name="Shape 334"/>
          <p:cNvPicPr preferRelativeResize="0"/>
          <p:nvPr/>
        </p:nvPicPr>
        <p:blipFill rotWithShape="1">
          <a:blip r:embed="rId3">
            <a:alphaModFix/>
          </a:blip>
          <a:srcRect/>
          <a:stretch/>
        </p:blipFill>
        <p:spPr>
          <a:xfrm>
            <a:off x="2588867" y="3931630"/>
            <a:ext cx="5511000" cy="3010199"/>
          </a:xfrm>
          <a:prstGeom prst="rect">
            <a:avLst/>
          </a:prstGeom>
          <a:noFill/>
          <a:ln>
            <a:noFill/>
          </a:ln>
        </p:spPr>
      </p:pic>
      <p:sp>
        <p:nvSpPr>
          <p:cNvPr id="335" name="Shape 335"/>
          <p:cNvSpPr txBox="1"/>
          <p:nvPr/>
        </p:nvSpPr>
        <p:spPr>
          <a:xfrm>
            <a:off x="3601081" y="5328008"/>
            <a:ext cx="1980000" cy="2174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36" name="Shape 336"/>
          <p:cNvSpPr txBox="1"/>
          <p:nvPr/>
        </p:nvSpPr>
        <p:spPr>
          <a:xfrm>
            <a:off x="3659875" y="5677901"/>
            <a:ext cx="1921500" cy="5733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37" name="Shape 33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34</a:t>
            </a:fld>
            <a:endParaRPr lang="en-US"/>
          </a:p>
        </p:txBody>
      </p:sp>
      <p:pic>
        <p:nvPicPr>
          <p:cNvPr id="338" name="Shape 33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39" name="Shape 339"/>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532421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Animated Sayボックス　タグの利用</a:t>
            </a:r>
          </a:p>
        </p:txBody>
      </p:sp>
      <p:sp>
        <p:nvSpPr>
          <p:cNvPr id="345" name="Shape 34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50800" rtl="0">
              <a:spcBef>
                <a:spcPts val="0"/>
              </a:spcBef>
              <a:buClr>
                <a:schemeClr val="dk1"/>
              </a:buClr>
              <a:buSzPct val="47058"/>
              <a:buFont typeface="Arial"/>
              <a:buNone/>
            </a:pPr>
            <a:r>
              <a:rPr lang="en-US"/>
              <a:t>文章のデフォルトには</a:t>
            </a:r>
            <a:endParaRPr lang="en-US" dirty="0"/>
          </a:p>
          <a:p>
            <a:pPr marL="0" lvl="0" indent="-50800" rtl="0">
              <a:spcBef>
                <a:spcPts val="0"/>
              </a:spcBef>
              <a:buClr>
                <a:schemeClr val="dk1"/>
              </a:buClr>
              <a:buSzPct val="47058"/>
              <a:buFont typeface="Arial"/>
              <a:buNone/>
            </a:pPr>
            <a:endParaRPr dirty="0"/>
          </a:p>
          <a:p>
            <a:pPr marL="0" lvl="0" indent="-50800" rtl="0">
              <a:spcBef>
                <a:spcPts val="0"/>
              </a:spcBef>
              <a:buClr>
                <a:schemeClr val="dk1"/>
              </a:buClr>
              <a:buSzPct val="50000"/>
              <a:buFont typeface="Arial"/>
              <a:buNone/>
            </a:pPr>
            <a:r>
              <a:rPr lang="en-US" sz="1600" dirty="0"/>
              <a:t>「^start(animations/Stand/Gestures/Hey_1)</a:t>
            </a:r>
            <a:r>
              <a:rPr lang="en-US" sz="1600" dirty="0" err="1"/>
              <a:t>こんにちは^wait</a:t>
            </a:r>
            <a:r>
              <a:rPr lang="en-US" sz="1600" dirty="0"/>
              <a:t>(animation/Stand/Gestures/Hey_１)」</a:t>
            </a:r>
          </a:p>
          <a:p>
            <a:pPr marL="0" lvl="0" indent="-50800" rtl="0">
              <a:spcBef>
                <a:spcPts val="0"/>
              </a:spcBef>
              <a:buClr>
                <a:schemeClr val="dk1"/>
              </a:buClr>
              <a:buSzPct val="57142"/>
              <a:buFont typeface="Arial"/>
              <a:buNone/>
            </a:pPr>
            <a:endParaRPr sz="1400" dirty="0"/>
          </a:p>
          <a:p>
            <a:pPr marL="0" lvl="0" indent="-50800" rtl="0">
              <a:spcBef>
                <a:spcPts val="0"/>
              </a:spcBef>
              <a:buClr>
                <a:schemeClr val="dk1"/>
              </a:buClr>
              <a:buSzPct val="47058"/>
              <a:buFont typeface="Arial"/>
              <a:buNone/>
            </a:pPr>
            <a:r>
              <a:rPr lang="en-US" dirty="0"/>
              <a:t>このような文章が入っています。</a:t>
            </a:r>
          </a:p>
          <a:p>
            <a:pPr marL="0" lvl="0" indent="-50800" rtl="0">
              <a:spcBef>
                <a:spcPts val="0"/>
              </a:spcBef>
              <a:buClr>
                <a:schemeClr val="dk1"/>
              </a:buClr>
              <a:buSzPct val="47058"/>
              <a:buFont typeface="Arial"/>
              <a:buNone/>
            </a:pPr>
            <a:r>
              <a:rPr lang="en-US" dirty="0"/>
              <a:t>これは、^</a:t>
            </a:r>
            <a:r>
              <a:rPr lang="en-US" dirty="0" err="1"/>
              <a:t>startのようなタグを使って、ロボットの中にプリインストールされているモーションを起動しながら「こんにちは」というものです</a:t>
            </a:r>
            <a:r>
              <a:rPr lang="en-US" dirty="0"/>
              <a:t>。</a:t>
            </a:r>
          </a:p>
          <a:p>
            <a:pPr marL="0" lvl="0" indent="-50800" rtl="0">
              <a:spcBef>
                <a:spcPts val="0"/>
              </a:spcBef>
              <a:buClr>
                <a:schemeClr val="dk1"/>
              </a:buClr>
              <a:buSzPct val="40000"/>
              <a:buFont typeface="Arial"/>
              <a:buNone/>
            </a:pPr>
            <a:endParaRPr sz="2000" dirty="0"/>
          </a:p>
          <a:p>
            <a:pPr marL="0" lvl="0" indent="-50800" rtl="0">
              <a:spcBef>
                <a:spcPts val="0"/>
              </a:spcBef>
              <a:buClr>
                <a:schemeClr val="dk1"/>
              </a:buClr>
              <a:buSzPct val="40000"/>
              <a:buFont typeface="Arial"/>
              <a:buNone/>
            </a:pPr>
            <a:r>
              <a:rPr lang="en-US" sz="2000" dirty="0"/>
              <a:t>①</a:t>
            </a:r>
            <a:r>
              <a:rPr lang="en-US" sz="2000" dirty="0" err="1"/>
              <a:t>runタグとstartタグの違い</a:t>
            </a:r>
            <a:endParaRPr lang="en-US" sz="2000" dirty="0"/>
          </a:p>
        </p:txBody>
      </p:sp>
      <p:sp>
        <p:nvSpPr>
          <p:cNvPr id="346" name="Shape 34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フリ付きでしゃべらせてみよう</a:t>
            </a:r>
          </a:p>
        </p:txBody>
      </p:sp>
      <p:sp>
        <p:nvSpPr>
          <p:cNvPr id="347" name="Shape 34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35</a:t>
            </a:fld>
            <a:endParaRPr lang="en-US"/>
          </a:p>
        </p:txBody>
      </p:sp>
      <p:pic>
        <p:nvPicPr>
          <p:cNvPr id="348" name="Shape 34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49" name="Shape 349"/>
          <p:cNvPicPr preferRelativeResize="0"/>
          <p:nvPr/>
        </p:nvPicPr>
        <p:blipFill>
          <a:blip r:embed="rId3">
            <a:alphaModFix/>
          </a:blip>
          <a:stretch>
            <a:fillRect/>
          </a:stretch>
        </p:blipFill>
        <p:spPr>
          <a:xfrm>
            <a:off x="1532817" y="4068303"/>
            <a:ext cx="7625546" cy="2955881"/>
          </a:xfrm>
          <a:prstGeom prst="rect">
            <a:avLst/>
          </a:prstGeom>
          <a:noFill/>
          <a:ln>
            <a:noFill/>
          </a:ln>
        </p:spPr>
      </p:pic>
    </p:spTree>
    <p:extLst>
      <p:ext uri="{BB962C8B-B14F-4D97-AF65-F5344CB8AC3E}">
        <p14:creationId xmlns:p14="http://schemas.microsoft.com/office/powerpoint/2010/main" val="1444130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Animated Sayボックス　タグの利用</a:t>
            </a:r>
          </a:p>
        </p:txBody>
      </p:sp>
      <p:sp>
        <p:nvSpPr>
          <p:cNvPr id="355" name="Shape 35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0" rtl="0">
              <a:spcBef>
                <a:spcPts val="0"/>
              </a:spcBef>
              <a:buClr>
                <a:srgbClr val="1E4E79"/>
              </a:buClr>
              <a:buSzPct val="25000"/>
              <a:buFont typeface="Arial"/>
              <a:buNone/>
            </a:pPr>
            <a:r>
              <a:rPr lang="en-US" sz="2000" dirty="0"/>
              <a:t>②</a:t>
            </a:r>
            <a:r>
              <a:rPr lang="en-US" sz="2000" dirty="0" err="1"/>
              <a:t>stopタグとwaitタグの違い</a:t>
            </a:r>
            <a:r>
              <a:rPr lang="en-US" sz="2000" dirty="0"/>
              <a:t>。</a:t>
            </a:r>
            <a:r>
              <a:rPr lang="en-US" dirty="0"/>
              <a:t>　　　</a:t>
            </a:r>
          </a:p>
        </p:txBody>
      </p:sp>
      <p:sp>
        <p:nvSpPr>
          <p:cNvPr id="356" name="Shape 35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フリ付きでしゃべらせてみよう</a:t>
            </a:r>
          </a:p>
        </p:txBody>
      </p:sp>
      <p:sp>
        <p:nvSpPr>
          <p:cNvPr id="357" name="Shape 35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36</a:t>
            </a:fld>
            <a:endParaRPr lang="en-US"/>
          </a:p>
        </p:txBody>
      </p:sp>
      <p:pic>
        <p:nvPicPr>
          <p:cNvPr id="358" name="Shape 35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59" name="Shape 359"/>
          <p:cNvPicPr preferRelativeResize="0"/>
          <p:nvPr/>
        </p:nvPicPr>
        <p:blipFill rotWithShape="1">
          <a:blip r:embed="rId3">
            <a:alphaModFix/>
          </a:blip>
          <a:srcRect l="2037"/>
          <a:stretch/>
        </p:blipFill>
        <p:spPr>
          <a:xfrm>
            <a:off x="1812106" y="2583282"/>
            <a:ext cx="6180446" cy="3906777"/>
          </a:xfrm>
          <a:prstGeom prst="rect">
            <a:avLst/>
          </a:prstGeom>
          <a:noFill/>
          <a:ln>
            <a:noFill/>
          </a:ln>
        </p:spPr>
      </p:pic>
    </p:spTree>
    <p:extLst>
      <p:ext uri="{BB962C8B-B14F-4D97-AF65-F5344CB8AC3E}">
        <p14:creationId xmlns:p14="http://schemas.microsoft.com/office/powerpoint/2010/main" val="4236379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a:t>Face Trackerボックス</a:t>
            </a:r>
          </a:p>
        </p:txBody>
      </p:sp>
      <p:sp>
        <p:nvSpPr>
          <p:cNvPr id="365" name="Shape 36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a:solidFill>
                  <a:srgbClr val="1E4E79"/>
                </a:solidFill>
                <a:sym typeface="Arial"/>
              </a:rPr>
              <a:t>先ほどのAnimated</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Sayを応用し、NAOと目と目を合わせてみましょう</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dirty="0" err="1"/>
              <a:t>目と目があった時にシグナルを送ってくれる</a:t>
            </a:r>
            <a:r>
              <a:rPr lang="en-US" dirty="0" err="1">
                <a:solidFill>
                  <a:srgbClr val="00B0F0"/>
                </a:solidFill>
              </a:rPr>
              <a:t>Face</a:t>
            </a:r>
            <a:r>
              <a:rPr lang="en-US" dirty="0">
                <a:solidFill>
                  <a:srgbClr val="00B0F0"/>
                </a:solidFill>
              </a:rPr>
              <a:t> </a:t>
            </a:r>
            <a:r>
              <a:rPr lang="en-US" dirty="0" err="1">
                <a:solidFill>
                  <a:srgbClr val="00B0F0"/>
                </a:solidFill>
              </a:rPr>
              <a:t>Tracker</a:t>
            </a:r>
            <a:r>
              <a:rPr lang="en-US" dirty="0" err="1"/>
              <a:t>という便利なボックスがあります</a:t>
            </a:r>
            <a:r>
              <a:rPr lang="en-US" dirty="0"/>
              <a:t>。</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Standard → Trackers → Face </a:t>
            </a:r>
            <a:r>
              <a:rPr lang="en-US" sz="1700" b="0" i="0" u="none" strike="noStrike" cap="none" dirty="0" err="1">
                <a:solidFill>
                  <a:srgbClr val="1E4E79"/>
                </a:solidFill>
                <a:sym typeface="Arial"/>
              </a:rPr>
              <a:t>Trackerをドラッグ&amp;ドロップします</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パラメーターのModeの設定により、頭や上半身、体全体を移動させて目を合わせることができます</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chemeClr val="dk1"/>
              </a:buClr>
              <a:buSzPct val="25000"/>
              <a:buFont typeface="Arial"/>
              <a:buNone/>
            </a:pPr>
            <a:r>
              <a:rPr lang="en-US" dirty="0" err="1"/>
              <a:t>Modeを</a:t>
            </a:r>
            <a:r>
              <a:rPr lang="en-US" sz="1700" b="0" i="0" u="none" strike="noStrike" cap="none" dirty="0" err="1">
                <a:solidFill>
                  <a:srgbClr val="1E4E79"/>
                </a:solidFill>
                <a:sym typeface="Arial"/>
              </a:rPr>
              <a:t>「Move」に設定し、X</a:t>
            </a:r>
            <a:r>
              <a:rPr lang="en-US" sz="1700" b="0" i="0" u="none" strike="noStrike" cap="none" dirty="0">
                <a:solidFill>
                  <a:srgbClr val="1E4E79"/>
                </a:solidFill>
                <a:sym typeface="Arial"/>
              </a:rPr>
              <a:t>(m)</a:t>
            </a:r>
            <a:r>
              <a:rPr lang="en-US" sz="1700" b="0" i="0" u="none" strike="noStrike" cap="none" dirty="0" err="1">
                <a:solidFill>
                  <a:srgbClr val="1E4E79"/>
                </a:solidFill>
                <a:sym typeface="Arial"/>
              </a:rPr>
              <a:t>やTheta</a:t>
            </a:r>
            <a:r>
              <a:rPr lang="en-US" sz="1700" b="0" i="0" u="none" strike="noStrike" cap="none" dirty="0">
                <a:solidFill>
                  <a:srgbClr val="1E4E79"/>
                </a:solidFill>
                <a:sym typeface="Arial"/>
              </a:rPr>
              <a:t>(rad)</a:t>
            </a:r>
            <a:r>
              <a:rPr lang="en-US" sz="1700" b="0" i="0" u="none" strike="noStrike" cap="none" dirty="0" err="1">
                <a:solidFill>
                  <a:srgbClr val="1E4E79"/>
                </a:solidFill>
                <a:sym typeface="Arial"/>
              </a:rPr>
              <a:t>のThresholdを調整してあげると、近寄ってきた後、多少の誤差があっても</a:t>
            </a:r>
            <a:r>
              <a:rPr lang="en-US" sz="1700" b="0" i="0" u="none" strike="noStrike" cap="none" dirty="0" err="1">
                <a:solidFill>
                  <a:srgbClr val="00B0F0"/>
                </a:solidFill>
                <a:sym typeface="Arial"/>
              </a:rPr>
              <a:t>targetReached</a:t>
            </a:r>
            <a:r>
              <a:rPr lang="en-US" dirty="0" err="1"/>
              <a:t>出力</a:t>
            </a:r>
            <a:r>
              <a:rPr lang="en-US" sz="1700" b="0" i="0" u="none" strike="noStrike" cap="none" dirty="0" err="1">
                <a:solidFill>
                  <a:srgbClr val="1E4E79"/>
                </a:solidFill>
                <a:sym typeface="Arial"/>
              </a:rPr>
              <a:t>が発火します</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15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15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15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15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15000"/>
              </a:lnSpc>
              <a:spcBef>
                <a:spcPts val="0"/>
              </a:spcBef>
              <a:spcAft>
                <a:spcPts val="0"/>
              </a:spcAft>
              <a:buClr>
                <a:schemeClr val="dk1"/>
              </a:buClr>
              <a:buSzPct val="25000"/>
              <a:buFont typeface="Arial"/>
              <a:buNone/>
            </a:pPr>
            <a:endParaRPr dirty="0"/>
          </a:p>
          <a:p>
            <a:pPr marL="0" marR="0" lvl="0" indent="0" algn="l" rtl="0">
              <a:lnSpc>
                <a:spcPct val="115000"/>
              </a:lnSpc>
              <a:spcBef>
                <a:spcPts val="0"/>
              </a:spcBef>
              <a:spcAft>
                <a:spcPts val="0"/>
              </a:spcAft>
              <a:buClr>
                <a:schemeClr val="dk1"/>
              </a:buClr>
              <a:buSzPct val="25000"/>
              <a:buFont typeface="Arial"/>
              <a:buNone/>
            </a:pPr>
            <a:endParaRPr dirty="0"/>
          </a:p>
          <a:p>
            <a:pPr marL="0" marR="0" lvl="0" indent="0" algn="l" rtl="0">
              <a:lnSpc>
                <a:spcPct val="115000"/>
              </a:lnSpc>
              <a:spcBef>
                <a:spcPts val="0"/>
              </a:spcBef>
              <a:spcAft>
                <a:spcPts val="0"/>
              </a:spcAft>
              <a:buClr>
                <a:schemeClr val="dk1"/>
              </a:buClr>
              <a:buSzPct val="25000"/>
              <a:buFont typeface="Arial"/>
              <a:buNone/>
            </a:pPr>
            <a:endParaRPr dirty="0"/>
          </a:p>
          <a:p>
            <a:pPr marL="0" marR="0" lvl="0" indent="0" algn="just" rtl="0">
              <a:lnSpc>
                <a:spcPct val="115000"/>
              </a:lnSpc>
              <a:spcBef>
                <a:spcPts val="0"/>
              </a:spcBef>
              <a:spcAft>
                <a:spcPts val="0"/>
              </a:spcAft>
              <a:buClr>
                <a:schemeClr val="dk1"/>
              </a:buClr>
              <a:buSzPct val="25000"/>
              <a:buFont typeface="Arial"/>
              <a:buNone/>
            </a:pPr>
            <a:r>
              <a:rPr lang="en-US" dirty="0" err="1"/>
              <a:t>中央の</a:t>
            </a:r>
            <a:r>
              <a:rPr lang="en-US" sz="1700" b="0" i="0" u="none" strike="noStrike" cap="none" dirty="0" err="1">
                <a:solidFill>
                  <a:srgbClr val="1E4E79"/>
                </a:solidFill>
                <a:sym typeface="Arial"/>
              </a:rPr>
              <a:t>図のように、FaceTrackerのtargetReached</a:t>
            </a:r>
            <a:r>
              <a:rPr lang="en-US" dirty="0" err="1"/>
              <a:t>出力</a:t>
            </a:r>
            <a:r>
              <a:rPr lang="en-US" sz="1700" b="0" i="0" u="none" strike="noStrike" cap="none" dirty="0" err="1">
                <a:solidFill>
                  <a:srgbClr val="1E4E79"/>
                </a:solidFill>
                <a:sym typeface="Arial"/>
              </a:rPr>
              <a:t>につないだ後に</a:t>
            </a:r>
            <a:endParaRPr lang="en-US" sz="1700" b="0" i="0" u="none" strike="noStrike" cap="none" dirty="0">
              <a:solidFill>
                <a:srgbClr val="1E4E79"/>
              </a:solidFill>
              <a:sym typeface="Arial"/>
            </a:endParaRPr>
          </a:p>
          <a:p>
            <a:pPr marL="0" marR="0" lvl="0" indent="0" algn="just" rtl="0">
              <a:lnSpc>
                <a:spcPct val="115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AnimatedSayを行うことで目と目を合わせて</a:t>
            </a:r>
            <a:r>
              <a:rPr lang="en-US" dirty="0" err="1"/>
              <a:t>フリ付き</a:t>
            </a:r>
            <a:r>
              <a:rPr lang="en-US" sz="1700" b="0" i="0" u="none" strike="noStrike" cap="none" dirty="0" err="1">
                <a:solidFill>
                  <a:srgbClr val="1E4E79"/>
                </a:solidFill>
                <a:sym typeface="Arial"/>
              </a:rPr>
              <a:t>の</a:t>
            </a:r>
            <a:endParaRPr lang="en-US" sz="1700" b="0" i="0" u="none" strike="noStrike" cap="none" dirty="0">
              <a:solidFill>
                <a:srgbClr val="1E4E79"/>
              </a:solidFill>
              <a:sym typeface="Arial"/>
            </a:endParaRPr>
          </a:p>
          <a:p>
            <a:pPr marL="0" marR="0" lvl="0" indent="0" algn="just" rtl="0">
              <a:lnSpc>
                <a:spcPct val="115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スピーチをすることが出来ます。</a:t>
            </a:r>
          </a:p>
        </p:txBody>
      </p:sp>
      <p:sp>
        <p:nvSpPr>
          <p:cNvPr id="366" name="Shape 36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顔に反応するボックス</a:t>
            </a:r>
          </a:p>
        </p:txBody>
      </p:sp>
      <p:pic>
        <p:nvPicPr>
          <p:cNvPr id="367" name="Shape 367"/>
          <p:cNvPicPr preferRelativeResize="0"/>
          <p:nvPr/>
        </p:nvPicPr>
        <p:blipFill>
          <a:blip r:embed="rId3">
            <a:alphaModFix/>
          </a:blip>
          <a:stretch>
            <a:fillRect/>
          </a:stretch>
        </p:blipFill>
        <p:spPr>
          <a:xfrm>
            <a:off x="7625210" y="3541169"/>
            <a:ext cx="2503931" cy="3307834"/>
          </a:xfrm>
          <a:prstGeom prst="rect">
            <a:avLst/>
          </a:prstGeom>
          <a:noFill/>
          <a:ln>
            <a:noFill/>
          </a:ln>
        </p:spPr>
      </p:pic>
      <p:sp>
        <p:nvSpPr>
          <p:cNvPr id="368" name="Shape 368"/>
          <p:cNvSpPr txBox="1"/>
          <p:nvPr/>
        </p:nvSpPr>
        <p:spPr>
          <a:xfrm>
            <a:off x="8693639" y="3722257"/>
            <a:ext cx="1376999" cy="2660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69" name="Shape 369"/>
          <p:cNvSpPr txBox="1"/>
          <p:nvPr/>
        </p:nvSpPr>
        <p:spPr>
          <a:xfrm>
            <a:off x="8693639" y="5667324"/>
            <a:ext cx="1376999" cy="2660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70" name="Shape 37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37</a:t>
            </a:fld>
            <a:endParaRPr lang="en-US"/>
          </a:p>
        </p:txBody>
      </p:sp>
      <p:pic>
        <p:nvPicPr>
          <p:cNvPr id="371" name="Shape 371"/>
          <p:cNvPicPr preferRelativeResize="0"/>
          <p:nvPr/>
        </p:nvPicPr>
        <p:blipFill>
          <a:blip r:embed="rId3">
            <a:alphaModFix/>
          </a:blip>
          <a:stretch>
            <a:fillRect/>
          </a:stretch>
        </p:blipFill>
        <p:spPr>
          <a:xfrm>
            <a:off x="5038834" y="3988935"/>
            <a:ext cx="2367236" cy="1482881"/>
          </a:xfrm>
          <a:prstGeom prst="rect">
            <a:avLst/>
          </a:prstGeom>
          <a:noFill/>
          <a:ln>
            <a:noFill/>
          </a:ln>
        </p:spPr>
      </p:pic>
      <p:pic>
        <p:nvPicPr>
          <p:cNvPr id="372" name="Shape 372"/>
          <p:cNvPicPr preferRelativeResize="0"/>
          <p:nvPr/>
        </p:nvPicPr>
        <p:blipFill>
          <a:blip r:embed="rId3">
            <a:alphaModFix/>
          </a:blip>
          <a:stretch>
            <a:fillRect/>
          </a:stretch>
        </p:blipFill>
        <p:spPr>
          <a:xfrm>
            <a:off x="763696" y="3716292"/>
            <a:ext cx="4026891" cy="2066891"/>
          </a:xfrm>
          <a:prstGeom prst="rect">
            <a:avLst/>
          </a:prstGeom>
          <a:noFill/>
          <a:ln>
            <a:noFill/>
          </a:ln>
        </p:spPr>
      </p:pic>
      <p:cxnSp>
        <p:nvCxnSpPr>
          <p:cNvPr id="373" name="Shape 373"/>
          <p:cNvCxnSpPr/>
          <p:nvPr/>
        </p:nvCxnSpPr>
        <p:spPr>
          <a:xfrm rot="10800000">
            <a:off x="2273364" y="4557819"/>
            <a:ext cx="132300" cy="213599"/>
          </a:xfrm>
          <a:prstGeom prst="straightConnector1">
            <a:avLst/>
          </a:prstGeom>
          <a:noFill/>
          <a:ln w="38100" cap="flat" cmpd="sng">
            <a:solidFill>
              <a:srgbClr val="000000"/>
            </a:solidFill>
            <a:prstDash val="solid"/>
            <a:round/>
            <a:headEnd type="none" w="med" len="med"/>
            <a:tailEnd type="stealth" w="lg" len="lg"/>
          </a:ln>
        </p:spPr>
      </p:cxnSp>
      <p:pic>
        <p:nvPicPr>
          <p:cNvPr id="374" name="Shape 374"/>
          <p:cNvPicPr preferRelativeResize="0"/>
          <p:nvPr/>
        </p:nvPicPr>
        <p:blipFill>
          <a:blip r:embed="rId3">
            <a:alphaModFix/>
          </a:blip>
          <a:stretch>
            <a:fillRect/>
          </a:stretch>
        </p:blipFill>
        <p:spPr>
          <a:xfrm>
            <a:off x="193730" y="1163493"/>
            <a:ext cx="491643" cy="491643"/>
          </a:xfrm>
          <a:prstGeom prst="rect">
            <a:avLst/>
          </a:prstGeom>
          <a:noFill/>
          <a:ln>
            <a:noFill/>
          </a:ln>
        </p:spPr>
      </p:pic>
    </p:spTree>
    <p:extLst>
      <p:ext uri="{BB962C8B-B14F-4D97-AF65-F5344CB8AC3E}">
        <p14:creationId xmlns:p14="http://schemas.microsoft.com/office/powerpoint/2010/main" val="11785928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a:solidFill>
                  <a:schemeClr val="dk2"/>
                </a:solidFill>
              </a:rPr>
              <a:t>Speech Reco.ボックス</a:t>
            </a:r>
          </a:p>
        </p:txBody>
      </p:sp>
      <p:sp>
        <p:nvSpPr>
          <p:cNvPr id="380" name="Shape 38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a:solidFill>
                  <a:srgbClr val="1E4E79"/>
                </a:solidFill>
                <a:sym typeface="Arial"/>
              </a:rPr>
              <a:t>NAOと</a:t>
            </a:r>
            <a:r>
              <a:rPr lang="en-US"/>
              <a:t>対話</a:t>
            </a:r>
            <a:r>
              <a:rPr lang="en-US" sz="1700" b="0" i="0" u="none" strike="noStrike" cap="none">
                <a:solidFill>
                  <a:srgbClr val="1E4E79"/>
                </a:solidFill>
                <a:sym typeface="Arial"/>
              </a:rPr>
              <a:t>出来るようにしてみましょう。</a:t>
            </a:r>
            <a:r>
              <a:rPr lang="en-US"/>
              <a:t>ここでは、NAOで音声認識を行う</a:t>
            </a:r>
            <a:r>
              <a:rPr lang="en-US">
                <a:solidFill>
                  <a:srgbClr val="00B0F0"/>
                </a:solidFill>
              </a:rPr>
              <a:t>Speech</a:t>
            </a:r>
            <a:r>
              <a:rPr lang="en-US" dirty="0">
                <a:solidFill>
                  <a:srgbClr val="00B0F0"/>
                </a:solidFill>
              </a:rPr>
              <a:t> </a:t>
            </a:r>
            <a:r>
              <a:rPr lang="en-US" dirty="0" err="1">
                <a:solidFill>
                  <a:srgbClr val="00B0F0"/>
                </a:solidFill>
              </a:rPr>
              <a:t>Reco.ボックス</a:t>
            </a:r>
            <a:r>
              <a:rPr lang="en-US" dirty="0" err="1"/>
              <a:t>を使用します</a:t>
            </a:r>
            <a:r>
              <a:rPr lang="en-US" dirty="0"/>
              <a:t>。</a:t>
            </a:r>
          </a:p>
          <a:p>
            <a:pPr marL="0" marR="0" lvl="0" indent="0" algn="l" rtl="0">
              <a:lnSpc>
                <a:spcPct val="10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ボックスライブラリーからstandard→Audio→Voice→Speech</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Reco.を選び</a:t>
            </a:r>
            <a:r>
              <a:rPr lang="en-US" dirty="0" err="1"/>
              <a:t>、フローダイアグラムに</a:t>
            </a:r>
            <a:endParaRPr lang="en-US" dirty="0"/>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ドラッグ&amp;ドロップします。</a:t>
            </a:r>
            <a:r>
              <a:rPr lang="en-US" dirty="0" err="1"/>
              <a:t>次に、</a:t>
            </a:r>
            <a:r>
              <a:rPr lang="en-US" sz="1700" b="0" i="0" u="none" strike="noStrike" cap="none" dirty="0" err="1">
                <a:solidFill>
                  <a:srgbClr val="1E4E79"/>
                </a:solidFill>
                <a:sym typeface="Arial"/>
              </a:rPr>
              <a:t>パラメータボタンをクリックして認識させる単語を入力し</a:t>
            </a:r>
            <a:r>
              <a:rPr lang="en-US" dirty="0" err="1"/>
              <a:t>ます</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t>複数の単語を認識させたい場合は、必ず</a:t>
            </a:r>
            <a:r>
              <a:rPr lang="en-US" dirty="0">
                <a:solidFill>
                  <a:srgbClr val="00B0F0"/>
                </a:solidFill>
              </a:rPr>
              <a:t>半角</a:t>
            </a:r>
            <a:r>
              <a:rPr lang="en-US" dirty="0"/>
              <a:t>の</a:t>
            </a:r>
            <a:r>
              <a:rPr lang="en-US" sz="1700" b="0" i="0" u="none" strike="noStrike" cap="none" dirty="0">
                <a:solidFill>
                  <a:srgbClr val="1E4E79"/>
                </a:solidFill>
                <a:sym typeface="Arial"/>
              </a:rPr>
              <a:t>；</a:t>
            </a:r>
            <a:r>
              <a:rPr lang="en-US" dirty="0"/>
              <a:t>（セミコロン）</a:t>
            </a:r>
            <a:r>
              <a:rPr lang="en-US" sz="1700" b="0" i="0" u="none" strike="noStrike" cap="none" dirty="0">
                <a:solidFill>
                  <a:srgbClr val="1E4E79"/>
                </a:solidFill>
                <a:sym typeface="Arial"/>
              </a:rPr>
              <a:t>で区切る</a:t>
            </a:r>
            <a:r>
              <a:rPr lang="en-US" dirty="0"/>
              <a:t>必要があります。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例</a:t>
            </a:r>
            <a:r>
              <a:rPr lang="en-US" dirty="0"/>
              <a:t>）　</a:t>
            </a:r>
            <a:r>
              <a:rPr lang="en-US" sz="1700" b="0" i="0" u="none" strike="noStrike" cap="none" dirty="0" err="1">
                <a:solidFill>
                  <a:srgbClr val="1E4E79"/>
                </a:solidFill>
                <a:sym typeface="Arial"/>
              </a:rPr>
              <a:t>こんにちは</a:t>
            </a:r>
            <a:r>
              <a:rPr lang="en-US" dirty="0" err="1"/>
              <a:t>;</a:t>
            </a:r>
            <a:r>
              <a:rPr lang="en-US" sz="1700" b="0" i="0" u="none" strike="noStrike" cap="none" dirty="0" err="1">
                <a:solidFill>
                  <a:srgbClr val="1E4E79"/>
                </a:solidFill>
                <a:sym typeface="Arial"/>
              </a:rPr>
              <a:t>こんばんは;</a:t>
            </a:r>
            <a:r>
              <a:rPr lang="en-US" dirty="0" err="1"/>
              <a:t>ごきげんよう</a:t>
            </a:r>
            <a:endParaRPr lang="en-US" dirty="0"/>
          </a:p>
        </p:txBody>
      </p:sp>
      <p:sp>
        <p:nvSpPr>
          <p:cNvPr id="381" name="Shape 38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NAOと対話する</a:t>
            </a:r>
          </a:p>
        </p:txBody>
      </p:sp>
      <p:pic>
        <p:nvPicPr>
          <p:cNvPr id="382" name="Shape 382"/>
          <p:cNvPicPr preferRelativeResize="0"/>
          <p:nvPr/>
        </p:nvPicPr>
        <p:blipFill rotWithShape="1">
          <a:blip r:embed="rId3">
            <a:alphaModFix/>
          </a:blip>
          <a:srcRect t="12541" b="5912"/>
          <a:stretch/>
        </p:blipFill>
        <p:spPr>
          <a:xfrm>
            <a:off x="1802878" y="4289055"/>
            <a:ext cx="6023099" cy="2761499"/>
          </a:xfrm>
          <a:prstGeom prst="rect">
            <a:avLst/>
          </a:prstGeom>
          <a:noFill/>
          <a:ln>
            <a:noFill/>
          </a:ln>
        </p:spPr>
      </p:pic>
      <p:sp>
        <p:nvSpPr>
          <p:cNvPr id="383" name="Shape 383"/>
          <p:cNvSpPr txBox="1"/>
          <p:nvPr/>
        </p:nvSpPr>
        <p:spPr>
          <a:xfrm>
            <a:off x="3841497" y="3605504"/>
            <a:ext cx="401700" cy="349200"/>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84" name="Shape 384"/>
          <p:cNvSpPr txBox="1"/>
          <p:nvPr/>
        </p:nvSpPr>
        <p:spPr>
          <a:xfrm>
            <a:off x="2833070" y="4595238"/>
            <a:ext cx="925499" cy="724500"/>
          </a:xfrm>
          <a:prstGeom prst="rect">
            <a:avLst/>
          </a:prstGeom>
          <a:noFill/>
          <a:ln w="28575"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385" name="Shape 385"/>
          <p:cNvPicPr preferRelativeResize="0"/>
          <p:nvPr/>
        </p:nvPicPr>
        <p:blipFill>
          <a:blip r:embed="rId3">
            <a:alphaModFix/>
          </a:blip>
          <a:stretch>
            <a:fillRect/>
          </a:stretch>
        </p:blipFill>
        <p:spPr>
          <a:xfrm>
            <a:off x="8552468" y="4836291"/>
            <a:ext cx="1276050" cy="1150722"/>
          </a:xfrm>
          <a:prstGeom prst="rect">
            <a:avLst/>
          </a:prstGeom>
          <a:noFill/>
          <a:ln>
            <a:noFill/>
          </a:ln>
        </p:spPr>
      </p:pic>
      <p:sp>
        <p:nvSpPr>
          <p:cNvPr id="386" name="Shape 386"/>
          <p:cNvSpPr txBox="1"/>
          <p:nvPr/>
        </p:nvSpPr>
        <p:spPr>
          <a:xfrm>
            <a:off x="8731828" y="5620842"/>
            <a:ext cx="331500" cy="2922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87" name="Shape 387"/>
          <p:cNvSpPr txBox="1"/>
          <p:nvPr/>
        </p:nvSpPr>
        <p:spPr>
          <a:xfrm>
            <a:off x="2349110" y="5504651"/>
            <a:ext cx="1650000" cy="14243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88" name="Shape 38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38</a:t>
            </a:fld>
            <a:endParaRPr lang="en-US"/>
          </a:p>
        </p:txBody>
      </p:sp>
      <p:pic>
        <p:nvPicPr>
          <p:cNvPr id="389" name="Shape 389"/>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90" name="Shape 390"/>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8580855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a:solidFill>
                  <a:schemeClr val="dk2"/>
                </a:solidFill>
              </a:rPr>
              <a:t>Switch Caseボックス</a:t>
            </a:r>
          </a:p>
        </p:txBody>
      </p:sp>
      <p:sp>
        <p:nvSpPr>
          <p:cNvPr id="396" name="Shape 396"/>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a:solidFill>
                  <a:srgbClr val="1E4E79"/>
                </a:solidFill>
                <a:sym typeface="Arial"/>
              </a:rPr>
              <a:t>次に、認識させた言葉を分岐させてしゃべらせてみましょう</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standard→Flow</a:t>
            </a:r>
            <a:r>
              <a:rPr lang="en-US" sz="1700" b="0" i="0" u="none" strike="noStrike" cap="none" dirty="0">
                <a:solidFill>
                  <a:srgbClr val="1E4E79"/>
                </a:solidFill>
                <a:sym typeface="Arial"/>
              </a:rPr>
              <a:t> Control →</a:t>
            </a:r>
            <a:r>
              <a:rPr lang="en-US" sz="1700" b="0" i="0" u="none" strike="noStrike" cap="none" dirty="0">
                <a:solidFill>
                  <a:srgbClr val="00B0F0"/>
                </a:solidFill>
                <a:sym typeface="Arial"/>
              </a:rPr>
              <a:t>Switch </a:t>
            </a:r>
            <a:r>
              <a:rPr lang="en-US" dirty="0" err="1">
                <a:solidFill>
                  <a:srgbClr val="00B0F0"/>
                </a:solidFill>
              </a:rPr>
              <a:t>C</a:t>
            </a:r>
            <a:r>
              <a:rPr lang="en-US" sz="1700" b="0" i="0" u="none" strike="noStrike" cap="none" dirty="0" err="1">
                <a:solidFill>
                  <a:srgbClr val="00B0F0"/>
                </a:solidFill>
                <a:sym typeface="Arial"/>
              </a:rPr>
              <a:t>ase</a:t>
            </a:r>
            <a:r>
              <a:rPr lang="en-US" sz="1700" b="0" i="0" u="none" strike="noStrike" cap="none" dirty="0" err="1">
                <a:solidFill>
                  <a:srgbClr val="1E4E79"/>
                </a:solidFill>
                <a:sym typeface="Arial"/>
              </a:rPr>
              <a:t>をドラッグ&amp;ドロップし、Speech</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Reco.の</a:t>
            </a:r>
            <a:r>
              <a:rPr lang="en-US" dirty="0" err="1">
                <a:solidFill>
                  <a:srgbClr val="00B0F0"/>
                </a:solidFill>
              </a:rPr>
              <a:t>wordRecognized</a:t>
            </a:r>
            <a:r>
              <a:rPr lang="en-US" dirty="0" err="1"/>
              <a:t>出力</a:t>
            </a:r>
            <a:r>
              <a:rPr lang="en-US" sz="1700" b="0" i="0" u="none" strike="noStrike" cap="none" dirty="0" err="1">
                <a:solidFill>
                  <a:srgbClr val="1E4E79"/>
                </a:solidFill>
                <a:sym typeface="Arial"/>
              </a:rPr>
              <a:t>と</a:t>
            </a:r>
            <a:r>
              <a:rPr lang="en-US" dirty="0" err="1"/>
              <a:t>接続し</a:t>
            </a:r>
            <a:r>
              <a:rPr lang="en-US" sz="1700" b="0" i="0" u="none" strike="noStrike" cap="none" dirty="0" err="1">
                <a:solidFill>
                  <a:srgbClr val="1E4E79"/>
                </a:solidFill>
                <a:sym typeface="Arial"/>
              </a:rPr>
              <a:t>ます。</a:t>
            </a:r>
            <a:r>
              <a:rPr lang="en-US" dirty="0" err="1"/>
              <a:t>次に、</a:t>
            </a:r>
            <a:r>
              <a:rPr lang="en-US" sz="1700" b="0" i="0" u="none" strike="noStrike" cap="none" dirty="0" err="1">
                <a:solidFill>
                  <a:srgbClr val="1E4E79"/>
                </a:solidFill>
                <a:sym typeface="Arial"/>
              </a:rPr>
              <a:t>Switch</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Case</a:t>
            </a:r>
            <a:r>
              <a:rPr lang="en-US" dirty="0" err="1"/>
              <a:t>の入力フォームに</a:t>
            </a:r>
            <a:r>
              <a:rPr lang="en-US" sz="1700" b="0" i="0" u="none" strike="noStrike" cap="none" dirty="0" err="1">
                <a:solidFill>
                  <a:srgbClr val="1E4E79"/>
                </a:solidFill>
                <a:sym typeface="Arial"/>
              </a:rPr>
              <a:t>先ほどSpeech</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Reco</a:t>
            </a:r>
            <a:r>
              <a:rPr lang="en-US" dirty="0" err="1"/>
              <a:t>.に追加した単語</a:t>
            </a:r>
            <a:r>
              <a:rPr lang="en-US" sz="1700" b="0" i="0" u="none" strike="noStrike" cap="none" dirty="0" err="1">
                <a:solidFill>
                  <a:srgbClr val="1E4E79"/>
                </a:solidFill>
                <a:sym typeface="Arial"/>
              </a:rPr>
              <a:t>を</a:t>
            </a:r>
            <a:r>
              <a:rPr lang="en-US" dirty="0" err="1">
                <a:solidFill>
                  <a:srgbClr val="00B0F0"/>
                </a:solidFill>
              </a:rPr>
              <a:t>半角</a:t>
            </a:r>
            <a:r>
              <a:rPr lang="en-US" dirty="0" err="1"/>
              <a:t>の</a:t>
            </a:r>
            <a:r>
              <a:rPr lang="en-US" sz="1700" b="0" i="0" u="none" strike="noStrike" cap="none" dirty="0">
                <a:solidFill>
                  <a:srgbClr val="1E4E79"/>
                </a:solidFill>
                <a:sym typeface="Arial"/>
              </a:rPr>
              <a:t>”</a:t>
            </a:r>
            <a:r>
              <a:rPr lang="en-US" dirty="0"/>
              <a:t> </a:t>
            </a:r>
            <a:r>
              <a:rPr lang="en-US" sz="1700" b="0" i="0" u="none" strike="noStrike" cap="none" dirty="0">
                <a:solidFill>
                  <a:srgbClr val="1E4E79"/>
                </a:solidFill>
                <a:sym typeface="Arial"/>
              </a:rPr>
              <a:t>”で囲んで入力</a:t>
            </a:r>
            <a:r>
              <a:rPr lang="en-US" dirty="0"/>
              <a:t>し</a:t>
            </a:r>
            <a:r>
              <a:rPr lang="en-US" sz="1700" b="0" i="0" u="none" strike="noStrike" cap="none" dirty="0">
                <a:solidFill>
                  <a:srgbClr val="1E4E79"/>
                </a:solidFill>
                <a:sym typeface="Arial"/>
              </a:rPr>
              <a:t>ます。</a:t>
            </a:r>
          </a:p>
          <a:p>
            <a:pPr marL="0" marR="0" lvl="0" indent="0" algn="l" rtl="0">
              <a:lnSpc>
                <a:spcPct val="115000"/>
              </a:lnSpc>
              <a:spcBef>
                <a:spcPts val="0"/>
              </a:spcBef>
              <a:spcAft>
                <a:spcPts val="0"/>
              </a:spcAft>
              <a:buClr>
                <a:srgbClr val="1E4E79"/>
              </a:buClr>
              <a:buSzPct val="25000"/>
              <a:buFont typeface="Arial"/>
              <a:buNone/>
            </a:pPr>
            <a:endParaRPr dirty="0"/>
          </a:p>
          <a:p>
            <a:pPr marL="0" marR="0" lvl="0" indent="0" algn="l" rtl="0">
              <a:lnSpc>
                <a:spcPct val="115000"/>
              </a:lnSpc>
              <a:spcBef>
                <a:spcPts val="0"/>
              </a:spcBef>
              <a:spcAft>
                <a:spcPts val="0"/>
              </a:spcAft>
              <a:buClr>
                <a:schemeClr val="dk1"/>
              </a:buClr>
              <a:buSzPct val="25000"/>
              <a:buFont typeface="Arial"/>
              <a:buNone/>
            </a:pPr>
            <a:r>
              <a:rPr lang="en-US" dirty="0" err="1"/>
              <a:t>最後に、</a:t>
            </a:r>
            <a:r>
              <a:rPr lang="en-US" sz="1700" b="0" i="0" u="none" strike="noStrike" cap="none" dirty="0" err="1">
                <a:solidFill>
                  <a:srgbClr val="1E4E79"/>
                </a:solidFill>
                <a:sym typeface="Arial"/>
              </a:rPr>
              <a:t>それぞれの言葉に応じた</a:t>
            </a:r>
            <a:r>
              <a:rPr lang="en-US" dirty="0" err="1"/>
              <a:t>対話内容の</a:t>
            </a:r>
            <a:r>
              <a:rPr lang="en-US" sz="1700" b="0" i="0" u="none" strike="noStrike" cap="none" dirty="0" err="1">
                <a:solidFill>
                  <a:srgbClr val="1E4E79"/>
                </a:solidFill>
                <a:sym typeface="Arial"/>
              </a:rPr>
              <a:t>Sayを</a:t>
            </a:r>
            <a:r>
              <a:rPr lang="en-US" dirty="0" err="1"/>
              <a:t>接続</a:t>
            </a:r>
            <a:r>
              <a:rPr lang="en-US" sz="1700" b="0" i="0" u="none" strike="noStrike" cap="none" dirty="0" err="1">
                <a:solidFill>
                  <a:srgbClr val="1E4E79"/>
                </a:solidFill>
                <a:sym typeface="Arial"/>
              </a:rPr>
              <a:t>します</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chemeClr val="dk1"/>
              </a:buClr>
              <a:buSzPct val="25000"/>
              <a:buFont typeface="Arial"/>
              <a:buNone/>
            </a:pPr>
            <a:r>
              <a:rPr lang="en-US" dirty="0" err="1"/>
              <a:t>アプリを実行すると、NAOが</a:t>
            </a:r>
            <a:r>
              <a:rPr lang="en-US" dirty="0" err="1">
                <a:solidFill>
                  <a:srgbClr val="00B0F0"/>
                </a:solidFill>
              </a:rPr>
              <a:t>ヒアリングモード</a:t>
            </a:r>
            <a:r>
              <a:rPr lang="en-US" dirty="0" err="1"/>
              <a:t>になり、設定された内容の対話が出来るはずです</a:t>
            </a:r>
            <a:r>
              <a:rPr lang="en-US" dirty="0"/>
              <a:t>。</a:t>
            </a:r>
          </a:p>
        </p:txBody>
      </p:sp>
      <p:sp>
        <p:nvSpPr>
          <p:cNvPr id="397" name="Shape 397"/>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solidFill>
                  <a:schemeClr val="lt1"/>
                </a:solidFill>
              </a:rPr>
              <a:t>NAOと対話する</a:t>
            </a:r>
          </a:p>
        </p:txBody>
      </p:sp>
      <p:sp>
        <p:nvSpPr>
          <p:cNvPr id="398" name="Shape 39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39</a:t>
            </a:fld>
            <a:endParaRPr lang="en-US"/>
          </a:p>
        </p:txBody>
      </p:sp>
      <p:pic>
        <p:nvPicPr>
          <p:cNvPr id="399" name="Shape 399"/>
          <p:cNvPicPr preferRelativeResize="0"/>
          <p:nvPr/>
        </p:nvPicPr>
        <p:blipFill rotWithShape="1">
          <a:blip r:embed="rId3">
            <a:alphaModFix/>
          </a:blip>
          <a:srcRect b="12922"/>
          <a:stretch/>
        </p:blipFill>
        <p:spPr>
          <a:xfrm>
            <a:off x="1351208" y="4181969"/>
            <a:ext cx="7989548" cy="2900651"/>
          </a:xfrm>
          <a:prstGeom prst="rect">
            <a:avLst/>
          </a:prstGeom>
          <a:noFill/>
          <a:ln>
            <a:noFill/>
          </a:ln>
        </p:spPr>
      </p:pic>
      <p:pic>
        <p:nvPicPr>
          <p:cNvPr id="400" name="Shape 400"/>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401" name="Shape 401"/>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907899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4008792" y="1655146"/>
            <a:ext cx="6325200" cy="5430599"/>
          </a:xfrm>
          <a:prstGeom prst="rect">
            <a:avLst/>
          </a:prstGeom>
        </p:spPr>
        <p:txBody>
          <a:bodyPr lIns="64650" tIns="64650" rIns="64650" bIns="64650" anchor="t" anchorCtr="0">
            <a:noAutofit/>
          </a:bodyPr>
          <a:lstStyle/>
          <a:p>
            <a:pPr marL="0" lvl="0" indent="0" rtl="0">
              <a:lnSpc>
                <a:spcPct val="100000"/>
              </a:lnSpc>
              <a:spcBef>
                <a:spcPts val="100"/>
              </a:spcBef>
              <a:buNone/>
            </a:pPr>
            <a:r>
              <a:rPr lang="en-US" sz="1600" dirty="0" err="1"/>
              <a:t>自由度（DOF</a:t>
            </a:r>
            <a:r>
              <a:rPr lang="en-US" sz="1600" dirty="0"/>
              <a:t>）：25</a:t>
            </a:r>
          </a:p>
          <a:p>
            <a:pPr marL="0" lvl="0" indent="0" rtl="0">
              <a:lnSpc>
                <a:spcPct val="100000"/>
              </a:lnSpc>
              <a:spcBef>
                <a:spcPts val="100"/>
              </a:spcBef>
              <a:buNone/>
            </a:pPr>
            <a:r>
              <a:rPr lang="en-US" sz="1600" dirty="0"/>
              <a:t>高さ：57.3cm</a:t>
            </a:r>
          </a:p>
          <a:p>
            <a:pPr marL="0" lvl="0" indent="0" rtl="0">
              <a:lnSpc>
                <a:spcPct val="100000"/>
              </a:lnSpc>
              <a:spcBef>
                <a:spcPts val="100"/>
              </a:spcBef>
              <a:buNone/>
            </a:pPr>
            <a:r>
              <a:rPr lang="en-US" sz="1600" dirty="0"/>
              <a:t>奥行き：31.1cm</a:t>
            </a:r>
          </a:p>
          <a:p>
            <a:pPr marL="0" lvl="0" indent="0" rtl="0">
              <a:lnSpc>
                <a:spcPct val="100000"/>
              </a:lnSpc>
              <a:spcBef>
                <a:spcPts val="100"/>
              </a:spcBef>
              <a:buNone/>
            </a:pPr>
            <a:r>
              <a:rPr lang="en-US" sz="1600" dirty="0"/>
              <a:t>横幅：27.5cm</a:t>
            </a:r>
          </a:p>
          <a:p>
            <a:pPr marL="0" lvl="0" indent="0" rtl="0">
              <a:lnSpc>
                <a:spcPct val="100000"/>
              </a:lnSpc>
              <a:spcBef>
                <a:spcPts val="100"/>
              </a:spcBef>
              <a:buNone/>
            </a:pPr>
            <a:r>
              <a:rPr lang="en-US" sz="1600" dirty="0"/>
              <a:t>重さ：5.2kg</a:t>
            </a:r>
          </a:p>
          <a:p>
            <a:pPr marL="0" lvl="0" indent="0" rtl="0">
              <a:lnSpc>
                <a:spcPct val="100000"/>
              </a:lnSpc>
              <a:spcBef>
                <a:spcPts val="100"/>
              </a:spcBef>
              <a:buNone/>
            </a:pPr>
            <a:endParaRPr sz="1600" dirty="0"/>
          </a:p>
          <a:p>
            <a:pPr marL="0" lvl="0" indent="0" rtl="0">
              <a:lnSpc>
                <a:spcPct val="100000"/>
              </a:lnSpc>
              <a:spcBef>
                <a:spcPts val="100"/>
              </a:spcBef>
              <a:buNone/>
            </a:pPr>
            <a:r>
              <a:rPr lang="en-US" sz="1600" dirty="0">
                <a:solidFill>
                  <a:srgbClr val="1E4E79"/>
                </a:solidFill>
              </a:rPr>
              <a:t>センサー：カメラ2台、マイク4台、超音波、赤外線エミッター及びレシーバー2台、慣性ユニット1台、接触センサー12個、圧力センサー8個（足裏）、各関節に磁気式エンコーダ</a:t>
            </a:r>
          </a:p>
          <a:p>
            <a:pPr marL="0" lvl="0" indent="0" rtl="0">
              <a:lnSpc>
                <a:spcPct val="100000"/>
              </a:lnSpc>
              <a:spcBef>
                <a:spcPts val="100"/>
              </a:spcBef>
              <a:buNone/>
            </a:pPr>
            <a:r>
              <a:rPr lang="en-US" sz="1600" dirty="0">
                <a:solidFill>
                  <a:srgbClr val="1E4E79"/>
                </a:solidFill>
              </a:rPr>
              <a:t>その他：音声合成装置、LEDライト、ハイファイスピーカー2台</a:t>
            </a:r>
            <a:r>
              <a:rPr lang="en-US" sz="1600" dirty="0"/>
              <a:t>	</a:t>
            </a:r>
          </a:p>
          <a:p>
            <a:pPr marL="0" lvl="0" indent="0" rtl="0">
              <a:lnSpc>
                <a:spcPct val="115000"/>
              </a:lnSpc>
              <a:spcBef>
                <a:spcPts val="100"/>
              </a:spcBef>
              <a:buNone/>
            </a:pPr>
            <a:endParaRPr sz="1600" dirty="0"/>
          </a:p>
          <a:p>
            <a:pPr marL="0" lvl="0" indent="0" rtl="0">
              <a:lnSpc>
                <a:spcPct val="115000"/>
              </a:lnSpc>
              <a:spcBef>
                <a:spcPts val="100"/>
              </a:spcBef>
              <a:buNone/>
            </a:pPr>
            <a:r>
              <a:rPr lang="en-US" sz="1600" dirty="0">
                <a:solidFill>
                  <a:srgbClr val="1E4E79"/>
                </a:solidFill>
              </a:rPr>
              <a:t>CPU：ATOM Z530</a:t>
            </a:r>
          </a:p>
          <a:p>
            <a:pPr marL="0" lvl="0" indent="-50800" rtl="0">
              <a:lnSpc>
                <a:spcPct val="115000"/>
              </a:lnSpc>
              <a:spcBef>
                <a:spcPts val="100"/>
              </a:spcBef>
              <a:buClr>
                <a:schemeClr val="dk1"/>
              </a:buClr>
              <a:buSzPct val="50000"/>
              <a:buFont typeface="Arial"/>
              <a:buNone/>
            </a:pPr>
            <a:r>
              <a:rPr lang="en-US" sz="1600" dirty="0">
                <a:solidFill>
                  <a:srgbClr val="1E4E79"/>
                </a:solidFill>
              </a:rPr>
              <a:t>RAM：1GB</a:t>
            </a:r>
          </a:p>
          <a:p>
            <a:pPr marL="0" lvl="0" indent="-50800" rtl="0">
              <a:lnSpc>
                <a:spcPct val="115000"/>
              </a:lnSpc>
              <a:spcBef>
                <a:spcPts val="100"/>
              </a:spcBef>
              <a:buClr>
                <a:schemeClr val="dk1"/>
              </a:buClr>
              <a:buSzPct val="50000"/>
              <a:buFont typeface="Arial"/>
              <a:buNone/>
            </a:pPr>
            <a:r>
              <a:rPr lang="en-US" sz="1600" dirty="0" err="1">
                <a:solidFill>
                  <a:srgbClr val="1E4E79"/>
                </a:solidFill>
              </a:rPr>
              <a:t>OS：Gentoo</a:t>
            </a:r>
            <a:r>
              <a:rPr lang="en-US" sz="1600" dirty="0">
                <a:solidFill>
                  <a:srgbClr val="1E4E79"/>
                </a:solidFill>
              </a:rPr>
              <a:t> </a:t>
            </a:r>
            <a:r>
              <a:rPr lang="en-US" sz="1600" dirty="0" err="1">
                <a:solidFill>
                  <a:srgbClr val="1E4E79"/>
                </a:solidFill>
              </a:rPr>
              <a:t>LinuxベースのNAOqi</a:t>
            </a:r>
            <a:r>
              <a:rPr lang="en-US" sz="1600" dirty="0">
                <a:solidFill>
                  <a:srgbClr val="1E4E79"/>
                </a:solidFill>
              </a:rPr>
              <a:t> OS</a:t>
            </a:r>
          </a:p>
          <a:p>
            <a:pPr marL="0" lvl="0" indent="-50800" rtl="0">
              <a:lnSpc>
                <a:spcPct val="115000"/>
              </a:lnSpc>
              <a:spcBef>
                <a:spcPts val="100"/>
              </a:spcBef>
              <a:buClr>
                <a:schemeClr val="dk1"/>
              </a:buClr>
              <a:buSzPct val="50000"/>
              <a:buFont typeface="Arial"/>
              <a:buNone/>
            </a:pPr>
            <a:r>
              <a:rPr lang="en-US" sz="1600" dirty="0" err="1">
                <a:solidFill>
                  <a:srgbClr val="1E4E79"/>
                </a:solidFill>
              </a:rPr>
              <a:t>セカンドCPU（胴体部分に位置</a:t>
            </a:r>
            <a:r>
              <a:rPr lang="en-US" sz="1600" dirty="0">
                <a:solidFill>
                  <a:srgbClr val="1E4E79"/>
                </a:solidFill>
              </a:rPr>
              <a:t>）：PIC</a:t>
            </a:r>
          </a:p>
          <a:p>
            <a:pPr marL="0" lvl="0" indent="-50800" rtl="0">
              <a:lnSpc>
                <a:spcPct val="115000"/>
              </a:lnSpc>
              <a:spcBef>
                <a:spcPts val="100"/>
              </a:spcBef>
              <a:buClr>
                <a:schemeClr val="dk1"/>
              </a:buClr>
              <a:buSzPct val="50000"/>
              <a:buFont typeface="Arial"/>
              <a:buNone/>
            </a:pPr>
            <a:r>
              <a:rPr lang="en-US" sz="1600" dirty="0">
                <a:solidFill>
                  <a:srgbClr val="1E4E79"/>
                </a:solidFill>
              </a:rPr>
              <a:t>バッテリー：27.6W（使用状況により、約1時間前後稼動。ホットプラグによるスワップ充電、充電器を繋ぎながらの使用も可能）</a:t>
            </a:r>
          </a:p>
          <a:p>
            <a:pPr marL="0" lvl="0" indent="0">
              <a:lnSpc>
                <a:spcPct val="100000"/>
              </a:lnSpc>
              <a:spcBef>
                <a:spcPts val="100"/>
              </a:spcBef>
              <a:buNone/>
            </a:pPr>
            <a:endParaRPr sz="1600" dirty="0"/>
          </a:p>
        </p:txBody>
      </p:sp>
      <p:sp>
        <p:nvSpPr>
          <p:cNvPr id="50" name="Shape 50"/>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endParaRPr dirty="0"/>
          </a:p>
        </p:txBody>
      </p:sp>
      <p:sp>
        <p:nvSpPr>
          <p:cNvPr id="51" name="Shape 51"/>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a:spcBef>
                <a:spcPts val="0"/>
              </a:spcBef>
              <a:buNone/>
            </a:pPr>
            <a:r>
              <a:rPr lang="en-US"/>
              <a:t>NAOのハードウェア仕様</a:t>
            </a:r>
          </a:p>
        </p:txBody>
      </p:sp>
      <p:sp>
        <p:nvSpPr>
          <p:cNvPr id="52" name="Shape 5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a:t>
            </a:fld>
            <a:endParaRPr lang="en-US"/>
          </a:p>
        </p:txBody>
      </p:sp>
      <p:pic>
        <p:nvPicPr>
          <p:cNvPr id="53" name="Shape 53"/>
          <p:cNvPicPr preferRelativeResize="0"/>
          <p:nvPr/>
        </p:nvPicPr>
        <p:blipFill>
          <a:blip r:embed="rId3">
            <a:alphaModFix/>
          </a:blip>
          <a:stretch>
            <a:fillRect/>
          </a:stretch>
        </p:blipFill>
        <p:spPr>
          <a:xfrm>
            <a:off x="387514" y="1655167"/>
            <a:ext cx="3513151" cy="5493971"/>
          </a:xfrm>
          <a:prstGeom prst="rect">
            <a:avLst/>
          </a:prstGeom>
          <a:noFill/>
          <a:ln>
            <a:noFill/>
          </a:ln>
        </p:spPr>
      </p:pic>
    </p:spTree>
    <p:extLst>
      <p:ext uri="{BB962C8B-B14F-4D97-AF65-F5344CB8AC3E}">
        <p14:creationId xmlns:p14="http://schemas.microsoft.com/office/powerpoint/2010/main" val="6111852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ボックスのエラー</a:t>
            </a:r>
          </a:p>
        </p:txBody>
      </p:sp>
      <p:sp>
        <p:nvSpPr>
          <p:cNvPr id="407" name="Shape 407"/>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バーチャルロボットでSpeech</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Reco.ボックスを再生すると</a:t>
            </a:r>
            <a:r>
              <a:rPr lang="en-US" dirty="0" err="1"/>
              <a:t>、</a:t>
            </a:r>
            <a:r>
              <a:rPr lang="en-US" sz="1700" b="0" i="0" u="none" strike="noStrike" cap="none" dirty="0" err="1">
                <a:solidFill>
                  <a:srgbClr val="1E4E79"/>
                </a:solidFill>
                <a:sym typeface="Arial"/>
              </a:rPr>
              <a:t>下図のようにボックスが赤く表示されます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これは、</a:t>
            </a:r>
            <a:r>
              <a:rPr lang="en-US" sz="1700" b="0" i="0" u="none" strike="noStrike" cap="none" dirty="0">
                <a:solidFill>
                  <a:srgbClr val="00B0F0"/>
                </a:solidFill>
                <a:sym typeface="Arial"/>
              </a:rPr>
              <a:t>ボックスの処理でエラーが発生</a:t>
            </a:r>
            <a:r>
              <a:rPr lang="en-US" sz="1700" b="0" i="0" u="none" strike="noStrike" cap="none" dirty="0">
                <a:solidFill>
                  <a:srgbClr val="1E4E79"/>
                </a:solidFill>
                <a:sym typeface="Arial"/>
              </a:rPr>
              <a:t>したことを示していて、具体的な内容は[表示]メニューの[ログビューア]</a:t>
            </a:r>
            <a:r>
              <a:rPr lang="en-US" dirty="0"/>
              <a:t>で</a:t>
            </a:r>
            <a:r>
              <a:rPr lang="en-US" sz="1700" b="0" i="0" u="none" strike="noStrike" cap="none" dirty="0">
                <a:solidFill>
                  <a:srgbClr val="1E4E79"/>
                </a:solidFill>
                <a:sym typeface="Arial"/>
              </a:rPr>
              <a:t>確認することが出来ます。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ここでエラーが発生しても、機能が一部無効化されるだけで、</a:t>
            </a:r>
            <a:r>
              <a:rPr lang="en-US" dirty="0">
                <a:solidFill>
                  <a:srgbClr val="00B0F0"/>
                </a:solidFill>
              </a:rPr>
              <a:t>ダイアログビューの入力フォーム</a:t>
            </a:r>
            <a:r>
              <a:rPr lang="en-US" dirty="0"/>
              <a:t>に言葉を入力することで擬似的に会話が行えます。</a:t>
            </a:r>
          </a:p>
        </p:txBody>
      </p:sp>
      <p:sp>
        <p:nvSpPr>
          <p:cNvPr id="408" name="Shape 408"/>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t>補足</a:t>
            </a:r>
          </a:p>
        </p:txBody>
      </p:sp>
      <p:pic>
        <p:nvPicPr>
          <p:cNvPr id="409" name="Shape 409"/>
          <p:cNvPicPr preferRelativeResize="0"/>
          <p:nvPr/>
        </p:nvPicPr>
        <p:blipFill rotWithShape="1">
          <a:blip r:embed="rId3">
            <a:alphaModFix/>
          </a:blip>
          <a:srcRect l="2602" r="18526"/>
          <a:stretch/>
        </p:blipFill>
        <p:spPr>
          <a:xfrm>
            <a:off x="390749" y="3920265"/>
            <a:ext cx="4604999" cy="3027899"/>
          </a:xfrm>
          <a:prstGeom prst="rect">
            <a:avLst/>
          </a:prstGeom>
          <a:noFill/>
          <a:ln>
            <a:noFill/>
          </a:ln>
        </p:spPr>
      </p:pic>
      <p:sp>
        <p:nvSpPr>
          <p:cNvPr id="410" name="Shape 41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40</a:t>
            </a:fld>
            <a:endParaRPr lang="en-US"/>
          </a:p>
        </p:txBody>
      </p:sp>
      <p:pic>
        <p:nvPicPr>
          <p:cNvPr id="411" name="Shape 411"/>
          <p:cNvPicPr preferRelativeResize="0"/>
          <p:nvPr/>
        </p:nvPicPr>
        <p:blipFill>
          <a:blip r:embed="rId3">
            <a:alphaModFix/>
          </a:blip>
          <a:stretch>
            <a:fillRect/>
          </a:stretch>
        </p:blipFill>
        <p:spPr>
          <a:xfrm>
            <a:off x="5199939" y="4029330"/>
            <a:ext cx="5067963" cy="2809686"/>
          </a:xfrm>
          <a:prstGeom prst="rect">
            <a:avLst/>
          </a:prstGeom>
          <a:noFill/>
          <a:ln>
            <a:noFill/>
          </a:ln>
        </p:spPr>
      </p:pic>
      <p:pic>
        <p:nvPicPr>
          <p:cNvPr id="412" name="Shape 412"/>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413" name="Shape 413"/>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6360822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a:solidFill>
                  <a:schemeClr val="dk2"/>
                </a:solidFill>
              </a:rPr>
              <a:t>Tactileとは触覚のこと</a:t>
            </a:r>
          </a:p>
        </p:txBody>
      </p:sp>
      <p:sp>
        <p:nvSpPr>
          <p:cNvPr id="419" name="Shape 419"/>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just" rtl="0">
              <a:lnSpc>
                <a:spcPct val="10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ここではNAOのタッチセンサーを使ってみましょう</a:t>
            </a:r>
            <a:r>
              <a:rPr lang="en-US" sz="1700" b="0" i="0" u="none" strike="noStrike" cap="none" dirty="0">
                <a:solidFill>
                  <a:srgbClr val="1E4E79"/>
                </a:solidFill>
                <a:sym typeface="Arial"/>
              </a:rPr>
              <a:t>。</a:t>
            </a:r>
          </a:p>
          <a:p>
            <a:pPr marL="0" marR="0" lvl="0" indent="0" algn="just" rtl="0">
              <a:lnSpc>
                <a:spcPct val="10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Sensing →</a:t>
            </a:r>
            <a:r>
              <a:rPr lang="en-US" dirty="0"/>
              <a:t> </a:t>
            </a:r>
            <a:r>
              <a:rPr lang="en-US" sz="1700" b="0" i="0" u="none" strike="noStrike" cap="none" dirty="0">
                <a:solidFill>
                  <a:srgbClr val="00B0F0"/>
                </a:solidFill>
                <a:sym typeface="Arial"/>
              </a:rPr>
              <a:t>Tactile Head</a:t>
            </a:r>
            <a:r>
              <a:rPr lang="en-US" sz="1700" b="0" i="0" u="none" strike="noStrike" cap="none" dirty="0">
                <a:solidFill>
                  <a:srgbClr val="1E4E79"/>
                </a:solidFill>
                <a:sym typeface="Arial"/>
              </a:rPr>
              <a:t> / </a:t>
            </a:r>
            <a:r>
              <a:rPr lang="en-US" sz="1700" b="0" i="0" u="none" strike="noStrike" cap="none" dirty="0">
                <a:solidFill>
                  <a:srgbClr val="00B0F0"/>
                </a:solidFill>
                <a:sym typeface="Arial"/>
              </a:rPr>
              <a:t>Tactile </a:t>
            </a:r>
            <a:r>
              <a:rPr lang="en-US" sz="1700" b="0" i="0" u="none" strike="noStrike" cap="none" dirty="0" err="1">
                <a:solidFill>
                  <a:srgbClr val="00B0F0"/>
                </a:solidFill>
                <a:sym typeface="Arial"/>
              </a:rPr>
              <a:t>L.Hand</a:t>
            </a:r>
            <a:r>
              <a:rPr lang="en-US" sz="1700" b="0" i="0" u="none" strike="noStrike" cap="none" dirty="0">
                <a:solidFill>
                  <a:srgbClr val="1E4E79"/>
                </a:solidFill>
                <a:sym typeface="Arial"/>
              </a:rPr>
              <a:t> / </a:t>
            </a:r>
            <a:r>
              <a:rPr lang="en-US" sz="1700" b="0" i="0" u="none" strike="noStrike" cap="none" dirty="0">
                <a:solidFill>
                  <a:srgbClr val="00B0F0"/>
                </a:solidFill>
                <a:sym typeface="Arial"/>
              </a:rPr>
              <a:t>Tactile </a:t>
            </a:r>
            <a:r>
              <a:rPr lang="en-US" sz="1700" b="0" i="0" u="none" strike="noStrike" cap="none" dirty="0" err="1">
                <a:solidFill>
                  <a:srgbClr val="00B0F0"/>
                </a:solidFill>
                <a:sym typeface="Arial"/>
              </a:rPr>
              <a:t>R.Hand</a:t>
            </a:r>
            <a:r>
              <a:rPr lang="en-US" sz="1700" b="0" i="0" u="none" strike="noStrike" cap="none" dirty="0" err="1">
                <a:solidFill>
                  <a:srgbClr val="1E4E79"/>
                </a:solidFill>
                <a:sym typeface="Arial"/>
              </a:rPr>
              <a:t>をドラッグ&amp;ドロップし、また、それに対応する</a:t>
            </a:r>
            <a:r>
              <a:rPr lang="en-US" dirty="0" err="1"/>
              <a:t>対話内容の</a:t>
            </a:r>
            <a:r>
              <a:rPr lang="en-US" sz="1700" b="0" i="0" u="none" strike="noStrike" cap="none" dirty="0" err="1">
                <a:solidFill>
                  <a:srgbClr val="1E4E79"/>
                </a:solidFill>
                <a:sym typeface="Arial"/>
              </a:rPr>
              <a:t>Sayを</a:t>
            </a:r>
            <a:r>
              <a:rPr lang="en-US" dirty="0" err="1"/>
              <a:t>追加</a:t>
            </a:r>
            <a:r>
              <a:rPr lang="en-US" sz="1700" b="0" i="0" u="none" strike="noStrike" cap="none" dirty="0" err="1">
                <a:solidFill>
                  <a:srgbClr val="1E4E79"/>
                </a:solidFill>
                <a:sym typeface="Arial"/>
              </a:rPr>
              <a:t>します</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rgbClr val="1E4E79"/>
              </a:buClr>
              <a:buSzPct val="25000"/>
              <a:buFont typeface="Arial"/>
              <a:buNone/>
            </a:pPr>
            <a:endParaRPr dirty="0"/>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それぞれの「Tactile」の</a:t>
            </a:r>
            <a:r>
              <a:rPr lang="en-US" dirty="0"/>
              <a:t>右側</a:t>
            </a:r>
            <a:r>
              <a:rPr lang="en-US" sz="1700" b="0" i="0" u="none" strike="noStrike" cap="none" dirty="0">
                <a:solidFill>
                  <a:srgbClr val="1E4E79"/>
                </a:solidFill>
                <a:sym typeface="Arial"/>
              </a:rPr>
              <a:t>の上から３つ目の</a:t>
            </a:r>
            <a:r>
              <a:rPr lang="en-US" dirty="0"/>
              <a:t>出力</a:t>
            </a:r>
            <a:r>
              <a:rPr lang="en-US" sz="1700" b="0" i="0" u="none" strike="noStrike" cap="none" dirty="0">
                <a:solidFill>
                  <a:srgbClr val="1E4E79"/>
                </a:solidFill>
                <a:sym typeface="Arial"/>
              </a:rPr>
              <a:t>と</a:t>
            </a:r>
            <a:r>
              <a:rPr lang="en-US" dirty="0"/>
              <a:t>、それぞれに</a:t>
            </a:r>
            <a:r>
              <a:rPr lang="en-US" sz="1700" b="0" i="0" u="none" strike="noStrike" cap="none" dirty="0">
                <a:solidFill>
                  <a:srgbClr val="1E4E79"/>
                </a:solidFill>
                <a:sym typeface="Arial"/>
              </a:rPr>
              <a:t>対応する「Say」を繋げます。</a:t>
            </a:r>
          </a:p>
          <a:p>
            <a:pPr marL="0" marR="0" lvl="0" indent="0" algn="l" rtl="0">
              <a:lnSpc>
                <a:spcPct val="115000"/>
              </a:lnSpc>
              <a:spcBef>
                <a:spcPts val="0"/>
              </a:spcBef>
              <a:spcAft>
                <a:spcPts val="0"/>
              </a:spcAft>
              <a:buClr>
                <a:srgbClr val="1E4E79"/>
              </a:buClr>
              <a:buSzPct val="25000"/>
              <a:buFont typeface="Arial"/>
              <a:buNone/>
            </a:pPr>
            <a:r>
              <a:rPr lang="en-US" dirty="0" err="1"/>
              <a:t>アプリを実行した後にNAOの各センサに触れると、NAOがしゃべるはずです</a:t>
            </a:r>
            <a:r>
              <a:rPr lang="en-US" dirty="0"/>
              <a:t>。</a:t>
            </a:r>
          </a:p>
        </p:txBody>
      </p:sp>
      <p:sp>
        <p:nvSpPr>
          <p:cNvPr id="420" name="Shape 420"/>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タッチセンサーを使おう</a:t>
            </a:r>
          </a:p>
        </p:txBody>
      </p:sp>
      <p:pic>
        <p:nvPicPr>
          <p:cNvPr id="421" name="Shape 421"/>
          <p:cNvPicPr preferRelativeResize="0"/>
          <p:nvPr/>
        </p:nvPicPr>
        <p:blipFill rotWithShape="1">
          <a:blip r:embed="rId3">
            <a:alphaModFix/>
          </a:blip>
          <a:srcRect t="3207" b="5401"/>
          <a:stretch/>
        </p:blipFill>
        <p:spPr>
          <a:xfrm>
            <a:off x="919798" y="3822494"/>
            <a:ext cx="6345299" cy="3260099"/>
          </a:xfrm>
          <a:prstGeom prst="rect">
            <a:avLst/>
          </a:prstGeom>
          <a:noFill/>
          <a:ln>
            <a:noFill/>
          </a:ln>
        </p:spPr>
      </p:pic>
      <p:pic>
        <p:nvPicPr>
          <p:cNvPr id="422" name="Shape 422"/>
          <p:cNvPicPr preferRelativeResize="0"/>
          <p:nvPr/>
        </p:nvPicPr>
        <p:blipFill rotWithShape="1">
          <a:blip r:embed="rId3">
            <a:alphaModFix/>
          </a:blip>
          <a:srcRect/>
          <a:stretch/>
        </p:blipFill>
        <p:spPr>
          <a:xfrm>
            <a:off x="7927599" y="4445532"/>
            <a:ext cx="1842000" cy="1586999"/>
          </a:xfrm>
          <a:prstGeom prst="rect">
            <a:avLst/>
          </a:prstGeom>
          <a:noFill/>
          <a:ln>
            <a:noFill/>
          </a:ln>
        </p:spPr>
      </p:pic>
      <p:sp>
        <p:nvSpPr>
          <p:cNvPr id="423" name="Shape 423"/>
          <p:cNvSpPr txBox="1"/>
          <p:nvPr/>
        </p:nvSpPr>
        <p:spPr>
          <a:xfrm>
            <a:off x="9373892" y="5264356"/>
            <a:ext cx="285899" cy="2868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424" name="Shape 424"/>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41</a:t>
            </a:fld>
            <a:endParaRPr lang="en-US"/>
          </a:p>
        </p:txBody>
      </p:sp>
      <p:pic>
        <p:nvPicPr>
          <p:cNvPr id="425" name="Shape 425"/>
          <p:cNvPicPr preferRelativeResize="0"/>
          <p:nvPr/>
        </p:nvPicPr>
        <p:blipFill>
          <a:blip r:embed="rId3">
            <a:alphaModFix/>
          </a:blip>
          <a:stretch>
            <a:fillRect/>
          </a:stretch>
        </p:blipFill>
        <p:spPr>
          <a:xfrm>
            <a:off x="193730" y="1163493"/>
            <a:ext cx="491643" cy="491643"/>
          </a:xfrm>
          <a:prstGeom prst="rect">
            <a:avLst/>
          </a:prstGeom>
          <a:noFill/>
          <a:ln>
            <a:noFill/>
          </a:ln>
        </p:spPr>
      </p:pic>
    </p:spTree>
    <p:extLst>
      <p:ext uri="{BB962C8B-B14F-4D97-AF65-F5344CB8AC3E}">
        <p14:creationId xmlns:p14="http://schemas.microsoft.com/office/powerpoint/2010/main" val="1055409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Shape 430"/>
          <p:cNvPicPr preferRelativeResize="0"/>
          <p:nvPr/>
        </p:nvPicPr>
        <p:blipFill>
          <a:blip r:embed="rId3">
            <a:alphaModFix/>
          </a:blip>
          <a:stretch>
            <a:fillRect/>
          </a:stretch>
        </p:blipFill>
        <p:spPr>
          <a:xfrm>
            <a:off x="417780" y="3712068"/>
            <a:ext cx="6964507" cy="3238541"/>
          </a:xfrm>
          <a:prstGeom prst="rect">
            <a:avLst/>
          </a:prstGeom>
          <a:noFill/>
          <a:ln>
            <a:noFill/>
          </a:ln>
        </p:spPr>
      </p:pic>
      <p:sp>
        <p:nvSpPr>
          <p:cNvPr id="431" name="Shape 431"/>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a:solidFill>
                  <a:schemeClr val="dk2"/>
                </a:solidFill>
              </a:rPr>
              <a:t>Diagramボックス</a:t>
            </a:r>
          </a:p>
        </p:txBody>
      </p:sp>
      <p:sp>
        <p:nvSpPr>
          <p:cNvPr id="432" name="Shape 432"/>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ここまでで、標準で用意されているボックスを使っていくつかの機能を実現してきましたが、Choregrapheでは自分で</a:t>
            </a:r>
            <a:r>
              <a:rPr lang="en-US" sz="1700" b="0" i="0" u="none" strike="noStrike" cap="none" dirty="0">
                <a:solidFill>
                  <a:srgbClr val="00B0F0"/>
                </a:solidFill>
                <a:sym typeface="Arial"/>
              </a:rPr>
              <a:t>オリジナルのボックス</a:t>
            </a:r>
            <a:r>
              <a:rPr lang="en-US" sz="1700" b="0" i="0" u="none" strike="noStrike" cap="none" dirty="0">
                <a:solidFill>
                  <a:srgbClr val="1E4E79"/>
                </a:solidFill>
                <a:sym typeface="Arial"/>
              </a:rPr>
              <a:t>を作ることも出来ます。</a:t>
            </a:r>
          </a:p>
          <a:p>
            <a:pPr marL="0" marR="0" lvl="0" indent="0" algn="l" rtl="0">
              <a:lnSpc>
                <a:spcPct val="90000"/>
              </a:lnSpc>
              <a:spcBef>
                <a:spcPts val="0"/>
              </a:spcBef>
              <a:spcAft>
                <a:spcPts val="0"/>
              </a:spcAft>
              <a:buClr>
                <a:srgbClr val="1E4E79"/>
              </a:buClr>
              <a:buSzPct val="25000"/>
              <a:buFont typeface="Arial"/>
              <a:buNone/>
            </a:pPr>
            <a:endParaRPr sz="600"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よく利用する処理をボックスにすることでいちいちゼロからボックスを組み合わせる必要がなくなりますし、処理の形だけ固定しておいて中の値だけを自由に変更したりなどが出来るようになります。</a:t>
            </a:r>
          </a:p>
          <a:p>
            <a:pPr marL="0" marR="0" lvl="0" indent="0" algn="l" rtl="0">
              <a:lnSpc>
                <a:spcPct val="90000"/>
              </a:lnSpc>
              <a:spcBef>
                <a:spcPts val="0"/>
              </a:spcBef>
              <a:spcAft>
                <a:spcPts val="0"/>
              </a:spcAft>
              <a:buClr>
                <a:srgbClr val="1E4E79"/>
              </a:buClr>
              <a:buSzPct val="25000"/>
              <a:buFont typeface="Arial"/>
              <a:buNone/>
            </a:pPr>
            <a:endParaRPr sz="600"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ここでは例として、音声認識と応答処理を１つのボックスにまとめてみます。</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マウスドラッグにより、新たにボックスとしてまとめたいボックスをまとめて選択します。</a:t>
            </a:r>
          </a:p>
        </p:txBody>
      </p:sp>
      <p:sp>
        <p:nvSpPr>
          <p:cNvPr id="433" name="Shape 43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t>独自ボックスの作成</a:t>
            </a:r>
          </a:p>
        </p:txBody>
      </p:sp>
      <p:sp>
        <p:nvSpPr>
          <p:cNvPr id="434" name="Shape 434"/>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42</a:t>
            </a:fld>
            <a:endParaRPr lang="en-US"/>
          </a:p>
        </p:txBody>
      </p:sp>
      <p:sp>
        <p:nvSpPr>
          <p:cNvPr id="435" name="Shape 435"/>
          <p:cNvSpPr txBox="1"/>
          <p:nvPr/>
        </p:nvSpPr>
        <p:spPr>
          <a:xfrm>
            <a:off x="1161623" y="4127684"/>
            <a:ext cx="5278200" cy="24848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436" name="Shape 436"/>
          <p:cNvSpPr/>
          <p:nvPr/>
        </p:nvSpPr>
        <p:spPr>
          <a:xfrm rot="3105515">
            <a:off x="6342924" y="6652005"/>
            <a:ext cx="538954" cy="345216"/>
          </a:xfrm>
          <a:prstGeom prst="leftArrow">
            <a:avLst>
              <a:gd name="adj1" fmla="val 22626"/>
              <a:gd name="adj2" fmla="val 91020"/>
            </a:avLst>
          </a:prstGeom>
          <a:solidFill>
            <a:srgbClr val="000000"/>
          </a:solidFill>
          <a:ln w="19050" cap="flat" cmpd="sng">
            <a:solidFill>
              <a:schemeClr val="dk2"/>
            </a:solidFill>
            <a:prstDash val="solid"/>
            <a:round/>
            <a:headEnd type="none" w="med" len="med"/>
            <a:tailEnd type="none" w="med" len="med"/>
          </a:ln>
        </p:spPr>
        <p:txBody>
          <a:bodyPr lIns="64650" tIns="64650" rIns="64650" bIns="64650" anchor="ctr" anchorCtr="0">
            <a:noAutofit/>
          </a:bodyPr>
          <a:lstStyle/>
          <a:p>
            <a:pPr lvl="0">
              <a:spcBef>
                <a:spcPts val="0"/>
              </a:spcBef>
              <a:buNone/>
            </a:pPr>
            <a:endParaRPr/>
          </a:p>
        </p:txBody>
      </p:sp>
      <p:sp>
        <p:nvSpPr>
          <p:cNvPr id="437" name="Shape 437"/>
          <p:cNvSpPr txBox="1"/>
          <p:nvPr/>
        </p:nvSpPr>
        <p:spPr>
          <a:xfrm>
            <a:off x="7581349" y="4297929"/>
            <a:ext cx="2752799" cy="1576800"/>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dirty="0">
                <a:solidFill>
                  <a:srgbClr val="1E4E79"/>
                </a:solidFill>
                <a:latin typeface="MS Gothic" charset="-128"/>
                <a:ea typeface="MS Gothic" charset="-128"/>
                <a:cs typeface="MS Gothic" charset="-128"/>
              </a:rPr>
              <a:t>まず、マウスでまとめたいボックスを範囲ドラッグします。</a:t>
            </a:r>
          </a:p>
        </p:txBody>
      </p:sp>
      <p:pic>
        <p:nvPicPr>
          <p:cNvPr id="438" name="Shape 43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439" name="Shape 439"/>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524307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Shape 444"/>
          <p:cNvPicPr preferRelativeResize="0"/>
          <p:nvPr/>
        </p:nvPicPr>
        <p:blipFill>
          <a:blip r:embed="rId3">
            <a:alphaModFix/>
          </a:blip>
          <a:stretch>
            <a:fillRect/>
          </a:stretch>
        </p:blipFill>
        <p:spPr>
          <a:xfrm>
            <a:off x="5740462" y="4202492"/>
            <a:ext cx="3527999" cy="2262378"/>
          </a:xfrm>
          <a:prstGeom prst="rect">
            <a:avLst/>
          </a:prstGeom>
          <a:noFill/>
          <a:ln>
            <a:noFill/>
          </a:ln>
        </p:spPr>
      </p:pic>
      <p:sp>
        <p:nvSpPr>
          <p:cNvPr id="445" name="Shape 445"/>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endParaRPr/>
          </a:p>
        </p:txBody>
      </p:sp>
      <p:sp>
        <p:nvSpPr>
          <p:cNvPr id="446" name="Shape 446"/>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dirty="0"/>
              <a:t>次に、選択したボックスを</a:t>
            </a:r>
            <a:r>
              <a:rPr lang="en-US" sz="1700" b="0" i="0" u="none" strike="noStrike" cap="none" dirty="0">
                <a:solidFill>
                  <a:srgbClr val="1E4E79"/>
                </a:solidFill>
                <a:sym typeface="Arial"/>
              </a:rPr>
              <a:t>右クリックし、[</a:t>
            </a:r>
            <a:r>
              <a:rPr lang="en-US" sz="1700" b="0" i="0" u="none" strike="noStrike" cap="none" dirty="0">
                <a:solidFill>
                  <a:srgbClr val="00B0F0"/>
                </a:solidFill>
                <a:sym typeface="Arial"/>
              </a:rPr>
              <a:t>ボックス変換</a:t>
            </a:r>
            <a:r>
              <a:rPr lang="en-US" sz="1700" b="0" i="0" u="none" strike="noStrike" cap="none" dirty="0">
                <a:solidFill>
                  <a:srgbClr val="1E4E79"/>
                </a:solidFill>
                <a:sym typeface="Arial"/>
              </a:rPr>
              <a:t>]</a:t>
            </a:r>
            <a:r>
              <a:rPr lang="en-US" dirty="0"/>
              <a:t>を</a:t>
            </a:r>
            <a:r>
              <a:rPr lang="en-US" sz="1700" b="0" i="0" u="none" strike="noStrike" cap="none" dirty="0">
                <a:solidFill>
                  <a:srgbClr val="1E4E79"/>
                </a:solidFill>
                <a:sym typeface="Arial"/>
              </a:rPr>
              <a:t>クリックします。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すると、新たに作るボックスの情報を問い合わせる</a:t>
            </a:r>
            <a:r>
              <a:rPr lang="en-US" dirty="0"/>
              <a:t>ウィンドウ</a:t>
            </a:r>
            <a:r>
              <a:rPr lang="en-US" sz="1700" b="0" i="0" u="none" strike="noStrike" cap="none" dirty="0">
                <a:solidFill>
                  <a:srgbClr val="1E4E79"/>
                </a:solidFill>
                <a:sym typeface="Arial"/>
              </a:rPr>
              <a:t>が表示されるので、</a:t>
            </a:r>
          </a:p>
          <a:p>
            <a:pPr marL="0" marR="0" lvl="0" indent="0" algn="l" rtl="0">
              <a:lnSpc>
                <a:spcPct val="90000"/>
              </a:lnSpc>
              <a:spcBef>
                <a:spcPts val="0"/>
              </a:spcBef>
              <a:spcAft>
                <a:spcPts val="0"/>
              </a:spcAft>
              <a:buClr>
                <a:srgbClr val="1E4E79"/>
              </a:buClr>
              <a:buSzPct val="25000"/>
              <a:buFont typeface="Arial"/>
              <a:buNone/>
            </a:pPr>
            <a:r>
              <a:rPr lang="en-US" dirty="0"/>
              <a:t>任意の</a:t>
            </a:r>
            <a:r>
              <a:rPr lang="en-US" sz="1700" b="0" i="0" u="none" strike="noStrike" cap="none" dirty="0">
                <a:solidFill>
                  <a:srgbClr val="1E4E79"/>
                </a:solidFill>
                <a:sym typeface="Arial"/>
              </a:rPr>
              <a:t>名前や説明を設定します。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OK]ボタンを押すと新たなボックスとして１つにまとめられます。このボックスをダブルクリックすると、先ほど選択したボックス群がこのボックスの中に入っていることが分かります。つまり、新たなフローダイアグラムボックスを定義できたということです</a:t>
            </a:r>
            <a:r>
              <a:rPr lang="en-US" dirty="0"/>
              <a:t>。</a:t>
            </a:r>
          </a:p>
        </p:txBody>
      </p:sp>
      <p:sp>
        <p:nvSpPr>
          <p:cNvPr id="447" name="Shape 447"/>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pic>
        <p:nvPicPr>
          <p:cNvPr id="448" name="Shape 448"/>
          <p:cNvPicPr preferRelativeResize="0"/>
          <p:nvPr/>
        </p:nvPicPr>
        <p:blipFill rotWithShape="1">
          <a:blip r:embed="rId3">
            <a:alphaModFix/>
          </a:blip>
          <a:srcRect/>
          <a:stretch/>
        </p:blipFill>
        <p:spPr>
          <a:xfrm>
            <a:off x="2423565" y="3950230"/>
            <a:ext cx="2229900" cy="2766899"/>
          </a:xfrm>
          <a:prstGeom prst="rect">
            <a:avLst/>
          </a:prstGeom>
          <a:noFill/>
          <a:ln>
            <a:noFill/>
          </a:ln>
        </p:spPr>
      </p:pic>
      <p:sp>
        <p:nvSpPr>
          <p:cNvPr id="449" name="Shape 449"/>
          <p:cNvSpPr txBox="1"/>
          <p:nvPr/>
        </p:nvSpPr>
        <p:spPr>
          <a:xfrm>
            <a:off x="3442303" y="6377814"/>
            <a:ext cx="655800" cy="2457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450" name="Shape 450"/>
          <p:cNvSpPr txBox="1"/>
          <p:nvPr/>
        </p:nvSpPr>
        <p:spPr>
          <a:xfrm>
            <a:off x="6700192" y="4910274"/>
            <a:ext cx="1249799" cy="10241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cxnSp>
        <p:nvCxnSpPr>
          <p:cNvPr id="451" name="Shape 451"/>
          <p:cNvCxnSpPr>
            <a:stCxn id="448" idx="3"/>
          </p:cNvCxnSpPr>
          <p:nvPr/>
        </p:nvCxnSpPr>
        <p:spPr>
          <a:xfrm>
            <a:off x="4653465" y="5333680"/>
            <a:ext cx="778200" cy="0"/>
          </a:xfrm>
          <a:prstGeom prst="straightConnector1">
            <a:avLst/>
          </a:prstGeom>
          <a:noFill/>
          <a:ln w="76200" cap="flat" cmpd="sng">
            <a:solidFill>
              <a:srgbClr val="000000"/>
            </a:solidFill>
            <a:prstDash val="solid"/>
            <a:round/>
            <a:headEnd type="none" w="med" len="med"/>
            <a:tailEnd type="triangle" w="lg" len="lg"/>
          </a:ln>
        </p:spPr>
      </p:cxnSp>
      <p:sp>
        <p:nvSpPr>
          <p:cNvPr id="453" name="Shape 453"/>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43</a:t>
            </a:fld>
            <a:endParaRPr lang="en-US"/>
          </a:p>
        </p:txBody>
      </p:sp>
      <p:pic>
        <p:nvPicPr>
          <p:cNvPr id="454" name="Shape 454"/>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455" name="Shape 455"/>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877739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0" rtl="0">
              <a:spcBef>
                <a:spcPts val="0"/>
              </a:spcBef>
              <a:buClr>
                <a:srgbClr val="1E4E79"/>
              </a:buClr>
              <a:buSzPct val="25000"/>
              <a:buFont typeface="Arial"/>
              <a:buNone/>
            </a:pPr>
            <a:r>
              <a:rPr lang="en-US" dirty="0"/>
              <a:t>先ほど作成したフローダイアグラムボックスには問題点があります。</a:t>
            </a:r>
          </a:p>
          <a:p>
            <a:pPr marL="0" lvl="0" indent="0" rtl="0">
              <a:spcBef>
                <a:spcPts val="0"/>
              </a:spcBef>
              <a:buClr>
                <a:srgbClr val="1E4E79"/>
              </a:buClr>
              <a:buSzPct val="25000"/>
              <a:buFont typeface="Arial"/>
              <a:buNone/>
            </a:pPr>
            <a:r>
              <a:rPr lang="en-US" dirty="0"/>
              <a:t>なんとボックスの出力がありません。</a:t>
            </a:r>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r>
              <a:rPr lang="en-US" dirty="0"/>
              <a:t>[ボックス変換]を行う際、まとめるボックスの前後に配線されている入出力がある場合、</a:t>
            </a:r>
          </a:p>
          <a:p>
            <a:pPr marL="0" lvl="0" indent="0" rtl="0">
              <a:spcBef>
                <a:spcPts val="0"/>
              </a:spcBef>
              <a:buClr>
                <a:srgbClr val="1E4E79"/>
              </a:buClr>
              <a:buSzPct val="25000"/>
              <a:buFont typeface="Arial"/>
              <a:buNone/>
            </a:pPr>
            <a:r>
              <a:rPr lang="en-US" dirty="0"/>
              <a:t>フローダイアグラムにも自動的に入出力が作成されますが、</a:t>
            </a:r>
          </a:p>
          <a:p>
            <a:pPr marL="0" lvl="0" indent="0" rtl="0">
              <a:spcBef>
                <a:spcPts val="0"/>
              </a:spcBef>
              <a:buClr>
                <a:srgbClr val="1E4E79"/>
              </a:buClr>
              <a:buSzPct val="25000"/>
              <a:buFont typeface="Arial"/>
              <a:buNone/>
            </a:pPr>
            <a:r>
              <a:rPr lang="en-US" dirty="0"/>
              <a:t>先ほどのページでは出力に線を繋いでいなかったため、出力が作成されませんでした。</a:t>
            </a:r>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r>
              <a:rPr lang="en-US" dirty="0"/>
              <a:t>取り消し(</a:t>
            </a:r>
            <a:r>
              <a:rPr lang="en-US" dirty="0" err="1"/>
              <a:t>Ctrl+Z</a:t>
            </a:r>
            <a:r>
              <a:rPr lang="en-US" dirty="0"/>
              <a:t>)を行って配線しなおしてからまた[ボックス変換]を行っても良いですが、</a:t>
            </a:r>
          </a:p>
          <a:p>
            <a:pPr marL="0" lvl="0" indent="0" rtl="0">
              <a:spcBef>
                <a:spcPts val="0"/>
              </a:spcBef>
              <a:buClr>
                <a:srgbClr val="1E4E79"/>
              </a:buClr>
              <a:buSzPct val="25000"/>
              <a:buFont typeface="Arial"/>
              <a:buNone/>
            </a:pPr>
            <a:r>
              <a:rPr lang="en-US" dirty="0"/>
              <a:t>今回はすでに作成されているボックスの出力を新たに作成してみましょう。</a:t>
            </a:r>
          </a:p>
          <a:p>
            <a:pPr marL="0" marR="0" lvl="0" indent="0" algn="l" rtl="0">
              <a:lnSpc>
                <a:spcPct val="90000"/>
              </a:lnSpc>
              <a:spcBef>
                <a:spcPts val="0"/>
              </a:spcBef>
              <a:spcAft>
                <a:spcPts val="0"/>
              </a:spcAft>
              <a:buClr>
                <a:srgbClr val="1E4E79"/>
              </a:buClr>
              <a:buSzPct val="25000"/>
              <a:buFont typeface="Arial"/>
              <a:buNone/>
            </a:pPr>
            <a:endParaRPr dirty="0"/>
          </a:p>
        </p:txBody>
      </p:sp>
      <p:pic>
        <p:nvPicPr>
          <p:cNvPr id="461" name="Shape 461"/>
          <p:cNvPicPr preferRelativeResize="0"/>
          <p:nvPr/>
        </p:nvPicPr>
        <p:blipFill>
          <a:blip r:embed="rId3">
            <a:alphaModFix/>
          </a:blip>
          <a:stretch>
            <a:fillRect/>
          </a:stretch>
        </p:blipFill>
        <p:spPr>
          <a:xfrm>
            <a:off x="7265546" y="3915907"/>
            <a:ext cx="2704007" cy="1612916"/>
          </a:xfrm>
          <a:prstGeom prst="rect">
            <a:avLst/>
          </a:prstGeom>
          <a:noFill/>
          <a:ln>
            <a:noFill/>
          </a:ln>
        </p:spPr>
      </p:pic>
      <p:sp>
        <p:nvSpPr>
          <p:cNvPr id="462" name="Shape 462"/>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ボックスに入出力を追加する（1/3）</a:t>
            </a:r>
          </a:p>
        </p:txBody>
      </p:sp>
      <p:sp>
        <p:nvSpPr>
          <p:cNvPr id="463" name="Shape 46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sp>
        <p:nvSpPr>
          <p:cNvPr id="464" name="Shape 464"/>
          <p:cNvSpPr txBox="1"/>
          <p:nvPr/>
        </p:nvSpPr>
        <p:spPr>
          <a:xfrm>
            <a:off x="8578296" y="4298954"/>
            <a:ext cx="478500" cy="6768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cxnSp>
        <p:nvCxnSpPr>
          <p:cNvPr id="465" name="Shape 465"/>
          <p:cNvCxnSpPr>
            <a:stCxn id="466" idx="3"/>
          </p:cNvCxnSpPr>
          <p:nvPr/>
        </p:nvCxnSpPr>
        <p:spPr>
          <a:xfrm>
            <a:off x="6480863" y="4722364"/>
            <a:ext cx="778200" cy="0"/>
          </a:xfrm>
          <a:prstGeom prst="straightConnector1">
            <a:avLst/>
          </a:prstGeom>
          <a:noFill/>
          <a:ln w="76200" cap="flat" cmpd="sng">
            <a:solidFill>
              <a:srgbClr val="000000"/>
            </a:solidFill>
            <a:prstDash val="solid"/>
            <a:round/>
            <a:headEnd type="none" w="med" len="med"/>
            <a:tailEnd type="triangle" w="lg" len="lg"/>
          </a:ln>
        </p:spPr>
      </p:cxnSp>
      <p:sp>
        <p:nvSpPr>
          <p:cNvPr id="468" name="Shape 46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44</a:t>
            </a:fld>
            <a:endParaRPr lang="en-US"/>
          </a:p>
        </p:txBody>
      </p:sp>
      <p:pic>
        <p:nvPicPr>
          <p:cNvPr id="466" name="Shape 466"/>
          <p:cNvPicPr preferRelativeResize="0"/>
          <p:nvPr/>
        </p:nvPicPr>
        <p:blipFill rotWithShape="1">
          <a:blip r:embed="rId3">
            <a:alphaModFix/>
          </a:blip>
          <a:srcRect/>
          <a:stretch/>
        </p:blipFill>
        <p:spPr>
          <a:xfrm>
            <a:off x="4250963" y="3338914"/>
            <a:ext cx="2229900" cy="2766899"/>
          </a:xfrm>
          <a:prstGeom prst="rect">
            <a:avLst/>
          </a:prstGeom>
          <a:noFill/>
          <a:ln>
            <a:noFill/>
          </a:ln>
        </p:spPr>
      </p:pic>
      <p:sp>
        <p:nvSpPr>
          <p:cNvPr id="469" name="Shape 469"/>
          <p:cNvSpPr txBox="1"/>
          <p:nvPr/>
        </p:nvSpPr>
        <p:spPr>
          <a:xfrm>
            <a:off x="5311880" y="5766497"/>
            <a:ext cx="585299" cy="2457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470" name="Shape 470"/>
          <p:cNvPicPr preferRelativeResize="0"/>
          <p:nvPr/>
        </p:nvPicPr>
        <p:blipFill>
          <a:blip r:embed="rId3">
            <a:alphaModFix/>
          </a:blip>
          <a:stretch>
            <a:fillRect/>
          </a:stretch>
        </p:blipFill>
        <p:spPr>
          <a:xfrm>
            <a:off x="237298" y="4129840"/>
            <a:ext cx="3199353" cy="1362560"/>
          </a:xfrm>
          <a:prstGeom prst="rect">
            <a:avLst/>
          </a:prstGeom>
          <a:noFill/>
          <a:ln>
            <a:noFill/>
          </a:ln>
        </p:spPr>
      </p:pic>
      <p:cxnSp>
        <p:nvCxnSpPr>
          <p:cNvPr id="471" name="Shape 471"/>
          <p:cNvCxnSpPr/>
          <p:nvPr/>
        </p:nvCxnSpPr>
        <p:spPr>
          <a:xfrm>
            <a:off x="3436971" y="4722369"/>
            <a:ext cx="778200" cy="0"/>
          </a:xfrm>
          <a:prstGeom prst="straightConnector1">
            <a:avLst/>
          </a:prstGeom>
          <a:noFill/>
          <a:ln w="76200" cap="flat" cmpd="sng">
            <a:solidFill>
              <a:srgbClr val="000000"/>
            </a:solidFill>
            <a:prstDash val="solid"/>
            <a:round/>
            <a:headEnd type="none" w="med" len="med"/>
            <a:tailEnd type="triangle" w="lg" len="lg"/>
          </a:ln>
        </p:spPr>
      </p:cxnSp>
      <p:sp>
        <p:nvSpPr>
          <p:cNvPr id="472" name="Shape 472"/>
          <p:cNvSpPr txBox="1"/>
          <p:nvPr/>
        </p:nvSpPr>
        <p:spPr>
          <a:xfrm>
            <a:off x="2714880" y="4415939"/>
            <a:ext cx="317699" cy="7628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473" name="Shape 47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474" name="Shape 474"/>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040473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a:t>先ほど作成したフローダイアグラムボックスを右クリックし、[</a:t>
            </a:r>
            <a:r>
              <a:rPr lang="en-US">
                <a:solidFill>
                  <a:srgbClr val="00B0F0"/>
                </a:solidFill>
              </a:rPr>
              <a:t>ボックスを編集</a:t>
            </a:r>
            <a:r>
              <a:rPr lang="en-US"/>
              <a:t>]を選択します。</a:t>
            </a:r>
          </a:p>
          <a:p>
            <a:pPr marL="0" lvl="0" indent="0" rtl="0">
              <a:spcBef>
                <a:spcPts val="0"/>
              </a:spcBef>
              <a:buClr>
                <a:srgbClr val="1E4E79"/>
              </a:buClr>
              <a:buSzPct val="25000"/>
              <a:buFont typeface="Arial"/>
              <a:buNone/>
            </a:pPr>
            <a:r>
              <a:rPr lang="en-US"/>
              <a:t>ボックスの編集ダイアログが表示されるので、出力の追加[+]ボタンをクリックします。</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出力の新規追加ダイアログが表示されるので、Nameには</a:t>
            </a:r>
            <a:r>
              <a:rPr lang="en-US">
                <a:solidFill>
                  <a:srgbClr val="00B0F0"/>
                </a:solidFill>
              </a:rPr>
              <a:t>output1</a:t>
            </a:r>
            <a:r>
              <a:rPr lang="en-US"/>
              <a:t>、Typeはバン、Natureは</a:t>
            </a:r>
            <a:r>
              <a:rPr lang="en-US">
                <a:solidFill>
                  <a:srgbClr val="00B0F0"/>
                </a:solidFill>
              </a:rPr>
              <a:t>onStopped</a:t>
            </a:r>
            <a:r>
              <a:rPr lang="en-US"/>
              <a:t>に変更し、OKボタンをクリックします。</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同様に、</a:t>
            </a:r>
            <a:r>
              <a:rPr lang="en-US">
                <a:solidFill>
                  <a:srgbClr val="00B0F0"/>
                </a:solidFill>
              </a:rPr>
              <a:t>output2</a:t>
            </a:r>
            <a:r>
              <a:rPr lang="en-US"/>
              <a:t>も作成してOKボタンをクリックすることで無事にフローダイアグラムボックスに</a:t>
            </a:r>
          </a:p>
          <a:p>
            <a:pPr marL="0" marR="0" lvl="0" indent="0" algn="l" rtl="0">
              <a:lnSpc>
                <a:spcPct val="90000"/>
              </a:lnSpc>
              <a:spcBef>
                <a:spcPts val="0"/>
              </a:spcBef>
              <a:spcAft>
                <a:spcPts val="0"/>
              </a:spcAft>
              <a:buClr>
                <a:srgbClr val="1E4E79"/>
              </a:buClr>
              <a:buSzPct val="25000"/>
              <a:buFont typeface="Arial"/>
              <a:buNone/>
            </a:pPr>
            <a:r>
              <a:rPr lang="en-US"/>
              <a:t>onStopped出力が２つ出来ました。</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念のため、出力アイコンの上にマウスを乗せて名前や概要を確認してみましょう。</a:t>
            </a:r>
          </a:p>
        </p:txBody>
      </p:sp>
      <p:pic>
        <p:nvPicPr>
          <p:cNvPr id="480" name="Shape 480"/>
          <p:cNvPicPr preferRelativeResize="0"/>
          <p:nvPr/>
        </p:nvPicPr>
        <p:blipFill>
          <a:blip r:embed="rId3">
            <a:alphaModFix/>
          </a:blip>
          <a:stretch>
            <a:fillRect/>
          </a:stretch>
        </p:blipFill>
        <p:spPr>
          <a:xfrm>
            <a:off x="443873" y="4371844"/>
            <a:ext cx="2159640" cy="2794822"/>
          </a:xfrm>
          <a:prstGeom prst="rect">
            <a:avLst/>
          </a:prstGeom>
          <a:noFill/>
          <a:ln>
            <a:noFill/>
          </a:ln>
        </p:spPr>
      </p:pic>
      <p:sp>
        <p:nvSpPr>
          <p:cNvPr id="481" name="Shape 481"/>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ボックスに入出力を追加する（2/3）</a:t>
            </a:r>
          </a:p>
        </p:txBody>
      </p:sp>
      <p:sp>
        <p:nvSpPr>
          <p:cNvPr id="482" name="Shape 482"/>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cxnSp>
        <p:nvCxnSpPr>
          <p:cNvPr id="483" name="Shape 483"/>
          <p:cNvCxnSpPr/>
          <p:nvPr/>
        </p:nvCxnSpPr>
        <p:spPr>
          <a:xfrm>
            <a:off x="6017318" y="5557844"/>
            <a:ext cx="778200" cy="0"/>
          </a:xfrm>
          <a:prstGeom prst="straightConnector1">
            <a:avLst/>
          </a:prstGeom>
          <a:noFill/>
          <a:ln w="76200" cap="flat" cmpd="sng">
            <a:solidFill>
              <a:srgbClr val="000000"/>
            </a:solidFill>
            <a:prstDash val="solid"/>
            <a:round/>
            <a:headEnd type="none" w="med" len="med"/>
            <a:tailEnd type="triangle" w="lg" len="lg"/>
          </a:ln>
        </p:spPr>
      </p:cxnSp>
      <p:sp>
        <p:nvSpPr>
          <p:cNvPr id="484" name="Shape 484"/>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45</a:t>
            </a:fld>
            <a:endParaRPr lang="en-US"/>
          </a:p>
        </p:txBody>
      </p:sp>
      <p:sp>
        <p:nvSpPr>
          <p:cNvPr id="485" name="Shape 485"/>
          <p:cNvSpPr txBox="1"/>
          <p:nvPr/>
        </p:nvSpPr>
        <p:spPr>
          <a:xfrm>
            <a:off x="1692670" y="6220030"/>
            <a:ext cx="173399" cy="1799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486" name="Shape 486"/>
          <p:cNvPicPr preferRelativeResize="0"/>
          <p:nvPr/>
        </p:nvPicPr>
        <p:blipFill>
          <a:blip r:embed="rId3">
            <a:alphaModFix/>
          </a:blip>
          <a:stretch>
            <a:fillRect/>
          </a:stretch>
        </p:blipFill>
        <p:spPr>
          <a:xfrm>
            <a:off x="3381884" y="4559916"/>
            <a:ext cx="2688089" cy="2418675"/>
          </a:xfrm>
          <a:prstGeom prst="rect">
            <a:avLst/>
          </a:prstGeom>
          <a:noFill/>
          <a:ln>
            <a:noFill/>
          </a:ln>
        </p:spPr>
      </p:pic>
      <p:cxnSp>
        <p:nvCxnSpPr>
          <p:cNvPr id="487" name="Shape 487"/>
          <p:cNvCxnSpPr/>
          <p:nvPr/>
        </p:nvCxnSpPr>
        <p:spPr>
          <a:xfrm>
            <a:off x="2603727" y="5557844"/>
            <a:ext cx="778200" cy="0"/>
          </a:xfrm>
          <a:prstGeom prst="straightConnector1">
            <a:avLst/>
          </a:prstGeom>
          <a:noFill/>
          <a:ln w="76200" cap="flat" cmpd="sng">
            <a:solidFill>
              <a:srgbClr val="000000"/>
            </a:solidFill>
            <a:prstDash val="solid"/>
            <a:round/>
            <a:headEnd type="none" w="med" len="med"/>
            <a:tailEnd type="triangle" w="lg" len="lg"/>
          </a:ln>
        </p:spPr>
      </p:cxnSp>
      <p:pic>
        <p:nvPicPr>
          <p:cNvPr id="488" name="Shape 488"/>
          <p:cNvPicPr preferRelativeResize="0"/>
          <p:nvPr/>
        </p:nvPicPr>
        <p:blipFill>
          <a:blip r:embed="rId3">
            <a:alphaModFix/>
          </a:blip>
          <a:stretch>
            <a:fillRect/>
          </a:stretch>
        </p:blipFill>
        <p:spPr>
          <a:xfrm>
            <a:off x="6848378" y="4985378"/>
            <a:ext cx="3485363" cy="1178576"/>
          </a:xfrm>
          <a:prstGeom prst="rect">
            <a:avLst/>
          </a:prstGeom>
          <a:noFill/>
          <a:ln>
            <a:noFill/>
          </a:ln>
        </p:spPr>
      </p:pic>
      <p:cxnSp>
        <p:nvCxnSpPr>
          <p:cNvPr id="489" name="Shape 489"/>
          <p:cNvCxnSpPr/>
          <p:nvPr/>
        </p:nvCxnSpPr>
        <p:spPr>
          <a:xfrm rot="10800000">
            <a:off x="8100999" y="5218523"/>
            <a:ext cx="132300" cy="213599"/>
          </a:xfrm>
          <a:prstGeom prst="straightConnector1">
            <a:avLst/>
          </a:prstGeom>
          <a:noFill/>
          <a:ln w="38100" cap="flat" cmpd="sng">
            <a:solidFill>
              <a:srgbClr val="000000"/>
            </a:solidFill>
            <a:prstDash val="solid"/>
            <a:round/>
            <a:headEnd type="none" w="med" len="med"/>
            <a:tailEnd type="stealth" w="lg" len="lg"/>
          </a:ln>
        </p:spPr>
      </p:cxnSp>
      <p:pic>
        <p:nvPicPr>
          <p:cNvPr id="490" name="Shape 490"/>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491" name="Shape 491"/>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474551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a:t>最後に、フローダイアグラムボックス内のSayボックスのonStopped出力、</a:t>
            </a:r>
          </a:p>
          <a:p>
            <a:pPr marL="0" marR="0" lvl="0" indent="0" algn="l" rtl="0">
              <a:lnSpc>
                <a:spcPct val="90000"/>
              </a:lnSpc>
              <a:spcBef>
                <a:spcPts val="0"/>
              </a:spcBef>
              <a:spcAft>
                <a:spcPts val="0"/>
              </a:spcAft>
              <a:buClr>
                <a:srgbClr val="1E4E79"/>
              </a:buClr>
              <a:buSzPct val="25000"/>
              <a:buFont typeface="Arial"/>
              <a:buNone/>
            </a:pPr>
            <a:r>
              <a:rPr lang="en-US"/>
              <a:t>フローダイアグラムボックスのonStopped出力をrootの出力へと接続し、動作を確認します。</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前のページで、なぜonStopped出力を選択したか確認したい場合は、</a:t>
            </a:r>
          </a:p>
          <a:p>
            <a:pPr marL="0" marR="0" lvl="0" indent="0" algn="l" rtl="0">
              <a:lnSpc>
                <a:spcPct val="90000"/>
              </a:lnSpc>
              <a:spcBef>
                <a:spcPts val="0"/>
              </a:spcBef>
              <a:spcAft>
                <a:spcPts val="0"/>
              </a:spcAft>
              <a:buClr>
                <a:srgbClr val="1E4E79"/>
              </a:buClr>
              <a:buSzPct val="25000"/>
              <a:buFont typeface="Arial"/>
              <a:buNone/>
            </a:pPr>
            <a:r>
              <a:rPr lang="en-US"/>
              <a:t>「ボックスの死活処理を知る」を読むか、今回作成したフローダイアグラムボックスの出力を</a:t>
            </a:r>
          </a:p>
          <a:p>
            <a:pPr marL="0" marR="0" lvl="0" indent="0" algn="l" rtl="0">
              <a:lnSpc>
                <a:spcPct val="90000"/>
              </a:lnSpc>
              <a:spcBef>
                <a:spcPts val="0"/>
              </a:spcBef>
              <a:spcAft>
                <a:spcPts val="0"/>
              </a:spcAft>
              <a:buClr>
                <a:srgbClr val="1E4E79"/>
              </a:buClr>
              <a:buSzPct val="25000"/>
              <a:buFont typeface="Arial"/>
              <a:buNone/>
            </a:pPr>
            <a:r>
              <a:rPr lang="en-US"/>
              <a:t>即時出力に変更して挙動を確認してみてください。</a:t>
            </a:r>
          </a:p>
        </p:txBody>
      </p:sp>
      <p:sp>
        <p:nvSpPr>
          <p:cNvPr id="497" name="Shape 497"/>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ボックスに入出力を追加する（3/3）</a:t>
            </a:r>
          </a:p>
        </p:txBody>
      </p:sp>
      <p:sp>
        <p:nvSpPr>
          <p:cNvPr id="498" name="Shape 498"/>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sp>
        <p:nvSpPr>
          <p:cNvPr id="499" name="Shape 499"/>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46</a:t>
            </a:fld>
            <a:endParaRPr lang="en-US"/>
          </a:p>
        </p:txBody>
      </p:sp>
      <p:pic>
        <p:nvPicPr>
          <p:cNvPr id="500" name="Shape 500"/>
          <p:cNvPicPr preferRelativeResize="0"/>
          <p:nvPr/>
        </p:nvPicPr>
        <p:blipFill>
          <a:blip r:embed="rId3">
            <a:alphaModFix/>
          </a:blip>
          <a:stretch>
            <a:fillRect/>
          </a:stretch>
        </p:blipFill>
        <p:spPr>
          <a:xfrm>
            <a:off x="451069" y="3738001"/>
            <a:ext cx="5875261" cy="2691324"/>
          </a:xfrm>
          <a:prstGeom prst="rect">
            <a:avLst/>
          </a:prstGeom>
          <a:noFill/>
          <a:ln>
            <a:noFill/>
          </a:ln>
        </p:spPr>
      </p:pic>
      <p:pic>
        <p:nvPicPr>
          <p:cNvPr id="501" name="Shape 501"/>
          <p:cNvPicPr preferRelativeResize="0"/>
          <p:nvPr/>
        </p:nvPicPr>
        <p:blipFill>
          <a:blip r:embed="rId3">
            <a:alphaModFix/>
          </a:blip>
          <a:stretch>
            <a:fillRect/>
          </a:stretch>
        </p:blipFill>
        <p:spPr>
          <a:xfrm>
            <a:off x="7051547" y="4323463"/>
            <a:ext cx="2704007" cy="1612916"/>
          </a:xfrm>
          <a:prstGeom prst="rect">
            <a:avLst/>
          </a:prstGeom>
          <a:noFill/>
          <a:ln>
            <a:noFill/>
          </a:ln>
        </p:spPr>
      </p:pic>
      <p:pic>
        <p:nvPicPr>
          <p:cNvPr id="502" name="Shape 502"/>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503" name="Shape 503"/>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585438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フローダイアグラムボックスのパラメータ化（1/4）</a:t>
            </a:r>
          </a:p>
        </p:txBody>
      </p:sp>
      <p:sp>
        <p:nvSpPr>
          <p:cNvPr id="509" name="Shape 509"/>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新たに作ったボックスには</a:t>
            </a:r>
            <a:r>
              <a:rPr lang="en-US" dirty="0"/>
              <a:t>独自</a:t>
            </a:r>
            <a:r>
              <a:rPr lang="en-US" sz="1700" b="0" i="0" u="none" strike="noStrike" cap="none" dirty="0">
                <a:solidFill>
                  <a:srgbClr val="1E4E79"/>
                </a:solidFill>
                <a:sym typeface="Arial"/>
              </a:rPr>
              <a:t>にパラメータを追加することも出来ます。ここでは、簡単な例として</a:t>
            </a:r>
            <a:r>
              <a:rPr lang="en-US" dirty="0"/>
              <a:t>「</a:t>
            </a:r>
            <a:r>
              <a:rPr lang="en-US" sz="1700" b="0" i="0" u="none" strike="noStrike" cap="none" dirty="0">
                <a:solidFill>
                  <a:srgbClr val="1E4E79"/>
                </a:solidFill>
                <a:sym typeface="Arial"/>
              </a:rPr>
              <a:t>ありがとう</a:t>
            </a:r>
            <a:r>
              <a:rPr lang="en-US" dirty="0"/>
              <a:t>」「</a:t>
            </a:r>
            <a:r>
              <a:rPr lang="en-US" sz="1700" b="0" i="0" u="none" strike="noStrike" cap="none" dirty="0">
                <a:solidFill>
                  <a:srgbClr val="1E4E79"/>
                </a:solidFill>
                <a:sym typeface="Arial"/>
              </a:rPr>
              <a:t>お疲れ様です</a:t>
            </a:r>
            <a:r>
              <a:rPr lang="en-US" dirty="0"/>
              <a:t>」</a:t>
            </a:r>
            <a:r>
              <a:rPr lang="en-US" sz="1700" b="0" i="0" u="none" strike="noStrike" cap="none" dirty="0">
                <a:solidFill>
                  <a:srgbClr val="1E4E79"/>
                </a:solidFill>
                <a:sym typeface="Arial"/>
              </a:rPr>
              <a:t>に対する応答</a:t>
            </a:r>
            <a:r>
              <a:rPr lang="en-US" dirty="0"/>
              <a:t>「</a:t>
            </a:r>
            <a:r>
              <a:rPr lang="en-US" sz="1700" b="0" i="0" u="none" strike="noStrike" cap="none" dirty="0">
                <a:solidFill>
                  <a:srgbClr val="1E4E79"/>
                </a:solidFill>
                <a:sym typeface="Arial"/>
              </a:rPr>
              <a:t>どういたいしまして</a:t>
            </a:r>
            <a:r>
              <a:rPr lang="en-US" dirty="0"/>
              <a:t>」「</a:t>
            </a:r>
            <a:r>
              <a:rPr lang="en-US" sz="1700" b="0" i="0" u="none" strike="noStrike" cap="none" dirty="0">
                <a:solidFill>
                  <a:srgbClr val="1E4E79"/>
                </a:solidFill>
                <a:sym typeface="Arial"/>
              </a:rPr>
              <a:t>まだ帰れませんよ</a:t>
            </a:r>
            <a:r>
              <a:rPr lang="en-US" dirty="0"/>
              <a:t>」</a:t>
            </a:r>
            <a:r>
              <a:rPr lang="en-US" sz="1700" b="0" i="0" u="none" strike="noStrike" cap="none" dirty="0">
                <a:solidFill>
                  <a:srgbClr val="1E4E79"/>
                </a:solidFill>
                <a:sym typeface="Arial"/>
              </a:rPr>
              <a:t>を、それぞれ変数 </a:t>
            </a:r>
            <a:r>
              <a:rPr lang="en-US" sz="1700" b="0" i="0" u="none" strike="noStrike" cap="none" dirty="0" err="1">
                <a:solidFill>
                  <a:srgbClr val="1E4E79"/>
                </a:solidFill>
                <a:sym typeface="Arial"/>
              </a:rPr>
              <a:t>arigatou</a:t>
            </a:r>
            <a:r>
              <a:rPr lang="en-US" sz="1700" b="0" i="0" u="none" strike="noStrike" cap="none" dirty="0">
                <a:solidFill>
                  <a:srgbClr val="1E4E79"/>
                </a:solidFill>
                <a:sym typeface="Arial"/>
              </a:rPr>
              <a:t> と </a:t>
            </a:r>
            <a:r>
              <a:rPr lang="en-US" sz="1700" b="0" i="0" u="none" strike="noStrike" cap="none" dirty="0" err="1">
                <a:solidFill>
                  <a:srgbClr val="1E4E79"/>
                </a:solidFill>
                <a:sym typeface="Arial"/>
              </a:rPr>
              <a:t>otukaresamadesu</a:t>
            </a:r>
            <a:r>
              <a:rPr lang="en-US" sz="1700" b="0" i="0" u="none" strike="noStrike" cap="none" dirty="0">
                <a:solidFill>
                  <a:srgbClr val="1E4E79"/>
                </a:solidFill>
                <a:sym typeface="Arial"/>
              </a:rPr>
              <a:t> のパラメータとして変更できるようにします。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まずは独自ボックスにパラメータ定義を追加します。</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先に作った独自ボックス</a:t>
            </a:r>
            <a:r>
              <a:rPr lang="en-US" dirty="0"/>
              <a:t>を</a:t>
            </a:r>
            <a:r>
              <a:rPr lang="en-US" sz="1700" b="0" i="0" u="none" strike="noStrike" cap="none" dirty="0">
                <a:solidFill>
                  <a:srgbClr val="1E4E79"/>
                </a:solidFill>
                <a:sym typeface="Arial"/>
              </a:rPr>
              <a:t>右クリックし、[ボックスを編集]をクリックします。</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ボックスの編集ダイアログが表示されるので、変数の追加</a:t>
            </a:r>
            <a:r>
              <a:rPr lang="en-US" dirty="0"/>
              <a:t>[</a:t>
            </a:r>
            <a:r>
              <a:rPr lang="en-US" sz="1700" b="0" i="0" u="none" strike="noStrike" cap="none" dirty="0">
                <a:solidFill>
                  <a:srgbClr val="1E4E79"/>
                </a:solidFill>
                <a:sym typeface="Arial"/>
              </a:rPr>
              <a:t>+</a:t>
            </a:r>
            <a:r>
              <a:rPr lang="en-US" dirty="0"/>
              <a:t>]</a:t>
            </a:r>
            <a:r>
              <a:rPr lang="en-US" sz="1700" b="0" i="0" u="none" strike="noStrike" cap="none" dirty="0">
                <a:solidFill>
                  <a:srgbClr val="1E4E79"/>
                </a:solidFill>
                <a:sym typeface="Arial"/>
              </a:rPr>
              <a:t>ボタンをクリックします。</a:t>
            </a:r>
          </a:p>
        </p:txBody>
      </p:sp>
      <p:sp>
        <p:nvSpPr>
          <p:cNvPr id="510" name="Shape 510"/>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sp>
        <p:nvSpPr>
          <p:cNvPr id="511" name="Shape 511"/>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47</a:t>
            </a:fld>
            <a:endParaRPr lang="en-US"/>
          </a:p>
        </p:txBody>
      </p:sp>
      <p:pic>
        <p:nvPicPr>
          <p:cNvPr id="512" name="Shape 512"/>
          <p:cNvPicPr preferRelativeResize="0"/>
          <p:nvPr/>
        </p:nvPicPr>
        <p:blipFill rotWithShape="1">
          <a:blip r:embed="rId3">
            <a:alphaModFix/>
          </a:blip>
          <a:srcRect/>
          <a:stretch/>
        </p:blipFill>
        <p:spPr>
          <a:xfrm>
            <a:off x="3172087" y="3777617"/>
            <a:ext cx="2024100" cy="2911499"/>
          </a:xfrm>
          <a:prstGeom prst="rect">
            <a:avLst/>
          </a:prstGeom>
          <a:noFill/>
          <a:ln>
            <a:noFill/>
          </a:ln>
        </p:spPr>
      </p:pic>
      <p:sp>
        <p:nvSpPr>
          <p:cNvPr id="513" name="Shape 513"/>
          <p:cNvSpPr txBox="1"/>
          <p:nvPr/>
        </p:nvSpPr>
        <p:spPr>
          <a:xfrm>
            <a:off x="4542504" y="6091084"/>
            <a:ext cx="205550" cy="214108"/>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514" name="Shape 514"/>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515" name="Shape 515"/>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328071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フローダイアグラムボックスのパラメータ化（2/4）</a:t>
            </a:r>
          </a:p>
        </p:txBody>
      </p:sp>
      <p:sp>
        <p:nvSpPr>
          <p:cNvPr id="521" name="Shape 521"/>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変数の編集ダイアログが現れるので、変数arigatouに関する説明</a:t>
            </a:r>
            <a:r>
              <a:rPr lang="en-US" sz="1700" b="0" i="0" u="none" strike="noStrike" cap="none" dirty="0">
                <a:solidFill>
                  <a:srgbClr val="1E4E79"/>
                </a:solidFill>
                <a:sym typeface="Arial"/>
              </a:rPr>
              <a:t>①、変数の型②、デフォルト値③を設定し、[OK]ボタンをクリックしてください。</a:t>
            </a:r>
          </a:p>
          <a:p>
            <a:pPr marL="0" marR="0" lvl="0" indent="0" algn="l" rtl="0">
              <a:lnSpc>
                <a:spcPct val="90000"/>
              </a:lnSpc>
              <a:spcBef>
                <a:spcPts val="0"/>
              </a:spcBef>
              <a:spcAft>
                <a:spcPts val="0"/>
              </a:spcAft>
              <a:buClr>
                <a:srgbClr val="1E4E79"/>
              </a:buClr>
              <a:buSzPct val="25000"/>
              <a:buFont typeface="Arial"/>
              <a:buNone/>
            </a:pPr>
            <a:r>
              <a:rPr lang="en-US" dirty="0" err="1"/>
              <a:t>同様</a:t>
            </a:r>
            <a:r>
              <a:rPr lang="en-US" sz="1700" b="0" i="0" u="none" strike="noStrike" cap="none" dirty="0" err="1">
                <a:solidFill>
                  <a:srgbClr val="1E4E79"/>
                </a:solidFill>
                <a:sym typeface="Arial"/>
              </a:rPr>
              <a:t>に、変数otukaresamadesuを追加します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ボックスの編集ダイアログで[OK]ボタンをクリックし、ボックスの編集を完了します。</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これで、このボックスSpeech</a:t>
            </a:r>
            <a:r>
              <a:rPr lang="en-US" sz="1700" b="0" i="0" u="none" strike="noStrike" cap="none" dirty="0">
                <a:solidFill>
                  <a:srgbClr val="1E4E79"/>
                </a:solidFill>
                <a:sym typeface="Arial"/>
              </a:rPr>
              <a:t> Reco+Sayに変数が２つ定義できました。</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rootに戻り、ボックスのパラメータボタンを押すことで</a:t>
            </a:r>
            <a:r>
              <a:rPr lang="en-US" sz="1700" b="0" i="0" u="none" strike="noStrike" cap="none" dirty="0" smtClean="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smtClean="0">
                <a:solidFill>
                  <a:srgbClr val="1E4E79"/>
                </a:solidFill>
                <a:sym typeface="Arial"/>
              </a:rPr>
              <a:t>変数が設定されていることが確認できます</a:t>
            </a:r>
            <a:r>
              <a:rPr lang="en-US" sz="1700" b="0" i="0" u="none" strike="noStrike" cap="none" dirty="0">
                <a:solidFill>
                  <a:srgbClr val="1E4E79"/>
                </a:solidFill>
                <a:sym typeface="Arial"/>
              </a:rPr>
              <a:t>。</a:t>
            </a:r>
          </a:p>
        </p:txBody>
      </p:sp>
      <p:sp>
        <p:nvSpPr>
          <p:cNvPr id="522" name="Shape 522"/>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pic>
        <p:nvPicPr>
          <p:cNvPr id="523" name="Shape 523"/>
          <p:cNvPicPr preferRelativeResize="0"/>
          <p:nvPr/>
        </p:nvPicPr>
        <p:blipFill rotWithShape="1">
          <a:blip r:embed="rId3">
            <a:alphaModFix/>
          </a:blip>
          <a:srcRect/>
          <a:stretch/>
        </p:blipFill>
        <p:spPr>
          <a:xfrm>
            <a:off x="1044864" y="3907508"/>
            <a:ext cx="2024100" cy="2911499"/>
          </a:xfrm>
          <a:prstGeom prst="rect">
            <a:avLst/>
          </a:prstGeom>
          <a:noFill/>
          <a:ln>
            <a:noFill/>
          </a:ln>
        </p:spPr>
      </p:pic>
      <p:pic>
        <p:nvPicPr>
          <p:cNvPr id="524" name="Shape 524"/>
          <p:cNvPicPr preferRelativeResize="0"/>
          <p:nvPr/>
        </p:nvPicPr>
        <p:blipFill rotWithShape="1">
          <a:blip r:embed="rId3">
            <a:alphaModFix/>
          </a:blip>
          <a:srcRect/>
          <a:stretch/>
        </p:blipFill>
        <p:spPr>
          <a:xfrm>
            <a:off x="3758800" y="4139976"/>
            <a:ext cx="1870800" cy="2446500"/>
          </a:xfrm>
          <a:prstGeom prst="rect">
            <a:avLst/>
          </a:prstGeom>
          <a:noFill/>
          <a:ln>
            <a:noFill/>
          </a:ln>
        </p:spPr>
      </p:pic>
      <p:pic>
        <p:nvPicPr>
          <p:cNvPr id="525" name="Shape 525"/>
          <p:cNvPicPr preferRelativeResize="0"/>
          <p:nvPr/>
        </p:nvPicPr>
        <p:blipFill rotWithShape="1">
          <a:blip r:embed="rId3">
            <a:alphaModFix/>
          </a:blip>
          <a:srcRect/>
          <a:stretch/>
        </p:blipFill>
        <p:spPr>
          <a:xfrm>
            <a:off x="7699267" y="5093370"/>
            <a:ext cx="1563900" cy="1432800"/>
          </a:xfrm>
          <a:prstGeom prst="rect">
            <a:avLst/>
          </a:prstGeom>
          <a:noFill/>
          <a:ln>
            <a:noFill/>
          </a:ln>
        </p:spPr>
      </p:pic>
      <p:sp>
        <p:nvSpPr>
          <p:cNvPr id="526" name="Shape 526"/>
          <p:cNvSpPr txBox="1"/>
          <p:nvPr/>
        </p:nvSpPr>
        <p:spPr>
          <a:xfrm>
            <a:off x="2403987" y="6204433"/>
            <a:ext cx="219907" cy="225863"/>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27" name="Shape 527"/>
          <p:cNvSpPr txBox="1"/>
          <p:nvPr/>
        </p:nvSpPr>
        <p:spPr>
          <a:xfrm>
            <a:off x="4380278" y="4406512"/>
            <a:ext cx="1126800" cy="9360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28" name="Shape 528"/>
          <p:cNvSpPr txBox="1"/>
          <p:nvPr/>
        </p:nvSpPr>
        <p:spPr>
          <a:xfrm>
            <a:off x="4370047" y="5477996"/>
            <a:ext cx="1147499" cy="1308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29" name="Shape 529"/>
          <p:cNvSpPr txBox="1"/>
          <p:nvPr/>
        </p:nvSpPr>
        <p:spPr>
          <a:xfrm>
            <a:off x="4523705" y="5744337"/>
            <a:ext cx="559499" cy="1308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530" name="Shape 530"/>
          <p:cNvPicPr preferRelativeResize="0"/>
          <p:nvPr/>
        </p:nvPicPr>
        <p:blipFill rotWithShape="1">
          <a:blip r:embed="rId3">
            <a:alphaModFix/>
          </a:blip>
          <a:srcRect/>
          <a:stretch/>
        </p:blipFill>
        <p:spPr>
          <a:xfrm>
            <a:off x="6319318" y="4037540"/>
            <a:ext cx="1380000" cy="1174800"/>
          </a:xfrm>
          <a:prstGeom prst="rect">
            <a:avLst/>
          </a:prstGeom>
          <a:noFill/>
          <a:ln>
            <a:noFill/>
          </a:ln>
        </p:spPr>
      </p:pic>
      <p:sp>
        <p:nvSpPr>
          <p:cNvPr id="531" name="Shape 531"/>
          <p:cNvSpPr txBox="1"/>
          <p:nvPr/>
        </p:nvSpPr>
        <p:spPr>
          <a:xfrm>
            <a:off x="6798088" y="4801894"/>
            <a:ext cx="137400" cy="1308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cxnSp>
        <p:nvCxnSpPr>
          <p:cNvPr id="532" name="Shape 532"/>
          <p:cNvCxnSpPr>
            <a:stCxn id="523" idx="3"/>
            <a:endCxn id="524" idx="1"/>
          </p:cNvCxnSpPr>
          <p:nvPr/>
        </p:nvCxnSpPr>
        <p:spPr>
          <a:xfrm>
            <a:off x="3068964" y="5363258"/>
            <a:ext cx="689699" cy="0"/>
          </a:xfrm>
          <a:prstGeom prst="straightConnector1">
            <a:avLst/>
          </a:prstGeom>
          <a:noFill/>
          <a:ln w="76200" cap="flat" cmpd="sng">
            <a:solidFill>
              <a:srgbClr val="000000"/>
            </a:solidFill>
            <a:prstDash val="solid"/>
            <a:round/>
            <a:headEnd type="none" w="med" len="med"/>
            <a:tailEnd type="triangle" w="lg" len="lg"/>
          </a:ln>
        </p:spPr>
      </p:cxnSp>
      <p:sp>
        <p:nvSpPr>
          <p:cNvPr id="533" name="Shape 533"/>
          <p:cNvSpPr/>
          <p:nvPr/>
        </p:nvSpPr>
        <p:spPr>
          <a:xfrm>
            <a:off x="5662413" y="4309206"/>
            <a:ext cx="314400" cy="314400"/>
          </a:xfrm>
          <a:prstGeom prst="wedgeRoundRectCallout">
            <a:avLst>
              <a:gd name="adj1" fmla="val -95001"/>
              <a:gd name="adj2" fmla="val 60003"/>
              <a:gd name="adj3" fmla="val 0"/>
            </a:avLst>
          </a:prstGeom>
          <a:solidFill>
            <a:srgbClr val="FFFFFF"/>
          </a:solidFill>
          <a:ln w="19050" cap="flat" cmpd="sng">
            <a:solidFill>
              <a:schemeClr val="dk2"/>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①</a:t>
            </a:r>
          </a:p>
        </p:txBody>
      </p:sp>
      <p:sp>
        <p:nvSpPr>
          <p:cNvPr id="534" name="Shape 534"/>
          <p:cNvSpPr/>
          <p:nvPr/>
        </p:nvSpPr>
        <p:spPr>
          <a:xfrm>
            <a:off x="5630967" y="5195871"/>
            <a:ext cx="314400" cy="314400"/>
          </a:xfrm>
          <a:prstGeom prst="wedgeRoundRectCallout">
            <a:avLst>
              <a:gd name="adj1" fmla="val -79999"/>
              <a:gd name="adj2" fmla="val 42935"/>
              <a:gd name="adj3" fmla="val 0"/>
            </a:avLst>
          </a:prstGeom>
          <a:solidFill>
            <a:srgbClr val="FFFFFF"/>
          </a:solidFill>
          <a:ln w="19050" cap="flat" cmpd="sng">
            <a:solidFill>
              <a:schemeClr val="dk2"/>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②</a:t>
            </a:r>
          </a:p>
        </p:txBody>
      </p:sp>
      <p:sp>
        <p:nvSpPr>
          <p:cNvPr id="535" name="Shape 535"/>
          <p:cNvSpPr/>
          <p:nvPr/>
        </p:nvSpPr>
        <p:spPr>
          <a:xfrm>
            <a:off x="5226914" y="5875285"/>
            <a:ext cx="314400" cy="314400"/>
          </a:xfrm>
          <a:prstGeom prst="wedgeRoundRectCallout">
            <a:avLst>
              <a:gd name="adj1" fmla="val -96475"/>
              <a:gd name="adj2" fmla="val -48202"/>
              <a:gd name="adj3" fmla="val 0"/>
            </a:avLst>
          </a:prstGeom>
          <a:solidFill>
            <a:srgbClr val="FFFFFF"/>
          </a:solidFill>
          <a:ln w="19050" cap="flat" cmpd="sng">
            <a:solidFill>
              <a:schemeClr val="dk2"/>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③</a:t>
            </a:r>
          </a:p>
        </p:txBody>
      </p:sp>
      <p:sp>
        <p:nvSpPr>
          <p:cNvPr id="536" name="Shape 536"/>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48</a:t>
            </a:fld>
            <a:endParaRPr lang="en-US"/>
          </a:p>
        </p:txBody>
      </p:sp>
      <p:pic>
        <p:nvPicPr>
          <p:cNvPr id="537" name="Shape 537"/>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538" name="Shape 538"/>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039003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フローダイアグラムボックスのパラメータ化（3/4）</a:t>
            </a:r>
          </a:p>
        </p:txBody>
      </p:sp>
      <p:sp>
        <p:nvSpPr>
          <p:cNvPr id="544" name="Shape 544"/>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ボックス内部をボックスに設定された変数を参照するような形に修正します。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パラメータの取得には、standard→Flow</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Control→Flow</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Diagram→Get</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Parameterボックスを利用します。Sayボックスで構成されていた箇所を以下のようにGet</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ParameterボックスとSay</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Textボックスで置き換えます</a:t>
            </a:r>
            <a:r>
              <a:rPr lang="en-US" sz="1700" b="0" i="0" u="none" strike="noStrike" cap="none" dirty="0">
                <a:solidFill>
                  <a:srgbClr val="1E4E79"/>
                </a:solidFill>
                <a:sym typeface="Arial"/>
              </a:rPr>
              <a:t>。 </a:t>
            </a:r>
          </a:p>
        </p:txBody>
      </p:sp>
      <p:sp>
        <p:nvSpPr>
          <p:cNvPr id="545" name="Shape 545"/>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pic>
        <p:nvPicPr>
          <p:cNvPr id="546" name="Shape 546"/>
          <p:cNvPicPr preferRelativeResize="0"/>
          <p:nvPr/>
        </p:nvPicPr>
        <p:blipFill rotWithShape="1">
          <a:blip r:embed="rId3">
            <a:alphaModFix/>
          </a:blip>
          <a:srcRect/>
          <a:stretch/>
        </p:blipFill>
        <p:spPr>
          <a:xfrm>
            <a:off x="2414044" y="3171442"/>
            <a:ext cx="5800799" cy="3506099"/>
          </a:xfrm>
          <a:prstGeom prst="rect">
            <a:avLst/>
          </a:prstGeom>
          <a:noFill/>
          <a:ln>
            <a:noFill/>
          </a:ln>
        </p:spPr>
      </p:pic>
      <p:sp>
        <p:nvSpPr>
          <p:cNvPr id="547" name="Shape 547"/>
          <p:cNvSpPr txBox="1"/>
          <p:nvPr/>
        </p:nvSpPr>
        <p:spPr>
          <a:xfrm>
            <a:off x="4725489" y="3850231"/>
            <a:ext cx="2171999" cy="8400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48" name="Shape 548"/>
          <p:cNvSpPr txBox="1"/>
          <p:nvPr/>
        </p:nvSpPr>
        <p:spPr>
          <a:xfrm>
            <a:off x="4725489" y="4792688"/>
            <a:ext cx="2171999" cy="8400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49" name="Shape 549"/>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49</a:t>
            </a:fld>
            <a:endParaRPr lang="en-US"/>
          </a:p>
        </p:txBody>
      </p:sp>
      <p:pic>
        <p:nvPicPr>
          <p:cNvPr id="550" name="Shape 550"/>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551" name="Shape 551"/>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39133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endParaRPr/>
          </a:p>
        </p:txBody>
      </p:sp>
      <p:sp>
        <p:nvSpPr>
          <p:cNvPr id="59" name="Shape 59"/>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100" b="0" i="0" u="none" strike="noStrike" cap="none" dirty="0">
                <a:solidFill>
                  <a:srgbClr val="1E4E79"/>
                </a:solidFill>
                <a:sym typeface="Arial"/>
              </a:rPr>
              <a:t>ハードウェア</a:t>
            </a:r>
          </a:p>
          <a:p>
            <a:pPr marL="0" marR="0" lvl="0" indent="0" algn="l" rtl="0">
              <a:lnSpc>
                <a:spcPct val="100000"/>
              </a:lnSpc>
              <a:spcBef>
                <a:spcPts val="0"/>
              </a:spcBef>
              <a:spcAft>
                <a:spcPts val="0"/>
              </a:spcAft>
              <a:buClr>
                <a:schemeClr val="dk1"/>
              </a:buClr>
              <a:buSzPct val="25000"/>
              <a:buFont typeface="Arial"/>
              <a:buNone/>
            </a:pPr>
            <a:endParaRPr sz="2100" dirty="0"/>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1.5GH</a:t>
            </a:r>
            <a:r>
              <a:rPr lang="en-US" dirty="0"/>
              <a:t>z </a:t>
            </a:r>
            <a:r>
              <a:rPr lang="en-US" sz="1700" b="0" i="0" u="none" strike="noStrike" cap="none" dirty="0">
                <a:solidFill>
                  <a:srgbClr val="1E4E79"/>
                </a:solidFill>
                <a:sym typeface="Arial"/>
              </a:rPr>
              <a:t>CPU　</a:t>
            </a: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a:t>
            </a: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512MB RAM</a:t>
            </a: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a:t>
            </a: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OpenGL</a:t>
            </a:r>
            <a:r>
              <a:rPr lang="en-US" dirty="0"/>
              <a:t> </a:t>
            </a:r>
            <a:r>
              <a:rPr lang="en-US" sz="1700" b="0" i="0" u="none" strike="noStrike" cap="none" dirty="0">
                <a:solidFill>
                  <a:srgbClr val="1E4E79"/>
                </a:solidFill>
                <a:sym typeface="Arial"/>
              </a:rPr>
              <a:t>対応グラフィックカード</a:t>
            </a:r>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r>
              <a:rPr lang="en-US" sz="2100" b="0" i="0" u="none" strike="noStrike" cap="none" dirty="0">
                <a:solidFill>
                  <a:srgbClr val="1E4E79"/>
                </a:solidFill>
                <a:sym typeface="Arial"/>
              </a:rPr>
              <a:t>OS</a:t>
            </a:r>
          </a:p>
          <a:p>
            <a:pPr marL="0" marR="0" lvl="0" indent="0" algn="l" rtl="0">
              <a:lnSpc>
                <a:spcPct val="100000"/>
              </a:lnSpc>
              <a:spcBef>
                <a:spcPts val="0"/>
              </a:spcBef>
              <a:spcAft>
                <a:spcPts val="0"/>
              </a:spcAft>
              <a:buClr>
                <a:schemeClr val="dk1"/>
              </a:buClr>
              <a:buSzPct val="25000"/>
              <a:buFont typeface="Arial"/>
              <a:buNone/>
            </a:pPr>
            <a:endParaRPr sz="2100" dirty="0"/>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Linux</a:t>
            </a:r>
            <a:r>
              <a:rPr lang="en-US" dirty="0"/>
              <a:t>		</a:t>
            </a:r>
            <a:r>
              <a:rPr lang="en-US" sz="1700" b="0" i="0" u="none" strike="noStrike" cap="none" dirty="0" smtClean="0">
                <a:solidFill>
                  <a:srgbClr val="1E4E79"/>
                </a:solidFill>
                <a:sym typeface="Arial"/>
              </a:rPr>
              <a:t>Ubuntu </a:t>
            </a:r>
            <a:r>
              <a:rPr lang="en-US" sz="1700" b="0" i="0" u="none" strike="noStrike" cap="none" dirty="0">
                <a:solidFill>
                  <a:srgbClr val="1E4E79"/>
                </a:solidFill>
                <a:sym typeface="Arial"/>
              </a:rPr>
              <a:t>12.04 LTS(Precise)以降</a:t>
            </a: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windows</a:t>
            </a:r>
            <a:r>
              <a:rPr lang="en-US" dirty="0"/>
              <a:t>		</a:t>
            </a:r>
            <a:r>
              <a:rPr lang="en-US" sz="1700" b="0" i="0" u="none" strike="noStrike" cap="none" dirty="0">
                <a:solidFill>
                  <a:srgbClr val="1E4E79"/>
                </a:solidFill>
                <a:sym typeface="Arial"/>
              </a:rPr>
              <a:t>Windows 7  and  8</a:t>
            </a: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Mac OS X</a:t>
            </a:r>
            <a:r>
              <a:rPr lang="en-US" dirty="0"/>
              <a:t>	</a:t>
            </a:r>
            <a:r>
              <a:rPr lang="en-US" dirty="0" smtClean="0"/>
              <a:t>	</a:t>
            </a:r>
            <a:r>
              <a:rPr lang="en-US" sz="1700" b="0" i="0" u="none" strike="noStrike" cap="none" dirty="0" smtClean="0">
                <a:solidFill>
                  <a:srgbClr val="1E4E79"/>
                </a:solidFill>
                <a:sym typeface="Arial"/>
              </a:rPr>
              <a:t>10.7.1 </a:t>
            </a:r>
            <a:r>
              <a:rPr lang="en-US" sz="1700" b="0" i="0" u="none" strike="noStrike" cap="none" dirty="0">
                <a:solidFill>
                  <a:srgbClr val="1E4E79"/>
                </a:solidFill>
                <a:sym typeface="Arial"/>
              </a:rPr>
              <a:t>Lion</a:t>
            </a:r>
          </a:p>
          <a:p>
            <a:pPr marL="1295400" marR="0" lvl="0" indent="317500" algn="l" rtl="0">
              <a:lnSpc>
                <a:spcPct val="100000"/>
              </a:lnSpc>
              <a:spcBef>
                <a:spcPts val="0"/>
              </a:spcBef>
              <a:spcAft>
                <a:spcPts val="0"/>
              </a:spcAft>
              <a:buClr>
                <a:schemeClr val="dk1"/>
              </a:buClr>
              <a:buSzPct val="25000"/>
              <a:buFont typeface="Arial"/>
              <a:buNone/>
            </a:pPr>
            <a:r>
              <a:rPr lang="en-US" sz="1700" b="0" i="0" u="none" strike="noStrike" cap="none" dirty="0" smtClean="0">
                <a:solidFill>
                  <a:srgbClr val="1E4E79"/>
                </a:solidFill>
                <a:sym typeface="Arial"/>
              </a:rPr>
              <a:t>		10.8.3 </a:t>
            </a:r>
            <a:r>
              <a:rPr lang="en-US" sz="1700" b="0" i="0" u="none" strike="noStrike" cap="none" dirty="0">
                <a:solidFill>
                  <a:srgbClr val="1E4E79"/>
                </a:solidFill>
                <a:sym typeface="Arial"/>
              </a:rPr>
              <a:t>Mountain Lion</a:t>
            </a:r>
          </a:p>
          <a:p>
            <a:pPr marL="215900" marR="0" lvl="0" indent="-508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60" name="Shape 60"/>
          <p:cNvSpPr txBox="1">
            <a:spLocks noGrp="1"/>
          </p:cNvSpPr>
          <p:nvPr>
            <p:ph type="subTitle" idx="2"/>
          </p:nvPr>
        </p:nvSpPr>
        <p:spPr>
          <a:xfrm>
            <a:off x="685433" y="35547"/>
            <a:ext cx="9336299" cy="936000"/>
          </a:xfrm>
          <a:prstGeom prst="rect">
            <a:avLst/>
          </a:prstGeom>
          <a:noFill/>
          <a:ln>
            <a:noFill/>
          </a:ln>
        </p:spPr>
        <p:txBody>
          <a:bodyPr lIns="87050" tIns="87050" rIns="87050" bIns="87050" anchor="ctr" anchorCtr="0">
            <a:noAutofit/>
          </a:bodyPr>
          <a:lstStyle/>
          <a:p>
            <a:pPr marL="215900" marR="0" lvl="0" indent="-50800" algn="ctr" rtl="0">
              <a:lnSpc>
                <a:spcPct val="90000"/>
              </a:lnSpc>
              <a:spcBef>
                <a:spcPts val="0"/>
              </a:spcBef>
              <a:spcAft>
                <a:spcPts val="0"/>
              </a:spcAft>
              <a:buClr>
                <a:schemeClr val="dk1"/>
              </a:buClr>
              <a:buSzPct val="25000"/>
              <a:buFont typeface="Arial"/>
              <a:buNone/>
            </a:pPr>
            <a:r>
              <a:rPr lang="en-US"/>
              <a:t>Choregraphe動作環境</a:t>
            </a:r>
          </a:p>
        </p:txBody>
      </p:sp>
      <p:sp>
        <p:nvSpPr>
          <p:cNvPr id="61" name="Shape 61"/>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5</a:t>
            </a:fld>
            <a:endParaRPr lang="en-US"/>
          </a:p>
        </p:txBody>
      </p:sp>
      <p:pic>
        <p:nvPicPr>
          <p:cNvPr id="62" name="Shape 62"/>
          <p:cNvPicPr preferRelativeResize="0"/>
          <p:nvPr/>
        </p:nvPicPr>
        <p:blipFill>
          <a:blip r:embed="rId3">
            <a:alphaModFix/>
          </a:blip>
          <a:stretch>
            <a:fillRect/>
          </a:stretch>
        </p:blipFill>
        <p:spPr>
          <a:xfrm>
            <a:off x="6681743" y="2871941"/>
            <a:ext cx="3030681" cy="2997007"/>
          </a:xfrm>
          <a:prstGeom prst="rect">
            <a:avLst/>
          </a:prstGeom>
          <a:noFill/>
          <a:ln>
            <a:noFill/>
          </a:ln>
        </p:spPr>
      </p:pic>
    </p:spTree>
    <p:extLst>
      <p:ext uri="{BB962C8B-B14F-4D97-AF65-F5344CB8AC3E}">
        <p14:creationId xmlns:p14="http://schemas.microsoft.com/office/powerpoint/2010/main" val="7531452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フローダイアグラムボックスのパラメータ化（4/4）</a:t>
            </a:r>
          </a:p>
        </p:txBody>
      </p:sp>
      <p:sp>
        <p:nvSpPr>
          <p:cNvPr id="557" name="Shape 557"/>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Get Parameterボックスのパラメータを以下のように設定します。これにより、ありがとうに対する応答として変数arigatouの値を、お疲れ様ですに対する応答として変数otukaresamadesuの値がSay </a:t>
            </a:r>
            <a:r>
              <a:rPr lang="en-US" sz="1700" b="0" i="0" u="none" strike="noStrike" cap="none" dirty="0" err="1">
                <a:solidFill>
                  <a:srgbClr val="1E4E79"/>
                </a:solidFill>
                <a:sym typeface="Arial"/>
              </a:rPr>
              <a:t>Textボックスに入力されるようになります</a:t>
            </a:r>
            <a:r>
              <a:rPr lang="en-US" sz="1700" b="0" i="0" u="none" strike="noStrike" cap="none" dirty="0">
                <a:solidFill>
                  <a:srgbClr val="1E4E79"/>
                </a:solidFill>
                <a:sym typeface="Arial"/>
              </a:rPr>
              <a:t>。 </a:t>
            </a:r>
          </a:p>
          <a:p>
            <a:pPr marL="215900" marR="0" lvl="0" indent="635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215900" marR="0" lvl="0" indent="635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215900" marR="0" lvl="0" indent="635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215900" marR="0" lvl="0" indent="635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215900" marR="0" lvl="0" indent="635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215900" marR="0" lvl="0" indent="63500" algn="l" rtl="0">
              <a:lnSpc>
                <a:spcPct val="90000"/>
              </a:lnSpc>
              <a:spcBef>
                <a:spcPts val="0"/>
              </a:spcBef>
              <a:spcAft>
                <a:spcPts val="0"/>
              </a:spcAft>
              <a:buClr>
                <a:srgbClr val="1E4E79"/>
              </a:buClr>
              <a:buSzPct val="25000"/>
              <a:buFont typeface="Arial"/>
              <a:buNone/>
            </a:pPr>
            <a:endParaRPr dirty="0"/>
          </a:p>
          <a:p>
            <a:pPr marL="215900" marR="0" lvl="0" indent="63500" algn="l" rtl="0">
              <a:lnSpc>
                <a:spcPct val="90000"/>
              </a:lnSpc>
              <a:spcBef>
                <a:spcPts val="0"/>
              </a:spcBef>
              <a:spcAft>
                <a:spcPts val="0"/>
              </a:spcAft>
              <a:buClr>
                <a:srgbClr val="1E4E79"/>
              </a:buClr>
              <a:buSzPct val="25000"/>
              <a:buFont typeface="Arial"/>
              <a:buNone/>
            </a:pPr>
            <a:endParaRPr dirty="0"/>
          </a:p>
          <a:p>
            <a:pPr marL="215900" marR="0" lvl="0" indent="63500" algn="l" rtl="0">
              <a:lnSpc>
                <a:spcPct val="90000"/>
              </a:lnSpc>
              <a:spcBef>
                <a:spcPts val="0"/>
              </a:spcBef>
              <a:spcAft>
                <a:spcPts val="0"/>
              </a:spcAft>
              <a:buClr>
                <a:srgbClr val="1E4E79"/>
              </a:buClr>
              <a:buSzPct val="25000"/>
              <a:buFont typeface="Arial"/>
              <a:buNone/>
            </a:pPr>
            <a:endParaRPr dirty="0"/>
          </a:p>
          <a:p>
            <a:pPr marL="215900" marR="0" lvl="0" indent="6350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これで、ありがとう、お疲れ様ですに対する応答を独自の変数arigatou、otukaresamadesuで定義できるようになります。実際にそれぞれの変数の値を変えてみて、挙動に反映されることを確認してみてください。</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のように、Choregrapheではボックスの組み合わせで様々な振る舞いを表現することが出来、ボックスを独自に定義していくことでより複雑な振る舞いも定義できるようになります。是非、色々なボックスを作ったり、使ったりして、NAOに色々なことをやらせてあげてください。</a:t>
            </a:r>
          </a:p>
        </p:txBody>
      </p:sp>
      <p:sp>
        <p:nvSpPr>
          <p:cNvPr id="558" name="Shape 558"/>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pic>
        <p:nvPicPr>
          <p:cNvPr id="559" name="Shape 559"/>
          <p:cNvPicPr preferRelativeResize="0"/>
          <p:nvPr/>
        </p:nvPicPr>
        <p:blipFill rotWithShape="1">
          <a:blip r:embed="rId3">
            <a:alphaModFix/>
          </a:blip>
          <a:srcRect/>
          <a:stretch/>
        </p:blipFill>
        <p:spPr>
          <a:xfrm>
            <a:off x="1189677" y="2760757"/>
            <a:ext cx="1222200" cy="1114199"/>
          </a:xfrm>
          <a:prstGeom prst="rect">
            <a:avLst/>
          </a:prstGeom>
          <a:noFill/>
          <a:ln>
            <a:noFill/>
          </a:ln>
        </p:spPr>
      </p:pic>
      <p:pic>
        <p:nvPicPr>
          <p:cNvPr id="560" name="Shape 560"/>
          <p:cNvPicPr preferRelativeResize="0"/>
          <p:nvPr/>
        </p:nvPicPr>
        <p:blipFill rotWithShape="1">
          <a:blip r:embed="rId3">
            <a:alphaModFix/>
          </a:blip>
          <a:srcRect/>
          <a:stretch/>
        </p:blipFill>
        <p:spPr>
          <a:xfrm>
            <a:off x="2991297" y="2760757"/>
            <a:ext cx="1748399" cy="1639799"/>
          </a:xfrm>
          <a:prstGeom prst="rect">
            <a:avLst/>
          </a:prstGeom>
          <a:noFill/>
          <a:ln>
            <a:noFill/>
          </a:ln>
        </p:spPr>
      </p:pic>
      <p:pic>
        <p:nvPicPr>
          <p:cNvPr id="561" name="Shape 561"/>
          <p:cNvPicPr preferRelativeResize="0"/>
          <p:nvPr/>
        </p:nvPicPr>
        <p:blipFill rotWithShape="1">
          <a:blip r:embed="rId3">
            <a:alphaModFix/>
          </a:blip>
          <a:srcRect/>
          <a:stretch/>
        </p:blipFill>
        <p:spPr>
          <a:xfrm>
            <a:off x="5428462" y="2760757"/>
            <a:ext cx="1222200" cy="1114199"/>
          </a:xfrm>
          <a:prstGeom prst="rect">
            <a:avLst/>
          </a:prstGeom>
          <a:noFill/>
          <a:ln>
            <a:noFill/>
          </a:ln>
        </p:spPr>
      </p:pic>
      <p:pic>
        <p:nvPicPr>
          <p:cNvPr id="562" name="Shape 562"/>
          <p:cNvPicPr preferRelativeResize="0"/>
          <p:nvPr/>
        </p:nvPicPr>
        <p:blipFill rotWithShape="1">
          <a:blip r:embed="rId3">
            <a:alphaModFix/>
          </a:blip>
          <a:srcRect/>
          <a:stretch/>
        </p:blipFill>
        <p:spPr>
          <a:xfrm>
            <a:off x="7339267" y="2760757"/>
            <a:ext cx="1748399" cy="1639799"/>
          </a:xfrm>
          <a:prstGeom prst="rect">
            <a:avLst/>
          </a:prstGeom>
          <a:noFill/>
          <a:ln>
            <a:noFill/>
          </a:ln>
        </p:spPr>
      </p:pic>
      <p:sp>
        <p:nvSpPr>
          <p:cNvPr id="563" name="Shape 563"/>
          <p:cNvSpPr txBox="1"/>
          <p:nvPr/>
        </p:nvSpPr>
        <p:spPr>
          <a:xfrm>
            <a:off x="1471387" y="3515381"/>
            <a:ext cx="299099" cy="2805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64" name="Shape 564"/>
          <p:cNvSpPr txBox="1"/>
          <p:nvPr/>
        </p:nvSpPr>
        <p:spPr>
          <a:xfrm>
            <a:off x="5643428" y="3440378"/>
            <a:ext cx="299099" cy="2805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65" name="Shape 565"/>
          <p:cNvSpPr txBox="1"/>
          <p:nvPr/>
        </p:nvSpPr>
        <p:spPr>
          <a:xfrm>
            <a:off x="3710068" y="3197371"/>
            <a:ext cx="804299" cy="2057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66" name="Shape 566"/>
          <p:cNvSpPr txBox="1"/>
          <p:nvPr/>
        </p:nvSpPr>
        <p:spPr>
          <a:xfrm>
            <a:off x="8112929" y="3197371"/>
            <a:ext cx="804299" cy="2057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67" name="Shape 56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50</a:t>
            </a:fld>
            <a:endParaRPr lang="en-US"/>
          </a:p>
        </p:txBody>
      </p:sp>
      <p:pic>
        <p:nvPicPr>
          <p:cNvPr id="568" name="Shape 56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569" name="Shape 569"/>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898102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Ifボックス（1/2）</a:t>
            </a:r>
          </a:p>
        </p:txBody>
      </p:sp>
      <p:sp>
        <p:nvSpPr>
          <p:cNvPr id="575" name="Shape 57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dirty="0" err="1"/>
              <a:t>前ページでは、話しかける言葉によって信号の経路を変え、異なるBoxを実行させました</a:t>
            </a:r>
            <a:r>
              <a:rPr lang="en-US" dirty="0"/>
              <a:t>。</a:t>
            </a:r>
          </a:p>
          <a:p>
            <a:pPr marL="0" marR="0" lvl="0" indent="0" algn="l" rtl="0">
              <a:lnSpc>
                <a:spcPct val="100000"/>
              </a:lnSpc>
              <a:spcBef>
                <a:spcPts val="0"/>
              </a:spcBef>
              <a:spcAft>
                <a:spcPts val="0"/>
              </a:spcAft>
              <a:buClr>
                <a:srgbClr val="1E4E79"/>
              </a:buClr>
              <a:buSzPct val="25000"/>
              <a:buFont typeface="Arial"/>
              <a:buNone/>
            </a:pPr>
            <a:r>
              <a:rPr lang="en-US" dirty="0"/>
              <a:t>このように、異なる入力に対して信号の経路を分岐させる処理を「</a:t>
            </a:r>
            <a:r>
              <a:rPr lang="en-US" dirty="0">
                <a:solidFill>
                  <a:srgbClr val="00B0F0"/>
                </a:solidFill>
              </a:rPr>
              <a:t>条件分岐</a:t>
            </a:r>
            <a:r>
              <a:rPr lang="en-US" dirty="0"/>
              <a:t>」と言います。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err="1"/>
              <a:t>Choregrapheには幾つか条件分岐を行うボックスがありますが、代表として</a:t>
            </a:r>
            <a:r>
              <a:rPr lang="en-US" dirty="0" err="1">
                <a:solidFill>
                  <a:srgbClr val="00B0F0"/>
                </a:solidFill>
              </a:rPr>
              <a:t>Ifボックス</a:t>
            </a:r>
            <a:r>
              <a:rPr lang="en-US" dirty="0" err="1"/>
              <a:t>があります</a:t>
            </a:r>
            <a:r>
              <a:rPr lang="en-US" dirty="0"/>
              <a:t>。</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t>これは、入力信号の値がIfボックスのパラメータと比較し、</a:t>
            </a:r>
            <a:r>
              <a:rPr lang="en-US" dirty="0">
                <a:solidFill>
                  <a:srgbClr val="00B0F0"/>
                </a:solidFill>
              </a:rPr>
              <a:t>正しければ上に出力</a:t>
            </a:r>
            <a:r>
              <a:rPr lang="en-US" dirty="0"/>
              <a:t>、</a:t>
            </a:r>
            <a:r>
              <a:rPr lang="en-US" dirty="0">
                <a:solidFill>
                  <a:srgbClr val="00B0F0"/>
                </a:solidFill>
              </a:rPr>
              <a:t>間違っていれば下に出力</a:t>
            </a:r>
            <a:r>
              <a:rPr lang="en-US" dirty="0"/>
              <a:t>を行うボックスです。Ifボックスの入力は動的に設定されているため、基本的にどのような入力タイプも受け付けます。（バン、数字、文字列すべて）</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err="1"/>
              <a:t>Ifボックスのレンチアイコンをクリックすることで比較パラメータの変更を行う事ができます</a:t>
            </a:r>
            <a:r>
              <a:rPr lang="en-US" dirty="0"/>
              <a:t>。</a:t>
            </a:r>
          </a:p>
          <a:p>
            <a:pPr marL="0" marR="0" lvl="0" indent="0" algn="l" rtl="0">
              <a:lnSpc>
                <a:spcPct val="100000"/>
              </a:lnSpc>
              <a:spcBef>
                <a:spcPts val="0"/>
              </a:spcBef>
              <a:spcAft>
                <a:spcPts val="0"/>
              </a:spcAft>
              <a:buClr>
                <a:srgbClr val="1E4E79"/>
              </a:buClr>
              <a:buSzPct val="25000"/>
              <a:buFont typeface="Arial"/>
              <a:buNone/>
            </a:pPr>
            <a:r>
              <a:rPr lang="en-US" dirty="0" err="1"/>
              <a:t>初期値はCondition</a:t>
            </a:r>
            <a:r>
              <a:rPr lang="en-US" dirty="0"/>
              <a:t> </a:t>
            </a:r>
            <a:r>
              <a:rPr lang="en-US" dirty="0" err="1"/>
              <a:t>operatorに</a:t>
            </a:r>
            <a:r>
              <a:rPr lang="en-US" dirty="0"/>
              <a:t>「≠」、Value to compareに「0」が設定されています。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t>これは、入力信号の値に対して「0」に等しくない（≠）場合は正しい、と意味します。</a:t>
            </a:r>
          </a:p>
          <a:p>
            <a:pPr marL="0" marR="0" lvl="0" indent="0" algn="l" rtl="0">
              <a:lnSpc>
                <a:spcPct val="100000"/>
              </a:lnSpc>
              <a:spcBef>
                <a:spcPts val="0"/>
              </a:spcBef>
              <a:spcAft>
                <a:spcPts val="0"/>
              </a:spcAft>
              <a:buClr>
                <a:srgbClr val="1E4E79"/>
              </a:buClr>
              <a:buSzPct val="25000"/>
              <a:buFont typeface="Arial"/>
              <a:buNone/>
            </a:pPr>
            <a:r>
              <a:rPr lang="en-US" dirty="0"/>
              <a:t>つまり入力信号が1の場合は、0ではないため（1 ≠ 0）正しく、上から出力されます。</a:t>
            </a:r>
          </a:p>
          <a:p>
            <a:pPr marL="0" marR="0" lvl="0" indent="0" algn="l" rtl="0">
              <a:lnSpc>
                <a:spcPct val="100000"/>
              </a:lnSpc>
              <a:spcBef>
                <a:spcPts val="0"/>
              </a:spcBef>
              <a:spcAft>
                <a:spcPts val="0"/>
              </a:spcAft>
              <a:buClr>
                <a:srgbClr val="1E4E79"/>
              </a:buClr>
              <a:buSzPct val="25000"/>
              <a:buFont typeface="Arial"/>
              <a:buNone/>
            </a:pPr>
            <a:r>
              <a:rPr lang="en-US" dirty="0"/>
              <a:t>入力信号が0の場合は、0であるため（0 = 0）間違っており、下から出力されます。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endParaRPr dirty="0"/>
          </a:p>
        </p:txBody>
      </p:sp>
      <p:sp>
        <p:nvSpPr>
          <p:cNvPr id="576" name="Shape 57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条件分岐させてみよう</a:t>
            </a:r>
          </a:p>
        </p:txBody>
      </p:sp>
      <p:sp>
        <p:nvSpPr>
          <p:cNvPr id="577" name="Shape 577"/>
          <p:cNvSpPr txBox="1"/>
          <p:nvPr/>
        </p:nvSpPr>
        <p:spPr>
          <a:xfrm>
            <a:off x="3841497" y="3605504"/>
            <a:ext cx="401700" cy="349200"/>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78" name="Shape 57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51</a:t>
            </a:fld>
            <a:endParaRPr lang="en-US"/>
          </a:p>
        </p:txBody>
      </p:sp>
      <p:pic>
        <p:nvPicPr>
          <p:cNvPr id="579" name="Shape 579"/>
          <p:cNvPicPr preferRelativeResize="0"/>
          <p:nvPr/>
        </p:nvPicPr>
        <p:blipFill>
          <a:blip r:embed="rId3">
            <a:alphaModFix/>
          </a:blip>
          <a:stretch>
            <a:fillRect/>
          </a:stretch>
        </p:blipFill>
        <p:spPr>
          <a:xfrm>
            <a:off x="6358381" y="5718381"/>
            <a:ext cx="2000250" cy="1650038"/>
          </a:xfrm>
          <a:prstGeom prst="rect">
            <a:avLst/>
          </a:prstGeom>
          <a:noFill/>
          <a:ln>
            <a:noFill/>
          </a:ln>
        </p:spPr>
      </p:pic>
      <p:pic>
        <p:nvPicPr>
          <p:cNvPr id="580" name="Shape 580"/>
          <p:cNvPicPr preferRelativeResize="0"/>
          <p:nvPr/>
        </p:nvPicPr>
        <p:blipFill>
          <a:blip r:embed="rId3">
            <a:alphaModFix/>
          </a:blip>
          <a:stretch>
            <a:fillRect/>
          </a:stretch>
        </p:blipFill>
        <p:spPr>
          <a:xfrm>
            <a:off x="1039641" y="5613964"/>
            <a:ext cx="3066477" cy="1498495"/>
          </a:xfrm>
          <a:prstGeom prst="rect">
            <a:avLst/>
          </a:prstGeom>
          <a:noFill/>
          <a:ln>
            <a:noFill/>
          </a:ln>
        </p:spPr>
      </p:pic>
      <p:cxnSp>
        <p:nvCxnSpPr>
          <p:cNvPr id="581" name="Shape 581"/>
          <p:cNvCxnSpPr/>
          <p:nvPr/>
        </p:nvCxnSpPr>
        <p:spPr>
          <a:xfrm rot="10800000">
            <a:off x="2252097" y="6125324"/>
            <a:ext cx="132300" cy="213599"/>
          </a:xfrm>
          <a:prstGeom prst="straightConnector1">
            <a:avLst/>
          </a:prstGeom>
          <a:noFill/>
          <a:ln w="38100" cap="flat" cmpd="sng">
            <a:solidFill>
              <a:srgbClr val="000000"/>
            </a:solidFill>
            <a:prstDash val="solid"/>
            <a:round/>
            <a:headEnd type="none" w="med" len="med"/>
            <a:tailEnd type="stealth" w="lg" len="lg"/>
          </a:ln>
        </p:spPr>
      </p:cxnSp>
      <p:pic>
        <p:nvPicPr>
          <p:cNvPr id="582" name="Shape 582"/>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583" name="Shape 583"/>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7910545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Ifボックス（2/2）</a:t>
            </a:r>
          </a:p>
        </p:txBody>
      </p:sp>
      <p:sp>
        <p:nvSpPr>
          <p:cNvPr id="589" name="Shape 589"/>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a:t>試しに、それぞれの入力に対して値を出力してくれるMulti Editボックスを使用して、Ifボックスの動きを見てみましょう。</a:t>
            </a:r>
          </a:p>
          <a:p>
            <a:pPr marL="0" marR="0" lvl="0" indent="0" algn="l" rtl="0">
              <a:lnSpc>
                <a:spcPct val="100000"/>
              </a:lnSpc>
              <a:spcBef>
                <a:spcPts val="0"/>
              </a:spcBef>
              <a:spcAft>
                <a:spcPts val="0"/>
              </a:spcAft>
              <a:buClr>
                <a:srgbClr val="1E4E79"/>
              </a:buClr>
              <a:buSzPct val="25000"/>
              <a:buFont typeface="Arial"/>
              <a:buNone/>
            </a:pPr>
            <a:endParaRPr/>
          </a:p>
          <a:p>
            <a:pPr marL="0" marR="0" lvl="0" indent="0" algn="l" rtl="0">
              <a:lnSpc>
                <a:spcPct val="100000"/>
              </a:lnSpc>
              <a:spcBef>
                <a:spcPts val="0"/>
              </a:spcBef>
              <a:spcAft>
                <a:spcPts val="0"/>
              </a:spcAft>
              <a:buClr>
                <a:srgbClr val="1E4E79"/>
              </a:buClr>
              <a:buSzPct val="25000"/>
              <a:buFont typeface="Arial"/>
              <a:buNone/>
            </a:pPr>
            <a:r>
              <a:rPr lang="en-US"/>
              <a:t>下図では、Multi Editボックスの上のonStart入力にシグナルが送られた場合、1を出力します。</a:t>
            </a:r>
          </a:p>
          <a:p>
            <a:pPr marL="0" marR="0" lvl="0" indent="0" algn="l" rtl="0">
              <a:lnSpc>
                <a:spcPct val="100000"/>
              </a:lnSpc>
              <a:spcBef>
                <a:spcPts val="0"/>
              </a:spcBef>
              <a:spcAft>
                <a:spcPts val="0"/>
              </a:spcAft>
              <a:buClr>
                <a:srgbClr val="1E4E79"/>
              </a:buClr>
              <a:buSzPct val="25000"/>
              <a:buFont typeface="Arial"/>
              <a:buNone/>
            </a:pPr>
            <a:endParaRPr/>
          </a:p>
          <a:p>
            <a:pPr marL="0" marR="0" lvl="0" indent="0" algn="l" rtl="0">
              <a:lnSpc>
                <a:spcPct val="100000"/>
              </a:lnSpc>
              <a:spcBef>
                <a:spcPts val="0"/>
              </a:spcBef>
              <a:spcAft>
                <a:spcPts val="0"/>
              </a:spcAft>
              <a:buClr>
                <a:srgbClr val="1E4E79"/>
              </a:buClr>
              <a:buSzPct val="25000"/>
              <a:buFont typeface="Arial"/>
              <a:buNone/>
            </a:pPr>
            <a:r>
              <a:rPr lang="en-US"/>
              <a:t>次に、1を受け取ったIfボックスが正しいか、間違っているかを判断します。</a:t>
            </a:r>
          </a:p>
          <a:p>
            <a:pPr marL="0" marR="0" lvl="0" indent="0" algn="l" rtl="0">
              <a:lnSpc>
                <a:spcPct val="100000"/>
              </a:lnSpc>
              <a:spcBef>
                <a:spcPts val="0"/>
              </a:spcBef>
              <a:spcAft>
                <a:spcPts val="0"/>
              </a:spcAft>
              <a:buClr>
                <a:srgbClr val="1E4E79"/>
              </a:buClr>
              <a:buSzPct val="25000"/>
              <a:buFont typeface="Arial"/>
              <a:buNone/>
            </a:pPr>
            <a:r>
              <a:rPr lang="en-US"/>
              <a:t>パラメータはCondition operatorが「</a:t>
            </a:r>
            <a:r>
              <a:rPr lang="en-US">
                <a:solidFill>
                  <a:srgbClr val="00B0F0"/>
                </a:solidFill>
              </a:rPr>
              <a:t>≠</a:t>
            </a:r>
            <a:r>
              <a:rPr lang="en-US"/>
              <a:t>」、Value to compareが「</a:t>
            </a:r>
            <a:r>
              <a:rPr lang="en-US">
                <a:solidFill>
                  <a:srgbClr val="00B0F0"/>
                </a:solidFill>
              </a:rPr>
              <a:t>0</a:t>
            </a:r>
            <a:r>
              <a:rPr lang="en-US"/>
              <a:t>」のため、</a:t>
            </a:r>
          </a:p>
          <a:p>
            <a:pPr marL="0" marR="0" lvl="0" indent="0" algn="l" rtl="0">
              <a:lnSpc>
                <a:spcPct val="100000"/>
              </a:lnSpc>
              <a:spcBef>
                <a:spcPts val="0"/>
              </a:spcBef>
              <a:spcAft>
                <a:spcPts val="0"/>
              </a:spcAft>
              <a:buClr>
                <a:srgbClr val="1E4E79"/>
              </a:buClr>
              <a:buSzPct val="25000"/>
              <a:buFont typeface="Arial"/>
              <a:buNone/>
            </a:pPr>
            <a:r>
              <a:rPr lang="en-US"/>
              <a:t>「入力の1 ≠ 0」が当てはまります。このため、後ろに繋がっているOKボックスが実行されます。</a:t>
            </a:r>
          </a:p>
          <a:p>
            <a:pPr marL="0" marR="0" lvl="0" indent="0" algn="l" rtl="0">
              <a:lnSpc>
                <a:spcPct val="100000"/>
              </a:lnSpc>
              <a:spcBef>
                <a:spcPts val="0"/>
              </a:spcBef>
              <a:spcAft>
                <a:spcPts val="0"/>
              </a:spcAft>
              <a:buClr>
                <a:srgbClr val="1E4E79"/>
              </a:buClr>
              <a:buSzPct val="25000"/>
              <a:buFont typeface="Arial"/>
              <a:buNone/>
            </a:pPr>
            <a:endParaRPr/>
          </a:p>
          <a:p>
            <a:pPr marL="0" marR="0" lvl="0" indent="0" algn="l" rtl="0">
              <a:lnSpc>
                <a:spcPct val="100000"/>
              </a:lnSpc>
              <a:spcBef>
                <a:spcPts val="0"/>
              </a:spcBef>
              <a:spcAft>
                <a:spcPts val="0"/>
              </a:spcAft>
              <a:buClr>
                <a:srgbClr val="1E4E79"/>
              </a:buClr>
              <a:buSzPct val="25000"/>
              <a:buFont typeface="Arial"/>
              <a:buNone/>
            </a:pPr>
            <a:r>
              <a:rPr lang="en-US"/>
              <a:t>Multi Editから0が送られた場合、「0 ≠ 0」は式として間違っているためNGボックスが実行されます。</a:t>
            </a:r>
          </a:p>
        </p:txBody>
      </p:sp>
      <p:sp>
        <p:nvSpPr>
          <p:cNvPr id="590" name="Shape 590"/>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solidFill>
                  <a:schemeClr val="lt1"/>
                </a:solidFill>
              </a:rPr>
              <a:t>条件分岐させてみよう</a:t>
            </a:r>
          </a:p>
        </p:txBody>
      </p:sp>
      <p:sp>
        <p:nvSpPr>
          <p:cNvPr id="591" name="Shape 591"/>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52</a:t>
            </a:fld>
            <a:endParaRPr lang="en-US"/>
          </a:p>
        </p:txBody>
      </p:sp>
      <p:pic>
        <p:nvPicPr>
          <p:cNvPr id="592" name="Shape 592"/>
          <p:cNvPicPr preferRelativeResize="0"/>
          <p:nvPr/>
        </p:nvPicPr>
        <p:blipFill>
          <a:blip r:embed="rId3">
            <a:alphaModFix/>
          </a:blip>
          <a:stretch>
            <a:fillRect/>
          </a:stretch>
        </p:blipFill>
        <p:spPr>
          <a:xfrm>
            <a:off x="6629752" y="4688444"/>
            <a:ext cx="2622214" cy="2163106"/>
          </a:xfrm>
          <a:prstGeom prst="rect">
            <a:avLst/>
          </a:prstGeom>
          <a:noFill/>
          <a:ln>
            <a:noFill/>
          </a:ln>
        </p:spPr>
      </p:pic>
      <p:pic>
        <p:nvPicPr>
          <p:cNvPr id="593" name="Shape 593"/>
          <p:cNvPicPr preferRelativeResize="0"/>
          <p:nvPr/>
        </p:nvPicPr>
        <p:blipFill>
          <a:blip r:embed="rId3">
            <a:alphaModFix/>
          </a:blip>
          <a:stretch>
            <a:fillRect/>
          </a:stretch>
        </p:blipFill>
        <p:spPr>
          <a:xfrm>
            <a:off x="584312" y="4549204"/>
            <a:ext cx="5039894" cy="2447454"/>
          </a:xfrm>
          <a:prstGeom prst="rect">
            <a:avLst/>
          </a:prstGeom>
          <a:noFill/>
          <a:ln>
            <a:noFill/>
          </a:ln>
        </p:spPr>
      </p:pic>
      <p:pic>
        <p:nvPicPr>
          <p:cNvPr id="594" name="Shape 594"/>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595" name="Shape 595"/>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658860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Shape 600"/>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Counterボックス</a:t>
            </a:r>
          </a:p>
        </p:txBody>
      </p:sp>
      <p:sp>
        <p:nvSpPr>
          <p:cNvPr id="601" name="Shape 601"/>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a:t>Ifボックスは入力信号の値に対して出力を分岐出来ますが、</a:t>
            </a:r>
          </a:p>
          <a:p>
            <a:pPr marL="0" marR="0" lvl="0" indent="0" algn="l" rtl="0">
              <a:lnSpc>
                <a:spcPct val="100000"/>
              </a:lnSpc>
              <a:spcBef>
                <a:spcPts val="0"/>
              </a:spcBef>
              <a:spcAft>
                <a:spcPts val="0"/>
              </a:spcAft>
              <a:buClr>
                <a:srgbClr val="1E4E79"/>
              </a:buClr>
              <a:buSzPct val="25000"/>
              <a:buFont typeface="Arial"/>
              <a:buNone/>
            </a:pPr>
            <a:r>
              <a:rPr lang="en-US"/>
              <a:t>アプリ内で数を数えたい場合（何回か同じ処理を繰り返した後に</a:t>
            </a:r>
          </a:p>
          <a:p>
            <a:pPr marL="0" marR="0" lvl="0" indent="0" algn="l" rtl="0">
              <a:lnSpc>
                <a:spcPct val="100000"/>
              </a:lnSpc>
              <a:spcBef>
                <a:spcPts val="0"/>
              </a:spcBef>
              <a:spcAft>
                <a:spcPts val="0"/>
              </a:spcAft>
              <a:buClr>
                <a:srgbClr val="1E4E79"/>
              </a:buClr>
              <a:buSzPct val="25000"/>
              <a:buFont typeface="Arial"/>
              <a:buNone/>
            </a:pPr>
            <a:r>
              <a:rPr lang="en-US"/>
              <a:t>別の処理を行いたい等）は、</a:t>
            </a:r>
            <a:r>
              <a:rPr lang="en-US">
                <a:solidFill>
                  <a:srgbClr val="00B0F0"/>
                </a:solidFill>
              </a:rPr>
              <a:t>Counterボックス</a:t>
            </a:r>
            <a:r>
              <a:rPr lang="en-US"/>
              <a:t>が便利です。</a:t>
            </a:r>
          </a:p>
          <a:p>
            <a:pPr marL="0" marR="0" lvl="0" indent="0" algn="l" rtl="0">
              <a:lnSpc>
                <a:spcPct val="100000"/>
              </a:lnSpc>
              <a:spcBef>
                <a:spcPts val="0"/>
              </a:spcBef>
              <a:spcAft>
                <a:spcPts val="0"/>
              </a:spcAft>
              <a:buClr>
                <a:srgbClr val="1E4E79"/>
              </a:buClr>
              <a:buSzPct val="25000"/>
              <a:buFont typeface="Arial"/>
              <a:buNone/>
            </a:pPr>
            <a:endParaRPr/>
          </a:p>
          <a:p>
            <a:pPr marL="0" marR="0" lvl="0" indent="0" algn="l" rtl="0">
              <a:lnSpc>
                <a:spcPct val="100000"/>
              </a:lnSpc>
              <a:spcBef>
                <a:spcPts val="0"/>
              </a:spcBef>
              <a:spcAft>
                <a:spcPts val="0"/>
              </a:spcAft>
              <a:buClr>
                <a:srgbClr val="1E4E79"/>
              </a:buClr>
              <a:buSzPct val="25000"/>
              <a:buFont typeface="Arial"/>
              <a:buNone/>
            </a:pPr>
            <a:r>
              <a:rPr lang="en-US"/>
              <a:t>どのような挙動をするか、実際に右図のように配置し、</a:t>
            </a:r>
          </a:p>
          <a:p>
            <a:pPr marL="0" marR="0" lvl="0" indent="0" algn="l" rtl="0">
              <a:lnSpc>
                <a:spcPct val="100000"/>
              </a:lnSpc>
              <a:spcBef>
                <a:spcPts val="0"/>
              </a:spcBef>
              <a:spcAft>
                <a:spcPts val="0"/>
              </a:spcAft>
              <a:buClr>
                <a:srgbClr val="1E4E79"/>
              </a:buClr>
              <a:buSzPct val="25000"/>
              <a:buFont typeface="Arial"/>
              <a:buNone/>
            </a:pPr>
            <a:r>
              <a:rPr lang="en-US"/>
              <a:t>動作を確認してみましょう。接続されているSayボックスには</a:t>
            </a:r>
          </a:p>
          <a:p>
            <a:pPr marL="0" marR="0" lvl="0" indent="0" algn="l" rtl="0">
              <a:lnSpc>
                <a:spcPct val="100000"/>
              </a:lnSpc>
              <a:spcBef>
                <a:spcPts val="0"/>
              </a:spcBef>
              <a:spcAft>
                <a:spcPts val="0"/>
              </a:spcAft>
              <a:buClr>
                <a:srgbClr val="1E4E79"/>
              </a:buClr>
              <a:buSzPct val="25000"/>
              <a:buFont typeface="Arial"/>
              <a:buNone/>
            </a:pPr>
            <a:r>
              <a:rPr lang="en-US"/>
              <a:t>それぞれLoop→ループ、End→おわり、と設定してあります。</a:t>
            </a:r>
          </a:p>
          <a:p>
            <a:pPr marL="0" marR="0" lvl="0" indent="0" algn="l" rtl="0">
              <a:lnSpc>
                <a:spcPct val="100000"/>
              </a:lnSpc>
              <a:spcBef>
                <a:spcPts val="0"/>
              </a:spcBef>
              <a:spcAft>
                <a:spcPts val="0"/>
              </a:spcAft>
              <a:buClr>
                <a:srgbClr val="1E4E79"/>
              </a:buClr>
              <a:buSzPct val="25000"/>
              <a:buFont typeface="Arial"/>
              <a:buNone/>
            </a:pPr>
            <a:endParaRPr/>
          </a:p>
          <a:p>
            <a:pPr marL="0" marR="0" lvl="0" indent="0" algn="l" rtl="0">
              <a:lnSpc>
                <a:spcPct val="100000"/>
              </a:lnSpc>
              <a:spcBef>
                <a:spcPts val="0"/>
              </a:spcBef>
              <a:spcAft>
                <a:spcPts val="0"/>
              </a:spcAft>
              <a:buClr>
                <a:srgbClr val="1E4E79"/>
              </a:buClr>
              <a:buSzPct val="25000"/>
              <a:buFont typeface="Arial"/>
              <a:buNone/>
            </a:pPr>
            <a:r>
              <a:rPr lang="en-US"/>
              <a:t>実行してみると、Loopが5回、最後にEndが1回実行されました。</a:t>
            </a:r>
          </a:p>
          <a:p>
            <a:pPr marL="0" marR="0" lvl="0" indent="0" algn="l" rtl="0">
              <a:lnSpc>
                <a:spcPct val="100000"/>
              </a:lnSpc>
              <a:spcBef>
                <a:spcPts val="0"/>
              </a:spcBef>
              <a:spcAft>
                <a:spcPts val="0"/>
              </a:spcAft>
              <a:buClr>
                <a:srgbClr val="1E4E79"/>
              </a:buClr>
              <a:buSzPct val="25000"/>
              <a:buFont typeface="Arial"/>
              <a:buNone/>
            </a:pPr>
            <a:endParaRPr/>
          </a:p>
          <a:p>
            <a:pPr marL="0" marR="0" lvl="0" indent="0" algn="l" rtl="0">
              <a:lnSpc>
                <a:spcPct val="100000"/>
              </a:lnSpc>
              <a:spcBef>
                <a:spcPts val="0"/>
              </a:spcBef>
              <a:spcAft>
                <a:spcPts val="0"/>
              </a:spcAft>
              <a:buClr>
                <a:srgbClr val="1E4E79"/>
              </a:buClr>
              <a:buSzPct val="25000"/>
              <a:buFont typeface="Arial"/>
              <a:buNone/>
            </a:pPr>
            <a:r>
              <a:rPr lang="en-US"/>
              <a:t>ご覧のとおり、Counterボックスは</a:t>
            </a:r>
            <a:r>
              <a:rPr lang="en-US">
                <a:solidFill>
                  <a:srgbClr val="00B0F0"/>
                </a:solidFill>
              </a:rPr>
              <a:t>数を数える</a:t>
            </a:r>
            <a:r>
              <a:rPr lang="en-US"/>
              <a:t>ボックスです。</a:t>
            </a:r>
          </a:p>
          <a:p>
            <a:pPr marL="0" marR="0" lvl="0" indent="0" algn="l" rtl="0">
              <a:lnSpc>
                <a:spcPct val="100000"/>
              </a:lnSpc>
              <a:spcBef>
                <a:spcPts val="0"/>
              </a:spcBef>
              <a:spcAft>
                <a:spcPts val="0"/>
              </a:spcAft>
              <a:buClr>
                <a:srgbClr val="1E4E79"/>
              </a:buClr>
              <a:buSzPct val="25000"/>
              <a:buFont typeface="Arial"/>
              <a:buNone/>
            </a:pPr>
            <a:r>
              <a:rPr lang="en-US"/>
              <a:t>パラメータを見ると、イニシャル0、ステップ1、ファイナル5</a:t>
            </a:r>
          </a:p>
          <a:p>
            <a:pPr marL="0" marR="0" lvl="0" indent="0" algn="l" rtl="0">
              <a:lnSpc>
                <a:spcPct val="100000"/>
              </a:lnSpc>
              <a:spcBef>
                <a:spcPts val="0"/>
              </a:spcBef>
              <a:spcAft>
                <a:spcPts val="0"/>
              </a:spcAft>
              <a:buClr>
                <a:srgbClr val="1E4E79"/>
              </a:buClr>
              <a:buSzPct val="25000"/>
              <a:buFont typeface="Arial"/>
              <a:buNone/>
            </a:pPr>
            <a:r>
              <a:rPr lang="en-US"/>
              <a:t>と設定されています。</a:t>
            </a:r>
          </a:p>
          <a:p>
            <a:pPr marL="0" marR="0" lvl="0" indent="0" algn="l" rtl="0">
              <a:lnSpc>
                <a:spcPct val="100000"/>
              </a:lnSpc>
              <a:spcBef>
                <a:spcPts val="0"/>
              </a:spcBef>
              <a:spcAft>
                <a:spcPts val="0"/>
              </a:spcAft>
              <a:buClr>
                <a:srgbClr val="1E4E79"/>
              </a:buClr>
              <a:buSzPct val="25000"/>
              <a:buFont typeface="Arial"/>
              <a:buNone/>
            </a:pPr>
            <a:endParaRPr/>
          </a:p>
          <a:p>
            <a:pPr marL="0" marR="0" lvl="0" indent="0" algn="l" rtl="0">
              <a:lnSpc>
                <a:spcPct val="100000"/>
              </a:lnSpc>
              <a:spcBef>
                <a:spcPts val="0"/>
              </a:spcBef>
              <a:spcAft>
                <a:spcPts val="0"/>
              </a:spcAft>
              <a:buClr>
                <a:srgbClr val="1E4E79"/>
              </a:buClr>
              <a:buSzPct val="25000"/>
              <a:buFont typeface="Arial"/>
              <a:buNone/>
            </a:pPr>
            <a:r>
              <a:rPr lang="en-US"/>
              <a:t>具体的には、Counterボックスの上側のonNext入力にシグナルが</a:t>
            </a:r>
          </a:p>
          <a:p>
            <a:pPr marL="0" marR="0" lvl="0" indent="0" algn="l" rtl="0">
              <a:lnSpc>
                <a:spcPct val="100000"/>
              </a:lnSpc>
              <a:spcBef>
                <a:spcPts val="0"/>
              </a:spcBef>
              <a:spcAft>
                <a:spcPts val="0"/>
              </a:spcAft>
              <a:buClr>
                <a:srgbClr val="1E4E79"/>
              </a:buClr>
              <a:buSzPct val="25000"/>
              <a:buFont typeface="Arial"/>
              <a:buNone/>
            </a:pPr>
            <a:r>
              <a:rPr lang="en-US"/>
              <a:t>送られると色のついたcurrentValue出力から数字の0が出力されます。</a:t>
            </a:r>
          </a:p>
          <a:p>
            <a:pPr marL="0" marR="0" lvl="0" indent="0" algn="l" rtl="0">
              <a:lnSpc>
                <a:spcPct val="100000"/>
              </a:lnSpc>
              <a:spcBef>
                <a:spcPts val="0"/>
              </a:spcBef>
              <a:spcAft>
                <a:spcPts val="0"/>
              </a:spcAft>
              <a:buClr>
                <a:srgbClr val="1E4E79"/>
              </a:buClr>
              <a:buSzPct val="25000"/>
              <a:buFont typeface="Arial"/>
              <a:buNone/>
            </a:pPr>
            <a:r>
              <a:rPr lang="en-US"/>
              <a:t>そしてLoopが実行された後、またonNext入力にシグナルが</a:t>
            </a:r>
          </a:p>
          <a:p>
            <a:pPr marL="0" marR="0" lvl="0" indent="0" algn="l" rtl="0">
              <a:lnSpc>
                <a:spcPct val="100000"/>
              </a:lnSpc>
              <a:spcBef>
                <a:spcPts val="0"/>
              </a:spcBef>
              <a:spcAft>
                <a:spcPts val="0"/>
              </a:spcAft>
              <a:buClr>
                <a:srgbClr val="1E4E79"/>
              </a:buClr>
              <a:buSzPct val="25000"/>
              <a:buFont typeface="Arial"/>
              <a:buNone/>
            </a:pPr>
            <a:r>
              <a:rPr lang="en-US"/>
              <a:t>送られると、1を出力します。これを繰り返し、Counterが5を</a:t>
            </a:r>
          </a:p>
          <a:p>
            <a:pPr marL="0" marR="0" lvl="0" indent="0" algn="l" rtl="0">
              <a:lnSpc>
                <a:spcPct val="100000"/>
              </a:lnSpc>
              <a:spcBef>
                <a:spcPts val="0"/>
              </a:spcBef>
              <a:spcAft>
                <a:spcPts val="0"/>
              </a:spcAft>
              <a:buClr>
                <a:srgbClr val="1E4E79"/>
              </a:buClr>
              <a:buSzPct val="25000"/>
              <a:buFont typeface="Arial"/>
              <a:buNone/>
            </a:pPr>
            <a:r>
              <a:rPr lang="en-US"/>
              <a:t>出力後に、onNext入力にシグナルが送られると、最後に下側の</a:t>
            </a:r>
          </a:p>
          <a:p>
            <a:pPr marL="0" marR="0" lvl="0" indent="0" algn="l" rtl="0">
              <a:lnSpc>
                <a:spcPct val="100000"/>
              </a:lnSpc>
              <a:spcBef>
                <a:spcPts val="0"/>
              </a:spcBef>
              <a:spcAft>
                <a:spcPts val="0"/>
              </a:spcAft>
              <a:buClr>
                <a:srgbClr val="1E4E79"/>
              </a:buClr>
              <a:buSzPct val="25000"/>
              <a:buFont typeface="Arial"/>
              <a:buNone/>
            </a:pPr>
            <a:r>
              <a:rPr lang="en-US">
                <a:solidFill>
                  <a:srgbClr val="1E4E79"/>
                </a:solidFill>
              </a:rPr>
              <a:t>onReinitialized出力からシグナルが送られます。</a:t>
            </a:r>
          </a:p>
          <a:p>
            <a:pPr marL="0" marR="0" lvl="0" indent="0" algn="l" rtl="0">
              <a:lnSpc>
                <a:spcPct val="100000"/>
              </a:lnSpc>
              <a:spcBef>
                <a:spcPts val="0"/>
              </a:spcBef>
              <a:spcAft>
                <a:spcPts val="0"/>
              </a:spcAft>
              <a:buClr>
                <a:srgbClr val="1E4E79"/>
              </a:buClr>
              <a:buSzPct val="25000"/>
              <a:buFont typeface="Arial"/>
              <a:buNone/>
            </a:pPr>
            <a:endParaRPr>
              <a:solidFill>
                <a:srgbClr val="1E4E79"/>
              </a:solidFill>
            </a:endParaRPr>
          </a:p>
        </p:txBody>
      </p:sp>
      <p:sp>
        <p:nvSpPr>
          <p:cNvPr id="602" name="Shape 602"/>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solidFill>
                  <a:schemeClr val="lt1"/>
                </a:solidFill>
              </a:rPr>
              <a:t>条件分岐させてみよう</a:t>
            </a:r>
          </a:p>
        </p:txBody>
      </p:sp>
      <p:sp>
        <p:nvSpPr>
          <p:cNvPr id="603" name="Shape 603"/>
          <p:cNvSpPr txBox="1"/>
          <p:nvPr/>
        </p:nvSpPr>
        <p:spPr>
          <a:xfrm>
            <a:off x="3841497" y="3605504"/>
            <a:ext cx="401700" cy="349200"/>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604" name="Shape 604"/>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53</a:t>
            </a:fld>
            <a:endParaRPr lang="en-US"/>
          </a:p>
        </p:txBody>
      </p:sp>
      <p:pic>
        <p:nvPicPr>
          <p:cNvPr id="605" name="Shape 605"/>
          <p:cNvPicPr preferRelativeResize="0"/>
          <p:nvPr/>
        </p:nvPicPr>
        <p:blipFill>
          <a:blip r:embed="rId3">
            <a:alphaModFix/>
          </a:blip>
          <a:stretch>
            <a:fillRect/>
          </a:stretch>
        </p:blipFill>
        <p:spPr>
          <a:xfrm>
            <a:off x="7113786" y="4348138"/>
            <a:ext cx="2602576" cy="2708071"/>
          </a:xfrm>
          <a:prstGeom prst="rect">
            <a:avLst/>
          </a:prstGeom>
          <a:noFill/>
          <a:ln>
            <a:noFill/>
          </a:ln>
        </p:spPr>
      </p:pic>
      <p:pic>
        <p:nvPicPr>
          <p:cNvPr id="606" name="Shape 606"/>
          <p:cNvPicPr preferRelativeResize="0"/>
          <p:nvPr/>
        </p:nvPicPr>
        <p:blipFill>
          <a:blip r:embed="rId3">
            <a:alphaModFix/>
          </a:blip>
          <a:stretch>
            <a:fillRect/>
          </a:stretch>
        </p:blipFill>
        <p:spPr>
          <a:xfrm>
            <a:off x="6809821" y="1655164"/>
            <a:ext cx="3562346" cy="2522191"/>
          </a:xfrm>
          <a:prstGeom prst="rect">
            <a:avLst/>
          </a:prstGeom>
          <a:noFill/>
          <a:ln>
            <a:noFill/>
          </a:ln>
        </p:spPr>
      </p:pic>
      <p:pic>
        <p:nvPicPr>
          <p:cNvPr id="607" name="Shape 607"/>
          <p:cNvPicPr preferRelativeResize="0"/>
          <p:nvPr/>
        </p:nvPicPr>
        <p:blipFill>
          <a:blip r:embed="rId3">
            <a:alphaModFix/>
          </a:blip>
          <a:stretch>
            <a:fillRect/>
          </a:stretch>
        </p:blipFill>
        <p:spPr>
          <a:xfrm>
            <a:off x="8799791" y="2952992"/>
            <a:ext cx="1522075" cy="1656772"/>
          </a:xfrm>
          <a:prstGeom prst="rect">
            <a:avLst/>
          </a:prstGeom>
          <a:noFill/>
          <a:ln>
            <a:noFill/>
          </a:ln>
        </p:spPr>
      </p:pic>
      <p:pic>
        <p:nvPicPr>
          <p:cNvPr id="608" name="Shape 60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609" name="Shape 609"/>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9244859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条件分岐：Switch Case</a:t>
            </a:r>
          </a:p>
        </p:txBody>
      </p:sp>
      <p:sp>
        <p:nvSpPr>
          <p:cNvPr id="615" name="Shape 615"/>
          <p:cNvSpPr txBox="1">
            <a:spLocks noGrp="1"/>
          </p:cNvSpPr>
          <p:nvPr>
            <p:ph type="body" idx="1"/>
          </p:nvPr>
        </p:nvSpPr>
        <p:spPr>
          <a:xfrm>
            <a:off x="365415" y="1655164"/>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dirty="0"/>
              <a:t>Ifボックスは正しいか、間違っているかを判断する事ができますが、3通り以上のシグナルを分岐させたい場合は</a:t>
            </a:r>
            <a:r>
              <a:rPr lang="en-US" dirty="0">
                <a:solidFill>
                  <a:srgbClr val="00B0F0"/>
                </a:solidFill>
              </a:rPr>
              <a:t>Switch </a:t>
            </a:r>
            <a:r>
              <a:rPr lang="en-US" dirty="0" err="1">
                <a:solidFill>
                  <a:srgbClr val="00B0F0"/>
                </a:solidFill>
              </a:rPr>
              <a:t>Caseボックス</a:t>
            </a:r>
            <a:r>
              <a:rPr lang="en-US" dirty="0" err="1"/>
              <a:t>が便利です</a:t>
            </a:r>
            <a:r>
              <a:rPr lang="en-US" dirty="0"/>
              <a:t>。</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err="1"/>
              <a:t>例として、パラメータに設定された最小値と最大値の値からランダムの値のシグナルを送信する</a:t>
            </a:r>
            <a:r>
              <a:rPr lang="en-US" dirty="0" err="1">
                <a:solidFill>
                  <a:srgbClr val="00B0F0"/>
                </a:solidFill>
              </a:rPr>
              <a:t>Random</a:t>
            </a:r>
            <a:r>
              <a:rPr lang="en-US" dirty="0">
                <a:solidFill>
                  <a:srgbClr val="00B0F0"/>
                </a:solidFill>
              </a:rPr>
              <a:t> </a:t>
            </a:r>
            <a:r>
              <a:rPr lang="en-US" dirty="0" err="1">
                <a:solidFill>
                  <a:srgbClr val="00B0F0"/>
                </a:solidFill>
              </a:rPr>
              <a:t>Intボックス</a:t>
            </a:r>
            <a:r>
              <a:rPr lang="en-US" dirty="0" err="1"/>
              <a:t>をSwitch</a:t>
            </a:r>
            <a:r>
              <a:rPr lang="en-US" dirty="0"/>
              <a:t> </a:t>
            </a:r>
            <a:r>
              <a:rPr lang="en-US" dirty="0" err="1"/>
              <a:t>Caseの手前に配置しています</a:t>
            </a:r>
            <a:r>
              <a:rPr lang="en-US" dirty="0"/>
              <a:t>。</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t>1〜5のいずれかのシグナルを受け取ったSwitch </a:t>
            </a:r>
            <a:r>
              <a:rPr lang="en-US" dirty="0" err="1"/>
              <a:t>Case</a:t>
            </a:r>
            <a:r>
              <a:rPr lang="en-US" dirty="0" err="1" smtClean="0"/>
              <a:t>は</a:t>
            </a:r>
            <a:r>
              <a:rPr lang="en-US" dirty="0" err="1" smtClean="0">
                <a:solidFill>
                  <a:srgbClr val="00B0F0"/>
                </a:solidFill>
              </a:rPr>
              <a:t>それぞれに対応する出力にシグナルを送ります</a:t>
            </a:r>
            <a:endParaRPr lang="en-US" dirty="0">
              <a:solidFill>
                <a:srgbClr val="00B0F0"/>
              </a:solidFill>
            </a:endParaRPr>
          </a:p>
        </p:txBody>
      </p:sp>
      <p:sp>
        <p:nvSpPr>
          <p:cNvPr id="616" name="Shape 61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solidFill>
                  <a:schemeClr val="lt1"/>
                </a:solidFill>
              </a:rPr>
              <a:t>条件分岐させてみよう</a:t>
            </a:r>
          </a:p>
        </p:txBody>
      </p:sp>
      <p:sp>
        <p:nvSpPr>
          <p:cNvPr id="617" name="Shape 617"/>
          <p:cNvSpPr txBox="1"/>
          <p:nvPr/>
        </p:nvSpPr>
        <p:spPr>
          <a:xfrm>
            <a:off x="3841497" y="3605504"/>
            <a:ext cx="401700" cy="349200"/>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618" name="Shape 61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54</a:t>
            </a:fld>
            <a:endParaRPr lang="en-US"/>
          </a:p>
        </p:txBody>
      </p:sp>
      <p:pic>
        <p:nvPicPr>
          <p:cNvPr id="619" name="Shape 619"/>
          <p:cNvPicPr preferRelativeResize="0"/>
          <p:nvPr/>
        </p:nvPicPr>
        <p:blipFill>
          <a:blip r:embed="rId3">
            <a:alphaModFix/>
          </a:blip>
          <a:stretch>
            <a:fillRect/>
          </a:stretch>
        </p:blipFill>
        <p:spPr>
          <a:xfrm>
            <a:off x="1909946" y="3713270"/>
            <a:ext cx="6468384" cy="3375839"/>
          </a:xfrm>
          <a:prstGeom prst="rect">
            <a:avLst/>
          </a:prstGeom>
          <a:noFill/>
          <a:ln>
            <a:noFill/>
          </a:ln>
        </p:spPr>
      </p:pic>
      <p:pic>
        <p:nvPicPr>
          <p:cNvPr id="620" name="Shape 620"/>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621" name="Shape 621"/>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6521841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Only Ones, Wait for Signals</a:t>
            </a:r>
          </a:p>
        </p:txBody>
      </p:sp>
      <p:sp>
        <p:nvSpPr>
          <p:cNvPr id="627" name="Shape 627"/>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dirty="0"/>
              <a:t>ここでは、シグナルの制御に便利なボックスを紹介します。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solidFill>
                  <a:srgbClr val="00B0F0"/>
                </a:solidFill>
              </a:rPr>
              <a:t>Only Onesボックス</a:t>
            </a:r>
            <a:r>
              <a:rPr lang="en-US" dirty="0"/>
              <a:t>は、入力に何回シグナルが送られても出力するシグナルは最初の1回のみ行う</a:t>
            </a:r>
          </a:p>
          <a:p>
            <a:pPr marL="0" marR="0" lvl="0" indent="0" algn="l" rtl="0">
              <a:lnSpc>
                <a:spcPct val="100000"/>
              </a:lnSpc>
              <a:spcBef>
                <a:spcPts val="0"/>
              </a:spcBef>
              <a:spcAft>
                <a:spcPts val="0"/>
              </a:spcAft>
              <a:buClr>
                <a:srgbClr val="1E4E79"/>
              </a:buClr>
              <a:buSzPct val="25000"/>
              <a:buFont typeface="Arial"/>
              <a:buNone/>
            </a:pPr>
            <a:r>
              <a:rPr lang="en-US" dirty="0" err="1"/>
              <a:t>ボックスです。Tactile</a:t>
            </a:r>
            <a:r>
              <a:rPr lang="en-US" dirty="0"/>
              <a:t> </a:t>
            </a:r>
            <a:r>
              <a:rPr lang="en-US" dirty="0" err="1"/>
              <a:t>Head</a:t>
            </a:r>
            <a:r>
              <a:rPr lang="en-US" dirty="0" err="1" smtClean="0"/>
              <a:t>等の何度もシグナルを送信してしまうボックスの後ろに配置することで</a:t>
            </a:r>
            <a:endParaRPr lang="en-US" dirty="0"/>
          </a:p>
          <a:p>
            <a:pPr marL="0" marR="0" lvl="0" indent="0" algn="l" rtl="0">
              <a:lnSpc>
                <a:spcPct val="100000"/>
              </a:lnSpc>
              <a:spcBef>
                <a:spcPts val="0"/>
              </a:spcBef>
              <a:spcAft>
                <a:spcPts val="0"/>
              </a:spcAft>
              <a:buClr>
                <a:srgbClr val="1E4E79"/>
              </a:buClr>
              <a:buSzPct val="25000"/>
              <a:buFont typeface="Arial"/>
              <a:buNone/>
            </a:pPr>
            <a:r>
              <a:rPr lang="en-US" dirty="0"/>
              <a:t>「頭を触られたら1度だけ処理を行いたい」といった流れが実現出来ます。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solidFill>
                  <a:srgbClr val="00B0F0"/>
                </a:solidFill>
              </a:rPr>
              <a:t>Wait for Signalsボックス</a:t>
            </a:r>
            <a:r>
              <a:rPr lang="en-US" dirty="0"/>
              <a:t>は、2つある入力の両方にシグナルが送られた時、</a:t>
            </a:r>
            <a:r>
              <a:rPr lang="en-US" dirty="0" smtClean="0"/>
              <a:t>出力を行うボックスです</a:t>
            </a:r>
            <a:endParaRPr lang="en-US" dirty="0"/>
          </a:p>
          <a:p>
            <a:pPr marL="0" marR="0" lvl="0" indent="0" algn="l" rtl="0">
              <a:lnSpc>
                <a:spcPct val="100000"/>
              </a:lnSpc>
              <a:spcBef>
                <a:spcPts val="0"/>
              </a:spcBef>
              <a:spcAft>
                <a:spcPts val="0"/>
              </a:spcAft>
              <a:buClr>
                <a:srgbClr val="1E4E79"/>
              </a:buClr>
              <a:buSzPct val="25000"/>
              <a:buFont typeface="Arial"/>
              <a:buNone/>
            </a:pPr>
            <a:r>
              <a:rPr lang="en-US" dirty="0"/>
              <a:t>例えば、別々に動いてる処理があり、</a:t>
            </a:r>
            <a:r>
              <a:rPr lang="en-US" dirty="0">
                <a:solidFill>
                  <a:srgbClr val="00B0F0"/>
                </a:solidFill>
              </a:rPr>
              <a:t>両方の処理が終わってから次の処理に進みたい</a:t>
            </a:r>
            <a:r>
              <a:rPr lang="en-US" dirty="0"/>
              <a:t>場合など。</a:t>
            </a:r>
          </a:p>
          <a:p>
            <a:pPr marL="0" marR="0" lvl="0" indent="0" algn="l" rtl="0">
              <a:lnSpc>
                <a:spcPct val="100000"/>
              </a:lnSpc>
              <a:spcBef>
                <a:spcPts val="0"/>
              </a:spcBef>
              <a:spcAft>
                <a:spcPts val="0"/>
              </a:spcAft>
              <a:buClr>
                <a:srgbClr val="1E4E79"/>
              </a:buClr>
              <a:buSzPct val="25000"/>
              <a:buFont typeface="Arial"/>
              <a:buNone/>
            </a:pPr>
            <a:endParaRPr dirty="0"/>
          </a:p>
        </p:txBody>
      </p:sp>
      <p:sp>
        <p:nvSpPr>
          <p:cNvPr id="628" name="Shape 628"/>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solidFill>
                  <a:schemeClr val="lt1"/>
                </a:solidFill>
              </a:rPr>
              <a:t>条件分岐させてみよう</a:t>
            </a:r>
          </a:p>
        </p:txBody>
      </p:sp>
      <p:sp>
        <p:nvSpPr>
          <p:cNvPr id="629" name="Shape 629"/>
          <p:cNvSpPr txBox="1"/>
          <p:nvPr/>
        </p:nvSpPr>
        <p:spPr>
          <a:xfrm>
            <a:off x="3841497" y="3605504"/>
            <a:ext cx="401700" cy="349200"/>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630" name="Shape 63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55</a:t>
            </a:fld>
            <a:endParaRPr lang="en-US"/>
          </a:p>
        </p:txBody>
      </p:sp>
      <p:pic>
        <p:nvPicPr>
          <p:cNvPr id="631" name="Shape 631"/>
          <p:cNvPicPr preferRelativeResize="0"/>
          <p:nvPr/>
        </p:nvPicPr>
        <p:blipFill>
          <a:blip r:embed="rId3">
            <a:alphaModFix/>
          </a:blip>
          <a:stretch>
            <a:fillRect/>
          </a:stretch>
        </p:blipFill>
        <p:spPr>
          <a:xfrm>
            <a:off x="2926599" y="3053767"/>
            <a:ext cx="4603382" cy="1327366"/>
          </a:xfrm>
          <a:prstGeom prst="rect">
            <a:avLst/>
          </a:prstGeom>
          <a:noFill/>
          <a:ln>
            <a:noFill/>
          </a:ln>
        </p:spPr>
      </p:pic>
      <p:pic>
        <p:nvPicPr>
          <p:cNvPr id="632" name="Shape 632"/>
          <p:cNvPicPr preferRelativeResize="0"/>
          <p:nvPr/>
        </p:nvPicPr>
        <p:blipFill>
          <a:blip r:embed="rId3">
            <a:alphaModFix/>
          </a:blip>
          <a:stretch>
            <a:fillRect/>
          </a:stretch>
        </p:blipFill>
        <p:spPr>
          <a:xfrm>
            <a:off x="3335451" y="5123027"/>
            <a:ext cx="3944871" cy="1962846"/>
          </a:xfrm>
          <a:prstGeom prst="rect">
            <a:avLst/>
          </a:prstGeom>
          <a:noFill/>
          <a:ln>
            <a:noFill/>
          </a:ln>
        </p:spPr>
      </p:pic>
      <p:pic>
        <p:nvPicPr>
          <p:cNvPr id="633" name="Shape 63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634" name="Shape 634"/>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248572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Wait, Delay, Timer</a:t>
            </a:r>
          </a:p>
        </p:txBody>
      </p:sp>
      <p:sp>
        <p:nvSpPr>
          <p:cNvPr id="640" name="Shape 64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a:t>アプリの中で時間を測りたい時は多々あります。このスライドで紹介するボックスは全て時間を図るボックスですが、挙動に違いがあるため解説します。</a:t>
            </a:r>
          </a:p>
          <a:p>
            <a:pPr marL="0" marR="0" lvl="0" indent="0" algn="l" rtl="0">
              <a:lnSpc>
                <a:spcPct val="100000"/>
              </a:lnSpc>
              <a:spcBef>
                <a:spcPts val="0"/>
              </a:spcBef>
              <a:spcAft>
                <a:spcPts val="0"/>
              </a:spcAft>
              <a:buClr>
                <a:srgbClr val="1E4E79"/>
              </a:buClr>
              <a:buSzPct val="25000"/>
              <a:buFont typeface="Arial"/>
              <a:buNone/>
            </a:pPr>
            <a:endParaRPr/>
          </a:p>
          <a:p>
            <a:pPr marL="0" marR="0" lvl="0" indent="0" algn="l" rtl="0">
              <a:lnSpc>
                <a:spcPct val="100000"/>
              </a:lnSpc>
              <a:spcBef>
                <a:spcPts val="0"/>
              </a:spcBef>
              <a:spcAft>
                <a:spcPts val="0"/>
              </a:spcAft>
              <a:buClr>
                <a:srgbClr val="1E4E79"/>
              </a:buClr>
              <a:buSzPct val="25000"/>
              <a:buFont typeface="Arial"/>
              <a:buNone/>
            </a:pPr>
            <a:endParaRPr/>
          </a:p>
        </p:txBody>
      </p:sp>
      <p:sp>
        <p:nvSpPr>
          <p:cNvPr id="641" name="Shape 64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solidFill>
                  <a:schemeClr val="lt1"/>
                </a:solidFill>
              </a:rPr>
              <a:t>条件分岐させてみよう</a:t>
            </a:r>
          </a:p>
        </p:txBody>
      </p:sp>
      <p:sp>
        <p:nvSpPr>
          <p:cNvPr id="642" name="Shape 64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56</a:t>
            </a:fld>
            <a:endParaRPr lang="en-US"/>
          </a:p>
        </p:txBody>
      </p:sp>
      <p:sp>
        <p:nvSpPr>
          <p:cNvPr id="643" name="Shape 643"/>
          <p:cNvSpPr txBox="1"/>
          <p:nvPr/>
        </p:nvSpPr>
        <p:spPr>
          <a:xfrm>
            <a:off x="357867" y="2382810"/>
            <a:ext cx="6239399" cy="4884600"/>
          </a:xfrm>
          <a:prstGeom prst="rect">
            <a:avLst/>
          </a:prstGeom>
          <a:noFill/>
          <a:ln>
            <a:noFill/>
          </a:ln>
        </p:spPr>
        <p:txBody>
          <a:bodyPr lIns="64650" tIns="64650" rIns="64650" bIns="64650" anchor="t" anchorCtr="0">
            <a:noAutofit/>
          </a:bodyPr>
          <a:lstStyle/>
          <a:p>
            <a:pPr lvl="0" rtl="0">
              <a:spcBef>
                <a:spcPts val="0"/>
              </a:spcBef>
              <a:buNone/>
            </a:pPr>
            <a:r>
              <a:rPr lang="en-US" sz="1700" dirty="0" err="1">
                <a:solidFill>
                  <a:srgbClr val="00B0F0"/>
                </a:solidFill>
                <a:latin typeface="MS Gothic" charset="-128"/>
                <a:ea typeface="MS Gothic" charset="-128"/>
                <a:cs typeface="MS Gothic" charset="-128"/>
              </a:rPr>
              <a:t>Waitボックス</a:t>
            </a:r>
            <a:r>
              <a:rPr lang="en-US" sz="1700" dirty="0" err="1">
                <a:solidFill>
                  <a:srgbClr val="1E4E79"/>
                </a:solidFill>
                <a:latin typeface="MS Gothic" charset="-128"/>
                <a:ea typeface="MS Gothic" charset="-128"/>
                <a:cs typeface="MS Gothic" charset="-128"/>
              </a:rPr>
              <a:t>は、時間を図るボックスの中では一番シンプルな機能を持っています。入力があってからパラメータのTimeout</a:t>
            </a:r>
            <a:r>
              <a:rPr lang="en-US" sz="1700" dirty="0">
                <a:solidFill>
                  <a:srgbClr val="1E4E79"/>
                </a:solidFill>
                <a:latin typeface="MS Gothic" charset="-128"/>
                <a:ea typeface="MS Gothic" charset="-128"/>
                <a:cs typeface="MS Gothic" charset="-128"/>
              </a:rPr>
              <a:t>(s)</a:t>
            </a:r>
            <a:r>
              <a:rPr lang="en-US" sz="1700" dirty="0" err="1">
                <a:solidFill>
                  <a:srgbClr val="1E4E79"/>
                </a:solidFill>
                <a:latin typeface="MS Gothic" charset="-128"/>
                <a:ea typeface="MS Gothic" charset="-128"/>
                <a:cs typeface="MS Gothic" charset="-128"/>
              </a:rPr>
              <a:t>の時間を経過すると出力します。秒数を測っている最中に入力が来た場合、再度Timeout</a:t>
            </a:r>
            <a:r>
              <a:rPr lang="en-US" sz="1700" dirty="0">
                <a:solidFill>
                  <a:srgbClr val="1E4E79"/>
                </a:solidFill>
                <a:latin typeface="MS Gothic" charset="-128"/>
                <a:ea typeface="MS Gothic" charset="-128"/>
                <a:cs typeface="MS Gothic" charset="-128"/>
              </a:rPr>
              <a:t>(s)のぶんだけ待ちます。</a:t>
            </a: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r>
              <a:rPr lang="en-US" sz="1700" dirty="0" err="1">
                <a:solidFill>
                  <a:srgbClr val="00B0F0"/>
                </a:solidFill>
                <a:latin typeface="MS Gothic" charset="-128"/>
                <a:ea typeface="MS Gothic" charset="-128"/>
                <a:cs typeface="MS Gothic" charset="-128"/>
              </a:rPr>
              <a:t>Delayボックス</a:t>
            </a:r>
            <a:r>
              <a:rPr lang="en-US" sz="1700" dirty="0" err="1">
                <a:solidFill>
                  <a:srgbClr val="1E4E79"/>
                </a:solidFill>
                <a:latin typeface="MS Gothic" charset="-128"/>
                <a:ea typeface="MS Gothic" charset="-128"/>
                <a:cs typeface="MS Gothic" charset="-128"/>
              </a:rPr>
              <a:t>の挙動はWaitボックスに近いですが、複数の入力が来た場合は時間差で全て出力します</a:t>
            </a:r>
            <a:r>
              <a:rPr lang="en-US" sz="1700" dirty="0">
                <a:solidFill>
                  <a:srgbClr val="1E4E79"/>
                </a:solidFill>
                <a:latin typeface="MS Gothic" charset="-128"/>
                <a:ea typeface="MS Gothic" charset="-128"/>
                <a:cs typeface="MS Gothic" charset="-128"/>
              </a:rPr>
              <a:t>。</a:t>
            </a: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r>
              <a:rPr lang="en-US" sz="1700" dirty="0">
                <a:solidFill>
                  <a:srgbClr val="00B0F0"/>
                </a:solidFill>
                <a:latin typeface="MS Gothic" charset="-128"/>
                <a:ea typeface="MS Gothic" charset="-128"/>
                <a:cs typeface="MS Gothic" charset="-128"/>
              </a:rPr>
              <a:t>Timerボックス</a:t>
            </a:r>
            <a:r>
              <a:rPr lang="en-US" sz="1700" dirty="0">
                <a:solidFill>
                  <a:srgbClr val="1E4E79"/>
                </a:solidFill>
                <a:latin typeface="MS Gothic" charset="-128"/>
                <a:ea typeface="MS Gothic" charset="-128"/>
                <a:cs typeface="MS Gothic" charset="-128"/>
              </a:rPr>
              <a:t>は、一度入力シグナルが送られると、パラメータに設定されている秒数毎に定期的にtimerOutput出力からシグナルを送信します。</a:t>
            </a:r>
          </a:p>
        </p:txBody>
      </p:sp>
      <p:pic>
        <p:nvPicPr>
          <p:cNvPr id="644" name="Shape 644"/>
          <p:cNvPicPr preferRelativeResize="0"/>
          <p:nvPr/>
        </p:nvPicPr>
        <p:blipFill>
          <a:blip r:embed="rId3">
            <a:alphaModFix/>
          </a:blip>
          <a:stretch>
            <a:fillRect/>
          </a:stretch>
        </p:blipFill>
        <p:spPr>
          <a:xfrm>
            <a:off x="6597194" y="2245700"/>
            <a:ext cx="3730193" cy="1468891"/>
          </a:xfrm>
          <a:prstGeom prst="rect">
            <a:avLst/>
          </a:prstGeom>
          <a:noFill/>
          <a:ln>
            <a:noFill/>
          </a:ln>
        </p:spPr>
      </p:pic>
      <p:pic>
        <p:nvPicPr>
          <p:cNvPr id="645" name="Shape 645"/>
          <p:cNvPicPr preferRelativeResize="0"/>
          <p:nvPr/>
        </p:nvPicPr>
        <p:blipFill>
          <a:blip r:embed="rId3">
            <a:alphaModFix/>
          </a:blip>
          <a:stretch>
            <a:fillRect/>
          </a:stretch>
        </p:blipFill>
        <p:spPr>
          <a:xfrm>
            <a:off x="6597200" y="3877242"/>
            <a:ext cx="3730193" cy="1501103"/>
          </a:xfrm>
          <a:prstGeom prst="rect">
            <a:avLst/>
          </a:prstGeom>
          <a:noFill/>
          <a:ln>
            <a:noFill/>
          </a:ln>
        </p:spPr>
      </p:pic>
      <p:pic>
        <p:nvPicPr>
          <p:cNvPr id="646" name="Shape 646"/>
          <p:cNvPicPr preferRelativeResize="0"/>
          <p:nvPr/>
        </p:nvPicPr>
        <p:blipFill>
          <a:blip r:embed="rId3">
            <a:alphaModFix/>
          </a:blip>
          <a:stretch>
            <a:fillRect/>
          </a:stretch>
        </p:blipFill>
        <p:spPr>
          <a:xfrm>
            <a:off x="6597200" y="5540996"/>
            <a:ext cx="2963538" cy="1449563"/>
          </a:xfrm>
          <a:prstGeom prst="rect">
            <a:avLst/>
          </a:prstGeom>
          <a:noFill/>
          <a:ln>
            <a:noFill/>
          </a:ln>
        </p:spPr>
      </p:pic>
      <p:pic>
        <p:nvPicPr>
          <p:cNvPr id="647" name="Shape 647"/>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648" name="Shape 648"/>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20311614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Shape 653"/>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入出力の記号の意味（1/2）</a:t>
            </a:r>
          </a:p>
        </p:txBody>
      </p:sp>
      <p:sp>
        <p:nvSpPr>
          <p:cNvPr id="654" name="Shape 654"/>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a:t>大規模なアプリケーションを開発する際は、Boxはまだ動いているのか、もう終了しているかの</a:t>
            </a:r>
          </a:p>
          <a:p>
            <a:pPr marL="0" marR="0" lvl="0" indent="0" algn="l" rtl="0">
              <a:lnSpc>
                <a:spcPct val="90000"/>
              </a:lnSpc>
              <a:spcBef>
                <a:spcPts val="0"/>
              </a:spcBef>
              <a:spcAft>
                <a:spcPts val="0"/>
              </a:spcAft>
              <a:buClr>
                <a:srgbClr val="1E4E79"/>
              </a:buClr>
              <a:buSzPct val="25000"/>
              <a:buFont typeface="Arial"/>
              <a:buNone/>
            </a:pPr>
            <a:r>
              <a:rPr lang="en-US"/>
              <a:t>「死活」を考える必要があります。</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今まで様々なボックスを使用してきましたが、入出力の種類は以下に分類されます。</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また、前回省いていた「▲」や「✕」といった記号についてはそれぞれ以下の名称が付いています。</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これらの入出力の挙動や特徴について次のページで解説します。</a:t>
            </a:r>
          </a:p>
        </p:txBody>
      </p:sp>
      <p:sp>
        <p:nvSpPr>
          <p:cNvPr id="655" name="Shape 655"/>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Boxの死活処理を知ろう</a:t>
            </a:r>
          </a:p>
        </p:txBody>
      </p:sp>
      <p:sp>
        <p:nvSpPr>
          <p:cNvPr id="656" name="Shape 656"/>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57</a:t>
            </a:fld>
            <a:endParaRPr lang="en-US"/>
          </a:p>
        </p:txBody>
      </p:sp>
      <p:graphicFrame>
        <p:nvGraphicFramePr>
          <p:cNvPr id="657" name="Shape 657"/>
          <p:cNvGraphicFramePr/>
          <p:nvPr/>
        </p:nvGraphicFramePr>
        <p:xfrm>
          <a:off x="673553" y="3015829"/>
          <a:ext cx="9344900" cy="881250"/>
        </p:xfrm>
        <a:graphic>
          <a:graphicData uri="http://schemas.openxmlformats.org/drawingml/2006/table">
            <a:tbl>
              <a:tblPr>
                <a:noFill/>
                <a:tableStyleId>{EBB7D646-D31D-4435-8363-D747468922E7}</a:tableStyleId>
              </a:tblPr>
              <a:tblGrid>
                <a:gridCol w="2336225"/>
                <a:gridCol w="2336225"/>
                <a:gridCol w="2336225"/>
                <a:gridCol w="2336225"/>
              </a:tblGrid>
              <a:tr h="389675">
                <a:tc gridSpan="4">
                  <a:txBody>
                    <a:bodyPr/>
                    <a:lstStyle/>
                    <a:p>
                      <a:pPr lvl="0" algn="ctr">
                        <a:spcBef>
                          <a:spcPts val="0"/>
                        </a:spcBef>
                        <a:buNone/>
                      </a:pPr>
                      <a:r>
                        <a:rPr lang="en-US" sz="1700">
                          <a:solidFill>
                            <a:schemeClr val="dk2"/>
                          </a:solidFill>
                        </a:rPr>
                        <a:t>入出力の信号に含まれる情報が異なる</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FFF2CC"/>
                    </a:solidFill>
                  </a:tcPr>
                </a:tc>
                <a:tc hMerge="1">
                  <a:txBody>
                    <a:bodyPr/>
                    <a:lstStyle/>
                    <a:p>
                      <a:endParaRPr lang="ja-JP"/>
                    </a:p>
                  </a:txBody>
                  <a:tcPr/>
                </a:tc>
                <a:tc hMerge="1">
                  <a:txBody>
                    <a:bodyPr/>
                    <a:lstStyle/>
                    <a:p>
                      <a:endParaRPr lang="ja-JP"/>
                    </a:p>
                  </a:txBody>
                  <a:tcPr/>
                </a:tc>
                <a:tc hMerge="1">
                  <a:txBody>
                    <a:bodyPr/>
                    <a:lstStyle/>
                    <a:p>
                      <a:endParaRPr lang="ja-JP"/>
                    </a:p>
                  </a:txBody>
                  <a:tcPr/>
                </a:tc>
              </a:tr>
              <a:tr h="491575">
                <a:tc>
                  <a:txBody>
                    <a:bodyPr/>
                    <a:lstStyle/>
                    <a:p>
                      <a:pPr lvl="0">
                        <a:spcBef>
                          <a:spcPts val="0"/>
                        </a:spcBef>
                        <a:buNone/>
                      </a:pPr>
                      <a:r>
                        <a:rPr lang="en-US" sz="1700">
                          <a:solidFill>
                            <a:schemeClr val="dk2"/>
                          </a:solidFill>
                        </a:rPr>
                        <a:t>単純</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tcPr>
                </a:tc>
                <a:tc>
                  <a:txBody>
                    <a:bodyPr/>
                    <a:lstStyle/>
                    <a:p>
                      <a:pPr lvl="0">
                        <a:spcBef>
                          <a:spcPts val="0"/>
                        </a:spcBef>
                        <a:buNone/>
                      </a:pPr>
                      <a:r>
                        <a:rPr lang="en-US" sz="1700">
                          <a:solidFill>
                            <a:schemeClr val="dk2"/>
                          </a:solidFill>
                        </a:rPr>
                        <a:t>数値</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tcPr>
                </a:tc>
                <a:tc>
                  <a:txBody>
                    <a:bodyPr/>
                    <a:lstStyle/>
                    <a:p>
                      <a:pPr lvl="0">
                        <a:spcBef>
                          <a:spcPts val="0"/>
                        </a:spcBef>
                        <a:buNone/>
                      </a:pPr>
                      <a:r>
                        <a:rPr lang="en-US" sz="1700">
                          <a:solidFill>
                            <a:schemeClr val="dk2"/>
                          </a:solidFill>
                        </a:rPr>
                        <a:t>文字列</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tcPr>
                </a:tc>
                <a:tc>
                  <a:txBody>
                    <a:bodyPr/>
                    <a:lstStyle/>
                    <a:p>
                      <a:pPr lvl="0">
                        <a:spcBef>
                          <a:spcPts val="0"/>
                        </a:spcBef>
                        <a:buNone/>
                      </a:pPr>
                      <a:r>
                        <a:rPr lang="en-US" sz="1700">
                          <a:solidFill>
                            <a:schemeClr val="dk2"/>
                          </a:solidFill>
                        </a:rPr>
                        <a:t>動的</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tcPr>
                </a:tc>
              </a:tr>
            </a:tbl>
          </a:graphicData>
        </a:graphic>
      </p:graphicFrame>
      <p:graphicFrame>
        <p:nvGraphicFramePr>
          <p:cNvPr id="658" name="Shape 658"/>
          <p:cNvGraphicFramePr/>
          <p:nvPr>
            <p:extLst/>
          </p:nvPr>
        </p:nvGraphicFramePr>
        <p:xfrm>
          <a:off x="681049" y="4951683"/>
          <a:ext cx="9344875" cy="1270925"/>
        </p:xfrm>
        <a:graphic>
          <a:graphicData uri="http://schemas.openxmlformats.org/drawingml/2006/table">
            <a:tbl>
              <a:tblPr>
                <a:noFill/>
                <a:tableStyleId>{EBB7D646-D31D-4435-8363-D747468922E7}</a:tableStyleId>
              </a:tblPr>
              <a:tblGrid>
                <a:gridCol w="1868975"/>
                <a:gridCol w="1868975"/>
                <a:gridCol w="1868975"/>
                <a:gridCol w="1868975"/>
                <a:gridCol w="1868975"/>
              </a:tblGrid>
              <a:tr h="389675">
                <a:tc gridSpan="5">
                  <a:txBody>
                    <a:bodyPr/>
                    <a:lstStyle/>
                    <a:p>
                      <a:pPr lvl="0" algn="ctr" rtl="0">
                        <a:spcBef>
                          <a:spcPts val="0"/>
                        </a:spcBef>
                        <a:buNone/>
                      </a:pPr>
                      <a:r>
                        <a:rPr lang="en-US" sz="1700" dirty="0">
                          <a:solidFill>
                            <a:schemeClr val="dk2"/>
                          </a:solidFill>
                        </a:rPr>
                        <a:t>信号の入出力時の挙動が異なる</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FFF2CC"/>
                    </a:solidFill>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r>
              <a:tr h="389675">
                <a:tc gridSpan="3">
                  <a:txBody>
                    <a:bodyPr/>
                    <a:lstStyle/>
                    <a:p>
                      <a:pPr lvl="0" algn="ctr" rtl="0">
                        <a:spcBef>
                          <a:spcPts val="0"/>
                        </a:spcBef>
                        <a:buNone/>
                      </a:pPr>
                      <a:r>
                        <a:rPr lang="en-US" sz="1700">
                          <a:solidFill>
                            <a:schemeClr val="dk2"/>
                          </a:solidFill>
                        </a:rPr>
                        <a:t>入力</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F4CCCC"/>
                    </a:solidFill>
                  </a:tcPr>
                </a:tc>
                <a:tc hMerge="1">
                  <a:txBody>
                    <a:bodyPr/>
                    <a:lstStyle/>
                    <a:p>
                      <a:endParaRPr lang="ja-JP"/>
                    </a:p>
                  </a:txBody>
                  <a:tcPr/>
                </a:tc>
                <a:tc hMerge="1">
                  <a:txBody>
                    <a:bodyPr/>
                    <a:lstStyle/>
                    <a:p>
                      <a:endParaRPr lang="ja-JP"/>
                    </a:p>
                  </a:txBody>
                  <a:tcPr/>
                </a:tc>
                <a:tc gridSpan="2">
                  <a:txBody>
                    <a:bodyPr/>
                    <a:lstStyle/>
                    <a:p>
                      <a:pPr lvl="0" algn="ctr">
                        <a:spcBef>
                          <a:spcPts val="0"/>
                        </a:spcBef>
                        <a:buNone/>
                      </a:pPr>
                      <a:r>
                        <a:rPr lang="en-US" sz="1700">
                          <a:solidFill>
                            <a:schemeClr val="dk2"/>
                          </a:solidFill>
                        </a:rPr>
                        <a:t>出力</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CFE2F3"/>
                    </a:solidFill>
                  </a:tcPr>
                </a:tc>
                <a:tc hMerge="1">
                  <a:txBody>
                    <a:bodyPr/>
                    <a:lstStyle/>
                    <a:p>
                      <a:endParaRPr lang="ja-JP"/>
                    </a:p>
                  </a:txBody>
                  <a:tcPr/>
                </a:tc>
              </a:tr>
              <a:tr h="491575">
                <a:tc>
                  <a:txBody>
                    <a:bodyPr/>
                    <a:lstStyle/>
                    <a:p>
                      <a:pPr lvl="0" rtl="0">
                        <a:spcBef>
                          <a:spcPts val="0"/>
                        </a:spcBef>
                        <a:buNone/>
                      </a:pPr>
                      <a:r>
                        <a:rPr lang="en-US" sz="1700">
                          <a:solidFill>
                            <a:schemeClr val="dk2"/>
                          </a:solidFill>
                        </a:rPr>
                        <a:t>onStart</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F4CCCC"/>
                    </a:solidFill>
                  </a:tcPr>
                </a:tc>
                <a:tc>
                  <a:txBody>
                    <a:bodyPr/>
                    <a:lstStyle/>
                    <a:p>
                      <a:pPr lvl="0" rtl="0">
                        <a:spcBef>
                          <a:spcPts val="0"/>
                        </a:spcBef>
                        <a:buNone/>
                      </a:pPr>
                      <a:r>
                        <a:rPr lang="en-US" sz="1700">
                          <a:solidFill>
                            <a:schemeClr val="dk2"/>
                          </a:solidFill>
                        </a:rPr>
                        <a:t>onEvent</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F4CCCC"/>
                    </a:solidFill>
                  </a:tcPr>
                </a:tc>
                <a:tc>
                  <a:txBody>
                    <a:bodyPr/>
                    <a:lstStyle/>
                    <a:p>
                      <a:pPr lvl="0" rtl="0">
                        <a:spcBef>
                          <a:spcPts val="0"/>
                        </a:spcBef>
                        <a:buNone/>
                      </a:pPr>
                      <a:r>
                        <a:rPr lang="en-US" sz="1700">
                          <a:solidFill>
                            <a:schemeClr val="dk2"/>
                          </a:solidFill>
                        </a:rPr>
                        <a:t>onStop</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F4CCCC"/>
                    </a:solidFill>
                  </a:tcPr>
                </a:tc>
                <a:tc>
                  <a:txBody>
                    <a:bodyPr/>
                    <a:lstStyle/>
                    <a:p>
                      <a:pPr lvl="0" rtl="0">
                        <a:spcBef>
                          <a:spcPts val="0"/>
                        </a:spcBef>
                        <a:buNone/>
                      </a:pPr>
                      <a:r>
                        <a:rPr lang="en-US" sz="1700">
                          <a:solidFill>
                            <a:schemeClr val="dk2"/>
                          </a:solidFill>
                        </a:rPr>
                        <a:t>即時</a:t>
                      </a:r>
                      <a:r>
                        <a:rPr lang="en-US" sz="1300">
                          <a:solidFill>
                            <a:schemeClr val="dk2"/>
                          </a:solidFill>
                        </a:rPr>
                        <a:t>(</a:t>
                      </a:r>
                      <a:r>
                        <a:rPr lang="en-US" sz="1300">
                          <a:solidFill>
                            <a:srgbClr val="44546A"/>
                          </a:solidFill>
                        </a:rPr>
                        <a:t>punctual)</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CFE2F3"/>
                    </a:solidFill>
                  </a:tcPr>
                </a:tc>
                <a:tc>
                  <a:txBody>
                    <a:bodyPr/>
                    <a:lstStyle/>
                    <a:p>
                      <a:pPr lvl="0" rtl="0">
                        <a:spcBef>
                          <a:spcPts val="0"/>
                        </a:spcBef>
                        <a:buNone/>
                      </a:pPr>
                      <a:r>
                        <a:rPr lang="en-US" sz="1700" dirty="0" err="1">
                          <a:solidFill>
                            <a:schemeClr val="dk2"/>
                          </a:solidFill>
                        </a:rPr>
                        <a:t>onStopped</a:t>
                      </a:r>
                      <a:endParaRPr lang="en-US" sz="1700" dirty="0">
                        <a:solidFill>
                          <a:schemeClr val="dk2"/>
                        </a:solidFill>
                      </a:endParaRP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CFE2F3"/>
                    </a:solidFill>
                  </a:tcPr>
                </a:tc>
              </a:tr>
            </a:tbl>
          </a:graphicData>
        </a:graphic>
      </p:graphicFrame>
      <p:pic>
        <p:nvPicPr>
          <p:cNvPr id="659" name="Shape 659"/>
          <p:cNvPicPr preferRelativeResize="0"/>
          <p:nvPr/>
        </p:nvPicPr>
        <p:blipFill>
          <a:blip r:embed="rId3">
            <a:alphaModFix/>
          </a:blip>
          <a:stretch>
            <a:fillRect/>
          </a:stretch>
        </p:blipFill>
        <p:spPr>
          <a:xfrm>
            <a:off x="2012705" y="5766566"/>
            <a:ext cx="497690" cy="437360"/>
          </a:xfrm>
          <a:prstGeom prst="rect">
            <a:avLst/>
          </a:prstGeom>
          <a:noFill/>
          <a:ln>
            <a:noFill/>
          </a:ln>
        </p:spPr>
      </p:pic>
      <p:pic>
        <p:nvPicPr>
          <p:cNvPr id="660" name="Shape 660"/>
          <p:cNvPicPr preferRelativeResize="0"/>
          <p:nvPr/>
        </p:nvPicPr>
        <p:blipFill>
          <a:blip r:embed="rId3">
            <a:alphaModFix/>
          </a:blip>
          <a:stretch>
            <a:fillRect/>
          </a:stretch>
        </p:blipFill>
        <p:spPr>
          <a:xfrm>
            <a:off x="3895292" y="5774116"/>
            <a:ext cx="490150" cy="422278"/>
          </a:xfrm>
          <a:prstGeom prst="rect">
            <a:avLst/>
          </a:prstGeom>
          <a:noFill/>
          <a:ln>
            <a:noFill/>
          </a:ln>
        </p:spPr>
      </p:pic>
      <p:pic>
        <p:nvPicPr>
          <p:cNvPr id="661" name="Shape 661"/>
          <p:cNvPicPr preferRelativeResize="0"/>
          <p:nvPr/>
        </p:nvPicPr>
        <p:blipFill>
          <a:blip r:embed="rId3">
            <a:alphaModFix/>
          </a:blip>
          <a:stretch>
            <a:fillRect/>
          </a:stretch>
        </p:blipFill>
        <p:spPr>
          <a:xfrm>
            <a:off x="5770332" y="5759026"/>
            <a:ext cx="475068" cy="414738"/>
          </a:xfrm>
          <a:prstGeom prst="rect">
            <a:avLst/>
          </a:prstGeom>
          <a:noFill/>
          <a:ln>
            <a:noFill/>
          </a:ln>
        </p:spPr>
      </p:pic>
      <p:pic>
        <p:nvPicPr>
          <p:cNvPr id="662" name="Shape 662"/>
          <p:cNvPicPr preferRelativeResize="0"/>
          <p:nvPr/>
        </p:nvPicPr>
        <p:blipFill>
          <a:blip r:embed="rId3">
            <a:alphaModFix/>
          </a:blip>
          <a:stretch>
            <a:fillRect/>
          </a:stretch>
        </p:blipFill>
        <p:spPr>
          <a:xfrm>
            <a:off x="9473244" y="5785420"/>
            <a:ext cx="505231" cy="399656"/>
          </a:xfrm>
          <a:prstGeom prst="rect">
            <a:avLst/>
          </a:prstGeom>
          <a:noFill/>
          <a:ln>
            <a:noFill/>
          </a:ln>
        </p:spPr>
      </p:pic>
      <p:pic>
        <p:nvPicPr>
          <p:cNvPr id="663" name="Shape 663"/>
          <p:cNvPicPr preferRelativeResize="0"/>
          <p:nvPr/>
        </p:nvPicPr>
        <p:blipFill>
          <a:blip r:embed="rId3">
            <a:alphaModFix/>
          </a:blip>
          <a:stretch>
            <a:fillRect/>
          </a:stretch>
        </p:blipFill>
        <p:spPr>
          <a:xfrm>
            <a:off x="7606705" y="5785417"/>
            <a:ext cx="505231" cy="399656"/>
          </a:xfrm>
          <a:prstGeom prst="rect">
            <a:avLst/>
          </a:prstGeom>
          <a:noFill/>
          <a:ln>
            <a:noFill/>
          </a:ln>
        </p:spPr>
      </p:pic>
      <p:pic>
        <p:nvPicPr>
          <p:cNvPr id="664" name="Shape 664"/>
          <p:cNvPicPr preferRelativeResize="0"/>
          <p:nvPr/>
        </p:nvPicPr>
        <p:blipFill>
          <a:blip r:embed="rId3">
            <a:alphaModFix/>
          </a:blip>
          <a:stretch>
            <a:fillRect/>
          </a:stretch>
        </p:blipFill>
        <p:spPr>
          <a:xfrm>
            <a:off x="1906259" y="3432775"/>
            <a:ext cx="490150" cy="422278"/>
          </a:xfrm>
          <a:prstGeom prst="rect">
            <a:avLst/>
          </a:prstGeom>
          <a:noFill/>
          <a:ln>
            <a:noFill/>
          </a:ln>
        </p:spPr>
      </p:pic>
      <p:pic>
        <p:nvPicPr>
          <p:cNvPr id="665" name="Shape 665"/>
          <p:cNvPicPr preferRelativeResize="0"/>
          <p:nvPr/>
        </p:nvPicPr>
        <p:blipFill>
          <a:blip r:embed="rId3">
            <a:alphaModFix/>
          </a:blip>
          <a:stretch>
            <a:fillRect/>
          </a:stretch>
        </p:blipFill>
        <p:spPr>
          <a:xfrm>
            <a:off x="2426000" y="3444085"/>
            <a:ext cx="505231" cy="399656"/>
          </a:xfrm>
          <a:prstGeom prst="rect">
            <a:avLst/>
          </a:prstGeom>
          <a:noFill/>
          <a:ln>
            <a:noFill/>
          </a:ln>
        </p:spPr>
      </p:pic>
      <p:pic>
        <p:nvPicPr>
          <p:cNvPr id="666" name="Shape 666"/>
          <p:cNvPicPr preferRelativeResize="0"/>
          <p:nvPr/>
        </p:nvPicPr>
        <p:blipFill>
          <a:blip r:embed="rId3">
            <a:alphaModFix/>
          </a:blip>
          <a:stretch>
            <a:fillRect/>
          </a:stretch>
        </p:blipFill>
        <p:spPr>
          <a:xfrm>
            <a:off x="4264478" y="3428323"/>
            <a:ext cx="506830" cy="423615"/>
          </a:xfrm>
          <a:prstGeom prst="rect">
            <a:avLst/>
          </a:prstGeom>
          <a:noFill/>
          <a:ln>
            <a:noFill/>
          </a:ln>
        </p:spPr>
      </p:pic>
      <p:pic>
        <p:nvPicPr>
          <p:cNvPr id="667" name="Shape 667"/>
          <p:cNvPicPr preferRelativeResize="0"/>
          <p:nvPr/>
        </p:nvPicPr>
        <p:blipFill>
          <a:blip r:embed="rId3">
            <a:alphaModFix/>
          </a:blip>
          <a:stretch>
            <a:fillRect/>
          </a:stretch>
        </p:blipFill>
        <p:spPr>
          <a:xfrm>
            <a:off x="4787016" y="3435886"/>
            <a:ext cx="514395" cy="408486"/>
          </a:xfrm>
          <a:prstGeom prst="rect">
            <a:avLst/>
          </a:prstGeom>
          <a:noFill/>
          <a:ln>
            <a:noFill/>
          </a:ln>
        </p:spPr>
      </p:pic>
      <p:pic>
        <p:nvPicPr>
          <p:cNvPr id="668" name="Shape 668"/>
          <p:cNvPicPr preferRelativeResize="0"/>
          <p:nvPr/>
        </p:nvPicPr>
        <p:blipFill>
          <a:blip r:embed="rId3">
            <a:alphaModFix/>
          </a:blip>
          <a:stretch>
            <a:fillRect/>
          </a:stretch>
        </p:blipFill>
        <p:spPr>
          <a:xfrm>
            <a:off x="7106583" y="3443443"/>
            <a:ext cx="514395" cy="400921"/>
          </a:xfrm>
          <a:prstGeom prst="rect">
            <a:avLst/>
          </a:prstGeom>
          <a:noFill/>
          <a:ln>
            <a:noFill/>
          </a:ln>
        </p:spPr>
      </p:pic>
      <p:pic>
        <p:nvPicPr>
          <p:cNvPr id="669" name="Shape 669"/>
          <p:cNvPicPr preferRelativeResize="0"/>
          <p:nvPr/>
        </p:nvPicPr>
        <p:blipFill>
          <a:blip r:embed="rId3">
            <a:alphaModFix/>
          </a:blip>
          <a:stretch>
            <a:fillRect/>
          </a:stretch>
        </p:blipFill>
        <p:spPr>
          <a:xfrm>
            <a:off x="6576473" y="3435884"/>
            <a:ext cx="484136" cy="416050"/>
          </a:xfrm>
          <a:prstGeom prst="rect">
            <a:avLst/>
          </a:prstGeom>
          <a:noFill/>
          <a:ln>
            <a:noFill/>
          </a:ln>
        </p:spPr>
      </p:pic>
      <p:pic>
        <p:nvPicPr>
          <p:cNvPr id="670" name="Shape 670"/>
          <p:cNvPicPr preferRelativeResize="0"/>
          <p:nvPr/>
        </p:nvPicPr>
        <p:blipFill>
          <a:blip r:embed="rId3">
            <a:alphaModFix/>
          </a:blip>
          <a:stretch>
            <a:fillRect/>
          </a:stretch>
        </p:blipFill>
        <p:spPr>
          <a:xfrm>
            <a:off x="8952424" y="3439674"/>
            <a:ext cx="476571" cy="400921"/>
          </a:xfrm>
          <a:prstGeom prst="rect">
            <a:avLst/>
          </a:prstGeom>
          <a:noFill/>
          <a:ln>
            <a:noFill/>
          </a:ln>
        </p:spPr>
      </p:pic>
      <p:pic>
        <p:nvPicPr>
          <p:cNvPr id="671" name="Shape 671"/>
          <p:cNvPicPr preferRelativeResize="0"/>
          <p:nvPr/>
        </p:nvPicPr>
        <p:blipFill>
          <a:blip r:embed="rId3">
            <a:alphaModFix/>
          </a:blip>
          <a:stretch>
            <a:fillRect/>
          </a:stretch>
        </p:blipFill>
        <p:spPr>
          <a:xfrm>
            <a:off x="9458988" y="3439673"/>
            <a:ext cx="506830" cy="400921"/>
          </a:xfrm>
          <a:prstGeom prst="rect">
            <a:avLst/>
          </a:prstGeom>
          <a:noFill/>
          <a:ln>
            <a:noFill/>
          </a:ln>
        </p:spPr>
      </p:pic>
      <p:pic>
        <p:nvPicPr>
          <p:cNvPr id="672" name="Shape 672"/>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673" name="Shape 673"/>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7253328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入出力の記号の意味（2/2）</a:t>
            </a:r>
          </a:p>
        </p:txBody>
      </p:sp>
      <p:sp>
        <p:nvSpPr>
          <p:cNvPr id="679" name="Shape 679"/>
          <p:cNvSpPr txBox="1">
            <a:spLocks noGrp="1"/>
          </p:cNvSpPr>
          <p:nvPr>
            <p:ph type="body" idx="1"/>
          </p:nvPr>
        </p:nvSpPr>
        <p:spPr>
          <a:xfrm>
            <a:off x="1518271" y="1655146"/>
            <a:ext cx="8815800" cy="5430599"/>
          </a:xfrm>
          <a:prstGeom prst="rect">
            <a:avLst/>
          </a:prstGeom>
          <a:noFill/>
          <a:ln>
            <a:noFill/>
          </a:ln>
        </p:spPr>
        <p:txBody>
          <a:bodyPr lIns="25450" tIns="25450" rIns="25450" bIns="25450" anchor="t" anchorCtr="0">
            <a:noAutofit/>
          </a:bodyPr>
          <a:lstStyle/>
          <a:p>
            <a:pPr marL="0" indent="-50800">
              <a:lnSpc>
                <a:spcPct val="115000"/>
              </a:lnSpc>
              <a:spcBef>
                <a:spcPts val="0"/>
              </a:spcBef>
              <a:buClr>
                <a:schemeClr val="dk1"/>
              </a:buClr>
              <a:buSzPct val="47058"/>
              <a:buNone/>
            </a:pPr>
            <a:r>
              <a:rPr lang="en-US" dirty="0" err="1">
                <a:solidFill>
                  <a:srgbClr val="00B0F0"/>
                </a:solidFill>
              </a:rPr>
              <a:t>onStart</a:t>
            </a:r>
            <a:r>
              <a:rPr lang="en-US" dirty="0" err="1" smtClean="0">
                <a:solidFill>
                  <a:srgbClr val="00B0F0"/>
                </a:solidFill>
              </a:rPr>
              <a:t>入力</a:t>
            </a:r>
            <a:r>
              <a:rPr lang="en-US" altLang="ja-JP" dirty="0" smtClean="0"/>
              <a:t>…</a:t>
            </a:r>
            <a:r>
              <a:rPr lang="ja-JP" altLang="en-US" dirty="0"/>
              <a:t>ボックスの開始</a:t>
            </a:r>
          </a:p>
          <a:p>
            <a:pPr marL="0" indent="-50800">
              <a:lnSpc>
                <a:spcPct val="115000"/>
              </a:lnSpc>
              <a:spcBef>
                <a:spcPts val="0"/>
              </a:spcBef>
              <a:buClr>
                <a:schemeClr val="dk1"/>
              </a:buClr>
              <a:buSzPct val="47058"/>
              <a:buNone/>
            </a:pPr>
            <a:r>
              <a:rPr lang="ja-JP" altLang="en-US" dirty="0"/>
              <a:t>　</a:t>
            </a:r>
            <a:r>
              <a:rPr lang="ja-JP" altLang="en-US" dirty="0" smtClean="0"/>
              <a:t>この</a:t>
            </a:r>
            <a:r>
              <a:rPr lang="ja-JP" altLang="en-US" dirty="0"/>
              <a:t>入力にシグナルが送られると、ボックスは開始状態になります。</a:t>
            </a:r>
          </a:p>
          <a:p>
            <a:pPr marL="0" indent="-50800">
              <a:lnSpc>
                <a:spcPct val="115000"/>
              </a:lnSpc>
              <a:spcBef>
                <a:spcPts val="0"/>
              </a:spcBef>
              <a:buClr>
                <a:schemeClr val="dk1"/>
              </a:buClr>
              <a:buSzPct val="47058"/>
              <a:buNone/>
            </a:pPr>
            <a:r>
              <a:rPr lang="ja-JP" altLang="en-US" dirty="0" smtClean="0"/>
              <a:t>　開始</a:t>
            </a:r>
            <a:r>
              <a:rPr lang="ja-JP" altLang="en-US" dirty="0"/>
              <a:t>状態での振る舞いはボックスの種類により異なります。</a:t>
            </a:r>
            <a:endParaRPr lang="en-US" dirty="0" smtClean="0">
              <a:solidFill>
                <a:srgbClr val="44546A"/>
              </a:solidFill>
            </a:endParaRPr>
          </a:p>
          <a:p>
            <a:pPr marL="0" lvl="0" indent="-50800" rtl="0">
              <a:lnSpc>
                <a:spcPct val="115000"/>
              </a:lnSpc>
              <a:spcBef>
                <a:spcPts val="0"/>
              </a:spcBef>
              <a:buClr>
                <a:schemeClr val="dk1"/>
              </a:buClr>
              <a:buSzPct val="47058"/>
              <a:buFont typeface="Arial"/>
              <a:buNone/>
            </a:pPr>
            <a:endParaRPr dirty="0" smtClean="0">
              <a:solidFill>
                <a:srgbClr val="44546A"/>
              </a:solidFill>
            </a:endParaRPr>
          </a:p>
          <a:p>
            <a:pPr marL="0" indent="-50800">
              <a:lnSpc>
                <a:spcPct val="115000"/>
              </a:lnSpc>
              <a:spcBef>
                <a:spcPts val="0"/>
              </a:spcBef>
              <a:buClr>
                <a:schemeClr val="dk1"/>
              </a:buClr>
              <a:buSzPct val="47058"/>
              <a:buNone/>
            </a:pPr>
            <a:r>
              <a:rPr lang="en-US" dirty="0" err="1" smtClean="0">
                <a:solidFill>
                  <a:srgbClr val="00B0F0"/>
                </a:solidFill>
              </a:rPr>
              <a:t>onStop入力</a:t>
            </a:r>
            <a:r>
              <a:rPr lang="en-US" altLang="ja-JP" dirty="0" smtClean="0"/>
              <a:t>…</a:t>
            </a:r>
            <a:r>
              <a:rPr lang="ja-JP" altLang="en-US" dirty="0"/>
              <a:t>ボックスの停止</a:t>
            </a:r>
          </a:p>
          <a:p>
            <a:pPr marL="0" indent="-50800">
              <a:lnSpc>
                <a:spcPct val="115000"/>
              </a:lnSpc>
              <a:spcBef>
                <a:spcPts val="0"/>
              </a:spcBef>
              <a:buClr>
                <a:schemeClr val="dk1"/>
              </a:buClr>
              <a:buSzPct val="47058"/>
              <a:buNone/>
            </a:pPr>
            <a:r>
              <a:rPr lang="ja-JP" altLang="en-US" dirty="0" smtClean="0"/>
              <a:t>　この</a:t>
            </a:r>
            <a:r>
              <a:rPr lang="ja-JP" altLang="en-US" dirty="0"/>
              <a:t>入力にシグナルが送られると、ボックスは停止状態になります。</a:t>
            </a:r>
            <a:endParaRPr lang="en-US" dirty="0">
              <a:solidFill>
                <a:srgbClr val="44546A"/>
              </a:solidFill>
            </a:endParaRPr>
          </a:p>
          <a:p>
            <a:pPr marL="0" lvl="0" indent="-50800" rtl="0">
              <a:lnSpc>
                <a:spcPct val="115000"/>
              </a:lnSpc>
              <a:spcBef>
                <a:spcPts val="0"/>
              </a:spcBef>
              <a:buClr>
                <a:schemeClr val="dk1"/>
              </a:buClr>
              <a:buSzPct val="47058"/>
              <a:buFont typeface="Arial"/>
              <a:buNone/>
            </a:pPr>
            <a:endParaRPr dirty="0">
              <a:solidFill>
                <a:srgbClr val="44546A"/>
              </a:solidFill>
            </a:endParaRPr>
          </a:p>
          <a:p>
            <a:pPr marL="0" indent="-50800">
              <a:lnSpc>
                <a:spcPct val="115000"/>
              </a:lnSpc>
              <a:spcBef>
                <a:spcPts val="0"/>
              </a:spcBef>
              <a:buClr>
                <a:schemeClr val="dk1"/>
              </a:buClr>
              <a:buSzPct val="47058"/>
              <a:buNone/>
            </a:pPr>
            <a:r>
              <a:rPr lang="en-US" dirty="0" err="1">
                <a:solidFill>
                  <a:srgbClr val="00B0F0"/>
                </a:solidFill>
              </a:rPr>
              <a:t>onEvent</a:t>
            </a:r>
            <a:r>
              <a:rPr lang="en-US" dirty="0" err="1" smtClean="0">
                <a:solidFill>
                  <a:srgbClr val="00B0F0"/>
                </a:solidFill>
              </a:rPr>
              <a:t>入力</a:t>
            </a:r>
            <a:r>
              <a:rPr lang="en-US" altLang="ja-JP" dirty="0" smtClean="0"/>
              <a:t>…</a:t>
            </a:r>
            <a:r>
              <a:rPr lang="ja-JP" altLang="en-US" dirty="0"/>
              <a:t>開始</a:t>
            </a:r>
            <a:r>
              <a:rPr lang="en-US" altLang="ja-JP" dirty="0"/>
              <a:t>/</a:t>
            </a:r>
            <a:r>
              <a:rPr lang="ja-JP" altLang="en-US" dirty="0"/>
              <a:t>停止以外の入力</a:t>
            </a:r>
          </a:p>
          <a:p>
            <a:pPr marL="0" indent="-50800">
              <a:lnSpc>
                <a:spcPct val="115000"/>
              </a:lnSpc>
              <a:spcBef>
                <a:spcPts val="0"/>
              </a:spcBef>
              <a:buClr>
                <a:schemeClr val="dk1"/>
              </a:buClr>
              <a:buSzPct val="47058"/>
              <a:buNone/>
            </a:pPr>
            <a:r>
              <a:rPr lang="ja-JP" altLang="en-US" dirty="0"/>
              <a:t>　</a:t>
            </a:r>
            <a:r>
              <a:rPr lang="ja-JP" altLang="en-US" dirty="0" smtClean="0"/>
              <a:t>ボックスにより</a:t>
            </a:r>
            <a:r>
              <a:rPr lang="ja-JP" altLang="en-US" dirty="0"/>
              <a:t>この入力に対する挙動は異なります。</a:t>
            </a:r>
            <a:endParaRPr lang="en-US" dirty="0" smtClean="0">
              <a:solidFill>
                <a:srgbClr val="44546A"/>
              </a:solidFill>
            </a:endParaRPr>
          </a:p>
          <a:p>
            <a:pPr marL="0" lvl="0" indent="-50800" rtl="0">
              <a:lnSpc>
                <a:spcPct val="115000"/>
              </a:lnSpc>
              <a:spcBef>
                <a:spcPts val="0"/>
              </a:spcBef>
              <a:buClr>
                <a:schemeClr val="dk1"/>
              </a:buClr>
              <a:buSzPct val="47058"/>
              <a:buFont typeface="Arial"/>
              <a:buNone/>
            </a:pPr>
            <a:endParaRPr dirty="0">
              <a:solidFill>
                <a:srgbClr val="44546A"/>
              </a:solidFill>
            </a:endParaRPr>
          </a:p>
          <a:p>
            <a:pPr marL="0" indent="-50800">
              <a:lnSpc>
                <a:spcPct val="115000"/>
              </a:lnSpc>
              <a:spcBef>
                <a:spcPts val="0"/>
              </a:spcBef>
              <a:buClr>
                <a:schemeClr val="dk1"/>
              </a:buClr>
              <a:buSzPct val="47058"/>
              <a:buNone/>
            </a:pPr>
            <a:r>
              <a:rPr lang="en-US" dirty="0" err="1">
                <a:solidFill>
                  <a:srgbClr val="00B0F0"/>
                </a:solidFill>
              </a:rPr>
              <a:t>onStopped</a:t>
            </a:r>
            <a:r>
              <a:rPr lang="en-US" dirty="0" err="1" smtClean="0">
                <a:solidFill>
                  <a:srgbClr val="00B0F0"/>
                </a:solidFill>
              </a:rPr>
              <a:t>出力</a:t>
            </a:r>
            <a:r>
              <a:rPr lang="en-US" altLang="ja-JP" dirty="0" smtClean="0"/>
              <a:t>…</a:t>
            </a:r>
            <a:r>
              <a:rPr lang="ja-JP" altLang="en-US" dirty="0"/>
              <a:t>ボックスの停止</a:t>
            </a:r>
          </a:p>
          <a:p>
            <a:pPr marL="0" indent="-50800">
              <a:lnSpc>
                <a:spcPct val="115000"/>
              </a:lnSpc>
              <a:spcBef>
                <a:spcPts val="0"/>
              </a:spcBef>
              <a:buClr>
                <a:schemeClr val="dk1"/>
              </a:buClr>
              <a:buSzPct val="47058"/>
              <a:buNone/>
            </a:pPr>
            <a:r>
              <a:rPr lang="ja-JP" altLang="en-US" dirty="0" smtClean="0"/>
              <a:t>　この</a:t>
            </a:r>
            <a:r>
              <a:rPr lang="ja-JP" altLang="en-US" dirty="0"/>
              <a:t>出力からシグナルが送られた場合、ボックスが停止したことを意味します。</a:t>
            </a:r>
            <a:endParaRPr lang="en-US" dirty="0">
              <a:solidFill>
                <a:srgbClr val="44546A"/>
              </a:solidFill>
            </a:endParaRPr>
          </a:p>
          <a:p>
            <a:pPr marL="0" lvl="0" indent="-50800" rtl="0">
              <a:lnSpc>
                <a:spcPct val="115000"/>
              </a:lnSpc>
              <a:spcBef>
                <a:spcPts val="0"/>
              </a:spcBef>
              <a:buClr>
                <a:schemeClr val="dk1"/>
              </a:buClr>
              <a:buSzPct val="47058"/>
              <a:buFont typeface="Arial"/>
              <a:buNone/>
            </a:pPr>
            <a:endParaRPr dirty="0">
              <a:solidFill>
                <a:srgbClr val="44546A"/>
              </a:solidFill>
            </a:endParaRPr>
          </a:p>
          <a:p>
            <a:pPr marL="0" indent="-50800">
              <a:lnSpc>
                <a:spcPct val="115000"/>
              </a:lnSpc>
              <a:spcBef>
                <a:spcPts val="0"/>
              </a:spcBef>
              <a:buClr>
                <a:schemeClr val="dk1"/>
              </a:buClr>
              <a:buSzPct val="47058"/>
              <a:buNone/>
            </a:pPr>
            <a:r>
              <a:rPr lang="en-US" dirty="0">
                <a:solidFill>
                  <a:srgbClr val="00B0F0"/>
                </a:solidFill>
              </a:rPr>
              <a:t>即時(punctual)</a:t>
            </a:r>
            <a:r>
              <a:rPr lang="en-US" dirty="0" smtClean="0">
                <a:solidFill>
                  <a:srgbClr val="00B0F0"/>
                </a:solidFill>
              </a:rPr>
              <a:t>出力</a:t>
            </a:r>
            <a:r>
              <a:rPr lang="en-US" altLang="ja-JP" dirty="0" smtClean="0"/>
              <a:t>…</a:t>
            </a:r>
            <a:r>
              <a:rPr lang="ja-JP" altLang="en-US" dirty="0"/>
              <a:t>ボックスからの出力</a:t>
            </a:r>
          </a:p>
          <a:p>
            <a:pPr marL="0" indent="-50800">
              <a:lnSpc>
                <a:spcPct val="115000"/>
              </a:lnSpc>
              <a:spcBef>
                <a:spcPts val="0"/>
              </a:spcBef>
              <a:buClr>
                <a:schemeClr val="dk1"/>
              </a:buClr>
              <a:buSzPct val="47058"/>
              <a:buNone/>
            </a:pPr>
            <a:r>
              <a:rPr lang="ja-JP" altLang="en-US" dirty="0" smtClean="0"/>
              <a:t>　ボックス</a:t>
            </a:r>
            <a:r>
              <a:rPr lang="ja-JP" altLang="en-US" dirty="0"/>
              <a:t>によりこの出力の意味は異なります。</a:t>
            </a:r>
            <a:endParaRPr lang="en-US" dirty="0" smtClean="0">
              <a:solidFill>
                <a:srgbClr val="44546A"/>
              </a:solidFill>
            </a:endParaRPr>
          </a:p>
          <a:p>
            <a:pPr marL="0" lvl="0" indent="-50800" rtl="0">
              <a:lnSpc>
                <a:spcPct val="115000"/>
              </a:lnSpc>
              <a:spcBef>
                <a:spcPts val="0"/>
              </a:spcBef>
              <a:buClr>
                <a:schemeClr val="dk1"/>
              </a:buClr>
              <a:buSzPct val="47058"/>
              <a:buFont typeface="Arial"/>
              <a:buNone/>
            </a:pPr>
            <a:endParaRPr dirty="0" smtClean="0">
              <a:solidFill>
                <a:srgbClr val="44546A"/>
              </a:solidFill>
            </a:endParaRPr>
          </a:p>
          <a:p>
            <a:pPr marL="0" indent="-50800">
              <a:lnSpc>
                <a:spcPct val="115000"/>
              </a:lnSpc>
              <a:spcBef>
                <a:spcPts val="0"/>
              </a:spcBef>
              <a:buClr>
                <a:schemeClr val="dk1"/>
              </a:buClr>
              <a:buSzPct val="47058"/>
              <a:buNone/>
            </a:pPr>
            <a:r>
              <a:rPr lang="ja-JP" altLang="en-US" dirty="0" smtClean="0"/>
              <a:t>基本的</a:t>
            </a:r>
            <a:r>
              <a:rPr lang="ja-JP" altLang="en-US" dirty="0"/>
              <a:t>にボックス</a:t>
            </a:r>
            <a:r>
              <a:rPr lang="ja-JP" altLang="en-US" dirty="0" smtClean="0"/>
              <a:t>は</a:t>
            </a:r>
            <a:r>
              <a:rPr lang="en-US" dirty="0" smtClean="0">
                <a:solidFill>
                  <a:srgbClr val="00B0F0"/>
                </a:solidFill>
              </a:rPr>
              <a:t>「</a:t>
            </a:r>
            <a:r>
              <a:rPr lang="en-US" dirty="0" err="1">
                <a:solidFill>
                  <a:srgbClr val="00B0F0"/>
                </a:solidFill>
              </a:rPr>
              <a:t>onStop入力にシグナルが入力された時</a:t>
            </a:r>
            <a:r>
              <a:rPr lang="en-US" dirty="0" smtClean="0">
                <a:solidFill>
                  <a:srgbClr val="00B0F0"/>
                </a:solidFill>
              </a:rPr>
              <a:t>」</a:t>
            </a:r>
            <a:r>
              <a:rPr lang="ja-JP" altLang="en-US" dirty="0" smtClean="0"/>
              <a:t>か</a:t>
            </a:r>
            <a:endParaRPr lang="en-US" dirty="0">
              <a:solidFill>
                <a:srgbClr val="44546A"/>
              </a:solidFill>
            </a:endParaRPr>
          </a:p>
          <a:p>
            <a:pPr marL="0" indent="-50800">
              <a:lnSpc>
                <a:spcPct val="115000"/>
              </a:lnSpc>
              <a:spcBef>
                <a:spcPts val="0"/>
              </a:spcBef>
              <a:buClr>
                <a:schemeClr val="dk1"/>
              </a:buClr>
              <a:buSzPct val="47058"/>
              <a:buNone/>
            </a:pPr>
            <a:r>
              <a:rPr lang="en-US" dirty="0">
                <a:solidFill>
                  <a:srgbClr val="00B0F0"/>
                </a:solidFill>
              </a:rPr>
              <a:t>「</a:t>
            </a:r>
            <a:r>
              <a:rPr lang="en-US" dirty="0" err="1">
                <a:solidFill>
                  <a:srgbClr val="00B0F0"/>
                </a:solidFill>
              </a:rPr>
              <a:t>onStopped出力からシグナルが出力された時</a:t>
            </a:r>
            <a:r>
              <a:rPr lang="en-US" dirty="0" smtClean="0">
                <a:solidFill>
                  <a:srgbClr val="00B0F0"/>
                </a:solidFill>
              </a:rPr>
              <a:t>」</a:t>
            </a:r>
            <a:r>
              <a:rPr lang="ja-JP" altLang="en-US" dirty="0" smtClean="0"/>
              <a:t>に</a:t>
            </a:r>
            <a:r>
              <a:rPr lang="ja-JP" altLang="en-US" dirty="0"/>
              <a:t>終了します。</a:t>
            </a:r>
            <a:endParaRPr lang="en-US" dirty="0">
              <a:solidFill>
                <a:srgbClr val="44546A"/>
              </a:solidFill>
            </a:endParaRPr>
          </a:p>
        </p:txBody>
      </p:sp>
      <p:sp>
        <p:nvSpPr>
          <p:cNvPr id="680" name="Shape 680"/>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dirty="0" err="1">
                <a:solidFill>
                  <a:schemeClr val="lt1"/>
                </a:solidFill>
              </a:rPr>
              <a:t>Boxの死活処理を知ろう</a:t>
            </a:r>
            <a:endParaRPr lang="en-US" dirty="0">
              <a:solidFill>
                <a:schemeClr val="lt1"/>
              </a:solidFill>
            </a:endParaRPr>
          </a:p>
        </p:txBody>
      </p:sp>
      <p:sp>
        <p:nvSpPr>
          <p:cNvPr id="681" name="Shape 681"/>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58</a:t>
            </a:fld>
            <a:endParaRPr lang="en-US"/>
          </a:p>
        </p:txBody>
      </p:sp>
      <p:pic>
        <p:nvPicPr>
          <p:cNvPr id="682" name="Shape 682"/>
          <p:cNvPicPr preferRelativeResize="0"/>
          <p:nvPr/>
        </p:nvPicPr>
        <p:blipFill>
          <a:blip r:embed="rId3">
            <a:alphaModFix/>
          </a:blip>
          <a:stretch>
            <a:fillRect/>
          </a:stretch>
        </p:blipFill>
        <p:spPr>
          <a:xfrm>
            <a:off x="566897" y="1874833"/>
            <a:ext cx="649753" cy="570993"/>
          </a:xfrm>
          <a:prstGeom prst="rect">
            <a:avLst/>
          </a:prstGeom>
          <a:noFill/>
          <a:ln>
            <a:noFill/>
          </a:ln>
        </p:spPr>
      </p:pic>
      <p:pic>
        <p:nvPicPr>
          <p:cNvPr id="683" name="Shape 683"/>
          <p:cNvPicPr preferRelativeResize="0"/>
          <p:nvPr/>
        </p:nvPicPr>
        <p:blipFill>
          <a:blip r:embed="rId3">
            <a:alphaModFix/>
          </a:blip>
          <a:stretch>
            <a:fillRect/>
          </a:stretch>
        </p:blipFill>
        <p:spPr>
          <a:xfrm>
            <a:off x="571821" y="3706016"/>
            <a:ext cx="639908" cy="551303"/>
          </a:xfrm>
          <a:prstGeom prst="rect">
            <a:avLst/>
          </a:prstGeom>
          <a:noFill/>
          <a:ln>
            <a:noFill/>
          </a:ln>
        </p:spPr>
      </p:pic>
      <p:pic>
        <p:nvPicPr>
          <p:cNvPr id="684" name="Shape 684"/>
          <p:cNvPicPr preferRelativeResize="0"/>
          <p:nvPr/>
        </p:nvPicPr>
        <p:blipFill>
          <a:blip r:embed="rId3">
            <a:alphaModFix/>
          </a:blip>
          <a:stretch>
            <a:fillRect/>
          </a:stretch>
        </p:blipFill>
        <p:spPr>
          <a:xfrm>
            <a:off x="581660" y="2821342"/>
            <a:ext cx="620218" cy="541459"/>
          </a:xfrm>
          <a:prstGeom prst="rect">
            <a:avLst/>
          </a:prstGeom>
          <a:noFill/>
          <a:ln>
            <a:noFill/>
          </a:ln>
        </p:spPr>
      </p:pic>
      <p:pic>
        <p:nvPicPr>
          <p:cNvPr id="685" name="Shape 685"/>
          <p:cNvPicPr preferRelativeResize="0"/>
          <p:nvPr/>
        </p:nvPicPr>
        <p:blipFill>
          <a:blip r:embed="rId3">
            <a:alphaModFix/>
          </a:blip>
          <a:stretch>
            <a:fillRect/>
          </a:stretch>
        </p:blipFill>
        <p:spPr>
          <a:xfrm>
            <a:off x="561975" y="4626535"/>
            <a:ext cx="659597" cy="521769"/>
          </a:xfrm>
          <a:prstGeom prst="rect">
            <a:avLst/>
          </a:prstGeom>
          <a:noFill/>
          <a:ln>
            <a:noFill/>
          </a:ln>
        </p:spPr>
      </p:pic>
      <p:pic>
        <p:nvPicPr>
          <p:cNvPr id="686" name="Shape 686"/>
          <p:cNvPicPr preferRelativeResize="0"/>
          <p:nvPr/>
        </p:nvPicPr>
        <p:blipFill>
          <a:blip r:embed="rId3">
            <a:alphaModFix/>
          </a:blip>
          <a:stretch>
            <a:fillRect/>
          </a:stretch>
        </p:blipFill>
        <p:spPr>
          <a:xfrm>
            <a:off x="561968" y="5517516"/>
            <a:ext cx="659597" cy="521769"/>
          </a:xfrm>
          <a:prstGeom prst="rect">
            <a:avLst/>
          </a:prstGeom>
          <a:noFill/>
          <a:ln>
            <a:noFill/>
          </a:ln>
        </p:spPr>
      </p:pic>
      <p:pic>
        <p:nvPicPr>
          <p:cNvPr id="687" name="Shape 687"/>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688" name="Shape 688"/>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2131852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例題</a:t>
            </a:r>
          </a:p>
        </p:txBody>
      </p:sp>
      <p:sp>
        <p:nvSpPr>
          <p:cNvPr id="694" name="Shape 694"/>
          <p:cNvSpPr txBox="1">
            <a:spLocks noGrp="1"/>
          </p:cNvSpPr>
          <p:nvPr>
            <p:ph type="body" idx="1"/>
          </p:nvPr>
        </p:nvSpPr>
        <p:spPr>
          <a:xfrm>
            <a:off x="397396" y="1655146"/>
            <a:ext cx="9936899" cy="5430599"/>
          </a:xfrm>
          <a:prstGeom prst="rect">
            <a:avLst/>
          </a:prstGeom>
          <a:noFill/>
          <a:ln>
            <a:noFill/>
          </a:ln>
        </p:spPr>
        <p:txBody>
          <a:bodyPr lIns="25450" tIns="25450" rIns="25450" bIns="25450" anchor="t" anchorCtr="0">
            <a:noAutofit/>
          </a:bodyPr>
          <a:lstStyle/>
          <a:p>
            <a:pPr marL="0" indent="-50800">
              <a:lnSpc>
                <a:spcPct val="115000"/>
              </a:lnSpc>
              <a:spcBef>
                <a:spcPts val="0"/>
              </a:spcBef>
              <a:buClr>
                <a:schemeClr val="dk1"/>
              </a:buClr>
              <a:buSzPct val="38095"/>
              <a:buNone/>
            </a:pPr>
            <a:r>
              <a:rPr lang="ja-JP" altLang="en-US" dirty="0" smtClean="0"/>
              <a:t>■</a:t>
            </a:r>
            <a:r>
              <a:rPr lang="en-US" altLang="ja-JP" dirty="0"/>
              <a:t>Speech </a:t>
            </a:r>
            <a:r>
              <a:rPr lang="en-US" altLang="ja-JP" dirty="0" err="1"/>
              <a:t>Reco</a:t>
            </a:r>
            <a:r>
              <a:rPr lang="en-US" altLang="ja-JP" dirty="0"/>
              <a:t>.</a:t>
            </a:r>
            <a:r>
              <a:rPr lang="ja-JP" altLang="en-US" dirty="0"/>
              <a:t>ボックスの場合</a:t>
            </a:r>
          </a:p>
          <a:p>
            <a:pPr marL="0" indent="-50800">
              <a:lnSpc>
                <a:spcPct val="115000"/>
              </a:lnSpc>
              <a:spcBef>
                <a:spcPts val="0"/>
              </a:spcBef>
              <a:buClr>
                <a:schemeClr val="dk1"/>
              </a:buClr>
              <a:buSzPct val="38095"/>
              <a:buNone/>
            </a:pPr>
            <a:endParaRPr lang="ja-JP" altLang="en-US" dirty="0"/>
          </a:p>
          <a:p>
            <a:pPr marL="0" indent="-50800">
              <a:lnSpc>
                <a:spcPct val="115000"/>
              </a:lnSpc>
              <a:spcBef>
                <a:spcPts val="0"/>
              </a:spcBef>
              <a:buClr>
                <a:schemeClr val="dk1"/>
              </a:buClr>
              <a:buSzPct val="38095"/>
              <a:buNone/>
            </a:pPr>
            <a:r>
              <a:rPr lang="en-US" altLang="ja-JP" dirty="0"/>
              <a:t>Speech </a:t>
            </a:r>
            <a:r>
              <a:rPr lang="en-US" altLang="ja-JP" dirty="0" err="1"/>
              <a:t>Reco</a:t>
            </a:r>
            <a:r>
              <a:rPr lang="en-US" altLang="ja-JP" dirty="0"/>
              <a:t>.</a:t>
            </a:r>
            <a:r>
              <a:rPr lang="ja-JP" altLang="en-US" dirty="0"/>
              <a:t>ボックスは</a:t>
            </a:r>
            <a:r>
              <a:rPr lang="en-US" altLang="ja-JP" dirty="0" err="1"/>
              <a:t>onStart</a:t>
            </a:r>
            <a:r>
              <a:rPr lang="ja-JP" altLang="en-US" dirty="0"/>
              <a:t>入力にシグナルが送られた後は</a:t>
            </a:r>
          </a:p>
          <a:p>
            <a:pPr marL="0" indent="-50800">
              <a:lnSpc>
                <a:spcPct val="115000"/>
              </a:lnSpc>
              <a:spcBef>
                <a:spcPts val="0"/>
              </a:spcBef>
              <a:buClr>
                <a:schemeClr val="dk1"/>
              </a:buClr>
              <a:buSzPct val="38095"/>
              <a:buNone/>
            </a:pPr>
            <a:r>
              <a:rPr lang="ja-JP" altLang="en-US" dirty="0"/>
              <a:t>基本的に延々と動き続けます。そのため</a:t>
            </a:r>
            <a:r>
              <a:rPr lang="en-US" altLang="ja-JP" dirty="0"/>
              <a:t>1</a:t>
            </a:r>
            <a:r>
              <a:rPr lang="ja-JP" altLang="en-US" dirty="0"/>
              <a:t>度だけ出力したい場合は</a:t>
            </a:r>
          </a:p>
          <a:p>
            <a:pPr marL="0" indent="-50800">
              <a:lnSpc>
                <a:spcPct val="115000"/>
              </a:lnSpc>
              <a:spcBef>
                <a:spcPts val="0"/>
              </a:spcBef>
              <a:buClr>
                <a:schemeClr val="dk1"/>
              </a:buClr>
              <a:buSzPct val="38095"/>
              <a:buNone/>
            </a:pPr>
            <a:r>
              <a:rPr lang="ja-JP" altLang="en-US" dirty="0"/>
              <a:t>右図のように</a:t>
            </a:r>
            <a:r>
              <a:rPr lang="en-US" altLang="ja-JP" dirty="0" err="1"/>
              <a:t>onEvent</a:t>
            </a:r>
            <a:r>
              <a:rPr lang="ja-JP" altLang="en-US" dirty="0"/>
              <a:t>出力と</a:t>
            </a:r>
            <a:r>
              <a:rPr lang="en-US" altLang="ja-JP" dirty="0" err="1"/>
              <a:t>onStop</a:t>
            </a:r>
            <a:r>
              <a:rPr lang="ja-JP" altLang="en-US" dirty="0"/>
              <a:t>入力を繋ぐ事で実現できます。</a:t>
            </a:r>
          </a:p>
          <a:p>
            <a:pPr marL="0" indent="-50800">
              <a:lnSpc>
                <a:spcPct val="115000"/>
              </a:lnSpc>
              <a:spcBef>
                <a:spcPts val="0"/>
              </a:spcBef>
              <a:buClr>
                <a:schemeClr val="dk1"/>
              </a:buClr>
              <a:buSzPct val="38095"/>
              <a:buNone/>
            </a:pPr>
            <a:endParaRPr lang="ja-JP" altLang="en-US" dirty="0"/>
          </a:p>
          <a:p>
            <a:pPr marL="0" indent="-50800">
              <a:lnSpc>
                <a:spcPct val="115000"/>
              </a:lnSpc>
              <a:spcBef>
                <a:spcPts val="0"/>
              </a:spcBef>
              <a:buClr>
                <a:schemeClr val="dk1"/>
              </a:buClr>
              <a:buSzPct val="38095"/>
              <a:buNone/>
            </a:pPr>
            <a:r>
              <a:rPr lang="ja-JP" altLang="en-US" dirty="0"/>
              <a:t>■ステップ</a:t>
            </a:r>
            <a:r>
              <a:rPr lang="en-US" altLang="ja-JP" dirty="0"/>
              <a:t>9</a:t>
            </a:r>
            <a:r>
              <a:rPr lang="ja-JP" altLang="en-US" dirty="0"/>
              <a:t>「</a:t>
            </a:r>
            <a:r>
              <a:rPr lang="en-US" altLang="ja-JP" dirty="0"/>
              <a:t>Diagram Box</a:t>
            </a:r>
            <a:r>
              <a:rPr lang="ja-JP" altLang="en-US" dirty="0"/>
              <a:t>」で作成した独自ボックスの場合</a:t>
            </a:r>
          </a:p>
          <a:p>
            <a:pPr marL="0" indent="-50800">
              <a:lnSpc>
                <a:spcPct val="115000"/>
              </a:lnSpc>
              <a:spcBef>
                <a:spcPts val="0"/>
              </a:spcBef>
              <a:buClr>
                <a:schemeClr val="dk1"/>
              </a:buClr>
              <a:buSzPct val="38095"/>
              <a:buNone/>
            </a:pPr>
            <a:endParaRPr lang="ja-JP" altLang="en-US" dirty="0"/>
          </a:p>
          <a:p>
            <a:pPr marL="0" indent="-50800">
              <a:lnSpc>
                <a:spcPct val="115000"/>
              </a:lnSpc>
              <a:spcBef>
                <a:spcPts val="0"/>
              </a:spcBef>
              <a:buClr>
                <a:schemeClr val="dk1"/>
              </a:buClr>
              <a:buSzPct val="38095"/>
              <a:buNone/>
            </a:pPr>
            <a:r>
              <a:rPr lang="ja-JP" altLang="en-US" dirty="0"/>
              <a:t>以前作成した</a:t>
            </a:r>
            <a:r>
              <a:rPr lang="en-US" altLang="ja-JP" dirty="0"/>
              <a:t>Speech </a:t>
            </a:r>
            <a:r>
              <a:rPr lang="en-US" altLang="ja-JP" dirty="0" err="1"/>
              <a:t>Reco+Say</a:t>
            </a:r>
            <a:r>
              <a:rPr lang="ja-JP" altLang="en-US" dirty="0"/>
              <a:t>ボックスは出力を作成する際に</a:t>
            </a:r>
          </a:p>
          <a:p>
            <a:pPr marL="0" indent="-50800">
              <a:lnSpc>
                <a:spcPct val="115000"/>
              </a:lnSpc>
              <a:spcBef>
                <a:spcPts val="0"/>
              </a:spcBef>
              <a:buClr>
                <a:schemeClr val="dk1"/>
              </a:buClr>
              <a:buSzPct val="38095"/>
              <a:buNone/>
            </a:pPr>
            <a:r>
              <a:rPr lang="en-US" altLang="ja-JP" dirty="0" err="1"/>
              <a:t>onStopped</a:t>
            </a:r>
            <a:r>
              <a:rPr lang="ja-JP" altLang="en-US" dirty="0"/>
              <a:t>出力を選択しました。</a:t>
            </a:r>
          </a:p>
          <a:p>
            <a:pPr marL="0" indent="-50800">
              <a:lnSpc>
                <a:spcPct val="115000"/>
              </a:lnSpc>
              <a:spcBef>
                <a:spcPts val="0"/>
              </a:spcBef>
              <a:buClr>
                <a:schemeClr val="dk1"/>
              </a:buClr>
              <a:buSzPct val="38095"/>
              <a:buNone/>
            </a:pPr>
            <a:endParaRPr lang="ja-JP" altLang="en-US" dirty="0"/>
          </a:p>
          <a:p>
            <a:pPr marL="0" indent="-50800">
              <a:lnSpc>
                <a:spcPct val="115000"/>
              </a:lnSpc>
              <a:spcBef>
                <a:spcPts val="0"/>
              </a:spcBef>
              <a:buClr>
                <a:schemeClr val="dk1"/>
              </a:buClr>
              <a:buSzPct val="38095"/>
              <a:buNone/>
            </a:pPr>
            <a:r>
              <a:rPr lang="ja-JP" altLang="en-US" dirty="0"/>
              <a:t>もし、この出力を即時</a:t>
            </a:r>
            <a:r>
              <a:rPr lang="en-US" altLang="ja-JP" dirty="0"/>
              <a:t>(punctual)</a:t>
            </a:r>
            <a:r>
              <a:rPr lang="ja-JP" altLang="en-US" dirty="0"/>
              <a:t>にした場合、先にフローダイアグラムの出力</a:t>
            </a:r>
          </a:p>
          <a:p>
            <a:pPr marL="0" indent="-50800">
              <a:lnSpc>
                <a:spcPct val="115000"/>
              </a:lnSpc>
              <a:spcBef>
                <a:spcPts val="0"/>
              </a:spcBef>
              <a:buClr>
                <a:schemeClr val="dk1"/>
              </a:buClr>
              <a:buSzPct val="38095"/>
              <a:buNone/>
            </a:pPr>
            <a:r>
              <a:rPr lang="ja-JP" altLang="en-US" dirty="0"/>
              <a:t>（アプリケーションの終了）が接続されていれば特に不具合は発生しませんが、</a:t>
            </a:r>
          </a:p>
          <a:p>
            <a:pPr marL="0" indent="-50800">
              <a:lnSpc>
                <a:spcPct val="115000"/>
              </a:lnSpc>
              <a:spcBef>
                <a:spcPts val="0"/>
              </a:spcBef>
              <a:buClr>
                <a:schemeClr val="dk1"/>
              </a:buClr>
              <a:buSzPct val="38095"/>
              <a:buNone/>
            </a:pPr>
            <a:r>
              <a:rPr lang="ja-JP" altLang="en-US" dirty="0"/>
              <a:t>下図のように次の処理が繋がっていた場合は不具合を起こします。</a:t>
            </a:r>
          </a:p>
          <a:p>
            <a:pPr marL="0" indent="-50800">
              <a:lnSpc>
                <a:spcPct val="115000"/>
              </a:lnSpc>
              <a:spcBef>
                <a:spcPts val="0"/>
              </a:spcBef>
              <a:buClr>
                <a:schemeClr val="dk1"/>
              </a:buClr>
              <a:buSzPct val="38095"/>
              <a:buNone/>
            </a:pPr>
            <a:endParaRPr lang="ja-JP" altLang="en-US" dirty="0"/>
          </a:p>
          <a:p>
            <a:pPr marL="0" indent="-50800">
              <a:lnSpc>
                <a:spcPct val="115000"/>
              </a:lnSpc>
              <a:spcBef>
                <a:spcPts val="0"/>
              </a:spcBef>
              <a:buClr>
                <a:schemeClr val="dk1"/>
              </a:buClr>
              <a:buSzPct val="38095"/>
              <a:buNone/>
            </a:pPr>
            <a:r>
              <a:rPr lang="ja-JP" altLang="en-US" dirty="0"/>
              <a:t>次のページではこれについて詳しく解説します。</a:t>
            </a:r>
            <a:endParaRPr lang="en-US" dirty="0">
              <a:solidFill>
                <a:schemeClr val="dk2"/>
              </a:solidFill>
            </a:endParaRPr>
          </a:p>
        </p:txBody>
      </p:sp>
      <p:sp>
        <p:nvSpPr>
          <p:cNvPr id="695" name="Shape 695"/>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Boxの死活処理を知ろう</a:t>
            </a:r>
          </a:p>
        </p:txBody>
      </p:sp>
      <p:sp>
        <p:nvSpPr>
          <p:cNvPr id="696" name="Shape 696"/>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59</a:t>
            </a:fld>
            <a:endParaRPr lang="en-US"/>
          </a:p>
        </p:txBody>
      </p:sp>
      <p:pic>
        <p:nvPicPr>
          <p:cNvPr id="697" name="Shape 697"/>
          <p:cNvPicPr preferRelativeResize="0"/>
          <p:nvPr/>
        </p:nvPicPr>
        <p:blipFill>
          <a:blip r:embed="rId3">
            <a:alphaModFix/>
          </a:blip>
          <a:stretch>
            <a:fillRect/>
          </a:stretch>
        </p:blipFill>
        <p:spPr>
          <a:xfrm>
            <a:off x="8172149" y="1789472"/>
            <a:ext cx="2078893" cy="1823729"/>
          </a:xfrm>
          <a:prstGeom prst="rect">
            <a:avLst/>
          </a:prstGeom>
          <a:noFill/>
          <a:ln>
            <a:noFill/>
          </a:ln>
        </p:spPr>
      </p:pic>
      <p:pic>
        <p:nvPicPr>
          <p:cNvPr id="698" name="Shape 698"/>
          <p:cNvPicPr preferRelativeResize="0"/>
          <p:nvPr/>
        </p:nvPicPr>
        <p:blipFill>
          <a:blip r:embed="rId3">
            <a:alphaModFix/>
          </a:blip>
          <a:stretch>
            <a:fillRect/>
          </a:stretch>
        </p:blipFill>
        <p:spPr>
          <a:xfrm>
            <a:off x="8172154" y="4431035"/>
            <a:ext cx="2290125" cy="1823729"/>
          </a:xfrm>
          <a:prstGeom prst="rect">
            <a:avLst/>
          </a:prstGeom>
          <a:noFill/>
          <a:ln>
            <a:noFill/>
          </a:ln>
        </p:spPr>
      </p:pic>
      <p:pic>
        <p:nvPicPr>
          <p:cNvPr id="699" name="Shape 699"/>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00" name="Shape 700"/>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296274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endParaRPr/>
          </a:p>
        </p:txBody>
      </p:sp>
      <p:sp>
        <p:nvSpPr>
          <p:cNvPr id="68" name="Shape 68"/>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100"/>
              <a:t>LANケーブル、または</a:t>
            </a:r>
            <a:r>
              <a:rPr lang="en-US" sz="2100" b="0" i="0" u="none" strike="noStrike" cap="none">
                <a:solidFill>
                  <a:srgbClr val="1E4E79"/>
                </a:solidFill>
                <a:sym typeface="Arial"/>
              </a:rPr>
              <a:t>WifiでロボットとPCを接続する</a:t>
            </a:r>
            <a:endParaRPr lang="en-US" sz="21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ロボットとPCを無線接続するには、Wifiルータを使用します</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同じアクセスポイントを共有することにより通信できます。</a:t>
            </a: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使用できるルータは家庭用業務用問わず、</a:t>
            </a:r>
          </a:p>
          <a:p>
            <a:pPr marL="317500" marR="0" lvl="0" indent="330200" algn="l" rtl="0">
              <a:lnSpc>
                <a:spcPct val="100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さらにポケットWifiやスマートフォンのテザリングなどでも接続できます</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（アクセスポイントの機能を果たせればインターネット接続がなくても接続でき</a:t>
            </a:r>
            <a:r>
              <a:rPr lang="en-US" dirty="0"/>
              <a:t>ま</a:t>
            </a:r>
            <a:r>
              <a:rPr lang="en-US" sz="1700" b="0" i="0" u="none" strike="noStrike" cap="none" dirty="0">
                <a:solidFill>
                  <a:srgbClr val="1E4E79"/>
                </a:solidFill>
                <a:sym typeface="Arial"/>
              </a:rPr>
              <a:t>す。）</a:t>
            </a: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a:t>
            </a:r>
          </a:p>
          <a:p>
            <a:pPr marL="215900" marR="0" lvl="0" indent="-508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69" name="Shape 69"/>
          <p:cNvSpPr txBox="1">
            <a:spLocks noGrp="1"/>
          </p:cNvSpPr>
          <p:nvPr>
            <p:ph type="subTitle" idx="2"/>
          </p:nvPr>
        </p:nvSpPr>
        <p:spPr>
          <a:xfrm>
            <a:off x="685433" y="35547"/>
            <a:ext cx="9336299" cy="936000"/>
          </a:xfrm>
          <a:prstGeom prst="rect">
            <a:avLst/>
          </a:prstGeom>
          <a:noFill/>
          <a:ln>
            <a:noFill/>
          </a:ln>
        </p:spPr>
        <p:txBody>
          <a:bodyPr lIns="87050" tIns="87050" rIns="87050" bIns="87050" anchor="ctr" anchorCtr="0">
            <a:noAutofit/>
          </a:bodyPr>
          <a:lstStyle/>
          <a:p>
            <a:pPr marL="215900" marR="0" lvl="0" indent="-50800" algn="ctr" rtl="0">
              <a:lnSpc>
                <a:spcPct val="90000"/>
              </a:lnSpc>
              <a:spcBef>
                <a:spcPts val="0"/>
              </a:spcBef>
              <a:spcAft>
                <a:spcPts val="0"/>
              </a:spcAft>
              <a:buClr>
                <a:schemeClr val="dk1"/>
              </a:buClr>
              <a:buSzPct val="25000"/>
              <a:buFont typeface="Arial"/>
              <a:buNone/>
            </a:pPr>
            <a:r>
              <a:rPr lang="en-US"/>
              <a:t>接続環境</a:t>
            </a:r>
          </a:p>
        </p:txBody>
      </p:sp>
      <p:sp>
        <p:nvSpPr>
          <p:cNvPr id="70" name="Shape 7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6</a:t>
            </a:fld>
            <a:endParaRPr lang="en-US"/>
          </a:p>
        </p:txBody>
      </p:sp>
      <p:pic>
        <p:nvPicPr>
          <p:cNvPr id="71" name="Shape 71"/>
          <p:cNvPicPr preferRelativeResize="0"/>
          <p:nvPr/>
        </p:nvPicPr>
        <p:blipFill rotWithShape="1">
          <a:blip r:embed="rId3">
            <a:alphaModFix/>
          </a:blip>
          <a:srcRect/>
          <a:stretch/>
        </p:blipFill>
        <p:spPr>
          <a:xfrm>
            <a:off x="1707944" y="4962748"/>
            <a:ext cx="2301000" cy="1725300"/>
          </a:xfrm>
          <a:prstGeom prst="rect">
            <a:avLst/>
          </a:prstGeom>
          <a:noFill/>
          <a:ln>
            <a:noFill/>
          </a:ln>
        </p:spPr>
      </p:pic>
      <p:pic>
        <p:nvPicPr>
          <p:cNvPr id="72" name="Shape 72"/>
          <p:cNvPicPr preferRelativeResize="0"/>
          <p:nvPr/>
        </p:nvPicPr>
        <p:blipFill>
          <a:blip r:embed="rId3">
            <a:alphaModFix/>
          </a:blip>
          <a:stretch>
            <a:fillRect/>
          </a:stretch>
        </p:blipFill>
        <p:spPr>
          <a:xfrm>
            <a:off x="4598885" y="4963389"/>
            <a:ext cx="1724120" cy="1724120"/>
          </a:xfrm>
          <a:prstGeom prst="rect">
            <a:avLst/>
          </a:prstGeom>
          <a:noFill/>
          <a:ln>
            <a:noFill/>
          </a:ln>
        </p:spPr>
      </p:pic>
      <p:pic>
        <p:nvPicPr>
          <p:cNvPr id="73" name="Shape 73"/>
          <p:cNvPicPr preferRelativeResize="0"/>
          <p:nvPr/>
        </p:nvPicPr>
        <p:blipFill>
          <a:blip r:embed="rId3">
            <a:alphaModFix/>
          </a:blip>
          <a:stretch>
            <a:fillRect/>
          </a:stretch>
        </p:blipFill>
        <p:spPr>
          <a:xfrm>
            <a:off x="7131270" y="4625382"/>
            <a:ext cx="1594585" cy="2400135"/>
          </a:xfrm>
          <a:prstGeom prst="rect">
            <a:avLst/>
          </a:prstGeom>
          <a:noFill/>
          <a:ln>
            <a:noFill/>
          </a:ln>
        </p:spPr>
      </p:pic>
    </p:spTree>
    <p:extLst>
      <p:ext uri="{BB962C8B-B14F-4D97-AF65-F5344CB8AC3E}">
        <p14:creationId xmlns:p14="http://schemas.microsoft.com/office/powerpoint/2010/main" val="10030246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Diagram Boxを用いた死活処理</a:t>
            </a:r>
          </a:p>
        </p:txBody>
      </p:sp>
      <p:sp>
        <p:nvSpPr>
          <p:cNvPr id="706" name="Shape 706"/>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dirty="0"/>
              <a:t>先ほどの例題で、入出力の挙動の違いを理解出来たでしょうか。</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dirty="0"/>
              <a:t>1番目の例題では、動き続けるボックスはonStop入力にシグナルを送ると止まることがわかりました。</a:t>
            </a:r>
          </a:p>
          <a:p>
            <a:pPr marL="0" marR="0" lvl="0" indent="0" algn="l" rtl="0">
              <a:lnSpc>
                <a:spcPct val="90000"/>
              </a:lnSpc>
              <a:spcBef>
                <a:spcPts val="0"/>
              </a:spcBef>
              <a:spcAft>
                <a:spcPts val="0"/>
              </a:spcAft>
              <a:buClr>
                <a:srgbClr val="1E4E79"/>
              </a:buClr>
              <a:buSzPct val="25000"/>
              <a:buFont typeface="Arial"/>
              <a:buNone/>
            </a:pPr>
            <a:r>
              <a:rPr lang="en-US" dirty="0"/>
              <a:t>2番目の例題は、Diagram </a:t>
            </a:r>
            <a:r>
              <a:rPr lang="en-US" dirty="0" err="1"/>
              <a:t>Boxの出力をonStoppedにすることで、上手く動いたように見えました</a:t>
            </a:r>
            <a:r>
              <a:rPr lang="en-US" dirty="0"/>
              <a:t>。</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dirty="0" err="1"/>
              <a:t>実は、Diagram</a:t>
            </a:r>
            <a:r>
              <a:rPr lang="en-US" dirty="0"/>
              <a:t> BoxのonStopped出力からシグナルが送られた際、内部のボックスも一緒に終了するようになります。このため、複数のボックスの死活処理の管理をより楽に行うことが可能です。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dirty="0"/>
          </a:p>
        </p:txBody>
      </p:sp>
      <p:sp>
        <p:nvSpPr>
          <p:cNvPr id="707" name="Shape 707"/>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Boxの死活処理を知ろう</a:t>
            </a:r>
          </a:p>
        </p:txBody>
      </p:sp>
      <p:sp>
        <p:nvSpPr>
          <p:cNvPr id="708" name="Shape 70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60</a:t>
            </a:fld>
            <a:endParaRPr lang="en-US"/>
          </a:p>
        </p:txBody>
      </p:sp>
      <p:pic>
        <p:nvPicPr>
          <p:cNvPr id="709" name="Shape 709"/>
          <p:cNvPicPr preferRelativeResize="0"/>
          <p:nvPr/>
        </p:nvPicPr>
        <p:blipFill>
          <a:blip r:embed="rId3">
            <a:alphaModFix/>
          </a:blip>
          <a:stretch>
            <a:fillRect/>
          </a:stretch>
        </p:blipFill>
        <p:spPr>
          <a:xfrm>
            <a:off x="429200" y="3592078"/>
            <a:ext cx="4829335" cy="3183674"/>
          </a:xfrm>
          <a:prstGeom prst="rect">
            <a:avLst/>
          </a:prstGeom>
          <a:noFill/>
          <a:ln>
            <a:noFill/>
          </a:ln>
        </p:spPr>
      </p:pic>
      <p:pic>
        <p:nvPicPr>
          <p:cNvPr id="710" name="Shape 710"/>
          <p:cNvPicPr preferRelativeResize="0"/>
          <p:nvPr/>
        </p:nvPicPr>
        <p:blipFill>
          <a:blip r:embed="rId3">
            <a:alphaModFix/>
          </a:blip>
          <a:stretch>
            <a:fillRect/>
          </a:stretch>
        </p:blipFill>
        <p:spPr>
          <a:xfrm>
            <a:off x="5414539" y="3603373"/>
            <a:ext cx="4795069" cy="3183675"/>
          </a:xfrm>
          <a:prstGeom prst="rect">
            <a:avLst/>
          </a:prstGeom>
          <a:noFill/>
          <a:ln>
            <a:noFill/>
          </a:ln>
        </p:spPr>
      </p:pic>
      <p:sp>
        <p:nvSpPr>
          <p:cNvPr id="711" name="Shape 711"/>
          <p:cNvSpPr txBox="1"/>
          <p:nvPr/>
        </p:nvSpPr>
        <p:spPr>
          <a:xfrm>
            <a:off x="4809543" y="3762084"/>
            <a:ext cx="357000" cy="10763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712" name="Shape 712"/>
          <p:cNvSpPr txBox="1"/>
          <p:nvPr/>
        </p:nvSpPr>
        <p:spPr>
          <a:xfrm>
            <a:off x="9853063" y="3762084"/>
            <a:ext cx="357000" cy="10763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713" name="Shape 71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14" name="Shape 714"/>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806038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7" name="Shape 707"/>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ja-JP" altLang="en-US" dirty="0" smtClean="0">
                <a:solidFill>
                  <a:schemeClr val="lt1"/>
                </a:solidFill>
              </a:rPr>
              <a:t>アプリの起動方法</a:t>
            </a:r>
            <a:endParaRPr lang="en-US" dirty="0">
              <a:solidFill>
                <a:schemeClr val="lt1"/>
              </a:solidFill>
            </a:endParaRPr>
          </a:p>
        </p:txBody>
      </p:sp>
      <p:sp>
        <p:nvSpPr>
          <p:cNvPr id="708" name="Shape 70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61</a:t>
            </a:fld>
            <a:endParaRPr lang="en-US"/>
          </a:p>
        </p:txBody>
      </p:sp>
      <p:sp>
        <p:nvSpPr>
          <p:cNvPr id="2" name="タイトル 1"/>
          <p:cNvSpPr>
            <a:spLocks noGrp="1"/>
          </p:cNvSpPr>
          <p:nvPr>
            <p:ph type="title"/>
          </p:nvPr>
        </p:nvSpPr>
        <p:spPr/>
        <p:txBody>
          <a:bodyPr/>
          <a:lstStyle/>
          <a:p>
            <a:r>
              <a:rPr kumimoji="1" lang="ja-JP" altLang="en-US" dirty="0" smtClean="0"/>
              <a:t>いくつかの起動方法</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NAO</a:t>
            </a:r>
            <a:r>
              <a:rPr kumimoji="1" lang="ja-JP" altLang="en-US" dirty="0" smtClean="0"/>
              <a:t>のアプリを起動する方法はいくつかあります。</a:t>
            </a:r>
            <a:endParaRPr kumimoji="1" lang="en-US" altLang="ja-JP" dirty="0" smtClean="0"/>
          </a:p>
          <a:p>
            <a:endParaRPr kumimoji="1" lang="en-US" altLang="ja-JP" dirty="0" smtClean="0"/>
          </a:p>
          <a:p>
            <a:r>
              <a:rPr kumimoji="1" lang="en-US" altLang="ja-JP" dirty="0" smtClean="0"/>
              <a:t>1.</a:t>
            </a:r>
            <a:r>
              <a:rPr kumimoji="1" lang="ja-JP" altLang="en-US" dirty="0" smtClean="0"/>
              <a:t>コレグラフのアプリ再生ボタンを押す</a:t>
            </a:r>
            <a:endParaRPr kumimoji="1" lang="en-US" altLang="ja-JP" dirty="0" smtClean="0"/>
          </a:p>
          <a:p>
            <a:endParaRPr kumimoji="1" lang="en-US" altLang="ja-JP" dirty="0" smtClean="0"/>
          </a:p>
          <a:p>
            <a:r>
              <a:rPr kumimoji="1" lang="en-US" altLang="ja-JP" dirty="0" smtClean="0"/>
              <a:t>2.</a:t>
            </a:r>
            <a:r>
              <a:rPr kumimoji="1" lang="ja-JP" altLang="en-US" dirty="0" smtClean="0"/>
              <a:t>トリガーセンテンスで起動する</a:t>
            </a:r>
            <a:endParaRPr kumimoji="1" lang="en-US" altLang="ja-JP" dirty="0"/>
          </a:p>
          <a:p>
            <a:endParaRPr kumimoji="1" lang="en-US" altLang="ja-JP" dirty="0" smtClean="0"/>
          </a:p>
          <a:p>
            <a:r>
              <a:rPr kumimoji="1" lang="en-US" altLang="ja-JP" dirty="0" smtClean="0"/>
              <a:t>3.</a:t>
            </a:r>
            <a:r>
              <a:rPr kumimoji="1" lang="ja-JP" altLang="en-US" dirty="0" smtClean="0"/>
              <a:t>トリガー条件で起動する</a:t>
            </a:r>
            <a:endParaRPr kumimoji="1" lang="en-US" altLang="ja-JP" dirty="0" smtClean="0"/>
          </a:p>
          <a:p>
            <a:endParaRPr kumimoji="1" lang="en-US" altLang="ja-JP" dirty="0" smtClean="0"/>
          </a:p>
          <a:p>
            <a:r>
              <a:rPr kumimoji="1" lang="en-US" altLang="ja-JP" dirty="0" smtClean="0"/>
              <a:t>4.qicli </a:t>
            </a:r>
            <a:r>
              <a:rPr kumimoji="1" lang="ja-JP" altLang="en-US" dirty="0" smtClean="0"/>
              <a:t>コマンドを実行する</a:t>
            </a:r>
            <a:endParaRPr kumimoji="1" lang="ja-JP" altLang="en-US" dirty="0"/>
          </a:p>
        </p:txBody>
      </p:sp>
    </p:spTree>
    <p:extLst>
      <p:ext uri="{BB962C8B-B14F-4D97-AF65-F5344CB8AC3E}">
        <p14:creationId xmlns:p14="http://schemas.microsoft.com/office/powerpoint/2010/main" val="8401837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Shape 71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Dialogの特徴</a:t>
            </a:r>
          </a:p>
        </p:txBody>
      </p:sp>
      <p:sp>
        <p:nvSpPr>
          <p:cNvPr id="720" name="Shape 72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15000"/>
              </a:lnSpc>
              <a:spcBef>
                <a:spcPts val="0"/>
              </a:spcBef>
              <a:spcAft>
                <a:spcPts val="0"/>
              </a:spcAft>
              <a:buNone/>
            </a:pPr>
            <a:r>
              <a:rPr lang="en-US" sz="2500" b="0" i="0" u="none" strike="noStrike" cap="none" dirty="0">
                <a:solidFill>
                  <a:srgbClr val="1E4E79"/>
                </a:solidFill>
                <a:sym typeface="Arial"/>
              </a:rPr>
              <a:t>簡単なスクリプトで多様な表現ができます。</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err="1">
                <a:solidFill>
                  <a:srgbClr val="1E4E79"/>
                </a:solidFill>
                <a:sym typeface="Arial"/>
              </a:rPr>
              <a:t>人間との対話に特化したスクリプトが</a:t>
            </a:r>
            <a:r>
              <a:rPr lang="en-US" dirty="0" err="1"/>
              <a:t>Q</a:t>
            </a:r>
            <a:r>
              <a:rPr lang="en-US" b="0" i="0" u="none" strike="noStrike" cap="none" dirty="0" err="1">
                <a:solidFill>
                  <a:srgbClr val="1E4E79"/>
                </a:solidFill>
                <a:sym typeface="Arial"/>
              </a:rPr>
              <a:t>ichatで簡単にプログラムできます</a:t>
            </a:r>
            <a:r>
              <a:rPr lang="en-US" b="0" i="0" u="none" strike="noStrike" cap="none" dirty="0">
                <a:solidFill>
                  <a:srgbClr val="1E4E79"/>
                </a:solidFill>
                <a:sym typeface="Arial"/>
              </a:rPr>
              <a:t>。</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a:solidFill>
                  <a:srgbClr val="1E4E79"/>
                </a:solidFill>
                <a:sym typeface="Arial"/>
              </a:rPr>
              <a:t>Animated </a:t>
            </a:r>
            <a:r>
              <a:rPr lang="en-US" b="0" i="0" u="none" strike="noStrike" cap="none" dirty="0" err="1">
                <a:solidFill>
                  <a:srgbClr val="1E4E79"/>
                </a:solidFill>
                <a:sym typeface="Arial"/>
              </a:rPr>
              <a:t>Sayで使った動作や他のアプリを動かすことができます</a:t>
            </a:r>
            <a:r>
              <a:rPr lang="en-US" b="0" i="0" u="none" strike="noStrike" cap="none" dirty="0">
                <a:solidFill>
                  <a:srgbClr val="1E4E79"/>
                </a:solidFill>
                <a:sym typeface="Arial"/>
              </a:rPr>
              <a:t>。</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err="1">
                <a:solidFill>
                  <a:srgbClr val="1E4E79"/>
                </a:solidFill>
                <a:sym typeface="Arial"/>
              </a:rPr>
              <a:t>台本を書くような操作でNAOとの会話ができます</a:t>
            </a:r>
            <a:r>
              <a:rPr lang="en-US" b="0" i="0" u="none" strike="noStrike" cap="none" dirty="0">
                <a:solidFill>
                  <a:srgbClr val="1E4E79"/>
                </a:solidFill>
                <a:sym typeface="Arial"/>
              </a:rPr>
              <a:t>。</a:t>
            </a:r>
          </a:p>
          <a:p>
            <a:pPr marL="0" marR="0" lvl="0" indent="0" algn="l" rtl="0">
              <a:lnSpc>
                <a:spcPct val="115000"/>
              </a:lnSpc>
              <a:spcBef>
                <a:spcPts val="0"/>
              </a:spcBef>
              <a:spcAft>
                <a:spcPts val="0"/>
              </a:spcAft>
              <a:buClr>
                <a:srgbClr val="1E4E79"/>
              </a:buClr>
              <a:buSzPct val="25000"/>
              <a:buFont typeface="Arial"/>
              <a:buNone/>
            </a:pPr>
            <a:endParaRPr sz="2000" b="0" i="0" u="none" strike="noStrike" cap="none" dirty="0">
              <a:solidFill>
                <a:srgbClr val="1E4E79"/>
              </a:solidFill>
              <a:sym typeface="Arial"/>
            </a:endParaRPr>
          </a:p>
          <a:p>
            <a:pPr marL="0" marR="0" lvl="0" indent="0" algn="l" rtl="0">
              <a:lnSpc>
                <a:spcPct val="115000"/>
              </a:lnSpc>
              <a:spcBef>
                <a:spcPts val="0"/>
              </a:spcBef>
              <a:spcAft>
                <a:spcPts val="0"/>
              </a:spcAft>
              <a:buNone/>
            </a:pPr>
            <a:r>
              <a:rPr lang="en-US" sz="2500" dirty="0"/>
              <a:t>より</a:t>
            </a:r>
            <a:r>
              <a:rPr lang="en-US" sz="2500" b="0" i="0" u="none" strike="noStrike" cap="none" dirty="0">
                <a:solidFill>
                  <a:srgbClr val="1E4E79"/>
                </a:solidFill>
                <a:sym typeface="Arial"/>
              </a:rPr>
              <a:t>人間らしい入力に対応できます。</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a:solidFill>
                  <a:srgbClr val="1E4E79"/>
                </a:solidFill>
                <a:sym typeface="Arial"/>
              </a:rPr>
              <a:t>言いよどみや言い換え、語順の変化などにも対応させることができます。</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a:solidFill>
                  <a:srgbClr val="1E4E79"/>
                </a:solidFill>
                <a:sym typeface="Arial"/>
              </a:rPr>
              <a:t>Speech </a:t>
            </a:r>
            <a:r>
              <a:rPr lang="en-US" b="0" i="0" u="none" strike="noStrike" cap="none" dirty="0" err="1">
                <a:solidFill>
                  <a:srgbClr val="1E4E79"/>
                </a:solidFill>
                <a:sym typeface="Arial"/>
              </a:rPr>
              <a:t>Reco.ボックス（キーワード認識）では難しかった「人間らしい</a:t>
            </a:r>
            <a:r>
              <a:rPr lang="en-US" dirty="0" err="1"/>
              <a:t>対話</a:t>
            </a:r>
            <a:r>
              <a:rPr lang="en-US" b="0" i="0" u="none" strike="noStrike" cap="none" dirty="0" err="1">
                <a:solidFill>
                  <a:srgbClr val="1E4E79"/>
                </a:solidFill>
                <a:sym typeface="Arial"/>
              </a:rPr>
              <a:t>」をさせることができます</a:t>
            </a:r>
            <a:r>
              <a:rPr lang="en-US" b="0" i="0" u="none" strike="noStrike" cap="none" dirty="0">
                <a:solidFill>
                  <a:srgbClr val="1E4E79"/>
                </a:solidFill>
                <a:sym typeface="Arial"/>
              </a:rPr>
              <a:t>。</a:t>
            </a:r>
          </a:p>
        </p:txBody>
      </p:sp>
      <p:sp>
        <p:nvSpPr>
          <p:cNvPr id="721" name="Shape 72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t>Ex　高度な対話を実現しよう</a:t>
            </a:r>
          </a:p>
        </p:txBody>
      </p:sp>
      <p:sp>
        <p:nvSpPr>
          <p:cNvPr id="722" name="Shape 72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62</a:t>
            </a:fld>
            <a:endParaRPr lang="en-US"/>
          </a:p>
        </p:txBody>
      </p:sp>
      <p:pic>
        <p:nvPicPr>
          <p:cNvPr id="723" name="Shape 723"/>
          <p:cNvPicPr preferRelativeResize="0"/>
          <p:nvPr/>
        </p:nvPicPr>
        <p:blipFill rotWithShape="1">
          <a:blip r:embed="rId3">
            <a:alphaModFix/>
          </a:blip>
          <a:srcRect l="42507" t="43954" r="13675" b="7642"/>
          <a:stretch/>
        </p:blipFill>
        <p:spPr>
          <a:xfrm>
            <a:off x="5752996" y="5142525"/>
            <a:ext cx="1555799" cy="1418999"/>
          </a:xfrm>
          <a:prstGeom prst="rect">
            <a:avLst/>
          </a:prstGeom>
          <a:noFill/>
          <a:ln>
            <a:noFill/>
          </a:ln>
        </p:spPr>
      </p:pic>
      <p:pic>
        <p:nvPicPr>
          <p:cNvPr id="724" name="Shape 724"/>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25" name="Shape 725"/>
          <p:cNvPicPr preferRelativeResize="0"/>
          <p:nvPr/>
        </p:nvPicPr>
        <p:blipFill>
          <a:blip r:embed="rId3">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Shape 730"/>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トピックファイルの作成</a:t>
            </a:r>
          </a:p>
        </p:txBody>
      </p:sp>
      <p:sp>
        <p:nvSpPr>
          <p:cNvPr id="731" name="Shape 731"/>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①”</a:t>
            </a:r>
            <a:r>
              <a:rPr lang="en-US" sz="1700" b="0" i="0" u="none" strike="noStrike" cap="none" dirty="0" err="1">
                <a:solidFill>
                  <a:srgbClr val="1E4E79"/>
                </a:solidFill>
                <a:sym typeface="Arial"/>
              </a:rPr>
              <a:t>プロジェクトの内容”パネルにダイアログのトピックを作成します</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②日本語の会話を設定し、トピックの名前を設定します。</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③トピックファイルが出来ました！</a:t>
            </a:r>
          </a:p>
        </p:txBody>
      </p:sp>
      <p:sp>
        <p:nvSpPr>
          <p:cNvPr id="732" name="Shape 732"/>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pic>
        <p:nvPicPr>
          <p:cNvPr id="733" name="Shape 733"/>
          <p:cNvPicPr preferRelativeResize="0"/>
          <p:nvPr/>
        </p:nvPicPr>
        <p:blipFill rotWithShape="1">
          <a:blip r:embed="rId3">
            <a:alphaModFix/>
          </a:blip>
          <a:srcRect t="10143" r="80284" b="40421"/>
          <a:stretch/>
        </p:blipFill>
        <p:spPr>
          <a:xfrm>
            <a:off x="1502264" y="3363455"/>
            <a:ext cx="2146800" cy="3025499"/>
          </a:xfrm>
          <a:prstGeom prst="rect">
            <a:avLst/>
          </a:prstGeom>
          <a:noFill/>
          <a:ln>
            <a:noFill/>
          </a:ln>
        </p:spPr>
      </p:pic>
      <p:pic>
        <p:nvPicPr>
          <p:cNvPr id="734" name="Shape 734"/>
          <p:cNvPicPr preferRelativeResize="0"/>
          <p:nvPr/>
        </p:nvPicPr>
        <p:blipFill rotWithShape="1">
          <a:blip r:embed="rId3">
            <a:alphaModFix/>
          </a:blip>
          <a:srcRect/>
          <a:stretch/>
        </p:blipFill>
        <p:spPr>
          <a:xfrm>
            <a:off x="4416277" y="3356642"/>
            <a:ext cx="1996800" cy="3039300"/>
          </a:xfrm>
          <a:prstGeom prst="rect">
            <a:avLst/>
          </a:prstGeom>
          <a:noFill/>
          <a:ln>
            <a:noFill/>
          </a:ln>
        </p:spPr>
      </p:pic>
      <p:pic>
        <p:nvPicPr>
          <p:cNvPr id="735" name="Shape 735"/>
          <p:cNvPicPr preferRelativeResize="0"/>
          <p:nvPr/>
        </p:nvPicPr>
        <p:blipFill rotWithShape="1">
          <a:blip r:embed="rId3">
            <a:alphaModFix/>
          </a:blip>
          <a:srcRect t="12280" r="86581" b="53926"/>
          <a:stretch/>
        </p:blipFill>
        <p:spPr>
          <a:xfrm>
            <a:off x="7180406" y="3356642"/>
            <a:ext cx="2146800" cy="3039300"/>
          </a:xfrm>
          <a:prstGeom prst="rect">
            <a:avLst/>
          </a:prstGeom>
          <a:noFill/>
          <a:ln>
            <a:noFill/>
          </a:ln>
        </p:spPr>
      </p:pic>
      <p:cxnSp>
        <p:nvCxnSpPr>
          <p:cNvPr id="736" name="Shape 736"/>
          <p:cNvCxnSpPr/>
          <p:nvPr/>
        </p:nvCxnSpPr>
        <p:spPr>
          <a:xfrm>
            <a:off x="3648948" y="4876198"/>
            <a:ext cx="767400" cy="0"/>
          </a:xfrm>
          <a:prstGeom prst="straightConnector1">
            <a:avLst/>
          </a:prstGeom>
          <a:noFill/>
          <a:ln w="76200" cap="flat" cmpd="sng">
            <a:solidFill>
              <a:srgbClr val="000000"/>
            </a:solidFill>
            <a:prstDash val="solid"/>
            <a:round/>
            <a:headEnd type="none" w="med" len="med"/>
            <a:tailEnd type="triangle" w="lg" len="lg"/>
          </a:ln>
        </p:spPr>
      </p:cxnSp>
      <p:cxnSp>
        <p:nvCxnSpPr>
          <p:cNvPr id="737" name="Shape 737"/>
          <p:cNvCxnSpPr>
            <a:stCxn id="734" idx="3"/>
            <a:endCxn id="735" idx="1"/>
          </p:cNvCxnSpPr>
          <p:nvPr/>
        </p:nvCxnSpPr>
        <p:spPr>
          <a:xfrm>
            <a:off x="6413077" y="4876293"/>
            <a:ext cx="767400" cy="0"/>
          </a:xfrm>
          <a:prstGeom prst="straightConnector1">
            <a:avLst/>
          </a:prstGeom>
          <a:noFill/>
          <a:ln w="76200" cap="flat" cmpd="sng">
            <a:solidFill>
              <a:srgbClr val="000000"/>
            </a:solidFill>
            <a:prstDash val="solid"/>
            <a:round/>
            <a:headEnd type="none" w="med" len="med"/>
            <a:tailEnd type="triangle" w="lg" len="lg"/>
          </a:ln>
        </p:spPr>
      </p:cxnSp>
      <p:sp>
        <p:nvSpPr>
          <p:cNvPr id="738" name="Shape 738"/>
          <p:cNvSpPr txBox="1"/>
          <p:nvPr/>
        </p:nvSpPr>
        <p:spPr>
          <a:xfrm>
            <a:off x="4550475" y="3701764"/>
            <a:ext cx="1729499" cy="2445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739" name="Shape 739"/>
          <p:cNvSpPr txBox="1"/>
          <p:nvPr/>
        </p:nvSpPr>
        <p:spPr>
          <a:xfrm>
            <a:off x="4531669" y="5093405"/>
            <a:ext cx="1147200" cy="1502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740" name="Shape 740"/>
          <p:cNvSpPr txBox="1"/>
          <p:nvPr/>
        </p:nvSpPr>
        <p:spPr>
          <a:xfrm>
            <a:off x="7240005" y="5225042"/>
            <a:ext cx="1996800" cy="7520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741" name="Shape 741"/>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63</a:t>
            </a:fld>
            <a:endParaRPr lang="en-US"/>
          </a:p>
        </p:txBody>
      </p:sp>
      <p:sp>
        <p:nvSpPr>
          <p:cNvPr id="742" name="Shape 742"/>
          <p:cNvSpPr/>
          <p:nvPr/>
        </p:nvSpPr>
        <p:spPr>
          <a:xfrm>
            <a:off x="5254243" y="2924343"/>
            <a:ext cx="320699" cy="326099"/>
          </a:xfrm>
          <a:prstGeom prst="wedgeRoundRectCallout">
            <a:avLst>
              <a:gd name="adj1" fmla="val 10754"/>
              <a:gd name="adj2" fmla="val 104124"/>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②</a:t>
            </a:r>
          </a:p>
        </p:txBody>
      </p:sp>
      <p:sp>
        <p:nvSpPr>
          <p:cNvPr id="743" name="Shape 743"/>
          <p:cNvSpPr/>
          <p:nvPr/>
        </p:nvSpPr>
        <p:spPr>
          <a:xfrm>
            <a:off x="2415225" y="2924343"/>
            <a:ext cx="320699" cy="326099"/>
          </a:xfrm>
          <a:prstGeom prst="wedgeRoundRectCallout">
            <a:avLst>
              <a:gd name="adj1" fmla="val 4779"/>
              <a:gd name="adj2" fmla="val 92890"/>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①</a:t>
            </a:r>
          </a:p>
        </p:txBody>
      </p:sp>
      <p:sp>
        <p:nvSpPr>
          <p:cNvPr id="744" name="Shape 744"/>
          <p:cNvSpPr/>
          <p:nvPr/>
        </p:nvSpPr>
        <p:spPr>
          <a:xfrm>
            <a:off x="8093263" y="2924343"/>
            <a:ext cx="320699" cy="326099"/>
          </a:xfrm>
          <a:prstGeom prst="wedgeRoundRectCallout">
            <a:avLst>
              <a:gd name="adj1" fmla="val 12926"/>
              <a:gd name="adj2" fmla="val 100378"/>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③</a:t>
            </a:r>
          </a:p>
        </p:txBody>
      </p:sp>
      <p:pic>
        <p:nvPicPr>
          <p:cNvPr id="745" name="Shape 745"/>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46" name="Shape 746"/>
          <p:cNvPicPr preferRelativeResize="0"/>
          <p:nvPr/>
        </p:nvPicPr>
        <p:blipFill>
          <a:blip r:embed="rId3">
            <a:alphaModFix/>
          </a:blip>
          <a:stretch>
            <a:fillRect/>
          </a:stretch>
        </p:blipFill>
        <p:spPr>
          <a:xfrm>
            <a:off x="825403" y="1163493"/>
            <a:ext cx="491643" cy="49164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①自分の設定したトピック名のフォルダから”~.</a:t>
            </a:r>
            <a:r>
              <a:rPr lang="en-US" sz="1700" b="0" i="0" u="none" strike="noStrike" cap="none" dirty="0" err="1">
                <a:solidFill>
                  <a:srgbClr val="1E4E79"/>
                </a:solidFill>
                <a:sym typeface="Arial"/>
              </a:rPr>
              <a:t>dig”ファイルをドラッグ&amp;ドロップすると</a:t>
            </a:r>
            <a:r>
              <a:rPr lang="en-US" dirty="0"/>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ボックス化され、他のボックスと同じようにリンクでつなぐことが出来るようになります。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lang="en-US" dirty="0" smtClean="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②また、”~_</a:t>
            </a:r>
            <a:r>
              <a:rPr lang="en-US" sz="1700" b="0" i="0" u="none" strike="noStrike" cap="none" dirty="0" err="1">
                <a:solidFill>
                  <a:srgbClr val="1E4E79"/>
                </a:solidFill>
                <a:sym typeface="Arial"/>
              </a:rPr>
              <a:t>jpj.top”ファイルをダブルクリックすると</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右図のように会話の内容を設定出来るようになります。</a:t>
            </a:r>
          </a:p>
        </p:txBody>
      </p:sp>
      <p:sp>
        <p:nvSpPr>
          <p:cNvPr id="752" name="Shape 752"/>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トピックファイルの利用方法</a:t>
            </a:r>
          </a:p>
        </p:txBody>
      </p:sp>
      <p:sp>
        <p:nvSpPr>
          <p:cNvPr id="753" name="Shape 75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pic>
        <p:nvPicPr>
          <p:cNvPr id="754" name="Shape 754"/>
          <p:cNvPicPr preferRelativeResize="0"/>
          <p:nvPr/>
        </p:nvPicPr>
        <p:blipFill rotWithShape="1">
          <a:blip r:embed="rId3">
            <a:alphaModFix/>
          </a:blip>
          <a:srcRect t="12173" r="86560" b="52762"/>
          <a:stretch/>
        </p:blipFill>
        <p:spPr>
          <a:xfrm>
            <a:off x="1081840" y="2522828"/>
            <a:ext cx="2203800" cy="2866800"/>
          </a:xfrm>
          <a:prstGeom prst="rect">
            <a:avLst/>
          </a:prstGeom>
          <a:noFill/>
          <a:ln>
            <a:noFill/>
          </a:ln>
        </p:spPr>
      </p:pic>
      <p:pic>
        <p:nvPicPr>
          <p:cNvPr id="755" name="Shape 755"/>
          <p:cNvPicPr preferRelativeResize="0"/>
          <p:nvPr/>
        </p:nvPicPr>
        <p:blipFill rotWithShape="1">
          <a:blip r:embed="rId3">
            <a:alphaModFix/>
          </a:blip>
          <a:srcRect/>
          <a:stretch/>
        </p:blipFill>
        <p:spPr>
          <a:xfrm>
            <a:off x="3550089" y="2522830"/>
            <a:ext cx="1864199" cy="1538699"/>
          </a:xfrm>
          <a:prstGeom prst="rect">
            <a:avLst/>
          </a:prstGeom>
          <a:noFill/>
          <a:ln>
            <a:noFill/>
          </a:ln>
        </p:spPr>
      </p:pic>
      <p:sp>
        <p:nvSpPr>
          <p:cNvPr id="756" name="Shape 756"/>
          <p:cNvSpPr txBox="1"/>
          <p:nvPr/>
        </p:nvSpPr>
        <p:spPr>
          <a:xfrm>
            <a:off x="1607108" y="4368981"/>
            <a:ext cx="1544400" cy="2364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cxnSp>
        <p:nvCxnSpPr>
          <p:cNvPr id="757" name="Shape 757"/>
          <p:cNvCxnSpPr>
            <a:endCxn id="758" idx="1"/>
          </p:cNvCxnSpPr>
          <p:nvPr/>
        </p:nvCxnSpPr>
        <p:spPr>
          <a:xfrm rot="10800000" flipH="1">
            <a:off x="3036438" y="3617946"/>
            <a:ext cx="1268400" cy="834900"/>
          </a:xfrm>
          <a:prstGeom prst="straightConnector1">
            <a:avLst/>
          </a:prstGeom>
          <a:noFill/>
          <a:ln w="76200" cap="flat" cmpd="sng">
            <a:solidFill>
              <a:srgbClr val="FF0000"/>
            </a:solidFill>
            <a:prstDash val="solid"/>
            <a:round/>
            <a:headEnd type="none" w="med" len="med"/>
            <a:tailEnd type="triangle" w="lg" len="lg"/>
          </a:ln>
        </p:spPr>
      </p:cxnSp>
      <p:sp>
        <p:nvSpPr>
          <p:cNvPr id="758" name="Shape 758"/>
          <p:cNvSpPr txBox="1"/>
          <p:nvPr/>
        </p:nvSpPr>
        <p:spPr>
          <a:xfrm>
            <a:off x="4304838" y="3174096"/>
            <a:ext cx="887100" cy="8876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759" name="Shape 759"/>
          <p:cNvPicPr preferRelativeResize="0"/>
          <p:nvPr/>
        </p:nvPicPr>
        <p:blipFill rotWithShape="1">
          <a:blip r:embed="rId3">
            <a:alphaModFix/>
          </a:blip>
          <a:srcRect/>
          <a:stretch/>
        </p:blipFill>
        <p:spPr>
          <a:xfrm>
            <a:off x="5641532" y="2522829"/>
            <a:ext cx="4175400" cy="2866800"/>
          </a:xfrm>
          <a:prstGeom prst="rect">
            <a:avLst/>
          </a:prstGeom>
          <a:noFill/>
          <a:ln>
            <a:noFill/>
          </a:ln>
        </p:spPr>
      </p:pic>
      <p:sp>
        <p:nvSpPr>
          <p:cNvPr id="760" name="Shape 76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64</a:t>
            </a:fld>
            <a:endParaRPr lang="en-US"/>
          </a:p>
        </p:txBody>
      </p:sp>
      <p:pic>
        <p:nvPicPr>
          <p:cNvPr id="761" name="Shape 761"/>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62" name="Shape 762"/>
          <p:cNvPicPr preferRelativeResize="0"/>
          <p:nvPr/>
        </p:nvPicPr>
        <p:blipFill>
          <a:blip r:embed="rId3">
            <a:alphaModFix/>
          </a:blip>
          <a:stretch>
            <a:fillRect/>
          </a:stretch>
        </p:blipFill>
        <p:spPr>
          <a:xfrm>
            <a:off x="825403" y="1163493"/>
            <a:ext cx="491643" cy="49164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Shape 767"/>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いろんな受け答え（１/２）</a:t>
            </a:r>
          </a:p>
        </p:txBody>
      </p:sp>
      <p:sp>
        <p:nvSpPr>
          <p:cNvPr id="768" name="Shape 768"/>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人間側の「言ったこと」、「</a:t>
            </a:r>
            <a:r>
              <a:rPr lang="en-US" sz="1700" b="0" i="0" u="none" strike="noStrike" cap="none" dirty="0" err="1">
                <a:solidFill>
                  <a:srgbClr val="1E4E79"/>
                </a:solidFill>
                <a:sym typeface="Arial"/>
              </a:rPr>
              <a:t>やったこと」に対してNAOが「どう返すか」というルールを記述するスクリプトについてみていきましょう</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sz="1600" dirty="0"/>
          </a:p>
          <a:p>
            <a:pPr marL="317500" marR="0" lvl="0" indent="-254000" algn="l" rtl="0">
              <a:lnSpc>
                <a:spcPct val="90000"/>
              </a:lnSpc>
              <a:spcBef>
                <a:spcPts val="0"/>
              </a:spcBef>
              <a:spcAft>
                <a:spcPts val="0"/>
              </a:spcAft>
              <a:buClr>
                <a:srgbClr val="1E4E79"/>
              </a:buClr>
              <a:buSzPct val="100000"/>
              <a:buFont typeface="Arial"/>
              <a:buAutoNum type="arabicPeriod"/>
            </a:pPr>
            <a:r>
              <a:rPr lang="en-US" sz="1600" b="0" i="0" u="none" strike="noStrike" cap="none" dirty="0">
                <a:solidFill>
                  <a:srgbClr val="1E4E79"/>
                </a:solidFill>
                <a:sym typeface="Arial"/>
              </a:rPr>
              <a:t>【</a:t>
            </a:r>
            <a:r>
              <a:rPr lang="en-US" sz="1600" b="0" i="0" u="none" strike="noStrike" cap="none" dirty="0" err="1">
                <a:solidFill>
                  <a:srgbClr val="1E4E79"/>
                </a:solidFill>
                <a:sym typeface="Arial"/>
              </a:rPr>
              <a:t>基本】人間の言葉を</a:t>
            </a:r>
            <a:r>
              <a:rPr lang="en-US" sz="1600" b="0" i="0" u="none" strike="noStrike" cap="none" dirty="0" err="1">
                <a:solidFill>
                  <a:srgbClr val="00B0F0"/>
                </a:solidFill>
                <a:sym typeface="Arial"/>
              </a:rPr>
              <a:t>u</a:t>
            </a:r>
            <a:r>
              <a:rPr lang="en-US" sz="1600" b="0" i="0" u="none" strike="noStrike" cap="none" dirty="0">
                <a:solidFill>
                  <a:srgbClr val="00B0F0"/>
                </a:solidFill>
                <a:sym typeface="Arial"/>
              </a:rPr>
              <a:t>:(～)</a:t>
            </a:r>
            <a:r>
              <a:rPr lang="en-US" sz="1600" b="0" i="0" u="none" strike="noStrike" cap="none" dirty="0">
                <a:solidFill>
                  <a:srgbClr val="1E4E79"/>
                </a:solidFill>
                <a:sym typeface="Arial"/>
              </a:rPr>
              <a:t>と書いて、リアクションをその後に記述する。</a:t>
            </a:r>
          </a:p>
          <a:p>
            <a:pPr marL="0" marR="0" lvl="0" indent="0" algn="l" rtl="0">
              <a:lnSpc>
                <a:spcPct val="90000"/>
              </a:lnSpc>
              <a:spcBef>
                <a:spcPts val="0"/>
              </a:spcBef>
              <a:spcAft>
                <a:spcPts val="0"/>
              </a:spcAft>
              <a:buNone/>
            </a:pPr>
            <a:endParaRPr sz="1600" dirty="0"/>
          </a:p>
          <a:p>
            <a:pPr marL="0" marR="0" lvl="0" indent="317500" algn="l" rtl="0">
              <a:lnSpc>
                <a:spcPct val="90000"/>
              </a:lnSpc>
              <a:spcBef>
                <a:spcPts val="0"/>
              </a:spcBef>
              <a:spcAft>
                <a:spcPts val="0"/>
              </a:spcAft>
              <a:buNone/>
            </a:pPr>
            <a:r>
              <a:rPr lang="en-US" sz="1600" b="0" i="0" u="none" strike="noStrike" cap="none" dirty="0">
                <a:solidFill>
                  <a:srgbClr val="1E4E79"/>
                </a:solidFill>
                <a:sym typeface="Arial"/>
              </a:rPr>
              <a:t>例） </a:t>
            </a:r>
            <a:r>
              <a:rPr lang="en-US" sz="1600" b="0" i="0" u="none" strike="noStrike" cap="none" dirty="0">
                <a:solidFill>
                  <a:srgbClr val="00B0F0"/>
                </a:solidFill>
                <a:sym typeface="Arial"/>
              </a:rPr>
              <a:t>u:(鏡よ鏡、世界で一番美しいのは)そなたじゃ</a:t>
            </a:r>
          </a:p>
          <a:p>
            <a:pPr marL="0" marR="0" lvl="0" indent="0" algn="l" rtl="0">
              <a:lnSpc>
                <a:spcPct val="90000"/>
              </a:lnSpc>
              <a:spcBef>
                <a:spcPts val="0"/>
              </a:spcBef>
              <a:spcAft>
                <a:spcPts val="0"/>
              </a:spcAft>
              <a:buNone/>
            </a:pPr>
            <a:endParaRPr sz="1600" dirty="0"/>
          </a:p>
          <a:p>
            <a:pPr marL="0" marR="0" lvl="0" indent="0" algn="l" rtl="0">
              <a:lnSpc>
                <a:spcPct val="90000"/>
              </a:lnSpc>
              <a:spcBef>
                <a:spcPts val="0"/>
              </a:spcBef>
              <a:spcAft>
                <a:spcPts val="0"/>
              </a:spcAft>
              <a:buNone/>
            </a:pPr>
            <a:r>
              <a:rPr lang="en-US" sz="1600" dirty="0"/>
              <a:t>2. </a:t>
            </a:r>
            <a:r>
              <a:rPr lang="en-US" sz="1600" b="0" i="0" u="none" strike="noStrike" cap="none" dirty="0">
                <a:solidFill>
                  <a:srgbClr val="1E4E79"/>
                </a:solidFill>
                <a:sym typeface="Arial"/>
              </a:rPr>
              <a:t>人間の</a:t>
            </a:r>
            <a:r>
              <a:rPr lang="en-US" sz="1600" dirty="0"/>
              <a:t>省略された</a:t>
            </a:r>
            <a:r>
              <a:rPr lang="en-US" sz="1600" b="0" i="0" u="none" strike="noStrike" cap="none" dirty="0">
                <a:solidFill>
                  <a:srgbClr val="1E4E79"/>
                </a:solidFill>
                <a:sym typeface="Arial"/>
              </a:rPr>
              <a:t>表現に対応する。</a:t>
            </a:r>
          </a:p>
          <a:p>
            <a:pPr marL="0" marR="0" lvl="0" indent="0" algn="l" rtl="0">
              <a:lnSpc>
                <a:spcPct val="90000"/>
              </a:lnSpc>
              <a:spcBef>
                <a:spcPts val="0"/>
              </a:spcBef>
              <a:spcAft>
                <a:spcPts val="0"/>
              </a:spcAft>
              <a:buNone/>
            </a:pPr>
            <a:r>
              <a:rPr lang="en-US" sz="1600" dirty="0"/>
              <a:t>	中括弧</a:t>
            </a:r>
            <a:r>
              <a:rPr lang="en-US" sz="1600" dirty="0">
                <a:solidFill>
                  <a:srgbClr val="00B0F0"/>
                </a:solidFill>
              </a:rPr>
              <a:t>{ }</a:t>
            </a:r>
            <a:r>
              <a:rPr lang="en-US" sz="1600" dirty="0"/>
              <a:t>で括られた言葉は省略しても認識されます。</a:t>
            </a:r>
          </a:p>
          <a:p>
            <a:pPr marL="0" marR="0" lvl="0" indent="0" algn="l" rtl="0">
              <a:lnSpc>
                <a:spcPct val="90000"/>
              </a:lnSpc>
              <a:spcBef>
                <a:spcPts val="0"/>
              </a:spcBef>
              <a:spcAft>
                <a:spcPts val="0"/>
              </a:spcAft>
              <a:buNone/>
            </a:pPr>
            <a:endParaRPr sz="1600" dirty="0"/>
          </a:p>
          <a:p>
            <a:pPr marL="0" marR="0" lvl="0" indent="317500" algn="l" rtl="0">
              <a:lnSpc>
                <a:spcPct val="90000"/>
              </a:lnSpc>
              <a:spcBef>
                <a:spcPts val="0"/>
              </a:spcBef>
              <a:spcAft>
                <a:spcPts val="0"/>
              </a:spcAft>
              <a:buNone/>
            </a:pPr>
            <a:r>
              <a:rPr lang="en-US" sz="1600" b="0" i="0" u="none" strike="noStrike" cap="none" dirty="0" err="1">
                <a:solidFill>
                  <a:srgbClr val="1E4E79"/>
                </a:solidFill>
                <a:sym typeface="Arial"/>
              </a:rPr>
              <a:t>例）</a:t>
            </a:r>
            <a:r>
              <a:rPr lang="en-US" sz="1600" b="0" i="0" u="none" strike="noStrike" cap="none" dirty="0" err="1">
                <a:solidFill>
                  <a:srgbClr val="00B0F0"/>
                </a:solidFill>
                <a:sym typeface="Arial"/>
              </a:rPr>
              <a:t>u</a:t>
            </a:r>
            <a:r>
              <a:rPr lang="en-US" sz="1600" b="0" i="0" u="none" strike="noStrike" cap="none" dirty="0">
                <a:solidFill>
                  <a:srgbClr val="00B0F0"/>
                </a:solidFill>
                <a:sym typeface="Arial"/>
              </a:rPr>
              <a:t>:({</a:t>
            </a:r>
            <a:r>
              <a:rPr lang="en-US" sz="1600" dirty="0">
                <a:solidFill>
                  <a:srgbClr val="00B0F0"/>
                </a:solidFill>
              </a:rPr>
              <a:t>鏡よ鏡、鏡さん、</a:t>
            </a:r>
            <a:r>
              <a:rPr lang="en-US" sz="1600" b="0" i="0" u="none" strike="noStrike" cap="none" dirty="0">
                <a:solidFill>
                  <a:srgbClr val="00B0F0"/>
                </a:solidFill>
                <a:sym typeface="Arial"/>
              </a:rPr>
              <a:t>}世界{</a:t>
            </a:r>
            <a:r>
              <a:rPr lang="en-US" sz="1600" dirty="0">
                <a:solidFill>
                  <a:srgbClr val="00B0F0"/>
                </a:solidFill>
              </a:rPr>
              <a:t>で一番</a:t>
            </a:r>
            <a:r>
              <a:rPr lang="en-US" sz="1600" b="0" i="0" u="none" strike="noStrike" cap="none" dirty="0">
                <a:solidFill>
                  <a:srgbClr val="00B0F0"/>
                </a:solidFill>
                <a:sym typeface="Arial"/>
              </a:rPr>
              <a:t>}美しい{</a:t>
            </a:r>
            <a:r>
              <a:rPr lang="en-US" sz="1600" dirty="0">
                <a:solidFill>
                  <a:srgbClr val="00B0F0"/>
                </a:solidFill>
              </a:rPr>
              <a:t>のはだあれ？</a:t>
            </a:r>
            <a:r>
              <a:rPr lang="en-US" sz="1600" b="0" i="0" u="none" strike="noStrike" cap="none" dirty="0">
                <a:solidFill>
                  <a:srgbClr val="00B0F0"/>
                </a:solidFill>
                <a:sym typeface="Arial"/>
              </a:rPr>
              <a:t>})そなたじゃ</a:t>
            </a:r>
          </a:p>
          <a:p>
            <a:pPr marL="317500" marR="0" lvl="0" indent="330200" algn="l" rtl="0">
              <a:lnSpc>
                <a:spcPct val="90000"/>
              </a:lnSpc>
              <a:spcBef>
                <a:spcPts val="0"/>
              </a:spcBef>
              <a:spcAft>
                <a:spcPts val="0"/>
              </a:spcAft>
              <a:buNone/>
            </a:pPr>
            <a:r>
              <a:rPr lang="en-US" sz="1600" b="0" i="0" u="none" strike="noStrike" cap="none" dirty="0">
                <a:solidFill>
                  <a:srgbClr val="1E4E79"/>
                </a:solidFill>
                <a:sym typeface="Arial"/>
              </a:rPr>
              <a:t>「鏡よ鏡、鏡さん、世界で一番美しいのはだあれ？」</a:t>
            </a:r>
          </a:p>
          <a:p>
            <a:pPr marL="317500" marR="0" lvl="0" indent="330200" algn="l" rtl="0">
              <a:lnSpc>
                <a:spcPct val="90000"/>
              </a:lnSpc>
              <a:spcBef>
                <a:spcPts val="0"/>
              </a:spcBef>
              <a:spcAft>
                <a:spcPts val="0"/>
              </a:spcAft>
              <a:buNone/>
            </a:pPr>
            <a:r>
              <a:rPr lang="en-US" sz="1600" b="0" i="0" u="none" strike="noStrike" cap="none" dirty="0">
                <a:solidFill>
                  <a:srgbClr val="1E4E79"/>
                </a:solidFill>
                <a:sym typeface="Arial"/>
              </a:rPr>
              <a:t>「世界一美しいのは？」									</a:t>
            </a:r>
            <a:r>
              <a:rPr lang="en-US" sz="1600" dirty="0"/>
              <a:t> 　同じリアクションをする。</a:t>
            </a:r>
          </a:p>
          <a:p>
            <a:pPr marL="0" marR="0" lvl="0" indent="0" algn="l" rtl="0">
              <a:lnSpc>
                <a:spcPct val="90000"/>
              </a:lnSpc>
              <a:spcBef>
                <a:spcPts val="0"/>
              </a:spcBef>
              <a:spcAft>
                <a:spcPts val="0"/>
              </a:spcAft>
              <a:buNone/>
            </a:pPr>
            <a:endParaRPr sz="1600" dirty="0"/>
          </a:p>
          <a:p>
            <a:pPr marL="0" lvl="0" indent="0" rtl="0">
              <a:spcBef>
                <a:spcPts val="0"/>
              </a:spcBef>
              <a:buNone/>
            </a:pPr>
            <a:r>
              <a:rPr lang="en-US" sz="1600" dirty="0"/>
              <a:t>3. 人間の曖昧な表現に対応する。</a:t>
            </a:r>
          </a:p>
          <a:p>
            <a:pPr marL="0" lvl="0" indent="0" rtl="0">
              <a:spcBef>
                <a:spcPts val="0"/>
              </a:spcBef>
              <a:buNone/>
            </a:pPr>
            <a:r>
              <a:rPr lang="en-US" sz="1600" dirty="0"/>
              <a:t>　アスタリスク </a:t>
            </a:r>
            <a:r>
              <a:rPr lang="en-US" sz="1600" dirty="0">
                <a:solidFill>
                  <a:srgbClr val="00B0F0"/>
                </a:solidFill>
              </a:rPr>
              <a:t>* </a:t>
            </a:r>
            <a:r>
              <a:rPr lang="en-US" sz="1600" dirty="0" err="1"/>
              <a:t>はどんな言葉でも認識します。ただし、デフォルトのNAOは</a:t>
            </a:r>
            <a:endParaRPr lang="en-US" sz="1600" dirty="0"/>
          </a:p>
          <a:p>
            <a:pPr marL="0" lvl="0" indent="-50800" rtl="0">
              <a:spcBef>
                <a:spcPts val="0"/>
              </a:spcBef>
              <a:buClr>
                <a:schemeClr val="dk1"/>
              </a:buClr>
              <a:buSzPct val="50000"/>
              <a:buFont typeface="Arial"/>
              <a:buNone/>
            </a:pPr>
            <a:r>
              <a:rPr lang="en-US" sz="1600" dirty="0"/>
              <a:t>　認識できる語彙の辞書がそれほど多くないめ、あまり精度は期待できません。</a:t>
            </a:r>
          </a:p>
          <a:p>
            <a:pPr marL="0" lvl="0" indent="-50800" rtl="0">
              <a:spcBef>
                <a:spcPts val="0"/>
              </a:spcBef>
              <a:buClr>
                <a:schemeClr val="dk1"/>
              </a:buClr>
              <a:buSzPct val="50000"/>
              <a:buFont typeface="Arial"/>
              <a:buNone/>
            </a:pPr>
            <a:endParaRPr sz="1600" dirty="0"/>
          </a:p>
          <a:p>
            <a:pPr marL="0" lvl="0" indent="266700" rtl="0">
              <a:spcBef>
                <a:spcPts val="0"/>
              </a:spcBef>
              <a:buClr>
                <a:schemeClr val="dk1"/>
              </a:buClr>
              <a:buSzPct val="50000"/>
              <a:buFont typeface="Arial"/>
              <a:buNone/>
            </a:pPr>
            <a:r>
              <a:rPr lang="en-US" sz="1600" dirty="0" err="1"/>
              <a:t>例）</a:t>
            </a:r>
            <a:r>
              <a:rPr lang="en-US" sz="1600" dirty="0" err="1">
                <a:solidFill>
                  <a:srgbClr val="00B0F0"/>
                </a:solidFill>
              </a:rPr>
              <a:t>u</a:t>
            </a:r>
            <a:r>
              <a:rPr lang="en-US" sz="1600" dirty="0">
                <a:solidFill>
                  <a:srgbClr val="00B0F0"/>
                </a:solidFill>
              </a:rPr>
              <a:t>:({*}世界{*}美しい{*})そなたじゃ</a:t>
            </a:r>
          </a:p>
          <a:p>
            <a:pPr marL="317500" lvl="0" indent="279400" rtl="0">
              <a:spcBef>
                <a:spcPts val="0"/>
              </a:spcBef>
              <a:buClr>
                <a:schemeClr val="dk1"/>
              </a:buClr>
              <a:buSzPct val="50000"/>
              <a:buFont typeface="Arial"/>
              <a:buNone/>
            </a:pPr>
            <a:r>
              <a:rPr lang="en-US" sz="1600" dirty="0"/>
              <a:t>「鏡よ鏡、鏡さん、世界で一番美しいのはだあれ？」</a:t>
            </a:r>
          </a:p>
          <a:p>
            <a:pPr marL="317500" lvl="0" indent="279400" rtl="0">
              <a:spcBef>
                <a:spcPts val="0"/>
              </a:spcBef>
              <a:buClr>
                <a:schemeClr val="dk1"/>
              </a:buClr>
              <a:buSzPct val="50000"/>
              <a:buFont typeface="Arial"/>
              <a:buNone/>
            </a:pPr>
            <a:r>
              <a:rPr lang="en-US" sz="1600" dirty="0"/>
              <a:t>「世界一美しいのは？」									 同じリアクションをする。</a:t>
            </a:r>
          </a:p>
        </p:txBody>
      </p:sp>
      <p:sp>
        <p:nvSpPr>
          <p:cNvPr id="769" name="Shape 769"/>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770" name="Shape 770"/>
          <p:cNvSpPr/>
          <p:nvPr/>
        </p:nvSpPr>
        <p:spPr>
          <a:xfrm rot="620360">
            <a:off x="7643795" y="2310018"/>
            <a:ext cx="2987002" cy="950847"/>
          </a:xfrm>
          <a:prstGeom prst="cloudCallout">
            <a:avLst>
              <a:gd name="adj1" fmla="val -40278"/>
              <a:gd name="adj2" fmla="val 59620"/>
            </a:avLst>
          </a:prstGeom>
          <a:solidFill>
            <a:schemeClr val="lt2"/>
          </a:solidFill>
          <a:ln w="19050" cap="flat" cmpd="sng">
            <a:solidFill>
              <a:schemeClr val="dk2"/>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300" b="0" i="0" u="none" strike="noStrike" cap="none" dirty="0">
                <a:solidFill>
                  <a:srgbClr val="000000"/>
                </a:solidFill>
                <a:latin typeface="MS Gothic" charset="-128"/>
                <a:ea typeface="MS Gothic" charset="-128"/>
                <a:cs typeface="MS Gothic" charset="-128"/>
                <a:sym typeface="Arial"/>
              </a:rPr>
              <a:t>かっこの半角、全角、半角スペースの挿入などに注意！</a:t>
            </a:r>
          </a:p>
        </p:txBody>
      </p:sp>
      <p:sp>
        <p:nvSpPr>
          <p:cNvPr id="771" name="Shape 771"/>
          <p:cNvSpPr/>
          <p:nvPr/>
        </p:nvSpPr>
        <p:spPr>
          <a:xfrm>
            <a:off x="5756408" y="4348308"/>
            <a:ext cx="255599" cy="481800"/>
          </a:xfrm>
          <a:prstGeom prst="rightBrace">
            <a:avLst>
              <a:gd name="adj1" fmla="val 8333"/>
              <a:gd name="adj2" fmla="val 61574"/>
            </a:avLst>
          </a:prstGeom>
          <a:noFill/>
          <a:ln w="19050" cap="flat" cmpd="sng">
            <a:solidFill>
              <a:schemeClr val="dk2"/>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772" name="Shape 77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65</a:t>
            </a:fld>
            <a:endParaRPr lang="en-US"/>
          </a:p>
        </p:txBody>
      </p:sp>
      <p:pic>
        <p:nvPicPr>
          <p:cNvPr id="773" name="Shape 77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74" name="Shape 774"/>
          <p:cNvPicPr preferRelativeResize="0"/>
          <p:nvPr/>
        </p:nvPicPr>
        <p:blipFill>
          <a:blip r:embed="rId3">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dirty="0">
                <a:solidFill>
                  <a:schemeClr val="dk2"/>
                </a:solidFill>
              </a:rPr>
              <a:t>いろんな受け答え（２/２）</a:t>
            </a:r>
          </a:p>
        </p:txBody>
      </p:sp>
      <p:sp>
        <p:nvSpPr>
          <p:cNvPr id="780" name="Shape 78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0" rtl="0">
              <a:spcBef>
                <a:spcPts val="0"/>
              </a:spcBef>
              <a:buNone/>
            </a:pPr>
            <a:r>
              <a:rPr lang="en-US" sz="1600" dirty="0"/>
              <a:t>4. 複数の問いかけに対応する。</a:t>
            </a:r>
          </a:p>
          <a:p>
            <a:pPr marL="0" lvl="0" indent="-50800" rtl="0">
              <a:spcBef>
                <a:spcPts val="0"/>
              </a:spcBef>
              <a:buClr>
                <a:schemeClr val="dk1"/>
              </a:buClr>
              <a:buSzPct val="50000"/>
              <a:buFont typeface="Arial"/>
              <a:buNone/>
            </a:pPr>
            <a:endParaRPr sz="1600" dirty="0"/>
          </a:p>
          <a:p>
            <a:pPr marL="0" lvl="0" indent="266700" rtl="0">
              <a:spcBef>
                <a:spcPts val="0"/>
              </a:spcBef>
              <a:buClr>
                <a:schemeClr val="dk1"/>
              </a:buClr>
              <a:buSzPct val="50000"/>
              <a:buFont typeface="Arial"/>
              <a:buNone/>
            </a:pPr>
            <a:r>
              <a:rPr lang="en-US" sz="1600" dirty="0" err="1"/>
              <a:t>例）</a:t>
            </a:r>
            <a:r>
              <a:rPr lang="en-US" sz="1600" dirty="0" err="1">
                <a:solidFill>
                  <a:srgbClr val="00B0F0"/>
                </a:solidFill>
              </a:rPr>
              <a:t>u</a:t>
            </a:r>
            <a:r>
              <a:rPr lang="en-US" sz="1600" dirty="0">
                <a:solidFill>
                  <a:srgbClr val="00B0F0"/>
                </a:solidFill>
              </a:rPr>
              <a:t>:({*}世界{*}[美しい きれい かわいい]{*})そなたじゃ</a:t>
            </a:r>
          </a:p>
          <a:p>
            <a:pPr marL="317500" lvl="0" indent="279400" rtl="0">
              <a:spcBef>
                <a:spcPts val="0"/>
              </a:spcBef>
              <a:buClr>
                <a:schemeClr val="dk1"/>
              </a:buClr>
              <a:buSzPct val="50000"/>
              <a:buFont typeface="Arial"/>
              <a:buNone/>
            </a:pPr>
            <a:r>
              <a:rPr lang="en-US" sz="1600" dirty="0"/>
              <a:t>「</a:t>
            </a:r>
            <a:r>
              <a:rPr lang="en-US" sz="1600" dirty="0" err="1"/>
              <a:t>鏡よ鏡、世界で一番（美しいorきれいorかわいい）のは</a:t>
            </a:r>
            <a:r>
              <a:rPr lang="en-US" sz="1600" dirty="0"/>
              <a:t>？」 →　「そなたじゃ」</a:t>
            </a:r>
          </a:p>
          <a:p>
            <a:pPr marL="0" marR="0" lvl="0" indent="0" algn="l" rtl="0">
              <a:lnSpc>
                <a:spcPct val="100000"/>
              </a:lnSpc>
              <a:spcBef>
                <a:spcPts val="0"/>
              </a:spcBef>
              <a:spcAft>
                <a:spcPts val="0"/>
              </a:spcAft>
              <a:buNone/>
            </a:pPr>
            <a:endParaRPr sz="1600" dirty="0"/>
          </a:p>
          <a:p>
            <a:pPr marL="0" marR="0" lvl="0" indent="0" algn="l" rtl="0">
              <a:lnSpc>
                <a:spcPct val="100000"/>
              </a:lnSpc>
              <a:spcBef>
                <a:spcPts val="0"/>
              </a:spcBef>
              <a:spcAft>
                <a:spcPts val="0"/>
              </a:spcAft>
              <a:buNone/>
            </a:pPr>
            <a:r>
              <a:rPr lang="en-US" sz="1600" dirty="0"/>
              <a:t>5. </a:t>
            </a:r>
            <a:r>
              <a:rPr lang="en-US" sz="1600" b="0" i="0" u="none" strike="noStrike" cap="none" dirty="0">
                <a:solidFill>
                  <a:srgbClr val="1E4E79"/>
                </a:solidFill>
                <a:sym typeface="Arial"/>
              </a:rPr>
              <a:t>複数の</a:t>
            </a:r>
            <a:r>
              <a:rPr lang="en-US" sz="1600" dirty="0"/>
              <a:t>順番の</a:t>
            </a:r>
            <a:r>
              <a:rPr lang="en-US" sz="1600" b="0" i="0" u="none" strike="noStrike" cap="none" dirty="0">
                <a:solidFill>
                  <a:srgbClr val="1E4E79"/>
                </a:solidFill>
                <a:sym typeface="Arial"/>
              </a:rPr>
              <a:t>返答を用意する。</a:t>
            </a:r>
          </a:p>
          <a:p>
            <a:pPr marL="0" marR="0" lvl="0" indent="0" algn="l" rtl="0">
              <a:lnSpc>
                <a:spcPct val="100000"/>
              </a:lnSpc>
              <a:spcBef>
                <a:spcPts val="0"/>
              </a:spcBef>
              <a:spcAft>
                <a:spcPts val="0"/>
              </a:spcAft>
              <a:buNone/>
            </a:pPr>
            <a:endParaRPr sz="1600" dirty="0"/>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　</a:t>
            </a:r>
            <a:r>
              <a:rPr lang="en-US" sz="1600" b="0" i="0" u="none" strike="noStrike" cap="none" dirty="0" err="1">
                <a:solidFill>
                  <a:srgbClr val="1E4E79"/>
                </a:solidFill>
                <a:sym typeface="Arial"/>
              </a:rPr>
              <a:t>例）</a:t>
            </a:r>
            <a:r>
              <a:rPr lang="en-US" sz="1600" b="0" i="0" u="none" strike="noStrike" cap="none" dirty="0" err="1">
                <a:solidFill>
                  <a:srgbClr val="00B0F0"/>
                </a:solidFill>
                <a:sym typeface="Arial"/>
              </a:rPr>
              <a:t>u</a:t>
            </a:r>
            <a:r>
              <a:rPr lang="en-US" sz="1600" b="0" i="0" u="none" strike="noStrike" cap="none" dirty="0">
                <a:solidFill>
                  <a:srgbClr val="00B0F0"/>
                </a:solidFill>
                <a:sym typeface="Arial"/>
              </a:rPr>
              <a:t>:({*}世界{*}美しい{*})</a:t>
            </a:r>
            <a:r>
              <a:rPr lang="en-US" sz="1600" dirty="0">
                <a:solidFill>
                  <a:srgbClr val="00B0F0"/>
                </a:solidFill>
              </a:rPr>
              <a:t> </a:t>
            </a:r>
            <a:r>
              <a:rPr lang="en-US" sz="1600" b="0" i="0" u="none" strike="noStrike" cap="none" dirty="0">
                <a:solidFill>
                  <a:srgbClr val="00B0F0"/>
                </a:solidFill>
                <a:sym typeface="Arial"/>
              </a:rPr>
              <a:t>[そなた クレオパトラ 楊貴妃]じゃ</a:t>
            </a:r>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　　「鏡よ鏡、世界で一番美しいのは？」→「そなたじゃ」</a:t>
            </a:r>
            <a:r>
              <a:rPr lang="en-US" sz="1600" dirty="0"/>
              <a:t>の次</a:t>
            </a:r>
            <a:r>
              <a:rPr lang="en-US" sz="1600" b="0" i="0" u="none" strike="noStrike" cap="none" dirty="0">
                <a:solidFill>
                  <a:srgbClr val="1E4E79"/>
                </a:solidFill>
                <a:sym typeface="Arial"/>
              </a:rPr>
              <a:t>「クレオパトラじゃ」</a:t>
            </a:r>
            <a:r>
              <a:rPr lang="en-US" sz="1600" dirty="0"/>
              <a:t>の次</a:t>
            </a:r>
            <a:r>
              <a:rPr lang="en-US" sz="1600" b="0" i="0" u="none" strike="noStrike" cap="none" dirty="0">
                <a:solidFill>
                  <a:srgbClr val="1E4E79"/>
                </a:solidFill>
                <a:sym typeface="Arial"/>
              </a:rPr>
              <a:t>「楊貴妃じゃ」</a:t>
            </a:r>
          </a:p>
          <a:p>
            <a:pPr marL="0" marR="0" lvl="0" indent="0" algn="l" rtl="0">
              <a:lnSpc>
                <a:spcPct val="100000"/>
              </a:lnSpc>
              <a:spcBef>
                <a:spcPts val="0"/>
              </a:spcBef>
              <a:spcAft>
                <a:spcPts val="0"/>
              </a:spcAft>
              <a:buClr>
                <a:srgbClr val="1E4E79"/>
              </a:buClr>
              <a:buSzPct val="25000"/>
              <a:buFont typeface="Arial"/>
              <a:buNone/>
            </a:pPr>
            <a:endParaRPr sz="1600" dirty="0"/>
          </a:p>
          <a:p>
            <a:pPr marL="0" lvl="0" indent="-50800" rtl="0">
              <a:lnSpc>
                <a:spcPct val="100000"/>
              </a:lnSpc>
              <a:spcBef>
                <a:spcPts val="0"/>
              </a:spcBef>
              <a:buClr>
                <a:schemeClr val="dk1"/>
              </a:buClr>
              <a:buSzPct val="50000"/>
              <a:buFont typeface="Arial"/>
              <a:buNone/>
            </a:pPr>
            <a:r>
              <a:rPr lang="en-US" sz="1600" dirty="0"/>
              <a:t>6. 複数のランダムな返答を用意する。</a:t>
            </a:r>
          </a:p>
          <a:p>
            <a:pPr marL="0" lvl="0" indent="-50800" rtl="0">
              <a:lnSpc>
                <a:spcPct val="100000"/>
              </a:lnSpc>
              <a:spcBef>
                <a:spcPts val="0"/>
              </a:spcBef>
              <a:buClr>
                <a:schemeClr val="dk1"/>
              </a:buClr>
              <a:buSzPct val="50000"/>
              <a:buFont typeface="Arial"/>
              <a:buNone/>
            </a:pPr>
            <a:endParaRPr sz="1600" dirty="0"/>
          </a:p>
          <a:p>
            <a:pPr marL="0" lvl="0" indent="0" rtl="0">
              <a:lnSpc>
                <a:spcPct val="100000"/>
              </a:lnSpc>
              <a:spcBef>
                <a:spcPts val="0"/>
              </a:spcBef>
              <a:buClr>
                <a:srgbClr val="1E4E79"/>
              </a:buClr>
              <a:buSzPct val="25000"/>
              <a:buFont typeface="Arial"/>
              <a:buNone/>
            </a:pPr>
            <a:r>
              <a:rPr lang="en-US" sz="1600" dirty="0"/>
              <a:t>　</a:t>
            </a:r>
            <a:r>
              <a:rPr lang="en-US" sz="1600" dirty="0" err="1"/>
              <a:t>例）</a:t>
            </a:r>
            <a:r>
              <a:rPr lang="en-US" sz="1600" dirty="0" err="1">
                <a:solidFill>
                  <a:srgbClr val="00B0F0"/>
                </a:solidFill>
              </a:rPr>
              <a:t>u</a:t>
            </a:r>
            <a:r>
              <a:rPr lang="en-US" sz="1600" dirty="0">
                <a:solidFill>
                  <a:srgbClr val="00B0F0"/>
                </a:solidFill>
              </a:rPr>
              <a:t>:({*}世界{*}美しい{*}) ^rand[そなた クレオパトラ 楊貴妃]じゃ</a:t>
            </a:r>
          </a:p>
          <a:p>
            <a:pPr marL="0" lvl="0" indent="0" rtl="0">
              <a:lnSpc>
                <a:spcPct val="100000"/>
              </a:lnSpc>
              <a:spcBef>
                <a:spcPts val="0"/>
              </a:spcBef>
              <a:buClr>
                <a:srgbClr val="1E4E79"/>
              </a:buClr>
              <a:buSzPct val="25000"/>
              <a:buFont typeface="Arial"/>
              <a:buNone/>
            </a:pPr>
            <a:r>
              <a:rPr lang="en-US" sz="1600" dirty="0"/>
              <a:t>　　「鏡よ鏡、世界で一番美しいのは？」→「</a:t>
            </a:r>
            <a:r>
              <a:rPr lang="en-US" sz="1600" dirty="0" err="1"/>
              <a:t>そなたじゃ」or「クレオパトラじゃ」or「楊貴妃じゃ</a:t>
            </a:r>
            <a:r>
              <a:rPr lang="en-US" sz="1600" dirty="0"/>
              <a:t>」</a:t>
            </a:r>
          </a:p>
          <a:p>
            <a:pPr marL="0" lvl="0" indent="0" rtl="0">
              <a:lnSpc>
                <a:spcPct val="100000"/>
              </a:lnSpc>
              <a:spcBef>
                <a:spcPts val="0"/>
              </a:spcBef>
              <a:buClr>
                <a:srgbClr val="1E4E79"/>
              </a:buClr>
              <a:buSzPct val="25000"/>
              <a:buFont typeface="Arial"/>
              <a:buNone/>
            </a:pPr>
            <a:endParaRPr sz="1600" dirty="0"/>
          </a:p>
          <a:p>
            <a:pPr marL="0" lvl="0" indent="-50800" rtl="0">
              <a:lnSpc>
                <a:spcPct val="100000"/>
              </a:lnSpc>
              <a:spcBef>
                <a:spcPts val="0"/>
              </a:spcBef>
              <a:buClr>
                <a:schemeClr val="dk1"/>
              </a:buClr>
              <a:buSzPct val="50000"/>
              <a:buFont typeface="Arial"/>
              <a:buNone/>
            </a:pPr>
            <a:r>
              <a:rPr lang="en-US" sz="1600" dirty="0"/>
              <a:t>7. 類義語をあらかじめ設定する。</a:t>
            </a:r>
          </a:p>
          <a:p>
            <a:pPr marL="0" lvl="0" indent="-50800" rtl="0">
              <a:lnSpc>
                <a:spcPct val="100000"/>
              </a:lnSpc>
              <a:spcBef>
                <a:spcPts val="0"/>
              </a:spcBef>
              <a:buClr>
                <a:schemeClr val="dk1"/>
              </a:buClr>
              <a:buSzPct val="50000"/>
              <a:buFont typeface="Arial"/>
              <a:buNone/>
            </a:pPr>
            <a:endParaRPr sz="1600" dirty="0"/>
          </a:p>
          <a:p>
            <a:pPr marL="0" lvl="0" indent="0" rtl="0">
              <a:lnSpc>
                <a:spcPct val="100000"/>
              </a:lnSpc>
              <a:spcBef>
                <a:spcPts val="0"/>
              </a:spcBef>
              <a:buClr>
                <a:srgbClr val="1E4E79"/>
              </a:buClr>
              <a:buSzPct val="25000"/>
              <a:buFont typeface="Arial"/>
              <a:buNone/>
            </a:pPr>
            <a:r>
              <a:rPr lang="en-US" sz="1600" dirty="0"/>
              <a:t>　</a:t>
            </a:r>
            <a:r>
              <a:rPr lang="en-US" sz="1600" dirty="0" err="1"/>
              <a:t>例）</a:t>
            </a:r>
            <a:r>
              <a:rPr lang="en-US" sz="1600" dirty="0" err="1">
                <a:solidFill>
                  <a:srgbClr val="00B0F0"/>
                </a:solidFill>
              </a:rPr>
              <a:t>concept</a:t>
            </a:r>
            <a:r>
              <a:rPr lang="en-US" sz="1600" dirty="0">
                <a:solidFill>
                  <a:srgbClr val="00B0F0"/>
                </a:solidFill>
              </a:rPr>
              <a:t>:(beautiful) [美しい きれい かわいい]</a:t>
            </a:r>
          </a:p>
          <a:p>
            <a:pPr marL="317500" lvl="0" indent="330200" rtl="0">
              <a:lnSpc>
                <a:spcPct val="100000"/>
              </a:lnSpc>
              <a:spcBef>
                <a:spcPts val="0"/>
              </a:spcBef>
              <a:buClr>
                <a:srgbClr val="1E4E79"/>
              </a:buClr>
              <a:buSzPct val="25000"/>
              <a:buFont typeface="Arial"/>
              <a:buNone/>
            </a:pPr>
            <a:r>
              <a:rPr lang="en-US" sz="1600" dirty="0">
                <a:solidFill>
                  <a:srgbClr val="00B0F0"/>
                </a:solidFill>
              </a:rPr>
              <a:t>u:({*}世界{*}~beautiful{*})そなたじゃ</a:t>
            </a:r>
          </a:p>
          <a:p>
            <a:pPr marL="0" lvl="0" indent="0" rtl="0">
              <a:lnSpc>
                <a:spcPct val="100000"/>
              </a:lnSpc>
              <a:spcBef>
                <a:spcPts val="0"/>
              </a:spcBef>
              <a:buClr>
                <a:srgbClr val="1E4E79"/>
              </a:buClr>
              <a:buSzPct val="25000"/>
              <a:buFont typeface="Arial"/>
              <a:buNone/>
            </a:pPr>
            <a:r>
              <a:rPr lang="en-US" sz="1600" dirty="0"/>
              <a:t>　　「</a:t>
            </a:r>
            <a:r>
              <a:rPr lang="en-US" sz="1600" dirty="0" err="1"/>
              <a:t>鏡よ鏡、世界で一番（美しいorきれいorかわいい）のは</a:t>
            </a:r>
            <a:r>
              <a:rPr lang="en-US" sz="1600" dirty="0"/>
              <a:t>？」　→　「そなたじゃ」</a:t>
            </a:r>
          </a:p>
        </p:txBody>
      </p:sp>
      <p:sp>
        <p:nvSpPr>
          <p:cNvPr id="781" name="Shape 78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dirty="0">
                <a:solidFill>
                  <a:schemeClr val="lt1"/>
                </a:solidFill>
              </a:rPr>
              <a:t>Ex　高度な対話を実現しよう</a:t>
            </a:r>
          </a:p>
        </p:txBody>
      </p:sp>
      <p:sp>
        <p:nvSpPr>
          <p:cNvPr id="782" name="Shape 78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66</a:t>
            </a:fld>
            <a:endParaRPr lang="en-US"/>
          </a:p>
        </p:txBody>
      </p:sp>
      <p:pic>
        <p:nvPicPr>
          <p:cNvPr id="783" name="Shape 78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84" name="Shape 784"/>
          <p:cNvPicPr preferRelativeResize="0"/>
          <p:nvPr/>
        </p:nvPicPr>
        <p:blipFill>
          <a:blip r:embed="rId3">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Shape 78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会話の流れ　サブルール</a:t>
            </a:r>
          </a:p>
        </p:txBody>
      </p:sp>
      <p:sp>
        <p:nvSpPr>
          <p:cNvPr id="790" name="Shape 79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会話の流れをつくるには、先ほどの例を応用し</a:t>
            </a:r>
            <a:r>
              <a:rPr lang="en-US" dirty="0"/>
              <a:t>、サブルール </a:t>
            </a:r>
            <a:r>
              <a:rPr lang="en-US" sz="1700" b="0" i="0" u="none" strike="noStrike" cap="none" dirty="0">
                <a:solidFill>
                  <a:srgbClr val="00B0F0"/>
                </a:solidFill>
                <a:sym typeface="Arial"/>
              </a:rPr>
              <a:t>u1,u2,u3,</a:t>
            </a:r>
            <a:r>
              <a:rPr lang="en-US" sz="1700" b="0" i="0" u="none" strike="noStrike" cap="none" dirty="0">
                <a:solidFill>
                  <a:srgbClr val="1E4E79"/>
                </a:solidFill>
                <a:sym typeface="Arial"/>
              </a:rPr>
              <a:t>...を用います。</a:t>
            </a:r>
          </a:p>
          <a:p>
            <a:pPr marL="0" lvl="0" indent="0" rtl="0">
              <a:spcBef>
                <a:spcPts val="0"/>
              </a:spcBef>
              <a:buClr>
                <a:srgbClr val="1E4E79"/>
              </a:buClr>
              <a:buSzPct val="25000"/>
              <a:buFont typeface="Arial"/>
              <a:buNone/>
            </a:pPr>
            <a:r>
              <a:rPr lang="en-US" dirty="0"/>
              <a:t>ある受け答えをした後にのみ、特定の受け答えを有効にしたい場合などに有用です。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dirty="0" err="1"/>
              <a:t>下記の例ではDialogボックスが実行された時、認識可能なルールは</a:t>
            </a:r>
            <a:r>
              <a:rPr lang="en-US" dirty="0" err="1">
                <a:solidFill>
                  <a:srgbClr val="00B0F0"/>
                </a:solidFill>
              </a:rPr>
              <a:t>u</a:t>
            </a:r>
            <a:r>
              <a:rPr lang="en-US" dirty="0">
                <a:solidFill>
                  <a:srgbClr val="00B0F0"/>
                </a:solidFill>
              </a:rPr>
              <a:t>:(こんにちは)</a:t>
            </a:r>
            <a:r>
              <a:rPr lang="en-US" dirty="0">
                <a:solidFill>
                  <a:srgbClr val="1E4E79"/>
                </a:solidFill>
              </a:rPr>
              <a:t>のみです。</a:t>
            </a:r>
          </a:p>
          <a:p>
            <a:pPr marL="0" marR="0" lvl="0" indent="0" algn="l" rtl="0">
              <a:lnSpc>
                <a:spcPct val="90000"/>
              </a:lnSpc>
              <a:spcBef>
                <a:spcPts val="0"/>
              </a:spcBef>
              <a:spcAft>
                <a:spcPts val="0"/>
              </a:spcAft>
              <a:buClr>
                <a:srgbClr val="1E4E79"/>
              </a:buClr>
              <a:buSzPct val="25000"/>
              <a:buFont typeface="Arial"/>
              <a:buNone/>
            </a:pPr>
            <a:r>
              <a:rPr lang="en-US" dirty="0">
                <a:solidFill>
                  <a:srgbClr val="1E4E79"/>
                </a:solidFill>
              </a:rPr>
              <a:t>人間が「こんにちは」と問いかけた後は、</a:t>
            </a:r>
            <a:r>
              <a:rPr lang="en-US" dirty="0">
                <a:solidFill>
                  <a:srgbClr val="00B0F0"/>
                </a:solidFill>
              </a:rPr>
              <a:t>u1:([はい 飼ってる])</a:t>
            </a:r>
            <a:r>
              <a:rPr lang="en-US" dirty="0">
                <a:solidFill>
                  <a:srgbClr val="1E4E79"/>
                </a:solidFill>
              </a:rPr>
              <a:t>と</a:t>
            </a:r>
            <a:r>
              <a:rPr lang="en-US" dirty="0">
                <a:solidFill>
                  <a:srgbClr val="00B0F0"/>
                </a:solidFill>
              </a:rPr>
              <a:t>u1:([いいえ 飼ってない])</a:t>
            </a:r>
            <a:r>
              <a:rPr lang="en-US" dirty="0">
                <a:solidFill>
                  <a:srgbClr val="1E4E79"/>
                </a:solidFill>
              </a:rPr>
              <a:t>が</a:t>
            </a:r>
          </a:p>
          <a:p>
            <a:pPr marL="0" marR="0" lvl="0" indent="0" algn="l" rtl="0">
              <a:lnSpc>
                <a:spcPct val="90000"/>
              </a:lnSpc>
              <a:spcBef>
                <a:spcPts val="0"/>
              </a:spcBef>
              <a:spcAft>
                <a:spcPts val="0"/>
              </a:spcAft>
              <a:buClr>
                <a:srgbClr val="1E4E79"/>
              </a:buClr>
              <a:buSzPct val="25000"/>
              <a:buFont typeface="Arial"/>
              <a:buNone/>
            </a:pPr>
            <a:r>
              <a:rPr lang="en-US" dirty="0">
                <a:solidFill>
                  <a:srgbClr val="1E4E79"/>
                </a:solidFill>
              </a:rPr>
              <a:t>認識可能な対象になります。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a:solidFill>
                  <a:srgbClr val="00B0F0"/>
                </a:solidFill>
                <a:sym typeface="Arial"/>
              </a:rPr>
              <a:t>u:(こんにちは)こんにちは。ところでペット飼っていますか？</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u1:([はい 飼ってる])そうですか、飼っているペットは、犬、猫、それ以外？</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dirty="0" smtClean="0">
                <a:solidFill>
                  <a:srgbClr val="00B0F0"/>
                </a:solidFill>
              </a:rPr>
              <a:t>	</a:t>
            </a:r>
            <a:r>
              <a:rPr lang="en-US" sz="1700" b="0" i="0" u="none" strike="noStrike" cap="none" dirty="0" smtClean="0">
                <a:solidFill>
                  <a:srgbClr val="00B0F0"/>
                </a:solidFill>
                <a:sym typeface="Arial"/>
              </a:rPr>
              <a:t>u2</a:t>
            </a:r>
            <a:r>
              <a:rPr lang="en-US" sz="1700" b="0" i="0" u="none" strike="noStrike" cap="none" dirty="0">
                <a:solidFill>
                  <a:srgbClr val="00B0F0"/>
                </a:solidFill>
                <a:sym typeface="Arial"/>
              </a:rPr>
              <a:t>:(犬{*})わんわん。犬って賢いですよね！</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dirty="0">
                <a:solidFill>
                  <a:srgbClr val="00B0F0"/>
                </a:solidFill>
              </a:rPr>
              <a:t>	</a:t>
            </a:r>
            <a:r>
              <a:rPr lang="en-US" sz="1700" b="0" i="0" u="none" strike="noStrike" cap="none" dirty="0" smtClean="0">
                <a:solidFill>
                  <a:srgbClr val="00B0F0"/>
                </a:solidFill>
                <a:sym typeface="Arial"/>
              </a:rPr>
              <a:t>u2</a:t>
            </a:r>
            <a:r>
              <a:rPr lang="en-US" sz="1700" b="0" i="0" u="none" strike="noStrike" cap="none" dirty="0">
                <a:solidFill>
                  <a:srgbClr val="00B0F0"/>
                </a:solidFill>
                <a:sym typeface="Arial"/>
              </a:rPr>
              <a:t>:(猫{*})ニャアニャア。猫ってかわいいですよね！</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dirty="0">
                <a:solidFill>
                  <a:srgbClr val="00B0F0"/>
                </a:solidFill>
              </a:rPr>
              <a:t>	</a:t>
            </a:r>
            <a:r>
              <a:rPr lang="en-US" sz="1700" b="0" i="0" u="none" strike="noStrike" cap="none" dirty="0" smtClean="0">
                <a:solidFill>
                  <a:srgbClr val="00B0F0"/>
                </a:solidFill>
                <a:sym typeface="Arial"/>
              </a:rPr>
              <a:t>u2</a:t>
            </a:r>
            <a:r>
              <a:rPr lang="en-US" sz="1700" b="0" i="0" u="none" strike="noStrike" cap="none" dirty="0">
                <a:solidFill>
                  <a:srgbClr val="00B0F0"/>
                </a:solidFill>
                <a:sym typeface="Arial"/>
              </a:rPr>
              <a:t>:(それ以外{*})どんなペットですか？興味あります！</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sz="1700" b="0" i="0" u="none" strike="noStrike" cap="none" dirty="0" smtClean="0">
                <a:solidFill>
                  <a:srgbClr val="00B0F0"/>
                </a:solidFill>
                <a:sym typeface="Arial"/>
              </a:rPr>
              <a:t>u1</a:t>
            </a:r>
            <a:r>
              <a:rPr lang="en-US" sz="1700" b="0" i="0" u="none" strike="noStrike" cap="none" dirty="0">
                <a:solidFill>
                  <a:srgbClr val="00B0F0"/>
                </a:solidFill>
                <a:sym typeface="Arial"/>
              </a:rPr>
              <a:t>:([いいえ 飼ってない])</a:t>
            </a:r>
            <a:r>
              <a:rPr lang="en-US" sz="1700" b="0" i="0" u="none" strike="noStrike" cap="none" dirty="0" err="1">
                <a:solidFill>
                  <a:srgbClr val="00B0F0"/>
                </a:solidFill>
                <a:sym typeface="Arial"/>
              </a:rPr>
              <a:t>そうですか。ぜひNAOを置いてください</a:t>
            </a:r>
            <a:r>
              <a:rPr lang="en-US" sz="1700" b="0" i="0" u="none" strike="noStrike" cap="none" dirty="0">
                <a:solidFill>
                  <a:srgbClr val="00B0F0"/>
                </a:solidFill>
                <a:sym typeface="Arial"/>
              </a:rPr>
              <a:t>。</a:t>
            </a:r>
          </a:p>
          <a:p>
            <a:pPr marL="0" marR="0" lvl="0" indent="0" algn="l" rtl="0">
              <a:lnSpc>
                <a:spcPct val="90000"/>
              </a:lnSpc>
              <a:spcBef>
                <a:spcPts val="0"/>
              </a:spcBef>
              <a:spcAft>
                <a:spcPts val="0"/>
              </a:spcAft>
              <a:buClr>
                <a:srgbClr val="1E4E79"/>
              </a:buClr>
              <a:buSzPct val="25000"/>
              <a:buFont typeface="Arial"/>
              <a:buNone/>
            </a:pPr>
            <a:endParaRPr dirty="0"/>
          </a:p>
        </p:txBody>
      </p:sp>
      <p:sp>
        <p:nvSpPr>
          <p:cNvPr id="791" name="Shape 79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792" name="Shape 79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67</a:t>
            </a:fld>
            <a:endParaRPr lang="en-US"/>
          </a:p>
        </p:txBody>
      </p:sp>
      <p:pic>
        <p:nvPicPr>
          <p:cNvPr id="793" name="Shape 79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94" name="Shape 794"/>
          <p:cNvPicPr preferRelativeResize="0"/>
          <p:nvPr/>
        </p:nvPicPr>
        <p:blipFill>
          <a:blip r:embed="rId3">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メモリイベントとの連携</a:t>
            </a:r>
          </a:p>
        </p:txBody>
      </p:sp>
      <p:sp>
        <p:nvSpPr>
          <p:cNvPr id="800" name="Shape 80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NAOの内部メモリと連携してNAOを動かすこともできます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具体例</a:t>
            </a:r>
          </a:p>
          <a:p>
            <a:pPr marL="127000" marR="0" lvl="0" indent="-69850" algn="l" rtl="0">
              <a:lnSpc>
                <a:spcPct val="90000"/>
              </a:lnSpc>
              <a:spcBef>
                <a:spcPts val="0"/>
              </a:spcBef>
              <a:spcAft>
                <a:spcPts val="0"/>
              </a:spcAft>
              <a:buClr>
                <a:srgbClr val="00B0F0"/>
              </a:buClr>
              <a:buSzPct val="100000"/>
              <a:buFont typeface="Arial"/>
              <a:buChar char="•"/>
            </a:pPr>
            <a:r>
              <a:rPr lang="en-US" sz="1700" b="0" i="0" u="none" strike="noStrike" cap="none" dirty="0">
                <a:solidFill>
                  <a:srgbClr val="00B0F0"/>
                </a:solidFill>
                <a:sym typeface="Arial"/>
              </a:rPr>
              <a:t>u:(</a:t>
            </a:r>
            <a:r>
              <a:rPr lang="en-US" sz="1700" b="0" i="0" u="none" strike="noStrike" cap="none" dirty="0" err="1">
                <a:solidFill>
                  <a:srgbClr val="00B0F0"/>
                </a:solidFill>
                <a:sym typeface="Arial"/>
              </a:rPr>
              <a:t>e:RightBumperPressed</a:t>
            </a:r>
            <a:r>
              <a:rPr lang="en-US" sz="1700" b="0" i="0" u="none" strike="noStrike" cap="none" dirty="0">
                <a:solidFill>
                  <a:srgbClr val="00B0F0"/>
                </a:solidFill>
                <a:sym typeface="Arial"/>
              </a:rPr>
              <a:t>)蹴らないで</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右側のバンパーが押されると同時に発話。</a:t>
            </a:r>
          </a:p>
          <a:p>
            <a:pPr marL="0" marR="0" lvl="0" indent="0" algn="l" rtl="0">
              <a:lnSpc>
                <a:spcPct val="90000"/>
              </a:lnSpc>
              <a:spcBef>
                <a:spcPts val="0"/>
              </a:spcBef>
              <a:spcAft>
                <a:spcPts val="0"/>
              </a:spcAft>
              <a:buClr>
                <a:srgbClr val="1E4E79"/>
              </a:buClr>
              <a:buSzPct val="25000"/>
              <a:buFont typeface="Arial"/>
              <a:buNone/>
            </a:pPr>
            <a:endParaRPr dirty="0"/>
          </a:p>
          <a:p>
            <a:pPr marL="127000" marR="0" lvl="0" indent="-69850" algn="l" rtl="0">
              <a:lnSpc>
                <a:spcPct val="90000"/>
              </a:lnSpc>
              <a:spcBef>
                <a:spcPts val="0"/>
              </a:spcBef>
              <a:spcAft>
                <a:spcPts val="0"/>
              </a:spcAft>
              <a:buClr>
                <a:srgbClr val="00B0F0"/>
              </a:buClr>
              <a:buSzPct val="100000"/>
              <a:buFont typeface="Arial"/>
              <a:buChar char="•"/>
            </a:pPr>
            <a:r>
              <a:rPr lang="en-US" sz="1700" b="0" i="0" u="none" strike="noStrike" cap="none" dirty="0">
                <a:solidFill>
                  <a:srgbClr val="00B0F0"/>
                </a:solidFill>
                <a:sym typeface="Arial"/>
              </a:rPr>
              <a:t>u:(</a:t>
            </a:r>
            <a:r>
              <a:rPr lang="en-US" sz="1700" b="0" i="0" u="none" strike="noStrike" cap="none" dirty="0" err="1">
                <a:solidFill>
                  <a:srgbClr val="00B0F0"/>
                </a:solidFill>
                <a:sym typeface="Arial"/>
              </a:rPr>
              <a:t>e:onStart</a:t>
            </a:r>
            <a:r>
              <a:rPr lang="en-US" sz="1700" b="0" i="0" u="none" strike="noStrike" cap="none" dirty="0">
                <a:solidFill>
                  <a:srgbClr val="00B0F0"/>
                </a:solidFill>
                <a:sym typeface="Arial"/>
              </a:rPr>
              <a:t>)こんにちは。はじめまして！</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ボックスのonStartが刺激されると同時に発話</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dirty="0"/>
          </a:p>
          <a:p>
            <a:pPr marL="127000" marR="0" lvl="0" indent="-69850" algn="l" rtl="0">
              <a:lnSpc>
                <a:spcPct val="90000"/>
              </a:lnSpc>
              <a:spcBef>
                <a:spcPts val="0"/>
              </a:spcBef>
              <a:spcAft>
                <a:spcPts val="0"/>
              </a:spcAft>
              <a:buClr>
                <a:srgbClr val="00B0F0"/>
              </a:buClr>
              <a:buSzPct val="100000"/>
              <a:buFont typeface="Arial"/>
              <a:buChar char="•"/>
            </a:pPr>
            <a:r>
              <a:rPr lang="en-US" sz="1700" b="0" i="0" u="none" strike="noStrike" cap="none" dirty="0">
                <a:solidFill>
                  <a:srgbClr val="00B0F0"/>
                </a:solidFill>
                <a:sym typeface="Arial"/>
              </a:rPr>
              <a:t>u:(</a:t>
            </a:r>
            <a:r>
              <a:rPr lang="en-US" sz="1700" b="0" i="0" u="none" strike="noStrike" cap="none" dirty="0" err="1">
                <a:solidFill>
                  <a:srgbClr val="00B0F0"/>
                </a:solidFill>
                <a:sym typeface="Arial"/>
              </a:rPr>
              <a:t>e:Dialog</a:t>
            </a:r>
            <a:r>
              <a:rPr lang="en-US" sz="1700" b="0" i="0" u="none" strike="noStrike" cap="none" dirty="0">
                <a:solidFill>
                  <a:srgbClr val="00B0F0"/>
                </a:solidFill>
                <a:sym typeface="Arial"/>
              </a:rPr>
              <a:t>/</a:t>
            </a:r>
            <a:r>
              <a:rPr lang="en-US" sz="1700" b="0" i="0" u="none" strike="noStrike" cap="none" dirty="0" err="1">
                <a:solidFill>
                  <a:srgbClr val="00B0F0"/>
                </a:solidFill>
                <a:sym typeface="Arial"/>
              </a:rPr>
              <a:t>NotUnderstood</a:t>
            </a:r>
            <a:r>
              <a:rPr lang="en-US" sz="1700" b="0" i="0" u="none" strike="noStrike" cap="none" dirty="0">
                <a:solidFill>
                  <a:srgbClr val="00B0F0"/>
                </a:solidFill>
                <a:sym typeface="Arial"/>
              </a:rPr>
              <a:t>)え？なんじゃ？も</a:t>
            </a:r>
            <a:r>
              <a:rPr lang="en-US" dirty="0">
                <a:solidFill>
                  <a:srgbClr val="00B0F0"/>
                </a:solidFill>
              </a:rPr>
              <a:t>う</a:t>
            </a:r>
            <a:r>
              <a:rPr lang="en-US" sz="1700" b="0" i="0" u="none" strike="noStrike" cap="none" dirty="0">
                <a:solidFill>
                  <a:srgbClr val="00B0F0"/>
                </a:solidFill>
                <a:sym typeface="Arial"/>
              </a:rPr>
              <a:t>一回。</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NAOが言葉を聞き取れなかったときに書き込まれるメモリをキーに発話</a:t>
            </a:r>
            <a:endParaRPr lang="en-US"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dirty="0"/>
              <a:t>		</a:t>
            </a:r>
            <a:r>
              <a:rPr lang="en-US" dirty="0" err="1">
                <a:solidFill>
                  <a:srgbClr val="00B0F0"/>
                </a:solidFill>
              </a:rPr>
              <a:t>u:</a:t>
            </a:r>
            <a:r>
              <a:rPr lang="en-US" dirty="0" err="1"/>
              <a:t>で定義したルールのいずれにも当てはまらなかった場合に発火します</a:t>
            </a:r>
            <a:r>
              <a:rPr lang="en-US" dirty="0"/>
              <a:t>。</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※この際のメモリイベントはオリジナルのイベントでも構いません。</a:t>
            </a:r>
          </a:p>
        </p:txBody>
      </p:sp>
      <p:sp>
        <p:nvSpPr>
          <p:cNvPr id="801" name="Shape 80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802" name="Shape 80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68</a:t>
            </a:fld>
            <a:endParaRPr lang="en-US"/>
          </a:p>
        </p:txBody>
      </p:sp>
      <p:pic>
        <p:nvPicPr>
          <p:cNvPr id="803" name="Shape 80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804" name="Shape 804"/>
          <p:cNvPicPr preferRelativeResize="0"/>
          <p:nvPr/>
        </p:nvPicPr>
        <p:blipFill>
          <a:blip r:embed="rId3">
            <a:alphaModFix/>
          </a:blip>
          <a:stretch>
            <a:fillRect/>
          </a:stretch>
        </p:blipFill>
        <p:spPr>
          <a:xfrm>
            <a:off x="825403" y="1163493"/>
            <a:ext cx="491643" cy="49164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Shape 80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a:solidFill>
                  <a:srgbClr val="434343"/>
                </a:solidFill>
              </a:rPr>
              <a:t>様々なリアクション</a:t>
            </a:r>
          </a:p>
        </p:txBody>
      </p:sp>
      <p:sp>
        <p:nvSpPr>
          <p:cNvPr id="810" name="Shape 81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さらに、NAOの返答に様々な付加機能をつけることができます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dirty="0"/>
          </a:p>
          <a:p>
            <a:pPr marL="127000" marR="0" lvl="0" indent="-69850" algn="l" rtl="0">
              <a:lnSpc>
                <a:spcPct val="90000"/>
              </a:lnSpc>
              <a:spcBef>
                <a:spcPts val="0"/>
              </a:spcBef>
              <a:spcAft>
                <a:spcPts val="0"/>
              </a:spcAft>
              <a:buClr>
                <a:srgbClr val="1E4E79"/>
              </a:buClr>
              <a:buSzPct val="100000"/>
              <a:buFont typeface="Arial"/>
              <a:buChar char="•"/>
            </a:pPr>
            <a:r>
              <a:rPr lang="en-US" sz="1700" b="0" i="0" u="none" strike="noStrike" cap="none" dirty="0">
                <a:solidFill>
                  <a:srgbClr val="1E4E79"/>
                </a:solidFill>
                <a:sym typeface="Arial"/>
              </a:rPr>
              <a:t>読み上げの表現力</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NAOが読み上げるときの音程や速さを指定することができます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例） </a:t>
            </a:r>
            <a:r>
              <a:rPr lang="en-US" sz="1700" b="0" i="0" u="none" strike="noStrike" cap="none" dirty="0">
                <a:solidFill>
                  <a:srgbClr val="00B0F0"/>
                </a:solidFill>
                <a:sym typeface="Arial"/>
              </a:rPr>
              <a:t>\pau=500\</a:t>
            </a:r>
            <a:r>
              <a:rPr lang="en-US" sz="1700" b="0" i="0" u="none" strike="noStrike" cap="none" dirty="0">
                <a:solidFill>
                  <a:srgbClr val="1E4E79"/>
                </a:solidFill>
                <a:sym typeface="Arial"/>
              </a:rPr>
              <a:t>(</a:t>
            </a:r>
            <a:r>
              <a:rPr lang="en-US" sz="1700" b="0" i="0" u="none" strike="noStrike" cap="none" dirty="0" err="1">
                <a:solidFill>
                  <a:srgbClr val="1E4E79"/>
                </a:solidFill>
                <a:sym typeface="Arial"/>
              </a:rPr>
              <a:t>待機ms</a:t>
            </a:r>
            <a:r>
              <a:rPr lang="en-US" sz="1700" b="0" i="0" u="none" strike="noStrike" cap="none" dirty="0">
                <a:solidFill>
                  <a:srgbClr val="1E4E79"/>
                </a:solidFill>
                <a:sym typeface="Arial"/>
              </a:rPr>
              <a:t>)や</a:t>
            </a:r>
            <a:r>
              <a:rPr lang="en-US" sz="1700" b="0" i="0" u="none" strike="noStrike" cap="none" dirty="0">
                <a:solidFill>
                  <a:srgbClr val="00B0F0"/>
                </a:solidFill>
                <a:sym typeface="Arial"/>
              </a:rPr>
              <a:t>\</a:t>
            </a:r>
            <a:r>
              <a:rPr lang="en-US" sz="1700" b="0" i="0" u="none" strike="noStrike" cap="none" dirty="0" err="1">
                <a:solidFill>
                  <a:srgbClr val="00B0F0"/>
                </a:solidFill>
                <a:sym typeface="Arial"/>
              </a:rPr>
              <a:t>rspd</a:t>
            </a:r>
            <a:r>
              <a:rPr lang="en-US" sz="1700" b="0" i="0" u="none" strike="noStrike" cap="none" dirty="0">
                <a:solidFill>
                  <a:srgbClr val="00B0F0"/>
                </a:solidFill>
                <a:sym typeface="Arial"/>
              </a:rPr>
              <a:t>=100\</a:t>
            </a:r>
            <a:r>
              <a:rPr lang="en-US" sz="1700" b="0" i="0" u="none" strike="noStrike" cap="none" dirty="0">
                <a:solidFill>
                  <a:srgbClr val="1E4E79"/>
                </a:solidFill>
                <a:sym typeface="Arial"/>
              </a:rPr>
              <a:t>(速さ 50~400)、</a:t>
            </a:r>
            <a:r>
              <a:rPr lang="en-US" sz="1700" b="0" i="0" u="none" strike="noStrike" cap="none" dirty="0">
                <a:solidFill>
                  <a:srgbClr val="00B0F0"/>
                </a:solidFill>
                <a:sym typeface="Arial"/>
              </a:rPr>
              <a:t>\</a:t>
            </a:r>
            <a:r>
              <a:rPr lang="en-US" sz="1700" b="0" i="0" u="none" strike="noStrike" cap="none" dirty="0" err="1">
                <a:solidFill>
                  <a:srgbClr val="00B0F0"/>
                </a:solidFill>
                <a:sym typeface="Arial"/>
              </a:rPr>
              <a:t>vct</a:t>
            </a:r>
            <a:r>
              <a:rPr lang="en-US" sz="1700" b="0" i="0" u="none" strike="noStrike" cap="none" dirty="0">
                <a:solidFill>
                  <a:srgbClr val="00B0F0"/>
                </a:solidFill>
                <a:sym typeface="Arial"/>
              </a:rPr>
              <a:t>=200\</a:t>
            </a:r>
            <a:r>
              <a:rPr lang="en-US" sz="1700" b="0" i="0" u="none" strike="noStrike" cap="none" dirty="0">
                <a:solidFill>
                  <a:srgbClr val="1E4E79"/>
                </a:solidFill>
                <a:sym typeface="Arial"/>
              </a:rPr>
              <a:t>(音程 50~200)</a:t>
            </a:r>
          </a:p>
          <a:p>
            <a:pPr marL="0" marR="0" lvl="0" indent="0" algn="l" rtl="0">
              <a:lnSpc>
                <a:spcPct val="90000"/>
              </a:lnSpc>
              <a:spcBef>
                <a:spcPts val="0"/>
              </a:spcBef>
              <a:spcAft>
                <a:spcPts val="0"/>
              </a:spcAft>
              <a:buClr>
                <a:srgbClr val="1E4E79"/>
              </a:buClr>
              <a:buSzPct val="25000"/>
              <a:buFont typeface="Arial"/>
              <a:buNone/>
            </a:pPr>
            <a:endParaRPr dirty="0"/>
          </a:p>
          <a:p>
            <a:pPr marL="127000" marR="0" lvl="0" indent="-69850" algn="l" rtl="0">
              <a:lnSpc>
                <a:spcPct val="90000"/>
              </a:lnSpc>
              <a:spcBef>
                <a:spcPts val="0"/>
              </a:spcBef>
              <a:spcAft>
                <a:spcPts val="0"/>
              </a:spcAft>
              <a:buClr>
                <a:srgbClr val="1E4E79"/>
              </a:buClr>
              <a:buSzPct val="100000"/>
              <a:buFont typeface="Arial"/>
              <a:buChar char="•"/>
            </a:pPr>
            <a:r>
              <a:rPr lang="en-US" sz="1700" b="0" i="0" u="none" strike="noStrike" cap="none" dirty="0">
                <a:solidFill>
                  <a:srgbClr val="00B0F0"/>
                </a:solidFill>
                <a:sym typeface="Arial"/>
              </a:rPr>
              <a:t>^start,^wait,^</a:t>
            </a:r>
            <a:r>
              <a:rPr lang="en-US" sz="1700" b="0" i="0" u="none" strike="noStrike" cap="none" dirty="0" err="1">
                <a:solidFill>
                  <a:srgbClr val="00B0F0"/>
                </a:solidFill>
                <a:sym typeface="Arial"/>
              </a:rPr>
              <a:t>run</a:t>
            </a:r>
            <a:r>
              <a:rPr lang="en-US" sz="1700" b="0" i="0" u="none" strike="noStrike" cap="none" dirty="0" err="1">
                <a:solidFill>
                  <a:srgbClr val="1E4E79"/>
                </a:solidFill>
                <a:sym typeface="Arial"/>
              </a:rPr>
              <a:t>などによる動きの指定</a:t>
            </a:r>
            <a:endParaRPr lang="en-US"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例）</a:t>
            </a:r>
            <a:r>
              <a:rPr lang="en-US" sz="1700" b="0" i="0" u="none" strike="noStrike" cap="none" dirty="0" err="1">
                <a:solidFill>
                  <a:srgbClr val="00B0F0"/>
                </a:solidFill>
                <a:sym typeface="Arial"/>
              </a:rPr>
              <a:t>u</a:t>
            </a:r>
            <a:r>
              <a:rPr lang="en-US" sz="1700" b="0" i="0" u="none" strike="noStrike" cap="none" dirty="0">
                <a:solidFill>
                  <a:srgbClr val="00B0F0"/>
                </a:solidFill>
                <a:sym typeface="Arial"/>
              </a:rPr>
              <a:t>:(こんにちは)</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dirty="0">
                <a:solidFill>
                  <a:srgbClr val="00B0F0"/>
                </a:solidFill>
              </a:rPr>
              <a:t>		</a:t>
            </a:r>
            <a:r>
              <a:rPr lang="en-US" sz="1700" b="0" i="0" u="none" strike="noStrike" cap="none" dirty="0">
                <a:solidFill>
                  <a:srgbClr val="00B0F0"/>
                </a:solidFill>
                <a:sym typeface="Arial"/>
              </a:rPr>
              <a:t>^start(animations/Stand/Gestures/Hey_2)</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sz="1700" b="0" i="0" u="none" strike="noStrike" cap="none" dirty="0" smtClean="0">
                <a:solidFill>
                  <a:srgbClr val="00B0F0"/>
                </a:solidFill>
                <a:sym typeface="Arial"/>
              </a:rPr>
              <a:t>	\</a:t>
            </a:r>
            <a:r>
              <a:rPr lang="en-US" sz="1700" b="0" i="0" u="none" strike="noStrike" cap="none" dirty="0" err="1">
                <a:solidFill>
                  <a:srgbClr val="00B0F0"/>
                </a:solidFill>
                <a:sym typeface="Arial"/>
              </a:rPr>
              <a:t>vct</a:t>
            </a:r>
            <a:r>
              <a:rPr lang="en-US" sz="1700" b="0" i="0" u="none" strike="noStrike" cap="none" dirty="0">
                <a:solidFill>
                  <a:srgbClr val="00B0F0"/>
                </a:solidFill>
                <a:sym typeface="Arial"/>
              </a:rPr>
              <a:t>=170\こんにちは。はじめまして！\</a:t>
            </a:r>
            <a:r>
              <a:rPr lang="en-US" sz="1700" b="0" i="0" u="none" strike="noStrike" cap="none" dirty="0" err="1">
                <a:solidFill>
                  <a:srgbClr val="00B0F0"/>
                </a:solidFill>
                <a:sym typeface="Arial"/>
              </a:rPr>
              <a:t>vct</a:t>
            </a:r>
            <a:r>
              <a:rPr lang="en-US" sz="1700" b="0" i="0" u="none" strike="noStrike" cap="none" dirty="0">
                <a:solidFill>
                  <a:srgbClr val="00B0F0"/>
                </a:solidFill>
                <a:sym typeface="Arial"/>
              </a:rPr>
              <a:t>=100\</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sz="1700" b="0" i="0" u="none" strike="noStrike" cap="none" dirty="0" smtClean="0">
                <a:solidFill>
                  <a:srgbClr val="00B0F0"/>
                </a:solidFill>
                <a:sym typeface="Arial"/>
              </a:rPr>
              <a:t>^</a:t>
            </a:r>
            <a:r>
              <a:rPr lang="en-US" sz="1700" b="0" i="0" u="none" strike="noStrike" cap="none" dirty="0">
                <a:solidFill>
                  <a:srgbClr val="00B0F0"/>
                </a:solidFill>
                <a:sym typeface="Arial"/>
              </a:rPr>
              <a:t>wait(animations/Stand/Gestures/Hey_2)</a:t>
            </a:r>
          </a:p>
          <a:p>
            <a:pPr marL="0" marR="0" lvl="0" indent="0" algn="l" rtl="0">
              <a:lnSpc>
                <a:spcPct val="90000"/>
              </a:lnSpc>
              <a:spcBef>
                <a:spcPts val="0"/>
              </a:spcBef>
              <a:spcAft>
                <a:spcPts val="0"/>
              </a:spcAft>
              <a:buClr>
                <a:srgbClr val="1E4E79"/>
              </a:buClr>
              <a:buSzPct val="25000"/>
              <a:buFont typeface="Arial"/>
              <a:buNone/>
            </a:pPr>
            <a:endParaRPr dirty="0">
              <a:solidFill>
                <a:srgbClr val="00B0F0"/>
              </a:solidFill>
            </a:endParaRPr>
          </a:p>
          <a:p>
            <a:pPr marL="0" marR="0" lvl="0" indent="0" algn="l" rtl="0">
              <a:lnSpc>
                <a:spcPct val="90000"/>
              </a:lnSpc>
              <a:spcBef>
                <a:spcPts val="0"/>
              </a:spcBef>
              <a:spcAft>
                <a:spcPts val="0"/>
              </a:spcAft>
              <a:buClr>
                <a:srgbClr val="1E4E79"/>
              </a:buClr>
              <a:buSzPct val="25000"/>
              <a:buFont typeface="Arial"/>
              <a:buNone/>
            </a:pPr>
            <a:r>
              <a:rPr lang="en-US" dirty="0"/>
              <a:t>	※ステップ4「Animated </a:t>
            </a:r>
            <a:r>
              <a:rPr lang="en-US" dirty="0" err="1"/>
              <a:t>Say」参照</a:t>
            </a:r>
            <a:endParaRPr lang="en-US" dirty="0"/>
          </a:p>
        </p:txBody>
      </p:sp>
      <p:sp>
        <p:nvSpPr>
          <p:cNvPr id="811" name="Shape 81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812" name="Shape 81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69</a:t>
            </a:fld>
            <a:endParaRPr lang="en-US"/>
          </a:p>
        </p:txBody>
      </p:sp>
      <p:pic>
        <p:nvPicPr>
          <p:cNvPr id="813" name="Shape 81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814" name="Shape 814"/>
          <p:cNvPicPr preferRelativeResize="0"/>
          <p:nvPr/>
        </p:nvPicPr>
        <p:blipFill>
          <a:blip r:embed="rId3">
            <a:alphaModFix/>
          </a:blip>
          <a:stretch>
            <a:fillRect/>
          </a:stretch>
        </p:blipFill>
        <p:spPr>
          <a:xfrm>
            <a:off x="825403" y="1163493"/>
            <a:ext cx="491643" cy="4916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a:t>デフォルトのウィンドウではいささか足りないため、画面上部の「表示」メニューより、</a:t>
            </a:r>
          </a:p>
          <a:p>
            <a:pPr marL="0" marR="0" lvl="0" indent="0" algn="l" rtl="0">
              <a:lnSpc>
                <a:spcPct val="100000"/>
              </a:lnSpc>
              <a:spcBef>
                <a:spcPts val="0"/>
              </a:spcBef>
              <a:spcAft>
                <a:spcPts val="0"/>
              </a:spcAft>
              <a:buClr>
                <a:schemeClr val="dk1"/>
              </a:buClr>
              <a:buSzPct val="25000"/>
              <a:buFont typeface="Arial"/>
              <a:buNone/>
            </a:pPr>
            <a:r>
              <a:rPr lang="en-US" dirty="0"/>
              <a:t>「ログビューア」と「ダイアログ」を追加してみましょう。</a:t>
            </a:r>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p:txBody>
      </p:sp>
      <p:pic>
        <p:nvPicPr>
          <p:cNvPr id="89" name="Shape 89"/>
          <p:cNvPicPr preferRelativeResize="0"/>
          <p:nvPr/>
        </p:nvPicPr>
        <p:blipFill>
          <a:blip r:embed="rId3">
            <a:alphaModFix/>
          </a:blip>
          <a:stretch>
            <a:fillRect/>
          </a:stretch>
        </p:blipFill>
        <p:spPr>
          <a:xfrm>
            <a:off x="971631" y="2596575"/>
            <a:ext cx="5394345" cy="3371471"/>
          </a:xfrm>
          <a:prstGeom prst="rect">
            <a:avLst/>
          </a:prstGeom>
          <a:noFill/>
          <a:ln>
            <a:noFill/>
          </a:ln>
        </p:spPr>
      </p:pic>
      <p:sp>
        <p:nvSpPr>
          <p:cNvPr id="90" name="Shape 90"/>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a:t>各部の名称</a:t>
            </a:r>
          </a:p>
        </p:txBody>
      </p:sp>
      <p:sp>
        <p:nvSpPr>
          <p:cNvPr id="91" name="Shape 91"/>
          <p:cNvSpPr txBox="1"/>
          <p:nvPr/>
        </p:nvSpPr>
        <p:spPr>
          <a:xfrm>
            <a:off x="6758446" y="2960168"/>
            <a:ext cx="3933600" cy="2840399"/>
          </a:xfrm>
          <a:prstGeom prst="rect">
            <a:avLst/>
          </a:prstGeom>
          <a:noFill/>
          <a:ln>
            <a:noFill/>
          </a:ln>
        </p:spPr>
        <p:txBody>
          <a:bodyPr lIns="87050" tIns="43500" rIns="87050" bIns="43500" anchor="t" anchorCtr="0">
            <a:noAutofit/>
          </a:bodyPr>
          <a:lstStyle/>
          <a:p>
            <a:pPr marL="317500" marR="0" lvl="0" indent="-323850" algn="l" rtl="0">
              <a:lnSpc>
                <a:spcPct val="115000"/>
              </a:lnSpc>
              <a:spcBef>
                <a:spcPts val="0"/>
              </a:spcBef>
              <a:spcAft>
                <a:spcPts val="0"/>
              </a:spcAft>
              <a:buClr>
                <a:srgbClr val="1E4E79"/>
              </a:buClr>
              <a:buSzPct val="100000"/>
              <a:buFont typeface="Arial"/>
              <a:buAutoNum type="arabicPeriod"/>
            </a:pPr>
            <a:r>
              <a:rPr lang="en-US" sz="1700" b="0" i="0" u="none" strike="noStrike" cap="none" dirty="0">
                <a:solidFill>
                  <a:srgbClr val="1E4E79"/>
                </a:solidFill>
                <a:latin typeface="MS Gothic" charset="-128"/>
                <a:ea typeface="MS Gothic" charset="-128"/>
                <a:cs typeface="MS Gothic" charset="-128"/>
                <a:sym typeface="Arial"/>
              </a:rPr>
              <a:t>ツールバー</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b="0" i="0" u="none" strike="noStrike" cap="none" dirty="0">
                <a:solidFill>
                  <a:srgbClr val="1E4E79"/>
                </a:solidFill>
                <a:latin typeface="MS Gothic" charset="-128"/>
                <a:ea typeface="MS Gothic" charset="-128"/>
                <a:cs typeface="MS Gothic" charset="-128"/>
                <a:sym typeface="Arial"/>
              </a:rPr>
              <a:t>プロジェクトの内容</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b="0" i="0" u="none" strike="noStrike" cap="none" dirty="0">
                <a:solidFill>
                  <a:srgbClr val="1E4E79"/>
                </a:solidFill>
                <a:latin typeface="MS Gothic" charset="-128"/>
                <a:ea typeface="MS Gothic" charset="-128"/>
                <a:cs typeface="MS Gothic" charset="-128"/>
                <a:sym typeface="Arial"/>
              </a:rPr>
              <a:t>ボックスライブラリー</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b="0" i="0" u="none" strike="noStrike" cap="none" dirty="0">
                <a:solidFill>
                  <a:srgbClr val="1E4E79"/>
                </a:solidFill>
                <a:latin typeface="MS Gothic" charset="-128"/>
                <a:ea typeface="MS Gothic" charset="-128"/>
                <a:cs typeface="MS Gothic" charset="-128"/>
                <a:sym typeface="Arial"/>
              </a:rPr>
              <a:t>フローダイアグラム</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b="0" i="0" u="none" strike="noStrike" cap="none" dirty="0">
                <a:solidFill>
                  <a:srgbClr val="1E4E79"/>
                </a:solidFill>
                <a:latin typeface="MS Gothic" charset="-128"/>
                <a:ea typeface="MS Gothic" charset="-128"/>
                <a:cs typeface="MS Gothic" charset="-128"/>
                <a:sym typeface="Arial"/>
              </a:rPr>
              <a:t>ポーズライブラリー</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b="0" i="0" u="none" strike="noStrike" cap="none" dirty="0">
                <a:solidFill>
                  <a:srgbClr val="1E4E79"/>
                </a:solidFill>
                <a:latin typeface="MS Gothic" charset="-128"/>
                <a:ea typeface="MS Gothic" charset="-128"/>
                <a:cs typeface="MS Gothic" charset="-128"/>
                <a:sym typeface="Arial"/>
              </a:rPr>
              <a:t>ロボットビュー</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dirty="0">
                <a:solidFill>
                  <a:srgbClr val="1E4E79"/>
                </a:solidFill>
                <a:latin typeface="MS Gothic" charset="-128"/>
                <a:ea typeface="MS Gothic" charset="-128"/>
                <a:cs typeface="MS Gothic" charset="-128"/>
              </a:rPr>
              <a:t>ログビューア</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dirty="0" smtClean="0">
                <a:solidFill>
                  <a:srgbClr val="1E4E79"/>
                </a:solidFill>
                <a:latin typeface="MS Gothic" charset="-128"/>
                <a:ea typeface="MS Gothic" charset="-128"/>
                <a:cs typeface="MS Gothic" charset="-128"/>
              </a:rPr>
              <a:t>ダイアログ</a:t>
            </a:r>
          </a:p>
          <a:p>
            <a:pPr marL="317500" marR="0" lvl="0" indent="-323850" algn="l" rtl="0">
              <a:lnSpc>
                <a:spcPct val="115000"/>
              </a:lnSpc>
              <a:spcBef>
                <a:spcPts val="0"/>
              </a:spcBef>
              <a:spcAft>
                <a:spcPts val="0"/>
              </a:spcAft>
              <a:buClr>
                <a:srgbClr val="1E4E79"/>
              </a:buClr>
              <a:buSzPct val="100000"/>
              <a:buFont typeface="Arial"/>
              <a:buAutoNum type="arabicPeriod"/>
            </a:pPr>
            <a:r>
              <a:rPr lang="ja-JP" altLang="en-US" sz="1700" dirty="0" smtClean="0">
                <a:solidFill>
                  <a:srgbClr val="1E4E79"/>
                </a:solidFill>
                <a:latin typeface="MS Gothic" charset="-128"/>
                <a:ea typeface="MS Gothic" charset="-128"/>
                <a:cs typeface="MS Gothic" charset="-128"/>
              </a:rPr>
              <a:t>ビデオモニター</a:t>
            </a:r>
            <a:endParaRPr lang="en-US" altLang="ja-JP" sz="1700" dirty="0" smtClean="0">
              <a:solidFill>
                <a:srgbClr val="1E4E79"/>
              </a:solidFill>
              <a:latin typeface="MS Gothic" charset="-128"/>
              <a:ea typeface="MS Gothic" charset="-128"/>
              <a:cs typeface="MS Gothic" charset="-128"/>
            </a:endParaRPr>
          </a:p>
          <a:p>
            <a:pPr marL="317500" marR="0" lvl="0" indent="-323850" algn="l" rtl="0">
              <a:lnSpc>
                <a:spcPct val="115000"/>
              </a:lnSpc>
              <a:spcBef>
                <a:spcPts val="0"/>
              </a:spcBef>
              <a:spcAft>
                <a:spcPts val="0"/>
              </a:spcAft>
              <a:buClr>
                <a:srgbClr val="1E4E79"/>
              </a:buClr>
              <a:buSzPct val="100000"/>
              <a:buFont typeface="Arial"/>
              <a:buAutoNum type="arabicPeriod"/>
            </a:pPr>
            <a:r>
              <a:rPr lang="ja-JP" altLang="en-US" sz="1700" dirty="0" smtClean="0">
                <a:solidFill>
                  <a:srgbClr val="1E4E79"/>
                </a:solidFill>
                <a:latin typeface="MS Gothic" charset="-128"/>
                <a:ea typeface="MS Gothic" charset="-128"/>
                <a:cs typeface="MS Gothic" charset="-128"/>
              </a:rPr>
              <a:t>ロボットアプリケーション</a:t>
            </a:r>
            <a:endParaRPr lang="en-US" sz="1700" dirty="0">
              <a:solidFill>
                <a:srgbClr val="1E4E79"/>
              </a:solidFill>
              <a:latin typeface="MS Gothic" charset="-128"/>
              <a:ea typeface="MS Gothic" charset="-128"/>
              <a:cs typeface="MS Gothic" charset="-128"/>
            </a:endParaRPr>
          </a:p>
        </p:txBody>
      </p:sp>
      <p:sp>
        <p:nvSpPr>
          <p:cNvPr id="92" name="Shape 92"/>
          <p:cNvSpPr/>
          <p:nvPr/>
        </p:nvSpPr>
        <p:spPr>
          <a:xfrm>
            <a:off x="5263246" y="4364641"/>
            <a:ext cx="1103399" cy="15156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93" name="Shape 93"/>
          <p:cNvSpPr/>
          <p:nvPr/>
        </p:nvSpPr>
        <p:spPr>
          <a:xfrm>
            <a:off x="1017843" y="2621358"/>
            <a:ext cx="5348699" cy="2502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94" name="Shape 94"/>
          <p:cNvSpPr/>
          <p:nvPr/>
        </p:nvSpPr>
        <p:spPr>
          <a:xfrm>
            <a:off x="1017843" y="2986666"/>
            <a:ext cx="998699" cy="867899"/>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95" name="Shape 95"/>
          <p:cNvSpPr/>
          <p:nvPr/>
        </p:nvSpPr>
        <p:spPr>
          <a:xfrm>
            <a:off x="1017879" y="3969671"/>
            <a:ext cx="998699" cy="19107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96" name="Shape 96"/>
          <p:cNvSpPr/>
          <p:nvPr/>
        </p:nvSpPr>
        <p:spPr>
          <a:xfrm>
            <a:off x="2124204" y="2986666"/>
            <a:ext cx="3026400" cy="1969799"/>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97" name="Shape 97"/>
          <p:cNvSpPr/>
          <p:nvPr/>
        </p:nvSpPr>
        <p:spPr>
          <a:xfrm>
            <a:off x="5263246" y="2986666"/>
            <a:ext cx="1103399" cy="12630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98" name="Shape 98"/>
          <p:cNvSpPr txBox="1">
            <a:spLocks noGrp="1"/>
          </p:cNvSpPr>
          <p:nvPr>
            <p:ph type="subTitle" idx="2"/>
          </p:nvPr>
        </p:nvSpPr>
        <p:spPr>
          <a:xfrm>
            <a:off x="685433" y="35547"/>
            <a:ext cx="9336299" cy="936000"/>
          </a:xfrm>
          <a:prstGeom prst="rect">
            <a:avLst/>
          </a:prstGeom>
          <a:ln>
            <a:noFill/>
          </a:ln>
        </p:spPr>
        <p:txBody>
          <a:bodyPr lIns="87050" tIns="87050" rIns="87050" bIns="87050" anchor="ctr" anchorCtr="0">
            <a:noAutofit/>
          </a:bodyPr>
          <a:lstStyle/>
          <a:p>
            <a:pPr marL="215900" lvl="0" indent="-50800" rtl="0">
              <a:spcBef>
                <a:spcPts val="0"/>
              </a:spcBef>
              <a:buClr>
                <a:schemeClr val="dk1"/>
              </a:buClr>
              <a:buSzPct val="25000"/>
              <a:buFont typeface="Arial"/>
              <a:buNone/>
            </a:pPr>
            <a:r>
              <a:rPr lang="en-US"/>
              <a:t>ウィンドウ</a:t>
            </a:r>
          </a:p>
        </p:txBody>
      </p:sp>
      <p:sp>
        <p:nvSpPr>
          <p:cNvPr id="99" name="Shape 99"/>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7</a:t>
            </a:fld>
            <a:endParaRPr lang="en-US"/>
          </a:p>
        </p:txBody>
      </p:sp>
      <p:sp>
        <p:nvSpPr>
          <p:cNvPr id="100" name="Shape 100"/>
          <p:cNvSpPr/>
          <p:nvPr/>
        </p:nvSpPr>
        <p:spPr>
          <a:xfrm>
            <a:off x="1333649" y="3115067"/>
            <a:ext cx="320699" cy="326099"/>
          </a:xfrm>
          <a:prstGeom prst="wedgeRoundRectCallout">
            <a:avLst>
              <a:gd name="adj1" fmla="val 10754"/>
              <a:gd name="adj2" fmla="val 104124"/>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②</a:t>
            </a:r>
          </a:p>
        </p:txBody>
      </p:sp>
      <p:sp>
        <p:nvSpPr>
          <p:cNvPr id="101" name="Shape 101"/>
          <p:cNvSpPr/>
          <p:nvPr/>
        </p:nvSpPr>
        <p:spPr>
          <a:xfrm>
            <a:off x="3531839" y="2405910"/>
            <a:ext cx="320699" cy="326099"/>
          </a:xfrm>
          <a:prstGeom prst="wedgeRoundRectCallout">
            <a:avLst>
              <a:gd name="adj1" fmla="val 4779"/>
              <a:gd name="adj2" fmla="val 92890"/>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①</a:t>
            </a:r>
          </a:p>
        </p:txBody>
      </p:sp>
      <p:sp>
        <p:nvSpPr>
          <p:cNvPr id="102" name="Shape 102"/>
          <p:cNvSpPr/>
          <p:nvPr/>
        </p:nvSpPr>
        <p:spPr>
          <a:xfrm>
            <a:off x="1333649" y="4561292"/>
            <a:ext cx="320699" cy="326099"/>
          </a:xfrm>
          <a:prstGeom prst="wedgeRoundRectCallout">
            <a:avLst>
              <a:gd name="adj1" fmla="val 12926"/>
              <a:gd name="adj2" fmla="val 100378"/>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③</a:t>
            </a:r>
          </a:p>
        </p:txBody>
      </p:sp>
      <p:sp>
        <p:nvSpPr>
          <p:cNvPr id="103" name="Shape 103"/>
          <p:cNvSpPr/>
          <p:nvPr/>
        </p:nvSpPr>
        <p:spPr>
          <a:xfrm>
            <a:off x="5702483" y="3350972"/>
            <a:ext cx="320699" cy="326099"/>
          </a:xfrm>
          <a:prstGeom prst="wedgeRoundRectCallout">
            <a:avLst>
              <a:gd name="adj1" fmla="val 10754"/>
              <a:gd name="adj2" fmla="val 104124"/>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⑤</a:t>
            </a:r>
          </a:p>
        </p:txBody>
      </p:sp>
      <p:sp>
        <p:nvSpPr>
          <p:cNvPr id="104" name="Shape 104"/>
          <p:cNvSpPr/>
          <p:nvPr/>
        </p:nvSpPr>
        <p:spPr>
          <a:xfrm>
            <a:off x="3479458" y="3778944"/>
            <a:ext cx="320699" cy="326099"/>
          </a:xfrm>
          <a:prstGeom prst="wedgeRoundRectCallout">
            <a:avLst>
              <a:gd name="adj1" fmla="val 4779"/>
              <a:gd name="adj2" fmla="val 92890"/>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④</a:t>
            </a:r>
          </a:p>
        </p:txBody>
      </p:sp>
      <p:sp>
        <p:nvSpPr>
          <p:cNvPr id="105" name="Shape 105"/>
          <p:cNvSpPr/>
          <p:nvPr/>
        </p:nvSpPr>
        <p:spPr>
          <a:xfrm>
            <a:off x="5654539" y="4830076"/>
            <a:ext cx="320699" cy="326099"/>
          </a:xfrm>
          <a:prstGeom prst="wedgeRoundRectCallout">
            <a:avLst>
              <a:gd name="adj1" fmla="val 12926"/>
              <a:gd name="adj2" fmla="val 100378"/>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⑥</a:t>
            </a:r>
          </a:p>
        </p:txBody>
      </p:sp>
      <p:sp>
        <p:nvSpPr>
          <p:cNvPr id="106" name="Shape 106"/>
          <p:cNvSpPr/>
          <p:nvPr/>
        </p:nvSpPr>
        <p:spPr>
          <a:xfrm flipH="1">
            <a:off x="2124390" y="5051914"/>
            <a:ext cx="1807200" cy="867899"/>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107" name="Shape 107"/>
          <p:cNvSpPr/>
          <p:nvPr/>
        </p:nvSpPr>
        <p:spPr>
          <a:xfrm flipH="1">
            <a:off x="4017986" y="5066126"/>
            <a:ext cx="1158899" cy="867899"/>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108" name="Shape 108"/>
          <p:cNvSpPr/>
          <p:nvPr/>
        </p:nvSpPr>
        <p:spPr>
          <a:xfrm>
            <a:off x="2856808" y="5258932"/>
            <a:ext cx="320699" cy="326099"/>
          </a:xfrm>
          <a:prstGeom prst="wedgeRoundRectCallout">
            <a:avLst>
              <a:gd name="adj1" fmla="val 12926"/>
              <a:gd name="adj2" fmla="val 100378"/>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⑦</a:t>
            </a:r>
          </a:p>
        </p:txBody>
      </p:sp>
      <p:sp>
        <p:nvSpPr>
          <p:cNvPr id="109" name="Shape 109"/>
          <p:cNvSpPr/>
          <p:nvPr/>
        </p:nvSpPr>
        <p:spPr>
          <a:xfrm>
            <a:off x="4437033" y="5312810"/>
            <a:ext cx="320699" cy="326099"/>
          </a:xfrm>
          <a:prstGeom prst="wedgeRoundRectCallout">
            <a:avLst>
              <a:gd name="adj1" fmla="val 12926"/>
              <a:gd name="adj2" fmla="val 100378"/>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⑧</a:t>
            </a:r>
          </a:p>
        </p:txBody>
      </p:sp>
    </p:spTree>
    <p:extLst>
      <p:ext uri="{BB962C8B-B14F-4D97-AF65-F5344CB8AC3E}">
        <p14:creationId xmlns:p14="http://schemas.microsoft.com/office/powerpoint/2010/main" val="15648054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Shape 81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外部ボックスとの連携</a:t>
            </a:r>
          </a:p>
        </p:txBody>
      </p:sp>
      <p:sp>
        <p:nvSpPr>
          <p:cNvPr id="820" name="Shape 82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0" rtl="0">
              <a:spcBef>
                <a:spcPts val="0"/>
              </a:spcBef>
              <a:buNone/>
            </a:pPr>
            <a:r>
              <a:rPr lang="en-US" dirty="0" err="1"/>
              <a:t>以下のように設定することでDialogボックスと外部ボックスを連携することも可能です</a:t>
            </a:r>
            <a:r>
              <a:rPr lang="en-US" dirty="0"/>
              <a:t>。</a:t>
            </a:r>
          </a:p>
          <a:p>
            <a:pPr marL="0" lvl="0" indent="0" rtl="0">
              <a:spcBef>
                <a:spcPts val="0"/>
              </a:spcBef>
              <a:buNone/>
            </a:pPr>
            <a:endParaRPr dirty="0"/>
          </a:p>
          <a:p>
            <a:pPr marL="0" lvl="0" indent="0" rtl="0">
              <a:spcBef>
                <a:spcPts val="0"/>
              </a:spcBef>
              <a:buClr>
                <a:srgbClr val="1E4E79"/>
              </a:buClr>
              <a:buSzPct val="25000"/>
              <a:buFont typeface="Arial"/>
              <a:buNone/>
            </a:pPr>
            <a:r>
              <a:rPr lang="en-US" dirty="0" err="1"/>
              <a:t>Dialogボックスの出力側に</a:t>
            </a:r>
            <a:r>
              <a:rPr lang="en-US" dirty="0" err="1">
                <a:solidFill>
                  <a:srgbClr val="00B0F0"/>
                </a:solidFill>
              </a:rPr>
              <a:t>onWalk</a:t>
            </a:r>
            <a:r>
              <a:rPr lang="en-US" dirty="0" err="1">
                <a:solidFill>
                  <a:srgbClr val="1E4E79"/>
                </a:solidFill>
              </a:rPr>
              <a:t>と</a:t>
            </a:r>
            <a:r>
              <a:rPr lang="en-US" dirty="0" err="1"/>
              <a:t>いう端子を追加し、Dialogの応答側に</a:t>
            </a:r>
            <a:endParaRPr lang="en-US" dirty="0"/>
          </a:p>
          <a:p>
            <a:pPr marL="0" lvl="0" indent="0" rtl="0">
              <a:spcBef>
                <a:spcPts val="0"/>
              </a:spcBef>
              <a:buClr>
                <a:srgbClr val="1E4E79"/>
              </a:buClr>
              <a:buSzPct val="25000"/>
              <a:buFont typeface="Arial"/>
              <a:buNone/>
            </a:pPr>
            <a:r>
              <a:rPr lang="en-US" dirty="0">
                <a:solidFill>
                  <a:srgbClr val="00B0F0"/>
                </a:solidFill>
              </a:rPr>
              <a:t>$</a:t>
            </a:r>
            <a:r>
              <a:rPr lang="en-US" dirty="0" err="1">
                <a:solidFill>
                  <a:srgbClr val="00B0F0"/>
                </a:solidFill>
              </a:rPr>
              <a:t>onWalk</a:t>
            </a:r>
            <a:r>
              <a:rPr lang="en-US" dirty="0">
                <a:solidFill>
                  <a:srgbClr val="00B0F0"/>
                </a:solidFill>
              </a:rPr>
              <a:t>=1</a:t>
            </a:r>
            <a:r>
              <a:rPr lang="en-US" dirty="0"/>
              <a:t>と追記すると、出力端子が作動します。</a:t>
            </a:r>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r>
              <a:rPr lang="en-US" dirty="0"/>
              <a:t>　</a:t>
            </a:r>
            <a:r>
              <a:rPr lang="en-US" dirty="0" err="1"/>
              <a:t>例）</a:t>
            </a:r>
            <a:r>
              <a:rPr lang="en-US" dirty="0" err="1">
                <a:solidFill>
                  <a:srgbClr val="00B0F0"/>
                </a:solidFill>
              </a:rPr>
              <a:t>u</a:t>
            </a:r>
            <a:r>
              <a:rPr lang="en-US" dirty="0">
                <a:solidFill>
                  <a:srgbClr val="00B0F0"/>
                </a:solidFill>
              </a:rPr>
              <a:t>:(</a:t>
            </a:r>
            <a:r>
              <a:rPr lang="en-US" dirty="0" err="1">
                <a:solidFill>
                  <a:srgbClr val="00B0F0"/>
                </a:solidFill>
              </a:rPr>
              <a:t>e:onStart</a:t>
            </a:r>
            <a:r>
              <a:rPr lang="en-US" dirty="0">
                <a:solidFill>
                  <a:srgbClr val="00B0F0"/>
                </a:solidFill>
              </a:rPr>
              <a:t>) こんにちは。ちょっとだけ散歩してもいいですか？</a:t>
            </a:r>
          </a:p>
          <a:p>
            <a:pPr marL="0" lvl="0" indent="0" rtl="0">
              <a:spcBef>
                <a:spcPts val="0"/>
              </a:spcBef>
              <a:buClr>
                <a:srgbClr val="1E4E79"/>
              </a:buClr>
              <a:buSzPct val="25000"/>
              <a:buFont typeface="Arial"/>
              <a:buNone/>
            </a:pPr>
            <a:r>
              <a:rPr lang="en-US" dirty="0">
                <a:solidFill>
                  <a:srgbClr val="00B0F0"/>
                </a:solidFill>
              </a:rPr>
              <a:t>　　　　	u1:(はい) ありがとう！ $</a:t>
            </a:r>
            <a:r>
              <a:rPr lang="en-US" dirty="0" err="1">
                <a:solidFill>
                  <a:srgbClr val="00B0F0"/>
                </a:solidFill>
              </a:rPr>
              <a:t>onWalk</a:t>
            </a:r>
            <a:r>
              <a:rPr lang="en-US" dirty="0">
                <a:solidFill>
                  <a:srgbClr val="00B0F0"/>
                </a:solidFill>
              </a:rPr>
              <a:t>=1</a:t>
            </a:r>
          </a:p>
          <a:p>
            <a:pPr marL="0" lvl="0" indent="0" rtl="0">
              <a:spcBef>
                <a:spcPts val="0"/>
              </a:spcBef>
              <a:buClr>
                <a:srgbClr val="1E4E79"/>
              </a:buClr>
              <a:buSzPct val="25000"/>
              <a:buFont typeface="Arial"/>
              <a:buNone/>
            </a:pPr>
            <a:r>
              <a:rPr lang="en-US" dirty="0">
                <a:solidFill>
                  <a:srgbClr val="00B0F0"/>
                </a:solidFill>
              </a:rPr>
              <a:t>　　　　	u1:(いいえ) そうですかあ。残念です。</a:t>
            </a:r>
          </a:p>
          <a:p>
            <a:pPr marL="0" lvl="0" indent="0" rtl="0">
              <a:spcBef>
                <a:spcPts val="0"/>
              </a:spcBef>
              <a:buClr>
                <a:srgbClr val="1E4E79"/>
              </a:buClr>
              <a:buSzPct val="25000"/>
              <a:buFont typeface="Arial"/>
              <a:buNone/>
            </a:pPr>
            <a:endParaRPr dirty="0">
              <a:solidFill>
                <a:srgbClr val="00B0F0"/>
              </a:solidFill>
            </a:endParaRPr>
          </a:p>
          <a:p>
            <a:pPr marL="0" lvl="0" indent="0" rtl="0">
              <a:spcBef>
                <a:spcPts val="0"/>
              </a:spcBef>
              <a:buClr>
                <a:srgbClr val="1E4E79"/>
              </a:buClr>
              <a:buSzPct val="25000"/>
              <a:buFont typeface="Arial"/>
              <a:buNone/>
            </a:pPr>
            <a:r>
              <a:rPr lang="en-US" dirty="0">
                <a:solidFill>
                  <a:srgbClr val="1E4E79"/>
                </a:solidFill>
              </a:rPr>
              <a:t>「こんにちは。ちょっとだけ散歩してもいいですか？」→「</a:t>
            </a:r>
            <a:r>
              <a:rPr lang="en-US" dirty="0" err="1">
                <a:solidFill>
                  <a:srgbClr val="1E4E79"/>
                </a:solidFill>
              </a:rPr>
              <a:t>はい」で</a:t>
            </a:r>
            <a:r>
              <a:rPr lang="en-US" dirty="0" err="1">
                <a:solidFill>
                  <a:srgbClr val="00B0F0"/>
                </a:solidFill>
              </a:rPr>
              <a:t>onWalk</a:t>
            </a:r>
            <a:r>
              <a:rPr lang="en-US" dirty="0" err="1">
                <a:solidFill>
                  <a:srgbClr val="1E4E79"/>
                </a:solidFill>
              </a:rPr>
              <a:t>が発火し</a:t>
            </a:r>
            <a:r>
              <a:rPr lang="en-US" dirty="0">
                <a:solidFill>
                  <a:srgbClr val="1E4E79"/>
                </a:solidFill>
              </a:rPr>
              <a:t>、</a:t>
            </a:r>
          </a:p>
          <a:p>
            <a:pPr marL="0" lvl="0" indent="0" rtl="0">
              <a:spcBef>
                <a:spcPts val="0"/>
              </a:spcBef>
              <a:buClr>
                <a:srgbClr val="1E4E79"/>
              </a:buClr>
              <a:buSzPct val="25000"/>
              <a:buFont typeface="Arial"/>
              <a:buNone/>
            </a:pPr>
            <a:r>
              <a:rPr lang="en-US" dirty="0">
                <a:solidFill>
                  <a:srgbClr val="1E4E79"/>
                </a:solidFill>
              </a:rPr>
              <a:t>Move </a:t>
            </a:r>
            <a:r>
              <a:rPr lang="en-US" dirty="0" err="1">
                <a:solidFill>
                  <a:srgbClr val="1E4E79"/>
                </a:solidFill>
              </a:rPr>
              <a:t>Toボックスが作動します</a:t>
            </a:r>
            <a:r>
              <a:rPr lang="en-US" dirty="0">
                <a:solidFill>
                  <a:srgbClr val="1E4E79"/>
                </a:solidFill>
              </a:rPr>
              <a:t>。</a:t>
            </a:r>
          </a:p>
        </p:txBody>
      </p:sp>
      <p:sp>
        <p:nvSpPr>
          <p:cNvPr id="821" name="Shape 82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822" name="Shape 82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70</a:t>
            </a:fld>
            <a:endParaRPr lang="en-US"/>
          </a:p>
        </p:txBody>
      </p:sp>
      <p:pic>
        <p:nvPicPr>
          <p:cNvPr id="823" name="Shape 823"/>
          <p:cNvPicPr preferRelativeResize="0"/>
          <p:nvPr/>
        </p:nvPicPr>
        <p:blipFill>
          <a:blip r:embed="rId3">
            <a:alphaModFix/>
          </a:blip>
          <a:stretch>
            <a:fillRect/>
          </a:stretch>
        </p:blipFill>
        <p:spPr>
          <a:xfrm>
            <a:off x="3452943" y="2925865"/>
            <a:ext cx="4109919" cy="1982856"/>
          </a:xfrm>
          <a:prstGeom prst="rect">
            <a:avLst/>
          </a:prstGeom>
          <a:noFill/>
          <a:ln>
            <a:noFill/>
          </a:ln>
        </p:spPr>
      </p:pic>
      <p:pic>
        <p:nvPicPr>
          <p:cNvPr id="824" name="Shape 824"/>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825" name="Shape 825"/>
          <p:cNvPicPr preferRelativeResize="0"/>
          <p:nvPr/>
        </p:nvPicPr>
        <p:blipFill>
          <a:blip r:embed="rId3">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75042" y="3001119"/>
            <a:ext cx="8520832" cy="2246769"/>
          </a:xfrm>
          <a:prstGeom prst="rect">
            <a:avLst/>
          </a:prstGeom>
        </p:spPr>
        <p:txBody>
          <a:bodyPr wrap="square">
            <a:spAutoFit/>
          </a:bodyPr>
          <a:lstStyle/>
          <a:p>
            <a:endParaRPr lang="ja-JP" altLang="en-US" dirty="0"/>
          </a:p>
          <a:p>
            <a:r>
              <a:rPr lang="ja-JP" altLang="en-US" dirty="0">
                <a:solidFill>
                  <a:schemeClr val="bg1"/>
                </a:solidFill>
              </a:rPr>
              <a:t>発行日　　2017年2月14日　第1版　発行</a:t>
            </a:r>
          </a:p>
          <a:p>
            <a:endParaRPr lang="ja-JP" altLang="en-US" dirty="0">
              <a:solidFill>
                <a:schemeClr val="bg1"/>
              </a:solidFill>
            </a:endParaRPr>
          </a:p>
          <a:p>
            <a:r>
              <a:rPr lang="ja-JP" altLang="en-US" dirty="0">
                <a:solidFill>
                  <a:schemeClr val="bg1"/>
                </a:solidFill>
              </a:rPr>
              <a:t>執　筆　　大栄機工</a:t>
            </a:r>
          </a:p>
          <a:p>
            <a:endParaRPr lang="ja-JP" altLang="en-US" dirty="0">
              <a:solidFill>
                <a:schemeClr val="bg1"/>
              </a:solidFill>
            </a:endParaRPr>
          </a:p>
          <a:p>
            <a:r>
              <a:rPr lang="ja-JP" altLang="en-US" dirty="0">
                <a:solidFill>
                  <a:schemeClr val="bg1"/>
                </a:solidFill>
              </a:rPr>
              <a:t>連絡先　　大阪市淀川区新高4-10-29</a:t>
            </a:r>
          </a:p>
          <a:p>
            <a:r>
              <a:rPr lang="ja-JP" altLang="en-US" dirty="0">
                <a:solidFill>
                  <a:schemeClr val="bg1"/>
                </a:solidFill>
              </a:rPr>
              <a:t>　　　　　06-6399-7436</a:t>
            </a:r>
          </a:p>
          <a:p>
            <a:r>
              <a:rPr lang="ja-JP" altLang="en-US" dirty="0">
                <a:solidFill>
                  <a:schemeClr val="bg1"/>
                </a:solidFill>
              </a:rPr>
              <a:t>　　　　　http://daiei-kikou.com/</a:t>
            </a:r>
          </a:p>
          <a:p>
            <a:endParaRPr lang="ja-JP" altLang="en-US" dirty="0">
              <a:solidFill>
                <a:schemeClr val="bg1"/>
              </a:solidFill>
            </a:endParaRPr>
          </a:p>
          <a:p>
            <a:r>
              <a:rPr lang="ja-JP" altLang="en-US" dirty="0">
                <a:solidFill>
                  <a:schemeClr val="bg1"/>
                </a:solidFill>
              </a:rPr>
              <a:t>        </a:t>
            </a:r>
            <a:r>
              <a:rPr lang="en-US" altLang="ja-JP" dirty="0" smtClean="0">
                <a:solidFill>
                  <a:schemeClr val="bg1"/>
                </a:solidFill>
              </a:rPr>
              <a:t>※</a:t>
            </a:r>
            <a:r>
              <a:rPr lang="ja-JP" altLang="en-US" dirty="0" smtClean="0">
                <a:solidFill>
                  <a:schemeClr val="bg1"/>
                </a:solidFill>
              </a:rPr>
              <a:t>　許可</a:t>
            </a:r>
            <a:r>
              <a:rPr lang="ja-JP" altLang="en-US" dirty="0">
                <a:solidFill>
                  <a:schemeClr val="bg1"/>
                </a:solidFill>
              </a:rPr>
              <a:t>無く</a:t>
            </a:r>
            <a:r>
              <a:rPr lang="ja-JP" altLang="en-US" dirty="0" smtClean="0">
                <a:solidFill>
                  <a:schemeClr val="bg1"/>
                </a:solidFill>
              </a:rPr>
              <a:t>第三者</a:t>
            </a:r>
            <a:r>
              <a:rPr lang="ja-JP" altLang="en-US" dirty="0">
                <a:solidFill>
                  <a:schemeClr val="bg1"/>
                </a:solidFill>
              </a:rPr>
              <a:t>への譲渡、オークションへの出品、無断転載などはお辞め下さい。</a:t>
            </a:r>
          </a:p>
        </p:txBody>
      </p:sp>
    </p:spTree>
    <p:extLst>
      <p:ext uri="{BB962C8B-B14F-4D97-AF65-F5344CB8AC3E}">
        <p14:creationId xmlns:p14="http://schemas.microsoft.com/office/powerpoint/2010/main" val="470916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0" name="Shape 90"/>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ja-JP" altLang="en-US" dirty="0" smtClean="0"/>
              <a:t>各ウィンドウの機能</a:t>
            </a:r>
            <a:endParaRPr lang="en-US" dirty="0"/>
          </a:p>
        </p:txBody>
      </p:sp>
      <p:sp>
        <p:nvSpPr>
          <p:cNvPr id="98" name="Shape 98"/>
          <p:cNvSpPr txBox="1">
            <a:spLocks noGrp="1"/>
          </p:cNvSpPr>
          <p:nvPr>
            <p:ph type="subTitle" idx="2"/>
          </p:nvPr>
        </p:nvSpPr>
        <p:spPr>
          <a:xfrm>
            <a:off x="685433" y="35547"/>
            <a:ext cx="9336299" cy="936000"/>
          </a:xfrm>
          <a:prstGeom prst="rect">
            <a:avLst/>
          </a:prstGeom>
          <a:ln>
            <a:noFill/>
          </a:ln>
        </p:spPr>
        <p:txBody>
          <a:bodyPr lIns="87050" tIns="87050" rIns="87050" bIns="87050" anchor="ctr" anchorCtr="0">
            <a:noAutofit/>
          </a:bodyPr>
          <a:lstStyle/>
          <a:p>
            <a:pPr marL="215900" lvl="0" indent="-50800" rtl="0">
              <a:spcBef>
                <a:spcPts val="0"/>
              </a:spcBef>
              <a:buClr>
                <a:schemeClr val="dk1"/>
              </a:buClr>
              <a:buSzPct val="25000"/>
              <a:buFont typeface="Arial"/>
              <a:buNone/>
            </a:pPr>
            <a:r>
              <a:rPr lang="en-US"/>
              <a:t>ウィンドウ</a:t>
            </a:r>
          </a:p>
        </p:txBody>
      </p:sp>
      <p:sp>
        <p:nvSpPr>
          <p:cNvPr id="99" name="Shape 99"/>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8</a:t>
            </a:fld>
            <a:endParaRPr lang="en-US"/>
          </a:p>
        </p:txBody>
      </p:sp>
      <p:graphicFrame>
        <p:nvGraphicFramePr>
          <p:cNvPr id="3" name="表 2"/>
          <p:cNvGraphicFramePr>
            <a:graphicFrameLocks noGrp="1"/>
          </p:cNvGraphicFramePr>
          <p:nvPr>
            <p:extLst/>
          </p:nvPr>
        </p:nvGraphicFramePr>
        <p:xfrm>
          <a:off x="685431" y="1903034"/>
          <a:ext cx="9336301" cy="4754940"/>
        </p:xfrm>
        <a:graphic>
          <a:graphicData uri="http://schemas.openxmlformats.org/drawingml/2006/table">
            <a:tbl>
              <a:tblPr firstRow="1" bandRow="1">
                <a:tableStyleId>{EBB7D646-D31D-4435-8363-D747468922E7}</a:tableStyleId>
              </a:tblPr>
              <a:tblGrid>
                <a:gridCol w="2057769"/>
                <a:gridCol w="2610382"/>
                <a:gridCol w="2218793"/>
                <a:gridCol w="2449357"/>
              </a:tblGrid>
              <a:tr h="950988">
                <a:tc>
                  <a:txBody>
                    <a:bodyPr/>
                    <a:lstStyle/>
                    <a:p>
                      <a:r>
                        <a:rPr kumimoji="1" lang="en-US" altLang="ja-JP" sz="1600" dirty="0" smtClean="0"/>
                        <a:t>1.</a:t>
                      </a:r>
                      <a:r>
                        <a:rPr kumimoji="1" lang="ja-JP" altLang="en-US" sz="1600" dirty="0" smtClean="0"/>
                        <a:t>ツールバー</a:t>
                      </a:r>
                      <a:endParaRPr kumimoji="1" lang="ja-JP" altLang="en-US" sz="1600" dirty="0"/>
                    </a:p>
                  </a:txBody>
                  <a:tcPr>
                    <a:solidFill>
                      <a:schemeClr val="bg1">
                        <a:lumMod val="95000"/>
                      </a:schemeClr>
                    </a:solidFill>
                  </a:tcPr>
                </a:tc>
                <a:tc>
                  <a:txBody>
                    <a:bodyPr/>
                    <a:lstStyle/>
                    <a:p>
                      <a:r>
                        <a:rPr kumimoji="1" lang="ja-JP" altLang="en-US" dirty="0" smtClean="0">
                          <a:solidFill>
                            <a:srgbClr val="1E4E79"/>
                          </a:solidFill>
                        </a:rPr>
                        <a:t>コレグラフの基本ツール一覧</a:t>
                      </a:r>
                      <a:endParaRPr kumimoji="1" lang="ja-JP" altLang="en-US" dirty="0">
                        <a:solidFill>
                          <a:srgbClr val="1E4E79"/>
                        </a:solidFill>
                      </a:endParaRPr>
                    </a:p>
                  </a:txBody>
                  <a:tcPr/>
                </a:tc>
                <a:tc>
                  <a:txBody>
                    <a:bodyPr/>
                    <a:lstStyle/>
                    <a:p>
                      <a:r>
                        <a:rPr kumimoji="1" lang="en-US" altLang="ja-JP" sz="1600" dirty="0" smtClean="0"/>
                        <a:t>6.</a:t>
                      </a:r>
                      <a:r>
                        <a:rPr kumimoji="1" lang="ja-JP" altLang="en-US" sz="1600" dirty="0" smtClean="0"/>
                        <a:t>ロボットビュー</a:t>
                      </a:r>
                      <a:endParaRPr kumimoji="1" lang="ja-JP" altLang="en-US" sz="1600" dirty="0"/>
                    </a:p>
                  </a:txBody>
                  <a:tcPr>
                    <a:solidFill>
                      <a:schemeClr val="bg1">
                        <a:lumMod val="95000"/>
                      </a:schemeClr>
                    </a:solidFill>
                  </a:tcPr>
                </a:tc>
                <a:tc>
                  <a:txBody>
                    <a:bodyPr/>
                    <a:lstStyle/>
                    <a:p>
                      <a:r>
                        <a:rPr kumimoji="1" lang="ja-JP" altLang="en-US" dirty="0" smtClean="0">
                          <a:solidFill>
                            <a:srgbClr val="1E4E79"/>
                          </a:solidFill>
                        </a:rPr>
                        <a:t>ロボットの動きをバーチャルで出力</a:t>
                      </a:r>
                      <a:endParaRPr kumimoji="1" lang="ja-JP" altLang="en-US" dirty="0">
                        <a:solidFill>
                          <a:srgbClr val="1E4E79"/>
                        </a:solidFill>
                      </a:endParaRPr>
                    </a:p>
                  </a:txBody>
                  <a:tcPr/>
                </a:tc>
              </a:tr>
              <a:tr h="950988">
                <a:tc>
                  <a:txBody>
                    <a:bodyPr/>
                    <a:lstStyle/>
                    <a:p>
                      <a:r>
                        <a:rPr kumimoji="1" lang="en-US" altLang="ja-JP" sz="1600" dirty="0" smtClean="0"/>
                        <a:t>2.</a:t>
                      </a:r>
                      <a:r>
                        <a:rPr kumimoji="1" lang="ja-JP" altLang="en-US" sz="1600" dirty="0" smtClean="0"/>
                        <a:t>プロジェクトの内容</a:t>
                      </a:r>
                      <a:endParaRPr kumimoji="1" lang="ja-JP" altLang="en-US" sz="1600" dirty="0"/>
                    </a:p>
                  </a:txBody>
                  <a:tcPr>
                    <a:solidFill>
                      <a:schemeClr val="bg1">
                        <a:lumMod val="95000"/>
                      </a:schemeClr>
                    </a:solidFill>
                  </a:tcPr>
                </a:tc>
                <a:tc>
                  <a:txBody>
                    <a:bodyPr/>
                    <a:lstStyle/>
                    <a:p>
                      <a:r>
                        <a:rPr kumimoji="1" lang="ja-JP" altLang="en-US" dirty="0" smtClean="0">
                          <a:solidFill>
                            <a:srgbClr val="1E4E79"/>
                          </a:solidFill>
                        </a:rPr>
                        <a:t>現在開いているアプリの内容</a:t>
                      </a:r>
                      <a:endParaRPr kumimoji="1" lang="ja-JP" altLang="en-US" dirty="0">
                        <a:solidFill>
                          <a:srgbClr val="1E4E79"/>
                        </a:solidFill>
                      </a:endParaRPr>
                    </a:p>
                  </a:txBody>
                  <a:tcPr/>
                </a:tc>
                <a:tc>
                  <a:txBody>
                    <a:bodyPr/>
                    <a:lstStyle/>
                    <a:p>
                      <a:r>
                        <a:rPr kumimoji="1" lang="en-US" altLang="ja-JP" sz="1600" dirty="0" smtClean="0"/>
                        <a:t>7.</a:t>
                      </a:r>
                      <a:r>
                        <a:rPr kumimoji="1" lang="ja-JP" altLang="en-US" sz="1600" dirty="0" smtClean="0"/>
                        <a:t>ログビューア</a:t>
                      </a:r>
                      <a:endParaRPr kumimoji="1" lang="ja-JP" altLang="en-US" sz="1600" dirty="0"/>
                    </a:p>
                  </a:txBody>
                  <a:tcPr>
                    <a:solidFill>
                      <a:schemeClr val="bg1">
                        <a:lumMod val="95000"/>
                      </a:schemeClr>
                    </a:solidFill>
                  </a:tcPr>
                </a:tc>
                <a:tc>
                  <a:txBody>
                    <a:bodyPr/>
                    <a:lstStyle/>
                    <a:p>
                      <a:r>
                        <a:rPr kumimoji="1" lang="en-US" altLang="ja-JP" dirty="0" smtClean="0">
                          <a:solidFill>
                            <a:srgbClr val="1E4E79"/>
                          </a:solidFill>
                        </a:rPr>
                        <a:t>NAO</a:t>
                      </a:r>
                      <a:r>
                        <a:rPr kumimoji="1" lang="ja-JP" altLang="en-US" dirty="0" smtClean="0">
                          <a:solidFill>
                            <a:srgbClr val="1E4E79"/>
                          </a:solidFill>
                        </a:rPr>
                        <a:t>のシステムログを出力</a:t>
                      </a:r>
                      <a:endParaRPr kumimoji="1" lang="ja-JP" altLang="en-US" dirty="0">
                        <a:solidFill>
                          <a:srgbClr val="1E4E79"/>
                        </a:solidFill>
                      </a:endParaRPr>
                    </a:p>
                  </a:txBody>
                  <a:tcPr/>
                </a:tc>
              </a:tr>
              <a:tr h="950988">
                <a:tc>
                  <a:txBody>
                    <a:bodyPr/>
                    <a:lstStyle/>
                    <a:p>
                      <a:r>
                        <a:rPr kumimoji="1" lang="en-US" altLang="ja-JP" sz="1600" dirty="0" smtClean="0"/>
                        <a:t>3.</a:t>
                      </a:r>
                      <a:r>
                        <a:rPr kumimoji="1" lang="ja-JP" altLang="en-US" sz="1600" dirty="0" smtClean="0"/>
                        <a:t>ボックスライブラリ</a:t>
                      </a:r>
                      <a:endParaRPr kumimoji="1" lang="ja-JP" altLang="en-US" sz="1600" dirty="0"/>
                    </a:p>
                  </a:txBody>
                  <a:tcPr>
                    <a:solidFill>
                      <a:schemeClr val="bg1">
                        <a:lumMod val="95000"/>
                      </a:schemeClr>
                    </a:solidFill>
                  </a:tcPr>
                </a:tc>
                <a:tc>
                  <a:txBody>
                    <a:bodyPr/>
                    <a:lstStyle/>
                    <a:p>
                      <a:r>
                        <a:rPr kumimoji="1" lang="en-US" altLang="ja-JP" dirty="0" smtClean="0">
                          <a:solidFill>
                            <a:srgbClr val="1E4E79"/>
                          </a:solidFill>
                        </a:rPr>
                        <a:t>NAO</a:t>
                      </a:r>
                      <a:r>
                        <a:rPr kumimoji="1" lang="ja-JP" altLang="en-US" dirty="0" smtClean="0">
                          <a:solidFill>
                            <a:srgbClr val="1E4E79"/>
                          </a:solidFill>
                        </a:rPr>
                        <a:t>に使える</a:t>
                      </a:r>
                      <a:r>
                        <a:rPr kumimoji="1" lang="en-US" altLang="ja-JP" dirty="0" smtClean="0">
                          <a:solidFill>
                            <a:srgbClr val="1E4E79"/>
                          </a:solidFill>
                        </a:rPr>
                        <a:t>Python </a:t>
                      </a:r>
                      <a:r>
                        <a:rPr kumimoji="1" lang="ja-JP" altLang="en-US" dirty="0" smtClean="0">
                          <a:solidFill>
                            <a:srgbClr val="1E4E79"/>
                          </a:solidFill>
                        </a:rPr>
                        <a:t>ボックス集</a:t>
                      </a:r>
                      <a:endParaRPr kumimoji="1" lang="ja-JP" altLang="en-US" dirty="0">
                        <a:solidFill>
                          <a:srgbClr val="1E4E79"/>
                        </a:solidFill>
                      </a:endParaRPr>
                    </a:p>
                  </a:txBody>
                  <a:tcPr/>
                </a:tc>
                <a:tc>
                  <a:txBody>
                    <a:bodyPr/>
                    <a:lstStyle/>
                    <a:p>
                      <a:r>
                        <a:rPr kumimoji="1" lang="en-US" altLang="ja-JP" sz="1600" dirty="0" smtClean="0"/>
                        <a:t>8..</a:t>
                      </a:r>
                      <a:r>
                        <a:rPr kumimoji="1" lang="ja-JP" altLang="en-US" sz="1600" dirty="0" smtClean="0"/>
                        <a:t>ダイアログ</a:t>
                      </a:r>
                      <a:endParaRPr kumimoji="1" lang="ja-JP" altLang="en-US" sz="1600" dirty="0"/>
                    </a:p>
                  </a:txBody>
                  <a:tcPr>
                    <a:solidFill>
                      <a:schemeClr val="bg1">
                        <a:lumMod val="95000"/>
                      </a:schemeClr>
                    </a:solidFill>
                  </a:tcPr>
                </a:tc>
                <a:tc>
                  <a:txBody>
                    <a:bodyPr/>
                    <a:lstStyle/>
                    <a:p>
                      <a:r>
                        <a:rPr kumimoji="1" lang="en-US" altLang="ja-JP" dirty="0" smtClean="0">
                          <a:solidFill>
                            <a:srgbClr val="1E4E79"/>
                          </a:solidFill>
                        </a:rPr>
                        <a:t>NAO</a:t>
                      </a:r>
                      <a:r>
                        <a:rPr kumimoji="1" lang="ja-JP" altLang="en-US" dirty="0" smtClean="0">
                          <a:solidFill>
                            <a:srgbClr val="1E4E79"/>
                          </a:solidFill>
                        </a:rPr>
                        <a:t>とユーザの会話ログを出力及び文字列を入力</a:t>
                      </a:r>
                      <a:endParaRPr kumimoji="1" lang="ja-JP" altLang="en-US" dirty="0">
                        <a:solidFill>
                          <a:srgbClr val="1E4E79"/>
                        </a:solidFill>
                      </a:endParaRPr>
                    </a:p>
                  </a:txBody>
                  <a:tcPr/>
                </a:tc>
              </a:tr>
              <a:tr h="950988">
                <a:tc>
                  <a:txBody>
                    <a:bodyPr/>
                    <a:lstStyle/>
                    <a:p>
                      <a:r>
                        <a:rPr kumimoji="1" lang="en-US" altLang="ja-JP" sz="1600" dirty="0" smtClean="0"/>
                        <a:t>4.</a:t>
                      </a:r>
                      <a:r>
                        <a:rPr kumimoji="1" lang="ja-JP" altLang="en-US" sz="1600" dirty="0" smtClean="0"/>
                        <a:t>フローダイアグラム</a:t>
                      </a:r>
                      <a:endParaRPr kumimoji="1" lang="ja-JP" altLang="en-US" sz="1600" dirty="0"/>
                    </a:p>
                  </a:txBody>
                  <a:tcPr>
                    <a:solidFill>
                      <a:schemeClr val="bg1">
                        <a:lumMod val="95000"/>
                      </a:schemeClr>
                    </a:solidFill>
                  </a:tcPr>
                </a:tc>
                <a:tc>
                  <a:txBody>
                    <a:bodyPr/>
                    <a:lstStyle/>
                    <a:p>
                      <a:r>
                        <a:rPr kumimoji="1" lang="en-US" altLang="ja-JP" dirty="0" smtClean="0">
                          <a:solidFill>
                            <a:srgbClr val="1E4E79"/>
                          </a:solidFill>
                        </a:rPr>
                        <a:t>Python </a:t>
                      </a:r>
                      <a:r>
                        <a:rPr kumimoji="1" lang="ja-JP" altLang="en-US" dirty="0" smtClean="0">
                          <a:solidFill>
                            <a:srgbClr val="1E4E79"/>
                          </a:solidFill>
                        </a:rPr>
                        <a:t>ボックスなどを配置するスペース</a:t>
                      </a:r>
                      <a:endParaRPr kumimoji="1" lang="ja-JP" altLang="en-US" dirty="0">
                        <a:solidFill>
                          <a:srgbClr val="1E4E79"/>
                        </a:solidFill>
                      </a:endParaRPr>
                    </a:p>
                  </a:txBody>
                  <a:tcPr/>
                </a:tc>
                <a:tc>
                  <a:txBody>
                    <a:bodyPr/>
                    <a:lstStyle/>
                    <a:p>
                      <a:r>
                        <a:rPr kumimoji="1" lang="en-US" altLang="ja-JP" sz="1600" dirty="0" smtClean="0"/>
                        <a:t>9.</a:t>
                      </a:r>
                      <a:r>
                        <a:rPr kumimoji="1" lang="ja-JP" altLang="en-US" sz="1600" dirty="0" smtClean="0"/>
                        <a:t>ビデオモニター</a:t>
                      </a:r>
                      <a:endParaRPr kumimoji="1" lang="ja-JP" altLang="en-US" sz="1600" dirty="0"/>
                    </a:p>
                  </a:txBody>
                  <a:tcPr>
                    <a:solidFill>
                      <a:schemeClr val="bg1">
                        <a:lumMod val="95000"/>
                      </a:schemeClr>
                    </a:solidFill>
                  </a:tcPr>
                </a:tc>
                <a:tc>
                  <a:txBody>
                    <a:bodyPr/>
                    <a:lstStyle/>
                    <a:p>
                      <a:r>
                        <a:rPr kumimoji="1" lang="en-US" altLang="ja-JP" dirty="0" smtClean="0">
                          <a:solidFill>
                            <a:srgbClr val="1E4E79"/>
                          </a:solidFill>
                        </a:rPr>
                        <a:t>NAO</a:t>
                      </a:r>
                      <a:r>
                        <a:rPr kumimoji="1" lang="ja-JP" altLang="en-US" dirty="0" smtClean="0">
                          <a:solidFill>
                            <a:srgbClr val="1E4E79"/>
                          </a:solidFill>
                        </a:rPr>
                        <a:t>のカメラで写している映像を出力</a:t>
                      </a:r>
                      <a:endParaRPr kumimoji="1" lang="ja-JP" altLang="en-US" dirty="0">
                        <a:solidFill>
                          <a:srgbClr val="1E4E79"/>
                        </a:solidFill>
                      </a:endParaRPr>
                    </a:p>
                  </a:txBody>
                  <a:tcPr/>
                </a:tc>
              </a:tr>
              <a:tr h="950988">
                <a:tc>
                  <a:txBody>
                    <a:bodyPr/>
                    <a:lstStyle/>
                    <a:p>
                      <a:r>
                        <a:rPr kumimoji="1" lang="en-US" altLang="ja-JP" sz="1600" dirty="0" smtClean="0"/>
                        <a:t>5.</a:t>
                      </a:r>
                      <a:r>
                        <a:rPr kumimoji="1" lang="ja-JP" altLang="en-US" sz="1600" dirty="0" smtClean="0"/>
                        <a:t>ポーズライブラリ</a:t>
                      </a:r>
                      <a:endParaRPr kumimoji="1" lang="ja-JP" altLang="en-US" sz="1600" dirty="0"/>
                    </a:p>
                  </a:txBody>
                  <a:tcPr>
                    <a:solidFill>
                      <a:schemeClr val="bg1">
                        <a:lumMod val="95000"/>
                      </a:schemeClr>
                    </a:solidFill>
                  </a:tcPr>
                </a:tc>
                <a:tc>
                  <a:txBody>
                    <a:bodyPr/>
                    <a:lstStyle/>
                    <a:p>
                      <a:r>
                        <a:rPr kumimoji="1" lang="ja-JP" altLang="en-US" dirty="0" smtClean="0">
                          <a:solidFill>
                            <a:srgbClr val="1E4E79"/>
                          </a:solidFill>
                        </a:rPr>
                        <a:t>保存された</a:t>
                      </a:r>
                      <a:r>
                        <a:rPr kumimoji="1" lang="en-US" altLang="ja-JP" dirty="0" smtClean="0">
                          <a:solidFill>
                            <a:srgbClr val="1E4E79"/>
                          </a:solidFill>
                        </a:rPr>
                        <a:t>NAO</a:t>
                      </a:r>
                      <a:r>
                        <a:rPr kumimoji="1" lang="ja-JP" altLang="en-US" dirty="0" smtClean="0">
                          <a:solidFill>
                            <a:srgbClr val="1E4E79"/>
                          </a:solidFill>
                        </a:rPr>
                        <a:t>のポーズ一覧</a:t>
                      </a:r>
                      <a:endParaRPr kumimoji="1" lang="ja-JP" altLang="en-US" dirty="0">
                        <a:solidFill>
                          <a:srgbClr val="1E4E79"/>
                        </a:solidFill>
                      </a:endParaRPr>
                    </a:p>
                  </a:txBody>
                  <a:tcPr/>
                </a:tc>
                <a:tc>
                  <a:txBody>
                    <a:bodyPr/>
                    <a:lstStyle/>
                    <a:p>
                      <a:r>
                        <a:rPr kumimoji="1" lang="en-US" altLang="ja-JP" sz="1600" dirty="0" smtClean="0"/>
                        <a:t>10.</a:t>
                      </a:r>
                      <a:r>
                        <a:rPr kumimoji="1" lang="ja-JP" altLang="en-US" sz="1600" dirty="0" smtClean="0"/>
                        <a:t>ロボット</a:t>
                      </a:r>
                      <a:endParaRPr kumimoji="1" lang="en-US" altLang="ja-JP" sz="1600" dirty="0" smtClean="0"/>
                    </a:p>
                    <a:p>
                      <a:r>
                        <a:rPr kumimoji="1" lang="ja-JP" altLang="en-US" sz="1600" dirty="0" smtClean="0"/>
                        <a:t>　　</a:t>
                      </a:r>
                      <a:r>
                        <a:rPr kumimoji="1" lang="en-US" altLang="ja-JP" sz="1600" baseline="0" dirty="0" smtClean="0"/>
                        <a:t> </a:t>
                      </a:r>
                      <a:r>
                        <a:rPr kumimoji="1" lang="ja-JP" altLang="en-US" sz="1600" dirty="0" smtClean="0"/>
                        <a:t>アプリケーション</a:t>
                      </a:r>
                      <a:endParaRPr kumimoji="1" lang="ja-JP" altLang="en-US" sz="1600" dirty="0"/>
                    </a:p>
                  </a:txBody>
                  <a:tcPr>
                    <a:solidFill>
                      <a:schemeClr val="bg1">
                        <a:lumMod val="95000"/>
                      </a:schemeClr>
                    </a:solidFill>
                  </a:tcPr>
                </a:tc>
                <a:tc>
                  <a:txBody>
                    <a:bodyPr/>
                    <a:lstStyle/>
                    <a:p>
                      <a:r>
                        <a:rPr kumimoji="1" lang="en-US" altLang="ja-JP" dirty="0" smtClean="0">
                          <a:solidFill>
                            <a:srgbClr val="1E4E79"/>
                          </a:solidFill>
                        </a:rPr>
                        <a:t>NAO</a:t>
                      </a:r>
                      <a:r>
                        <a:rPr kumimoji="1" lang="ja-JP" altLang="en-US" dirty="0" smtClean="0">
                          <a:solidFill>
                            <a:srgbClr val="1E4E79"/>
                          </a:solidFill>
                        </a:rPr>
                        <a:t>にインストールされたアプリ一覧、管理</a:t>
                      </a:r>
                      <a:endParaRPr kumimoji="1" lang="en-US" altLang="ja-JP" dirty="0" smtClean="0">
                        <a:solidFill>
                          <a:srgbClr val="1E4E79"/>
                        </a:solidFill>
                      </a:endParaRPr>
                    </a:p>
                  </a:txBody>
                  <a:tcPr/>
                </a:tc>
              </a:tr>
            </a:tbl>
          </a:graphicData>
        </a:graphic>
      </p:graphicFrame>
    </p:spTree>
    <p:extLst>
      <p:ext uri="{BB962C8B-B14F-4D97-AF65-F5344CB8AC3E}">
        <p14:creationId xmlns:p14="http://schemas.microsoft.com/office/powerpoint/2010/main" val="742654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8" name="Shape 98"/>
          <p:cNvSpPr txBox="1">
            <a:spLocks noGrp="1"/>
          </p:cNvSpPr>
          <p:nvPr>
            <p:ph type="subTitle" idx="2"/>
          </p:nvPr>
        </p:nvSpPr>
        <p:spPr>
          <a:xfrm>
            <a:off x="685433" y="35547"/>
            <a:ext cx="9336299" cy="936000"/>
          </a:xfrm>
          <a:prstGeom prst="rect">
            <a:avLst/>
          </a:prstGeom>
          <a:ln>
            <a:noFill/>
          </a:ln>
        </p:spPr>
        <p:txBody>
          <a:bodyPr lIns="87050" tIns="87050" rIns="87050" bIns="87050" anchor="ctr" anchorCtr="0">
            <a:noAutofit/>
          </a:bodyPr>
          <a:lstStyle/>
          <a:p>
            <a:pPr marL="215900" lvl="0" indent="-50800" rtl="0">
              <a:spcBef>
                <a:spcPts val="0"/>
              </a:spcBef>
              <a:buClr>
                <a:schemeClr val="dk1"/>
              </a:buClr>
              <a:buSzPct val="25000"/>
              <a:buFont typeface="Arial"/>
              <a:buNone/>
            </a:pPr>
            <a:r>
              <a:rPr lang="ja-JP" altLang="en-US" dirty="0" smtClean="0"/>
              <a:t>ツールバー</a:t>
            </a:r>
            <a:endParaRPr lang="en-US" dirty="0"/>
          </a:p>
        </p:txBody>
      </p:sp>
      <p:sp>
        <p:nvSpPr>
          <p:cNvPr id="99" name="Shape 99"/>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9</a:t>
            </a:fld>
            <a:endParaRPr lang="en-US"/>
          </a:p>
        </p:txBody>
      </p:sp>
      <p:sp>
        <p:nvSpPr>
          <p:cNvPr id="2" name="タイトル 1"/>
          <p:cNvSpPr>
            <a:spLocks noGrp="1"/>
          </p:cNvSpPr>
          <p:nvPr>
            <p:ph type="title"/>
          </p:nvPr>
        </p:nvSpPr>
        <p:spPr/>
        <p:txBody>
          <a:bodyPr/>
          <a:lstStyle/>
          <a:p>
            <a:r>
              <a:rPr kumimoji="1" lang="ja-JP" altLang="en-US" dirty="0" smtClean="0"/>
              <a:t>ボタンの機能説明</a:t>
            </a:r>
            <a:endParaRPr kumimoji="1" lang="ja-JP" altLang="en-US" dirty="0"/>
          </a:p>
        </p:txBody>
      </p:sp>
      <p:pic>
        <p:nvPicPr>
          <p:cNvPr id="25" name="図 24"/>
          <p:cNvPicPr/>
          <p:nvPr/>
        </p:nvPicPr>
        <p:blipFill>
          <a:blip r:embed="rId3">
            <a:extLst>
              <a:ext uri="{28A0092B-C50C-407E-A947-70E740481C1C}">
                <a14:useLocalDpi xmlns:a14="http://schemas.microsoft.com/office/drawing/2010/main" val="0"/>
              </a:ext>
            </a:extLst>
          </a:blip>
          <a:stretch>
            <a:fillRect/>
          </a:stretch>
        </p:blipFill>
        <p:spPr>
          <a:xfrm>
            <a:off x="357867" y="1785936"/>
            <a:ext cx="9976200" cy="542882"/>
          </a:xfrm>
          <a:prstGeom prst="rect">
            <a:avLst/>
          </a:prstGeom>
        </p:spPr>
      </p:pic>
      <p:sp>
        <p:nvSpPr>
          <p:cNvPr id="3" name="テキスト ボックス 2"/>
          <p:cNvSpPr txBox="1"/>
          <p:nvPr/>
        </p:nvSpPr>
        <p:spPr>
          <a:xfrm>
            <a:off x="357867" y="1540797"/>
            <a:ext cx="9976200" cy="400110"/>
          </a:xfrm>
          <a:prstGeom prst="rect">
            <a:avLst/>
          </a:prstGeom>
          <a:noFill/>
        </p:spPr>
        <p:txBody>
          <a:bodyPr wrap="square" rtlCol="0">
            <a:spAutoFit/>
          </a:bodyPr>
          <a:lstStyle/>
          <a:p>
            <a:r>
              <a:rPr kumimoji="1" lang="en-US" altLang="ja-JP" sz="2000" dirty="0" smtClean="0">
                <a:solidFill>
                  <a:srgbClr val="FF0000"/>
                </a:solidFill>
              </a:rPr>
              <a:t> 1      2      3        4      5        6      7        8      9     10         11    12     13      14    15     16</a:t>
            </a:r>
            <a:endParaRPr kumimoji="1" lang="ja-JP" altLang="en-US" sz="2000" dirty="0">
              <a:solidFill>
                <a:srgbClr val="FF0000"/>
              </a:solidFill>
            </a:endParaRPr>
          </a:p>
        </p:txBody>
      </p:sp>
      <p:graphicFrame>
        <p:nvGraphicFramePr>
          <p:cNvPr id="4" name="表 3"/>
          <p:cNvGraphicFramePr>
            <a:graphicFrameLocks noGrp="1"/>
          </p:cNvGraphicFramePr>
          <p:nvPr>
            <p:extLst/>
          </p:nvPr>
        </p:nvGraphicFramePr>
        <p:xfrm>
          <a:off x="357867" y="2510153"/>
          <a:ext cx="9976202" cy="4427975"/>
        </p:xfrm>
        <a:graphic>
          <a:graphicData uri="http://schemas.openxmlformats.org/drawingml/2006/table">
            <a:tbl>
              <a:tblPr firstRow="1" bandRow="1">
                <a:tableStyleId>{EBB7D646-D31D-4435-8363-D747468922E7}</a:tableStyleId>
              </a:tblPr>
              <a:tblGrid>
                <a:gridCol w="2399621"/>
                <a:gridCol w="2588480"/>
                <a:gridCol w="2240695"/>
                <a:gridCol w="2747406"/>
              </a:tblGrid>
              <a:tr h="538123">
                <a:tc>
                  <a:txBody>
                    <a:bodyPr/>
                    <a:lstStyle/>
                    <a:p>
                      <a:r>
                        <a:rPr kumimoji="1" lang="en-US" altLang="ja-JP" sz="1600" dirty="0" smtClean="0">
                          <a:latin typeface="MS PGothic" charset="-128"/>
                          <a:ea typeface="MS PGothic" charset="-128"/>
                          <a:cs typeface="MS PGothic" charset="-128"/>
                        </a:rPr>
                        <a:t>1.</a:t>
                      </a:r>
                      <a:r>
                        <a:rPr kumimoji="1" lang="ja-JP" altLang="en-US" sz="1600" dirty="0" smtClean="0">
                          <a:latin typeface="MS PGothic" charset="-128"/>
                          <a:ea typeface="MS PGothic" charset="-128"/>
                          <a:cs typeface="MS PGothic" charset="-128"/>
                        </a:rPr>
                        <a:t>新規プロジェクトを作成</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新規アプリファイルの作成</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9.</a:t>
                      </a:r>
                      <a:r>
                        <a:rPr kumimoji="1" lang="ja-JP" altLang="en-US" sz="1600" dirty="0" smtClean="0">
                          <a:latin typeface="MS PGothic" charset="-128"/>
                          <a:ea typeface="MS PGothic" charset="-128"/>
                          <a:cs typeface="MS PGothic" charset="-128"/>
                        </a:rPr>
                        <a:t>停止</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実行中のアプリを停止</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2.</a:t>
                      </a:r>
                      <a:r>
                        <a:rPr kumimoji="1" lang="ja-JP" altLang="en-US" sz="1600" baseline="0" dirty="0" smtClean="0">
                          <a:latin typeface="MS PGothic" charset="-128"/>
                          <a:ea typeface="MS PGothic" charset="-128"/>
                          <a:cs typeface="MS PGothic" charset="-128"/>
                        </a:rPr>
                        <a:t>プロジェクトを開く</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既存アプリファイルを開く</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10.</a:t>
                      </a:r>
                      <a:r>
                        <a:rPr kumimoji="1" lang="ja-JP" altLang="en-US" sz="1600" dirty="0" smtClean="0">
                          <a:latin typeface="MS PGothic" charset="-128"/>
                          <a:ea typeface="MS PGothic" charset="-128"/>
                          <a:cs typeface="MS PGothic" charset="-128"/>
                        </a:rPr>
                        <a:t>デバック</a:t>
                      </a:r>
                      <a:r>
                        <a:rPr kumimoji="1" lang="en-US" altLang="ja-JP" sz="1600" dirty="0" smtClean="0">
                          <a:latin typeface="MS PGothic" charset="-128"/>
                          <a:ea typeface="MS PGothic" charset="-128"/>
                          <a:cs typeface="MS PGothic" charset="-128"/>
                        </a:rPr>
                        <a:t>/</a:t>
                      </a:r>
                      <a:r>
                        <a:rPr kumimoji="1" lang="ja-JP" altLang="en-US" sz="1600" dirty="0" smtClean="0">
                          <a:latin typeface="MS PGothic" charset="-128"/>
                          <a:ea typeface="MS PGothic" charset="-128"/>
                          <a:cs typeface="MS PGothic" charset="-128"/>
                        </a:rPr>
                        <a:t>エラー出力</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アプリと</a:t>
                      </a:r>
                      <a:r>
                        <a:rPr kumimoji="1" lang="en-US" altLang="ja-JP" dirty="0" smtClean="0">
                          <a:solidFill>
                            <a:srgbClr val="1E4E79"/>
                          </a:solidFill>
                          <a:latin typeface="MS PGothic" charset="-128"/>
                          <a:ea typeface="MS PGothic" charset="-128"/>
                          <a:cs typeface="MS PGothic" charset="-128"/>
                        </a:rPr>
                        <a:t>NAO</a:t>
                      </a:r>
                      <a:r>
                        <a:rPr kumimoji="1" lang="ja-JP" altLang="en-US" dirty="0" smtClean="0">
                          <a:solidFill>
                            <a:srgbClr val="1E4E79"/>
                          </a:solidFill>
                          <a:latin typeface="MS PGothic" charset="-128"/>
                          <a:ea typeface="MS PGothic" charset="-128"/>
                          <a:cs typeface="MS PGothic" charset="-128"/>
                        </a:rPr>
                        <a:t>のエラーを出力</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3.</a:t>
                      </a:r>
                      <a:r>
                        <a:rPr kumimoji="1" lang="ja-JP" altLang="en-US" sz="1600" dirty="0" smtClean="0">
                          <a:latin typeface="MS PGothic" charset="-128"/>
                          <a:ea typeface="MS PGothic" charset="-128"/>
                          <a:cs typeface="MS PGothic" charset="-128"/>
                        </a:rPr>
                        <a:t>プロジェクトを保存</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現在のアプリファイルを保存</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11.</a:t>
                      </a:r>
                      <a:r>
                        <a:rPr kumimoji="1" lang="ja-JP" altLang="en-US" sz="1600" dirty="0" smtClean="0">
                          <a:latin typeface="MS PGothic" charset="-128"/>
                          <a:ea typeface="MS PGothic" charset="-128"/>
                          <a:cs typeface="MS PGothic" charset="-128"/>
                        </a:rPr>
                        <a:t>ボリューム</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接続している</a:t>
                      </a:r>
                      <a:r>
                        <a:rPr kumimoji="1" lang="en-US" altLang="ja-JP" dirty="0" smtClean="0">
                          <a:solidFill>
                            <a:srgbClr val="1E4E79"/>
                          </a:solidFill>
                          <a:latin typeface="MS PGothic" charset="-128"/>
                          <a:ea typeface="MS PGothic" charset="-128"/>
                          <a:cs typeface="MS PGothic" charset="-128"/>
                        </a:rPr>
                        <a:t>NAO</a:t>
                      </a:r>
                      <a:r>
                        <a:rPr kumimoji="1" lang="ja-JP" altLang="en-US" dirty="0" smtClean="0">
                          <a:solidFill>
                            <a:srgbClr val="1E4E79"/>
                          </a:solidFill>
                          <a:latin typeface="MS PGothic" charset="-128"/>
                          <a:ea typeface="MS PGothic" charset="-128"/>
                          <a:cs typeface="MS PGothic" charset="-128"/>
                        </a:rPr>
                        <a:t>の音量調節</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4.</a:t>
                      </a:r>
                      <a:r>
                        <a:rPr kumimoji="1" lang="ja-JP" altLang="en-US" sz="1600" dirty="0" smtClean="0">
                          <a:latin typeface="MS PGothic" charset="-128"/>
                          <a:ea typeface="MS PGothic" charset="-128"/>
                          <a:cs typeface="MS PGothic" charset="-128"/>
                        </a:rPr>
                        <a:t>元に戻す</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一つ前の状態に戻す</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12.</a:t>
                      </a:r>
                      <a:r>
                        <a:rPr kumimoji="1" lang="ja-JP" altLang="en-US" sz="1600" dirty="0" smtClean="0">
                          <a:latin typeface="MS PGothic" charset="-128"/>
                          <a:ea typeface="MS PGothic" charset="-128"/>
                          <a:cs typeface="MS PGothic" charset="-128"/>
                        </a:rPr>
                        <a:t>アニメーション</a:t>
                      </a:r>
                      <a:endParaRPr kumimoji="1" lang="en-US" altLang="ja-JP" sz="1600" dirty="0" smtClean="0">
                        <a:latin typeface="MS PGothic" charset="-128"/>
                        <a:ea typeface="MS PGothic" charset="-128"/>
                        <a:cs typeface="MS PGothic" charset="-128"/>
                      </a:endParaRPr>
                    </a:p>
                    <a:p>
                      <a:r>
                        <a:rPr kumimoji="1" lang="ja-JP" altLang="en-US" sz="1600" dirty="0" smtClean="0">
                          <a:latin typeface="MS PGothic" charset="-128"/>
                          <a:ea typeface="MS PGothic" charset="-128"/>
                          <a:cs typeface="MS PGothic" charset="-128"/>
                        </a:rPr>
                        <a:t>　　</a:t>
                      </a:r>
                      <a:r>
                        <a:rPr kumimoji="1" lang="en-US" altLang="ja-JP" sz="1600" baseline="0" dirty="0" smtClean="0">
                          <a:latin typeface="MS PGothic" charset="-128"/>
                          <a:ea typeface="MS PGothic" charset="-128"/>
                          <a:cs typeface="MS PGothic" charset="-128"/>
                        </a:rPr>
                        <a:t> </a:t>
                      </a:r>
                      <a:r>
                        <a:rPr kumimoji="1" lang="ja-JP" altLang="en-US" sz="1600" baseline="0" dirty="0" smtClean="0">
                          <a:latin typeface="MS PGothic" charset="-128"/>
                          <a:ea typeface="MS PGothic" charset="-128"/>
                          <a:cs typeface="MS PGothic" charset="-128"/>
                        </a:rPr>
                        <a:t>モード</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en-US" altLang="ja-JP" dirty="0" smtClean="0">
                          <a:solidFill>
                            <a:srgbClr val="1E4E79"/>
                          </a:solidFill>
                          <a:latin typeface="MS PGothic" charset="-128"/>
                          <a:ea typeface="MS PGothic" charset="-128"/>
                          <a:cs typeface="MS PGothic" charset="-128"/>
                        </a:rPr>
                        <a:t>NAO</a:t>
                      </a:r>
                      <a:r>
                        <a:rPr kumimoji="1" lang="ja-JP" altLang="en-US" dirty="0" smtClean="0">
                          <a:solidFill>
                            <a:srgbClr val="1E4E79"/>
                          </a:solidFill>
                          <a:latin typeface="MS PGothic" charset="-128"/>
                          <a:ea typeface="MS PGothic" charset="-128"/>
                          <a:cs typeface="MS PGothic" charset="-128"/>
                        </a:rPr>
                        <a:t>の関節制御を解除。主にモーション作成時に使用</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5.</a:t>
                      </a:r>
                      <a:r>
                        <a:rPr kumimoji="1" lang="ja-JP" altLang="en-US" sz="1600" dirty="0" smtClean="0">
                          <a:latin typeface="MS PGothic" charset="-128"/>
                          <a:ea typeface="MS PGothic" charset="-128"/>
                          <a:cs typeface="MS PGothic" charset="-128"/>
                        </a:rPr>
                        <a:t>やり直し</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一つ後の状態に戻す</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13.</a:t>
                      </a:r>
                      <a:r>
                        <a:rPr kumimoji="1" lang="ja-JP" altLang="en-US" sz="1600" dirty="0" smtClean="0">
                          <a:latin typeface="MS PGothic" charset="-128"/>
                          <a:ea typeface="MS PGothic" charset="-128"/>
                          <a:cs typeface="MS PGothic" charset="-128"/>
                        </a:rPr>
                        <a:t>オートノマスライフ</a:t>
                      </a:r>
                      <a:endParaRPr kumimoji="1" lang="en-US" altLang="ja-JP" sz="1600" dirty="0" smtClean="0">
                        <a:latin typeface="MS PGothic" charset="-128"/>
                        <a:ea typeface="MS PGothic" charset="-128"/>
                        <a:cs typeface="MS PGothic" charset="-128"/>
                      </a:endParaRPr>
                    </a:p>
                    <a:p>
                      <a:r>
                        <a:rPr kumimoji="1" lang="ja-JP" altLang="en-US" sz="1600" dirty="0" smtClean="0">
                          <a:latin typeface="MS PGothic" charset="-128"/>
                          <a:ea typeface="MS PGothic" charset="-128"/>
                          <a:cs typeface="MS PGothic" charset="-128"/>
                        </a:rPr>
                        <a:t>　</a:t>
                      </a:r>
                      <a:r>
                        <a:rPr kumimoji="1" lang="en-US" altLang="ja-JP" sz="1600" dirty="0" smtClean="0">
                          <a:latin typeface="MS PGothic" charset="-128"/>
                          <a:ea typeface="MS PGothic" charset="-128"/>
                          <a:cs typeface="MS PGothic" charset="-128"/>
                        </a:rPr>
                        <a:t>   ON/OFF</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人間らしい素振りをさせる機能</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6.</a:t>
                      </a:r>
                      <a:r>
                        <a:rPr kumimoji="1" lang="ja-JP" altLang="en-US" sz="1600" dirty="0" smtClean="0">
                          <a:latin typeface="MS PGothic" charset="-128"/>
                          <a:ea typeface="MS PGothic" charset="-128"/>
                          <a:cs typeface="MS PGothic" charset="-128"/>
                        </a:rPr>
                        <a:t>接続</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接続する</a:t>
                      </a:r>
                      <a:r>
                        <a:rPr kumimoji="1" lang="en-US" altLang="ja-JP" dirty="0" smtClean="0">
                          <a:solidFill>
                            <a:srgbClr val="1E4E79"/>
                          </a:solidFill>
                          <a:latin typeface="MS PGothic" charset="-128"/>
                          <a:ea typeface="MS PGothic" charset="-128"/>
                          <a:cs typeface="MS PGothic" charset="-128"/>
                        </a:rPr>
                        <a:t>NAO</a:t>
                      </a:r>
                      <a:r>
                        <a:rPr kumimoji="1" lang="ja-JP" altLang="en-US" dirty="0" smtClean="0">
                          <a:solidFill>
                            <a:srgbClr val="1E4E79"/>
                          </a:solidFill>
                          <a:latin typeface="MS PGothic" charset="-128"/>
                          <a:ea typeface="MS PGothic" charset="-128"/>
                          <a:cs typeface="MS PGothic" charset="-128"/>
                        </a:rPr>
                        <a:t>の選択</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14.Rest</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全アプリを停止させて正座</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7.</a:t>
                      </a:r>
                      <a:r>
                        <a:rPr kumimoji="1" lang="ja-JP" altLang="en-US" sz="1600" dirty="0" smtClean="0">
                          <a:latin typeface="MS PGothic" charset="-128"/>
                          <a:ea typeface="MS PGothic" charset="-128"/>
                          <a:cs typeface="MS PGothic" charset="-128"/>
                        </a:rPr>
                        <a:t>切断</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現在の接続状態を切断</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15.WakeUp</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正座から直立</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8.</a:t>
                      </a:r>
                      <a:r>
                        <a:rPr kumimoji="1" lang="ja-JP" altLang="en-US" sz="1600" dirty="0" smtClean="0">
                          <a:latin typeface="MS PGothic" charset="-128"/>
                          <a:ea typeface="MS PGothic" charset="-128"/>
                          <a:cs typeface="MS PGothic" charset="-128"/>
                        </a:rPr>
                        <a:t>ロボットに</a:t>
                      </a:r>
                      <a:r>
                        <a:rPr kumimoji="1" lang="en-US" altLang="ja-JP" sz="1600" dirty="0" smtClean="0">
                          <a:latin typeface="MS PGothic" charset="-128"/>
                          <a:ea typeface="MS PGothic" charset="-128"/>
                          <a:cs typeface="MS PGothic" charset="-128"/>
                        </a:rPr>
                        <a:t/>
                      </a:r>
                      <a:br>
                        <a:rPr kumimoji="1" lang="en-US" altLang="ja-JP" sz="1600" dirty="0" smtClean="0">
                          <a:latin typeface="MS PGothic" charset="-128"/>
                          <a:ea typeface="MS PGothic" charset="-128"/>
                          <a:cs typeface="MS PGothic" charset="-128"/>
                        </a:rPr>
                      </a:br>
                      <a:r>
                        <a:rPr kumimoji="1" lang="ja-JP" altLang="en-US" sz="1600" dirty="0" smtClean="0">
                          <a:latin typeface="MS PGothic" charset="-128"/>
                          <a:ea typeface="MS PGothic" charset="-128"/>
                          <a:cs typeface="MS PGothic" charset="-128"/>
                        </a:rPr>
                        <a:t>　</a:t>
                      </a:r>
                      <a:r>
                        <a:rPr kumimoji="1" lang="en-US" altLang="ja-JP" sz="1600" baseline="0" dirty="0" smtClean="0">
                          <a:latin typeface="MS PGothic" charset="-128"/>
                          <a:ea typeface="MS PGothic" charset="-128"/>
                          <a:cs typeface="MS PGothic" charset="-128"/>
                        </a:rPr>
                        <a:t> </a:t>
                      </a:r>
                      <a:r>
                        <a:rPr kumimoji="1" lang="ja-JP" altLang="en-US" sz="1600" dirty="0" smtClean="0">
                          <a:latin typeface="MS PGothic" charset="-128"/>
                          <a:ea typeface="MS PGothic" charset="-128"/>
                          <a:cs typeface="MS PGothic" charset="-128"/>
                        </a:rPr>
                        <a:t>アップロードして再生</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開いているアプリを</a:t>
                      </a:r>
                      <a:r>
                        <a:rPr kumimoji="1" lang="en-US" altLang="ja-JP" dirty="0" smtClean="0">
                          <a:solidFill>
                            <a:srgbClr val="1E4E79"/>
                          </a:solidFill>
                          <a:latin typeface="MS PGothic" charset="-128"/>
                          <a:ea typeface="MS PGothic" charset="-128"/>
                          <a:cs typeface="MS PGothic" charset="-128"/>
                        </a:rPr>
                        <a:t>NAO</a:t>
                      </a:r>
                      <a:r>
                        <a:rPr kumimoji="1" lang="ja-JP" altLang="en-US" dirty="0" smtClean="0">
                          <a:solidFill>
                            <a:srgbClr val="1E4E79"/>
                          </a:solidFill>
                          <a:latin typeface="MS PGothic" charset="-128"/>
                          <a:ea typeface="MS PGothic" charset="-128"/>
                          <a:cs typeface="MS PGothic" charset="-128"/>
                        </a:rPr>
                        <a:t>に送信して実行</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16.</a:t>
                      </a:r>
                      <a:r>
                        <a:rPr kumimoji="1" lang="ja-JP" altLang="en-US" sz="1600" dirty="0" smtClean="0">
                          <a:latin typeface="MS PGothic" charset="-128"/>
                          <a:ea typeface="MS PGothic" charset="-128"/>
                          <a:cs typeface="MS PGothic" charset="-128"/>
                        </a:rPr>
                        <a:t>バッテリー残量</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現在接続している</a:t>
                      </a:r>
                      <a:r>
                        <a:rPr kumimoji="1" lang="en-US" altLang="ja-JP" dirty="0" smtClean="0">
                          <a:solidFill>
                            <a:srgbClr val="1E4E79"/>
                          </a:solidFill>
                          <a:latin typeface="MS PGothic" charset="-128"/>
                          <a:ea typeface="MS PGothic" charset="-128"/>
                          <a:cs typeface="MS PGothic" charset="-128"/>
                        </a:rPr>
                        <a:t>NAO</a:t>
                      </a:r>
                      <a:r>
                        <a:rPr kumimoji="1" lang="ja-JP" altLang="en-US" dirty="0" smtClean="0">
                          <a:solidFill>
                            <a:srgbClr val="1E4E79"/>
                          </a:solidFill>
                          <a:latin typeface="MS PGothic" charset="-128"/>
                          <a:ea typeface="MS PGothic" charset="-128"/>
                          <a:cs typeface="MS PGothic" charset="-128"/>
                        </a:rPr>
                        <a:t>のバッテリー残量</a:t>
                      </a:r>
                      <a:endParaRPr kumimoji="1" lang="ja-JP" altLang="en-US" dirty="0">
                        <a:solidFill>
                          <a:srgbClr val="1E4E79"/>
                        </a:solidFill>
                        <a:latin typeface="MS PGothic" charset="-128"/>
                        <a:ea typeface="MS PGothic" charset="-128"/>
                        <a:cs typeface="MS PGothic" charset="-128"/>
                      </a:endParaRPr>
                    </a:p>
                  </a:txBody>
                  <a:tcPr/>
                </a:tc>
              </a:tr>
            </a:tbl>
          </a:graphicData>
        </a:graphic>
      </p:graphicFrame>
    </p:spTree>
    <p:extLst>
      <p:ext uri="{BB962C8B-B14F-4D97-AF65-F5344CB8AC3E}">
        <p14:creationId xmlns:p14="http://schemas.microsoft.com/office/powerpoint/2010/main" val="1247331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3084</TotalTime>
  <Words>3991</Words>
  <Application>Microsoft Macintosh PowerPoint</Application>
  <PresentationFormat>ユーザー設定</PresentationFormat>
  <Paragraphs>1071</Paragraphs>
  <Slides>71</Slides>
  <Notes>70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71</vt:i4>
      </vt:variant>
    </vt:vector>
  </HeadingPairs>
  <TitlesOfParts>
    <vt:vector size="77" baseType="lpstr">
      <vt:lpstr>Arial</vt:lpstr>
      <vt:lpstr>Calibri</vt:lpstr>
      <vt:lpstr>MS Gothic</vt:lpstr>
      <vt:lpstr>MS PGothic</vt:lpstr>
      <vt:lpstr>ＭＳ Ｐゴシック</vt:lpstr>
      <vt:lpstr>Office テーマ</vt:lpstr>
      <vt:lpstr>PowerPoint プレゼンテーション</vt:lpstr>
      <vt:lpstr>PowerPoint プレゼンテーション</vt:lpstr>
      <vt:lpstr>はじめに</vt:lpstr>
      <vt:lpstr>PowerPoint プレゼンテーション</vt:lpstr>
      <vt:lpstr>PowerPoint プレゼンテーション</vt:lpstr>
      <vt:lpstr>PowerPoint プレゼンテーション</vt:lpstr>
      <vt:lpstr>各部の名称</vt:lpstr>
      <vt:lpstr>各ウィンドウの機能</vt:lpstr>
      <vt:lpstr>ボタンの機能説明</vt:lpstr>
      <vt:lpstr>ChoregrapheとNAOを接続する</vt:lpstr>
      <vt:lpstr>各種ファイルの役割</vt:lpstr>
      <vt:lpstr>プロジェクトの保存</vt:lpstr>
      <vt:lpstr>プロジェクトファイルを開く</vt:lpstr>
      <vt:lpstr>アプリのタイトルやID、バージョン、言語</vt:lpstr>
      <vt:lpstr>音声認識でアプリを起動</vt:lpstr>
      <vt:lpstr>ロボアプリケーションタブからのインストール</vt:lpstr>
      <vt:lpstr>バーチャルロボットと実機</vt:lpstr>
      <vt:lpstr>NAOを動かしてみよう</vt:lpstr>
      <vt:lpstr>NAOを動かしてみよう</vt:lpstr>
      <vt:lpstr>NAOを動かしてみよう</vt:lpstr>
      <vt:lpstr>Sayボックス</vt:lpstr>
      <vt:lpstr>アプリケーションの実行</vt:lpstr>
      <vt:lpstr>好きな言葉をしゃべらせる</vt:lpstr>
      <vt:lpstr>ボックスの入出力</vt:lpstr>
      <vt:lpstr>ボックスの情報を見る</vt:lpstr>
      <vt:lpstr>Helloボックス</vt:lpstr>
      <vt:lpstr>Helloボックス</vt:lpstr>
      <vt:lpstr>Timelineボックス概要</vt:lpstr>
      <vt:lpstr>Timelineボックス概要</vt:lpstr>
      <vt:lpstr>Timelineボックス　動作レイヤー</vt:lpstr>
      <vt:lpstr>Timelineボックス　キーフレームの挿入</vt:lpstr>
      <vt:lpstr>Timelineボックス　アニメーションモード</vt:lpstr>
      <vt:lpstr>Animated Sayボックス　概要</vt:lpstr>
      <vt:lpstr>Animated Sayボックス　概要</vt:lpstr>
      <vt:lpstr>Animated Sayボックス　タグの利用</vt:lpstr>
      <vt:lpstr>Animated Sayボックス　タグの利用</vt:lpstr>
      <vt:lpstr>Face Trackerボックス</vt:lpstr>
      <vt:lpstr>Speech Reco.ボックス</vt:lpstr>
      <vt:lpstr>Switch Caseボックス</vt:lpstr>
      <vt:lpstr>ボックスのエラー</vt:lpstr>
      <vt:lpstr>Tactileとは触覚のこと</vt:lpstr>
      <vt:lpstr>Diagramボックス</vt:lpstr>
      <vt:lpstr>PowerPoint プレゼンテーション</vt:lpstr>
      <vt:lpstr>ボックスに入出力を追加する（1/3）</vt:lpstr>
      <vt:lpstr>ボックスに入出力を追加する（2/3）</vt:lpstr>
      <vt:lpstr>ボックスに入出力を追加する（3/3）</vt:lpstr>
      <vt:lpstr>フローダイアグラムボックスのパラメータ化（1/4）</vt:lpstr>
      <vt:lpstr>フローダイアグラムボックスのパラメータ化（2/4）</vt:lpstr>
      <vt:lpstr>フローダイアグラムボックスのパラメータ化（3/4）</vt:lpstr>
      <vt:lpstr>フローダイアグラムボックスのパラメータ化（4/4）</vt:lpstr>
      <vt:lpstr>Ifボックス（1/2）</vt:lpstr>
      <vt:lpstr>Ifボックス（2/2）</vt:lpstr>
      <vt:lpstr>Counterボックス</vt:lpstr>
      <vt:lpstr>条件分岐：Switch Case</vt:lpstr>
      <vt:lpstr>Only Ones, Wait for Signals</vt:lpstr>
      <vt:lpstr>Wait, Delay, Timer</vt:lpstr>
      <vt:lpstr>入出力の記号の意味（1/2）</vt:lpstr>
      <vt:lpstr>入出力の記号の意味（2/2）</vt:lpstr>
      <vt:lpstr>例題</vt:lpstr>
      <vt:lpstr>Diagram Boxを用いた死活処理</vt:lpstr>
      <vt:lpstr>いくつかの起動方法</vt:lpstr>
      <vt:lpstr>Dialogの特徴</vt:lpstr>
      <vt:lpstr>トピックファイルの作成</vt:lpstr>
      <vt:lpstr>トピックファイルの利用方法</vt:lpstr>
      <vt:lpstr>いろんな受け答え（１/２）</vt:lpstr>
      <vt:lpstr>いろんな受け答え（２/２）</vt:lpstr>
      <vt:lpstr>会話の流れ　サブルール</vt:lpstr>
      <vt:lpstr>メモリイベントとの連携</vt:lpstr>
      <vt:lpstr>様々なリアクション</vt:lpstr>
      <vt:lpstr>外部ボックスとの連携</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須佐亮太</dc:creator>
  <cp:lastModifiedBy>tkyk0520ossc@gmail.com</cp:lastModifiedBy>
  <cp:revision>48</cp:revision>
  <cp:lastPrinted>2017-01-06T01:29:15Z</cp:lastPrinted>
  <dcterms:modified xsi:type="dcterms:W3CDTF">2018-09-07T10:07:42Z</dcterms:modified>
</cp:coreProperties>
</file>