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5" r:id="rId2"/>
    <p:sldId id="376" r:id="rId3"/>
    <p:sldId id="343" r:id="rId4"/>
    <p:sldId id="338" r:id="rId5"/>
    <p:sldId id="364" r:id="rId6"/>
    <p:sldId id="357" r:id="rId7"/>
    <p:sldId id="352" r:id="rId8"/>
    <p:sldId id="379" r:id="rId9"/>
    <p:sldId id="377" r:id="rId10"/>
    <p:sldId id="366" r:id="rId11"/>
    <p:sldId id="365" r:id="rId12"/>
    <p:sldId id="378" r:id="rId13"/>
    <p:sldId id="374" r:id="rId14"/>
    <p:sldId id="380" r:id="rId15"/>
    <p:sldId id="375" r:id="rId16"/>
    <p:sldId id="262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9B6D5"/>
    <a:srgbClr val="BCBA07"/>
    <a:srgbClr val="407DD6"/>
    <a:srgbClr val="FFD400"/>
    <a:srgbClr val="FFFDA9"/>
    <a:srgbClr val="FFD579"/>
    <a:srgbClr val="A6FA00"/>
    <a:srgbClr val="D5FD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淡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4169"/>
  </p:normalViewPr>
  <p:slideViewPr>
    <p:cSldViewPr snapToGrid="0" snapToObjects="1">
      <p:cViewPr>
        <p:scale>
          <a:sx n="111" d="100"/>
          <a:sy n="111" d="100"/>
        </p:scale>
        <p:origin x="150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1BCB-D4AD-9142-BFA0-D912468461D1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0DDB-F1CE-5648-AEF6-A1CBFDABA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66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7B5CB-7111-AB4B-A87D-11C29448F1FB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E2C4A-284D-DA4C-94B0-5E3867B8EA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310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6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24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7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0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文章と図が一致していなかったので修正しました。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6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56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02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パワポの画面切り替えを参考にアニメーションを掲示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つの設定部分が具体的になるよう修正しました。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2C4A-284D-DA4C-94B0-5E3867B8EA9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2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-78564"/>
            <a:ext cx="9323998" cy="7049113"/>
          </a:xfrm>
          <a:prstGeom prst="rect">
            <a:avLst/>
          </a:prstGeom>
        </p:spPr>
      </p:pic>
      <p:sp>
        <p:nvSpPr>
          <p:cNvPr id="8" name="タイトル 1"/>
          <p:cNvSpPr txBox="1">
            <a:spLocks/>
          </p:cNvSpPr>
          <p:nvPr userDrawn="1"/>
        </p:nvSpPr>
        <p:spPr>
          <a:xfrm>
            <a:off x="388041" y="1051874"/>
            <a:ext cx="4494883" cy="444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sz="14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sz="1400" dirty="0"/>
          </a:p>
          <a:p>
            <a:endParaRPr lang="ja-JP" altLang="en-US" sz="14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574307" y="2037233"/>
            <a:ext cx="6194793" cy="383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lvl="0"/>
            <a:r>
              <a:rPr kumimoji="1" lang="ja-JP" altLang="en-US" dirty="0"/>
              <a:t>提案先社名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8906" y="2420888"/>
            <a:ext cx="6232893" cy="59272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メイリオ"/>
              </a:rPr>
              <a:t>提案案件名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7007" y="3026310"/>
            <a:ext cx="2362200" cy="2667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メイリオ"/>
              </a:rPr>
              <a:t>2016/mm/</a:t>
            </a: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メイリオ"/>
              </a:rPr>
              <a:t>dd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3224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/>
          <p:nvPr userDrawn="1"/>
        </p:nvCxnSpPr>
        <p:spPr>
          <a:xfrm>
            <a:off x="0" y="509954"/>
            <a:ext cx="91440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>
          <a:xfrm>
            <a:off x="8142745" y="6478758"/>
            <a:ext cx="807289" cy="365125"/>
          </a:xfrm>
        </p:spPr>
        <p:txBody>
          <a:bodyPr/>
          <a:lstStyle/>
          <a:p>
            <a:fld id="{D734A6E5-EE56-DA4E-B063-10F83DCEEDB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97400" y="78850"/>
            <a:ext cx="8939722" cy="458628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2400" y="6595544"/>
            <a:ext cx="3869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Copyright ©2006-</a:t>
            </a:r>
            <a:r>
              <a:rPr kumimoji="1" lang="en-US" altLang="ja-JP" sz="1050" dirty="0" smtClean="0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2018</a:t>
            </a:r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 </a:t>
            </a:r>
            <a:r>
              <a:rPr kumimoji="1" lang="en-US" altLang="ja-JP" sz="1050" dirty="0" err="1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jena</a:t>
            </a:r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 co. ltd. All Rights Reserved</a:t>
            </a:r>
          </a:p>
        </p:txBody>
      </p:sp>
      <p:sp>
        <p:nvSpPr>
          <p:cNvPr id="13" name="テキスト プレースホルダー 14"/>
          <p:cNvSpPr>
            <a:spLocks noGrp="1"/>
          </p:cNvSpPr>
          <p:nvPr>
            <p:ph type="body" sz="quarter" idx="11"/>
          </p:nvPr>
        </p:nvSpPr>
        <p:spPr>
          <a:xfrm>
            <a:off x="223880" y="733151"/>
            <a:ext cx="8702404" cy="57180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strike="noStrike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403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96" y="430978"/>
            <a:ext cx="8598433" cy="6500571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1701800" y="1955800"/>
            <a:ext cx="5740400" cy="48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70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678887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D734A6E5-EE56-DA4E-B063-10F83DCEEDB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09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CHANEL</a:t>
            </a:r>
            <a:r>
              <a:rPr kumimoji="1" lang="ja-JP" altLang="en-US" dirty="0"/>
              <a:t>　御中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548905" y="2420888"/>
            <a:ext cx="8229335" cy="592722"/>
          </a:xfrm>
        </p:spPr>
        <p:txBody>
          <a:bodyPr/>
          <a:lstStyle/>
          <a:p>
            <a:r>
              <a:rPr lang="ja-JP" altLang="en-US" sz="2800" dirty="0" smtClean="0"/>
              <a:t>スライドアプリ概要</a:t>
            </a:r>
            <a:endParaRPr lang="en-US" altLang="ja-JP" sz="28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574307" y="3397265"/>
            <a:ext cx="2362200" cy="266700"/>
          </a:xfrm>
        </p:spPr>
        <p:txBody>
          <a:bodyPr/>
          <a:lstStyle/>
          <a:p>
            <a:r>
              <a:rPr kumimoji="1" lang="en-US" altLang="ja-JP" dirty="0"/>
              <a:t>2018/</a:t>
            </a:r>
            <a:r>
              <a:rPr kumimoji="1" lang="en-US" altLang="ja-JP" dirty="0" smtClean="0"/>
              <a:t>05/</a:t>
            </a:r>
            <a:r>
              <a:rPr lang="en-US" altLang="ja-JP" dirty="0" smtClean="0"/>
              <a:t>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75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</a:t>
            </a:r>
            <a:r>
              <a:rPr lang="en-US" altLang="en-US" dirty="0" smtClean="0"/>
              <a:t>端末回転時の</a:t>
            </a:r>
            <a:r>
              <a:rPr lang="ja-JP" altLang="en-US" dirty="0" smtClean="0"/>
              <a:t>画面</a:t>
            </a:r>
            <a:r>
              <a:rPr lang="en-US" altLang="en-US" dirty="0" smtClean="0"/>
              <a:t>表示処理</a:t>
            </a:r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 flipH="1">
            <a:off x="2104645" y="1740168"/>
            <a:ext cx="1232960" cy="0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12" name="テキスト ボックス 11"/>
          <p:cNvSpPr txBox="1"/>
          <p:nvPr/>
        </p:nvSpPr>
        <p:spPr>
          <a:xfrm>
            <a:off x="2401072" y="1408454"/>
            <a:ext cx="8771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左回転</a:t>
            </a:r>
          </a:p>
        </p:txBody>
      </p:sp>
      <p:grpSp>
        <p:nvGrpSpPr>
          <p:cNvPr id="59" name="図形グループ 58"/>
          <p:cNvGrpSpPr/>
          <p:nvPr/>
        </p:nvGrpSpPr>
        <p:grpSpPr>
          <a:xfrm>
            <a:off x="652604" y="867717"/>
            <a:ext cx="1305347" cy="1744903"/>
            <a:chOff x="322746" y="1093984"/>
            <a:chExt cx="1997178" cy="2728615"/>
          </a:xfrm>
        </p:grpSpPr>
        <p:sp>
          <p:nvSpPr>
            <p:cNvPr id="60" name="正方形/長方形 59"/>
            <p:cNvSpPr/>
            <p:nvPr/>
          </p:nvSpPr>
          <p:spPr bwMode="auto">
            <a:xfrm>
              <a:off x="322746" y="1093984"/>
              <a:ext cx="1997178" cy="2728615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31377" y="1231006"/>
              <a:ext cx="1768939" cy="2471371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図形グループ 64"/>
          <p:cNvGrpSpPr/>
          <p:nvPr/>
        </p:nvGrpSpPr>
        <p:grpSpPr>
          <a:xfrm rot="5400000">
            <a:off x="677235" y="2786261"/>
            <a:ext cx="1305347" cy="1744903"/>
            <a:chOff x="322746" y="1093984"/>
            <a:chExt cx="1997178" cy="2728614"/>
          </a:xfrm>
        </p:grpSpPr>
        <p:sp>
          <p:nvSpPr>
            <p:cNvPr id="67" name="正方形/長方形 66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31378" y="1231005"/>
              <a:ext cx="1768939" cy="243441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図形グループ 68"/>
          <p:cNvGrpSpPr/>
          <p:nvPr/>
        </p:nvGrpSpPr>
        <p:grpSpPr>
          <a:xfrm rot="5400000">
            <a:off x="3730981" y="810643"/>
            <a:ext cx="1305347" cy="1744903"/>
            <a:chOff x="1432235" y="1115939"/>
            <a:chExt cx="1305347" cy="1744903"/>
          </a:xfrm>
        </p:grpSpPr>
        <p:grpSp>
          <p:nvGrpSpPr>
            <p:cNvPr id="70" name="図形グループ 69"/>
            <p:cNvGrpSpPr/>
            <p:nvPr/>
          </p:nvGrpSpPr>
          <p:grpSpPr>
            <a:xfrm>
              <a:off x="1432235" y="1115939"/>
              <a:ext cx="1305347" cy="1744903"/>
              <a:chOff x="322746" y="1093984"/>
              <a:chExt cx="1997178" cy="2728615"/>
            </a:xfrm>
          </p:grpSpPr>
          <p:sp>
            <p:nvSpPr>
              <p:cNvPr id="72" name="正方形/長方形 71"/>
              <p:cNvSpPr/>
              <p:nvPr/>
            </p:nvSpPr>
            <p:spPr bwMode="auto">
              <a:xfrm>
                <a:off x="322746" y="1093984"/>
                <a:ext cx="1997178" cy="2728615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431376" y="1231007"/>
                <a:ext cx="1768939" cy="243441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 rot="16200000">
              <a:off x="1689183" y="1872974"/>
              <a:ext cx="791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rgbClr val="FFFFFF"/>
                  </a:solidFill>
                  <a:latin typeface="+mn-ea"/>
                  <a:cs typeface="メイリオ"/>
                </a:rPr>
                <a:t>横の静止画</a:t>
              </a:r>
              <a:endParaRPr kumimoji="1" lang="ja-JP" altLang="en-US" sz="900" dirty="0" smtClean="0">
                <a:solidFill>
                  <a:srgbClr val="FFFFFF"/>
                </a:solidFill>
                <a:latin typeface="+mn-ea"/>
                <a:cs typeface="メイリオ"/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4291321" y="14984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611717" y="1105009"/>
            <a:ext cx="1556765" cy="1156171"/>
          </a:xfrm>
          <a:prstGeom prst="rect">
            <a:avLst/>
          </a:prstGeom>
          <a:solidFill>
            <a:srgbClr val="00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図形グループ 76"/>
          <p:cNvGrpSpPr/>
          <p:nvPr/>
        </p:nvGrpSpPr>
        <p:grpSpPr>
          <a:xfrm rot="10800000">
            <a:off x="3809946" y="2744061"/>
            <a:ext cx="1305347" cy="1744903"/>
            <a:chOff x="1432235" y="1115939"/>
            <a:chExt cx="1305347" cy="1744903"/>
          </a:xfrm>
        </p:grpSpPr>
        <p:grpSp>
          <p:nvGrpSpPr>
            <p:cNvPr id="78" name="図形グループ 77"/>
            <p:cNvGrpSpPr/>
            <p:nvPr/>
          </p:nvGrpSpPr>
          <p:grpSpPr>
            <a:xfrm>
              <a:off x="1432235" y="1115939"/>
              <a:ext cx="1305347" cy="1744903"/>
              <a:chOff x="322746" y="1093984"/>
              <a:chExt cx="1997178" cy="2728614"/>
            </a:xfrm>
          </p:grpSpPr>
          <p:sp>
            <p:nvSpPr>
              <p:cNvPr id="80" name="正方形/長方形 79"/>
              <p:cNvSpPr/>
              <p:nvPr/>
            </p:nvSpPr>
            <p:spPr bwMode="auto">
              <a:xfrm>
                <a:off x="322746" y="1093984"/>
                <a:ext cx="1997178" cy="2728614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431376" y="1231007"/>
                <a:ext cx="1768939" cy="243441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9" name="テキスト ボックス 78"/>
            <p:cNvSpPr txBox="1"/>
            <p:nvPr/>
          </p:nvSpPr>
          <p:spPr>
            <a:xfrm rot="16200000">
              <a:off x="1689183" y="1872974"/>
              <a:ext cx="791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rgbClr val="FFFFFF"/>
                  </a:solidFill>
                  <a:latin typeface="+mn-ea"/>
                  <a:cs typeface="メイリオ"/>
                </a:rPr>
                <a:t>横の静止画</a:t>
              </a:r>
              <a:endParaRPr kumimoji="1" lang="ja-JP" altLang="en-US" sz="900" dirty="0" smtClean="0">
                <a:solidFill>
                  <a:srgbClr val="FFFFFF"/>
                </a:solidFill>
                <a:latin typeface="+mn-ea"/>
                <a:cs typeface="メイリオ"/>
              </a:endParaRPr>
            </a:p>
          </p:txBody>
        </p:sp>
      </p:grpSp>
      <p:sp>
        <p:nvSpPr>
          <p:cNvPr id="82" name="テキスト ボックス 81"/>
          <p:cNvSpPr txBox="1"/>
          <p:nvPr/>
        </p:nvSpPr>
        <p:spPr>
          <a:xfrm rot="5400000">
            <a:off x="4370286" y="34318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3" name="正方形/長方形 82"/>
          <p:cNvSpPr/>
          <p:nvPr/>
        </p:nvSpPr>
        <p:spPr>
          <a:xfrm rot="5400000">
            <a:off x="3684236" y="3044872"/>
            <a:ext cx="1556764" cy="1156171"/>
          </a:xfrm>
          <a:prstGeom prst="rect">
            <a:avLst/>
          </a:prstGeom>
          <a:solidFill>
            <a:srgbClr val="00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2302874" y="3658711"/>
            <a:ext cx="1232960" cy="0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87" name="テキスト ボックス 86"/>
          <p:cNvSpPr txBox="1"/>
          <p:nvPr/>
        </p:nvSpPr>
        <p:spPr>
          <a:xfrm>
            <a:off x="2599301" y="3340365"/>
            <a:ext cx="8771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右回転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59703" y="1101689"/>
            <a:ext cx="2646878" cy="30469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概要</a:t>
            </a:r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  <a:b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・端末回転時画像処理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条件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  <a:b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・端末回転時</a:t>
            </a:r>
            <a:r>
              <a:rPr lang="fi-FI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fi-FI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endParaRPr lang="fi-FI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機能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・端末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が回転しても、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画像は回転させない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上下逆にした場合のみ、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回転させる</a:t>
            </a:r>
            <a:endParaRPr lang="fi-FI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" y="3077040"/>
            <a:ext cx="1556767" cy="11789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63767" y="537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縦表示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87739" y="2672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横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4" y="960449"/>
            <a:ext cx="1173776" cy="1575291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0329" y="900664"/>
            <a:ext cx="1173776" cy="1575291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92055" y="3045762"/>
            <a:ext cx="1556767" cy="1178992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792767" y="44594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縦表示</a:t>
            </a:r>
          </a:p>
        </p:txBody>
      </p:sp>
      <p:grpSp>
        <p:nvGrpSpPr>
          <p:cNvPr id="57" name="図形グループ 56"/>
          <p:cNvGrpSpPr/>
          <p:nvPr/>
        </p:nvGrpSpPr>
        <p:grpSpPr>
          <a:xfrm>
            <a:off x="878367" y="5025409"/>
            <a:ext cx="705961" cy="1201823"/>
            <a:chOff x="322746" y="1093984"/>
            <a:chExt cx="1997178" cy="2728614"/>
          </a:xfrm>
        </p:grpSpPr>
        <p:sp>
          <p:nvSpPr>
            <p:cNvPr id="58" name="正方形/長方形 57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図形グループ 83"/>
          <p:cNvGrpSpPr/>
          <p:nvPr/>
        </p:nvGrpSpPr>
        <p:grpSpPr>
          <a:xfrm rot="10800000">
            <a:off x="4123006" y="5025409"/>
            <a:ext cx="705961" cy="1201823"/>
            <a:chOff x="322746" y="1093984"/>
            <a:chExt cx="1997178" cy="2728614"/>
          </a:xfrm>
        </p:grpSpPr>
        <p:sp>
          <p:nvSpPr>
            <p:cNvPr id="88" name="正方形/長方形 87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1" name="図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3" y="5088788"/>
            <a:ext cx="620556" cy="961771"/>
          </a:xfrm>
          <a:prstGeom prst="rect">
            <a:avLst/>
          </a:prstGeom>
        </p:spPr>
      </p:pic>
      <p:pic>
        <p:nvPicPr>
          <p:cNvPr id="92" name="図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12" y="5205110"/>
            <a:ext cx="620556" cy="961771"/>
          </a:xfrm>
          <a:prstGeom prst="rect">
            <a:avLst/>
          </a:prstGeom>
        </p:spPr>
      </p:pic>
      <p:cxnSp>
        <p:nvCxnSpPr>
          <p:cNvPr id="93" name="直線コネクタ 92"/>
          <p:cNvCxnSpPr/>
          <p:nvPr/>
        </p:nvCxnSpPr>
        <p:spPr>
          <a:xfrm flipH="1">
            <a:off x="2302874" y="5607672"/>
            <a:ext cx="1232960" cy="0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94" name="テキスト ボックス 93"/>
          <p:cNvSpPr txBox="1"/>
          <p:nvPr/>
        </p:nvSpPr>
        <p:spPr>
          <a:xfrm>
            <a:off x="2439872" y="5225292"/>
            <a:ext cx="11079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上下</a:t>
            </a:r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回転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110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</a:t>
            </a:r>
            <a:r>
              <a:rPr lang="en-US" altLang="en-US" dirty="0" smtClean="0"/>
              <a:t>端末回転時の</a:t>
            </a:r>
            <a:r>
              <a:rPr lang="ja-JP" altLang="en-US" dirty="0" smtClean="0"/>
              <a:t>スライド動作方向</a:t>
            </a:r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 flipH="1">
            <a:off x="3678142" y="2480991"/>
            <a:ext cx="1305467" cy="0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grpSp>
        <p:nvGrpSpPr>
          <p:cNvPr id="28" name="図形グループ 27"/>
          <p:cNvGrpSpPr/>
          <p:nvPr/>
        </p:nvGrpSpPr>
        <p:grpSpPr>
          <a:xfrm rot="5400000">
            <a:off x="6561430" y="1422910"/>
            <a:ext cx="705960" cy="1201819"/>
            <a:chOff x="322746" y="1093984"/>
            <a:chExt cx="1997178" cy="272861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3678142" y="1967744"/>
            <a:ext cx="130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端末を回転</a:t>
            </a: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1748842" y="1338143"/>
            <a:ext cx="1063081" cy="373341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端末上部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70" name="図形グループ 69"/>
          <p:cNvGrpSpPr/>
          <p:nvPr/>
        </p:nvGrpSpPr>
        <p:grpSpPr>
          <a:xfrm rot="10800000">
            <a:off x="6579579" y="4427752"/>
            <a:ext cx="705961" cy="1201823"/>
            <a:chOff x="322746" y="1093984"/>
            <a:chExt cx="1997178" cy="2728614"/>
          </a:xfrm>
        </p:grpSpPr>
        <p:sp>
          <p:nvSpPr>
            <p:cNvPr id="71" name="正方形/長方形 70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フローチャート: 代替処理 33"/>
          <p:cNvSpPr/>
          <p:nvPr/>
        </p:nvSpPr>
        <p:spPr bwMode="auto">
          <a:xfrm>
            <a:off x="2866674" y="1855840"/>
            <a:ext cx="402430" cy="1185522"/>
          </a:xfrm>
          <a:prstGeom prst="flowChartAlternate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端末右部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フローチャート: 代替処理 37"/>
          <p:cNvSpPr/>
          <p:nvPr/>
        </p:nvSpPr>
        <p:spPr bwMode="auto">
          <a:xfrm>
            <a:off x="6292090" y="2821638"/>
            <a:ext cx="1223230" cy="337312"/>
          </a:xfrm>
          <a:prstGeom prst="flowChartAlternate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上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フローチャート: 代替処理 38"/>
          <p:cNvSpPr/>
          <p:nvPr/>
        </p:nvSpPr>
        <p:spPr bwMode="auto">
          <a:xfrm>
            <a:off x="5911030" y="3138299"/>
            <a:ext cx="363609" cy="856800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左方向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フローチャート: 代替処理 39"/>
          <p:cNvSpPr/>
          <p:nvPr/>
        </p:nvSpPr>
        <p:spPr bwMode="auto">
          <a:xfrm>
            <a:off x="6230888" y="4442992"/>
            <a:ext cx="348689" cy="1201824"/>
          </a:xfrm>
          <a:prstGeom prst="flowChartAlternate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左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3" name="フローチャート: 代替処理 42"/>
          <p:cNvSpPr/>
          <p:nvPr/>
        </p:nvSpPr>
        <p:spPr bwMode="auto">
          <a:xfrm>
            <a:off x="6425038" y="5659964"/>
            <a:ext cx="953179" cy="371005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下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2" name="図形グループ 31"/>
          <p:cNvGrpSpPr/>
          <p:nvPr/>
        </p:nvGrpSpPr>
        <p:grpSpPr>
          <a:xfrm rot="16200000">
            <a:off x="6540874" y="2911020"/>
            <a:ext cx="705961" cy="1201823"/>
            <a:chOff x="322746" y="1093984"/>
            <a:chExt cx="1997178" cy="2728614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図形グループ 40"/>
          <p:cNvGrpSpPr/>
          <p:nvPr/>
        </p:nvGrpSpPr>
        <p:grpSpPr>
          <a:xfrm>
            <a:off x="1920847" y="1827805"/>
            <a:ext cx="705961" cy="1201823"/>
            <a:chOff x="322746" y="1093984"/>
            <a:chExt cx="1997178" cy="2728614"/>
          </a:xfrm>
        </p:grpSpPr>
        <p:sp>
          <p:nvSpPr>
            <p:cNvPr id="42" name="正方形/長方形 41"/>
            <p:cNvSpPr/>
            <p:nvPr/>
          </p:nvSpPr>
          <p:spPr bwMode="auto">
            <a:xfrm>
              <a:off x="322746" y="1093984"/>
              <a:ext cx="1997178" cy="2728614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31378" y="1231007"/>
              <a:ext cx="1768939" cy="2190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192201" y="3485690"/>
              <a:ext cx="295365" cy="28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470538" y="781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通常のスライド方向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69840" y="3217762"/>
            <a:ext cx="476590" cy="351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855532" y="336977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スライド方向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041689" y="74092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回転時のスライド方向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1506720"/>
            <a:ext cx="628990" cy="94348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9875" y="12906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元画像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9021" y="4442992"/>
            <a:ext cx="2954655" cy="64633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端末の回転方向に応じて、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の進行方向を変更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41689" y="18632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右回転</a:t>
            </a:r>
            <a:endParaRPr kumimoji="1" lang="ja-JP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7" name="フローチャート: 代替処理 86"/>
          <p:cNvSpPr/>
          <p:nvPr/>
        </p:nvSpPr>
        <p:spPr bwMode="auto">
          <a:xfrm>
            <a:off x="6262184" y="1290675"/>
            <a:ext cx="1223230" cy="337312"/>
          </a:xfrm>
          <a:prstGeom prst="flowChartAlternateProcess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dirty="0" smtClean="0">
                <a:solidFill>
                  <a:schemeClr val="tx1"/>
                </a:solidFill>
                <a:latin typeface="Verdana" pitchFamily="34" charset="0"/>
              </a:rPr>
              <a:t>上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8" name="フローチャート: 代替処理 87"/>
          <p:cNvSpPr/>
          <p:nvPr/>
        </p:nvSpPr>
        <p:spPr bwMode="auto">
          <a:xfrm>
            <a:off x="5881124" y="1607336"/>
            <a:ext cx="363609" cy="856800"/>
          </a:xfrm>
          <a:prstGeom prst="flowChartAlternateProcess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左方向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038385" y="33669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左</a:t>
            </a:r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回転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046278" y="49329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下回転</a:t>
            </a: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6" r="252"/>
          <a:stretch/>
        </p:blipFill>
        <p:spPr>
          <a:xfrm rot="16200000">
            <a:off x="6680650" y="3183860"/>
            <a:ext cx="344075" cy="9539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2" y="2496275"/>
            <a:ext cx="635221" cy="951433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34"/>
          <a:stretch/>
        </p:blipFill>
        <p:spPr>
          <a:xfrm rot="16200000">
            <a:off x="6723936" y="2875513"/>
            <a:ext cx="254507" cy="951433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6" r="252"/>
          <a:stretch/>
        </p:blipFill>
        <p:spPr>
          <a:xfrm>
            <a:off x="6632716" y="4609841"/>
            <a:ext cx="344075" cy="953964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34"/>
          <a:stretch/>
        </p:blipFill>
        <p:spPr>
          <a:xfrm>
            <a:off x="6989302" y="4600634"/>
            <a:ext cx="254507" cy="951433"/>
          </a:xfrm>
          <a:prstGeom prst="rect">
            <a:avLst/>
          </a:prstGeom>
        </p:spPr>
      </p:pic>
      <p:cxnSp>
        <p:nvCxnSpPr>
          <p:cNvPr id="66" name="直線矢印コネクタ 65"/>
          <p:cNvCxnSpPr/>
          <p:nvPr/>
        </p:nvCxnSpPr>
        <p:spPr>
          <a:xfrm flipH="1" flipV="1">
            <a:off x="7627716" y="1724628"/>
            <a:ext cx="2092" cy="500805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7459771" y="234272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スライド方向</a:t>
            </a: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7639291" y="3287210"/>
            <a:ext cx="1859" cy="481567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7534679" y="389357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スライド方向</a:t>
            </a:r>
          </a:p>
        </p:txBody>
      </p:sp>
      <p:cxnSp>
        <p:nvCxnSpPr>
          <p:cNvPr id="94" name="直線矢印コネクタ 93"/>
          <p:cNvCxnSpPr/>
          <p:nvPr/>
        </p:nvCxnSpPr>
        <p:spPr>
          <a:xfrm flipH="1">
            <a:off x="7729628" y="5026436"/>
            <a:ext cx="476590" cy="351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7515320" y="517844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スライド方向</a:t>
            </a:r>
          </a:p>
        </p:txBody>
      </p:sp>
      <p:pic>
        <p:nvPicPr>
          <p:cNvPr id="96" name="図 9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5"/>
          <a:stretch/>
        </p:blipFill>
        <p:spPr>
          <a:xfrm rot="5400000">
            <a:off x="6796793" y="1432845"/>
            <a:ext cx="359812" cy="943485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02"/>
          <a:stretch/>
        </p:blipFill>
        <p:spPr>
          <a:xfrm rot="5400000">
            <a:off x="6857128" y="1735261"/>
            <a:ext cx="247087" cy="951433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6" r="252"/>
          <a:stretch/>
        </p:blipFill>
        <p:spPr>
          <a:xfrm>
            <a:off x="1973155" y="1904391"/>
            <a:ext cx="344075" cy="953964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34"/>
          <a:stretch/>
        </p:blipFill>
        <p:spPr>
          <a:xfrm>
            <a:off x="2326152" y="1884843"/>
            <a:ext cx="254507" cy="9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スライドアプリ　</a:t>
            </a:r>
            <a:r>
              <a:rPr lang="ja-JP" altLang="en-US" dirty="0" smtClean="0"/>
              <a:t>スライド同期方法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782" y="846447"/>
            <a:ext cx="7974958" cy="563231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毎秒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起点時刻から現在時刻までの経過時間を計算して、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スライド間隔で設定された秒数毎にスライドする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現在時刻は、本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の時刻を参照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例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)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起点時刻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		00:00:00</a:t>
            </a:r>
            <a:b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現在時刻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		17:22:32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経過時間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		17:22:32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	12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式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+(22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分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×60)+(17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時間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×60×60)=62552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62552÷12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割り切れる場合のみスライド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小数点以下が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ある場合は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維持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アプリ起動からスライドまでの間は、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黒画面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{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is-I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#000000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あるいは、</a:t>
            </a:r>
            <a:r>
              <a:rPr lang="fi-FI" altLang="ja-JP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rgb</a:t>
            </a:r>
            <a:r>
              <a:rPr lang="fi-FI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(0, 0, 0)}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を表示します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754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スライドアプリ　</a:t>
            </a:r>
            <a:r>
              <a:rPr lang="ja-JP" altLang="en-US" dirty="0" smtClean="0"/>
              <a:t>スライド同期方法</a:t>
            </a:r>
            <a:r>
              <a:rPr lang="en-US" altLang="ja-JP" dirty="0" smtClean="0"/>
              <a:t> 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23880" y="5100661"/>
            <a:ext cx="8702404" cy="1350574"/>
          </a:xfrm>
          <a:ln w="12700">
            <a:solidFill>
              <a:schemeClr val="dk1"/>
            </a:solidFill>
          </a:ln>
        </p:spPr>
        <p:txBody>
          <a:bodyPr/>
          <a:lstStyle/>
          <a:p>
            <a:r>
              <a:rPr lang="ja-JP" altLang="en-US" dirty="0" smtClean="0"/>
              <a:t>・</a:t>
            </a:r>
            <a:r>
              <a:rPr kumimoji="1" lang="ja-JP" altLang="en-US" dirty="0" smtClean="0"/>
              <a:t>起動や表示までにかかる時間は、実際の数字とは異なります。</a:t>
            </a:r>
            <a:endParaRPr kumimoji="1" lang="en-US" altLang="ja-JP" dirty="0" smtClean="0"/>
          </a:p>
          <a:p>
            <a:r>
              <a:rPr lang="ja-JP" altLang="en-US" dirty="0" smtClean="0"/>
              <a:t>・画像</a:t>
            </a:r>
            <a:r>
              <a:rPr lang="en-US" altLang="ja-JP" dirty="0" smtClean="0"/>
              <a:t>A</a:t>
            </a:r>
            <a:r>
              <a:rPr lang="ja-JP" altLang="en-US" dirty="0" smtClean="0"/>
              <a:t>、画像</a:t>
            </a:r>
            <a:r>
              <a:rPr lang="en-US" altLang="ja-JP" dirty="0" smtClean="0"/>
              <a:t>B</a:t>
            </a:r>
            <a:r>
              <a:rPr lang="ja-JP" altLang="en-US" dirty="0" smtClean="0"/>
              <a:t>、画像</a:t>
            </a:r>
            <a:r>
              <a:rPr lang="en-US" altLang="ja-JP" dirty="0" smtClean="0"/>
              <a:t>C</a:t>
            </a:r>
            <a:r>
              <a:rPr lang="ja-JP" altLang="en-US" dirty="0" smtClean="0"/>
              <a:t>　という順番で再生すると仮定しています。</a:t>
            </a:r>
            <a:endParaRPr lang="en-US" altLang="ja-JP" dirty="0" smtClean="0"/>
          </a:p>
          <a:p>
            <a:r>
              <a:rPr kumimoji="1" lang="ja-JP" altLang="en-US" dirty="0" smtClean="0"/>
              <a:t>・画像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を出力するまでの画面は、黒画面を表示します。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4320" y="701040"/>
            <a:ext cx="80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仮定：現在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14:30:30 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全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がスライド間隔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15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秒、プッシュに設定した場合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326" y="1611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時刻</a:t>
            </a:r>
          </a:p>
        </p:txBody>
      </p:sp>
      <p:cxnSp>
        <p:nvCxnSpPr>
          <p:cNvPr id="8" name="直線矢印コネクタ 7"/>
          <p:cNvCxnSpPr>
            <a:stCxn id="6" idx="3"/>
          </p:cNvCxnSpPr>
          <p:nvPr/>
        </p:nvCxnSpPr>
        <p:spPr>
          <a:xfrm flipV="1">
            <a:off x="1197657" y="1787237"/>
            <a:ext cx="6716479" cy="890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4320" y="2631166"/>
            <a:ext cx="9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 A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1357907" y="2815921"/>
            <a:ext cx="6556229" cy="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357907" y="3840280"/>
            <a:ext cx="6556229" cy="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357907" y="4679973"/>
            <a:ext cx="6556229" cy="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74320" y="3649022"/>
            <a:ext cx="9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 B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4320" y="4495307"/>
            <a:ext cx="9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 C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1560544" y="169707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575125" y="169707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303114" y="169707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172515" y="1397680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14:30:30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187748" y="1400447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14:30:45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15828" y="1402593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14:31:00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504078" y="1398200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14:31:15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891364" y="169707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560544" y="2716861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559800" y="374122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559800" y="4586949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539747" y="272594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2284743" y="460815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3575033" y="272594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3599267" y="460815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123870" y="3750306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303113" y="2706164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5310733" y="374122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5310732" y="4586949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6891363" y="2725947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891363" y="374122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6891363" y="4608150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169858" y="2353900"/>
            <a:ext cx="723275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アイコンタップ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(14:30:30)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169859" y="3386315"/>
            <a:ext cx="723275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アイコンタップ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(14:30:35)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69860" y="4259286"/>
            <a:ext cx="723275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アイコンタップ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(14:30:28)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216581" y="2350893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画面表示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800704" y="3378732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画面表示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(13:30:48)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970390" y="4259285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画面表示</a:t>
            </a:r>
            <a:endParaRPr lang="en-US" altLang="ja-JP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(13:30:37)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295338" y="2350893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006803" y="2349908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(13:31:00)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587433" y="2349908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06803" y="3386314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(13:31:00)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295338" y="4295239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009440" y="4255086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(13:31:00)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0070" y="4255086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587432" y="3386313"/>
            <a:ext cx="607859" cy="27699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(13:31:15)</a:t>
            </a:r>
            <a:endParaRPr kumimoji="1" lang="ja-JP" altLang="en-US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946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</a:t>
            </a:r>
            <a:r>
              <a:rPr lang="ja-JP" altLang="en-US" dirty="0" smtClean="0"/>
              <a:t>設定画面</a:t>
            </a:r>
            <a:r>
              <a:rPr lang="en-US" altLang="ja-JP" dirty="0" smtClean="0"/>
              <a:t> (iOS</a:t>
            </a:r>
            <a:r>
              <a:rPr lang="ja-JP" altLang="en-US" dirty="0" smtClean="0"/>
              <a:t>設定アプリ内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66654" y="13787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0174E"/>
                </a:solidFill>
                <a:latin typeface="+mn-ea"/>
                <a:ea typeface="+mn-ea"/>
              </a:rPr>
              <a:t>①</a:t>
            </a:r>
            <a:endParaRPr kumimoji="1" lang="ja-JP" altLang="en-US" sz="1200" dirty="0">
              <a:solidFill>
                <a:srgbClr val="F0174E"/>
              </a:solidFill>
              <a:latin typeface="+mn-ea"/>
              <a:ea typeface="+mn-ea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66654" y="18758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0174E"/>
                </a:solidFill>
                <a:latin typeface="+mn-ea"/>
              </a:rPr>
              <a:t>②</a:t>
            </a:r>
            <a:endParaRPr kumimoji="1" lang="ja-JP" altLang="en-US" sz="1200" dirty="0">
              <a:solidFill>
                <a:srgbClr val="F0174E"/>
              </a:solidFill>
              <a:latin typeface="+mn-ea"/>
              <a:ea typeface="+mn-ea"/>
            </a:endParaRPr>
          </a:p>
        </p:txBody>
      </p:sp>
      <p:grpSp>
        <p:nvGrpSpPr>
          <p:cNvPr id="37" name="図形グループ 36"/>
          <p:cNvGrpSpPr/>
          <p:nvPr/>
        </p:nvGrpSpPr>
        <p:grpSpPr>
          <a:xfrm>
            <a:off x="656148" y="972004"/>
            <a:ext cx="2928455" cy="4029946"/>
            <a:chOff x="411463" y="3284296"/>
            <a:chExt cx="1834309" cy="2745720"/>
          </a:xfrm>
        </p:grpSpPr>
        <p:sp>
          <p:nvSpPr>
            <p:cNvPr id="54" name="正方形/長方形 53"/>
            <p:cNvSpPr/>
            <p:nvPr/>
          </p:nvSpPr>
          <p:spPr bwMode="auto">
            <a:xfrm>
              <a:off x="411463" y="3572328"/>
              <a:ext cx="1834309" cy="2457688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3" name="フローチャート: 代替処理 52"/>
            <p:cNvSpPr/>
            <p:nvPr/>
          </p:nvSpPr>
          <p:spPr bwMode="auto">
            <a:xfrm>
              <a:off x="411463" y="3284296"/>
              <a:ext cx="1834309" cy="288032"/>
            </a:xfrm>
            <a:prstGeom prst="flowChartAlternateProcess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dirty="0" smtClean="0">
                  <a:solidFill>
                    <a:schemeClr val="tx1"/>
                  </a:solidFill>
                  <a:latin typeface="Verdana" pitchFamily="34" charset="0"/>
                </a:rPr>
                <a:t>設定</a:t>
              </a:r>
              <a:r>
                <a:rPr kumimoji="0" lang="ja-JP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画面</a:t>
              </a: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56" name="直線コネクタ 55"/>
          <p:cNvCxnSpPr/>
          <p:nvPr/>
        </p:nvCxnSpPr>
        <p:spPr>
          <a:xfrm>
            <a:off x="1565303" y="1394754"/>
            <a:ext cx="17685" cy="360719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/>
          <p:cNvSpPr/>
          <p:nvPr/>
        </p:nvSpPr>
        <p:spPr bwMode="auto">
          <a:xfrm>
            <a:off x="808853" y="1785372"/>
            <a:ext cx="537600" cy="217474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 smtClean="0">
                <a:solidFill>
                  <a:schemeClr val="tx1"/>
                </a:solidFill>
                <a:latin typeface="Verdana" pitchFamily="34" charset="0"/>
              </a:rPr>
              <a:t>アプリ選</a:t>
            </a:r>
            <a:r>
              <a:rPr kumimoji="0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択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2653" y="1739766"/>
            <a:ext cx="690305" cy="22662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>
            <a:off x="1115722" y="1522659"/>
            <a:ext cx="3138778" cy="0"/>
          </a:xfrm>
          <a:prstGeom prst="line">
            <a:avLst/>
          </a:prstGeom>
          <a:noFill/>
          <a:ln w="19050" cap="rnd" cmpd="sng" algn="ctr">
            <a:solidFill>
              <a:srgbClr val="F0174E"/>
            </a:solidFill>
            <a:prstDash val="solid"/>
          </a:ln>
          <a:effectLst/>
        </p:spPr>
      </p:cxnSp>
      <p:cxnSp>
        <p:nvCxnSpPr>
          <p:cNvPr id="63" name="直線コネクタ 62"/>
          <p:cNvCxnSpPr/>
          <p:nvPr/>
        </p:nvCxnSpPr>
        <p:spPr>
          <a:xfrm>
            <a:off x="3643296" y="2025830"/>
            <a:ext cx="623358" cy="0"/>
          </a:xfrm>
          <a:prstGeom prst="line">
            <a:avLst/>
          </a:prstGeom>
          <a:noFill/>
          <a:ln w="19050" cap="rnd" cmpd="sng" algn="ctr">
            <a:solidFill>
              <a:srgbClr val="F0174E"/>
            </a:solidFill>
            <a:prstDash val="solid"/>
          </a:ln>
          <a:effectLst/>
        </p:spPr>
      </p:cxnSp>
      <p:sp>
        <p:nvSpPr>
          <p:cNvPr id="66" name="テキスト ボックス 65"/>
          <p:cNvSpPr txBox="1"/>
          <p:nvPr/>
        </p:nvSpPr>
        <p:spPr>
          <a:xfrm>
            <a:off x="4306834" y="39965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0174E"/>
                </a:solidFill>
                <a:latin typeface="+mn-ea"/>
              </a:rPr>
              <a:t>③</a:t>
            </a:r>
            <a:endParaRPr kumimoji="1" lang="ja-JP" altLang="en-US" sz="1200" dirty="0">
              <a:solidFill>
                <a:srgbClr val="F0174E"/>
              </a:solidFill>
              <a:latin typeface="+mn-ea"/>
              <a:ea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582987" y="1831270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00"/>
                </a:solidFill>
              </a:rPr>
              <a:t>A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B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1111595" y="1522659"/>
            <a:ext cx="4127" cy="204667"/>
          </a:xfrm>
          <a:prstGeom prst="line">
            <a:avLst/>
          </a:prstGeom>
          <a:noFill/>
          <a:ln w="19050" cap="rnd" cmpd="sng" algn="ctr">
            <a:solidFill>
              <a:srgbClr val="F0174E"/>
            </a:solidFill>
            <a:prstDash val="solid"/>
          </a:ln>
          <a:effectLst/>
        </p:spPr>
      </p:cxnSp>
      <p:sp>
        <p:nvSpPr>
          <p:cNvPr id="32" name="正方形/長方形 31"/>
          <p:cNvSpPr/>
          <p:nvPr/>
        </p:nvSpPr>
        <p:spPr>
          <a:xfrm rot="5400000">
            <a:off x="1494918" y="1601823"/>
            <a:ext cx="2172857" cy="2123897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3670166" y="4153296"/>
            <a:ext cx="623358" cy="0"/>
          </a:xfrm>
          <a:prstGeom prst="line">
            <a:avLst/>
          </a:prstGeom>
          <a:noFill/>
          <a:ln w="19050" cap="rnd" cmpd="sng" algn="ctr">
            <a:solidFill>
              <a:srgbClr val="F0174E"/>
            </a:solidFill>
            <a:prstDash val="solid"/>
          </a:ln>
          <a:effectLst/>
        </p:spPr>
      </p:cxnSp>
      <p:sp>
        <p:nvSpPr>
          <p:cNvPr id="39" name="正方形/長方形 38"/>
          <p:cNvSpPr/>
          <p:nvPr/>
        </p:nvSpPr>
        <p:spPr>
          <a:xfrm rot="5400000">
            <a:off x="2258221" y="3156427"/>
            <a:ext cx="686681" cy="2123897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618511" y="4151147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rgbClr val="000000"/>
                </a:solidFill>
              </a:rPr>
              <a:t>間隔</a:t>
            </a:r>
            <a:r>
              <a:rPr lang="en-US" altLang="ja-JP" sz="900" dirty="0" smtClean="0">
                <a:solidFill>
                  <a:srgbClr val="000000"/>
                </a:solidFill>
              </a:rPr>
              <a:t>(</a:t>
            </a:r>
            <a:r>
              <a:rPr lang="ja-JP" altLang="en-US" sz="900" dirty="0" smtClean="0">
                <a:solidFill>
                  <a:srgbClr val="000000"/>
                </a:solidFill>
              </a:rPr>
              <a:t>秒</a:t>
            </a:r>
            <a:r>
              <a:rPr lang="en-US" altLang="ja-JP" sz="900" dirty="0" smtClean="0">
                <a:solidFill>
                  <a:srgbClr val="000000"/>
                </a:solidFill>
              </a:rPr>
              <a:t>)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  </a:t>
            </a:r>
            <a:r>
              <a:rPr lang="ja-JP" altLang="ja-JP" sz="1200" dirty="0">
                <a:solidFill>
                  <a:srgbClr val="000000"/>
                </a:solidFill>
              </a:rPr>
              <a:t>　</a:t>
            </a:r>
            <a:r>
              <a:rPr lang="ja-JP" altLang="en-US" sz="1200" dirty="0" smtClean="0">
                <a:solidFill>
                  <a:srgbClr val="000000"/>
                </a:solidFill>
              </a:rPr>
              <a:t>　　　　　</a:t>
            </a:r>
            <a:r>
              <a:rPr lang="en-US" altLang="ja-JP" sz="1200" dirty="0" smtClean="0">
                <a:solidFill>
                  <a:srgbClr val="000000"/>
                </a:solidFill>
              </a:rPr>
              <a:t>            15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583566" y="2186779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00"/>
                </a:solidFill>
              </a:rPr>
              <a:t>B</a:t>
            </a:r>
            <a:r>
              <a:rPr lang="ja-JP" altLang="en-US" sz="1200" dirty="0" smtClean="0">
                <a:solidFill>
                  <a:srgbClr val="000000"/>
                </a:solidFill>
              </a:rPr>
              <a:t>→</a:t>
            </a:r>
            <a:r>
              <a:rPr lang="en-US" altLang="ja-JP" sz="1200" dirty="0" smtClean="0">
                <a:solidFill>
                  <a:srgbClr val="000000"/>
                </a:solidFill>
              </a:rPr>
              <a:t>A                                   </a:t>
            </a:r>
            <a:r>
              <a:rPr lang="ja-JP" altLang="en-US" sz="1200" dirty="0" smtClean="0">
                <a:solidFill>
                  <a:srgbClr val="000000"/>
                </a:solidFill>
              </a:rPr>
              <a:t>✔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582377" y="2901191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00"/>
                </a:solidFill>
              </a:rPr>
              <a:t>B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C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A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582377" y="2544509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00"/>
                </a:solidFill>
              </a:rPr>
              <a:t>A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B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C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582377" y="3264320"/>
            <a:ext cx="2001615" cy="356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00"/>
                </a:solidFill>
              </a:rPr>
              <a:t>C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A</a:t>
            </a:r>
            <a:r>
              <a:rPr kumimoji="1" lang="ja-JP" altLang="en-US" sz="1200" dirty="0" smtClean="0">
                <a:solidFill>
                  <a:srgbClr val="000000"/>
                </a:solidFill>
              </a:rPr>
              <a:t>→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5325" y="1650974"/>
            <a:ext cx="8002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スライドパターン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25166" y="394502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スライド時間調節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04080" y="972004"/>
            <a:ext cx="4245953" cy="55092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概要</a:t>
            </a:r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・アプリ内で画像をスライドする際の設定</a:t>
            </a:r>
            <a:endParaRPr kumimoji="1"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条件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iOS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設定画面から本アプリの設定を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タップされた場合、この画面を表示する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機能</a:t>
            </a:r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・スライドする際のパターンを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５パターンから選択して設定する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1.	A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2.	B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3.	A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4.	B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5.	C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</a:t>
            </a: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・画像を表示してから</a:t>
            </a:r>
            <a:endParaRPr kumimoji="1"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スライドが終わり、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画像が表示完了するまでの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秒数を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から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30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秒内で設定する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kumimoji="1"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文字入力</a:t>
            </a:r>
          </a:p>
        </p:txBody>
      </p:sp>
    </p:spTree>
    <p:extLst>
      <p:ext uri="{BB962C8B-B14F-4D97-AF65-F5344CB8AC3E}">
        <p14:creationId xmlns:p14="http://schemas.microsoft.com/office/powerpoint/2010/main" val="8475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出力画像の更新について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23880" y="1134319"/>
            <a:ext cx="8702404" cy="5316916"/>
          </a:xfrm>
        </p:spPr>
        <p:txBody>
          <a:bodyPr/>
          <a:lstStyle/>
          <a:p>
            <a:r>
              <a:rPr lang="ja-JP" altLang="en-US" dirty="0" smtClean="0"/>
              <a:t>・出力する画像は、ソース内の画像を入れ替えて頂くことで更新されます。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9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1725550" y="3146365"/>
            <a:ext cx="5740400" cy="482600"/>
          </a:xfrm>
        </p:spPr>
        <p:txBody>
          <a:bodyPr/>
          <a:lstStyle/>
          <a:p>
            <a:pPr lvl="0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宜しくお願い致します。</a:t>
            </a:r>
          </a:p>
        </p:txBody>
      </p:sp>
      <p:sp>
        <p:nvSpPr>
          <p:cNvPr id="4" name="object 3"/>
          <p:cNvSpPr/>
          <p:nvPr/>
        </p:nvSpPr>
        <p:spPr>
          <a:xfrm>
            <a:off x="5722265" y="4419033"/>
            <a:ext cx="972469" cy="46106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="" xmlns:a16="http://schemas.microsoft.com/office/drawing/2014/main" id="{57616E73-C107-264C-A3E4-8EB314A678FE}"/>
              </a:ext>
            </a:extLst>
          </p:cNvPr>
          <p:cNvSpPr txBox="1"/>
          <p:nvPr/>
        </p:nvSpPr>
        <p:spPr>
          <a:xfrm>
            <a:off x="5740082" y="4924636"/>
            <a:ext cx="3429635" cy="1346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solidFill>
                  <a:srgbClr val="565656"/>
                </a:solidFill>
                <a:latin typeface="メイリオ"/>
                <a:ea typeface="メイリオ"/>
                <a:cs typeface="メイリオ"/>
              </a:rPr>
              <a:t>株式会社ジェナ</a:t>
            </a:r>
            <a:endParaRPr sz="1150" dirty="0">
              <a:latin typeface="メイリオ"/>
              <a:ea typeface="メイリオ"/>
              <a:cs typeface="メイリオ"/>
            </a:endParaRPr>
          </a:p>
          <a:p>
            <a:pPr marL="12700" marR="5080">
              <a:lnSpc>
                <a:spcPct val="111100"/>
              </a:lnSpc>
              <a:spcBef>
                <a:spcPts val="710"/>
              </a:spcBef>
            </a:pPr>
            <a:r>
              <a:rPr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〒</a:t>
            </a:r>
            <a:r>
              <a:rPr lang="en-US" altLang="ja-JP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101-0031 </a:t>
            </a:r>
            <a:r>
              <a:rPr lang="ja-JP" altLang="en-US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東京都千代田区東神田</a:t>
            </a:r>
            <a:r>
              <a:rPr lang="en-US" altLang="ja-JP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3-1-2</a:t>
            </a:r>
          </a:p>
          <a:p>
            <a:pPr marL="12700" marR="5080">
              <a:lnSpc>
                <a:spcPct val="111100"/>
              </a:lnSpc>
              <a:spcBef>
                <a:spcPts val="710"/>
              </a:spcBef>
            </a:pPr>
            <a:r>
              <a:rPr lang="ja-JP" altLang="en-US" sz="900" spc="65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ユニゾ東神田三丁目ビル </a:t>
            </a:r>
            <a:r>
              <a:rPr lang="en-US" altLang="ja-JP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lang="en-US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F</a:t>
            </a:r>
          </a:p>
          <a:p>
            <a:pPr marL="12700" marR="5080">
              <a:lnSpc>
                <a:spcPct val="111100"/>
              </a:lnSpc>
              <a:spcBef>
                <a:spcPts val="710"/>
              </a:spcBef>
            </a:pPr>
            <a:r>
              <a:rPr lang="en-US" sz="900" spc="65" dirty="0">
                <a:solidFill>
                  <a:srgbClr val="666666"/>
                </a:solidFill>
                <a:latin typeface="メイリオ"/>
                <a:ea typeface="メイリオ"/>
                <a:cs typeface="メイリオ"/>
              </a:rPr>
              <a:t>TEL: 03-6858-3777 FAX: 03-6858-3778</a:t>
            </a:r>
          </a:p>
          <a:p>
            <a:pPr marL="12700" marR="5080">
              <a:lnSpc>
                <a:spcPct val="111100"/>
              </a:lnSpc>
              <a:spcBef>
                <a:spcPts val="710"/>
              </a:spcBef>
            </a:pPr>
            <a:endParaRPr sz="11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05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099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1131560" y="537478"/>
            <a:ext cx="6871401" cy="5941280"/>
          </a:xfrm>
        </p:spPr>
        <p:txBody>
          <a:bodyPr/>
          <a:lstStyle/>
          <a:p>
            <a:r>
              <a:rPr lang="ja-JP" altLang="en-US" dirty="0"/>
              <a:t>・</a:t>
            </a:r>
            <a:r>
              <a:rPr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設定</a:t>
            </a:r>
            <a:r>
              <a:rPr lang="ja-JP" altLang="en-US" dirty="0" smtClean="0"/>
              <a:t>項目</a:t>
            </a:r>
            <a:endParaRPr lang="en-US" altLang="ja-JP" dirty="0" smtClean="0"/>
          </a:p>
          <a:p>
            <a:r>
              <a:rPr lang="ja-JP" altLang="en-US" dirty="0" smtClean="0"/>
              <a:t>・環境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画面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アプリ	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en-US" altLang="ja-JP" dirty="0"/>
              <a:t>TOP</a:t>
            </a:r>
            <a:r>
              <a:rPr lang="ja-JP" altLang="en-US" dirty="0"/>
              <a:t>画面</a:t>
            </a:r>
            <a:r>
              <a:rPr lang="en-US" altLang="ja-JP" dirty="0"/>
              <a:t>(</a:t>
            </a:r>
            <a:r>
              <a:rPr lang="ja-JP" altLang="en-US" dirty="0"/>
              <a:t>スライド画面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 smtClean="0"/>
              <a:t>・画像枚数確認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・スライド</a:t>
            </a:r>
            <a:r>
              <a:rPr lang="ja-JP" altLang="en-US" dirty="0"/>
              <a:t>間隔秒数</a:t>
            </a:r>
            <a:r>
              <a:rPr lang="ja-JP" altLang="en-US" dirty="0" smtClean="0"/>
              <a:t>エラーダイアログ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・スライドパターン</a:t>
            </a:r>
            <a:endParaRPr lang="en-US" altLang="ja-JP" dirty="0" smtClean="0"/>
          </a:p>
          <a:p>
            <a:r>
              <a:rPr lang="ja-JP" altLang="en-US" dirty="0"/>
              <a:t>	・</a:t>
            </a:r>
            <a:r>
              <a:rPr lang="ja-JP" altLang="en-US" dirty="0" smtClean="0"/>
              <a:t>スライドに</a:t>
            </a:r>
            <a:r>
              <a:rPr lang="ja-JP" altLang="en-US" dirty="0"/>
              <a:t>かかる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/>
              <a:t>	・端末回転時の画面表示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r>
              <a:rPr lang="ja-JP" altLang="en-US" dirty="0"/>
              <a:t>	・端末回転時</a:t>
            </a:r>
            <a:r>
              <a:rPr lang="ja-JP" altLang="en-US" dirty="0" smtClean="0"/>
              <a:t>のスライド方向</a:t>
            </a:r>
            <a:endParaRPr lang="en-US" altLang="ja-JP" dirty="0" smtClean="0"/>
          </a:p>
          <a:p>
            <a:r>
              <a:rPr lang="ja-JP" altLang="en-US" dirty="0"/>
              <a:t>	・スライド同期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r>
              <a:rPr lang="ja-JP" altLang="en-US" dirty="0"/>
              <a:t>	・スライド同期方法 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・設定</a:t>
            </a:r>
            <a:endParaRPr lang="en-US" altLang="ja-JP" dirty="0" smtClean="0"/>
          </a:p>
          <a:p>
            <a:r>
              <a:rPr lang="ja-JP" altLang="en-US" dirty="0"/>
              <a:t>	・設定画面</a:t>
            </a:r>
            <a:r>
              <a:rPr lang="en-US" altLang="ja-JP" dirty="0"/>
              <a:t>(iOS</a:t>
            </a:r>
            <a:r>
              <a:rPr lang="ja-JP" altLang="en-US" dirty="0"/>
              <a:t>設定アプリ内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・</a:t>
            </a:r>
            <a:r>
              <a:rPr lang="ja-JP" altLang="en-US" dirty="0"/>
              <a:t>素材更新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r>
              <a:rPr lang="ja-JP" altLang="en-US" dirty="0"/>
              <a:t>	・出力画像の更新について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8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目的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15968" y="664476"/>
            <a:ext cx="8921154" cy="3547789"/>
          </a:xfrm>
          <a:prstGeom prst="rect">
            <a:avLst/>
          </a:prstGeom>
        </p:spPr>
        <p:txBody>
          <a:bodyPr/>
          <a:lstStyle>
            <a:lvl1pPr marL="225425" indent="-225425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1pPr>
            <a:lvl2pPr marL="539750" indent="-2095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2pPr>
            <a:lvl3pPr marL="811213" indent="-2095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3pPr>
            <a:lvl4pPr marL="1157288" indent="-179388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4pPr>
            <a:lvl5pPr marL="2266950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Meiryo UI" pitchFamily="50" charset="-128"/>
              </a:defRPr>
            </a:lvl5pPr>
            <a:lvl6pPr marL="2771844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6pPr>
            <a:lvl7pPr marL="3275815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7pPr>
            <a:lvl8pPr marL="3779787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8pPr>
            <a:lvl9pPr marL="4283758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dirty="0">
                <a:latin typeface="Meiryo" charset="-128"/>
                <a:ea typeface="Meiryo" charset="-128"/>
                <a:cs typeface="Meiryo" charset="-128"/>
              </a:rPr>
              <a:t>目的</a:t>
            </a:r>
            <a:endParaRPr kumimoji="1" lang="en-US" altLang="ja-JP" dirty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サイネージとして静止画のスライド表示を行う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本体内時刻によりスライドの起動・切り替えを行う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スライド時のスライドパターンの選択を行う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スライドするまでの時間の設定を行う</a:t>
            </a:r>
            <a:endParaRPr lang="en-US" altLang="ja-JP" dirty="0">
              <a:latin typeface="Meiryo" charset="-128"/>
              <a:ea typeface="Meiryo" charset="-128"/>
              <a:cs typeface="Meiryo" charset="-128"/>
            </a:endParaRPr>
          </a:p>
          <a:p>
            <a:pPr lvl="1"/>
            <a:endParaRPr kumimoji="1" lang="en-US" altLang="ja-JP" dirty="0">
              <a:latin typeface="Meiryo" charset="-128"/>
              <a:ea typeface="Meiryo" charset="-128"/>
              <a:cs typeface="Meiryo" charset="-128"/>
            </a:endParaRPr>
          </a:p>
          <a:p>
            <a:pPr lvl="1"/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スライドアプリ　設定項目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33068" y="674024"/>
            <a:ext cx="8499408" cy="2899717"/>
          </a:xfrm>
          <a:prstGeom prst="rect">
            <a:avLst/>
          </a:prstGeom>
        </p:spPr>
        <p:txBody>
          <a:bodyPr/>
          <a:lstStyle>
            <a:lvl1pPr marL="225425" indent="-225425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1pPr>
            <a:lvl2pPr marL="539750" indent="-2095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2pPr>
            <a:lvl3pPr marL="811213" indent="-2095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26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3pPr>
            <a:lvl4pPr marL="1157288" indent="-179388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Meiryo UI" panose="020B0604030504040204" pitchFamily="50" charset="-128"/>
              </a:defRPr>
            </a:lvl4pPr>
            <a:lvl5pPr marL="2266950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Meiryo UI" pitchFamily="50" charset="-128"/>
              </a:defRPr>
            </a:lvl5pPr>
            <a:lvl6pPr marL="2771844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6pPr>
            <a:lvl7pPr marL="3275815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7pPr>
            <a:lvl8pPr marL="3779787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8pPr>
            <a:lvl9pPr marL="4283758" indent="-25198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20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dirty="0">
                <a:latin typeface="Meiryo" charset="-128"/>
                <a:ea typeface="Meiryo" charset="-128"/>
                <a:cs typeface="Meiryo" charset="-128"/>
              </a:rPr>
              <a:t>項目</a:t>
            </a:r>
            <a:endParaRPr kumimoji="1" lang="en-US" altLang="ja-JP" dirty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>
                <a:latin typeface="Meiryo" charset="-128"/>
                <a:ea typeface="Meiryo" charset="-128"/>
                <a:cs typeface="Meiryo" charset="-128"/>
              </a:rPr>
              <a:t>以下の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項目を設定画面より行う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2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スライドパターン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2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スライド間隔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1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以下の項目はソースから設定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pPr lvl="2"/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画像の更新</a:t>
            </a:r>
            <a:r>
              <a:rPr lang="en-US" altLang="ja-JP" dirty="0"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dirty="0"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※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画像は毎月差し替える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スライド</a:t>
            </a:r>
            <a:r>
              <a:rPr lang="ja-JP" altLang="en-US" dirty="0" smtClean="0"/>
              <a:t>アプリ　環境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2102992" y="1800551"/>
            <a:ext cx="1499591" cy="1093117"/>
            <a:chOff x="1376754" y="1743974"/>
            <a:chExt cx="1037883" cy="756558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1376754" y="1743974"/>
              <a:ext cx="1037883" cy="756558"/>
              <a:chOff x="710" y="1735"/>
              <a:chExt cx="1247" cy="914"/>
            </a:xfrm>
          </p:grpSpPr>
          <p:sp>
            <p:nvSpPr>
              <p:cNvPr id="8" name="AutoShape 3"/>
              <p:cNvSpPr>
                <a:spLocks noChangeArrowheads="1"/>
              </p:cNvSpPr>
              <p:nvPr/>
            </p:nvSpPr>
            <p:spPr bwMode="auto">
              <a:xfrm>
                <a:off x="710" y="1735"/>
                <a:ext cx="1247" cy="914"/>
              </a:xfrm>
              <a:prstGeom prst="cube">
                <a:avLst>
                  <a:gd name="adj" fmla="val 2338"/>
                </a:avLst>
              </a:prstGeom>
              <a:solidFill>
                <a:srgbClr val="000000"/>
              </a:solidFill>
              <a:ln w="444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9" name="Group 4"/>
              <p:cNvGrpSpPr>
                <a:grpSpLocks/>
              </p:cNvGrpSpPr>
              <p:nvPr/>
            </p:nvGrpSpPr>
            <p:grpSpPr bwMode="auto">
              <a:xfrm>
                <a:off x="710" y="1735"/>
                <a:ext cx="1247" cy="914"/>
                <a:chOff x="852" y="1962"/>
                <a:chExt cx="2721" cy="2041"/>
              </a:xfrm>
            </p:grpSpPr>
            <p:sp>
              <p:nvSpPr>
                <p:cNvPr id="10" name="AutoShape 5"/>
                <p:cNvSpPr>
                  <a:spLocks noChangeArrowheads="1"/>
                </p:cNvSpPr>
                <p:nvPr/>
              </p:nvSpPr>
              <p:spPr bwMode="auto">
                <a:xfrm>
                  <a:off x="852" y="1962"/>
                  <a:ext cx="2721" cy="2041"/>
                </a:xfrm>
                <a:prstGeom prst="cube">
                  <a:avLst>
                    <a:gd name="adj" fmla="val 2338"/>
                  </a:avLst>
                </a:prstGeom>
                <a:gradFill rotWithShape="1">
                  <a:gsLst>
                    <a:gs pos="0">
                      <a:srgbClr val="333333">
                        <a:gamma/>
                        <a:shade val="46275"/>
                        <a:invGamma/>
                      </a:srgbClr>
                    </a:gs>
                    <a:gs pos="50000">
                      <a:srgbClr val="333333"/>
                    </a:gs>
                    <a:gs pos="100000">
                      <a:srgbClr val="333333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" name="AutoShape 6"/>
                <p:cNvSpPr>
                  <a:spLocks noChangeArrowheads="1"/>
                </p:cNvSpPr>
                <p:nvPr/>
              </p:nvSpPr>
              <p:spPr bwMode="auto">
                <a:xfrm rot="10800000">
                  <a:off x="965" y="2132"/>
                  <a:ext cx="2438" cy="1757"/>
                </a:xfrm>
                <a:prstGeom prst="bevel">
                  <a:avLst>
                    <a:gd name="adj" fmla="val 3588"/>
                  </a:avLst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2" name="Rectangle 7"/>
                <p:cNvSpPr>
                  <a:spLocks noChangeArrowheads="1"/>
                </p:cNvSpPr>
                <p:nvPr/>
              </p:nvSpPr>
              <p:spPr bwMode="auto">
                <a:xfrm>
                  <a:off x="994" y="2160"/>
                  <a:ext cx="2381" cy="1701"/>
                </a:xfrm>
                <a:prstGeom prst="rect">
                  <a:avLst/>
                </a:prstGeom>
                <a:gradFill rotWithShape="1">
                  <a:gsLst>
                    <a:gs pos="0">
                      <a:srgbClr val="66CCFF"/>
                    </a:gs>
                    <a:gs pos="100000">
                      <a:srgbClr val="66CCFF">
                        <a:gamma/>
                        <a:tint val="25490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7" name="正方形/長方形 6"/>
            <p:cNvSpPr/>
            <p:nvPr/>
          </p:nvSpPr>
          <p:spPr>
            <a:xfrm>
              <a:off x="1428992" y="1956596"/>
              <a:ext cx="898396" cy="3770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アプリ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正方形/長方形 20"/>
          <p:cNvSpPr/>
          <p:nvPr/>
        </p:nvSpPr>
        <p:spPr>
          <a:xfrm>
            <a:off x="246781" y="3887137"/>
            <a:ext cx="8640960" cy="2118639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u"/>
            </a:pP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動作仕様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742950" lvl="1" indent="-285750">
              <a:buFont typeface="Wingdings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Pad6</a:t>
            </a: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台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が本体内時刻により同時</a:t>
            </a: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にページ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742950" lvl="1" indent="-285750">
              <a:buFont typeface="Wingdings" charset="2"/>
              <a:buChar char="l"/>
            </a:pP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起点の時刻から現在時刻までの経過時刻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で起動・切り替え</a:t>
            </a: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行う</a:t>
            </a:r>
            <a:r>
              <a:rPr lang="en-US" altLang="ja-JP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※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サーバ</a:t>
            </a:r>
            <a:r>
              <a:rPr lang="ja-JP" altLang="en-US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や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端末間の通信なし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u"/>
            </a:pP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制限事項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742950" lvl="1" indent="-285750">
              <a:buFont typeface="Wingdings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本体内時刻は</a:t>
            </a:r>
            <a:r>
              <a:rPr lang="en-US" altLang="ja-JP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iPad6</a:t>
            </a:r>
            <a:r>
              <a:rPr lang="ja-JP" altLang="en-US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台とも一致している前提</a:t>
            </a: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l"/>
            </a:pPr>
            <a:endParaRPr lang="en-US" altLang="ja-JP" dirty="0" smtClean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47" name="図形グループ 46"/>
          <p:cNvGrpSpPr/>
          <p:nvPr/>
        </p:nvGrpSpPr>
        <p:grpSpPr>
          <a:xfrm>
            <a:off x="5611914" y="1798319"/>
            <a:ext cx="1153031" cy="1097580"/>
            <a:chOff x="5611914" y="1858521"/>
            <a:chExt cx="1153031" cy="1097580"/>
          </a:xfrm>
        </p:grpSpPr>
        <p:sp>
          <p:nvSpPr>
            <p:cNvPr id="36" name="円/楕円 35"/>
            <p:cNvSpPr/>
            <p:nvPr/>
          </p:nvSpPr>
          <p:spPr>
            <a:xfrm>
              <a:off x="5611914" y="1858521"/>
              <a:ext cx="1153031" cy="1097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5676710" y="1915353"/>
              <a:ext cx="1021286" cy="983154"/>
            </a:xfrm>
            <a:prstGeom prst="ellipse">
              <a:avLst/>
            </a:prstGeom>
            <a:gradFill flip="none" rotWithShape="1">
              <a:gsLst>
                <a:gs pos="0">
                  <a:srgbClr val="39B6D5"/>
                </a:gs>
                <a:gs pos="10000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637833" y="2250054"/>
              <a:ext cx="1086082" cy="3339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本体内時刻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フローチャート: 組合せ 45"/>
          <p:cNvSpPr/>
          <p:nvPr/>
        </p:nvSpPr>
        <p:spPr>
          <a:xfrm rot="5400000" flipV="1">
            <a:off x="4528893" y="1793894"/>
            <a:ext cx="316317" cy="1106430"/>
          </a:xfrm>
          <a:prstGeom prst="flowChartMerge">
            <a:avLst/>
          </a:prstGeom>
          <a:solidFill>
            <a:srgbClr val="BCBA07"/>
          </a:solidFill>
          <a:ln>
            <a:solidFill>
              <a:srgbClr val="BCBA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4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画面フロー</a:t>
            </a:r>
            <a:endParaRPr kumimoji="1" lang="ja-JP" altLang="en-US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3705016" y="769962"/>
            <a:ext cx="1724489" cy="2720939"/>
            <a:chOff x="411463" y="3284296"/>
            <a:chExt cx="1834309" cy="2745720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411463" y="3572328"/>
              <a:ext cx="1834309" cy="2457688"/>
              <a:chOff x="233338" y="959320"/>
              <a:chExt cx="3659087" cy="5235149"/>
            </a:xfrm>
          </p:grpSpPr>
          <p:sp>
            <p:nvSpPr>
              <p:cNvPr id="53" name="正方形/長方形 52"/>
              <p:cNvSpPr/>
              <p:nvPr/>
            </p:nvSpPr>
            <p:spPr bwMode="auto">
              <a:xfrm>
                <a:off x="233338" y="959320"/>
                <a:ext cx="3659087" cy="5235149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4" name="フローチャート: 代替処理 53"/>
              <p:cNvSpPr/>
              <p:nvPr/>
            </p:nvSpPr>
            <p:spPr bwMode="auto">
              <a:xfrm>
                <a:off x="467452" y="2292640"/>
                <a:ext cx="3240924" cy="612648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600" dirty="0" smtClean="0">
                    <a:solidFill>
                      <a:schemeClr val="tx1"/>
                    </a:solidFill>
                    <a:latin typeface="Verdana" pitchFamily="34" charset="0"/>
                  </a:rPr>
                  <a:t>静止画をスライド</a:t>
                </a:r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56" name="フローチャート: 代替処理 55"/>
            <p:cNvSpPr/>
            <p:nvPr/>
          </p:nvSpPr>
          <p:spPr bwMode="auto">
            <a:xfrm>
              <a:off x="411463" y="3284296"/>
              <a:ext cx="1834309" cy="288032"/>
            </a:xfrm>
            <a:prstGeom prst="flowChartAlternateProcess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TOP</a:t>
              </a:r>
              <a:r>
                <a: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画面</a:t>
              </a:r>
            </a:p>
          </p:txBody>
        </p:sp>
      </p:grpSp>
      <p:grpSp>
        <p:nvGrpSpPr>
          <p:cNvPr id="75" name="図形グループ 74"/>
          <p:cNvGrpSpPr/>
          <p:nvPr/>
        </p:nvGrpSpPr>
        <p:grpSpPr>
          <a:xfrm>
            <a:off x="6739678" y="755921"/>
            <a:ext cx="1724489" cy="2720939"/>
            <a:chOff x="411463" y="3284296"/>
            <a:chExt cx="1834309" cy="2745720"/>
          </a:xfrm>
        </p:grpSpPr>
        <p:grpSp>
          <p:nvGrpSpPr>
            <p:cNvPr id="87" name="図形グループ 86"/>
            <p:cNvGrpSpPr/>
            <p:nvPr/>
          </p:nvGrpSpPr>
          <p:grpSpPr>
            <a:xfrm>
              <a:off x="411463" y="3572328"/>
              <a:ext cx="1834309" cy="2457688"/>
              <a:chOff x="233338" y="959320"/>
              <a:chExt cx="3659087" cy="5235149"/>
            </a:xfrm>
          </p:grpSpPr>
          <p:sp>
            <p:nvSpPr>
              <p:cNvPr id="92" name="正方形/長方形 91"/>
              <p:cNvSpPr/>
              <p:nvPr/>
            </p:nvSpPr>
            <p:spPr bwMode="auto">
              <a:xfrm>
                <a:off x="233338" y="959320"/>
                <a:ext cx="3659087" cy="5235149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3" name="フローチャート: 代替処理 92"/>
              <p:cNvSpPr/>
              <p:nvPr/>
            </p:nvSpPr>
            <p:spPr bwMode="auto">
              <a:xfrm>
                <a:off x="467452" y="2292640"/>
                <a:ext cx="3240924" cy="612648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600" dirty="0" smtClean="0">
                    <a:solidFill>
                      <a:schemeClr val="tx1"/>
                    </a:solidFill>
                    <a:latin typeface="Verdana" pitchFamily="34" charset="0"/>
                  </a:rPr>
                  <a:t>次の静止画</a:t>
                </a:r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88" name="フローチャート: 代替処理 87"/>
            <p:cNvSpPr/>
            <p:nvPr/>
          </p:nvSpPr>
          <p:spPr bwMode="auto">
            <a:xfrm>
              <a:off x="411463" y="3284296"/>
              <a:ext cx="1834309" cy="288032"/>
            </a:xfrm>
            <a:prstGeom prst="flowChartAlternateProcess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TOP</a:t>
              </a:r>
              <a:r>
                <a: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画面</a:t>
              </a: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6739678" y="3736237"/>
            <a:ext cx="1849180" cy="2917679"/>
            <a:chOff x="6431445" y="3118773"/>
            <a:chExt cx="2102955" cy="3318091"/>
          </a:xfrm>
        </p:grpSpPr>
        <p:grpSp>
          <p:nvGrpSpPr>
            <p:cNvPr id="104" name="図形グループ 103"/>
            <p:cNvGrpSpPr/>
            <p:nvPr/>
          </p:nvGrpSpPr>
          <p:grpSpPr>
            <a:xfrm>
              <a:off x="6431445" y="3118773"/>
              <a:ext cx="2102955" cy="3318091"/>
              <a:chOff x="411463" y="3284296"/>
              <a:chExt cx="1834309" cy="2745720"/>
            </a:xfrm>
          </p:grpSpPr>
          <p:grpSp>
            <p:nvGrpSpPr>
              <p:cNvPr id="105" name="図形グループ 104"/>
              <p:cNvGrpSpPr/>
              <p:nvPr/>
            </p:nvGrpSpPr>
            <p:grpSpPr>
              <a:xfrm>
                <a:off x="411463" y="3572328"/>
                <a:ext cx="1834309" cy="2457688"/>
                <a:chOff x="233338" y="959320"/>
                <a:chExt cx="3659087" cy="5235149"/>
              </a:xfrm>
            </p:grpSpPr>
            <p:sp>
              <p:nvSpPr>
                <p:cNvPr id="107" name="正方形/長方形 106"/>
                <p:cNvSpPr/>
                <p:nvPr/>
              </p:nvSpPr>
              <p:spPr bwMode="auto">
                <a:xfrm>
                  <a:off x="233338" y="959320"/>
                  <a:ext cx="3659087" cy="5235149"/>
                </a:xfrm>
                <a:prstGeom prst="rect">
                  <a:avLst/>
                </a:prstGeom>
                <a:ln w="3175" cmpd="sng"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1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08" name="フローチャート: 代替処理 107"/>
                <p:cNvSpPr/>
                <p:nvPr/>
              </p:nvSpPr>
              <p:spPr bwMode="auto">
                <a:xfrm>
                  <a:off x="1553796" y="1397205"/>
                  <a:ext cx="2183946" cy="1417708"/>
                </a:xfrm>
                <a:prstGeom prst="flowChartAlternateProcess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rPr>
                    <a:t>パターン</a:t>
                  </a:r>
                  <a:endParaRPr kumimoji="0" lang="en-US" altLang="ja-JP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rPr>
                    <a:t>選択</a:t>
                  </a:r>
                  <a:endParaRPr kumimoji="0" lang="ja-JP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</p:grpSp>
          <p:sp>
            <p:nvSpPr>
              <p:cNvPr id="106" name="フローチャート: 代替処理 105"/>
              <p:cNvSpPr/>
              <p:nvPr/>
            </p:nvSpPr>
            <p:spPr bwMode="auto">
              <a:xfrm>
                <a:off x="411463" y="3284296"/>
                <a:ext cx="1834309" cy="288032"/>
              </a:xfrm>
              <a:prstGeom prst="flowChartAlternateProcess">
                <a:avLst/>
              </a:prstGeom>
              <a:ln>
                <a:prstDash val="dash"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dirty="0" smtClean="0">
                    <a:solidFill>
                      <a:schemeClr val="tx1"/>
                    </a:solidFill>
                    <a:latin typeface="Verdana" pitchFamily="34" charset="0"/>
                  </a:rPr>
                  <a:t>設定</a:t>
                </a:r>
                <a:r>
                  <a:rPr kumimoji="0" lang="ja-JP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画面</a:t>
                </a: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cxnSp>
          <p:nvCxnSpPr>
            <p:cNvPr id="13" name="直線コネクタ 12"/>
            <p:cNvCxnSpPr/>
            <p:nvPr/>
          </p:nvCxnSpPr>
          <p:spPr>
            <a:xfrm>
              <a:off x="7086600" y="3466848"/>
              <a:ext cx="12700" cy="297001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フローチャート: 代替処理 108"/>
            <p:cNvSpPr/>
            <p:nvPr/>
          </p:nvSpPr>
          <p:spPr bwMode="auto">
            <a:xfrm>
              <a:off x="7190340" y="4718570"/>
              <a:ext cx="1255160" cy="804297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dirty="0" smtClean="0">
                  <a:solidFill>
                    <a:schemeClr val="tx1"/>
                  </a:solidFill>
                  <a:latin typeface="Verdana" pitchFamily="34" charset="0"/>
                </a:rPr>
                <a:t>スライド時間</a:t>
              </a:r>
              <a:endParaRPr kumimoji="0" lang="en-US" altLang="ja-JP" sz="1400" dirty="0" smtClean="0">
                <a:solidFill>
                  <a:schemeClr val="tx1"/>
                </a:solidFill>
                <a:latin typeface="Verdan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dirty="0" smtClean="0">
                  <a:solidFill>
                    <a:schemeClr val="tx1"/>
                  </a:solidFill>
                  <a:latin typeface="Verdana" pitchFamily="34" charset="0"/>
                </a:rPr>
                <a:t>選択</a:t>
              </a:r>
              <a:endParaRPr kumimoji="0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0" name="フローチャート: 代替処理 109"/>
            <p:cNvSpPr/>
            <p:nvPr/>
          </p:nvSpPr>
          <p:spPr bwMode="auto">
            <a:xfrm>
              <a:off x="6482245" y="3732275"/>
              <a:ext cx="540856" cy="1790591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600" dirty="0" smtClean="0">
                  <a:solidFill>
                    <a:schemeClr val="tx1"/>
                  </a:solidFill>
                  <a:latin typeface="Verdana" pitchFamily="34" charset="0"/>
                </a:rPr>
                <a:t>アプリ選</a:t>
              </a:r>
              <a:r>
                <a:rPr kumimoji="0" lang="ja-JP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択</a:t>
              </a:r>
              <a:endPara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29" name="直線コネクタ 28"/>
          <p:cNvCxnSpPr/>
          <p:nvPr/>
        </p:nvCxnSpPr>
        <p:spPr>
          <a:xfrm flipH="1">
            <a:off x="5547279" y="2204410"/>
            <a:ext cx="1074624" cy="1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33" name="直線コネクタ 32"/>
          <p:cNvCxnSpPr/>
          <p:nvPr/>
        </p:nvCxnSpPr>
        <p:spPr>
          <a:xfrm flipV="1">
            <a:off x="1284790" y="3659479"/>
            <a:ext cx="0" cy="527353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" y="4617878"/>
            <a:ext cx="2068832" cy="1232337"/>
          </a:xfrm>
          <a:prstGeom prst="rect">
            <a:avLst/>
          </a:prstGeom>
        </p:spPr>
      </p:pic>
      <p:grpSp>
        <p:nvGrpSpPr>
          <p:cNvPr id="26" name="図形グループ 25"/>
          <p:cNvGrpSpPr/>
          <p:nvPr/>
        </p:nvGrpSpPr>
        <p:grpSpPr>
          <a:xfrm>
            <a:off x="422545" y="776388"/>
            <a:ext cx="1724489" cy="2720939"/>
            <a:chOff x="411463" y="3284296"/>
            <a:chExt cx="1834309" cy="2745720"/>
          </a:xfrm>
        </p:grpSpPr>
        <p:sp>
          <p:nvSpPr>
            <p:cNvPr id="30" name="正方形/長方形 29"/>
            <p:cNvSpPr/>
            <p:nvPr/>
          </p:nvSpPr>
          <p:spPr bwMode="auto">
            <a:xfrm>
              <a:off x="411463" y="3572328"/>
              <a:ext cx="1834309" cy="2457688"/>
            </a:xfrm>
            <a:prstGeom prst="rect">
              <a:avLst/>
            </a:prstGeom>
            <a:ln w="3175" cmpd="sng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8" name="フローチャート: 代替処理 27"/>
            <p:cNvSpPr/>
            <p:nvPr/>
          </p:nvSpPr>
          <p:spPr bwMode="auto">
            <a:xfrm>
              <a:off x="411463" y="3284296"/>
              <a:ext cx="1834309" cy="288032"/>
            </a:xfrm>
            <a:prstGeom prst="flowChartAlternateProcess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TOP</a:t>
              </a:r>
              <a:r>
                <a: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画面</a:t>
              </a: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59" y="1909695"/>
            <a:ext cx="1548459" cy="867137"/>
          </a:xfrm>
          <a:prstGeom prst="rect">
            <a:avLst/>
          </a:prstGeom>
        </p:spPr>
      </p:pic>
      <p:sp>
        <p:nvSpPr>
          <p:cNvPr id="32" name="フローチャート: 代替処理 31"/>
          <p:cNvSpPr/>
          <p:nvPr/>
        </p:nvSpPr>
        <p:spPr bwMode="auto">
          <a:xfrm>
            <a:off x="510559" y="1523585"/>
            <a:ext cx="1527413" cy="285017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 smtClean="0">
                <a:solidFill>
                  <a:schemeClr val="tx1"/>
                </a:solidFill>
                <a:latin typeface="Verdana" pitchFamily="34" charset="0"/>
              </a:rPr>
              <a:t>loading</a:t>
            </a:r>
            <a:r>
              <a:rPr kumimoji="0" lang="mr-IN" altLang="ja-JP" sz="1600" dirty="0" smtClean="0">
                <a:solidFill>
                  <a:schemeClr val="tx1"/>
                </a:solidFill>
                <a:latin typeface="Verdana" pitchFamily="34" charset="0"/>
              </a:rPr>
              <a:t>…</a:t>
            </a: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2388713" y="2118884"/>
            <a:ext cx="1074624" cy="1"/>
          </a:xfrm>
          <a:prstGeom prst="line">
            <a:avLst/>
          </a:prstGeom>
          <a:noFill/>
          <a:ln w="22225" cap="rnd" cmpd="sng" algn="ctr">
            <a:solidFill>
              <a:srgbClr val="F0174E"/>
            </a:solidFill>
            <a:prstDash val="solid"/>
            <a:headEnd type="triangl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35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スライドアプリ</a:t>
            </a:r>
            <a:r>
              <a:rPr lang="ja-JP" altLang="en-US" dirty="0"/>
              <a:t>　</a:t>
            </a:r>
            <a:r>
              <a:rPr lang="en-US" altLang="ja-JP" dirty="0"/>
              <a:t>TOP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1268445" y="862531"/>
            <a:ext cx="2102955" cy="3318091"/>
            <a:chOff x="411463" y="3284296"/>
            <a:chExt cx="1834309" cy="2745720"/>
          </a:xfrm>
        </p:grpSpPr>
        <p:grpSp>
          <p:nvGrpSpPr>
            <p:cNvPr id="11" name="図形グループ 10"/>
            <p:cNvGrpSpPr/>
            <p:nvPr/>
          </p:nvGrpSpPr>
          <p:grpSpPr>
            <a:xfrm>
              <a:off x="411463" y="3572328"/>
              <a:ext cx="1834309" cy="2457688"/>
              <a:chOff x="233338" y="959320"/>
              <a:chExt cx="3659087" cy="5235149"/>
            </a:xfrm>
          </p:grpSpPr>
          <p:sp>
            <p:nvSpPr>
              <p:cNvPr id="13" name="正方形/長方形 12"/>
              <p:cNvSpPr/>
              <p:nvPr/>
            </p:nvSpPr>
            <p:spPr bwMode="auto">
              <a:xfrm>
                <a:off x="233338" y="959320"/>
                <a:ext cx="3659087" cy="5235149"/>
              </a:xfrm>
              <a:prstGeom prst="rect">
                <a:avLst/>
              </a:prstGeom>
              <a:ln w="3175" cmpd="sng"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5" name="フローチャート: 代替処理 14"/>
              <p:cNvSpPr/>
              <p:nvPr/>
            </p:nvSpPr>
            <p:spPr bwMode="auto">
              <a:xfrm>
                <a:off x="467452" y="2292640"/>
                <a:ext cx="3240924" cy="612648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dirty="0" smtClean="0">
                    <a:solidFill>
                      <a:schemeClr val="tx1"/>
                    </a:solidFill>
                    <a:latin typeface="Verdana" pitchFamily="34" charset="0"/>
                  </a:rPr>
                  <a:t>静止画をスライド</a:t>
                </a:r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12" name="フローチャート: 代替処理 11"/>
            <p:cNvSpPr/>
            <p:nvPr/>
          </p:nvSpPr>
          <p:spPr bwMode="auto">
            <a:xfrm>
              <a:off x="411463" y="3284296"/>
              <a:ext cx="1834309" cy="288032"/>
            </a:xfrm>
            <a:prstGeom prst="flowChartAlternateProcess">
              <a:avLst/>
            </a:prstGeom>
            <a:ln>
              <a:prstDash val="dash"/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TOP</a:t>
              </a:r>
              <a:r>
                <a: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画面</a:t>
              </a: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3599728" y="862531"/>
            <a:ext cx="5058136" cy="50475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表示条件及び遷移元</a:t>
            </a:r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・アプリ起動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概要</a:t>
            </a:r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・設定された秒数後に、</a:t>
            </a:r>
            <a:endParaRPr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画像をスライドして次の画像を表示する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操作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・ホームボタンによるアプリ終了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機能</a:t>
            </a:r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】</a:t>
            </a:r>
          </a:p>
          <a:p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・設定画面で設定された値を取得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スライド間隔欄に</a:t>
            </a:r>
            <a:r>
              <a:rPr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30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秒以上の数値が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入力されている場合は、エラーダイアログを出力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・端末の回転を感知して、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上下逆にした場合のみ画像を回転させる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・設定されたパターンでスライドする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・起点時刻から現在時刻までの経過時間を元に、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スライド間隔秒数を計算して、</a:t>
            </a:r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決められた間隔で画像をスライドする。</a:t>
            </a:r>
            <a:endParaRPr kumimoji="1"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097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93404" y="954232"/>
            <a:ext cx="3108451" cy="1842582"/>
          </a:xfrm>
          <a:prstGeom prst="rect">
            <a:avLst/>
          </a:prstGeom>
          <a:solidFill>
            <a:srgbClr val="EAEAEA"/>
          </a:solidFill>
          <a:ln w="6350">
            <a:solidFill>
              <a:schemeClr val="dk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>
              <a:solidFill>
                <a:srgbClr val="00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スライド間隔秒数エラー</a:t>
            </a:r>
            <a:r>
              <a:rPr lang="ja-JP" altLang="en-US" dirty="0"/>
              <a:t>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ダイアログ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3784921" y="717631"/>
            <a:ext cx="5133541" cy="3854370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sz="1400" dirty="0" smtClean="0"/>
              <a:t>【</a:t>
            </a:r>
            <a:r>
              <a:rPr kumimoji="1" lang="ja-JP" altLang="en-US" sz="1400" dirty="0" smtClean="0"/>
              <a:t>表示条件及び遷移元</a:t>
            </a:r>
            <a:r>
              <a:rPr kumimoji="1" lang="en-US" altLang="ja-JP" sz="1400" dirty="0" smtClean="0"/>
              <a:t>】</a:t>
            </a:r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TOP</a:t>
            </a:r>
            <a:r>
              <a:rPr lang="ja-JP" altLang="en-US" sz="1400" dirty="0" smtClean="0"/>
              <a:t>画面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en-US" altLang="ja-JP" sz="1400" dirty="0" smtClean="0"/>
              <a:t>【</a:t>
            </a:r>
            <a:r>
              <a:rPr kumimoji="1" lang="ja-JP" altLang="en-US" sz="1400" dirty="0" smtClean="0"/>
              <a:t>概要</a:t>
            </a:r>
            <a:r>
              <a:rPr kumimoji="1" lang="en-US" altLang="ja-JP" sz="1400" dirty="0" smtClean="0"/>
              <a:t>】</a:t>
            </a:r>
          </a:p>
          <a:p>
            <a:r>
              <a:rPr lang="ja-JP" altLang="en-US" sz="1400" dirty="0" smtClean="0"/>
              <a:t>・設定アプリで設定された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　スライド間隔の数値が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1~30</a:t>
            </a:r>
            <a:r>
              <a:rPr lang="ja-JP" altLang="en-US" sz="1400" dirty="0" smtClean="0"/>
              <a:t>以外だった場合に出力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【</a:t>
            </a:r>
            <a:r>
              <a:rPr lang="ja-JP" altLang="en-US" sz="1400" dirty="0" smtClean="0"/>
              <a:t>操作</a:t>
            </a:r>
            <a:r>
              <a:rPr lang="en-US" altLang="ja-JP" sz="1400" dirty="0" smtClean="0"/>
              <a:t>】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OK</a:t>
            </a:r>
            <a:r>
              <a:rPr kumimoji="1" lang="ja-JP" altLang="en-US" sz="1400" dirty="0" smtClean="0"/>
              <a:t>を押下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 smtClean="0"/>
              <a:t>・ダイアログの外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endParaRPr kumimoji="1" lang="en-US" altLang="ja-JP" sz="1400" dirty="0" smtClean="0"/>
          </a:p>
          <a:p>
            <a:r>
              <a:rPr kumimoji="1" lang="en-US" altLang="ja-JP" sz="1400" dirty="0" smtClean="0"/>
              <a:t>【</a:t>
            </a:r>
            <a:r>
              <a:rPr kumimoji="1" lang="ja-JP" altLang="en-US" sz="1400" dirty="0" smtClean="0"/>
              <a:t>機能</a:t>
            </a:r>
            <a:r>
              <a:rPr kumimoji="1" lang="en-US" altLang="ja-JP" sz="1400" dirty="0" smtClean="0"/>
              <a:t>】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OK</a:t>
            </a:r>
            <a:r>
              <a:rPr kumimoji="1" lang="ja-JP" altLang="en-US" sz="1400" dirty="0" smtClean="0"/>
              <a:t>あるいはダイアログの外を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kumimoji="1" lang="ja-JP" altLang="en-US" sz="1400" dirty="0" smtClean="0"/>
              <a:t>　押下でアプリケーションを終了する</a:t>
            </a:r>
            <a:endParaRPr kumimoji="1"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3432" y="1172142"/>
            <a:ext cx="2928392" cy="830997"/>
          </a:xfrm>
          <a:prstGeom prst="rect">
            <a:avLst/>
          </a:prstGeom>
          <a:solidFill>
            <a:srgbClr val="EAEAEA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スライド間隔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秒数エラー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1~30</a:t>
            </a:r>
            <a:r>
              <a:rPr kumimoji="1"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秒で指定してください。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3403" y="2288983"/>
            <a:ext cx="3108451" cy="507831"/>
          </a:xfrm>
          <a:prstGeom prst="rect">
            <a:avLst/>
          </a:prstGeom>
          <a:solidFill>
            <a:srgbClr val="EAEAEA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dirty="0" smtClean="0">
                <a:solidFill>
                  <a:srgbClr val="00B0F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 smtClean="0">
              <a:solidFill>
                <a:srgbClr val="00B0F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804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A6E5-EE56-DA4E-B063-10F83DCEEDB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スライドに</a:t>
            </a:r>
            <a:r>
              <a:rPr lang="ja-JP" altLang="en-US" dirty="0"/>
              <a:t>かかる時間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16059" y="662321"/>
            <a:ext cx="8702404" cy="320817"/>
          </a:xfrm>
        </p:spPr>
        <p:txBody>
          <a:bodyPr/>
          <a:lstStyle/>
          <a:p>
            <a:r>
              <a:rPr lang="ja-JP" altLang="en-US" dirty="0" smtClean="0"/>
              <a:t>仮定：スライド時間</a:t>
            </a:r>
            <a:r>
              <a:rPr lang="en-US" altLang="ja-JP" dirty="0" smtClean="0"/>
              <a:t> 1</a:t>
            </a:r>
            <a:r>
              <a:rPr lang="ja-JP" altLang="en-US" dirty="0" smtClean="0"/>
              <a:t>秒</a:t>
            </a:r>
            <a:r>
              <a:rPr lang="en-US" altLang="ja-JP" dirty="0" smtClean="0"/>
              <a:t> </a:t>
            </a:r>
            <a:r>
              <a:rPr kumimoji="1" lang="ja-JP" altLang="en-US" dirty="0" smtClean="0"/>
              <a:t>スライド間隔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秒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2690" y="1906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時刻</a:t>
            </a:r>
          </a:p>
        </p:txBody>
      </p:sp>
      <p:cxnSp>
        <p:nvCxnSpPr>
          <p:cNvPr id="6" name="直線矢印コネクタ 5"/>
          <p:cNvCxnSpPr>
            <a:stCxn id="9" idx="3"/>
          </p:cNvCxnSpPr>
          <p:nvPr/>
        </p:nvCxnSpPr>
        <p:spPr>
          <a:xfrm flipV="1">
            <a:off x="1209021" y="2082584"/>
            <a:ext cx="6716479" cy="890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13873" y="3285653"/>
            <a:ext cx="9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iPad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369271" y="3461233"/>
            <a:ext cx="6556229" cy="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571908" y="1992424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162223" y="1992424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902727" y="1992424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83879" y="1693027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14:30:45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74937" y="1687025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14:31:00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15440" y="1687025"/>
            <a:ext cx="774571" cy="24622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14:31:15</a:t>
            </a:r>
            <a:endParaRPr kumimoji="1" lang="ja-JP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1571164" y="3371258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198811" y="3372923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162223" y="3362173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902727" y="3371258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560791" y="3004305"/>
            <a:ext cx="800219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スライド開始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(13:30:59)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85773" y="2993963"/>
            <a:ext cx="748923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B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(13:31:00)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06416" y="3004305"/>
            <a:ext cx="748923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C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(13:31:15)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58026" y="3012870"/>
            <a:ext cx="748923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画像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A </a:t>
            </a:r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(13:30:45)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6098007" y="3371258"/>
            <a:ext cx="0" cy="1981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407444" y="3004305"/>
            <a:ext cx="1107996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アニメーション開始</a:t>
            </a: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(13:31:14)</a:t>
            </a:r>
            <a:endParaRPr kumimoji="1" lang="ja-JP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12516" y="4109013"/>
            <a:ext cx="7109639" cy="1477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・スライドにかかる時間は、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秒にします。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・スライド間隔秒数に、スライドにかかる時間は含まれています。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例：スライド間隔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秒と設定した場合、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　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秒画像出力後、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秒かけてスライドを行います。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　</a:t>
            </a:r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400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tlCol="0" anchor="ctr"/>
      <a:lstStyle>
        <a:defPPr algn="ctr">
          <a:defRPr sz="8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>
              <a:lumMod val="50000"/>
              <a:lumOff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39573</TotalTime>
  <Words>596</Words>
  <Application>Microsoft Macintosh PowerPoint</Application>
  <PresentationFormat>画面に合わせる (4:3)</PresentationFormat>
  <Paragraphs>266</Paragraphs>
  <Slides>16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Arial</vt:lpstr>
      <vt:lpstr>Calibri</vt:lpstr>
      <vt:lpstr>Mangal</vt:lpstr>
      <vt:lpstr>Meiryo</vt:lpstr>
      <vt:lpstr>ＭＳ Ｐゴシック</vt:lpstr>
      <vt:lpstr>Verdana</vt:lpstr>
      <vt:lpstr>Wingdings</vt:lpstr>
      <vt:lpstr>メイリオ</vt:lpstr>
      <vt:lpstr>ホワイト</vt:lpstr>
      <vt:lpstr>PowerPoint プレゼンテーション</vt:lpstr>
      <vt:lpstr>目次</vt:lpstr>
      <vt:lpstr>スライドアプリ　目的</vt:lpstr>
      <vt:lpstr>スライドアプリ　設定項目</vt:lpstr>
      <vt:lpstr>スライドアプリ　環境</vt:lpstr>
      <vt:lpstr>スライドアプリ　画面フロー</vt:lpstr>
      <vt:lpstr>スライドアプリ　TOP画面</vt:lpstr>
      <vt:lpstr>スライド間隔秒数エラー　(ダイアログ)</vt:lpstr>
      <vt:lpstr>スライドにかかる時間</vt:lpstr>
      <vt:lpstr>スライドアプリ　端末回転時の画面表示処理</vt:lpstr>
      <vt:lpstr>スライドアプリ　端末回転時のスライド動作方向</vt:lpstr>
      <vt:lpstr>スライドアプリ　スライド同期方法</vt:lpstr>
      <vt:lpstr>スライドアプリ　スライド同期方法 (例)</vt:lpstr>
      <vt:lpstr>スライドアプリ　設定画面 (iOS設定アプリ内)</vt:lpstr>
      <vt:lpstr>出力画像の更新について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tkyk0520ossc@gmail.com</cp:lastModifiedBy>
  <cp:revision>312</cp:revision>
  <cp:lastPrinted>2017-01-19T08:48:17Z</cp:lastPrinted>
  <dcterms:created xsi:type="dcterms:W3CDTF">2015-11-10T08:29:37Z</dcterms:created>
  <dcterms:modified xsi:type="dcterms:W3CDTF">2018-05-29T10:50:38Z</dcterms:modified>
</cp:coreProperties>
</file>