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406" r:id="rId2"/>
    <p:sldId id="418" r:id="rId3"/>
    <p:sldId id="423" r:id="rId4"/>
    <p:sldId id="411" r:id="rId5"/>
    <p:sldId id="422" r:id="rId6"/>
    <p:sldId id="420" r:id="rId7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2AFF00"/>
    <a:srgbClr val="FAE4DE"/>
    <a:srgbClr val="4C669F"/>
    <a:srgbClr val="D2D9F0"/>
    <a:srgbClr val="9FC963"/>
    <a:srgbClr val="F39800"/>
    <a:srgbClr val="F6F5F5"/>
    <a:srgbClr val="FF33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72" autoAdjust="0"/>
    <p:restoredTop sz="86320" autoAdjust="0"/>
  </p:normalViewPr>
  <p:slideViewPr>
    <p:cSldViewPr>
      <p:cViewPr>
        <p:scale>
          <a:sx n="127" d="100"/>
          <a:sy n="127" d="100"/>
        </p:scale>
        <p:origin x="2328" y="7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defTabSz="91430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defTabSz="91430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defTabSz="91430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7524714-B455-487E-AF67-3D5D1668496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172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32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298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表示条件及び遷移元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画面の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を押下した際、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受け取った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内のモード値</a:t>
            </a:r>
            <a:r>
              <a:rPr kumimoji="1" lang="en-US" altLang="ja-JP" sz="1200" kern="0" baseline="300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※1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がシングルだった場合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画面の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押下でアプリを起動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コードを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1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枚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読み取る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画面へ戻る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画面から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スキームを利用して、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本アプリ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(J-SCAN)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を起動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・受け取った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内のモード値</a:t>
            </a:r>
            <a:r>
              <a:rPr kumimoji="1" lang="en-US" altLang="ja-JP" sz="1200" kern="0" baseline="300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※1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がシングルだった場合、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シングルモード画面を表示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多言語対応する為、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タイトル、説明、ボタン、ポップアップ等に使用される文字列を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内にある値から取得して反映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コードを読み取った際にビープ音を鳴らす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コードを読み取った場合、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画面から取得した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読み取った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コード情報を返して遷移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・キャンセル押下で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画面から取得した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へ遷移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操作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コードを読み取る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・キャンセル押下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※1 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起動時、シングルモードで表示するか、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マルチモードで表示するか判別するための値。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499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664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547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>
            <a:spLocks noChangeArrowheads="1"/>
          </p:cNvSpPr>
          <p:nvPr userDrawn="1"/>
        </p:nvSpPr>
        <p:spPr bwMode="gray">
          <a:xfrm flipV="1">
            <a:off x="0" y="6165850"/>
            <a:ext cx="9144000" cy="692150"/>
          </a:xfrm>
          <a:prstGeom prst="rect">
            <a:avLst/>
          </a:prstGeom>
          <a:solidFill>
            <a:srgbClr val="000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pic>
        <p:nvPicPr>
          <p:cNvPr id="15" name="Picture 24" descr="OSTロゴ１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084763"/>
            <a:ext cx="13684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gray">
          <a:xfrm flipV="1">
            <a:off x="0" y="6146800"/>
            <a:ext cx="9144000" cy="17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7" name="テキスト ボックス 14"/>
          <p:cNvSpPr txBox="1">
            <a:spLocks noChangeArrowheads="1"/>
          </p:cNvSpPr>
          <p:nvPr userDrawn="1"/>
        </p:nvSpPr>
        <p:spPr bwMode="auto">
          <a:xfrm>
            <a:off x="6335713" y="6673850"/>
            <a:ext cx="280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60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Copyright(C) OUTSOURCING TECHNOLOGY Inc. All Rights Reserved.</a:t>
            </a:r>
            <a:endParaRPr kumimoji="1" lang="ja-JP" altLang="en-US" sz="60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2492896"/>
            <a:ext cx="5943600" cy="1012825"/>
          </a:xfrm>
          <a:prstGeom prst="rect">
            <a:avLst/>
          </a:prstGeom>
        </p:spPr>
        <p:txBody>
          <a:bodyPr/>
          <a:lstStyle>
            <a:lvl1pPr algn="ctr">
              <a:defRPr sz="36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55937" y="4581128"/>
            <a:ext cx="4032126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endParaRPr lang="ja-JP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797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9A0D-429A-401E-90B7-9BDCCADE138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75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2095500" cy="5973762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34100" cy="5973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190BD-EE6C-4108-BF89-F2849B98A45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269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 dirty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638B7-0227-4FD3-B7E5-55531E4F6DE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75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30888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55A9F6-2883-42BB-8C9F-0E384F7E5FB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198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6D8B-A947-4087-938B-94DA4D7FA3A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59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94DE1-AB02-4857-8F6F-ACA643E2D5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276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F58C2-DA6C-4A51-9496-A51D7B64D5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83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6CF63-A9FC-4873-ADBB-E88C53539F0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07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EDC21-96BE-4620-AB06-C859FC9BE96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912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531A2-7DEF-4848-BF6A-C3970DA53FC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B70D-B25D-4730-B538-41C9F98A90D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981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gray">
          <a:xfrm flipV="1">
            <a:off x="0" y="6165850"/>
            <a:ext cx="9144000" cy="692150"/>
          </a:xfrm>
          <a:prstGeom prst="rect">
            <a:avLst/>
          </a:prstGeom>
          <a:solidFill>
            <a:srgbClr val="000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gray">
          <a:xfrm flipV="1">
            <a:off x="0" y="6146800"/>
            <a:ext cx="9144000" cy="17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468313" y="274638"/>
            <a:ext cx="8207375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</p:txBody>
      </p:sp>
      <p:sp>
        <p:nvSpPr>
          <p:cNvPr id="15" name="テキスト ボックス 13"/>
          <p:cNvSpPr txBox="1">
            <a:spLocks noChangeArrowheads="1"/>
          </p:cNvSpPr>
          <p:nvPr userDrawn="1"/>
        </p:nvSpPr>
        <p:spPr bwMode="auto">
          <a:xfrm>
            <a:off x="6335713" y="6673850"/>
            <a:ext cx="280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60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Copyright(C) OUTSOURCING TECHNOLOGY Inc. All Rights Reserved.</a:t>
            </a:r>
            <a:endParaRPr kumimoji="1" lang="ja-JP" altLang="en-US" sz="60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6" name="図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3257550"/>
            <a:ext cx="1533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図 3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0D0D0D"/>
              </a:clrFrom>
              <a:clrTo>
                <a:srgbClr val="0D0D0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6378575"/>
            <a:ext cx="14033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8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l"/>
        <a:defRPr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ＭＳ Ｐゴシック" pitchFamily="50" charset="-128"/>
        <a:buChar char="-"/>
        <a:defRPr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Meiryo UI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>
          <a:xfrm>
            <a:off x="1600200" y="908720"/>
            <a:ext cx="5943600" cy="2597001"/>
          </a:xfrm>
        </p:spPr>
        <p:txBody>
          <a:bodyPr/>
          <a:lstStyle/>
          <a:p>
            <a:r>
              <a:rPr lang="ja-JP" altLang="en-US" sz="3200" b="0" i="0" dirty="0">
                <a:solidFill>
                  <a:schemeClr val="tx1"/>
                </a:solidFill>
              </a:rPr>
              <a:t>株式会社</a:t>
            </a:r>
            <a:r>
              <a:rPr lang="en-US" altLang="ja-JP" sz="3200" b="0" i="0" dirty="0">
                <a:solidFill>
                  <a:schemeClr val="tx1"/>
                </a:solidFill>
              </a:rPr>
              <a:t> </a:t>
            </a:r>
            <a:r>
              <a:rPr lang="ja-JP" altLang="en-US" sz="3200" b="0" i="0" dirty="0">
                <a:solidFill>
                  <a:schemeClr val="tx1"/>
                </a:solidFill>
              </a:rPr>
              <a:t>ジンズ</a:t>
            </a:r>
            <a:r>
              <a:rPr lang="en-US" altLang="ja-JP" sz="3200" b="0" i="0" dirty="0">
                <a:solidFill>
                  <a:schemeClr val="tx1"/>
                </a:solidFill>
              </a:rPr>
              <a:t> </a:t>
            </a:r>
            <a:r>
              <a:rPr lang="ja-JP" altLang="en-US" sz="3200" b="0" i="0" dirty="0">
                <a:solidFill>
                  <a:schemeClr val="tx1"/>
                </a:solidFill>
              </a:rPr>
              <a:t>御中</a:t>
            </a:r>
            <a:r>
              <a:rPr lang="en-US" altLang="ja-JP" b="0" i="0" dirty="0">
                <a:solidFill>
                  <a:schemeClr val="tx1"/>
                </a:solidFill>
              </a:rPr>
              <a:t/>
            </a:r>
            <a:br>
              <a:rPr lang="en-US" altLang="ja-JP" b="0" i="0" dirty="0">
                <a:solidFill>
                  <a:schemeClr val="tx1"/>
                </a:solidFill>
              </a:rPr>
            </a:br>
            <a:r>
              <a:rPr lang="en-US" altLang="ja-JP" b="0" i="0" dirty="0">
                <a:solidFill>
                  <a:schemeClr val="tx1"/>
                </a:solidFill>
              </a:rPr>
              <a:t>J-SCAN</a:t>
            </a:r>
            <a:r>
              <a:rPr lang="ja-JP" altLang="en-US" b="0" i="0" dirty="0" smtClean="0">
                <a:solidFill>
                  <a:schemeClr val="tx1"/>
                </a:solidFill>
              </a:rPr>
              <a:t>アプリ</a:t>
            </a:r>
            <a:r>
              <a:rPr lang="en-US" altLang="ja-JP" b="0" i="0" dirty="0" smtClean="0">
                <a:solidFill>
                  <a:schemeClr val="tx1"/>
                </a:solidFill>
              </a:rPr>
              <a:t> </a:t>
            </a:r>
            <a:r>
              <a:rPr lang="ja-JP" altLang="en-US" b="0" i="0" dirty="0" smtClean="0">
                <a:solidFill>
                  <a:schemeClr val="tx1"/>
                </a:solidFill>
              </a:rPr>
              <a:t>提案書</a:t>
            </a:r>
            <a:endParaRPr kumimoji="1" lang="ja-JP" altLang="en-US" b="0" i="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2018/07/13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ver001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7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2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</a:t>
            </a:r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画面</a:t>
            </a:r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遷移</a:t>
            </a:r>
            <a:endParaRPr kumimoji="1" lang="ja-JP" altLang="en-US" sz="2400" kern="0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54749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 bwMode="auto">
          <a:xfrm>
            <a:off x="3832018" y="3537192"/>
            <a:ext cx="1165013" cy="50405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lang="ja-JP" altLang="en-US" sz="1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画面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35" name="カギ線コネクタ 34"/>
          <p:cNvCxnSpPr>
            <a:stCxn id="10" idx="0"/>
            <a:endCxn id="29" idx="0"/>
          </p:cNvCxnSpPr>
          <p:nvPr/>
        </p:nvCxnSpPr>
        <p:spPr>
          <a:xfrm rot="16200000" flipH="1" flipV="1">
            <a:off x="5386799" y="1795946"/>
            <a:ext cx="768972" cy="2713520"/>
          </a:xfrm>
          <a:prstGeom prst="bentConnector3">
            <a:avLst>
              <a:gd name="adj1" fmla="val -29728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 bwMode="auto">
          <a:xfrm>
            <a:off x="5421438" y="1986659"/>
            <a:ext cx="1255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4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スキーマ</a:t>
            </a:r>
            <a:endParaRPr kumimoji="1" lang="ja-JP" altLang="en-US" sz="14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364089" y="2768220"/>
            <a:ext cx="3527912" cy="211151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J-SCAN</a:t>
            </a:r>
            <a:r>
              <a:rPr lang="ja-JP" altLang="en-US" sz="1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アプリ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7" name="カギ線コネクタ 16"/>
          <p:cNvCxnSpPr>
            <a:stCxn id="29" idx="2"/>
            <a:endCxn id="10" idx="2"/>
          </p:cNvCxnSpPr>
          <p:nvPr/>
        </p:nvCxnSpPr>
        <p:spPr>
          <a:xfrm rot="16200000" flipH="1">
            <a:off x="5352043" y="3103730"/>
            <a:ext cx="838485" cy="2713520"/>
          </a:xfrm>
          <a:prstGeom prst="bentConnector3">
            <a:avLst>
              <a:gd name="adj1" fmla="val 127263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 bwMode="auto">
          <a:xfrm>
            <a:off x="5415026" y="5452263"/>
            <a:ext cx="12618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kern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スキャン完了</a:t>
            </a:r>
            <a:endParaRPr kumimoji="1" lang="ja-JP" altLang="en-US" sz="14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579385" y="3545434"/>
            <a:ext cx="1522605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シングルモード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 bwMode="auto">
          <a:xfrm>
            <a:off x="7143589" y="2461234"/>
            <a:ext cx="202651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200" kern="0" dirty="0" smtClean="0">
                <a:latin typeface="Meiryo" charset="-128"/>
                <a:ea typeface="Meiryo" charset="-128"/>
                <a:cs typeface="Meiryo" charset="-128"/>
              </a:rPr>
              <a:t>内の情報に応じて分岐</a:t>
            </a:r>
            <a:endParaRPr kumimoji="1" lang="ja-JP" altLang="en-US" sz="1200" kern="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7376236" y="3537192"/>
            <a:ext cx="131056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マルチモード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44" name="カギ線コネクタ 43"/>
          <p:cNvCxnSpPr>
            <a:stCxn id="30" idx="0"/>
            <a:endCxn id="10" idx="0"/>
          </p:cNvCxnSpPr>
          <p:nvPr/>
        </p:nvCxnSpPr>
        <p:spPr>
          <a:xfrm rot="16200000" flipV="1">
            <a:off x="7195296" y="2700969"/>
            <a:ext cx="768972" cy="903473"/>
          </a:xfrm>
          <a:prstGeom prst="bentConnector3">
            <a:avLst>
              <a:gd name="adj1" fmla="val 42177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3" idx="0"/>
            <a:endCxn id="10" idx="0"/>
          </p:cNvCxnSpPr>
          <p:nvPr/>
        </p:nvCxnSpPr>
        <p:spPr>
          <a:xfrm rot="5400000" flipH="1" flipV="1">
            <a:off x="6345759" y="2763149"/>
            <a:ext cx="777214" cy="787357"/>
          </a:xfrm>
          <a:prstGeom prst="bentConnector3">
            <a:avLst>
              <a:gd name="adj1" fmla="val 42791"/>
            </a:avLst>
          </a:prstGeom>
          <a:ln>
            <a:solidFill>
              <a:schemeClr val="tx2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0" idx="2"/>
            <a:endCxn id="30" idx="2"/>
          </p:cNvCxnSpPr>
          <p:nvPr/>
        </p:nvCxnSpPr>
        <p:spPr>
          <a:xfrm rot="5400000" flipH="1" flipV="1">
            <a:off x="7160538" y="4008754"/>
            <a:ext cx="838485" cy="903473"/>
          </a:xfrm>
          <a:prstGeom prst="bentConnector3">
            <a:avLst>
              <a:gd name="adj1" fmla="val 39847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10" idx="2"/>
            <a:endCxn id="13" idx="2"/>
          </p:cNvCxnSpPr>
          <p:nvPr/>
        </p:nvCxnSpPr>
        <p:spPr>
          <a:xfrm rot="5400000" flipH="1">
            <a:off x="6319245" y="4070934"/>
            <a:ext cx="830243" cy="787357"/>
          </a:xfrm>
          <a:prstGeom prst="bentConnector3">
            <a:avLst>
              <a:gd name="adj1" fmla="val 40242"/>
            </a:avLst>
          </a:prstGeom>
          <a:ln>
            <a:solidFill>
              <a:schemeClr val="tx2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 bwMode="auto">
          <a:xfrm>
            <a:off x="7020272" y="4101220"/>
            <a:ext cx="853893" cy="26161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rtlCol="0" anchor="ctr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追加遷移</a:t>
            </a:r>
            <a:endParaRPr kumimoji="1" lang="ja-JP" altLang="en-US" sz="1100" kern="0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 bwMode="auto">
          <a:xfrm>
            <a:off x="6291386" y="1178962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 anchor="ctr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kern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追加</a:t>
            </a:r>
            <a:endParaRPr kumimoji="1" lang="ja-JP" altLang="en-US" sz="2800" kern="0" dirty="0" smtClean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3" name="角丸四角形 122"/>
          <p:cNvSpPr/>
          <p:nvPr/>
        </p:nvSpPr>
        <p:spPr bwMode="auto">
          <a:xfrm>
            <a:off x="371421" y="3429000"/>
            <a:ext cx="1235966" cy="6282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lang="ja-JP" altLang="en-US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画面</a:t>
            </a:r>
            <a:endParaRPr kumimoji="0" lang="ja-JP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24" name="カギ線コネクタ 123"/>
          <p:cNvCxnSpPr>
            <a:stCxn id="126" idx="0"/>
            <a:endCxn id="123" idx="0"/>
          </p:cNvCxnSpPr>
          <p:nvPr/>
        </p:nvCxnSpPr>
        <p:spPr>
          <a:xfrm rot="16200000" flipV="1">
            <a:off x="1816643" y="2601761"/>
            <a:ext cx="12700" cy="1654477"/>
          </a:xfrm>
          <a:prstGeom prst="bentConnector3">
            <a:avLst>
              <a:gd name="adj1" fmla="val 4569213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 bwMode="auto">
          <a:xfrm>
            <a:off x="837872" y="2197345"/>
            <a:ext cx="19702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4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スキーマ</a:t>
            </a:r>
            <a:endParaRPr kumimoji="1" lang="ja-JP" altLang="en-US" sz="16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6" name="角丸四角形 125"/>
          <p:cNvSpPr/>
          <p:nvPr/>
        </p:nvSpPr>
        <p:spPr bwMode="auto">
          <a:xfrm>
            <a:off x="2038097" y="3429000"/>
            <a:ext cx="1211567" cy="6186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J-SCAN</a:t>
            </a:r>
            <a:br>
              <a:rPr lang="en-US" altLang="ja-JP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アプリ</a:t>
            </a:r>
            <a:endParaRPr kumimoji="0" lang="ja-JP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27" name="カギ線コネクタ 126"/>
          <p:cNvCxnSpPr>
            <a:stCxn id="123" idx="2"/>
            <a:endCxn id="126" idx="2"/>
          </p:cNvCxnSpPr>
          <p:nvPr/>
        </p:nvCxnSpPr>
        <p:spPr>
          <a:xfrm rot="5400000" flipH="1" flipV="1">
            <a:off x="1811875" y="3225203"/>
            <a:ext cx="9534" cy="1654477"/>
          </a:xfrm>
          <a:prstGeom prst="bentConnector3">
            <a:avLst>
              <a:gd name="adj1" fmla="val -6402759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 bwMode="auto">
          <a:xfrm>
            <a:off x="1023727" y="4975163"/>
            <a:ext cx="1598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kern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スキャン完了</a:t>
            </a:r>
            <a:endParaRPr kumimoji="1" lang="ja-JP" altLang="en-US" sz="16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9" name="テキスト ボックス 138"/>
          <p:cNvSpPr txBox="1"/>
          <p:nvPr/>
        </p:nvSpPr>
        <p:spPr bwMode="auto">
          <a:xfrm>
            <a:off x="1371587" y="1178962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 anchor="ctr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kern="0" dirty="0" smtClean="0">
                <a:latin typeface="Meiryo" charset="-128"/>
                <a:ea typeface="Meiryo" charset="-128"/>
                <a:cs typeface="Meiryo" charset="-128"/>
              </a:rPr>
              <a:t>既存</a:t>
            </a:r>
            <a:endParaRPr kumimoji="1" lang="ja-JP" altLang="en-US" sz="2800" kern="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4" name="下矢印 143"/>
          <p:cNvSpPr/>
          <p:nvPr/>
        </p:nvSpPr>
        <p:spPr bwMode="auto">
          <a:xfrm rot="16200000">
            <a:off x="3357676" y="1152540"/>
            <a:ext cx="360040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1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3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</a:t>
            </a:r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アプリアイコンタップ起動エラー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既存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endParaRPr kumimoji="1" lang="ja-JP" altLang="en-US" sz="2400" kern="0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4427984" y="692696"/>
            <a:ext cx="4464016" cy="317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・アプリアイコンをタップしてアプリを起動した場合</a:t>
            </a:r>
            <a:endParaRPr kumimoji="1"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・正常なアプリ起動方法ではないと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ポップアップで伝える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・ポップアップを表示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・設定言語に応じて出力する文字列を変更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押下時アプリを終了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 rot="5400000">
            <a:off x="464432" y="1200331"/>
            <a:ext cx="3168352" cy="216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965376" y="699384"/>
            <a:ext cx="2163352" cy="4973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0" name="L 字 39"/>
          <p:cNvSpPr/>
          <p:nvPr/>
        </p:nvSpPr>
        <p:spPr bwMode="auto">
          <a:xfrm>
            <a:off x="1691680" y="2601086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1" name="L 字 40"/>
          <p:cNvSpPr/>
          <p:nvPr/>
        </p:nvSpPr>
        <p:spPr bwMode="auto">
          <a:xfrm rot="5400000">
            <a:off x="1696776" y="2154307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2" name="L 字 41"/>
          <p:cNvSpPr/>
          <p:nvPr/>
        </p:nvSpPr>
        <p:spPr bwMode="auto">
          <a:xfrm rot="10800000">
            <a:off x="2147729" y="2165217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3" name="L 字 42"/>
          <p:cNvSpPr/>
          <p:nvPr/>
        </p:nvSpPr>
        <p:spPr bwMode="auto">
          <a:xfrm rot="16200000">
            <a:off x="2147729" y="2611996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254964" y="1797509"/>
            <a:ext cx="1584176" cy="1210248"/>
          </a:xfrm>
          <a:prstGeom prst="roundRect">
            <a:avLst/>
          </a:prstGeom>
          <a:solidFill>
            <a:srgbClr val="F7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254964" y="2705070"/>
            <a:ext cx="1584176" cy="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" name="テキスト ボックス 13"/>
          <p:cNvSpPr txBox="1"/>
          <p:nvPr/>
        </p:nvSpPr>
        <p:spPr bwMode="auto">
          <a:xfrm>
            <a:off x="1849863" y="2732275"/>
            <a:ext cx="38504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endParaRPr kumimoji="1" lang="ja-JP" altLang="en-US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 bwMode="auto">
          <a:xfrm>
            <a:off x="1327191" y="2178290"/>
            <a:ext cx="15183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から</a:t>
            </a:r>
            <a:endParaRPr kumimoji="1" lang="en-US" altLang="ja-JP" sz="8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アプリを起動してください。</a:t>
            </a:r>
            <a:endParaRPr kumimoji="1" lang="ja-JP" altLang="en-US" sz="8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 bwMode="auto">
          <a:xfrm>
            <a:off x="965376" y="4248520"/>
            <a:ext cx="7279032" cy="1680460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</a:br>
            <a: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スキーマによる</a:t>
            </a: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画面</a:t>
            </a: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押下からのアプリ起動に関しましては、</a:t>
            </a:r>
            <a:endParaRPr kumimoji="1"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に文字列を入れることにより、様々な言語に対応することが可能になっております。</a:t>
            </a:r>
            <a:endParaRPr kumimoji="1"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アプリアイコンタップからのアプリ起動時に出力しているエラーポップアップの文章は、</a:t>
            </a: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日本語、英語、中国語繁体、簡体の</a:t>
            </a: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>4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ヶ国語を出力する想定になっておりますが、</a:t>
            </a:r>
            <a:endParaRPr kumimoji="1"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今回の追加対応時に英語のみの一言語出力に変更致します</a:t>
            </a:r>
            <a:r>
              <a:rPr kumimoji="1"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。</a:t>
            </a:r>
            <a: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</a:br>
            <a:endParaRPr kumimoji="1" lang="ja-JP" altLang="en-US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1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4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-TOP</a:t>
            </a:r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画面について</a:t>
            </a:r>
            <a:endParaRPr kumimoji="1" lang="ja-JP" altLang="en-US" sz="2400" kern="0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044592" y="864773"/>
            <a:ext cx="4099408" cy="442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スキームを利用して、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本アプリ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(J-SCAN)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起動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受け取った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内のモード値</a:t>
            </a:r>
            <a:r>
              <a:rPr kumimoji="1" lang="en-US" altLang="ja-JP" sz="1100" kern="0" baseline="3000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※1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がシングルだった場合、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シングルモード画面を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表示</a:t>
            </a:r>
            <a:endParaRPr kumimoji="1" lang="en-US" altLang="ja-JP" sz="1100" kern="0" dirty="0" smtClean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多言語対応する為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、タイトル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、説明、ボタン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、</a:t>
            </a:r>
            <a:endParaRPr kumimoji="1" lang="en-US" altLang="ja-JP" sz="1100" kern="0" dirty="0" smtClean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ポップアップ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等に使用される文字列を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内にある値から取得して反映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コード読み取り時、シャッター音を鳴らす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→ビープ音へ変更</a:t>
            </a:r>
            <a:endParaRPr kumimoji="1" lang="en-US" altLang="ja-JP" sz="1100" kern="0" dirty="0" smtClean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コードを読み取った場合、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読み取った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コード情報を返して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遷移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・キャンセル押下で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へ遷移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コードを読取る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・キャンセル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 rot="5400000">
            <a:off x="-266043" y="1808943"/>
            <a:ext cx="3168352" cy="21664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234901" y="1307996"/>
            <a:ext cx="2163352" cy="49736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lang="ja-JP" altLang="en-US" sz="700" dirty="0" smtClean="0">
                <a:latin typeface="Meiryo" charset="-128"/>
                <a:ea typeface="Meiryo" charset="-128"/>
                <a:cs typeface="Meiryo" charset="-128"/>
              </a:rPr>
              <a:t>コード</a:t>
            </a:r>
            <a:r>
              <a:rPr kumimoji="0" lang="ja-JP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を枠に入るように合わせてください</a:t>
            </a:r>
            <a:endParaRPr kumimoji="0" lang="ja-JP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0" name="L 字 39"/>
          <p:cNvSpPr/>
          <p:nvPr/>
        </p:nvSpPr>
        <p:spPr bwMode="auto">
          <a:xfrm>
            <a:off x="961205" y="3209698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1" name="L 字 40"/>
          <p:cNvSpPr/>
          <p:nvPr/>
        </p:nvSpPr>
        <p:spPr bwMode="auto">
          <a:xfrm rot="5400000">
            <a:off x="966301" y="2762919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2" name="L 字 41"/>
          <p:cNvSpPr/>
          <p:nvPr/>
        </p:nvSpPr>
        <p:spPr bwMode="auto">
          <a:xfrm rot="10800000">
            <a:off x="1417254" y="2773829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3" name="L 字 42"/>
          <p:cNvSpPr/>
          <p:nvPr/>
        </p:nvSpPr>
        <p:spPr bwMode="auto">
          <a:xfrm rot="16200000">
            <a:off x="1417254" y="3220608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 rot="5400000">
            <a:off x="2250645" y="1808939"/>
            <a:ext cx="3168352" cy="21664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2751589" y="1667541"/>
            <a:ext cx="2163352" cy="18063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700" dirty="0"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lang="ja-JP" altLang="en-US" sz="700" dirty="0">
                <a:latin typeface="Meiryo" charset="-128"/>
                <a:ea typeface="Meiryo" charset="-128"/>
                <a:cs typeface="Meiryo" charset="-128"/>
              </a:rPr>
              <a:t>コードを枠に入るように合わせてください</a:t>
            </a:r>
          </a:p>
        </p:txBody>
      </p:sp>
      <p:sp>
        <p:nvSpPr>
          <p:cNvPr id="48" name="L 字 47"/>
          <p:cNvSpPr/>
          <p:nvPr/>
        </p:nvSpPr>
        <p:spPr bwMode="auto">
          <a:xfrm>
            <a:off x="3477893" y="3112661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9" name="L 字 48"/>
          <p:cNvSpPr/>
          <p:nvPr/>
        </p:nvSpPr>
        <p:spPr bwMode="auto">
          <a:xfrm rot="5400000">
            <a:off x="3482989" y="2665882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0" name="L 字 49"/>
          <p:cNvSpPr/>
          <p:nvPr/>
        </p:nvSpPr>
        <p:spPr bwMode="auto">
          <a:xfrm rot="10800000">
            <a:off x="3933942" y="2676792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1" name="L 字 50"/>
          <p:cNvSpPr/>
          <p:nvPr/>
        </p:nvSpPr>
        <p:spPr bwMode="auto">
          <a:xfrm rot="16200000">
            <a:off x="3933942" y="3123571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2754701" y="1307996"/>
            <a:ext cx="2163352" cy="3557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J-SCAN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2753145" y="4174305"/>
            <a:ext cx="2164908" cy="30204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latin typeface="Meiryo" charset="-128"/>
                <a:ea typeface="Meiryo" charset="-128"/>
                <a:cs typeface="Meiryo" charset="-128"/>
              </a:rPr>
              <a:t>キャンセル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下矢印 9"/>
          <p:cNvSpPr/>
          <p:nvPr/>
        </p:nvSpPr>
        <p:spPr bwMode="auto">
          <a:xfrm rot="16200000">
            <a:off x="2415173" y="2800031"/>
            <a:ext cx="360040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 bwMode="auto">
          <a:xfrm>
            <a:off x="762579" y="869099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TOP</a:t>
            </a:r>
            <a:r>
              <a:rPr kumimoji="1" lang="ja-JP" altLang="en-US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</a:t>
            </a:r>
            <a:endParaRPr kumimoji="1" lang="ja-JP" altLang="en-US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 bwMode="auto">
          <a:xfrm>
            <a:off x="2933018" y="870426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シングルモード</a:t>
            </a:r>
            <a:endParaRPr kumimoji="1" lang="ja-JP" altLang="en-US" kern="0" dirty="0" smtClean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 bwMode="auto">
          <a:xfrm>
            <a:off x="6052904" y="5683313"/>
            <a:ext cx="313419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※1 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起動時、シングルモードで表示するか、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　マルチモードで表示するか判別するための値。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0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 bwMode="auto">
          <a:xfrm>
            <a:off x="196945" y="4655370"/>
            <a:ext cx="451668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を押下でアプリ起動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→受け取った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内のモード値</a:t>
            </a:r>
            <a:r>
              <a:rPr kumimoji="1" lang="en-US" altLang="ja-JP" sz="1100" kern="0" baseline="3000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※1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がシングル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だった場合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に変更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押下でアプリを起動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1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読み取る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3157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5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</a:t>
            </a:r>
            <a:r>
              <a:rPr kumimoji="1" lang="ja-JP" altLang="en-US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マルチ</a:t>
            </a:r>
            <a:r>
              <a:rPr kumimoji="1" lang="ja-JP" altLang="en-US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モード画面</a:t>
            </a:r>
            <a:r>
              <a:rPr kumimoji="1" lang="en-US" altLang="ja-JP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 (</a:t>
            </a:r>
            <a:r>
              <a:rPr kumimoji="1" lang="ja-JP" altLang="en-US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追加</a:t>
            </a:r>
            <a:r>
              <a:rPr kumimoji="1" lang="en-US" altLang="ja-JP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endParaRPr kumimoji="1" lang="ja-JP" altLang="en-US" sz="24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4427984" y="692696"/>
            <a:ext cx="446401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スキームを利用して、本アプリ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(J-SCAN)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を起動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・受け取った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内のモード値</a:t>
            </a:r>
            <a:r>
              <a:rPr kumimoji="1" lang="en-US" altLang="ja-JP" sz="1050" kern="0" baseline="3000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※1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がマルチだった場合、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マルチモード画面を表示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多言語対応する為、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タイトル、説明、ボタン、ポップアップ等に使用される文字列を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内にある値から取得して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反映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コードを読み取った際にビープ音を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鳴らす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・キャンセル押下で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へ遷移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右上に読み取った枚数を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出力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枚読み取った際、ポップアップを表示して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押下時に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画面へ戻る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・完了を押下時、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今まで読み取った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コード情報を全て返して遷移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コードを読み取る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・完了押下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・キャンセル押下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※1 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起動時、シングルモードで表示するか、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マルチモードで表示するか判別するための値。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 rot="5400000">
            <a:off x="464432" y="1200331"/>
            <a:ext cx="3168352" cy="21664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965376" y="1058933"/>
            <a:ext cx="2163352" cy="18063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700" dirty="0" smtClean="0"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lang="ja-JP" altLang="en-US" sz="700" dirty="0" smtClean="0">
                <a:latin typeface="Meiryo" charset="-128"/>
                <a:ea typeface="Meiryo" charset="-128"/>
                <a:cs typeface="Meiryo" charset="-128"/>
              </a:rPr>
              <a:t>コードを枠に入るように合わせてください</a:t>
            </a:r>
          </a:p>
        </p:txBody>
      </p:sp>
      <p:sp>
        <p:nvSpPr>
          <p:cNvPr id="26" name="L 字 25"/>
          <p:cNvSpPr/>
          <p:nvPr/>
        </p:nvSpPr>
        <p:spPr bwMode="auto">
          <a:xfrm>
            <a:off x="1691680" y="2504053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7" name="L 字 26"/>
          <p:cNvSpPr/>
          <p:nvPr/>
        </p:nvSpPr>
        <p:spPr bwMode="auto">
          <a:xfrm rot="5400000">
            <a:off x="1696776" y="2057274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8" name="L 字 27"/>
          <p:cNvSpPr/>
          <p:nvPr/>
        </p:nvSpPr>
        <p:spPr bwMode="auto">
          <a:xfrm rot="10800000">
            <a:off x="2147729" y="2068184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9" name="L 字 28"/>
          <p:cNvSpPr/>
          <p:nvPr/>
        </p:nvSpPr>
        <p:spPr bwMode="auto">
          <a:xfrm rot="16200000">
            <a:off x="2147729" y="2514963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968488" y="699388"/>
            <a:ext cx="2163352" cy="3557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J-SCAN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047052" y="3542653"/>
            <a:ext cx="1078563" cy="30204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latin typeface="Meiryo" charset="-128"/>
                <a:ea typeface="Meiryo" charset="-128"/>
                <a:cs typeface="Meiryo" charset="-128"/>
              </a:rPr>
              <a:t>キャンセル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051721" y="703585"/>
            <a:ext cx="1077008" cy="3557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読取数：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 000</a:t>
            </a:r>
            <a:r>
              <a:rPr kumimoji="0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枚</a:t>
            </a:r>
            <a:endParaRPr kumimoji="0" lang="ja-JP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968489" y="3542653"/>
            <a:ext cx="1078563" cy="30204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latin typeface="Meiryo" charset="-128"/>
                <a:ea typeface="Meiryo" charset="-128"/>
                <a:cs typeface="Meiryo" charset="-128"/>
              </a:rPr>
              <a:t>完了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 bwMode="auto">
          <a:xfrm>
            <a:off x="412630" y="4178025"/>
            <a:ext cx="3268844" cy="168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を押下した際、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受け取った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内のモード値</a:t>
            </a:r>
            <a:r>
              <a:rPr kumimoji="1" lang="en-US" altLang="ja-JP" sz="1000" kern="0" baseline="3000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※1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がマルチだった場合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押下でアプリを起動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複数枚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読み取る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画面へ戻る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0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5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6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</a:t>
            </a:r>
            <a:r>
              <a:rPr kumimoji="1" lang="en-US" altLang="ja-JP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枚撮影ポップアップ</a:t>
            </a:r>
            <a:r>
              <a:rPr kumimoji="1" lang="en-US" altLang="ja-JP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kumimoji="1" lang="ja-JP" altLang="en-US" sz="24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追加</a:t>
            </a:r>
            <a:r>
              <a:rPr kumimoji="1" lang="en-US" altLang="ja-JP" sz="24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endParaRPr kumimoji="1" lang="ja-JP" altLang="en-US" sz="24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4427984" y="692696"/>
            <a:ext cx="446401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・マルチモード画面で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枚読み取った場合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・上限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枚に達した事を伝えるポップアップを表示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へ遷移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マルチモード画面で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枚読み取った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場合、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ポップアップを表示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件の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情報を全て返して遷移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 rot="5400000">
            <a:off x="464432" y="1200331"/>
            <a:ext cx="3168352" cy="216646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965376" y="1058933"/>
            <a:ext cx="2163352" cy="18063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700" dirty="0">
                <a:solidFill>
                  <a:schemeClr val="bg1">
                    <a:lumMod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lang="ja-JP" altLang="en-US" sz="700" dirty="0">
                <a:solidFill>
                  <a:schemeClr val="bg1">
                    <a:lumMod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コードを枠に入るように合わせてください</a:t>
            </a:r>
          </a:p>
        </p:txBody>
      </p:sp>
      <p:sp>
        <p:nvSpPr>
          <p:cNvPr id="26" name="L 字 25"/>
          <p:cNvSpPr/>
          <p:nvPr/>
        </p:nvSpPr>
        <p:spPr bwMode="auto">
          <a:xfrm>
            <a:off x="1687012" y="2442850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7" name="L 字 26"/>
          <p:cNvSpPr/>
          <p:nvPr/>
        </p:nvSpPr>
        <p:spPr bwMode="auto">
          <a:xfrm rot="5400000">
            <a:off x="1692108" y="1996071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8" name="L 字 27"/>
          <p:cNvSpPr/>
          <p:nvPr/>
        </p:nvSpPr>
        <p:spPr bwMode="auto">
          <a:xfrm rot="10800000">
            <a:off x="2143061" y="2006981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9" name="L 字 28"/>
          <p:cNvSpPr/>
          <p:nvPr/>
        </p:nvSpPr>
        <p:spPr bwMode="auto">
          <a:xfrm rot="16200000">
            <a:off x="2143061" y="2453760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968488" y="699388"/>
            <a:ext cx="2163352" cy="3557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J-SCAN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051721" y="3565697"/>
            <a:ext cx="1080118" cy="30204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solidFill>
                  <a:schemeClr val="bg1">
                    <a:lumMod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キャンセル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051721" y="703585"/>
            <a:ext cx="1077008" cy="3557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読取数：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 000</a:t>
            </a:r>
            <a:r>
              <a:rPr kumimoji="0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枚</a:t>
            </a:r>
            <a:endParaRPr kumimoji="0" lang="ja-JP" altLang="en-US" sz="9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1254964" y="1797509"/>
            <a:ext cx="1584176" cy="1210248"/>
          </a:xfrm>
          <a:prstGeom prst="roundRect">
            <a:avLst/>
          </a:prstGeom>
          <a:solidFill>
            <a:srgbClr val="F7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1254964" y="2705070"/>
            <a:ext cx="1584176" cy="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0" name="テキスト ボックス 19"/>
          <p:cNvSpPr txBox="1"/>
          <p:nvPr/>
        </p:nvSpPr>
        <p:spPr bwMode="auto">
          <a:xfrm>
            <a:off x="1849863" y="2732275"/>
            <a:ext cx="38504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endParaRPr kumimoji="1" lang="ja-JP" altLang="en-US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 bwMode="auto">
          <a:xfrm>
            <a:off x="1333600" y="2178290"/>
            <a:ext cx="1505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上限</a:t>
            </a: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枚を読取りました。</a:t>
            </a: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画面へ戻ります。</a:t>
            </a:r>
            <a:endParaRPr kumimoji="1" lang="ja-JP" altLang="en-US" sz="8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70046" y="3565697"/>
            <a:ext cx="1080118" cy="30204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OK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91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016TGp">
  <a:themeElements>
    <a:clrScheme name="F016TGp 3">
      <a:dk1>
        <a:srgbClr val="333333"/>
      </a:dk1>
      <a:lt1>
        <a:srgbClr val="FFFFFF"/>
      </a:lt1>
      <a:dk2>
        <a:srgbClr val="FFFFFF"/>
      </a:dk2>
      <a:lt2>
        <a:srgbClr val="B2B2B2"/>
      </a:lt2>
      <a:accent1>
        <a:srgbClr val="1C40B2"/>
      </a:accent1>
      <a:accent2>
        <a:srgbClr val="E14A21"/>
      </a:accent2>
      <a:accent3>
        <a:srgbClr val="FFFFFF"/>
      </a:accent3>
      <a:accent4>
        <a:srgbClr val="2A2A2A"/>
      </a:accent4>
      <a:accent5>
        <a:srgbClr val="ABAFD5"/>
      </a:accent5>
      <a:accent6>
        <a:srgbClr val="CC421D"/>
      </a:accent6>
      <a:hlink>
        <a:srgbClr val="3392E9"/>
      </a:hlink>
      <a:folHlink>
        <a:srgbClr val="6544CE"/>
      </a:folHlink>
    </a:clrScheme>
    <a:fontScheme name="F016TGp">
      <a:majorFont>
        <a:latin typeface="HG丸ｺﾞｼｯｸM-PRO"/>
        <a:ea typeface="HG丸ｺﾞｼｯｸM-PRO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>
        <a:noFill/>
        <a:ln w="6350" cap="rnd" cmpd="sng" algn="ctr">
          <a:solidFill>
            <a:srgbClr val="4E67C8">
              <a:shade val="95000"/>
              <a:satMod val="105000"/>
            </a:srgbClr>
          </a:solidFill>
          <a:prstDash val="soli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kern="0" dirty="0" smtClean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F016TGp 1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3194CB"/>
        </a:hlink>
        <a:folHlink>
          <a:srgbClr val="B558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16TGp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D98445"/>
        </a:hlink>
        <a:folHlink>
          <a:srgbClr val="8A71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16TGp 3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1C40B2"/>
        </a:accent1>
        <a:accent2>
          <a:srgbClr val="E14A21"/>
        </a:accent2>
        <a:accent3>
          <a:srgbClr val="FFFFFF"/>
        </a:accent3>
        <a:accent4>
          <a:srgbClr val="2A2A2A"/>
        </a:accent4>
        <a:accent5>
          <a:srgbClr val="ABAFD5"/>
        </a:accent5>
        <a:accent6>
          <a:srgbClr val="CC421D"/>
        </a:accent6>
        <a:hlink>
          <a:srgbClr val="3392E9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40404</TotalTime>
  <Words>304</Words>
  <Application>Microsoft Macintosh PowerPoint</Application>
  <PresentationFormat>画面に合わせる (4:3)</PresentationFormat>
  <Paragraphs>187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HG丸ｺﾞｼｯｸM-PRO</vt:lpstr>
      <vt:lpstr>Meiryo</vt:lpstr>
      <vt:lpstr>Meiryo UI</vt:lpstr>
      <vt:lpstr>ＭＳ Ｐゴシック</vt:lpstr>
      <vt:lpstr>Verdana</vt:lpstr>
      <vt:lpstr>Wingdings</vt:lpstr>
      <vt:lpstr>メイリオ</vt:lpstr>
      <vt:lpstr>Arial</vt:lpstr>
      <vt:lpstr>F016TGp</vt:lpstr>
      <vt:lpstr>株式会社 ジンズ 御中 J-SCANアプリ 提案書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聖翔株式会社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os000331</dc:creator>
  <cp:lastModifiedBy>tkyk0520ossc@gmail.com</cp:lastModifiedBy>
  <cp:revision>1145</cp:revision>
  <cp:lastPrinted>2018-02-08T03:36:48Z</cp:lastPrinted>
  <dcterms:created xsi:type="dcterms:W3CDTF">2012-05-08T00:36:20Z</dcterms:created>
  <dcterms:modified xsi:type="dcterms:W3CDTF">2018-07-13T07:28:14Z</dcterms:modified>
</cp:coreProperties>
</file>