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0"/>
  </p:notesMasterIdLst>
  <p:sldIdLst>
    <p:sldId id="361" r:id="rId2"/>
    <p:sldId id="374" r:id="rId3"/>
    <p:sldId id="366" r:id="rId4"/>
    <p:sldId id="368" r:id="rId5"/>
    <p:sldId id="369" r:id="rId6"/>
    <p:sldId id="370" r:id="rId7"/>
    <p:sldId id="364" r:id="rId8"/>
    <p:sldId id="371" r:id="rId9"/>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3300"/>
    <a:srgbClr val="00FF99"/>
    <a:srgbClr val="00CCFF"/>
    <a:srgbClr val="99CCFF"/>
    <a:srgbClr val="33CCFF"/>
    <a:srgbClr val="66CCFF"/>
    <a:srgbClr val="CCECFF"/>
    <a:srgbClr val="99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3573" autoAdjust="0"/>
  </p:normalViewPr>
  <p:slideViewPr>
    <p:cSldViewPr>
      <p:cViewPr>
        <p:scale>
          <a:sx n="168" d="100"/>
          <a:sy n="168" d="100"/>
        </p:scale>
        <p:origin x="2424" y="-144"/>
      </p:cViewPr>
      <p:guideLst>
        <p:guide orient="horz" pos="2160"/>
        <p:guide pos="2880"/>
      </p:guideLst>
    </p:cSldViewPr>
  </p:slideViewPr>
  <p:outlineViewPr>
    <p:cViewPr>
      <p:scale>
        <a:sx n="33" d="100"/>
        <a:sy n="33" d="100"/>
      </p:scale>
      <p:origin x="0" y="78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lvl1pPr defTabSz="914303" eaLnBrk="1" hangingPunct="1">
              <a:defRPr sz="1200">
                <a:latin typeface="Arial" charset="0"/>
                <a:ea typeface="+mn-ea"/>
              </a:defRPr>
            </a:lvl1pPr>
          </a:lstStyle>
          <a:p>
            <a:pPr>
              <a:defRPr/>
            </a:pPr>
            <a:endParaRPr lang="en-US" altLang="ja-JP"/>
          </a:p>
        </p:txBody>
      </p:sp>
      <p:sp>
        <p:nvSpPr>
          <p:cNvPr id="16387"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lvl1pPr algn="r" defTabSz="914303" eaLnBrk="1" hangingPunct="1">
              <a:defRPr sz="1200">
                <a:latin typeface="Arial" charset="0"/>
                <a:ea typeface="+mn-ea"/>
              </a:defRPr>
            </a:lvl1pPr>
          </a:lstStyle>
          <a:p>
            <a:pPr>
              <a:defRPr/>
            </a:pPr>
            <a:endParaRPr lang="en-US" altLang="ja-JP"/>
          </a:p>
        </p:txBody>
      </p:sp>
      <p:sp>
        <p:nvSpPr>
          <p:cNvPr id="22532"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16390"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b" anchorCtr="0" compatLnSpc="1">
            <a:prstTxWarp prst="textNoShape">
              <a:avLst/>
            </a:prstTxWarp>
          </a:bodyPr>
          <a:lstStyle>
            <a:lvl1pPr defTabSz="914303" eaLnBrk="1" hangingPunct="1">
              <a:defRPr sz="1200">
                <a:latin typeface="Arial" charset="0"/>
                <a:ea typeface="+mn-ea"/>
              </a:defRPr>
            </a:lvl1pPr>
          </a:lstStyle>
          <a:p>
            <a:pPr>
              <a:defRPr/>
            </a:pPr>
            <a:endParaRPr lang="en-US" altLang="ja-JP"/>
          </a:p>
        </p:txBody>
      </p:sp>
      <p:sp>
        <p:nvSpPr>
          <p:cNvPr id="16391"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b" anchorCtr="0" compatLnSpc="1">
            <a:prstTxWarp prst="textNoShape">
              <a:avLst/>
            </a:prstTxWarp>
          </a:bodyPr>
          <a:lstStyle>
            <a:lvl1pPr algn="r" defTabSz="912813" eaLnBrk="1" hangingPunct="1">
              <a:defRPr sz="1200">
                <a:latin typeface="Arial" charset="0"/>
              </a:defRPr>
            </a:lvl1pPr>
          </a:lstStyle>
          <a:p>
            <a:pPr>
              <a:defRPr/>
            </a:pPr>
            <a:fld id="{97524714-B455-487E-AF67-3D5D16684962}" type="slidenum">
              <a:rPr lang="ja-JP" altLang="en-US"/>
              <a:pPr>
                <a:defRPr/>
              </a:pPr>
              <a:t>‹#›</a:t>
            </a:fld>
            <a:endParaRPr lang="en-US" altLang="ja-JP"/>
          </a:p>
        </p:txBody>
      </p:sp>
    </p:spTree>
    <p:extLst>
      <p:ext uri="{BB962C8B-B14F-4D97-AF65-F5344CB8AC3E}">
        <p14:creationId xmlns:p14="http://schemas.microsoft.com/office/powerpoint/2010/main" val="156172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7524714-B455-487E-AF67-3D5D16684962}" type="slidenum">
              <a:rPr lang="ja-JP" altLang="en-US" smtClean="0"/>
              <a:pPr>
                <a:defRPr/>
              </a:pPr>
              <a:t>3</a:t>
            </a:fld>
            <a:endParaRPr lang="en-US" altLang="ja-JP"/>
          </a:p>
        </p:txBody>
      </p:sp>
    </p:spTree>
    <p:extLst>
      <p:ext uri="{BB962C8B-B14F-4D97-AF65-F5344CB8AC3E}">
        <p14:creationId xmlns:p14="http://schemas.microsoft.com/office/powerpoint/2010/main" val="383283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7524714-B455-487E-AF67-3D5D16684962}" type="slidenum">
              <a:rPr lang="ja-JP" altLang="en-US" smtClean="0"/>
              <a:pPr>
                <a:defRPr/>
              </a:pPr>
              <a:t>4</a:t>
            </a:fld>
            <a:endParaRPr lang="en-US" altLang="ja-JP"/>
          </a:p>
        </p:txBody>
      </p:sp>
    </p:spTree>
    <p:extLst>
      <p:ext uri="{BB962C8B-B14F-4D97-AF65-F5344CB8AC3E}">
        <p14:creationId xmlns:p14="http://schemas.microsoft.com/office/powerpoint/2010/main" val="412109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7524714-B455-487E-AF67-3D5D16684962}" type="slidenum">
              <a:rPr lang="ja-JP" altLang="en-US" smtClean="0"/>
              <a:pPr>
                <a:defRPr/>
              </a:pPr>
              <a:t>5</a:t>
            </a:fld>
            <a:endParaRPr lang="en-US" altLang="ja-JP"/>
          </a:p>
        </p:txBody>
      </p:sp>
    </p:spTree>
    <p:extLst>
      <p:ext uri="{BB962C8B-B14F-4D97-AF65-F5344CB8AC3E}">
        <p14:creationId xmlns:p14="http://schemas.microsoft.com/office/powerpoint/2010/main" val="246042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97524714-B455-487E-AF67-3D5D16684962}" type="slidenum">
              <a:rPr lang="ja-JP" altLang="en-US" smtClean="0"/>
              <a:pPr>
                <a:defRPr/>
              </a:pPr>
              <a:t>6</a:t>
            </a:fld>
            <a:endParaRPr lang="en-US" altLang="ja-JP"/>
          </a:p>
        </p:txBody>
      </p:sp>
    </p:spTree>
    <p:extLst>
      <p:ext uri="{BB962C8B-B14F-4D97-AF65-F5344CB8AC3E}">
        <p14:creationId xmlns:p14="http://schemas.microsoft.com/office/powerpoint/2010/main" val="307575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bg bwMode="gray">
      <p:bgPr>
        <a:solidFill>
          <a:schemeClr val="bg1"/>
        </a:solidFill>
        <a:effectLst/>
      </p:bgPr>
    </p:bg>
    <p:spTree>
      <p:nvGrpSpPr>
        <p:cNvPr id="1" name=""/>
        <p:cNvGrpSpPr/>
        <p:nvPr/>
      </p:nvGrpSpPr>
      <p:grpSpPr>
        <a:xfrm>
          <a:off x="0" y="0"/>
          <a:ext cx="0" cy="0"/>
          <a:chOff x="0" y="0"/>
          <a:chExt cx="0" cy="0"/>
        </a:xfrm>
      </p:grpSpPr>
      <p:sp>
        <p:nvSpPr>
          <p:cNvPr id="14" name="Rectangle 12"/>
          <p:cNvSpPr>
            <a:spLocks noChangeArrowheads="1"/>
          </p:cNvSpPr>
          <p:nvPr userDrawn="1"/>
        </p:nvSpPr>
        <p:spPr bwMode="gray">
          <a:xfrm flipV="1">
            <a:off x="0" y="6165850"/>
            <a:ext cx="9144000" cy="692150"/>
          </a:xfrm>
          <a:prstGeom prst="rect">
            <a:avLst/>
          </a:prstGeom>
          <a:solidFill>
            <a:srgbClr val="00002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endParaRPr lang="ja-JP" altLang="en-US" smtClean="0"/>
          </a:p>
        </p:txBody>
      </p:sp>
      <p:pic>
        <p:nvPicPr>
          <p:cNvPr id="15" name="Picture 24" descr="OSTロゴ１"/>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851275" y="5084763"/>
            <a:ext cx="13684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2"/>
          <p:cNvSpPr>
            <a:spLocks noChangeArrowheads="1"/>
          </p:cNvSpPr>
          <p:nvPr userDrawn="1"/>
        </p:nvSpPr>
        <p:spPr bwMode="gray">
          <a:xfrm flipV="1">
            <a:off x="0" y="6146800"/>
            <a:ext cx="9144000" cy="17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endParaRPr lang="ja-JP" altLang="en-US" smtClean="0"/>
          </a:p>
        </p:txBody>
      </p:sp>
      <p:sp>
        <p:nvSpPr>
          <p:cNvPr id="17" name="テキスト ボックス 14"/>
          <p:cNvSpPr txBox="1">
            <a:spLocks noChangeArrowheads="1"/>
          </p:cNvSpPr>
          <p:nvPr userDrawn="1"/>
        </p:nvSpPr>
        <p:spPr bwMode="auto">
          <a:xfrm>
            <a:off x="6335713" y="6673850"/>
            <a:ext cx="280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r>
              <a:rPr lang="en-US" altLang="ja-JP" sz="600" smtClean="0">
                <a:solidFill>
                  <a:schemeClr val="bg1"/>
                </a:solidFill>
                <a:latin typeface="Meiryo UI" pitchFamily="50" charset="-128"/>
                <a:ea typeface="Meiryo UI" pitchFamily="50" charset="-128"/>
                <a:cs typeface="Meiryo UI" pitchFamily="50" charset="-128"/>
              </a:rPr>
              <a:t>Copyright(C) OUTSOURCING TECHNOLOGY Inc. All Rights Reserved.</a:t>
            </a:r>
            <a:endParaRPr kumimoji="1" lang="ja-JP" altLang="en-US" sz="600" smtClean="0">
              <a:solidFill>
                <a:schemeClr val="bg1"/>
              </a:solidFill>
              <a:latin typeface="Meiryo UI" pitchFamily="50" charset="-128"/>
              <a:ea typeface="Meiryo UI" pitchFamily="50" charset="-128"/>
              <a:cs typeface="Meiryo UI" pitchFamily="50" charset="-128"/>
            </a:endParaRPr>
          </a:p>
        </p:txBody>
      </p:sp>
      <p:sp>
        <p:nvSpPr>
          <p:cNvPr id="18" name="Rectangle 6"/>
          <p:cNvSpPr>
            <a:spLocks noGrp="1" noChangeArrowheads="1"/>
          </p:cNvSpPr>
          <p:nvPr>
            <p:ph type="ctrTitle" sz="quarter"/>
          </p:nvPr>
        </p:nvSpPr>
        <p:spPr>
          <a:xfrm>
            <a:off x="1600200" y="2492896"/>
            <a:ext cx="5943600" cy="1012825"/>
          </a:xfrm>
          <a:prstGeom prst="rect">
            <a:avLst/>
          </a:prstGeom>
        </p:spPr>
        <p:txBody>
          <a:bodyPr/>
          <a:lstStyle>
            <a:lvl1pPr algn="ctr">
              <a:defRPr sz="3600" i="1">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noProof="0" dirty="0" smtClean="0"/>
              <a:t>マスタ タイトルの書式設定</a:t>
            </a:r>
          </a:p>
        </p:txBody>
      </p:sp>
      <p:sp>
        <p:nvSpPr>
          <p:cNvPr id="19" name="Rectangle 7"/>
          <p:cNvSpPr>
            <a:spLocks noGrp="1" noChangeArrowheads="1"/>
          </p:cNvSpPr>
          <p:nvPr>
            <p:ph type="subTitle" sz="quarter" idx="1"/>
          </p:nvPr>
        </p:nvSpPr>
        <p:spPr>
          <a:xfrm>
            <a:off x="2555937" y="4581128"/>
            <a:ext cx="4032126" cy="381000"/>
          </a:xfrm>
          <a:prstGeom prst="rect">
            <a:avLst/>
          </a:prstGeom>
        </p:spPr>
        <p:txBody>
          <a:bodyPr/>
          <a:lstStyle>
            <a:lvl1pPr marL="0" indent="0" algn="r">
              <a:buFont typeface="Wingdings" pitchFamily="2" charset="2"/>
              <a:buNone/>
              <a:defRPr sz="2400">
                <a:effectLst>
                  <a:outerShdw blurRad="38100" dist="38100" dir="2700000" algn="tl">
                    <a:srgbClr val="C0C0C0"/>
                  </a:outerShdw>
                </a:effectLst>
                <a:latin typeface="Meiryo UI" panose="020B0604030504040204" pitchFamily="50" charset="-128"/>
                <a:ea typeface="Meiryo UI" panose="020B0604030504040204" pitchFamily="50" charset="-128"/>
                <a:cs typeface="Meiryo UI" panose="020B0604030504040204" pitchFamily="50" charset="-128"/>
              </a:defRPr>
            </a:lvl1pPr>
          </a:lstStyle>
          <a:p>
            <a:pPr lvl="0"/>
            <a:endParaRPr lang="ja-JP" altLang="en-US" noProof="0" dirty="0" smtClean="0"/>
          </a:p>
        </p:txBody>
      </p:sp>
    </p:spTree>
    <p:extLst>
      <p:ext uri="{BB962C8B-B14F-4D97-AF65-F5344CB8AC3E}">
        <p14:creationId xmlns:p14="http://schemas.microsoft.com/office/powerpoint/2010/main" val="277977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0" y="274638"/>
            <a:ext cx="6096000" cy="715962"/>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447800"/>
            <a:ext cx="8229600" cy="4800600"/>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185D9A0D-429A-401E-90B7-9BDCCADE1384}" type="slidenum">
              <a:rPr lang="ja-JP" altLang="en-US"/>
              <a:pPr>
                <a:defRPr/>
              </a:pPr>
              <a:t>‹#›</a:t>
            </a:fld>
            <a:endParaRPr lang="en-US" altLang="ja-JP"/>
          </a:p>
        </p:txBody>
      </p:sp>
    </p:spTree>
    <p:extLst>
      <p:ext uri="{BB962C8B-B14F-4D97-AF65-F5344CB8AC3E}">
        <p14:creationId xmlns:p14="http://schemas.microsoft.com/office/powerpoint/2010/main" val="137750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43700" y="274638"/>
            <a:ext cx="2095500" cy="5973762"/>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134100" cy="5973762"/>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113190BD-EE6C-4108-BF89-F2849B98A459}" type="slidenum">
              <a:rPr lang="ja-JP" altLang="en-US"/>
              <a:pPr>
                <a:defRPr/>
              </a:pPr>
              <a:t>‹#›</a:t>
            </a:fld>
            <a:endParaRPr lang="en-US" altLang="ja-JP"/>
          </a:p>
        </p:txBody>
      </p:sp>
    </p:spTree>
    <p:extLst>
      <p:ext uri="{BB962C8B-B14F-4D97-AF65-F5344CB8AC3E}">
        <p14:creationId xmlns:p14="http://schemas.microsoft.com/office/powerpoint/2010/main" val="2482699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0" y="274638"/>
            <a:ext cx="6096000" cy="715962"/>
          </a:xfrm>
          <a:prstGeom prst="rect">
            <a:avLst/>
          </a:prstGeo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457200" y="1447800"/>
            <a:ext cx="8229600" cy="4800600"/>
          </a:xfrm>
          <a:prstGeom prst="rect">
            <a:avLst/>
          </a:prstGeom>
        </p:spPr>
        <p:txBody>
          <a:bodyPr/>
          <a:lstStyle/>
          <a:p>
            <a:pPr lvl="0"/>
            <a:endParaRPr lang="ja-JP" altLang="en-US" noProof="0" dirty="0" smtClean="0"/>
          </a:p>
        </p:txBody>
      </p:sp>
      <p:sp>
        <p:nvSpPr>
          <p:cNvPr id="4"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78638B7-0227-4FD3-B7E5-55531E4F6DE7}" type="slidenum">
              <a:rPr lang="ja-JP" altLang="en-US"/>
              <a:pPr>
                <a:defRPr/>
              </a:pPr>
              <a:t>‹#›</a:t>
            </a:fld>
            <a:endParaRPr lang="en-US" altLang="ja-JP"/>
          </a:p>
        </p:txBody>
      </p:sp>
    </p:spTree>
    <p:extLst>
      <p:ext uri="{BB962C8B-B14F-4D97-AF65-F5344CB8AC3E}">
        <p14:creationId xmlns:p14="http://schemas.microsoft.com/office/powerpoint/2010/main" val="226575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0" y="274638"/>
            <a:ext cx="6096000" cy="715962"/>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1447800"/>
            <a:ext cx="8229600" cy="4800600"/>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dirty="0"/>
          </a:p>
        </p:txBody>
      </p:sp>
      <p:sp>
        <p:nvSpPr>
          <p:cNvPr id="5"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xfrm>
            <a:off x="6830888" y="6400800"/>
            <a:ext cx="2133600" cy="320675"/>
          </a:xfrm>
          <a:prstGeom prst="rect">
            <a:avLst/>
          </a:prstGeom>
          <a:ln/>
        </p:spPr>
        <p:txBody>
          <a:bodyPr/>
          <a:lstStyle>
            <a:lvl1pPr algn="r">
              <a:defRPr sz="1400">
                <a:solidFill>
                  <a:schemeClr val="bg1"/>
                </a:solidFill>
              </a:defRPr>
            </a:lvl1pPr>
          </a:lstStyle>
          <a:p>
            <a:pPr>
              <a:defRPr/>
            </a:pPr>
            <a:fld id="{9055A9F6-2883-42BB-8C9F-0E384F7E5FB2}" type="slidenum">
              <a:rPr lang="ja-JP" altLang="en-US" smtClean="0"/>
              <a:pPr>
                <a:defRPr/>
              </a:pPr>
              <a:t>‹#›</a:t>
            </a:fld>
            <a:endParaRPr lang="en-US" altLang="ja-JP"/>
          </a:p>
        </p:txBody>
      </p:sp>
    </p:spTree>
    <p:extLst>
      <p:ext uri="{BB962C8B-B14F-4D97-AF65-F5344CB8AC3E}">
        <p14:creationId xmlns:p14="http://schemas.microsoft.com/office/powerpoint/2010/main" val="36819852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F84D6D8B-A947-4087-938B-94DA4D7FA3A5}" type="slidenum">
              <a:rPr lang="ja-JP" altLang="en-US"/>
              <a:pPr>
                <a:defRPr/>
              </a:pPr>
              <a:t>‹#›</a:t>
            </a:fld>
            <a:endParaRPr lang="en-US" altLang="ja-JP"/>
          </a:p>
        </p:txBody>
      </p:sp>
    </p:spTree>
    <p:extLst>
      <p:ext uri="{BB962C8B-B14F-4D97-AF65-F5344CB8AC3E}">
        <p14:creationId xmlns:p14="http://schemas.microsoft.com/office/powerpoint/2010/main" val="279595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0" y="274638"/>
            <a:ext cx="6096000" cy="715962"/>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447800"/>
            <a:ext cx="40386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447800"/>
            <a:ext cx="40386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8F094DE1-AB02-4857-8F6F-ACA643E2D5B6}" type="slidenum">
              <a:rPr lang="ja-JP" altLang="en-US"/>
              <a:pPr>
                <a:defRPr/>
              </a:pPr>
              <a:t>‹#›</a:t>
            </a:fld>
            <a:endParaRPr lang="en-US" altLang="ja-JP"/>
          </a:p>
        </p:txBody>
      </p:sp>
    </p:spTree>
    <p:extLst>
      <p:ext uri="{BB962C8B-B14F-4D97-AF65-F5344CB8AC3E}">
        <p14:creationId xmlns:p14="http://schemas.microsoft.com/office/powerpoint/2010/main" val="251276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8"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9"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47F58C2-DA6C-4A51-9496-A51D7B64D5E8}" type="slidenum">
              <a:rPr lang="ja-JP" altLang="en-US"/>
              <a:pPr>
                <a:defRPr/>
              </a:pPr>
              <a:t>‹#›</a:t>
            </a:fld>
            <a:endParaRPr lang="en-US" altLang="ja-JP"/>
          </a:p>
        </p:txBody>
      </p:sp>
    </p:spTree>
    <p:extLst>
      <p:ext uri="{BB962C8B-B14F-4D97-AF65-F5344CB8AC3E}">
        <p14:creationId xmlns:p14="http://schemas.microsoft.com/office/powerpoint/2010/main" val="198583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0" y="274638"/>
            <a:ext cx="6096000" cy="715962"/>
          </a:xfrm>
          <a:prstGeom prst="rect">
            <a:avLst/>
          </a:prstGeom>
        </p:spPr>
        <p:txBody>
          <a:bodyPr/>
          <a:lstStyle/>
          <a:p>
            <a:r>
              <a:rPr lang="ja-JP" altLang="en-US" smtClean="0"/>
              <a:t>マスター タイトルの書式設定</a:t>
            </a:r>
            <a:endParaRPr lang="ja-JP" altLang="en-US"/>
          </a:p>
        </p:txBody>
      </p:sp>
      <p:sp>
        <p:nvSpPr>
          <p:cNvPr id="3"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4"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5"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6686CF63-A9FC-4873-ADBB-E88C53539F0E}" type="slidenum">
              <a:rPr lang="ja-JP" altLang="en-US"/>
              <a:pPr>
                <a:defRPr/>
              </a:pPr>
              <a:t>‹#›</a:t>
            </a:fld>
            <a:endParaRPr lang="en-US" altLang="ja-JP"/>
          </a:p>
        </p:txBody>
      </p:sp>
    </p:spTree>
    <p:extLst>
      <p:ext uri="{BB962C8B-B14F-4D97-AF65-F5344CB8AC3E}">
        <p14:creationId xmlns:p14="http://schemas.microsoft.com/office/powerpoint/2010/main" val="18707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3"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4"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093EDC21-96BE-4620-AB06-C859FC9BE965}" type="slidenum">
              <a:rPr lang="ja-JP" altLang="en-US"/>
              <a:pPr>
                <a:defRPr/>
              </a:pPr>
              <a:t>‹#›</a:t>
            </a:fld>
            <a:endParaRPr lang="en-US" altLang="ja-JP"/>
          </a:p>
        </p:txBody>
      </p:sp>
    </p:spTree>
    <p:extLst>
      <p:ext uri="{BB962C8B-B14F-4D97-AF65-F5344CB8AC3E}">
        <p14:creationId xmlns:p14="http://schemas.microsoft.com/office/powerpoint/2010/main" val="427912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F15531A2-7DEF-4848-BF6A-C3970DA53FC0}" type="slidenum">
              <a:rPr lang="ja-JP" altLang="en-US"/>
              <a:pPr>
                <a:defRPr/>
              </a:pPr>
              <a:t>‹#›</a:t>
            </a:fld>
            <a:endParaRPr lang="en-US" altLang="ja-JP"/>
          </a:p>
        </p:txBody>
      </p:sp>
    </p:spTree>
    <p:extLst>
      <p:ext uri="{BB962C8B-B14F-4D97-AF65-F5344CB8AC3E}">
        <p14:creationId xmlns:p14="http://schemas.microsoft.com/office/powerpoint/2010/main" val="234772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7"/>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B8FEB70D-B25D-4730-B538-41C9F98A90D9}" type="slidenum">
              <a:rPr lang="ja-JP" altLang="en-US"/>
              <a:pPr>
                <a:defRPr/>
              </a:pPr>
              <a:t>‹#›</a:t>
            </a:fld>
            <a:endParaRPr lang="en-US" altLang="ja-JP"/>
          </a:p>
        </p:txBody>
      </p:sp>
    </p:spTree>
    <p:extLst>
      <p:ext uri="{BB962C8B-B14F-4D97-AF65-F5344CB8AC3E}">
        <p14:creationId xmlns:p14="http://schemas.microsoft.com/office/powerpoint/2010/main" val="41198129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1" name="Rectangle 12"/>
          <p:cNvSpPr>
            <a:spLocks noChangeArrowheads="1"/>
          </p:cNvSpPr>
          <p:nvPr userDrawn="1"/>
        </p:nvSpPr>
        <p:spPr bwMode="gray">
          <a:xfrm flipV="1">
            <a:off x="0" y="6165850"/>
            <a:ext cx="9144000" cy="692150"/>
          </a:xfrm>
          <a:prstGeom prst="rect">
            <a:avLst/>
          </a:prstGeom>
          <a:solidFill>
            <a:srgbClr val="00002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endParaRPr lang="ja-JP" altLang="en-US" smtClean="0"/>
          </a:p>
        </p:txBody>
      </p:sp>
      <p:sp>
        <p:nvSpPr>
          <p:cNvPr id="12" name="Rectangle 12"/>
          <p:cNvSpPr>
            <a:spLocks noChangeArrowheads="1"/>
          </p:cNvSpPr>
          <p:nvPr userDrawn="1"/>
        </p:nvSpPr>
        <p:spPr bwMode="gray">
          <a:xfrm flipV="1">
            <a:off x="0" y="6146800"/>
            <a:ext cx="9144000" cy="17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endParaRPr lang="ja-JP" altLang="en-US" smtClean="0"/>
          </a:p>
        </p:txBody>
      </p:sp>
      <p:sp>
        <p:nvSpPr>
          <p:cNvPr id="13" name="Rectangle 5"/>
          <p:cNvSpPr>
            <a:spLocks noGrp="1" noChangeArrowheads="1"/>
          </p:cNvSpPr>
          <p:nvPr>
            <p:ph type="title"/>
          </p:nvPr>
        </p:nvSpPr>
        <p:spPr bwMode="white">
          <a:xfrm>
            <a:off x="468313" y="274638"/>
            <a:ext cx="82073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4" name="Rectangle 6"/>
          <p:cNvSpPr>
            <a:spLocks noGrp="1" noChangeArrowheads="1"/>
          </p:cNvSpPr>
          <p:nvPr>
            <p:ph type="body" idx="1"/>
          </p:nvPr>
        </p:nvSpPr>
        <p:spPr bwMode="auto">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5" name="テキスト ボックス 13"/>
          <p:cNvSpPr txBox="1">
            <a:spLocks noChangeArrowheads="1"/>
          </p:cNvSpPr>
          <p:nvPr userDrawn="1"/>
        </p:nvSpPr>
        <p:spPr bwMode="auto">
          <a:xfrm>
            <a:off x="6335713" y="6673850"/>
            <a:ext cx="280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ＭＳ Ｐゴシック" pitchFamily="50" charset="-128"/>
              </a:defRPr>
            </a:lvl1pPr>
            <a:lvl2pPr marL="742950" indent="-285750" eaLnBrk="0" hangingPunct="0">
              <a:defRPr>
                <a:solidFill>
                  <a:schemeClr val="tx1"/>
                </a:solidFill>
                <a:latin typeface="Verdana" pitchFamily="34" charset="0"/>
                <a:ea typeface="ＭＳ Ｐゴシック" pitchFamily="50" charset="-128"/>
              </a:defRPr>
            </a:lvl2pPr>
            <a:lvl3pPr marL="1143000" indent="-228600" eaLnBrk="0" hangingPunct="0">
              <a:defRPr>
                <a:solidFill>
                  <a:schemeClr val="tx1"/>
                </a:solidFill>
                <a:latin typeface="Verdana" pitchFamily="34" charset="0"/>
                <a:ea typeface="ＭＳ Ｐゴシック" pitchFamily="50" charset="-128"/>
              </a:defRPr>
            </a:lvl3pPr>
            <a:lvl4pPr marL="1600200" indent="-228600" eaLnBrk="0" hangingPunct="0">
              <a:defRPr>
                <a:solidFill>
                  <a:schemeClr val="tx1"/>
                </a:solidFill>
                <a:latin typeface="Verdana" pitchFamily="34" charset="0"/>
                <a:ea typeface="ＭＳ Ｐゴシック" pitchFamily="50" charset="-128"/>
              </a:defRPr>
            </a:lvl4pPr>
            <a:lvl5pPr marL="2057400" indent="-228600" eaLnBrk="0" hangingPunct="0">
              <a:defRPr>
                <a:solidFill>
                  <a:schemeClr val="tx1"/>
                </a:solidFill>
                <a:latin typeface="Verdana"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50" charset="-128"/>
              </a:defRPr>
            </a:lvl9pPr>
          </a:lstStyle>
          <a:p>
            <a:pPr eaLnBrk="1" hangingPunct="1">
              <a:defRPr/>
            </a:pPr>
            <a:r>
              <a:rPr lang="en-US" altLang="ja-JP" sz="600" smtClean="0">
                <a:solidFill>
                  <a:schemeClr val="bg1"/>
                </a:solidFill>
                <a:latin typeface="Meiryo UI" pitchFamily="50" charset="-128"/>
                <a:ea typeface="Meiryo UI" pitchFamily="50" charset="-128"/>
                <a:cs typeface="Meiryo UI" pitchFamily="50" charset="-128"/>
              </a:rPr>
              <a:t>Copyright(C) OUTSOURCING TECHNOLOGY Inc. All Rights Reserved.</a:t>
            </a:r>
            <a:endParaRPr kumimoji="1" lang="ja-JP" altLang="en-US" sz="600" smtClean="0">
              <a:solidFill>
                <a:schemeClr val="bg1"/>
              </a:solidFill>
              <a:latin typeface="Meiryo UI" pitchFamily="50" charset="-128"/>
              <a:ea typeface="Meiryo UI" pitchFamily="50" charset="-128"/>
              <a:cs typeface="Meiryo UI" pitchFamily="50" charset="-128"/>
            </a:endParaRPr>
          </a:p>
        </p:txBody>
      </p:sp>
      <p:pic>
        <p:nvPicPr>
          <p:cNvPr id="16" name="図 1"/>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805238" y="3257550"/>
            <a:ext cx="153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3"/>
          <p:cNvPicPr>
            <a:picLocks noChangeAspect="1"/>
          </p:cNvPicPr>
          <p:nvPr userDrawn="1"/>
        </p:nvPicPr>
        <p:blipFill>
          <a:blip r:embed="rId15" cstate="print">
            <a:clrChange>
              <a:clrFrom>
                <a:srgbClr val="0D0D0D"/>
              </a:clrFrom>
              <a:clrTo>
                <a:srgbClr val="0D0D0D">
                  <a:alpha val="0"/>
                </a:srgbClr>
              </a:clrTo>
            </a:clrChange>
            <a:extLst>
              <a:ext uri="{28A0092B-C50C-407E-A947-70E740481C1C}">
                <a14:useLocalDpi xmlns:a14="http://schemas.microsoft.com/office/drawing/2010/main" val="0"/>
              </a:ext>
            </a:extLst>
          </a:blip>
          <a:srcRect/>
          <a:stretch>
            <a:fillRect/>
          </a:stretch>
        </p:blipFill>
        <p:spPr bwMode="auto">
          <a:xfrm>
            <a:off x="4032250" y="6378575"/>
            <a:ext cx="14033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6"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sz="3200" b="1">
          <a:solidFill>
            <a:schemeClr val="bg1"/>
          </a:solidFill>
          <a:latin typeface="Meiryo UI" pitchFamily="50" charset="-128"/>
          <a:ea typeface="Meiryo UI" pitchFamily="50" charset="-128"/>
          <a:cs typeface="Meiryo UI" pitchFamily="50" charset="-128"/>
        </a:defRPr>
      </a:lvl2pPr>
      <a:lvl3pPr algn="l" rtl="0" eaLnBrk="0" fontAlgn="base" hangingPunct="0">
        <a:spcBef>
          <a:spcPct val="0"/>
        </a:spcBef>
        <a:spcAft>
          <a:spcPct val="0"/>
        </a:spcAft>
        <a:defRPr sz="3200" b="1">
          <a:solidFill>
            <a:schemeClr val="bg1"/>
          </a:solidFill>
          <a:latin typeface="Meiryo UI" pitchFamily="50" charset="-128"/>
          <a:ea typeface="Meiryo UI" pitchFamily="50" charset="-128"/>
          <a:cs typeface="Meiryo UI" pitchFamily="50" charset="-128"/>
        </a:defRPr>
      </a:lvl3pPr>
      <a:lvl4pPr algn="l" rtl="0" eaLnBrk="0" fontAlgn="base" hangingPunct="0">
        <a:spcBef>
          <a:spcPct val="0"/>
        </a:spcBef>
        <a:spcAft>
          <a:spcPct val="0"/>
        </a:spcAft>
        <a:defRPr sz="3200" b="1">
          <a:solidFill>
            <a:schemeClr val="bg1"/>
          </a:solidFill>
          <a:latin typeface="Meiryo UI" pitchFamily="50" charset="-128"/>
          <a:ea typeface="Meiryo UI" pitchFamily="50" charset="-128"/>
          <a:cs typeface="Meiryo UI" pitchFamily="50" charset="-128"/>
        </a:defRPr>
      </a:lvl4pPr>
      <a:lvl5pPr algn="l" rtl="0" eaLnBrk="0" fontAlgn="base" hangingPunct="0">
        <a:spcBef>
          <a:spcPct val="0"/>
        </a:spcBef>
        <a:spcAft>
          <a:spcPct val="0"/>
        </a:spcAft>
        <a:defRPr sz="3200" b="1">
          <a:solidFill>
            <a:schemeClr val="bg1"/>
          </a:solidFill>
          <a:latin typeface="Meiryo UI" pitchFamily="50" charset="-128"/>
          <a:ea typeface="Meiryo UI" pitchFamily="50" charset="-128"/>
          <a:cs typeface="Meiryo UI" pitchFamily="50" charset="-128"/>
        </a:defRPr>
      </a:lvl5pPr>
      <a:lvl6pPr marL="457200" algn="l" rtl="0" fontAlgn="base">
        <a:spcBef>
          <a:spcPct val="0"/>
        </a:spcBef>
        <a:spcAft>
          <a:spcPct val="0"/>
        </a:spcAft>
        <a:defRPr sz="3200" b="1">
          <a:solidFill>
            <a:schemeClr val="bg1"/>
          </a:solidFill>
          <a:latin typeface="HG丸ｺﾞｼｯｸM-PRO" pitchFamily="50" charset="-128"/>
          <a:ea typeface="HG丸ｺﾞｼｯｸM-PRO" pitchFamily="50" charset="-128"/>
        </a:defRPr>
      </a:lvl6pPr>
      <a:lvl7pPr marL="914400" algn="l" rtl="0" fontAlgn="base">
        <a:spcBef>
          <a:spcPct val="0"/>
        </a:spcBef>
        <a:spcAft>
          <a:spcPct val="0"/>
        </a:spcAft>
        <a:defRPr sz="3200" b="1">
          <a:solidFill>
            <a:schemeClr val="bg1"/>
          </a:solidFill>
          <a:latin typeface="HG丸ｺﾞｼｯｸM-PRO" pitchFamily="50" charset="-128"/>
          <a:ea typeface="HG丸ｺﾞｼｯｸM-PRO" pitchFamily="50" charset="-128"/>
        </a:defRPr>
      </a:lvl7pPr>
      <a:lvl8pPr marL="1371600" algn="l" rtl="0" fontAlgn="base">
        <a:spcBef>
          <a:spcPct val="0"/>
        </a:spcBef>
        <a:spcAft>
          <a:spcPct val="0"/>
        </a:spcAft>
        <a:defRPr sz="3200" b="1">
          <a:solidFill>
            <a:schemeClr val="bg1"/>
          </a:solidFill>
          <a:latin typeface="HG丸ｺﾞｼｯｸM-PRO" pitchFamily="50" charset="-128"/>
          <a:ea typeface="HG丸ｺﾞｼｯｸM-PRO" pitchFamily="50" charset="-128"/>
        </a:defRPr>
      </a:lvl8pPr>
      <a:lvl9pPr marL="1828800" algn="l" rtl="0" fontAlgn="base">
        <a:spcBef>
          <a:spcPct val="0"/>
        </a:spcBef>
        <a:spcAft>
          <a:spcPct val="0"/>
        </a:spcAft>
        <a:defRPr sz="3200" b="1">
          <a:solidFill>
            <a:schemeClr val="bg1"/>
          </a:solidFill>
          <a:latin typeface="HG丸ｺﾞｼｯｸM-PRO" pitchFamily="50" charset="-128"/>
          <a:ea typeface="HG丸ｺﾞｼｯｸM-PRO" pitchFamily="50" charset="-128"/>
        </a:defRPr>
      </a:lvl9pPr>
    </p:titleStyle>
    <p:bodyStyle>
      <a:lvl1pPr marL="342900" indent="-342900" algn="l" rtl="0" eaLnBrk="0" fontAlgn="base" hangingPunct="0">
        <a:spcBef>
          <a:spcPct val="20000"/>
        </a:spcBef>
        <a:spcAft>
          <a:spcPct val="0"/>
        </a:spcAft>
        <a:buClr>
          <a:schemeClr val="tx1"/>
        </a:buClr>
        <a:buFont typeface="Wingdings" pitchFamily="2" charset="2"/>
        <a:buChar char="n"/>
        <a:defRPr sz="2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0" fontAlgn="base" hangingPunct="0">
        <a:spcBef>
          <a:spcPct val="20000"/>
        </a:spcBef>
        <a:spcAft>
          <a:spcPct val="0"/>
        </a:spcAft>
        <a:buClr>
          <a:schemeClr val="tx1"/>
        </a:buClr>
        <a:buFont typeface="Wingdings" pitchFamily="2" charset="2"/>
        <a:buChar char="l"/>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rtl="0" eaLnBrk="0" fontAlgn="base" hangingPunct="0">
        <a:spcBef>
          <a:spcPct val="20000"/>
        </a:spcBef>
        <a:spcAft>
          <a:spcPct val="0"/>
        </a:spcAft>
        <a:buClr>
          <a:schemeClr val="tx1"/>
        </a:buClr>
        <a:buFont typeface="ＭＳ Ｐゴシック" pitchFamily="50" charset="-128"/>
        <a:buChar char="-"/>
        <a:defRPr sz="2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ea typeface="+mn-ea"/>
          <a:cs typeface="Meiryo UI" pitchFamily="50" charset="-128"/>
        </a:defRPr>
      </a:lvl5pPr>
      <a:lvl6pPr marL="25146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1</a:t>
            </a:fld>
            <a:endParaRPr lang="en-US" altLang="ja-JP" dirty="0"/>
          </a:p>
        </p:txBody>
      </p:sp>
      <p:sp>
        <p:nvSpPr>
          <p:cNvPr id="15" name="テキスト ボックス 14"/>
          <p:cNvSpPr txBox="1"/>
          <p:nvPr/>
        </p:nvSpPr>
        <p:spPr bwMode="auto">
          <a:xfrm>
            <a:off x="415664" y="1264642"/>
            <a:ext cx="8352928" cy="1569660"/>
          </a:xfrm>
          <a:prstGeom prst="rect">
            <a:avLst/>
          </a:prstGeom>
          <a:noFill/>
          <a:ln w="9525">
            <a:noFill/>
            <a:miter lim="800000"/>
            <a:headEnd/>
            <a:tailEnd/>
          </a:ln>
        </p:spPr>
        <p:txBody>
          <a:bodyPr vert="horz" wrap="square" rtlCol="0">
            <a:spAutoFit/>
          </a:bodyPr>
          <a:lstStyle/>
          <a:p>
            <a:pPr marL="0" marR="0" indent="0" algn="ctr"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やま</a:t>
            </a:r>
            <a:r>
              <a:rPr kumimoji="1" lang="ja-JP" altLang="en-US"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とうたは、人の心を種として、万の言の葉と</a:t>
            </a:r>
            <a:r>
              <a:rPr kumimoji="1" lang="ja-JP" altLang="en-US" sz="2400" kern="0" dirty="0" err="1">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ぞ</a:t>
            </a:r>
            <a:r>
              <a:rPr kumimoji="1" lang="ja-JP" altLang="en-US"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なれり</a:t>
            </a: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ける。</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r>
              <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が貴方の心を動かします！</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eaLnBrk="1" fontAlgn="auto" latinLnBrk="0" hangingPunct="1">
              <a:lnSpc>
                <a:spcPct val="100000"/>
              </a:lnSpc>
              <a:spcBef>
                <a:spcPts val="0"/>
              </a:spcBef>
              <a:spcAft>
                <a:spcPts val="0"/>
              </a:spcAft>
              <a:buClrTx/>
              <a:buSzTx/>
              <a:buFontTx/>
              <a:buNone/>
              <a:tabLst/>
            </a:pPr>
            <a:endParaRPr kumimoji="1" lang="en-US" altLang="ja-JP"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algn="ctr" eaLnBrk="1" fontAlgn="auto" hangingPunct="1">
              <a:spcBef>
                <a:spcPts val="0"/>
              </a:spcBef>
              <a:spcAft>
                <a:spcPts val="0"/>
              </a:spcAft>
            </a:pPr>
            <a:r>
              <a:rPr kumimoji="1" lang="ja-JP" altLang="en-US"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人工知能</a:t>
            </a:r>
            <a:r>
              <a:rPr kumimoji="1" lang="en-US" altLang="ja-JP"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397" y="3717032"/>
            <a:ext cx="2165461" cy="1739989"/>
          </a:xfrm>
          <a:prstGeom prst="rect">
            <a:avLst/>
          </a:prstGeom>
        </p:spPr>
      </p:pic>
    </p:spTree>
    <p:extLst>
      <p:ext uri="{BB962C8B-B14F-4D97-AF65-F5344CB8AC3E}">
        <p14:creationId xmlns:p14="http://schemas.microsoft.com/office/powerpoint/2010/main" val="2424832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1600" y="45212"/>
            <a:ext cx="7529091" cy="715962"/>
          </a:xfrm>
        </p:spPr>
        <p:txBody>
          <a:bodyPr/>
          <a:lstStyle/>
          <a:p>
            <a:pPr algn="ctr" eaLnBrk="1" hangingPunct="1">
              <a:defRPr/>
            </a:pPr>
            <a:r>
              <a:rPr lang="ja-JP" altLang="en-US" sz="2800" spc="400" dirty="0" smtClean="0">
                <a:solidFill>
                  <a:schemeClr val="tx1">
                    <a:lumMod val="50000"/>
                  </a:schemeClr>
                </a:solidFill>
              </a:rPr>
              <a:t>展示の目的</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2</a:t>
            </a:fld>
            <a:endParaRPr lang="en-US" altLang="ja-JP" dirty="0"/>
          </a:p>
        </p:txBody>
      </p:sp>
      <p:sp>
        <p:nvSpPr>
          <p:cNvPr id="15" name="テキスト ボックス 14"/>
          <p:cNvSpPr txBox="1"/>
          <p:nvPr/>
        </p:nvSpPr>
        <p:spPr bwMode="auto">
          <a:xfrm>
            <a:off x="251520" y="715962"/>
            <a:ext cx="8496944" cy="4154984"/>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■技術力の証明</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今回の商材はあくまでコグニティブシステム開発がメインであり</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表現方法として「タピア」と「ヴァーチャルロボット」を用意する。</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デバイスは問わず</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との精度の高いやり取りが可能であるという明示</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タピアの</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VML</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を使った表現を使い、</a:t>
            </a:r>
            <a:r>
              <a:rPr kumimoji="1" lang="en-US" altLang="ja-JP" sz="1400" kern="0" dirty="0" err="1"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IoT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の実証実験の提案に繋げ案件の幅を広げる。</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■シナリオ制作のアピール</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単純にランダムな単語の組み合わせで俳句を作る</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BOT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は多数あるが</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感情／風景に即した俳句を制作しあたかも人間の感情を読み取る</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のように見せる。</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所謂機械的な対話でなく自然にやり取りできるデザインとし</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OST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ならロボット／</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BOT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に依らずシナリオ制作に強みがあり、外注依頼も受けるというアピール</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■企画力の提示</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技術一つ一つのパーツを見せる他社とは違い今回は全ての機能を俳句ツールとして集約し</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かつ今後の展開にも繋がるプラットフォームを見せることで</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ただの請負ではなくゼロベースからの企画提案から</a:t>
            </a:r>
            <a:r>
              <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OST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は仕事を受けるコンサルであるアピール</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展示会では人工知能・</a:t>
            </a:r>
            <a:r>
              <a:rPr kumimoji="1" lang="en-US" altLang="ja-JP" sz="1400" kern="0" dirty="0" err="1"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IoT</a:t>
            </a:r>
            <a:r>
              <a:rPr kumimoji="1"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・シナリオ・企画のいずれかを主軸に絞ってニーズを探る</a:t>
            </a:r>
            <a:endParaRPr kumimoji="1"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03232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1600" y="45212"/>
            <a:ext cx="7529091" cy="715962"/>
          </a:xfrm>
        </p:spPr>
        <p:txBody>
          <a:bodyPr/>
          <a:lstStyle/>
          <a:p>
            <a:pPr algn="ctr" eaLnBrk="1" hangingPunct="1">
              <a:defRPr/>
            </a:pPr>
            <a:r>
              <a:rPr lang="ja-JP" altLang="en-US" sz="2800" spc="400" dirty="0" smtClean="0">
                <a:solidFill>
                  <a:schemeClr val="tx1">
                    <a:lumMod val="50000"/>
                  </a:schemeClr>
                </a:solidFill>
              </a:rPr>
              <a:t>利用イメージ</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3</a:t>
            </a:fld>
            <a:endParaRPr lang="en-US" altLang="ja-JP" dirty="0"/>
          </a:p>
        </p:txBody>
      </p:sp>
      <p:sp>
        <p:nvSpPr>
          <p:cNvPr id="15" name="テキスト ボックス 14"/>
          <p:cNvSpPr txBox="1"/>
          <p:nvPr/>
        </p:nvSpPr>
        <p:spPr bwMode="auto">
          <a:xfrm>
            <a:off x="251520" y="761174"/>
            <a:ext cx="7704856" cy="4278094"/>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■ランダム俳句制作</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教示データとして</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オープン環境に置かれている俳句を全てインプットの上</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季語／感嘆／時事／花鳥風月（特定名詞）</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等</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をグルーピングの上</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それら</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をランダムに組み合わせる。</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（ゆくゆくは学習させてその場の雰囲気に即したものを制作したい）</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また物体認証を使い、</a:t>
            </a:r>
            <a:r>
              <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が見せられた物を元に即興で俳句</a:t>
            </a: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など</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を制作することも可能</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959329"/>
            <a:ext cx="3932485" cy="2621657"/>
          </a:xfrm>
          <a:prstGeom prst="rect">
            <a:avLst/>
          </a:prstGeom>
        </p:spPr>
      </p:pic>
    </p:spTree>
    <p:extLst>
      <p:ext uri="{BB962C8B-B14F-4D97-AF65-F5344CB8AC3E}">
        <p14:creationId xmlns:p14="http://schemas.microsoft.com/office/powerpoint/2010/main" val="3874826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1600" y="45212"/>
            <a:ext cx="7529091" cy="715962"/>
          </a:xfrm>
        </p:spPr>
        <p:txBody>
          <a:bodyPr/>
          <a:lstStyle/>
          <a:p>
            <a:pPr algn="ctr" eaLnBrk="1" hangingPunct="1">
              <a:defRPr/>
            </a:pPr>
            <a:r>
              <a:rPr lang="ja-JP" altLang="en-US" sz="2800" spc="400" dirty="0" smtClean="0">
                <a:solidFill>
                  <a:schemeClr val="tx1">
                    <a:lumMod val="50000"/>
                  </a:schemeClr>
                </a:solidFill>
              </a:rPr>
              <a:t>利用イメージ</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4</a:t>
            </a:fld>
            <a:endParaRPr lang="en-US" altLang="ja-JP" dirty="0"/>
          </a:p>
        </p:txBody>
      </p:sp>
      <p:sp>
        <p:nvSpPr>
          <p:cNvPr id="15" name="テキスト ボックス 14"/>
          <p:cNvSpPr txBox="1"/>
          <p:nvPr/>
        </p:nvSpPr>
        <p:spPr bwMode="auto">
          <a:xfrm>
            <a:off x="251520" y="761174"/>
            <a:ext cx="7704856" cy="3724096"/>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■俳句評論機能</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に俳句を喋りかけた後</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（喋った後に画面入力で文字修正前提）</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・季語の有無の判定</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・過去</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に類似</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俳句がなかったかの</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検索</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・使われた季語と類似の季語紹介（辞書機能）</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等を行う他。</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喋りかけた</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元</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に</a:t>
            </a:r>
            <a:r>
              <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が即興で返歌を作れるようにしたい。</a:t>
            </a: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050" y="908720"/>
            <a:ext cx="3495675" cy="2390775"/>
          </a:xfrm>
          <a:prstGeom prst="rect">
            <a:avLst/>
          </a:prstGeom>
        </p:spPr>
      </p:pic>
    </p:spTree>
    <p:extLst>
      <p:ext uri="{BB962C8B-B14F-4D97-AF65-F5344CB8AC3E}">
        <p14:creationId xmlns:p14="http://schemas.microsoft.com/office/powerpoint/2010/main" val="3843940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1600" y="45212"/>
            <a:ext cx="7529091" cy="715962"/>
          </a:xfrm>
        </p:spPr>
        <p:txBody>
          <a:bodyPr/>
          <a:lstStyle/>
          <a:p>
            <a:pPr algn="ctr" eaLnBrk="1" hangingPunct="1">
              <a:defRPr/>
            </a:pPr>
            <a:r>
              <a:rPr lang="ja-JP" altLang="en-US" sz="2800" spc="400" dirty="0" smtClean="0">
                <a:solidFill>
                  <a:schemeClr val="tx1">
                    <a:lumMod val="50000"/>
                  </a:schemeClr>
                </a:solidFill>
              </a:rPr>
              <a:t>利用イメージ</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5</a:t>
            </a:fld>
            <a:endParaRPr lang="en-US" altLang="ja-JP" dirty="0"/>
          </a:p>
        </p:txBody>
      </p:sp>
      <p:sp>
        <p:nvSpPr>
          <p:cNvPr id="15" name="テキスト ボックス 14"/>
          <p:cNvSpPr txBox="1"/>
          <p:nvPr/>
        </p:nvSpPr>
        <p:spPr bwMode="auto">
          <a:xfrm>
            <a:off x="251520" y="761174"/>
            <a:ext cx="7704856" cy="5386090"/>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■俳句コンテスト機能</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俳句の投稿プラットフォームサイトを標準搭載</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プラットフォームでは</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前述</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の評論機能で入力された画面から</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直接</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投稿が</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可能。</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・テーマの提供（画像・動画両方可）</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・それぞれの句に関していい</a:t>
            </a:r>
            <a:r>
              <a:rPr kumimoji="1" lang="ja-JP" altLang="en-US" kern="0" dirty="0" err="1"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ね</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ボタン</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・優秀賞の設定</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等が出来る管理画面（こちらはブラウザ）もセットでご提供。</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テーマを店の商品／観光スポット／高齢者施設の風景写真を使うことによって</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商品キャンペーン、俳句ツアー企画、高齢者の外出啓発等</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様々</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な効果を産むタイアップが可能です。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創作</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活動という受動ではない能動行為を絡ませる事は効果値を倍増させます。</a:t>
            </a: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959329"/>
            <a:ext cx="3932485" cy="262165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1513397"/>
            <a:ext cx="1632437" cy="1224328"/>
          </a:xfrm>
          <a:prstGeom prst="rect">
            <a:avLst/>
          </a:prstGeom>
        </p:spPr>
      </p:pic>
    </p:spTree>
    <p:extLst>
      <p:ext uri="{BB962C8B-B14F-4D97-AF65-F5344CB8AC3E}">
        <p14:creationId xmlns:p14="http://schemas.microsoft.com/office/powerpoint/2010/main" val="302939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1600" y="45212"/>
            <a:ext cx="7529091" cy="715962"/>
          </a:xfrm>
        </p:spPr>
        <p:txBody>
          <a:bodyPr/>
          <a:lstStyle/>
          <a:p>
            <a:pPr algn="ctr" eaLnBrk="1" hangingPunct="1">
              <a:defRPr/>
            </a:pPr>
            <a:r>
              <a:rPr lang="ja-JP" altLang="en-US" sz="2800" spc="400" dirty="0" smtClean="0">
                <a:solidFill>
                  <a:schemeClr val="tx1">
                    <a:lumMod val="50000"/>
                  </a:schemeClr>
                </a:solidFill>
              </a:rPr>
              <a:t>利用イメージ</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6</a:t>
            </a:fld>
            <a:endParaRPr lang="en-US" altLang="ja-JP" dirty="0"/>
          </a:p>
        </p:txBody>
      </p:sp>
      <p:sp>
        <p:nvSpPr>
          <p:cNvPr id="15" name="テキスト ボックス 14"/>
          <p:cNvSpPr txBox="1"/>
          <p:nvPr/>
        </p:nvSpPr>
        <p:spPr bwMode="auto">
          <a:xfrm>
            <a:off x="251520" y="761174"/>
            <a:ext cx="7704856" cy="3877985"/>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■偶然俳句</a:t>
            </a:r>
            <a:r>
              <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都々逸</a:t>
            </a:r>
            <a:r>
              <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bot</a:t>
            </a:r>
          </a:p>
          <a:p>
            <a:pPr marL="0" marR="0" indent="0" defTabSz="914400" eaLnBrk="1" fontAlgn="auto" latinLnBrk="0" hangingPunct="1">
              <a:lnSpc>
                <a:spcPct val="100000"/>
              </a:lnSpc>
              <a:spcBef>
                <a:spcPts val="0"/>
              </a:spcBef>
              <a:spcAft>
                <a:spcPts val="0"/>
              </a:spcAft>
              <a:buClrTx/>
              <a:buSzTx/>
              <a:buFontTx/>
              <a:buNone/>
              <a:tabLst/>
            </a:pP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eaLnBrk="1" fontAlgn="auto" hangingPunct="1">
              <a:spcBef>
                <a:spcPts val="0"/>
              </a:spcBef>
              <a:spcAft>
                <a:spcPts val="0"/>
              </a:spcAft>
            </a:pPr>
            <a:r>
              <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https://togetter.com/li/792387</a:t>
            </a: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日常の様々な所に俳句は潜んでいます。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がその隠れた俳句を拾って来ることによって</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会社内のミーティングや、カレシカノジョの喧嘩の場でさえ句会の場へと早変わりします。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俳句という</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考える</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敷居が高いように感じますが</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日常</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から突如</a:t>
            </a:r>
            <a:r>
              <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拾ってくることによって</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日々の</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生活の中に「俳句を考える契機」というフックを持つことが可能です。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823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764" y="0"/>
            <a:ext cx="7529091" cy="715962"/>
          </a:xfrm>
        </p:spPr>
        <p:txBody>
          <a:bodyPr/>
          <a:lstStyle/>
          <a:p>
            <a:pPr eaLnBrk="1" hangingPunct="1">
              <a:defRPr/>
            </a:pPr>
            <a:r>
              <a:rPr lang="ja-JP" altLang="en-US" sz="2800" spc="400" dirty="0">
                <a:solidFill>
                  <a:schemeClr val="tx1">
                    <a:lumMod val="50000"/>
                  </a:schemeClr>
                </a:solidFill>
              </a:rPr>
              <a:t>　</a:t>
            </a:r>
            <a:r>
              <a:rPr lang="ja-JP" altLang="en-US" sz="2800" spc="400" dirty="0" smtClean="0">
                <a:solidFill>
                  <a:schemeClr val="tx1">
                    <a:lumMod val="50000"/>
                  </a:schemeClr>
                </a:solidFill>
              </a:rPr>
              <a:t>顧客ターゲット</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7</a:t>
            </a:fld>
            <a:endParaRPr lang="en-US" altLang="ja-JP" dirty="0"/>
          </a:p>
        </p:txBody>
      </p:sp>
      <p:sp>
        <p:nvSpPr>
          <p:cNvPr id="15" name="テキスト ボックス 14"/>
          <p:cNvSpPr txBox="1"/>
          <p:nvPr/>
        </p:nvSpPr>
        <p:spPr bwMode="auto">
          <a:xfrm>
            <a:off x="251520" y="715962"/>
            <a:ext cx="8496944" cy="4893647"/>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■高齢者施設</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外出活動の啓発・コンテスト開催による創作意欲啓発</a:t>
            </a:r>
            <a:endParaRPr kumimoji="1" lang="en-US" altLang="ja-JP"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また写真に関してカメラを使ってモチーフを探すなど</a:t>
            </a:r>
            <a:endParaRPr kumimoji="1" lang="en-US" altLang="ja-JP"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0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購買意欲</a:t>
            </a:r>
            <a:r>
              <a:rPr kumimoji="1" lang="ja-JP" altLang="en-US"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sz="20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啓発に</a:t>
            </a:r>
            <a:r>
              <a:rPr kumimoji="1" lang="ja-JP" altLang="en-US"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も繋がります　</a:t>
            </a:r>
            <a:endParaRPr kumimoji="1" lang="en-US" altLang="ja-JP" sz="20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■旅行代理店</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店内において各地域の写真を元に</a:t>
            </a:r>
            <a:r>
              <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が俳句を読んでくれます。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英語など</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対応</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も</a:t>
            </a:r>
            <a:r>
              <a:rPr kumimoji="1" lang="ja-JP" altLang="en-US"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将来的に</a:t>
            </a:r>
            <a:r>
              <a:rPr kumimoji="1" lang="ja-JP" altLang="en-US"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は考えられます。</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Tapia</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と行く吟行ツアー！等いかがでしょうか</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■小売店</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店内にて商品案内を絡めた俳句を詠み上げます。</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こちら</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は正直な所人力を絡める事も多いかと思いますが</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ただ</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の商品案内やサイネージではなく</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全て</a:t>
            </a: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に因る</a:t>
            </a: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商品</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案内</a:t>
            </a: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というの</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もかなりインパクトがあり</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コンテスト</a:t>
            </a:r>
            <a:r>
              <a:rPr kumimoji="1" lang="ja-JP" altLang="en-US" sz="16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機能</a:t>
            </a:r>
            <a:r>
              <a:rPr kumimoji="1" lang="ja-JP" altLang="en-US"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を使えば簡単にちょっとしたコンペ等も可能です。</a:t>
            </a: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16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7701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764" y="0"/>
            <a:ext cx="7529091" cy="715962"/>
          </a:xfrm>
        </p:spPr>
        <p:txBody>
          <a:bodyPr/>
          <a:lstStyle/>
          <a:p>
            <a:pPr eaLnBrk="1" hangingPunct="1">
              <a:defRPr/>
            </a:pPr>
            <a:r>
              <a:rPr lang="ja-JP" altLang="en-US" sz="2800" spc="400" dirty="0">
                <a:solidFill>
                  <a:schemeClr val="tx1">
                    <a:lumMod val="50000"/>
                  </a:schemeClr>
                </a:solidFill>
              </a:rPr>
              <a:t>　</a:t>
            </a:r>
            <a:r>
              <a:rPr lang="ja-JP" altLang="en-US" sz="2800" spc="400" dirty="0" smtClean="0">
                <a:solidFill>
                  <a:schemeClr val="tx1">
                    <a:lumMod val="50000"/>
                  </a:schemeClr>
                </a:solidFill>
              </a:rPr>
              <a:t>本商品の目的</a:t>
            </a:r>
          </a:p>
        </p:txBody>
      </p:sp>
      <p:sp>
        <p:nvSpPr>
          <p:cNvPr id="8" name="スライド番号プレースホルダ 7"/>
          <p:cNvSpPr>
            <a:spLocks noGrp="1"/>
          </p:cNvSpPr>
          <p:nvPr>
            <p:ph type="sldNum" sz="quarter" idx="12"/>
          </p:nvPr>
        </p:nvSpPr>
        <p:spPr/>
        <p:txBody>
          <a:bodyPr/>
          <a:lstStyle/>
          <a:p>
            <a:pPr>
              <a:defRPr/>
            </a:pPr>
            <a:fld id="{9055A9F6-2883-42BB-8C9F-0E384F7E5FB2}" type="slidenum">
              <a:rPr lang="ja-JP" altLang="en-US" smtClean="0"/>
              <a:pPr>
                <a:defRPr/>
              </a:pPr>
              <a:t>8</a:t>
            </a:fld>
            <a:endParaRPr lang="en-US" altLang="ja-JP" dirty="0"/>
          </a:p>
        </p:txBody>
      </p:sp>
      <p:sp>
        <p:nvSpPr>
          <p:cNvPr id="15" name="テキスト ボックス 14"/>
          <p:cNvSpPr txBox="1"/>
          <p:nvPr/>
        </p:nvSpPr>
        <p:spPr bwMode="auto">
          <a:xfrm>
            <a:off x="251520" y="715962"/>
            <a:ext cx="8496944" cy="1938992"/>
          </a:xfrm>
          <a:prstGeom prst="rect">
            <a:avLst/>
          </a:prstGeom>
          <a:noFill/>
          <a:ln w="9525">
            <a:noFill/>
            <a:miter lim="800000"/>
            <a:headEnd/>
            <a:tailEnd/>
          </a:ln>
        </p:spPr>
        <p:txBody>
          <a:bodyPr vert="horz" wrap="square" rtlCol="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俳句</a:t>
            </a:r>
            <a:r>
              <a:rPr kumimoji="1" lang="ja-JP" altLang="en-US"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もっと身近に。</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高齢者とロボットとの関わり方の提案</a:t>
            </a:r>
            <a:endParaRPr kumimoji="1" lang="en-US" altLang="ja-JP"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endParaRPr kumimoji="1" lang="en-US" altLang="ja-JP" sz="2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eaLnBrk="1" fontAlgn="auto" latinLnBrk="0" hangingPunct="1">
              <a:lnSpc>
                <a:spcPct val="100000"/>
              </a:lnSpc>
              <a:spcBef>
                <a:spcPts val="0"/>
              </a:spcBef>
              <a:spcAft>
                <a:spcPts val="0"/>
              </a:spcAft>
              <a:buClrTx/>
              <a:buSzTx/>
              <a:buFontTx/>
              <a:buNone/>
              <a:tabLst/>
            </a:pPr>
            <a:r>
              <a:rPr kumimoji="1" lang="ja-JP" altLang="en-US" sz="2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福祉・創作に繋がる活動を絡める</a:t>
            </a:r>
            <a:endParaRPr kumimoji="1" lang="en-US" altLang="ja-JP"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36805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016TGp">
  <a:themeElements>
    <a:clrScheme name="F016TGp 3">
      <a:dk1>
        <a:srgbClr val="333333"/>
      </a:dk1>
      <a:lt1>
        <a:srgbClr val="FFFFFF"/>
      </a:lt1>
      <a:dk2>
        <a:srgbClr val="FFFFFF"/>
      </a:dk2>
      <a:lt2>
        <a:srgbClr val="B2B2B2"/>
      </a:lt2>
      <a:accent1>
        <a:srgbClr val="1C40B2"/>
      </a:accent1>
      <a:accent2>
        <a:srgbClr val="E14A21"/>
      </a:accent2>
      <a:accent3>
        <a:srgbClr val="FFFFFF"/>
      </a:accent3>
      <a:accent4>
        <a:srgbClr val="2A2A2A"/>
      </a:accent4>
      <a:accent5>
        <a:srgbClr val="ABAFD5"/>
      </a:accent5>
      <a:accent6>
        <a:srgbClr val="CC421D"/>
      </a:accent6>
      <a:hlink>
        <a:srgbClr val="3392E9"/>
      </a:hlink>
      <a:folHlink>
        <a:srgbClr val="6544CE"/>
      </a:folHlink>
    </a:clrScheme>
    <a:fontScheme name="F016TGp">
      <a:majorFont>
        <a:latin typeface="HG丸ｺﾞｼｯｸM-PRO"/>
        <a:ea typeface="HG丸ｺﾞｼｯｸM-PRO"/>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Verdana" pitchFamily="34" charset="0"/>
          </a:defRPr>
        </a:defPPr>
      </a:lstStyle>
    </a:spDef>
    <a:lnDef>
      <a:spPr>
        <a:noFill/>
        <a:ln w="6350" cap="rnd" cmpd="sng" algn="ctr">
          <a:solidFill>
            <a:srgbClr val="4E67C8">
              <a:shade val="95000"/>
              <a:satMod val="105000"/>
            </a:srgbClr>
          </a:solidFill>
          <a:prstDash val="solid"/>
        </a:ln>
        <a:effectLst/>
      </a:spPr>
      <a:bodyPr/>
      <a:lstStyle/>
    </a:lnDef>
    <a:txDef>
      <a:spPr bwMode="auto">
        <a:noFill/>
        <a:ln w="9525">
          <a:noFill/>
          <a:miter lim="800000"/>
          <a:headEnd/>
          <a:tailEnd/>
        </a:ln>
      </a:spPr>
      <a:bodyPr vert="horz" wrap="square" rtlCol="0">
        <a:spAutoFit/>
      </a:bodyPr>
      <a:lstStyle>
        <a:defPPr marL="0" marR="0" indent="0" defTabSz="914400" eaLnBrk="1" fontAlgn="auto" latinLnBrk="0" hangingPunct="1">
          <a:lnSpc>
            <a:spcPct val="100000"/>
          </a:lnSpc>
          <a:spcBef>
            <a:spcPts val="0"/>
          </a:spcBef>
          <a:spcAft>
            <a:spcPts val="0"/>
          </a:spcAft>
          <a:buClrTx/>
          <a:buSzTx/>
          <a:buFontTx/>
          <a:buNone/>
          <a:tabLst/>
          <a:defRPr kumimoji="1"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F016TGp 1">
        <a:dk1>
          <a:srgbClr val="4D4D4D"/>
        </a:dk1>
        <a:lt1>
          <a:srgbClr val="FFFFFF"/>
        </a:lt1>
        <a:dk2>
          <a:srgbClr val="FFFFFF"/>
        </a:dk2>
        <a:lt2>
          <a:srgbClr val="B2B2B2"/>
        </a:lt2>
        <a:accent1>
          <a:srgbClr val="058089"/>
        </a:accent1>
        <a:accent2>
          <a:srgbClr val="99CC00"/>
        </a:accent2>
        <a:accent3>
          <a:srgbClr val="FFFFFF"/>
        </a:accent3>
        <a:accent4>
          <a:srgbClr val="404040"/>
        </a:accent4>
        <a:accent5>
          <a:srgbClr val="AAC0C4"/>
        </a:accent5>
        <a:accent6>
          <a:srgbClr val="8AB900"/>
        </a:accent6>
        <a:hlink>
          <a:srgbClr val="3194CB"/>
        </a:hlink>
        <a:folHlink>
          <a:srgbClr val="B55813"/>
        </a:folHlink>
      </a:clrScheme>
      <a:clrMap bg1="lt1" tx1="dk1" bg2="lt2" tx2="dk2" accent1="accent1" accent2="accent2" accent3="accent3" accent4="accent4" accent5="accent5" accent6="accent6" hlink="hlink" folHlink="folHlink"/>
    </a:extraClrScheme>
    <a:extraClrScheme>
      <a:clrScheme name="F016TGp 2">
        <a:dk1>
          <a:srgbClr val="333333"/>
        </a:dk1>
        <a:lt1>
          <a:srgbClr val="FFFFFF"/>
        </a:lt1>
        <a:dk2>
          <a:srgbClr val="FFFFFF"/>
        </a:dk2>
        <a:lt2>
          <a:srgbClr val="B2B2B2"/>
        </a:lt2>
        <a:accent1>
          <a:srgbClr val="2C8EC4"/>
        </a:accent1>
        <a:accent2>
          <a:srgbClr val="CFBE6B"/>
        </a:accent2>
        <a:accent3>
          <a:srgbClr val="FFFFFF"/>
        </a:accent3>
        <a:accent4>
          <a:srgbClr val="2A2A2A"/>
        </a:accent4>
        <a:accent5>
          <a:srgbClr val="ACC6DE"/>
        </a:accent5>
        <a:accent6>
          <a:srgbClr val="BBAC60"/>
        </a:accent6>
        <a:hlink>
          <a:srgbClr val="D98445"/>
        </a:hlink>
        <a:folHlink>
          <a:srgbClr val="8A712A"/>
        </a:folHlink>
      </a:clrScheme>
      <a:clrMap bg1="lt1" tx1="dk1" bg2="lt2" tx2="dk2" accent1="accent1" accent2="accent2" accent3="accent3" accent4="accent4" accent5="accent5" accent6="accent6" hlink="hlink" folHlink="folHlink"/>
    </a:extraClrScheme>
    <a:extraClrScheme>
      <a:clrScheme name="F016TGp 3">
        <a:dk1>
          <a:srgbClr val="333333"/>
        </a:dk1>
        <a:lt1>
          <a:srgbClr val="FFFFFF"/>
        </a:lt1>
        <a:dk2>
          <a:srgbClr val="FFFFFF"/>
        </a:dk2>
        <a:lt2>
          <a:srgbClr val="B2B2B2"/>
        </a:lt2>
        <a:accent1>
          <a:srgbClr val="1C40B2"/>
        </a:accent1>
        <a:accent2>
          <a:srgbClr val="E14A21"/>
        </a:accent2>
        <a:accent3>
          <a:srgbClr val="FFFFFF"/>
        </a:accent3>
        <a:accent4>
          <a:srgbClr val="2A2A2A"/>
        </a:accent4>
        <a:accent5>
          <a:srgbClr val="ABAFD5"/>
        </a:accent5>
        <a:accent6>
          <a:srgbClr val="CC421D"/>
        </a:accent6>
        <a:hlink>
          <a:srgbClr val="3392E9"/>
        </a:hlink>
        <a:folHlink>
          <a:srgbClr val="6544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21537</TotalTime>
  <Words>712</Words>
  <Application>Microsoft Macintosh PowerPoint</Application>
  <PresentationFormat>画面に合わせる (4:3)</PresentationFormat>
  <Paragraphs>117</Paragraphs>
  <Slides>8</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HG丸ｺﾞｼｯｸM-PRO</vt:lpstr>
      <vt:lpstr>Meiryo UI</vt:lpstr>
      <vt:lpstr>ＭＳ Ｐゴシック</vt:lpstr>
      <vt:lpstr>Verdana</vt:lpstr>
      <vt:lpstr>Wingdings</vt:lpstr>
      <vt:lpstr>Arial</vt:lpstr>
      <vt:lpstr>F016TGp</vt:lpstr>
      <vt:lpstr>PowerPoint プレゼンテーション</vt:lpstr>
      <vt:lpstr>展示の目的</vt:lpstr>
      <vt:lpstr>利用イメージ</vt:lpstr>
      <vt:lpstr>利用イメージ</vt:lpstr>
      <vt:lpstr>利用イメージ</vt:lpstr>
      <vt:lpstr>利用イメージ</vt:lpstr>
      <vt:lpstr>　顧客ターゲット</vt:lpstr>
      <vt:lpstr>　本商品の目的</vt:lpstr>
    </vt:vector>
  </TitlesOfParts>
  <Company>聖翔株式会社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os000331</dc:creator>
  <cp:lastModifiedBy>tkyk0520ossc@gmail.com</cp:lastModifiedBy>
  <cp:revision>628</cp:revision>
  <cp:lastPrinted>2016-12-10T14:38:26Z</cp:lastPrinted>
  <dcterms:created xsi:type="dcterms:W3CDTF">2012-05-08T00:36:20Z</dcterms:created>
  <dcterms:modified xsi:type="dcterms:W3CDTF">2017-05-23T11:53:41Z</dcterms:modified>
</cp:coreProperties>
</file>