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wdp" ContentType="image/vnd.ms-photo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4" r:id="rId2"/>
    <p:sldId id="275" r:id="rId3"/>
    <p:sldId id="276" r:id="rId4"/>
    <p:sldId id="277" r:id="rId5"/>
    <p:sldId id="284" r:id="rId6"/>
    <p:sldId id="285" r:id="rId7"/>
    <p:sldId id="278" r:id="rId8"/>
    <p:sldId id="279" r:id="rId9"/>
    <p:sldId id="280" r:id="rId10"/>
    <p:sldId id="281" r:id="rId11"/>
    <p:sldId id="282" r:id="rId12"/>
    <p:sldId id="283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60"/>
  </p:normalViewPr>
  <p:slideViewPr>
    <p:cSldViewPr showGuides="1">
      <p:cViewPr varScale="1">
        <p:scale>
          <a:sx n="131" d="100"/>
          <a:sy n="131" d="100"/>
        </p:scale>
        <p:origin x="16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38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684C7-6796-4828-B6B9-6966A67D912E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24A52-D74C-4ECF-874A-CB1BF9ED3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3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BAC69-10F7-4A9A-9FE4-037F334884A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012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876-9F0A-4D2C-910A-6552418158ED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17E3-6D2B-4411-BDE4-3E9AA9F794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285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876-9F0A-4D2C-910A-6552418158ED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17E3-6D2B-4411-BDE4-3E9AA9F794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48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876-9F0A-4D2C-910A-6552418158ED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17E3-6D2B-4411-BDE4-3E9AA9F794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853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876-9F0A-4D2C-910A-6552418158ED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17E3-6D2B-4411-BDE4-3E9AA9F794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04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876-9F0A-4D2C-910A-6552418158ED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17E3-6D2B-4411-BDE4-3E9AA9F794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53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876-9F0A-4D2C-910A-6552418158ED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17E3-6D2B-4411-BDE4-3E9AA9F794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9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876-9F0A-4D2C-910A-6552418158ED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17E3-6D2B-4411-BDE4-3E9AA9F794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715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876-9F0A-4D2C-910A-6552418158ED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17E3-6D2B-4411-BDE4-3E9AA9F794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8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876-9F0A-4D2C-910A-6552418158ED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17E3-6D2B-4411-BDE4-3E9AA9F794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876-9F0A-4D2C-910A-6552418158ED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17E3-6D2B-4411-BDE4-3E9AA9F794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89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7876-9F0A-4D2C-910A-6552418158ED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17E3-6D2B-4411-BDE4-3E9AA9F794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25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A7876-9F0A-4D2C-910A-6552418158ED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D17E3-6D2B-4411-BDE4-3E9AA9F794F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Picture 2" descr="formatJM0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709"/>
          <a:stretch>
            <a:fillRect/>
          </a:stretch>
        </p:blipFill>
        <p:spPr bwMode="auto">
          <a:xfrm>
            <a:off x="0" y="-1588"/>
            <a:ext cx="9144000" cy="62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テキスト ボックス 7"/>
          <p:cNvSpPr txBox="1"/>
          <p:nvPr userDrawn="1"/>
        </p:nvSpPr>
        <p:spPr>
          <a:xfrm>
            <a:off x="6519633" y="0"/>
            <a:ext cx="260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Honda</a:t>
            </a:r>
            <a:r>
              <a:rPr kumimoji="1" lang="ja-JP" altLang="en-US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en-US" altLang="ja-JP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Confidential</a:t>
            </a:r>
            <a:endParaRPr kumimoji="1" lang="ja-JP" altLang="en-US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345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suzuki.co.jp/car/lapin/" TargetMode="External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microsoft.com/office/2007/relationships/hdphoto" Target="../media/hdphoto4.wdp"/><Relationship Id="rId15" Type="http://schemas.openxmlformats.org/officeDocument/2006/relationships/image" Target="../media/image27.jpe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google.co.jp/url?sa=i&amp;rct=j&amp;q=&amp;esrc=s&amp;source=images&amp;cd=&amp;cad=rja&amp;uact=8&amp;ved=0ahUKEwi84uf5kZXVAhXHxFQKHQDKDbUQjRwIBw&amp;url=http://iphone.f-tools.net/Car-Navi/Yahoo-Car-Nav.html&amp;psig=AFQjCNHcfWYBJkTsPTu0AeL5-tyHWnPoqA&amp;ust=1500546587547511" TargetMode="Externa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microsoft.com/office/2007/relationships/hdphoto" Target="../media/hdphoto2.wdp"/><Relationship Id="rId6" Type="http://schemas.openxmlformats.org/officeDocument/2006/relationships/hyperlink" Target="http://www.google.co.jp/url?sa=i&amp;rct=j&amp;q=&amp;esrc=s&amp;source=images&amp;cd=&amp;cad=rja&amp;uact=8&amp;ved=0ahUKEwi5kuL1lJXVAhUHslQKHV8TCcMQjRwIBw&amp;url=http://www.honda.co.jp/auto-archive/n-one/2015/webcatalog/interior/&amp;psig=AFQjCNFW1LR_LWF-GlelJ4nsRc4BFZ6L6w&amp;ust=1500547415471978" TargetMode="External"/><Relationship Id="rId7" Type="http://schemas.openxmlformats.org/officeDocument/2006/relationships/image" Target="../media/image24.jpeg"/><Relationship Id="rId8" Type="http://schemas.openxmlformats.org/officeDocument/2006/relationships/hyperlink" Target="https://www.google.co.jp/url?sa=i&amp;rct=j&amp;q=&amp;esrc=s&amp;source=images&amp;cd=&amp;cad=rja&amp;uact=8&amp;ved=0ahUKEwjPzKr9mJXVAhUIrlQKHZpGDpUQjRwIBw&amp;url=https://www.kurumaerabi.com/test_drive/info/103190/&amp;psig=AFQjCNHC1iNDQnKrrujMejOYJEtviI-Z5A&amp;ust=1500548450888501" TargetMode="External"/><Relationship Id="rId9" Type="http://schemas.openxmlformats.org/officeDocument/2006/relationships/image" Target="../media/image20.jpeg"/><Relationship Id="rId10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microsoft.com/office/2007/relationships/hdphoto" Target="../media/hdphoto1.wdp"/><Relationship Id="rId6" Type="http://schemas.openxmlformats.org/officeDocument/2006/relationships/hyperlink" Target="http://www.google.co.jp/url?sa=i&amp;rct=j&amp;q=&amp;esrc=s&amp;source=images&amp;cd=&amp;cad=rja&amp;uact=8&amp;ved=0ahUKEwju8JH17rXVAhVhImMKHRBGD4AQjRwIBw&amp;url=http://singatademio.com/pushu-615&amp;psig=AFQjCNEXh9ZEKB1sv3ixe1Gm9zeOUBLaGQ&amp;ust=1501671093150366" TargetMode="External"/><Relationship Id="rId7" Type="http://schemas.openxmlformats.org/officeDocument/2006/relationships/image" Target="../media/image14.jpeg"/><Relationship Id="rId8" Type="http://schemas.openxmlformats.org/officeDocument/2006/relationships/image" Target="../media/image15.png"/><Relationship Id="rId9" Type="http://schemas.microsoft.com/office/2007/relationships/hdphoto" Target="../media/hdphoto2.wdp"/><Relationship Id="rId10" Type="http://schemas.openxmlformats.org/officeDocument/2006/relationships/image" Target="../media/image16.png"/><Relationship Id="rId11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.jp/url?sa=i&amp;rct=j&amp;q=&amp;esrc=s&amp;source=images&amp;cd=&amp;cad=rja&amp;uact=8&amp;ved=0ahUKEwi84uf5kZXVAhXHxFQKHQDKDbUQjRwIBw&amp;url=http://iphone.f-tools.net/Car-Navi/Yahoo-Car-Nav.html&amp;psig=AFQjCNHcfWYBJkTsPTu0AeL5-tyHWnPoqA&amp;ust=150054658754751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Excel_______1.xlsx"/><Relationship Id="rId5" Type="http://schemas.openxmlformats.org/officeDocument/2006/relationships/image" Target="../media/image1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hyperlink" Target="http://www.google.co.jp/url?sa=i&amp;rct=j&amp;q=&amp;esrc=s&amp;source=images&amp;cd=&amp;cad=rja&amp;uact=8&amp;ved=0ahUKEwi84uf5kZXVAhXHxFQKHQDKDbUQjRwIBw&amp;url=http://iphone.f-tools.net/Car-Navi/Yahoo-Car-Nav.html&amp;psig=AFQjCNHcfWYBJkTsPTu0AeL5-tyHWnPoqA&amp;ust=1500546587547511" TargetMode="External"/><Relationship Id="rId5" Type="http://schemas.openxmlformats.org/officeDocument/2006/relationships/image" Target="../media/image12.png"/><Relationship Id="rId6" Type="http://schemas.openxmlformats.org/officeDocument/2006/relationships/image" Target="../media/image15.png"/><Relationship Id="rId7" Type="http://schemas.microsoft.com/office/2007/relationships/hdphoto" Target="../media/hdphoto2.wdp"/><Relationship Id="rId8" Type="http://schemas.openxmlformats.org/officeDocument/2006/relationships/hyperlink" Target="https://www.google.co.jp/url?sa=i&amp;rct=j&amp;q=&amp;esrc=s&amp;source=images&amp;cd=&amp;cad=rja&amp;uact=8&amp;ved=0ahUKEwjPzKr9mJXVAhUIrlQKHZpGDpUQjRwIBw&amp;url=https://www.kurumaerabi.com/test_drive/info/103190/&amp;psig=AFQjCNHC1iNDQnKrrujMejOYJEtviI-Z5A&amp;ust=1500548450888501" TargetMode="External"/><Relationship Id="rId9" Type="http://schemas.openxmlformats.org/officeDocument/2006/relationships/image" Target="../media/image20.jpeg"/><Relationship Id="rId1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63688" y="2708920"/>
            <a:ext cx="5557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ゆめみ様　業務依頼内容ご相談</a:t>
            </a:r>
            <a:endParaRPr kumimoji="1" lang="ja-JP" altLang="en-US" sz="3200" b="1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60032" y="4139788"/>
            <a:ext cx="326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2017.08 .04 @</a:t>
            </a:r>
            <a:r>
              <a:rPr lang="ja-JP" altLang="en-US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ゆめみ</a:t>
            </a:r>
            <a:r>
              <a:rPr lang="ja-JP" altLang="en-US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オフィス</a:t>
            </a:r>
            <a:endParaRPr lang="en-US" altLang="ja-JP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898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433521"/>
              </p:ext>
            </p:extLst>
          </p:nvPr>
        </p:nvGraphicFramePr>
        <p:xfrm>
          <a:off x="251520" y="517422"/>
          <a:ext cx="8856985" cy="62490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4824536"/>
                <a:gridCol w="1368152"/>
                <a:gridCol w="1224137"/>
              </a:tblGrid>
              <a:tr h="170433">
                <a:tc>
                  <a:txBody>
                    <a:bodyPr/>
                    <a:lstStyle/>
                    <a:p>
                      <a:endParaRPr kumimoji="1" lang="ja-JP" altLang="en-US" sz="900" b="1" dirty="0">
                        <a:solidFill>
                          <a:schemeClr val="bg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1" dirty="0" smtClean="0">
                          <a:solidFill>
                            <a:schemeClr val="bg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発話内容</a:t>
                      </a:r>
                      <a:r>
                        <a:rPr kumimoji="1" lang="en-US" altLang="ja-JP" sz="900" b="1" dirty="0" smtClean="0">
                          <a:solidFill>
                            <a:schemeClr val="bg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(</a:t>
                      </a:r>
                      <a:r>
                        <a:rPr kumimoji="1" lang="ja-JP" altLang="en-US" sz="900" b="1" dirty="0" smtClean="0">
                          <a:solidFill>
                            <a:schemeClr val="bg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例</a:t>
                      </a:r>
                      <a:r>
                        <a:rPr kumimoji="1" lang="en-US" altLang="ja-JP" sz="900" b="1" dirty="0" smtClean="0">
                          <a:solidFill>
                            <a:schemeClr val="bg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)</a:t>
                      </a:r>
                      <a:endParaRPr kumimoji="1" lang="ja-JP" altLang="en-US" sz="900" b="1" dirty="0">
                        <a:solidFill>
                          <a:schemeClr val="bg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1" dirty="0" smtClean="0">
                          <a:solidFill>
                            <a:schemeClr val="bg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センサー</a:t>
                      </a:r>
                      <a:endParaRPr kumimoji="1" lang="ja-JP" altLang="en-US" sz="900" b="1" dirty="0">
                        <a:solidFill>
                          <a:schemeClr val="bg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1" dirty="0" smtClean="0">
                          <a:solidFill>
                            <a:schemeClr val="bg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頻度</a:t>
                      </a:r>
                      <a:endParaRPr kumimoji="1" lang="ja-JP" altLang="en-US" sz="900" b="1" dirty="0">
                        <a:solidFill>
                          <a:schemeClr val="bg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70433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挨拶・季節感</a:t>
                      </a:r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こんにちは。寒くなってきましたね</a:t>
                      </a:r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月日時、外気温、天気</a:t>
                      </a:r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6</a:t>
                      </a:r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時間以上あける</a:t>
                      </a:r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</a:tr>
              <a:tr h="170433"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お疲れさま。</a:t>
                      </a:r>
                      <a:r>
                        <a:rPr kumimoji="1" lang="en-US" altLang="ja-JP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12</a:t>
                      </a:r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月なのに今日は暖かいですね</a:t>
                      </a:r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</a:tr>
              <a:tr h="170433">
                <a:tc>
                  <a:txBody>
                    <a:bodyPr/>
                    <a:lstStyle/>
                    <a:p>
                      <a:endParaRPr kumimoji="1" lang="ja-JP" altLang="en-US" sz="90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今日もお疲れさま</a:t>
                      </a:r>
                      <a:r>
                        <a:rPr kumimoji="1" lang="ja-JP" altLang="en-US" sz="900" dirty="0" err="1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で</a:t>
                      </a:r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した。土曜の丑の日です。今夜はウナギが・・・</a:t>
                      </a:r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</a:tr>
              <a:tr h="170433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運転履歴</a:t>
                      </a:r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昨日の平均燃費は・・・でした。いつもよりもやさしい運転ができましたね？</a:t>
                      </a:r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燃費履歴</a:t>
                      </a:r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1</a:t>
                      </a:r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日</a:t>
                      </a:r>
                      <a:r>
                        <a:rPr kumimoji="1" lang="en-US" altLang="ja-JP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1</a:t>
                      </a:r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回</a:t>
                      </a:r>
                      <a:r>
                        <a:rPr kumimoji="1" lang="en-US" altLang="ja-JP" sz="900" baseline="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10</a:t>
                      </a:r>
                      <a:r>
                        <a:rPr kumimoji="1" lang="ja-JP" altLang="en-US" sz="900" baseline="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分経過後</a:t>
                      </a:r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</a:tr>
              <a:tr h="170433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状態</a:t>
                      </a:r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いつも通り～な運転ができています。いつもと比べて、セカセカな運転が～</a:t>
                      </a:r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状態推定結果</a:t>
                      </a:r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15</a:t>
                      </a:r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分間隔</a:t>
                      </a:r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</a:tr>
              <a:tr h="170433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コンテキスト</a:t>
                      </a:r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雨の日は・・・、右折の時には・・・</a:t>
                      </a:r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ワイパー、ウインカー</a:t>
                      </a:r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1</a:t>
                      </a:r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週間間隔空ける</a:t>
                      </a:r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</a:tr>
              <a:tr h="1704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900" dirty="0" smtClean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駐車場では・・・、市街地では・・・、高速道路では・・・、</a:t>
                      </a:r>
                      <a:endParaRPr kumimoji="1" lang="en-US" altLang="ja-JP" sz="900" dirty="0" smtClean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NAVI</a:t>
                      </a:r>
                      <a:r>
                        <a:rPr kumimoji="1" lang="ja-JP" altLang="en-US" sz="900" dirty="0" err="1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、</a:t>
                      </a:r>
                      <a:r>
                        <a:rPr kumimoji="1" lang="en-US" altLang="ja-JP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ETC</a:t>
                      </a:r>
                      <a:r>
                        <a:rPr kumimoji="1" lang="ja-JP" altLang="en-US" sz="900" dirty="0" err="1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、</a:t>
                      </a:r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車速</a:t>
                      </a:r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</a:tr>
              <a:tr h="1704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警告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ガソリンがありません</a:t>
                      </a:r>
                      <a:endParaRPr kumimoji="1" lang="en-US" altLang="ja-JP" sz="900" dirty="0" smtClean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ガソリン警告</a:t>
                      </a:r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警告発生時</a:t>
                      </a:r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</a:tr>
              <a:tr h="1704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900" dirty="0" smtClean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ドアが開いています。この前カバンが落ちちゃいました</a:t>
                      </a:r>
                      <a:endParaRPr kumimoji="1" lang="en-US" altLang="ja-JP" sz="900" dirty="0" smtClean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ドア警告</a:t>
                      </a:r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</a:tr>
              <a:tr h="1704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900" dirty="0" smtClean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オイル交換時期です。ホンダのディーラーに行きましょう</a:t>
                      </a:r>
                      <a:endParaRPr kumimoji="1" lang="en-US" altLang="ja-JP" sz="900" dirty="0" smtClean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オイル交換警告</a:t>
                      </a:r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</a:tr>
              <a:tr h="1704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900" dirty="0" smtClean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助手席のシートベルトがはずれています</a:t>
                      </a:r>
                      <a:endParaRPr kumimoji="1" lang="en-US" altLang="ja-JP" sz="900" dirty="0" smtClean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シートベルト警告</a:t>
                      </a:r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</a:tr>
              <a:tr h="1704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運転アドバイス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一時停止がありますので・・・、追い越し車線を走り続けると・・・、</a:t>
                      </a:r>
                      <a:endParaRPr kumimoji="1" lang="en-US" altLang="ja-JP" sz="900" dirty="0" smtClean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NAVI</a:t>
                      </a:r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随時</a:t>
                      </a:r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</a:tr>
              <a:tr h="2058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キャラ経験談使い方説明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ドラミラーを後輪が見える位置に調整するとバックがしやすくなりました。試してみてくださいね</a:t>
                      </a:r>
                      <a:endParaRPr kumimoji="1" lang="en-US" altLang="ja-JP" sz="900" dirty="0" smtClean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グレード注意</a:t>
                      </a:r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週</a:t>
                      </a:r>
                      <a:r>
                        <a:rPr kumimoji="1" lang="en-US" altLang="ja-JP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1</a:t>
                      </a:r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回、</a:t>
                      </a:r>
                      <a:r>
                        <a:rPr kumimoji="1" lang="en-US" altLang="ja-JP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100</a:t>
                      </a:r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回</a:t>
                      </a:r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</a:tr>
              <a:tr h="272693"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車の先</a:t>
                      </a:r>
                      <a:r>
                        <a:rPr kumimoji="1" lang="ja-JP" altLang="en-US" sz="900" dirty="0" err="1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っちょが</a:t>
                      </a:r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わかりにくかったんですけど、シートを上に上げたら分かり易くなりました。シートの右横にレバーがあってキコキコすると上がりますよ</a:t>
                      </a:r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</a:tr>
              <a:tr h="272693"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昨日友達と出掛けた時、サングラスホルダーのところにあるミラーでみんなの顔が見れて嬉しかったんです。車内みんなの写真を撮るときにも使えるよ。試してみてね</a:t>
                      </a:r>
                      <a:endParaRPr kumimoji="1" lang="en-US" altLang="ja-JP" sz="900" dirty="0" smtClean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</a:tr>
              <a:tr h="170433"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機能前の車が急にバックしてきた・・・　ホーンを使うといいですよ</a:t>
                      </a:r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</a:tr>
              <a:tr h="170433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褒め</a:t>
                      </a:r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ハザードをちゃんとつかえましたね。後ろのクルマも安心です。えらい！</a:t>
                      </a:r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ハザード、車速、</a:t>
                      </a:r>
                      <a:r>
                        <a:rPr kumimoji="1" lang="en-US" altLang="ja-JP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NAVI</a:t>
                      </a:r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ハザード使用時</a:t>
                      </a:r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</a:tr>
              <a:tr h="170433"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早めにブレーキが踏めています。同乗者も安心ですね。さすが！</a:t>
                      </a:r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20</a:t>
                      </a:r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分経過時</a:t>
                      </a:r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</a:tr>
              <a:tr h="170433"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ADAS</a:t>
                      </a:r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スイマセン。こんな道路では白線が見えていません。</a:t>
                      </a:r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ADAS</a:t>
                      </a:r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使用時</a:t>
                      </a:r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</a:tr>
              <a:tr h="170433"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今日は天候が悪くて、前の車がいるかどうか、自信が持てません。</a:t>
                      </a:r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</a:tr>
              <a:tr h="170433"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前の車が進みましたよ</a:t>
                      </a:r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</a:tr>
              <a:tr h="170433"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この道路では白線や前の車がバッチリ見えます。おかませください。</a:t>
                      </a:r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</a:tr>
              <a:tr h="259778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高齢者</a:t>
                      </a:r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バックします</a:t>
                      </a:r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AT</a:t>
                      </a:r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ポジション</a:t>
                      </a:r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随時</a:t>
                      </a:r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</a:tr>
              <a:tr h="170433"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逆送しています</a:t>
                      </a:r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NAVI</a:t>
                      </a:r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</a:tr>
              <a:tr h="170433"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ちょっと認知症気味です</a:t>
                      </a:r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0" y="-7064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50" charset="-128"/>
                <a:ea typeface="Meiryo UI" pitchFamily="50" charset="-128"/>
                <a:cs typeface="Meiryo UI" pitchFamily="50" charset="-128"/>
              </a:rPr>
              <a:t>検討用発話例</a:t>
            </a:r>
            <a:endParaRPr kumimoji="1" lang="ja-JP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572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4743717" y="1643370"/>
            <a:ext cx="2739707" cy="17136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Picture 10" descr="「google navi 横」の画像検索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2592288" cy="146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76" b="100000" l="628" r="898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69474" y="1591287"/>
            <a:ext cx="1103807" cy="1497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「n one インテリア」の画像検索結果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568" y="3532417"/>
            <a:ext cx="6924675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 descr="「cute tft meter car」の画像検索結果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2" t="2" r="3716" b="11426"/>
          <a:stretch/>
        </p:blipFill>
        <p:spPr bwMode="auto">
          <a:xfrm>
            <a:off x="5056428" y="1644653"/>
            <a:ext cx="2095037" cy="170120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:\Users\J0222111\Desktop\'17　ゆめみ関連\企画\ai\img\10_お買い物\衣装（大きく表示する版\shop2_4_5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67856" y="1803657"/>
            <a:ext cx="936104" cy="127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グループ化 8"/>
          <p:cNvGrpSpPr/>
          <p:nvPr/>
        </p:nvGrpSpPr>
        <p:grpSpPr>
          <a:xfrm>
            <a:off x="632755" y="3339173"/>
            <a:ext cx="7243475" cy="3101114"/>
            <a:chOff x="179512" y="3280214"/>
            <a:chExt cx="6096000" cy="2609851"/>
          </a:xfrm>
        </p:grpSpPr>
        <p:pic>
          <p:nvPicPr>
            <p:cNvPr id="1038" name="Picture 14" descr="アルトラパン内装">
              <a:hlinkClick r:id="rId11"/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3280214"/>
              <a:ext cx="6096000" cy="2609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グループ化 18"/>
            <p:cNvGrpSpPr/>
            <p:nvPr/>
          </p:nvGrpSpPr>
          <p:grpSpPr>
            <a:xfrm>
              <a:off x="2621843" y="3875046"/>
              <a:ext cx="967310" cy="561557"/>
              <a:chOff x="1475656" y="1058397"/>
              <a:chExt cx="2808312" cy="1630323"/>
            </a:xfrm>
          </p:grpSpPr>
          <p:pic>
            <p:nvPicPr>
              <p:cNvPr id="20" name="Picture 10" descr="「google navi 横」の画像検索結果">
                <a:hlinkClick r:id="rId2"/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5656" y="1099036"/>
                <a:ext cx="2808312" cy="15896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2776" b="100000" l="628" r="8985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068028" y="1058397"/>
                <a:ext cx="1195791" cy="1622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40" name="Picture 16" descr="「cute tft meter car」の画像検索結果">
              <a:hlinkClick r:id="rId8"/>
            </p:cNvPr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32" t="1" r="3716" b="5838"/>
            <a:stretch/>
          </p:blipFill>
          <p:spPr bwMode="auto">
            <a:xfrm>
              <a:off x="4283968" y="3956925"/>
              <a:ext cx="569259" cy="491414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8" descr="D:\Users\J0222111\Desktop\'17　ゆめみ関連\企画\ai\img\10_お買い物\衣装（大きく表示する版\shop2_4_5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88340" y="3901882"/>
              <a:ext cx="327436" cy="444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角丸四角形吹き出し 21"/>
          <p:cNvSpPr/>
          <p:nvPr/>
        </p:nvSpPr>
        <p:spPr>
          <a:xfrm>
            <a:off x="4988066" y="557128"/>
            <a:ext cx="3616382" cy="967094"/>
          </a:xfrm>
          <a:prstGeom prst="wedgeRoundRectCallout">
            <a:avLst>
              <a:gd name="adj1" fmla="val 283"/>
              <a:gd name="adj2" fmla="val 11252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車の先</a:t>
            </a:r>
            <a:r>
              <a:rPr lang="ja-JP" altLang="en-US" sz="14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っちょが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わかりにくかったんですけど、シートを上に上げたら分かり易くなりました。シートの右横にレバーがあってキコキコすると上がりますよ</a:t>
            </a:r>
          </a:p>
        </p:txBody>
      </p:sp>
      <p:sp>
        <p:nvSpPr>
          <p:cNvPr id="3" name="角丸四角形吹き出し 2"/>
          <p:cNvSpPr/>
          <p:nvPr/>
        </p:nvSpPr>
        <p:spPr>
          <a:xfrm>
            <a:off x="1342435" y="836712"/>
            <a:ext cx="2835841" cy="576064"/>
          </a:xfrm>
          <a:prstGeom prst="wedgeRoundRectCallout">
            <a:avLst>
              <a:gd name="adj1" fmla="val 18313"/>
              <a:gd name="adj2" fmla="val 10874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こんにちは。寒くなってきましたね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6453906"/>
            <a:ext cx="91440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特に意識なく存在して、愛着や信頼を育んでいく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0" y="-7064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50" charset="-128"/>
                <a:ea typeface="Meiryo UI" pitchFamily="50" charset="-128"/>
                <a:cs typeface="Meiryo UI" pitchFamily="50" charset="-128"/>
              </a:rPr>
              <a:t>検討用テストツール　イメージ</a:t>
            </a:r>
            <a:endParaRPr kumimoji="1" lang="ja-JP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61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968036"/>
              </p:ext>
            </p:extLst>
          </p:nvPr>
        </p:nvGraphicFramePr>
        <p:xfrm>
          <a:off x="365898" y="620688"/>
          <a:ext cx="8382566" cy="4032448"/>
        </p:xfrm>
        <a:graphic>
          <a:graphicData uri="http://schemas.openxmlformats.org/drawingml/2006/table">
            <a:tbl>
              <a:tblPr firstRow="1" bandRow="1"/>
              <a:tblGrid>
                <a:gridCol w="1757828"/>
                <a:gridCol w="1080120"/>
                <a:gridCol w="1224136"/>
                <a:gridCol w="1080120"/>
                <a:gridCol w="1080120"/>
                <a:gridCol w="1080120"/>
                <a:gridCol w="1080122"/>
              </a:tblGrid>
              <a:tr h="288032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9pPr>
                    </a:lstStyle>
                    <a:p>
                      <a:endParaRPr kumimoji="1" lang="ja-JP" altLang="en-US" sz="12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marL="84406" marR="84406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2017</a:t>
                      </a:r>
                      <a:endParaRPr kumimoji="1" lang="ja-JP" altLang="en-US" sz="12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marL="84406" marR="84406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/>
                </a:tc>
              </a:tr>
              <a:tr h="288032">
                <a:tc vMerge="1">
                  <a:txBody>
                    <a:bodyPr/>
                    <a:lstStyle/>
                    <a:p>
                      <a:endParaRPr kumimoji="1" lang="ja-JP" altLang="en-US" sz="12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7</a:t>
                      </a:r>
                      <a:endParaRPr kumimoji="1" lang="ja-JP" altLang="en-US" sz="12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marL="84406" marR="84406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8</a:t>
                      </a:r>
                      <a:endParaRPr kumimoji="1" lang="ja-JP" altLang="en-US" sz="12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marL="84406" marR="84406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9</a:t>
                      </a:r>
                      <a:endParaRPr kumimoji="1" lang="ja-JP" altLang="en-US" sz="12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marL="84406" marR="84406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10</a:t>
                      </a:r>
                      <a:endParaRPr kumimoji="1" lang="ja-JP" altLang="en-US" sz="12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marL="84406" marR="84406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11</a:t>
                      </a:r>
                      <a:endParaRPr kumimoji="1" lang="ja-JP" altLang="en-US" sz="12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marL="84406" marR="84406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12</a:t>
                      </a:r>
                      <a:endParaRPr kumimoji="1" lang="ja-JP" altLang="en-US" sz="12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marL="84406" marR="84406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64096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9pPr>
                    </a:lstStyle>
                    <a:p>
                      <a:endParaRPr kumimoji="1" lang="en-US" altLang="ja-JP" sz="1200" dirty="0" smtClean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marL="84406" marR="84406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9pPr>
                    </a:lstStyle>
                    <a:p>
                      <a:endParaRPr kumimoji="1" lang="ja-JP" altLang="en-US" sz="12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marL="84406" marR="84406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9pPr>
                    </a:lstStyle>
                    <a:p>
                      <a:endParaRPr kumimoji="1" lang="ja-JP" altLang="en-US" sz="12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marL="84406" marR="84406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9pPr>
                    </a:lstStyle>
                    <a:p>
                      <a:endParaRPr kumimoji="1" lang="ja-JP" altLang="en-US" sz="120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marL="84406" marR="84406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9pPr>
                    </a:lstStyle>
                    <a:p>
                      <a:endParaRPr kumimoji="1" lang="ja-JP" altLang="en-US" sz="120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marL="84406" marR="84406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9pPr>
                    </a:lstStyle>
                    <a:p>
                      <a:endParaRPr kumimoji="1" lang="ja-JP" altLang="en-US" sz="12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marL="84406" marR="84406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9pPr>
                    </a:lstStyle>
                    <a:p>
                      <a:endParaRPr kumimoji="1" lang="ja-JP" altLang="en-US" sz="12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marL="84406" marR="84406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46946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kumimoji="1" lang="ja-JP" altLang="en-US" sz="14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・システム構成</a:t>
                      </a:r>
                      <a:endParaRPr kumimoji="1" lang="en-US" altLang="ja-JP" sz="1400" dirty="0" smtClean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  <a:p>
                      <a:r>
                        <a:rPr kumimoji="1" lang="ja-JP" altLang="en-US" sz="14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・アプリ改修</a:t>
                      </a:r>
                      <a:endParaRPr kumimoji="1" lang="en-US" altLang="ja-JP" sz="1400" dirty="0" smtClean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  <a:p>
                      <a:endParaRPr kumimoji="1" lang="en-US" altLang="ja-JP" sz="1400" dirty="0" smtClean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  <a:p>
                      <a:endParaRPr kumimoji="1" lang="en-US" altLang="ja-JP" sz="1400" dirty="0" smtClean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  <a:p>
                      <a:r>
                        <a:rPr kumimoji="1" lang="ja-JP" altLang="en-US" sz="14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ゆめみ</a:t>
                      </a:r>
                      <a:endParaRPr kumimoji="1" lang="en-US" altLang="ja-JP" sz="1400" dirty="0" smtClean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marL="84406" marR="84406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9pPr>
                    </a:lstStyle>
                    <a:p>
                      <a:endParaRPr kumimoji="1" lang="ja-JP" altLang="en-US" sz="12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marL="84406" marR="84406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9pPr>
                    </a:lstStyle>
                    <a:p>
                      <a:endParaRPr kumimoji="1" lang="ja-JP" altLang="en-US" sz="12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marL="84406" marR="84406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9pPr>
                    </a:lstStyle>
                    <a:p>
                      <a:endParaRPr kumimoji="1" lang="ja-JP" altLang="en-US" sz="12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marL="84406" marR="84406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9pPr>
                    </a:lstStyle>
                    <a:p>
                      <a:endParaRPr kumimoji="1" lang="ja-JP" altLang="en-US" sz="12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marL="84406" marR="84406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9pPr>
                    </a:lstStyle>
                    <a:p>
                      <a:endParaRPr kumimoji="1" lang="ja-JP" altLang="en-US" sz="12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marL="84406" marR="84406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9pPr>
                    </a:lstStyle>
                    <a:p>
                      <a:endParaRPr kumimoji="1" lang="ja-JP" altLang="en-US" sz="12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marL="84406" marR="84406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45342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・発話内容検討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  <a:p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・アルゴリズム作成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  <a:p>
                      <a:endParaRPr kumimoji="1" lang="en-US" altLang="ja-JP" sz="1400" b="0" dirty="0" smtClean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  <a:p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HGT</a:t>
                      </a:r>
                    </a:p>
                  </a:txBody>
                  <a:tcPr marL="84406" marR="84406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9pPr>
                    </a:lstStyle>
                    <a:p>
                      <a:endParaRPr kumimoji="1" lang="ja-JP" altLang="en-US" sz="12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marL="84406" marR="84406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9pPr>
                    </a:lstStyle>
                    <a:p>
                      <a:endParaRPr kumimoji="1" lang="ja-JP" altLang="en-US" sz="12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marL="84406" marR="84406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9pPr>
                    </a:lstStyle>
                    <a:p>
                      <a:endParaRPr kumimoji="1" lang="ja-JP" altLang="en-US" sz="12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marL="84406" marR="84406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9pPr>
                    </a:lstStyle>
                    <a:p>
                      <a:endParaRPr kumimoji="1" lang="ja-JP" altLang="en-US" sz="12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marL="84406" marR="84406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9pPr>
                    </a:lstStyle>
                    <a:p>
                      <a:endParaRPr kumimoji="1" lang="ja-JP" altLang="en-US" sz="12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marL="84406" marR="84406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9pPr>
                    </a:lstStyle>
                    <a:p>
                      <a:endParaRPr kumimoji="1" lang="ja-JP" altLang="en-US" sz="12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 marL="84406" marR="84406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3635894" y="1196752"/>
            <a:ext cx="288032" cy="3456384"/>
          </a:xfrm>
          <a:prstGeom prst="rect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>
            <a:off x="4449358" y="2780928"/>
            <a:ext cx="2651234" cy="428636"/>
          </a:xfrm>
          <a:prstGeom prst="rightArrow">
            <a:avLst>
              <a:gd name="adj1" fmla="val 100000"/>
              <a:gd name="adj2" fmla="val 4891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アプリ改修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3408956" y="3573016"/>
            <a:ext cx="3691636" cy="428636"/>
          </a:xfrm>
          <a:prstGeom prst="rightArrow">
            <a:avLst>
              <a:gd name="adj1" fmla="val 100000"/>
              <a:gd name="adj2" fmla="val 4891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ドライブモード改修で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アルゴリズム構築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7100592" y="2503369"/>
            <a:ext cx="1498519" cy="586502"/>
          </a:xfrm>
          <a:prstGeom prst="rightArrow">
            <a:avLst>
              <a:gd name="adj1" fmla="val 100000"/>
              <a:gd name="adj2" fmla="val 4891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修正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ブラッシュアップ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星 5 9"/>
          <p:cNvSpPr/>
          <p:nvPr/>
        </p:nvSpPr>
        <p:spPr>
          <a:xfrm>
            <a:off x="4254403" y="1370877"/>
            <a:ext cx="363022" cy="383012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132578" y="17752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発注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256021" y="178435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納入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右矢印 11"/>
          <p:cNvSpPr/>
          <p:nvPr/>
        </p:nvSpPr>
        <p:spPr>
          <a:xfrm>
            <a:off x="3203846" y="2195995"/>
            <a:ext cx="1232068" cy="428636"/>
          </a:xfrm>
          <a:prstGeom prst="rightArrow">
            <a:avLst>
              <a:gd name="adj1" fmla="val 100000"/>
              <a:gd name="adj2" fmla="val 4891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ｼｽﾃﾑ構成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打ち合わせ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6" name="直線矢印コネクタ 5"/>
          <p:cNvCxnSpPr>
            <a:stCxn id="8" idx="3"/>
            <a:endCxn id="7" idx="3"/>
          </p:cNvCxnSpPr>
          <p:nvPr/>
        </p:nvCxnSpPr>
        <p:spPr>
          <a:xfrm flipV="1">
            <a:off x="7100592" y="2995246"/>
            <a:ext cx="0" cy="7920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星 5 15"/>
          <p:cNvSpPr/>
          <p:nvPr/>
        </p:nvSpPr>
        <p:spPr>
          <a:xfrm>
            <a:off x="8320731" y="1401267"/>
            <a:ext cx="363022" cy="383012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 flipH="1" flipV="1">
            <a:off x="7596336" y="3148455"/>
            <a:ext cx="1909" cy="99684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20" idx="3"/>
          </p:cNvCxnSpPr>
          <p:nvPr/>
        </p:nvCxnSpPr>
        <p:spPr>
          <a:xfrm flipV="1">
            <a:off x="8583953" y="2805270"/>
            <a:ext cx="0" cy="15631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8583953" y="2061352"/>
            <a:ext cx="0" cy="7208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右矢印 19"/>
          <p:cNvSpPr/>
          <p:nvPr/>
        </p:nvSpPr>
        <p:spPr>
          <a:xfrm>
            <a:off x="6004743" y="4154052"/>
            <a:ext cx="2579210" cy="428636"/>
          </a:xfrm>
          <a:prstGeom prst="rightArrow">
            <a:avLst>
              <a:gd name="adj1" fmla="val 100000"/>
              <a:gd name="adj2" fmla="val 4891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新システムでの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ブラッシュアップ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0" y="-7064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スケジュール案</a:t>
            </a:r>
            <a:endParaRPr kumimoji="1" lang="ja-JP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67544" y="4976004"/>
            <a:ext cx="83904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ご相談事項</a:t>
            </a:r>
            <a:endParaRPr lang="en-US" altLang="ja-JP" sz="2000" b="1" u="sng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①ゆめみ様観点で、目的に合った改修内容となっているか？ もっとよい方法はあるか？</a:t>
            </a:r>
            <a:endParaRPr lang="en-US" altLang="ja-JP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endParaRPr lang="en-US" altLang="ja-JP" sz="8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②改修内容、およびスケジュールは成立するか？</a:t>
            </a:r>
            <a:endParaRPr lang="en-US" altLang="ja-JP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664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765"/>
            <a:ext cx="9144000" cy="5143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正方形/長方形 19"/>
          <p:cNvSpPr/>
          <p:nvPr/>
        </p:nvSpPr>
        <p:spPr>
          <a:xfrm>
            <a:off x="0" y="683900"/>
            <a:ext cx="9144000" cy="5151566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7504" y="591071"/>
            <a:ext cx="3656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rgbClr val="00B0F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●</a:t>
            </a:r>
            <a:r>
              <a:rPr kumimoji="1" lang="ja-JP" altLang="en-US" sz="2400" b="1" dirty="0" smtClean="0">
                <a:solidFill>
                  <a:srgbClr val="00B0F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評価コメント</a:t>
            </a:r>
            <a:r>
              <a:rPr kumimoji="1" lang="en-US" altLang="ja-JP" sz="2400" b="1" dirty="0" smtClean="0">
                <a:solidFill>
                  <a:srgbClr val="00B0F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(HMI</a:t>
            </a:r>
            <a:r>
              <a:rPr kumimoji="1" lang="ja-JP" altLang="en-US" sz="2400" b="1" dirty="0" smtClean="0">
                <a:solidFill>
                  <a:srgbClr val="00B0F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関連</a:t>
            </a:r>
            <a:r>
              <a:rPr kumimoji="1" lang="en-US" altLang="ja-JP" sz="2400" b="1" dirty="0" smtClean="0">
                <a:solidFill>
                  <a:srgbClr val="00B0F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)</a:t>
            </a:r>
            <a:endParaRPr kumimoji="1" lang="ja-JP" altLang="en-US" sz="2400" b="1" dirty="0">
              <a:solidFill>
                <a:srgbClr val="00B0F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37091" y="1094244"/>
            <a:ext cx="75953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・ドライブモードのフィードバック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の量は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適度で、思った以上にすんなり受け入れられた</a:t>
            </a:r>
            <a:endParaRPr lang="en-US" altLang="ja-JP" sz="1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CAN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信号連動の発話は価値になる</a:t>
            </a:r>
            <a:endParaRPr lang="en-US" altLang="ja-JP" sz="1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・女性はクルマに不信感を持っているので、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こういう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方法で信頼させることができるかもしれない</a:t>
            </a:r>
            <a:endParaRPr lang="en-US" altLang="ja-JP" sz="1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kumimoji="1"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・このまま量産したらいいんじゃないの？</a:t>
            </a:r>
            <a:endParaRPr lang="en-US" altLang="ja-JP" sz="1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・エクササイズはドライバーを危険な状況にしてしまうリスクもある</a:t>
            </a:r>
            <a:endParaRPr lang="en-US" altLang="ja-JP" sz="1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37002" y="4215038"/>
            <a:ext cx="1561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クルマが発話する</a:t>
            </a:r>
            <a:endParaRPr kumimoji="1" lang="ja-JP" altLang="en-US" sz="1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907704" y="2483604"/>
            <a:ext cx="4549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「運転応援サプリ」の価値はおおよそ理解された</a:t>
            </a:r>
            <a:endParaRPr kumimoji="1" lang="en-US" altLang="ja-JP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7504" y="3298632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rgbClr val="00B0F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●量産化に向け</a:t>
            </a:r>
            <a:endParaRPr kumimoji="1" lang="ja-JP" altLang="en-US" sz="2400" b="1" dirty="0">
              <a:solidFill>
                <a:srgbClr val="00B0F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" name="円/楕円 1"/>
          <p:cNvSpPr/>
          <p:nvPr/>
        </p:nvSpPr>
        <p:spPr>
          <a:xfrm>
            <a:off x="1421071" y="4189848"/>
            <a:ext cx="4951129" cy="15219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771800" y="3802688"/>
            <a:ext cx="2148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運転応援サプリ</a:t>
            </a:r>
            <a:endParaRPr kumimoji="1" lang="ja-JP" altLang="en-US" sz="2400" b="1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99592" y="4912132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運転エクササイズ</a:t>
            </a:r>
            <a:endParaRPr kumimoji="1" lang="ja-JP" altLang="en-US" sz="2000" b="1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224518" y="4921404"/>
            <a:ext cx="1532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3333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安心ドライブ</a:t>
            </a:r>
            <a:endParaRPr kumimoji="1" lang="ja-JP" altLang="en-US" sz="2000" b="1" dirty="0">
              <a:solidFill>
                <a:srgbClr val="3333FF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31840" y="4477752"/>
            <a:ext cx="1723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運転を教えてくれる</a:t>
            </a:r>
            <a:endParaRPr kumimoji="1" lang="ja-JP" altLang="en-US" sz="1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87624" y="5229200"/>
            <a:ext cx="1952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運転課題へチャレンジ</a:t>
            </a:r>
            <a:endParaRPr kumimoji="1" lang="ja-JP" altLang="en-US" sz="1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216507" y="5496912"/>
            <a:ext cx="2339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コイン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/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ステッカー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コレクション</a:t>
            </a:r>
            <a:endParaRPr kumimoji="1" lang="ja-JP" altLang="en-US" sz="1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50702" y="5229200"/>
            <a:ext cx="1896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solidFill>
                  <a:srgbClr val="3333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運転を見守ってくれる</a:t>
            </a:r>
            <a:endParaRPr kumimoji="1" lang="ja-JP" altLang="en-US" sz="1600" dirty="0">
              <a:solidFill>
                <a:srgbClr val="3333FF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435421" y="5495746"/>
            <a:ext cx="2016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>
                <a:solidFill>
                  <a:srgbClr val="3333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運転の知識を得られる</a:t>
            </a:r>
            <a:endParaRPr kumimoji="1" lang="ja-JP" altLang="en-US" sz="1600" dirty="0">
              <a:solidFill>
                <a:srgbClr val="3333FF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197784" y="6178093"/>
            <a:ext cx="6843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Step1  </a:t>
            </a:r>
            <a:r>
              <a:rPr lang="ja-JP" alt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クルマが発話する価値を訴求する</a:t>
            </a:r>
            <a:endParaRPr lang="en-US" altLang="ja-JP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Step2  </a:t>
            </a:r>
            <a:r>
              <a:rPr lang="ja-JP" alt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運転コーチング機能を追加し、クルマが発話する価値を広げていく</a:t>
            </a:r>
            <a:endParaRPr lang="en-US" altLang="ja-JP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393860" y="5373216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rgbClr val="3333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＋　追加機能</a:t>
            </a:r>
            <a:endParaRPr kumimoji="1" lang="ja-JP" altLang="en-US" sz="1600" dirty="0">
              <a:solidFill>
                <a:srgbClr val="3333FF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0" y="-7064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50" charset="-128"/>
                <a:ea typeface="Meiryo UI" pitchFamily="50" charset="-128"/>
                <a:cs typeface="Meiryo UI" pitchFamily="50" charset="-128"/>
              </a:rPr>
              <a:t>背景</a:t>
            </a:r>
            <a:endParaRPr kumimoji="1" lang="ja-JP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53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79512" y="7350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rgbClr val="00B0F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●量産化検討</a:t>
            </a:r>
            <a:endParaRPr kumimoji="1" lang="ja-JP" altLang="en-US" sz="2400" b="1" dirty="0">
              <a:solidFill>
                <a:srgbClr val="00B0F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09114"/>
            <a:ext cx="6984776" cy="45002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306934" y="2612250"/>
            <a:ext cx="2647474" cy="1872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3091200" y="4036595"/>
            <a:ext cx="2880320" cy="610423"/>
          </a:xfrm>
          <a:prstGeom prst="wedgeRoundRectCallout">
            <a:avLst>
              <a:gd name="adj1" fmla="val -66687"/>
              <a:gd name="adj2" fmla="val -5033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CAN</a:t>
            </a:r>
            <a:r>
              <a:rPr kumimoji="1" lang="ja-JP" altLang="en-US" sz="1600" b="1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信号に応じた</a:t>
            </a:r>
            <a:endParaRPr kumimoji="1" lang="en-US" altLang="ja-JP" sz="1600" b="1" dirty="0" smtClean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kumimoji="1" lang="ja-JP" altLang="en-US" sz="1600" b="1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コンテキスト発話を増やして行く</a:t>
            </a:r>
            <a:endParaRPr kumimoji="1" lang="ja-JP" altLang="en-US" sz="1600" b="1" dirty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4076328" y="1078874"/>
            <a:ext cx="4240088" cy="898455"/>
          </a:xfrm>
          <a:prstGeom prst="wedgeRoundRectCallout">
            <a:avLst>
              <a:gd name="adj1" fmla="val -59902"/>
              <a:gd name="adj2" fmla="val 10874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600" b="1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・車の使い方</a:t>
            </a:r>
            <a:r>
              <a:rPr lang="en-US" altLang="ja-JP" sz="1600" b="1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lang="ja-JP" altLang="en-US" sz="1600" b="1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リアルワールド説明書</a:t>
            </a:r>
            <a:r>
              <a:rPr lang="en-US" altLang="ja-JP" sz="1600" b="1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)</a:t>
            </a:r>
          </a:p>
          <a:p>
            <a:r>
              <a:rPr kumimoji="1" lang="ja-JP" altLang="en-US" sz="1600" b="1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・警報</a:t>
            </a:r>
            <a:r>
              <a:rPr kumimoji="1" lang="en-US" altLang="ja-JP" sz="1600" b="1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kumimoji="1" lang="ja-JP" altLang="en-US" sz="1600" b="1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ピー音、ブー音</a:t>
            </a:r>
            <a:r>
              <a:rPr kumimoji="1" lang="en-US" altLang="ja-JP" sz="1600" b="1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)</a:t>
            </a:r>
            <a:r>
              <a:rPr kumimoji="1" lang="ja-JP" altLang="en-US" sz="1600" b="1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の音声化　　　　を追加</a:t>
            </a:r>
            <a:endParaRPr kumimoji="1" lang="en-US" altLang="ja-JP" sz="1600" b="1" dirty="0" smtClean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ja-JP" altLang="en-US" sz="1600" b="1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・高齢者</a:t>
            </a:r>
            <a:r>
              <a:rPr lang="en-US" altLang="ja-JP" sz="1600" b="1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/</a:t>
            </a:r>
            <a:r>
              <a:rPr lang="ja-JP" altLang="en-US" sz="1600" b="1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初心者にありがたい発話</a:t>
            </a:r>
            <a:endParaRPr lang="en-US" altLang="ja-JP" sz="1600" b="1" dirty="0" smtClean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5" name="角丸四角形吹き出し 14"/>
          <p:cNvSpPr/>
          <p:nvPr/>
        </p:nvSpPr>
        <p:spPr>
          <a:xfrm>
            <a:off x="6342608" y="3978626"/>
            <a:ext cx="2699792" cy="508371"/>
          </a:xfrm>
          <a:prstGeom prst="wedgeRoundRectCallout">
            <a:avLst>
              <a:gd name="adj1" fmla="val -45477"/>
              <a:gd name="adj2" fmla="val 7182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600" b="1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車載に向け</a:t>
            </a:r>
            <a:r>
              <a:rPr lang="en-US" altLang="ja-JP" sz="1600" b="1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lang="ja-JP" altLang="en-US" sz="1600" b="1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後ほど</a:t>
            </a:r>
            <a:r>
              <a:rPr lang="en-US" altLang="ja-JP" sz="1600" b="1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)</a:t>
            </a:r>
            <a:r>
              <a:rPr lang="ja-JP" altLang="en-US" sz="1600" b="1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再検討</a:t>
            </a:r>
            <a:endParaRPr kumimoji="1" lang="ja-JP" altLang="en-US" sz="1600" b="1" dirty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0" y="-7064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50" charset="-128"/>
                <a:ea typeface="Meiryo UI" pitchFamily="50" charset="-128"/>
                <a:cs typeface="Meiryo UI" pitchFamily="50" charset="-128"/>
              </a:rPr>
              <a:t>開発の次ステップ</a:t>
            </a:r>
            <a:endParaRPr kumimoji="1" lang="ja-JP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 rot="20442148">
            <a:off x="328902" y="3088336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ここが</a:t>
            </a:r>
            <a:r>
              <a:rPr lang="ja-JP" altLang="en-US" sz="1600" b="1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中心！</a:t>
            </a:r>
            <a:endParaRPr kumimoji="1" lang="ja-JP" altLang="en-US" sz="1600" b="1" dirty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623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6587" y="496992"/>
            <a:ext cx="3736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kumimoji="1" lang="ja-JP" altLang="en-US" sz="2000" b="1" u="sng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安心ドライブ</a:t>
            </a:r>
            <a:r>
              <a:rPr kumimoji="1"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をベースとして改修</a:t>
            </a:r>
            <a:endParaRPr kumimoji="1" lang="ja-JP" altLang="en-US" sz="2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40" y="1441861"/>
            <a:ext cx="2081213" cy="1170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36" y="1453416"/>
            <a:ext cx="1903693" cy="107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640" y="1456685"/>
            <a:ext cx="1988230" cy="111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072" y="1466046"/>
            <a:ext cx="2033994" cy="1144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424" y="3234002"/>
            <a:ext cx="1934819" cy="108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69" y="5031072"/>
            <a:ext cx="1888399" cy="1062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081" y="5013176"/>
            <a:ext cx="1967127" cy="1106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757" y="5023336"/>
            <a:ext cx="1928387" cy="108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12" y="3212976"/>
            <a:ext cx="1927356" cy="108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220463" y="10527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運転前</a:t>
            </a:r>
            <a:endParaRPr kumimoji="1" lang="ja-JP" altLang="en-US" b="1" u="sng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7176" y="28240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運転中</a:t>
            </a:r>
            <a:endParaRPr kumimoji="1" lang="ja-JP" altLang="en-US" b="1" u="sng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1520" y="46438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運転後</a:t>
            </a:r>
            <a:endParaRPr kumimoji="1" lang="ja-JP" altLang="en-US" b="1" u="sng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-4128" y="6454794"/>
            <a:ext cx="91440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安心ドライブをベース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た</a:t>
            </a: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シンプルな改修で、検討用のテストツールを作成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2443128" y="2338179"/>
            <a:ext cx="6522979" cy="4082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⇒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I.G.ON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で自動で立ち上がり操作不要なシンプルな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UI</a:t>
            </a:r>
            <a:r>
              <a:rPr lang="ja-JP" altLang="en-US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へ　・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・・①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3347864" y="5805264"/>
            <a:ext cx="5618243" cy="4082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⇒すぐに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I.G.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OFF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しても問題ないシンプルな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UI</a:t>
            </a:r>
            <a:r>
              <a:rPr lang="ja-JP" altLang="en-US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へ　・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・・①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4139952" y="4028878"/>
            <a:ext cx="3632888" cy="4082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⇒メイン画面からサブ画面化　・・・②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0" y="-7064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50" charset="-128"/>
                <a:ea typeface="Meiryo UI" pitchFamily="50" charset="-128"/>
                <a:cs typeface="Meiryo UI" pitchFamily="50" charset="-128"/>
              </a:rPr>
              <a:t>検討用テストツールイメージ</a:t>
            </a:r>
            <a:endParaRPr kumimoji="1" lang="ja-JP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30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円/楕円 2051"/>
          <p:cNvSpPr/>
          <p:nvPr/>
        </p:nvSpPr>
        <p:spPr>
          <a:xfrm>
            <a:off x="302471" y="1731982"/>
            <a:ext cx="2088232" cy="400874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矢印 17"/>
          <p:cNvSpPr/>
          <p:nvPr/>
        </p:nvSpPr>
        <p:spPr>
          <a:xfrm rot="19711764">
            <a:off x="1061893" y="2819101"/>
            <a:ext cx="6912768" cy="1741875"/>
          </a:xfrm>
          <a:prstGeom prst="rightArrow">
            <a:avLst>
              <a:gd name="adj1" fmla="val 50000"/>
              <a:gd name="adj2" fmla="val 8016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2541" y="1146991"/>
            <a:ext cx="1506529" cy="886172"/>
            <a:chOff x="1277111" y="4282276"/>
            <a:chExt cx="2592288" cy="1524839"/>
          </a:xfrm>
        </p:grpSpPr>
        <p:pic>
          <p:nvPicPr>
            <p:cNvPr id="5" name="Picture 10" descr="「google navi 横」の画像検索結果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111" y="4339714"/>
              <a:ext cx="2592288" cy="1467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正方形/長方形 5"/>
            <p:cNvSpPr/>
            <p:nvPr/>
          </p:nvSpPr>
          <p:spPr>
            <a:xfrm>
              <a:off x="3436523" y="4399953"/>
              <a:ext cx="277842" cy="10081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776" b="100000" l="628" r="8985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765592" y="4282276"/>
              <a:ext cx="1103807" cy="1497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0" name="Picture 2" descr="「エンジンスタートスイッチ」の画像検索結果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10" y="4869160"/>
            <a:ext cx="1386142" cy="103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827584" y="5908766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エンジンスタート</a:t>
            </a:r>
            <a:endParaRPr kumimoji="1" lang="ja-JP" altLang="en-US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2555776" y="2839293"/>
            <a:ext cx="3456384" cy="2017049"/>
            <a:chOff x="5971520" y="1361976"/>
            <a:chExt cx="2376264" cy="1386721"/>
          </a:xfrm>
        </p:grpSpPr>
        <p:pic>
          <p:nvPicPr>
            <p:cNvPr id="13" name="Picture 10" descr="「google navi 横」の画像検索結果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1520" y="1403579"/>
              <a:ext cx="2376264" cy="1345118"/>
            </a:xfrm>
            <a:prstGeom prst="rect">
              <a:avLst/>
            </a:prstGeom>
            <a:solidFill>
              <a:schemeClr val="tx1"/>
            </a:solidFill>
            <a:extLst/>
          </p:spPr>
        </p:pic>
        <p:sp>
          <p:nvSpPr>
            <p:cNvPr id="14" name="正方形/長方形 13"/>
            <p:cNvSpPr/>
            <p:nvPr/>
          </p:nvSpPr>
          <p:spPr>
            <a:xfrm>
              <a:off x="7950981" y="1448639"/>
              <a:ext cx="254689" cy="924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971520" y="1413739"/>
              <a:ext cx="2376264" cy="1320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2776" b="100000" l="628" r="8985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335961" y="1361976"/>
              <a:ext cx="1011823" cy="1372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正方形/長方形 16"/>
          <p:cNvSpPr/>
          <p:nvPr/>
        </p:nvSpPr>
        <p:spPr>
          <a:xfrm>
            <a:off x="2504087" y="2901217"/>
            <a:ext cx="3508073" cy="19553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9512" y="808216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他アプリに重ねられる？</a:t>
            </a:r>
            <a:endParaRPr kumimoji="1" lang="ja-JP" altLang="en-US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20" name="Picture 2" descr="「エンジンスタートスイッチ」の画像検索結果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282" y="1124744"/>
            <a:ext cx="1386142" cy="103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/>
          <p:cNvSpPr txBox="1"/>
          <p:nvPr/>
        </p:nvSpPr>
        <p:spPr>
          <a:xfrm>
            <a:off x="7029598" y="2152936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エンジン</a:t>
            </a:r>
            <a:r>
              <a:rPr kumimoji="1" lang="en-US" altLang="ja-JP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OFF</a:t>
            </a:r>
            <a:endParaRPr kumimoji="1" lang="ja-JP" altLang="en-US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63888" y="4859868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シンプルな画面</a:t>
            </a:r>
            <a:endParaRPr kumimoji="1" lang="ja-JP" altLang="en-US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pSp>
        <p:nvGrpSpPr>
          <p:cNvPr id="23" name="グループ化 22"/>
          <p:cNvGrpSpPr/>
          <p:nvPr/>
        </p:nvGrpSpPr>
        <p:grpSpPr>
          <a:xfrm>
            <a:off x="6395257" y="4625584"/>
            <a:ext cx="2376264" cy="1386721"/>
            <a:chOff x="5971520" y="1361976"/>
            <a:chExt cx="2376264" cy="1386721"/>
          </a:xfrm>
        </p:grpSpPr>
        <p:pic>
          <p:nvPicPr>
            <p:cNvPr id="24" name="Picture 10" descr="「google navi 横」の画像検索結果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1520" y="1403579"/>
              <a:ext cx="2376264" cy="1345118"/>
            </a:xfrm>
            <a:prstGeom prst="rect">
              <a:avLst/>
            </a:prstGeom>
            <a:solidFill>
              <a:schemeClr val="tx1"/>
            </a:solidFill>
            <a:extLst/>
          </p:spPr>
        </p:pic>
        <p:sp>
          <p:nvSpPr>
            <p:cNvPr id="25" name="正方形/長方形 24"/>
            <p:cNvSpPr/>
            <p:nvPr/>
          </p:nvSpPr>
          <p:spPr>
            <a:xfrm>
              <a:off x="7950981" y="1448639"/>
              <a:ext cx="254689" cy="924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5971520" y="1413739"/>
              <a:ext cx="2376264" cy="1320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2776" b="100000" l="628" r="8985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335961" y="1361976"/>
              <a:ext cx="1011823" cy="1372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" name="正方形/長方形 27"/>
          <p:cNvSpPr/>
          <p:nvPr/>
        </p:nvSpPr>
        <p:spPr>
          <a:xfrm>
            <a:off x="6395257" y="4667187"/>
            <a:ext cx="2376264" cy="1324489"/>
          </a:xfrm>
          <a:prstGeom prst="rect">
            <a:avLst/>
          </a:prstGeom>
          <a:solidFill>
            <a:srgbClr val="F2F2F2">
              <a:alpha val="8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341527" y="601199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メニューは「開発」モードの中</a:t>
            </a:r>
            <a:endParaRPr kumimoji="1" lang="ja-JP" altLang="en-US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7259353" y="4712247"/>
            <a:ext cx="500345" cy="20136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メニュー</a:t>
            </a:r>
            <a:endParaRPr kumimoji="1" lang="ja-JP" altLang="en-US" sz="8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467265" y="5045097"/>
            <a:ext cx="6351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トレーナー</a:t>
            </a:r>
            <a:endParaRPr kumimoji="1" lang="ja-JP" altLang="en-US" sz="9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030388" y="5057632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青山</a:t>
            </a:r>
            <a:endParaRPr kumimoji="1" lang="ja-JP" altLang="en-US" sz="9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471913" y="524434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衣装</a:t>
            </a:r>
            <a:endParaRPr kumimoji="1" lang="ja-JP" altLang="en-US" sz="9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014890" y="5254507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着ぐるみ</a:t>
            </a:r>
            <a:endParaRPr kumimoji="1" lang="ja-JP" altLang="en-US" sz="9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0" y="-7064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50" charset="-128"/>
                <a:ea typeface="Meiryo UI" pitchFamily="50" charset="-128"/>
                <a:cs typeface="Meiryo UI" pitchFamily="50" charset="-128"/>
              </a:rPr>
              <a:t>検討用テストツール </a:t>
            </a:r>
            <a:r>
              <a:rPr lang="en-US" altLang="ja-JP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50" charset="-128"/>
                <a:ea typeface="Meiryo UI" pitchFamily="50" charset="-128"/>
                <a:cs typeface="Meiryo UI" pitchFamily="50" charset="-128"/>
              </a:rPr>
              <a:t>UI</a:t>
            </a:r>
            <a:r>
              <a:rPr lang="ja-JP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イメージ</a:t>
            </a:r>
            <a:endParaRPr kumimoji="1" lang="ja-JP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2049" name="直線矢印コネクタ 2048"/>
          <p:cNvCxnSpPr/>
          <p:nvPr/>
        </p:nvCxnSpPr>
        <p:spPr>
          <a:xfrm>
            <a:off x="6156176" y="4077072"/>
            <a:ext cx="946199" cy="304434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6146081" y="4276694"/>
            <a:ext cx="946199" cy="304434"/>
          </a:xfrm>
          <a:prstGeom prst="straightConnector1">
            <a:avLst/>
          </a:prstGeom>
          <a:ln w="28575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四角形吹き出し 2050"/>
          <p:cNvSpPr/>
          <p:nvPr/>
        </p:nvSpPr>
        <p:spPr>
          <a:xfrm>
            <a:off x="2910241" y="2439696"/>
            <a:ext cx="2404437" cy="612648"/>
          </a:xfrm>
          <a:prstGeom prst="wedgeRectCallout">
            <a:avLst>
              <a:gd name="adj1" fmla="val 27459"/>
              <a:gd name="adj2" fmla="val 8405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・まばたきあり</a:t>
            </a:r>
            <a:endParaRPr kumimoji="1" lang="en-US" altLang="ja-JP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ja-JP" alt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・発話中は表情変化</a:t>
            </a:r>
            <a:endParaRPr kumimoji="1" lang="en-US" altLang="ja-JP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605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839406"/>
              </p:ext>
            </p:extLst>
          </p:nvPr>
        </p:nvGraphicFramePr>
        <p:xfrm>
          <a:off x="1187624" y="1268760"/>
          <a:ext cx="6905262" cy="477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8043"/>
                <a:gridCol w="1057706"/>
                <a:gridCol w="1282423"/>
                <a:gridCol w="1223545"/>
                <a:gridCol w="1223545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HMI</a:t>
                      </a:r>
                      <a:r>
                        <a:rPr kumimoji="1" lang="ja-JP" altLang="en-US" sz="16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プロト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β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２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語りかけアプリ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（仮）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従来通り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巧拙・状態</a:t>
                      </a:r>
                      <a:r>
                        <a:rPr kumimoji="1" lang="en-US" altLang="ja-JP" sz="1400" dirty="0" err="1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aar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クラウドデータ保存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×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×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×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自動状態推定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×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×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△</a:t>
                      </a:r>
                      <a:endParaRPr kumimoji="1" lang="en-US" altLang="ja-JP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自動でなくて良い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データ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ID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管理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×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×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×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最新プログラム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×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×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×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巧拙・状態ログ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×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×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車両パラメータクラウド取得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×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×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×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改修しやすさ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（ゆめみさんの）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◎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◎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×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-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I.F.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追加のしやすさ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◎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◎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△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B.T.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送信の余裕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△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開発工数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？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？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？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?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273570" y="586140"/>
            <a:ext cx="3257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ベース開発プログラムについて</a:t>
            </a:r>
            <a:endParaRPr kumimoji="1" lang="ja-JP" altLang="en-US" sz="2000" b="1" u="sng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-7064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50" charset="-128"/>
                <a:ea typeface="Meiryo UI" pitchFamily="50" charset="-128"/>
                <a:cs typeface="Meiryo UI" pitchFamily="50" charset="-128"/>
              </a:rPr>
              <a:t>検討用テストツール 必要項目</a:t>
            </a:r>
            <a:endParaRPr kumimoji="1" lang="ja-JP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256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オブジェクト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16012"/>
              </p:ext>
            </p:extLst>
          </p:nvPr>
        </p:nvGraphicFramePr>
        <p:xfrm>
          <a:off x="30546" y="1061730"/>
          <a:ext cx="6805701" cy="4104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ワークシート" r:id="rId4" imgW="10105943" imgH="6096000" progId="Excel.Sheet.12">
                  <p:embed/>
                </p:oleObj>
              </mc:Choice>
              <mc:Fallback>
                <p:oleObj name="ワークシート" r:id="rId4" imgW="10105943" imgH="6096000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6" y="1061730"/>
                        <a:ext cx="6805701" cy="41044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テキスト ボックス 12"/>
          <p:cNvSpPr txBox="1"/>
          <p:nvPr/>
        </p:nvSpPr>
        <p:spPr>
          <a:xfrm>
            <a:off x="0" y="6488668"/>
            <a:ext cx="91440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モジュール毎のスタートタイミング</a:t>
            </a: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や、コントロール指示の修正を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行う</a:t>
            </a:r>
            <a:endParaRPr kumimoji="1"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7504" y="548680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現状モジュール構成</a:t>
            </a:r>
            <a:endParaRPr kumimoji="1" lang="ja-JP" altLang="en-US" sz="2000" b="1" u="sng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108404"/>
              </p:ext>
            </p:extLst>
          </p:nvPr>
        </p:nvGraphicFramePr>
        <p:xfrm>
          <a:off x="6804248" y="476671"/>
          <a:ext cx="2232248" cy="5911487"/>
        </p:xfrm>
        <a:graphic>
          <a:graphicData uri="http://schemas.openxmlformats.org/drawingml/2006/table">
            <a:tbl>
              <a:tblPr/>
              <a:tblGrid>
                <a:gridCol w="312035"/>
                <a:gridCol w="1920213"/>
              </a:tblGrid>
              <a:tr h="414864">
                <a:tc rowSpan="23">
                  <a:txBody>
                    <a:bodyPr/>
                    <a:lstStyle/>
                    <a:p>
                      <a:pPr algn="l" fontAlgn="ctr"/>
                      <a:r>
                        <a:rPr lang="ja-JP" alt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</a:t>
                      </a:r>
                    </a:p>
                  </a:txBody>
                  <a:tcPr marL="4965" marR="4965" marT="4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スマホ電源ボタン</a:t>
                      </a:r>
                      <a:br>
                        <a:rPr lang="ja-JP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</a:br>
                      <a:r>
                        <a:rPr lang="ja-JP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短押</a:t>
                      </a:r>
                      <a:r>
                        <a:rPr lang="ja-JP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し</a:t>
                      </a:r>
                      <a:r>
                        <a:rPr lang="en-US" altLang="ja-JP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lang="ja-JP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画面</a:t>
                      </a:r>
                      <a:r>
                        <a:rPr lang="en-US" altLang="ja-JP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ON)</a:t>
                      </a:r>
                    </a:p>
                  </a:txBody>
                  <a:tcPr marL="4965" marR="4965" marT="4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5195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アプリ自動</a:t>
                      </a:r>
                      <a:r>
                        <a:rPr lang="ja-JP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起動</a:t>
                      </a:r>
                    </a:p>
                  </a:txBody>
                  <a:tcPr marL="4965" marR="4965" marT="4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0991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ＩＧ－ＯＮ</a:t>
                      </a:r>
                    </a:p>
                  </a:txBody>
                  <a:tcPr marL="4965" marR="4965" marT="4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0991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ＩＧ－ＯＦＦ</a:t>
                      </a:r>
                    </a:p>
                  </a:txBody>
                  <a:tcPr marL="4965" marR="4965" marT="4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41486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スマホ電源ボタン短押し</a:t>
                      </a:r>
                      <a:br>
                        <a:rPr lang="ja-JP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</a:br>
                      <a:r>
                        <a:rPr lang="en-US" altLang="ja-JP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lang="ja-JP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画面ＯＦＦ</a:t>
                      </a:r>
                      <a:r>
                        <a:rPr lang="en-US" altLang="ja-JP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</a:p>
                  </a:txBody>
                  <a:tcPr marL="4965" marR="4965" marT="4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41486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Bluetooth</a:t>
                      </a:r>
                      <a:b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</a:br>
                      <a:r>
                        <a:rPr lang="ja-JP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接続キック</a:t>
                      </a:r>
                    </a:p>
                  </a:txBody>
                  <a:tcPr marL="4965" marR="4965" marT="4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41486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Bluetooth</a:t>
                      </a:r>
                      <a:b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</a:br>
                      <a:r>
                        <a:rPr lang="ja-JP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切断キック</a:t>
                      </a:r>
                    </a:p>
                  </a:txBody>
                  <a:tcPr marL="4965" marR="4965" marT="4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41486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Bluetooth</a:t>
                      </a:r>
                      <a:b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</a:br>
                      <a:r>
                        <a:rPr lang="ja-JP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再接続キック</a:t>
                      </a:r>
                    </a:p>
                  </a:txBody>
                  <a:tcPr marL="4965" marR="4965" marT="4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1824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EstimationService</a:t>
                      </a:r>
                      <a:r>
                        <a:rPr lang="ja-JP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起動</a:t>
                      </a:r>
                    </a:p>
                  </a:txBody>
                  <a:tcPr marL="4965" marR="4965" marT="4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1824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EstimationService</a:t>
                      </a:r>
                      <a:r>
                        <a:rPr lang="ja-JP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停止</a:t>
                      </a:r>
                    </a:p>
                  </a:txBody>
                  <a:tcPr marL="4965" marR="4965" marT="4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0991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HMI Control</a:t>
                      </a:r>
                      <a:r>
                        <a:rPr lang="ja-JP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起動</a:t>
                      </a:r>
                    </a:p>
                  </a:txBody>
                  <a:tcPr marL="4965" marR="4965" marT="4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0991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HMI Control</a:t>
                      </a:r>
                      <a:r>
                        <a:rPr lang="ja-JP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停止</a:t>
                      </a:r>
                    </a:p>
                  </a:txBody>
                  <a:tcPr marL="4965" marR="4965" marT="4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0991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BrainModule</a:t>
                      </a:r>
                      <a:r>
                        <a:rPr lang="ja-JP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起動</a:t>
                      </a:r>
                    </a:p>
                  </a:txBody>
                  <a:tcPr marL="4965" marR="4965" marT="4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0991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BrainModule</a:t>
                      </a:r>
                      <a:r>
                        <a:rPr lang="ja-JP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停止</a:t>
                      </a:r>
                    </a:p>
                  </a:txBody>
                  <a:tcPr marL="4965" marR="4965" marT="4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0991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b="1" i="0" u="none" strike="noStrike">
                          <a:solidFill>
                            <a:srgbClr val="00B05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ログ</a:t>
                      </a:r>
                      <a:r>
                        <a:rPr lang="en-US" altLang="ja-JP" sz="1300" b="1" i="0" u="none" strike="noStrike">
                          <a:solidFill>
                            <a:srgbClr val="00B05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</a:t>
                      </a:r>
                      <a:r>
                        <a:rPr lang="ja-JP" altLang="en-US" sz="1300" b="1" i="0" u="none" strike="noStrike">
                          <a:solidFill>
                            <a:srgbClr val="00B05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出力</a:t>
                      </a:r>
                    </a:p>
                  </a:txBody>
                  <a:tcPr marL="4965" marR="4965" marT="4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0991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b="1" i="0" u="none" strike="noStrike" dirty="0">
                          <a:solidFill>
                            <a:srgbClr val="00B05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ログ</a:t>
                      </a:r>
                      <a:r>
                        <a:rPr lang="en-US" altLang="ja-JP" sz="1300" b="1" i="0" u="none" strike="noStrike" dirty="0">
                          <a:solidFill>
                            <a:srgbClr val="00B05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</a:t>
                      </a:r>
                      <a:r>
                        <a:rPr lang="ja-JP" altLang="en-US" sz="1300" b="1" i="0" u="none" strike="noStrike" dirty="0">
                          <a:solidFill>
                            <a:srgbClr val="00B05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停止</a:t>
                      </a:r>
                    </a:p>
                  </a:txBody>
                  <a:tcPr marL="4965" marR="4965" marT="4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0991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b="1" i="0" u="none" strike="noStrike">
                          <a:solidFill>
                            <a:srgbClr val="00B05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ログ</a:t>
                      </a:r>
                      <a:r>
                        <a:rPr lang="en-US" altLang="ja-JP" sz="1300" b="1" i="0" u="none" strike="noStrike">
                          <a:solidFill>
                            <a:srgbClr val="00B05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</a:t>
                      </a:r>
                      <a:r>
                        <a:rPr lang="ja-JP" altLang="en-US" sz="1300" b="1" i="0" u="none" strike="noStrike">
                          <a:solidFill>
                            <a:srgbClr val="00B05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出力</a:t>
                      </a:r>
                    </a:p>
                  </a:txBody>
                  <a:tcPr marL="4965" marR="4965" marT="4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0991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b="1" i="0" u="none" strike="noStrike">
                          <a:solidFill>
                            <a:srgbClr val="00B05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ログ</a:t>
                      </a:r>
                      <a:r>
                        <a:rPr lang="en-US" altLang="ja-JP" sz="1300" b="1" i="0" u="none" strike="noStrike">
                          <a:solidFill>
                            <a:srgbClr val="00B05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</a:t>
                      </a:r>
                      <a:r>
                        <a:rPr lang="ja-JP" altLang="en-US" sz="1300" b="1" i="0" u="none" strike="noStrike">
                          <a:solidFill>
                            <a:srgbClr val="00B05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停止</a:t>
                      </a:r>
                    </a:p>
                  </a:txBody>
                  <a:tcPr marL="4965" marR="4965" marT="4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0991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b="1" i="0" u="none" strike="noStrike">
                          <a:solidFill>
                            <a:srgbClr val="00B05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ログ</a:t>
                      </a:r>
                      <a:r>
                        <a:rPr lang="en-US" altLang="ja-JP" sz="1300" b="1" i="0" u="none" strike="noStrike">
                          <a:solidFill>
                            <a:srgbClr val="00B05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</a:t>
                      </a:r>
                      <a:r>
                        <a:rPr lang="ja-JP" altLang="en-US" sz="1300" b="1" i="0" u="none" strike="noStrike">
                          <a:solidFill>
                            <a:srgbClr val="00B05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出力</a:t>
                      </a:r>
                    </a:p>
                  </a:txBody>
                  <a:tcPr marL="4965" marR="4965" marT="4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0991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b="1" i="0" u="none" strike="noStrike">
                          <a:solidFill>
                            <a:srgbClr val="00B05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ログ</a:t>
                      </a:r>
                      <a:r>
                        <a:rPr lang="en-US" altLang="ja-JP" sz="1300" b="1" i="0" u="none" strike="noStrike">
                          <a:solidFill>
                            <a:srgbClr val="00B05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</a:t>
                      </a:r>
                      <a:r>
                        <a:rPr lang="ja-JP" altLang="en-US" sz="1300" b="1" i="0" u="none" strike="noStrike">
                          <a:solidFill>
                            <a:srgbClr val="00B05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停止</a:t>
                      </a:r>
                    </a:p>
                  </a:txBody>
                  <a:tcPr marL="4965" marR="4965" marT="4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0991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夜間自動自動</a:t>
                      </a:r>
                      <a:r>
                        <a:rPr lang="en-US" altLang="zh-TW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UL</a:t>
                      </a:r>
                    </a:p>
                  </a:txBody>
                  <a:tcPr marL="4965" marR="4965" marT="4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0991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手動アップロード</a:t>
                      </a:r>
                    </a:p>
                  </a:txBody>
                  <a:tcPr marL="4965" marR="4965" marT="4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0991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アプリ自動終了</a:t>
                      </a:r>
                    </a:p>
                  </a:txBody>
                  <a:tcPr marL="4965" marR="4965" marT="49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6764471" y="2210088"/>
            <a:ext cx="461665" cy="19389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イベントパターン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0" y="-7064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50" charset="-128"/>
                <a:ea typeface="Meiryo UI" pitchFamily="50" charset="-128"/>
                <a:cs typeface="Meiryo UI" pitchFamily="50" charset="-128"/>
              </a:rPr>
              <a:t>①</a:t>
            </a:r>
            <a:r>
              <a:rPr lang="en-US" altLang="ja-JP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50" charset="-128"/>
                <a:ea typeface="Meiryo UI" pitchFamily="50" charset="-128"/>
                <a:cs typeface="Meiryo UI" pitchFamily="50" charset="-128"/>
              </a:rPr>
              <a:t>UI</a:t>
            </a:r>
            <a:r>
              <a:rPr lang="ja-JP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シンプル化</a:t>
            </a:r>
            <a:endParaRPr kumimoji="1" lang="ja-JP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597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79995" y="78619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現状</a:t>
            </a:r>
            <a:r>
              <a:rPr lang="ja-JP" altLang="en-US" sz="2000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画面</a:t>
            </a:r>
            <a:endParaRPr kumimoji="1" lang="ja-JP" altLang="en-US" sz="2000" b="1" u="sng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063" y="1502482"/>
            <a:ext cx="2656836" cy="1494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041" y="1570885"/>
            <a:ext cx="2535231" cy="1426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グループ化 6"/>
          <p:cNvGrpSpPr/>
          <p:nvPr/>
        </p:nvGrpSpPr>
        <p:grpSpPr>
          <a:xfrm>
            <a:off x="1552892" y="4833454"/>
            <a:ext cx="2592288" cy="1524839"/>
            <a:chOff x="1277111" y="4282276"/>
            <a:chExt cx="2592288" cy="1524839"/>
          </a:xfrm>
        </p:grpSpPr>
        <p:pic>
          <p:nvPicPr>
            <p:cNvPr id="8" name="Picture 10" descr="「google navi 横」の画像検索結果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111" y="4339714"/>
              <a:ext cx="2592288" cy="1467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正方形/長方形 5"/>
            <p:cNvSpPr/>
            <p:nvPr/>
          </p:nvSpPr>
          <p:spPr>
            <a:xfrm>
              <a:off x="3436523" y="4399953"/>
              <a:ext cx="277842" cy="10081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776" b="100000" l="628" r="8985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765592" y="4282276"/>
              <a:ext cx="1103807" cy="1497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テキスト ボックス 9"/>
          <p:cNvSpPr txBox="1"/>
          <p:nvPr/>
        </p:nvSpPr>
        <p:spPr>
          <a:xfrm>
            <a:off x="1952253" y="1172757"/>
            <a:ext cx="504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メインで使いエクササイズ、ドライブの進捗がわかる画面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4823" y="393305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改修後画面</a:t>
            </a:r>
            <a:endParaRPr kumimoji="1" lang="ja-JP" altLang="en-US" sz="2000" b="1" u="sng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493584" y="4499828"/>
            <a:ext cx="683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サブとして見守るための、マルチで使用できることをイメージした画面の構成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928637" y="4883730"/>
            <a:ext cx="2739707" cy="17136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16" descr="「cute tft meter car」の画像検索結果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2" t="2" r="3716" b="11426"/>
          <a:stretch/>
        </p:blipFill>
        <p:spPr bwMode="auto">
          <a:xfrm>
            <a:off x="5278850" y="4885013"/>
            <a:ext cx="2095037" cy="170120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8" descr="D:\Users\J0222111\Desktop\'17　ゆめみ関連\企画\ai\img\10_お買い物\衣装（大きく表示する版\shop2_4_5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52776" y="5044017"/>
            <a:ext cx="936104" cy="127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/>
          <p:cNvSpPr txBox="1"/>
          <p:nvPr/>
        </p:nvSpPr>
        <p:spPr>
          <a:xfrm>
            <a:off x="0" y="-7064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50" charset="-128"/>
                <a:ea typeface="Meiryo UI" pitchFamily="50" charset="-128"/>
                <a:cs typeface="Meiryo UI" pitchFamily="50" charset="-128"/>
              </a:rPr>
              <a:t>②</a:t>
            </a:r>
            <a:r>
              <a:rPr lang="ja-JP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50" charset="-128"/>
                <a:ea typeface="Meiryo UI" pitchFamily="50" charset="-128"/>
                <a:cs typeface="Meiryo UI" pitchFamily="50" charset="-128"/>
              </a:rPr>
              <a:t> サブ画面化</a:t>
            </a:r>
            <a:endParaRPr kumimoji="1" lang="ja-JP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" name="下矢印 1"/>
          <p:cNvSpPr/>
          <p:nvPr/>
        </p:nvSpPr>
        <p:spPr>
          <a:xfrm>
            <a:off x="2411760" y="3254504"/>
            <a:ext cx="3993044" cy="648072"/>
          </a:xfrm>
          <a:prstGeom prst="downArrow">
            <a:avLst>
              <a:gd name="adj1" fmla="val 50000"/>
              <a:gd name="adj2" fmla="val 70380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562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3528" y="836712"/>
            <a:ext cx="662473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継続機能</a:t>
            </a:r>
            <a:endParaRPr kumimoji="1" lang="en-US" altLang="ja-JP" sz="2000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・トレーナー選択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・衣装変え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BGM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新規修正機能</a:t>
            </a:r>
            <a:endParaRPr lang="en-US" altLang="ja-JP" sz="2000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・トライアル用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発話頻度を簡易に変更可能なシステム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・高齢者用、小さい子供いる等の発話を簡易に変更できるシステム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　　→　メニュー画面で実現？</a:t>
            </a:r>
            <a:endParaRPr kumimoji="1" lang="en-US" altLang="ja-JP" sz="20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268760"/>
            <a:ext cx="2680829" cy="1507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762" y="1253135"/>
            <a:ext cx="2752738" cy="1548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0" y="-7064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itchFamily="50" charset="-128"/>
                <a:ea typeface="Meiryo UI" pitchFamily="50" charset="-128"/>
                <a:cs typeface="Meiryo UI" pitchFamily="50" charset="-128"/>
              </a:rPr>
              <a:t>③ その他機能</a:t>
            </a:r>
            <a:endParaRPr kumimoji="1" lang="ja-JP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598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</TotalTime>
  <Words>1060</Words>
  <Application>Microsoft Macintosh PowerPoint</Application>
  <PresentationFormat>画面に合わせる (4:3)</PresentationFormat>
  <Paragraphs>268</Paragraphs>
  <Slides>12</Slides>
  <Notes>1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Arial</vt:lpstr>
      <vt:lpstr>Calibri</vt:lpstr>
      <vt:lpstr>Meiryo UI</vt:lpstr>
      <vt:lpstr>ＭＳ Ｐゴシック</vt:lpstr>
      <vt:lpstr>Office ​​テーマ</vt:lpstr>
      <vt:lpstr>ワークシート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ホンダ技術研究所　四輪開発センター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長滝 貴人 Takahito Nagataki</dc:creator>
  <cp:lastModifiedBy>将一 福坂</cp:lastModifiedBy>
  <cp:revision>73</cp:revision>
  <dcterms:created xsi:type="dcterms:W3CDTF">2011-11-21T03:06:33Z</dcterms:created>
  <dcterms:modified xsi:type="dcterms:W3CDTF">2017-10-26T10:40:49Z</dcterms:modified>
</cp:coreProperties>
</file>