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835" r:id="rId1"/>
    <p:sldMasterId id="2147493848" r:id="rId2"/>
    <p:sldMasterId id="2147493900" r:id="rId3"/>
  </p:sldMasterIdLst>
  <p:notesMasterIdLst>
    <p:notesMasterId r:id="rId15"/>
  </p:notesMasterIdLst>
  <p:handoutMasterIdLst>
    <p:handoutMasterId r:id="rId16"/>
  </p:handoutMasterIdLst>
  <p:sldIdLst>
    <p:sldId id="891" r:id="rId4"/>
    <p:sldId id="890" r:id="rId5"/>
    <p:sldId id="892" r:id="rId6"/>
    <p:sldId id="906" r:id="rId7"/>
    <p:sldId id="893" r:id="rId8"/>
    <p:sldId id="908" r:id="rId9"/>
    <p:sldId id="896" r:id="rId10"/>
    <p:sldId id="899" r:id="rId11"/>
    <p:sldId id="897" r:id="rId12"/>
    <p:sldId id="900" r:id="rId13"/>
    <p:sldId id="902" r:id="rId14"/>
  </p:sldIdLst>
  <p:sldSz cx="9144000" cy="6858000" type="screen4x3"/>
  <p:notesSz cx="9067800" cy="6781800"/>
  <p:defaultTextStyle>
    <a:defPPr>
      <a:defRPr lang="ja-JP"/>
    </a:defPPr>
    <a:lvl1pPr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1pPr>
    <a:lvl2pPr marL="455509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2pPr>
    <a:lvl3pPr marL="912606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3pPr>
    <a:lvl4pPr marL="1369701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4pPr>
    <a:lvl5pPr marL="1826798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5pPr>
    <a:lvl6pPr marL="2285480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6pPr>
    <a:lvl7pPr marL="2742576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7pPr>
    <a:lvl8pPr marL="3199672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8pPr>
    <a:lvl9pPr marL="3656768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" id="{9B5F1D02-20F2-4C95-9648-B4D2BD8C253F}">
          <p14:sldIdLst>
            <p14:sldId id="891"/>
            <p14:sldId id="890"/>
            <p14:sldId id="892"/>
            <p14:sldId id="906"/>
            <p14:sldId id="893"/>
            <p14:sldId id="908"/>
            <p14:sldId id="896"/>
            <p14:sldId id="899"/>
            <p14:sldId id="897"/>
            <p14:sldId id="900"/>
            <p14:sldId id="902"/>
          </p14:sldIdLst>
        </p14:section>
        <p14:section name="タイトルなしのセクション" id="{40C271F3-7794-4C71-8FE5-BA4C7628636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8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6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  <a:srgbClr val="006600"/>
    <a:srgbClr val="FFC000"/>
    <a:srgbClr val="0000FF"/>
    <a:srgbClr val="008000"/>
    <a:srgbClr val="009900"/>
    <a:srgbClr val="CEE1DB"/>
    <a:srgbClr val="E8F1EE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714" autoAdjust="0"/>
    <p:restoredTop sz="67034" autoAdjust="0"/>
  </p:normalViewPr>
  <p:slideViewPr>
    <p:cSldViewPr snapToGrid="0" snapToObjects="1">
      <p:cViewPr varScale="1">
        <p:scale>
          <a:sx n="100" d="100"/>
          <a:sy n="100" d="100"/>
        </p:scale>
        <p:origin x="224" y="552"/>
      </p:cViewPr>
      <p:guideLst>
        <p:guide orient="horz" pos="2160"/>
        <p:guide pos="4876"/>
      </p:guideLst>
    </p:cSldViewPr>
  </p:slideViewPr>
  <p:outlineViewPr>
    <p:cViewPr>
      <p:scale>
        <a:sx n="33" d="100"/>
        <a:sy n="33" d="100"/>
      </p:scale>
      <p:origin x="0" y="1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851" y="-67"/>
      </p:cViewPr>
      <p:guideLst>
        <p:guide orient="horz" pos="2136"/>
        <p:guide pos="28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36589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r">
              <a:defRPr sz="1100"/>
            </a:lvl1pPr>
          </a:lstStyle>
          <a:p>
            <a:fld id="{5DC29BFC-8A92-4B8E-B690-6E2AE2A3D7A6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36589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r">
              <a:defRPr sz="1100"/>
            </a:lvl1pPr>
          </a:lstStyle>
          <a:p>
            <a:fld id="{3F00DC19-C11F-4CB5-9072-AC8C56DBE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48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l" defTabSz="443592">
              <a:defRPr sz="11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36589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r" defTabSz="443592">
              <a:defRPr sz="1100"/>
            </a:lvl1pPr>
          </a:lstStyle>
          <a:p>
            <a:pPr>
              <a:defRPr/>
            </a:pPr>
            <a:fld id="{B68C97EB-CF23-42AC-B9C4-A81B5CA012BB}" type="datetimeFigureOut">
              <a:rPr lang="ja-JP" altLang="en-US"/>
              <a:pPr>
                <a:defRPr/>
              </a:pPr>
              <a:t>2018/3/27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840038" y="509588"/>
            <a:ext cx="3387725" cy="25415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728" tIns="44364" rIns="88728" bIns="44364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07207" y="3221383"/>
            <a:ext cx="7253395" cy="3051322"/>
          </a:xfrm>
          <a:prstGeom prst="rect">
            <a:avLst/>
          </a:prstGeom>
        </p:spPr>
        <p:txBody>
          <a:bodyPr vert="horz" lIns="88728" tIns="44364" rIns="88728" bIns="44364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l" defTabSz="443592">
              <a:defRPr sz="11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36589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r" defTabSz="443592">
              <a:defRPr sz="1100"/>
            </a:lvl1pPr>
          </a:lstStyle>
          <a:p>
            <a:pPr>
              <a:defRPr/>
            </a:pPr>
            <a:fld id="{97626116-8ABA-423A-B3ED-F40F0D581D9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071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5509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2606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69701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6798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220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264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352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16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4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2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73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3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5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80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10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9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97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1"/>
            <a:ext cx="9144000" cy="756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pPr algn="ctr" defTabSz="1152144" fontAlgn="auto">
              <a:spcAft>
                <a:spcPts val="0"/>
              </a:spcAft>
            </a:pPr>
            <a:endParaRPr lang="ja-JP" altLang="en-US" sz="400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>
          <a:xfrm>
            <a:off x="755650" y="49576"/>
            <a:ext cx="7272734" cy="707322"/>
          </a:xfrm>
          <a:noFill/>
        </p:spPr>
        <p:txBody>
          <a:bodyPr/>
          <a:lstStyle>
            <a:lvl1pPr algn="l">
              <a:defRPr lang="ja-JP" altLang="en-US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 userDrawn="1">
            <p:ph idx="1"/>
          </p:nvPr>
        </p:nvSpPr>
        <p:spPr>
          <a:xfrm>
            <a:off x="683568" y="1028734"/>
            <a:ext cx="7776220" cy="5473666"/>
          </a:xfrm>
        </p:spPr>
        <p:txBody>
          <a:bodyPr/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pic>
        <p:nvPicPr>
          <p:cNvPr id="8" name="Picture 2" descr="C:\Users\shotaro\Desktop\_potx\logo\修正\automotive\element_A_colo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80"/>
            <a:ext cx="513180" cy="6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hotaro\Desktop\_potx\logo\修正\automotive\Panasonic_Automotive_mono_v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4" y="279737"/>
            <a:ext cx="520409" cy="1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1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1"/>
            <a:ext cx="9144000" cy="756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pPr algn="ctr" defTabSz="1152144" fontAlgn="auto">
              <a:spcAft>
                <a:spcPts val="0"/>
              </a:spcAft>
            </a:pPr>
            <a:endParaRPr lang="ja-JP" altLang="en-US" sz="400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>
          <a:xfrm>
            <a:off x="755650" y="49576"/>
            <a:ext cx="7272734" cy="707322"/>
          </a:xfrm>
          <a:noFill/>
        </p:spPr>
        <p:txBody>
          <a:bodyPr/>
          <a:lstStyle>
            <a:lvl1pPr algn="l">
              <a:defRPr lang="ja-JP" altLang="en-US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 userDrawn="1">
            <p:ph idx="1"/>
          </p:nvPr>
        </p:nvSpPr>
        <p:spPr>
          <a:xfrm>
            <a:off x="683568" y="1028734"/>
            <a:ext cx="7776220" cy="5473666"/>
          </a:xfrm>
        </p:spPr>
        <p:txBody>
          <a:bodyPr/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pic>
        <p:nvPicPr>
          <p:cNvPr id="8" name="Picture 2" descr="C:\Users\shotaro\Desktop\_potx\logo\修正\automotive\element_A_colo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8"/>
            <a:ext cx="513180" cy="6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hotaro\Desktop\_potx\logo\修正\automotive\Panasonic_Automotive_mono_v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2" y="279737"/>
            <a:ext cx="520409" cy="1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22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" y="1"/>
            <a:ext cx="9143999" cy="756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pPr algn="ctr" defTabSz="1152144" fontAlgn="auto">
              <a:spcAft>
                <a:spcPts val="0"/>
              </a:spcAft>
            </a:pPr>
            <a:endParaRPr lang="ja-JP" altLang="en-US" sz="400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650" y="49576"/>
            <a:ext cx="7272734" cy="707322"/>
          </a:xfrm>
        </p:spPr>
        <p:txBody>
          <a:bodyPr/>
          <a:lstStyle>
            <a:lvl1pPr algn="l">
              <a:defRPr lang="ja-JP" altLang="en-US" dirty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  <p:pic>
        <p:nvPicPr>
          <p:cNvPr id="13" name="Picture 2" descr="C:\Users\shotaro\Desktop\_potx\logo\修正\automotive\element_A_colo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8"/>
            <a:ext cx="513180" cy="6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hotaro\Desktop\_potx\logo\修正\automotive\Panasonic_Automotive_mono_v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2" y="279737"/>
            <a:ext cx="520409" cy="1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67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白_Panasonic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hotaro\Desktop\_potx\logo\修正\automotive\Panasonic_Automotive_color_v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111" y="2895560"/>
            <a:ext cx="3025778" cy="113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825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 hasCustomPrompt="1"/>
          </p:nvPr>
        </p:nvSpPr>
        <p:spPr>
          <a:xfrm>
            <a:off x="449141" y="1434083"/>
            <a:ext cx="8229600" cy="2618509"/>
          </a:xfrm>
          <a:prstGeom prst="bevel">
            <a:avLst>
              <a:gd name="adj" fmla="val 4318"/>
            </a:avLst>
          </a:prstGeom>
          <a:solidFill>
            <a:srgbClr val="00AA80"/>
          </a:solidFill>
        </p:spPr>
        <p:txBody>
          <a:bodyPr anchor="ctr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1" lang="ja-JP" altLang="en-US" dirty="0"/>
              <a:t>題名</a:t>
            </a:r>
          </a:p>
        </p:txBody>
      </p:sp>
      <p:pic>
        <p:nvPicPr>
          <p:cNvPr id="26" name="Picture 3" descr="C:\tool\Backup\Dtop\51_社内業務\事業ブランド基準\Logo\Automotive_G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2460" y="158743"/>
            <a:ext cx="2344807" cy="82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9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8028386" y="73132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</p:spTree>
    <p:extLst>
      <p:ext uri="{BB962C8B-B14F-4D97-AF65-F5344CB8AC3E}">
        <p14:creationId xmlns:p14="http://schemas.microsoft.com/office/powerpoint/2010/main" val="203641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43596E-D0BC-48B4-94F7-67695097082B}" type="datetime1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566889-DE0A-4A0E-AE51-354B3CE2E9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504825"/>
          </a:xfrm>
          <a:prstGeom prst="rect">
            <a:avLst/>
          </a:prstGeom>
          <a:gradFill>
            <a:gsLst>
              <a:gs pos="0">
                <a:srgbClr val="00AA80"/>
              </a:gs>
              <a:gs pos="59000">
                <a:srgbClr val="51BA97"/>
              </a:gs>
              <a:gs pos="100000">
                <a:srgbClr val="99FFCC"/>
              </a:gs>
            </a:gsLst>
            <a:lin ang="5400000" scaled="0"/>
          </a:gradFill>
          <a:ln w="9525" cmpd="sng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  <a:latin typeface="HGPHeiseiKakugothictaiW9" pitchFamily="50" charset="-128"/>
                <a:ea typeface="HGPHeiseiKakugothictaiW9" pitchFamily="50" charset="-128"/>
              </a:rPr>
              <a:t> </a:t>
            </a:r>
            <a:endParaRPr lang="ja-JP" altLang="en-US" sz="2400" dirty="0">
              <a:solidFill>
                <a:srgbClr val="FFFFFF"/>
              </a:solidFill>
              <a:latin typeface="HGPHeiseiKakugothictaiW9" pitchFamily="50" charset="-128"/>
              <a:ea typeface="HGPHeiseiKakugothictaiW9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911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5" y="6568606"/>
            <a:ext cx="8800809" cy="289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endParaRPr lang="ja-JP" altLang="en-US" sz="2300">
              <a:solidFill>
                <a:prstClr val="white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4215" y="49575"/>
            <a:ext cx="7775575" cy="787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4215" y="1028733"/>
            <a:ext cx="7775575" cy="518457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5"/>
          <p:cNvSpPr txBox="1">
            <a:spLocks/>
          </p:cNvSpPr>
          <p:nvPr/>
        </p:nvSpPr>
        <p:spPr>
          <a:xfrm>
            <a:off x="8800881" y="6568606"/>
            <a:ext cx="343193" cy="28803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txBody>
          <a:bodyPr vert="horz" wrap="none" lIns="115214" tIns="57607" rIns="115214" bIns="57607" rtlCol="0" anchor="ctr">
            <a:noAutofit/>
          </a:bodyPr>
          <a:lstStyle>
            <a:defPPr>
              <a:defRPr lang="ja-JP"/>
            </a:defPPr>
            <a:lvl1pPr marL="0" algn="ctr" defTabSz="914400" rtl="0" eaLnBrk="1" latinLnBrk="0" hangingPunct="1">
              <a:defRPr kumimoji="1" lang="ja-JP" altLang="en-US" sz="1200" kern="1200">
                <a:solidFill>
                  <a:schemeClr val="bg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85D712A-502C-492E-85E4-90A2726CA4E5}" type="slidenum">
              <a:rPr lang="en-US" altLang="ja-JP" sz="1300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ja-JP" sz="1300">
              <a:solidFill>
                <a:prstClr val="white"/>
              </a:solidFill>
            </a:endParaRPr>
          </a:p>
        </p:txBody>
      </p:sp>
      <p:sp>
        <p:nvSpPr>
          <p:cNvPr id="11" name="日付プレースホルダー 3"/>
          <p:cNvSpPr txBox="1">
            <a:spLocks/>
          </p:cNvSpPr>
          <p:nvPr/>
        </p:nvSpPr>
        <p:spPr>
          <a:xfrm>
            <a:off x="7839000" y="6555764"/>
            <a:ext cx="1053480" cy="269114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kern="1200">
                <a:solidFill>
                  <a:schemeClr val="tx1">
                    <a:tint val="7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99CF784-636E-47A7-BA00-A2D8C6F0546B}" type="datetime1">
              <a:rPr lang="ja-JP" altLang="en-US" sz="1100" smtClean="0">
                <a:solidFill>
                  <a:srgbClr val="333333">
                    <a:tint val="75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2018/3/27</a:t>
            </a:fld>
            <a:endParaRPr lang="ja-JP" altLang="en-US" sz="1100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028386" y="133198"/>
            <a:ext cx="1008112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b="1" dirty="0">
                <a:solidFill>
                  <a:srgbClr val="FF0000"/>
                </a:solidFill>
              </a:rPr>
              <a:t>until: </a:t>
            </a:r>
            <a:r>
              <a:rPr lang="ja-JP" altLang="en-US" sz="1200" b="1" dirty="0">
                <a:solidFill>
                  <a:srgbClr val="FF0000"/>
                </a:solidFill>
              </a:rPr>
              <a:t>無期限</a:t>
            </a:r>
          </a:p>
        </p:txBody>
      </p:sp>
    </p:spTree>
    <p:extLst>
      <p:ext uri="{BB962C8B-B14F-4D97-AF65-F5344CB8AC3E}">
        <p14:creationId xmlns:p14="http://schemas.microsoft.com/office/powerpoint/2010/main" val="19211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837" r:id="rId1"/>
  </p:sldLayoutIdLst>
  <p:hf sldNum="0" hdr="0" dt="0"/>
  <p:txStyles>
    <p:titleStyle>
      <a:lvl1pPr algn="ctr" defTabSz="1152144" rtl="0" eaLnBrk="1" latinLnBrk="0" hangingPunct="1">
        <a:spcBef>
          <a:spcPct val="0"/>
        </a:spcBef>
        <a:buNone/>
        <a:defRPr kumimoji="1"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54" indent="-432054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Wingdings" panose="05000000000000000000" pitchFamily="2" charset="2"/>
        <a:buChar char="l"/>
        <a:defRPr kumimoji="1" sz="2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SzPct val="90000"/>
        <a:buFont typeface="Wingdings" panose="05000000000000000000" pitchFamily="2" charset="2"/>
        <a:buChar char=""/>
        <a:defRPr kumimoji="1" sz="23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Arial" panose="020B0604020202020204" pitchFamily="34" charset="0"/>
        <a:buChar char="•"/>
        <a:defRPr kumimoji="1"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–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»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3" y="6568606"/>
            <a:ext cx="8800809" cy="289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endParaRPr lang="ja-JP" altLang="en-US" sz="2300">
              <a:solidFill>
                <a:prstClr val="white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4215" y="49575"/>
            <a:ext cx="7775575" cy="787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4215" y="1028733"/>
            <a:ext cx="7775575" cy="518457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5"/>
          <p:cNvSpPr txBox="1">
            <a:spLocks/>
          </p:cNvSpPr>
          <p:nvPr/>
        </p:nvSpPr>
        <p:spPr>
          <a:xfrm>
            <a:off x="8800879" y="6568606"/>
            <a:ext cx="343193" cy="28803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txBody>
          <a:bodyPr vert="horz" wrap="none" lIns="115214" tIns="57607" rIns="115214" bIns="57607" rtlCol="0" anchor="ctr">
            <a:noAutofit/>
          </a:bodyPr>
          <a:lstStyle>
            <a:defPPr>
              <a:defRPr lang="ja-JP"/>
            </a:defPPr>
            <a:lvl1pPr marL="0" algn="ctr" defTabSz="914400" rtl="0" eaLnBrk="1" latinLnBrk="0" hangingPunct="1">
              <a:defRPr kumimoji="1" lang="ja-JP" altLang="en-US" sz="1200" kern="1200">
                <a:solidFill>
                  <a:schemeClr val="bg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85D712A-502C-492E-85E4-90A2726CA4E5}" type="slidenum">
              <a:rPr lang="en-US" altLang="ja-JP" sz="1300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ja-JP" sz="1300">
              <a:solidFill>
                <a:prstClr val="white"/>
              </a:solidFill>
            </a:endParaRPr>
          </a:p>
        </p:txBody>
      </p:sp>
      <p:sp>
        <p:nvSpPr>
          <p:cNvPr id="11" name="日付プレースホルダー 3"/>
          <p:cNvSpPr txBox="1">
            <a:spLocks/>
          </p:cNvSpPr>
          <p:nvPr/>
        </p:nvSpPr>
        <p:spPr>
          <a:xfrm>
            <a:off x="7839000" y="6555764"/>
            <a:ext cx="1053480" cy="269114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kern="1200">
                <a:solidFill>
                  <a:schemeClr val="tx1">
                    <a:tint val="7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99CF784-636E-47A7-BA00-A2D8C6F0546B}" type="datetime1">
              <a:rPr lang="ja-JP" altLang="en-US" sz="1100" smtClean="0">
                <a:solidFill>
                  <a:srgbClr val="333333">
                    <a:tint val="75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2018/3/27</a:t>
            </a:fld>
            <a:endParaRPr lang="ja-JP" altLang="en-US" sz="1100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</p:spTree>
    <p:extLst>
      <p:ext uri="{BB962C8B-B14F-4D97-AF65-F5344CB8AC3E}">
        <p14:creationId xmlns:p14="http://schemas.microsoft.com/office/powerpoint/2010/main" val="222097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850" r:id="rId1"/>
    <p:sldLayoutId id="2147493851" r:id="rId2"/>
    <p:sldLayoutId id="2147493857" r:id="rId3"/>
  </p:sldLayoutIdLst>
  <p:hf sldNum="0" hdr="0" dt="0"/>
  <p:txStyles>
    <p:titleStyle>
      <a:lvl1pPr algn="ctr" defTabSz="1152144" rtl="0" eaLnBrk="1" latinLnBrk="0" hangingPunct="1">
        <a:spcBef>
          <a:spcPct val="0"/>
        </a:spcBef>
        <a:buNone/>
        <a:defRPr kumimoji="1"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54" indent="-432054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Wingdings" panose="05000000000000000000" pitchFamily="2" charset="2"/>
        <a:buChar char="l"/>
        <a:defRPr kumimoji="1" sz="2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SzPct val="90000"/>
        <a:buFont typeface="Wingdings" panose="05000000000000000000" pitchFamily="2" charset="2"/>
        <a:buChar char=""/>
        <a:defRPr kumimoji="1" sz="23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Arial" panose="020B0604020202020204" pitchFamily="34" charset="0"/>
        <a:buChar char="•"/>
        <a:defRPr kumimoji="1"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–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»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457200" y="152542"/>
            <a:ext cx="8229600" cy="376239"/>
          </a:xfrm>
          <a:prstGeom prst="rect">
            <a:avLst/>
          </a:prstGeom>
        </p:spPr>
        <p:txBody>
          <a:bodyPr lIns="91408" tIns="45704" rIns="91408" bIns="45704"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ja-JP" altLang="en-US" sz="2600" dirty="0">
              <a:solidFill>
                <a:prstClr val="black"/>
              </a:solidFill>
              <a:latin typeface="A-CID ゴシックMB101 B"/>
              <a:ea typeface="A-CID ゴシックMB101 B"/>
              <a:cs typeface="A-CID ゴシックMB101 B"/>
            </a:endParaRPr>
          </a:p>
        </p:txBody>
      </p:sp>
      <p:pic>
        <p:nvPicPr>
          <p:cNvPr id="1028" name="図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831" y="598641"/>
            <a:ext cx="8466992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図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831" y="5140334"/>
            <a:ext cx="877912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5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7" r:id="rId1"/>
    <p:sldLayoutId id="2147494040" r:id="rId2"/>
    <p:sldLayoutId id="2147494041" r:id="rId3"/>
  </p:sldLayoutIdLst>
  <p:txStyles>
    <p:titleStyle>
      <a:lvl1pPr algn="ctr" defTabSz="455509" rtl="0" eaLnBrk="0" fontAlgn="base" hangingPunct="0">
        <a:spcBef>
          <a:spcPct val="0"/>
        </a:spcBef>
        <a:spcAft>
          <a:spcPct val="0"/>
        </a:spcAft>
        <a:defRPr kumimoji="1" sz="4300" kern="12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045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088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132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176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1236" indent="-341236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195" indent="-284098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153" indent="-226961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249" indent="-226961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5" indent="-226961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42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6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0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4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5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2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6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0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4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08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2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TVAA</a:t>
            </a:r>
            <a:r>
              <a:rPr lang="en-US" dirty="0"/>
              <a:t> </a:t>
            </a:r>
            <a:r>
              <a:rPr lang="en-US" altLang="ja-JP" dirty="0"/>
              <a:t>KA</a:t>
            </a:r>
            <a:r>
              <a:rPr lang="en-US" dirty="0"/>
              <a:t> Re-flash Method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0756FBB-3AB0-4782-AA1A-E35F1FAF8F79}"/>
              </a:ext>
            </a:extLst>
          </p:cNvPr>
          <p:cNvSpPr/>
          <p:nvPr/>
        </p:nvSpPr>
        <p:spPr>
          <a:xfrm>
            <a:off x="733529" y="4448045"/>
            <a:ext cx="7660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/>
              <a:t>For </a:t>
            </a:r>
            <a:r>
              <a:rPr lang="ja-JP" altLang="en-US" sz="2000" dirty="0"/>
              <a:t>R-Theme Coaching application development environment</a:t>
            </a:r>
            <a:endParaRPr lang="en-US" altLang="ja-JP" sz="2000" dirty="0"/>
          </a:p>
          <a:p>
            <a:pPr algn="ctr"/>
            <a:r>
              <a:rPr lang="en-US" altLang="ja-JP" sz="2000" dirty="0"/>
              <a:t>2018/02/02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083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755" y="995604"/>
            <a:ext cx="3910108" cy="2199436"/>
          </a:xfrm>
          <a:prstGeom prst="rect">
            <a:avLst/>
          </a:prstGeom>
        </p:spPr>
      </p:pic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STEP5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Version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Check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67691" y="3223784"/>
            <a:ext cx="1105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Version</a:t>
            </a:r>
            <a:r>
              <a:rPr lang="ja-JP" altLang="en-US" sz="1200" dirty="0"/>
              <a:t> </a:t>
            </a:r>
            <a:r>
              <a:rPr lang="en-US" altLang="ja-JP" sz="1200" dirty="0"/>
              <a:t>Screen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2265256" y="1368828"/>
            <a:ext cx="3607106" cy="335681"/>
          </a:xfrm>
          <a:prstGeom prst="roundRect">
            <a:avLst/>
          </a:prstGeom>
          <a:noFill/>
          <a:ln w="28575">
            <a:solidFill>
              <a:srgbClr val="00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292861" y="2192773"/>
            <a:ext cx="2749657" cy="177310"/>
          </a:xfrm>
          <a:prstGeom prst="roundRect">
            <a:avLst/>
          </a:prstGeom>
          <a:noFill/>
          <a:ln w="28575">
            <a:solidFill>
              <a:srgbClr val="00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292862" y="2396681"/>
            <a:ext cx="2749657" cy="550277"/>
          </a:xfrm>
          <a:prstGeom prst="roundRect">
            <a:avLst/>
          </a:prstGeom>
          <a:noFill/>
          <a:ln w="28575">
            <a:solidFill>
              <a:srgbClr val="00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72362" y="141213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①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042518" y="21472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②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070125" y="25005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③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03251"/>
              </p:ext>
            </p:extLst>
          </p:nvPr>
        </p:nvGraphicFramePr>
        <p:xfrm>
          <a:off x="488122" y="3639131"/>
          <a:ext cx="816416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5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5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25"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①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/>
                        <a:t>Build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SoC</a:t>
                      </a:r>
                      <a:r>
                        <a:rPr lang="en-US" sz="1400" baseline="0" dirty="0"/>
                        <a:t> Software version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sakura.1800-1849-000_local_201801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</a:rPr>
                        <a:t>1204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925"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②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</a:t>
                      </a:r>
                      <a:r>
                        <a:rPr lang="en-US" sz="1400" baseline="0" dirty="0"/>
                        <a:t>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Vehicle</a:t>
                      </a:r>
                      <a:r>
                        <a:rPr lang="en-US" sz="1400" baseline="0" dirty="0"/>
                        <a:t> Parameter type &amp; version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17N2AX10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925">
                <a:tc rowSpan="3">
                  <a:txBody>
                    <a:bodyPr/>
                    <a:lstStyle/>
                    <a:p>
                      <a:r>
                        <a:rPr lang="ja-JP" altLang="en-US" sz="1400" dirty="0"/>
                        <a:t>③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③</a:t>
                      </a:r>
                      <a:r>
                        <a:rPr lang="en-US" altLang="ja-JP" sz="1400" dirty="0"/>
                        <a:t>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SYS Soft Version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SYS Software</a:t>
                      </a:r>
                      <a:r>
                        <a:rPr lang="en-US" sz="1400" baseline="0" dirty="0"/>
                        <a:t> version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B365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2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③</a:t>
                      </a:r>
                      <a:r>
                        <a:rPr lang="en-US" altLang="ja-JP" sz="1400" dirty="0"/>
                        <a:t>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SYS </a:t>
                      </a:r>
                      <a:r>
                        <a:rPr lang="en-US" sz="1400" dirty="0" err="1"/>
                        <a:t>SetID</a:t>
                      </a:r>
                      <a:r>
                        <a:rPr lang="en-US" sz="1400" baseline="0" dirty="0"/>
                        <a:t> Version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2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③</a:t>
                      </a:r>
                      <a:r>
                        <a:rPr lang="en-US" altLang="ja-JP" sz="1400" dirty="0"/>
                        <a:t>-3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SYS Data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SYS Parameter type &amp;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56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FAQ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28363"/>
              </p:ext>
            </p:extLst>
          </p:nvPr>
        </p:nvGraphicFramePr>
        <p:xfrm>
          <a:off x="161924" y="715989"/>
          <a:ext cx="8791575" cy="497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237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40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“There are no update programs. Please try again.” 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message is displayed.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/>
                        <a:t>And doesn’t start version</a:t>
                      </a:r>
                      <a:r>
                        <a:rPr lang="en-US" sz="1600" baseline="0" dirty="0"/>
                        <a:t> up on STEP2 with the below screen after pressing 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“Loading”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aseline="0" dirty="0"/>
                        <a:t>button.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Version up file name or</a:t>
                      </a:r>
                      <a:r>
                        <a:rPr lang="en-US" sz="1600" baseline="0" dirty="0"/>
                        <a:t> folder name in STEP2 USB is not match with DA.</a:t>
                      </a:r>
                    </a:p>
                    <a:p>
                      <a:r>
                        <a:rPr lang="ja-JP" altLang="en-US" sz="1600" baseline="0" dirty="0"/>
                        <a:t>→</a:t>
                      </a:r>
                      <a:r>
                        <a:rPr lang="en-US" altLang="ja-JP" sz="1600" baseline="0" dirty="0"/>
                        <a:t>Need to use other version up data.</a:t>
                      </a:r>
                    </a:p>
                    <a:p>
                      <a:r>
                        <a:rPr lang="en-US" altLang="ja-JP" sz="1600" baseline="0" dirty="0"/>
                        <a:t>Please tell to Panasonic with “Product ID” in Version Screen and folder/file name in USB.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88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“There are no update programs. Please try again.” 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message is displayed.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And doesn’t start version</a:t>
                      </a:r>
                      <a:r>
                        <a:rPr lang="en-US" sz="1600" baseline="0" dirty="0"/>
                        <a:t> up on STEP2 or STEP3 with the below screen after pressing 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“Install” </a:t>
                      </a:r>
                      <a:r>
                        <a:rPr lang="en-US" sz="1600" baseline="0" dirty="0"/>
                        <a:t>button.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Version</a:t>
                      </a:r>
                      <a:r>
                        <a:rPr lang="en-US" sz="1600" baseline="0" dirty="0"/>
                        <a:t> up file in STEP2 or STEP3 USB is not match with DA.</a:t>
                      </a:r>
                    </a:p>
                    <a:p>
                      <a:pPr marL="0" marR="0" indent="0" algn="l" defTabSz="457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aseline="0" dirty="0"/>
                        <a:t>→</a:t>
                      </a:r>
                      <a:r>
                        <a:rPr lang="en-US" altLang="ja-JP" sz="1600" baseline="0" dirty="0"/>
                        <a:t>Need to use other version up data.</a:t>
                      </a:r>
                    </a:p>
                    <a:p>
                      <a:r>
                        <a:rPr lang="en-US" altLang="ja-JP" sz="1600" baseline="0" dirty="0"/>
                        <a:t>Please tell to Panasonic with “Product ID”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9079" y="2270714"/>
            <a:ext cx="1566168" cy="8809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340" y="2270714"/>
            <a:ext cx="1566170" cy="880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314451" y="3057832"/>
            <a:ext cx="435692" cy="9385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322510" y="2711199"/>
            <a:ext cx="7965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137" y="4624307"/>
            <a:ext cx="1560576" cy="877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9079" y="4621161"/>
            <a:ext cx="1566168" cy="880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1321579" y="5408279"/>
            <a:ext cx="435692" cy="9385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 flipV="1">
            <a:off x="2319713" y="5061646"/>
            <a:ext cx="799366" cy="1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5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 DA Re-flash Method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200" y="808321"/>
            <a:ext cx="759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re-flash for </a:t>
            </a:r>
            <a:r>
              <a:rPr lang="en-US" altLang="ja-JP" dirty="0"/>
              <a:t>TVAA</a:t>
            </a:r>
            <a:r>
              <a:rPr lang="en-US" dirty="0"/>
              <a:t> DA needs the below 5 step sequence.</a:t>
            </a:r>
            <a:endParaRPr lang="en-US" altLang="ja-JP" dirty="0"/>
          </a:p>
        </p:txBody>
      </p:sp>
      <p:sp>
        <p:nvSpPr>
          <p:cNvPr id="12" name="TextBox 11"/>
          <p:cNvSpPr txBox="1"/>
          <p:nvPr/>
        </p:nvSpPr>
        <p:spPr>
          <a:xfrm>
            <a:off x="549427" y="1131486"/>
            <a:ext cx="81300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/>
              <a:t>USB</a:t>
            </a:r>
            <a:r>
              <a:rPr lang="ja-JP" altLang="en-US" sz="2800" dirty="0"/>
              <a:t> </a:t>
            </a:r>
            <a:r>
              <a:rPr lang="en-US" altLang="ja-JP" sz="2800" dirty="0"/>
              <a:t>drive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/>
              <a:t>Software Update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/>
              <a:t>Parameter Update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/>
              <a:t>Data Reset (All Data Clear)</a:t>
            </a:r>
          </a:p>
          <a:p>
            <a:pPr marL="514350" indent="-514350">
              <a:buFont typeface="+mj-lt"/>
              <a:buAutoNum type="arabicPeriod"/>
            </a:pP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/>
              <a:t>Version Check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1060" y="5051800"/>
            <a:ext cx="786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During STEP2 through STEP3, some error message will be displayed such as “Unfortunately HOME app has stopped”.</a:t>
            </a:r>
          </a:p>
          <a:p>
            <a:r>
              <a:rPr lang="en-US" altLang="ja-JP" dirty="0"/>
              <a:t>However these errors are caused by mismatch between software and parameter.</a:t>
            </a:r>
          </a:p>
          <a:p>
            <a:r>
              <a:rPr lang="en-US" altLang="ja-JP" dirty="0"/>
              <a:t>Please ignore these error messages during the re-flash process.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225" y="4963305"/>
            <a:ext cx="8207300" cy="1306497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2225" y="4691298"/>
            <a:ext cx="1292150" cy="369332"/>
          </a:xfrm>
          <a:prstGeom prst="rect">
            <a:avLst/>
          </a:prstGeom>
          <a:solidFill>
            <a:schemeClr val="bg1"/>
          </a:solidFill>
          <a:ln w="539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/>
              <a:t>※Caution</a:t>
            </a:r>
            <a:endParaRPr 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811059" y="2882978"/>
            <a:ext cx="54615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/>
              <a:t>　　→</a:t>
            </a:r>
            <a:r>
              <a:rPr lang="en-US" altLang="ja-JP" sz="1600" dirty="0"/>
              <a:t>After the data reset, Anti-theft screen will be displayed.</a:t>
            </a:r>
          </a:p>
          <a:p>
            <a:r>
              <a:rPr lang="en-US" altLang="ja-JP" sz="1600" dirty="0"/>
              <a:t>          VIN information is required to unlock Anti-theft.</a:t>
            </a:r>
          </a:p>
          <a:p>
            <a:r>
              <a:rPr lang="en-US" altLang="ja-JP" sz="1600" dirty="0"/>
              <a:t>          Please turn ENG or IG on to unlock Anti-theft.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41EFCA-C83C-4DD1-B48F-29D61375251B}"/>
              </a:ext>
            </a:extLst>
          </p:cNvPr>
          <p:cNvSpPr txBox="1"/>
          <p:nvPr/>
        </p:nvSpPr>
        <p:spPr>
          <a:xfrm>
            <a:off x="543464" y="2017477"/>
            <a:ext cx="4037162" cy="461665"/>
          </a:xfrm>
          <a:prstGeom prst="rect">
            <a:avLst/>
          </a:prstGeom>
          <a:solidFill>
            <a:srgbClr val="000000">
              <a:alpha val="4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FFF00"/>
                </a:solidFill>
              </a:rPr>
              <a:t>No need.</a:t>
            </a:r>
            <a:endParaRPr kumimoji="1" lang="ja-JP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9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2"/>
          <p:cNvSpPr txBox="1"/>
          <p:nvPr/>
        </p:nvSpPr>
        <p:spPr>
          <a:xfrm>
            <a:off x="304801" y="2339548"/>
            <a:ext cx="8362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ja-JP" dirty="0"/>
              <a:t>USB</a:t>
            </a:r>
            <a:r>
              <a:rPr lang="ja-JP" altLang="en-US"/>
              <a:t>メモリを</a:t>
            </a:r>
            <a:r>
              <a:rPr lang="en-US" altLang="ja-JP" dirty="0"/>
              <a:t>PC</a:t>
            </a:r>
            <a:r>
              <a:rPr lang="ja-JP" altLang="en-US"/>
              <a:t>に挿してください</a:t>
            </a:r>
            <a:r>
              <a:rPr lang="en-US" altLang="ja-JP" dirty="0"/>
              <a:t>.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altLang="ja-JP" dirty="0"/>
              <a:t>CL - MH17N2AX </a:t>
            </a:r>
            <a:r>
              <a:rPr lang="ja-JP" altLang="en-US"/>
              <a:t>フォルダの中の</a:t>
            </a:r>
            <a:r>
              <a:rPr lang="en-US" altLang="ja-JP" dirty="0"/>
              <a:t>“SoftwareUpdate_20180202”</a:t>
            </a:r>
            <a:r>
              <a:rPr lang="ja-JP" altLang="en-US"/>
              <a:t>を</a:t>
            </a:r>
            <a:r>
              <a:rPr lang="en-US" altLang="ja-JP" dirty="0"/>
              <a:t>USB</a:t>
            </a:r>
            <a:r>
              <a:rPr lang="ja-JP" altLang="en-US"/>
              <a:t>メモリにコピーしてください</a:t>
            </a:r>
            <a:r>
              <a:rPr lang="en-US" altLang="ja-JP" dirty="0"/>
              <a:t>.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ja-JP" altLang="en-US"/>
              <a:t>コピーが終わったら</a:t>
            </a:r>
            <a:r>
              <a:rPr lang="en-US" altLang="ja-JP" dirty="0"/>
              <a:t>USM</a:t>
            </a:r>
            <a:r>
              <a:rPr lang="ja-JP" altLang="en-US"/>
              <a:t>メモリを抜いてください</a:t>
            </a:r>
            <a:r>
              <a:rPr lang="en-US" dirty="0"/>
              <a:t>.</a:t>
            </a:r>
          </a:p>
        </p:txBody>
      </p:sp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STEP1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 drive Setup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665914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■用意するもの</a:t>
            </a:r>
            <a:endParaRPr lang="en-US" dirty="0"/>
          </a:p>
        </p:txBody>
      </p:sp>
      <p:pic>
        <p:nvPicPr>
          <p:cNvPr id="1028" name="Picture 4" descr="https://images-na.ssl-images-amazon.com/images/I/719L-yVRrmL._SL1500_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1356843" y="2201423"/>
            <a:ext cx="471081" cy="149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2"/>
          <p:cNvSpPr txBox="1"/>
          <p:nvPr/>
        </p:nvSpPr>
        <p:spPr>
          <a:xfrm>
            <a:off x="525965" y="1005959"/>
            <a:ext cx="719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4GB</a:t>
            </a:r>
            <a:r>
              <a:rPr lang="ja-JP" altLang="en-US"/>
              <a:t>かそれ以上の</a:t>
            </a:r>
            <a:r>
              <a:rPr lang="en-US" altLang="ja-JP" dirty="0"/>
              <a:t>USB</a:t>
            </a:r>
            <a:r>
              <a:rPr lang="ja-JP" altLang="en-US"/>
              <a:t>メモリ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Windows7</a:t>
            </a:r>
            <a:r>
              <a:rPr lang="ja-JP" altLang="en-US"/>
              <a:t>以上の</a:t>
            </a:r>
            <a:r>
              <a:rPr lang="en-US" altLang="ja-JP" dirty="0"/>
              <a:t>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アップデート用のファイル</a:t>
            </a:r>
            <a:r>
              <a:rPr lang="en-US" altLang="ja-JP" dirty="0"/>
              <a:t>(folder name is “SoftwareUpdate_20180202”)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756" y="3831916"/>
            <a:ext cx="3031544" cy="2081698"/>
          </a:xfrm>
          <a:prstGeom prst="rect">
            <a:avLst/>
          </a:prstGeom>
        </p:spPr>
      </p:pic>
      <p:pic>
        <p:nvPicPr>
          <p:cNvPr id="45" name="Picture 4" descr="https://images-na.ssl-images-amazon.com/images/I/719L-yVRrmL._SL1500_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4734415" y="4017357"/>
            <a:ext cx="471081" cy="149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: 角を丸くする 11"/>
          <p:cNvSpPr/>
          <p:nvPr/>
        </p:nvSpPr>
        <p:spPr>
          <a:xfrm>
            <a:off x="2596810" y="4512975"/>
            <a:ext cx="527390" cy="590550"/>
          </a:xfrm>
          <a:prstGeom prst="roundRect">
            <a:avLst>
              <a:gd name="adj" fmla="val 7637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1282702" y="5188933"/>
            <a:ext cx="10032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矢印: 右 14"/>
          <p:cNvSpPr/>
          <p:nvPr/>
        </p:nvSpPr>
        <p:spPr>
          <a:xfrm>
            <a:off x="3219450" y="4631833"/>
            <a:ext cx="1042527" cy="30665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ular Callout 32"/>
          <p:cNvSpPr/>
          <p:nvPr/>
        </p:nvSpPr>
        <p:spPr>
          <a:xfrm>
            <a:off x="6091928" y="3802266"/>
            <a:ext cx="2286000" cy="1185877"/>
          </a:xfrm>
          <a:prstGeom prst="wedgeRectCallout">
            <a:avLst>
              <a:gd name="adj1" fmla="val -70850"/>
              <a:gd name="adj2" fmla="val 33147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USB directory tree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87178" y="4107534"/>
            <a:ext cx="208700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+mn-lt"/>
                <a:ea typeface="ＭＳ ゴシック" panose="020B0609070205080204" pitchFamily="49" charset="-128"/>
              </a:rPr>
              <a:t>USB drive root</a:t>
            </a:r>
          </a:p>
          <a:p>
            <a:r>
              <a:rPr lang="en-US" altLang="ja-JP" sz="1400" dirty="0">
                <a:latin typeface="+mn-lt"/>
                <a:ea typeface="ＭＳ ゴシック" panose="020B0609070205080204" pitchFamily="49" charset="-128"/>
              </a:rPr>
              <a:t>└── CL-MH17N2AX</a:t>
            </a:r>
          </a:p>
          <a:p>
            <a:r>
              <a:rPr lang="en-US" altLang="ja-JP" sz="1400" dirty="0">
                <a:latin typeface="+mn-lt"/>
                <a:ea typeface="ＭＳ ゴシック" panose="020B0609070205080204" pitchFamily="49" charset="-128"/>
              </a:rPr>
              <a:t>     └── force_loading.zip</a:t>
            </a:r>
            <a:endParaRPr kumimoji="1" lang="ja-JP" altLang="en-US" sz="1400" dirty="0">
              <a:latin typeface="+mn-lt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427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STEP2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Software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Update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18224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(1)</a:t>
            </a:r>
            <a:r>
              <a:rPr lang="ja-JP" altLang="en-US"/>
              <a:t> </a:t>
            </a:r>
            <a:r>
              <a:rPr lang="en-US" altLang="ja-JP" dirty="0"/>
              <a:t>D/A</a:t>
            </a:r>
            <a:r>
              <a:rPr lang="ja-JP" altLang="en-US"/>
              <a:t>の</a:t>
            </a:r>
            <a:r>
              <a:rPr lang="en-US" altLang="ja-JP" dirty="0"/>
              <a:t>USB</a:t>
            </a:r>
            <a:r>
              <a:rPr lang="ja-JP" altLang="en-US"/>
              <a:t>ポートに</a:t>
            </a:r>
            <a:r>
              <a:rPr lang="en-US" altLang="ja-JP" dirty="0"/>
              <a:t>USB</a:t>
            </a:r>
            <a:r>
              <a:rPr lang="ja-JP" altLang="en-US"/>
              <a:t>メモリを挿してください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876164"/>
            <a:ext cx="775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/>
              <a:t> ホーム画面を開いて</a:t>
            </a:r>
            <a:r>
              <a:rPr lang="en-US" altLang="ja-JP" dirty="0"/>
              <a:t>Dealer Diagnosis</a:t>
            </a:r>
            <a:r>
              <a:rPr lang="ja-JP" altLang="en-US"/>
              <a:t>の中の</a:t>
            </a:r>
            <a:r>
              <a:rPr lang="en-US" altLang="ja-JP" dirty="0"/>
              <a:t>Version screen</a:t>
            </a:r>
            <a:r>
              <a:rPr lang="ja-JP" altLang="en-US"/>
              <a:t>を開いてください</a:t>
            </a:r>
            <a:r>
              <a:rPr lang="en-US" altLang="ja-JP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26" y="2542207"/>
            <a:ext cx="2438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2693" y="2542207"/>
            <a:ext cx="24384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3145" y="4518664"/>
            <a:ext cx="2438401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08325" y="3913807"/>
            <a:ext cx="1019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Home Screen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250227" y="3910178"/>
            <a:ext cx="1183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Diagnosis</a:t>
            </a:r>
            <a:r>
              <a:rPr lang="ja-JP" altLang="en-US" sz="1200" dirty="0"/>
              <a:t> </a:t>
            </a:r>
            <a:r>
              <a:rPr lang="en-US" altLang="ja-JP" sz="1200" dirty="0"/>
              <a:t>Menu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25577" y="5886833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Detail</a:t>
            </a:r>
            <a:r>
              <a:rPr lang="ja-JP" altLang="en-US" sz="1200" dirty="0"/>
              <a:t> </a:t>
            </a:r>
            <a:r>
              <a:rPr lang="en-US" altLang="ja-JP" sz="1200" dirty="0"/>
              <a:t>Information</a:t>
            </a:r>
            <a:r>
              <a:rPr lang="ja-JP" altLang="en-US" sz="1200" dirty="0"/>
              <a:t> </a:t>
            </a:r>
            <a:r>
              <a:rPr lang="en-US" altLang="ja-JP" sz="1200" dirty="0"/>
              <a:t>&amp;</a:t>
            </a:r>
            <a:r>
              <a:rPr lang="ja-JP" altLang="en-US" sz="1200" dirty="0"/>
              <a:t> </a:t>
            </a:r>
            <a:r>
              <a:rPr lang="en-US" altLang="ja-JP" sz="1200" dirty="0"/>
              <a:t>Setting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02806" y="5880688"/>
            <a:ext cx="1105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Version</a:t>
            </a:r>
            <a:r>
              <a:rPr lang="ja-JP" altLang="en-US" sz="1200" dirty="0"/>
              <a:t> </a:t>
            </a:r>
            <a:r>
              <a:rPr lang="en-US" altLang="ja-JP" sz="1200" dirty="0"/>
              <a:t>Screen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4" idx="3"/>
            <a:endCxn id="5" idx="1"/>
          </p:cNvCxnSpPr>
          <p:nvPr/>
        </p:nvCxnSpPr>
        <p:spPr>
          <a:xfrm>
            <a:off x="2583126" y="3228007"/>
            <a:ext cx="20395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7" idx="1"/>
          </p:cNvCxnSpPr>
          <p:nvPr/>
        </p:nvCxnSpPr>
        <p:spPr>
          <a:xfrm flipH="1">
            <a:off x="1473145" y="3228007"/>
            <a:ext cx="5587948" cy="1976457"/>
          </a:xfrm>
          <a:prstGeom prst="bentConnector5">
            <a:avLst>
              <a:gd name="adj1" fmla="val -4091"/>
              <a:gd name="adj2" fmla="val 50000"/>
              <a:gd name="adj3" fmla="val 1040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</p:cNvCxnSpPr>
          <p:nvPr/>
        </p:nvCxnSpPr>
        <p:spPr>
          <a:xfrm>
            <a:off x="3911546" y="5204464"/>
            <a:ext cx="20246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44256" y="2723606"/>
            <a:ext cx="2010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r>
              <a:rPr lang="ja-JP" altLang="en-US" sz="1200"/>
              <a:t>秒間押し続けてください</a:t>
            </a:r>
            <a:endParaRPr lang="en-US" sz="1200" dirty="0"/>
          </a:p>
          <a:p>
            <a:r>
              <a:rPr lang="en-US" sz="1200" dirty="0"/>
              <a:t>[HOME]+[POWER]+[SOURCE]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607033" y="3337519"/>
            <a:ext cx="2454060" cy="5667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79176" y="5648482"/>
            <a:ext cx="958327" cy="2027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91438" y="2719299"/>
            <a:ext cx="206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“Detail Information &amp; Setting”</a:t>
            </a:r>
          </a:p>
          <a:p>
            <a:r>
              <a:rPr lang="ja-JP" altLang="en-US" sz="1200"/>
              <a:t>をタップ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003159" y="4760073"/>
            <a:ext cx="78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“Version”</a:t>
            </a:r>
          </a:p>
          <a:p>
            <a:r>
              <a:rPr lang="ja-JP" altLang="en-US" sz="1200"/>
              <a:t>をタップ</a:t>
            </a:r>
            <a:endParaRPr lang="en-US" altLang="ja-JP" sz="1200" dirty="0"/>
          </a:p>
        </p:txBody>
      </p:sp>
      <p:cxnSp>
        <p:nvCxnSpPr>
          <p:cNvPr id="35" name="Straight Connector 34"/>
          <p:cNvCxnSpPr>
            <a:stCxn id="31" idx="1"/>
          </p:cNvCxnSpPr>
          <p:nvPr/>
        </p:nvCxnSpPr>
        <p:spPr>
          <a:xfrm flipH="1">
            <a:off x="6602806" y="2950132"/>
            <a:ext cx="488632" cy="387387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0" idx="3"/>
          </p:cNvCxnSpPr>
          <p:nvPr/>
        </p:nvCxnSpPr>
        <p:spPr>
          <a:xfrm flipH="1">
            <a:off x="2637503" y="4969184"/>
            <a:ext cx="1365656" cy="78065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196800" y="912127"/>
            <a:ext cx="2655226" cy="804839"/>
            <a:chOff x="6286500" y="1560173"/>
            <a:chExt cx="2655226" cy="804839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286500" y="1676400"/>
              <a:ext cx="857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297202" y="1560173"/>
              <a:ext cx="13525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HW Key Operation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6286500" y="1951862"/>
              <a:ext cx="8572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297202" y="1835635"/>
              <a:ext cx="16445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Touch screen Operation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286500" y="2227324"/>
              <a:ext cx="857250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297202" y="2111096"/>
              <a:ext cx="16445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 need to operate</a:t>
              </a:r>
            </a:p>
          </p:txBody>
        </p:sp>
      </p:grpSp>
      <p:sp>
        <p:nvSpPr>
          <p:cNvPr id="40" name="TextBox 11"/>
          <p:cNvSpPr txBox="1"/>
          <p:nvPr/>
        </p:nvSpPr>
        <p:spPr>
          <a:xfrm>
            <a:off x="6463554" y="6029962"/>
            <a:ext cx="14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(</a:t>
            </a:r>
            <a:r>
              <a:rPr lang="ja-JP" altLang="en-US" sz="1200"/>
              <a:t>値はサンプルです</a:t>
            </a:r>
            <a:r>
              <a:rPr lang="en-US" altLang="ja-JP" sz="1200" dirty="0"/>
              <a:t>.)</a:t>
            </a:r>
            <a:endParaRPr lang="en-US" sz="1200" dirty="0"/>
          </a:p>
        </p:txBody>
      </p:sp>
      <p:pic>
        <p:nvPicPr>
          <p:cNvPr id="1028" name="Picture 4" descr="https://images-na.ssl-images-amazon.com/images/I/719L-yVRrmL._SL1500_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1654710" y="675846"/>
            <a:ext cx="471081" cy="149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図 33">
            <a:extLst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6226" y="4504975"/>
            <a:ext cx="2447462" cy="13766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169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304" y="1409413"/>
            <a:ext cx="2447004" cy="1376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78354A4-1847-4B59-8ECD-FCD6CD49953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588" y="1409156"/>
            <a:ext cx="2447462" cy="13766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STEP2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Software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Update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18224"/>
            <a:ext cx="540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(3)</a:t>
            </a:r>
            <a:r>
              <a:rPr lang="ja-JP" altLang="en-US"/>
              <a:t> アップデートを開始してください</a:t>
            </a:r>
            <a:r>
              <a:rPr lang="en-US" altLang="ja-JP" dirty="0"/>
              <a:t>(</a:t>
            </a:r>
            <a:r>
              <a:rPr lang="ja-JP" altLang="en-US"/>
              <a:t>約</a:t>
            </a:r>
            <a:r>
              <a:rPr lang="en-US" altLang="ja-JP" dirty="0"/>
              <a:t>10</a:t>
            </a:r>
            <a:r>
              <a:rPr lang="ja-JP" altLang="en-US"/>
              <a:t>分かかります</a:t>
            </a:r>
            <a:r>
              <a:rPr lang="en-US" altLang="ja-JP" dirty="0"/>
              <a:t>.)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1876" y="5660164"/>
            <a:ext cx="820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アップデートが走っている最中は絶対に電源を落とさないでください</a:t>
            </a:r>
            <a:r>
              <a:rPr lang="en-US" altLang="ja-JP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79" y="3703208"/>
            <a:ext cx="2438401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098455" y="2771180"/>
            <a:ext cx="1105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Version</a:t>
            </a:r>
            <a:r>
              <a:rPr lang="ja-JP" altLang="en-US" sz="1200" dirty="0"/>
              <a:t> </a:t>
            </a:r>
            <a:r>
              <a:rPr lang="en-US" altLang="ja-JP" sz="1200" dirty="0"/>
              <a:t>Screen</a:t>
            </a:r>
            <a:endParaRPr lang="en-US" sz="1200" dirty="0"/>
          </a:p>
        </p:txBody>
      </p:sp>
      <p:cxnSp>
        <p:nvCxnSpPr>
          <p:cNvPr id="13" name="Elbow Connector 12"/>
          <p:cNvCxnSpPr>
            <a:endCxn id="10" idx="1"/>
          </p:cNvCxnSpPr>
          <p:nvPr/>
        </p:nvCxnSpPr>
        <p:spPr>
          <a:xfrm flipH="1">
            <a:off x="359779" y="2094178"/>
            <a:ext cx="6015403" cy="2294830"/>
          </a:xfrm>
          <a:prstGeom prst="bentConnector5">
            <a:avLst>
              <a:gd name="adj1" fmla="val -3800"/>
              <a:gd name="adj2" fmla="val 50155"/>
              <a:gd name="adj3" fmla="val 1038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8" idx="3"/>
          </p:cNvCxnSpPr>
          <p:nvPr/>
        </p:nvCxnSpPr>
        <p:spPr>
          <a:xfrm flipV="1">
            <a:off x="2877050" y="2094178"/>
            <a:ext cx="1034374" cy="3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04076" y="1622345"/>
            <a:ext cx="806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“Loading”</a:t>
            </a:r>
          </a:p>
          <a:p>
            <a:r>
              <a:rPr lang="ja-JP" altLang="en-US" sz="1200"/>
              <a:t>をタップ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607871" y="2678846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“Install”</a:t>
            </a:r>
          </a:p>
          <a:p>
            <a:r>
              <a:rPr lang="ja-JP" altLang="en-US" sz="1200"/>
              <a:t>をタップ</a:t>
            </a:r>
            <a:endParaRPr lang="en-US" altLang="ja-JP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92007" y="2780756"/>
            <a:ext cx="1128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Loading Screen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01755" y="5048214"/>
            <a:ext cx="175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VUP Confirmation screen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365326" y="2647950"/>
            <a:ext cx="574680" cy="1232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61466" y="2634621"/>
            <a:ext cx="574680" cy="1232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291639" y="4924934"/>
            <a:ext cx="574680" cy="1232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001800" y="1899614"/>
            <a:ext cx="1136444" cy="471568"/>
          </a:xfrm>
          <a:prstGeom prst="roundRect">
            <a:avLst/>
          </a:prstGeom>
          <a:noFill/>
          <a:ln w="28575">
            <a:solidFill>
              <a:srgbClr val="00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ular Callout 32"/>
          <p:cNvSpPr/>
          <p:nvPr/>
        </p:nvSpPr>
        <p:spPr>
          <a:xfrm>
            <a:off x="6697324" y="762305"/>
            <a:ext cx="2325490" cy="1461574"/>
          </a:xfrm>
          <a:prstGeom prst="wedgeRectCallout">
            <a:avLst>
              <a:gd name="adj1" fmla="val -72916"/>
              <a:gd name="adj2" fmla="val 32816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Before start installing, </a:t>
            </a:r>
          </a:p>
          <a:p>
            <a:pPr algn="ctr"/>
            <a:r>
              <a:rPr lang="en-US" sz="1200" dirty="0"/>
              <a:t>please check the SW version with expected or not.</a:t>
            </a:r>
          </a:p>
          <a:p>
            <a:pPr algn="ctr"/>
            <a:r>
              <a:rPr lang="en-US" altLang="ja-JP" sz="1200" dirty="0">
                <a:solidFill>
                  <a:srgbClr val="FFFF00"/>
                </a:solidFill>
              </a:rPr>
              <a:t>SoC(Android) : 1800-1849-000_local_20180131.1204</a:t>
            </a:r>
          </a:p>
          <a:p>
            <a:pPr algn="ctr"/>
            <a:r>
              <a:rPr lang="en-US" altLang="ja-JP" sz="1200" dirty="0">
                <a:solidFill>
                  <a:srgbClr val="FFFF00"/>
                </a:solidFill>
              </a:rPr>
              <a:t>Amigo : --------</a:t>
            </a:r>
          </a:p>
          <a:p>
            <a:pPr algn="ctr"/>
            <a:r>
              <a:rPr lang="en-US" altLang="ja-JP" sz="1200" dirty="0">
                <a:solidFill>
                  <a:srgbClr val="FFFF00"/>
                </a:solidFill>
              </a:rPr>
              <a:t>System </a:t>
            </a:r>
            <a:r>
              <a:rPr lang="en-US" altLang="ja-JP" sz="1200" dirty="0" err="1">
                <a:solidFill>
                  <a:srgbClr val="FFFF00"/>
                </a:solidFill>
              </a:rPr>
              <a:t>μCOM</a:t>
            </a:r>
            <a:r>
              <a:rPr lang="en-US" altLang="ja-JP" sz="1200" dirty="0">
                <a:solidFill>
                  <a:srgbClr val="FFFF00"/>
                </a:solidFill>
              </a:rPr>
              <a:t> : B365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1875" y="5486400"/>
            <a:ext cx="8207300" cy="820095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1875" y="5304730"/>
            <a:ext cx="1292150" cy="369332"/>
          </a:xfrm>
          <a:prstGeom prst="rect">
            <a:avLst/>
          </a:prstGeom>
          <a:solidFill>
            <a:schemeClr val="bg1"/>
          </a:solidFill>
          <a:ln w="539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※Warning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10" idx="3"/>
            <a:endCxn id="4" idx="1"/>
          </p:cNvCxnSpPr>
          <p:nvPr/>
        </p:nvCxnSpPr>
        <p:spPr>
          <a:xfrm>
            <a:off x="2798180" y="4389008"/>
            <a:ext cx="621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1"/>
            <a:endCxn id="29" idx="3"/>
          </p:cNvCxnSpPr>
          <p:nvPr/>
        </p:nvCxnSpPr>
        <p:spPr>
          <a:xfrm flipH="1">
            <a:off x="1940006" y="1853178"/>
            <a:ext cx="1064070" cy="856412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2" idx="1"/>
          </p:cNvCxnSpPr>
          <p:nvPr/>
        </p:nvCxnSpPr>
        <p:spPr>
          <a:xfrm flipH="1">
            <a:off x="5668617" y="2909679"/>
            <a:ext cx="939254" cy="87135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31687" y="3836508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“OK”</a:t>
            </a:r>
          </a:p>
          <a:p>
            <a:r>
              <a:rPr lang="ja-JP" altLang="en-US" sz="1200"/>
              <a:t>をタップ</a:t>
            </a:r>
            <a:endParaRPr lang="en-US" altLang="ja-JP" sz="1200" dirty="0"/>
          </a:p>
        </p:txBody>
      </p:sp>
      <p:cxnSp>
        <p:nvCxnSpPr>
          <p:cNvPr id="48" name="Straight Connector 47"/>
          <p:cNvCxnSpPr>
            <a:stCxn id="46" idx="1"/>
            <a:endCxn id="31" idx="3"/>
          </p:cNvCxnSpPr>
          <p:nvPr/>
        </p:nvCxnSpPr>
        <p:spPr>
          <a:xfrm flipH="1">
            <a:off x="1866319" y="4067341"/>
            <a:ext cx="965368" cy="91923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639" y="3703208"/>
            <a:ext cx="24384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0080" y="3715752"/>
            <a:ext cx="1800372" cy="1350279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4" idx="3"/>
            <a:endCxn id="6" idx="1"/>
          </p:cNvCxnSpPr>
          <p:nvPr/>
        </p:nvCxnSpPr>
        <p:spPr>
          <a:xfrm>
            <a:off x="5858039" y="4389008"/>
            <a:ext cx="1092041" cy="1884"/>
          </a:xfrm>
          <a:prstGeom prst="straightConnector1">
            <a:avLst/>
          </a:prstGeom>
          <a:ln>
            <a:solidFill>
              <a:srgbClr val="006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29752" y="4112008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しばし待たれよ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182926" y="5052938"/>
            <a:ext cx="1009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Downloading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549710" y="5066838"/>
            <a:ext cx="755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Updating</a:t>
            </a:r>
            <a:endParaRPr lang="en-US" sz="1200" dirty="0"/>
          </a:p>
        </p:txBody>
      </p:sp>
      <p:sp>
        <p:nvSpPr>
          <p:cNvPr id="41" name="TextBox 11"/>
          <p:cNvSpPr txBox="1"/>
          <p:nvPr/>
        </p:nvSpPr>
        <p:spPr>
          <a:xfrm>
            <a:off x="907125" y="2946687"/>
            <a:ext cx="14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(</a:t>
            </a:r>
            <a:r>
              <a:rPr lang="ja-JP" altLang="en-US" sz="1200"/>
              <a:t>値はサンプルです</a:t>
            </a:r>
            <a:r>
              <a:rPr lang="en-US" altLang="ja-JP" sz="1200" dirty="0"/>
              <a:t>.)</a:t>
            </a:r>
            <a:endParaRPr lang="en-US" sz="1200" dirty="0"/>
          </a:p>
        </p:txBody>
      </p:sp>
      <p:sp>
        <p:nvSpPr>
          <p:cNvPr id="42" name="TextBox 11"/>
          <p:cNvSpPr txBox="1"/>
          <p:nvPr/>
        </p:nvSpPr>
        <p:spPr>
          <a:xfrm>
            <a:off x="4260549" y="2950380"/>
            <a:ext cx="187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(These values are example)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495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STEP2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Software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Update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18224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(4)</a:t>
            </a:r>
            <a:r>
              <a:rPr lang="ja-JP" altLang="en-US"/>
              <a:t> アップデート完了後、自動で再起動します</a:t>
            </a:r>
            <a:r>
              <a:rPr lang="en-US" altLang="ja-JP" dirty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858" y="1199144"/>
            <a:ext cx="1800372" cy="1350279"/>
          </a:xfrm>
          <a:prstGeom prst="rect">
            <a:avLst/>
          </a:prstGeom>
        </p:spPr>
      </p:pic>
      <p:pic>
        <p:nvPicPr>
          <p:cNvPr id="42" name="図 41">
            <a:extLst/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7246" y="1195014"/>
            <a:ext cx="2324411" cy="1350279"/>
          </a:xfrm>
          <a:prstGeom prst="rect">
            <a:avLst/>
          </a:prstGeom>
        </p:spPr>
      </p:pic>
      <p:cxnSp>
        <p:nvCxnSpPr>
          <p:cNvPr id="44" name="Straight Arrow Connector 35"/>
          <p:cNvCxnSpPr>
            <a:stCxn id="6" idx="3"/>
            <a:endCxn id="45" idx="1"/>
          </p:cNvCxnSpPr>
          <p:nvPr/>
        </p:nvCxnSpPr>
        <p:spPr>
          <a:xfrm>
            <a:off x="2528230" y="1874284"/>
            <a:ext cx="218644" cy="0"/>
          </a:xfrm>
          <a:prstGeom prst="straightConnector1">
            <a:avLst/>
          </a:prstGeom>
          <a:ln>
            <a:solidFill>
              <a:srgbClr val="006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36"/>
          <p:cNvSpPr txBox="1"/>
          <p:nvPr/>
        </p:nvSpPr>
        <p:spPr>
          <a:xfrm>
            <a:off x="2746874" y="1735784"/>
            <a:ext cx="149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/>
              <a:t>再起動</a:t>
            </a:r>
            <a:endParaRPr lang="ja-JP" altLang="en-US" sz="1200" dirty="0"/>
          </a:p>
        </p:txBody>
      </p:sp>
      <p:cxnSp>
        <p:nvCxnSpPr>
          <p:cNvPr id="47" name="Straight Arrow Connector 35"/>
          <p:cNvCxnSpPr>
            <a:stCxn id="45" idx="3"/>
            <a:endCxn id="42" idx="1"/>
          </p:cNvCxnSpPr>
          <p:nvPr/>
        </p:nvCxnSpPr>
        <p:spPr>
          <a:xfrm flipV="1">
            <a:off x="4239911" y="1870154"/>
            <a:ext cx="307335" cy="4130"/>
          </a:xfrm>
          <a:prstGeom prst="straightConnector1">
            <a:avLst/>
          </a:prstGeom>
          <a:ln>
            <a:solidFill>
              <a:srgbClr val="006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38"/>
          <p:cNvSpPr txBox="1"/>
          <p:nvPr/>
        </p:nvSpPr>
        <p:spPr>
          <a:xfrm>
            <a:off x="1250280" y="2538246"/>
            <a:ext cx="755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Updating</a:t>
            </a:r>
            <a:endParaRPr lang="en-US" sz="1200" dirty="0"/>
          </a:p>
        </p:txBody>
      </p:sp>
      <p:sp>
        <p:nvSpPr>
          <p:cNvPr id="53" name="TextBox 38"/>
          <p:cNvSpPr txBox="1"/>
          <p:nvPr/>
        </p:nvSpPr>
        <p:spPr>
          <a:xfrm>
            <a:off x="5203137" y="2538246"/>
            <a:ext cx="98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Start up logo</a:t>
            </a:r>
            <a:endParaRPr lang="en-US" sz="1200" dirty="0"/>
          </a:p>
        </p:txBody>
      </p:sp>
      <p:pic>
        <p:nvPicPr>
          <p:cNvPr id="59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4658" y="3138926"/>
            <a:ext cx="2438400" cy="1371600"/>
          </a:xfrm>
          <a:prstGeom prst="rect">
            <a:avLst/>
          </a:prstGeom>
        </p:spPr>
      </p:pic>
      <p:sp>
        <p:nvSpPr>
          <p:cNvPr id="60" name="TextBox 14"/>
          <p:cNvSpPr txBox="1"/>
          <p:nvPr/>
        </p:nvSpPr>
        <p:spPr>
          <a:xfrm>
            <a:off x="727858" y="4943976"/>
            <a:ext cx="786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After starting up, some error message will be displayed such as “Unfortunately HOME app has stopped”.</a:t>
            </a:r>
          </a:p>
          <a:p>
            <a:r>
              <a:rPr lang="en-US" altLang="ja-JP" dirty="0"/>
              <a:t>However these errors are caused by mismatch between software and parameter.</a:t>
            </a:r>
          </a:p>
          <a:p>
            <a:r>
              <a:rPr lang="en-US" altLang="ja-JP" dirty="0"/>
              <a:t>Please ignore these error messages during the re-flash process.</a:t>
            </a:r>
          </a:p>
        </p:txBody>
      </p:sp>
      <p:sp>
        <p:nvSpPr>
          <p:cNvPr id="61" name="Rectangle 15"/>
          <p:cNvSpPr/>
          <p:nvPr/>
        </p:nvSpPr>
        <p:spPr>
          <a:xfrm>
            <a:off x="389023" y="4855481"/>
            <a:ext cx="8207300" cy="1306497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16"/>
          <p:cNvSpPr txBox="1"/>
          <p:nvPr/>
        </p:nvSpPr>
        <p:spPr>
          <a:xfrm>
            <a:off x="389023" y="4583474"/>
            <a:ext cx="1292150" cy="369332"/>
          </a:xfrm>
          <a:prstGeom prst="rect">
            <a:avLst/>
          </a:prstGeom>
          <a:solidFill>
            <a:schemeClr val="bg1"/>
          </a:solidFill>
          <a:ln w="539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/>
              <a:t>※Caution</a:t>
            </a:r>
            <a:endParaRPr lang="en-US" b="1" dirty="0"/>
          </a:p>
        </p:txBody>
      </p:sp>
      <p:pic>
        <p:nvPicPr>
          <p:cNvPr id="63" name="Picture 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1511" y="3160199"/>
            <a:ext cx="2438400" cy="1371600"/>
          </a:xfrm>
          <a:prstGeom prst="rect">
            <a:avLst/>
          </a:prstGeom>
        </p:spPr>
      </p:pic>
      <p:cxnSp>
        <p:nvCxnSpPr>
          <p:cNvPr id="64" name="Elbow Connector 18"/>
          <p:cNvCxnSpPr>
            <a:stCxn id="42" idx="3"/>
            <a:endCxn id="63" idx="1"/>
          </p:cNvCxnSpPr>
          <p:nvPr/>
        </p:nvCxnSpPr>
        <p:spPr>
          <a:xfrm flipH="1">
            <a:off x="1801511" y="1870154"/>
            <a:ext cx="5070146" cy="1975845"/>
          </a:xfrm>
          <a:prstGeom prst="bentConnector5">
            <a:avLst>
              <a:gd name="adj1" fmla="val -4509"/>
              <a:gd name="adj2" fmla="val 49730"/>
              <a:gd name="adj3" fmla="val 104509"/>
            </a:avLst>
          </a:prstGeom>
          <a:ln>
            <a:solidFill>
              <a:srgbClr val="006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34"/>
          <p:cNvCxnSpPr/>
          <p:nvPr/>
        </p:nvCxnSpPr>
        <p:spPr>
          <a:xfrm>
            <a:off x="4243199" y="3824726"/>
            <a:ext cx="621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45"/>
          <p:cNvSpPr txBox="1"/>
          <p:nvPr/>
        </p:nvSpPr>
        <p:spPr>
          <a:xfrm>
            <a:off x="4276706" y="3272226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“OK”</a:t>
            </a:r>
          </a:p>
          <a:p>
            <a:r>
              <a:rPr lang="ja-JP" altLang="en-US" sz="1200"/>
              <a:t>をタップ</a:t>
            </a:r>
            <a:endParaRPr lang="en-US" altLang="ja-JP" sz="1200" dirty="0"/>
          </a:p>
          <a:p>
            <a:endParaRPr lang="en-US" sz="1200" dirty="0"/>
          </a:p>
        </p:txBody>
      </p:sp>
      <p:sp>
        <p:nvSpPr>
          <p:cNvPr id="72" name="正方形/長方形 71"/>
          <p:cNvSpPr/>
          <p:nvPr/>
        </p:nvSpPr>
        <p:spPr>
          <a:xfrm>
            <a:off x="7303058" y="4196852"/>
            <a:ext cx="1412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-&gt; </a:t>
            </a:r>
            <a:r>
              <a:rPr lang="ja-JP" altLang="en-US" sz="1400"/>
              <a:t>次のページへ</a:t>
            </a:r>
            <a:endParaRPr lang="en-US" altLang="ja-JP" sz="1400" dirty="0"/>
          </a:p>
        </p:txBody>
      </p:sp>
      <p:sp>
        <p:nvSpPr>
          <p:cNvPr id="77" name="TextBox 13"/>
          <p:cNvSpPr txBox="1"/>
          <p:nvPr/>
        </p:nvSpPr>
        <p:spPr>
          <a:xfrm>
            <a:off x="2511020" y="4523491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Disclaimer</a:t>
            </a:r>
            <a:endParaRPr lang="en-US" sz="1200" dirty="0"/>
          </a:p>
        </p:txBody>
      </p:sp>
      <p:sp>
        <p:nvSpPr>
          <p:cNvPr id="79" name="TextBox 13"/>
          <p:cNvSpPr txBox="1"/>
          <p:nvPr/>
        </p:nvSpPr>
        <p:spPr>
          <a:xfrm>
            <a:off x="5574167" y="4523491"/>
            <a:ext cx="1019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Home Screen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079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STEP4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Reset(All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Clear)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18224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</a:t>
            </a:r>
            <a:r>
              <a:rPr lang="ja-JP" altLang="en-US"/>
              <a:t> 再起動後</a:t>
            </a:r>
            <a:r>
              <a:rPr lang="en-US" altLang="ja-JP" dirty="0"/>
              <a:t>, Dealer Diagnosis</a:t>
            </a:r>
            <a:r>
              <a:rPr lang="ja-JP" altLang="en-US"/>
              <a:t>の中の</a:t>
            </a:r>
            <a:r>
              <a:rPr lang="en-US" altLang="ja-JP" dirty="0"/>
              <a:t>Backup</a:t>
            </a:r>
            <a:r>
              <a:rPr lang="ja-JP" altLang="en-US"/>
              <a:t> </a:t>
            </a:r>
            <a:r>
              <a:rPr lang="en-US" altLang="ja-JP" dirty="0"/>
              <a:t>Data</a:t>
            </a:r>
            <a:r>
              <a:rPr lang="ja-JP" altLang="en-US"/>
              <a:t> </a:t>
            </a:r>
            <a:r>
              <a:rPr lang="en-US" altLang="ja-JP" dirty="0"/>
              <a:t>Clear</a:t>
            </a:r>
            <a:r>
              <a:rPr lang="ja-JP" altLang="en-US"/>
              <a:t>画面を表示してください</a:t>
            </a:r>
            <a:r>
              <a:rPr lang="en-US" altLang="ja-JP" dirty="0"/>
              <a:t>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123" y="1544884"/>
            <a:ext cx="2275840" cy="1280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5993" y="1544884"/>
            <a:ext cx="2275840" cy="1280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812" y="4381854"/>
            <a:ext cx="2275841" cy="1280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06442" y="2789484"/>
            <a:ext cx="1019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Home Screen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22245" y="2785855"/>
            <a:ext cx="1183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Diagnosis</a:t>
            </a:r>
            <a:r>
              <a:rPr lang="ja-JP" altLang="en-US" sz="1200" dirty="0"/>
              <a:t> </a:t>
            </a:r>
            <a:r>
              <a:rPr lang="en-US" altLang="ja-JP" sz="1200" dirty="0"/>
              <a:t>Menu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2599963" y="2184964"/>
            <a:ext cx="1976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3"/>
            <a:endCxn id="11" idx="1"/>
          </p:cNvCxnSpPr>
          <p:nvPr/>
        </p:nvCxnSpPr>
        <p:spPr>
          <a:xfrm flipH="1">
            <a:off x="447812" y="2184964"/>
            <a:ext cx="6404021" cy="2836970"/>
          </a:xfrm>
          <a:prstGeom prst="bentConnector5">
            <a:avLst>
              <a:gd name="adj1" fmla="val -3570"/>
              <a:gd name="adj2" fmla="val 50000"/>
              <a:gd name="adj3" fmla="val 1035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56424" y="1726283"/>
            <a:ext cx="2010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r>
              <a:rPr lang="ja-JP" altLang="en-US" sz="1200"/>
              <a:t>秒間押し続けてください</a:t>
            </a:r>
            <a:endParaRPr lang="en-US" sz="1200" dirty="0"/>
          </a:p>
          <a:p>
            <a:r>
              <a:rPr lang="en-US" sz="1200" dirty="0"/>
              <a:t>[HOME]+[POWER]+[SOURCE]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68163" y="2340197"/>
            <a:ext cx="2291500" cy="4848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568" y="1721976"/>
            <a:ext cx="206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“Detail Information &amp; Setting”</a:t>
            </a:r>
          </a:p>
          <a:p>
            <a:r>
              <a:rPr lang="ja-JP" altLang="en-US" sz="1200"/>
              <a:t>をタップ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8844" y="4381854"/>
            <a:ext cx="2275840" cy="1280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4583" y="4381854"/>
            <a:ext cx="2275840" cy="1280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/>
          <p:cNvSpPr/>
          <p:nvPr/>
        </p:nvSpPr>
        <p:spPr>
          <a:xfrm>
            <a:off x="627842" y="5279439"/>
            <a:ext cx="904875" cy="1652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63288" y="4593639"/>
            <a:ext cx="904875" cy="1652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11" idx="3"/>
            <a:endCxn id="5" idx="1"/>
          </p:cNvCxnSpPr>
          <p:nvPr/>
        </p:nvCxnSpPr>
        <p:spPr>
          <a:xfrm>
            <a:off x="2723653" y="5021934"/>
            <a:ext cx="7551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6" idx="1"/>
          </p:cNvCxnSpPr>
          <p:nvPr/>
        </p:nvCxnSpPr>
        <p:spPr>
          <a:xfrm>
            <a:off x="5754684" y="5021934"/>
            <a:ext cx="7698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6596" y="3811934"/>
            <a:ext cx="1360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“Functional Setup”</a:t>
            </a:r>
          </a:p>
          <a:p>
            <a:r>
              <a:rPr lang="ja-JP" altLang="en-US" sz="1200"/>
              <a:t>をタップ</a:t>
            </a:r>
            <a:endParaRPr lang="en-US" altLang="ja-JP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515060" y="3834348"/>
            <a:ext cx="145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“Backup Data Clear”</a:t>
            </a:r>
          </a:p>
          <a:p>
            <a:r>
              <a:rPr lang="ja-JP" altLang="en-US" sz="1200"/>
              <a:t>をタップ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6420" y="5654165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Detail</a:t>
            </a:r>
            <a:r>
              <a:rPr lang="ja-JP" altLang="en-US" sz="1200" dirty="0"/>
              <a:t> </a:t>
            </a:r>
            <a:r>
              <a:rPr lang="en-US" altLang="ja-JP" sz="1200" dirty="0"/>
              <a:t>Information</a:t>
            </a:r>
            <a:r>
              <a:rPr lang="ja-JP" altLang="en-US" sz="1200" dirty="0"/>
              <a:t> </a:t>
            </a:r>
            <a:r>
              <a:rPr lang="en-US" altLang="ja-JP" sz="1200" dirty="0"/>
              <a:t>&amp;</a:t>
            </a:r>
            <a:r>
              <a:rPr lang="ja-JP" altLang="en-US" sz="1200" dirty="0"/>
              <a:t> </a:t>
            </a:r>
            <a:r>
              <a:rPr lang="en-US" altLang="ja-JP" sz="1200" dirty="0"/>
              <a:t>Setting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115725" y="5654165"/>
            <a:ext cx="123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Functional Setup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052568" y="5654165"/>
            <a:ext cx="1317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Backup Data Clear</a:t>
            </a:r>
            <a:endParaRPr lang="en-US" sz="1200" dirty="0"/>
          </a:p>
        </p:txBody>
      </p:sp>
      <p:cxnSp>
        <p:nvCxnSpPr>
          <p:cNvPr id="43" name="Straight Connector 42"/>
          <p:cNvCxnSpPr>
            <a:stCxn id="31" idx="1"/>
            <a:endCxn id="23" idx="0"/>
          </p:cNvCxnSpPr>
          <p:nvPr/>
        </p:nvCxnSpPr>
        <p:spPr>
          <a:xfrm flipH="1">
            <a:off x="1080280" y="4042767"/>
            <a:ext cx="1436316" cy="1236672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3" idx="1"/>
            <a:endCxn id="24" idx="3"/>
          </p:cNvCxnSpPr>
          <p:nvPr/>
        </p:nvCxnSpPr>
        <p:spPr>
          <a:xfrm flipH="1">
            <a:off x="4568163" y="4065181"/>
            <a:ext cx="946897" cy="61107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1"/>
            <a:endCxn id="17" idx="0"/>
          </p:cNvCxnSpPr>
          <p:nvPr/>
        </p:nvCxnSpPr>
        <p:spPr>
          <a:xfrm flipH="1">
            <a:off x="5713913" y="1952809"/>
            <a:ext cx="1338655" cy="387388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15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 1 1"/>
          <p:cNvSpPr/>
          <p:nvPr/>
        </p:nvSpPr>
        <p:spPr>
          <a:xfrm>
            <a:off x="4178726" y="3514669"/>
            <a:ext cx="1413774" cy="1340488"/>
          </a:xfrm>
          <a:prstGeom prst="irregularSeal1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STEP4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Reset(All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Clear)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18224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/>
              <a:t> </a:t>
            </a:r>
            <a:r>
              <a:rPr lang="en-US" altLang="ja-JP" dirty="0"/>
              <a:t>“All Data Clear”</a:t>
            </a:r>
            <a:r>
              <a:rPr lang="ja-JP" altLang="en-US"/>
              <a:t>を実行してください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139" y="1180590"/>
            <a:ext cx="24384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1025537" y="2552190"/>
            <a:ext cx="1317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Backup Data Clear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325" y="1180590"/>
            <a:ext cx="2438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50" y="3444875"/>
            <a:ext cx="2438400" cy="13716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91175" y="2552190"/>
            <a:ext cx="2320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All Data Clear Confirmation popup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19" idx="3"/>
            <a:endCxn id="4" idx="1"/>
          </p:cNvCxnSpPr>
          <p:nvPr/>
        </p:nvCxnSpPr>
        <p:spPr>
          <a:xfrm>
            <a:off x="2903539" y="1866390"/>
            <a:ext cx="17287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5" idx="1"/>
          </p:cNvCxnSpPr>
          <p:nvPr/>
        </p:nvCxnSpPr>
        <p:spPr>
          <a:xfrm flipH="1">
            <a:off x="692150" y="1866390"/>
            <a:ext cx="6378575" cy="2264285"/>
          </a:xfrm>
          <a:prstGeom prst="bentConnector5">
            <a:avLst>
              <a:gd name="adj1" fmla="val -3584"/>
              <a:gd name="adj2" fmla="val 50000"/>
              <a:gd name="adj3" fmla="val 1035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04850" y="1405394"/>
            <a:ext cx="904875" cy="1652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87713" y="1229322"/>
            <a:ext cx="82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“All Clear”</a:t>
            </a:r>
          </a:p>
          <a:p>
            <a:r>
              <a:rPr lang="ja-JP" altLang="en-US" sz="1200"/>
              <a:t>をタップ</a:t>
            </a:r>
            <a:endParaRPr lang="en-US" sz="1200" dirty="0"/>
          </a:p>
        </p:txBody>
      </p:sp>
      <p:cxnSp>
        <p:nvCxnSpPr>
          <p:cNvPr id="30" name="Straight Connector 29"/>
          <p:cNvCxnSpPr>
            <a:stCxn id="29" idx="1"/>
            <a:endCxn id="28" idx="3"/>
          </p:cNvCxnSpPr>
          <p:nvPr/>
        </p:nvCxnSpPr>
        <p:spPr>
          <a:xfrm flipH="1">
            <a:off x="1609725" y="1460155"/>
            <a:ext cx="1477988" cy="27854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43501" y="2174318"/>
            <a:ext cx="609600" cy="1652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92988" y="1339791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“Yes”</a:t>
            </a:r>
          </a:p>
          <a:p>
            <a:r>
              <a:rPr lang="ja-JP" altLang="en-US" sz="1200"/>
              <a:t>をタップ</a:t>
            </a:r>
            <a:endParaRPr lang="en-US" sz="1200" dirty="0"/>
          </a:p>
        </p:txBody>
      </p:sp>
      <p:cxnSp>
        <p:nvCxnSpPr>
          <p:cNvPr id="35" name="Straight Connector 34"/>
          <p:cNvCxnSpPr>
            <a:stCxn id="33" idx="1"/>
            <a:endCxn id="32" idx="3"/>
          </p:cNvCxnSpPr>
          <p:nvPr/>
        </p:nvCxnSpPr>
        <p:spPr>
          <a:xfrm flipH="1">
            <a:off x="5753101" y="1570624"/>
            <a:ext cx="1439887" cy="686309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28725" y="4442907"/>
            <a:ext cx="609600" cy="1652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278212" y="3608380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“Yes”</a:t>
            </a:r>
          </a:p>
          <a:p>
            <a:r>
              <a:rPr lang="ja-JP" altLang="en-US" sz="1200"/>
              <a:t>をタップ</a:t>
            </a:r>
            <a:endParaRPr lang="en-US" sz="1200" dirty="0"/>
          </a:p>
        </p:txBody>
      </p:sp>
      <p:cxnSp>
        <p:nvCxnSpPr>
          <p:cNvPr id="40" name="Straight Connector 39"/>
          <p:cNvCxnSpPr>
            <a:stCxn id="39" idx="1"/>
            <a:endCxn id="38" idx="3"/>
          </p:cNvCxnSpPr>
          <p:nvPr/>
        </p:nvCxnSpPr>
        <p:spPr>
          <a:xfrm flipH="1">
            <a:off x="1838325" y="3839213"/>
            <a:ext cx="1439887" cy="686309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3"/>
          </p:cNvCxnSpPr>
          <p:nvPr/>
        </p:nvCxnSpPr>
        <p:spPr>
          <a:xfrm>
            <a:off x="3130550" y="4130675"/>
            <a:ext cx="10445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ular Callout 44"/>
          <p:cNvSpPr/>
          <p:nvPr/>
        </p:nvSpPr>
        <p:spPr>
          <a:xfrm>
            <a:off x="5495213" y="3268635"/>
            <a:ext cx="3395550" cy="1059463"/>
          </a:xfrm>
          <a:prstGeom prst="wedgeRectCallout">
            <a:avLst>
              <a:gd name="adj1" fmla="val -100546"/>
              <a:gd name="adj2" fmla="val -8798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Sometimes, it takes more than 10 sec till start reset</a:t>
            </a:r>
            <a:endParaRPr lang="en-US" sz="1400" dirty="0"/>
          </a:p>
          <a:p>
            <a:pPr algn="ctr"/>
            <a:r>
              <a:rPr lang="en-US" sz="1400" dirty="0"/>
              <a:t> after pressing “Yes”.</a:t>
            </a:r>
          </a:p>
          <a:p>
            <a:pPr algn="ctr"/>
            <a:r>
              <a:rPr lang="en-US" sz="1400" dirty="0"/>
              <a:t>Even that happen, please wait for a while without any operations.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10220" y="3966508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8952" y="4816475"/>
            <a:ext cx="2524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All Data Clear Re-Confirmation popup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31876" y="5660164"/>
            <a:ext cx="820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Data Reset</a:t>
            </a:r>
            <a:r>
              <a:rPr lang="ja-JP" altLang="en-US"/>
              <a:t>の間は絶対に電源を落とさないでください</a:t>
            </a:r>
            <a:r>
              <a:rPr lang="en-US" altLang="ja-JP" dirty="0"/>
              <a:t>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31875" y="5486400"/>
            <a:ext cx="8207300" cy="820095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31875" y="5304730"/>
            <a:ext cx="1330250" cy="369332"/>
          </a:xfrm>
          <a:prstGeom prst="rect">
            <a:avLst/>
          </a:prstGeom>
          <a:solidFill>
            <a:schemeClr val="bg1"/>
          </a:solidFill>
          <a:ln w="539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※Warning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1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26" y="3347676"/>
            <a:ext cx="2453285" cy="1379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STEP5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Version Check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818224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再起動後、</a:t>
            </a:r>
            <a:r>
              <a:rPr lang="en-US" altLang="ja-JP" dirty="0"/>
              <a:t> Dealer Diagnosis</a:t>
            </a:r>
            <a:r>
              <a:rPr lang="ja-JP" altLang="en-US"/>
              <a:t>の中の</a:t>
            </a:r>
            <a:r>
              <a:rPr lang="en-US" altLang="ja-JP" dirty="0"/>
              <a:t>Version screen</a:t>
            </a:r>
            <a:r>
              <a:rPr lang="ja-JP" altLang="en-US"/>
              <a:t>を開いてください</a:t>
            </a:r>
            <a:r>
              <a:rPr lang="en-US" altLang="ja-JP" dirty="0"/>
              <a:t>.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910" y="1237367"/>
            <a:ext cx="2438400" cy="1371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2693" y="1237367"/>
            <a:ext cx="24384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3145" y="3359480"/>
            <a:ext cx="2438401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/>
          <p:cNvSpPr txBox="1"/>
          <p:nvPr/>
        </p:nvSpPr>
        <p:spPr>
          <a:xfrm>
            <a:off x="808325" y="2608967"/>
            <a:ext cx="1019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Home Screen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250227" y="2605338"/>
            <a:ext cx="1183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Diagnosis</a:t>
            </a:r>
            <a:r>
              <a:rPr lang="ja-JP" altLang="en-US" sz="1200" dirty="0"/>
              <a:t> </a:t>
            </a:r>
            <a:r>
              <a:rPr lang="en-US" altLang="ja-JP" sz="1200" dirty="0"/>
              <a:t>Menu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25577" y="4727649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Detail</a:t>
            </a:r>
            <a:r>
              <a:rPr lang="ja-JP" altLang="en-US" sz="1200" dirty="0"/>
              <a:t> </a:t>
            </a:r>
            <a:r>
              <a:rPr lang="en-US" altLang="ja-JP" sz="1200" dirty="0"/>
              <a:t>Information</a:t>
            </a:r>
            <a:r>
              <a:rPr lang="ja-JP" altLang="en-US" sz="1200" dirty="0"/>
              <a:t> </a:t>
            </a:r>
            <a:r>
              <a:rPr lang="en-US" altLang="ja-JP" sz="1200" dirty="0"/>
              <a:t>&amp;</a:t>
            </a:r>
            <a:r>
              <a:rPr lang="ja-JP" altLang="en-US" sz="1200" dirty="0"/>
              <a:t> </a:t>
            </a:r>
            <a:r>
              <a:rPr lang="en-US" altLang="ja-JP" sz="1200" dirty="0"/>
              <a:t>Setting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602806" y="4721504"/>
            <a:ext cx="1105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Version</a:t>
            </a:r>
            <a:r>
              <a:rPr lang="ja-JP" altLang="en-US" sz="1200" dirty="0"/>
              <a:t> </a:t>
            </a:r>
            <a:r>
              <a:rPr lang="en-US" altLang="ja-JP" sz="1200" dirty="0"/>
              <a:t>Screen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32" idx="3"/>
            <a:endCxn id="33" idx="1"/>
          </p:cNvCxnSpPr>
          <p:nvPr/>
        </p:nvCxnSpPr>
        <p:spPr>
          <a:xfrm>
            <a:off x="2617310" y="1923167"/>
            <a:ext cx="2005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3" idx="3"/>
            <a:endCxn id="34" idx="1"/>
          </p:cNvCxnSpPr>
          <p:nvPr/>
        </p:nvCxnSpPr>
        <p:spPr>
          <a:xfrm flipH="1">
            <a:off x="1473145" y="1923167"/>
            <a:ext cx="5587948" cy="2122113"/>
          </a:xfrm>
          <a:prstGeom prst="bentConnector5">
            <a:avLst>
              <a:gd name="adj1" fmla="val -4091"/>
              <a:gd name="adj2" fmla="val 50000"/>
              <a:gd name="adj3" fmla="val 1040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3"/>
          </p:cNvCxnSpPr>
          <p:nvPr/>
        </p:nvCxnSpPr>
        <p:spPr>
          <a:xfrm flipV="1">
            <a:off x="3911546" y="4045109"/>
            <a:ext cx="2024680" cy="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78440" y="1418766"/>
            <a:ext cx="2010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r>
              <a:rPr lang="ja-JP" altLang="en-US" sz="1200"/>
              <a:t>秒間押し続けてください</a:t>
            </a:r>
            <a:r>
              <a:rPr lang="en-US" altLang="ja-JP" sz="1200" dirty="0"/>
              <a:t>.</a:t>
            </a:r>
            <a:endParaRPr lang="en-US" sz="1200" dirty="0"/>
          </a:p>
          <a:p>
            <a:r>
              <a:rPr lang="en-US" sz="1200" dirty="0"/>
              <a:t>[HOME]+[POWER]+[SOURCE]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07033" y="2032679"/>
            <a:ext cx="2454060" cy="5667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79176" y="4489298"/>
            <a:ext cx="958327" cy="2027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091438" y="1414459"/>
            <a:ext cx="206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“Detail Information &amp; Setting”</a:t>
            </a:r>
          </a:p>
          <a:p>
            <a:r>
              <a:rPr lang="ja-JP" altLang="en-US" sz="1200"/>
              <a:t>をタップ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003159" y="3600889"/>
            <a:ext cx="78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“Version”</a:t>
            </a:r>
          </a:p>
          <a:p>
            <a:r>
              <a:rPr lang="ja-JP" altLang="en-US" sz="1200"/>
              <a:t>をタップ</a:t>
            </a:r>
            <a:endParaRPr lang="en-US" sz="1200" dirty="0"/>
          </a:p>
        </p:txBody>
      </p:sp>
      <p:cxnSp>
        <p:nvCxnSpPr>
          <p:cNvPr id="48" name="Straight Connector 47"/>
          <p:cNvCxnSpPr>
            <a:stCxn id="46" idx="1"/>
          </p:cNvCxnSpPr>
          <p:nvPr/>
        </p:nvCxnSpPr>
        <p:spPr>
          <a:xfrm flipH="1">
            <a:off x="6602806" y="1645292"/>
            <a:ext cx="488632" cy="387387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5" idx="3"/>
          </p:cNvCxnSpPr>
          <p:nvPr/>
        </p:nvCxnSpPr>
        <p:spPr>
          <a:xfrm flipH="1">
            <a:off x="2637503" y="3810000"/>
            <a:ext cx="1365656" cy="78065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061093" y="3577467"/>
            <a:ext cx="1151763" cy="944955"/>
          </a:xfrm>
          <a:prstGeom prst="roundRect">
            <a:avLst/>
          </a:prstGeom>
          <a:noFill/>
          <a:ln w="28575">
            <a:solidFill>
              <a:srgbClr val="00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ular Callout 50"/>
          <p:cNvSpPr/>
          <p:nvPr/>
        </p:nvSpPr>
        <p:spPr>
          <a:xfrm>
            <a:off x="3911544" y="4966360"/>
            <a:ext cx="2438835" cy="766217"/>
          </a:xfrm>
          <a:prstGeom prst="wedgeRectCallout">
            <a:avLst>
              <a:gd name="adj1" fmla="val 76197"/>
              <a:gd name="adj2" fmla="val -123733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Please check the final version is correct with expected.</a:t>
            </a:r>
          </a:p>
          <a:p>
            <a:pPr algn="ctr"/>
            <a:r>
              <a:rPr lang="en-US" sz="1400" dirty="0"/>
              <a:t>(See next page.)</a:t>
            </a:r>
          </a:p>
        </p:txBody>
      </p:sp>
    </p:spTree>
    <p:extLst>
      <p:ext uri="{BB962C8B-B14F-4D97-AF65-F5344CB8AC3E}">
        <p14:creationId xmlns:p14="http://schemas.microsoft.com/office/powerpoint/2010/main" val="1792158832"/>
      </p:ext>
    </p:extLst>
  </p:cSld>
  <p:clrMapOvr>
    <a:masterClrMapping/>
  </p:clrMapOvr>
</p:sld>
</file>

<file path=ppt/theme/theme1.xml><?xml version="1.0" encoding="utf-8"?>
<a:theme xmlns:a="http://schemas.openxmlformats.org/drawingml/2006/main" name="OSDC_PANASONIC_AUTOMOTIVE_ELEMENT_16_9_v1.0">
  <a:themeElements>
    <a:clrScheme name="Panasonic2015_Automotive">
      <a:dk1>
        <a:srgbClr val="333333"/>
      </a:dk1>
      <a:lt1>
        <a:sysClr val="window" lastClr="FFFFFF"/>
      </a:lt1>
      <a:dk2>
        <a:srgbClr val="0041C0"/>
      </a:dk2>
      <a:lt2>
        <a:srgbClr val="80A23D"/>
      </a:lt2>
      <a:accent1>
        <a:srgbClr val="00AA80"/>
      </a:accent1>
      <a:accent2>
        <a:srgbClr val="D30621"/>
      </a:accent2>
      <a:accent3>
        <a:srgbClr val="F6A900"/>
      </a:accent3>
      <a:accent4>
        <a:srgbClr val="006AB0"/>
      </a:accent4>
      <a:accent5>
        <a:srgbClr val="00773F"/>
      </a:accent5>
      <a:accent6>
        <a:srgbClr val="949494"/>
      </a:accent6>
      <a:hlink>
        <a:srgbClr val="78C47F"/>
      </a:hlink>
      <a:folHlink>
        <a:srgbClr val="9AB058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DC_PANASONIC_AUTOMOTIVE_ELEMENT_16_9_v1.0">
  <a:themeElements>
    <a:clrScheme name="Panasonic2015_Automotive">
      <a:dk1>
        <a:srgbClr val="333333"/>
      </a:dk1>
      <a:lt1>
        <a:sysClr val="window" lastClr="FFFFFF"/>
      </a:lt1>
      <a:dk2>
        <a:srgbClr val="0041C0"/>
      </a:dk2>
      <a:lt2>
        <a:srgbClr val="80A23D"/>
      </a:lt2>
      <a:accent1>
        <a:srgbClr val="00AA80"/>
      </a:accent1>
      <a:accent2>
        <a:srgbClr val="D30621"/>
      </a:accent2>
      <a:accent3>
        <a:srgbClr val="F6A900"/>
      </a:accent3>
      <a:accent4>
        <a:srgbClr val="006AB0"/>
      </a:accent4>
      <a:accent5>
        <a:srgbClr val="00773F"/>
      </a:accent5>
      <a:accent6>
        <a:srgbClr val="949494"/>
      </a:accent6>
      <a:hlink>
        <a:srgbClr val="78C47F"/>
      </a:hlink>
      <a:folHlink>
        <a:srgbClr val="9AB058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57780</TotalTime>
  <Words>893</Words>
  <Application>Microsoft Macintosh PowerPoint</Application>
  <PresentationFormat>画面に合わせる (4:3)</PresentationFormat>
  <Paragraphs>193</Paragraphs>
  <Slides>11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11</vt:i4>
      </vt:variant>
    </vt:vector>
  </HeadingPairs>
  <TitlesOfParts>
    <vt:vector size="23" baseType="lpstr">
      <vt:lpstr>A-CID ゴシックMB101 B</vt:lpstr>
      <vt:lpstr>Berlin Sans FB</vt:lpstr>
      <vt:lpstr>HGPHeiseiKakugothictaiW9</vt:lpstr>
      <vt:lpstr>Meiryo UI</vt:lpstr>
      <vt:lpstr>ＭＳ Ｐゴシック</vt:lpstr>
      <vt:lpstr>ＭＳ ゴシック</vt:lpstr>
      <vt:lpstr>Arial</vt:lpstr>
      <vt:lpstr>Calibri</vt:lpstr>
      <vt:lpstr>Wingdings</vt:lpstr>
      <vt:lpstr>OSDC_PANASONIC_AUTOMOTIVE_ELEMENT_16_9_v1.0</vt:lpstr>
      <vt:lpstr>1_OSDC_PANASONIC_AUTOMOTIVE_ELEMENT_16_9_v1.0</vt:lpstr>
      <vt:lpstr>ホワイト</vt:lpstr>
      <vt:lpstr>TVAA KA Re-flash Method</vt:lpstr>
      <vt:lpstr>TVAA DA Re-flash Method</vt:lpstr>
      <vt:lpstr>■STEP1：USB drive Setup</vt:lpstr>
      <vt:lpstr>■STEP2：Software Update</vt:lpstr>
      <vt:lpstr>■STEP2：Software Update</vt:lpstr>
      <vt:lpstr>■STEP2：Software Update</vt:lpstr>
      <vt:lpstr>■STEP4：Data Reset(All Data Clear)</vt:lpstr>
      <vt:lpstr>■STEP4：Data Reset(All Data Clear)</vt:lpstr>
      <vt:lpstr>■STEP5：Version Check</vt:lpstr>
      <vt:lpstr>■STEP5：Version Check</vt:lpstr>
      <vt:lpstr>■FAQ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TOMITA RYUJI</dc:creator>
  <cp:lastModifiedBy>石垣 駿</cp:lastModifiedBy>
  <cp:revision>2203</cp:revision>
  <cp:lastPrinted>2017-08-14T15:32:49Z</cp:lastPrinted>
  <dcterms:created xsi:type="dcterms:W3CDTF">2015-03-10T07:51:14Z</dcterms:created>
  <dcterms:modified xsi:type="dcterms:W3CDTF">2018-03-27T08:56:58Z</dcterms:modified>
</cp:coreProperties>
</file>