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835" r:id="rId1"/>
    <p:sldMasterId id="2147493848" r:id="rId2"/>
    <p:sldMasterId id="2147493900" r:id="rId3"/>
  </p:sldMasterIdLst>
  <p:notesMasterIdLst>
    <p:notesMasterId r:id="rId11"/>
  </p:notesMasterIdLst>
  <p:handoutMasterIdLst>
    <p:handoutMasterId r:id="rId12"/>
  </p:handoutMasterIdLst>
  <p:sldIdLst>
    <p:sldId id="891" r:id="rId4"/>
    <p:sldId id="890" r:id="rId5"/>
    <p:sldId id="902" r:id="rId6"/>
    <p:sldId id="903" r:id="rId7"/>
    <p:sldId id="904" r:id="rId8"/>
    <p:sldId id="905" r:id="rId9"/>
    <p:sldId id="906" r:id="rId10"/>
  </p:sldIdLst>
  <p:sldSz cx="9144000" cy="6858000" type="screen4x3"/>
  <p:notesSz cx="9067800" cy="6781800"/>
  <p:defaultTextStyle>
    <a:defPPr>
      <a:defRPr lang="ja-JP"/>
    </a:defPPr>
    <a:lvl1pPr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1pPr>
    <a:lvl2pPr marL="455509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2pPr>
    <a:lvl3pPr marL="912606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3pPr>
    <a:lvl4pPr marL="1369701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4pPr>
    <a:lvl5pPr marL="1826798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5pPr>
    <a:lvl6pPr marL="2285480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6pPr>
    <a:lvl7pPr marL="2742576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7pPr>
    <a:lvl8pPr marL="3199672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8pPr>
    <a:lvl9pPr marL="3656768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" id="{9B5F1D02-20F2-4C95-9648-B4D2BD8C253F}">
          <p14:sldIdLst>
            <p14:sldId id="891"/>
            <p14:sldId id="890"/>
            <p14:sldId id="902"/>
            <p14:sldId id="903"/>
            <p14:sldId id="904"/>
            <p14:sldId id="905"/>
            <p14:sldId id="906"/>
          </p14:sldIdLst>
        </p14:section>
        <p14:section name="タイトルなしのセクション" id="{40C271F3-7794-4C71-8FE5-BA4C7628636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FF66FF"/>
    <a:srgbClr val="008000"/>
    <a:srgbClr val="006600"/>
    <a:srgbClr val="009900"/>
    <a:srgbClr val="CEE1DB"/>
    <a:srgbClr val="E8F1EE"/>
    <a:srgbClr val="0033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67034" autoAdjust="0"/>
  </p:normalViewPr>
  <p:slideViewPr>
    <p:cSldViewPr snapToGrid="0" snapToObjects="1">
      <p:cViewPr varScale="1">
        <p:scale>
          <a:sx n="87" d="100"/>
          <a:sy n="87" d="100"/>
        </p:scale>
        <p:origin x="1206" y="90"/>
      </p:cViewPr>
      <p:guideLst>
        <p:guide orient="horz" pos="2228"/>
        <p:guide pos="5511"/>
      </p:guideLst>
    </p:cSldViewPr>
  </p:slideViewPr>
  <p:outlineViewPr>
    <p:cViewPr>
      <p:scale>
        <a:sx n="33" d="100"/>
        <a:sy n="33" d="100"/>
      </p:scale>
      <p:origin x="0" y="1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851" y="-67"/>
      </p:cViewPr>
      <p:guideLst>
        <p:guide orient="horz" pos="2136"/>
        <p:guide pos="28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36589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r">
              <a:defRPr sz="1100"/>
            </a:lvl1pPr>
          </a:lstStyle>
          <a:p>
            <a:fld id="{5DC29BFC-8A92-4B8E-B690-6E2AE2A3D7A6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36589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r">
              <a:defRPr sz="1100"/>
            </a:lvl1pPr>
          </a:lstStyle>
          <a:p>
            <a:fld id="{3F00DC19-C11F-4CB5-9072-AC8C56DBE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48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l" defTabSz="443592">
              <a:defRPr sz="11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36589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r" defTabSz="443592">
              <a:defRPr sz="1100"/>
            </a:lvl1pPr>
          </a:lstStyle>
          <a:p>
            <a:pPr>
              <a:defRPr/>
            </a:pPr>
            <a:fld id="{B68C97EB-CF23-42AC-B9C4-A81B5CA012BB}" type="datetimeFigureOut">
              <a:rPr lang="ja-JP" altLang="en-US"/>
              <a:pPr>
                <a:defRPr/>
              </a:pPr>
              <a:t>2018/1/10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840038" y="509588"/>
            <a:ext cx="3387725" cy="2541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728" tIns="44364" rIns="88728" bIns="44364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7207" y="3221383"/>
            <a:ext cx="7253395" cy="3051322"/>
          </a:xfrm>
          <a:prstGeom prst="rect">
            <a:avLst/>
          </a:prstGeom>
        </p:spPr>
        <p:txBody>
          <a:bodyPr vert="horz" lIns="88728" tIns="44364" rIns="88728" bIns="44364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l" defTabSz="443592">
              <a:defRPr sz="11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36589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r" defTabSz="443592">
              <a:defRPr sz="1100"/>
            </a:lvl1pPr>
          </a:lstStyle>
          <a:p>
            <a:pPr>
              <a:defRPr/>
            </a:pPr>
            <a:fld id="{97626116-8ABA-423A-B3ED-F40F0D581D9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071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5509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2606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6970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6798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220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264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352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1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5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1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5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3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9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4000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>
          <a:xfrm>
            <a:off x="755650" y="49576"/>
            <a:ext cx="7272734" cy="707322"/>
          </a:xfrm>
          <a:noFill/>
        </p:spPr>
        <p:txBody>
          <a:bodyPr/>
          <a:lstStyle>
            <a:lvl1pPr algn="l">
              <a:defRPr lang="ja-JP" altLang="en-US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 userDrawn="1">
            <p:ph idx="1"/>
          </p:nvPr>
        </p:nvSpPr>
        <p:spPr>
          <a:xfrm>
            <a:off x="683568" y="1028734"/>
            <a:ext cx="7776220" cy="5473666"/>
          </a:xfr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8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80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4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1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4000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>
          <a:xfrm>
            <a:off x="755650" y="49576"/>
            <a:ext cx="7272734" cy="707322"/>
          </a:xfrm>
          <a:noFill/>
        </p:spPr>
        <p:txBody>
          <a:bodyPr/>
          <a:lstStyle>
            <a:lvl1pPr algn="l">
              <a:defRPr lang="ja-JP" altLang="en-US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 userDrawn="1">
            <p:ph idx="1"/>
          </p:nvPr>
        </p:nvSpPr>
        <p:spPr>
          <a:xfrm>
            <a:off x="683568" y="1028734"/>
            <a:ext cx="7776220" cy="5473666"/>
          </a:xfr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8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8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2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" y="1"/>
            <a:ext cx="9143999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650" y="49576"/>
            <a:ext cx="7272734" cy="707322"/>
          </a:xfrm>
        </p:spPr>
        <p:txBody>
          <a:bodyPr/>
          <a:lstStyle>
            <a:lvl1pPr algn="l">
              <a:defRPr lang="ja-JP" altLang="en-US" dirty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pic>
        <p:nvPicPr>
          <p:cNvPr id="13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8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2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白_Panasonic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hotaro\Desktop\_potx\logo\修正\automotive\Panasonic_Automotive_color_v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111" y="2895560"/>
            <a:ext cx="3025778" cy="113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25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 hasCustomPrompt="1"/>
          </p:nvPr>
        </p:nvSpPr>
        <p:spPr>
          <a:xfrm>
            <a:off x="449141" y="1434083"/>
            <a:ext cx="8229600" cy="2618509"/>
          </a:xfrm>
          <a:prstGeom prst="bevel">
            <a:avLst>
              <a:gd name="adj" fmla="val 4318"/>
            </a:avLst>
          </a:prstGeom>
          <a:solidFill>
            <a:srgbClr val="00AA80"/>
          </a:solidFill>
        </p:spPr>
        <p:txBody>
          <a:bodyPr anchor="ctr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ja-JP" altLang="en-US" dirty="0"/>
              <a:t>題名</a:t>
            </a:r>
          </a:p>
        </p:txBody>
      </p:sp>
      <p:pic>
        <p:nvPicPr>
          <p:cNvPr id="26" name="Picture 3" descr="C:\tool\Backup\Dtop\51_社内業務\事業ブランド基準\Logo\Automotive_G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2460" y="158743"/>
            <a:ext cx="2344807" cy="82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9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8028386" y="73132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20364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43596E-D0BC-48B4-94F7-67695097082B}" type="datetime1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566889-DE0A-4A0E-AE51-354B3CE2E9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504825"/>
          </a:xfrm>
          <a:prstGeom prst="rect">
            <a:avLst/>
          </a:prstGeom>
          <a:gradFill>
            <a:gsLst>
              <a:gs pos="0">
                <a:srgbClr val="00AA80"/>
              </a:gs>
              <a:gs pos="59000">
                <a:srgbClr val="51BA97"/>
              </a:gs>
              <a:gs pos="100000">
                <a:srgbClr val="99FFCC"/>
              </a:gs>
            </a:gsLst>
            <a:lin ang="5400000" scaled="0"/>
          </a:gradFill>
          <a:ln w="9525" cmpd="sng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latin typeface="HGPHeiseiKakugothictaiW9" pitchFamily="50" charset="-128"/>
                <a:ea typeface="HGPHeiseiKakugothictaiW9" pitchFamily="50" charset="-128"/>
              </a:rPr>
              <a:t> </a:t>
            </a:r>
            <a:endParaRPr lang="ja-JP" altLang="en-US" sz="2400" dirty="0">
              <a:solidFill>
                <a:srgbClr val="FFFFFF"/>
              </a:solidFill>
              <a:latin typeface="HGPHeiseiKakugothictaiW9" pitchFamily="50" charset="-128"/>
              <a:ea typeface="HGPHeiseiKakugothictaiW9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11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5" y="6568606"/>
            <a:ext cx="8800809" cy="28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endParaRPr lang="ja-JP" altLang="en-US" sz="2300">
              <a:solidFill>
                <a:prstClr val="white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4215" y="49575"/>
            <a:ext cx="7775575" cy="78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4215" y="1028733"/>
            <a:ext cx="7775575" cy="518457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 txBox="1">
            <a:spLocks/>
          </p:cNvSpPr>
          <p:nvPr/>
        </p:nvSpPr>
        <p:spPr>
          <a:xfrm>
            <a:off x="8800881" y="6568606"/>
            <a:ext cx="343193" cy="2880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txBody>
          <a:bodyPr vert="horz" wrap="none" lIns="115214" tIns="57607" rIns="115214" bIns="57607" rtlCol="0" anchor="ctr">
            <a:noAutofit/>
          </a:bodyPr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200" kern="1200">
                <a:solidFill>
                  <a:schemeClr val="bg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85D712A-502C-492E-85E4-90A2726CA4E5}" type="slidenum">
              <a:rPr lang="en-US" altLang="ja-JP" sz="1300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ja-JP" sz="1300">
              <a:solidFill>
                <a:prstClr val="white"/>
              </a:solidFill>
            </a:endParaRPr>
          </a:p>
        </p:txBody>
      </p:sp>
      <p:sp>
        <p:nvSpPr>
          <p:cNvPr id="11" name="日付プレースホルダー 3"/>
          <p:cNvSpPr txBox="1">
            <a:spLocks/>
          </p:cNvSpPr>
          <p:nvPr/>
        </p:nvSpPr>
        <p:spPr>
          <a:xfrm>
            <a:off x="7839000" y="6555764"/>
            <a:ext cx="1053480" cy="269114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9CF784-636E-47A7-BA00-A2D8C6F0546B}" type="datetime1">
              <a:rPr lang="ja-JP" altLang="en-US" sz="1100" smtClean="0">
                <a:solidFill>
                  <a:srgbClr val="333333">
                    <a:tint val="7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2018/1/10</a:t>
            </a:fld>
            <a:endParaRPr lang="ja-JP" altLang="en-US" sz="1100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028386" y="133198"/>
            <a:ext cx="1008112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srgbClr val="FF0000"/>
                </a:solidFill>
              </a:rPr>
              <a:t>until: </a:t>
            </a:r>
            <a:r>
              <a:rPr lang="ja-JP" altLang="en-US" sz="120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19211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37" r:id="rId1"/>
  </p:sldLayoutIdLst>
  <p:hf sldNum="0" hdr="0" dt="0"/>
  <p:txStyles>
    <p:titleStyle>
      <a:lvl1pPr algn="ctr" defTabSz="1152144" rtl="0" eaLnBrk="1" latinLnBrk="0" hangingPunct="1">
        <a:spcBef>
          <a:spcPct val="0"/>
        </a:spcBef>
        <a:buNone/>
        <a:defRPr kumimoji="1"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Wingdings" panose="05000000000000000000" pitchFamily="2" charset="2"/>
        <a:buChar char="l"/>
        <a:defRPr kumimoji="1" sz="2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SzPct val="90000"/>
        <a:buFont typeface="Wingdings" panose="05000000000000000000" pitchFamily="2" charset="2"/>
        <a:buChar char=""/>
        <a:defRPr kumimoji="1" sz="23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–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»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3" y="6568606"/>
            <a:ext cx="8800809" cy="28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endParaRPr lang="ja-JP" altLang="en-US" sz="2300">
              <a:solidFill>
                <a:prstClr val="white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4215" y="49575"/>
            <a:ext cx="7775575" cy="78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4215" y="1028733"/>
            <a:ext cx="7775575" cy="518457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 txBox="1">
            <a:spLocks/>
          </p:cNvSpPr>
          <p:nvPr/>
        </p:nvSpPr>
        <p:spPr>
          <a:xfrm>
            <a:off x="8800879" y="6568606"/>
            <a:ext cx="343193" cy="2880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txBody>
          <a:bodyPr vert="horz" wrap="none" lIns="115214" tIns="57607" rIns="115214" bIns="57607" rtlCol="0" anchor="ctr">
            <a:noAutofit/>
          </a:bodyPr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200" kern="1200">
                <a:solidFill>
                  <a:schemeClr val="bg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85D712A-502C-492E-85E4-90A2726CA4E5}" type="slidenum">
              <a:rPr lang="en-US" altLang="ja-JP" sz="1300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ja-JP" sz="1300">
              <a:solidFill>
                <a:prstClr val="white"/>
              </a:solidFill>
            </a:endParaRPr>
          </a:p>
        </p:txBody>
      </p:sp>
      <p:sp>
        <p:nvSpPr>
          <p:cNvPr id="11" name="日付プレースホルダー 3"/>
          <p:cNvSpPr txBox="1">
            <a:spLocks/>
          </p:cNvSpPr>
          <p:nvPr/>
        </p:nvSpPr>
        <p:spPr>
          <a:xfrm>
            <a:off x="7839000" y="6555764"/>
            <a:ext cx="1053480" cy="269114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9CF784-636E-47A7-BA00-A2D8C6F0546B}" type="datetime1">
              <a:rPr lang="ja-JP" altLang="en-US" sz="1100" smtClean="0">
                <a:solidFill>
                  <a:srgbClr val="333333">
                    <a:tint val="7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2018/1/10</a:t>
            </a:fld>
            <a:endParaRPr lang="ja-JP" altLang="en-US" sz="1100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222097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50" r:id="rId1"/>
    <p:sldLayoutId id="2147493851" r:id="rId2"/>
    <p:sldLayoutId id="2147493857" r:id="rId3"/>
  </p:sldLayoutIdLst>
  <p:hf sldNum="0" hdr="0" dt="0"/>
  <p:txStyles>
    <p:titleStyle>
      <a:lvl1pPr algn="ctr" defTabSz="1152144" rtl="0" eaLnBrk="1" latinLnBrk="0" hangingPunct="1">
        <a:spcBef>
          <a:spcPct val="0"/>
        </a:spcBef>
        <a:buNone/>
        <a:defRPr kumimoji="1"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Wingdings" panose="05000000000000000000" pitchFamily="2" charset="2"/>
        <a:buChar char="l"/>
        <a:defRPr kumimoji="1" sz="2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SzPct val="90000"/>
        <a:buFont typeface="Wingdings" panose="05000000000000000000" pitchFamily="2" charset="2"/>
        <a:buChar char=""/>
        <a:defRPr kumimoji="1" sz="23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–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»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457200" y="152542"/>
            <a:ext cx="8229600" cy="376239"/>
          </a:xfrm>
          <a:prstGeom prst="rect">
            <a:avLst/>
          </a:prstGeom>
        </p:spPr>
        <p:txBody>
          <a:bodyPr lIns="91408" tIns="45704" rIns="91408" bIns="45704"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ja-JP" altLang="en-US" sz="2600" dirty="0">
              <a:solidFill>
                <a:prstClr val="black"/>
              </a:solidFill>
              <a:latin typeface="A-CID ゴシックMB101 B"/>
              <a:ea typeface="A-CID ゴシックMB101 B"/>
              <a:cs typeface="A-CID ゴシックMB101 B"/>
            </a:endParaRPr>
          </a:p>
        </p:txBody>
      </p:sp>
      <p:pic>
        <p:nvPicPr>
          <p:cNvPr id="1028" name="図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31" y="598641"/>
            <a:ext cx="8466992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図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31" y="5140334"/>
            <a:ext cx="877912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7" r:id="rId1"/>
    <p:sldLayoutId id="2147494040" r:id="rId2"/>
    <p:sldLayoutId id="2147494041" r:id="rId3"/>
  </p:sldLayoutIdLst>
  <p:txStyles>
    <p:titleStyle>
      <a:lvl1pPr algn="ctr" defTabSz="455509" rtl="0" eaLnBrk="0" fontAlgn="base" hangingPunct="0">
        <a:spcBef>
          <a:spcPct val="0"/>
        </a:spcBef>
        <a:spcAft>
          <a:spcPct val="0"/>
        </a:spcAft>
        <a:defRPr kumimoji="1" sz="4300" kern="12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045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088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132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176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236" indent="-341236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195" indent="-284098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153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249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5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42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6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0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4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5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2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6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0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4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08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2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TVAA</a:t>
            </a:r>
            <a:br>
              <a:rPr lang="en-US" altLang="ja-JP" dirty="0"/>
            </a:br>
            <a:r>
              <a:rPr lang="ja-JP" altLang="en-US" dirty="0"/>
              <a:t>ログ取得手順書</a:t>
            </a:r>
            <a:endParaRPr 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443666" y="4806543"/>
            <a:ext cx="178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2018/1/9	ver. </a:t>
            </a:r>
            <a:r>
              <a:rPr lang="en-US" altLang="ja-JP"/>
              <a:t>1.0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083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■もくじ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427" y="1177653"/>
            <a:ext cx="8130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はじめに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事前準備（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ログの有効化）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ログデータの取得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 card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のログデータ吸出し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59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1.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はじめに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06951" y="847334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Q&amp;A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にて、アプリケーション開発時に発生した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環境依存の問題をご報告頂く際に、本手順書に記載するログ取得手順にて、解析用ログデータを取得・添付お願い致します。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549427" y="1742391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1-1.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必要なもの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506951" y="2289236"/>
            <a:ext cx="8130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ケーブル ･･･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Type 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オス・オス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接続用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メモリ ･･･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4GB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以上のもの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Windows 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・・・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接続可能なもの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※STEP2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の事前準備で利用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set_canlog.bat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･･･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ログ有効化バッチファイル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※STEP2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の事前準備で利用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31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2.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事前準備（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ログの有効化）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506951" y="1748011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を起動し、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506951" y="847334"/>
            <a:ext cx="8130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ログ収集は、システムに負荷が掛かるためデフォルトで無効化されています。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実車環境や、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シミュレータを利用した動作時は、以下の操作により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ログ収集を有効化してから行って下さい。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506951" y="2217911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set_canlog.bat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を実行して下さい。以下のメッセージが表示され、コマンドプロンプトが閉じたら設定完了です。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208" y="2860628"/>
            <a:ext cx="4180252" cy="882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14"/>
          <p:cNvSpPr txBox="1"/>
          <p:nvPr/>
        </p:nvSpPr>
        <p:spPr>
          <a:xfrm>
            <a:off x="760371" y="4293677"/>
            <a:ext cx="7868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以下の画面が表示された場合、設定は完了していません。接続を確認して再度実行して下さい。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421536" y="4205182"/>
            <a:ext cx="8207300" cy="1936368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6"/>
          <p:cNvSpPr txBox="1"/>
          <p:nvPr/>
        </p:nvSpPr>
        <p:spPr>
          <a:xfrm>
            <a:off x="421536" y="3933175"/>
            <a:ext cx="1292150" cy="369332"/>
          </a:xfrm>
          <a:prstGeom prst="rect">
            <a:avLst/>
          </a:prstGeom>
          <a:solidFill>
            <a:schemeClr val="bg1"/>
          </a:solidFill>
          <a:ln w="539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※Caution</a:t>
            </a:r>
            <a:endParaRPr lang="en-US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208" y="4702344"/>
            <a:ext cx="4180252" cy="1332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5209767" y="4745446"/>
            <a:ext cx="3419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■チェックポイント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は起動していますか？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接続端子は正しい（茶色）ですか？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76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3.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ログデータの取得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506951" y="847334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問題事象が発生したら、以下の手順にて素早く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メモリへログを出力して下さい。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760371" y="1668211"/>
            <a:ext cx="7868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ログとして取得できるのは、下記操作前の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分程度</a:t>
            </a:r>
            <a:r>
              <a:rPr lang="en-US" altLang="ja-JP" sz="1600" baseline="50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です。従いまして、出来るだけ速やかにログ取得操作を行う事で、解析可能な情報を取得する事が可能となります。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421536" y="1579716"/>
            <a:ext cx="8207300" cy="1300892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>
            <a:off x="421536" y="1307709"/>
            <a:ext cx="1292150" cy="369332"/>
          </a:xfrm>
          <a:prstGeom prst="rect">
            <a:avLst/>
          </a:prstGeom>
          <a:solidFill>
            <a:schemeClr val="bg1"/>
          </a:solidFill>
          <a:ln w="539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※Caution</a:t>
            </a:r>
            <a:endParaRPr lang="en-US" b="1" dirty="0"/>
          </a:p>
        </p:txBody>
      </p:sp>
      <p:sp>
        <p:nvSpPr>
          <p:cNvPr id="10" name="TextBox 14"/>
          <p:cNvSpPr txBox="1"/>
          <p:nvPr/>
        </p:nvSpPr>
        <p:spPr>
          <a:xfrm>
            <a:off x="760371" y="2263383"/>
            <a:ext cx="786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ログ保持できるメモリ容量は固定である為、追加アプリにて大量のログを出力した場合や、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CAN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通信負荷を上げた場合などは、さらに短くなります。</a:t>
            </a:r>
            <a:endParaRPr lang="en-US" altLang="ja-JP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51" y="2982048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端子（黒色）に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メモリを挿入して下さい。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接続していない端子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06951" y="3422042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[BACK]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キーと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[POWER]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キーを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秒長押しして下さい。ログ収集が開始すると以下の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Toast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が表示されます。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171" y="4170914"/>
            <a:ext cx="3192098" cy="120501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8986" y="4170914"/>
            <a:ext cx="4067176" cy="1209036"/>
          </a:xfrm>
          <a:prstGeom prst="rect">
            <a:avLst/>
          </a:prstGeom>
        </p:spPr>
      </p:pic>
      <p:sp>
        <p:nvSpPr>
          <p:cNvPr id="18" name="TextBox 11"/>
          <p:cNvSpPr txBox="1"/>
          <p:nvPr/>
        </p:nvSpPr>
        <p:spPr>
          <a:xfrm>
            <a:off x="506951" y="5782601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ログ収集が完了したら、</a:t>
            </a:r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メモリを引抜いて下さい。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10430" y="5375932"/>
            <a:ext cx="1739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ログ収集中（点滅）</a:t>
            </a:r>
            <a:endParaRPr lang="ja-JP" altLang="en-US" sz="1400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5882089" y="5375932"/>
            <a:ext cx="1200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ログ収集完了</a:t>
            </a:r>
            <a:endParaRPr lang="ja-JP" altLang="en-US" sz="1400" b="1" dirty="0"/>
          </a:p>
        </p:txBody>
      </p:sp>
      <p:sp>
        <p:nvSpPr>
          <p:cNvPr id="19" name="矢印: 右 18"/>
          <p:cNvSpPr/>
          <p:nvPr/>
        </p:nvSpPr>
        <p:spPr>
          <a:xfrm>
            <a:off x="3900770" y="4582763"/>
            <a:ext cx="523714" cy="363586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10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3.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ログデータの取得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760371" y="4407720"/>
            <a:ext cx="7868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メモリを接続せずにログ収集操作を行った場合、内蔵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 card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へ蓄積されます。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 card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の領域を圧迫してしまう為、次頁の操作でログの吸出しと削除を行って下さい。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421536" y="4319224"/>
            <a:ext cx="8207300" cy="1822707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>
            <a:off x="421536" y="4047218"/>
            <a:ext cx="1292150" cy="369332"/>
          </a:xfrm>
          <a:prstGeom prst="rect">
            <a:avLst/>
          </a:prstGeom>
          <a:solidFill>
            <a:schemeClr val="bg1"/>
          </a:solidFill>
          <a:ln w="539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※Caution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6951" y="833781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ログ収集した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メモリ内に「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security_*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」というフォルダと、「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colog_*.log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」というファイルが格納されています。 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colog_*.log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」ファイルをお問合せ時に送付下さい。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1" y="1507051"/>
            <a:ext cx="7529565" cy="2402228"/>
          </a:xfrm>
          <a:prstGeom prst="rect">
            <a:avLst/>
          </a:prstGeom>
        </p:spPr>
      </p:pic>
      <p:sp>
        <p:nvSpPr>
          <p:cNvPr id="22" name="四角形: 角を丸くする 21"/>
          <p:cNvSpPr/>
          <p:nvPr/>
        </p:nvSpPr>
        <p:spPr>
          <a:xfrm>
            <a:off x="2384256" y="2771602"/>
            <a:ext cx="3587919" cy="15257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ular Callout 32">
            <a:extLst/>
          </p:cNvPr>
          <p:cNvSpPr/>
          <p:nvPr/>
        </p:nvSpPr>
        <p:spPr>
          <a:xfrm>
            <a:off x="5857808" y="3092845"/>
            <a:ext cx="1743142" cy="420424"/>
          </a:xfrm>
          <a:prstGeom prst="wedgeRectCallout">
            <a:avLst>
              <a:gd name="adj1" fmla="val -42467"/>
              <a:gd name="adj2" fmla="val -94652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このファイルを送付下さい。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7611" y="5045955"/>
            <a:ext cx="1678664" cy="1013765"/>
          </a:xfrm>
          <a:prstGeom prst="rect">
            <a:avLst/>
          </a:prstGeom>
        </p:spPr>
      </p:pic>
      <p:sp>
        <p:nvSpPr>
          <p:cNvPr id="24" name="Rectangular Callout 32">
            <a:extLst/>
          </p:cNvPr>
          <p:cNvSpPr/>
          <p:nvPr/>
        </p:nvSpPr>
        <p:spPr>
          <a:xfrm>
            <a:off x="3072841" y="5080991"/>
            <a:ext cx="3042209" cy="806176"/>
          </a:xfrm>
          <a:prstGeom prst="wedgeRectCallout">
            <a:avLst>
              <a:gd name="adj1" fmla="val -64400"/>
              <a:gd name="adj2" fmla="val -1800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の操作後にこの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Toast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が表示された場合は、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SD card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へログ出力しています。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13165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4.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 card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のログデータ吸出し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506951" y="847334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メモリが無い状況で問題発生した場合や、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メモリを挿入し忘れてログ取得操作を行った場合は、以下の手順で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 card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に出力されたログデータを吸出して下さい。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49427" y="1563455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4-1.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必要なもの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506951" y="2086675"/>
            <a:ext cx="8130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Windows 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・・・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接続可能なもの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get_sdlogs.bat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･･･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 card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ログデータ吸出しバッチファイル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xargs.bat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･･･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get_sdlogs.bat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と同一フォルダに格納して下さい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506951" y="3102338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を起動し、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506951" y="3572238"/>
            <a:ext cx="8130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get_sdlogs.bat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を実行して下さい。同一フォルダ内に「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colog_*.log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」ファイルがダウンロードされ、コマンドプロンプトが自動で閉じます。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colog_*.log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」ファイルが保存されなかった場合は、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 card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内にログデータが保存されていなかった場合です。再度ログ取得を行って下さい。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3174534"/>
      </p:ext>
    </p:extLst>
  </p:cSld>
  <p:clrMapOvr>
    <a:masterClrMapping/>
  </p:clrMapOvr>
</p:sld>
</file>

<file path=ppt/theme/theme1.xml><?xml version="1.0" encoding="utf-8"?>
<a:theme xmlns:a="http://schemas.openxmlformats.org/drawingml/2006/main" name="OSDC_PANASONIC_AUTOMOTIVE_ELEMENT_16_9_v1.0">
  <a:themeElements>
    <a:clrScheme name="Panasonic2015_Automotive">
      <a:dk1>
        <a:srgbClr val="333333"/>
      </a:dk1>
      <a:lt1>
        <a:sysClr val="window" lastClr="FFFFFF"/>
      </a:lt1>
      <a:dk2>
        <a:srgbClr val="0041C0"/>
      </a:dk2>
      <a:lt2>
        <a:srgbClr val="80A23D"/>
      </a:lt2>
      <a:accent1>
        <a:srgbClr val="00AA80"/>
      </a:accent1>
      <a:accent2>
        <a:srgbClr val="D30621"/>
      </a:accent2>
      <a:accent3>
        <a:srgbClr val="F6A900"/>
      </a:accent3>
      <a:accent4>
        <a:srgbClr val="006AB0"/>
      </a:accent4>
      <a:accent5>
        <a:srgbClr val="00773F"/>
      </a:accent5>
      <a:accent6>
        <a:srgbClr val="949494"/>
      </a:accent6>
      <a:hlink>
        <a:srgbClr val="78C47F"/>
      </a:hlink>
      <a:folHlink>
        <a:srgbClr val="9AB058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DC_PANASONIC_AUTOMOTIVE_ELEMENT_16_9_v1.0">
  <a:themeElements>
    <a:clrScheme name="Panasonic2015_Automotive">
      <a:dk1>
        <a:srgbClr val="333333"/>
      </a:dk1>
      <a:lt1>
        <a:sysClr val="window" lastClr="FFFFFF"/>
      </a:lt1>
      <a:dk2>
        <a:srgbClr val="0041C0"/>
      </a:dk2>
      <a:lt2>
        <a:srgbClr val="80A23D"/>
      </a:lt2>
      <a:accent1>
        <a:srgbClr val="00AA80"/>
      </a:accent1>
      <a:accent2>
        <a:srgbClr val="D30621"/>
      </a:accent2>
      <a:accent3>
        <a:srgbClr val="F6A900"/>
      </a:accent3>
      <a:accent4>
        <a:srgbClr val="006AB0"/>
      </a:accent4>
      <a:accent5>
        <a:srgbClr val="00773F"/>
      </a:accent5>
      <a:accent6>
        <a:srgbClr val="949494"/>
      </a:accent6>
      <a:hlink>
        <a:srgbClr val="78C47F"/>
      </a:hlink>
      <a:folHlink>
        <a:srgbClr val="9AB058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58998</TotalTime>
  <Words>738</Words>
  <Application>Microsoft Office PowerPoint</Application>
  <PresentationFormat>画面に合わせる (4:3)</PresentationFormat>
  <Paragraphs>56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18" baseType="lpstr">
      <vt:lpstr>A-CID ゴシックMB101 B</vt:lpstr>
      <vt:lpstr>HGPHeiseiKakugothictaiW9</vt:lpstr>
      <vt:lpstr>Meiryo UI</vt:lpstr>
      <vt:lpstr>ＭＳ Ｐゴシック</vt:lpstr>
      <vt:lpstr>Arial</vt:lpstr>
      <vt:lpstr>Berlin Sans FB</vt:lpstr>
      <vt:lpstr>Calibri</vt:lpstr>
      <vt:lpstr>Wingdings</vt:lpstr>
      <vt:lpstr>OSDC_PANASONIC_AUTOMOTIVE_ELEMENT_16_9_v1.0</vt:lpstr>
      <vt:lpstr>1_OSDC_PANASONIC_AUTOMOTIVE_ELEMENT_16_9_v1.0</vt:lpstr>
      <vt:lpstr>ホワイト</vt:lpstr>
      <vt:lpstr>TVAA ログ取得手順書</vt:lpstr>
      <vt:lpstr>■もくじ</vt:lpstr>
      <vt:lpstr>■ 1. はじめに</vt:lpstr>
      <vt:lpstr>■ 2.事前準備（CANログの有効化）</vt:lpstr>
      <vt:lpstr>■ 3.ログデータの取得</vt:lpstr>
      <vt:lpstr>■ 3.ログデータの取得</vt:lpstr>
      <vt:lpstr>■ 4. SD cardのログデータ吸出し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TOMITA RYUJI</dc:creator>
  <cp:lastModifiedBy>u2007092</cp:lastModifiedBy>
  <cp:revision>2252</cp:revision>
  <cp:lastPrinted>2017-08-14T15:32:49Z</cp:lastPrinted>
  <dcterms:created xsi:type="dcterms:W3CDTF">2015-03-10T07:51:14Z</dcterms:created>
  <dcterms:modified xsi:type="dcterms:W3CDTF">2018-01-10T03:11:17Z</dcterms:modified>
</cp:coreProperties>
</file>