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3835" r:id="rId1"/>
    <p:sldMasterId id="2147493848" r:id="rId2"/>
    <p:sldMasterId id="2147493900" r:id="rId3"/>
  </p:sldMasterIdLst>
  <p:notesMasterIdLst>
    <p:notesMasterId r:id="rId15"/>
  </p:notesMasterIdLst>
  <p:handoutMasterIdLst>
    <p:handoutMasterId r:id="rId16"/>
  </p:handoutMasterIdLst>
  <p:sldIdLst>
    <p:sldId id="891" r:id="rId4"/>
    <p:sldId id="890" r:id="rId5"/>
    <p:sldId id="897" r:id="rId6"/>
    <p:sldId id="899" r:id="rId7"/>
    <p:sldId id="896" r:id="rId8"/>
    <p:sldId id="893" r:id="rId9"/>
    <p:sldId id="900" r:id="rId10"/>
    <p:sldId id="901" r:id="rId11"/>
    <p:sldId id="898" r:id="rId12"/>
    <p:sldId id="894" r:id="rId13"/>
    <p:sldId id="895" r:id="rId14"/>
  </p:sldIdLst>
  <p:sldSz cx="9144000" cy="6858000" type="screen4x3"/>
  <p:notesSz cx="9067800" cy="6781800"/>
  <p:defaultTextStyle>
    <a:defPPr>
      <a:defRPr lang="ja-JP"/>
    </a:defPPr>
    <a:lvl1pPr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1pPr>
    <a:lvl2pPr marL="455509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2pPr>
    <a:lvl3pPr marL="912606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3pPr>
    <a:lvl4pPr marL="1369701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4pPr>
    <a:lvl5pPr marL="1826798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5pPr>
    <a:lvl6pPr marL="2285480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6pPr>
    <a:lvl7pPr marL="2742576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7pPr>
    <a:lvl8pPr marL="3199672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8pPr>
    <a:lvl9pPr marL="3656768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" id="{9B5F1D02-20F2-4C95-9648-B4D2BD8C253F}">
          <p14:sldIdLst>
            <p14:sldId id="891"/>
            <p14:sldId id="890"/>
            <p14:sldId id="897"/>
            <p14:sldId id="899"/>
            <p14:sldId id="896"/>
            <p14:sldId id="893"/>
            <p14:sldId id="900"/>
            <p14:sldId id="901"/>
            <p14:sldId id="898"/>
            <p14:sldId id="894"/>
            <p14:sldId id="895"/>
          </p14:sldIdLst>
        </p14:section>
        <p14:section name="タイトルなしのセクション" id="{40C271F3-7794-4C71-8FE5-BA4C7628636D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48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6600"/>
    <a:srgbClr val="009900"/>
    <a:srgbClr val="CEE1DB"/>
    <a:srgbClr val="E8F1EE"/>
    <a:srgbClr val="003300"/>
    <a:srgbClr val="336600"/>
    <a:srgbClr val="3399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9941" autoAdjust="0"/>
    <p:restoredTop sz="67034" autoAdjust="0"/>
  </p:normalViewPr>
  <p:slideViewPr>
    <p:cSldViewPr snapToGrid="0" snapToObjects="1">
      <p:cViewPr>
        <p:scale>
          <a:sx n="75" d="100"/>
          <a:sy n="75" d="100"/>
        </p:scale>
        <p:origin x="-605" y="-240"/>
      </p:cViewPr>
      <p:guideLst>
        <p:guide orient="horz" pos="2160"/>
        <p:guide pos="4898"/>
      </p:guideLst>
    </p:cSldViewPr>
  </p:slideViewPr>
  <p:outlineViewPr>
    <p:cViewPr>
      <p:scale>
        <a:sx n="33" d="100"/>
        <a:sy n="33" d="100"/>
      </p:scale>
      <p:origin x="0" y="1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851" y="-67"/>
      </p:cViewPr>
      <p:guideLst>
        <p:guide orient="horz" pos="2136"/>
        <p:guide pos="28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36589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r">
              <a:defRPr sz="1100"/>
            </a:lvl1pPr>
          </a:lstStyle>
          <a:p>
            <a:fld id="{5DC29BFC-8A92-4B8E-B690-6E2AE2A3D7A6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36589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r">
              <a:defRPr sz="1100"/>
            </a:lvl1pPr>
          </a:lstStyle>
          <a:p>
            <a:fld id="{3F00DC19-C11F-4CB5-9072-AC8C56DBE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48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l" defTabSz="443592">
              <a:defRPr sz="11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36589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r" defTabSz="443592">
              <a:defRPr sz="1100"/>
            </a:lvl1pPr>
          </a:lstStyle>
          <a:p>
            <a:pPr>
              <a:defRPr/>
            </a:pPr>
            <a:fld id="{B68C97EB-CF23-42AC-B9C4-A81B5CA012BB}" type="datetimeFigureOut">
              <a:rPr lang="ja-JP" altLang="en-US"/>
              <a:pPr>
                <a:defRPr/>
              </a:pPr>
              <a:t>2017/12/22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840038" y="509588"/>
            <a:ext cx="3387725" cy="2541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728" tIns="44364" rIns="88728" bIns="44364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7207" y="3221383"/>
            <a:ext cx="7253395" cy="3051322"/>
          </a:xfrm>
          <a:prstGeom prst="rect">
            <a:avLst/>
          </a:prstGeom>
        </p:spPr>
        <p:txBody>
          <a:bodyPr vert="horz" lIns="88728" tIns="44364" rIns="88728" bIns="44364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l" defTabSz="443592">
              <a:defRPr sz="11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36589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r" defTabSz="443592">
              <a:defRPr sz="1100"/>
            </a:lvl1pPr>
          </a:lstStyle>
          <a:p>
            <a:pPr>
              <a:defRPr/>
            </a:pPr>
            <a:fld id="{97626116-8ABA-423A-B3ED-F40F0D581D9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071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5509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2606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6970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6798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220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264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352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1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2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7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9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3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1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43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6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1"/>
            <a:ext cx="9144000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>
          <a:xfrm>
            <a:off x="755650" y="49576"/>
            <a:ext cx="7272734" cy="707322"/>
          </a:xfrm>
          <a:noFill/>
        </p:spPr>
        <p:txBody>
          <a:bodyPr/>
          <a:lstStyle>
            <a:lvl1pPr algn="l">
              <a:defRPr lang="ja-JP" altLang="en-US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 userDrawn="1">
            <p:ph idx="1"/>
          </p:nvPr>
        </p:nvSpPr>
        <p:spPr>
          <a:xfrm>
            <a:off x="683568" y="1028734"/>
            <a:ext cx="7776220" cy="5473666"/>
          </a:xfr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8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80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4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1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1"/>
            <a:ext cx="9144000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>
          <a:xfrm>
            <a:off x="755650" y="49576"/>
            <a:ext cx="7272734" cy="707322"/>
          </a:xfrm>
          <a:noFill/>
        </p:spPr>
        <p:txBody>
          <a:bodyPr/>
          <a:lstStyle>
            <a:lvl1pPr algn="l">
              <a:defRPr lang="ja-JP" altLang="en-US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 userDrawn="1">
            <p:ph idx="1"/>
          </p:nvPr>
        </p:nvSpPr>
        <p:spPr>
          <a:xfrm>
            <a:off x="683568" y="1028734"/>
            <a:ext cx="7776220" cy="5473666"/>
          </a:xfr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8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8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2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" y="1"/>
            <a:ext cx="9143999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650" y="49576"/>
            <a:ext cx="7272734" cy="707322"/>
          </a:xfrm>
        </p:spPr>
        <p:txBody>
          <a:bodyPr/>
          <a:lstStyle>
            <a:lvl1pPr algn="l">
              <a:defRPr lang="ja-JP" altLang="en-US" dirty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pic>
        <p:nvPicPr>
          <p:cNvPr id="13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8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2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7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白_Panasonic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hotaro\Desktop\_potx\logo\修正\automotive\Panasonic_Automotive_color_v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111" y="2895560"/>
            <a:ext cx="3025778" cy="113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825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 hasCustomPrompt="1"/>
          </p:nvPr>
        </p:nvSpPr>
        <p:spPr>
          <a:xfrm>
            <a:off x="449141" y="1434083"/>
            <a:ext cx="8229600" cy="2618509"/>
          </a:xfrm>
          <a:prstGeom prst="bevel">
            <a:avLst>
              <a:gd name="adj" fmla="val 4318"/>
            </a:avLst>
          </a:prstGeom>
          <a:solidFill>
            <a:srgbClr val="00AA80"/>
          </a:solidFill>
        </p:spPr>
        <p:txBody>
          <a:bodyPr anchor="ctr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ja-JP" altLang="en-US" dirty="0"/>
              <a:t>題名</a:t>
            </a:r>
          </a:p>
        </p:txBody>
      </p:sp>
      <p:pic>
        <p:nvPicPr>
          <p:cNvPr id="26" name="Picture 3" descr="C:\tool\Backup\Dtop\51_社内業務\事業ブランド基準\Logo\Automotive_G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2460" y="158743"/>
            <a:ext cx="2344807" cy="82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9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8028386" y="73132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20364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43596E-D0BC-48B4-94F7-67695097082B}" type="datetime1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566889-DE0A-4A0E-AE51-354B3CE2E9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504825"/>
          </a:xfrm>
          <a:prstGeom prst="rect">
            <a:avLst/>
          </a:prstGeom>
          <a:gradFill>
            <a:gsLst>
              <a:gs pos="0">
                <a:srgbClr val="00AA80"/>
              </a:gs>
              <a:gs pos="59000">
                <a:srgbClr val="51BA97"/>
              </a:gs>
              <a:gs pos="100000">
                <a:srgbClr val="99FFCC"/>
              </a:gs>
            </a:gsLst>
            <a:lin ang="5400000" scaled="0"/>
          </a:gradFill>
          <a:ln w="9525" cmpd="sng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latin typeface="HGPHeiseiKakugothictaiW9" pitchFamily="50" charset="-128"/>
                <a:ea typeface="HGPHeiseiKakugothictaiW9" pitchFamily="50" charset="-128"/>
              </a:rPr>
              <a:t> </a:t>
            </a:r>
            <a:endParaRPr lang="ja-JP" altLang="en-US" sz="2400" dirty="0">
              <a:solidFill>
                <a:srgbClr val="FFFFFF"/>
              </a:solidFill>
              <a:latin typeface="HGPHeiseiKakugothictaiW9" pitchFamily="50" charset="-128"/>
              <a:ea typeface="HGPHeiseiKakugothictaiW9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911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5" y="6568606"/>
            <a:ext cx="8800809" cy="28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endParaRPr lang="ja-JP" altLang="en-US" sz="2300">
              <a:solidFill>
                <a:prstClr val="white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4215" y="49575"/>
            <a:ext cx="7775575" cy="78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4215" y="1028733"/>
            <a:ext cx="7775575" cy="518457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5"/>
          <p:cNvSpPr txBox="1">
            <a:spLocks/>
          </p:cNvSpPr>
          <p:nvPr/>
        </p:nvSpPr>
        <p:spPr>
          <a:xfrm>
            <a:off x="8800881" y="6568606"/>
            <a:ext cx="343193" cy="28803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txBody>
          <a:bodyPr vert="horz" wrap="none" lIns="115214" tIns="57607" rIns="115214" bIns="57607" rtlCol="0" anchor="ctr">
            <a:noAutofit/>
          </a:bodyPr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200" kern="1200">
                <a:solidFill>
                  <a:schemeClr val="bg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85D712A-502C-492E-85E4-90A2726CA4E5}" type="slidenum">
              <a:rPr lang="en-US" altLang="ja-JP" sz="1300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ja-JP" sz="1300">
              <a:solidFill>
                <a:prstClr val="white"/>
              </a:solidFill>
            </a:endParaRPr>
          </a:p>
        </p:txBody>
      </p:sp>
      <p:sp>
        <p:nvSpPr>
          <p:cNvPr id="11" name="日付プレースホルダー 3"/>
          <p:cNvSpPr txBox="1">
            <a:spLocks/>
          </p:cNvSpPr>
          <p:nvPr/>
        </p:nvSpPr>
        <p:spPr>
          <a:xfrm>
            <a:off x="7839000" y="6555764"/>
            <a:ext cx="1053480" cy="269114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9CF784-636E-47A7-BA00-A2D8C6F0546B}" type="datetime1">
              <a:rPr lang="ja-JP" altLang="en-US" sz="1100" smtClean="0">
                <a:solidFill>
                  <a:srgbClr val="333333">
                    <a:tint val="7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2017/12/22</a:t>
            </a:fld>
            <a:endParaRPr lang="ja-JP" altLang="en-US" sz="1100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028386" y="133198"/>
            <a:ext cx="1008112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b="1" dirty="0">
                <a:solidFill>
                  <a:srgbClr val="FF0000"/>
                </a:solidFill>
              </a:rPr>
              <a:t>until: </a:t>
            </a:r>
            <a:r>
              <a:rPr lang="ja-JP" altLang="en-US" sz="120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19211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37" r:id="rId1"/>
  </p:sldLayoutIdLst>
  <p:hf sldNum="0" hdr="0" dt="0"/>
  <p:txStyles>
    <p:titleStyle>
      <a:lvl1pPr algn="ctr" defTabSz="1152144" rtl="0" eaLnBrk="1" latinLnBrk="0" hangingPunct="1">
        <a:spcBef>
          <a:spcPct val="0"/>
        </a:spcBef>
        <a:buNone/>
        <a:defRPr kumimoji="1"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Wingdings" panose="05000000000000000000" pitchFamily="2" charset="2"/>
        <a:buChar char="l"/>
        <a:defRPr kumimoji="1" sz="2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SzPct val="90000"/>
        <a:buFont typeface="Wingdings" panose="05000000000000000000" pitchFamily="2" charset="2"/>
        <a:buChar char=""/>
        <a:defRPr kumimoji="1" sz="23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Arial" panose="020B0604020202020204" pitchFamily="34" charset="0"/>
        <a:buChar char="•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–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»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3" y="6568606"/>
            <a:ext cx="8800809" cy="28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endParaRPr lang="ja-JP" altLang="en-US" sz="2300">
              <a:solidFill>
                <a:prstClr val="white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4215" y="49575"/>
            <a:ext cx="7775575" cy="78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4215" y="1028733"/>
            <a:ext cx="7775575" cy="518457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5"/>
          <p:cNvSpPr txBox="1">
            <a:spLocks/>
          </p:cNvSpPr>
          <p:nvPr/>
        </p:nvSpPr>
        <p:spPr>
          <a:xfrm>
            <a:off x="8800879" y="6568606"/>
            <a:ext cx="343193" cy="28803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txBody>
          <a:bodyPr vert="horz" wrap="none" lIns="115214" tIns="57607" rIns="115214" bIns="57607" rtlCol="0" anchor="ctr">
            <a:noAutofit/>
          </a:bodyPr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200" kern="1200">
                <a:solidFill>
                  <a:schemeClr val="bg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85D712A-502C-492E-85E4-90A2726CA4E5}" type="slidenum">
              <a:rPr lang="en-US" altLang="ja-JP" sz="1300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ja-JP" sz="1300">
              <a:solidFill>
                <a:prstClr val="white"/>
              </a:solidFill>
            </a:endParaRPr>
          </a:p>
        </p:txBody>
      </p:sp>
      <p:sp>
        <p:nvSpPr>
          <p:cNvPr id="11" name="日付プレースホルダー 3"/>
          <p:cNvSpPr txBox="1">
            <a:spLocks/>
          </p:cNvSpPr>
          <p:nvPr/>
        </p:nvSpPr>
        <p:spPr>
          <a:xfrm>
            <a:off x="7839000" y="6555764"/>
            <a:ext cx="1053480" cy="269114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9CF784-636E-47A7-BA00-A2D8C6F0546B}" type="datetime1">
              <a:rPr lang="ja-JP" altLang="en-US" sz="1100" smtClean="0">
                <a:solidFill>
                  <a:srgbClr val="333333">
                    <a:tint val="7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2017/12/22</a:t>
            </a:fld>
            <a:endParaRPr lang="ja-JP" altLang="en-US" sz="1100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222097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50" r:id="rId1"/>
    <p:sldLayoutId id="2147493851" r:id="rId2"/>
    <p:sldLayoutId id="2147493857" r:id="rId3"/>
  </p:sldLayoutIdLst>
  <p:hf sldNum="0" hdr="0" dt="0"/>
  <p:txStyles>
    <p:titleStyle>
      <a:lvl1pPr algn="ctr" defTabSz="1152144" rtl="0" eaLnBrk="1" latinLnBrk="0" hangingPunct="1">
        <a:spcBef>
          <a:spcPct val="0"/>
        </a:spcBef>
        <a:buNone/>
        <a:defRPr kumimoji="1"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Wingdings" panose="05000000000000000000" pitchFamily="2" charset="2"/>
        <a:buChar char="l"/>
        <a:defRPr kumimoji="1" sz="2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SzPct val="90000"/>
        <a:buFont typeface="Wingdings" panose="05000000000000000000" pitchFamily="2" charset="2"/>
        <a:buChar char=""/>
        <a:defRPr kumimoji="1" sz="23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Arial" panose="020B0604020202020204" pitchFamily="34" charset="0"/>
        <a:buChar char="•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–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»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457200" y="152542"/>
            <a:ext cx="8229600" cy="376239"/>
          </a:xfrm>
          <a:prstGeom prst="rect">
            <a:avLst/>
          </a:prstGeom>
        </p:spPr>
        <p:txBody>
          <a:bodyPr lIns="91408" tIns="45704" rIns="91408" bIns="45704"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ja-JP" altLang="en-US" sz="2600" dirty="0">
              <a:solidFill>
                <a:prstClr val="black"/>
              </a:solidFill>
              <a:latin typeface="A-CID ゴシックMB101 B"/>
              <a:ea typeface="A-CID ゴシックMB101 B"/>
              <a:cs typeface="A-CID ゴシックMB101 B"/>
            </a:endParaRPr>
          </a:p>
        </p:txBody>
      </p:sp>
      <p:pic>
        <p:nvPicPr>
          <p:cNvPr id="1028" name="図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31" y="598641"/>
            <a:ext cx="8466992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図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31" y="5140334"/>
            <a:ext cx="877912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5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7" r:id="rId1"/>
    <p:sldLayoutId id="2147494040" r:id="rId2"/>
    <p:sldLayoutId id="2147494041" r:id="rId3"/>
  </p:sldLayoutIdLst>
  <p:txStyles>
    <p:titleStyle>
      <a:lvl1pPr algn="ctr" defTabSz="455509" rtl="0" eaLnBrk="0" fontAlgn="base" hangingPunct="0">
        <a:spcBef>
          <a:spcPct val="0"/>
        </a:spcBef>
        <a:spcAft>
          <a:spcPct val="0"/>
        </a:spcAft>
        <a:defRPr kumimoji="1" sz="4300" kern="12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045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088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132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176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236" indent="-341236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195" indent="-284098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153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249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5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42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6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0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4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5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2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6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0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4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08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2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TVAA</a:t>
            </a:r>
            <a:r>
              <a:rPr lang="ja-JP" altLang="en-US" dirty="0"/>
              <a:t>動作環境構築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接続手順書</a:t>
            </a:r>
            <a:endParaRPr 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443666" y="4906879"/>
            <a:ext cx="201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2017/12/18	v 1.0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083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>
            <a:lvl1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045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088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132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176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STEP3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：スタートアップ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D4146A43-4487-441E-AF18-AEE32C8A8D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469392" y="1739752"/>
            <a:ext cx="2732714" cy="2049536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xmlns="" id="{FE4C0693-B3DE-486C-B9BB-7FE9A5810E8C}"/>
              </a:ext>
            </a:extLst>
          </p:cNvPr>
          <p:cNvSpPr txBox="1"/>
          <p:nvPr/>
        </p:nvSpPr>
        <p:spPr>
          <a:xfrm>
            <a:off x="506951" y="776571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配線完了後、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を起動する手順について説明します。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xmlns="" id="{27169BA7-EADB-43DD-AC99-03009F9348C7}"/>
              </a:ext>
            </a:extLst>
          </p:cNvPr>
          <p:cNvSpPr txBox="1"/>
          <p:nvPr/>
        </p:nvSpPr>
        <p:spPr>
          <a:xfrm>
            <a:off x="506951" y="1196607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[POWER SW]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[+B SW]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[ACC SW]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が、全て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になっている事を確認して下さい。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xmlns="" id="{400917EE-FECC-4CBD-A00E-84D953CC22A5}"/>
              </a:ext>
            </a:extLst>
          </p:cNvPr>
          <p:cNvSpPr txBox="1"/>
          <p:nvPr/>
        </p:nvSpPr>
        <p:spPr>
          <a:xfrm>
            <a:off x="506951" y="1949087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100V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のコンセントに接続して下さい。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xmlns="" id="{09EB55CC-66CF-4DE1-AAFD-9C541D00E024}"/>
              </a:ext>
            </a:extLst>
          </p:cNvPr>
          <p:cNvSpPr txBox="1"/>
          <p:nvPr/>
        </p:nvSpPr>
        <p:spPr>
          <a:xfrm>
            <a:off x="506951" y="3866573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SW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[POWER SW]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[+B SW]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[ACC SW]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の順で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※ACC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後は、下記の起動画面が表示されます。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画面が表示されると起動完了です。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47FB3DB6-EA94-42F5-978B-3E61124EDE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734" y="4681263"/>
            <a:ext cx="1761689" cy="102338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E1365EF5-1F4D-4BF6-9B8D-F371878A19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0791" y="4681264"/>
            <a:ext cx="1863618" cy="102338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D15D1CA6-30C0-4659-8855-68FA026462F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7111" y="4681264"/>
            <a:ext cx="1879652" cy="1023387"/>
          </a:xfrm>
          <a:prstGeom prst="rect">
            <a:avLst/>
          </a:prstGeom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xmlns="" id="{39326F73-F899-428D-9B90-1FBA407D82C8}"/>
              </a:ext>
            </a:extLst>
          </p:cNvPr>
          <p:cNvSpPr txBox="1"/>
          <p:nvPr/>
        </p:nvSpPr>
        <p:spPr>
          <a:xfrm>
            <a:off x="1448907" y="5737614"/>
            <a:ext cx="1263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起動ロゴ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xmlns="" id="{7B6154A0-6D59-4447-B41B-6FCD6DE1D7EA}"/>
              </a:ext>
            </a:extLst>
          </p:cNvPr>
          <p:cNvSpPr txBox="1"/>
          <p:nvPr/>
        </p:nvSpPr>
        <p:spPr>
          <a:xfrm>
            <a:off x="3647742" y="5737614"/>
            <a:ext cx="1723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Disclaimer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xmlns="" id="{02EC0D3E-A49B-4041-924A-21E7EB6F5081}"/>
              </a:ext>
            </a:extLst>
          </p:cNvPr>
          <p:cNvSpPr txBox="1"/>
          <p:nvPr/>
        </p:nvSpPr>
        <p:spPr>
          <a:xfrm>
            <a:off x="6537382" y="5737614"/>
            <a:ext cx="1723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xmlns="" id="{E0F47B2D-8ECA-4B64-96C1-008E4205495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738423" y="5192957"/>
            <a:ext cx="77236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6A7F36A9-1616-4A40-A123-C37F97633AD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374409" y="5192958"/>
            <a:ext cx="8227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6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>
            <a:lvl1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045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088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132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176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STEP4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：シャットダウン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xmlns="" id="{B5D1224B-E648-4BA3-BA44-4AE4F69DA4BC}"/>
              </a:ext>
            </a:extLst>
          </p:cNvPr>
          <p:cNvSpPr txBox="1"/>
          <p:nvPr/>
        </p:nvSpPr>
        <p:spPr>
          <a:xfrm>
            <a:off x="506951" y="882363"/>
            <a:ext cx="81300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通常の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ACC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／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をシミュレートする場合は、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[ACC SW]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ON/OFF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して下さい。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電源を落として作業を終了する場合は、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[ACC SW]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[+B SW]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[POWER SW]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の順で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して下さい。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766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■もくじ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427" y="1177653"/>
            <a:ext cx="81300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必要な機材と各部の説明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配線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スタートアップ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シャットダウン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59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>
            <a:lvl1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045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088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132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176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STEP1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：必要な機材と各部の説明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97C2F6ED-664F-41B9-81E2-3784B703786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9916" y="2124144"/>
            <a:ext cx="5041783" cy="378133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C21EBAF9-4323-4562-ACDE-0DA817176B78}"/>
              </a:ext>
            </a:extLst>
          </p:cNvPr>
          <p:cNvSpPr/>
          <p:nvPr/>
        </p:nvSpPr>
        <p:spPr>
          <a:xfrm>
            <a:off x="1372721" y="1722312"/>
            <a:ext cx="146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[TVAA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本体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A1BB21A6-C6EC-475F-AF18-2D53AEE81538}"/>
              </a:ext>
            </a:extLst>
          </p:cNvPr>
          <p:cNvSpPr/>
          <p:nvPr/>
        </p:nvSpPr>
        <p:spPr>
          <a:xfrm>
            <a:off x="6009505" y="1697551"/>
            <a:ext cx="17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[HD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ディスプレイ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F546BFE0-3196-4871-B7F1-2E90623AFAE7}"/>
              </a:ext>
            </a:extLst>
          </p:cNvPr>
          <p:cNvSpPr/>
          <p:nvPr/>
        </p:nvSpPr>
        <p:spPr>
          <a:xfrm>
            <a:off x="6978777" y="3236579"/>
            <a:ext cx="1776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[LVDS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ハーネス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A04EA567-BA4D-4278-965E-9FDB3972C4BB}"/>
              </a:ext>
            </a:extLst>
          </p:cNvPr>
          <p:cNvSpPr/>
          <p:nvPr/>
        </p:nvSpPr>
        <p:spPr>
          <a:xfrm>
            <a:off x="3235283" y="1722312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ディスプレイ電源ハーネス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13333A8D-8F61-40B0-8148-0B1F433A1C26}"/>
              </a:ext>
            </a:extLst>
          </p:cNvPr>
          <p:cNvSpPr/>
          <p:nvPr/>
        </p:nvSpPr>
        <p:spPr>
          <a:xfrm>
            <a:off x="6881699" y="4184095"/>
            <a:ext cx="2238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[LVDS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変換ケーブル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85C4159C-00B7-422B-BB2E-B5077A2164EC}"/>
              </a:ext>
            </a:extLst>
          </p:cNvPr>
          <p:cNvSpPr/>
          <p:nvPr/>
        </p:nvSpPr>
        <p:spPr>
          <a:xfrm>
            <a:off x="6959443" y="5110065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拡張ハーネス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E7A20EDF-D25E-4F78-9E93-6976D074AEDB}"/>
              </a:ext>
            </a:extLst>
          </p:cNvPr>
          <p:cNvSpPr/>
          <p:nvPr/>
        </p:nvSpPr>
        <p:spPr>
          <a:xfrm>
            <a:off x="252622" y="3067331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電源ハーネス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365202A6-BFE2-43E7-8CF9-8211657EB7C7}"/>
              </a:ext>
            </a:extLst>
          </p:cNvPr>
          <p:cNvSpPr/>
          <p:nvPr/>
        </p:nvSpPr>
        <p:spPr>
          <a:xfrm>
            <a:off x="251019" y="5122291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[USB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ケーブル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xmlns="" id="{78EDB859-41CC-43BA-86A1-49DF93B144B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102921" y="2091644"/>
            <a:ext cx="537613" cy="5237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xmlns="" id="{2C5FE560-8EBC-4616-95BD-DE6444BCFAA2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343693" y="2091644"/>
            <a:ext cx="192587" cy="1245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xmlns="" id="{F2DF8D2E-E92E-4A93-99E9-61F59AC39BA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505968" y="2066883"/>
            <a:ext cx="1375731" cy="475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xmlns="" id="{B554211B-D47E-408B-A8E1-021A2E2B79D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09505" y="3421245"/>
            <a:ext cx="969272" cy="54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xmlns="" id="{7480242A-3C9F-4374-80EF-4A8040F2ADE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903852" y="4368761"/>
            <a:ext cx="977847" cy="92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xmlns="" id="{F3D21D01-B425-4A7A-A064-46EBCEADA4C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431648" y="5251277"/>
            <a:ext cx="527795" cy="434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xmlns="" id="{9B0B838E-C58A-4DDA-BCF5-55F9F2130E8D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1047071" y="3436663"/>
            <a:ext cx="1055850" cy="340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xmlns="" id="{B64B4388-385B-4485-B30D-861AACF1F81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1841519" y="5122291"/>
            <a:ext cx="404734" cy="184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1">
            <a:extLst>
              <a:ext uri="{FF2B5EF4-FFF2-40B4-BE49-F238E27FC236}">
                <a16:creationId xmlns:a16="http://schemas.microsoft.com/office/drawing/2014/main" xmlns="" id="{99D06D2D-022D-4777-AFD3-A1C434350B77}"/>
              </a:ext>
            </a:extLst>
          </p:cNvPr>
          <p:cNvSpPr txBox="1"/>
          <p:nvPr/>
        </p:nvSpPr>
        <p:spPr>
          <a:xfrm>
            <a:off x="549427" y="715988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1-1. TVAA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と周辺機器と名称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54A98EBC-85FB-4A85-8D7B-FCD6E3171AD6}"/>
              </a:ext>
            </a:extLst>
          </p:cNvPr>
          <p:cNvSpPr/>
          <p:nvPr/>
        </p:nvSpPr>
        <p:spPr>
          <a:xfrm>
            <a:off x="703199" y="1235400"/>
            <a:ext cx="495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机上動作環境で必要となる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TVAA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と周辺機器です。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483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>
            <a:lvl1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045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088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132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176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STEP1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：必要な機材と各部の説明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xmlns="" id="{99D06D2D-022D-4777-AFD3-A1C434350B77}"/>
              </a:ext>
            </a:extLst>
          </p:cNvPr>
          <p:cNvSpPr txBox="1"/>
          <p:nvPr/>
        </p:nvSpPr>
        <p:spPr>
          <a:xfrm>
            <a:off x="549427" y="715988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1-1. TVAA</a:t>
            </a: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と周辺機器と名称</a:t>
            </a:r>
            <a:endParaRPr lang="en-US" altLang="ja-JP" sz="2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17D434D7-0A25-40A7-A479-B74A8801322F}"/>
              </a:ext>
            </a:extLst>
          </p:cNvPr>
          <p:cNvSpPr/>
          <p:nvPr/>
        </p:nvSpPr>
        <p:spPr>
          <a:xfrm>
            <a:off x="801427" y="3714476"/>
            <a:ext cx="2601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ディスプレイ電源ハーネス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グレー、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10pin</a:t>
            </a:r>
            <a:endParaRPr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xmlns="" id="{D6B8D85E-3F8C-463D-A192-C9EF279FF04B}"/>
              </a:ext>
            </a:extLst>
          </p:cNvPr>
          <p:cNvSpPr/>
          <p:nvPr/>
        </p:nvSpPr>
        <p:spPr>
          <a:xfrm>
            <a:off x="4908579" y="1935390"/>
            <a:ext cx="2050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拡張ハーネス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lang="ja-JP" altLang="en-US" dirty="0"/>
              <a:t>ライトブルー、</a:t>
            </a:r>
            <a:r>
              <a:rPr lang="en-US" altLang="ja-JP" dirty="0"/>
              <a:t>36pin</a:t>
            </a:r>
            <a:endParaRPr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xmlns="" id="{113C6A19-346A-416F-A4EE-243F615ACF4E}"/>
              </a:ext>
            </a:extLst>
          </p:cNvPr>
          <p:cNvSpPr/>
          <p:nvPr/>
        </p:nvSpPr>
        <p:spPr>
          <a:xfrm>
            <a:off x="801427" y="1319788"/>
            <a:ext cx="1588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電源ハーネス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グレー、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20pin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A6BA520A-0E81-4820-B826-5DE4A2F171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555057" y="1975723"/>
            <a:ext cx="2688851" cy="167695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ECB06B1D-C610-4203-8B66-AD4D1C538EB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558928" y="4360807"/>
            <a:ext cx="2688852" cy="16769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04E1EADF-73DD-48F7-9DA5-C5F7397D85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0169" y="2581721"/>
            <a:ext cx="2795406" cy="25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>
            <a:extLst>
              <a:ext uri="{FF2B5EF4-FFF2-40B4-BE49-F238E27FC236}">
                <a16:creationId xmlns:a16="http://schemas.microsoft.com/office/drawing/2014/main" xmlns="" id="{BE563F10-15E6-4DD4-BF64-900A4D59D1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849" y="2046983"/>
            <a:ext cx="3370905" cy="2770545"/>
          </a:xfrm>
          <a:prstGeom prst="rect">
            <a:avLst/>
          </a:prstGeom>
        </p:spPr>
      </p:pic>
      <p:sp>
        <p:nvSpPr>
          <p:cNvPr id="2" name="タイトル 1"/>
          <p:cNvSpPr txBox="1">
            <a:spLocks/>
          </p:cNvSpPr>
          <p:nvPr/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>
            <a:lvl1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045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088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132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176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STEP1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：必要な機材と各部の説明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C21EBAF9-4323-4562-ACDE-0DA817176B78}"/>
              </a:ext>
            </a:extLst>
          </p:cNvPr>
          <p:cNvSpPr/>
          <p:nvPr/>
        </p:nvSpPr>
        <p:spPr>
          <a:xfrm>
            <a:off x="570398" y="1677651"/>
            <a:ext cx="120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電源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BOX]</a:t>
            </a:r>
            <a:endParaRPr lang="ja-JP" altLang="en-US" sz="1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E7A20EDF-D25E-4F78-9E93-6976D074AEDB}"/>
              </a:ext>
            </a:extLst>
          </p:cNvPr>
          <p:cNvSpPr/>
          <p:nvPr/>
        </p:nvSpPr>
        <p:spPr>
          <a:xfrm>
            <a:off x="2424094" y="1661638"/>
            <a:ext cx="1451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タコ足コネクタ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sz="16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xmlns="" id="{78EDB859-41CC-43BA-86A1-49DF93B144BB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1745143" y="3788378"/>
            <a:ext cx="2235761" cy="1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xmlns="" id="{9B0B838E-C58A-4DDA-BCF5-55F9F2130E8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149613" y="2000192"/>
            <a:ext cx="0" cy="857308"/>
          </a:xfrm>
          <a:prstGeom prst="line">
            <a:avLst/>
          </a:prstGeom>
          <a:ln>
            <a:solidFill>
              <a:srgbClr val="FF0000"/>
            </a:solidFill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11">
            <a:extLst>
              <a:ext uri="{FF2B5EF4-FFF2-40B4-BE49-F238E27FC236}">
                <a16:creationId xmlns:a16="http://schemas.microsoft.com/office/drawing/2014/main" xmlns="" id="{9D924E97-01F1-484E-B2A8-2101558D1240}"/>
              </a:ext>
            </a:extLst>
          </p:cNvPr>
          <p:cNvSpPr txBox="1"/>
          <p:nvPr/>
        </p:nvSpPr>
        <p:spPr>
          <a:xfrm>
            <a:off x="540507" y="712916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1-2.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机上動作用機材と名称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xmlns="" id="{113DF220-E66E-491D-9C86-5D9D3778A5DA}"/>
              </a:ext>
            </a:extLst>
          </p:cNvPr>
          <p:cNvSpPr/>
          <p:nvPr/>
        </p:nvSpPr>
        <p:spPr>
          <a:xfrm>
            <a:off x="823703" y="3999378"/>
            <a:ext cx="520336" cy="538775"/>
          </a:xfrm>
          <a:prstGeom prst="roundRect">
            <a:avLst>
              <a:gd name="adj" fmla="val 770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xmlns="" id="{C18C797E-AD7D-4A4B-9899-2D6B493E7775}"/>
              </a:ext>
            </a:extLst>
          </p:cNvPr>
          <p:cNvSpPr/>
          <p:nvPr/>
        </p:nvSpPr>
        <p:spPr>
          <a:xfrm>
            <a:off x="1234335" y="3618821"/>
            <a:ext cx="229823" cy="357800"/>
          </a:xfrm>
          <a:prstGeom prst="roundRect">
            <a:avLst>
              <a:gd name="adj" fmla="val 770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xmlns="" id="{F6F9DA3E-02BE-4B6C-A3DD-227F13F4C0E1}"/>
              </a:ext>
            </a:extLst>
          </p:cNvPr>
          <p:cNvSpPr/>
          <p:nvPr/>
        </p:nvSpPr>
        <p:spPr>
          <a:xfrm>
            <a:off x="1515320" y="3610800"/>
            <a:ext cx="229823" cy="357800"/>
          </a:xfrm>
          <a:prstGeom prst="roundRect">
            <a:avLst>
              <a:gd name="adj" fmla="val 770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xmlns="" id="{CE60BF5D-FCFA-4A2F-B8A0-98D4E7D8B785}"/>
              </a:ext>
            </a:extLst>
          </p:cNvPr>
          <p:cNvSpPr/>
          <p:nvPr/>
        </p:nvSpPr>
        <p:spPr>
          <a:xfrm>
            <a:off x="3980904" y="4113145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[POWER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SW]</a:t>
            </a:r>
            <a:endParaRPr lang="ja-JP" altLang="en-US" sz="1400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xmlns="" id="{9B5EE7CB-6C44-4C7F-B068-7690DCF0495D}"/>
              </a:ext>
            </a:extLst>
          </p:cNvPr>
          <p:cNvSpPr/>
          <p:nvPr/>
        </p:nvSpPr>
        <p:spPr>
          <a:xfrm>
            <a:off x="3980904" y="3206680"/>
            <a:ext cx="960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[+B SW]</a:t>
            </a:r>
            <a:endParaRPr lang="ja-JP" altLang="en-US" sz="14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xmlns="" id="{FF193BDD-57F7-4E4B-AEF8-3B157E2FC194}"/>
              </a:ext>
            </a:extLst>
          </p:cNvPr>
          <p:cNvSpPr/>
          <p:nvPr/>
        </p:nvSpPr>
        <p:spPr>
          <a:xfrm>
            <a:off x="3980904" y="3634489"/>
            <a:ext cx="1057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[ACC SW]</a:t>
            </a:r>
            <a:endParaRPr lang="ja-JP" altLang="en-US" sz="1400" dirty="0"/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xmlns="" id="{67FCDD0C-DE38-4EF2-B097-C9281F00FF8F}"/>
              </a:ext>
            </a:extLst>
          </p:cNvPr>
          <p:cNvCxnSpPr>
            <a:cxnSpLocks/>
            <a:stCxn id="56" idx="1"/>
            <a:endCxn id="52" idx="0"/>
          </p:cNvCxnSpPr>
          <p:nvPr/>
        </p:nvCxnSpPr>
        <p:spPr>
          <a:xfrm rot="10800000" flipV="1">
            <a:off x="1349248" y="3360569"/>
            <a:ext cx="2631657" cy="2582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xmlns="" id="{5D1EC596-9763-4876-88D0-903AAD6B9F00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 flipV="1">
            <a:off x="1344039" y="4267034"/>
            <a:ext cx="2636865" cy="17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xmlns="" id="{11233CB2-1835-4EBB-86CC-D38106242669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173673" y="2016205"/>
            <a:ext cx="448298" cy="1020909"/>
          </a:xfrm>
          <a:prstGeom prst="line">
            <a:avLst/>
          </a:prstGeom>
          <a:ln>
            <a:solidFill>
              <a:srgbClr val="FF0000"/>
            </a:solidFill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9D840A6C-6A97-4350-A051-4633C56A36B1}"/>
              </a:ext>
            </a:extLst>
          </p:cNvPr>
          <p:cNvSpPr/>
          <p:nvPr/>
        </p:nvSpPr>
        <p:spPr>
          <a:xfrm>
            <a:off x="703199" y="1235400"/>
            <a:ext cx="564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机上動作環境で必要になる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電源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BOX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と接続機器です。</a:t>
            </a:r>
            <a:endParaRPr lang="ja-JP" altLang="en-US" dirty="0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xmlns="" id="{829A7FD3-BD2D-44AD-B57D-EAED04E0F6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028" y="4988407"/>
            <a:ext cx="2677876" cy="1053150"/>
          </a:xfrm>
          <a:prstGeom prst="rect">
            <a:avLst/>
          </a:prstGeom>
        </p:spPr>
      </p:pic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3DB30DDA-AF58-4880-A923-494DBA622363}"/>
              </a:ext>
            </a:extLst>
          </p:cNvPr>
          <p:cNvSpPr/>
          <p:nvPr/>
        </p:nvSpPr>
        <p:spPr>
          <a:xfrm>
            <a:off x="3971452" y="4793698"/>
            <a:ext cx="1198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[ACC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ジャック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sz="1400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1AC443E9-0ED9-4D18-A5E5-103732CABE68}"/>
              </a:ext>
            </a:extLst>
          </p:cNvPr>
          <p:cNvSpPr/>
          <p:nvPr/>
        </p:nvSpPr>
        <p:spPr>
          <a:xfrm>
            <a:off x="3996675" y="5146835"/>
            <a:ext cx="110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[+B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ジャック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sz="14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xmlns="" id="{73DAFA39-7128-4C9D-B2AE-03D5B574966A}"/>
              </a:ext>
            </a:extLst>
          </p:cNvPr>
          <p:cNvSpPr/>
          <p:nvPr/>
        </p:nvSpPr>
        <p:spPr>
          <a:xfrm>
            <a:off x="3980904" y="5574074"/>
            <a:ext cx="1236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[GND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ジャック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sz="1400" dirty="0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xmlns="" id="{9D66C39D-40BE-487A-A7CC-1CED6BF679AD}"/>
              </a:ext>
            </a:extLst>
          </p:cNvPr>
          <p:cNvSpPr/>
          <p:nvPr/>
        </p:nvSpPr>
        <p:spPr>
          <a:xfrm>
            <a:off x="835333" y="6015059"/>
            <a:ext cx="23752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電源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BOX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を上から見たところ</a:t>
            </a:r>
            <a:endParaRPr lang="ja-JP" altLang="en-US" sz="1400" dirty="0"/>
          </a:p>
        </p:txBody>
      </p:sp>
      <p:sp>
        <p:nvSpPr>
          <p:cNvPr id="32" name="Rectangular Callout 32">
            <a:extLst/>
          </p:cNvPr>
          <p:cNvSpPr/>
          <p:nvPr/>
        </p:nvSpPr>
        <p:spPr>
          <a:xfrm>
            <a:off x="5536124" y="4027900"/>
            <a:ext cx="3134481" cy="1921014"/>
          </a:xfrm>
          <a:prstGeom prst="wedgeRectCallout">
            <a:avLst>
              <a:gd name="adj1" fmla="val -58745"/>
              <a:gd name="adj2" fmla="val -38066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[POWER SW]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は、下側に倒れている状態が</a:t>
            </a:r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OFF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で、上側に倒れている状態が</a:t>
            </a:r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 　　</a:t>
            </a:r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【OFF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</a:t>
            </a:r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</a:t>
            </a:r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【ON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</a:t>
            </a:r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			</a:t>
            </a:r>
          </a:p>
          <a:p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766410" y="4709394"/>
            <a:ext cx="1240056" cy="1068630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033909" y="4730761"/>
            <a:ext cx="1240057" cy="1025896"/>
          </a:xfrm>
          <a:prstGeom prst="rect">
            <a:avLst/>
          </a:prstGeom>
        </p:spPr>
      </p:pic>
      <p:sp>
        <p:nvSpPr>
          <p:cNvPr id="61" name="四角形: 角を丸くする 60">
            <a:extLst/>
          </p:cNvPr>
          <p:cNvSpPr/>
          <p:nvPr/>
        </p:nvSpPr>
        <p:spPr>
          <a:xfrm>
            <a:off x="2428546" y="5125323"/>
            <a:ext cx="409904" cy="350802"/>
          </a:xfrm>
          <a:prstGeom prst="roundRect">
            <a:avLst>
              <a:gd name="adj" fmla="val 770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四角形: 角を丸くする 61">
            <a:extLst/>
          </p:cNvPr>
          <p:cNvSpPr/>
          <p:nvPr/>
        </p:nvSpPr>
        <p:spPr>
          <a:xfrm>
            <a:off x="2895225" y="5125323"/>
            <a:ext cx="409904" cy="350802"/>
          </a:xfrm>
          <a:prstGeom prst="roundRect">
            <a:avLst>
              <a:gd name="adj" fmla="val 770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四角形: 角を丸くする 63">
            <a:extLst/>
          </p:cNvPr>
          <p:cNvSpPr/>
          <p:nvPr/>
        </p:nvSpPr>
        <p:spPr>
          <a:xfrm>
            <a:off x="2428545" y="5529385"/>
            <a:ext cx="876583" cy="397155"/>
          </a:xfrm>
          <a:prstGeom prst="roundRect">
            <a:avLst>
              <a:gd name="adj" fmla="val 770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コネクタ: カギ線 64">
            <a:extLst/>
          </p:cNvPr>
          <p:cNvCxnSpPr>
            <a:cxnSpLocks/>
            <a:stCxn id="89" idx="1"/>
            <a:endCxn id="61" idx="0"/>
          </p:cNvCxnSpPr>
          <p:nvPr/>
        </p:nvCxnSpPr>
        <p:spPr>
          <a:xfrm rot="10800000" flipV="1">
            <a:off x="2633498" y="4947587"/>
            <a:ext cx="1337954" cy="17773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/>
          </p:cNvPr>
          <p:cNvCxnSpPr>
            <a:cxnSpLocks/>
            <a:stCxn id="62" idx="3"/>
            <a:endCxn id="90" idx="1"/>
          </p:cNvCxnSpPr>
          <p:nvPr/>
        </p:nvCxnSpPr>
        <p:spPr>
          <a:xfrm>
            <a:off x="3305129" y="5300724"/>
            <a:ext cx="6915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/>
          </p:cNvPr>
          <p:cNvCxnSpPr>
            <a:cxnSpLocks/>
            <a:stCxn id="64" idx="3"/>
            <a:endCxn id="91" idx="1"/>
          </p:cNvCxnSpPr>
          <p:nvPr/>
        </p:nvCxnSpPr>
        <p:spPr>
          <a:xfrm>
            <a:off x="3305128" y="5727963"/>
            <a:ext cx="6757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ular Callout 32">
            <a:extLst/>
          </p:cNvPr>
          <p:cNvSpPr/>
          <p:nvPr/>
        </p:nvSpPr>
        <p:spPr>
          <a:xfrm>
            <a:off x="5536124" y="1872676"/>
            <a:ext cx="3114483" cy="1917024"/>
          </a:xfrm>
          <a:prstGeom prst="wedgeRectCallout">
            <a:avLst>
              <a:gd name="adj1" fmla="val -67537"/>
              <a:gd name="adj2" fmla="val 37825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[+B SW]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[ACC SW]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は、印字の通り、下側に倒れている状態が</a:t>
            </a:r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OFF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で、上側に倒れている状態が</a:t>
            </a:r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 　　</a:t>
            </a:r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【OFF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</a:t>
            </a:r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</a:t>
            </a:r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【ON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</a:t>
            </a:r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			</a:t>
            </a:r>
          </a:p>
          <a:p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3" name="図 92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856613" y="2543526"/>
            <a:ext cx="1066534" cy="1189498"/>
          </a:xfrm>
          <a:prstGeom prst="rect">
            <a:avLst/>
          </a:prstGeom>
        </p:spPr>
      </p:pic>
      <p:pic>
        <p:nvPicPr>
          <p:cNvPr id="95" name="図 94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250773" y="2546627"/>
            <a:ext cx="1066293" cy="11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1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>
            <a:lvl1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045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088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132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176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：配線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xmlns="" id="{79740536-ED53-4A5F-9AE0-E5AB5CFD8821}"/>
              </a:ext>
            </a:extLst>
          </p:cNvPr>
          <p:cNvSpPr txBox="1"/>
          <p:nvPr/>
        </p:nvSpPr>
        <p:spPr>
          <a:xfrm>
            <a:off x="506951" y="776571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電源ハーネスと電源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をタコ足コネクタで接続します。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7D20C715-9582-4D37-891C-6E4E0F3733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880842" y="1135275"/>
            <a:ext cx="2886122" cy="2047326"/>
          </a:xfrm>
          <a:prstGeom prst="rect">
            <a:avLst/>
          </a:prstGeom>
        </p:spPr>
      </p:pic>
      <p:sp>
        <p:nvSpPr>
          <p:cNvPr id="10" name="Rectangular Callout 32">
            <a:extLst>
              <a:ext uri="{FF2B5EF4-FFF2-40B4-BE49-F238E27FC236}">
                <a16:creationId xmlns:a16="http://schemas.microsoft.com/office/drawing/2014/main" xmlns="" id="{D5937229-4D23-4141-A2DE-7E26CF7EEDFD}"/>
              </a:ext>
            </a:extLst>
          </p:cNvPr>
          <p:cNvSpPr/>
          <p:nvPr/>
        </p:nvSpPr>
        <p:spPr>
          <a:xfrm>
            <a:off x="4572000" y="1135276"/>
            <a:ext cx="3386001" cy="2243886"/>
          </a:xfrm>
          <a:prstGeom prst="wedgeRectCallout">
            <a:avLst>
              <a:gd name="adj1" fmla="val -74424"/>
              <a:gd name="adj2" fmla="val 18380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電源ハーネスの下記のギボシ端子を、それぞれ電源ボックス上部の各ジャックへ接続します。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xmlns="" id="{33E04EFB-90E5-433A-B8F3-7D5F444F5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65346"/>
              </p:ext>
            </p:extLst>
          </p:nvPr>
        </p:nvGraphicFramePr>
        <p:xfrm>
          <a:off x="4940096" y="1655047"/>
          <a:ext cx="2835479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1453">
                  <a:extLst>
                    <a:ext uri="{9D8B030D-6E8A-4147-A177-3AD203B41FA5}">
                      <a16:colId xmlns:a16="http://schemas.microsoft.com/office/drawing/2014/main" xmlns="" val="2510902159"/>
                    </a:ext>
                  </a:extLst>
                </a:gridCol>
                <a:gridCol w="1054026">
                  <a:extLst>
                    <a:ext uri="{9D8B030D-6E8A-4147-A177-3AD203B41FA5}">
                      <a16:colId xmlns:a16="http://schemas.microsoft.com/office/drawing/2014/main" xmlns="" val="2731398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ハーネス ギボシ端子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電源ボックス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95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+B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+B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9823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+B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PLUS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+B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193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MAIN GND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GND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661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MAIN PLUS GND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GND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1709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ACC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ACC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03344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2FDDB1D-A2A7-42CC-B770-59B51586D3C6}"/>
              </a:ext>
            </a:extLst>
          </p:cNvPr>
          <p:cNvSpPr txBox="1"/>
          <p:nvPr/>
        </p:nvSpPr>
        <p:spPr>
          <a:xfrm>
            <a:off x="506951" y="3621086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ディスプレイ電源ハーネスと電源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をタコ足コネクタで接続します。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25123758-564D-41EB-8E04-E2122AFD64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60109" y="3982800"/>
            <a:ext cx="2873530" cy="2067477"/>
          </a:xfrm>
          <a:prstGeom prst="rect">
            <a:avLst/>
          </a:prstGeom>
        </p:spPr>
      </p:pic>
      <p:sp>
        <p:nvSpPr>
          <p:cNvPr id="16" name="Rectangular Callout 32">
            <a:extLst>
              <a:ext uri="{FF2B5EF4-FFF2-40B4-BE49-F238E27FC236}">
                <a16:creationId xmlns:a16="http://schemas.microsoft.com/office/drawing/2014/main" xmlns="" id="{F4D77D5C-7AC2-45FC-94DA-678777C851D9}"/>
              </a:ext>
            </a:extLst>
          </p:cNvPr>
          <p:cNvSpPr/>
          <p:nvPr/>
        </p:nvSpPr>
        <p:spPr>
          <a:xfrm>
            <a:off x="4572000" y="4291258"/>
            <a:ext cx="3386001" cy="1450560"/>
          </a:xfrm>
          <a:prstGeom prst="wedgeRectCallout">
            <a:avLst>
              <a:gd name="adj1" fmla="val -74424"/>
              <a:gd name="adj2" fmla="val 18380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ディスプレイ電源ハーネスの下記のギボシ端子を、それぞれ電源ボックス上部の各ジャックへ接続します。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xmlns="" id="{7752B669-3BB3-451D-85FB-04D7B6C53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46984"/>
              </p:ext>
            </p:extLst>
          </p:nvPr>
        </p:nvGraphicFramePr>
        <p:xfrm>
          <a:off x="4940096" y="4765161"/>
          <a:ext cx="2835479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1453">
                  <a:extLst>
                    <a:ext uri="{9D8B030D-6E8A-4147-A177-3AD203B41FA5}">
                      <a16:colId xmlns:a16="http://schemas.microsoft.com/office/drawing/2014/main" xmlns="" val="2510902159"/>
                    </a:ext>
                  </a:extLst>
                </a:gridCol>
                <a:gridCol w="1054026">
                  <a:extLst>
                    <a:ext uri="{9D8B030D-6E8A-4147-A177-3AD203B41FA5}">
                      <a16:colId xmlns:a16="http://schemas.microsoft.com/office/drawing/2014/main" xmlns="" val="2731398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ハーネス ギボシ端子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電源ボックス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95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+B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+B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9823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GND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GND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193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95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>
            <a:lvl1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045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088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132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176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：配線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xmlns="" id="{79740536-ED53-4A5F-9AE0-E5AB5CFD8821}"/>
              </a:ext>
            </a:extLst>
          </p:cNvPr>
          <p:cNvSpPr txBox="1"/>
          <p:nvPr/>
        </p:nvSpPr>
        <p:spPr>
          <a:xfrm>
            <a:off x="506951" y="776571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拡張ハーネスとディスプレイ電源ハーネスの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端子を接続します。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2FDDB1D-A2A7-42CC-B770-59B51586D3C6}"/>
              </a:ext>
            </a:extLst>
          </p:cNvPr>
          <p:cNvSpPr txBox="1"/>
          <p:nvPr/>
        </p:nvSpPr>
        <p:spPr>
          <a:xfrm>
            <a:off x="506951" y="3621086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 LVDS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ハーネスと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LVDS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変換ケーブルを接続します。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6CABDEB6-91E1-43D5-8C0A-58E30D977C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971" y="1175708"/>
            <a:ext cx="4048125" cy="2297193"/>
          </a:xfrm>
          <a:prstGeom prst="rect">
            <a:avLst/>
          </a:prstGeom>
        </p:spPr>
      </p:pic>
      <p:sp>
        <p:nvSpPr>
          <p:cNvPr id="16" name="Rectangular Callout 32">
            <a:extLst>
              <a:ext uri="{FF2B5EF4-FFF2-40B4-BE49-F238E27FC236}">
                <a16:creationId xmlns:a16="http://schemas.microsoft.com/office/drawing/2014/main" xmlns="" id="{F4D77D5C-7AC2-45FC-94DA-678777C851D9}"/>
              </a:ext>
            </a:extLst>
          </p:cNvPr>
          <p:cNvSpPr/>
          <p:nvPr/>
        </p:nvSpPr>
        <p:spPr>
          <a:xfrm>
            <a:off x="5095875" y="2111429"/>
            <a:ext cx="3386001" cy="957043"/>
          </a:xfrm>
          <a:prstGeom prst="wedgeRectCallout">
            <a:avLst>
              <a:gd name="adj1" fmla="val -78362"/>
              <a:gd name="adj2" fmla="val 24352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下記の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端子です。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xmlns="" id="{7752B669-3BB3-451D-85FB-04D7B6C53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52373"/>
              </p:ext>
            </p:extLst>
          </p:nvPr>
        </p:nvGraphicFramePr>
        <p:xfrm>
          <a:off x="5463971" y="2432130"/>
          <a:ext cx="283547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204">
                  <a:extLst>
                    <a:ext uri="{9D8B030D-6E8A-4147-A177-3AD203B41FA5}">
                      <a16:colId xmlns:a16="http://schemas.microsoft.com/office/drawing/2014/main" xmlns="" val="2510902159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xmlns="" val="2731398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ディスプレイ電源ハーネス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拡張ハーネス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95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DISP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CNT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DISP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CONT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9823016"/>
                  </a:ext>
                </a:extLst>
              </a:tr>
            </a:tbl>
          </a:graphicData>
        </a:graphic>
      </p:graphicFrame>
      <p:sp>
        <p:nvSpPr>
          <p:cNvPr id="5" name="楕円 4">
            <a:extLst>
              <a:ext uri="{FF2B5EF4-FFF2-40B4-BE49-F238E27FC236}">
                <a16:creationId xmlns:a16="http://schemas.microsoft.com/office/drawing/2014/main" xmlns="" id="{C4EFCC80-0779-452A-9299-D06BF5B95BEE}"/>
              </a:ext>
            </a:extLst>
          </p:cNvPr>
          <p:cNvSpPr/>
          <p:nvPr/>
        </p:nvSpPr>
        <p:spPr>
          <a:xfrm>
            <a:off x="2128412" y="2495081"/>
            <a:ext cx="1935265" cy="742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93D5E11E-EA03-4EE4-8FFE-663C95C527D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971" y="4107825"/>
            <a:ext cx="4384879" cy="20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8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>
            <a:extLst>
              <a:ext uri="{FF2B5EF4-FFF2-40B4-BE49-F238E27FC236}">
                <a16:creationId xmlns:a16="http://schemas.microsoft.com/office/drawing/2014/main" xmlns="" id="{31FD8C9B-096C-45CD-BF93-358D957A78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3789" y="4022380"/>
            <a:ext cx="3999178" cy="2049133"/>
          </a:xfrm>
          <a:prstGeom prst="rect">
            <a:avLst/>
          </a:prstGeom>
        </p:spPr>
      </p:pic>
      <p:sp>
        <p:nvSpPr>
          <p:cNvPr id="2" name="タイトル 1"/>
          <p:cNvSpPr txBox="1">
            <a:spLocks/>
          </p:cNvSpPr>
          <p:nvPr/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>
            <a:lvl1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045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088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132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176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：配線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xmlns="" id="{79740536-ED53-4A5F-9AE0-E5AB5CFD8821}"/>
              </a:ext>
            </a:extLst>
          </p:cNvPr>
          <p:cNvSpPr txBox="1"/>
          <p:nvPr/>
        </p:nvSpPr>
        <p:spPr>
          <a:xfrm>
            <a:off x="506951" y="776571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(5) 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本体へ各ハーネスを接続します。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xmlns="" id="{3D425746-8B58-4624-93E7-B196B4119D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0585" y="1277697"/>
            <a:ext cx="3950690" cy="2007541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1A3BC9D0-8CDB-4347-858E-E6F29BF0B77E}"/>
              </a:ext>
            </a:extLst>
          </p:cNvPr>
          <p:cNvSpPr/>
          <p:nvPr/>
        </p:nvSpPr>
        <p:spPr>
          <a:xfrm>
            <a:off x="4555221" y="5374530"/>
            <a:ext cx="302006" cy="294215"/>
          </a:xfrm>
          <a:prstGeom prst="roundRect">
            <a:avLst>
              <a:gd name="adj" fmla="val 770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xmlns="" id="{C33BFBC7-4EE8-458B-A725-EA59555D189B}"/>
              </a:ext>
            </a:extLst>
          </p:cNvPr>
          <p:cNvSpPr/>
          <p:nvPr/>
        </p:nvSpPr>
        <p:spPr>
          <a:xfrm>
            <a:off x="5109482" y="2238774"/>
            <a:ext cx="620199" cy="369488"/>
          </a:xfrm>
          <a:prstGeom prst="roundRect">
            <a:avLst>
              <a:gd name="adj" fmla="val 770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CF80A2C1-7364-4520-B96A-A15A306BC7AA}"/>
              </a:ext>
            </a:extLst>
          </p:cNvPr>
          <p:cNvSpPr/>
          <p:nvPr/>
        </p:nvSpPr>
        <p:spPr>
          <a:xfrm>
            <a:off x="155744" y="2169531"/>
            <a:ext cx="221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[LVDS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変換ケーブル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A8E9F7F2-0E03-4D22-95D3-DD9092DE4683}"/>
              </a:ext>
            </a:extLst>
          </p:cNvPr>
          <p:cNvSpPr/>
          <p:nvPr/>
        </p:nvSpPr>
        <p:spPr>
          <a:xfrm>
            <a:off x="777109" y="2810313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拡張ハーネス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4415188D-04BA-4033-9DD0-FBD9C6D28A67}"/>
              </a:ext>
            </a:extLst>
          </p:cNvPr>
          <p:cNvSpPr/>
          <p:nvPr/>
        </p:nvSpPr>
        <p:spPr>
          <a:xfrm>
            <a:off x="6540432" y="2871345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電源ハーネス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BE6488D7-3313-4DF9-B910-6202D07B78FC}"/>
              </a:ext>
            </a:extLst>
          </p:cNvPr>
          <p:cNvSpPr/>
          <p:nvPr/>
        </p:nvSpPr>
        <p:spPr>
          <a:xfrm>
            <a:off x="6539631" y="2222240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[USB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ケーブル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xmlns="" id="{84BC97CB-9718-456F-BC02-80561E03CFA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5528345" y="2995057"/>
            <a:ext cx="1012087" cy="609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xmlns="" id="{B72C1973-FA32-4DBB-9C37-FF9A524B296D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5729681" y="2406906"/>
            <a:ext cx="809950" cy="16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xmlns="" id="{FEDD9A22-A650-47F1-B76B-0E90740437AA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2374043" y="2354197"/>
            <a:ext cx="1596378" cy="91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xmlns="" id="{D9FF7049-4EBA-4BAD-91C6-78898913A87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66006" y="4963457"/>
            <a:ext cx="2189215" cy="5581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11">
            <a:extLst>
              <a:ext uri="{FF2B5EF4-FFF2-40B4-BE49-F238E27FC236}">
                <a16:creationId xmlns:a16="http://schemas.microsoft.com/office/drawing/2014/main" xmlns="" id="{AE1124A0-1E1F-4B5E-85F7-2D9C9940E8F0}"/>
              </a:ext>
            </a:extLst>
          </p:cNvPr>
          <p:cNvSpPr txBox="1"/>
          <p:nvPr/>
        </p:nvSpPr>
        <p:spPr>
          <a:xfrm>
            <a:off x="506951" y="3612458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(6) HD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ディスプレイへ各ハーネスを接続します。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xmlns="" id="{E1F62B35-5A2E-4A8E-B4EE-A2D65C27B7FB}"/>
              </a:ext>
            </a:extLst>
          </p:cNvPr>
          <p:cNvSpPr/>
          <p:nvPr/>
        </p:nvSpPr>
        <p:spPr>
          <a:xfrm>
            <a:off x="663624" y="4777435"/>
            <a:ext cx="1776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[LVDS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ハーネス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xmlns="" id="{5047398B-3AF7-4AA2-B2EC-510023E143DE}"/>
              </a:ext>
            </a:extLst>
          </p:cNvPr>
          <p:cNvSpPr/>
          <p:nvPr/>
        </p:nvSpPr>
        <p:spPr>
          <a:xfrm>
            <a:off x="6600750" y="4775999"/>
            <a:ext cx="2337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ディスプレイ電源ハーネス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sz="1600" dirty="0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xmlns="" id="{2EE3EB64-0FBD-4DA1-B9F7-157C91F53653}"/>
              </a:ext>
            </a:extLst>
          </p:cNvPr>
          <p:cNvSpPr/>
          <p:nvPr/>
        </p:nvSpPr>
        <p:spPr>
          <a:xfrm>
            <a:off x="4924338" y="5560552"/>
            <a:ext cx="394281" cy="294215"/>
          </a:xfrm>
          <a:prstGeom prst="roundRect">
            <a:avLst>
              <a:gd name="adj" fmla="val 770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xmlns="" id="{2AE29587-3B7A-4A1C-9547-5D3E4AF8A759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 flipH="1">
            <a:off x="5318619" y="4945276"/>
            <a:ext cx="1282131" cy="762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/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2366006" y="2755965"/>
            <a:ext cx="1466145" cy="239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3677B0B5-6255-4343-956E-2FC934119A33}"/>
              </a:ext>
            </a:extLst>
          </p:cNvPr>
          <p:cNvSpPr/>
          <p:nvPr/>
        </p:nvSpPr>
        <p:spPr>
          <a:xfrm>
            <a:off x="4784036" y="2810313"/>
            <a:ext cx="744309" cy="369488"/>
          </a:xfrm>
          <a:prstGeom prst="roundRect">
            <a:avLst>
              <a:gd name="adj" fmla="val 770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/>
          </p:cNvPr>
          <p:cNvSpPr/>
          <p:nvPr/>
        </p:nvSpPr>
        <p:spPr>
          <a:xfrm>
            <a:off x="3832151" y="2608857"/>
            <a:ext cx="1025075" cy="294215"/>
          </a:xfrm>
          <a:prstGeom prst="roundRect">
            <a:avLst>
              <a:gd name="adj" fmla="val 770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xmlns="" id="{EC1306ED-61A3-4116-8AA2-293F5561BD44}"/>
              </a:ext>
            </a:extLst>
          </p:cNvPr>
          <p:cNvSpPr/>
          <p:nvPr/>
        </p:nvSpPr>
        <p:spPr>
          <a:xfrm>
            <a:off x="3970421" y="2298583"/>
            <a:ext cx="577515" cy="294215"/>
          </a:xfrm>
          <a:prstGeom prst="roundRect">
            <a:avLst>
              <a:gd name="adj" fmla="val 770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69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>
            <a:lvl1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045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088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132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176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：配線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597BC2A4-DFED-4D4E-8369-ACD210EC4D3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7998" y="1175708"/>
            <a:ext cx="6292762" cy="4719572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B51F9E7D-31D8-4446-96F2-3716B2850C8A}"/>
              </a:ext>
            </a:extLst>
          </p:cNvPr>
          <p:cNvSpPr txBox="1"/>
          <p:nvPr/>
        </p:nvSpPr>
        <p:spPr>
          <a:xfrm>
            <a:off x="506951" y="776571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以上ですべての配線が完了です。下記のように配線されていることを確認して下さい。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2016753"/>
      </p:ext>
    </p:extLst>
  </p:cSld>
  <p:clrMapOvr>
    <a:masterClrMapping/>
  </p:clrMapOvr>
</p:sld>
</file>

<file path=ppt/theme/theme1.xml><?xml version="1.0" encoding="utf-8"?>
<a:theme xmlns:a="http://schemas.openxmlformats.org/drawingml/2006/main" name="OSDC_PANASONIC_AUTOMOTIVE_ELEMENT_16_9_v1.0">
  <a:themeElements>
    <a:clrScheme name="Panasonic2015_Automotive">
      <a:dk1>
        <a:srgbClr val="333333"/>
      </a:dk1>
      <a:lt1>
        <a:sysClr val="window" lastClr="FFFFFF"/>
      </a:lt1>
      <a:dk2>
        <a:srgbClr val="0041C0"/>
      </a:dk2>
      <a:lt2>
        <a:srgbClr val="80A23D"/>
      </a:lt2>
      <a:accent1>
        <a:srgbClr val="00AA80"/>
      </a:accent1>
      <a:accent2>
        <a:srgbClr val="D30621"/>
      </a:accent2>
      <a:accent3>
        <a:srgbClr val="F6A900"/>
      </a:accent3>
      <a:accent4>
        <a:srgbClr val="006AB0"/>
      </a:accent4>
      <a:accent5>
        <a:srgbClr val="00773F"/>
      </a:accent5>
      <a:accent6>
        <a:srgbClr val="949494"/>
      </a:accent6>
      <a:hlink>
        <a:srgbClr val="78C47F"/>
      </a:hlink>
      <a:folHlink>
        <a:srgbClr val="9AB058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DC_PANASONIC_AUTOMOTIVE_ELEMENT_16_9_v1.0">
  <a:themeElements>
    <a:clrScheme name="Panasonic2015_Automotive">
      <a:dk1>
        <a:srgbClr val="333333"/>
      </a:dk1>
      <a:lt1>
        <a:sysClr val="window" lastClr="FFFFFF"/>
      </a:lt1>
      <a:dk2>
        <a:srgbClr val="0041C0"/>
      </a:dk2>
      <a:lt2>
        <a:srgbClr val="80A23D"/>
      </a:lt2>
      <a:accent1>
        <a:srgbClr val="00AA80"/>
      </a:accent1>
      <a:accent2>
        <a:srgbClr val="D30621"/>
      </a:accent2>
      <a:accent3>
        <a:srgbClr val="F6A900"/>
      </a:accent3>
      <a:accent4>
        <a:srgbClr val="006AB0"/>
      </a:accent4>
      <a:accent5>
        <a:srgbClr val="00773F"/>
      </a:accent5>
      <a:accent6>
        <a:srgbClr val="949494"/>
      </a:accent6>
      <a:hlink>
        <a:srgbClr val="78C47F"/>
      </a:hlink>
      <a:folHlink>
        <a:srgbClr val="9AB058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57757</TotalTime>
  <Words>676</Words>
  <Application>Microsoft Office PowerPoint</Application>
  <PresentationFormat>画面に合わせる (4:3)</PresentationFormat>
  <Paragraphs>109</Paragraphs>
  <Slides>11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OSDC_PANASONIC_AUTOMOTIVE_ELEMENT_16_9_v1.0</vt:lpstr>
      <vt:lpstr>1_OSDC_PANASONIC_AUTOMOTIVE_ELEMENT_16_9_v1.0</vt:lpstr>
      <vt:lpstr>ホワイト</vt:lpstr>
      <vt:lpstr>TVAA動作環境構築 接続手順書</vt:lpstr>
      <vt:lpstr>■もくじ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TOMITA RYUJI</dc:creator>
  <cp:lastModifiedBy>hsaijo</cp:lastModifiedBy>
  <cp:revision>2205</cp:revision>
  <cp:lastPrinted>2017-08-14T15:32:49Z</cp:lastPrinted>
  <dcterms:created xsi:type="dcterms:W3CDTF">2015-03-10T07:51:14Z</dcterms:created>
  <dcterms:modified xsi:type="dcterms:W3CDTF">2017-12-22T08:26:28Z</dcterms:modified>
</cp:coreProperties>
</file>