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835" r:id="rId1"/>
    <p:sldMasterId id="2147493848" r:id="rId2"/>
    <p:sldMasterId id="2147493900" r:id="rId3"/>
  </p:sldMasterIdLst>
  <p:notesMasterIdLst>
    <p:notesMasterId r:id="rId24"/>
  </p:notesMasterIdLst>
  <p:handoutMasterIdLst>
    <p:handoutMasterId r:id="rId25"/>
  </p:handoutMasterIdLst>
  <p:sldIdLst>
    <p:sldId id="891" r:id="rId4"/>
    <p:sldId id="890" r:id="rId5"/>
    <p:sldId id="897" r:id="rId6"/>
    <p:sldId id="909" r:id="rId7"/>
    <p:sldId id="893" r:id="rId8"/>
    <p:sldId id="912" r:id="rId9"/>
    <p:sldId id="911" r:id="rId10"/>
    <p:sldId id="902" r:id="rId11"/>
    <p:sldId id="906" r:id="rId12"/>
    <p:sldId id="899" r:id="rId13"/>
    <p:sldId id="894" r:id="rId14"/>
    <p:sldId id="895" r:id="rId15"/>
    <p:sldId id="896" r:id="rId16"/>
    <p:sldId id="908" r:id="rId17"/>
    <p:sldId id="907" r:id="rId18"/>
    <p:sldId id="910" r:id="rId19"/>
    <p:sldId id="898" r:id="rId20"/>
    <p:sldId id="900" r:id="rId21"/>
    <p:sldId id="901" r:id="rId22"/>
    <p:sldId id="905" r:id="rId23"/>
  </p:sldIdLst>
  <p:sldSz cx="9144000" cy="6858000" type="screen4x3"/>
  <p:notesSz cx="9067800" cy="6781800"/>
  <p:defaultTextStyle>
    <a:defPPr>
      <a:defRPr lang="ja-JP"/>
    </a:defPPr>
    <a:lvl1pPr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1pPr>
    <a:lvl2pPr marL="455509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2pPr>
    <a:lvl3pPr marL="912606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3pPr>
    <a:lvl4pPr marL="1369701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4pPr>
    <a:lvl5pPr marL="1826798" indent="1586" algn="l" defTabSz="455509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5pPr>
    <a:lvl6pPr marL="2285480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6pPr>
    <a:lvl7pPr marL="2742576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7pPr>
    <a:lvl8pPr marL="3199672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8pPr>
    <a:lvl9pPr marL="3656768" algn="l" defTabSz="914192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" id="{9B5F1D02-20F2-4C95-9648-B4D2BD8C253F}">
          <p14:sldIdLst>
            <p14:sldId id="891"/>
            <p14:sldId id="890"/>
            <p14:sldId id="897"/>
            <p14:sldId id="909"/>
            <p14:sldId id="893"/>
            <p14:sldId id="912"/>
            <p14:sldId id="911"/>
            <p14:sldId id="902"/>
            <p14:sldId id="906"/>
            <p14:sldId id="899"/>
            <p14:sldId id="894"/>
            <p14:sldId id="895"/>
            <p14:sldId id="896"/>
            <p14:sldId id="908"/>
            <p14:sldId id="907"/>
            <p14:sldId id="910"/>
          </p14:sldIdLst>
        </p14:section>
        <p14:section name="タイトルなしのセクション" id="{40C271F3-7794-4C71-8FE5-BA4C7628636D}">
          <p14:sldIdLst>
            <p14:sldId id="898"/>
            <p14:sldId id="900"/>
            <p14:sldId id="901"/>
            <p14:sldId id="9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28" userDrawn="1">
          <p15:clr>
            <a:srgbClr val="A4A3A4"/>
          </p15:clr>
        </p15:guide>
        <p15:guide id="2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99FF"/>
    <a:srgbClr val="FF66FF"/>
    <a:srgbClr val="008000"/>
    <a:srgbClr val="006600"/>
    <a:srgbClr val="009900"/>
    <a:srgbClr val="CEE1DB"/>
    <a:srgbClr val="E8F1EE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67034" autoAdjust="0"/>
  </p:normalViewPr>
  <p:slideViewPr>
    <p:cSldViewPr snapToGrid="0" snapToObjects="1">
      <p:cViewPr>
        <p:scale>
          <a:sx n="125" d="100"/>
          <a:sy n="125" d="100"/>
        </p:scale>
        <p:origin x="-197" y="-58"/>
      </p:cViewPr>
      <p:guideLst>
        <p:guide orient="horz" pos="2228"/>
        <p:guide pos="5511"/>
      </p:guideLst>
    </p:cSldViewPr>
  </p:slideViewPr>
  <p:outlineViewPr>
    <p:cViewPr>
      <p:scale>
        <a:sx n="33" d="100"/>
        <a:sy n="33" d="100"/>
      </p:scale>
      <p:origin x="0" y="1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2851" y="-67"/>
      </p:cViewPr>
      <p:guideLst>
        <p:guide orient="horz" pos="2136"/>
        <p:guide pos="28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36589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r">
              <a:defRPr sz="1100"/>
            </a:lvl1pPr>
          </a:lstStyle>
          <a:p>
            <a:fld id="{5DC29BFC-8A92-4B8E-B690-6E2AE2A3D7A6}" type="datetimeFigureOut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36589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r">
              <a:defRPr sz="1100"/>
            </a:lvl1pPr>
          </a:lstStyle>
          <a:p>
            <a:fld id="{3F00DC19-C11F-4CB5-9072-AC8C56DBED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48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l" defTabSz="443592">
              <a:defRPr sz="11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36589" y="1"/>
            <a:ext cx="3929099" cy="339036"/>
          </a:xfrm>
          <a:prstGeom prst="rect">
            <a:avLst/>
          </a:prstGeom>
        </p:spPr>
        <p:txBody>
          <a:bodyPr vert="horz" lIns="88728" tIns="44364" rIns="88728" bIns="44364" rtlCol="0"/>
          <a:lstStyle>
            <a:lvl1pPr algn="r" defTabSz="443592">
              <a:defRPr sz="1100"/>
            </a:lvl1pPr>
          </a:lstStyle>
          <a:p>
            <a:pPr>
              <a:defRPr/>
            </a:pPr>
            <a:fld id="{B68C97EB-CF23-42AC-B9C4-A81B5CA012BB}" type="datetimeFigureOut">
              <a:rPr lang="ja-JP" altLang="en-US"/>
              <a:pPr>
                <a:defRPr/>
              </a:pPr>
              <a:t>2017/12/22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840038" y="509588"/>
            <a:ext cx="3387725" cy="2541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728" tIns="44364" rIns="88728" bIns="44364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07207" y="3221383"/>
            <a:ext cx="7253395" cy="3051322"/>
          </a:xfrm>
          <a:prstGeom prst="rect">
            <a:avLst/>
          </a:prstGeom>
        </p:spPr>
        <p:txBody>
          <a:bodyPr vert="horz" lIns="88728" tIns="44364" rIns="88728" bIns="44364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l" defTabSz="443592">
              <a:defRPr sz="11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36589" y="6441683"/>
            <a:ext cx="3929099" cy="339035"/>
          </a:xfrm>
          <a:prstGeom prst="rect">
            <a:avLst/>
          </a:prstGeom>
        </p:spPr>
        <p:txBody>
          <a:bodyPr vert="horz" lIns="88728" tIns="44364" rIns="88728" bIns="44364" rtlCol="0" anchor="b"/>
          <a:lstStyle>
            <a:lvl1pPr algn="r" defTabSz="443592">
              <a:defRPr sz="1100"/>
            </a:lvl1pPr>
          </a:lstStyle>
          <a:p>
            <a:pPr>
              <a:defRPr/>
            </a:pPr>
            <a:fld id="{97626116-8ABA-423A-B3ED-F40F0D581D9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071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5509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2606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6970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6798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220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264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308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352" algn="l" defTabSz="91408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1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30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6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70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2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3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87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96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81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10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88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43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7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9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8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5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25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84450" y="544513"/>
            <a:ext cx="3617913" cy="271303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626116-8ABA-423A-B3ED-F40F0D581D9B}" type="slidenum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3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4000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>
          <a:xfrm>
            <a:off x="755650" y="49576"/>
            <a:ext cx="7272734" cy="707322"/>
          </a:xfrm>
          <a:noFill/>
        </p:spPr>
        <p:txBody>
          <a:bodyPr/>
          <a:lstStyle>
            <a:lvl1pPr algn="l">
              <a:defRPr lang="ja-JP" altLang="en-US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 userDrawn="1">
            <p:ph idx="1"/>
          </p:nvPr>
        </p:nvSpPr>
        <p:spPr>
          <a:xfrm>
            <a:off x="683568" y="1028734"/>
            <a:ext cx="7776220" cy="5473666"/>
          </a:xfr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8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80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4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1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1"/>
            <a:ext cx="9144000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15" name="正方形/長方形 14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>
          <a:xfrm>
            <a:off x="755650" y="49576"/>
            <a:ext cx="7272734" cy="707322"/>
          </a:xfrm>
          <a:noFill/>
        </p:spPr>
        <p:txBody>
          <a:bodyPr/>
          <a:lstStyle>
            <a:lvl1pPr algn="l">
              <a:defRPr lang="ja-JP" altLang="en-US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 userDrawn="1">
            <p:ph idx="1"/>
          </p:nvPr>
        </p:nvSpPr>
        <p:spPr>
          <a:xfrm>
            <a:off x="683568" y="1028734"/>
            <a:ext cx="7776220" cy="5473666"/>
          </a:xfr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pic>
        <p:nvPicPr>
          <p:cNvPr id="8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8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2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2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2" y="1"/>
            <a:ext cx="9143999" cy="756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pPr algn="ctr" defTabSz="1152144" fontAlgn="auto">
              <a:spcAft>
                <a:spcPts val="0"/>
              </a:spcAft>
            </a:pPr>
            <a:endParaRPr lang="ja-JP" altLang="en-US" sz="4000">
              <a:solidFill>
                <a:srgbClr val="333333"/>
              </a:solidFill>
              <a:latin typeface="Meiryo UI"/>
              <a:ea typeface="Meiryo UI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650" y="49576"/>
            <a:ext cx="7272734" cy="707322"/>
          </a:xfrm>
        </p:spPr>
        <p:txBody>
          <a:bodyPr/>
          <a:lstStyle>
            <a:lvl1pPr algn="l">
              <a:defRPr lang="ja-JP" altLang="en-US" dirty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  <p:pic>
        <p:nvPicPr>
          <p:cNvPr id="13" name="Picture 2" descr="C:\Users\shotaro\Desktop\_potx\logo\修正\automotive\element_A_color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8"/>
            <a:ext cx="513180" cy="6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hotaro\Desktop\_potx\logo\修正\automotive\Panasonic_Automotive_mono_v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52" y="279737"/>
            <a:ext cx="520409" cy="19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白_Panasonic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hotaro\Desktop\_potx\logo\修正\automotive\Panasonic_Automotive_color_v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111" y="2895560"/>
            <a:ext cx="3025778" cy="113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25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 hasCustomPrompt="1"/>
          </p:nvPr>
        </p:nvSpPr>
        <p:spPr>
          <a:xfrm>
            <a:off x="449141" y="1434083"/>
            <a:ext cx="8229600" cy="2618509"/>
          </a:xfrm>
          <a:prstGeom prst="bevel">
            <a:avLst>
              <a:gd name="adj" fmla="val 4318"/>
            </a:avLst>
          </a:prstGeom>
          <a:solidFill>
            <a:srgbClr val="00AA80"/>
          </a:solidFill>
        </p:spPr>
        <p:txBody>
          <a:bodyPr anchor="ctr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1" lang="ja-JP" altLang="en-US" dirty="0"/>
              <a:t>題名</a:t>
            </a:r>
          </a:p>
        </p:txBody>
      </p:sp>
      <p:pic>
        <p:nvPicPr>
          <p:cNvPr id="26" name="Picture 3" descr="C:\tool\Backup\Dtop\51_社内業務\事業ブランド基準\Logo\Automotive_G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2460" y="158743"/>
            <a:ext cx="2344807" cy="82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9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8028386" y="73132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20364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43596E-D0BC-48B4-94F7-67695097082B}" type="datetime1">
              <a:rPr kumimoji="1" lang="ja-JP" altLang="en-US" smtClean="0"/>
              <a:t>2017/12/22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566889-DE0A-4A0E-AE51-354B3CE2E99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504825"/>
          </a:xfrm>
          <a:prstGeom prst="rect">
            <a:avLst/>
          </a:prstGeom>
          <a:gradFill>
            <a:gsLst>
              <a:gs pos="0">
                <a:srgbClr val="00AA80"/>
              </a:gs>
              <a:gs pos="59000">
                <a:srgbClr val="51BA97"/>
              </a:gs>
              <a:gs pos="100000">
                <a:srgbClr val="99FFCC"/>
              </a:gs>
            </a:gsLst>
            <a:lin ang="5400000" scaled="0"/>
          </a:gradFill>
          <a:ln w="9525" cmpd="sng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latin typeface="HGPHeiseiKakugothictaiW9" pitchFamily="50" charset="-128"/>
                <a:ea typeface="HGPHeiseiKakugothictaiW9" pitchFamily="50" charset="-128"/>
              </a:rPr>
              <a:t> </a:t>
            </a:r>
            <a:endParaRPr lang="ja-JP" altLang="en-US" sz="2400" dirty="0">
              <a:solidFill>
                <a:srgbClr val="FFFFFF"/>
              </a:solidFill>
              <a:latin typeface="HGPHeiseiKakugothictaiW9" pitchFamily="50" charset="-128"/>
              <a:ea typeface="HGPHeiseiKakugothictaiW9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11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5" y="6568606"/>
            <a:ext cx="8800809" cy="28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endParaRPr lang="ja-JP" altLang="en-US" sz="2300">
              <a:solidFill>
                <a:prstClr val="white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4215" y="49575"/>
            <a:ext cx="7775575" cy="78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4215" y="1028733"/>
            <a:ext cx="7775575" cy="518457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 txBox="1">
            <a:spLocks/>
          </p:cNvSpPr>
          <p:nvPr/>
        </p:nvSpPr>
        <p:spPr>
          <a:xfrm>
            <a:off x="8800881" y="6568606"/>
            <a:ext cx="343193" cy="2880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txBody>
          <a:bodyPr vert="horz" wrap="none" lIns="115214" tIns="57607" rIns="115214" bIns="57607" rtlCol="0" anchor="ctr">
            <a:noAutofit/>
          </a:bodyPr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200" kern="1200">
                <a:solidFill>
                  <a:schemeClr val="bg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85D712A-502C-492E-85E4-90A2726CA4E5}" type="slidenum">
              <a:rPr lang="en-US" altLang="ja-JP" sz="1300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ja-JP" sz="1300">
              <a:solidFill>
                <a:prstClr val="white"/>
              </a:solidFill>
            </a:endParaRPr>
          </a:p>
        </p:txBody>
      </p:sp>
      <p:sp>
        <p:nvSpPr>
          <p:cNvPr id="11" name="日付プレースホルダー 3"/>
          <p:cNvSpPr txBox="1">
            <a:spLocks/>
          </p:cNvSpPr>
          <p:nvPr/>
        </p:nvSpPr>
        <p:spPr>
          <a:xfrm>
            <a:off x="7839000" y="6555764"/>
            <a:ext cx="1053480" cy="269114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9CF784-636E-47A7-BA00-A2D8C6F0546B}" type="datetime1">
              <a:rPr lang="ja-JP" altLang="en-US" sz="1100" smtClean="0">
                <a:solidFill>
                  <a:srgbClr val="333333">
                    <a:tint val="7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2017/12/22</a:t>
            </a:fld>
            <a:endParaRPr lang="ja-JP" altLang="en-US" sz="1100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028386" y="133198"/>
            <a:ext cx="1008112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b="1" dirty="0">
                <a:solidFill>
                  <a:srgbClr val="FF0000"/>
                </a:solidFill>
              </a:rPr>
              <a:t>until: </a:t>
            </a:r>
            <a:r>
              <a:rPr lang="ja-JP" altLang="en-US" sz="120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19211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37" r:id="rId1"/>
  </p:sldLayoutIdLst>
  <p:hf sldNum="0" hdr="0" dt="0"/>
  <p:txStyles>
    <p:titleStyle>
      <a:lvl1pPr algn="ctr" defTabSz="1152144" rtl="0" eaLnBrk="1" latinLnBrk="0" hangingPunct="1">
        <a:spcBef>
          <a:spcPct val="0"/>
        </a:spcBef>
        <a:buNone/>
        <a:defRPr kumimoji="1"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Wingdings" panose="05000000000000000000" pitchFamily="2" charset="2"/>
        <a:buChar char="l"/>
        <a:defRPr kumimoji="1" sz="2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SzPct val="90000"/>
        <a:buFont typeface="Wingdings" panose="05000000000000000000" pitchFamily="2" charset="2"/>
        <a:buChar char=""/>
        <a:defRPr kumimoji="1" sz="23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–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»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3" y="6568606"/>
            <a:ext cx="8800809" cy="28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endParaRPr lang="ja-JP" altLang="en-US" sz="2300">
              <a:solidFill>
                <a:prstClr val="white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4215" y="49575"/>
            <a:ext cx="7775575" cy="787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115214" tIns="57607" rIns="115214" bIns="57607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4215" y="1028733"/>
            <a:ext cx="7775575" cy="518457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スライド番号プレースホルダー 5"/>
          <p:cNvSpPr txBox="1">
            <a:spLocks/>
          </p:cNvSpPr>
          <p:nvPr/>
        </p:nvSpPr>
        <p:spPr>
          <a:xfrm>
            <a:off x="8800879" y="6568606"/>
            <a:ext cx="343193" cy="288032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88900" dist="12700" dir="5400000" algn="t" rotWithShape="0">
              <a:schemeClr val="tx1">
                <a:alpha val="30000"/>
              </a:schemeClr>
            </a:outerShdw>
          </a:effectLst>
        </p:spPr>
        <p:txBody>
          <a:bodyPr vert="horz" wrap="none" lIns="115214" tIns="57607" rIns="115214" bIns="57607" rtlCol="0" anchor="ctr">
            <a:noAutofit/>
          </a:bodyPr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200" kern="1200">
                <a:solidFill>
                  <a:schemeClr val="bg1"/>
                </a:solidFill>
                <a:latin typeface="Berlin Sans FB" panose="020E0602020502020306" pitchFamily="34" charset="0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85D712A-502C-492E-85E4-90A2726CA4E5}" type="slidenum">
              <a:rPr lang="en-US" altLang="ja-JP" sz="1300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ja-JP" sz="1300">
              <a:solidFill>
                <a:prstClr val="white"/>
              </a:solidFill>
            </a:endParaRPr>
          </a:p>
        </p:txBody>
      </p:sp>
      <p:sp>
        <p:nvSpPr>
          <p:cNvPr id="11" name="日付プレースホルダー 3"/>
          <p:cNvSpPr txBox="1">
            <a:spLocks/>
          </p:cNvSpPr>
          <p:nvPr/>
        </p:nvSpPr>
        <p:spPr>
          <a:xfrm>
            <a:off x="7839000" y="6555764"/>
            <a:ext cx="1053480" cy="269114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Berlin Sans FB" panose="020E0602020502020306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99CF784-636E-47A7-BA00-A2D8C6F0546B}" type="datetime1">
              <a:rPr lang="ja-JP" altLang="en-US" sz="1100" smtClean="0">
                <a:solidFill>
                  <a:srgbClr val="333333">
                    <a:tint val="7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2017/12/22</a:t>
            </a:fld>
            <a:endParaRPr lang="ja-JP" altLang="en-US" sz="1100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028386" y="133198"/>
            <a:ext cx="1115614" cy="48005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Confidential</a:t>
            </a:r>
          </a:p>
          <a:p>
            <a:pPr algn="ctr" defTabSz="1152144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050" b="1" dirty="0">
                <a:solidFill>
                  <a:srgbClr val="FF0000"/>
                </a:solidFill>
              </a:rPr>
              <a:t>until: </a:t>
            </a:r>
            <a:r>
              <a:rPr lang="ja-JP" altLang="en-US" sz="1050" b="1" dirty="0">
                <a:solidFill>
                  <a:srgbClr val="FF0000"/>
                </a:solidFill>
              </a:rPr>
              <a:t>無期限</a:t>
            </a:r>
          </a:p>
        </p:txBody>
      </p:sp>
    </p:spTree>
    <p:extLst>
      <p:ext uri="{BB962C8B-B14F-4D97-AF65-F5344CB8AC3E}">
        <p14:creationId xmlns:p14="http://schemas.microsoft.com/office/powerpoint/2010/main" val="222097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850" r:id="rId1"/>
    <p:sldLayoutId id="2147493851" r:id="rId2"/>
    <p:sldLayoutId id="2147493857" r:id="rId3"/>
  </p:sldLayoutIdLst>
  <p:hf sldNum="0" hdr="0" dt="0"/>
  <p:txStyles>
    <p:titleStyle>
      <a:lvl1pPr algn="ctr" defTabSz="1152144" rtl="0" eaLnBrk="1" latinLnBrk="0" hangingPunct="1">
        <a:spcBef>
          <a:spcPct val="0"/>
        </a:spcBef>
        <a:buNone/>
        <a:defRPr kumimoji="1"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54" indent="-432054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Wingdings" panose="05000000000000000000" pitchFamily="2" charset="2"/>
        <a:buChar char="l"/>
        <a:defRPr kumimoji="1" sz="2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SzPct val="90000"/>
        <a:buFont typeface="Wingdings" panose="05000000000000000000" pitchFamily="2" charset="2"/>
        <a:buChar char=""/>
        <a:defRPr kumimoji="1" sz="23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Clr>
          <a:schemeClr val="accent1"/>
        </a:buClr>
        <a:buFont typeface="Arial" panose="020B0604020202020204" pitchFamily="34" charset="0"/>
        <a:buChar char="•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–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100000"/>
        </a:lnSpc>
        <a:spcBef>
          <a:spcPts val="0"/>
        </a:spcBef>
        <a:spcAft>
          <a:spcPts val="756"/>
        </a:spcAft>
        <a:buFont typeface="Arial" panose="020B0604020202020204" pitchFamily="34" charset="0"/>
        <a:buChar char="»"/>
        <a:defRPr kumimoji="1"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457200" y="152542"/>
            <a:ext cx="8229600" cy="376239"/>
          </a:xfrm>
          <a:prstGeom prst="rect">
            <a:avLst/>
          </a:prstGeom>
        </p:spPr>
        <p:txBody>
          <a:bodyPr lIns="91408" tIns="45704" rIns="91408" bIns="45704"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ja-JP" altLang="en-US" sz="2600" dirty="0">
              <a:solidFill>
                <a:prstClr val="black"/>
              </a:solidFill>
              <a:latin typeface="A-CID ゴシックMB101 B"/>
              <a:ea typeface="A-CID ゴシックMB101 B"/>
              <a:cs typeface="A-CID ゴシックMB101 B"/>
            </a:endParaRPr>
          </a:p>
        </p:txBody>
      </p:sp>
      <p:pic>
        <p:nvPicPr>
          <p:cNvPr id="1028" name="図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31" y="598641"/>
            <a:ext cx="8466992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図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831" y="5140334"/>
            <a:ext cx="877912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907" r:id="rId1"/>
    <p:sldLayoutId id="2147494040" r:id="rId2"/>
    <p:sldLayoutId id="2147494041" r:id="rId3"/>
  </p:sldLayoutIdLst>
  <p:txStyles>
    <p:titleStyle>
      <a:lvl1pPr algn="ctr" defTabSz="455509" rtl="0" eaLnBrk="0" fontAlgn="base" hangingPunct="0">
        <a:spcBef>
          <a:spcPct val="0"/>
        </a:spcBef>
        <a:spcAft>
          <a:spcPct val="0"/>
        </a:spcAft>
        <a:defRPr kumimoji="1" sz="4300" kern="12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509" rtl="0" eaLnBrk="0" fontAlgn="base" hangingPunct="0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045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088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132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176" algn="ctr" defTabSz="457045" rtl="0" fontAlgn="base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236" indent="-341236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195" indent="-284098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153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249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5" indent="-226961" algn="l" defTabSz="4555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42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6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0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4" indent="-228522" algn="l" defTabSz="457045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5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2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6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0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4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08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2" algn="l" defTabSz="45704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TVAA</a:t>
            </a:r>
            <a:br>
              <a:rPr lang="en-US" altLang="ja-JP" dirty="0"/>
            </a:br>
            <a:r>
              <a:rPr lang="en-US" altLang="ja-JP" dirty="0"/>
              <a:t>3rdParty</a:t>
            </a:r>
            <a:r>
              <a:rPr lang="ja-JP" altLang="en-US" dirty="0"/>
              <a:t>アプリ導入手順書</a:t>
            </a:r>
            <a:endParaRPr 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443666" y="4906879"/>
            <a:ext cx="201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2017/12/18	v 1.0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083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STEP3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接続確認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3-3. 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認証キーの差換え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51" y="1312853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Windows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のユーザーディレクトリに格納されている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認証キーを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と接続可能なものに差換えます。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4421" y="3215374"/>
            <a:ext cx="5462337" cy="3023937"/>
          </a:xfrm>
          <a:prstGeom prst="rect">
            <a:avLst/>
          </a:prstGeom>
        </p:spPr>
      </p:pic>
      <p:sp>
        <p:nvSpPr>
          <p:cNvPr id="7" name="TextBox 11"/>
          <p:cNvSpPr txBox="1"/>
          <p:nvPr/>
        </p:nvSpPr>
        <p:spPr>
          <a:xfrm>
            <a:off x="506951" y="1898612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下記ディレクトリに格納されている認証キーファイル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(adbkey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adbkey.pub)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を提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供されたもので上書きします。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922421" y="2468635"/>
            <a:ext cx="765112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C:\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ユーザー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</a:t>
            </a: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USER_NAME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\.android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※USER_NAME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にログインしているユーザー名に置き換えて下さい。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下記の例はユーザー名が</a:t>
            </a:r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Administrator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の場合です。</a:t>
            </a:r>
            <a:endParaRPr lang="en-US" altLang="ja-JP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四角形: 角を丸くする 8"/>
          <p:cNvSpPr/>
          <p:nvPr/>
        </p:nvSpPr>
        <p:spPr>
          <a:xfrm>
            <a:off x="1684421" y="3614171"/>
            <a:ext cx="593558" cy="1285623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/>
          <p:cNvSpPr/>
          <p:nvPr/>
        </p:nvSpPr>
        <p:spPr>
          <a:xfrm>
            <a:off x="3878178" y="4440339"/>
            <a:ext cx="2987843" cy="379245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9" idx="3"/>
            <a:endCxn id="10" idx="1"/>
          </p:cNvCxnSpPr>
          <p:nvPr/>
        </p:nvCxnSpPr>
        <p:spPr>
          <a:xfrm>
            <a:off x="2277979" y="4256983"/>
            <a:ext cx="1600199" cy="372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053956" y="4899794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ドラッグ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&amp;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ドロップして上書き</a:t>
            </a:r>
            <a:endParaRPr lang="ja-JP" altLang="en-US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50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STEP3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接続確認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3-3. ADB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認証キーの差換え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TextBox 11"/>
          <p:cNvSpPr txBox="1"/>
          <p:nvPr/>
        </p:nvSpPr>
        <p:spPr>
          <a:xfrm>
            <a:off x="506951" y="1312853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コマンドプロンプトを開き、以下のコマンドを実行して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サーバープログラムを再起動します。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901" y="3446748"/>
            <a:ext cx="6424217" cy="182117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82902" y="1651407"/>
            <a:ext cx="642421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sz="1600" dirty="0" err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kill-</a:t>
            </a:r>
            <a:r>
              <a:rPr lang="en-US" altLang="ja-JP" sz="1600" dirty="0" err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serever</a:t>
            </a:r>
            <a:endParaRPr lang="en-US" altLang="ja-JP" sz="1600" dirty="0">
              <a:solidFill>
                <a:schemeClr val="bg1">
                  <a:lumMod val="9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06951" y="2135898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続いて以下のコマンドで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の接続状態を確認します。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982902" y="2474452"/>
            <a:ext cx="642421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sz="1600" dirty="0" err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devices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721895" y="3042277"/>
            <a:ext cx="797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実行した結果、以下のように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”{device-id}    device”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と表示されていれば接続成功です。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77794" y="3862363"/>
            <a:ext cx="5421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</a:t>
            </a:r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endParaRPr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977794" y="4189890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</a:t>
            </a:r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endParaRPr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377695" y="5383794"/>
            <a:ext cx="2362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“device”</a:t>
            </a:r>
            <a:r>
              <a:rPr lang="ja-JP" altLang="en-US" sz="14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と表示されていれば接続成功です。</a:t>
            </a:r>
            <a:endParaRPr lang="en-US" altLang="ja-JP" sz="140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1" name="Straight Connector 48"/>
          <p:cNvCxnSpPr>
            <a:endCxn id="19" idx="0"/>
          </p:cNvCxnSpPr>
          <p:nvPr/>
        </p:nvCxnSpPr>
        <p:spPr>
          <a:xfrm>
            <a:off x="2558717" y="5077326"/>
            <a:ext cx="0" cy="306468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221832" y="5077326"/>
            <a:ext cx="5775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2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STEP4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によるインストール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xmlns="" id="{0ACF40E3-5A52-4535-BA97-F0146AE521DB}"/>
              </a:ext>
            </a:extLst>
          </p:cNvPr>
          <p:cNvSpPr txBox="1"/>
          <p:nvPr/>
        </p:nvSpPr>
        <p:spPr>
          <a:xfrm>
            <a:off x="506951" y="791173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上で開発したアプリを、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上にインストールする手順について説明します。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C02B0B89-6384-4958-9512-3A224A629E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509" y="3072328"/>
            <a:ext cx="6742556" cy="1394887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xmlns="" id="{1384C27E-889E-4A23-82FA-358563CA62AE}"/>
              </a:ext>
            </a:extLst>
          </p:cNvPr>
          <p:cNvSpPr txBox="1"/>
          <p:nvPr/>
        </p:nvSpPr>
        <p:spPr>
          <a:xfrm>
            <a:off x="506951" y="1869869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Android 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で対象のプロジェクトを開きます。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xmlns="" id="{CC47DE95-F49B-46FA-87B9-F5409DEDC84D}"/>
              </a:ext>
            </a:extLst>
          </p:cNvPr>
          <p:cNvSpPr txBox="1"/>
          <p:nvPr/>
        </p:nvSpPr>
        <p:spPr>
          <a:xfrm>
            <a:off x="506951" y="2268398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を起動し、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端子（茶色）と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ケーブルで接続して下さい。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9D3BF834-8E41-4405-8184-105A6E781B65}"/>
              </a:ext>
            </a:extLst>
          </p:cNvPr>
          <p:cNvSpPr txBox="1"/>
          <p:nvPr/>
        </p:nvSpPr>
        <p:spPr>
          <a:xfrm>
            <a:off x="506951" y="2663351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Android 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[Run]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ボタンをクリックします。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6EDC50C5-E95B-483A-B0B8-A8EC14572549}"/>
              </a:ext>
            </a:extLst>
          </p:cNvPr>
          <p:cNvSpPr/>
          <p:nvPr/>
        </p:nvSpPr>
        <p:spPr>
          <a:xfrm>
            <a:off x="4265650" y="3493375"/>
            <a:ext cx="240817" cy="252678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C7716B94-BFCE-42D3-98A7-210EE4833BAB}"/>
              </a:ext>
            </a:extLst>
          </p:cNvPr>
          <p:cNvSpPr/>
          <p:nvPr/>
        </p:nvSpPr>
        <p:spPr>
          <a:xfrm>
            <a:off x="3741490" y="3746053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[Run]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ボタンをクリック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xmlns="" id="{56A76D7D-696A-47AD-A410-1D311CFBD848}"/>
              </a:ext>
            </a:extLst>
          </p:cNvPr>
          <p:cNvSpPr txBox="1"/>
          <p:nvPr/>
        </p:nvSpPr>
        <p:spPr>
          <a:xfrm>
            <a:off x="434670" y="4921473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 Select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Deployment Target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ウインドウが表示されたら、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”PANASONIC MY18DA”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を選択し、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[OK]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をクリックして下さい。アプリケーションのインストールが開始されます。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xmlns="" id="{70D69E70-C729-49DD-9E93-0B055B521497}"/>
              </a:ext>
            </a:extLst>
          </p:cNvPr>
          <p:cNvSpPr txBox="1"/>
          <p:nvPr/>
        </p:nvSpPr>
        <p:spPr>
          <a:xfrm>
            <a:off x="549427" y="1286674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4-1.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ビルド済みアプリケーションのインストール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80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STEP4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によるインストール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377E4627-3C42-41E2-8676-52276BE8FB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380" y="1694713"/>
            <a:ext cx="3361021" cy="26520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1B16BD66-5700-40A2-A275-10BB940FE20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267" y="3349276"/>
            <a:ext cx="4258893" cy="758737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xmlns="" id="{94D1E3A2-FB52-48DF-A1F9-5945BCEF437C}"/>
              </a:ext>
            </a:extLst>
          </p:cNvPr>
          <p:cNvSpPr txBox="1"/>
          <p:nvPr/>
        </p:nvSpPr>
        <p:spPr>
          <a:xfrm>
            <a:off x="4210711" y="2810084"/>
            <a:ext cx="446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Instant Run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のダイアログが表示される場合があります。必要に応じていずれかを選択して下さい。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xmlns="" id="{DE647656-AC79-4864-9429-6E596F0B5F1A}"/>
              </a:ext>
            </a:extLst>
          </p:cNvPr>
          <p:cNvSpPr/>
          <p:nvPr/>
        </p:nvSpPr>
        <p:spPr>
          <a:xfrm>
            <a:off x="4124665" y="2698704"/>
            <a:ext cx="4650219" cy="1513839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xmlns="" id="{D08BE7F1-066E-4F20-83D6-E3AED26E4B33}"/>
              </a:ext>
            </a:extLst>
          </p:cNvPr>
          <p:cNvSpPr txBox="1"/>
          <p:nvPr/>
        </p:nvSpPr>
        <p:spPr>
          <a:xfrm>
            <a:off x="4114428" y="2424780"/>
            <a:ext cx="1292150" cy="369332"/>
          </a:xfrm>
          <a:prstGeom prst="rect">
            <a:avLst/>
          </a:prstGeom>
          <a:solidFill>
            <a:schemeClr val="bg1"/>
          </a:solidFill>
          <a:ln w="539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※Caution</a:t>
            </a:r>
            <a:endParaRPr lang="en-US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25EB77AA-888A-4F23-BEF2-475BBC01547B}"/>
              </a:ext>
            </a:extLst>
          </p:cNvPr>
          <p:cNvSpPr/>
          <p:nvPr/>
        </p:nvSpPr>
        <p:spPr>
          <a:xfrm>
            <a:off x="2512351" y="4035366"/>
            <a:ext cx="432185" cy="252678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xmlns="" id="{384CF63D-4613-4187-AC6C-AF9EF8C3ED7C}"/>
              </a:ext>
            </a:extLst>
          </p:cNvPr>
          <p:cNvSpPr/>
          <p:nvPr/>
        </p:nvSpPr>
        <p:spPr>
          <a:xfrm>
            <a:off x="415380" y="1975908"/>
            <a:ext cx="3361021" cy="252678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ular Callout 32">
            <a:extLst>
              <a:ext uri="{FF2B5EF4-FFF2-40B4-BE49-F238E27FC236}">
                <a16:creationId xmlns:a16="http://schemas.microsoft.com/office/drawing/2014/main" xmlns="" id="{5C7959A0-DBCB-4F25-9BA0-882C7A182AB4}"/>
              </a:ext>
            </a:extLst>
          </p:cNvPr>
          <p:cNvSpPr/>
          <p:nvPr/>
        </p:nvSpPr>
        <p:spPr>
          <a:xfrm>
            <a:off x="4572000" y="1564455"/>
            <a:ext cx="3570559" cy="755795"/>
          </a:xfrm>
          <a:prstGeom prst="wedgeRectCallout">
            <a:avLst>
              <a:gd name="adj1" fmla="val -70918"/>
              <a:gd name="adj2" fmla="val 21457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接続時、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”PANASONIC MY18DA (Android 6.0.1, API 23)”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というデバイスが表示されます。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744B4929-30BB-44FB-8889-47C27B3B3789}"/>
              </a:ext>
            </a:extLst>
          </p:cNvPr>
          <p:cNvSpPr/>
          <p:nvPr/>
        </p:nvSpPr>
        <p:spPr>
          <a:xfrm>
            <a:off x="1017142" y="223256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クリックして選択</a:t>
            </a:r>
            <a:endParaRPr lang="ja-JP" altLang="en-US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AFD413D5-D0CD-409A-AD7D-E7A3C34AC4B2}"/>
              </a:ext>
            </a:extLst>
          </p:cNvPr>
          <p:cNvSpPr/>
          <p:nvPr/>
        </p:nvSpPr>
        <p:spPr>
          <a:xfrm>
            <a:off x="375191" y="1297436"/>
            <a:ext cx="3520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Deployment Target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ウインドウ</a:t>
            </a:r>
            <a:endParaRPr lang="ja-JP" altLang="en-US" sz="1600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xmlns="" id="{7B07623B-13BA-4D84-8A84-1DD68DA9E650}"/>
              </a:ext>
            </a:extLst>
          </p:cNvPr>
          <p:cNvSpPr txBox="1"/>
          <p:nvPr/>
        </p:nvSpPr>
        <p:spPr>
          <a:xfrm>
            <a:off x="434670" y="4665381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(5)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インストールが成功すると、アプリケーションが自動で起動します。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プロジェクトの設定によっては起動しません。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5048B708-E23A-48EB-8D1B-B0B3CA3CC640}"/>
              </a:ext>
            </a:extLst>
          </p:cNvPr>
          <p:cNvSpPr/>
          <p:nvPr/>
        </p:nvSpPr>
        <p:spPr>
          <a:xfrm>
            <a:off x="415380" y="5453544"/>
            <a:ext cx="8065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次ページに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の画面上からインストールしたアプリケーションを起動する方法を説明します。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xmlns="" id="{0ED0CE06-9D17-40EF-806F-245BA2312693}"/>
              </a:ext>
            </a:extLst>
          </p:cNvPr>
          <p:cNvSpPr txBox="1"/>
          <p:nvPr/>
        </p:nvSpPr>
        <p:spPr>
          <a:xfrm>
            <a:off x="549427" y="741921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4-1. 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ビルド済みアプリケーションのインストール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996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STEP4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によるインストール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xmlns="" id="{79457892-2083-4543-822B-E94A44D5032D}"/>
              </a:ext>
            </a:extLst>
          </p:cNvPr>
          <p:cNvSpPr txBox="1"/>
          <p:nvPr/>
        </p:nvSpPr>
        <p:spPr>
          <a:xfrm>
            <a:off x="506951" y="1299183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ハードキーの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[HOME]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ボタンを押下し、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画面を表示して下さい。インストール済みのアプリケーションが一覧表示されます。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xmlns="" id="{657E929F-D4DA-4C9E-889F-2715ADE5C868}"/>
              </a:ext>
            </a:extLst>
          </p:cNvPr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4-2.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インストール済みアプリケーションの起動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0CD0E68D-7C0A-4A8C-906F-6296D1CC01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122" y="2056616"/>
            <a:ext cx="2621281" cy="147447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3B55526D-87AE-4C7F-ADB0-4A53B2CECC52}"/>
              </a:ext>
            </a:extLst>
          </p:cNvPr>
          <p:cNvSpPr/>
          <p:nvPr/>
        </p:nvSpPr>
        <p:spPr>
          <a:xfrm>
            <a:off x="3378411" y="2519784"/>
            <a:ext cx="1346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[All Apps]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をタップ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1BA88E4C-DA5B-4736-8CE5-3FA66E3C5CB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1522" y="2056616"/>
            <a:ext cx="2631705" cy="1480334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xmlns="" id="{9D9D5E5A-1929-4B6C-8E10-32E7A753BAD9}"/>
              </a:ext>
            </a:extLst>
          </p:cNvPr>
          <p:cNvSpPr/>
          <p:nvPr/>
        </p:nvSpPr>
        <p:spPr>
          <a:xfrm>
            <a:off x="1008335" y="3269224"/>
            <a:ext cx="597766" cy="261862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xmlns="" id="{A41731CB-5C58-45DD-AC3C-DFCD6E854914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3409403" y="2793851"/>
            <a:ext cx="1412119" cy="2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xmlns="" id="{6F6554A1-3421-4D09-8ED4-EDE6D3B6EFF9}"/>
              </a:ext>
            </a:extLst>
          </p:cNvPr>
          <p:cNvSpPr/>
          <p:nvPr/>
        </p:nvSpPr>
        <p:spPr>
          <a:xfrm>
            <a:off x="5060217" y="2767155"/>
            <a:ext cx="2325898" cy="261862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475B7B50-1F96-442B-A2D4-E497A51B222B}"/>
              </a:ext>
            </a:extLst>
          </p:cNvPr>
          <p:cNvSpPr/>
          <p:nvPr/>
        </p:nvSpPr>
        <p:spPr>
          <a:xfrm>
            <a:off x="7458004" y="2477633"/>
            <a:ext cx="1325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インストールした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アプリケーションを探してタップする。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xmlns="" id="{12F540D7-6A93-4384-AFC2-A9ACB85DC234}"/>
              </a:ext>
            </a:extLst>
          </p:cNvPr>
          <p:cNvSpPr/>
          <p:nvPr/>
        </p:nvSpPr>
        <p:spPr>
          <a:xfrm>
            <a:off x="1574059" y="3537637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Home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xmlns="" id="{F4AE70AD-3A3F-488A-AE19-2C546FC0DD8A}"/>
              </a:ext>
            </a:extLst>
          </p:cNvPr>
          <p:cNvSpPr/>
          <p:nvPr/>
        </p:nvSpPr>
        <p:spPr>
          <a:xfrm>
            <a:off x="5621879" y="3537637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Apps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</a:p>
        </p:txBody>
      </p:sp>
    </p:spTree>
    <p:extLst>
      <p:ext uri="{BB962C8B-B14F-4D97-AF65-F5344CB8AC3E}">
        <p14:creationId xmlns:p14="http://schemas.microsoft.com/office/powerpoint/2010/main" val="168888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STEP5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：コマンドラインによる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APK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xmlns="" id="{03D26BE8-5D1C-4E67-B8FF-C622A2B65595}"/>
              </a:ext>
            </a:extLst>
          </p:cNvPr>
          <p:cNvSpPr txBox="1"/>
          <p:nvPr/>
        </p:nvSpPr>
        <p:spPr>
          <a:xfrm>
            <a:off x="506951" y="791173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ビルド済みのアプリケーションファイル（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ファイル）をコマンドプロンプトからインストールする手順について説明します。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xmlns="" id="{128FB528-7DB1-4AD7-9206-CABA6BBBBBC2}"/>
              </a:ext>
            </a:extLst>
          </p:cNvPr>
          <p:cNvSpPr txBox="1"/>
          <p:nvPr/>
        </p:nvSpPr>
        <p:spPr>
          <a:xfrm>
            <a:off x="506951" y="1375785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アプリケーションファイルを作業用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の任意の場所に配置します。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xmlns="" id="{982395C1-1405-4B00-B027-22AB64EBB1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778"/>
          <a:stretch/>
        </p:blipFill>
        <p:spPr>
          <a:xfrm>
            <a:off x="919440" y="3677921"/>
            <a:ext cx="5863100" cy="1917536"/>
          </a:xfrm>
          <a:prstGeom prst="rect">
            <a:avLst/>
          </a:prstGeom>
        </p:spPr>
      </p:pic>
      <p:sp>
        <p:nvSpPr>
          <p:cNvPr id="22" name="TextBox 11">
            <a:extLst>
              <a:ext uri="{FF2B5EF4-FFF2-40B4-BE49-F238E27FC236}">
                <a16:creationId xmlns:a16="http://schemas.microsoft.com/office/drawing/2014/main" xmlns="" id="{116D0A5F-B60B-40B1-9383-69AEF05B6C92}"/>
              </a:ext>
            </a:extLst>
          </p:cNvPr>
          <p:cNvSpPr txBox="1"/>
          <p:nvPr/>
        </p:nvSpPr>
        <p:spPr>
          <a:xfrm>
            <a:off x="506951" y="1801141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コマンドプロンプトを起動し、以下のコマンドでデバイスの接続状態を確認してください。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xmlns="" id="{B17E5B03-B05F-4323-BEB8-4F71638A3D0C}"/>
              </a:ext>
            </a:extLst>
          </p:cNvPr>
          <p:cNvSpPr txBox="1"/>
          <p:nvPr/>
        </p:nvSpPr>
        <p:spPr>
          <a:xfrm>
            <a:off x="506951" y="2525910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デバイスの接続が確認出来たら、以下のコマンドでアプリケーションをインストールします。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xmlns="" id="{CCD7BF7D-0FE0-4587-A00E-E0653E3EEB2A}"/>
              </a:ext>
            </a:extLst>
          </p:cNvPr>
          <p:cNvSpPr txBox="1"/>
          <p:nvPr/>
        </p:nvSpPr>
        <p:spPr>
          <a:xfrm>
            <a:off x="919440" y="2897910"/>
            <a:ext cx="642421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sz="1600" dirty="0" err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install –t –r “</a:t>
            </a:r>
            <a:r>
              <a:rPr lang="ja-JP" altLang="en-US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アプリケーションファイルのパス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xmlns="" id="{87304697-F9F3-401C-88B2-615536DD409C}"/>
              </a:ext>
            </a:extLst>
          </p:cNvPr>
          <p:cNvSpPr txBox="1"/>
          <p:nvPr/>
        </p:nvSpPr>
        <p:spPr>
          <a:xfrm>
            <a:off x="919440" y="2145543"/>
            <a:ext cx="642421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</a:t>
            </a:r>
            <a:r>
              <a:rPr lang="en-US" altLang="ja-JP" sz="1600" dirty="0" err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devices</a:t>
            </a:r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xmlns="" id="{D87F5EDC-0C34-4390-92A1-28160D90C62B}"/>
              </a:ext>
            </a:extLst>
          </p:cNvPr>
          <p:cNvSpPr txBox="1"/>
          <p:nvPr/>
        </p:nvSpPr>
        <p:spPr>
          <a:xfrm>
            <a:off x="664123" y="3339367"/>
            <a:ext cx="7972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インストールが成功すると以下のように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”Success”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のメッセージが表示されます。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xmlns="" id="{DB4FF24E-AF5A-4B94-9097-E0A85AC38311}"/>
              </a:ext>
            </a:extLst>
          </p:cNvPr>
          <p:cNvSpPr/>
          <p:nvPr/>
        </p:nvSpPr>
        <p:spPr>
          <a:xfrm>
            <a:off x="3130506" y="4086168"/>
            <a:ext cx="5421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</a:t>
            </a:r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endParaRPr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CB5EAAF3-1584-4A6E-86FF-9AAB10C5B1AB}"/>
              </a:ext>
            </a:extLst>
          </p:cNvPr>
          <p:cNvSpPr/>
          <p:nvPr/>
        </p:nvSpPr>
        <p:spPr>
          <a:xfrm>
            <a:off x="4381121" y="4841533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←</a:t>
            </a:r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endParaRPr lang="ja-JP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xmlns="" id="{2A4E46B6-61AF-45BD-A67D-F9A95171EECC}"/>
              </a:ext>
            </a:extLst>
          </p:cNvPr>
          <p:cNvCxnSpPr/>
          <p:nvPr/>
        </p:nvCxnSpPr>
        <p:spPr>
          <a:xfrm>
            <a:off x="988651" y="5510856"/>
            <a:ext cx="5775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11">
            <a:extLst>
              <a:ext uri="{FF2B5EF4-FFF2-40B4-BE49-F238E27FC236}">
                <a16:creationId xmlns:a16="http://schemas.microsoft.com/office/drawing/2014/main" xmlns="" id="{F48C60A5-6901-4FFA-9CE5-1866CB55ADA8}"/>
              </a:ext>
            </a:extLst>
          </p:cNvPr>
          <p:cNvSpPr txBox="1"/>
          <p:nvPr/>
        </p:nvSpPr>
        <p:spPr>
          <a:xfrm>
            <a:off x="664123" y="5681980"/>
            <a:ext cx="7972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インストールしたアプリケーションの起動方法は、「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4-2.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インストール済みアプリケーションの起動」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を参照して下さい。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14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kumimoji="1"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xmlns="" id="{03D26BE8-5D1C-4E67-B8FF-C622A2B65595}"/>
              </a:ext>
            </a:extLst>
          </p:cNvPr>
          <p:cNvSpPr txBox="1"/>
          <p:nvPr/>
        </p:nvSpPr>
        <p:spPr>
          <a:xfrm>
            <a:off x="506951" y="2829064"/>
            <a:ext cx="8130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参考資料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xmlns="" id="{324041E5-4433-4AF6-B39B-F2291573728B}"/>
              </a:ext>
            </a:extLst>
          </p:cNvPr>
          <p:cNvSpPr txBox="1"/>
          <p:nvPr/>
        </p:nvSpPr>
        <p:spPr>
          <a:xfrm>
            <a:off x="506951" y="3579048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固有の情報ではなく、一般的な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開発環境に関する情報です。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Windows7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3.0.1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の動作について参考資料として添付します。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614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】Android Studio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51" y="1452337"/>
            <a:ext cx="2369160" cy="1940569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3187" y="1452337"/>
            <a:ext cx="2085176" cy="17079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3935" y="1452337"/>
            <a:ext cx="2085176" cy="170795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6791" y="3843919"/>
            <a:ext cx="2083962" cy="170696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829" y="3879514"/>
            <a:ext cx="2040505" cy="1671369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5410" y="3619069"/>
            <a:ext cx="2358472" cy="1931814"/>
          </a:xfrm>
          <a:prstGeom prst="rect">
            <a:avLst/>
          </a:prstGeom>
        </p:spPr>
      </p:pic>
      <p:sp>
        <p:nvSpPr>
          <p:cNvPr id="19" name="TextBox 11"/>
          <p:cNvSpPr txBox="1"/>
          <p:nvPr/>
        </p:nvSpPr>
        <p:spPr>
          <a:xfrm>
            <a:off x="4009937" y="5885178"/>
            <a:ext cx="462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次項（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 SDK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のインストール）に続きます。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四角形: 角を丸くする 5"/>
          <p:cNvSpPr/>
          <p:nvPr/>
        </p:nvSpPr>
        <p:spPr>
          <a:xfrm>
            <a:off x="1975634" y="3120190"/>
            <a:ext cx="478807" cy="241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2876111" y="2306316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5276859" y="2306316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四角形: 角を丸くする 22"/>
          <p:cNvSpPr/>
          <p:nvPr/>
        </p:nvSpPr>
        <p:spPr>
          <a:xfrm>
            <a:off x="4470181" y="2911092"/>
            <a:ext cx="478807" cy="241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/>
          <p:cNvSpPr/>
          <p:nvPr/>
        </p:nvSpPr>
        <p:spPr>
          <a:xfrm>
            <a:off x="6836392" y="2910541"/>
            <a:ext cx="478807" cy="241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/>
          <p:cNvCxnSpPr>
            <a:stCxn id="15" idx="3"/>
            <a:endCxn id="16" idx="1"/>
          </p:cNvCxnSpPr>
          <p:nvPr/>
        </p:nvCxnSpPr>
        <p:spPr>
          <a:xfrm flipH="1">
            <a:off x="1366791" y="2306317"/>
            <a:ext cx="6312320" cy="2391084"/>
          </a:xfrm>
          <a:prstGeom prst="bentConnector5">
            <a:avLst>
              <a:gd name="adj1" fmla="val -3621"/>
              <a:gd name="adj2" fmla="val 50010"/>
              <a:gd name="adj3" fmla="val 1036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3450753" y="4719471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5808334" y="4719471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四角形: 角を丸くする 28"/>
          <p:cNvSpPr/>
          <p:nvPr/>
        </p:nvSpPr>
        <p:spPr>
          <a:xfrm>
            <a:off x="2636707" y="5298732"/>
            <a:ext cx="478807" cy="241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/>
          <p:cNvSpPr/>
          <p:nvPr/>
        </p:nvSpPr>
        <p:spPr>
          <a:xfrm>
            <a:off x="4999386" y="5298540"/>
            <a:ext cx="478807" cy="241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xmlns="" id="{29508943-D6AC-4873-85B1-9C932483252F}"/>
              </a:ext>
            </a:extLst>
          </p:cNvPr>
          <p:cNvSpPr txBox="1"/>
          <p:nvPr/>
        </p:nvSpPr>
        <p:spPr>
          <a:xfrm>
            <a:off x="405132" y="736015"/>
            <a:ext cx="81300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 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3.0.1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のインストール画面遷移を参考情報として記載します。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STEP1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でダウンロードしたインストーラを起動した後の画面遷移となります。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xmlns="" id="{C08CA5EF-C0EA-4A37-B080-44D66CEC20BF}"/>
              </a:ext>
            </a:extLst>
          </p:cNvPr>
          <p:cNvSpPr/>
          <p:nvPr/>
        </p:nvSpPr>
        <p:spPr>
          <a:xfrm>
            <a:off x="7565416" y="5290151"/>
            <a:ext cx="478807" cy="2411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xmlns="" id="{59A105F6-8095-4A46-B994-C4483FA1C0C6}"/>
              </a:ext>
            </a:extLst>
          </p:cNvPr>
          <p:cNvCxnSpPr>
            <a:cxnSpLocks/>
            <a:stCxn id="31" idx="2"/>
            <a:endCxn id="19" idx="0"/>
          </p:cNvCxnSpPr>
          <p:nvPr/>
        </p:nvCxnSpPr>
        <p:spPr>
          <a:xfrm rot="5400000">
            <a:off x="6887235" y="4967593"/>
            <a:ext cx="353844" cy="148132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32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kumimoji="1" lang="en-US" altLang="ja-JP" sz="2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2800" b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】Android SDK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51" y="885836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 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の初回起動時（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[Finish]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選択後）、下記のウィザードに従い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をセットアップします。</a:t>
            </a:r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427" y="2037191"/>
            <a:ext cx="2066348" cy="82653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2851" y="1580053"/>
            <a:ext cx="2453280" cy="183996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1224" y="1580053"/>
            <a:ext cx="2465263" cy="184894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749" y="3743202"/>
            <a:ext cx="2465263" cy="1848947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549" y="3743202"/>
            <a:ext cx="2443721" cy="1832790"/>
          </a:xfrm>
          <a:prstGeom prst="rect">
            <a:avLst/>
          </a:prstGeom>
        </p:spPr>
      </p:pic>
      <p:cxnSp>
        <p:nvCxnSpPr>
          <p:cNvPr id="22" name="直線矢印コネクタ 21"/>
          <p:cNvCxnSpPr/>
          <p:nvPr/>
        </p:nvCxnSpPr>
        <p:spPr>
          <a:xfrm>
            <a:off x="2615775" y="2500033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四角形: 角を丸くする 22"/>
          <p:cNvSpPr/>
          <p:nvPr/>
        </p:nvSpPr>
        <p:spPr>
          <a:xfrm>
            <a:off x="1362247" y="2605860"/>
            <a:ext cx="448949" cy="226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コネクタ: カギ線 23"/>
          <p:cNvCxnSpPr>
            <a:stCxn id="8" idx="3"/>
            <a:endCxn id="10" idx="1"/>
          </p:cNvCxnSpPr>
          <p:nvPr/>
        </p:nvCxnSpPr>
        <p:spPr>
          <a:xfrm flipH="1">
            <a:off x="1752749" y="2504527"/>
            <a:ext cx="6403738" cy="2163149"/>
          </a:xfrm>
          <a:prstGeom prst="bentConnector5">
            <a:avLst>
              <a:gd name="adj1" fmla="val -3570"/>
              <a:gd name="adj2" fmla="val 50000"/>
              <a:gd name="adj3" fmla="val 1035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5386131" y="2500033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四角形: 角を丸くする 27"/>
          <p:cNvSpPr/>
          <p:nvPr/>
        </p:nvSpPr>
        <p:spPr>
          <a:xfrm>
            <a:off x="4362622" y="3186885"/>
            <a:ext cx="448949" cy="226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/>
          <p:cNvSpPr/>
          <p:nvPr/>
        </p:nvSpPr>
        <p:spPr>
          <a:xfrm>
            <a:off x="7134397" y="3186885"/>
            <a:ext cx="448949" cy="226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/>
          <p:cNvSpPr/>
          <p:nvPr/>
        </p:nvSpPr>
        <p:spPr>
          <a:xfrm>
            <a:off x="3200572" y="5349060"/>
            <a:ext cx="448949" cy="226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/>
          <p:cNvSpPr/>
          <p:nvPr/>
        </p:nvSpPr>
        <p:spPr>
          <a:xfrm>
            <a:off x="6543847" y="5341741"/>
            <a:ext cx="448949" cy="226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218012" y="4667676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11"/>
          <p:cNvSpPr txBox="1"/>
          <p:nvPr/>
        </p:nvSpPr>
        <p:spPr>
          <a:xfrm>
            <a:off x="7134397" y="5761426"/>
            <a:ext cx="1568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次ページに続く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</p:txBody>
      </p:sp>
      <p:cxnSp>
        <p:nvCxnSpPr>
          <p:cNvPr id="34" name="コネクタ: カギ線 33"/>
          <p:cNvCxnSpPr>
            <a:stCxn id="21" idx="3"/>
            <a:endCxn id="33" idx="0"/>
          </p:cNvCxnSpPr>
          <p:nvPr/>
        </p:nvCxnSpPr>
        <p:spPr>
          <a:xfrm>
            <a:off x="6960270" y="4659597"/>
            <a:ext cx="958457" cy="11018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9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】Android SDK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9417" y="1395261"/>
            <a:ext cx="2466622" cy="1849966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3115" y="1395261"/>
            <a:ext cx="2454632" cy="184097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7222" y="3924500"/>
            <a:ext cx="2454946" cy="1984773"/>
          </a:xfrm>
          <a:prstGeom prst="rect">
            <a:avLst/>
          </a:prstGeom>
        </p:spPr>
      </p:pic>
      <p:cxnSp>
        <p:nvCxnSpPr>
          <p:cNvPr id="14" name="コネクタ: カギ線 13"/>
          <p:cNvCxnSpPr>
            <a:stCxn id="21" idx="2"/>
            <a:endCxn id="15" idx="1"/>
          </p:cNvCxnSpPr>
          <p:nvPr/>
        </p:nvCxnSpPr>
        <p:spPr>
          <a:xfrm rot="16200000" flipH="1">
            <a:off x="1195221" y="1316048"/>
            <a:ext cx="924982" cy="108340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1"/>
          <p:cNvSpPr txBox="1"/>
          <p:nvPr/>
        </p:nvSpPr>
        <p:spPr>
          <a:xfrm>
            <a:off x="406815" y="1056708"/>
            <a:ext cx="141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前ページより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666039" y="2285784"/>
            <a:ext cx="3170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コネクタ: カギ線 24"/>
          <p:cNvCxnSpPr>
            <a:stCxn id="17" idx="3"/>
            <a:endCxn id="19" idx="0"/>
          </p:cNvCxnSpPr>
          <p:nvPr/>
        </p:nvCxnSpPr>
        <p:spPr>
          <a:xfrm flipH="1">
            <a:off x="2904695" y="2315748"/>
            <a:ext cx="4533052" cy="1608752"/>
          </a:xfrm>
          <a:prstGeom prst="bentConnector4">
            <a:avLst>
              <a:gd name="adj1" fmla="val -22069"/>
              <a:gd name="adj2" fmla="val 786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11"/>
          <p:cNvSpPr txBox="1"/>
          <p:nvPr/>
        </p:nvSpPr>
        <p:spPr>
          <a:xfrm>
            <a:off x="4253217" y="4425646"/>
            <a:ext cx="4211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この画面で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のセットアップ完了です。</a:t>
            </a:r>
            <a:endParaRPr lang="en-US" altLang="ja-JP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の設定（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デバッグ有効化）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へ進んで下さい。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四角形: 角を丸くする 35"/>
          <p:cNvSpPr/>
          <p:nvPr/>
        </p:nvSpPr>
        <p:spPr>
          <a:xfrm>
            <a:off x="7007848" y="2994164"/>
            <a:ext cx="448949" cy="2261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57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■もくじ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427" y="1177653"/>
            <a:ext cx="813009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作業用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のセットアップ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デバッグ有効化）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接続確認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によるインストール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コマンドラインによる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APK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ファイルインストール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---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参考資料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---</a:t>
            </a: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】Android Studio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】Android SDK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】SDK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tool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の環境変数設定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592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】SDK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tool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の環境変数設定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6951" y="1486512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コントロールパネル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システムとセキュリティ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システム詳細設定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を選択し、システムのプロパティダイアログを開いて下さい。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51" y="783125"/>
            <a:ext cx="813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STEP3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接続確認及び、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STEP5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のコマンドラインによるインストールを行う為、以下の環境変数を設定して下さい。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45967B7F-5EAE-4D7B-9838-43413EA2BBC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427" y="2515484"/>
            <a:ext cx="2467758" cy="2401892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xmlns="" id="{FEB4F495-95C5-4386-A313-D1473FB83082}"/>
              </a:ext>
            </a:extLst>
          </p:cNvPr>
          <p:cNvSpPr txBox="1"/>
          <p:nvPr/>
        </p:nvSpPr>
        <p:spPr>
          <a:xfrm>
            <a:off x="506951" y="2059998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さらに環境変数ダイアログを開き、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ボタンで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Path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変数を追加して下さい。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1339F8AD-F84F-45EF-A22E-5BF585B0C2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2216" y="2515485"/>
            <a:ext cx="2495463" cy="240941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xmlns="" id="{5A8D5763-03C0-4CFC-B06C-C2804F91D90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5005" y="2515484"/>
            <a:ext cx="2509483" cy="946373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xmlns="" id="{71BEB63B-34F1-41EF-A5C9-B135D2D2CB1B}"/>
              </a:ext>
            </a:extLst>
          </p:cNvPr>
          <p:cNvSpPr/>
          <p:nvPr/>
        </p:nvSpPr>
        <p:spPr>
          <a:xfrm>
            <a:off x="1998993" y="4411288"/>
            <a:ext cx="903784" cy="207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FDD3F35C-DAEF-4E8C-A7F1-31E5CF89218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017185" y="3716430"/>
            <a:ext cx="365031" cy="3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xmlns="" id="{D9B37C56-BEB9-48BC-B6B0-CC820F8A8AE4}"/>
              </a:ext>
            </a:extLst>
          </p:cNvPr>
          <p:cNvCxnSpPr>
            <a:cxnSpLocks/>
          </p:cNvCxnSpPr>
          <p:nvPr/>
        </p:nvCxnSpPr>
        <p:spPr>
          <a:xfrm>
            <a:off x="5877679" y="3034942"/>
            <a:ext cx="365031" cy="3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xmlns="" id="{708B940E-838C-4707-975A-A9975A6EC93F}"/>
              </a:ext>
            </a:extLst>
          </p:cNvPr>
          <p:cNvSpPr/>
          <p:nvPr/>
        </p:nvSpPr>
        <p:spPr>
          <a:xfrm>
            <a:off x="4114355" y="3451168"/>
            <a:ext cx="601981" cy="207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xmlns="" id="{2FDCD85C-0CBC-4961-87F5-FF481C06A3A8}"/>
              </a:ext>
            </a:extLst>
          </p:cNvPr>
          <p:cNvSpPr/>
          <p:nvPr/>
        </p:nvSpPr>
        <p:spPr>
          <a:xfrm>
            <a:off x="559664" y="5384205"/>
            <a:ext cx="8207300" cy="619199"/>
          </a:xfrm>
          <a:prstGeom prst="rect">
            <a:avLst/>
          </a:prstGeom>
          <a:noFill/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16">
            <a:extLst>
              <a:ext uri="{FF2B5EF4-FFF2-40B4-BE49-F238E27FC236}">
                <a16:creationId xmlns:a16="http://schemas.microsoft.com/office/drawing/2014/main" xmlns="" id="{38E96690-6365-4F85-955F-4B7B202006DA}"/>
              </a:ext>
            </a:extLst>
          </p:cNvPr>
          <p:cNvSpPr txBox="1"/>
          <p:nvPr/>
        </p:nvSpPr>
        <p:spPr>
          <a:xfrm>
            <a:off x="549427" y="5106827"/>
            <a:ext cx="1292150" cy="369332"/>
          </a:xfrm>
          <a:prstGeom prst="rect">
            <a:avLst/>
          </a:prstGeom>
          <a:solidFill>
            <a:schemeClr val="bg1"/>
          </a:solidFill>
          <a:ln w="539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/>
              <a:t>※Caution</a:t>
            </a:r>
            <a:endParaRPr lang="en-US" b="1" dirty="0"/>
          </a:p>
        </p:txBody>
      </p:sp>
      <p:sp>
        <p:nvSpPr>
          <p:cNvPr id="34" name="Rectangular Callout 32">
            <a:extLst>
              <a:ext uri="{FF2B5EF4-FFF2-40B4-BE49-F238E27FC236}">
                <a16:creationId xmlns:a16="http://schemas.microsoft.com/office/drawing/2014/main" xmlns="" id="{29260D93-75F4-4027-9511-ABF8442B4A1F}"/>
              </a:ext>
            </a:extLst>
          </p:cNvPr>
          <p:cNvSpPr/>
          <p:nvPr/>
        </p:nvSpPr>
        <p:spPr>
          <a:xfrm>
            <a:off x="5753099" y="3763432"/>
            <a:ext cx="3298339" cy="1438845"/>
          </a:xfrm>
          <a:prstGeom prst="wedgeRectCallout">
            <a:avLst>
              <a:gd name="adj1" fmla="val -339"/>
              <a:gd name="adj2" fmla="val -90622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変数名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Path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変数値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C:\Users\</a:t>
            </a:r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USER_NAME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\AppData\Local\Android\Sdk\platform-tools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USER_NAME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にログインしているユーザー名に置き換えて下さい。</a:t>
            </a:r>
          </a:p>
        </p:txBody>
      </p:sp>
      <p:sp>
        <p:nvSpPr>
          <p:cNvPr id="36" name="TextBox 11">
            <a:extLst>
              <a:ext uri="{FF2B5EF4-FFF2-40B4-BE49-F238E27FC236}">
                <a16:creationId xmlns:a16="http://schemas.microsoft.com/office/drawing/2014/main" xmlns="" id="{EC5FFF95-5C8B-4052-BDC0-0E187180BA61}"/>
              </a:ext>
            </a:extLst>
          </p:cNvPr>
          <p:cNvSpPr txBox="1"/>
          <p:nvPr/>
        </p:nvSpPr>
        <p:spPr>
          <a:xfrm>
            <a:off x="624839" y="5580508"/>
            <a:ext cx="801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既に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”Path”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変数が存在する場合は、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編集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ボタンで上記の変数値を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”;”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の後に追記して下さい。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473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STEP1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：作業用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のセットアップ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1-1.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必要なもの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506951" y="1262833"/>
            <a:ext cx="8130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Windows 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・・・ インターネット接続可能な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Windows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ケーブル ･･･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Type 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オス・オス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写真参照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認証キーファイル ･･･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adbkey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adbkey.pub ※Panasonic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より提供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67073" y="1449136"/>
            <a:ext cx="1191938" cy="996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正方形/長方形 2"/>
          <p:cNvSpPr/>
          <p:nvPr/>
        </p:nvSpPr>
        <p:spPr>
          <a:xfrm>
            <a:off x="7086625" y="1118191"/>
            <a:ext cx="15504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Type A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オス・オス</a:t>
            </a:r>
            <a:endParaRPr lang="ja-JP" altLang="en-US" sz="1100" dirty="0"/>
          </a:p>
        </p:txBody>
      </p:sp>
      <p:sp>
        <p:nvSpPr>
          <p:cNvPr id="8" name="TextBox 11"/>
          <p:cNvSpPr txBox="1"/>
          <p:nvPr/>
        </p:nvSpPr>
        <p:spPr>
          <a:xfrm>
            <a:off x="549427" y="2589823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1-2. Android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のインストール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6951" y="4233026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Android 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の公式サイトよりインストーラをダウンロードして下さい。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1600" dirty="0"/>
              <a:t> </a:t>
            </a:r>
            <a:r>
              <a:rPr lang="ja-JP" altLang="en-US" sz="1400" dirty="0">
                <a:solidFill>
                  <a:srgbClr val="0000FF"/>
                </a:solidFill>
              </a:rPr>
              <a:t>→ 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https://developer.android.com/studio/index.html?hl=ja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506951" y="4853881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ダウンロードしたインストーラを起動して作業用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 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をインストールして下さい。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1600" dirty="0"/>
              <a:t> </a:t>
            </a:r>
            <a:r>
              <a:rPr lang="ja-JP" altLang="en-US" sz="1400" dirty="0">
                <a:solidFill>
                  <a:srgbClr val="0000FF"/>
                </a:solidFill>
              </a:rPr>
              <a:t>→ 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https://developer.android.com/studio/install.html?hl=ja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51" y="3257536"/>
            <a:ext cx="8130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システムへ、ユーザーアプリケーションをインストールする為に、作業用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開発ツールをセットアップする必要があります。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下記サイトを参考に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Studio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をセットアップして下さい。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xmlns="" id="{D2A009A4-4165-4C52-96E1-FE02D36AD01E}"/>
              </a:ext>
            </a:extLst>
          </p:cNvPr>
          <p:cNvSpPr txBox="1"/>
          <p:nvPr/>
        </p:nvSpPr>
        <p:spPr>
          <a:xfrm>
            <a:off x="506951" y="5484167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Command Line Tools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の環境変数を設定する。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1600" dirty="0">
                <a:solidFill>
                  <a:srgbClr val="0000FF"/>
                </a:solidFill>
              </a:rPr>
              <a:t> </a:t>
            </a:r>
            <a:r>
              <a:rPr lang="ja-JP" altLang="en-US" sz="1400" dirty="0">
                <a:solidFill>
                  <a:srgbClr val="0000FF"/>
                </a:solidFill>
              </a:rPr>
              <a:t>→ 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巻末の 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】SDK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tool</a:t>
            </a:r>
            <a:r>
              <a:rPr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の環境変数設定 を参照ください。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707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デバッグ有効化）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344031" y="773478"/>
            <a:ext cx="8540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補足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】TVAA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の机上環境セットアップについては、別紙「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動作環境構築・接続手順書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.pptx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」を参照して下さい。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xmlns="" id="{424FF109-6D7D-4F60-B21B-1A677651829A}"/>
              </a:ext>
            </a:extLst>
          </p:cNvPr>
          <p:cNvSpPr txBox="1"/>
          <p:nvPr/>
        </p:nvSpPr>
        <p:spPr>
          <a:xfrm>
            <a:off x="549427" y="1138745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2-1.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ハードウェアキーの名称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A4A6FF50-B0D1-4367-AA92-3A4E02E5BE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2592" y="1949754"/>
            <a:ext cx="5788321" cy="2958491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xmlns="" id="{6EA0EBE1-76E5-4046-8C85-459095FEBFEA}"/>
              </a:ext>
            </a:extLst>
          </p:cNvPr>
          <p:cNvSpPr/>
          <p:nvPr/>
        </p:nvSpPr>
        <p:spPr>
          <a:xfrm>
            <a:off x="344031" y="2098042"/>
            <a:ext cx="1117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[HOME]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3AB4F3D3-D015-48B5-88A4-8F840A49C391}"/>
              </a:ext>
            </a:extLst>
          </p:cNvPr>
          <p:cNvSpPr/>
          <p:nvPr/>
        </p:nvSpPr>
        <p:spPr>
          <a:xfrm>
            <a:off x="344031" y="2758871"/>
            <a:ext cx="11174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[BACK]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xmlns="" id="{10EC784E-3ED8-4B63-A6E4-9AB0DA77822C}"/>
              </a:ext>
            </a:extLst>
          </p:cNvPr>
          <p:cNvSpPr/>
          <p:nvPr/>
        </p:nvSpPr>
        <p:spPr>
          <a:xfrm>
            <a:off x="344031" y="3262049"/>
            <a:ext cx="1207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[Day/Night]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xmlns="" id="{46458772-9F65-44E1-B826-296E9AC3FE70}"/>
              </a:ext>
            </a:extLst>
          </p:cNvPr>
          <p:cNvSpPr/>
          <p:nvPr/>
        </p:nvSpPr>
        <p:spPr>
          <a:xfrm>
            <a:off x="344030" y="3725228"/>
            <a:ext cx="1376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[Track Down]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A94227F0-8516-4BBA-A393-A843AA8AE8C1}"/>
              </a:ext>
            </a:extLst>
          </p:cNvPr>
          <p:cNvSpPr/>
          <p:nvPr/>
        </p:nvSpPr>
        <p:spPr>
          <a:xfrm>
            <a:off x="344029" y="4015475"/>
            <a:ext cx="13762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[Track Up]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7166ED1B-A4DF-49DA-BAA9-691399D0ECBF}"/>
              </a:ext>
            </a:extLst>
          </p:cNvPr>
          <p:cNvSpPr/>
          <p:nvPr/>
        </p:nvSpPr>
        <p:spPr>
          <a:xfrm>
            <a:off x="344031" y="4890749"/>
            <a:ext cx="2030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回転操作：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[VOL]</a:t>
            </a: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プッシュ操作：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[POWER]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23404DDB-EB14-4916-8CC4-EF670C866138}"/>
              </a:ext>
            </a:extLst>
          </p:cNvPr>
          <p:cNvSpPr/>
          <p:nvPr/>
        </p:nvSpPr>
        <p:spPr>
          <a:xfrm>
            <a:off x="6430334" y="4922629"/>
            <a:ext cx="23183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回転操作：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[TUNE/SCROLL]</a:t>
            </a:r>
          </a:p>
          <a:p>
            <a:pPr algn="r"/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プッシュ操作：</a:t>
            </a:r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[ENTER]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EF4A594D-7651-4D6E-9C12-5513198CE96A}"/>
              </a:ext>
            </a:extLst>
          </p:cNvPr>
          <p:cNvSpPr/>
          <p:nvPr/>
        </p:nvSpPr>
        <p:spPr>
          <a:xfrm>
            <a:off x="7554774" y="3739154"/>
            <a:ext cx="1269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[SOURCE]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62CD8B24-FB78-4214-A6E3-0CE1D2CD1C6B}"/>
              </a:ext>
            </a:extLst>
          </p:cNvPr>
          <p:cNvSpPr/>
          <p:nvPr/>
        </p:nvSpPr>
        <p:spPr>
          <a:xfrm>
            <a:off x="7508634" y="3286558"/>
            <a:ext cx="1269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[AUDIO]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E390496C-DE3F-4009-8721-5224AC47A3A9}"/>
              </a:ext>
            </a:extLst>
          </p:cNvPr>
          <p:cNvSpPr/>
          <p:nvPr/>
        </p:nvSpPr>
        <p:spPr>
          <a:xfrm>
            <a:off x="7479445" y="2751143"/>
            <a:ext cx="1269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[PHONE]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2A993C93-85DF-45CF-9E1E-8EBDF08E6019}"/>
              </a:ext>
            </a:extLst>
          </p:cNvPr>
          <p:cNvSpPr/>
          <p:nvPr/>
        </p:nvSpPr>
        <p:spPr>
          <a:xfrm>
            <a:off x="7479445" y="2114657"/>
            <a:ext cx="1269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[MAP]</a:t>
            </a:r>
            <a:endParaRPr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xmlns="" id="{134C9BB5-793C-4159-BEE5-147C44B679A6}"/>
              </a:ext>
            </a:extLst>
          </p:cNvPr>
          <p:cNvSpPr/>
          <p:nvPr/>
        </p:nvSpPr>
        <p:spPr>
          <a:xfrm>
            <a:off x="1977464" y="2243462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Straight Connector 48">
            <a:extLst>
              <a:ext uri="{FF2B5EF4-FFF2-40B4-BE49-F238E27FC236}">
                <a16:creationId xmlns:a16="http://schemas.microsoft.com/office/drawing/2014/main" xmlns="" id="{56B7DE1A-82A2-4C62-8824-B8C3BE228BF7}"/>
              </a:ext>
            </a:extLst>
          </p:cNvPr>
          <p:cNvCxnSpPr>
            <a:cxnSpLocks/>
          </p:cNvCxnSpPr>
          <p:nvPr/>
        </p:nvCxnSpPr>
        <p:spPr>
          <a:xfrm>
            <a:off x="1132514" y="2314702"/>
            <a:ext cx="844950" cy="11674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xmlns="" id="{78C2EB5D-0D41-4D84-93E4-A285D2710814}"/>
              </a:ext>
            </a:extLst>
          </p:cNvPr>
          <p:cNvSpPr/>
          <p:nvPr/>
        </p:nvSpPr>
        <p:spPr>
          <a:xfrm>
            <a:off x="1977464" y="2696218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Straight Connector 48">
            <a:extLst>
              <a:ext uri="{FF2B5EF4-FFF2-40B4-BE49-F238E27FC236}">
                <a16:creationId xmlns:a16="http://schemas.microsoft.com/office/drawing/2014/main" xmlns="" id="{32117F92-9ABE-4F12-92C0-3A17A6CE52E2}"/>
              </a:ext>
            </a:extLst>
          </p:cNvPr>
          <p:cNvCxnSpPr>
            <a:cxnSpLocks/>
          </p:cNvCxnSpPr>
          <p:nvPr/>
        </p:nvCxnSpPr>
        <p:spPr>
          <a:xfrm flipV="1">
            <a:off x="1105638" y="2884198"/>
            <a:ext cx="871826" cy="41631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xmlns="" id="{5E46C256-0F43-49D1-BAB2-6F1F3FFB4919}"/>
              </a:ext>
            </a:extLst>
          </p:cNvPr>
          <p:cNvSpPr/>
          <p:nvPr/>
        </p:nvSpPr>
        <p:spPr>
          <a:xfrm>
            <a:off x="1977464" y="3131984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Straight Connector 48">
            <a:extLst>
              <a:ext uri="{FF2B5EF4-FFF2-40B4-BE49-F238E27FC236}">
                <a16:creationId xmlns:a16="http://schemas.microsoft.com/office/drawing/2014/main" xmlns="" id="{EEA0FCF0-36C5-4D0B-BE41-B34C0FF54F4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551963" y="3319965"/>
            <a:ext cx="425501" cy="8058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xmlns="" id="{16C0C384-A3C2-4308-89E8-E095DFAC995C}"/>
              </a:ext>
            </a:extLst>
          </p:cNvPr>
          <p:cNvSpPr/>
          <p:nvPr/>
        </p:nvSpPr>
        <p:spPr>
          <a:xfrm>
            <a:off x="1977464" y="3566913"/>
            <a:ext cx="321119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xmlns="" id="{436BACFF-FE8D-4A9E-87B2-D6AC2810E665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1343977" y="3756218"/>
            <a:ext cx="962494" cy="40972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xmlns="" id="{D58E50EF-6D68-4D8F-8375-3A13094CECB4}"/>
              </a:ext>
            </a:extLst>
          </p:cNvPr>
          <p:cNvSpPr/>
          <p:nvPr/>
        </p:nvSpPr>
        <p:spPr>
          <a:xfrm>
            <a:off x="2306471" y="3566913"/>
            <a:ext cx="321119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Straight Connector 48">
            <a:extLst>
              <a:ext uri="{FF2B5EF4-FFF2-40B4-BE49-F238E27FC236}">
                <a16:creationId xmlns:a16="http://schemas.microsoft.com/office/drawing/2014/main" xmlns="" id="{A1675836-96F1-4358-A4F4-9FC828B04C40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567652" y="3756218"/>
            <a:ext cx="409812" cy="121435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xmlns="" id="{3082C095-752A-4F0A-AC7D-ECED9CF46FF5}"/>
              </a:ext>
            </a:extLst>
          </p:cNvPr>
          <p:cNvSpPr/>
          <p:nvPr/>
        </p:nvSpPr>
        <p:spPr>
          <a:xfrm>
            <a:off x="6772431" y="2243462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xmlns="" id="{659DC3CD-259C-4029-8A9B-C4C82B5709A0}"/>
              </a:ext>
            </a:extLst>
          </p:cNvPr>
          <p:cNvSpPr/>
          <p:nvPr/>
        </p:nvSpPr>
        <p:spPr>
          <a:xfrm>
            <a:off x="6772431" y="2694893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xmlns="" id="{613D7775-016F-42BC-916E-4EFB3531B616}"/>
              </a:ext>
            </a:extLst>
          </p:cNvPr>
          <p:cNvSpPr/>
          <p:nvPr/>
        </p:nvSpPr>
        <p:spPr>
          <a:xfrm>
            <a:off x="6772431" y="3130660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xmlns="" id="{E9D39520-24B3-4B14-A5B0-B1ABAF82673A}"/>
              </a:ext>
            </a:extLst>
          </p:cNvPr>
          <p:cNvSpPr/>
          <p:nvPr/>
        </p:nvSpPr>
        <p:spPr>
          <a:xfrm>
            <a:off x="6772431" y="3563557"/>
            <a:ext cx="673458" cy="378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xmlns="" id="{EF5C8CD0-D54C-4DF1-9FB8-5D9626DDC63B}"/>
              </a:ext>
            </a:extLst>
          </p:cNvPr>
          <p:cNvSpPr/>
          <p:nvPr/>
        </p:nvSpPr>
        <p:spPr>
          <a:xfrm>
            <a:off x="6705780" y="4012573"/>
            <a:ext cx="1004017" cy="814802"/>
          </a:xfrm>
          <a:prstGeom prst="roundRect">
            <a:avLst>
              <a:gd name="adj" fmla="val 946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xmlns="" id="{9F19260D-E506-47FF-9828-241D3E956819}"/>
              </a:ext>
            </a:extLst>
          </p:cNvPr>
          <p:cNvSpPr/>
          <p:nvPr/>
        </p:nvSpPr>
        <p:spPr>
          <a:xfrm>
            <a:off x="1646905" y="4012573"/>
            <a:ext cx="1004017" cy="814802"/>
          </a:xfrm>
          <a:prstGeom prst="roundRect">
            <a:avLst>
              <a:gd name="adj" fmla="val 9460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Straight Connector 48">
            <a:extLst>
              <a:ext uri="{FF2B5EF4-FFF2-40B4-BE49-F238E27FC236}">
                <a16:creationId xmlns:a16="http://schemas.microsoft.com/office/drawing/2014/main" xmlns="" id="{8EF0C350-AF69-4DD7-9E26-C83DC549BA41}"/>
              </a:ext>
            </a:extLst>
          </p:cNvPr>
          <p:cNvCxnSpPr>
            <a:cxnSpLocks/>
            <a:stCxn id="42" idx="0"/>
            <a:endCxn id="71" idx="1"/>
          </p:cNvCxnSpPr>
          <p:nvPr/>
        </p:nvCxnSpPr>
        <p:spPr>
          <a:xfrm flipV="1">
            <a:off x="1359058" y="4419974"/>
            <a:ext cx="287847" cy="470775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48">
            <a:extLst>
              <a:ext uri="{FF2B5EF4-FFF2-40B4-BE49-F238E27FC236}">
                <a16:creationId xmlns:a16="http://schemas.microsoft.com/office/drawing/2014/main" xmlns="" id="{A9F4BAC1-9791-49CB-95A1-683BD38BA388}"/>
              </a:ext>
            </a:extLst>
          </p:cNvPr>
          <p:cNvCxnSpPr>
            <a:cxnSpLocks/>
            <a:endCxn id="70" idx="3"/>
          </p:cNvCxnSpPr>
          <p:nvPr/>
        </p:nvCxnSpPr>
        <p:spPr>
          <a:xfrm flipH="1" flipV="1">
            <a:off x="7709797" y="4419974"/>
            <a:ext cx="242187" cy="43928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48">
            <a:extLst>
              <a:ext uri="{FF2B5EF4-FFF2-40B4-BE49-F238E27FC236}">
                <a16:creationId xmlns:a16="http://schemas.microsoft.com/office/drawing/2014/main" xmlns="" id="{62220320-2A1C-4A7B-838D-6EF4E5AD28C4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7445889" y="2253156"/>
            <a:ext cx="552916" cy="179611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48">
            <a:extLst>
              <a:ext uri="{FF2B5EF4-FFF2-40B4-BE49-F238E27FC236}">
                <a16:creationId xmlns:a16="http://schemas.microsoft.com/office/drawing/2014/main" xmlns="" id="{16FBE1ED-831D-46C5-9DC3-4B2AE21E9EC5}"/>
              </a:ext>
            </a:extLst>
          </p:cNvPr>
          <p:cNvCxnSpPr>
            <a:cxnSpLocks/>
            <a:endCxn id="67" idx="3"/>
          </p:cNvCxnSpPr>
          <p:nvPr/>
        </p:nvCxnSpPr>
        <p:spPr>
          <a:xfrm flipH="1" flipV="1">
            <a:off x="7445889" y="2884198"/>
            <a:ext cx="467060" cy="19844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8">
            <a:extLst>
              <a:ext uri="{FF2B5EF4-FFF2-40B4-BE49-F238E27FC236}">
                <a16:creationId xmlns:a16="http://schemas.microsoft.com/office/drawing/2014/main" xmlns="" id="{9BD75435-04BD-4517-8338-36F4D831C0D9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7445889" y="3319965"/>
            <a:ext cx="467060" cy="132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48">
            <a:extLst>
              <a:ext uri="{FF2B5EF4-FFF2-40B4-BE49-F238E27FC236}">
                <a16:creationId xmlns:a16="http://schemas.microsoft.com/office/drawing/2014/main" xmlns="" id="{B1AC46D6-C6F5-44B0-8912-537BC5074CFE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7445889" y="3752862"/>
            <a:ext cx="415653" cy="102518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9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デバッグ有効化）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426380" y="1225039"/>
            <a:ext cx="8525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を起動し、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画面が表示された後に、以下のキー操作で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モード選択画面に遷移し、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”User USB 1”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の設定が、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”ADB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になっている事を確認して下さい。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“Normal”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の場合は、下記手順に沿って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”ADB Mode”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へ切替えて下さい。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261849" y="2247797"/>
            <a:ext cx="179943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同時長押し</a:t>
            </a:r>
            <a:r>
              <a:rPr lang="en-US" altLang="ja-JP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(5</a:t>
            </a:r>
            <a:r>
              <a:rPr lang="ja-JP" altLang="en-US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</a:t>
            </a:r>
            <a:r>
              <a:rPr lang="en-US" altLang="ja-JP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05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[Day/Night]+[PHONE]+ [POWER]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Picture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865" y="2166617"/>
            <a:ext cx="2706701" cy="152251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845769" y="2387376"/>
            <a:ext cx="1058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[USB mode]</a:t>
            </a:r>
          </a:p>
          <a:p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をタップ</a:t>
            </a:r>
            <a:endParaRPr lang="en-US" altLang="ja-JP" sz="110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4" name="直線矢印コネクタ 13"/>
          <p:cNvCxnSpPr>
            <a:stCxn id="8" idx="3"/>
            <a:endCxn id="24" idx="1"/>
          </p:cNvCxnSpPr>
          <p:nvPr/>
        </p:nvCxnSpPr>
        <p:spPr>
          <a:xfrm>
            <a:off x="3326566" y="2927877"/>
            <a:ext cx="1772323" cy="4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コネクタ: カギ線 14"/>
          <p:cNvCxnSpPr>
            <a:stCxn id="24" idx="3"/>
            <a:endCxn id="45" idx="0"/>
          </p:cNvCxnSpPr>
          <p:nvPr/>
        </p:nvCxnSpPr>
        <p:spPr>
          <a:xfrm flipH="1">
            <a:off x="2577616" y="2931921"/>
            <a:ext cx="5268153" cy="1236058"/>
          </a:xfrm>
          <a:prstGeom prst="bentConnector4">
            <a:avLst>
              <a:gd name="adj1" fmla="val -4339"/>
              <a:gd name="adj2" fmla="val 812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8889" y="2159361"/>
            <a:ext cx="2746880" cy="1545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四角形: 角を丸くする 21"/>
          <p:cNvSpPr/>
          <p:nvPr/>
        </p:nvSpPr>
        <p:spPr>
          <a:xfrm>
            <a:off x="5211692" y="2466876"/>
            <a:ext cx="2300358" cy="161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1793" y="4168111"/>
            <a:ext cx="2736928" cy="15395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5" name="コネクタ: カギ線 74"/>
          <p:cNvCxnSpPr>
            <a:stCxn id="45" idx="2"/>
            <a:endCxn id="8" idx="1"/>
          </p:cNvCxnSpPr>
          <p:nvPr/>
        </p:nvCxnSpPr>
        <p:spPr>
          <a:xfrm rot="5400000" flipH="1">
            <a:off x="204215" y="3343528"/>
            <a:ext cx="2789052" cy="1957751"/>
          </a:xfrm>
          <a:prstGeom prst="bentConnector4">
            <a:avLst>
              <a:gd name="adj1" fmla="val -8196"/>
              <a:gd name="adj2" fmla="val 111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254243" y="5948229"/>
            <a:ext cx="2749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[Return]</a:t>
            </a:r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回タップして</a:t>
            </a:r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画面にもどる</a:t>
            </a:r>
            <a:endParaRPr lang="en-US" altLang="ja-JP" sz="110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3FF25C3E-6B1D-428C-AA01-342377E4AD45}"/>
              </a:ext>
            </a:extLst>
          </p:cNvPr>
          <p:cNvSpPr/>
          <p:nvPr/>
        </p:nvSpPr>
        <p:spPr>
          <a:xfrm>
            <a:off x="1379111" y="3422391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endParaRPr lang="ja-JP" altLang="en-US" sz="1200" dirty="0"/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xmlns="" id="{01DB3D9A-0D20-40C2-81B5-22EC8274EF30}"/>
              </a:ext>
            </a:extLst>
          </p:cNvPr>
          <p:cNvSpPr txBox="1"/>
          <p:nvPr/>
        </p:nvSpPr>
        <p:spPr>
          <a:xfrm>
            <a:off x="549427" y="717776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2-2. 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Mode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切り替え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0772" y="4167979"/>
            <a:ext cx="2753688" cy="15489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1" name="コネクタ: カギ線 50"/>
          <p:cNvCxnSpPr>
            <a:stCxn id="24" idx="3"/>
            <a:endCxn id="27" idx="0"/>
          </p:cNvCxnSpPr>
          <p:nvPr/>
        </p:nvCxnSpPr>
        <p:spPr>
          <a:xfrm flipH="1">
            <a:off x="6210257" y="2931921"/>
            <a:ext cx="1635512" cy="1236190"/>
          </a:xfrm>
          <a:prstGeom prst="bentConnector4">
            <a:avLst>
              <a:gd name="adj1" fmla="val -13977"/>
              <a:gd name="adj2" fmla="val 812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/>
          <p:cNvSpPr/>
          <p:nvPr/>
        </p:nvSpPr>
        <p:spPr>
          <a:xfrm>
            <a:off x="3435491" y="4176683"/>
            <a:ext cx="506770" cy="1612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7667" y="4861344"/>
            <a:ext cx="889091" cy="37138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図 67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3963" y="4856669"/>
            <a:ext cx="954505" cy="38073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Rectangular Callout 50"/>
          <p:cNvSpPr/>
          <p:nvPr/>
        </p:nvSpPr>
        <p:spPr>
          <a:xfrm>
            <a:off x="3017244" y="5480628"/>
            <a:ext cx="1974107" cy="519548"/>
          </a:xfrm>
          <a:prstGeom prst="wedgeRectCallout">
            <a:avLst>
              <a:gd name="adj1" fmla="val -33922"/>
              <a:gd name="adj2" fmla="val -100370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“ADB Mode”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になっている事を確認して下さい。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TextBox 42"/>
          <p:cNvSpPr txBox="1"/>
          <p:nvPr/>
        </p:nvSpPr>
        <p:spPr>
          <a:xfrm>
            <a:off x="6673963" y="5783102"/>
            <a:ext cx="214698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“Normal”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の場合は次ページの手順で切替えて下さい。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3" name="直線矢印コネクタ 72"/>
          <p:cNvCxnSpPr>
            <a:stCxn id="27" idx="2"/>
            <a:endCxn id="72" idx="1"/>
          </p:cNvCxnSpPr>
          <p:nvPr/>
        </p:nvCxnSpPr>
        <p:spPr>
          <a:xfrm>
            <a:off x="6210257" y="5707632"/>
            <a:ext cx="463706" cy="306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48"/>
          <p:cNvCxnSpPr>
            <a:cxnSpLocks/>
            <a:stCxn id="66" idx="1"/>
          </p:cNvCxnSpPr>
          <p:nvPr/>
        </p:nvCxnSpPr>
        <p:spPr>
          <a:xfrm flipH="1" flipV="1">
            <a:off x="2861061" y="4628645"/>
            <a:ext cx="266606" cy="418392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48"/>
          <p:cNvCxnSpPr>
            <a:cxnSpLocks/>
            <a:stCxn id="68" idx="1"/>
          </p:cNvCxnSpPr>
          <p:nvPr/>
        </p:nvCxnSpPr>
        <p:spPr>
          <a:xfrm flipH="1" flipV="1">
            <a:off x="6432884" y="4625837"/>
            <a:ext cx="241079" cy="42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>
            <a:extLst/>
          </p:cNvPr>
          <p:cNvSpPr/>
          <p:nvPr/>
        </p:nvSpPr>
        <p:spPr>
          <a:xfrm>
            <a:off x="1506580" y="3663267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848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STEP2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デバッグ有効化）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Picture 3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4349" y="4002429"/>
            <a:ext cx="2746880" cy="154512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371168" y="2076694"/>
            <a:ext cx="1058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[ADB Mode]</a:t>
            </a:r>
          </a:p>
          <a:p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をタップ</a:t>
            </a:r>
            <a:endParaRPr lang="en-US" altLang="ja-JP" sz="110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578" y="1757389"/>
            <a:ext cx="2738835" cy="15405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6380" y="1751503"/>
            <a:ext cx="2714788" cy="1527068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7873" y="3996823"/>
            <a:ext cx="2738833" cy="1540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四角形: 角を丸くする 33"/>
          <p:cNvSpPr/>
          <p:nvPr/>
        </p:nvSpPr>
        <p:spPr>
          <a:xfrm>
            <a:off x="1931974" y="2040476"/>
            <a:ext cx="1115483" cy="207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/>
          <p:cNvSpPr/>
          <p:nvPr/>
        </p:nvSpPr>
        <p:spPr>
          <a:xfrm>
            <a:off x="6374032" y="2195298"/>
            <a:ext cx="867781" cy="207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/>
          <p:cNvCxnSpPr>
            <a:stCxn id="27" idx="3"/>
            <a:endCxn id="31" idx="1"/>
          </p:cNvCxnSpPr>
          <p:nvPr/>
        </p:nvCxnSpPr>
        <p:spPr>
          <a:xfrm flipV="1">
            <a:off x="3309413" y="2515037"/>
            <a:ext cx="1346967" cy="12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3274939" y="2096799"/>
            <a:ext cx="8317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[Normal]</a:t>
            </a:r>
          </a:p>
          <a:p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をタップ</a:t>
            </a:r>
            <a:endParaRPr lang="en-US" altLang="ja-JP" sz="110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75" name="コネクタ: カギ線 74"/>
          <p:cNvCxnSpPr>
            <a:stCxn id="31" idx="3"/>
            <a:endCxn id="33" idx="1"/>
          </p:cNvCxnSpPr>
          <p:nvPr/>
        </p:nvCxnSpPr>
        <p:spPr>
          <a:xfrm flipH="1">
            <a:off x="1367873" y="2515037"/>
            <a:ext cx="6003295" cy="2252083"/>
          </a:xfrm>
          <a:prstGeom prst="bentConnector5">
            <a:avLst>
              <a:gd name="adj1" fmla="val -3808"/>
              <a:gd name="adj2" fmla="val 49850"/>
              <a:gd name="adj3" fmla="val 1038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4090664" y="4326080"/>
            <a:ext cx="9385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[Return]</a:t>
            </a:r>
          </a:p>
          <a:p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1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回タップ</a:t>
            </a:r>
            <a:endParaRPr lang="en-US" altLang="ja-JP" sz="1100" dirty="0">
              <a:solidFill>
                <a:srgbClr val="333333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xmlns="" id="{01DB3D9A-0D20-40C2-81B5-22EC8274EF30}"/>
              </a:ext>
            </a:extLst>
          </p:cNvPr>
          <p:cNvSpPr txBox="1"/>
          <p:nvPr/>
        </p:nvSpPr>
        <p:spPr>
          <a:xfrm>
            <a:off x="549427" y="717776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2-2. ADB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Mode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切り替え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2" name="四角形: 角を丸くする 41"/>
          <p:cNvSpPr/>
          <p:nvPr/>
        </p:nvSpPr>
        <p:spPr>
          <a:xfrm>
            <a:off x="3575235" y="3977411"/>
            <a:ext cx="531472" cy="2074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>
            <a:stCxn id="33" idx="3"/>
            <a:endCxn id="8" idx="1"/>
          </p:cNvCxnSpPr>
          <p:nvPr/>
        </p:nvCxnSpPr>
        <p:spPr>
          <a:xfrm>
            <a:off x="4106706" y="4767120"/>
            <a:ext cx="1297643" cy="7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正方形/長方形 51">
            <a:extLst/>
          </p:cNvPr>
          <p:cNvSpPr/>
          <p:nvPr/>
        </p:nvSpPr>
        <p:spPr>
          <a:xfrm>
            <a:off x="6311154" y="5547549"/>
            <a:ext cx="933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Home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endParaRPr lang="ja-JP" altLang="en-US" sz="1200" dirty="0"/>
          </a:p>
        </p:txBody>
      </p:sp>
      <p:sp>
        <p:nvSpPr>
          <p:cNvPr id="53" name="Rectangular Callout 50"/>
          <p:cNvSpPr/>
          <p:nvPr/>
        </p:nvSpPr>
        <p:spPr>
          <a:xfrm>
            <a:off x="1451541" y="5238950"/>
            <a:ext cx="1823398" cy="425686"/>
          </a:xfrm>
          <a:prstGeom prst="wedgeRectCallout">
            <a:avLst>
              <a:gd name="adj1" fmla="val 37006"/>
              <a:gd name="adj2" fmla="val -230299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“ADB Mode”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になっている事を確認して下さい。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TextBox 11"/>
          <p:cNvSpPr txBox="1"/>
          <p:nvPr/>
        </p:nvSpPr>
        <p:spPr>
          <a:xfrm>
            <a:off x="426380" y="1256858"/>
            <a:ext cx="8525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”User USB 1”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の設定が、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“Normal”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の場合は、下記手順に沿って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”ADB Mode”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へ切替えて下さい。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149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STEP3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接続確認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3-1. USB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ドライバへデバイスを追加する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506951" y="1290704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Android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SDK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ドライバファイルへ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のデバイス情報を追加します。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506951" y="2920118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[Google.NTx86]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[Google.NTamd64]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のセクションに下記のように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のデバイス情報を追記して下さい。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829A30F6-57EF-4B18-B7ED-31F9C5077BE1}"/>
              </a:ext>
            </a:extLst>
          </p:cNvPr>
          <p:cNvSpPr/>
          <p:nvPr/>
        </p:nvSpPr>
        <p:spPr>
          <a:xfrm>
            <a:off x="828434" y="2095249"/>
            <a:ext cx="7851091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C:\ユーザー\</a:t>
            </a:r>
            <a:r>
              <a:rPr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USER_NAME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\AppData\Local\Android\Sdk\extras\google\usb_driver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android_winusb.inf</a:t>
            </a:r>
          </a:p>
          <a:p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※USER_NAME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Windows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にログインしているユーザー名に置き換えて下さい。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435108-62A7-43D0-B795-91B59604CFC8}"/>
              </a:ext>
            </a:extLst>
          </p:cNvPr>
          <p:cNvSpPr txBox="1"/>
          <p:nvPr/>
        </p:nvSpPr>
        <p:spPr>
          <a:xfrm>
            <a:off x="506951" y="1680754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下記のファイルをテキストエディタで開いて下さい。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E9826499-0583-40BE-BC8E-64D728C40D2B}"/>
              </a:ext>
            </a:extLst>
          </p:cNvPr>
          <p:cNvSpPr/>
          <p:nvPr/>
        </p:nvSpPr>
        <p:spPr>
          <a:xfrm>
            <a:off x="742813" y="3572855"/>
            <a:ext cx="7936712" cy="24929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  <a:latin typeface="Consolas" panose="020B0609020204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[Google.NTx86]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Consolas" panose="020B0609020204030204" pitchFamily="49" charset="0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chemeClr val="bg1"/>
                </a:solidFill>
                <a:latin typeface="Consolas" panose="020B0609020204030204" pitchFamily="49" charset="0"/>
                <a:ea typeface="Meiryo UI" panose="020B0604030504040204" pitchFamily="50" charset="-128"/>
              </a:rPr>
              <a:t>   ・・・</a:t>
            </a:r>
            <a:endParaRPr lang="en-US" altLang="ja-JP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  <a:t>;PANASONIC MY18DA</a:t>
            </a:r>
            <a:b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</a:br>
            <a:r>
              <a:rPr lang="en-US" altLang="ja-JP" sz="1200" dirty="0" err="1">
                <a:solidFill>
                  <a:srgbClr val="FF99FF"/>
                </a:solidFill>
                <a:latin typeface="Consolas" panose="020B0609020204030204" pitchFamily="49" charset="0"/>
              </a:rPr>
              <a:t>SingleBootLoaderInterface</a:t>
            </a:r>
            <a: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  <a:t> = </a:t>
            </a:r>
            <a:r>
              <a:rPr lang="en-US" altLang="ja-JP" sz="1200" dirty="0" err="1">
                <a:solidFill>
                  <a:srgbClr val="FF99FF"/>
                </a:solidFill>
                <a:latin typeface="Consolas" panose="020B0609020204030204" pitchFamily="49" charset="0"/>
              </a:rPr>
              <a:t>USB_Install</a:t>
            </a:r>
            <a: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  <a:t>, USB\VID_05C6&amp;PID_9031</a:t>
            </a:r>
            <a:b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</a:br>
            <a:r>
              <a:rPr lang="en-US" altLang="ja-JP" sz="1200" dirty="0" err="1">
                <a:solidFill>
                  <a:srgbClr val="FF99FF"/>
                </a:solidFill>
                <a:latin typeface="Consolas" panose="020B0609020204030204" pitchFamily="49" charset="0"/>
              </a:rPr>
              <a:t>CompositeAdbInterface</a:t>
            </a:r>
            <a: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  <a:t> = </a:t>
            </a:r>
            <a:r>
              <a:rPr lang="en-US" altLang="ja-JP" sz="1200" dirty="0" err="1">
                <a:solidFill>
                  <a:srgbClr val="FF99FF"/>
                </a:solidFill>
                <a:latin typeface="Consolas" panose="020B0609020204030204" pitchFamily="49" charset="0"/>
              </a:rPr>
              <a:t>USB_Install</a:t>
            </a:r>
            <a: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  <a:t>, USB\VID_05C6&amp;PID_9031&amp;MI_02</a:t>
            </a:r>
          </a:p>
          <a:p>
            <a:endParaRPr lang="en-US" altLang="ja-JP" sz="1200" dirty="0">
              <a:solidFill>
                <a:schemeClr val="bg1"/>
              </a:solidFill>
              <a:latin typeface="Consolas" panose="020B0609020204030204" pitchFamily="49" charset="0"/>
              <a:ea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Consolas" panose="020B0609020204030204" pitchFamily="49" charset="0"/>
                <a:ea typeface="Meiryo UI" panose="020B0604030504040204" pitchFamily="50" charset="-128"/>
                <a:cs typeface="Meiryo UI" panose="020B0604030504040204" pitchFamily="50" charset="-128"/>
              </a:rPr>
              <a:t>[Google.NTamd64]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Consolas" panose="020B0609020204030204" pitchFamily="49" charset="0"/>
                <a:ea typeface="Meiryo UI" panose="020B0604030504040204" pitchFamily="50" charset="-128"/>
              </a:rPr>
              <a:t>    </a:t>
            </a:r>
            <a:r>
              <a:rPr lang="ja-JP" altLang="en-US" sz="1200" dirty="0">
                <a:solidFill>
                  <a:schemeClr val="bg1"/>
                </a:solidFill>
                <a:latin typeface="Consolas" panose="020B0609020204030204" pitchFamily="49" charset="0"/>
                <a:ea typeface="Meiryo UI" panose="020B0604030504040204" pitchFamily="50" charset="-128"/>
              </a:rPr>
              <a:t>・・・</a:t>
            </a:r>
            <a:endParaRPr lang="en-US" altLang="ja-JP" sz="1200" dirty="0">
              <a:solidFill>
                <a:schemeClr val="bg1"/>
              </a:solidFill>
              <a:latin typeface="Consolas" panose="020B0609020204030204" pitchFamily="49" charset="0"/>
              <a:ea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  <a:t>;PANASONIC MY18DA</a:t>
            </a:r>
            <a:b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</a:br>
            <a:r>
              <a:rPr lang="en-US" altLang="ja-JP" sz="1200" dirty="0" err="1">
                <a:solidFill>
                  <a:srgbClr val="FF99FF"/>
                </a:solidFill>
                <a:latin typeface="Consolas" panose="020B0609020204030204" pitchFamily="49" charset="0"/>
              </a:rPr>
              <a:t>SingleBootLoaderInterface</a:t>
            </a:r>
            <a: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  <a:t> = </a:t>
            </a:r>
            <a:r>
              <a:rPr lang="en-US" altLang="ja-JP" sz="1200" dirty="0" err="1">
                <a:solidFill>
                  <a:srgbClr val="FF99FF"/>
                </a:solidFill>
                <a:latin typeface="Consolas" panose="020B0609020204030204" pitchFamily="49" charset="0"/>
              </a:rPr>
              <a:t>USB_Install</a:t>
            </a:r>
            <a: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  <a:t>, USB\VID_05C6&amp;PID_9031</a:t>
            </a:r>
            <a:b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</a:br>
            <a:r>
              <a:rPr lang="en-US" altLang="ja-JP" sz="1200" dirty="0" err="1">
                <a:solidFill>
                  <a:srgbClr val="FF99FF"/>
                </a:solidFill>
                <a:latin typeface="Consolas" panose="020B0609020204030204" pitchFamily="49" charset="0"/>
              </a:rPr>
              <a:t>CompositeAdbInterface</a:t>
            </a:r>
            <a: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  <a:t> = </a:t>
            </a:r>
            <a:r>
              <a:rPr lang="en-US" altLang="ja-JP" sz="1200" dirty="0" err="1">
                <a:solidFill>
                  <a:srgbClr val="FF99FF"/>
                </a:solidFill>
                <a:latin typeface="Consolas" panose="020B0609020204030204" pitchFamily="49" charset="0"/>
              </a:rPr>
              <a:t>USB_Install</a:t>
            </a:r>
            <a:r>
              <a:rPr lang="en-US" altLang="ja-JP" sz="1200" dirty="0">
                <a:solidFill>
                  <a:srgbClr val="FF99FF"/>
                </a:solidFill>
                <a:latin typeface="Consolas" panose="020B0609020204030204" pitchFamily="49" charset="0"/>
              </a:rPr>
              <a:t>, USB\VID_05C6&amp;PID_9031&amp;MI_02</a:t>
            </a:r>
          </a:p>
          <a:p>
            <a:endParaRPr lang="en-US" altLang="ja-JP" sz="1200" dirty="0">
              <a:solidFill>
                <a:schemeClr val="bg1"/>
              </a:solidFill>
              <a:latin typeface="Consolas" panose="020B0609020204030204" pitchFamily="49" charset="0"/>
              <a:ea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Consolas" panose="020B0609020204030204" pitchFamily="49" charset="0"/>
                <a:ea typeface="Meiryo UI" panose="020B0604030504040204" pitchFamily="50" charset="-128"/>
              </a:rPr>
              <a:t>[</a:t>
            </a:r>
            <a:r>
              <a:rPr lang="en-US" altLang="ja-JP" sz="1200" dirty="0" err="1">
                <a:solidFill>
                  <a:schemeClr val="bg1"/>
                </a:solidFill>
                <a:latin typeface="Consolas" panose="020B0609020204030204" pitchFamily="49" charset="0"/>
                <a:ea typeface="Meiryo UI" panose="020B0604030504040204" pitchFamily="50" charset="-128"/>
              </a:rPr>
              <a:t>USB_Install</a:t>
            </a:r>
            <a:r>
              <a:rPr lang="en-US" altLang="ja-JP" sz="1200" dirty="0">
                <a:solidFill>
                  <a:schemeClr val="bg1"/>
                </a:solidFill>
                <a:latin typeface="Consolas" panose="020B0609020204030204" pitchFamily="49" charset="0"/>
                <a:ea typeface="Meiryo UI" panose="020B0604030504040204" pitchFamily="50" charset="-128"/>
              </a:rPr>
              <a:t>]</a:t>
            </a:r>
            <a:endParaRPr lang="ja-JP" altLang="en-US" sz="1200" dirty="0">
              <a:solidFill>
                <a:schemeClr val="bg1"/>
              </a:solidFill>
              <a:latin typeface="Consolas" panose="020B0609020204030204" pitchFamily="49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2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STEP3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接続確認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3-2. TVAA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接続する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506951" y="1290704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TVAA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端子（茶色）と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ケーブルで接続して下さい。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506951" y="3401578"/>
            <a:ext cx="81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Windows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によるドライバの検索が始まりますので、終了するまでお待ちください。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506951" y="3790466"/>
            <a:ext cx="8130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ドライバーソフトウェアが失敗したメッセージが表示されますが、期待通りの結果です。次の手順で必要なドライバがインストールされているか確認して下さい。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222" y="4427270"/>
            <a:ext cx="2219084" cy="178058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xmlns="" id="{0E7DB4F2-6E48-4E3D-8625-587492153BA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2327" y="1660182"/>
            <a:ext cx="3310071" cy="1640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ular Callout 32">
            <a:extLst>
              <a:ext uri="{FF2B5EF4-FFF2-40B4-BE49-F238E27FC236}">
                <a16:creationId xmlns:a16="http://schemas.microsoft.com/office/drawing/2014/main" xmlns="" id="{AACA4642-72D2-4B4F-82B0-2BD251CD609A}"/>
              </a:ext>
            </a:extLst>
          </p:cNvPr>
          <p:cNvSpPr/>
          <p:nvPr/>
        </p:nvSpPr>
        <p:spPr>
          <a:xfrm>
            <a:off x="3668997" y="4517546"/>
            <a:ext cx="3386001" cy="800015"/>
          </a:xfrm>
          <a:prstGeom prst="wedgeRectCallout">
            <a:avLst>
              <a:gd name="adj1" fmla="val -68726"/>
              <a:gd name="adj2" fmla="val 33472"/>
            </a:avLst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アプリ開発に必要ないデバイスも検出されるため、「ドライバーが見つかりません。」のメッセージが表示されますが、問題ありません。</a:t>
            </a:r>
          </a:p>
        </p:txBody>
      </p:sp>
    </p:spTree>
    <p:extLst>
      <p:ext uri="{BB962C8B-B14F-4D97-AF65-F5344CB8AC3E}">
        <p14:creationId xmlns:p14="http://schemas.microsoft.com/office/powerpoint/2010/main" val="404031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"/>
          <p:cNvSpPr>
            <a:spLocks noGrp="1"/>
          </p:cNvSpPr>
          <p:nvPr>
            <p:ph type="title" idx="4294967295"/>
          </p:nvPr>
        </p:nvSpPr>
        <p:spPr>
          <a:xfrm>
            <a:off x="0" y="7963"/>
            <a:ext cx="9144000" cy="708025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STEP3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ADB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接続確認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549427" y="715988"/>
            <a:ext cx="813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3-2. TVAA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USB</a:t>
            </a:r>
            <a:r>
              <a:rPr lang="ja-JP" altLang="en-US" sz="28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接続する</a:t>
            </a:r>
            <a:endParaRPr lang="en-US" altLang="ja-JP" sz="2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BE68DA96-DBC1-45B9-9AF8-66CAB051D4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793" y="2301607"/>
            <a:ext cx="4195283" cy="3055432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xmlns="" id="{25AB1511-0CF2-4488-A658-40396DAFC521}"/>
              </a:ext>
            </a:extLst>
          </p:cNvPr>
          <p:cNvSpPr/>
          <p:nvPr/>
        </p:nvSpPr>
        <p:spPr>
          <a:xfrm>
            <a:off x="1088492" y="2924474"/>
            <a:ext cx="1805780" cy="372400"/>
          </a:xfrm>
          <a:prstGeom prst="roundRect">
            <a:avLst>
              <a:gd name="adj" fmla="val 6723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69304349-AC81-47C7-A84E-5FEF438277C3}"/>
              </a:ext>
            </a:extLst>
          </p:cNvPr>
          <p:cNvSpPr txBox="1"/>
          <p:nvPr/>
        </p:nvSpPr>
        <p:spPr>
          <a:xfrm>
            <a:off x="506951" y="1287714"/>
            <a:ext cx="8130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 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コントロールパネル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システムとセキュリティ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→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デバイスマネージャー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を開いて下さい。以下のように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”Android Composite ADB Interface”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がリストに表示されていれば必要なドライバインストールが完了しています。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55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SDC_PANASONIC_AUTOMOTIVE_ELEMENT_16_9_v1.0">
  <a:themeElements>
    <a:clrScheme name="Panasonic2015_Automotive">
      <a:dk1>
        <a:srgbClr val="333333"/>
      </a:dk1>
      <a:lt1>
        <a:sysClr val="window" lastClr="FFFFFF"/>
      </a:lt1>
      <a:dk2>
        <a:srgbClr val="0041C0"/>
      </a:dk2>
      <a:lt2>
        <a:srgbClr val="80A23D"/>
      </a:lt2>
      <a:accent1>
        <a:srgbClr val="00AA80"/>
      </a:accent1>
      <a:accent2>
        <a:srgbClr val="D30621"/>
      </a:accent2>
      <a:accent3>
        <a:srgbClr val="F6A900"/>
      </a:accent3>
      <a:accent4>
        <a:srgbClr val="006AB0"/>
      </a:accent4>
      <a:accent5>
        <a:srgbClr val="00773F"/>
      </a:accent5>
      <a:accent6>
        <a:srgbClr val="949494"/>
      </a:accent6>
      <a:hlink>
        <a:srgbClr val="78C47F"/>
      </a:hlink>
      <a:folHlink>
        <a:srgbClr val="9AB058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SDC_PANASONIC_AUTOMOTIVE_ELEMENT_16_9_v1.0">
  <a:themeElements>
    <a:clrScheme name="Panasonic2015_Automotive">
      <a:dk1>
        <a:srgbClr val="333333"/>
      </a:dk1>
      <a:lt1>
        <a:sysClr val="window" lastClr="FFFFFF"/>
      </a:lt1>
      <a:dk2>
        <a:srgbClr val="0041C0"/>
      </a:dk2>
      <a:lt2>
        <a:srgbClr val="80A23D"/>
      </a:lt2>
      <a:accent1>
        <a:srgbClr val="00AA80"/>
      </a:accent1>
      <a:accent2>
        <a:srgbClr val="D30621"/>
      </a:accent2>
      <a:accent3>
        <a:srgbClr val="F6A900"/>
      </a:accent3>
      <a:accent4>
        <a:srgbClr val="006AB0"/>
      </a:accent4>
      <a:accent5>
        <a:srgbClr val="00773F"/>
      </a:accent5>
      <a:accent6>
        <a:srgbClr val="949494"/>
      </a:accent6>
      <a:hlink>
        <a:srgbClr val="78C47F"/>
      </a:hlink>
      <a:folHlink>
        <a:srgbClr val="9AB058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58718</TotalTime>
  <Words>1763</Words>
  <Application>Microsoft Office PowerPoint</Application>
  <PresentationFormat>画面に合わせる (4:3)</PresentationFormat>
  <Paragraphs>194</Paragraphs>
  <Slides>20</Slides>
  <Notes>19</Notes>
  <HiddenSlides>5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20</vt:i4>
      </vt:variant>
    </vt:vector>
  </HeadingPairs>
  <TitlesOfParts>
    <vt:vector size="23" baseType="lpstr">
      <vt:lpstr>OSDC_PANASONIC_AUTOMOTIVE_ELEMENT_16_9_v1.0</vt:lpstr>
      <vt:lpstr>1_OSDC_PANASONIC_AUTOMOTIVE_ELEMENT_16_9_v1.0</vt:lpstr>
      <vt:lpstr>ホワイト</vt:lpstr>
      <vt:lpstr>TVAA 3rdPartyアプリ導入手順書</vt:lpstr>
      <vt:lpstr>■もくじ</vt:lpstr>
      <vt:lpstr>■STEP1：作業用PCのセットアップ</vt:lpstr>
      <vt:lpstr>■STEP2：TVAAの設定（USBデバッグ有効化）</vt:lpstr>
      <vt:lpstr>■STEP2：TVAAの設定（USBデバッグ有効化）</vt:lpstr>
      <vt:lpstr>■STEP2：TVAAの設定（USBデバッグ有効化）</vt:lpstr>
      <vt:lpstr>■ STEP3：ADB接続確認</vt:lpstr>
      <vt:lpstr>■ STEP3：ADB接続確認</vt:lpstr>
      <vt:lpstr>■ STEP3：ADB接続確認</vt:lpstr>
      <vt:lpstr>■ STEP3：ADB接続確認</vt:lpstr>
      <vt:lpstr>■STEP3：ADB接続確認</vt:lpstr>
      <vt:lpstr>■STEP4：Android Studioによるインストール</vt:lpstr>
      <vt:lpstr>■ STEP4：Android Studioによるインストール</vt:lpstr>
      <vt:lpstr>■ STEP4：Android Studioによるインストール</vt:lpstr>
      <vt:lpstr>■STEP5：コマンドラインによるAPKファイルインストール</vt:lpstr>
      <vt:lpstr> </vt:lpstr>
      <vt:lpstr>【参考】Android Studioのインストール</vt:lpstr>
      <vt:lpstr>【参考】Android SDKのインストール</vt:lpstr>
      <vt:lpstr>【参考】Android SDKのインストール</vt:lpstr>
      <vt:lpstr>【参考】SDK toolの環境変数設定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TOMITA RYUJI</dc:creator>
  <cp:lastModifiedBy>hsaijo</cp:lastModifiedBy>
  <cp:revision>2236</cp:revision>
  <cp:lastPrinted>2017-08-14T15:32:49Z</cp:lastPrinted>
  <dcterms:created xsi:type="dcterms:W3CDTF">2015-03-10T07:51:14Z</dcterms:created>
  <dcterms:modified xsi:type="dcterms:W3CDTF">2017-12-22T08:32:02Z</dcterms:modified>
</cp:coreProperties>
</file>