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59" r:id="rId5"/>
    <p:sldId id="258" r:id="rId6"/>
    <p:sldId id="260" r:id="rId7"/>
    <p:sldId id="267" r:id="rId8"/>
    <p:sldId id="264" r:id="rId9"/>
    <p:sldId id="265" r:id="rId10"/>
    <p:sldId id="266" r:id="rId11"/>
    <p:sldId id="263" r:id="rId12"/>
    <p:sldId id="262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3"/>
    <p:restoredTop sz="93642"/>
  </p:normalViewPr>
  <p:slideViewPr>
    <p:cSldViewPr snapToGrid="0" snapToObjects="1">
      <p:cViewPr>
        <p:scale>
          <a:sx n="127" d="100"/>
          <a:sy n="127" d="100"/>
        </p:scale>
        <p:origin x="872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40EDE-75A9-944A-BB84-896FD8699FAC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729C2-459C-FC48-9B06-CA902F9F7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4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29C2-459C-FC48-9B06-CA902F9F70E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94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47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5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02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8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06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22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07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90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13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50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B231-7E98-6A45-BF1D-58ABC798D5D6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72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AI EXPO</a:t>
            </a:r>
            <a:r>
              <a:rPr lang="ja-JP" altLang="en-US" dirty="0" smtClean="0"/>
              <a:t>用ロボアプリ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NAO/Pepper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58339" y="45461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r003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52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7733" y="1580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ループアプリフロー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29891" y="712042"/>
            <a:ext cx="1410964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AR</a:t>
            </a:r>
            <a:r>
              <a:rPr kumimoji="1" lang="ja-JP" altLang="en-US" dirty="0" smtClean="0"/>
              <a:t>匠アプリ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30932" y="4369079"/>
            <a:ext cx="55816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iOS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1478" y="712041"/>
            <a:ext cx="1338828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画像振分</a:t>
            </a:r>
            <a:r>
              <a:rPr lang="en-US" altLang="ja-JP" dirty="0" smtClean="0"/>
              <a:t>AI</a:t>
            </a:r>
            <a:br>
              <a:rPr lang="en-US" altLang="ja-JP" dirty="0" smtClean="0"/>
            </a:br>
            <a:r>
              <a:rPr lang="ja-JP" altLang="en-US" dirty="0" smtClean="0"/>
              <a:t>アプリ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554855" y="2619301"/>
            <a:ext cx="1338828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アプリ終了</a:t>
            </a:r>
            <a:endParaRPr kumimoji="1" lang="ja-JP" altLang="en-US" dirty="0"/>
          </a:p>
        </p:txBody>
      </p:sp>
      <p:cxnSp>
        <p:nvCxnSpPr>
          <p:cNvPr id="9" name="カギ線コネクタ 8"/>
          <p:cNvCxnSpPr>
            <a:stCxn id="5" idx="0"/>
            <a:endCxn id="4" idx="1"/>
          </p:cNvCxnSpPr>
          <p:nvPr/>
        </p:nvCxnSpPr>
        <p:spPr>
          <a:xfrm rot="5400000" flipH="1" flipV="1">
            <a:off x="203018" y="2242206"/>
            <a:ext cx="3333871" cy="9198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/>
          <p:cNvCxnSpPr>
            <a:stCxn id="5" idx="3"/>
            <a:endCxn id="7" idx="2"/>
          </p:cNvCxnSpPr>
          <p:nvPr/>
        </p:nvCxnSpPr>
        <p:spPr>
          <a:xfrm flipV="1">
            <a:off x="1689098" y="3265632"/>
            <a:ext cx="8535171" cy="1288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3"/>
            <a:endCxn id="6" idx="1"/>
          </p:cNvCxnSpPr>
          <p:nvPr/>
        </p:nvCxnSpPr>
        <p:spPr>
          <a:xfrm flipV="1">
            <a:off x="3740855" y="1035207"/>
            <a:ext cx="660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-20103" y="359278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ループ</a:t>
            </a:r>
            <a:r>
              <a:rPr kumimoji="1" lang="ja-JP" altLang="en-US" smtClean="0"/>
              <a:t>ボタン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押下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981114" y="4738411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アプリ</a:t>
            </a:r>
            <a:r>
              <a:rPr kumimoji="1" lang="en-US" altLang="ja-JP" dirty="0" smtClean="0"/>
              <a:t>STOP</a:t>
            </a:r>
            <a:br>
              <a:rPr kumimoji="1" lang="en-US" altLang="ja-JP" dirty="0" smtClean="0"/>
            </a:br>
            <a:r>
              <a:rPr kumimoji="1" lang="ja-JP" altLang="en-US" dirty="0" smtClean="0"/>
              <a:t>ボタン押下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400929" y="712041"/>
            <a:ext cx="1338828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離職防止</a:t>
            </a:r>
            <a:r>
              <a:rPr lang="en-US" altLang="ja-JP" dirty="0" smtClean="0"/>
              <a:t>AI</a:t>
            </a:r>
            <a:br>
              <a:rPr lang="en-US" altLang="ja-JP" dirty="0" smtClean="0"/>
            </a:br>
            <a:endParaRPr kumimoji="1" lang="ja-JP" altLang="en-US" dirty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5740306" y="1035207"/>
            <a:ext cx="660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8400380" y="712041"/>
            <a:ext cx="1107996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会社概要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7739757" y="1035207"/>
            <a:ext cx="660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26" idx="2"/>
            <a:endCxn id="4" idx="2"/>
          </p:cNvCxnSpPr>
          <p:nvPr/>
        </p:nvCxnSpPr>
        <p:spPr>
          <a:xfrm rot="5400000">
            <a:off x="5994876" y="-1601130"/>
            <a:ext cx="1" cy="5919005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5735120" y="17277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ループ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23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3976778" y="717590"/>
            <a:ext cx="3942271" cy="6107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4339087" y="1131658"/>
            <a:ext cx="3226279" cy="45806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75059" y="1270120"/>
            <a:ext cx="17732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mtClean="0"/>
              <a:t>172.16.109.172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33668" y="1270120"/>
            <a:ext cx="6463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mtClean="0"/>
              <a:t>接続</a:t>
            </a:r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496789" y="2053376"/>
            <a:ext cx="1335708" cy="68202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会社概要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6005718" y="2052574"/>
            <a:ext cx="1335708" cy="68202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離職防止</a:t>
            </a:r>
            <a:r>
              <a:rPr kumimoji="1" lang="en-US" altLang="ja-JP" dirty="0" smtClean="0"/>
              <a:t>AI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6005718" y="2941361"/>
            <a:ext cx="1335708" cy="68202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画像振分</a:t>
            </a:r>
            <a:r>
              <a:rPr lang="en-US" altLang="ja-JP" dirty="0" smtClean="0"/>
              <a:t>AI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4496789" y="2958613"/>
            <a:ext cx="1335708" cy="68202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</a:t>
            </a:r>
            <a:r>
              <a:rPr kumimoji="1" lang="ja-JP" altLang="en-US" dirty="0" smtClean="0"/>
              <a:t>匠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4697938" y="5034231"/>
            <a:ext cx="2499949" cy="51758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トークストップ</a:t>
            </a:r>
            <a:endParaRPr kumimoji="1" lang="ja-JP" altLang="en-US" dirty="0"/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0" y="51204"/>
            <a:ext cx="10515600" cy="6629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 smtClean="0"/>
              <a:t>NAO</a:t>
            </a:r>
            <a:r>
              <a:rPr lang="ja-JP" altLang="en-US" sz="2800" dirty="0" smtClean="0"/>
              <a:t>用</a:t>
            </a:r>
            <a:r>
              <a:rPr lang="en-US" altLang="ja-JP" sz="2800" dirty="0" smtClean="0"/>
              <a:t>iOS</a:t>
            </a:r>
            <a:r>
              <a:rPr lang="ja-JP" altLang="en-US" sz="2800" dirty="0" smtClean="0"/>
              <a:t>アプリ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ワイヤー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ループ</a:t>
            </a:r>
            <a:r>
              <a:rPr lang="en-US" altLang="ja-JP" sz="2800" dirty="0" smtClean="0"/>
              <a:t>Ver</a:t>
            </a:r>
            <a:r>
              <a:rPr lang="en-US" altLang="ja-JP" sz="2800" dirty="0" smtClean="0"/>
              <a:t>.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4496789" y="3863850"/>
            <a:ext cx="1335708" cy="68202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ループ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6031077" y="3882876"/>
            <a:ext cx="1335708" cy="68202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アプリ</a:t>
            </a:r>
            <a:r>
              <a:rPr kumimoji="1" lang="en-US" altLang="ja-JP" dirty="0" smtClean="0"/>
              <a:t>STOP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9107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41545"/>
              </p:ext>
            </p:extLst>
          </p:nvPr>
        </p:nvGraphicFramePr>
        <p:xfrm>
          <a:off x="-1" y="1208556"/>
          <a:ext cx="12192000" cy="54402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0446"/>
                <a:gridCol w="2820838"/>
                <a:gridCol w="4563374"/>
                <a:gridCol w="1178942"/>
                <a:gridCol w="2438400"/>
              </a:tblGrid>
              <a:tr h="360151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大項目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中項目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小項目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人日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備考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Pepper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お仕事簡単生成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作成、ボタン配置、配信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0.25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Pepper</a:t>
                      </a:r>
                      <a:r>
                        <a:rPr kumimoji="1" lang="ja-JP" altLang="en-US" sz="1100" dirty="0" smtClean="0"/>
                        <a:t>アプリ開発</a:t>
                      </a:r>
                      <a:r>
                        <a:rPr kumimoji="1" lang="en-US" altLang="ja-JP" sz="1100" dirty="0" smtClean="0"/>
                        <a:t>(4</a:t>
                      </a:r>
                      <a:r>
                        <a:rPr kumimoji="1" lang="ja-JP" altLang="en-US" sz="1100" dirty="0" smtClean="0"/>
                        <a:t>つ全てで</a:t>
                      </a:r>
                      <a:r>
                        <a:rPr kumimoji="1" lang="en-US" altLang="ja-JP" sz="1100" dirty="0" smtClean="0"/>
                        <a:t>)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イントネーション調節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画面作成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0.25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機能開発</a:t>
                      </a:r>
                      <a:r>
                        <a:rPr kumimoji="1" lang="en-US" altLang="ja-JP" sz="1100" dirty="0" smtClean="0"/>
                        <a:t>(</a:t>
                      </a:r>
                      <a:r>
                        <a:rPr kumimoji="1" lang="ja-JP" altLang="en-US" sz="1100" dirty="0" smtClean="0"/>
                        <a:t>戻る、発話中止、アプリ終了など</a:t>
                      </a:r>
                      <a:r>
                        <a:rPr kumimoji="1" lang="en-US" altLang="ja-JP" sz="1100" dirty="0" smtClean="0"/>
                        <a:t>)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0.25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8333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100" dirty="0" smtClean="0"/>
                        <a:t>小計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1.25 </a:t>
                      </a:r>
                      <a:r>
                        <a:rPr kumimoji="1" lang="ja-JP" altLang="en-US" sz="1100" dirty="0" smtClean="0"/>
                        <a:t>人日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NAO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iOS</a:t>
                      </a:r>
                      <a:r>
                        <a:rPr kumimoji="1" lang="ja-JP" altLang="en-US" sz="1100" dirty="0" smtClean="0"/>
                        <a:t>アプリ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画面作成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r>
                        <a:rPr kumimoji="1" lang="ja-JP" altLang="en-US" sz="1100" dirty="0" smtClean="0"/>
                        <a:t>接続機能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アプリランチャー機能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0.25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発話中止機能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0.25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NAO</a:t>
                      </a:r>
                      <a:r>
                        <a:rPr kumimoji="1" lang="ja-JP" altLang="en-US" sz="1100" dirty="0" smtClean="0"/>
                        <a:t>アプリ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イントネーション調節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センサーによるアプリ起動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0.25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92151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100" dirty="0" smtClean="0"/>
                        <a:t>小計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2.75</a:t>
                      </a:r>
                      <a:r>
                        <a:rPr kumimoji="1" lang="ja-JP" altLang="en-US" sz="1100" dirty="0" smtClean="0"/>
                        <a:t>人日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100" smtClean="0"/>
                        <a:t>計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smtClean="0"/>
                        <a:t>4</a:t>
                      </a:r>
                      <a:r>
                        <a:rPr kumimoji="1" lang="ja-JP" altLang="en-US" sz="1100" smtClean="0"/>
                        <a:t>人日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388188" y="26741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smtClean="0"/>
              <a:t>工数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85347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838664" y="2602633"/>
            <a:ext cx="1607820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100" smtClean="0"/>
              <a:t/>
            </a:r>
            <a:br>
              <a:rPr kumimoji="1" lang="en-US" altLang="ja-JP" sz="1100" smtClean="0"/>
            </a:br>
            <a:r>
              <a:rPr kumimoji="1" lang="ja-JP" altLang="en-US" sz="1100" dirty="0" smtClean="0"/>
              <a:t>胸の電源ボタンを押す</a:t>
            </a:r>
            <a:endParaRPr kumimoji="1" lang="ja-JP" altLang="en-US" sz="11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511912" y="2583301"/>
            <a:ext cx="2376042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en-US" altLang="ja-JP" sz="1100" dirty="0" smtClean="0"/>
              <a:t>VR</a:t>
            </a:r>
            <a:r>
              <a:rPr lang="ja-JP" altLang="en-US" sz="1100" dirty="0" smtClean="0"/>
              <a:t>匠</a:t>
            </a:r>
            <a:r>
              <a:rPr lang="en-US" altLang="ja-JP" sz="1100" dirty="0" smtClean="0"/>
              <a:t>,</a:t>
            </a:r>
            <a:r>
              <a:rPr lang="ja-JP" altLang="en-US" sz="1100" dirty="0" smtClean="0"/>
              <a:t>離職防止</a:t>
            </a:r>
            <a:r>
              <a:rPr lang="en-US" altLang="ja-JP" sz="1100" dirty="0" err="1" smtClean="0"/>
              <a:t>AI,OSTech</a:t>
            </a:r>
            <a:r>
              <a:rPr lang="ja-JP" altLang="en-US" sz="1100" dirty="0" smtClean="0"/>
              <a:t>について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en-US" altLang="ja-JP" sz="1100" dirty="0"/>
              <a:t>4</a:t>
            </a:r>
            <a:r>
              <a:rPr lang="ja-JP" altLang="en-US" sz="1100" dirty="0" smtClean="0"/>
              <a:t>つのボタンを配置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en-US" altLang="ja-JP" sz="1100" dirty="0" smtClean="0"/>
              <a:t>30</a:t>
            </a:r>
            <a:r>
              <a:rPr lang="ja-JP" altLang="en-US" sz="1100" dirty="0" smtClean="0"/>
              <a:t>文字程度の言葉を発声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ja-JP" altLang="en-US" sz="1100" dirty="0" smtClean="0"/>
              <a:t>例</a:t>
            </a:r>
            <a:endParaRPr lang="en-US" altLang="ja-JP" sz="1100" dirty="0"/>
          </a:p>
          <a:p>
            <a:r>
              <a:rPr lang="ja-JP" altLang="en-US" sz="1100" dirty="0" smtClean="0"/>
              <a:t>「興味があるものを選んでね」</a:t>
            </a:r>
            <a:endParaRPr kumimoji="1" lang="ja-JP" altLang="en-US" sz="11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65782" y="3399611"/>
            <a:ext cx="296908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1.</a:t>
            </a:r>
            <a:r>
              <a:rPr lang="ja-JP" altLang="en-US" sz="1200" dirty="0" smtClean="0"/>
              <a:t>タブレットに画像と戻るボタンを出力 </a:t>
            </a:r>
          </a:p>
          <a:p>
            <a:r>
              <a:rPr lang="en-US" altLang="ja-JP" sz="1200" dirty="0" smtClean="0"/>
              <a:t>2.</a:t>
            </a:r>
            <a:r>
              <a:rPr lang="ja-JP" altLang="en-US" sz="1200" dirty="0" smtClean="0"/>
              <a:t>入力文言を発声 </a:t>
            </a:r>
          </a:p>
          <a:p>
            <a:r>
              <a:rPr lang="en-US" altLang="ja-JP" sz="1200" dirty="0" smtClean="0"/>
              <a:t>3.</a:t>
            </a:r>
            <a:r>
              <a:rPr lang="ja-JP" altLang="en-US" sz="1200" dirty="0" smtClean="0"/>
              <a:t>自動でアニメーションを行う 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72268" y="2107461"/>
            <a:ext cx="296908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1.</a:t>
            </a:r>
            <a:r>
              <a:rPr lang="ja-JP" altLang="en-US" sz="1200" dirty="0" smtClean="0"/>
              <a:t>タブレットに画像と戻るボタンを出力 </a:t>
            </a:r>
          </a:p>
          <a:p>
            <a:r>
              <a:rPr lang="en-US" altLang="ja-JP" sz="1200" dirty="0" smtClean="0"/>
              <a:t>2.</a:t>
            </a:r>
            <a:r>
              <a:rPr lang="ja-JP" altLang="en-US" sz="1200" dirty="0" smtClean="0"/>
              <a:t>入力文言を発声 </a:t>
            </a:r>
          </a:p>
          <a:p>
            <a:r>
              <a:rPr lang="en-US" altLang="ja-JP" sz="1200" dirty="0" smtClean="0"/>
              <a:t>3.</a:t>
            </a:r>
            <a:r>
              <a:rPr lang="ja-JP" altLang="en-US" sz="1200" dirty="0" smtClean="0"/>
              <a:t>自動でアニメーションを行う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6294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Pepper</a:t>
            </a:r>
            <a:r>
              <a:rPr kumimoji="1" lang="ja-JP" altLang="en-US" dirty="0" smtClean="0"/>
              <a:t>アプリ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73889" y="861061"/>
            <a:ext cx="296908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1.</a:t>
            </a:r>
            <a:r>
              <a:rPr lang="ja-JP" altLang="en-US" sz="1200" dirty="0" smtClean="0"/>
              <a:t>タブレットに画像と戻るボタンを出力 </a:t>
            </a:r>
          </a:p>
          <a:p>
            <a:r>
              <a:rPr lang="en-US" altLang="ja-JP" sz="1200" dirty="0" smtClean="0"/>
              <a:t>2.</a:t>
            </a:r>
            <a:r>
              <a:rPr lang="ja-JP" altLang="en-US" sz="1200" dirty="0" smtClean="0"/>
              <a:t>入力文言を発声 </a:t>
            </a:r>
          </a:p>
          <a:p>
            <a:r>
              <a:rPr lang="en-US" altLang="ja-JP" sz="1200" dirty="0" smtClean="0"/>
              <a:t>3.</a:t>
            </a:r>
            <a:r>
              <a:rPr lang="ja-JP" altLang="en-US" sz="1200" dirty="0" smtClean="0"/>
              <a:t>自動でアニメーションを行う 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409" y="2337079"/>
            <a:ext cx="140775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Pepper</a:t>
            </a:r>
            <a:r>
              <a:rPr kumimoji="1" lang="ja-JP" altLang="en-US" dirty="0" smtClean="0"/>
              <a:t>起動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19309" y="2337079"/>
            <a:ext cx="111280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TOP</a:t>
            </a:r>
            <a:r>
              <a:rPr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19456" y="662941"/>
            <a:ext cx="71846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VR</a:t>
            </a:r>
            <a:r>
              <a:rPr lang="ja-JP" altLang="en-US" dirty="0" smtClean="0"/>
              <a:t>匠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17835" y="1922795"/>
            <a:ext cx="132440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離職防止</a:t>
            </a:r>
            <a:r>
              <a:rPr kumimoji="1" lang="en-US" altLang="ja-JP" dirty="0" smtClean="0"/>
              <a:t>AI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17835" y="3214945"/>
            <a:ext cx="132440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画像振分</a:t>
            </a:r>
            <a:r>
              <a:rPr lang="en-US" altLang="ja-JP" dirty="0" smtClean="0"/>
              <a:t>AI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4" idx="3"/>
            <a:endCxn id="5" idx="1"/>
          </p:cNvCxnSpPr>
          <p:nvPr/>
        </p:nvCxnSpPr>
        <p:spPr>
          <a:xfrm>
            <a:off x="2379167" y="2521745"/>
            <a:ext cx="84014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5" idx="3"/>
            <a:endCxn id="6" idx="1"/>
          </p:cNvCxnSpPr>
          <p:nvPr/>
        </p:nvCxnSpPr>
        <p:spPr>
          <a:xfrm flipV="1">
            <a:off x="4332114" y="847607"/>
            <a:ext cx="1187342" cy="1674138"/>
          </a:xfrm>
          <a:prstGeom prst="bentConnector3">
            <a:avLst/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5" idx="3"/>
            <a:endCxn id="7" idx="1"/>
          </p:cNvCxnSpPr>
          <p:nvPr/>
        </p:nvCxnSpPr>
        <p:spPr>
          <a:xfrm flipV="1">
            <a:off x="4332114" y="2107461"/>
            <a:ext cx="1185721" cy="414284"/>
          </a:xfrm>
          <a:prstGeom prst="bentConnector3">
            <a:avLst/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5" idx="3"/>
            <a:endCxn id="8" idx="1"/>
          </p:cNvCxnSpPr>
          <p:nvPr/>
        </p:nvCxnSpPr>
        <p:spPr>
          <a:xfrm>
            <a:off x="4332114" y="2521745"/>
            <a:ext cx="1185721" cy="877866"/>
          </a:xfrm>
          <a:prstGeom prst="bentConnector3">
            <a:avLst/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9" idx="3"/>
            <a:endCxn id="5" idx="0"/>
          </p:cNvCxnSpPr>
          <p:nvPr/>
        </p:nvCxnSpPr>
        <p:spPr>
          <a:xfrm flipH="1">
            <a:off x="3775712" y="1276560"/>
            <a:ext cx="4767260" cy="1060519"/>
          </a:xfrm>
          <a:prstGeom prst="bentConnector4">
            <a:avLst>
              <a:gd name="adj1" fmla="val -4795"/>
              <a:gd name="adj2" fmla="val -91359"/>
            </a:avLst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11" idx="3"/>
            <a:endCxn id="5" idx="0"/>
          </p:cNvCxnSpPr>
          <p:nvPr/>
        </p:nvCxnSpPr>
        <p:spPr>
          <a:xfrm flipH="1" flipV="1">
            <a:off x="3775712" y="2337079"/>
            <a:ext cx="4759153" cy="1478031"/>
          </a:xfrm>
          <a:prstGeom prst="bentConnector4">
            <a:avLst>
              <a:gd name="adj1" fmla="val -4803"/>
              <a:gd name="adj2" fmla="val 236865"/>
            </a:avLst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10" idx="3"/>
            <a:endCxn id="5" idx="0"/>
          </p:cNvCxnSpPr>
          <p:nvPr/>
        </p:nvCxnSpPr>
        <p:spPr>
          <a:xfrm flipH="1" flipV="1">
            <a:off x="3775712" y="2337079"/>
            <a:ext cx="4765639" cy="185881"/>
          </a:xfrm>
          <a:prstGeom prst="bentConnector4">
            <a:avLst>
              <a:gd name="adj1" fmla="val -4797"/>
              <a:gd name="adj2" fmla="val 1186501"/>
            </a:avLst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8941929" y="2275524"/>
            <a:ext cx="272382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100" dirty="0" smtClean="0"/>
              <a:t>文章を読み終わるか戻るボタンを押下で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en-US" altLang="ja-JP" sz="1100" dirty="0" smtClean="0"/>
              <a:t>TOP</a:t>
            </a:r>
            <a:r>
              <a:rPr lang="ja-JP" altLang="en-US" sz="1100" dirty="0" smtClean="0"/>
              <a:t>画面に戻る 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565782" y="4590076"/>
            <a:ext cx="296908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1.</a:t>
            </a:r>
            <a:r>
              <a:rPr lang="ja-JP" altLang="en-US" sz="1200" dirty="0" smtClean="0"/>
              <a:t>タブレットに画像と戻るボタンを出力 </a:t>
            </a:r>
          </a:p>
          <a:p>
            <a:r>
              <a:rPr lang="en-US" altLang="ja-JP" sz="1200" dirty="0" smtClean="0"/>
              <a:t>2.</a:t>
            </a:r>
            <a:r>
              <a:rPr lang="ja-JP" altLang="en-US" sz="1200" dirty="0" smtClean="0"/>
              <a:t>入力文言を発声 </a:t>
            </a:r>
          </a:p>
          <a:p>
            <a:r>
              <a:rPr lang="en-US" altLang="ja-JP" sz="1200" dirty="0" smtClean="0"/>
              <a:t>3.</a:t>
            </a:r>
            <a:r>
              <a:rPr lang="ja-JP" altLang="en-US" sz="1200" dirty="0" smtClean="0"/>
              <a:t>自動でアニメーションを行う 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517835" y="4405410"/>
            <a:ext cx="1947969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会社概要</a:t>
            </a:r>
            <a:endParaRPr kumimoji="1" lang="ja-JP" altLang="en-US" dirty="0"/>
          </a:p>
        </p:txBody>
      </p:sp>
      <p:cxnSp>
        <p:nvCxnSpPr>
          <p:cNvPr id="46" name="カギ線コネクタ 45"/>
          <p:cNvCxnSpPr>
            <a:stCxn id="5" idx="3"/>
            <a:endCxn id="45" idx="1"/>
          </p:cNvCxnSpPr>
          <p:nvPr/>
        </p:nvCxnSpPr>
        <p:spPr>
          <a:xfrm>
            <a:off x="4332114" y="2521745"/>
            <a:ext cx="1185721" cy="2068331"/>
          </a:xfrm>
          <a:prstGeom prst="bent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44" idx="3"/>
            <a:endCxn id="5" idx="0"/>
          </p:cNvCxnSpPr>
          <p:nvPr/>
        </p:nvCxnSpPr>
        <p:spPr>
          <a:xfrm flipH="1" flipV="1">
            <a:off x="3775712" y="2337079"/>
            <a:ext cx="4759153" cy="2668496"/>
          </a:xfrm>
          <a:prstGeom prst="bentConnector4">
            <a:avLst>
              <a:gd name="adj1" fmla="val -4803"/>
              <a:gd name="adj2" fmla="val 176453"/>
            </a:avLst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2671100" y="381032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↑お仕事簡単生成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55857" y="5803976"/>
            <a:ext cx="296908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VR</a:t>
            </a:r>
            <a:r>
              <a:rPr lang="ja-JP" altLang="en-US" sz="1200" dirty="0" smtClean="0"/>
              <a:t>匠、離職防止</a:t>
            </a:r>
            <a:r>
              <a:rPr lang="en-US" altLang="ja-JP" sz="1200" dirty="0" smtClean="0"/>
              <a:t>AI</a:t>
            </a:r>
            <a:r>
              <a:rPr lang="ja-JP" altLang="en-US" sz="1200" dirty="0" smtClean="0"/>
              <a:t>、画像振分</a:t>
            </a:r>
            <a:r>
              <a:rPr lang="en-US" altLang="ja-JP" sz="1200" dirty="0" smtClean="0"/>
              <a:t>AI</a:t>
            </a:r>
            <a:r>
              <a:rPr lang="ja-JP" altLang="en-US" sz="1200" dirty="0" smtClean="0"/>
              <a:t>、会社概要のアプリを順番にループする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※</a:t>
            </a:r>
            <a:r>
              <a:rPr lang="ja-JP" altLang="en-US" sz="1200" dirty="0" smtClean="0"/>
              <a:t>ループ順番は未確定 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07910" y="5619310"/>
            <a:ext cx="1947969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ループ</a:t>
            </a:r>
            <a:endParaRPr kumimoji="1" lang="ja-JP" altLang="en-US" dirty="0"/>
          </a:p>
        </p:txBody>
      </p:sp>
      <p:cxnSp>
        <p:nvCxnSpPr>
          <p:cNvPr id="31" name="カギ線コネクタ 30"/>
          <p:cNvCxnSpPr>
            <a:stCxn id="5" idx="3"/>
            <a:endCxn id="30" idx="1"/>
          </p:cNvCxnSpPr>
          <p:nvPr/>
        </p:nvCxnSpPr>
        <p:spPr>
          <a:xfrm>
            <a:off x="4332114" y="2521745"/>
            <a:ext cx="1175796" cy="3282231"/>
          </a:xfrm>
          <a:prstGeom prst="bent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37" idx="3"/>
            <a:endCxn id="5" idx="0"/>
          </p:cNvCxnSpPr>
          <p:nvPr/>
        </p:nvCxnSpPr>
        <p:spPr>
          <a:xfrm flipH="1" flipV="1">
            <a:off x="3775712" y="2337079"/>
            <a:ext cx="7331708" cy="3882396"/>
          </a:xfrm>
          <a:prstGeom prst="bentConnector4">
            <a:avLst>
              <a:gd name="adj1" fmla="val -10663"/>
              <a:gd name="adj2" fmla="val 152121"/>
            </a:avLst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8524940" y="5988642"/>
            <a:ext cx="258248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200" dirty="0" smtClean="0"/>
              <a:t>Pepper</a:t>
            </a:r>
            <a:r>
              <a:rPr lang="ja-JP" altLang="en-US" sz="1200" dirty="0" smtClean="0"/>
              <a:t>の後ろバンパーを押すと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ループを終了して</a:t>
            </a:r>
            <a:r>
              <a:rPr lang="en-US" altLang="ja-JP" sz="1200" dirty="0" smtClean="0"/>
              <a:t>TOP</a:t>
            </a:r>
            <a:r>
              <a:rPr lang="ja-JP" altLang="en-US" sz="1200" dirty="0" smtClean="0"/>
              <a:t>画面へ戻る</a:t>
            </a:r>
          </a:p>
        </p:txBody>
      </p:sp>
    </p:spTree>
    <p:extLst>
      <p:ext uri="{BB962C8B-B14F-4D97-AF65-F5344CB8AC3E}">
        <p14:creationId xmlns:p14="http://schemas.microsoft.com/office/powerpoint/2010/main" val="129091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913" y="1463310"/>
            <a:ext cx="6910118" cy="4322499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6294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Pepper</a:t>
            </a:r>
            <a:r>
              <a:rPr kumimoji="1" lang="ja-JP" altLang="en-US" dirty="0" smtClean="0"/>
              <a:t>アプリ</a:t>
            </a:r>
            <a:r>
              <a:rPr kumimoji="1" lang="en-US" altLang="ja-JP" dirty="0" smtClean="0"/>
              <a:t> TOP</a:t>
            </a:r>
            <a:r>
              <a:rPr kumimoji="1" lang="ja-JP" altLang="en-US" dirty="0" smtClean="0"/>
              <a:t>画面イメージ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575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0" y="83821"/>
            <a:ext cx="10515600" cy="66294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共有項目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7804" y="1026543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</a:t>
            </a:r>
            <a:r>
              <a:rPr kumimoji="1" lang="en-US" altLang="ja-JP" sz="2400" dirty="0" smtClean="0"/>
              <a:t>Pepper</a:t>
            </a:r>
            <a:r>
              <a:rPr kumimoji="1" lang="ja-JP" altLang="en-US" sz="2400" dirty="0" smtClean="0"/>
              <a:t>解像度</a:t>
            </a:r>
            <a:r>
              <a:rPr lang="ja-JP" altLang="en-US" sz="2400" dirty="0"/>
              <a:t>　</a:t>
            </a:r>
            <a:r>
              <a:rPr lang="en-US" altLang="ja-JP" sz="2400" dirty="0" smtClean="0"/>
              <a:t>1707px ×1067px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015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角丸四角形 38"/>
          <p:cNvSpPr/>
          <p:nvPr/>
        </p:nvSpPr>
        <p:spPr>
          <a:xfrm>
            <a:off x="377774" y="885378"/>
            <a:ext cx="4201064" cy="57538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7228936" y="931653"/>
            <a:ext cx="4201064" cy="57538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8075" y="4452884"/>
            <a:ext cx="310045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mtClean="0"/>
              <a:t>STOP</a:t>
            </a:r>
            <a:r>
              <a:rPr lang="ja-JP" altLang="en-US" dirty="0" smtClean="0"/>
              <a:t>ボタンを押下</a:t>
            </a:r>
            <a:endParaRPr kumimoji="1" lang="ja-JP" altLang="en-US" dirty="0"/>
          </a:p>
        </p:txBody>
      </p:sp>
      <p:sp>
        <p:nvSpPr>
          <p:cNvPr id="2" name="タイトル 1"/>
          <p:cNvSpPr txBox="1">
            <a:spLocks/>
          </p:cNvSpPr>
          <p:nvPr/>
        </p:nvSpPr>
        <p:spPr>
          <a:xfrm>
            <a:off x="0" y="83821"/>
            <a:ext cx="10515600" cy="66294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NAO</a:t>
            </a:r>
            <a:r>
              <a:rPr lang="ja-JP" altLang="en-US" dirty="0" smtClean="0"/>
              <a:t>アプリ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52975" y="746761"/>
            <a:ext cx="125066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iOS</a:t>
            </a:r>
            <a:r>
              <a:rPr kumimoji="1" lang="ja-JP" altLang="en-US" dirty="0" smtClean="0"/>
              <a:t>アプリ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475524" y="2095062"/>
            <a:ext cx="36295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目の</a:t>
            </a:r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が赤に変わって白になる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52705" y="745673"/>
            <a:ext cx="6751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NAO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53881" y="1956562"/>
            <a:ext cx="3214341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NAO</a:t>
            </a:r>
            <a:r>
              <a:rPr lang="ja-JP" altLang="en-US" dirty="0"/>
              <a:t>の</a:t>
            </a:r>
            <a:r>
              <a:rPr lang="en-US" altLang="ja-JP" dirty="0"/>
              <a:t>IP</a:t>
            </a:r>
            <a:r>
              <a:rPr lang="ja-JP" altLang="en-US" dirty="0"/>
              <a:t>を</a:t>
            </a:r>
            <a:r>
              <a:rPr lang="ja-JP" altLang="en-US" dirty="0" smtClean="0"/>
              <a:t>入力して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接続</a:t>
            </a:r>
            <a:r>
              <a:rPr lang="ja-JP" altLang="en-US" dirty="0"/>
              <a:t>ボタン押下</a:t>
            </a:r>
            <a:r>
              <a:rPr lang="ja-JP" altLang="en-US" dirty="0" smtClean="0"/>
              <a:t>で</a:t>
            </a:r>
            <a:r>
              <a:rPr lang="en-US" altLang="ja-JP" dirty="0" smtClean="0"/>
              <a:t>NAO</a:t>
            </a:r>
            <a:r>
              <a:rPr lang="ja-JP" altLang="en-US" dirty="0"/>
              <a:t>に</a:t>
            </a:r>
            <a:r>
              <a:rPr lang="ja-JP" altLang="en-US" dirty="0" smtClean="0"/>
              <a:t>接続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06353" y="2835796"/>
            <a:ext cx="27093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離職防止</a:t>
            </a:r>
            <a:r>
              <a:rPr lang="en-US" altLang="ja-JP" dirty="0" smtClean="0"/>
              <a:t>AI</a:t>
            </a:r>
            <a:r>
              <a:rPr lang="ja-JP" altLang="en-US" dirty="0" smtClean="0"/>
              <a:t>ボタン</a:t>
            </a:r>
            <a:r>
              <a:rPr lang="ja-JP" altLang="en-US" dirty="0"/>
              <a:t>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06353" y="3297461"/>
            <a:ext cx="27093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画像振分</a:t>
            </a:r>
            <a:r>
              <a:rPr lang="en-US" altLang="ja-JP" dirty="0" smtClean="0"/>
              <a:t>AI</a:t>
            </a:r>
            <a:r>
              <a:rPr lang="ja-JP" altLang="en-US" dirty="0" smtClean="0"/>
              <a:t>ボタンを押下</a:t>
            </a:r>
            <a:endParaRPr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475524" y="2843080"/>
            <a:ext cx="36295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離職防止</a:t>
            </a:r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アプリ起動</a:t>
            </a:r>
            <a:endParaRPr kumimoji="1"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475526" y="1463574"/>
            <a:ext cx="36295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胸のボタンを押して</a:t>
            </a:r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を発声</a:t>
            </a:r>
            <a:endParaRPr kumimoji="1" lang="en-US" altLang="ja-JP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75524" y="3282689"/>
            <a:ext cx="36295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画像振分</a:t>
            </a:r>
            <a:r>
              <a:rPr lang="en-US" altLang="ja-JP" dirty="0" smtClean="0"/>
              <a:t>AI</a:t>
            </a:r>
            <a:r>
              <a:rPr kumimoji="1" lang="ja-JP" altLang="en-US" dirty="0" smtClean="0"/>
              <a:t>アプリ起動</a:t>
            </a:r>
            <a:endParaRPr kumimoji="1" lang="en-US" altLang="ja-JP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75524" y="4314384"/>
            <a:ext cx="362954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文章を読み終えるか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STOP</a:t>
            </a:r>
            <a:r>
              <a:rPr kumimoji="1" lang="ja-JP" altLang="en-US" dirty="0" smtClean="0"/>
              <a:t>ボタン押下でアプリ終了</a:t>
            </a:r>
            <a:endParaRPr kumimoji="1" lang="en-US" altLang="ja-JP" dirty="0" smtClean="0"/>
          </a:p>
        </p:txBody>
      </p:sp>
      <p:cxnSp>
        <p:nvCxnSpPr>
          <p:cNvPr id="18" name="直線矢印コネクタ 17"/>
          <p:cNvCxnSpPr>
            <a:stCxn id="8" idx="3"/>
            <a:endCxn id="6" idx="1"/>
          </p:cNvCxnSpPr>
          <p:nvPr/>
        </p:nvCxnSpPr>
        <p:spPr>
          <a:xfrm>
            <a:off x="4068222" y="2279728"/>
            <a:ext cx="340730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9" idx="3"/>
            <a:endCxn id="12" idx="1"/>
          </p:cNvCxnSpPr>
          <p:nvPr/>
        </p:nvCxnSpPr>
        <p:spPr>
          <a:xfrm>
            <a:off x="3815749" y="3020462"/>
            <a:ext cx="3659775" cy="7284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0" idx="3"/>
            <a:endCxn id="15" idx="1"/>
          </p:cNvCxnSpPr>
          <p:nvPr/>
        </p:nvCxnSpPr>
        <p:spPr>
          <a:xfrm flipV="1">
            <a:off x="3815749" y="3467355"/>
            <a:ext cx="3659775" cy="14772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5" idx="3"/>
            <a:endCxn id="17" idx="1"/>
          </p:cNvCxnSpPr>
          <p:nvPr/>
        </p:nvCxnSpPr>
        <p:spPr>
          <a:xfrm>
            <a:off x="4028533" y="4637550"/>
            <a:ext cx="3446991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4" idx="1"/>
            <a:endCxn id="8" idx="0"/>
          </p:cNvCxnSpPr>
          <p:nvPr/>
        </p:nvCxnSpPr>
        <p:spPr>
          <a:xfrm rot="10800000" flipV="1">
            <a:off x="2461052" y="1648240"/>
            <a:ext cx="5014474" cy="308322"/>
          </a:xfrm>
          <a:prstGeom prst="bentConnector2">
            <a:avLst/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8313804" y="5145607"/>
            <a:ext cx="203132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ボタン操作</a:t>
            </a:r>
            <a:r>
              <a:rPr lang="ja-JP" altLang="en-US" smtClean="0"/>
              <a:t>を待機</a:t>
            </a:r>
            <a:endParaRPr lang="en-US" altLang="ja-JP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626115" y="5699831"/>
            <a:ext cx="3406702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400" dirty="0" smtClean="0"/>
              <a:t>右バンパー押下で離職防止</a:t>
            </a:r>
            <a:r>
              <a:rPr lang="en-US" altLang="ja-JP" sz="1400" dirty="0" smtClean="0"/>
              <a:t>AI</a:t>
            </a:r>
            <a:r>
              <a:rPr lang="ja-JP" altLang="en-US" sz="1400" dirty="0" smtClean="0"/>
              <a:t>アプリ起動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左バンパー押下で画像振分</a:t>
            </a:r>
            <a:r>
              <a:rPr lang="en-US" altLang="ja-JP" sz="1400" dirty="0" smtClean="0"/>
              <a:t>AI</a:t>
            </a:r>
            <a:r>
              <a:rPr lang="ja-JP" altLang="en-US" sz="1400" dirty="0" smtClean="0"/>
              <a:t>アプリ起動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後頭部タッチで</a:t>
            </a:r>
            <a:r>
              <a:rPr lang="en-US" altLang="ja-JP" sz="1400" dirty="0" smtClean="0"/>
              <a:t>AR</a:t>
            </a:r>
            <a:r>
              <a:rPr lang="ja-JP" altLang="en-US" sz="1400" dirty="0" smtClean="0"/>
              <a:t>匠アプリ起動</a:t>
            </a:r>
            <a:endParaRPr lang="en-US" altLang="ja-JP" sz="1400" dirty="0" smtClean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06353" y="3760160"/>
            <a:ext cx="210346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AR</a:t>
            </a:r>
            <a:r>
              <a:rPr lang="ja-JP" altLang="en-US" dirty="0" smtClean="0"/>
              <a:t>匠ボタンを押下</a:t>
            </a:r>
            <a:endParaRPr lang="en-US" altLang="ja-JP" dirty="0" smtClean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475524" y="3745388"/>
            <a:ext cx="36295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smtClean="0"/>
              <a:t>AR</a:t>
            </a:r>
            <a:r>
              <a:rPr lang="ja-JP" altLang="en-US" dirty="0" smtClean="0"/>
              <a:t>匠</a:t>
            </a:r>
            <a:r>
              <a:rPr kumimoji="1" lang="ja-JP" altLang="en-US" dirty="0" smtClean="0"/>
              <a:t>アプリ起動</a:t>
            </a:r>
            <a:endParaRPr kumimoji="1" lang="en-US" altLang="ja-JP" dirty="0" smtClean="0"/>
          </a:p>
        </p:txBody>
      </p:sp>
      <p:cxnSp>
        <p:nvCxnSpPr>
          <p:cNvPr id="51" name="直線矢印コネクタ 50"/>
          <p:cNvCxnSpPr/>
          <p:nvPr/>
        </p:nvCxnSpPr>
        <p:spPr>
          <a:xfrm flipV="1">
            <a:off x="3815749" y="3930054"/>
            <a:ext cx="3659775" cy="14772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283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3976778" y="345057"/>
            <a:ext cx="3942271" cy="6107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4339087" y="759125"/>
            <a:ext cx="3226279" cy="45806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29599" y="1134775"/>
            <a:ext cx="17732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mtClean="0"/>
              <a:t>172.16.109.172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01984" y="1134775"/>
            <a:ext cx="6463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mtClean="0"/>
              <a:t>接続</a:t>
            </a:r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547507" y="1880558"/>
            <a:ext cx="1335708" cy="1186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会社概要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6056436" y="1879756"/>
            <a:ext cx="1335708" cy="1186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離職防止</a:t>
            </a:r>
            <a:r>
              <a:rPr kumimoji="1" lang="en-US" altLang="ja-JP" dirty="0" smtClean="0"/>
              <a:t>AI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6056436" y="3246890"/>
            <a:ext cx="1335708" cy="1186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画像振分</a:t>
            </a:r>
            <a:r>
              <a:rPr lang="en-US" altLang="ja-JP" dirty="0" smtClean="0"/>
              <a:t>AI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4547507" y="3264142"/>
            <a:ext cx="1335708" cy="1186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</a:t>
            </a:r>
            <a:r>
              <a:rPr kumimoji="1" lang="ja-JP" altLang="en-US" dirty="0" smtClean="0"/>
              <a:t>匠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4697938" y="4661698"/>
            <a:ext cx="2499949" cy="51758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トークストップ</a:t>
            </a:r>
            <a:endParaRPr kumimoji="1" lang="ja-JP" altLang="en-US" dirty="0"/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0" y="51204"/>
            <a:ext cx="10515600" cy="6629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 smtClean="0"/>
              <a:t>NAO</a:t>
            </a:r>
            <a:r>
              <a:rPr lang="ja-JP" altLang="en-US" sz="2800" dirty="0" smtClean="0"/>
              <a:t>用</a:t>
            </a:r>
            <a:r>
              <a:rPr lang="en-US" altLang="ja-JP" sz="2800" dirty="0" smtClean="0"/>
              <a:t>iOS</a:t>
            </a:r>
            <a:r>
              <a:rPr lang="ja-JP" altLang="en-US" sz="2800" dirty="0" smtClean="0"/>
              <a:t>アプリ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ワイヤー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917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28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093600" y="11992"/>
            <a:ext cx="60984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角丸四角形 88"/>
          <p:cNvSpPr/>
          <p:nvPr/>
        </p:nvSpPr>
        <p:spPr>
          <a:xfrm>
            <a:off x="6592711" y="1035400"/>
            <a:ext cx="2359378" cy="5701598"/>
          </a:xfrm>
          <a:prstGeom prst="round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角丸四角形 84"/>
          <p:cNvSpPr/>
          <p:nvPr/>
        </p:nvSpPr>
        <p:spPr>
          <a:xfrm>
            <a:off x="9874178" y="5171370"/>
            <a:ext cx="1866267" cy="1565628"/>
          </a:xfrm>
          <a:prstGeom prst="round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角丸四角形 83"/>
          <p:cNvSpPr/>
          <p:nvPr/>
        </p:nvSpPr>
        <p:spPr>
          <a:xfrm>
            <a:off x="9877778" y="1013884"/>
            <a:ext cx="1862667" cy="3304117"/>
          </a:xfrm>
          <a:prstGeom prst="round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2104178" y="180622"/>
            <a:ext cx="1546577" cy="5698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iOS</a:t>
            </a:r>
            <a:endParaRPr kumimoji="1" lang="ja-JP" altLang="en-US" sz="2400" dirty="0"/>
          </a:p>
        </p:txBody>
      </p:sp>
      <p:sp>
        <p:nvSpPr>
          <p:cNvPr id="6" name="角丸四角形 5"/>
          <p:cNvSpPr/>
          <p:nvPr/>
        </p:nvSpPr>
        <p:spPr>
          <a:xfrm>
            <a:off x="8327601" y="202884"/>
            <a:ext cx="1546577" cy="54754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NAO</a:t>
            </a:r>
            <a:endParaRPr kumimoji="1" lang="ja-JP" altLang="en-US" sz="2400" dirty="0"/>
          </a:p>
        </p:txBody>
      </p:sp>
      <p:sp>
        <p:nvSpPr>
          <p:cNvPr id="7" name="角丸四角形 6"/>
          <p:cNvSpPr/>
          <p:nvPr/>
        </p:nvSpPr>
        <p:spPr>
          <a:xfrm>
            <a:off x="1940086" y="1323894"/>
            <a:ext cx="1806222" cy="7676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入力</a:t>
            </a:r>
            <a:r>
              <a:rPr lang="en-US" altLang="ja-JP" dirty="0"/>
              <a:t>/</a:t>
            </a:r>
            <a:r>
              <a:rPr kumimoji="1" lang="ja-JP" altLang="en-US" dirty="0" smtClean="0"/>
              <a:t>接続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940086" y="2427384"/>
            <a:ext cx="1806222" cy="7676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アプリボタン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940086" y="3530874"/>
            <a:ext cx="1806222" cy="7676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ループボタン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1940086" y="4634364"/>
            <a:ext cx="1806222" cy="7676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アプリ</a:t>
            </a:r>
            <a:r>
              <a:rPr kumimoji="1" lang="en-US" altLang="ja-JP" dirty="0" smtClean="0"/>
              <a:t>STOP</a:t>
            </a:r>
            <a:br>
              <a:rPr kumimoji="1" lang="en-US" altLang="ja-JP" dirty="0" smtClean="0"/>
            </a:br>
            <a:r>
              <a:rPr kumimoji="1" lang="ja-JP" altLang="en-US" dirty="0" smtClean="0"/>
              <a:t>ボタン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1940086" y="5737854"/>
            <a:ext cx="1806222" cy="7676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トーク</a:t>
            </a:r>
            <a:r>
              <a:rPr kumimoji="1" lang="en-US" altLang="ja-JP" dirty="0" smtClean="0"/>
              <a:t>STOP</a:t>
            </a:r>
            <a:br>
              <a:rPr kumimoji="1" lang="en-US" altLang="ja-JP" dirty="0" smtClean="0"/>
            </a:br>
            <a:r>
              <a:rPr kumimoji="1" lang="ja-JP" altLang="en-US" dirty="0" smtClean="0"/>
              <a:t>ボタン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893508" y="1323895"/>
            <a:ext cx="1806222" cy="7676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接続確認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6900707" y="2427384"/>
            <a:ext cx="1806222" cy="7676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アプリ起動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6893508" y="3530873"/>
            <a:ext cx="1806222" cy="7676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ループアプリ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起動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6900707" y="4634362"/>
            <a:ext cx="1806222" cy="7676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アプリ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STOP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6900707" y="5737854"/>
            <a:ext cx="1806222" cy="7676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発声を中断</a:t>
            </a:r>
            <a:endParaRPr kumimoji="1" lang="ja-JP" altLang="en-US" dirty="0"/>
          </a:p>
        </p:txBody>
      </p:sp>
      <p:sp>
        <p:nvSpPr>
          <p:cNvPr id="19" name="フローチャート: 結合子 18"/>
          <p:cNvSpPr/>
          <p:nvPr/>
        </p:nvSpPr>
        <p:spPr>
          <a:xfrm>
            <a:off x="10116889" y="1253064"/>
            <a:ext cx="1426002" cy="444502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会社概要</a:t>
            </a:r>
            <a:endParaRPr kumimoji="1" lang="ja-JP" altLang="en-US" sz="1200" dirty="0"/>
          </a:p>
        </p:txBody>
      </p:sp>
      <p:sp>
        <p:nvSpPr>
          <p:cNvPr id="20" name="フローチャート: 結合子 19"/>
          <p:cNvSpPr/>
          <p:nvPr/>
        </p:nvSpPr>
        <p:spPr>
          <a:xfrm>
            <a:off x="10116889" y="1755420"/>
            <a:ext cx="1426002" cy="444502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AR</a:t>
            </a:r>
            <a:r>
              <a:rPr lang="ja-JP" altLang="en-US" sz="1200" dirty="0" smtClean="0"/>
              <a:t>匠</a:t>
            </a:r>
            <a:endParaRPr kumimoji="1" lang="ja-JP" altLang="en-US" sz="1200" dirty="0"/>
          </a:p>
        </p:txBody>
      </p:sp>
      <p:sp>
        <p:nvSpPr>
          <p:cNvPr id="21" name="フローチャート: 結合子 20"/>
          <p:cNvSpPr/>
          <p:nvPr/>
        </p:nvSpPr>
        <p:spPr>
          <a:xfrm>
            <a:off x="10129733" y="2257776"/>
            <a:ext cx="1426002" cy="444502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離職防止</a:t>
            </a:r>
            <a:r>
              <a:rPr lang="en-US" altLang="ja-JP" sz="1200" dirty="0" smtClean="0"/>
              <a:t>AI</a:t>
            </a:r>
            <a:endParaRPr kumimoji="1" lang="ja-JP" altLang="en-US" sz="1200" dirty="0"/>
          </a:p>
        </p:txBody>
      </p:sp>
      <p:sp>
        <p:nvSpPr>
          <p:cNvPr id="22" name="フローチャート: 結合子 21"/>
          <p:cNvSpPr/>
          <p:nvPr/>
        </p:nvSpPr>
        <p:spPr>
          <a:xfrm>
            <a:off x="10116889" y="2760132"/>
            <a:ext cx="1426002" cy="444502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画像振分</a:t>
            </a:r>
            <a:r>
              <a:rPr lang="en-US" altLang="ja-JP" sz="1200" dirty="0" smtClean="0"/>
              <a:t>AI</a:t>
            </a:r>
            <a:endParaRPr kumimoji="1" lang="ja-JP" altLang="en-US" sz="1200" dirty="0"/>
          </a:p>
        </p:txBody>
      </p:sp>
      <p:cxnSp>
        <p:nvCxnSpPr>
          <p:cNvPr id="24" name="直線矢印コネクタ 23"/>
          <p:cNvCxnSpPr>
            <a:stCxn id="15" idx="3"/>
            <a:endCxn id="19" idx="2"/>
          </p:cNvCxnSpPr>
          <p:nvPr/>
        </p:nvCxnSpPr>
        <p:spPr>
          <a:xfrm flipV="1">
            <a:off x="8706929" y="1475315"/>
            <a:ext cx="1409960" cy="133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5" idx="3"/>
            <a:endCxn id="20" idx="2"/>
          </p:cNvCxnSpPr>
          <p:nvPr/>
        </p:nvCxnSpPr>
        <p:spPr>
          <a:xfrm flipV="1">
            <a:off x="8706929" y="1977671"/>
            <a:ext cx="1409960" cy="83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5" idx="3"/>
            <a:endCxn id="21" idx="2"/>
          </p:cNvCxnSpPr>
          <p:nvPr/>
        </p:nvCxnSpPr>
        <p:spPr>
          <a:xfrm flipV="1">
            <a:off x="8706929" y="2480027"/>
            <a:ext cx="1422804" cy="33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結合子 30"/>
          <p:cNvSpPr/>
          <p:nvPr/>
        </p:nvSpPr>
        <p:spPr>
          <a:xfrm>
            <a:off x="10116889" y="3621614"/>
            <a:ext cx="1426002" cy="444502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ループ</a:t>
            </a:r>
            <a:endParaRPr kumimoji="1" lang="ja-JP" altLang="en-US" sz="1200" dirty="0"/>
          </a:p>
        </p:txBody>
      </p:sp>
      <p:cxnSp>
        <p:nvCxnSpPr>
          <p:cNvPr id="35" name="直線矢印コネクタ 34"/>
          <p:cNvCxnSpPr>
            <a:stCxn id="15" idx="3"/>
            <a:endCxn id="22" idx="2"/>
          </p:cNvCxnSpPr>
          <p:nvPr/>
        </p:nvCxnSpPr>
        <p:spPr>
          <a:xfrm>
            <a:off x="8706929" y="2811207"/>
            <a:ext cx="1409960" cy="17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6" idx="3"/>
            <a:endCxn id="31" idx="2"/>
          </p:cNvCxnSpPr>
          <p:nvPr/>
        </p:nvCxnSpPr>
        <p:spPr>
          <a:xfrm flipV="1">
            <a:off x="8699730" y="3843865"/>
            <a:ext cx="1417159" cy="7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17" idx="3"/>
            <a:endCxn id="19" idx="2"/>
          </p:cNvCxnSpPr>
          <p:nvPr/>
        </p:nvCxnSpPr>
        <p:spPr>
          <a:xfrm flipV="1">
            <a:off x="8706929" y="1475315"/>
            <a:ext cx="1409960" cy="354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17" idx="3"/>
            <a:endCxn id="20" idx="2"/>
          </p:cNvCxnSpPr>
          <p:nvPr/>
        </p:nvCxnSpPr>
        <p:spPr>
          <a:xfrm flipV="1">
            <a:off x="8706929" y="1977671"/>
            <a:ext cx="1409960" cy="304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17" idx="3"/>
            <a:endCxn id="21" idx="2"/>
          </p:cNvCxnSpPr>
          <p:nvPr/>
        </p:nvCxnSpPr>
        <p:spPr>
          <a:xfrm flipV="1">
            <a:off x="8706929" y="2480027"/>
            <a:ext cx="1422804" cy="253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17" idx="3"/>
            <a:endCxn id="22" idx="2"/>
          </p:cNvCxnSpPr>
          <p:nvPr/>
        </p:nvCxnSpPr>
        <p:spPr>
          <a:xfrm flipV="1">
            <a:off x="8706929" y="2982383"/>
            <a:ext cx="1409960" cy="203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7" idx="3"/>
            <a:endCxn id="31" idx="2"/>
          </p:cNvCxnSpPr>
          <p:nvPr/>
        </p:nvCxnSpPr>
        <p:spPr>
          <a:xfrm flipV="1">
            <a:off x="8706929" y="3843865"/>
            <a:ext cx="1409960" cy="11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フローチャート: 端子 61"/>
          <p:cNvSpPr/>
          <p:nvPr/>
        </p:nvSpPr>
        <p:spPr>
          <a:xfrm>
            <a:off x="10129733" y="5828595"/>
            <a:ext cx="1426002" cy="444502"/>
          </a:xfrm>
          <a:prstGeom prst="flowChartTermina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TTS</a:t>
            </a:r>
            <a:r>
              <a:rPr kumimoji="1" lang="ja-JP" altLang="en-US" sz="1200" dirty="0" smtClean="0"/>
              <a:t>中断</a:t>
            </a:r>
            <a:endParaRPr kumimoji="1" lang="ja-JP" altLang="en-US" sz="1200" dirty="0"/>
          </a:p>
        </p:txBody>
      </p:sp>
      <p:cxnSp>
        <p:nvCxnSpPr>
          <p:cNvPr id="64" name="直線矢印コネクタ 63"/>
          <p:cNvCxnSpPr>
            <a:stCxn id="18" idx="3"/>
            <a:endCxn id="62" idx="1"/>
          </p:cNvCxnSpPr>
          <p:nvPr/>
        </p:nvCxnSpPr>
        <p:spPr>
          <a:xfrm flipV="1">
            <a:off x="8706929" y="6050846"/>
            <a:ext cx="1422804" cy="7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7" idx="3"/>
            <a:endCxn id="14" idx="1"/>
          </p:cNvCxnSpPr>
          <p:nvPr/>
        </p:nvCxnSpPr>
        <p:spPr>
          <a:xfrm>
            <a:off x="3746308" y="1707717"/>
            <a:ext cx="314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8" idx="3"/>
            <a:endCxn id="15" idx="1"/>
          </p:cNvCxnSpPr>
          <p:nvPr/>
        </p:nvCxnSpPr>
        <p:spPr>
          <a:xfrm>
            <a:off x="3746308" y="2811207"/>
            <a:ext cx="3154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9" idx="3"/>
            <a:endCxn id="16" idx="1"/>
          </p:cNvCxnSpPr>
          <p:nvPr/>
        </p:nvCxnSpPr>
        <p:spPr>
          <a:xfrm flipV="1">
            <a:off x="3746308" y="3914696"/>
            <a:ext cx="314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10" idx="3"/>
            <a:endCxn id="17" idx="1"/>
          </p:cNvCxnSpPr>
          <p:nvPr/>
        </p:nvCxnSpPr>
        <p:spPr>
          <a:xfrm flipV="1">
            <a:off x="3746308" y="5018185"/>
            <a:ext cx="315439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endCxn id="18" idx="1"/>
          </p:cNvCxnSpPr>
          <p:nvPr/>
        </p:nvCxnSpPr>
        <p:spPr>
          <a:xfrm>
            <a:off x="3746308" y="6121677"/>
            <a:ext cx="3154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フローチャート: 結合子 82"/>
          <p:cNvSpPr/>
          <p:nvPr/>
        </p:nvSpPr>
        <p:spPr>
          <a:xfrm>
            <a:off x="10301112" y="836084"/>
            <a:ext cx="1057556" cy="3556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アプリ</a:t>
            </a:r>
            <a:endParaRPr kumimoji="1" lang="ja-JP" altLang="en-US" sz="1200" dirty="0"/>
          </a:p>
        </p:txBody>
      </p:sp>
      <p:sp>
        <p:nvSpPr>
          <p:cNvPr id="86" name="フローチャート: 結合子 85"/>
          <p:cNvSpPr/>
          <p:nvPr/>
        </p:nvSpPr>
        <p:spPr>
          <a:xfrm>
            <a:off x="10313956" y="5024267"/>
            <a:ext cx="1057556" cy="3556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機能</a:t>
            </a:r>
            <a:endParaRPr kumimoji="1" lang="ja-JP" altLang="en-US" sz="12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8924413" y="18995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/>
              <a:t>起動</a:t>
            </a:r>
            <a:endParaRPr kumimoji="1" lang="ja-JP" altLang="en-US" sz="140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9035819" y="46395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終了</a:t>
            </a:r>
            <a:endParaRPr kumimoji="1" lang="ja-JP" altLang="en-US" sz="1400" dirty="0"/>
          </a:p>
        </p:txBody>
      </p:sp>
      <p:sp>
        <p:nvSpPr>
          <p:cNvPr id="90" name="フローチャート: 結合子 89"/>
          <p:cNvSpPr/>
          <p:nvPr/>
        </p:nvSpPr>
        <p:spPr>
          <a:xfrm>
            <a:off x="6934976" y="836791"/>
            <a:ext cx="1787331" cy="3556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QiMessaging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7458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7733" y="1580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各アプリフロー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17757" y="731023"/>
            <a:ext cx="1410964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AR</a:t>
            </a:r>
            <a:r>
              <a:rPr kumimoji="1" lang="ja-JP" altLang="en-US" dirty="0" smtClean="0"/>
              <a:t>匠アプリ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起動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95022" y="2619301"/>
            <a:ext cx="55816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iOS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72233" y="731023"/>
            <a:ext cx="1338828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コンテンツ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説明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87122" y="869523"/>
            <a:ext cx="133882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mtClean="0"/>
              <a:t>アプリ終了</a:t>
            </a:r>
            <a:endParaRPr kumimoji="1" lang="ja-JP" altLang="en-US" dirty="0"/>
          </a:p>
        </p:txBody>
      </p:sp>
      <p:cxnSp>
        <p:nvCxnSpPr>
          <p:cNvPr id="9" name="カギ線コネクタ 8"/>
          <p:cNvCxnSpPr>
            <a:stCxn id="5" idx="0"/>
            <a:endCxn id="4" idx="1"/>
          </p:cNvCxnSpPr>
          <p:nvPr/>
        </p:nvCxnSpPr>
        <p:spPr>
          <a:xfrm rot="5400000" flipH="1" flipV="1">
            <a:off x="1363375" y="1064919"/>
            <a:ext cx="1565112" cy="15436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/>
          <p:cNvCxnSpPr>
            <a:stCxn id="5" idx="3"/>
            <a:endCxn id="7" idx="2"/>
          </p:cNvCxnSpPr>
          <p:nvPr/>
        </p:nvCxnSpPr>
        <p:spPr>
          <a:xfrm flipV="1">
            <a:off x="1653188" y="1238855"/>
            <a:ext cx="8503348" cy="1565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3"/>
            <a:endCxn id="6" idx="1"/>
          </p:cNvCxnSpPr>
          <p:nvPr/>
        </p:nvCxnSpPr>
        <p:spPr>
          <a:xfrm>
            <a:off x="4328721" y="1054189"/>
            <a:ext cx="1743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3"/>
            <a:endCxn id="7" idx="1"/>
          </p:cNvCxnSpPr>
          <p:nvPr/>
        </p:nvCxnSpPr>
        <p:spPr>
          <a:xfrm>
            <a:off x="7411061" y="1054189"/>
            <a:ext cx="2076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0" y="1386398"/>
            <a:ext cx="141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AR</a:t>
            </a:r>
            <a:r>
              <a:rPr kumimoji="1" lang="ja-JP" altLang="en-US" dirty="0" smtClean="0"/>
              <a:t>匠ボタン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押下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868226" y="2978296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アプリ</a:t>
            </a:r>
            <a:r>
              <a:rPr kumimoji="1" lang="en-US" altLang="ja-JP" dirty="0" smtClean="0"/>
              <a:t>STOP</a:t>
            </a:r>
            <a:br>
              <a:rPr kumimoji="1" lang="en-US" altLang="ja-JP" dirty="0" smtClean="0"/>
            </a:br>
            <a:r>
              <a:rPr kumimoji="1" lang="ja-JP" altLang="en-US" dirty="0" smtClean="0"/>
              <a:t>ボタン押下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095371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333</Words>
  <Application>Microsoft Macintosh PowerPoint</Application>
  <PresentationFormat>ワイド画面</PresentationFormat>
  <Paragraphs>146</Paragraphs>
  <Slides>12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Yu Gothic</vt:lpstr>
      <vt:lpstr>Yu Gothic Light</vt:lpstr>
      <vt:lpstr>Arial</vt:lpstr>
      <vt:lpstr>ホワイト</vt:lpstr>
      <vt:lpstr>AI EXPO用ロボアプリ</vt:lpstr>
      <vt:lpstr>Pepperアプリ</vt:lpstr>
      <vt:lpstr>Pepperアプリ TOP画面イメージ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EXPO用アプリ</dc:title>
  <dc:creator>tkyk0520ossc@gmail.com</dc:creator>
  <cp:lastModifiedBy>tkyk0520ossc@gmail.com</cp:lastModifiedBy>
  <cp:revision>30</cp:revision>
  <dcterms:created xsi:type="dcterms:W3CDTF">2018-02-15T05:12:46Z</dcterms:created>
  <dcterms:modified xsi:type="dcterms:W3CDTF">2018-03-05T07:33:08Z</dcterms:modified>
</cp:coreProperties>
</file>