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58" r:id="rId17"/>
    <p:sldId id="288" r:id="rId18"/>
    <p:sldId id="259" r:id="rId19"/>
    <p:sldId id="286" r:id="rId20"/>
    <p:sldId id="281" r:id="rId21"/>
    <p:sldId id="276" r:id="rId22"/>
    <p:sldId id="277" r:id="rId23"/>
    <p:sldId id="278" r:id="rId24"/>
    <p:sldId id="279" r:id="rId25"/>
    <p:sldId id="280" r:id="rId26"/>
    <p:sldId id="285" r:id="rId27"/>
    <p:sldId id="282" r:id="rId28"/>
    <p:sldId id="283" r:id="rId29"/>
    <p:sldId id="284"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p:restoredTop sz="93652"/>
  </p:normalViewPr>
  <p:slideViewPr>
    <p:cSldViewPr snapToGrid="0" snapToObjects="1">
      <p:cViewPr>
        <p:scale>
          <a:sx n="213" d="100"/>
          <a:sy n="213" d="100"/>
        </p:scale>
        <p:origin x="-944"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97A85-7EDD-5E4E-9D86-FB21FAF73FBA}" type="datetimeFigureOut">
              <a:rPr kumimoji="1" lang="ja-JP" altLang="en-US" smtClean="0"/>
              <a:t>2018/6/11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23417-85F2-FA48-9DA4-273B177E9ED3}" type="slidenum">
              <a:rPr kumimoji="1" lang="ja-JP" altLang="en-US" smtClean="0"/>
              <a:t>‹#›</a:t>
            </a:fld>
            <a:endParaRPr kumimoji="1" lang="ja-JP" altLang="en-US"/>
          </a:p>
        </p:txBody>
      </p:sp>
    </p:spTree>
    <p:extLst>
      <p:ext uri="{BB962C8B-B14F-4D97-AF65-F5344CB8AC3E}">
        <p14:creationId xmlns:p14="http://schemas.microsoft.com/office/powerpoint/2010/main" val="16556899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 name="Shape 2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000" dirty="0" smtClean="0"/>
              <a:t>初めまして、説明員を担当させて頂きます、安齋と申します。</a:t>
            </a:r>
            <a:endParaRPr lang="en-US" altLang="ja-JP" sz="1000" dirty="0" smtClean="0"/>
          </a:p>
          <a:p>
            <a:pPr>
              <a:buSzPct val="25000"/>
            </a:pPr>
            <a:r>
              <a:rPr lang="ja-JP" altLang="en-US" sz="1000" dirty="0" smtClean="0"/>
              <a:t>普段は、</a:t>
            </a:r>
            <a:r>
              <a:rPr lang="en-US" altLang="ja-JP" sz="1000" dirty="0" smtClean="0"/>
              <a:t>NAO</a:t>
            </a:r>
            <a:r>
              <a:rPr lang="ja-JP" altLang="en-US" sz="1000" dirty="0" smtClean="0"/>
              <a:t>や</a:t>
            </a:r>
            <a:r>
              <a:rPr lang="en-US" altLang="ja-JP" sz="1000" dirty="0" smtClean="0"/>
              <a:t>Pepper</a:t>
            </a:r>
            <a:r>
              <a:rPr lang="ja-JP" altLang="en-US" sz="1000" dirty="0" smtClean="0"/>
              <a:t>、</a:t>
            </a:r>
            <a:r>
              <a:rPr lang="en-US" altLang="ja-JP" sz="1000" dirty="0" smtClean="0"/>
              <a:t>Tapia</a:t>
            </a:r>
            <a:r>
              <a:rPr lang="ja-JP" altLang="en-US" sz="1000" dirty="0" smtClean="0"/>
              <a:t>などのコミュニケーションロボットのアプリケーション開発をしております。</a:t>
            </a:r>
            <a:endParaRPr lang="en-US" altLang="ja-JP" sz="1000" dirty="0" smtClean="0"/>
          </a:p>
          <a:p>
            <a:pPr>
              <a:buSzPct val="25000"/>
            </a:pPr>
            <a:r>
              <a:rPr lang="en-US" altLang="ja-JP" sz="1000" dirty="0" smtClean="0"/>
              <a:t/>
            </a:r>
            <a:br>
              <a:rPr lang="en-US" altLang="ja-JP" sz="1000" dirty="0" smtClean="0"/>
            </a:br>
            <a:r>
              <a:rPr lang="ja-JP" altLang="en-US" sz="1000" dirty="0" smtClean="0"/>
              <a:t>はじめに、ご了承して頂きたい事があります。</a:t>
            </a:r>
            <a:r>
              <a:rPr lang="en-US" altLang="ja-JP" sz="1000" dirty="0" smtClean="0"/>
              <a:t/>
            </a:r>
            <a:br>
              <a:rPr lang="en-US" altLang="ja-JP" sz="1000" dirty="0" smtClean="0"/>
            </a:br>
            <a:r>
              <a:rPr lang="ja-JP" altLang="en-US" sz="1000" dirty="0" smtClean="0"/>
              <a:t>まず、パワーポイントとにらめっこ状態になってしまう事。</a:t>
            </a:r>
            <a:r>
              <a:rPr lang="en-US" altLang="ja-JP" sz="1000" dirty="0" smtClean="0"/>
              <a:t/>
            </a:r>
            <a:br>
              <a:rPr lang="en-US" altLang="ja-JP" sz="1000" dirty="0" smtClean="0"/>
            </a:br>
            <a:r>
              <a:rPr lang="ja-JP" altLang="en-US" sz="1000" dirty="0" smtClean="0"/>
              <a:t>　本来は皆さんの表情を見ながら進行していくのがベストなのかもしれませんが、</a:t>
            </a:r>
            <a:r>
              <a:rPr lang="en-US" altLang="ja-JP" sz="1000" dirty="0" smtClean="0"/>
              <a:t/>
            </a:r>
            <a:br>
              <a:rPr lang="en-US" altLang="ja-JP" sz="1000" dirty="0" smtClean="0"/>
            </a:br>
            <a:r>
              <a:rPr lang="ja-JP" altLang="en-US" sz="1000" dirty="0" smtClean="0"/>
              <a:t>説明に漏れがないようにしっかり確認しながら進行させて頂きます。</a:t>
            </a:r>
            <a:r>
              <a:rPr lang="en-US" altLang="ja-JP" sz="1000" dirty="0" smtClean="0"/>
              <a:t/>
            </a:r>
            <a:br>
              <a:rPr lang="en-US" altLang="ja-JP" sz="1000" dirty="0" smtClean="0"/>
            </a:br>
            <a:r>
              <a:rPr lang="ja-JP" altLang="en-US" sz="1000" dirty="0" smtClean="0"/>
              <a:t>ご了承ください。</a:t>
            </a:r>
            <a:endParaRPr lang="en-US" altLang="ja-JP" sz="1000" dirty="0" smtClean="0"/>
          </a:p>
          <a:p>
            <a:pPr>
              <a:buSzPct val="25000"/>
            </a:pPr>
            <a:endParaRPr lang="en-US" altLang="ja-JP" sz="1000" dirty="0" smtClean="0"/>
          </a:p>
          <a:p>
            <a:pPr>
              <a:buSzPct val="25000"/>
            </a:pPr>
            <a:r>
              <a:rPr lang="ja-JP" altLang="en-US" sz="1000" dirty="0" smtClean="0"/>
              <a:t>　次に、コレグラフと</a:t>
            </a:r>
            <a:r>
              <a:rPr lang="en-US" altLang="ja-JP" sz="1000" dirty="0" smtClean="0"/>
              <a:t>NAO</a:t>
            </a:r>
            <a:r>
              <a:rPr lang="ja-JP" altLang="en-US" sz="1000" dirty="0" smtClean="0"/>
              <a:t>に関しては、自信を持って「詳しい」と言えますが、</a:t>
            </a:r>
            <a:r>
              <a:rPr lang="en-US" altLang="ja-JP" sz="1000" dirty="0" smtClean="0"/>
              <a:t/>
            </a:r>
            <a:br>
              <a:rPr lang="en-US" altLang="ja-JP" sz="1000" dirty="0" smtClean="0"/>
            </a:br>
            <a:r>
              <a:rPr lang="ja-JP" altLang="en-US" sz="1000" dirty="0" smtClean="0"/>
              <a:t>他の</a:t>
            </a:r>
            <a:r>
              <a:rPr lang="en-US" altLang="ja-JP" sz="1000" dirty="0" smtClean="0"/>
              <a:t>IT</a:t>
            </a:r>
            <a:r>
              <a:rPr lang="ja-JP" altLang="en-US" sz="1000" dirty="0" smtClean="0"/>
              <a:t>の知識に関しては、恐らく皆様の方が詳しいかと思います。</a:t>
            </a:r>
            <a:r>
              <a:rPr lang="en-US" altLang="ja-JP" sz="1000" dirty="0" smtClean="0"/>
              <a:t/>
            </a:r>
            <a:br>
              <a:rPr lang="en-US" altLang="ja-JP" sz="1000" dirty="0" smtClean="0"/>
            </a:br>
            <a:r>
              <a:rPr lang="ja-JP" altLang="en-US" sz="1000" dirty="0" smtClean="0"/>
              <a:t>間違った例えがあった際にはご指摘ください。他の例を考えます。</a:t>
            </a:r>
            <a:r>
              <a:rPr lang="en-US" altLang="ja-JP" sz="1000" dirty="0" smtClean="0"/>
              <a:t/>
            </a:r>
            <a:br>
              <a:rPr lang="en-US" altLang="ja-JP" sz="1000" dirty="0" smtClean="0"/>
            </a:br>
            <a:endParaRPr lang="en-US" altLang="ja-JP" sz="1000" dirty="0" smtClean="0"/>
          </a:p>
          <a:p>
            <a:pPr>
              <a:buSzPct val="25000"/>
            </a:pPr>
            <a:r>
              <a:rPr lang="ja-JP" altLang="en-US" sz="1000" dirty="0" smtClean="0"/>
              <a:t>　そして最後に、進行が少し駆け足になることです。</a:t>
            </a:r>
            <a:endParaRPr lang="en-US" altLang="ja-JP" sz="1000" dirty="0" smtClean="0"/>
          </a:p>
          <a:p>
            <a:pPr>
              <a:buSzPct val="25000"/>
            </a:pPr>
            <a:r>
              <a:rPr lang="ja-JP" altLang="en-US" sz="1000" dirty="0" smtClean="0"/>
              <a:t>丁寧にご説明するように心がけますが、</a:t>
            </a:r>
            <a:r>
              <a:rPr lang="en-US" altLang="ja-JP" sz="1000" dirty="0" smtClean="0"/>
              <a:t/>
            </a:r>
            <a:br>
              <a:rPr lang="en-US" altLang="ja-JP" sz="1000" dirty="0" smtClean="0"/>
            </a:br>
            <a:r>
              <a:rPr lang="ja-JP" altLang="en-US" sz="1000" dirty="0" smtClean="0"/>
              <a:t>時間に限りがあるため、時間配分の方法として</a:t>
            </a:r>
            <a:r>
              <a:rPr lang="en-US" altLang="ja-JP" sz="1000" dirty="0" smtClean="0"/>
              <a:t/>
            </a:r>
            <a:br>
              <a:rPr lang="en-US" altLang="ja-JP" sz="1000" dirty="0" smtClean="0"/>
            </a:br>
            <a:r>
              <a:rPr lang="ja-JP" altLang="en-US" sz="1000" dirty="0" smtClean="0"/>
              <a:t>一通り説明した後、皆さんがわかりづらかった所、もっと知りたい所をお伺いして</a:t>
            </a:r>
            <a:r>
              <a:rPr lang="en-US" altLang="ja-JP" sz="1000" dirty="0" smtClean="0"/>
              <a:t/>
            </a:r>
            <a:br>
              <a:rPr lang="en-US" altLang="ja-JP" sz="1000" dirty="0" smtClean="0"/>
            </a:br>
            <a:r>
              <a:rPr lang="ja-JP" altLang="en-US" sz="1000" dirty="0" smtClean="0"/>
              <a:t>それについて詳しく説明する時間に一番使いたいと思っております。</a:t>
            </a:r>
            <a:endParaRPr lang="en-US" altLang="ja-JP" sz="1000" dirty="0" smtClean="0"/>
          </a:p>
          <a:p>
            <a:pPr>
              <a:buSzPct val="25000"/>
            </a:pPr>
            <a:r>
              <a:rPr lang="ja-JP" altLang="en-US" sz="1000" dirty="0" smtClean="0"/>
              <a:t>ご了承ください。</a:t>
            </a:r>
            <a:r>
              <a:rPr lang="en-US" altLang="ja-JP" sz="1000" dirty="0" smtClean="0"/>
              <a:t/>
            </a:r>
            <a:br>
              <a:rPr lang="en-US" altLang="ja-JP" sz="1000" dirty="0" smtClean="0"/>
            </a:br>
            <a:r>
              <a:rPr lang="ja-JP" altLang="en-US" sz="1000" dirty="0" smtClean="0"/>
              <a:t>もちろん、重要な項目についてはじっくり説明致します。</a:t>
            </a:r>
            <a:endParaRPr lang="en-US" altLang="ja-JP" sz="1000" dirty="0" smtClean="0"/>
          </a:p>
          <a:p>
            <a:pPr>
              <a:buSzPct val="25000"/>
            </a:pPr>
            <a:r>
              <a:rPr lang="en-US" altLang="ja-JP" sz="1000" dirty="0" smtClean="0"/>
              <a:t/>
            </a:r>
            <a:br>
              <a:rPr lang="en-US" altLang="ja-JP" sz="1000" dirty="0" smtClean="0"/>
            </a:br>
            <a:r>
              <a:rPr lang="ja-JP" altLang="en-US" sz="1000" dirty="0" smtClean="0"/>
              <a:t>不束者ではありますが、本日は</a:t>
            </a:r>
            <a:r>
              <a:rPr lang="en-US" altLang="ja-JP" sz="1000" dirty="0" smtClean="0"/>
              <a:t>1</a:t>
            </a:r>
            <a:r>
              <a:rPr lang="ja-JP" altLang="en-US" sz="1000" dirty="0" smtClean="0"/>
              <a:t>日、宜しくお願い致します。</a:t>
            </a:r>
            <a:endParaRPr sz="1000" dirty="0"/>
          </a:p>
        </p:txBody>
      </p:sp>
    </p:spTree>
    <p:extLst>
      <p:ext uri="{BB962C8B-B14F-4D97-AF65-F5344CB8AC3E}">
        <p14:creationId xmlns:p14="http://schemas.microsoft.com/office/powerpoint/2010/main" val="573203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ページ説明</a:t>
            </a:r>
            <a:r>
              <a:rPr kumimoji="1" lang="en-US" altLang="ja-JP" dirty="0" smtClean="0"/>
              <a:t>&gt;</a:t>
            </a:r>
            <a:endParaRPr kumimoji="1" lang="ja-JP" altLang="en-US" dirty="0"/>
          </a:p>
        </p:txBody>
      </p:sp>
    </p:spTree>
    <p:extLst>
      <p:ext uri="{BB962C8B-B14F-4D97-AF65-F5344CB8AC3E}">
        <p14:creationId xmlns:p14="http://schemas.microsoft.com/office/powerpoint/2010/main" val="1372892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1846461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&lt;</a:t>
            </a:r>
            <a:r>
              <a:rPr lang="ja-JP" altLang="en-US" sz="1800" dirty="0" smtClean="0"/>
              <a:t>ページ説明</a:t>
            </a:r>
            <a:r>
              <a:rPr lang="en-US" altLang="ja-JP" sz="1800" dirty="0" smtClean="0"/>
              <a:t>&gt;</a:t>
            </a:r>
            <a:endParaRPr lang="ja-JP" altLang="en-US" sz="1800" dirty="0" smtClean="0"/>
          </a:p>
          <a:p>
            <a:endParaRPr dirty="0"/>
          </a:p>
        </p:txBody>
      </p:sp>
    </p:spTree>
    <p:extLst>
      <p:ext uri="{BB962C8B-B14F-4D97-AF65-F5344CB8AC3E}">
        <p14:creationId xmlns:p14="http://schemas.microsoft.com/office/powerpoint/2010/main" val="2026846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ja-JP" altLang="en-US" dirty="0" smtClean="0"/>
              <a:t>今度は喋ると同時に手を振るようにしてみます。</a:t>
            </a:r>
            <a:endParaRPr lang="en-US" altLang="ja-JP" dirty="0" smtClean="0"/>
          </a:p>
          <a:p>
            <a:r>
              <a:rPr lang="ja-JP" altLang="en-US" dirty="0" smtClean="0"/>
              <a:t>先ほどと同じように</a:t>
            </a:r>
            <a:r>
              <a:rPr lang="en-US" altLang="ja-JP" dirty="0" smtClean="0"/>
              <a:t>Say</a:t>
            </a:r>
            <a:r>
              <a:rPr lang="ja-JP" altLang="en-US" dirty="0" smtClean="0"/>
              <a:t>，アニメーションを追加しますが、繋ぎ方を図のように変えます。</a:t>
            </a:r>
            <a:endParaRPr lang="en-US" altLang="ja-JP" dirty="0" smtClean="0"/>
          </a:p>
          <a:p>
            <a:r>
              <a:rPr lang="ja-JP" altLang="en-US" dirty="0" smtClean="0"/>
              <a:t>実行すると喋りながら手を振ります。これは並列に繋いだ為、同時に処理を開始しているからです。</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en-US" altLang="ja-JP" dirty="0" smtClean="0"/>
              <a:t>// </a:t>
            </a:r>
            <a:r>
              <a:rPr lang="ja-JP" altLang="en-US" dirty="0" smtClean="0"/>
              <a:t>簡易的なモーションと発話の機能であれば、これで十分ですが、</a:t>
            </a:r>
            <a:r>
              <a:rPr lang="en-US" altLang="ja-JP" dirty="0" smtClean="0"/>
              <a:t/>
            </a:r>
            <a:br>
              <a:rPr lang="en-US" altLang="ja-JP" dirty="0" smtClean="0"/>
            </a:br>
            <a:r>
              <a:rPr lang="en-US" altLang="ja-JP" dirty="0" smtClean="0"/>
              <a:t>// </a:t>
            </a:r>
            <a:r>
              <a:rPr lang="ja-JP" altLang="en-US" dirty="0" smtClean="0"/>
              <a:t>このような機能をいくつも作ったり、難しいモーションを開発するようだと非常に開発効率が悪いですね。</a:t>
            </a:r>
            <a:r>
              <a:rPr lang="en-US" altLang="ja-JP" dirty="0" smtClean="0"/>
              <a:t/>
            </a:r>
            <a:br>
              <a:rPr lang="en-US" altLang="ja-JP" dirty="0" smtClean="0"/>
            </a:br>
            <a:r>
              <a:rPr lang="en-US" altLang="ja-JP" dirty="0" smtClean="0"/>
              <a:t>// </a:t>
            </a:r>
            <a:r>
              <a:rPr lang="ja-JP" altLang="en-US" dirty="0" smtClean="0"/>
              <a:t>効率がよくなる開発方法を次のページでご紹介します。</a:t>
            </a:r>
            <a:endParaRPr lang="en-US" altLang="ja-JP" dirty="0" smtClean="0"/>
          </a:p>
          <a:p>
            <a:endParaRPr lang="en-US" altLang="ja-JP" dirty="0" smtClean="0"/>
          </a:p>
        </p:txBody>
      </p:sp>
    </p:spTree>
    <p:extLst>
      <p:ext uri="{BB962C8B-B14F-4D97-AF65-F5344CB8AC3E}">
        <p14:creationId xmlns:p14="http://schemas.microsoft.com/office/powerpoint/2010/main" val="586948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401140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sz="1600" dirty="0" err="1" smtClean="0"/>
              <a:t>onStart</a:t>
            </a:r>
            <a:r>
              <a:rPr lang="ja-JP" altLang="en-US" sz="1600" dirty="0" smtClean="0"/>
              <a:t>に入ると</a:t>
            </a:r>
            <a:r>
              <a:rPr lang="en-US" altLang="ja-JP" sz="1600" dirty="0" smtClean="0"/>
              <a:t>BOX</a:t>
            </a:r>
            <a:r>
              <a:rPr lang="ja-JP" altLang="en-US" sz="1600" dirty="0" smtClean="0"/>
              <a:t>の機能が開始されます。</a:t>
            </a:r>
            <a:endParaRPr lang="en-US" altLang="ja-JP" sz="1600" dirty="0" smtClean="0"/>
          </a:p>
          <a:p>
            <a:pPr>
              <a:buSzPct val="25000"/>
            </a:pPr>
            <a:endParaRPr lang="en-US" sz="1600" dirty="0" smtClean="0"/>
          </a:p>
          <a:p>
            <a:pPr>
              <a:buSzPct val="25000"/>
            </a:pPr>
            <a:r>
              <a:rPr lang="en-US" altLang="ja-JP" sz="1600" dirty="0" err="1" smtClean="0"/>
              <a:t>onStop</a:t>
            </a:r>
            <a:r>
              <a:rPr lang="ja-JP" altLang="en-US" sz="1600" dirty="0" smtClean="0"/>
              <a:t>に入ると</a:t>
            </a:r>
            <a:r>
              <a:rPr lang="en-US" altLang="ja-JP" sz="1600" dirty="0" smtClean="0"/>
              <a:t>BOX</a:t>
            </a:r>
            <a:r>
              <a:rPr lang="ja-JP" altLang="en-US" sz="1600" dirty="0" smtClean="0"/>
              <a:t>の機能が停止されます。</a:t>
            </a:r>
            <a:endParaRPr lang="en-US" altLang="ja-JP" sz="1600" dirty="0" smtClean="0"/>
          </a:p>
          <a:p>
            <a:pPr>
              <a:buSzPct val="25000"/>
            </a:pPr>
            <a:endParaRPr sz="1600" dirty="0"/>
          </a:p>
        </p:txBody>
      </p:sp>
    </p:spTree>
    <p:extLst>
      <p:ext uri="{BB962C8B-B14F-4D97-AF65-F5344CB8AC3E}">
        <p14:creationId xmlns:p14="http://schemas.microsoft.com/office/powerpoint/2010/main" val="1119908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&lt;</a:t>
            </a:r>
            <a:r>
              <a:rPr lang="ja-JP" altLang="en-US" sz="1800" dirty="0" smtClean="0"/>
              <a:t>ページ説明</a:t>
            </a:r>
            <a:r>
              <a:rPr lang="en-US" altLang="ja-JP" sz="1800" dirty="0" smtClean="0"/>
              <a:t>&gt;</a:t>
            </a:r>
            <a:endParaRPr lang="ja-JP" altLang="en-US" sz="1800" dirty="0" smtClean="0"/>
          </a:p>
          <a:p>
            <a:endParaRPr dirty="0"/>
          </a:p>
        </p:txBody>
      </p:sp>
    </p:spTree>
    <p:extLst>
      <p:ext uri="{BB962C8B-B14F-4D97-AF65-F5344CB8AC3E}">
        <p14:creationId xmlns:p14="http://schemas.microsoft.com/office/powerpoint/2010/main" val="407280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81349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altLang="ja-JP" dirty="0" smtClean="0"/>
              <a:t>&lt;</a:t>
            </a:r>
            <a:r>
              <a:rPr lang="ja-JP" altLang="en-US" dirty="0" smtClean="0"/>
              <a:t>ページ説明</a:t>
            </a:r>
            <a:r>
              <a:rPr lang="en-US" altLang="ja-JP" dirty="0" smtClean="0"/>
              <a:t>&gt;</a:t>
            </a:r>
          </a:p>
          <a:p>
            <a:r>
              <a:rPr lang="en-US" altLang="ja-JP" dirty="0" smtClean="0"/>
              <a:t/>
            </a:r>
            <a:br>
              <a:rPr lang="en-US" altLang="ja-JP" dirty="0" smtClean="0"/>
            </a:br>
            <a:r>
              <a:rPr lang="en-US" altLang="ja-JP" dirty="0" smtClean="0"/>
              <a:t>25</a:t>
            </a:r>
            <a:r>
              <a:rPr lang="ja-JP" altLang="en-US" dirty="0" smtClean="0"/>
              <a:t>フレームレートにつき約</a:t>
            </a:r>
            <a:r>
              <a:rPr lang="en-US" altLang="ja-JP" dirty="0" smtClean="0"/>
              <a:t>1</a:t>
            </a:r>
            <a:r>
              <a:rPr lang="ja-JP" altLang="en-US" dirty="0" smtClean="0"/>
              <a:t>秒になります。</a:t>
            </a:r>
            <a:endParaRPr dirty="0"/>
          </a:p>
        </p:txBody>
      </p:sp>
    </p:spTree>
    <p:extLst>
      <p:ext uri="{BB962C8B-B14F-4D97-AF65-F5344CB8AC3E}">
        <p14:creationId xmlns:p14="http://schemas.microsoft.com/office/powerpoint/2010/main" val="962693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dirty="0" smtClean="0"/>
              <a:t>&lt;</a:t>
            </a:r>
            <a:r>
              <a:rPr lang="ja-JP" altLang="en-US" dirty="0" smtClean="0"/>
              <a:t>ページ説明</a:t>
            </a:r>
            <a:r>
              <a:rPr lang="en-US" dirty="0" smtClean="0"/>
              <a:t>&gt;</a:t>
            </a:r>
            <a:br>
              <a:rPr lang="en-US" dirty="0" smtClean="0"/>
            </a:br>
            <a:r>
              <a:rPr lang="en-US" dirty="0" smtClean="0"/>
              <a:t/>
            </a:r>
            <a:br>
              <a:rPr lang="en-US" dirty="0" smtClean="0"/>
            </a:br>
            <a:endParaRPr dirty="0"/>
          </a:p>
        </p:txBody>
      </p:sp>
    </p:spTree>
    <p:extLst>
      <p:ext uri="{BB962C8B-B14F-4D97-AF65-F5344CB8AC3E}">
        <p14:creationId xmlns:p14="http://schemas.microsoft.com/office/powerpoint/2010/main" val="1439105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altLang="ja-JP" sz="1000" dirty="0" smtClean="0"/>
              <a:t>NAO</a:t>
            </a:r>
            <a:r>
              <a:rPr lang="ja-JP" altLang="en-US" sz="1000" dirty="0" smtClean="0"/>
              <a:t>の電源を入れて、立ち上がったのを確認したら</a:t>
            </a:r>
            <a:r>
              <a:rPr lang="en-US" altLang="ja-JP" sz="1000" dirty="0" smtClean="0"/>
              <a:t/>
            </a:r>
            <a:br>
              <a:rPr lang="en-US" altLang="ja-JP" sz="1000" dirty="0" smtClean="0"/>
            </a:br>
            <a:r>
              <a:rPr lang="ja-JP" altLang="en-US" sz="1000" dirty="0" smtClean="0"/>
              <a:t>コレグラフを起動して、</a:t>
            </a:r>
            <a:r>
              <a:rPr lang="en-US" altLang="ja-JP" sz="1000" dirty="0" smtClean="0"/>
              <a:t>[</a:t>
            </a:r>
            <a:r>
              <a:rPr lang="ja-JP" altLang="en-US" sz="1000" dirty="0" smtClean="0"/>
              <a:t>接続</a:t>
            </a:r>
            <a:r>
              <a:rPr lang="en-US" altLang="ja-JP" sz="1000" dirty="0" smtClean="0"/>
              <a:t>]</a:t>
            </a:r>
            <a:r>
              <a:rPr lang="ja-JP" altLang="en-US" sz="1000" dirty="0" smtClean="0"/>
              <a:t>ボタンを押して、接続したい</a:t>
            </a:r>
            <a:r>
              <a:rPr lang="en-US" altLang="ja-JP" sz="1000" dirty="0" smtClean="0"/>
              <a:t>NAO</a:t>
            </a:r>
            <a:r>
              <a:rPr lang="ja-JP" altLang="en-US" sz="1000" dirty="0" smtClean="0"/>
              <a:t>をダブルクリックしてください。</a:t>
            </a:r>
            <a:r>
              <a:rPr lang="en-US" altLang="ja-JP" sz="1000" dirty="0" smtClean="0"/>
              <a:t/>
            </a:r>
            <a:br>
              <a:rPr lang="en-US" altLang="ja-JP" sz="1000" dirty="0" smtClean="0"/>
            </a:br>
            <a:endParaRPr lang="en-US" altLang="ja-JP" sz="1000" dirty="0" smtClean="0"/>
          </a:p>
          <a:p>
            <a:pPr>
              <a:buSzPct val="25000"/>
            </a:pPr>
            <a:r>
              <a:rPr lang="ja-JP" altLang="en-US" sz="1000" dirty="0" smtClean="0"/>
              <a:t>接続したい</a:t>
            </a:r>
            <a:r>
              <a:rPr lang="en-US" altLang="ja-JP" sz="1000" dirty="0" smtClean="0"/>
              <a:t>NAO</a:t>
            </a:r>
            <a:r>
              <a:rPr lang="ja-JP" altLang="en-US" sz="1000" dirty="0" smtClean="0"/>
              <a:t>が表示されない場合は</a:t>
            </a:r>
            <a:r>
              <a:rPr lang="en-US" altLang="ja-JP" sz="1000" dirty="0" smtClean="0"/>
              <a:t>LAN</a:t>
            </a:r>
            <a:r>
              <a:rPr lang="ja-JP" altLang="en-US" sz="1000" dirty="0" smtClean="0"/>
              <a:t>ケーブルが正しく接続されているか、</a:t>
            </a:r>
            <a:r>
              <a:rPr lang="en-US" altLang="ja-JP" sz="1000" dirty="0" smtClean="0"/>
              <a:t/>
            </a:r>
            <a:br>
              <a:rPr lang="en-US" altLang="ja-JP" sz="1000" dirty="0" smtClean="0"/>
            </a:br>
            <a:r>
              <a:rPr lang="en-US" altLang="ja-JP" sz="1000" dirty="0" smtClean="0"/>
              <a:t>NAO</a:t>
            </a:r>
            <a:r>
              <a:rPr lang="ja-JP" altLang="en-US" sz="1000" dirty="0" smtClean="0"/>
              <a:t>が任意の</a:t>
            </a:r>
            <a:r>
              <a:rPr lang="en-US" altLang="ja-JP" sz="1000" dirty="0" err="1" smtClean="0"/>
              <a:t>Wifi</a:t>
            </a:r>
            <a:r>
              <a:rPr lang="ja-JP" altLang="en-US" sz="1000" dirty="0" smtClean="0"/>
              <a:t>に接続されているかどうか確認して、</a:t>
            </a:r>
            <a:r>
              <a:rPr lang="en-US" altLang="ja-JP" sz="1000" dirty="0" smtClean="0"/>
              <a:t/>
            </a:r>
            <a:br>
              <a:rPr lang="en-US" altLang="ja-JP" sz="1000" dirty="0" smtClean="0"/>
            </a:br>
            <a:r>
              <a:rPr lang="ja-JP" altLang="en-US" sz="1000" dirty="0" smtClean="0"/>
              <a:t>右側にある固定</a:t>
            </a:r>
            <a:r>
              <a:rPr lang="en-US" altLang="ja-JP" sz="1000" dirty="0" smtClean="0"/>
              <a:t>IP,</a:t>
            </a:r>
            <a:r>
              <a:rPr lang="ja-JP" altLang="en-US" sz="1000" dirty="0" smtClean="0"/>
              <a:t>ホスト名入力欄に</a:t>
            </a:r>
            <a:endParaRPr lang="en-US" altLang="ja-JP" sz="1000" dirty="0" smtClean="0"/>
          </a:p>
          <a:p>
            <a:pPr>
              <a:buSzPct val="25000"/>
            </a:pPr>
            <a:r>
              <a:rPr lang="en-US" altLang="ja-JP" sz="1000" dirty="0" smtClean="0"/>
              <a:t>IP</a:t>
            </a:r>
            <a:r>
              <a:rPr lang="ja-JP" altLang="en-US" sz="1000" dirty="0" smtClean="0"/>
              <a:t>あるいはホスト名</a:t>
            </a:r>
            <a:r>
              <a:rPr lang="en-US" altLang="ja-JP" sz="1000" dirty="0" smtClean="0"/>
              <a:t>(***.local)</a:t>
            </a:r>
            <a:r>
              <a:rPr lang="ja-JP" altLang="en-US" sz="1000" dirty="0" smtClean="0"/>
              <a:t>を入力して</a:t>
            </a:r>
            <a:r>
              <a:rPr lang="en-US" altLang="ja-JP" sz="1000" dirty="0" smtClean="0"/>
              <a:t>[</a:t>
            </a:r>
            <a:r>
              <a:rPr lang="ja-JP" altLang="en-US" sz="1000" dirty="0" smtClean="0"/>
              <a:t>選択</a:t>
            </a:r>
            <a:r>
              <a:rPr lang="en-US" altLang="ja-JP" sz="1000" dirty="0" smtClean="0"/>
              <a:t>]</a:t>
            </a:r>
            <a:r>
              <a:rPr lang="ja-JP" altLang="en-US" sz="1000" dirty="0" smtClean="0"/>
              <a:t>ボタンを押して下さい。</a:t>
            </a:r>
            <a:endParaRPr lang="en-US" altLang="ja-JP" sz="1000" dirty="0" smtClean="0"/>
          </a:p>
          <a:p>
            <a:pPr>
              <a:buSzPct val="25000"/>
            </a:pPr>
            <a:endParaRPr lang="en-US" altLang="ja-JP" sz="1000" dirty="0" smtClean="0"/>
          </a:p>
          <a:p>
            <a:pPr>
              <a:buSzPct val="25000"/>
            </a:pPr>
            <a:r>
              <a:rPr lang="ja-JP" altLang="en-US" sz="1000" dirty="0" smtClean="0"/>
              <a:t>これでも接続されない場合は</a:t>
            </a:r>
            <a:endParaRPr lang="en-US" altLang="ja-JP" sz="1000" dirty="0" smtClean="0"/>
          </a:p>
          <a:p>
            <a:pPr>
              <a:buSzPct val="25000"/>
            </a:pPr>
            <a:r>
              <a:rPr lang="ja-JP" altLang="en-US" sz="1000" dirty="0" smtClean="0"/>
              <a:t>コレグラフと</a:t>
            </a:r>
            <a:r>
              <a:rPr lang="en-US" altLang="ja-JP" sz="1000" dirty="0" smtClean="0"/>
              <a:t>NAO</a:t>
            </a:r>
            <a:r>
              <a:rPr lang="ja-JP" altLang="en-US" sz="1000" dirty="0" smtClean="0"/>
              <a:t>を再起動してください。</a:t>
            </a:r>
            <a:endParaRPr lang="en-US" altLang="ja-JP" sz="1000" dirty="0" smtClean="0"/>
          </a:p>
        </p:txBody>
      </p:sp>
    </p:spTree>
    <p:extLst>
      <p:ext uri="{BB962C8B-B14F-4D97-AF65-F5344CB8AC3E}">
        <p14:creationId xmlns:p14="http://schemas.microsoft.com/office/powerpoint/2010/main" val="1282253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dirty="0"/>
          </a:p>
        </p:txBody>
      </p:sp>
    </p:spTree>
    <p:extLst>
      <p:ext uri="{BB962C8B-B14F-4D97-AF65-F5344CB8AC3E}">
        <p14:creationId xmlns:p14="http://schemas.microsoft.com/office/powerpoint/2010/main" val="437403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595934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altLang="ja-JP" dirty="0" smtClean="0"/>
              <a:t>&lt;</a:t>
            </a:r>
            <a:r>
              <a:rPr lang="ja-JP" altLang="en-US" dirty="0" smtClean="0"/>
              <a:t>ページ説明</a:t>
            </a:r>
            <a:r>
              <a:rPr lang="en-US" altLang="ja-JP" dirty="0" smtClean="0"/>
              <a:t>&gt;</a:t>
            </a:r>
            <a:br>
              <a:rPr lang="en-US" altLang="ja-JP" dirty="0" smtClean="0"/>
            </a:br>
            <a:r>
              <a:rPr lang="en-US" altLang="ja-JP" dirty="0" smtClean="0"/>
              <a:t/>
            </a:r>
            <a:br>
              <a:rPr lang="en-US" altLang="ja-JP" dirty="0" smtClean="0"/>
            </a:br>
            <a:r>
              <a:rPr lang="ja-JP" altLang="en-US" dirty="0" smtClean="0"/>
              <a:t>これは僕が普段行っているモーションの開発方法ですが、</a:t>
            </a:r>
            <a:br>
              <a:rPr lang="ja-JP" altLang="en-US" dirty="0" smtClean="0"/>
            </a:br>
            <a:r>
              <a:rPr lang="ja-JP" altLang="en-US" dirty="0" smtClean="0"/>
              <a:t>あくまで参考適度にお話し致します。。</a:t>
            </a:r>
            <a:br>
              <a:rPr lang="ja-JP" altLang="en-US" dirty="0" smtClean="0"/>
            </a:br>
            <a:r>
              <a:rPr lang="ja-JP" altLang="en-US" dirty="0" smtClean="0"/>
              <a:t>まずはアニメーションモードを使い、実機を動かして、大まかな動きを登録をします。</a:t>
            </a:r>
            <a:br>
              <a:rPr lang="ja-JP" altLang="en-US" dirty="0" smtClean="0"/>
            </a:br>
            <a:r>
              <a:rPr lang="ja-JP" altLang="en-US" dirty="0" smtClean="0"/>
              <a:t>大まかな動きが完成したら接続ロボットをバーチャルへ変更して、</a:t>
            </a:r>
            <a:br>
              <a:rPr lang="ja-JP" altLang="en-US" dirty="0" smtClean="0"/>
            </a:br>
            <a:r>
              <a:rPr lang="ja-JP" altLang="en-US" dirty="0" smtClean="0"/>
              <a:t>ロボットビューの数値を変更して微調節します。</a:t>
            </a:r>
            <a:br>
              <a:rPr lang="ja-JP" altLang="en-US" dirty="0" smtClean="0"/>
            </a:br>
            <a:r>
              <a:rPr lang="ja-JP" altLang="en-US" dirty="0" smtClean="0"/>
              <a:t>さらになめらかな動きにしたい場合は</a:t>
            </a:r>
          </a:p>
          <a:p>
            <a:r>
              <a:rPr lang="ja-JP" altLang="en-US" dirty="0" smtClean="0"/>
              <a:t>左上にあるタイムラインの編集ボタンを押して、点と点の間の移動線を調節して、自然な動きにしてあげる事をオススメ致します。</a:t>
            </a:r>
            <a:br>
              <a:rPr lang="ja-JP" altLang="en-US" dirty="0" smtClean="0"/>
            </a:br>
            <a:r>
              <a:rPr lang="ja-JP" altLang="en-US" dirty="0" smtClean="0"/>
              <a:t/>
            </a:r>
            <a:br>
              <a:rPr lang="ja-JP" altLang="en-US" dirty="0" smtClean="0"/>
            </a:br>
            <a:r>
              <a:rPr lang="ja-JP" altLang="en-US" dirty="0" smtClean="0"/>
              <a:t>何故このような面倒くさい事をするかと言いますと、</a:t>
            </a:r>
            <a:br>
              <a:rPr lang="ja-JP" altLang="en-US" dirty="0" smtClean="0"/>
            </a:br>
            <a:r>
              <a:rPr lang="ja-JP" altLang="en-US" dirty="0" smtClean="0"/>
              <a:t>実機</a:t>
            </a:r>
            <a:r>
              <a:rPr lang="en-US" altLang="ja-JP" dirty="0" smtClean="0"/>
              <a:t>NAO</a:t>
            </a:r>
            <a:r>
              <a:rPr lang="ja-JP" altLang="en-US" dirty="0" smtClean="0"/>
              <a:t>のモータへの負担、大きすぎる数値の変更による</a:t>
            </a:r>
            <a:r>
              <a:rPr lang="en-US" altLang="ja-JP" dirty="0" smtClean="0"/>
              <a:t>NAO</a:t>
            </a:r>
            <a:r>
              <a:rPr lang="ja-JP" altLang="en-US" dirty="0" smtClean="0"/>
              <a:t>の転倒などを考慮した開発方法だからです。</a:t>
            </a:r>
            <a:br>
              <a:rPr lang="ja-JP" altLang="en-US" dirty="0" smtClean="0"/>
            </a:br>
            <a:r>
              <a:rPr lang="ja-JP" altLang="en-US" dirty="0" smtClean="0"/>
              <a:t>これを怠ると、ギアやモータを痛めてしまったり、</a:t>
            </a:r>
            <a:r>
              <a:rPr lang="en-US" altLang="ja-JP" dirty="0" smtClean="0"/>
              <a:t>NAO</a:t>
            </a:r>
            <a:r>
              <a:rPr lang="ja-JP" altLang="en-US" dirty="0" smtClean="0"/>
              <a:t>が転倒する可能性が非常に高くなります。</a:t>
            </a:r>
            <a:br>
              <a:rPr lang="ja-JP" altLang="en-US" dirty="0" smtClean="0"/>
            </a:br>
            <a:r>
              <a:rPr lang="ja-JP" altLang="en-US" dirty="0" smtClean="0"/>
              <a:t/>
            </a:r>
            <a:br>
              <a:rPr lang="ja-JP" altLang="en-US" dirty="0" smtClean="0"/>
            </a:br>
            <a:r>
              <a:rPr lang="ja-JP" altLang="en-US" dirty="0" smtClean="0"/>
              <a:t>ちなみに</a:t>
            </a:r>
            <a:r>
              <a:rPr lang="en-US" altLang="ja-JP" dirty="0" smtClean="0"/>
              <a:t>25</a:t>
            </a:r>
            <a:r>
              <a:rPr lang="ja-JP" altLang="en-US" dirty="0" smtClean="0"/>
              <a:t>フレームレート毎に一つのモーションというのはあくまで目安です。</a:t>
            </a:r>
            <a:br>
              <a:rPr lang="ja-JP" altLang="en-US" dirty="0" smtClean="0"/>
            </a:br>
            <a:r>
              <a:rPr lang="ja-JP" altLang="en-US" dirty="0" smtClean="0"/>
              <a:t>手の開閉、手首のひねり程度の</a:t>
            </a:r>
            <a:br>
              <a:rPr lang="ja-JP" altLang="en-US" dirty="0" smtClean="0"/>
            </a:br>
            <a:r>
              <a:rPr lang="ja-JP" altLang="en-US" dirty="0" smtClean="0"/>
              <a:t>小さい動きであれば、もう少し間隔を狭くしても問題ありません。</a:t>
            </a:r>
            <a:br>
              <a:rPr lang="ja-JP" altLang="en-US" dirty="0" smtClean="0"/>
            </a:br>
            <a:endParaRPr lang="ja-JP" altLang="en-US" dirty="0" smtClean="0"/>
          </a:p>
          <a:p>
            <a:endParaRPr dirty="0"/>
          </a:p>
        </p:txBody>
      </p:sp>
    </p:spTree>
    <p:extLst>
      <p:ext uri="{BB962C8B-B14F-4D97-AF65-F5344CB8AC3E}">
        <p14:creationId xmlns:p14="http://schemas.microsoft.com/office/powerpoint/2010/main" val="2038608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736808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600" dirty="0" smtClean="0"/>
              <a:t>音声認識用の</a:t>
            </a:r>
            <a:r>
              <a:rPr lang="en-US" altLang="ja-JP" sz="1600" dirty="0" smtClean="0"/>
              <a:t>BOX</a:t>
            </a:r>
            <a:br>
              <a:rPr lang="en-US" altLang="ja-JP" sz="1600" dirty="0" smtClean="0"/>
            </a:br>
            <a:r>
              <a:rPr lang="en-US" altLang="ja-JP" sz="1600" dirty="0" err="1" smtClean="0"/>
              <a:t>SpeechReco</a:t>
            </a:r>
            <a:r>
              <a:rPr lang="ja-JP" altLang="en-US" sz="1600" dirty="0" smtClean="0"/>
              <a:t>ボックスの説明を致しますが、</a:t>
            </a:r>
            <a:r>
              <a:rPr lang="en-US" altLang="ja-JP" sz="1600" dirty="0" smtClean="0"/>
              <a:t/>
            </a:r>
            <a:br>
              <a:rPr lang="en-US" altLang="ja-JP" sz="1600" dirty="0" smtClean="0"/>
            </a:br>
            <a:r>
              <a:rPr lang="ja-JP" altLang="en-US" sz="1600" dirty="0" smtClean="0"/>
              <a:t>このボックスは基本的にアプリ開発ではあまり使いません。</a:t>
            </a:r>
            <a:r>
              <a:rPr lang="en-US" altLang="ja-JP" sz="1600" dirty="0" smtClean="0"/>
              <a:t/>
            </a:r>
            <a:br>
              <a:rPr lang="en-US" altLang="ja-JP" sz="1600" dirty="0" smtClean="0"/>
            </a:br>
            <a:r>
              <a:rPr lang="ja-JP" altLang="en-US" sz="1600" dirty="0" smtClean="0"/>
              <a:t>もっと便利でもっと簡単な開発方法がありますので、</a:t>
            </a:r>
            <a:r>
              <a:rPr lang="en-US" altLang="ja-JP" sz="1600" dirty="0" smtClean="0"/>
              <a:t/>
            </a:r>
            <a:br>
              <a:rPr lang="en-US" altLang="ja-JP" sz="1600" dirty="0" smtClean="0"/>
            </a:br>
            <a:r>
              <a:rPr lang="ja-JP" altLang="en-US" sz="1600" dirty="0" smtClean="0"/>
              <a:t>こんなボックスがあり、こんな機能がある程度に覚えていただければと思います。</a:t>
            </a:r>
            <a:r>
              <a:rPr lang="en-US" altLang="ja-JP" sz="1600" dirty="0" smtClean="0"/>
              <a:t/>
            </a:r>
            <a:br>
              <a:rPr lang="en-US" altLang="ja-JP" sz="1600" dirty="0" smtClean="0"/>
            </a:br>
            <a:r>
              <a:rPr lang="ja-JP" altLang="en-US" sz="1600" dirty="0" smtClean="0"/>
              <a:t>このボックスはあくまで入門編です。</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後ほど、便利な音声認識用ボックス、</a:t>
            </a:r>
            <a:r>
              <a:rPr lang="en-US" altLang="ja-JP" sz="1600" dirty="0" err="1" smtClean="0"/>
              <a:t>QiChat</a:t>
            </a:r>
            <a:r>
              <a:rPr lang="ja-JP" altLang="en-US" sz="1600" dirty="0" smtClean="0"/>
              <a:t>について詳しくご説明致します。</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&lt;</a:t>
            </a:r>
            <a:r>
              <a:rPr lang="ja-JP" altLang="en-US" sz="1600" dirty="0" smtClean="0"/>
              <a:t>ページ説明</a:t>
            </a:r>
            <a:r>
              <a:rPr lang="en-US" altLang="ja-JP" sz="1600" dirty="0" smtClean="0"/>
              <a:t>&gt;</a:t>
            </a:r>
            <a:endParaRPr sz="1600" dirty="0"/>
          </a:p>
        </p:txBody>
      </p:sp>
    </p:spTree>
    <p:extLst>
      <p:ext uri="{BB962C8B-B14F-4D97-AF65-F5344CB8AC3E}">
        <p14:creationId xmlns:p14="http://schemas.microsoft.com/office/powerpoint/2010/main" val="737776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3" name="Shape 393"/>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160243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4" name="Shape 40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89184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コレグラフ左側に表示されているファイル一覧は、</a:t>
            </a:r>
            <a:r>
              <a:rPr kumimoji="1" lang="en-US" altLang="ja-JP" dirty="0" smtClean="0"/>
              <a:t>NAO</a:t>
            </a:r>
            <a:r>
              <a:rPr kumimoji="1" lang="ja-JP" altLang="en-US" dirty="0" smtClean="0"/>
              <a:t>アプリの構成ファイルです。</a:t>
            </a:r>
            <a:endParaRPr kumimoji="1" lang="en-US" altLang="ja-JP" dirty="0" smtClean="0"/>
          </a:p>
          <a:p>
            <a:r>
              <a:rPr kumimoji="1" lang="en-US" altLang="ja-JP" dirty="0" smtClean="0"/>
              <a:t>&lt;</a:t>
            </a:r>
            <a:r>
              <a:rPr kumimoji="1" lang="ja-JP" altLang="en-US" dirty="0" smtClean="0"/>
              <a:t>各ファイルの説明</a:t>
            </a:r>
            <a:r>
              <a:rPr kumimoji="1" lang="en-US" altLang="ja-JP" dirty="0" smtClean="0"/>
              <a:t>&gt;</a:t>
            </a:r>
          </a:p>
          <a:p>
            <a:endParaRPr kumimoji="1" lang="en-US" altLang="ja-JP" dirty="0" smtClean="0"/>
          </a:p>
          <a:p>
            <a:r>
              <a:rPr kumimoji="1" lang="en-US" altLang="ja-JP" dirty="0" smtClean="0"/>
              <a:t>Behavior</a:t>
            </a:r>
            <a:r>
              <a:rPr kumimoji="1" lang="ja-JP" altLang="en-US" dirty="0" smtClean="0"/>
              <a:t>は</a:t>
            </a:r>
            <a:r>
              <a:rPr kumimoji="1" lang="en-US" altLang="ja-JP" dirty="0" smtClean="0"/>
              <a:t>android</a:t>
            </a:r>
            <a:r>
              <a:rPr kumimoji="1" lang="ja-JP" altLang="en-US" dirty="0" smtClean="0"/>
              <a:t>等でいう</a:t>
            </a:r>
            <a:r>
              <a:rPr kumimoji="1" lang="en-US" altLang="ja-JP" dirty="0" smtClean="0"/>
              <a:t>Activity</a:t>
            </a:r>
            <a:r>
              <a:rPr kumimoji="1" lang="ja-JP" altLang="en-US" dirty="0" smtClean="0"/>
              <a:t>のようなものだと思って頂ければと思います。</a:t>
            </a:r>
            <a:endParaRPr kumimoji="1" lang="en-US" altLang="ja-JP" dirty="0" smtClean="0"/>
          </a:p>
          <a:p>
            <a:r>
              <a:rPr kumimoji="1" lang="ja-JP" altLang="en-US" dirty="0" smtClean="0"/>
              <a:t>ウェブページでいう</a:t>
            </a:r>
            <a:r>
              <a:rPr kumimoji="1" lang="en-US" altLang="ja-JP" dirty="0" smtClean="0"/>
              <a:t>HTML</a:t>
            </a:r>
            <a:r>
              <a:rPr kumimoji="1" lang="ja-JP" altLang="en-US" dirty="0" smtClean="0"/>
              <a:t>ファイルのようなものだと思って頂ければと思います。</a:t>
            </a:r>
            <a:endParaRPr kumimoji="1" lang="en-US" altLang="ja-JP" dirty="0" smtClean="0"/>
          </a:p>
          <a:p>
            <a:r>
              <a:rPr kumimoji="1" lang="en-US" altLang="ja-JP" dirty="0" smtClean="0"/>
              <a:t>Behavior</a:t>
            </a:r>
            <a:r>
              <a:rPr kumimoji="1" lang="ja-JP" altLang="en-US" dirty="0" smtClean="0"/>
              <a:t>を呼び出すと、そこに記述されている処理を行った後にその</a:t>
            </a:r>
            <a:r>
              <a:rPr kumimoji="1" lang="en-US" altLang="ja-JP" dirty="0" smtClean="0"/>
              <a:t>Behavior</a:t>
            </a:r>
            <a:r>
              <a:rPr kumimoji="1" lang="ja-JP" altLang="en-US" dirty="0" smtClean="0"/>
              <a:t>が終了すると</a:t>
            </a:r>
            <a:r>
              <a:rPr kumimoji="1" lang="en-US" altLang="ja-JP" dirty="0" smtClean="0"/>
              <a:t/>
            </a:r>
            <a:br>
              <a:rPr kumimoji="1" lang="en-US" altLang="ja-JP" dirty="0" smtClean="0"/>
            </a:br>
            <a:r>
              <a:rPr kumimoji="1" lang="ja-JP" altLang="en-US" dirty="0" smtClean="0"/>
              <a:t>元の呼び出し元に戻ってきます。</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NAO</a:t>
            </a:r>
            <a:r>
              <a:rPr kumimoji="1" lang="ja-JP" altLang="en-US" dirty="0" smtClean="0"/>
              <a:t>のアプリを開発する際に、編集するファイルは</a:t>
            </a:r>
            <a:r>
              <a:rPr kumimoji="1" lang="en-US" altLang="ja-JP" dirty="0" smtClean="0"/>
              <a:t>behavior</a:t>
            </a:r>
            <a:r>
              <a:rPr kumimoji="1" lang="ja-JP" altLang="en-US" dirty="0" smtClean="0"/>
              <a:t>がほとんどです。</a:t>
            </a:r>
            <a:endParaRPr kumimoji="1" lang="en-US" altLang="ja-JP" dirty="0" smtClean="0"/>
          </a:p>
        </p:txBody>
      </p:sp>
    </p:spTree>
    <p:extLst>
      <p:ext uri="{BB962C8B-B14F-4D97-AF65-F5344CB8AC3E}">
        <p14:creationId xmlns:p14="http://schemas.microsoft.com/office/powerpoint/2010/main" val="117182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アプリを保存するにはツールバーにある</a:t>
            </a:r>
            <a:r>
              <a:rPr kumimoji="1" lang="en-US" altLang="ja-JP" dirty="0" smtClean="0"/>
              <a:t>[</a:t>
            </a:r>
            <a:r>
              <a:rPr kumimoji="1" lang="ja-JP" altLang="en-US" dirty="0" smtClean="0"/>
              <a:t>プロジェクトを保存</a:t>
            </a:r>
            <a:r>
              <a:rPr kumimoji="1" lang="en-US" altLang="ja-JP" dirty="0" smtClean="0"/>
              <a:t>]</a:t>
            </a:r>
            <a:r>
              <a:rPr kumimoji="1" lang="ja-JP" altLang="en-US" dirty="0" smtClean="0"/>
              <a:t>ボタンを押して、プロジェクトに穴目をつけて、作成場所を決めたら保存しましょう。</a:t>
            </a:r>
            <a:endParaRPr kumimoji="1" lang="en-US" altLang="ja-JP" dirty="0" smtClean="0"/>
          </a:p>
          <a:p>
            <a:r>
              <a:rPr kumimoji="1" lang="ja-JP" altLang="en-US" dirty="0" smtClean="0"/>
              <a:t>正常に保存されるとプロパティボタン上野プロジェクト名が変わります。</a:t>
            </a:r>
            <a:endParaRPr kumimoji="1" lang="ja-JP" altLang="en-US" dirty="0"/>
          </a:p>
        </p:txBody>
      </p:sp>
    </p:spTree>
    <p:extLst>
      <p:ext uri="{BB962C8B-B14F-4D97-AF65-F5344CB8AC3E}">
        <p14:creationId xmlns:p14="http://schemas.microsoft.com/office/powerpoint/2010/main" val="17689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以前編集したアプリ、あるいは外部から保存したアプリを開くには</a:t>
            </a:r>
            <a:endParaRPr kumimoji="1" lang="en-US" altLang="ja-JP" dirty="0" smtClean="0"/>
          </a:p>
          <a:p>
            <a:r>
              <a:rPr kumimoji="1" lang="ja-JP" altLang="en-US" dirty="0" smtClean="0"/>
              <a:t>コレグラフの</a:t>
            </a:r>
            <a:r>
              <a:rPr kumimoji="1" lang="en-US" altLang="ja-JP" dirty="0" smtClean="0"/>
              <a:t>[</a:t>
            </a:r>
            <a:r>
              <a:rPr kumimoji="1" lang="ja-JP" altLang="en-US" dirty="0" smtClean="0"/>
              <a:t>プロジェクトを開く</a:t>
            </a:r>
            <a:r>
              <a:rPr kumimoji="1" lang="en-US" altLang="ja-JP" dirty="0" smtClean="0"/>
              <a:t>]</a:t>
            </a:r>
            <a:r>
              <a:rPr kumimoji="1" lang="ja-JP" altLang="en-US" dirty="0" smtClean="0"/>
              <a:t>ボタンを押して、任意の</a:t>
            </a:r>
            <a:r>
              <a:rPr kumimoji="1" lang="en-US" altLang="ja-JP" dirty="0" err="1" smtClean="0"/>
              <a:t>pml</a:t>
            </a:r>
            <a:r>
              <a:rPr kumimoji="1" lang="ja-JP" altLang="en-US" dirty="0" smtClean="0"/>
              <a:t>ファイルを選択してプロジェクトを開きます。</a:t>
            </a:r>
            <a:endParaRPr kumimoji="1" lang="ja-JP" altLang="en-US" dirty="0"/>
          </a:p>
        </p:txBody>
      </p:sp>
    </p:spTree>
    <p:extLst>
      <p:ext uri="{BB962C8B-B14F-4D97-AF65-F5344CB8AC3E}">
        <p14:creationId xmlns:p14="http://schemas.microsoft.com/office/powerpoint/2010/main" val="193827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185649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altLang="ja-JP" sz="1000" dirty="0" smtClean="0"/>
              <a:t>&lt;</a:t>
            </a:r>
            <a:r>
              <a:rPr lang="ja-JP" altLang="en-US" sz="1000" dirty="0" smtClean="0"/>
              <a:t>ページ説明</a:t>
            </a:r>
            <a:r>
              <a:rPr lang="en-US" altLang="ja-JP" sz="1000" dirty="0" smtClean="0"/>
              <a:t>&gt;</a:t>
            </a:r>
            <a:endParaRPr sz="1000" dirty="0"/>
          </a:p>
        </p:txBody>
      </p:sp>
    </p:spTree>
    <p:extLst>
      <p:ext uri="{BB962C8B-B14F-4D97-AF65-F5344CB8AC3E}">
        <p14:creationId xmlns:p14="http://schemas.microsoft.com/office/powerpoint/2010/main" val="140473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Pct val="25000"/>
              <a:buFontTx/>
              <a:buNone/>
              <a:tabLst/>
              <a:defRPr/>
            </a:pPr>
            <a:r>
              <a:rPr lang="en-US" altLang="ja-JP" sz="1000" dirty="0" smtClean="0"/>
              <a:t>&lt;</a:t>
            </a:r>
            <a:r>
              <a:rPr lang="ja-JP" altLang="en-US" sz="1000" dirty="0" smtClean="0"/>
              <a:t>ページ説明</a:t>
            </a:r>
            <a:r>
              <a:rPr lang="en-US" altLang="ja-JP" sz="1000" dirty="0" smtClean="0"/>
              <a:t>&gt;</a:t>
            </a:r>
            <a:endParaRPr lang="ja-JP" altLang="en-US" sz="1000" dirty="0" smtClean="0"/>
          </a:p>
          <a:p>
            <a:pPr>
              <a:buSzPct val="25000"/>
            </a:pPr>
            <a:r>
              <a:rPr lang="en-US" sz="1000" dirty="0" smtClean="0"/>
              <a:t/>
            </a:r>
            <a:br>
              <a:rPr lang="en-US" sz="1000" dirty="0" smtClean="0"/>
            </a:br>
            <a:r>
              <a:rPr lang="ja-JP" altLang="en-US" sz="1000" dirty="0" smtClean="0"/>
              <a:t>発言させたい文章のイントネーションが違うと思った場合、</a:t>
            </a:r>
            <a:r>
              <a:rPr lang="en-US" altLang="ja-JP" sz="1000" dirty="0" smtClean="0"/>
              <a:t/>
            </a:r>
            <a:br>
              <a:rPr lang="en-US" altLang="ja-JP" sz="1000" dirty="0" smtClean="0"/>
            </a:br>
            <a:r>
              <a:rPr lang="ja-JP" altLang="en-US" sz="1000" dirty="0" smtClean="0"/>
              <a:t>漢字を平仮名にしたり、カタカナにしたり、違う漢字を使ったりすることで、</a:t>
            </a:r>
            <a:r>
              <a:rPr lang="en-US" altLang="ja-JP" sz="1000" dirty="0" smtClean="0"/>
              <a:t/>
            </a:r>
            <a:br>
              <a:rPr lang="en-US" altLang="ja-JP" sz="1000" dirty="0" smtClean="0"/>
            </a:br>
            <a:r>
              <a:rPr lang="ja-JP" altLang="en-US" sz="1000" dirty="0" smtClean="0"/>
              <a:t>目的のイントネーションに近づける事ができます。</a:t>
            </a:r>
            <a:r>
              <a:rPr lang="en-US" altLang="ja-JP" sz="1000" dirty="0" smtClean="0"/>
              <a:t/>
            </a:r>
            <a:br>
              <a:rPr lang="en-US" altLang="ja-JP" sz="1000" dirty="0" smtClean="0"/>
            </a:br>
            <a:r>
              <a:rPr lang="en-US" altLang="ja-JP" sz="1000" dirty="0" smtClean="0"/>
              <a:t/>
            </a:r>
            <a:br>
              <a:rPr lang="en-US" altLang="ja-JP" sz="1000" dirty="0" smtClean="0"/>
            </a:br>
            <a:r>
              <a:rPr lang="ja-JP" altLang="en-US" sz="1000" dirty="0" smtClean="0"/>
              <a:t>他にもコマンドを使って、微調節を行う事ができますが</a:t>
            </a:r>
            <a:r>
              <a:rPr lang="en-US" altLang="ja-JP" sz="1000" dirty="0" smtClean="0"/>
              <a:t/>
            </a:r>
            <a:br>
              <a:rPr lang="en-US" altLang="ja-JP" sz="1000" dirty="0" smtClean="0"/>
            </a:br>
            <a:r>
              <a:rPr lang="ja-JP" altLang="en-US" sz="1000" dirty="0" smtClean="0"/>
              <a:t>講義の時間に余裕があれば、後ほど詳しくご説明致します。</a:t>
            </a:r>
            <a:endParaRPr lang="en-US" altLang="ja-JP" sz="1000" dirty="0" smtClean="0"/>
          </a:p>
        </p:txBody>
      </p:sp>
    </p:spTree>
    <p:extLst>
      <p:ext uri="{BB962C8B-B14F-4D97-AF65-F5344CB8AC3E}">
        <p14:creationId xmlns:p14="http://schemas.microsoft.com/office/powerpoint/2010/main" val="890007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244475" y="633413"/>
            <a:ext cx="562292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196133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21732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1890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2003481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タイトル スライド 1">
    <p:spTree>
      <p:nvGrpSpPr>
        <p:cNvPr id="1" name="Shape 14"/>
        <p:cNvGrpSpPr/>
        <p:nvPr/>
      </p:nvGrpSpPr>
      <p:grpSpPr>
        <a:xfrm>
          <a:off x="0" y="0"/>
          <a:ext cx="0" cy="0"/>
          <a:chOff x="0" y="0"/>
          <a:chExt cx="0" cy="0"/>
        </a:xfrm>
      </p:grpSpPr>
      <p:sp>
        <p:nvSpPr>
          <p:cNvPr id="15" name="Shape 15"/>
          <p:cNvSpPr/>
          <p:nvPr/>
        </p:nvSpPr>
        <p:spPr>
          <a:xfrm>
            <a:off x="1" y="2172882"/>
            <a:ext cx="12192212" cy="2869053"/>
          </a:xfrm>
          <a:prstGeom prst="rect">
            <a:avLst/>
          </a:prstGeom>
          <a:solidFill>
            <a:schemeClr val="tx1">
              <a:lumMod val="75000"/>
              <a:lumOff val="25000"/>
            </a:schemeClr>
          </a:solidFill>
          <a:ln>
            <a:noFill/>
          </a:ln>
        </p:spPr>
        <p:txBody>
          <a:bodyPr lIns="78970" tIns="39462" rIns="78970" bIns="39462" anchor="ctr" anchorCtr="0">
            <a:noAutofit/>
          </a:bodyPr>
          <a:lstStyle/>
          <a:p>
            <a:pPr marL="0" marR="0" lvl="0" indent="0" algn="ctr" rtl="0">
              <a:lnSpc>
                <a:spcPct val="100000"/>
              </a:lnSpc>
              <a:spcBef>
                <a:spcPts val="0"/>
              </a:spcBef>
              <a:spcAft>
                <a:spcPts val="0"/>
              </a:spcAft>
              <a:buClr>
                <a:srgbClr val="000000"/>
              </a:buClr>
              <a:buFont typeface="Arial"/>
              <a:buNone/>
            </a:pPr>
            <a:endParaRPr sz="1542" b="0" i="0" u="none" strike="noStrike" cap="none">
              <a:solidFill>
                <a:schemeClr val="lt1"/>
              </a:solidFill>
              <a:latin typeface="MS Gothic" charset="-128"/>
              <a:ea typeface="MS Gothic" charset="-128"/>
              <a:cs typeface="MS Gothic" charset="-128"/>
              <a:sym typeface="Calibri"/>
            </a:endParaRPr>
          </a:p>
        </p:txBody>
      </p:sp>
      <p:pic>
        <p:nvPicPr>
          <p:cNvPr id="2" name="図 1"/>
          <p:cNvPicPr>
            <a:picLocks noChangeAspect="1"/>
          </p:cNvPicPr>
          <p:nvPr userDrawn="1"/>
        </p:nvPicPr>
        <p:blipFill>
          <a:blip r:embed="rId2"/>
          <a:stretch>
            <a:fillRect/>
          </a:stretch>
        </p:blipFill>
        <p:spPr>
          <a:xfrm>
            <a:off x="10515751" y="6322198"/>
            <a:ext cx="1676249" cy="535802"/>
          </a:xfrm>
          <a:prstGeom prst="rect">
            <a:avLst/>
          </a:prstGeom>
        </p:spPr>
      </p:pic>
    </p:spTree>
    <p:extLst>
      <p:ext uri="{BB962C8B-B14F-4D97-AF65-F5344CB8AC3E}">
        <p14:creationId xmlns:p14="http://schemas.microsoft.com/office/powerpoint/2010/main" val="21211331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見出し スライド 1 1">
    <p:spTree>
      <p:nvGrpSpPr>
        <p:cNvPr id="1" name="Shape 19"/>
        <p:cNvGrpSpPr/>
        <p:nvPr/>
      </p:nvGrpSpPr>
      <p:grpSpPr>
        <a:xfrm>
          <a:off x="0" y="0"/>
          <a:ext cx="0" cy="0"/>
          <a:chOff x="0" y="0"/>
          <a:chExt cx="0" cy="0"/>
        </a:xfrm>
      </p:grpSpPr>
      <p:sp>
        <p:nvSpPr>
          <p:cNvPr id="20" name="Shape 20"/>
          <p:cNvSpPr/>
          <p:nvPr/>
        </p:nvSpPr>
        <p:spPr>
          <a:xfrm>
            <a:off x="1" y="2954927"/>
            <a:ext cx="12192212" cy="2869053"/>
          </a:xfrm>
          <a:prstGeom prst="rect">
            <a:avLst/>
          </a:prstGeom>
          <a:solidFill>
            <a:schemeClr val="tx1">
              <a:lumMod val="75000"/>
              <a:lumOff val="25000"/>
            </a:schemeClr>
          </a:solidFill>
          <a:ln>
            <a:noFill/>
          </a:ln>
        </p:spPr>
        <p:txBody>
          <a:bodyPr lIns="78970" tIns="39462" rIns="78970" bIns="39462" anchor="ctr" anchorCtr="0">
            <a:noAutofit/>
          </a:bodyPr>
          <a:lstStyle/>
          <a:p>
            <a:pPr marL="0" marR="0" lvl="0" indent="0" algn="ctr" rtl="0">
              <a:lnSpc>
                <a:spcPct val="100000"/>
              </a:lnSpc>
              <a:spcBef>
                <a:spcPts val="0"/>
              </a:spcBef>
              <a:spcAft>
                <a:spcPts val="0"/>
              </a:spcAft>
              <a:buClr>
                <a:srgbClr val="000000"/>
              </a:buClr>
              <a:buFont typeface="Arial"/>
              <a:buNone/>
            </a:pPr>
            <a:endParaRPr sz="1542" b="0" i="0" u="none" strike="noStrike" cap="none">
              <a:solidFill>
                <a:schemeClr val="lt1"/>
              </a:solidFill>
              <a:latin typeface="Calibri"/>
              <a:ea typeface="Calibri"/>
              <a:cs typeface="Calibri"/>
              <a:sym typeface="Calibri"/>
            </a:endParaRPr>
          </a:p>
        </p:txBody>
      </p:sp>
      <p:sp>
        <p:nvSpPr>
          <p:cNvPr id="22" name="Shape 22"/>
          <p:cNvSpPr txBox="1"/>
          <p:nvPr/>
        </p:nvSpPr>
        <p:spPr>
          <a:xfrm>
            <a:off x="480995" y="6498285"/>
            <a:ext cx="4545396" cy="437080"/>
          </a:xfrm>
          <a:prstGeom prst="rect">
            <a:avLst/>
          </a:prstGeom>
          <a:noFill/>
          <a:ln>
            <a:noFill/>
          </a:ln>
        </p:spPr>
        <p:txBody>
          <a:bodyPr lIns="58649" tIns="58649" rIns="58649" bIns="58649" anchor="t" anchorCtr="0">
            <a:noAutofit/>
          </a:bodyPr>
          <a:lstStyle/>
          <a:p>
            <a:pPr lvl="0">
              <a:spcBef>
                <a:spcPts val="0"/>
              </a:spcBef>
              <a:buNone/>
            </a:pPr>
            <a:r>
              <a:rPr lang="en-US" altLang="ja-JP" sz="998" b="0" i="0" u="none" strike="noStrike" cap="none" dirty="0" smtClean="0">
                <a:solidFill>
                  <a:srgbClr val="4A4A4A"/>
                </a:solidFill>
                <a:latin typeface="+mn-ea"/>
                <a:ea typeface="Arial"/>
                <a:cs typeface="Arial"/>
                <a:sym typeface="Arial"/>
              </a:rPr>
              <a:t>©2017 </a:t>
            </a:r>
            <a:r>
              <a:rPr lang="en-US" altLang="ja-JP" sz="998" b="0" i="0" u="none" strike="noStrike" cap="none" dirty="0" err="1" smtClean="0">
                <a:solidFill>
                  <a:srgbClr val="4A4A4A"/>
                </a:solidFill>
                <a:latin typeface="+mn-ea"/>
                <a:ea typeface="Arial"/>
                <a:cs typeface="Arial"/>
                <a:sym typeface="Arial"/>
              </a:rPr>
              <a:t>Daieikikou</a:t>
            </a:r>
            <a:r>
              <a:rPr lang="en-US" altLang="ja-JP" sz="998" b="0" i="0" u="none" strike="noStrike" cap="none" dirty="0" smtClean="0">
                <a:solidFill>
                  <a:srgbClr val="4A4A4A"/>
                </a:solidFill>
                <a:latin typeface="+mn-ea"/>
                <a:ea typeface="Arial"/>
                <a:cs typeface="Arial"/>
                <a:sym typeface="Arial"/>
              </a:rPr>
              <a:t> Co., Ltd. All Right Reserved</a:t>
            </a:r>
            <a:endParaRPr lang="en-US" altLang="ja-JP" sz="998" b="0" i="0" u="none" strike="noStrike" cap="none" dirty="0">
              <a:solidFill>
                <a:srgbClr val="4A4A4A"/>
              </a:solidFill>
              <a:latin typeface="+mn-ea"/>
              <a:ea typeface="Arial"/>
              <a:cs typeface="Arial"/>
              <a:sym typeface="Arial"/>
            </a:endParaRPr>
          </a:p>
        </p:txBody>
      </p:sp>
      <p:sp>
        <p:nvSpPr>
          <p:cNvPr id="23" name="Shape 23"/>
          <p:cNvSpPr txBox="1">
            <a:spLocks noGrp="1"/>
          </p:cNvSpPr>
          <p:nvPr>
            <p:ph type="sldNum" idx="12"/>
          </p:nvPr>
        </p:nvSpPr>
        <p:spPr>
          <a:xfrm>
            <a:off x="5402271" y="6428176"/>
            <a:ext cx="1404636" cy="364959"/>
          </a:xfrm>
          <a:prstGeom prst="rect">
            <a:avLst/>
          </a:prstGeom>
          <a:noFill/>
          <a:ln>
            <a:noFill/>
          </a:ln>
        </p:spPr>
        <p:txBody>
          <a:bodyPr lIns="87050" tIns="43500" rIns="87050" bIns="43500" anchor="ctr" anchorCtr="0">
            <a:noAutofit/>
          </a:bodyPr>
          <a:lstStyle>
            <a:lvl1pPr>
              <a:defRPr>
                <a:latin typeface="+mj-ea"/>
                <a:ea typeface="+mj-ea"/>
              </a:defRPr>
            </a:lvl1pPr>
          </a:lstStyle>
          <a:p>
            <a:pPr algn="ctr">
              <a:buClr>
                <a:srgbClr val="888888"/>
              </a:buClr>
              <a:buSzPct val="25000"/>
              <a:buFont typeface="Calibri"/>
              <a:buNone/>
            </a:pPr>
            <a:fld id="{00000000-1234-1234-1234-123412341234}" type="slidenum">
              <a:rPr lang="en-US" sz="1542" smtClean="0">
                <a:solidFill>
                  <a:srgbClr val="1E4E79"/>
                </a:solidFill>
                <a:cs typeface="Calibri"/>
                <a:sym typeface="Calibri"/>
              </a:rPr>
              <a:pPr algn="ctr">
                <a:buClr>
                  <a:srgbClr val="888888"/>
                </a:buClr>
                <a:buSzPct val="25000"/>
                <a:buFont typeface="Calibri"/>
                <a:buNone/>
              </a:pPr>
              <a:t>‹#›</a:t>
            </a:fld>
            <a:endParaRPr lang="en-US" sz="1542">
              <a:solidFill>
                <a:srgbClr val="1E4E79"/>
              </a:solidFill>
              <a:cs typeface="Calibri"/>
              <a:sym typeface="Calibri"/>
            </a:endParaRPr>
          </a:p>
        </p:txBody>
      </p:sp>
      <p:sp>
        <p:nvSpPr>
          <p:cNvPr id="24" name="Shape 24"/>
          <p:cNvSpPr txBox="1">
            <a:spLocks noGrp="1"/>
          </p:cNvSpPr>
          <p:nvPr>
            <p:ph type="title"/>
          </p:nvPr>
        </p:nvSpPr>
        <p:spPr>
          <a:xfrm>
            <a:off x="885528" y="3848682"/>
            <a:ext cx="10421194" cy="1081541"/>
          </a:xfrm>
          <a:prstGeom prst="rect">
            <a:avLst/>
          </a:prstGeom>
          <a:noFill/>
          <a:ln>
            <a:noFill/>
          </a:ln>
        </p:spPr>
        <p:txBody>
          <a:bodyPr lIns="64650" tIns="64650" rIns="64650" bIns="64650" anchor="ctr" anchorCtr="0"/>
          <a:lstStyle>
            <a:lvl1pPr lvl="0" algn="ctr" rtl="0">
              <a:spcBef>
                <a:spcPts val="0"/>
              </a:spcBef>
              <a:buNone/>
              <a:defRPr sz="4627">
                <a:solidFill>
                  <a:srgbClr val="FFFFFF"/>
                </a:solidFill>
                <a:latin typeface="MS Gothic" charset="-128"/>
                <a:ea typeface="MS Gothic" charset="-128"/>
                <a:cs typeface="MS Gothic" charset="-128"/>
              </a:defRPr>
            </a:lvl1pPr>
            <a:lvl2pPr lvl="1" rtl="0">
              <a:spcBef>
                <a:spcPts val="0"/>
              </a:spcBef>
              <a:buNone/>
              <a:defRPr sz="907"/>
            </a:lvl2pPr>
            <a:lvl3pPr lvl="2" rtl="0">
              <a:spcBef>
                <a:spcPts val="0"/>
              </a:spcBef>
              <a:buNone/>
              <a:defRPr sz="907"/>
            </a:lvl3pPr>
            <a:lvl4pPr lvl="3" rtl="0">
              <a:spcBef>
                <a:spcPts val="0"/>
              </a:spcBef>
              <a:buNone/>
              <a:defRPr sz="907"/>
            </a:lvl4pPr>
            <a:lvl5pPr lvl="4" rtl="0">
              <a:spcBef>
                <a:spcPts val="0"/>
              </a:spcBef>
              <a:buNone/>
              <a:defRPr sz="907"/>
            </a:lvl5pPr>
            <a:lvl6pPr lvl="5" rtl="0">
              <a:spcBef>
                <a:spcPts val="0"/>
              </a:spcBef>
              <a:buNone/>
              <a:defRPr sz="907"/>
            </a:lvl6pPr>
            <a:lvl7pPr lvl="6" rtl="0">
              <a:spcBef>
                <a:spcPts val="0"/>
              </a:spcBef>
              <a:buNone/>
              <a:defRPr sz="907"/>
            </a:lvl7pPr>
            <a:lvl8pPr lvl="7" rtl="0">
              <a:spcBef>
                <a:spcPts val="0"/>
              </a:spcBef>
              <a:buNone/>
              <a:defRPr sz="907"/>
            </a:lvl8pPr>
            <a:lvl9pPr lvl="8">
              <a:spcBef>
                <a:spcPts val="0"/>
              </a:spcBef>
              <a:buNone/>
              <a:defRPr sz="907"/>
            </a:lvl9pPr>
          </a:lstStyle>
          <a:p>
            <a:endParaRPr dirty="0"/>
          </a:p>
        </p:txBody>
      </p:sp>
      <p:pic>
        <p:nvPicPr>
          <p:cNvPr id="7" name="図 6"/>
          <p:cNvPicPr>
            <a:picLocks noChangeAspect="1"/>
          </p:cNvPicPr>
          <p:nvPr userDrawn="1"/>
        </p:nvPicPr>
        <p:blipFill>
          <a:blip r:embed="rId2"/>
          <a:stretch>
            <a:fillRect/>
          </a:stretch>
        </p:blipFill>
        <p:spPr>
          <a:xfrm>
            <a:off x="10515751" y="6322198"/>
            <a:ext cx="1676249" cy="535802"/>
          </a:xfrm>
          <a:prstGeom prst="rect">
            <a:avLst/>
          </a:prstGeom>
        </p:spPr>
      </p:pic>
    </p:spTree>
    <p:extLst>
      <p:ext uri="{BB962C8B-B14F-4D97-AF65-F5344CB8AC3E}">
        <p14:creationId xmlns:p14="http://schemas.microsoft.com/office/powerpoint/2010/main" val="179059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Shape 6"/>
        <p:cNvGrpSpPr/>
        <p:nvPr/>
      </p:nvGrpSpPr>
      <p:grpSpPr>
        <a:xfrm>
          <a:off x="0" y="0"/>
          <a:ext cx="0" cy="0"/>
          <a:chOff x="0" y="0"/>
          <a:chExt cx="0" cy="0"/>
        </a:xfrm>
      </p:grpSpPr>
      <p:sp>
        <p:nvSpPr>
          <p:cNvPr id="7" name="Shape 7"/>
          <p:cNvSpPr txBox="1">
            <a:spLocks noGrp="1"/>
          </p:cNvSpPr>
          <p:nvPr>
            <p:ph type="body" idx="1"/>
          </p:nvPr>
        </p:nvSpPr>
        <p:spPr>
          <a:xfrm>
            <a:off x="408080" y="1501519"/>
            <a:ext cx="11375978" cy="4926541"/>
          </a:xfrm>
          <a:prstGeom prst="rect">
            <a:avLst/>
          </a:prstGeom>
          <a:noFill/>
          <a:ln>
            <a:noFill/>
          </a:ln>
        </p:spPr>
        <p:txBody>
          <a:bodyPr lIns="64650" tIns="64650" rIns="64650" bIns="64650" anchor="t" anchorCtr="0"/>
          <a:lstStyle>
            <a:lvl1pPr marL="195864" lvl="0" indent="149779" algn="l" rtl="0">
              <a:lnSpc>
                <a:spcPct val="90000"/>
              </a:lnSpc>
              <a:spcBef>
                <a:spcPts val="816"/>
              </a:spcBef>
              <a:buClr>
                <a:srgbClr val="1E4E79"/>
              </a:buClr>
              <a:buSzPct val="58823"/>
              <a:buFont typeface="Arial"/>
              <a:buChar char="•"/>
              <a:defRPr sz="1542">
                <a:solidFill>
                  <a:srgbClr val="1E4E79"/>
                </a:solidFill>
                <a:latin typeface="MS Gothic" charset="-128"/>
                <a:ea typeface="MS Gothic" charset="-128"/>
                <a:cs typeface="MS Gothic" charset="-128"/>
              </a:defRPr>
            </a:lvl1pPr>
            <a:lvl2pPr marL="599115" lvl="1" indent="126736" algn="l" rtl="0">
              <a:lnSpc>
                <a:spcPct val="90000"/>
              </a:lnSpc>
              <a:spcBef>
                <a:spcPts val="454"/>
              </a:spcBef>
              <a:buClr>
                <a:srgbClr val="1E4E79"/>
              </a:buClr>
              <a:buSzPct val="58823"/>
              <a:buFont typeface="Arial"/>
              <a:buChar char="•"/>
              <a:defRPr sz="1542">
                <a:solidFill>
                  <a:srgbClr val="1E4E79"/>
                </a:solidFill>
              </a:defRPr>
            </a:lvl2pPr>
            <a:lvl3pPr marL="990844" lvl="2" indent="103693" algn="l" rtl="0">
              <a:lnSpc>
                <a:spcPct val="90000"/>
              </a:lnSpc>
              <a:spcBef>
                <a:spcPts val="454"/>
              </a:spcBef>
              <a:buClr>
                <a:srgbClr val="1E4E79"/>
              </a:buClr>
              <a:buSzPct val="58823"/>
              <a:buFont typeface="Arial"/>
              <a:buChar char="•"/>
              <a:defRPr sz="1542">
                <a:solidFill>
                  <a:srgbClr val="1E4E79"/>
                </a:solidFill>
              </a:defRPr>
            </a:lvl3pPr>
            <a:lvl4pPr marL="1382573" lvl="3" indent="92172" algn="l" rtl="0">
              <a:lnSpc>
                <a:spcPct val="90000"/>
              </a:lnSpc>
              <a:spcBef>
                <a:spcPts val="454"/>
              </a:spcBef>
              <a:buClr>
                <a:srgbClr val="1E4E79"/>
              </a:buClr>
              <a:buSzPct val="58823"/>
              <a:buFont typeface="Arial"/>
              <a:buChar char="•"/>
              <a:defRPr sz="1542">
                <a:solidFill>
                  <a:srgbClr val="1E4E79"/>
                </a:solidFill>
              </a:defRPr>
            </a:lvl4pPr>
            <a:lvl5pPr marL="1774302" lvl="4" indent="103693" algn="l" rtl="0">
              <a:lnSpc>
                <a:spcPct val="90000"/>
              </a:lnSpc>
              <a:spcBef>
                <a:spcPts val="454"/>
              </a:spcBef>
              <a:buClr>
                <a:srgbClr val="1E4E79"/>
              </a:buClr>
              <a:buSzPct val="58823"/>
              <a:buFont typeface="Arial"/>
              <a:buChar char="•"/>
              <a:defRPr sz="1542">
                <a:solidFill>
                  <a:srgbClr val="1E4E79"/>
                </a:solidFill>
              </a:defRPr>
            </a:lvl5pPr>
            <a:lvl6pPr marL="2177552" lvl="5" indent="92172" algn="l" rtl="0">
              <a:lnSpc>
                <a:spcPct val="90000"/>
              </a:lnSpc>
              <a:spcBef>
                <a:spcPts val="454"/>
              </a:spcBef>
              <a:buClr>
                <a:srgbClr val="1E4E79"/>
              </a:buClr>
              <a:buSzPct val="58823"/>
              <a:buFont typeface="Arial"/>
              <a:buChar char="•"/>
              <a:defRPr sz="1542">
                <a:solidFill>
                  <a:srgbClr val="1E4E79"/>
                </a:solidFill>
              </a:defRPr>
            </a:lvl6pPr>
            <a:lvl7pPr marL="2569281" lvl="6" indent="92172" algn="l" rtl="0">
              <a:lnSpc>
                <a:spcPct val="90000"/>
              </a:lnSpc>
              <a:spcBef>
                <a:spcPts val="454"/>
              </a:spcBef>
              <a:buClr>
                <a:srgbClr val="1E4E79"/>
              </a:buClr>
              <a:buSzPct val="58823"/>
              <a:buFont typeface="Arial"/>
              <a:buChar char="•"/>
              <a:defRPr sz="1542">
                <a:solidFill>
                  <a:srgbClr val="1E4E79"/>
                </a:solidFill>
              </a:defRPr>
            </a:lvl7pPr>
            <a:lvl8pPr marL="2961010" lvl="7" indent="103693" algn="l" rtl="0">
              <a:lnSpc>
                <a:spcPct val="90000"/>
              </a:lnSpc>
              <a:spcBef>
                <a:spcPts val="454"/>
              </a:spcBef>
              <a:buClr>
                <a:srgbClr val="1E4E79"/>
              </a:buClr>
              <a:buSzPct val="58823"/>
              <a:buFont typeface="Arial"/>
              <a:buChar char="•"/>
              <a:defRPr sz="1542">
                <a:solidFill>
                  <a:srgbClr val="1E4E79"/>
                </a:solidFill>
              </a:defRPr>
            </a:lvl8pPr>
            <a:lvl9pPr marL="3352739" lvl="8" indent="103693" algn="l" rtl="0">
              <a:lnSpc>
                <a:spcPct val="90000"/>
              </a:lnSpc>
              <a:spcBef>
                <a:spcPts val="454"/>
              </a:spcBef>
              <a:buClr>
                <a:srgbClr val="1E4E79"/>
              </a:buClr>
              <a:buSzPct val="58823"/>
              <a:buFont typeface="Arial"/>
              <a:buChar char="•"/>
              <a:defRPr sz="1542">
                <a:solidFill>
                  <a:srgbClr val="1E4E79"/>
                </a:solidFill>
              </a:defRPr>
            </a:lvl9pPr>
          </a:lstStyle>
          <a:p>
            <a:endParaRPr dirty="0"/>
          </a:p>
        </p:txBody>
      </p:sp>
      <p:sp>
        <p:nvSpPr>
          <p:cNvPr id="8" name="Shape 8"/>
          <p:cNvSpPr/>
          <p:nvPr/>
        </p:nvSpPr>
        <p:spPr>
          <a:xfrm>
            <a:off x="23" y="-18"/>
            <a:ext cx="12192212" cy="937028"/>
          </a:xfrm>
          <a:prstGeom prst="rect">
            <a:avLst/>
          </a:prstGeom>
          <a:solidFill>
            <a:schemeClr val="tx2">
              <a:lumMod val="25000"/>
            </a:schemeClr>
          </a:solidFill>
          <a:ln w="12700" cap="flat" cmpd="sng">
            <a:solidFill>
              <a:srgbClr val="00B0F0"/>
            </a:solidFill>
            <a:prstDash val="solid"/>
            <a:miter/>
            <a:headEnd type="none" w="med" len="med"/>
            <a:tailEnd type="none" w="med" len="med"/>
          </a:ln>
        </p:spPr>
        <p:txBody>
          <a:bodyPr lIns="78970" tIns="39462" rIns="78970" bIns="39462" anchor="ctr" anchorCtr="0">
            <a:noAutofit/>
          </a:bodyPr>
          <a:lstStyle/>
          <a:p>
            <a:pPr marL="0" marR="0" lvl="0" indent="0" algn="ctr" rtl="0">
              <a:lnSpc>
                <a:spcPct val="100000"/>
              </a:lnSpc>
              <a:spcBef>
                <a:spcPts val="0"/>
              </a:spcBef>
              <a:spcAft>
                <a:spcPts val="0"/>
              </a:spcAft>
              <a:buClr>
                <a:srgbClr val="000000"/>
              </a:buClr>
              <a:buFont typeface="Arial"/>
              <a:buNone/>
            </a:pPr>
            <a:endParaRPr sz="1542" b="0" i="0" u="none" strike="noStrike" cap="none">
              <a:solidFill>
                <a:schemeClr val="lt1"/>
              </a:solidFill>
              <a:latin typeface="+mj-ea"/>
              <a:ea typeface="+mj-ea"/>
              <a:cs typeface="Calibri"/>
              <a:sym typeface="Calibri"/>
            </a:endParaRPr>
          </a:p>
        </p:txBody>
      </p:sp>
      <p:sp>
        <p:nvSpPr>
          <p:cNvPr id="9" name="Shape 9"/>
          <p:cNvSpPr txBox="1">
            <a:spLocks noGrp="1"/>
          </p:cNvSpPr>
          <p:nvPr>
            <p:ph type="title"/>
          </p:nvPr>
        </p:nvSpPr>
        <p:spPr>
          <a:xfrm>
            <a:off x="1983654" y="1008963"/>
            <a:ext cx="8224953" cy="364959"/>
          </a:xfrm>
          <a:prstGeom prst="rect">
            <a:avLst/>
          </a:prstGeom>
          <a:noFill/>
          <a:ln>
            <a:noFill/>
          </a:ln>
        </p:spPr>
        <p:txBody>
          <a:bodyPr lIns="64650" tIns="64650" rIns="64650" bIns="64650" anchor="ctr" anchorCtr="0"/>
          <a:lstStyle>
            <a:lvl1pPr lvl="0" algn="ctr" rtl="0">
              <a:lnSpc>
                <a:spcPct val="90000"/>
              </a:lnSpc>
              <a:spcBef>
                <a:spcPts val="0"/>
              </a:spcBef>
              <a:buClr>
                <a:srgbClr val="4A4A4A"/>
              </a:buClr>
              <a:buSzPct val="50000"/>
              <a:buFont typeface="Calibri"/>
              <a:buNone/>
              <a:defRPr sz="1814">
                <a:solidFill>
                  <a:srgbClr val="4A4A4A"/>
                </a:solidFill>
                <a:latin typeface="MS Gothic" charset="-128"/>
                <a:ea typeface="MS Gothic" charset="-128"/>
                <a:cs typeface="MS Gothic" charset="-128"/>
              </a:defRPr>
            </a:lvl1pPr>
            <a:lvl2pPr lvl="1" rtl="0">
              <a:spcBef>
                <a:spcPts val="0"/>
              </a:spcBef>
              <a:buClr>
                <a:srgbClr val="4A4A4A"/>
              </a:buClr>
              <a:buSzPct val="50000"/>
              <a:defRPr sz="1814">
                <a:solidFill>
                  <a:srgbClr val="4A4A4A"/>
                </a:solidFill>
              </a:defRPr>
            </a:lvl2pPr>
            <a:lvl3pPr lvl="2" rtl="0">
              <a:spcBef>
                <a:spcPts val="0"/>
              </a:spcBef>
              <a:buClr>
                <a:srgbClr val="4A4A4A"/>
              </a:buClr>
              <a:buSzPct val="50000"/>
              <a:defRPr sz="1814">
                <a:solidFill>
                  <a:srgbClr val="4A4A4A"/>
                </a:solidFill>
              </a:defRPr>
            </a:lvl3pPr>
            <a:lvl4pPr lvl="3" rtl="0">
              <a:spcBef>
                <a:spcPts val="0"/>
              </a:spcBef>
              <a:buClr>
                <a:srgbClr val="4A4A4A"/>
              </a:buClr>
              <a:buSzPct val="50000"/>
              <a:defRPr sz="1814">
                <a:solidFill>
                  <a:srgbClr val="4A4A4A"/>
                </a:solidFill>
              </a:defRPr>
            </a:lvl4pPr>
            <a:lvl5pPr lvl="4" rtl="0">
              <a:spcBef>
                <a:spcPts val="0"/>
              </a:spcBef>
              <a:buClr>
                <a:srgbClr val="4A4A4A"/>
              </a:buClr>
              <a:buSzPct val="50000"/>
              <a:defRPr sz="1814">
                <a:solidFill>
                  <a:srgbClr val="4A4A4A"/>
                </a:solidFill>
              </a:defRPr>
            </a:lvl5pPr>
            <a:lvl6pPr lvl="5" rtl="0">
              <a:spcBef>
                <a:spcPts val="0"/>
              </a:spcBef>
              <a:buClr>
                <a:srgbClr val="4A4A4A"/>
              </a:buClr>
              <a:buSzPct val="50000"/>
              <a:defRPr sz="1814">
                <a:solidFill>
                  <a:srgbClr val="4A4A4A"/>
                </a:solidFill>
              </a:defRPr>
            </a:lvl6pPr>
            <a:lvl7pPr lvl="6" rtl="0">
              <a:spcBef>
                <a:spcPts val="0"/>
              </a:spcBef>
              <a:buClr>
                <a:srgbClr val="4A4A4A"/>
              </a:buClr>
              <a:buSzPct val="50000"/>
              <a:defRPr sz="1814">
                <a:solidFill>
                  <a:srgbClr val="4A4A4A"/>
                </a:solidFill>
              </a:defRPr>
            </a:lvl7pPr>
            <a:lvl8pPr lvl="7" rtl="0">
              <a:spcBef>
                <a:spcPts val="0"/>
              </a:spcBef>
              <a:buClr>
                <a:srgbClr val="4A4A4A"/>
              </a:buClr>
              <a:buSzPct val="50000"/>
              <a:defRPr sz="1814">
                <a:solidFill>
                  <a:srgbClr val="4A4A4A"/>
                </a:solidFill>
              </a:defRPr>
            </a:lvl8pPr>
            <a:lvl9pPr lvl="8" rtl="0">
              <a:spcBef>
                <a:spcPts val="0"/>
              </a:spcBef>
              <a:buClr>
                <a:srgbClr val="4A4A4A"/>
              </a:buClr>
              <a:buSzPct val="50000"/>
              <a:defRPr sz="1814">
                <a:solidFill>
                  <a:srgbClr val="4A4A4A"/>
                </a:solidFill>
              </a:defRPr>
            </a:lvl9pPr>
          </a:lstStyle>
          <a:p>
            <a:endParaRPr/>
          </a:p>
        </p:txBody>
      </p:sp>
      <p:sp>
        <p:nvSpPr>
          <p:cNvPr id="10" name="Shape 10"/>
          <p:cNvSpPr txBox="1">
            <a:spLocks noGrp="1"/>
          </p:cNvSpPr>
          <p:nvPr>
            <p:ph type="subTitle" idx="2"/>
          </p:nvPr>
        </p:nvSpPr>
        <p:spPr>
          <a:xfrm>
            <a:off x="781608" y="32248"/>
            <a:ext cx="10646291" cy="849122"/>
          </a:xfrm>
          <a:prstGeom prst="rect">
            <a:avLst/>
          </a:prstGeom>
          <a:noFill/>
          <a:ln>
            <a:noFill/>
          </a:ln>
        </p:spPr>
        <p:txBody>
          <a:bodyPr lIns="64650" tIns="64650" rIns="64650" bIns="64650" anchor="ctr" anchorCtr="0"/>
          <a:lstStyle>
            <a:lvl1pPr marL="195864" lvl="0" indent="-46086" algn="ctr" rtl="0">
              <a:spcBef>
                <a:spcPts val="0"/>
              </a:spcBef>
              <a:buClr>
                <a:srgbClr val="FFFFFF"/>
              </a:buClr>
              <a:buSzPct val="100000"/>
              <a:buFont typeface="Arial"/>
              <a:buNone/>
              <a:defRPr sz="2268" b="0" i="0" u="none" strike="noStrike" cap="none">
                <a:solidFill>
                  <a:srgbClr val="FFFFFF"/>
                </a:solidFill>
                <a:latin typeface="MS Gothic" charset="-128"/>
                <a:ea typeface="MS Gothic" charset="-128"/>
                <a:cs typeface="MS Gothic" charset="-128"/>
                <a:sym typeface="Arial"/>
              </a:defRPr>
            </a:lvl1pPr>
            <a:lvl2pPr marL="599115" marR="0" lvl="1" indent="-69129" algn="ctr" rtl="0">
              <a:lnSpc>
                <a:spcPct val="90000"/>
              </a:lnSpc>
              <a:spcBef>
                <a:spcPts val="0"/>
              </a:spcBef>
              <a:spcAft>
                <a:spcPts val="0"/>
              </a:spcAft>
              <a:buClr>
                <a:schemeClr val="dk1"/>
              </a:buClr>
              <a:buSzPct val="100000"/>
              <a:buFont typeface="Arial"/>
              <a:buNone/>
              <a:defRPr sz="2268" b="0" i="0" u="none" strike="noStrike" cap="none">
                <a:solidFill>
                  <a:srgbClr val="000000"/>
                </a:solidFill>
                <a:latin typeface="Arial"/>
                <a:ea typeface="Arial"/>
                <a:cs typeface="Arial"/>
                <a:sym typeface="Arial"/>
              </a:defRPr>
            </a:lvl2pPr>
            <a:lvl3pPr marL="990844" marR="0" lvl="2" indent="-92172" algn="ctr" rtl="0">
              <a:lnSpc>
                <a:spcPct val="90000"/>
              </a:lnSpc>
              <a:spcBef>
                <a:spcPts val="0"/>
              </a:spcBef>
              <a:spcAft>
                <a:spcPts val="0"/>
              </a:spcAft>
              <a:buClr>
                <a:schemeClr val="dk1"/>
              </a:buClr>
              <a:buSzPct val="100000"/>
              <a:buFont typeface="Arial"/>
              <a:buNone/>
              <a:defRPr sz="2268" b="0" i="0" u="none" strike="noStrike" cap="none">
                <a:solidFill>
                  <a:srgbClr val="000000"/>
                </a:solidFill>
                <a:latin typeface="Arial"/>
                <a:ea typeface="Arial"/>
                <a:cs typeface="Arial"/>
                <a:sym typeface="Arial"/>
              </a:defRPr>
            </a:lvl3pPr>
            <a:lvl4pPr marL="1382573" marR="0" lvl="3" indent="-103693" algn="ctr" rtl="0">
              <a:lnSpc>
                <a:spcPct val="90000"/>
              </a:lnSpc>
              <a:spcBef>
                <a:spcPts val="0"/>
              </a:spcBef>
              <a:spcAft>
                <a:spcPts val="0"/>
              </a:spcAft>
              <a:buClr>
                <a:schemeClr val="dk1"/>
              </a:buClr>
              <a:buSzPct val="100000"/>
              <a:buFont typeface="Arial"/>
              <a:buNone/>
              <a:defRPr sz="2268" b="0" i="0" u="none" strike="noStrike" cap="none">
                <a:solidFill>
                  <a:srgbClr val="000000"/>
                </a:solidFill>
                <a:latin typeface="Arial"/>
                <a:ea typeface="Arial"/>
                <a:cs typeface="Arial"/>
                <a:sym typeface="Arial"/>
              </a:defRPr>
            </a:lvl4pPr>
            <a:lvl5pPr marL="1774302" marR="0" lvl="4" indent="-92172" algn="ctr" rtl="0">
              <a:lnSpc>
                <a:spcPct val="90000"/>
              </a:lnSpc>
              <a:spcBef>
                <a:spcPts val="0"/>
              </a:spcBef>
              <a:spcAft>
                <a:spcPts val="0"/>
              </a:spcAft>
              <a:buClr>
                <a:schemeClr val="dk1"/>
              </a:buClr>
              <a:buSzPct val="100000"/>
              <a:buFont typeface="Arial"/>
              <a:buNone/>
              <a:defRPr sz="2268" b="0" i="0" u="none" strike="noStrike" cap="none">
                <a:solidFill>
                  <a:srgbClr val="000000"/>
                </a:solidFill>
                <a:latin typeface="Arial"/>
                <a:ea typeface="Arial"/>
                <a:cs typeface="Arial"/>
                <a:sym typeface="Arial"/>
              </a:defRPr>
            </a:lvl5pPr>
            <a:lvl6pPr marL="2177552" marR="0" lvl="5" indent="-103693" algn="ctr" rtl="0">
              <a:lnSpc>
                <a:spcPct val="90000"/>
              </a:lnSpc>
              <a:spcBef>
                <a:spcPts val="0"/>
              </a:spcBef>
              <a:spcAft>
                <a:spcPts val="0"/>
              </a:spcAft>
              <a:buClr>
                <a:schemeClr val="dk1"/>
              </a:buClr>
              <a:buSzPct val="100000"/>
              <a:buFont typeface="Arial"/>
              <a:buNone/>
              <a:defRPr sz="2268" b="0" i="0" u="none" strike="noStrike" cap="none">
                <a:solidFill>
                  <a:srgbClr val="000000"/>
                </a:solidFill>
                <a:latin typeface="Arial"/>
                <a:ea typeface="Arial"/>
                <a:cs typeface="Arial"/>
                <a:sym typeface="Arial"/>
              </a:defRPr>
            </a:lvl6pPr>
            <a:lvl7pPr marL="2569281" marR="0" lvl="6" indent="-103693" algn="ctr" rtl="0">
              <a:lnSpc>
                <a:spcPct val="90000"/>
              </a:lnSpc>
              <a:spcBef>
                <a:spcPts val="0"/>
              </a:spcBef>
              <a:spcAft>
                <a:spcPts val="0"/>
              </a:spcAft>
              <a:buClr>
                <a:schemeClr val="dk1"/>
              </a:buClr>
              <a:buSzPct val="100000"/>
              <a:buFont typeface="Arial"/>
              <a:buNone/>
              <a:defRPr sz="2268" b="0" i="0" u="none" strike="noStrike" cap="none">
                <a:solidFill>
                  <a:srgbClr val="000000"/>
                </a:solidFill>
                <a:latin typeface="Arial"/>
                <a:ea typeface="Arial"/>
                <a:cs typeface="Arial"/>
                <a:sym typeface="Arial"/>
              </a:defRPr>
            </a:lvl7pPr>
            <a:lvl8pPr marL="2961010" marR="0" lvl="7" indent="-92172" algn="ctr" rtl="0">
              <a:lnSpc>
                <a:spcPct val="90000"/>
              </a:lnSpc>
              <a:spcBef>
                <a:spcPts val="0"/>
              </a:spcBef>
              <a:spcAft>
                <a:spcPts val="0"/>
              </a:spcAft>
              <a:buClr>
                <a:schemeClr val="dk1"/>
              </a:buClr>
              <a:buSzPct val="100000"/>
              <a:buFont typeface="Arial"/>
              <a:buNone/>
              <a:defRPr sz="2268" b="0" i="0" u="none" strike="noStrike" cap="none">
                <a:solidFill>
                  <a:srgbClr val="000000"/>
                </a:solidFill>
                <a:latin typeface="Arial"/>
                <a:ea typeface="Arial"/>
                <a:cs typeface="Arial"/>
                <a:sym typeface="Arial"/>
              </a:defRPr>
            </a:lvl8pPr>
            <a:lvl9pPr marL="3352739" marR="0" lvl="8" indent="-92172" algn="ctr" rtl="0">
              <a:lnSpc>
                <a:spcPct val="90000"/>
              </a:lnSpc>
              <a:spcBef>
                <a:spcPts val="0"/>
              </a:spcBef>
              <a:spcAft>
                <a:spcPts val="0"/>
              </a:spcAft>
              <a:buClr>
                <a:schemeClr val="dk1"/>
              </a:buClr>
              <a:buSzPct val="100000"/>
              <a:buFont typeface="Arial"/>
              <a:buNone/>
              <a:defRPr sz="2268" b="0" i="0" u="none" strike="noStrike" cap="none">
                <a:solidFill>
                  <a:srgbClr val="000000"/>
                </a:solidFill>
                <a:latin typeface="Arial"/>
                <a:ea typeface="Arial"/>
                <a:cs typeface="Arial"/>
                <a:sym typeface="Arial"/>
              </a:defRPr>
            </a:lvl9pPr>
          </a:lstStyle>
          <a:p>
            <a:endParaRPr dirty="0"/>
          </a:p>
        </p:txBody>
      </p:sp>
      <p:sp>
        <p:nvSpPr>
          <p:cNvPr id="11" name="Shape 11"/>
          <p:cNvSpPr txBox="1">
            <a:spLocks noGrp="1"/>
          </p:cNvSpPr>
          <p:nvPr>
            <p:ph type="sldNum" idx="12"/>
          </p:nvPr>
        </p:nvSpPr>
        <p:spPr>
          <a:xfrm>
            <a:off x="5402271" y="6428176"/>
            <a:ext cx="1404636" cy="364959"/>
          </a:xfrm>
          <a:prstGeom prst="rect">
            <a:avLst/>
          </a:prstGeom>
          <a:noFill/>
          <a:ln>
            <a:noFill/>
          </a:ln>
        </p:spPr>
        <p:txBody>
          <a:bodyPr lIns="87050" tIns="43500" rIns="87050" bIns="43500" anchor="ctr" anchorCtr="0">
            <a:noAutofit/>
          </a:bodyPr>
          <a:lstStyle>
            <a:lvl1pPr>
              <a:defRPr>
                <a:latin typeface="+mn-ea"/>
                <a:ea typeface="+mn-ea"/>
              </a:defRPr>
            </a:lvl1pPr>
          </a:lstStyle>
          <a:p>
            <a:pPr algn="ctr">
              <a:buClr>
                <a:srgbClr val="888888"/>
              </a:buClr>
              <a:buSzPct val="25000"/>
              <a:buFont typeface="Calibri"/>
              <a:buNone/>
            </a:pPr>
            <a:fld id="{00000000-1234-1234-1234-123412341234}" type="slidenum">
              <a:rPr lang="en-US" sz="1542" smtClean="0">
                <a:solidFill>
                  <a:srgbClr val="1E4E79"/>
                </a:solidFill>
                <a:cs typeface="Calibri"/>
                <a:sym typeface="Calibri"/>
              </a:rPr>
              <a:pPr algn="ctr">
                <a:buClr>
                  <a:srgbClr val="888888"/>
                </a:buClr>
                <a:buSzPct val="25000"/>
                <a:buFont typeface="Calibri"/>
                <a:buNone/>
              </a:pPr>
              <a:t>‹#›</a:t>
            </a:fld>
            <a:endParaRPr lang="en-US" sz="1542">
              <a:solidFill>
                <a:srgbClr val="1E4E79"/>
              </a:solidFill>
              <a:cs typeface="Calibri"/>
              <a:sym typeface="Calibri"/>
            </a:endParaRPr>
          </a:p>
        </p:txBody>
      </p:sp>
      <p:sp>
        <p:nvSpPr>
          <p:cNvPr id="13" name="Shape 13"/>
          <p:cNvSpPr txBox="1"/>
          <p:nvPr/>
        </p:nvSpPr>
        <p:spPr>
          <a:xfrm>
            <a:off x="480995" y="6498285"/>
            <a:ext cx="4545396" cy="437080"/>
          </a:xfrm>
          <a:prstGeom prst="rect">
            <a:avLst/>
          </a:prstGeom>
          <a:noFill/>
          <a:ln>
            <a:noFill/>
          </a:ln>
        </p:spPr>
        <p:txBody>
          <a:bodyPr lIns="58649" tIns="58649" rIns="58649" bIns="58649" anchor="t" anchorCtr="0">
            <a:noAutofit/>
          </a:bodyPr>
          <a:lstStyle/>
          <a:p>
            <a:pPr lvl="0">
              <a:spcBef>
                <a:spcPts val="0"/>
              </a:spcBef>
              <a:buNone/>
            </a:pPr>
            <a:r>
              <a:rPr lang="en-US" sz="998" dirty="0">
                <a:solidFill>
                  <a:srgbClr val="4A4A4A"/>
                </a:solidFill>
                <a:latin typeface="+mn-ea"/>
                <a:ea typeface="+mn-ea"/>
              </a:rPr>
              <a:t>©</a:t>
            </a:r>
            <a:r>
              <a:rPr lang="en-US" sz="998" dirty="0" smtClean="0">
                <a:solidFill>
                  <a:srgbClr val="4A4A4A"/>
                </a:solidFill>
                <a:latin typeface="+mn-ea"/>
                <a:ea typeface="+mn-ea"/>
              </a:rPr>
              <a:t>2017 </a:t>
            </a:r>
            <a:r>
              <a:rPr lang="en-US" sz="998" dirty="0" err="1" smtClean="0">
                <a:solidFill>
                  <a:srgbClr val="4A4A4A"/>
                </a:solidFill>
                <a:latin typeface="+mn-ea"/>
                <a:ea typeface="+mn-ea"/>
              </a:rPr>
              <a:t>Daieikikou</a:t>
            </a:r>
            <a:r>
              <a:rPr lang="en-US" sz="998" dirty="0" smtClean="0">
                <a:solidFill>
                  <a:srgbClr val="4A4A4A"/>
                </a:solidFill>
                <a:latin typeface="+mn-ea"/>
                <a:ea typeface="+mn-ea"/>
              </a:rPr>
              <a:t> </a:t>
            </a:r>
            <a:r>
              <a:rPr lang="en-US" sz="998" dirty="0">
                <a:solidFill>
                  <a:srgbClr val="4A4A4A"/>
                </a:solidFill>
                <a:latin typeface="+mn-ea"/>
                <a:ea typeface="+mn-ea"/>
              </a:rPr>
              <a:t>Co., Ltd. All Right Reserved</a:t>
            </a:r>
          </a:p>
        </p:txBody>
      </p:sp>
      <p:pic>
        <p:nvPicPr>
          <p:cNvPr id="2" name="図 1"/>
          <p:cNvPicPr>
            <a:picLocks noChangeAspect="1"/>
          </p:cNvPicPr>
          <p:nvPr userDrawn="1"/>
        </p:nvPicPr>
        <p:blipFill>
          <a:blip r:embed="rId2"/>
          <a:stretch>
            <a:fillRect/>
          </a:stretch>
        </p:blipFill>
        <p:spPr>
          <a:xfrm>
            <a:off x="10517635" y="6305880"/>
            <a:ext cx="1562838" cy="499551"/>
          </a:xfrm>
          <a:prstGeom prst="rect">
            <a:avLst/>
          </a:prstGeom>
        </p:spPr>
      </p:pic>
    </p:spTree>
    <p:extLst>
      <p:ext uri="{BB962C8B-B14F-4D97-AF65-F5344CB8AC3E}">
        <p14:creationId xmlns:p14="http://schemas.microsoft.com/office/powerpoint/2010/main" val="102328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13359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19559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204227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121454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97094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20521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3524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529796D-7F8E-DB4D-BB57-6A1CCA216F5F}" type="datetimeFigureOut">
              <a:rPr kumimoji="1" lang="ja-JP" altLang="en-US" smtClean="0"/>
              <a:t>2018/6/11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17585432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9796D-7F8E-DB4D-BB57-6A1CCA216F5F}" type="datetimeFigureOut">
              <a:rPr kumimoji="1" lang="ja-JP" altLang="en-US" smtClean="0"/>
              <a:t>2018/6/11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DFFB1-9654-4043-95FA-C46307A8C811}" type="slidenum">
              <a:rPr kumimoji="1" lang="ja-JP" altLang="en-US" smtClean="0"/>
              <a:t>‹#›</a:t>
            </a:fld>
            <a:endParaRPr kumimoji="1" lang="ja-JP" altLang="en-US"/>
          </a:p>
        </p:txBody>
      </p:sp>
    </p:spTree>
    <p:extLst>
      <p:ext uri="{BB962C8B-B14F-4D97-AF65-F5344CB8AC3E}">
        <p14:creationId xmlns:p14="http://schemas.microsoft.com/office/powerpoint/2010/main" val="92790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9.png"/><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11.png"/><Relationship Id="rId9"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2.png"/><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4.png"/><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28"/>
        <p:cNvGrpSpPr/>
        <p:nvPr/>
      </p:nvGrpSpPr>
      <p:grpSpPr>
        <a:xfrm>
          <a:off x="0" y="0"/>
          <a:ext cx="0" cy="0"/>
          <a:chOff x="0" y="0"/>
          <a:chExt cx="0" cy="0"/>
        </a:xfrm>
      </p:grpSpPr>
      <p:sp>
        <p:nvSpPr>
          <p:cNvPr id="7" name="Shape 17"/>
          <p:cNvSpPr txBox="1"/>
          <p:nvPr/>
        </p:nvSpPr>
        <p:spPr>
          <a:xfrm>
            <a:off x="2320858" y="3838251"/>
            <a:ext cx="7550507" cy="1569787"/>
          </a:xfrm>
          <a:prstGeom prst="rect">
            <a:avLst/>
          </a:prstGeom>
          <a:noFill/>
          <a:ln>
            <a:noFill/>
          </a:ln>
        </p:spPr>
        <p:txBody>
          <a:bodyPr lIns="78970" tIns="39462" rIns="78970" bIns="39462" anchor="t" anchorCtr="0">
            <a:noAutofit/>
          </a:bodyPr>
          <a:lstStyle/>
          <a:p>
            <a:pPr algn="ctr">
              <a:buClr>
                <a:schemeClr val="lt1"/>
              </a:buClr>
              <a:buSzPct val="25000"/>
            </a:pPr>
            <a:r>
              <a:rPr lang="en-US" sz="5443" dirty="0" err="1">
                <a:solidFill>
                  <a:schemeClr val="accent4">
                    <a:lumMod val="20000"/>
                    <a:lumOff val="80000"/>
                  </a:schemeClr>
                </a:solidFill>
                <a:latin typeface="+mj-ea"/>
                <a:ea typeface="+mj-ea"/>
                <a:cs typeface="MS PGothic" charset="-128"/>
                <a:sym typeface="Arial"/>
              </a:rPr>
              <a:t>Choregraphe</a:t>
            </a:r>
            <a:r>
              <a:rPr lang="ja-JP" altLang="en-US" sz="5443" dirty="0">
                <a:solidFill>
                  <a:schemeClr val="accent4">
                    <a:lumMod val="20000"/>
                    <a:lumOff val="80000"/>
                  </a:schemeClr>
                </a:solidFill>
                <a:latin typeface="+mj-ea"/>
                <a:ea typeface="+mj-ea"/>
                <a:cs typeface="MS PGothic" charset="-128"/>
                <a:sym typeface="Arial"/>
              </a:rPr>
              <a:t>　</a:t>
            </a:r>
            <a:r>
              <a:rPr lang="en-US" altLang="ja-JP" sz="5443" dirty="0" err="1">
                <a:solidFill>
                  <a:schemeClr val="accent4">
                    <a:lumMod val="20000"/>
                    <a:lumOff val="80000"/>
                  </a:schemeClr>
                </a:solidFill>
                <a:latin typeface="MS Gothic" charset="-128"/>
                <a:ea typeface="MS Gothic" charset="-128"/>
                <a:cs typeface="MS Gothic" charset="-128"/>
              </a:rPr>
              <a:t>入門編</a:t>
            </a:r>
            <a:endParaRPr lang="en-US" altLang="ja-JP" sz="5443" dirty="0">
              <a:solidFill>
                <a:schemeClr val="accent4">
                  <a:lumMod val="20000"/>
                  <a:lumOff val="80000"/>
                </a:schemeClr>
              </a:solidFill>
              <a:latin typeface="MS Gothic" charset="-128"/>
              <a:ea typeface="MS Gothic" charset="-128"/>
              <a:cs typeface="MS Gothic" charset="-128"/>
            </a:endParaRPr>
          </a:p>
          <a:p>
            <a:pPr algn="ctr">
              <a:buClr>
                <a:schemeClr val="lt1"/>
              </a:buClr>
              <a:buSzPct val="25000"/>
            </a:pPr>
            <a:endParaRPr lang="en-US" sz="5443" dirty="0">
              <a:solidFill>
                <a:schemeClr val="accent4">
                  <a:lumMod val="20000"/>
                  <a:lumOff val="80000"/>
                </a:schemeClr>
              </a:solidFill>
              <a:latin typeface="+mj-ea"/>
              <a:ea typeface="+mj-ea"/>
              <a:cs typeface="MS PGothic" charset="-128"/>
              <a:sym typeface="Arial"/>
            </a:endParaRPr>
          </a:p>
        </p:txBody>
      </p:sp>
      <p:sp>
        <p:nvSpPr>
          <p:cNvPr id="8" name="Shape 16"/>
          <p:cNvSpPr txBox="1"/>
          <p:nvPr/>
        </p:nvSpPr>
        <p:spPr>
          <a:xfrm>
            <a:off x="4059172" y="3838251"/>
            <a:ext cx="4073881" cy="1107940"/>
          </a:xfrm>
          <a:prstGeom prst="rect">
            <a:avLst/>
          </a:prstGeom>
          <a:noFill/>
          <a:ln>
            <a:noFill/>
          </a:ln>
        </p:spPr>
        <p:txBody>
          <a:bodyPr lIns="78970" tIns="39462" rIns="78970" bIns="39462" anchor="t" anchorCtr="0">
            <a:noAutofit/>
          </a:bodyPr>
          <a:lstStyle/>
          <a:p>
            <a:pPr algn="ctr">
              <a:buClr>
                <a:srgbClr val="BBD6EE"/>
              </a:buClr>
              <a:buSzPct val="25000"/>
            </a:pPr>
            <a:endParaRPr lang="en-US" sz="5715" dirty="0">
              <a:solidFill>
                <a:schemeClr val="accent4">
                  <a:lumMod val="20000"/>
                  <a:lumOff val="80000"/>
                </a:schemeClr>
              </a:solidFill>
              <a:latin typeface="MS Gothic" charset="-128"/>
              <a:ea typeface="MS Gothic" charset="-128"/>
              <a:cs typeface="MS Gothic" charset="-128"/>
              <a:sym typeface="Arial"/>
            </a:endParaRPr>
          </a:p>
        </p:txBody>
      </p:sp>
      <p:sp>
        <p:nvSpPr>
          <p:cNvPr id="4" name="Shape 17"/>
          <p:cNvSpPr txBox="1"/>
          <p:nvPr/>
        </p:nvSpPr>
        <p:spPr>
          <a:xfrm>
            <a:off x="2320858" y="2591511"/>
            <a:ext cx="7550507" cy="1569787"/>
          </a:xfrm>
          <a:prstGeom prst="rect">
            <a:avLst/>
          </a:prstGeom>
          <a:noFill/>
          <a:ln>
            <a:noFill/>
          </a:ln>
        </p:spPr>
        <p:txBody>
          <a:bodyPr lIns="78970" tIns="39462" rIns="78970" bIns="39462" anchor="t" anchorCtr="0">
            <a:noAutofit/>
          </a:bodyPr>
          <a:lstStyle/>
          <a:p>
            <a:pPr algn="ctr">
              <a:buClr>
                <a:schemeClr val="lt1"/>
              </a:buClr>
              <a:buSzPct val="25000"/>
            </a:pPr>
            <a:r>
              <a:rPr lang="ja-JP" altLang="en-US" sz="5443" dirty="0" smtClean="0">
                <a:solidFill>
                  <a:schemeClr val="accent4">
                    <a:lumMod val="20000"/>
                    <a:lumOff val="80000"/>
                  </a:schemeClr>
                </a:solidFill>
                <a:latin typeface="+mj-ea"/>
                <a:ea typeface="+mj-ea"/>
                <a:cs typeface="MS PGothic" charset="-128"/>
                <a:sym typeface="Arial"/>
              </a:rPr>
              <a:t>ＮＡＯプログラミング</a:t>
            </a:r>
            <a:endParaRPr lang="en-US" sz="5443" dirty="0">
              <a:solidFill>
                <a:schemeClr val="accent4">
                  <a:lumMod val="20000"/>
                  <a:lumOff val="80000"/>
                </a:schemeClr>
              </a:solidFill>
              <a:latin typeface="+mj-ea"/>
              <a:ea typeface="+mj-ea"/>
              <a:cs typeface="MS PGothic" charset="-128"/>
              <a:sym typeface="Arial"/>
            </a:endParaRPr>
          </a:p>
        </p:txBody>
      </p:sp>
    </p:spTree>
    <p:extLst>
      <p:ext uri="{BB962C8B-B14F-4D97-AF65-F5344CB8AC3E}">
        <p14:creationId xmlns:p14="http://schemas.microsoft.com/office/powerpoint/2010/main" val="88580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950778" y="3848683"/>
            <a:ext cx="8290643" cy="1081541"/>
          </a:xfrm>
          <a:prstGeom prst="rect">
            <a:avLst/>
          </a:prstGeom>
        </p:spPr>
        <p:txBody>
          <a:bodyPr vert="horz" lIns="58649" tIns="58649" rIns="58649" bIns="58649" rtlCol="0" anchor="ctr" anchorCtr="0">
            <a:noAutofit/>
          </a:bodyPr>
          <a:lstStyle/>
          <a:p>
            <a:r>
              <a:rPr lang="en-US" dirty="0" err="1"/>
              <a:t>NAOを動かしてみよう</a:t>
            </a:r>
            <a:endParaRPr lang="en-US" dirty="0"/>
          </a:p>
        </p:txBody>
      </p:sp>
      <p:sp>
        <p:nvSpPr>
          <p:cNvPr id="128" name="Shape 12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10</a:t>
            </a:fld>
            <a:endParaRPr lang="en-US"/>
          </a:p>
        </p:txBody>
      </p:sp>
      <p:pic>
        <p:nvPicPr>
          <p:cNvPr id="129" name="Shape 129"/>
          <p:cNvPicPr preferRelativeResize="0"/>
          <p:nvPr/>
        </p:nvPicPr>
        <p:blipFill>
          <a:blip r:embed="rId3">
            <a:alphaModFix/>
          </a:blip>
          <a:stretch>
            <a:fillRect/>
          </a:stretch>
        </p:blipFill>
        <p:spPr>
          <a:xfrm>
            <a:off x="7083798" y="339539"/>
            <a:ext cx="1832919" cy="2443892"/>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2674430" y="317225"/>
            <a:ext cx="3290835" cy="2488520"/>
          </a:xfrm>
          <a:prstGeom prst="rect">
            <a:avLst/>
          </a:prstGeom>
          <a:noFill/>
          <a:ln>
            <a:noFill/>
          </a:ln>
        </p:spPr>
      </p:pic>
    </p:spTree>
    <p:extLst>
      <p:ext uri="{BB962C8B-B14F-4D97-AF65-F5344CB8AC3E}">
        <p14:creationId xmlns:p14="http://schemas.microsoft.com/office/powerpoint/2010/main" val="299489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5023175" y="2230457"/>
            <a:ext cx="5922535" cy="3505635"/>
          </a:xfrm>
        </p:spPr>
        <p:txBody>
          <a:bodyPr/>
          <a:lstStyle/>
          <a:p>
            <a:r>
              <a:rPr kumimoji="1" lang="ja-JP" altLang="en-US" dirty="0" smtClean="0"/>
              <a:t>ポーズライブラリはよく使うモーションを登録して、</a:t>
            </a:r>
            <a:r>
              <a:rPr kumimoji="1" lang="en-US" altLang="ja-JP" dirty="0" smtClean="0"/>
              <a:t/>
            </a:r>
            <a:br>
              <a:rPr kumimoji="1" lang="en-US" altLang="ja-JP" dirty="0" smtClean="0"/>
            </a:br>
            <a:r>
              <a:rPr kumimoji="1" lang="ja-JP" altLang="en-US" dirty="0" smtClean="0"/>
              <a:t>　必要な時にそのモーションを</a:t>
            </a:r>
            <a:r>
              <a:rPr kumimoji="1" lang="en-US" altLang="ja-JP" dirty="0" smtClean="0"/>
              <a:t/>
            </a:r>
            <a:br>
              <a:rPr kumimoji="1" lang="en-US" altLang="ja-JP" dirty="0" smtClean="0"/>
            </a:br>
            <a:r>
              <a:rPr kumimoji="1" lang="ja-JP" altLang="en-US" dirty="0" smtClean="0"/>
              <a:t>　引っ張ってくることができるライブラリです。</a:t>
            </a:r>
            <a:r>
              <a:rPr kumimoji="1" lang="en-US" altLang="ja-JP" dirty="0" smtClean="0"/>
              <a:t/>
            </a:r>
            <a:br>
              <a:rPr kumimoji="1" lang="en-US" altLang="ja-JP" dirty="0" smtClean="0"/>
            </a:br>
            <a:endParaRPr kumimoji="1" lang="en-US" altLang="ja-JP" dirty="0"/>
          </a:p>
          <a:p>
            <a:r>
              <a:rPr kumimoji="1" lang="ja-JP" altLang="en-US" dirty="0" smtClean="0"/>
              <a:t>今回は、ここにある</a:t>
            </a:r>
            <a:r>
              <a:rPr kumimoji="1" lang="en-US" altLang="ja-JP" dirty="0" smtClean="0"/>
              <a:t>Stand</a:t>
            </a:r>
            <a:r>
              <a:rPr kumimoji="1" lang="ja-JP" altLang="en-US" dirty="0" smtClean="0"/>
              <a:t>モーションと</a:t>
            </a:r>
            <a:r>
              <a:rPr kumimoji="1" lang="en-US" altLang="ja-JP" dirty="0" smtClean="0"/>
              <a:t/>
            </a:r>
            <a:br>
              <a:rPr kumimoji="1" lang="en-US" altLang="ja-JP" dirty="0" smtClean="0"/>
            </a:br>
            <a:r>
              <a:rPr kumimoji="1" lang="ja-JP" altLang="en-US" dirty="0" smtClean="0"/>
              <a:t>　自分で登録したモーションを主に使います。</a:t>
            </a:r>
            <a:endParaRPr kumimoji="1" lang="en-US" altLang="ja-JP" dirty="0"/>
          </a:p>
          <a:p>
            <a:r>
              <a:rPr kumimoji="1" lang="ja-JP" altLang="en-US" dirty="0" smtClean="0"/>
              <a:t>編集後、</a:t>
            </a:r>
            <a:r>
              <a:rPr kumimoji="1" lang="en-US" altLang="ja-JP" dirty="0" smtClean="0"/>
              <a:t>NAO</a:t>
            </a:r>
            <a:r>
              <a:rPr kumimoji="1" lang="ja-JP" altLang="en-US" dirty="0" smtClean="0"/>
              <a:t>の状態を初期化したい場合は、</a:t>
            </a:r>
            <a:r>
              <a:rPr kumimoji="1" lang="en-US" altLang="ja-JP" dirty="0" smtClean="0"/>
              <a:t/>
            </a:r>
            <a:br>
              <a:rPr kumimoji="1" lang="en-US" altLang="ja-JP" dirty="0" smtClean="0"/>
            </a:br>
            <a:r>
              <a:rPr kumimoji="1" lang="ja-JP" altLang="en-US" dirty="0" smtClean="0"/>
              <a:t>　</a:t>
            </a:r>
            <a:r>
              <a:rPr kumimoji="1" lang="en-US" altLang="ja-JP" dirty="0" smtClean="0"/>
              <a:t>Stand</a:t>
            </a:r>
            <a:r>
              <a:rPr kumimoji="1" lang="ja-JP" altLang="en-US" dirty="0" smtClean="0"/>
              <a:t>をダブルクリックして状態を戻しましょう。</a:t>
            </a:r>
            <a:endParaRPr kumimoji="1" lang="ja-JP" altLang="en-US" dirty="0"/>
          </a:p>
        </p:txBody>
      </p:sp>
      <p:sp>
        <p:nvSpPr>
          <p:cNvPr id="3" name="タイトル 2"/>
          <p:cNvSpPr>
            <a:spLocks noGrp="1"/>
          </p:cNvSpPr>
          <p:nvPr>
            <p:ph type="title"/>
          </p:nvPr>
        </p:nvSpPr>
        <p:spPr/>
        <p:txBody>
          <a:bodyPr>
            <a:normAutofit fontScale="90000"/>
          </a:bodyPr>
          <a:lstStyle/>
          <a:p>
            <a:r>
              <a:rPr kumimoji="1" lang="ja-JP" altLang="en-US" dirty="0" smtClean="0"/>
              <a:t>ポーズライブラリ</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動かしてみよう</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104" y="2230458"/>
            <a:ext cx="3155071" cy="3505635"/>
          </a:xfrm>
          <a:prstGeom prst="rect">
            <a:avLst/>
          </a:prstGeom>
        </p:spPr>
      </p:pic>
      <p:sp>
        <p:nvSpPr>
          <p:cNvPr id="6" name="上矢印 5"/>
          <p:cNvSpPr/>
          <p:nvPr/>
        </p:nvSpPr>
        <p:spPr>
          <a:xfrm>
            <a:off x="2559656" y="4447679"/>
            <a:ext cx="529485" cy="6353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33"/>
          </a:p>
        </p:txBody>
      </p:sp>
    </p:spTree>
    <p:extLst>
      <p:ext uri="{BB962C8B-B14F-4D97-AF65-F5344CB8AC3E}">
        <p14:creationId xmlns:p14="http://schemas.microsoft.com/office/powerpoint/2010/main" val="322070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1570941" y="4535925"/>
            <a:ext cx="9050228" cy="1892135"/>
          </a:xfrm>
        </p:spPr>
        <p:txBody>
          <a:bodyPr/>
          <a:lstStyle/>
          <a:p>
            <a:r>
              <a:rPr kumimoji="1" lang="ja-JP" altLang="en-US" dirty="0" smtClean="0"/>
              <a:t>部位をクリックするとモーションウィンドウが表示されます。</a:t>
            </a:r>
            <a:endParaRPr kumimoji="1" lang="en-US" altLang="ja-JP" dirty="0"/>
          </a:p>
          <a:p>
            <a:r>
              <a:rPr kumimoji="1" lang="ja-JP" altLang="en-US" dirty="0" smtClean="0"/>
              <a:t>動かしたい箇所の数値を編集して、</a:t>
            </a:r>
            <a:r>
              <a:rPr kumimoji="1" lang="en-US" altLang="ja-JP" dirty="0" smtClean="0"/>
              <a:t/>
            </a:r>
            <a:br>
              <a:rPr kumimoji="1" lang="en-US" altLang="ja-JP" dirty="0" smtClean="0"/>
            </a:br>
            <a:r>
              <a:rPr kumimoji="1" lang="ja-JP" altLang="en-US" dirty="0" smtClean="0"/>
              <a:t>　</a:t>
            </a:r>
            <a:r>
              <a:rPr kumimoji="1" lang="en-US" altLang="ja-JP" dirty="0" smtClean="0"/>
              <a:t>NAO</a:t>
            </a:r>
            <a:r>
              <a:rPr kumimoji="1" lang="ja-JP" altLang="en-US" dirty="0" smtClean="0"/>
              <a:t>に好きな動きをさせてあげましょう。</a:t>
            </a:r>
            <a:endParaRPr kumimoji="1" lang="en-US" altLang="ja-JP" dirty="0" smtClean="0"/>
          </a:p>
          <a:p>
            <a:endParaRPr kumimoji="1" lang="ja-JP" altLang="en-US" dirty="0"/>
          </a:p>
        </p:txBody>
      </p:sp>
      <p:sp>
        <p:nvSpPr>
          <p:cNvPr id="3" name="タイトル 2"/>
          <p:cNvSpPr>
            <a:spLocks noGrp="1"/>
          </p:cNvSpPr>
          <p:nvPr>
            <p:ph type="title"/>
          </p:nvPr>
        </p:nvSpPr>
        <p:spPr/>
        <p:txBody>
          <a:bodyPr>
            <a:normAutofit fontScale="90000"/>
          </a:bodyPr>
          <a:lstStyle/>
          <a:p>
            <a:r>
              <a:rPr kumimoji="1" lang="ja-JP" altLang="en-US" dirty="0" smtClean="0"/>
              <a:t>モーションの作成</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動かしてみよう</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718" r="6408" b="8137"/>
          <a:stretch/>
        </p:blipFill>
        <p:spPr>
          <a:xfrm>
            <a:off x="2362290" y="1586841"/>
            <a:ext cx="2941997" cy="2736165"/>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338" y="1586841"/>
            <a:ext cx="3308548" cy="2692049"/>
          </a:xfrm>
          <a:prstGeom prst="rect">
            <a:avLst/>
          </a:prstGeom>
        </p:spPr>
      </p:pic>
    </p:spTree>
    <p:extLst>
      <p:ext uri="{BB962C8B-B14F-4D97-AF65-F5344CB8AC3E}">
        <p14:creationId xmlns:p14="http://schemas.microsoft.com/office/powerpoint/2010/main" val="1645944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950778" y="3848683"/>
            <a:ext cx="8290643" cy="1081541"/>
          </a:xfrm>
          <a:prstGeom prst="rect">
            <a:avLst/>
          </a:prstGeom>
        </p:spPr>
        <p:txBody>
          <a:bodyPr vert="horz" lIns="58649" tIns="58649" rIns="58649" bIns="58649" rtlCol="0" anchor="ctr" anchorCtr="0">
            <a:noAutofit/>
          </a:bodyPr>
          <a:lstStyle/>
          <a:p>
            <a:r>
              <a:rPr lang="ja-JP" altLang="en-US" dirty="0" smtClean="0"/>
              <a:t>ボックスの組み合わせ</a:t>
            </a:r>
            <a:endParaRPr lang="en-US" dirty="0"/>
          </a:p>
        </p:txBody>
      </p:sp>
      <p:sp>
        <p:nvSpPr>
          <p:cNvPr id="128" name="Shape 12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13</a:t>
            </a:fld>
            <a:endParaRPr lang="en-US"/>
          </a:p>
        </p:txBody>
      </p:sp>
      <p:pic>
        <p:nvPicPr>
          <p:cNvPr id="129" name="Shape 129"/>
          <p:cNvPicPr preferRelativeResize="0"/>
          <p:nvPr/>
        </p:nvPicPr>
        <p:blipFill>
          <a:blip r:embed="rId3">
            <a:alphaModFix/>
          </a:blip>
          <a:stretch>
            <a:fillRect/>
          </a:stretch>
        </p:blipFill>
        <p:spPr>
          <a:xfrm>
            <a:off x="7083798" y="339539"/>
            <a:ext cx="1832919" cy="2443892"/>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2674430" y="317225"/>
            <a:ext cx="3290835" cy="2488520"/>
          </a:xfrm>
          <a:prstGeom prst="rect">
            <a:avLst/>
          </a:prstGeom>
          <a:noFill/>
          <a:ln>
            <a:noFill/>
          </a:ln>
        </p:spPr>
      </p:pic>
    </p:spTree>
    <p:extLst>
      <p:ext uri="{BB962C8B-B14F-4D97-AF65-F5344CB8AC3E}">
        <p14:creationId xmlns:p14="http://schemas.microsoft.com/office/powerpoint/2010/main" val="843923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1570941" y="1501519"/>
            <a:ext cx="9050228" cy="4926541"/>
          </a:xfrm>
          <a:prstGeom prst="rect">
            <a:avLst/>
          </a:prstGeom>
        </p:spPr>
        <p:txBody>
          <a:bodyPr vert="horz" lIns="58649" tIns="58649" rIns="58649" bIns="58649" rtlCol="0" anchor="t" anchorCtr="0">
            <a:noAutofit/>
          </a:bodyPr>
          <a:lstStyle/>
          <a:p>
            <a:pPr marL="0" indent="0">
              <a:lnSpc>
                <a:spcPct val="100000"/>
              </a:lnSpc>
              <a:spcBef>
                <a:spcPts val="0"/>
              </a:spcBef>
              <a:buClr>
                <a:schemeClr val="dk1"/>
              </a:buClr>
              <a:buSzPct val="25000"/>
              <a:buNone/>
            </a:pPr>
            <a:r>
              <a:rPr lang="en-US" dirty="0" smtClean="0"/>
              <a:t>動きを加えてみましょう</a:t>
            </a:r>
            <a:r>
              <a:rPr lang="en-US" dirty="0"/>
              <a:t>。</a:t>
            </a:r>
          </a:p>
          <a:p>
            <a:pPr marL="0" indent="0">
              <a:lnSpc>
                <a:spcPct val="100000"/>
              </a:lnSpc>
              <a:spcBef>
                <a:spcPts val="0"/>
              </a:spcBef>
              <a:buClr>
                <a:schemeClr val="dk1"/>
              </a:buClr>
              <a:buSzPct val="25000"/>
              <a:buNone/>
            </a:pPr>
            <a:r>
              <a:rPr lang="en-US" dirty="0"/>
              <a:t>　</a:t>
            </a:r>
          </a:p>
          <a:p>
            <a:pPr marL="0" indent="0">
              <a:lnSpc>
                <a:spcPct val="100000"/>
              </a:lnSpc>
              <a:spcBef>
                <a:spcPts val="0"/>
              </a:spcBef>
              <a:buClr>
                <a:schemeClr val="dk1"/>
              </a:buClr>
              <a:buSzPct val="25000"/>
              <a:buNone/>
            </a:pPr>
            <a:r>
              <a:rPr lang="en-US" dirty="0" err="1"/>
              <a:t>ボックスライブラリーのMotion</a:t>
            </a:r>
            <a:r>
              <a:rPr lang="en-US" dirty="0"/>
              <a:t> →Animations→ </a:t>
            </a:r>
            <a:r>
              <a:rPr lang="en-US" dirty="0" err="1"/>
              <a:t>Helloをドラッグし</a:t>
            </a:r>
            <a:endParaRPr lang="en-US" dirty="0"/>
          </a:p>
          <a:p>
            <a:pPr marL="0" indent="0">
              <a:lnSpc>
                <a:spcPct val="100000"/>
              </a:lnSpc>
              <a:spcBef>
                <a:spcPts val="0"/>
              </a:spcBef>
              <a:buNone/>
            </a:pPr>
            <a:r>
              <a:rPr lang="en-US" dirty="0"/>
              <a:t>「</a:t>
            </a:r>
            <a:r>
              <a:rPr lang="en-US" dirty="0" err="1"/>
              <a:t>Say」ボックスの隣に追加します</a:t>
            </a:r>
            <a:r>
              <a:rPr lang="en-US" dirty="0"/>
              <a:t>。</a:t>
            </a:r>
          </a:p>
        </p:txBody>
      </p:sp>
      <p:sp>
        <p:nvSpPr>
          <p:cNvPr id="222" name="Shape 222"/>
          <p:cNvSpPr txBox="1">
            <a:spLocks noGrp="1"/>
          </p:cNvSpPr>
          <p:nvPr>
            <p:ph type="title"/>
          </p:nvPr>
        </p:nvSpPr>
        <p:spPr>
          <a:xfrm>
            <a:off x="2824399" y="1008964"/>
            <a:ext cx="6543411" cy="364959"/>
          </a:xfrm>
          <a:prstGeom prst="rect">
            <a:avLst/>
          </a:prstGeom>
        </p:spPr>
        <p:txBody>
          <a:bodyPr vert="horz" lIns="58649" tIns="58649" rIns="58649" bIns="58649" rtlCol="0" anchor="ctr" anchorCtr="0">
            <a:noAutofit/>
          </a:bodyPr>
          <a:lstStyle/>
          <a:p>
            <a:r>
              <a:rPr lang="en-US"/>
              <a:t>Helloボックス</a:t>
            </a:r>
          </a:p>
        </p:txBody>
      </p:sp>
      <p:sp>
        <p:nvSpPr>
          <p:cNvPr id="223" name="Shape 223"/>
          <p:cNvSpPr txBox="1">
            <a:spLocks noGrp="1"/>
          </p:cNvSpPr>
          <p:nvPr>
            <p:ph type="subTitle" idx="2"/>
          </p:nvPr>
        </p:nvSpPr>
        <p:spPr>
          <a:xfrm>
            <a:off x="1868104" y="32248"/>
            <a:ext cx="8469721" cy="849122"/>
          </a:xfrm>
          <a:prstGeom prst="rect">
            <a:avLst/>
          </a:prstGeom>
        </p:spPr>
        <p:txBody>
          <a:bodyPr vert="horz" lIns="58649" tIns="58649" rIns="58649" bIns="58649" rtlCol="0" anchor="ctr" anchorCtr="0">
            <a:noAutofit/>
          </a:bodyPr>
          <a:lstStyle/>
          <a:p>
            <a:pPr lvl="0"/>
            <a:r>
              <a:rPr lang="ja-JP" altLang="en-US" dirty="0"/>
              <a:t>ボックスの組み合わせ</a:t>
            </a:r>
            <a:endParaRPr lang="en-US" dirty="0"/>
          </a:p>
        </p:txBody>
      </p:sp>
      <p:sp>
        <p:nvSpPr>
          <p:cNvPr id="224" name="Shape 224"/>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14</a:t>
            </a:fld>
            <a:endParaRPr lang="en-US"/>
          </a:p>
        </p:txBody>
      </p:sp>
      <p:pic>
        <p:nvPicPr>
          <p:cNvPr id="225" name="Shape 225"/>
          <p:cNvPicPr preferRelativeResize="0"/>
          <p:nvPr/>
        </p:nvPicPr>
        <p:blipFill rotWithShape="1">
          <a:blip r:embed="rId3">
            <a:alphaModFix/>
          </a:blip>
          <a:srcRect/>
          <a:stretch/>
        </p:blipFill>
        <p:spPr>
          <a:xfrm>
            <a:off x="2065647" y="2695663"/>
            <a:ext cx="5417781" cy="3045953"/>
          </a:xfrm>
          <a:prstGeom prst="rect">
            <a:avLst/>
          </a:prstGeom>
          <a:noFill/>
          <a:ln>
            <a:noFill/>
          </a:ln>
        </p:spPr>
      </p:pic>
      <p:sp>
        <p:nvSpPr>
          <p:cNvPr id="226" name="Shape 226"/>
          <p:cNvSpPr txBox="1"/>
          <p:nvPr/>
        </p:nvSpPr>
        <p:spPr>
          <a:xfrm>
            <a:off x="7939259" y="3435101"/>
            <a:ext cx="2326649" cy="2031361"/>
          </a:xfrm>
          <a:prstGeom prst="rect">
            <a:avLst/>
          </a:prstGeom>
          <a:noFill/>
          <a:ln>
            <a:noFill/>
          </a:ln>
        </p:spPr>
        <p:txBody>
          <a:bodyPr lIns="78970" tIns="39462" rIns="78970" bIns="39462" anchor="t" anchorCtr="0">
            <a:noAutofit/>
          </a:bodyPr>
          <a:lstStyle/>
          <a:p>
            <a:pPr>
              <a:buClr>
                <a:srgbClr val="1E4E79"/>
              </a:buClr>
              <a:buSzPct val="25000"/>
            </a:pPr>
            <a:r>
              <a:rPr lang="en-US" sz="1542">
                <a:solidFill>
                  <a:srgbClr val="1E4E79"/>
                </a:solidFill>
                <a:latin typeface="MS Gothic" charset="-128"/>
                <a:ea typeface="MS Gothic" charset="-128"/>
                <a:cs typeface="MS Gothic" charset="-128"/>
                <a:sym typeface="Arial"/>
              </a:rPr>
              <a:t>実行すると喋った後に手を振ります</a:t>
            </a:r>
            <a:r>
              <a:rPr lang="en-US" sz="1542" dirty="0">
                <a:solidFill>
                  <a:srgbClr val="1E4E79"/>
                </a:solidFill>
                <a:latin typeface="MS Gothic" charset="-128"/>
                <a:ea typeface="MS Gothic" charset="-128"/>
                <a:cs typeface="MS Gothic" charset="-128"/>
                <a:sym typeface="Arial"/>
              </a:rPr>
              <a:t>。</a:t>
            </a:r>
          </a:p>
          <a:p>
            <a:pPr>
              <a:buClr>
                <a:srgbClr val="000000"/>
              </a:buClr>
            </a:pPr>
            <a:endParaRPr sz="1542" dirty="0">
              <a:solidFill>
                <a:srgbClr val="1E4E79"/>
              </a:solidFill>
              <a:latin typeface="MS Gothic" charset="-128"/>
              <a:ea typeface="MS Gothic" charset="-128"/>
              <a:cs typeface="MS Gothic" charset="-128"/>
              <a:sym typeface="Arial"/>
            </a:endParaRPr>
          </a:p>
          <a:p>
            <a:pPr>
              <a:buClr>
                <a:srgbClr val="1E4E79"/>
              </a:buClr>
              <a:buSzPct val="25000"/>
            </a:pPr>
            <a:r>
              <a:rPr lang="en-US" sz="1542" dirty="0">
                <a:solidFill>
                  <a:srgbClr val="1E4E79"/>
                </a:solidFill>
                <a:latin typeface="MS Gothic" charset="-128"/>
                <a:ea typeface="MS Gothic" charset="-128"/>
                <a:cs typeface="MS Gothic" charset="-128"/>
                <a:sym typeface="Arial"/>
              </a:rPr>
              <a:t>「</a:t>
            </a:r>
            <a:r>
              <a:rPr lang="en-US" sz="1542" dirty="0" err="1">
                <a:solidFill>
                  <a:srgbClr val="1E4E79"/>
                </a:solidFill>
                <a:latin typeface="MS Gothic" charset="-128"/>
                <a:ea typeface="MS Gothic" charset="-128"/>
                <a:cs typeface="MS Gothic" charset="-128"/>
                <a:sym typeface="Arial"/>
              </a:rPr>
              <a:t>Hello」ボックスとは手を振る動作が入ったボックスです</a:t>
            </a:r>
            <a:r>
              <a:rPr lang="en-US" sz="1542" dirty="0">
                <a:solidFill>
                  <a:srgbClr val="1E4E79"/>
                </a:solidFill>
                <a:latin typeface="MS Gothic" charset="-128"/>
                <a:ea typeface="MS Gothic" charset="-128"/>
                <a:cs typeface="MS Gothic" charset="-128"/>
                <a:sym typeface="Arial"/>
              </a:rPr>
              <a:t>。</a:t>
            </a:r>
          </a:p>
          <a:p>
            <a:pPr>
              <a:buClr>
                <a:srgbClr val="000000"/>
              </a:buClr>
            </a:pPr>
            <a:endParaRPr sz="1542" dirty="0">
              <a:solidFill>
                <a:srgbClr val="1E4E79"/>
              </a:solidFill>
              <a:latin typeface="MS Gothic" charset="-128"/>
              <a:ea typeface="MS Gothic" charset="-128"/>
              <a:cs typeface="MS Gothic" charset="-128"/>
              <a:sym typeface="Arial"/>
            </a:endParaRPr>
          </a:p>
          <a:p>
            <a:pPr>
              <a:buClr>
                <a:srgbClr val="000000"/>
              </a:buClr>
            </a:pPr>
            <a:endParaRPr sz="1542" dirty="0">
              <a:solidFill>
                <a:srgbClr val="000000"/>
              </a:solidFill>
              <a:latin typeface="MS Gothic" charset="-128"/>
              <a:ea typeface="MS Gothic" charset="-128"/>
              <a:cs typeface="MS Gothic" charset="-128"/>
              <a:sym typeface="Arial"/>
            </a:endParaRPr>
          </a:p>
        </p:txBody>
      </p:sp>
      <p:pic>
        <p:nvPicPr>
          <p:cNvPr id="227" name="Shape 227"/>
          <p:cNvPicPr preferRelativeResize="0"/>
          <p:nvPr/>
        </p:nvPicPr>
        <p:blipFill>
          <a:blip r:embed="rId4">
            <a:alphaModFix/>
          </a:blip>
          <a:stretch>
            <a:fillRect/>
          </a:stretch>
        </p:blipFill>
        <p:spPr>
          <a:xfrm>
            <a:off x="1422040" y="1055500"/>
            <a:ext cx="446010" cy="446010"/>
          </a:xfrm>
          <a:prstGeom prst="rect">
            <a:avLst/>
          </a:prstGeom>
          <a:noFill/>
          <a:ln>
            <a:noFill/>
          </a:ln>
        </p:spPr>
      </p:pic>
      <p:pic>
        <p:nvPicPr>
          <p:cNvPr id="228" name="Shape 228"/>
          <p:cNvPicPr preferRelativeResize="0"/>
          <p:nvPr/>
        </p:nvPicPr>
        <p:blipFill>
          <a:blip r:embed="rId5">
            <a:alphaModFix/>
          </a:blip>
          <a:stretch>
            <a:fillRect/>
          </a:stretch>
        </p:blipFill>
        <p:spPr>
          <a:xfrm>
            <a:off x="1995082" y="1055500"/>
            <a:ext cx="446010" cy="446010"/>
          </a:xfrm>
          <a:prstGeom prst="rect">
            <a:avLst/>
          </a:prstGeom>
          <a:noFill/>
          <a:ln>
            <a:noFill/>
          </a:ln>
        </p:spPr>
      </p:pic>
    </p:spTree>
    <p:extLst>
      <p:ext uri="{BB962C8B-B14F-4D97-AF65-F5344CB8AC3E}">
        <p14:creationId xmlns:p14="http://schemas.microsoft.com/office/powerpoint/2010/main" val="192163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1570941" y="1501519"/>
            <a:ext cx="9050228" cy="4926541"/>
          </a:xfrm>
          <a:prstGeom prst="rect">
            <a:avLst/>
          </a:prstGeom>
        </p:spPr>
        <p:txBody>
          <a:bodyPr vert="horz" lIns="58649" tIns="58649" rIns="58649" bIns="58649" rtlCol="0" anchor="t" anchorCtr="0">
            <a:noAutofit/>
          </a:bodyPr>
          <a:lstStyle/>
          <a:p>
            <a:pPr marL="0" indent="0">
              <a:lnSpc>
                <a:spcPct val="100000"/>
              </a:lnSpc>
              <a:spcBef>
                <a:spcPts val="0"/>
              </a:spcBef>
              <a:buNone/>
            </a:pPr>
            <a:r>
              <a:rPr lang="en-US" dirty="0" smtClean="0"/>
              <a:t>喋ると同時に手を振るようにしてみます</a:t>
            </a:r>
            <a:r>
              <a:rPr lang="en-US" dirty="0"/>
              <a:t>。</a:t>
            </a:r>
          </a:p>
          <a:p>
            <a:pPr marL="0" indent="0">
              <a:lnSpc>
                <a:spcPct val="100000"/>
              </a:lnSpc>
              <a:spcBef>
                <a:spcPts val="0"/>
              </a:spcBef>
              <a:buNone/>
            </a:pPr>
            <a:endParaRPr dirty="0"/>
          </a:p>
          <a:p>
            <a:pPr marL="0" indent="0">
              <a:lnSpc>
                <a:spcPct val="100000"/>
              </a:lnSpc>
              <a:spcBef>
                <a:spcPts val="0"/>
              </a:spcBef>
              <a:buNone/>
            </a:pPr>
            <a:r>
              <a:rPr lang="en-US" dirty="0" err="1"/>
              <a:t>先ほどと同じように「Say</a:t>
            </a:r>
            <a:r>
              <a:rPr lang="en-US" dirty="0"/>
              <a:t>」「</a:t>
            </a:r>
            <a:r>
              <a:rPr lang="en-US" dirty="0" err="1"/>
              <a:t>Animation」を追加しますが、つなぎ方を図のように変えます</a:t>
            </a:r>
            <a:r>
              <a:rPr lang="en-US" dirty="0"/>
              <a:t>。</a:t>
            </a:r>
          </a:p>
        </p:txBody>
      </p:sp>
      <p:sp>
        <p:nvSpPr>
          <p:cNvPr id="234" name="Shape 234"/>
          <p:cNvSpPr txBox="1">
            <a:spLocks noGrp="1"/>
          </p:cNvSpPr>
          <p:nvPr>
            <p:ph type="title"/>
          </p:nvPr>
        </p:nvSpPr>
        <p:spPr>
          <a:xfrm>
            <a:off x="2824399" y="1008964"/>
            <a:ext cx="6543411" cy="364959"/>
          </a:xfrm>
          <a:prstGeom prst="rect">
            <a:avLst/>
          </a:prstGeom>
        </p:spPr>
        <p:txBody>
          <a:bodyPr vert="horz" lIns="58649" tIns="58649" rIns="58649" bIns="58649" rtlCol="0" anchor="ctr" anchorCtr="0">
            <a:noAutofit/>
          </a:bodyPr>
          <a:lstStyle/>
          <a:p>
            <a:r>
              <a:rPr lang="en-US"/>
              <a:t>Helloボックス</a:t>
            </a:r>
          </a:p>
        </p:txBody>
      </p:sp>
      <p:sp>
        <p:nvSpPr>
          <p:cNvPr id="235" name="Shape 235"/>
          <p:cNvSpPr txBox="1">
            <a:spLocks noGrp="1"/>
          </p:cNvSpPr>
          <p:nvPr>
            <p:ph type="subTitle" idx="2"/>
          </p:nvPr>
        </p:nvSpPr>
        <p:spPr>
          <a:xfrm>
            <a:off x="1868104" y="32248"/>
            <a:ext cx="8469721" cy="849122"/>
          </a:xfrm>
          <a:prstGeom prst="rect">
            <a:avLst/>
          </a:prstGeom>
        </p:spPr>
        <p:txBody>
          <a:bodyPr vert="horz" lIns="58649" tIns="58649" rIns="58649" bIns="58649" rtlCol="0" anchor="ctr" anchorCtr="0">
            <a:noAutofit/>
          </a:bodyPr>
          <a:lstStyle/>
          <a:p>
            <a:pPr lvl="0"/>
            <a:r>
              <a:rPr lang="ja-JP" altLang="en-US" dirty="0"/>
              <a:t>ボックスの組み合わせ</a:t>
            </a:r>
            <a:endParaRPr lang="en-US" dirty="0"/>
          </a:p>
        </p:txBody>
      </p:sp>
      <p:sp>
        <p:nvSpPr>
          <p:cNvPr id="236" name="Shape 236"/>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fld id="{00000000-1234-1234-1234-123412341234}" type="slidenum">
              <a:rPr lang="en-US"/>
              <a:pPr/>
              <a:t>15</a:t>
            </a:fld>
            <a:endParaRPr lang="en-US"/>
          </a:p>
        </p:txBody>
      </p:sp>
      <p:sp>
        <p:nvSpPr>
          <p:cNvPr id="237" name="Shape 237"/>
          <p:cNvSpPr txBox="1"/>
          <p:nvPr/>
        </p:nvSpPr>
        <p:spPr>
          <a:xfrm>
            <a:off x="7939259" y="3435101"/>
            <a:ext cx="2326649" cy="2031361"/>
          </a:xfrm>
          <a:prstGeom prst="rect">
            <a:avLst/>
          </a:prstGeom>
          <a:noFill/>
          <a:ln>
            <a:noFill/>
          </a:ln>
        </p:spPr>
        <p:txBody>
          <a:bodyPr lIns="78970" tIns="39462" rIns="78970" bIns="39462" anchor="t" anchorCtr="0">
            <a:noAutofit/>
          </a:bodyPr>
          <a:lstStyle/>
          <a:p>
            <a:pPr>
              <a:buClr>
                <a:srgbClr val="1E4E79"/>
              </a:buClr>
              <a:buSzPct val="25000"/>
            </a:pPr>
            <a:r>
              <a:rPr lang="en-US" sz="1542">
                <a:solidFill>
                  <a:srgbClr val="1E4E79"/>
                </a:solidFill>
                <a:latin typeface="MS Gothic" charset="-128"/>
                <a:ea typeface="MS Gothic" charset="-128"/>
                <a:cs typeface="MS Gothic" charset="-128"/>
              </a:rPr>
              <a:t>実行すると喋りながら手を振ります。</a:t>
            </a:r>
          </a:p>
          <a:p>
            <a:pPr>
              <a:buClr>
                <a:srgbClr val="1E4E79"/>
              </a:buClr>
            </a:pPr>
            <a:endParaRPr sz="1542">
              <a:solidFill>
                <a:srgbClr val="1E4E79"/>
              </a:solidFill>
              <a:latin typeface="MS Gothic" charset="-128"/>
              <a:ea typeface="MS Gothic" charset="-128"/>
              <a:cs typeface="MS Gothic" charset="-128"/>
            </a:endParaRPr>
          </a:p>
          <a:p>
            <a:pPr>
              <a:buClr>
                <a:srgbClr val="1E4E79"/>
              </a:buClr>
              <a:buSzPct val="25000"/>
            </a:pPr>
            <a:r>
              <a:rPr lang="en-US" sz="1542">
                <a:solidFill>
                  <a:srgbClr val="1E4E79"/>
                </a:solidFill>
                <a:latin typeface="MS Gothic" charset="-128"/>
                <a:ea typeface="MS Gothic" charset="-128"/>
                <a:cs typeface="MS Gothic" charset="-128"/>
              </a:rPr>
              <a:t>これは並列に繋いだためです。</a:t>
            </a:r>
          </a:p>
          <a:p>
            <a:pPr>
              <a:buClr>
                <a:srgbClr val="000000"/>
              </a:buClr>
            </a:pPr>
            <a:endParaRPr sz="1542">
              <a:solidFill>
                <a:srgbClr val="1E4E79"/>
              </a:solidFill>
              <a:latin typeface="MS Gothic" charset="-128"/>
              <a:ea typeface="MS Gothic" charset="-128"/>
              <a:cs typeface="MS Gothic" charset="-128"/>
            </a:endParaRPr>
          </a:p>
        </p:txBody>
      </p:sp>
      <p:pic>
        <p:nvPicPr>
          <p:cNvPr id="238" name="Shape 238"/>
          <p:cNvPicPr preferRelativeResize="0"/>
          <p:nvPr/>
        </p:nvPicPr>
        <p:blipFill>
          <a:blip r:embed="rId3">
            <a:alphaModFix/>
          </a:blip>
          <a:stretch>
            <a:fillRect/>
          </a:stretch>
        </p:blipFill>
        <p:spPr>
          <a:xfrm>
            <a:off x="1422040" y="1055500"/>
            <a:ext cx="446010" cy="446010"/>
          </a:xfrm>
          <a:prstGeom prst="rect">
            <a:avLst/>
          </a:prstGeom>
          <a:noFill/>
          <a:ln>
            <a:noFill/>
          </a:ln>
        </p:spPr>
      </p:pic>
      <p:pic>
        <p:nvPicPr>
          <p:cNvPr id="239" name="Shape 239"/>
          <p:cNvPicPr preferRelativeResize="0"/>
          <p:nvPr/>
        </p:nvPicPr>
        <p:blipFill>
          <a:blip r:embed="rId4">
            <a:alphaModFix/>
          </a:blip>
          <a:stretch>
            <a:fillRect/>
          </a:stretch>
        </p:blipFill>
        <p:spPr>
          <a:xfrm>
            <a:off x="1995082" y="1055500"/>
            <a:ext cx="446010" cy="446010"/>
          </a:xfrm>
          <a:prstGeom prst="rect">
            <a:avLst/>
          </a:prstGeom>
          <a:noFill/>
          <a:ln>
            <a:noFill/>
          </a:ln>
        </p:spPr>
      </p:pic>
      <p:pic>
        <p:nvPicPr>
          <p:cNvPr id="240" name="Shape 240"/>
          <p:cNvPicPr preferRelativeResize="0"/>
          <p:nvPr/>
        </p:nvPicPr>
        <p:blipFill rotWithShape="1">
          <a:blip r:embed="rId5">
            <a:alphaModFix/>
          </a:blip>
          <a:srcRect/>
          <a:stretch/>
        </p:blipFill>
        <p:spPr>
          <a:xfrm>
            <a:off x="1995085" y="2754737"/>
            <a:ext cx="5654827" cy="3179036"/>
          </a:xfrm>
          <a:prstGeom prst="rect">
            <a:avLst/>
          </a:prstGeom>
          <a:noFill/>
          <a:ln>
            <a:noFill/>
          </a:ln>
        </p:spPr>
      </p:pic>
    </p:spTree>
    <p:extLst>
      <p:ext uri="{BB962C8B-B14F-4D97-AF65-F5344CB8AC3E}">
        <p14:creationId xmlns:p14="http://schemas.microsoft.com/office/powerpoint/2010/main" val="1825785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950778" y="3848683"/>
            <a:ext cx="8290643" cy="1081541"/>
          </a:xfrm>
          <a:prstGeom prst="rect">
            <a:avLst/>
          </a:prstGeom>
        </p:spPr>
        <p:txBody>
          <a:bodyPr vert="horz" lIns="58649" tIns="58649" rIns="58649" bIns="58649" rtlCol="0" anchor="ctr" anchorCtr="0">
            <a:noAutofit/>
          </a:bodyPr>
          <a:lstStyle/>
          <a:p>
            <a:r>
              <a:rPr lang="ja-JP" altLang="en-US" dirty="0" smtClean="0"/>
              <a:t>ボックスの仕組み</a:t>
            </a:r>
            <a:endParaRPr lang="en-US" dirty="0"/>
          </a:p>
        </p:txBody>
      </p:sp>
      <p:sp>
        <p:nvSpPr>
          <p:cNvPr id="128" name="Shape 12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16</a:t>
            </a:fld>
            <a:endParaRPr lang="en-US"/>
          </a:p>
        </p:txBody>
      </p:sp>
      <p:pic>
        <p:nvPicPr>
          <p:cNvPr id="129" name="Shape 129"/>
          <p:cNvPicPr preferRelativeResize="0"/>
          <p:nvPr/>
        </p:nvPicPr>
        <p:blipFill>
          <a:blip r:embed="rId3">
            <a:alphaModFix/>
          </a:blip>
          <a:stretch>
            <a:fillRect/>
          </a:stretch>
        </p:blipFill>
        <p:spPr>
          <a:xfrm>
            <a:off x="7083798" y="339539"/>
            <a:ext cx="1832919" cy="2443892"/>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2674430" y="317225"/>
            <a:ext cx="3290835" cy="2488520"/>
          </a:xfrm>
          <a:prstGeom prst="rect">
            <a:avLst/>
          </a:prstGeom>
          <a:noFill/>
          <a:ln>
            <a:noFill/>
          </a:ln>
        </p:spPr>
      </p:pic>
    </p:spTree>
    <p:extLst>
      <p:ext uri="{BB962C8B-B14F-4D97-AF65-F5344CB8AC3E}">
        <p14:creationId xmlns:p14="http://schemas.microsoft.com/office/powerpoint/2010/main" val="1850307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smtClean="0"/>
              <a:t>\</a:t>
            </a:r>
            <a:r>
              <a:rPr kumimoji="1" lang="en-US" altLang="ja-JP" dirty="0" err="1" smtClean="0"/>
              <a:t>rspd</a:t>
            </a:r>
            <a:r>
              <a:rPr kumimoji="1" lang="en-US" altLang="ja-JP" dirty="0" smtClean="0"/>
              <a:t>=105\ </a:t>
            </a:r>
            <a:r>
              <a:rPr kumimoji="1" lang="ja-JP" altLang="en-US" dirty="0" smtClean="0"/>
              <a:t>喋る早さ</a:t>
            </a:r>
            <a:endParaRPr kumimoji="1" lang="en-US" altLang="ja-JP" dirty="0"/>
          </a:p>
          <a:p>
            <a:r>
              <a:rPr kumimoji="1" lang="en-US" altLang="ja-JP" dirty="0" smtClean="0"/>
              <a:t>\</a:t>
            </a:r>
            <a:r>
              <a:rPr kumimoji="1" lang="en-US" altLang="ja-JP" dirty="0" err="1" smtClean="0"/>
              <a:t>vct</a:t>
            </a:r>
            <a:r>
              <a:rPr kumimoji="1" lang="en-US" altLang="ja-JP" dirty="0" smtClean="0"/>
              <a:t>=120\ </a:t>
            </a:r>
            <a:r>
              <a:rPr kumimoji="1" lang="ja-JP" altLang="en-US" dirty="0" smtClean="0"/>
              <a:t>声の高さ</a:t>
            </a:r>
            <a:endParaRPr kumimoji="1" lang="en-US" altLang="ja-JP" dirty="0" smtClean="0"/>
          </a:p>
          <a:p>
            <a:r>
              <a:rPr kumimoji="1" lang="en-US" altLang="ja-JP" dirty="0" smtClean="0"/>
              <a:t>\pau=1000\ </a:t>
            </a:r>
            <a:r>
              <a:rPr kumimoji="1" lang="ja-JP" altLang="en-US" dirty="0" smtClean="0"/>
              <a:t>間</a:t>
            </a:r>
            <a:endParaRPr kumimoji="1" lang="en-US" altLang="ja-JP" dirty="0" smtClean="0"/>
          </a:p>
          <a:p>
            <a:r>
              <a:rPr kumimoji="1" lang="en-US" altLang="ja-JP" dirty="0"/>
              <a:t>\</a:t>
            </a:r>
            <a:r>
              <a:rPr kumimoji="1" lang="en-US" altLang="ja-JP" dirty="0" smtClean="0"/>
              <a:t>pau=50\ </a:t>
            </a:r>
            <a:r>
              <a:rPr kumimoji="1" lang="ja-JP" altLang="en-US" dirty="0" smtClean="0"/>
              <a:t>ボリューム</a:t>
            </a:r>
            <a:endParaRPr kumimoji="1" lang="en-US" altLang="ja-JP" dirty="0"/>
          </a:p>
        </p:txBody>
      </p:sp>
      <p:sp>
        <p:nvSpPr>
          <p:cNvPr id="4" name="サブタイトル 3"/>
          <p:cNvSpPr>
            <a:spLocks noGrp="1"/>
          </p:cNvSpPr>
          <p:nvPr>
            <p:ph type="subTitle" idx="2"/>
          </p:nvPr>
        </p:nvSpPr>
        <p:spPr/>
        <p:txBody>
          <a:bodyPr/>
          <a:lstStyle/>
          <a:p>
            <a:r>
              <a:rPr kumimoji="1" lang="ja-JP" altLang="en-US" dirty="0" smtClean="0"/>
              <a:t>イントネーション調節用コマンド</a:t>
            </a:r>
            <a:endParaRPr kumimoji="1" lang="ja-JP" altLang="en-US" dirty="0"/>
          </a:p>
        </p:txBody>
      </p:sp>
    </p:spTree>
    <p:extLst>
      <p:ext uri="{BB962C8B-B14F-4D97-AF65-F5344CB8AC3E}">
        <p14:creationId xmlns:p14="http://schemas.microsoft.com/office/powerpoint/2010/main" val="1499526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2824399" y="1008964"/>
            <a:ext cx="6543411" cy="364959"/>
          </a:xfrm>
          <a:prstGeom prst="rect">
            <a:avLst/>
          </a:prstGeom>
          <a:noFill/>
          <a:ln>
            <a:noFill/>
          </a:ln>
        </p:spPr>
        <p:txBody>
          <a:bodyPr vert="horz" lIns="23088" tIns="23088" rIns="23088" bIns="23088" rtlCol="0" anchor="ctr" anchorCtr="0">
            <a:noAutofit/>
          </a:bodyPr>
          <a:lstStyle/>
          <a:p>
            <a:pPr>
              <a:buClr>
                <a:schemeClr val="lt1"/>
              </a:buClr>
              <a:buSzPct val="25000"/>
            </a:pPr>
            <a:r>
              <a:rPr lang="en-US" dirty="0" smtClean="0"/>
              <a:t>入出力の記号の意味</a:t>
            </a:r>
            <a:endParaRPr lang="en-US" dirty="0"/>
          </a:p>
        </p:txBody>
      </p:sp>
      <p:sp>
        <p:nvSpPr>
          <p:cNvPr id="679" name="Shape 679"/>
          <p:cNvSpPr txBox="1">
            <a:spLocks noGrp="1"/>
          </p:cNvSpPr>
          <p:nvPr>
            <p:ph type="body" idx="1"/>
          </p:nvPr>
        </p:nvSpPr>
        <p:spPr>
          <a:xfrm>
            <a:off x="2623639" y="1501519"/>
            <a:ext cx="7997534" cy="4926541"/>
          </a:xfrm>
          <a:prstGeom prst="rect">
            <a:avLst/>
          </a:prstGeom>
          <a:noFill/>
          <a:ln>
            <a:noFill/>
          </a:ln>
        </p:spPr>
        <p:txBody>
          <a:bodyPr vert="horz" lIns="23088" tIns="23088" rIns="23088" bIns="23088" rtlCol="0" anchor="t" anchorCtr="0">
            <a:noAutofit/>
          </a:bodyPr>
          <a:lstStyle/>
          <a:p>
            <a:pPr marL="0" indent="-46086">
              <a:lnSpc>
                <a:spcPct val="115000"/>
              </a:lnSpc>
              <a:spcBef>
                <a:spcPts val="0"/>
              </a:spcBef>
              <a:buClr>
                <a:schemeClr val="dk1"/>
              </a:buClr>
              <a:buSzPct val="47058"/>
              <a:buNone/>
            </a:pPr>
            <a:r>
              <a:rPr lang="en-US" dirty="0" err="1">
                <a:solidFill>
                  <a:srgbClr val="00B0F0"/>
                </a:solidFill>
              </a:rPr>
              <a:t>onStart</a:t>
            </a:r>
            <a:r>
              <a:rPr lang="en-US" dirty="0" err="1" smtClean="0">
                <a:solidFill>
                  <a:srgbClr val="00B0F0"/>
                </a:solidFill>
              </a:rPr>
              <a:t>入力</a:t>
            </a:r>
            <a:r>
              <a:rPr lang="en-US" altLang="ja-JP" dirty="0" smtClean="0"/>
              <a:t>…</a:t>
            </a:r>
            <a:r>
              <a:rPr lang="ja-JP" altLang="en-US" dirty="0"/>
              <a:t>ボックスの開始</a:t>
            </a:r>
          </a:p>
          <a:p>
            <a:pPr marL="0" indent="-46086">
              <a:lnSpc>
                <a:spcPct val="115000"/>
              </a:lnSpc>
              <a:spcBef>
                <a:spcPts val="0"/>
              </a:spcBef>
              <a:buClr>
                <a:schemeClr val="dk1"/>
              </a:buClr>
              <a:buSzPct val="47058"/>
              <a:buNone/>
            </a:pPr>
            <a:r>
              <a:rPr lang="ja-JP" altLang="en-US" dirty="0"/>
              <a:t>　</a:t>
            </a:r>
            <a:r>
              <a:rPr lang="ja-JP" altLang="en-US" dirty="0" smtClean="0"/>
              <a:t>この</a:t>
            </a:r>
            <a:r>
              <a:rPr lang="ja-JP" altLang="en-US" dirty="0"/>
              <a:t>入力にシグナルが送られると、ボックスは開始状態になります。</a:t>
            </a:r>
          </a:p>
          <a:p>
            <a:pPr marL="0" indent="-46086">
              <a:lnSpc>
                <a:spcPct val="115000"/>
              </a:lnSpc>
              <a:spcBef>
                <a:spcPts val="0"/>
              </a:spcBef>
              <a:buClr>
                <a:schemeClr val="dk1"/>
              </a:buClr>
              <a:buSzPct val="47058"/>
              <a:buNone/>
            </a:pPr>
            <a:r>
              <a:rPr lang="ja-JP" altLang="en-US" dirty="0" smtClean="0"/>
              <a:t>　開始</a:t>
            </a:r>
            <a:r>
              <a:rPr lang="ja-JP" altLang="en-US" dirty="0"/>
              <a:t>状態での振る舞いはボックスの種類により異なります。</a:t>
            </a:r>
            <a:endParaRPr lang="en-US" dirty="0" smtClean="0">
              <a:solidFill>
                <a:srgbClr val="44546A"/>
              </a:solidFill>
            </a:endParaRPr>
          </a:p>
          <a:p>
            <a:pPr marL="0" indent="-46086">
              <a:lnSpc>
                <a:spcPct val="115000"/>
              </a:lnSpc>
              <a:spcBef>
                <a:spcPts val="0"/>
              </a:spcBef>
              <a:buClr>
                <a:schemeClr val="dk1"/>
              </a:buClr>
              <a:buSzPct val="47058"/>
              <a:buNone/>
            </a:pPr>
            <a:endParaRPr dirty="0" smtClean="0">
              <a:solidFill>
                <a:srgbClr val="44546A"/>
              </a:solidFill>
            </a:endParaRPr>
          </a:p>
          <a:p>
            <a:pPr marL="0" indent="-46086">
              <a:lnSpc>
                <a:spcPct val="115000"/>
              </a:lnSpc>
              <a:spcBef>
                <a:spcPts val="0"/>
              </a:spcBef>
              <a:buClr>
                <a:schemeClr val="dk1"/>
              </a:buClr>
              <a:buSzPct val="47058"/>
              <a:buNone/>
            </a:pPr>
            <a:r>
              <a:rPr lang="en-US" dirty="0" err="1" smtClean="0">
                <a:solidFill>
                  <a:srgbClr val="00B0F0"/>
                </a:solidFill>
              </a:rPr>
              <a:t>onStop入力</a:t>
            </a:r>
            <a:r>
              <a:rPr lang="en-US" altLang="ja-JP" dirty="0" smtClean="0"/>
              <a:t>…</a:t>
            </a:r>
            <a:r>
              <a:rPr lang="ja-JP" altLang="en-US" dirty="0"/>
              <a:t>ボックスの停止</a:t>
            </a:r>
          </a:p>
          <a:p>
            <a:pPr marL="0" indent="-46086">
              <a:lnSpc>
                <a:spcPct val="115000"/>
              </a:lnSpc>
              <a:spcBef>
                <a:spcPts val="0"/>
              </a:spcBef>
              <a:buClr>
                <a:schemeClr val="dk1"/>
              </a:buClr>
              <a:buSzPct val="47058"/>
              <a:buNone/>
            </a:pPr>
            <a:r>
              <a:rPr lang="ja-JP" altLang="en-US" dirty="0" smtClean="0"/>
              <a:t>　この</a:t>
            </a:r>
            <a:r>
              <a:rPr lang="ja-JP" altLang="en-US" dirty="0"/>
              <a:t>入力にシグナルが送られると、ボックスは停止状態になります。</a:t>
            </a:r>
            <a:endParaRPr lang="en-US" dirty="0">
              <a:solidFill>
                <a:srgbClr val="44546A"/>
              </a:solidFill>
            </a:endParaRPr>
          </a:p>
          <a:p>
            <a:pPr marL="0" indent="-46086">
              <a:lnSpc>
                <a:spcPct val="115000"/>
              </a:lnSpc>
              <a:spcBef>
                <a:spcPts val="0"/>
              </a:spcBef>
              <a:buClr>
                <a:schemeClr val="dk1"/>
              </a:buClr>
              <a:buSzPct val="47058"/>
              <a:buNone/>
            </a:pPr>
            <a:endParaRPr dirty="0">
              <a:solidFill>
                <a:srgbClr val="44546A"/>
              </a:solidFill>
            </a:endParaRPr>
          </a:p>
          <a:p>
            <a:pPr marL="0" indent="-46086">
              <a:lnSpc>
                <a:spcPct val="115000"/>
              </a:lnSpc>
              <a:spcBef>
                <a:spcPts val="0"/>
              </a:spcBef>
              <a:buClr>
                <a:schemeClr val="dk1"/>
              </a:buClr>
              <a:buSzPct val="47058"/>
              <a:buNone/>
            </a:pPr>
            <a:r>
              <a:rPr lang="en-US" dirty="0" err="1">
                <a:solidFill>
                  <a:srgbClr val="00B0F0"/>
                </a:solidFill>
              </a:rPr>
              <a:t>onEvent</a:t>
            </a:r>
            <a:r>
              <a:rPr lang="en-US" dirty="0" err="1" smtClean="0">
                <a:solidFill>
                  <a:srgbClr val="00B0F0"/>
                </a:solidFill>
              </a:rPr>
              <a:t>入力</a:t>
            </a:r>
            <a:r>
              <a:rPr lang="en-US" altLang="ja-JP" dirty="0" smtClean="0"/>
              <a:t>…</a:t>
            </a:r>
            <a:r>
              <a:rPr lang="ja-JP" altLang="en-US" dirty="0"/>
              <a:t>開始</a:t>
            </a:r>
            <a:r>
              <a:rPr lang="en-US" altLang="ja-JP" dirty="0"/>
              <a:t>/</a:t>
            </a:r>
            <a:r>
              <a:rPr lang="ja-JP" altLang="en-US" dirty="0"/>
              <a:t>停止以外の入力</a:t>
            </a:r>
          </a:p>
          <a:p>
            <a:pPr marL="0" indent="-46086">
              <a:lnSpc>
                <a:spcPct val="115000"/>
              </a:lnSpc>
              <a:spcBef>
                <a:spcPts val="0"/>
              </a:spcBef>
              <a:buClr>
                <a:schemeClr val="dk1"/>
              </a:buClr>
              <a:buSzPct val="47058"/>
              <a:buNone/>
            </a:pPr>
            <a:r>
              <a:rPr lang="ja-JP" altLang="en-US" dirty="0"/>
              <a:t>　</a:t>
            </a:r>
            <a:r>
              <a:rPr lang="ja-JP" altLang="en-US" dirty="0" smtClean="0"/>
              <a:t>ボックスにより</a:t>
            </a:r>
            <a:r>
              <a:rPr lang="ja-JP" altLang="en-US" dirty="0"/>
              <a:t>この入力に対する挙動は異なります。</a:t>
            </a:r>
            <a:endParaRPr lang="en-US" dirty="0" smtClean="0">
              <a:solidFill>
                <a:srgbClr val="44546A"/>
              </a:solidFill>
            </a:endParaRPr>
          </a:p>
          <a:p>
            <a:pPr marL="0" indent="-46086">
              <a:lnSpc>
                <a:spcPct val="115000"/>
              </a:lnSpc>
              <a:spcBef>
                <a:spcPts val="0"/>
              </a:spcBef>
              <a:buClr>
                <a:schemeClr val="dk1"/>
              </a:buClr>
              <a:buSzPct val="47058"/>
              <a:buNone/>
            </a:pPr>
            <a:endParaRPr dirty="0">
              <a:solidFill>
                <a:srgbClr val="44546A"/>
              </a:solidFill>
            </a:endParaRPr>
          </a:p>
          <a:p>
            <a:pPr marL="0" indent="-46086">
              <a:lnSpc>
                <a:spcPct val="115000"/>
              </a:lnSpc>
              <a:spcBef>
                <a:spcPts val="0"/>
              </a:spcBef>
              <a:buClr>
                <a:schemeClr val="dk1"/>
              </a:buClr>
              <a:buSzPct val="47058"/>
              <a:buNone/>
            </a:pPr>
            <a:r>
              <a:rPr lang="en-US" dirty="0" err="1">
                <a:solidFill>
                  <a:srgbClr val="00B0F0"/>
                </a:solidFill>
              </a:rPr>
              <a:t>onStopped</a:t>
            </a:r>
            <a:r>
              <a:rPr lang="en-US" dirty="0" err="1" smtClean="0">
                <a:solidFill>
                  <a:srgbClr val="00B0F0"/>
                </a:solidFill>
              </a:rPr>
              <a:t>出力</a:t>
            </a:r>
            <a:r>
              <a:rPr lang="en-US" altLang="ja-JP" dirty="0" smtClean="0"/>
              <a:t>…</a:t>
            </a:r>
            <a:r>
              <a:rPr lang="ja-JP" altLang="en-US" dirty="0"/>
              <a:t>ボックスの停止</a:t>
            </a:r>
          </a:p>
          <a:p>
            <a:pPr marL="0" indent="-46086">
              <a:lnSpc>
                <a:spcPct val="115000"/>
              </a:lnSpc>
              <a:spcBef>
                <a:spcPts val="0"/>
              </a:spcBef>
              <a:buClr>
                <a:schemeClr val="dk1"/>
              </a:buClr>
              <a:buSzPct val="47058"/>
              <a:buNone/>
            </a:pPr>
            <a:r>
              <a:rPr lang="ja-JP" altLang="en-US" dirty="0" smtClean="0"/>
              <a:t>　この</a:t>
            </a:r>
            <a:r>
              <a:rPr lang="ja-JP" altLang="en-US" dirty="0"/>
              <a:t>出力からシグナルが送られた場合、ボックスが停止したことを意味します。</a:t>
            </a:r>
            <a:endParaRPr lang="en-US" dirty="0">
              <a:solidFill>
                <a:srgbClr val="44546A"/>
              </a:solidFill>
            </a:endParaRPr>
          </a:p>
          <a:p>
            <a:pPr marL="0" indent="-46086">
              <a:lnSpc>
                <a:spcPct val="115000"/>
              </a:lnSpc>
              <a:spcBef>
                <a:spcPts val="0"/>
              </a:spcBef>
              <a:buClr>
                <a:schemeClr val="dk1"/>
              </a:buClr>
              <a:buSzPct val="47058"/>
              <a:buNone/>
            </a:pPr>
            <a:endParaRPr dirty="0">
              <a:solidFill>
                <a:srgbClr val="44546A"/>
              </a:solidFill>
            </a:endParaRPr>
          </a:p>
          <a:p>
            <a:pPr marL="0" indent="-46086">
              <a:lnSpc>
                <a:spcPct val="115000"/>
              </a:lnSpc>
              <a:spcBef>
                <a:spcPts val="0"/>
              </a:spcBef>
              <a:buClr>
                <a:schemeClr val="dk1"/>
              </a:buClr>
              <a:buSzPct val="47058"/>
              <a:buNone/>
            </a:pPr>
            <a:r>
              <a:rPr lang="en-US" dirty="0">
                <a:solidFill>
                  <a:srgbClr val="00B0F0"/>
                </a:solidFill>
              </a:rPr>
              <a:t>即時(punctual)</a:t>
            </a:r>
            <a:r>
              <a:rPr lang="en-US" dirty="0" smtClean="0">
                <a:solidFill>
                  <a:srgbClr val="00B0F0"/>
                </a:solidFill>
              </a:rPr>
              <a:t>出力</a:t>
            </a:r>
            <a:r>
              <a:rPr lang="en-US" altLang="ja-JP" dirty="0" smtClean="0"/>
              <a:t>…</a:t>
            </a:r>
            <a:r>
              <a:rPr lang="ja-JP" altLang="en-US" dirty="0"/>
              <a:t>ボックスからの出力</a:t>
            </a:r>
          </a:p>
          <a:p>
            <a:pPr marL="0" indent="-46086">
              <a:lnSpc>
                <a:spcPct val="115000"/>
              </a:lnSpc>
              <a:spcBef>
                <a:spcPts val="0"/>
              </a:spcBef>
              <a:buClr>
                <a:schemeClr val="dk1"/>
              </a:buClr>
              <a:buSzPct val="47058"/>
              <a:buNone/>
            </a:pPr>
            <a:r>
              <a:rPr lang="ja-JP" altLang="en-US" dirty="0" smtClean="0"/>
              <a:t>　ボックス</a:t>
            </a:r>
            <a:r>
              <a:rPr lang="ja-JP" altLang="en-US" dirty="0"/>
              <a:t>によりこの出力の意味は異なります。</a:t>
            </a:r>
            <a:endParaRPr lang="en-US" dirty="0" smtClean="0">
              <a:solidFill>
                <a:srgbClr val="44546A"/>
              </a:solidFill>
            </a:endParaRPr>
          </a:p>
          <a:p>
            <a:pPr marL="0" indent="-46086">
              <a:lnSpc>
                <a:spcPct val="115000"/>
              </a:lnSpc>
              <a:spcBef>
                <a:spcPts val="0"/>
              </a:spcBef>
              <a:buClr>
                <a:schemeClr val="dk1"/>
              </a:buClr>
              <a:buSzPct val="47058"/>
              <a:buNone/>
            </a:pPr>
            <a:endParaRPr dirty="0" smtClean="0">
              <a:solidFill>
                <a:srgbClr val="44546A"/>
              </a:solidFill>
            </a:endParaRPr>
          </a:p>
          <a:p>
            <a:pPr marL="0" indent="-46086">
              <a:lnSpc>
                <a:spcPct val="115000"/>
              </a:lnSpc>
              <a:spcBef>
                <a:spcPts val="0"/>
              </a:spcBef>
              <a:buClr>
                <a:schemeClr val="dk1"/>
              </a:buClr>
              <a:buSzPct val="47058"/>
              <a:buNone/>
            </a:pPr>
            <a:r>
              <a:rPr lang="ja-JP" altLang="en-US" dirty="0" smtClean="0"/>
              <a:t>基本的</a:t>
            </a:r>
            <a:r>
              <a:rPr lang="ja-JP" altLang="en-US" dirty="0"/>
              <a:t>にボックス</a:t>
            </a:r>
            <a:r>
              <a:rPr lang="ja-JP" altLang="en-US" dirty="0" smtClean="0"/>
              <a:t>は</a:t>
            </a:r>
            <a:r>
              <a:rPr lang="en-US" dirty="0" smtClean="0">
                <a:solidFill>
                  <a:srgbClr val="00B0F0"/>
                </a:solidFill>
              </a:rPr>
              <a:t>「</a:t>
            </a:r>
            <a:r>
              <a:rPr lang="en-US" dirty="0" err="1">
                <a:solidFill>
                  <a:srgbClr val="00B0F0"/>
                </a:solidFill>
              </a:rPr>
              <a:t>onStop入力にシグナルが入力された時</a:t>
            </a:r>
            <a:r>
              <a:rPr lang="en-US" dirty="0" smtClean="0">
                <a:solidFill>
                  <a:srgbClr val="00B0F0"/>
                </a:solidFill>
              </a:rPr>
              <a:t>」</a:t>
            </a:r>
            <a:r>
              <a:rPr lang="ja-JP" altLang="en-US" dirty="0" smtClean="0"/>
              <a:t>か</a:t>
            </a:r>
            <a:endParaRPr lang="en-US" dirty="0">
              <a:solidFill>
                <a:srgbClr val="44546A"/>
              </a:solidFill>
            </a:endParaRPr>
          </a:p>
          <a:p>
            <a:pPr marL="0" indent="-46086">
              <a:lnSpc>
                <a:spcPct val="115000"/>
              </a:lnSpc>
              <a:spcBef>
                <a:spcPts val="0"/>
              </a:spcBef>
              <a:buClr>
                <a:schemeClr val="dk1"/>
              </a:buClr>
              <a:buSzPct val="47058"/>
              <a:buNone/>
            </a:pPr>
            <a:r>
              <a:rPr lang="en-US" dirty="0">
                <a:solidFill>
                  <a:srgbClr val="00B0F0"/>
                </a:solidFill>
              </a:rPr>
              <a:t>「</a:t>
            </a:r>
            <a:r>
              <a:rPr lang="en-US" dirty="0" err="1">
                <a:solidFill>
                  <a:srgbClr val="00B0F0"/>
                </a:solidFill>
              </a:rPr>
              <a:t>onStopped出力からシグナルが出力された時</a:t>
            </a:r>
            <a:r>
              <a:rPr lang="en-US" dirty="0" smtClean="0">
                <a:solidFill>
                  <a:srgbClr val="00B0F0"/>
                </a:solidFill>
              </a:rPr>
              <a:t>」</a:t>
            </a:r>
            <a:r>
              <a:rPr lang="ja-JP" altLang="en-US" dirty="0" smtClean="0"/>
              <a:t>に</a:t>
            </a:r>
            <a:r>
              <a:rPr lang="ja-JP" altLang="en-US" dirty="0"/>
              <a:t>終了します。</a:t>
            </a:r>
            <a:endParaRPr lang="en-US" dirty="0">
              <a:solidFill>
                <a:srgbClr val="44546A"/>
              </a:solidFill>
            </a:endParaRPr>
          </a:p>
        </p:txBody>
      </p:sp>
      <p:sp>
        <p:nvSpPr>
          <p:cNvPr id="680" name="Shape 680"/>
          <p:cNvSpPr txBox="1">
            <a:spLocks noGrp="1"/>
          </p:cNvSpPr>
          <p:nvPr>
            <p:ph type="subTitle" idx="2"/>
          </p:nvPr>
        </p:nvSpPr>
        <p:spPr>
          <a:xfrm>
            <a:off x="1868104" y="32248"/>
            <a:ext cx="8469721" cy="849122"/>
          </a:xfrm>
          <a:prstGeom prst="rect">
            <a:avLst/>
          </a:prstGeom>
          <a:noFill/>
          <a:ln>
            <a:noFill/>
          </a:ln>
        </p:spPr>
        <p:txBody>
          <a:bodyPr vert="horz" lIns="23088" tIns="23088" rIns="23088" bIns="23088" rtlCol="0" anchor="ctr" anchorCtr="0">
            <a:noAutofit/>
          </a:bodyPr>
          <a:lstStyle/>
          <a:p>
            <a:pPr marL="0" indent="0">
              <a:buClr>
                <a:schemeClr val="lt1"/>
              </a:buClr>
              <a:buSzPct val="25000"/>
            </a:pPr>
            <a:r>
              <a:rPr lang="ja-JP" altLang="en-US" dirty="0" smtClean="0">
                <a:solidFill>
                  <a:schemeClr val="lt1"/>
                </a:solidFill>
              </a:rPr>
              <a:t>ボックスの仕組み</a:t>
            </a:r>
            <a:endParaRPr lang="en-US" dirty="0">
              <a:solidFill>
                <a:schemeClr val="lt1"/>
              </a:solidFill>
            </a:endParaRPr>
          </a:p>
        </p:txBody>
      </p:sp>
      <p:sp>
        <p:nvSpPr>
          <p:cNvPr id="681" name="Shape 681"/>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18</a:t>
            </a:fld>
            <a:endParaRPr lang="en-US"/>
          </a:p>
        </p:txBody>
      </p:sp>
      <p:pic>
        <p:nvPicPr>
          <p:cNvPr id="682" name="Shape 682"/>
          <p:cNvPicPr preferRelativeResize="0"/>
          <p:nvPr/>
        </p:nvPicPr>
        <p:blipFill>
          <a:blip r:embed="rId3">
            <a:alphaModFix/>
          </a:blip>
          <a:stretch>
            <a:fillRect/>
          </a:stretch>
        </p:blipFill>
        <p:spPr>
          <a:xfrm>
            <a:off x="1760570" y="1700816"/>
            <a:ext cx="589444" cy="517994"/>
          </a:xfrm>
          <a:prstGeom prst="rect">
            <a:avLst/>
          </a:prstGeom>
          <a:noFill/>
          <a:ln>
            <a:noFill/>
          </a:ln>
        </p:spPr>
      </p:pic>
      <p:pic>
        <p:nvPicPr>
          <p:cNvPr id="683" name="Shape 683"/>
          <p:cNvPicPr preferRelativeResize="0"/>
          <p:nvPr/>
        </p:nvPicPr>
        <p:blipFill>
          <a:blip r:embed="rId4">
            <a:alphaModFix/>
          </a:blip>
          <a:stretch>
            <a:fillRect/>
          </a:stretch>
        </p:blipFill>
        <p:spPr>
          <a:xfrm>
            <a:off x="1765037" y="3362031"/>
            <a:ext cx="580513" cy="500132"/>
          </a:xfrm>
          <a:prstGeom prst="rect">
            <a:avLst/>
          </a:prstGeom>
          <a:noFill/>
          <a:ln>
            <a:noFill/>
          </a:ln>
        </p:spPr>
      </p:pic>
      <p:pic>
        <p:nvPicPr>
          <p:cNvPr id="684" name="Shape 684"/>
          <p:cNvPicPr preferRelativeResize="0"/>
          <p:nvPr/>
        </p:nvPicPr>
        <p:blipFill>
          <a:blip r:embed="rId5">
            <a:alphaModFix/>
          </a:blip>
          <a:stretch>
            <a:fillRect/>
          </a:stretch>
        </p:blipFill>
        <p:spPr>
          <a:xfrm>
            <a:off x="1773962" y="2559471"/>
            <a:ext cx="562651" cy="491202"/>
          </a:xfrm>
          <a:prstGeom prst="rect">
            <a:avLst/>
          </a:prstGeom>
          <a:noFill/>
          <a:ln>
            <a:noFill/>
          </a:ln>
        </p:spPr>
      </p:pic>
      <p:pic>
        <p:nvPicPr>
          <p:cNvPr id="685" name="Shape 685"/>
          <p:cNvPicPr preferRelativeResize="0"/>
          <p:nvPr/>
        </p:nvPicPr>
        <p:blipFill>
          <a:blip r:embed="rId6">
            <a:alphaModFix/>
          </a:blip>
          <a:stretch>
            <a:fillRect/>
          </a:stretch>
        </p:blipFill>
        <p:spPr>
          <a:xfrm>
            <a:off x="1756105" y="4197110"/>
            <a:ext cx="598374" cy="473339"/>
          </a:xfrm>
          <a:prstGeom prst="rect">
            <a:avLst/>
          </a:prstGeom>
          <a:noFill/>
          <a:ln>
            <a:noFill/>
          </a:ln>
        </p:spPr>
      </p:pic>
      <p:pic>
        <p:nvPicPr>
          <p:cNvPr id="686" name="Shape 686"/>
          <p:cNvPicPr preferRelativeResize="0"/>
          <p:nvPr/>
        </p:nvPicPr>
        <p:blipFill>
          <a:blip r:embed="rId7">
            <a:alphaModFix/>
          </a:blip>
          <a:stretch>
            <a:fillRect/>
          </a:stretch>
        </p:blipFill>
        <p:spPr>
          <a:xfrm>
            <a:off x="1756099" y="5005391"/>
            <a:ext cx="598374" cy="473339"/>
          </a:xfrm>
          <a:prstGeom prst="rect">
            <a:avLst/>
          </a:prstGeom>
          <a:noFill/>
          <a:ln>
            <a:noFill/>
          </a:ln>
        </p:spPr>
      </p:pic>
      <p:pic>
        <p:nvPicPr>
          <p:cNvPr id="687" name="Shape 687"/>
          <p:cNvPicPr preferRelativeResize="0"/>
          <p:nvPr/>
        </p:nvPicPr>
        <p:blipFill>
          <a:blip r:embed="rId8">
            <a:alphaModFix/>
          </a:blip>
          <a:stretch>
            <a:fillRect/>
          </a:stretch>
        </p:blipFill>
        <p:spPr>
          <a:xfrm>
            <a:off x="1422040" y="1055500"/>
            <a:ext cx="446010" cy="446010"/>
          </a:xfrm>
          <a:prstGeom prst="rect">
            <a:avLst/>
          </a:prstGeom>
          <a:noFill/>
          <a:ln>
            <a:noFill/>
          </a:ln>
        </p:spPr>
      </p:pic>
      <p:pic>
        <p:nvPicPr>
          <p:cNvPr id="688" name="Shape 688"/>
          <p:cNvPicPr preferRelativeResize="0"/>
          <p:nvPr/>
        </p:nvPicPr>
        <p:blipFill>
          <a:blip r:embed="rId9">
            <a:alphaModFix/>
          </a:blip>
          <a:stretch>
            <a:fillRect/>
          </a:stretch>
        </p:blipFill>
        <p:spPr>
          <a:xfrm>
            <a:off x="1995082" y="1055500"/>
            <a:ext cx="446010" cy="446010"/>
          </a:xfrm>
          <a:prstGeom prst="rect">
            <a:avLst/>
          </a:prstGeom>
          <a:noFill/>
          <a:ln>
            <a:noFill/>
          </a:ln>
        </p:spPr>
      </p:pic>
    </p:spTree>
    <p:extLst>
      <p:ext uri="{BB962C8B-B14F-4D97-AF65-F5344CB8AC3E}">
        <p14:creationId xmlns:p14="http://schemas.microsoft.com/office/powerpoint/2010/main" val="12665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2824399" y="1008964"/>
            <a:ext cx="6543411" cy="364959"/>
          </a:xfrm>
          <a:prstGeom prst="rect">
            <a:avLst/>
          </a:prstGeom>
        </p:spPr>
        <p:txBody>
          <a:bodyPr vert="horz" lIns="58649" tIns="58649" rIns="58649" bIns="58649" rtlCol="0" anchor="ctr" anchorCtr="0">
            <a:noAutofit/>
          </a:bodyPr>
          <a:lstStyle/>
          <a:p>
            <a:pPr marL="195864" indent="-92172">
              <a:buClr>
                <a:schemeClr val="dk1"/>
              </a:buClr>
              <a:buSzPct val="40000"/>
            </a:pPr>
            <a:r>
              <a:rPr lang="en-US">
                <a:solidFill>
                  <a:schemeClr val="dk2"/>
                </a:solidFill>
              </a:rPr>
              <a:t>ボックスの入出力</a:t>
            </a:r>
          </a:p>
        </p:txBody>
      </p:sp>
      <p:sp>
        <p:nvSpPr>
          <p:cNvPr id="185" name="Shape 185"/>
          <p:cNvSpPr txBox="1">
            <a:spLocks noGrp="1"/>
          </p:cNvSpPr>
          <p:nvPr>
            <p:ph type="subTitle" idx="2"/>
          </p:nvPr>
        </p:nvSpPr>
        <p:spPr>
          <a:xfrm>
            <a:off x="1868104" y="32248"/>
            <a:ext cx="8469721" cy="849122"/>
          </a:xfrm>
          <a:prstGeom prst="rect">
            <a:avLst/>
          </a:prstGeom>
        </p:spPr>
        <p:txBody>
          <a:bodyPr vert="horz" lIns="58649" tIns="58649" rIns="58649" bIns="58649" rtlCol="0" anchor="ctr" anchorCtr="0">
            <a:noAutofit/>
          </a:bodyPr>
          <a:lstStyle/>
          <a:p>
            <a:r>
              <a:rPr lang="ja-JP" altLang="en-US" dirty="0" smtClean="0">
                <a:solidFill>
                  <a:srgbClr val="FFFFFF"/>
                </a:solidFill>
              </a:rPr>
              <a:t>ボックスの仕組み</a:t>
            </a:r>
            <a:endParaRPr lang="en-US" dirty="0">
              <a:solidFill>
                <a:srgbClr val="FFFFFF"/>
              </a:solidFill>
            </a:endParaRPr>
          </a:p>
        </p:txBody>
      </p:sp>
      <p:sp>
        <p:nvSpPr>
          <p:cNvPr id="186" name="Shape 186"/>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19</a:t>
            </a:fld>
            <a:endParaRPr lang="en-US"/>
          </a:p>
        </p:txBody>
      </p:sp>
      <p:sp>
        <p:nvSpPr>
          <p:cNvPr id="187" name="Shape 187"/>
          <p:cNvSpPr txBox="1"/>
          <p:nvPr/>
        </p:nvSpPr>
        <p:spPr>
          <a:xfrm>
            <a:off x="3344268" y="4855746"/>
            <a:ext cx="353528" cy="364959"/>
          </a:xfrm>
          <a:prstGeom prst="rect">
            <a:avLst/>
          </a:prstGeom>
          <a:noFill/>
          <a:ln>
            <a:noFill/>
          </a:ln>
        </p:spPr>
        <p:txBody>
          <a:bodyPr lIns="58649" tIns="58649" rIns="58649" bIns="58649" anchor="ctr" anchorCtr="0">
            <a:noAutofit/>
          </a:bodyPr>
          <a:lstStyle/>
          <a:p>
            <a:pPr algn="ctr"/>
            <a:r>
              <a:rPr lang="en-US" sz="1542">
                <a:solidFill>
                  <a:srgbClr val="000000"/>
                </a:solidFill>
              </a:rPr>
              <a:t>①</a:t>
            </a:r>
          </a:p>
        </p:txBody>
      </p:sp>
      <p:sp>
        <p:nvSpPr>
          <p:cNvPr id="188" name="Shape 188"/>
          <p:cNvSpPr txBox="1"/>
          <p:nvPr/>
        </p:nvSpPr>
        <p:spPr>
          <a:xfrm>
            <a:off x="5097780" y="4855746"/>
            <a:ext cx="353528" cy="364959"/>
          </a:xfrm>
          <a:prstGeom prst="rect">
            <a:avLst/>
          </a:prstGeom>
          <a:noFill/>
          <a:ln>
            <a:noFill/>
          </a:ln>
        </p:spPr>
        <p:txBody>
          <a:bodyPr lIns="58649" tIns="58649" rIns="58649" bIns="58649" anchor="ctr" anchorCtr="0">
            <a:noAutofit/>
          </a:bodyPr>
          <a:lstStyle/>
          <a:p>
            <a:pPr algn="ctr"/>
            <a:r>
              <a:rPr lang="en-US" sz="1542">
                <a:solidFill>
                  <a:srgbClr val="000000"/>
                </a:solidFill>
              </a:rPr>
              <a:t>②</a:t>
            </a:r>
          </a:p>
        </p:txBody>
      </p:sp>
      <p:sp>
        <p:nvSpPr>
          <p:cNvPr id="189" name="Shape 189"/>
          <p:cNvSpPr txBox="1"/>
          <p:nvPr/>
        </p:nvSpPr>
        <p:spPr>
          <a:xfrm>
            <a:off x="6831902" y="4855746"/>
            <a:ext cx="353528" cy="364959"/>
          </a:xfrm>
          <a:prstGeom prst="rect">
            <a:avLst/>
          </a:prstGeom>
          <a:noFill/>
          <a:ln>
            <a:noFill/>
          </a:ln>
        </p:spPr>
        <p:txBody>
          <a:bodyPr lIns="58649" tIns="58649" rIns="58649" bIns="58649" anchor="ctr" anchorCtr="0">
            <a:noAutofit/>
          </a:bodyPr>
          <a:lstStyle/>
          <a:p>
            <a:pPr algn="ctr"/>
            <a:r>
              <a:rPr lang="en-US" sz="1542">
                <a:solidFill>
                  <a:srgbClr val="000000"/>
                </a:solidFill>
              </a:rPr>
              <a:t>③</a:t>
            </a:r>
          </a:p>
        </p:txBody>
      </p:sp>
      <p:sp>
        <p:nvSpPr>
          <p:cNvPr id="190" name="Shape 190"/>
          <p:cNvSpPr txBox="1"/>
          <p:nvPr/>
        </p:nvSpPr>
        <p:spPr>
          <a:xfrm>
            <a:off x="8566024" y="4855746"/>
            <a:ext cx="353528" cy="364959"/>
          </a:xfrm>
          <a:prstGeom prst="rect">
            <a:avLst/>
          </a:prstGeom>
          <a:noFill/>
          <a:ln>
            <a:noFill/>
          </a:ln>
        </p:spPr>
        <p:txBody>
          <a:bodyPr lIns="58649" tIns="58649" rIns="58649" bIns="58649" anchor="ctr" anchorCtr="0">
            <a:noAutofit/>
          </a:bodyPr>
          <a:lstStyle/>
          <a:p>
            <a:pPr algn="ctr"/>
            <a:r>
              <a:rPr lang="en-US" sz="1542">
                <a:solidFill>
                  <a:srgbClr val="000000"/>
                </a:solidFill>
              </a:rPr>
              <a:t>④</a:t>
            </a:r>
          </a:p>
        </p:txBody>
      </p:sp>
      <p:sp>
        <p:nvSpPr>
          <p:cNvPr id="191" name="Shape 191"/>
          <p:cNvSpPr txBox="1">
            <a:spLocks noGrp="1"/>
          </p:cNvSpPr>
          <p:nvPr>
            <p:ph type="body" idx="1"/>
          </p:nvPr>
        </p:nvSpPr>
        <p:spPr>
          <a:xfrm>
            <a:off x="1570941" y="1501519"/>
            <a:ext cx="9050228" cy="4926541"/>
          </a:xfrm>
          <a:prstGeom prst="rect">
            <a:avLst/>
          </a:prstGeom>
        </p:spPr>
        <p:txBody>
          <a:bodyPr vert="horz" lIns="58649" tIns="58649" rIns="58649" bIns="58649" rtlCol="0" anchor="t" anchorCtr="0">
            <a:noAutofit/>
          </a:bodyPr>
          <a:lstStyle/>
          <a:p>
            <a:pPr marL="0" indent="0">
              <a:lnSpc>
                <a:spcPct val="143000"/>
              </a:lnSpc>
              <a:spcBef>
                <a:spcPts val="0"/>
              </a:spcBef>
              <a:buNone/>
            </a:pPr>
            <a:r>
              <a:rPr lang="en-US" sz="1814" dirty="0"/>
              <a:t>色による種類</a:t>
            </a:r>
          </a:p>
          <a:p>
            <a:pPr marL="0" indent="0">
              <a:lnSpc>
                <a:spcPct val="100000"/>
              </a:lnSpc>
              <a:spcBef>
                <a:spcPts val="1089"/>
              </a:spcBef>
              <a:buNone/>
            </a:pPr>
            <a:r>
              <a:rPr lang="en-US" dirty="0"/>
              <a:t>ボックスには入力や出力があり、色がついています。色により、この入力がどのようなデータを受け取るものなのか、あるいは出力がどのようなデータを引き渡すものなのかがわかります。</a:t>
            </a:r>
          </a:p>
          <a:p>
            <a:pPr marL="0" indent="0">
              <a:lnSpc>
                <a:spcPct val="100000"/>
              </a:lnSpc>
              <a:spcBef>
                <a:spcPts val="0"/>
              </a:spcBef>
              <a:buNone/>
            </a:pPr>
            <a:endParaRPr dirty="0"/>
          </a:p>
          <a:p>
            <a:pPr marL="0" indent="0">
              <a:lnSpc>
                <a:spcPct val="150000"/>
              </a:lnSpc>
              <a:spcBef>
                <a:spcPts val="635"/>
              </a:spcBef>
              <a:buSzPct val="25000"/>
              <a:buNone/>
            </a:pPr>
            <a:r>
              <a:rPr lang="en-US" dirty="0"/>
              <a:t>①  </a:t>
            </a:r>
            <a:r>
              <a:rPr lang="en-US" dirty="0">
                <a:solidFill>
                  <a:srgbClr val="00B0F0"/>
                </a:solidFill>
              </a:rPr>
              <a:t>単純イベント</a:t>
            </a:r>
            <a:r>
              <a:rPr lang="en-US" dirty="0"/>
              <a:t>(Bang)　この入出力ではデータはともないません。</a:t>
            </a:r>
          </a:p>
          <a:p>
            <a:pPr marL="0" indent="0">
              <a:lnSpc>
                <a:spcPct val="150000"/>
              </a:lnSpc>
              <a:spcBef>
                <a:spcPts val="635"/>
              </a:spcBef>
              <a:buSzPct val="25000"/>
              <a:buNone/>
            </a:pPr>
            <a:r>
              <a:rPr lang="en-US" dirty="0"/>
              <a:t>②  </a:t>
            </a:r>
            <a:r>
              <a:rPr lang="en-US" dirty="0">
                <a:solidFill>
                  <a:srgbClr val="00B0F0"/>
                </a:solidFill>
              </a:rPr>
              <a:t>数値</a:t>
            </a:r>
            <a:r>
              <a:rPr lang="en-US" dirty="0"/>
              <a:t>(Number)　この入出力では数値(小数点値もしくは整数値)が引き渡されます。</a:t>
            </a:r>
          </a:p>
          <a:p>
            <a:pPr marL="0" indent="0">
              <a:lnSpc>
                <a:spcPct val="150000"/>
              </a:lnSpc>
              <a:spcBef>
                <a:spcPts val="635"/>
              </a:spcBef>
              <a:buSzPct val="25000"/>
              <a:buNone/>
            </a:pPr>
            <a:r>
              <a:rPr lang="en-US" dirty="0"/>
              <a:t>③  </a:t>
            </a:r>
            <a:r>
              <a:rPr lang="en-US" dirty="0">
                <a:solidFill>
                  <a:srgbClr val="00B0F0"/>
                </a:solidFill>
              </a:rPr>
              <a:t>文字列</a:t>
            </a:r>
            <a:r>
              <a:rPr lang="en-US" dirty="0"/>
              <a:t>(String)　この入出力では文字列が引き渡されます。</a:t>
            </a:r>
          </a:p>
          <a:p>
            <a:pPr marL="0" indent="0">
              <a:lnSpc>
                <a:spcPct val="150000"/>
              </a:lnSpc>
              <a:spcBef>
                <a:spcPts val="635"/>
              </a:spcBef>
              <a:buNone/>
            </a:pPr>
            <a:r>
              <a:rPr lang="en-US" dirty="0"/>
              <a:t>④  </a:t>
            </a:r>
            <a:r>
              <a:rPr lang="en-US" dirty="0">
                <a:solidFill>
                  <a:srgbClr val="00B0F0"/>
                </a:solidFill>
              </a:rPr>
              <a:t>動的</a:t>
            </a:r>
            <a:r>
              <a:rPr lang="en-US" dirty="0"/>
              <a:t>(Dynamic)　単純イベント(値なし)あるいは何らかの値あり。値がある場合は、数値、文字列、数値の配列、文字列の配列のいずれかとなります。</a:t>
            </a:r>
          </a:p>
          <a:p>
            <a:pPr marL="0" indent="0">
              <a:lnSpc>
                <a:spcPct val="150000"/>
              </a:lnSpc>
              <a:spcBef>
                <a:spcPts val="0"/>
              </a:spcBef>
              <a:buNone/>
            </a:pPr>
            <a:endParaRPr dirty="0"/>
          </a:p>
          <a:p>
            <a:pPr marL="0" indent="0">
              <a:lnSpc>
                <a:spcPct val="150000"/>
              </a:lnSpc>
              <a:spcBef>
                <a:spcPts val="0"/>
              </a:spcBef>
              <a:buNone/>
            </a:pPr>
            <a:endParaRPr dirty="0"/>
          </a:p>
          <a:p>
            <a:pPr marL="0" indent="0">
              <a:lnSpc>
                <a:spcPct val="150000"/>
              </a:lnSpc>
              <a:spcBef>
                <a:spcPts val="0"/>
              </a:spcBef>
              <a:buNone/>
            </a:pPr>
            <a:endParaRPr dirty="0"/>
          </a:p>
        </p:txBody>
      </p:sp>
      <p:pic>
        <p:nvPicPr>
          <p:cNvPr id="192" name="Shape 192"/>
          <p:cNvPicPr preferRelativeResize="0"/>
          <p:nvPr/>
        </p:nvPicPr>
        <p:blipFill>
          <a:blip r:embed="rId3">
            <a:alphaModFix/>
          </a:blip>
          <a:stretch>
            <a:fillRect/>
          </a:stretch>
        </p:blipFill>
        <p:spPr>
          <a:xfrm>
            <a:off x="3075080" y="5224832"/>
            <a:ext cx="444655" cy="383083"/>
          </a:xfrm>
          <a:prstGeom prst="rect">
            <a:avLst/>
          </a:prstGeom>
          <a:noFill/>
          <a:ln>
            <a:noFill/>
          </a:ln>
        </p:spPr>
      </p:pic>
      <p:pic>
        <p:nvPicPr>
          <p:cNvPr id="193" name="Shape 193"/>
          <p:cNvPicPr preferRelativeResize="0"/>
          <p:nvPr/>
        </p:nvPicPr>
        <p:blipFill>
          <a:blip r:embed="rId4">
            <a:alphaModFix/>
          </a:blip>
          <a:stretch>
            <a:fillRect/>
          </a:stretch>
        </p:blipFill>
        <p:spPr>
          <a:xfrm>
            <a:off x="3546580" y="5235092"/>
            <a:ext cx="458336" cy="362561"/>
          </a:xfrm>
          <a:prstGeom prst="rect">
            <a:avLst/>
          </a:prstGeom>
          <a:noFill/>
          <a:ln>
            <a:noFill/>
          </a:ln>
        </p:spPr>
      </p:pic>
      <p:pic>
        <p:nvPicPr>
          <p:cNvPr id="194" name="Shape 194"/>
          <p:cNvPicPr preferRelativeResize="0"/>
          <p:nvPr/>
        </p:nvPicPr>
        <p:blipFill>
          <a:blip r:embed="rId5">
            <a:alphaModFix/>
          </a:blip>
          <a:stretch>
            <a:fillRect/>
          </a:stretch>
        </p:blipFill>
        <p:spPr>
          <a:xfrm>
            <a:off x="4823351" y="5220793"/>
            <a:ext cx="459787" cy="384296"/>
          </a:xfrm>
          <a:prstGeom prst="rect">
            <a:avLst/>
          </a:prstGeom>
          <a:noFill/>
          <a:ln>
            <a:noFill/>
          </a:ln>
        </p:spPr>
      </p:pic>
      <p:pic>
        <p:nvPicPr>
          <p:cNvPr id="195" name="Shape 195"/>
          <p:cNvPicPr preferRelativeResize="0"/>
          <p:nvPr/>
        </p:nvPicPr>
        <p:blipFill>
          <a:blip r:embed="rId6">
            <a:alphaModFix/>
          </a:blip>
          <a:stretch>
            <a:fillRect/>
          </a:stretch>
        </p:blipFill>
        <p:spPr>
          <a:xfrm>
            <a:off x="5297389" y="5227654"/>
            <a:ext cx="466650" cy="370571"/>
          </a:xfrm>
          <a:prstGeom prst="rect">
            <a:avLst/>
          </a:prstGeom>
          <a:noFill/>
          <a:ln>
            <a:noFill/>
          </a:ln>
        </p:spPr>
      </p:pic>
      <p:pic>
        <p:nvPicPr>
          <p:cNvPr id="196" name="Shape 196"/>
          <p:cNvPicPr preferRelativeResize="0"/>
          <p:nvPr/>
        </p:nvPicPr>
        <p:blipFill>
          <a:blip r:embed="rId7">
            <a:alphaModFix/>
          </a:blip>
          <a:stretch>
            <a:fillRect/>
          </a:stretch>
        </p:blipFill>
        <p:spPr>
          <a:xfrm>
            <a:off x="7010595" y="5234510"/>
            <a:ext cx="466650" cy="363708"/>
          </a:xfrm>
          <a:prstGeom prst="rect">
            <a:avLst/>
          </a:prstGeom>
          <a:noFill/>
          <a:ln>
            <a:noFill/>
          </a:ln>
        </p:spPr>
      </p:pic>
      <p:pic>
        <p:nvPicPr>
          <p:cNvPr id="197" name="Shape 197"/>
          <p:cNvPicPr preferRelativeResize="0"/>
          <p:nvPr/>
        </p:nvPicPr>
        <p:blipFill>
          <a:blip r:embed="rId8">
            <a:alphaModFix/>
          </a:blip>
          <a:stretch>
            <a:fillRect/>
          </a:stretch>
        </p:blipFill>
        <p:spPr>
          <a:xfrm>
            <a:off x="6529688" y="5227652"/>
            <a:ext cx="439199" cy="377433"/>
          </a:xfrm>
          <a:prstGeom prst="rect">
            <a:avLst/>
          </a:prstGeom>
          <a:noFill/>
          <a:ln>
            <a:noFill/>
          </a:ln>
        </p:spPr>
      </p:pic>
      <p:pic>
        <p:nvPicPr>
          <p:cNvPr id="198" name="Shape 198"/>
          <p:cNvPicPr preferRelativeResize="0"/>
          <p:nvPr/>
        </p:nvPicPr>
        <p:blipFill>
          <a:blip r:embed="rId9">
            <a:alphaModFix/>
          </a:blip>
          <a:stretch>
            <a:fillRect/>
          </a:stretch>
        </p:blipFill>
        <p:spPr>
          <a:xfrm>
            <a:off x="8294045" y="5231090"/>
            <a:ext cx="432337" cy="363708"/>
          </a:xfrm>
          <a:prstGeom prst="rect">
            <a:avLst/>
          </a:prstGeom>
          <a:noFill/>
          <a:ln>
            <a:noFill/>
          </a:ln>
        </p:spPr>
      </p:pic>
      <p:pic>
        <p:nvPicPr>
          <p:cNvPr id="199" name="Shape 199"/>
          <p:cNvPicPr preferRelativeResize="0"/>
          <p:nvPr/>
        </p:nvPicPr>
        <p:blipFill>
          <a:blip r:embed="rId10">
            <a:alphaModFix/>
          </a:blip>
          <a:stretch>
            <a:fillRect/>
          </a:stretch>
        </p:blipFill>
        <p:spPr>
          <a:xfrm>
            <a:off x="8753590" y="5231090"/>
            <a:ext cx="459787" cy="363708"/>
          </a:xfrm>
          <a:prstGeom prst="rect">
            <a:avLst/>
          </a:prstGeom>
          <a:noFill/>
          <a:ln>
            <a:noFill/>
          </a:ln>
        </p:spPr>
      </p:pic>
      <p:pic>
        <p:nvPicPr>
          <p:cNvPr id="200" name="Shape 200"/>
          <p:cNvPicPr preferRelativeResize="0"/>
          <p:nvPr/>
        </p:nvPicPr>
        <p:blipFill>
          <a:blip r:embed="rId11">
            <a:alphaModFix/>
          </a:blip>
          <a:stretch>
            <a:fillRect/>
          </a:stretch>
        </p:blipFill>
        <p:spPr>
          <a:xfrm>
            <a:off x="1422040" y="1055500"/>
            <a:ext cx="446010" cy="446010"/>
          </a:xfrm>
          <a:prstGeom prst="rect">
            <a:avLst/>
          </a:prstGeom>
          <a:noFill/>
          <a:ln>
            <a:noFill/>
          </a:ln>
        </p:spPr>
      </p:pic>
      <p:pic>
        <p:nvPicPr>
          <p:cNvPr id="201" name="Shape 201"/>
          <p:cNvPicPr preferRelativeResize="0"/>
          <p:nvPr/>
        </p:nvPicPr>
        <p:blipFill>
          <a:blip r:embed="rId12">
            <a:alphaModFix/>
          </a:blip>
          <a:stretch>
            <a:fillRect/>
          </a:stretch>
        </p:blipFill>
        <p:spPr>
          <a:xfrm>
            <a:off x="1995082" y="1055500"/>
            <a:ext cx="446010" cy="446010"/>
          </a:xfrm>
          <a:prstGeom prst="rect">
            <a:avLst/>
          </a:prstGeom>
          <a:noFill/>
          <a:ln>
            <a:noFill/>
          </a:ln>
        </p:spPr>
      </p:pic>
    </p:spTree>
    <p:extLst>
      <p:ext uri="{BB962C8B-B14F-4D97-AF65-F5344CB8AC3E}">
        <p14:creationId xmlns:p14="http://schemas.microsoft.com/office/powerpoint/2010/main" val="33500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おさらい</a:t>
            </a:r>
            <a:endParaRPr kumimoji="1" lang="ja-JP" altLang="en-US" dirty="0"/>
          </a:p>
        </p:txBody>
      </p:sp>
    </p:spTree>
    <p:extLst>
      <p:ext uri="{BB962C8B-B14F-4D97-AF65-F5344CB8AC3E}">
        <p14:creationId xmlns:p14="http://schemas.microsoft.com/office/powerpoint/2010/main" val="1519523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950778" y="3848683"/>
            <a:ext cx="8290643" cy="1081541"/>
          </a:xfrm>
          <a:prstGeom prst="rect">
            <a:avLst/>
          </a:prstGeom>
        </p:spPr>
        <p:txBody>
          <a:bodyPr vert="horz" lIns="58649" tIns="58649" rIns="58649" bIns="58649" rtlCol="0" anchor="ctr" anchorCtr="0">
            <a:noAutofit/>
          </a:bodyPr>
          <a:lstStyle/>
          <a:p>
            <a:r>
              <a:rPr lang="ja-JP" altLang="en-US" dirty="0" smtClean="0"/>
              <a:t>モーションの作成</a:t>
            </a:r>
            <a:endParaRPr lang="en-US" dirty="0"/>
          </a:p>
        </p:txBody>
      </p:sp>
      <p:sp>
        <p:nvSpPr>
          <p:cNvPr id="128" name="Shape 12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20</a:t>
            </a:fld>
            <a:endParaRPr lang="en-US"/>
          </a:p>
        </p:txBody>
      </p:sp>
      <p:pic>
        <p:nvPicPr>
          <p:cNvPr id="129" name="Shape 129"/>
          <p:cNvPicPr preferRelativeResize="0"/>
          <p:nvPr/>
        </p:nvPicPr>
        <p:blipFill>
          <a:blip r:embed="rId3">
            <a:alphaModFix/>
          </a:blip>
          <a:stretch>
            <a:fillRect/>
          </a:stretch>
        </p:blipFill>
        <p:spPr>
          <a:xfrm>
            <a:off x="7083798" y="339539"/>
            <a:ext cx="1832919" cy="2443892"/>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2674430" y="317225"/>
            <a:ext cx="3290835" cy="2488520"/>
          </a:xfrm>
          <a:prstGeom prst="rect">
            <a:avLst/>
          </a:prstGeom>
          <a:noFill/>
          <a:ln>
            <a:noFill/>
          </a:ln>
        </p:spPr>
      </p:pic>
    </p:spTree>
    <p:extLst>
      <p:ext uri="{BB962C8B-B14F-4D97-AF65-F5344CB8AC3E}">
        <p14:creationId xmlns:p14="http://schemas.microsoft.com/office/powerpoint/2010/main" val="994080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1570941" y="1501519"/>
            <a:ext cx="9050228" cy="4926541"/>
          </a:xfrm>
          <a:prstGeom prst="rect">
            <a:avLst/>
          </a:prstGeom>
        </p:spPr>
        <p:txBody>
          <a:bodyPr vert="horz" lIns="58649" tIns="58649" rIns="58649" bIns="58649" rtlCol="0" anchor="t" anchorCtr="0">
            <a:noAutofit/>
          </a:bodyPr>
          <a:lstStyle/>
          <a:p>
            <a:pPr marL="0" indent="-46086">
              <a:lnSpc>
                <a:spcPct val="100000"/>
              </a:lnSpc>
              <a:spcBef>
                <a:spcPts val="0"/>
              </a:spcBef>
              <a:buClr>
                <a:schemeClr val="dk1"/>
              </a:buClr>
              <a:buSzPct val="47058"/>
              <a:buNone/>
            </a:pPr>
            <a:r>
              <a:rPr lang="en-US" dirty="0"/>
              <a:t>「</a:t>
            </a:r>
            <a:r>
              <a:rPr lang="en-US" dirty="0" err="1"/>
              <a:t>Timeline」ボックスとは時間の経過とともに動きを変化させたり</a:t>
            </a:r>
            <a:r>
              <a:rPr lang="en-US" dirty="0" smtClean="0"/>
              <a:t>、</a:t>
            </a:r>
            <a:br>
              <a:rPr lang="en-US" dirty="0" smtClean="0"/>
            </a:br>
            <a:r>
              <a:rPr lang="en-US" dirty="0" smtClean="0"/>
              <a:t>様</a:t>
            </a:r>
            <a:r>
              <a:rPr lang="en-US" dirty="0"/>
              <a:t>々なボックスを一括で制御できるボックスです。</a:t>
            </a:r>
          </a:p>
          <a:p>
            <a:pPr marL="0" indent="-46086">
              <a:lnSpc>
                <a:spcPct val="100000"/>
              </a:lnSpc>
              <a:spcBef>
                <a:spcPts val="0"/>
              </a:spcBef>
              <a:buClr>
                <a:schemeClr val="dk1"/>
              </a:buClr>
              <a:buSzPct val="47058"/>
              <a:buNone/>
            </a:pPr>
            <a:endParaRPr dirty="0">
              <a:solidFill>
                <a:schemeClr val="dk1"/>
              </a:solidFill>
            </a:endParaRPr>
          </a:p>
          <a:p>
            <a:pPr marL="0" indent="-46086">
              <a:lnSpc>
                <a:spcPct val="100000"/>
              </a:lnSpc>
              <a:spcBef>
                <a:spcPts val="0"/>
              </a:spcBef>
              <a:buClr>
                <a:schemeClr val="dk1"/>
              </a:buClr>
              <a:buSzPct val="47058"/>
              <a:buNone/>
            </a:pPr>
            <a:r>
              <a:rPr lang="en-US" dirty="0" err="1"/>
              <a:t>まずボックスライブラリから「Timeline」をドラッグし配置します</a:t>
            </a:r>
            <a:r>
              <a:rPr lang="en-US" dirty="0"/>
              <a:t>。</a:t>
            </a:r>
          </a:p>
          <a:p>
            <a:pPr marL="0" indent="-46086">
              <a:lnSpc>
                <a:spcPct val="100000"/>
              </a:lnSpc>
              <a:spcBef>
                <a:spcPts val="0"/>
              </a:spcBef>
              <a:buClr>
                <a:schemeClr val="dk1"/>
              </a:buClr>
              <a:buSzPct val="47058"/>
              <a:buNone/>
            </a:pPr>
            <a:r>
              <a:rPr lang="en-US" dirty="0" err="1"/>
              <a:t>つぎに、その「Timeline」をダブルクリックします</a:t>
            </a:r>
            <a:r>
              <a:rPr lang="en-US" dirty="0"/>
              <a:t>。</a:t>
            </a:r>
          </a:p>
          <a:p>
            <a:pPr marL="0" indent="0">
              <a:lnSpc>
                <a:spcPct val="100000"/>
              </a:lnSpc>
              <a:spcBef>
                <a:spcPts val="0"/>
              </a:spcBef>
              <a:buNone/>
            </a:pPr>
            <a:endParaRPr dirty="0"/>
          </a:p>
        </p:txBody>
      </p:sp>
      <p:sp>
        <p:nvSpPr>
          <p:cNvPr id="246" name="Shape 246"/>
          <p:cNvSpPr txBox="1">
            <a:spLocks noGrp="1"/>
          </p:cNvSpPr>
          <p:nvPr>
            <p:ph type="title"/>
          </p:nvPr>
        </p:nvSpPr>
        <p:spPr>
          <a:xfrm>
            <a:off x="2824399" y="1008964"/>
            <a:ext cx="6543411" cy="364959"/>
          </a:xfrm>
          <a:prstGeom prst="rect">
            <a:avLst/>
          </a:prstGeom>
        </p:spPr>
        <p:txBody>
          <a:bodyPr vert="horz" lIns="58649" tIns="58649" rIns="58649" bIns="58649" rtlCol="0" anchor="ctr" anchorCtr="0">
            <a:noAutofit/>
          </a:bodyPr>
          <a:lstStyle/>
          <a:p>
            <a:r>
              <a:rPr lang="en-US"/>
              <a:t>Timelineボックス概要</a:t>
            </a:r>
          </a:p>
        </p:txBody>
      </p:sp>
      <p:sp>
        <p:nvSpPr>
          <p:cNvPr id="247" name="Shape 247"/>
          <p:cNvSpPr txBox="1">
            <a:spLocks noGrp="1"/>
          </p:cNvSpPr>
          <p:nvPr>
            <p:ph type="subTitle" idx="2"/>
          </p:nvPr>
        </p:nvSpPr>
        <p:spPr>
          <a:xfrm>
            <a:off x="1868104" y="32248"/>
            <a:ext cx="8469721" cy="849122"/>
          </a:xfrm>
          <a:prstGeom prst="rect">
            <a:avLst/>
          </a:prstGeom>
        </p:spPr>
        <p:txBody>
          <a:bodyPr vert="horz" lIns="58649" tIns="58649" rIns="58649" bIns="58649" rtlCol="0" anchor="ctr" anchorCtr="0">
            <a:noAutofit/>
          </a:bodyPr>
          <a:lstStyle/>
          <a:p>
            <a:r>
              <a:rPr lang="en-US"/>
              <a:t>動かしてみよう</a:t>
            </a:r>
          </a:p>
        </p:txBody>
      </p:sp>
      <p:sp>
        <p:nvSpPr>
          <p:cNvPr id="248" name="Shape 24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fld id="{00000000-1234-1234-1234-123412341234}" type="slidenum">
              <a:rPr lang="en-US"/>
              <a:pPr/>
              <a:t>21</a:t>
            </a:fld>
            <a:endParaRPr lang="en-US"/>
          </a:p>
        </p:txBody>
      </p:sp>
      <p:pic>
        <p:nvPicPr>
          <p:cNvPr id="249" name="Shape 249"/>
          <p:cNvPicPr preferRelativeResize="0"/>
          <p:nvPr/>
        </p:nvPicPr>
        <p:blipFill>
          <a:blip r:embed="rId3">
            <a:alphaModFix/>
          </a:blip>
          <a:stretch>
            <a:fillRect/>
          </a:stretch>
        </p:blipFill>
        <p:spPr>
          <a:xfrm>
            <a:off x="1422040" y="1055500"/>
            <a:ext cx="446010" cy="446010"/>
          </a:xfrm>
          <a:prstGeom prst="rect">
            <a:avLst/>
          </a:prstGeom>
          <a:noFill/>
          <a:ln>
            <a:noFill/>
          </a:ln>
        </p:spPr>
      </p:pic>
      <p:pic>
        <p:nvPicPr>
          <p:cNvPr id="250" name="Shape 250"/>
          <p:cNvPicPr preferRelativeResize="0"/>
          <p:nvPr/>
        </p:nvPicPr>
        <p:blipFill>
          <a:blip r:embed="rId4">
            <a:alphaModFix/>
          </a:blip>
          <a:stretch>
            <a:fillRect/>
          </a:stretch>
        </p:blipFill>
        <p:spPr>
          <a:xfrm>
            <a:off x="1995082" y="1055500"/>
            <a:ext cx="446010" cy="446010"/>
          </a:xfrm>
          <a:prstGeom prst="rect">
            <a:avLst/>
          </a:prstGeom>
          <a:noFill/>
          <a:ln>
            <a:noFill/>
          </a:ln>
        </p:spPr>
      </p:pic>
      <p:sp>
        <p:nvSpPr>
          <p:cNvPr id="251" name="Shape 251"/>
          <p:cNvSpPr txBox="1"/>
          <p:nvPr/>
        </p:nvSpPr>
        <p:spPr>
          <a:xfrm>
            <a:off x="7722050" y="2920901"/>
            <a:ext cx="2898989" cy="3350494"/>
          </a:xfrm>
          <a:prstGeom prst="rect">
            <a:avLst/>
          </a:prstGeom>
          <a:noFill/>
          <a:ln>
            <a:noFill/>
          </a:ln>
        </p:spPr>
        <p:txBody>
          <a:bodyPr lIns="78970" tIns="39462" rIns="78970" bIns="39462" anchor="t" anchorCtr="0">
            <a:noAutofit/>
          </a:bodyPr>
          <a:lstStyle/>
          <a:p>
            <a:r>
              <a:rPr lang="en-US" sz="1542">
                <a:solidFill>
                  <a:srgbClr val="1E4E79"/>
                </a:solidFill>
                <a:latin typeface="MS Gothic" charset="-128"/>
                <a:ea typeface="MS Gothic" charset="-128"/>
                <a:cs typeface="MS Gothic" charset="-128"/>
              </a:rPr>
              <a:t>1. </a:t>
            </a:r>
            <a:r>
              <a:rPr lang="en-US" sz="1542" dirty="0">
                <a:solidFill>
                  <a:srgbClr val="00B0F0"/>
                </a:solidFill>
                <a:latin typeface="MS Gothic" charset="-128"/>
                <a:ea typeface="MS Gothic" charset="-128"/>
                <a:cs typeface="MS Gothic" charset="-128"/>
                <a:sym typeface="Arial"/>
              </a:rPr>
              <a:t>モーションフレーム</a:t>
            </a:r>
          </a:p>
          <a:p>
            <a:r>
              <a:rPr lang="en-US" sz="1542" dirty="0">
                <a:solidFill>
                  <a:srgbClr val="1E4E79"/>
                </a:solidFill>
                <a:latin typeface="MS Gothic" charset="-128"/>
                <a:ea typeface="MS Gothic" charset="-128"/>
                <a:cs typeface="MS Gothic" charset="-128"/>
              </a:rPr>
              <a:t>ここに１つ１つのモーションが登録された「モーションキーフレーム」を配置していきます。</a:t>
            </a:r>
          </a:p>
          <a:p>
            <a:endParaRPr sz="1542" dirty="0">
              <a:solidFill>
                <a:srgbClr val="1E4E79"/>
              </a:solidFill>
              <a:latin typeface="MS Gothic" charset="-128"/>
              <a:ea typeface="MS Gothic" charset="-128"/>
              <a:cs typeface="MS Gothic" charset="-128"/>
              <a:sym typeface="Arial"/>
            </a:endParaRPr>
          </a:p>
          <a:p>
            <a:r>
              <a:rPr lang="en-US" sz="1542" dirty="0">
                <a:solidFill>
                  <a:srgbClr val="1E4E79"/>
                </a:solidFill>
                <a:latin typeface="MS Gothic" charset="-128"/>
                <a:ea typeface="MS Gothic" charset="-128"/>
                <a:cs typeface="MS Gothic" charset="-128"/>
              </a:rPr>
              <a:t>2. </a:t>
            </a:r>
            <a:r>
              <a:rPr lang="en-US" sz="1542" dirty="0">
                <a:solidFill>
                  <a:srgbClr val="00B0F0"/>
                </a:solidFill>
                <a:latin typeface="MS Gothic" charset="-128"/>
                <a:ea typeface="MS Gothic" charset="-128"/>
                <a:cs typeface="MS Gothic" charset="-128"/>
                <a:sym typeface="Arial"/>
              </a:rPr>
              <a:t>動作レイヤー</a:t>
            </a:r>
          </a:p>
          <a:p>
            <a:r>
              <a:rPr lang="en-US" sz="1542" dirty="0">
                <a:solidFill>
                  <a:srgbClr val="1E4E79"/>
                </a:solidFill>
                <a:latin typeface="MS Gothic" charset="-128"/>
                <a:ea typeface="MS Gothic" charset="-128"/>
                <a:cs typeface="MS Gothic" charset="-128"/>
              </a:rPr>
              <a:t>「</a:t>
            </a:r>
            <a:r>
              <a:rPr lang="en-US" sz="1542" dirty="0" err="1">
                <a:solidFill>
                  <a:srgbClr val="1E4E79"/>
                </a:solidFill>
                <a:latin typeface="MS Gothic" charset="-128"/>
                <a:ea typeface="MS Gothic" charset="-128"/>
                <a:cs typeface="MS Gothic" charset="-128"/>
              </a:rPr>
              <a:t>Timeline」内にボックスを含める際に利用します</a:t>
            </a:r>
            <a:r>
              <a:rPr lang="en-US" sz="1542" dirty="0">
                <a:solidFill>
                  <a:srgbClr val="1E4E79"/>
                </a:solidFill>
                <a:latin typeface="MS Gothic" charset="-128"/>
                <a:ea typeface="MS Gothic" charset="-128"/>
                <a:cs typeface="MS Gothic" charset="-128"/>
              </a:rPr>
              <a:t>。</a:t>
            </a:r>
          </a:p>
          <a:p>
            <a:endParaRPr sz="1542" dirty="0">
              <a:solidFill>
                <a:srgbClr val="1E4E79"/>
              </a:solidFill>
              <a:latin typeface="MS Gothic" charset="-128"/>
              <a:ea typeface="MS Gothic" charset="-128"/>
              <a:cs typeface="MS Gothic" charset="-128"/>
              <a:sym typeface="Arial"/>
            </a:endParaRPr>
          </a:p>
          <a:p>
            <a:r>
              <a:rPr lang="en-US" sz="1542" dirty="0">
                <a:solidFill>
                  <a:srgbClr val="1E4E79"/>
                </a:solidFill>
                <a:latin typeface="MS Gothic" charset="-128"/>
                <a:ea typeface="MS Gothic" charset="-128"/>
                <a:cs typeface="MS Gothic" charset="-128"/>
              </a:rPr>
              <a:t>3. </a:t>
            </a:r>
            <a:r>
              <a:rPr lang="en-US" sz="1542" dirty="0">
                <a:solidFill>
                  <a:srgbClr val="00B0F0"/>
                </a:solidFill>
                <a:latin typeface="MS Gothic" charset="-128"/>
                <a:ea typeface="MS Gothic" charset="-128"/>
                <a:cs typeface="MS Gothic" charset="-128"/>
                <a:sym typeface="Arial"/>
              </a:rPr>
              <a:t>キーフレーム</a:t>
            </a:r>
          </a:p>
          <a:p>
            <a:r>
              <a:rPr lang="en-US" sz="1542" dirty="0">
                <a:solidFill>
                  <a:srgbClr val="1E4E79"/>
                </a:solidFill>
                <a:latin typeface="MS Gothic" charset="-128"/>
                <a:ea typeface="MS Gothic" charset="-128"/>
                <a:cs typeface="MS Gothic" charset="-128"/>
              </a:rPr>
              <a:t>「</a:t>
            </a:r>
            <a:r>
              <a:rPr lang="en-US" sz="1542" dirty="0" err="1">
                <a:solidFill>
                  <a:srgbClr val="1E4E79"/>
                </a:solidFill>
                <a:latin typeface="MS Gothic" charset="-128"/>
                <a:ea typeface="MS Gothic" charset="-128"/>
                <a:cs typeface="MS Gothic" charset="-128"/>
              </a:rPr>
              <a:t>Timeline」内のボックスを</a:t>
            </a:r>
            <a:endParaRPr lang="en-US" sz="1542" dirty="0">
              <a:solidFill>
                <a:srgbClr val="1E4E79"/>
              </a:solidFill>
              <a:latin typeface="MS Gothic" charset="-128"/>
              <a:ea typeface="MS Gothic" charset="-128"/>
              <a:cs typeface="MS Gothic" charset="-128"/>
            </a:endParaRPr>
          </a:p>
          <a:p>
            <a:r>
              <a:rPr lang="en-US" sz="1542" dirty="0">
                <a:solidFill>
                  <a:srgbClr val="1E4E79"/>
                </a:solidFill>
                <a:latin typeface="MS Gothic" charset="-128"/>
                <a:ea typeface="MS Gothic" charset="-128"/>
                <a:cs typeface="MS Gothic" charset="-128"/>
              </a:rPr>
              <a:t>いつ実行させるかといった設定をする際に使用します。</a:t>
            </a:r>
          </a:p>
        </p:txBody>
      </p:sp>
      <p:pic>
        <p:nvPicPr>
          <p:cNvPr id="252" name="Shape 252"/>
          <p:cNvPicPr preferRelativeResize="0"/>
          <p:nvPr/>
        </p:nvPicPr>
        <p:blipFill rotWithShape="1">
          <a:blip r:embed="rId5">
            <a:alphaModFix/>
          </a:blip>
          <a:srcRect/>
          <a:stretch/>
        </p:blipFill>
        <p:spPr>
          <a:xfrm>
            <a:off x="1672572" y="2920899"/>
            <a:ext cx="5959912" cy="3350494"/>
          </a:xfrm>
          <a:prstGeom prst="rect">
            <a:avLst/>
          </a:prstGeom>
          <a:noFill/>
          <a:ln>
            <a:noFill/>
          </a:ln>
        </p:spPr>
      </p:pic>
      <p:sp>
        <p:nvSpPr>
          <p:cNvPr id="253" name="Shape 253"/>
          <p:cNvSpPr/>
          <p:nvPr/>
        </p:nvSpPr>
        <p:spPr>
          <a:xfrm>
            <a:off x="1790785" y="3322125"/>
            <a:ext cx="5841798" cy="297193"/>
          </a:xfrm>
          <a:prstGeom prst="roundRect">
            <a:avLst>
              <a:gd name="adj" fmla="val 16667"/>
            </a:avLst>
          </a:prstGeom>
          <a:noFill/>
          <a:ln w="76200" cap="flat" cmpd="sng">
            <a:solidFill>
              <a:srgbClr val="FF0000"/>
            </a:solidFill>
            <a:prstDash val="solid"/>
            <a:miter/>
            <a:headEnd type="none" w="med" len="med"/>
            <a:tailEnd type="none" w="med" len="med"/>
          </a:ln>
        </p:spPr>
        <p:txBody>
          <a:bodyPr lIns="78970" tIns="39462" rIns="78970" bIns="39462" anchor="ctr" anchorCtr="0">
            <a:noAutofit/>
          </a:bodyPr>
          <a:lstStyle/>
          <a:p>
            <a:pPr algn="ctr">
              <a:buClr>
                <a:srgbClr val="000000"/>
              </a:buClr>
            </a:pPr>
            <a:endParaRPr sz="1542">
              <a:solidFill>
                <a:srgbClr val="FFFFFF"/>
              </a:solidFill>
              <a:latin typeface="Calibri"/>
              <a:ea typeface="Calibri"/>
              <a:cs typeface="Calibri"/>
              <a:sym typeface="Calibri"/>
            </a:endParaRPr>
          </a:p>
        </p:txBody>
      </p:sp>
      <p:sp>
        <p:nvSpPr>
          <p:cNvPr id="254" name="Shape 254"/>
          <p:cNvSpPr/>
          <p:nvPr/>
        </p:nvSpPr>
        <p:spPr>
          <a:xfrm>
            <a:off x="1790784" y="3628257"/>
            <a:ext cx="5841798" cy="262901"/>
          </a:xfrm>
          <a:prstGeom prst="roundRect">
            <a:avLst>
              <a:gd name="adj" fmla="val 16667"/>
            </a:avLst>
          </a:prstGeom>
          <a:noFill/>
          <a:ln w="76200" cap="flat" cmpd="sng">
            <a:solidFill>
              <a:srgbClr val="FF0000"/>
            </a:solidFill>
            <a:prstDash val="solid"/>
            <a:miter/>
            <a:headEnd type="none" w="med" len="med"/>
            <a:tailEnd type="none" w="med" len="med"/>
          </a:ln>
        </p:spPr>
        <p:txBody>
          <a:bodyPr lIns="78970" tIns="39462" rIns="78970" bIns="39462" anchor="ctr" anchorCtr="0">
            <a:noAutofit/>
          </a:bodyPr>
          <a:lstStyle/>
          <a:p>
            <a:pPr algn="ctr">
              <a:buClr>
                <a:srgbClr val="000000"/>
              </a:buClr>
            </a:pPr>
            <a:endParaRPr sz="1542">
              <a:solidFill>
                <a:srgbClr val="FFFFFF"/>
              </a:solidFill>
              <a:latin typeface="Calibri"/>
              <a:ea typeface="Calibri"/>
              <a:cs typeface="Calibri"/>
              <a:sym typeface="Calibri"/>
            </a:endParaRPr>
          </a:p>
        </p:txBody>
      </p:sp>
      <p:sp>
        <p:nvSpPr>
          <p:cNvPr id="255" name="Shape 255"/>
          <p:cNvSpPr/>
          <p:nvPr/>
        </p:nvSpPr>
        <p:spPr>
          <a:xfrm>
            <a:off x="3127510" y="3737087"/>
            <a:ext cx="4338688" cy="262901"/>
          </a:xfrm>
          <a:prstGeom prst="roundRect">
            <a:avLst>
              <a:gd name="adj" fmla="val 16667"/>
            </a:avLst>
          </a:prstGeom>
          <a:noFill/>
          <a:ln w="76200" cap="flat" cmpd="sng">
            <a:solidFill>
              <a:srgbClr val="FF0000"/>
            </a:solidFill>
            <a:prstDash val="solid"/>
            <a:miter/>
            <a:headEnd type="none" w="med" len="med"/>
            <a:tailEnd type="none" w="med" len="med"/>
          </a:ln>
        </p:spPr>
        <p:txBody>
          <a:bodyPr lIns="78970" tIns="39462" rIns="78970" bIns="39462" anchor="ctr" anchorCtr="0">
            <a:noAutofit/>
          </a:bodyPr>
          <a:lstStyle/>
          <a:p>
            <a:pPr algn="ctr">
              <a:buClr>
                <a:srgbClr val="000000"/>
              </a:buClr>
            </a:pPr>
            <a:endParaRPr sz="1542">
              <a:solidFill>
                <a:srgbClr val="FFFFFF"/>
              </a:solidFill>
              <a:latin typeface="Calibri"/>
              <a:ea typeface="Calibri"/>
              <a:cs typeface="Calibri"/>
              <a:sym typeface="Calibri"/>
            </a:endParaRPr>
          </a:p>
        </p:txBody>
      </p:sp>
      <p:sp>
        <p:nvSpPr>
          <p:cNvPr id="256" name="Shape 256"/>
          <p:cNvSpPr/>
          <p:nvPr/>
        </p:nvSpPr>
        <p:spPr>
          <a:xfrm>
            <a:off x="5489765" y="4117612"/>
            <a:ext cx="290932" cy="295831"/>
          </a:xfrm>
          <a:prstGeom prst="wedgeRoundRectCallout">
            <a:avLst>
              <a:gd name="adj1" fmla="val -59485"/>
              <a:gd name="adj2" fmla="val -118609"/>
              <a:gd name="adj3" fmla="val 0"/>
            </a:avLst>
          </a:prstGeom>
          <a:solidFill>
            <a:srgbClr val="FFFFFF"/>
          </a:solidFill>
          <a:ln w="28575" cap="flat" cmpd="sng">
            <a:solidFill>
              <a:srgbClr val="000000"/>
            </a:solidFill>
            <a:prstDash val="solid"/>
            <a:round/>
            <a:headEnd type="none" w="med" len="med"/>
            <a:tailEnd type="none" w="med" len="med"/>
          </a:ln>
        </p:spPr>
        <p:txBody>
          <a:bodyPr lIns="23088" tIns="23088" rIns="23088" bIns="23088" anchor="ctr" anchorCtr="0">
            <a:noAutofit/>
          </a:bodyPr>
          <a:lstStyle/>
          <a:p>
            <a:pPr>
              <a:buClr>
                <a:srgbClr val="000000"/>
              </a:buClr>
              <a:buSzPct val="25000"/>
            </a:pPr>
            <a:r>
              <a:rPr lang="en-US" sz="1542">
                <a:solidFill>
                  <a:srgbClr val="000000"/>
                </a:solidFill>
                <a:latin typeface="Arial"/>
                <a:ea typeface="Arial"/>
                <a:cs typeface="Arial"/>
                <a:sym typeface="Arial"/>
              </a:rPr>
              <a:t>③ </a:t>
            </a:r>
          </a:p>
          <a:p>
            <a:pPr>
              <a:buClr>
                <a:srgbClr val="000000"/>
              </a:buClr>
            </a:pPr>
            <a:endParaRPr sz="363">
              <a:solidFill>
                <a:srgbClr val="000000"/>
              </a:solidFill>
              <a:latin typeface="Arial"/>
              <a:ea typeface="Arial"/>
              <a:cs typeface="Arial"/>
              <a:sym typeface="Arial"/>
            </a:endParaRPr>
          </a:p>
        </p:txBody>
      </p:sp>
      <p:sp>
        <p:nvSpPr>
          <p:cNvPr id="257" name="Shape 257"/>
          <p:cNvSpPr/>
          <p:nvPr/>
        </p:nvSpPr>
        <p:spPr>
          <a:xfrm>
            <a:off x="4566136" y="3026360"/>
            <a:ext cx="290932" cy="295831"/>
          </a:xfrm>
          <a:prstGeom prst="wedgeRoundRectCallout">
            <a:avLst>
              <a:gd name="adj1" fmla="val -1756"/>
              <a:gd name="adj2" fmla="val 83745"/>
              <a:gd name="adj3" fmla="val 0"/>
            </a:avLst>
          </a:prstGeom>
          <a:solidFill>
            <a:srgbClr val="FFFFFF"/>
          </a:solidFill>
          <a:ln w="28575" cap="flat" cmpd="sng">
            <a:solidFill>
              <a:srgbClr val="000000"/>
            </a:solidFill>
            <a:prstDash val="solid"/>
            <a:round/>
            <a:headEnd type="none" w="med" len="med"/>
            <a:tailEnd type="none" w="med" len="med"/>
          </a:ln>
        </p:spPr>
        <p:txBody>
          <a:bodyPr lIns="23088" tIns="23088" rIns="23088" bIns="23088" anchor="ctr" anchorCtr="0">
            <a:noAutofit/>
          </a:bodyPr>
          <a:lstStyle/>
          <a:p>
            <a:pPr>
              <a:buClr>
                <a:srgbClr val="000000"/>
              </a:buClr>
              <a:buSzPct val="25000"/>
            </a:pPr>
            <a:r>
              <a:rPr lang="en-US" sz="1542">
                <a:solidFill>
                  <a:srgbClr val="000000"/>
                </a:solidFill>
                <a:latin typeface="Arial"/>
                <a:ea typeface="Arial"/>
                <a:cs typeface="Arial"/>
                <a:sym typeface="Arial"/>
              </a:rPr>
              <a:t>①</a:t>
            </a:r>
          </a:p>
        </p:txBody>
      </p:sp>
      <p:sp>
        <p:nvSpPr>
          <p:cNvPr id="258" name="Shape 258"/>
          <p:cNvSpPr/>
          <p:nvPr/>
        </p:nvSpPr>
        <p:spPr>
          <a:xfrm>
            <a:off x="1995070" y="3960485"/>
            <a:ext cx="290932" cy="295831"/>
          </a:xfrm>
          <a:prstGeom prst="wedgeRoundRectCallout">
            <a:avLst>
              <a:gd name="adj1" fmla="val 51500"/>
              <a:gd name="adj2" fmla="val -90110"/>
              <a:gd name="adj3" fmla="val 0"/>
            </a:avLst>
          </a:prstGeom>
          <a:solidFill>
            <a:srgbClr val="FFFFFF"/>
          </a:solidFill>
          <a:ln w="28575" cap="flat" cmpd="sng">
            <a:solidFill>
              <a:srgbClr val="000000"/>
            </a:solidFill>
            <a:prstDash val="solid"/>
            <a:round/>
            <a:headEnd type="none" w="med" len="med"/>
            <a:tailEnd type="none" w="med" len="med"/>
          </a:ln>
        </p:spPr>
        <p:txBody>
          <a:bodyPr lIns="23088" tIns="23088" rIns="23088" bIns="23088" anchor="ctr" anchorCtr="0">
            <a:noAutofit/>
          </a:bodyPr>
          <a:lstStyle/>
          <a:p>
            <a:pPr>
              <a:buClr>
                <a:srgbClr val="000000"/>
              </a:buClr>
              <a:buSzPct val="25000"/>
            </a:pPr>
            <a:r>
              <a:rPr lang="en-US" sz="1542"/>
              <a:t>②</a:t>
            </a:r>
          </a:p>
        </p:txBody>
      </p:sp>
    </p:spTree>
    <p:extLst>
      <p:ext uri="{BB962C8B-B14F-4D97-AF65-F5344CB8AC3E}">
        <p14:creationId xmlns:p14="http://schemas.microsoft.com/office/powerpoint/2010/main" val="31105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1570941" y="1501519"/>
            <a:ext cx="9050228" cy="4926541"/>
          </a:xfrm>
          <a:prstGeom prst="rect">
            <a:avLst/>
          </a:prstGeom>
        </p:spPr>
        <p:txBody>
          <a:bodyPr vert="horz" lIns="58649" tIns="58649" rIns="58649" bIns="58649" rtlCol="0" anchor="t" anchorCtr="0">
            <a:noAutofit/>
          </a:bodyPr>
          <a:lstStyle/>
          <a:p>
            <a:pPr marL="0" indent="-46086">
              <a:lnSpc>
                <a:spcPct val="100000"/>
              </a:lnSpc>
              <a:spcBef>
                <a:spcPts val="0"/>
              </a:spcBef>
              <a:buClr>
                <a:schemeClr val="dk1"/>
              </a:buClr>
              <a:buSzPct val="47058"/>
              <a:buNone/>
            </a:pPr>
            <a:r>
              <a:rPr lang="en-US" dirty="0" smtClean="0"/>
              <a:t>ロボットビュ</a:t>
            </a:r>
            <a:r>
              <a:rPr lang="en-US" dirty="0"/>
              <a:t>ーのロボット本体の手、足、</a:t>
            </a:r>
            <a:r>
              <a:rPr lang="en-US" dirty="0" smtClean="0"/>
              <a:t>頭の部分でクリックすると個別の部位でモ</a:t>
            </a:r>
            <a:r>
              <a:rPr lang="en-US" dirty="0"/>
              <a:t>ーターの数値を変えられます。</a:t>
            </a:r>
          </a:p>
          <a:p>
            <a:pPr marL="0" indent="-46086">
              <a:lnSpc>
                <a:spcPct val="100000"/>
              </a:lnSpc>
              <a:spcBef>
                <a:spcPts val="0"/>
              </a:spcBef>
              <a:buClr>
                <a:schemeClr val="dk1"/>
              </a:buClr>
              <a:buSzPct val="47058"/>
              <a:buNone/>
            </a:pPr>
            <a:r>
              <a:rPr lang="en-US" dirty="0"/>
              <a:t>どう動くか実際に動かして場所を確認します。</a:t>
            </a:r>
          </a:p>
          <a:p>
            <a:pPr marL="0" indent="0">
              <a:lnSpc>
                <a:spcPct val="100000"/>
              </a:lnSpc>
              <a:spcBef>
                <a:spcPts val="0"/>
              </a:spcBef>
              <a:buNone/>
            </a:pPr>
            <a:r>
              <a:rPr lang="en-US" dirty="0">
                <a:solidFill>
                  <a:srgbClr val="FF0000"/>
                </a:solidFill>
              </a:rPr>
              <a:t>実機を用いて動かす場合、バランスを崩して倒れることがあるので</a:t>
            </a:r>
            <a:r>
              <a:rPr lang="en-US" dirty="0" smtClean="0">
                <a:solidFill>
                  <a:srgbClr val="FF0000"/>
                </a:solidFill>
              </a:rPr>
              <a:t>、</a:t>
            </a:r>
          </a:p>
          <a:p>
            <a:pPr marL="0" indent="0">
              <a:lnSpc>
                <a:spcPct val="100000"/>
              </a:lnSpc>
              <a:spcBef>
                <a:spcPts val="0"/>
              </a:spcBef>
              <a:buNone/>
            </a:pPr>
            <a:r>
              <a:rPr lang="en-US" dirty="0" smtClean="0">
                <a:solidFill>
                  <a:srgbClr val="FF0000"/>
                </a:solidFill>
              </a:rPr>
              <a:t>必ずゆっくりと動かし</a:t>
            </a:r>
            <a:r>
              <a:rPr lang="en-US" dirty="0">
                <a:solidFill>
                  <a:srgbClr val="FF0000"/>
                </a:solidFill>
              </a:rPr>
              <a:t>、上半身で行ってください</a:t>
            </a:r>
          </a:p>
        </p:txBody>
      </p:sp>
      <p:sp>
        <p:nvSpPr>
          <p:cNvPr id="264" name="Shape 264"/>
          <p:cNvSpPr txBox="1">
            <a:spLocks noGrp="1"/>
          </p:cNvSpPr>
          <p:nvPr>
            <p:ph type="title"/>
          </p:nvPr>
        </p:nvSpPr>
        <p:spPr>
          <a:xfrm>
            <a:off x="2824399" y="1008964"/>
            <a:ext cx="6543411" cy="364959"/>
          </a:xfrm>
          <a:prstGeom prst="rect">
            <a:avLst/>
          </a:prstGeom>
        </p:spPr>
        <p:txBody>
          <a:bodyPr vert="horz" lIns="58649" tIns="58649" rIns="58649" bIns="58649" rtlCol="0" anchor="ctr" anchorCtr="0">
            <a:noAutofit/>
          </a:bodyPr>
          <a:lstStyle/>
          <a:p>
            <a:r>
              <a:rPr lang="en-US"/>
              <a:t>Timelineボックス概要</a:t>
            </a:r>
          </a:p>
        </p:txBody>
      </p:sp>
      <p:sp>
        <p:nvSpPr>
          <p:cNvPr id="265" name="Shape 265"/>
          <p:cNvSpPr txBox="1">
            <a:spLocks noGrp="1"/>
          </p:cNvSpPr>
          <p:nvPr>
            <p:ph type="subTitle" idx="2"/>
          </p:nvPr>
        </p:nvSpPr>
        <p:spPr>
          <a:xfrm>
            <a:off x="1868104" y="32248"/>
            <a:ext cx="8469721" cy="849122"/>
          </a:xfrm>
          <a:prstGeom prst="rect">
            <a:avLst/>
          </a:prstGeom>
        </p:spPr>
        <p:txBody>
          <a:bodyPr vert="horz" lIns="58649" tIns="58649" rIns="58649" bIns="58649" rtlCol="0" anchor="ctr" anchorCtr="0">
            <a:noAutofit/>
          </a:bodyPr>
          <a:lstStyle/>
          <a:p>
            <a:r>
              <a:rPr lang="en-US"/>
              <a:t>動かしてみよう</a:t>
            </a:r>
          </a:p>
        </p:txBody>
      </p:sp>
      <p:sp>
        <p:nvSpPr>
          <p:cNvPr id="266" name="Shape 266"/>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fld id="{00000000-1234-1234-1234-123412341234}" type="slidenum">
              <a:rPr lang="en-US"/>
              <a:pPr/>
              <a:t>22</a:t>
            </a:fld>
            <a:endParaRPr lang="en-US"/>
          </a:p>
        </p:txBody>
      </p:sp>
      <p:pic>
        <p:nvPicPr>
          <p:cNvPr id="267" name="Shape 267"/>
          <p:cNvPicPr preferRelativeResize="0"/>
          <p:nvPr/>
        </p:nvPicPr>
        <p:blipFill>
          <a:blip r:embed="rId3">
            <a:alphaModFix/>
          </a:blip>
          <a:stretch>
            <a:fillRect/>
          </a:stretch>
        </p:blipFill>
        <p:spPr>
          <a:xfrm>
            <a:off x="1422040" y="1055500"/>
            <a:ext cx="446010" cy="446010"/>
          </a:xfrm>
          <a:prstGeom prst="rect">
            <a:avLst/>
          </a:prstGeom>
          <a:noFill/>
          <a:ln>
            <a:noFill/>
          </a:ln>
        </p:spPr>
      </p:pic>
      <p:pic>
        <p:nvPicPr>
          <p:cNvPr id="268" name="Shape 268"/>
          <p:cNvPicPr preferRelativeResize="0"/>
          <p:nvPr/>
        </p:nvPicPr>
        <p:blipFill>
          <a:blip r:embed="rId4">
            <a:alphaModFix/>
          </a:blip>
          <a:stretch>
            <a:fillRect/>
          </a:stretch>
        </p:blipFill>
        <p:spPr>
          <a:xfrm>
            <a:off x="1995082" y="1055500"/>
            <a:ext cx="446010" cy="446010"/>
          </a:xfrm>
          <a:prstGeom prst="rect">
            <a:avLst/>
          </a:prstGeom>
          <a:noFill/>
          <a:ln>
            <a:noFill/>
          </a:ln>
        </p:spPr>
      </p:pic>
      <p:pic>
        <p:nvPicPr>
          <p:cNvPr id="269" name="Shape 269"/>
          <p:cNvPicPr preferRelativeResize="0"/>
          <p:nvPr/>
        </p:nvPicPr>
        <p:blipFill rotWithShape="1">
          <a:blip r:embed="rId5">
            <a:alphaModFix/>
          </a:blip>
          <a:srcRect/>
          <a:stretch/>
        </p:blipFill>
        <p:spPr>
          <a:xfrm>
            <a:off x="1698337" y="3099526"/>
            <a:ext cx="5483097" cy="3082694"/>
          </a:xfrm>
          <a:prstGeom prst="rect">
            <a:avLst/>
          </a:prstGeom>
          <a:noFill/>
          <a:ln>
            <a:noFill/>
          </a:ln>
        </p:spPr>
      </p:pic>
      <p:sp>
        <p:nvSpPr>
          <p:cNvPr id="270" name="Shape 270"/>
          <p:cNvSpPr txBox="1"/>
          <p:nvPr/>
        </p:nvSpPr>
        <p:spPr>
          <a:xfrm>
            <a:off x="7328918" y="2966748"/>
            <a:ext cx="3292253" cy="3348045"/>
          </a:xfrm>
          <a:prstGeom prst="rect">
            <a:avLst/>
          </a:prstGeom>
          <a:noFill/>
          <a:ln>
            <a:noFill/>
          </a:ln>
        </p:spPr>
        <p:txBody>
          <a:bodyPr lIns="78970" tIns="39462" rIns="78970" bIns="39462" anchor="t" anchorCtr="0">
            <a:noAutofit/>
          </a:bodyPr>
          <a:lstStyle/>
          <a:p>
            <a:pPr>
              <a:buClr>
                <a:srgbClr val="1E4E79"/>
              </a:buClr>
              <a:buSzPct val="25000"/>
            </a:pPr>
            <a:r>
              <a:rPr lang="en-US" sz="1270">
                <a:solidFill>
                  <a:srgbClr val="1E4E79"/>
                </a:solidFill>
                <a:latin typeface="MS Gothic" charset="-128"/>
                <a:ea typeface="MS Gothic" charset="-128"/>
                <a:cs typeface="MS Gothic" charset="-128"/>
                <a:sym typeface="Arial"/>
              </a:rPr>
              <a:t>ポーズが決まったらモーションフレームの２５フレームをクリックしブルーのラインを持ってき</a:t>
            </a:r>
            <a:r>
              <a:rPr lang="en-US" sz="1270">
                <a:solidFill>
                  <a:srgbClr val="1E4E79"/>
                </a:solidFill>
                <a:latin typeface="MS Gothic" charset="-128"/>
                <a:ea typeface="MS Gothic" charset="-128"/>
                <a:cs typeface="MS Gothic" charset="-128"/>
              </a:rPr>
              <a:t>ま</a:t>
            </a:r>
            <a:r>
              <a:rPr lang="en-US" sz="1270">
                <a:solidFill>
                  <a:srgbClr val="1E4E79"/>
                </a:solidFill>
                <a:latin typeface="MS Gothic" charset="-128"/>
                <a:ea typeface="MS Gothic" charset="-128"/>
                <a:cs typeface="MS Gothic" charset="-128"/>
                <a:sym typeface="Arial"/>
              </a:rPr>
              <a:t>す。</a:t>
            </a:r>
          </a:p>
          <a:p>
            <a:pPr>
              <a:buClr>
                <a:srgbClr val="000000"/>
              </a:buClr>
            </a:pPr>
            <a:endParaRPr sz="1270" dirty="0">
              <a:solidFill>
                <a:srgbClr val="1E4E79"/>
              </a:solidFill>
              <a:latin typeface="MS Gothic" charset="-128"/>
              <a:ea typeface="MS Gothic" charset="-128"/>
              <a:cs typeface="MS Gothic" charset="-128"/>
              <a:sym typeface="Arial"/>
            </a:endParaRPr>
          </a:p>
          <a:p>
            <a:pPr>
              <a:buClr>
                <a:srgbClr val="1E4E79"/>
              </a:buClr>
              <a:buSzPct val="25000"/>
            </a:pPr>
            <a:r>
              <a:rPr lang="en-US" sz="1270" dirty="0">
                <a:solidFill>
                  <a:srgbClr val="1E4E79"/>
                </a:solidFill>
                <a:latin typeface="MS Gothic" charset="-128"/>
                <a:ea typeface="MS Gothic" charset="-128"/>
                <a:cs typeface="MS Gothic" charset="-128"/>
                <a:sym typeface="Arial"/>
              </a:rPr>
              <a:t>そのままPCのＦ8を押してポーズを記憶させます。</a:t>
            </a:r>
          </a:p>
          <a:p>
            <a:pPr>
              <a:buClr>
                <a:srgbClr val="000000"/>
              </a:buClr>
            </a:pPr>
            <a:endParaRPr sz="1270" dirty="0">
              <a:solidFill>
                <a:srgbClr val="1E4E79"/>
              </a:solidFill>
              <a:latin typeface="MS Gothic" charset="-128"/>
              <a:ea typeface="MS Gothic" charset="-128"/>
              <a:cs typeface="MS Gothic" charset="-128"/>
              <a:sym typeface="Arial"/>
            </a:endParaRPr>
          </a:p>
          <a:p>
            <a:pPr>
              <a:buClr>
                <a:srgbClr val="1E4E79"/>
              </a:buClr>
              <a:buSzPct val="25000"/>
            </a:pPr>
            <a:r>
              <a:rPr lang="en-US" sz="1270" dirty="0">
                <a:solidFill>
                  <a:srgbClr val="1E4E79"/>
                </a:solidFill>
                <a:latin typeface="MS Gothic" charset="-128"/>
                <a:ea typeface="MS Gothic" charset="-128"/>
                <a:cs typeface="MS Gothic" charset="-128"/>
                <a:sym typeface="Arial"/>
              </a:rPr>
              <a:t>この要領でポーズを作り記憶させます。</a:t>
            </a:r>
          </a:p>
          <a:p>
            <a:pPr>
              <a:buClr>
                <a:srgbClr val="1E4E79"/>
              </a:buClr>
              <a:buSzPct val="25000"/>
            </a:pPr>
            <a:r>
              <a:rPr lang="en-US" sz="1270" dirty="0">
                <a:solidFill>
                  <a:srgbClr val="1E4E79"/>
                </a:solidFill>
                <a:latin typeface="MS Gothic" charset="-128"/>
                <a:ea typeface="MS Gothic" charset="-128"/>
                <a:cs typeface="MS Gothic" charset="-128"/>
                <a:sym typeface="Arial"/>
              </a:rPr>
              <a:t>動きの速さはポーズからポーズまでの間が</a:t>
            </a:r>
          </a:p>
          <a:p>
            <a:pPr>
              <a:buClr>
                <a:srgbClr val="1E4E79"/>
              </a:buClr>
              <a:buSzPct val="25000"/>
            </a:pPr>
            <a:r>
              <a:rPr lang="en-US" sz="1270" dirty="0">
                <a:solidFill>
                  <a:srgbClr val="1E4E79"/>
                </a:solidFill>
                <a:latin typeface="MS Gothic" charset="-128"/>
                <a:ea typeface="MS Gothic" charset="-128"/>
                <a:cs typeface="MS Gothic" charset="-128"/>
                <a:sym typeface="Arial"/>
              </a:rPr>
              <a:t>長いほどゆっくりに、</a:t>
            </a:r>
          </a:p>
          <a:p>
            <a:pPr>
              <a:buClr>
                <a:srgbClr val="1E4E79"/>
              </a:buClr>
              <a:buSzPct val="25000"/>
            </a:pPr>
            <a:r>
              <a:rPr lang="en-US" sz="1270" dirty="0">
                <a:solidFill>
                  <a:srgbClr val="1E4E79"/>
                </a:solidFill>
                <a:latin typeface="MS Gothic" charset="-128"/>
                <a:ea typeface="MS Gothic" charset="-128"/>
                <a:cs typeface="MS Gothic" charset="-128"/>
                <a:sym typeface="Arial"/>
              </a:rPr>
              <a:t>短いほど早い動作になります。</a:t>
            </a:r>
          </a:p>
          <a:p>
            <a:pPr>
              <a:buClr>
                <a:srgbClr val="000000"/>
              </a:buClr>
            </a:pPr>
            <a:endParaRPr sz="1270" dirty="0">
              <a:solidFill>
                <a:srgbClr val="1E4E79"/>
              </a:solidFill>
              <a:latin typeface="MS Gothic" charset="-128"/>
              <a:ea typeface="MS Gothic" charset="-128"/>
              <a:cs typeface="MS Gothic" charset="-128"/>
              <a:sym typeface="Arial"/>
            </a:endParaRPr>
          </a:p>
          <a:p>
            <a:pPr>
              <a:buClr>
                <a:srgbClr val="1E4E79"/>
              </a:buClr>
              <a:buSzPct val="25000"/>
            </a:pPr>
            <a:r>
              <a:rPr lang="en-US" sz="1270" dirty="0">
                <a:solidFill>
                  <a:srgbClr val="1E4E79"/>
                </a:solidFill>
                <a:latin typeface="MS Gothic" charset="-128"/>
                <a:ea typeface="MS Gothic" charset="-128"/>
                <a:cs typeface="MS Gothic" charset="-128"/>
                <a:sym typeface="Arial"/>
              </a:rPr>
              <a:t>ポーズを入力する時は必ず</a:t>
            </a:r>
            <a:r>
              <a:rPr lang="en-US" sz="1270" dirty="0">
                <a:solidFill>
                  <a:srgbClr val="FF0000"/>
                </a:solidFill>
                <a:latin typeface="MS Gothic" charset="-128"/>
                <a:ea typeface="MS Gothic" charset="-128"/>
                <a:cs typeface="MS Gothic" charset="-128"/>
                <a:sym typeface="Arial"/>
              </a:rPr>
              <a:t>２５フレーム以上間隔をあけてください。</a:t>
            </a:r>
          </a:p>
          <a:p>
            <a:pPr>
              <a:buClr>
                <a:srgbClr val="1E4E79"/>
              </a:buClr>
              <a:buSzPct val="25000"/>
            </a:pPr>
            <a:r>
              <a:rPr lang="en-US" sz="1270" dirty="0">
                <a:solidFill>
                  <a:srgbClr val="FF0000"/>
                </a:solidFill>
                <a:latin typeface="MS Gothic" charset="-128"/>
                <a:ea typeface="MS Gothic" charset="-128"/>
                <a:cs typeface="MS Gothic" charset="-128"/>
                <a:sym typeface="Arial"/>
              </a:rPr>
              <a:t>バランスを崩して転倒する可能性が高くなります。</a:t>
            </a:r>
          </a:p>
        </p:txBody>
      </p:sp>
    </p:spTree>
    <p:extLst>
      <p:ext uri="{BB962C8B-B14F-4D97-AF65-F5344CB8AC3E}">
        <p14:creationId xmlns:p14="http://schemas.microsoft.com/office/powerpoint/2010/main" val="839555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1570941" y="1501519"/>
            <a:ext cx="9050228" cy="4926541"/>
          </a:xfrm>
          <a:prstGeom prst="rect">
            <a:avLst/>
          </a:prstGeom>
        </p:spPr>
        <p:txBody>
          <a:bodyPr vert="horz" lIns="58649" tIns="58649" rIns="58649" bIns="58649" rtlCol="0" anchor="t" anchorCtr="0">
            <a:noAutofit/>
          </a:bodyPr>
          <a:lstStyle/>
          <a:p>
            <a:pPr marL="0" indent="0">
              <a:lnSpc>
                <a:spcPct val="100000"/>
              </a:lnSpc>
              <a:spcBef>
                <a:spcPts val="0"/>
              </a:spcBef>
              <a:buClr>
                <a:schemeClr val="dk1"/>
              </a:buClr>
              <a:buSzPct val="25000"/>
              <a:buNone/>
            </a:pPr>
            <a:r>
              <a:rPr lang="en-US"/>
              <a:t>ここではモーションと同時に動かすボックスを設定します。</a:t>
            </a:r>
          </a:p>
          <a:p>
            <a:pPr marL="0" indent="0">
              <a:lnSpc>
                <a:spcPct val="100000"/>
              </a:lnSpc>
              <a:spcBef>
                <a:spcPts val="0"/>
              </a:spcBef>
              <a:buClr>
                <a:schemeClr val="dk1"/>
              </a:buClr>
              <a:buSzPct val="25000"/>
              <a:buNone/>
            </a:pPr>
            <a:r>
              <a:rPr lang="en-US"/>
              <a:t>キーフレームをクリックしながらボックスを起動するフレームを決めます。</a:t>
            </a:r>
          </a:p>
          <a:p>
            <a:pPr marL="0" indent="0">
              <a:lnSpc>
                <a:spcPct val="100000"/>
              </a:lnSpc>
              <a:spcBef>
                <a:spcPts val="0"/>
              </a:spcBef>
              <a:buNone/>
            </a:pPr>
            <a:r>
              <a:rPr lang="en-US"/>
              <a:t>フローダイアグラムに任意のボックスを配置し左側の紐をつなぎます。</a:t>
            </a:r>
          </a:p>
        </p:txBody>
      </p:sp>
      <p:sp>
        <p:nvSpPr>
          <p:cNvPr id="276" name="Shape 276"/>
          <p:cNvSpPr txBox="1">
            <a:spLocks noGrp="1"/>
          </p:cNvSpPr>
          <p:nvPr>
            <p:ph type="title"/>
          </p:nvPr>
        </p:nvSpPr>
        <p:spPr>
          <a:xfrm>
            <a:off x="2824399" y="1008964"/>
            <a:ext cx="6543411" cy="364959"/>
          </a:xfrm>
          <a:prstGeom prst="rect">
            <a:avLst/>
          </a:prstGeom>
        </p:spPr>
        <p:txBody>
          <a:bodyPr vert="horz" lIns="58649" tIns="58649" rIns="58649" bIns="58649" rtlCol="0" anchor="ctr" anchorCtr="0">
            <a:noAutofit/>
          </a:bodyPr>
          <a:lstStyle/>
          <a:p>
            <a:r>
              <a:rPr lang="en-US"/>
              <a:t>Timelineボックス　動作レイヤー</a:t>
            </a:r>
          </a:p>
        </p:txBody>
      </p:sp>
      <p:sp>
        <p:nvSpPr>
          <p:cNvPr id="277" name="Shape 277"/>
          <p:cNvSpPr txBox="1">
            <a:spLocks noGrp="1"/>
          </p:cNvSpPr>
          <p:nvPr>
            <p:ph type="subTitle" idx="2"/>
          </p:nvPr>
        </p:nvSpPr>
        <p:spPr>
          <a:xfrm>
            <a:off x="1868104" y="32248"/>
            <a:ext cx="8469721" cy="849122"/>
          </a:xfrm>
          <a:prstGeom prst="rect">
            <a:avLst/>
          </a:prstGeom>
        </p:spPr>
        <p:txBody>
          <a:bodyPr vert="horz" lIns="58649" tIns="58649" rIns="58649" bIns="58649" rtlCol="0" anchor="ctr" anchorCtr="0">
            <a:noAutofit/>
          </a:bodyPr>
          <a:lstStyle/>
          <a:p>
            <a:r>
              <a:rPr lang="en-US"/>
              <a:t>動かしてみよう</a:t>
            </a:r>
          </a:p>
        </p:txBody>
      </p:sp>
      <p:sp>
        <p:nvSpPr>
          <p:cNvPr id="278" name="Shape 27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fld id="{00000000-1234-1234-1234-123412341234}" type="slidenum">
              <a:rPr lang="en-US"/>
              <a:pPr/>
              <a:t>23</a:t>
            </a:fld>
            <a:endParaRPr lang="en-US"/>
          </a:p>
        </p:txBody>
      </p:sp>
      <p:pic>
        <p:nvPicPr>
          <p:cNvPr id="279" name="Shape 279"/>
          <p:cNvPicPr preferRelativeResize="0"/>
          <p:nvPr/>
        </p:nvPicPr>
        <p:blipFill>
          <a:blip r:embed="rId3">
            <a:alphaModFix/>
          </a:blip>
          <a:stretch>
            <a:fillRect/>
          </a:stretch>
        </p:blipFill>
        <p:spPr>
          <a:xfrm>
            <a:off x="1422040" y="1055500"/>
            <a:ext cx="446010" cy="446010"/>
          </a:xfrm>
          <a:prstGeom prst="rect">
            <a:avLst/>
          </a:prstGeom>
          <a:noFill/>
          <a:ln>
            <a:noFill/>
          </a:ln>
        </p:spPr>
      </p:pic>
      <p:pic>
        <p:nvPicPr>
          <p:cNvPr id="280" name="Shape 280"/>
          <p:cNvPicPr preferRelativeResize="0"/>
          <p:nvPr/>
        </p:nvPicPr>
        <p:blipFill>
          <a:blip r:embed="rId4">
            <a:alphaModFix/>
          </a:blip>
          <a:stretch>
            <a:fillRect/>
          </a:stretch>
        </p:blipFill>
        <p:spPr>
          <a:xfrm>
            <a:off x="1995082" y="1055500"/>
            <a:ext cx="446010" cy="446010"/>
          </a:xfrm>
          <a:prstGeom prst="rect">
            <a:avLst/>
          </a:prstGeom>
          <a:noFill/>
          <a:ln>
            <a:noFill/>
          </a:ln>
        </p:spPr>
      </p:pic>
      <p:sp>
        <p:nvSpPr>
          <p:cNvPr id="281" name="Shape 281"/>
          <p:cNvSpPr txBox="1"/>
          <p:nvPr/>
        </p:nvSpPr>
        <p:spPr>
          <a:xfrm>
            <a:off x="7549853" y="3300170"/>
            <a:ext cx="3071263" cy="3086504"/>
          </a:xfrm>
          <a:prstGeom prst="rect">
            <a:avLst/>
          </a:prstGeom>
          <a:noFill/>
          <a:ln>
            <a:noFill/>
          </a:ln>
        </p:spPr>
        <p:txBody>
          <a:bodyPr lIns="78970" tIns="39462" rIns="78970" bIns="39462" anchor="t" anchorCtr="0">
            <a:noAutofit/>
          </a:bodyPr>
          <a:lstStyle/>
          <a:p>
            <a:pPr>
              <a:buClr>
                <a:srgbClr val="1E4E79"/>
              </a:buClr>
              <a:buSzPct val="25000"/>
            </a:pPr>
            <a:r>
              <a:rPr lang="en-US" sz="1542">
                <a:solidFill>
                  <a:srgbClr val="1E4E79"/>
                </a:solidFill>
                <a:latin typeface="MS Gothic" charset="-128"/>
                <a:ea typeface="MS Gothic" charset="-128"/>
                <a:cs typeface="MS Gothic" charset="-128"/>
                <a:sym typeface="Arial"/>
              </a:rPr>
              <a:t>今回は「</a:t>
            </a:r>
            <a:r>
              <a:rPr lang="en-US" sz="1542">
                <a:solidFill>
                  <a:srgbClr val="1E4E79"/>
                </a:solidFill>
                <a:latin typeface="MS Gothic" charset="-128"/>
                <a:ea typeface="MS Gothic" charset="-128"/>
                <a:cs typeface="MS Gothic" charset="-128"/>
              </a:rPr>
              <a:t>Say</a:t>
            </a:r>
            <a:r>
              <a:rPr lang="en-US" sz="1542">
                <a:solidFill>
                  <a:srgbClr val="1E4E79"/>
                </a:solidFill>
                <a:latin typeface="MS Gothic" charset="-128"/>
                <a:ea typeface="MS Gothic" charset="-128"/>
                <a:cs typeface="MS Gothic" charset="-128"/>
                <a:sym typeface="Arial"/>
              </a:rPr>
              <a:t>」ボックスを配置して手をあげるモーションと同時に「手をあげます」といわせてみます。</a:t>
            </a:r>
          </a:p>
          <a:p>
            <a:pPr>
              <a:buClr>
                <a:srgbClr val="000000"/>
              </a:buClr>
            </a:pPr>
            <a:endParaRPr sz="1542">
              <a:solidFill>
                <a:srgbClr val="1E4E79"/>
              </a:solidFill>
              <a:latin typeface="MS Gothic" charset="-128"/>
              <a:ea typeface="MS Gothic" charset="-128"/>
              <a:cs typeface="MS Gothic" charset="-128"/>
              <a:sym typeface="Arial"/>
            </a:endParaRPr>
          </a:p>
          <a:p>
            <a:pPr>
              <a:buClr>
                <a:srgbClr val="1E4E79"/>
              </a:buClr>
              <a:buSzPct val="25000"/>
            </a:pPr>
            <a:r>
              <a:rPr lang="en-US" sz="1542">
                <a:solidFill>
                  <a:srgbClr val="1E4E79"/>
                </a:solidFill>
                <a:latin typeface="MS Gothic" charset="-128"/>
                <a:ea typeface="MS Gothic" charset="-128"/>
                <a:cs typeface="MS Gothic" charset="-128"/>
                <a:sym typeface="Arial"/>
              </a:rPr>
              <a:t>このまま再生マークで実行すると「手をあげます」と言いながら</a:t>
            </a:r>
            <a:r>
              <a:rPr lang="en-US" sz="1542">
                <a:solidFill>
                  <a:srgbClr val="1E4E79"/>
                </a:solidFill>
                <a:latin typeface="MS Gothic" charset="-128"/>
                <a:ea typeface="MS Gothic" charset="-128"/>
                <a:cs typeface="MS Gothic" charset="-128"/>
              </a:rPr>
              <a:t>、</a:t>
            </a:r>
            <a:r>
              <a:rPr lang="en-US" sz="1542">
                <a:solidFill>
                  <a:srgbClr val="1E4E79"/>
                </a:solidFill>
                <a:latin typeface="MS Gothic" charset="-128"/>
                <a:ea typeface="MS Gothic" charset="-128"/>
                <a:cs typeface="MS Gothic" charset="-128"/>
                <a:sym typeface="Arial"/>
              </a:rPr>
              <a:t>手をあげる動作をするはずです。</a:t>
            </a:r>
          </a:p>
        </p:txBody>
      </p:sp>
      <p:pic>
        <p:nvPicPr>
          <p:cNvPr id="282" name="Shape 282"/>
          <p:cNvPicPr preferRelativeResize="0"/>
          <p:nvPr/>
        </p:nvPicPr>
        <p:blipFill rotWithShape="1">
          <a:blip r:embed="rId5">
            <a:alphaModFix/>
          </a:blip>
          <a:srcRect/>
          <a:stretch/>
        </p:blipFill>
        <p:spPr>
          <a:xfrm>
            <a:off x="1701797" y="2759779"/>
            <a:ext cx="5737834" cy="3225847"/>
          </a:xfrm>
          <a:prstGeom prst="rect">
            <a:avLst/>
          </a:prstGeom>
          <a:noFill/>
          <a:ln>
            <a:noFill/>
          </a:ln>
        </p:spPr>
      </p:pic>
    </p:spTree>
    <p:extLst>
      <p:ext uri="{BB962C8B-B14F-4D97-AF65-F5344CB8AC3E}">
        <p14:creationId xmlns:p14="http://schemas.microsoft.com/office/powerpoint/2010/main" val="2090650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1570941" y="1501519"/>
            <a:ext cx="9050228" cy="4926541"/>
          </a:xfrm>
          <a:prstGeom prst="rect">
            <a:avLst/>
          </a:prstGeom>
        </p:spPr>
        <p:txBody>
          <a:bodyPr vert="horz" lIns="58649" tIns="58649" rIns="58649" bIns="58649" rtlCol="0" anchor="t" anchorCtr="0">
            <a:noAutofit/>
          </a:bodyPr>
          <a:lstStyle/>
          <a:p>
            <a:pPr marL="0" indent="0">
              <a:lnSpc>
                <a:spcPct val="100000"/>
              </a:lnSpc>
              <a:spcBef>
                <a:spcPts val="0"/>
              </a:spcBef>
              <a:buNone/>
            </a:pPr>
            <a:r>
              <a:rPr lang="en-US" dirty="0"/>
              <a:t>動作レイヤーは増やすことも挿入することもできます。</a:t>
            </a:r>
          </a:p>
          <a:p>
            <a:pPr marL="0" indent="0">
              <a:lnSpc>
                <a:spcPct val="100000"/>
              </a:lnSpc>
              <a:spcBef>
                <a:spcPts val="0"/>
              </a:spcBef>
              <a:buNone/>
            </a:pPr>
            <a:r>
              <a:rPr lang="en-US" dirty="0"/>
              <a:t>キーフレー</a:t>
            </a:r>
            <a:r>
              <a:rPr lang="en-US" dirty="0" smtClean="0"/>
              <a:t>ムの挿入したい部分に矢印を持っていき</a:t>
            </a:r>
          </a:p>
          <a:p>
            <a:pPr marL="0" indent="0">
              <a:lnSpc>
                <a:spcPct val="100000"/>
              </a:lnSpc>
              <a:spcBef>
                <a:spcPts val="0"/>
              </a:spcBef>
              <a:buNone/>
            </a:pPr>
            <a:r>
              <a:rPr lang="en-US" dirty="0" smtClean="0"/>
              <a:t>右クリックし</a:t>
            </a:r>
            <a:r>
              <a:rPr lang="en-US" dirty="0"/>
              <a:t>「キーフレームの挿入」を選びます。</a:t>
            </a:r>
          </a:p>
          <a:p>
            <a:pPr marL="0" indent="0">
              <a:lnSpc>
                <a:spcPct val="100000"/>
              </a:lnSpc>
              <a:spcBef>
                <a:spcPts val="0"/>
              </a:spcBef>
              <a:buNone/>
            </a:pPr>
            <a:r>
              <a:rPr lang="en-US" dirty="0"/>
              <a:t>そうすることで同一レイヤー上に時間単位で動くボックスを配置できます。</a:t>
            </a:r>
          </a:p>
          <a:p>
            <a:pPr marL="0" indent="0">
              <a:lnSpc>
                <a:spcPct val="100000"/>
              </a:lnSpc>
              <a:spcBef>
                <a:spcPts val="0"/>
              </a:spcBef>
              <a:buNone/>
            </a:pPr>
            <a:r>
              <a:rPr lang="en-US" dirty="0"/>
              <a:t>やり方は挿入したキーフレームをクリックし</a:t>
            </a:r>
          </a:p>
          <a:p>
            <a:pPr marL="0" indent="0">
              <a:lnSpc>
                <a:spcPct val="100000"/>
              </a:lnSpc>
              <a:spcBef>
                <a:spcPts val="0"/>
              </a:spcBef>
              <a:buNone/>
            </a:pPr>
            <a:r>
              <a:rPr lang="en-US" dirty="0"/>
              <a:t>その時現れているフローダイアグラムにボックスをドラッグし、左側を紐でつなぐだけです。</a:t>
            </a:r>
          </a:p>
          <a:p>
            <a:pPr>
              <a:spcBef>
                <a:spcPts val="0"/>
              </a:spcBef>
              <a:buSzPct val="25000"/>
              <a:buNone/>
            </a:pPr>
            <a:endParaRPr dirty="0"/>
          </a:p>
          <a:p>
            <a:pPr marL="0" indent="0">
              <a:lnSpc>
                <a:spcPct val="100000"/>
              </a:lnSpc>
              <a:spcBef>
                <a:spcPts val="0"/>
              </a:spcBef>
              <a:buNone/>
            </a:pPr>
            <a:endParaRPr dirty="0"/>
          </a:p>
        </p:txBody>
      </p:sp>
      <p:sp>
        <p:nvSpPr>
          <p:cNvPr id="288" name="Shape 288"/>
          <p:cNvSpPr txBox="1">
            <a:spLocks noGrp="1"/>
          </p:cNvSpPr>
          <p:nvPr>
            <p:ph type="title"/>
          </p:nvPr>
        </p:nvSpPr>
        <p:spPr>
          <a:xfrm>
            <a:off x="2824399" y="1008964"/>
            <a:ext cx="6543411" cy="364959"/>
          </a:xfrm>
          <a:prstGeom prst="rect">
            <a:avLst/>
          </a:prstGeom>
        </p:spPr>
        <p:txBody>
          <a:bodyPr vert="horz" lIns="58649" tIns="58649" rIns="58649" bIns="58649" rtlCol="0" anchor="ctr" anchorCtr="0">
            <a:noAutofit/>
          </a:bodyPr>
          <a:lstStyle/>
          <a:p>
            <a:r>
              <a:rPr lang="en-US"/>
              <a:t>Timelineボックス　キーフレームの挿入</a:t>
            </a:r>
          </a:p>
        </p:txBody>
      </p:sp>
      <p:sp>
        <p:nvSpPr>
          <p:cNvPr id="289" name="Shape 289"/>
          <p:cNvSpPr txBox="1">
            <a:spLocks noGrp="1"/>
          </p:cNvSpPr>
          <p:nvPr>
            <p:ph type="subTitle" idx="2"/>
          </p:nvPr>
        </p:nvSpPr>
        <p:spPr>
          <a:xfrm>
            <a:off x="1868104" y="32248"/>
            <a:ext cx="8469721" cy="849122"/>
          </a:xfrm>
          <a:prstGeom prst="rect">
            <a:avLst/>
          </a:prstGeom>
        </p:spPr>
        <p:txBody>
          <a:bodyPr vert="horz" lIns="58649" tIns="58649" rIns="58649" bIns="58649" rtlCol="0" anchor="ctr" anchorCtr="0">
            <a:noAutofit/>
          </a:bodyPr>
          <a:lstStyle/>
          <a:p>
            <a:r>
              <a:rPr lang="en-US"/>
              <a:t>動かしてみよう</a:t>
            </a:r>
          </a:p>
        </p:txBody>
      </p:sp>
      <p:sp>
        <p:nvSpPr>
          <p:cNvPr id="290" name="Shape 290"/>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fld id="{00000000-1234-1234-1234-123412341234}" type="slidenum">
              <a:rPr lang="en-US"/>
              <a:pPr/>
              <a:t>24</a:t>
            </a:fld>
            <a:endParaRPr lang="en-US"/>
          </a:p>
        </p:txBody>
      </p:sp>
      <p:pic>
        <p:nvPicPr>
          <p:cNvPr id="291" name="Shape 291"/>
          <p:cNvPicPr preferRelativeResize="0"/>
          <p:nvPr/>
        </p:nvPicPr>
        <p:blipFill>
          <a:blip r:embed="rId3">
            <a:alphaModFix/>
          </a:blip>
          <a:stretch>
            <a:fillRect/>
          </a:stretch>
        </p:blipFill>
        <p:spPr>
          <a:xfrm>
            <a:off x="1422040" y="1055500"/>
            <a:ext cx="446010" cy="446010"/>
          </a:xfrm>
          <a:prstGeom prst="rect">
            <a:avLst/>
          </a:prstGeom>
          <a:noFill/>
          <a:ln>
            <a:noFill/>
          </a:ln>
        </p:spPr>
      </p:pic>
      <p:pic>
        <p:nvPicPr>
          <p:cNvPr id="292" name="Shape 292"/>
          <p:cNvPicPr preferRelativeResize="0"/>
          <p:nvPr/>
        </p:nvPicPr>
        <p:blipFill>
          <a:blip r:embed="rId4">
            <a:alphaModFix/>
          </a:blip>
          <a:stretch>
            <a:fillRect/>
          </a:stretch>
        </p:blipFill>
        <p:spPr>
          <a:xfrm>
            <a:off x="1995082" y="1055500"/>
            <a:ext cx="446010" cy="446010"/>
          </a:xfrm>
          <a:prstGeom prst="rect">
            <a:avLst/>
          </a:prstGeom>
          <a:noFill/>
          <a:ln>
            <a:noFill/>
          </a:ln>
        </p:spPr>
      </p:pic>
      <p:sp>
        <p:nvSpPr>
          <p:cNvPr id="293" name="Shape 293"/>
          <p:cNvSpPr txBox="1"/>
          <p:nvPr/>
        </p:nvSpPr>
        <p:spPr>
          <a:xfrm>
            <a:off x="7467365" y="3343399"/>
            <a:ext cx="2741685" cy="2862522"/>
          </a:xfrm>
          <a:prstGeom prst="rect">
            <a:avLst/>
          </a:prstGeom>
          <a:noFill/>
          <a:ln>
            <a:noFill/>
          </a:ln>
        </p:spPr>
        <p:txBody>
          <a:bodyPr lIns="78970" tIns="39462" rIns="78970" bIns="39462" anchor="t" anchorCtr="0">
            <a:noAutofit/>
          </a:bodyPr>
          <a:lstStyle/>
          <a:p>
            <a:pPr>
              <a:buClr>
                <a:srgbClr val="1E4E79"/>
              </a:buClr>
              <a:buSzPct val="25000"/>
            </a:pPr>
            <a:r>
              <a:rPr lang="en-US" sz="1542">
                <a:solidFill>
                  <a:srgbClr val="1E4E79"/>
                </a:solidFill>
                <a:latin typeface="MS Gothic" charset="-128"/>
                <a:ea typeface="MS Gothic" charset="-128"/>
                <a:cs typeface="MS Gothic" charset="-128"/>
                <a:sym typeface="Arial"/>
              </a:rPr>
              <a:t>ここではモーションが変化するたびに「Say」を起動させ</a:t>
            </a:r>
            <a:endParaRPr lang="en-US" sz="1542" dirty="0">
              <a:solidFill>
                <a:srgbClr val="1E4E79"/>
              </a:solidFill>
              <a:latin typeface="MS Gothic" charset="-128"/>
              <a:ea typeface="MS Gothic" charset="-128"/>
              <a:cs typeface="MS Gothic" charset="-128"/>
              <a:sym typeface="Arial"/>
            </a:endParaRPr>
          </a:p>
          <a:p>
            <a:pPr>
              <a:buClr>
                <a:srgbClr val="000000"/>
              </a:buClr>
            </a:pPr>
            <a:endParaRPr sz="1542" dirty="0">
              <a:solidFill>
                <a:srgbClr val="1E4E79"/>
              </a:solidFill>
              <a:latin typeface="MS Gothic" charset="-128"/>
              <a:ea typeface="MS Gothic" charset="-128"/>
              <a:cs typeface="MS Gothic" charset="-128"/>
              <a:sym typeface="Arial"/>
            </a:endParaRPr>
          </a:p>
          <a:p>
            <a:pPr>
              <a:buClr>
                <a:srgbClr val="1E4E79"/>
              </a:buClr>
              <a:buSzPct val="25000"/>
            </a:pPr>
            <a:r>
              <a:rPr lang="en-US" sz="1542" dirty="0">
                <a:solidFill>
                  <a:srgbClr val="1E4E79"/>
                </a:solidFill>
                <a:latin typeface="MS Gothic" charset="-128"/>
                <a:ea typeface="MS Gothic" charset="-128"/>
                <a:cs typeface="MS Gothic" charset="-128"/>
                <a:sym typeface="Arial"/>
              </a:rPr>
              <a:t>左手が上がると</a:t>
            </a:r>
          </a:p>
          <a:p>
            <a:pPr>
              <a:buClr>
                <a:srgbClr val="1E4E79"/>
              </a:buClr>
              <a:buSzPct val="25000"/>
            </a:pPr>
            <a:r>
              <a:rPr lang="en-US" sz="1542" dirty="0">
                <a:solidFill>
                  <a:srgbClr val="1E4E79"/>
                </a:solidFill>
                <a:latin typeface="MS Gothic" charset="-128"/>
                <a:ea typeface="MS Gothic" charset="-128"/>
                <a:cs typeface="MS Gothic" charset="-128"/>
                <a:sym typeface="Arial"/>
              </a:rPr>
              <a:t>「左手」</a:t>
            </a:r>
          </a:p>
          <a:p>
            <a:pPr>
              <a:buClr>
                <a:srgbClr val="000000"/>
              </a:buClr>
            </a:pPr>
            <a:endParaRPr sz="1542" dirty="0">
              <a:solidFill>
                <a:srgbClr val="1E4E79"/>
              </a:solidFill>
              <a:latin typeface="MS Gothic" charset="-128"/>
              <a:ea typeface="MS Gothic" charset="-128"/>
              <a:cs typeface="MS Gothic" charset="-128"/>
              <a:sym typeface="Arial"/>
            </a:endParaRPr>
          </a:p>
          <a:p>
            <a:pPr>
              <a:buClr>
                <a:srgbClr val="1E4E79"/>
              </a:buClr>
              <a:buSzPct val="25000"/>
            </a:pPr>
            <a:r>
              <a:rPr lang="en-US" sz="1542" dirty="0">
                <a:solidFill>
                  <a:srgbClr val="1E4E79"/>
                </a:solidFill>
                <a:latin typeface="MS Gothic" charset="-128"/>
                <a:ea typeface="MS Gothic" charset="-128"/>
                <a:cs typeface="MS Gothic" charset="-128"/>
                <a:sym typeface="Arial"/>
              </a:rPr>
              <a:t>右手が上がると</a:t>
            </a:r>
          </a:p>
          <a:p>
            <a:pPr>
              <a:buClr>
                <a:srgbClr val="1E4E79"/>
              </a:buClr>
              <a:buSzPct val="25000"/>
            </a:pPr>
            <a:r>
              <a:rPr lang="en-US" sz="1542" dirty="0">
                <a:solidFill>
                  <a:srgbClr val="1E4E79"/>
                </a:solidFill>
                <a:latin typeface="MS Gothic" charset="-128"/>
                <a:ea typeface="MS Gothic" charset="-128"/>
                <a:cs typeface="MS Gothic" charset="-128"/>
                <a:sym typeface="Arial"/>
              </a:rPr>
              <a:t>「右手」</a:t>
            </a:r>
          </a:p>
          <a:p>
            <a:pPr>
              <a:buClr>
                <a:srgbClr val="000000"/>
              </a:buClr>
            </a:pPr>
            <a:endParaRPr sz="1542" dirty="0">
              <a:solidFill>
                <a:srgbClr val="1E4E79"/>
              </a:solidFill>
              <a:latin typeface="MS Gothic" charset="-128"/>
              <a:ea typeface="MS Gothic" charset="-128"/>
              <a:cs typeface="MS Gothic" charset="-128"/>
              <a:sym typeface="Arial"/>
            </a:endParaRPr>
          </a:p>
          <a:p>
            <a:pPr>
              <a:buClr>
                <a:srgbClr val="1E4E79"/>
              </a:buClr>
              <a:buSzPct val="25000"/>
            </a:pPr>
            <a:r>
              <a:rPr lang="en-US" sz="1542" dirty="0">
                <a:solidFill>
                  <a:srgbClr val="1E4E79"/>
                </a:solidFill>
                <a:latin typeface="MS Gothic" charset="-128"/>
                <a:ea typeface="MS Gothic" charset="-128"/>
                <a:cs typeface="MS Gothic" charset="-128"/>
                <a:sym typeface="Arial"/>
              </a:rPr>
              <a:t>としました。</a:t>
            </a:r>
          </a:p>
        </p:txBody>
      </p:sp>
      <p:pic>
        <p:nvPicPr>
          <p:cNvPr id="294" name="Shape 294"/>
          <p:cNvPicPr preferRelativeResize="0"/>
          <p:nvPr/>
        </p:nvPicPr>
        <p:blipFill rotWithShape="1">
          <a:blip r:embed="rId5">
            <a:alphaModFix/>
          </a:blip>
          <a:srcRect/>
          <a:stretch/>
        </p:blipFill>
        <p:spPr>
          <a:xfrm>
            <a:off x="2180197" y="3352688"/>
            <a:ext cx="5228633" cy="2939541"/>
          </a:xfrm>
          <a:prstGeom prst="rect">
            <a:avLst/>
          </a:prstGeom>
          <a:noFill/>
          <a:ln>
            <a:noFill/>
          </a:ln>
        </p:spPr>
      </p:pic>
    </p:spTree>
    <p:extLst>
      <p:ext uri="{BB962C8B-B14F-4D97-AF65-F5344CB8AC3E}">
        <p14:creationId xmlns:p14="http://schemas.microsoft.com/office/powerpoint/2010/main" val="60695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1570941" y="1501519"/>
            <a:ext cx="9050228" cy="4926541"/>
          </a:xfrm>
          <a:prstGeom prst="rect">
            <a:avLst/>
          </a:prstGeom>
        </p:spPr>
        <p:txBody>
          <a:bodyPr vert="horz" lIns="58649" tIns="58649" rIns="58649" bIns="58649" rtlCol="0" anchor="t" anchorCtr="0">
            <a:noAutofit/>
          </a:bodyPr>
          <a:lstStyle/>
          <a:p>
            <a:pPr marL="0" indent="0">
              <a:spcBef>
                <a:spcPts val="0"/>
              </a:spcBef>
              <a:buSzPct val="25000"/>
              <a:buNone/>
            </a:pPr>
            <a:r>
              <a:rPr lang="en-US" dirty="0" err="1"/>
              <a:t>NAOの動作を実際に触れながら指示することもできます</a:t>
            </a:r>
            <a:r>
              <a:rPr lang="en-US" dirty="0"/>
              <a:t>。</a:t>
            </a:r>
          </a:p>
          <a:p>
            <a:pPr marL="0" indent="0">
              <a:spcBef>
                <a:spcPts val="0"/>
              </a:spcBef>
              <a:buNone/>
            </a:pPr>
            <a:r>
              <a:rPr lang="en-US" dirty="0" err="1"/>
              <a:t>まず、Timelineを用意した状態でオートノマスライフ①を切り</a:t>
            </a:r>
            <a:r>
              <a:rPr lang="en-US" dirty="0"/>
              <a:t>、</a:t>
            </a:r>
          </a:p>
          <a:p>
            <a:pPr marL="0" indent="0">
              <a:spcBef>
                <a:spcPts val="0"/>
              </a:spcBef>
              <a:buSzPct val="25000"/>
              <a:buNone/>
            </a:pPr>
            <a:r>
              <a:rPr lang="en-US" dirty="0"/>
              <a:t>アニメーションボタン②をクリックします。</a:t>
            </a:r>
          </a:p>
          <a:p>
            <a:pPr marL="0" indent="0">
              <a:spcBef>
                <a:spcPts val="0"/>
              </a:spcBef>
              <a:buNone/>
            </a:pPr>
            <a:r>
              <a:rPr lang="en-US" dirty="0" err="1"/>
              <a:t>NAOの目がオレンジ色になったら手の甲を触り動かします</a:t>
            </a:r>
            <a:r>
              <a:rPr lang="en-US" dirty="0"/>
              <a:t>。</a:t>
            </a:r>
          </a:p>
          <a:p>
            <a:pPr marL="0" indent="0">
              <a:spcBef>
                <a:spcPts val="0"/>
              </a:spcBef>
              <a:buSzPct val="25000"/>
              <a:buNone/>
            </a:pPr>
            <a:r>
              <a:rPr lang="en-US" dirty="0"/>
              <a:t>動かしている間は目は緑色です。</a:t>
            </a:r>
          </a:p>
          <a:p>
            <a:pPr marL="0" indent="0">
              <a:spcBef>
                <a:spcPts val="0"/>
              </a:spcBef>
              <a:buSzPct val="25000"/>
              <a:buNone/>
            </a:pPr>
            <a:endParaRPr dirty="0"/>
          </a:p>
          <a:p>
            <a:pPr marL="0" indent="0">
              <a:spcBef>
                <a:spcPts val="0"/>
              </a:spcBef>
              <a:buSzPct val="25000"/>
              <a:buNone/>
            </a:pPr>
            <a:r>
              <a:rPr lang="en-US" dirty="0"/>
              <a:t>好きな位置まで動かしたら手を離し、目がオレンジ色になったら頭を約3秒間触ります。</a:t>
            </a:r>
          </a:p>
          <a:p>
            <a:pPr marL="0" indent="0">
              <a:spcBef>
                <a:spcPts val="0"/>
              </a:spcBef>
              <a:buSzPct val="25000"/>
              <a:buNone/>
            </a:pPr>
            <a:r>
              <a:rPr lang="en-US" dirty="0" err="1"/>
              <a:t>目が白くなったらタイムライン上に保存させ、一度NAOを直立状態に戻してから（restボタン</a:t>
            </a:r>
            <a:r>
              <a:rPr lang="en-US" dirty="0"/>
              <a:t>③→wake </a:t>
            </a:r>
            <a:r>
              <a:rPr lang="en-US" dirty="0" err="1"/>
              <a:t>upボタン</a:t>
            </a:r>
            <a:r>
              <a:rPr lang="en-US" dirty="0"/>
              <a:t>④）実行させます。 </a:t>
            </a:r>
          </a:p>
          <a:p>
            <a:pPr marL="0" indent="0">
              <a:lnSpc>
                <a:spcPct val="100000"/>
              </a:lnSpc>
              <a:spcBef>
                <a:spcPts val="0"/>
              </a:spcBef>
              <a:buNone/>
            </a:pPr>
            <a:endParaRPr dirty="0"/>
          </a:p>
        </p:txBody>
      </p:sp>
      <p:sp>
        <p:nvSpPr>
          <p:cNvPr id="300" name="Shape 300"/>
          <p:cNvSpPr txBox="1">
            <a:spLocks noGrp="1"/>
          </p:cNvSpPr>
          <p:nvPr>
            <p:ph type="title"/>
          </p:nvPr>
        </p:nvSpPr>
        <p:spPr>
          <a:xfrm>
            <a:off x="2824399" y="1008964"/>
            <a:ext cx="6543411" cy="364959"/>
          </a:xfrm>
          <a:prstGeom prst="rect">
            <a:avLst/>
          </a:prstGeom>
        </p:spPr>
        <p:txBody>
          <a:bodyPr vert="horz" lIns="58649" tIns="58649" rIns="58649" bIns="58649" rtlCol="0" anchor="ctr" anchorCtr="0">
            <a:noAutofit/>
          </a:bodyPr>
          <a:lstStyle/>
          <a:p>
            <a:r>
              <a:rPr lang="en-US"/>
              <a:t>Timelineボックス　アニメーションモード</a:t>
            </a:r>
          </a:p>
        </p:txBody>
      </p:sp>
      <p:sp>
        <p:nvSpPr>
          <p:cNvPr id="301" name="Shape 301"/>
          <p:cNvSpPr txBox="1">
            <a:spLocks noGrp="1"/>
          </p:cNvSpPr>
          <p:nvPr>
            <p:ph type="subTitle" idx="2"/>
          </p:nvPr>
        </p:nvSpPr>
        <p:spPr>
          <a:xfrm>
            <a:off x="1868104" y="32248"/>
            <a:ext cx="8469721" cy="849122"/>
          </a:xfrm>
          <a:prstGeom prst="rect">
            <a:avLst/>
          </a:prstGeom>
        </p:spPr>
        <p:txBody>
          <a:bodyPr vert="horz" lIns="58649" tIns="58649" rIns="58649" bIns="58649" rtlCol="0" anchor="ctr" anchorCtr="0">
            <a:noAutofit/>
          </a:bodyPr>
          <a:lstStyle/>
          <a:p>
            <a:r>
              <a:rPr lang="en-US"/>
              <a:t>動かしてみよう</a:t>
            </a:r>
          </a:p>
        </p:txBody>
      </p:sp>
      <p:sp>
        <p:nvSpPr>
          <p:cNvPr id="302" name="Shape 302"/>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fld id="{00000000-1234-1234-1234-123412341234}" type="slidenum">
              <a:rPr lang="en-US"/>
              <a:pPr/>
              <a:t>25</a:t>
            </a:fld>
            <a:endParaRPr lang="en-US"/>
          </a:p>
        </p:txBody>
      </p:sp>
      <p:pic>
        <p:nvPicPr>
          <p:cNvPr id="303" name="Shape 303"/>
          <p:cNvPicPr preferRelativeResize="0"/>
          <p:nvPr/>
        </p:nvPicPr>
        <p:blipFill>
          <a:blip r:embed="rId3">
            <a:alphaModFix/>
          </a:blip>
          <a:stretch>
            <a:fillRect/>
          </a:stretch>
        </p:blipFill>
        <p:spPr>
          <a:xfrm>
            <a:off x="1422040" y="1055500"/>
            <a:ext cx="446010" cy="446010"/>
          </a:xfrm>
          <a:prstGeom prst="rect">
            <a:avLst/>
          </a:prstGeom>
          <a:noFill/>
          <a:ln>
            <a:noFill/>
          </a:ln>
        </p:spPr>
      </p:pic>
      <p:pic>
        <p:nvPicPr>
          <p:cNvPr id="304" name="Shape 304"/>
          <p:cNvPicPr preferRelativeResize="0"/>
          <p:nvPr/>
        </p:nvPicPr>
        <p:blipFill rotWithShape="1">
          <a:blip r:embed="rId4">
            <a:alphaModFix/>
          </a:blip>
          <a:srcRect b="68180"/>
          <a:stretch/>
        </p:blipFill>
        <p:spPr>
          <a:xfrm>
            <a:off x="1757372" y="4121345"/>
            <a:ext cx="8713572" cy="1558629"/>
          </a:xfrm>
          <a:prstGeom prst="rect">
            <a:avLst/>
          </a:prstGeom>
          <a:noFill/>
          <a:ln>
            <a:noFill/>
          </a:ln>
        </p:spPr>
      </p:pic>
      <p:sp>
        <p:nvSpPr>
          <p:cNvPr id="305" name="Shape 305"/>
          <p:cNvSpPr/>
          <p:nvPr/>
        </p:nvSpPr>
        <p:spPr>
          <a:xfrm>
            <a:off x="8773239" y="3924210"/>
            <a:ext cx="260995" cy="265350"/>
          </a:xfrm>
          <a:prstGeom prst="wedgeRoundRectCallout">
            <a:avLst>
              <a:gd name="adj1" fmla="val 54900"/>
              <a:gd name="adj2" fmla="val 89803"/>
              <a:gd name="adj3" fmla="val 0"/>
            </a:avLst>
          </a:prstGeom>
          <a:solidFill>
            <a:srgbClr val="FFFFFF"/>
          </a:solidFill>
          <a:ln w="28575" cap="flat" cmpd="sng">
            <a:solidFill>
              <a:srgbClr val="000000"/>
            </a:solidFill>
            <a:prstDash val="solid"/>
            <a:round/>
            <a:headEnd type="none" w="med" len="med"/>
            <a:tailEnd type="none" w="med" len="med"/>
          </a:ln>
        </p:spPr>
        <p:txBody>
          <a:bodyPr lIns="23088" tIns="23088" rIns="23088" bIns="23088" anchor="ctr" anchorCtr="0">
            <a:noAutofit/>
          </a:bodyPr>
          <a:lstStyle/>
          <a:p>
            <a:pPr>
              <a:buClr>
                <a:srgbClr val="000000"/>
              </a:buClr>
              <a:buSzPct val="25000"/>
            </a:pPr>
            <a:r>
              <a:rPr lang="en-US" sz="1542">
                <a:solidFill>
                  <a:srgbClr val="000000"/>
                </a:solidFill>
                <a:latin typeface="Arial"/>
                <a:ea typeface="Arial"/>
                <a:cs typeface="Arial"/>
                <a:sym typeface="Arial"/>
              </a:rPr>
              <a:t>②</a:t>
            </a:r>
          </a:p>
        </p:txBody>
      </p:sp>
      <p:sp>
        <p:nvSpPr>
          <p:cNvPr id="306" name="Shape 306"/>
          <p:cNvSpPr/>
          <p:nvPr/>
        </p:nvSpPr>
        <p:spPr>
          <a:xfrm>
            <a:off x="9682823" y="3914703"/>
            <a:ext cx="260995" cy="265350"/>
          </a:xfrm>
          <a:prstGeom prst="wedgeRoundRectCallout">
            <a:avLst>
              <a:gd name="adj1" fmla="val -33898"/>
              <a:gd name="adj2" fmla="val 78925"/>
              <a:gd name="adj3" fmla="val 0"/>
            </a:avLst>
          </a:prstGeom>
          <a:solidFill>
            <a:srgbClr val="FFFFFF"/>
          </a:solidFill>
          <a:ln w="28575" cap="flat" cmpd="sng">
            <a:solidFill>
              <a:srgbClr val="000000"/>
            </a:solidFill>
            <a:prstDash val="solid"/>
            <a:round/>
            <a:headEnd type="none" w="med" len="med"/>
            <a:tailEnd type="none" w="med" len="med"/>
          </a:ln>
        </p:spPr>
        <p:txBody>
          <a:bodyPr lIns="23088" tIns="23088" rIns="23088" bIns="23088" anchor="ctr" anchorCtr="0">
            <a:noAutofit/>
          </a:bodyPr>
          <a:lstStyle/>
          <a:p>
            <a:pPr>
              <a:buClr>
                <a:srgbClr val="000000"/>
              </a:buClr>
              <a:buSzPct val="25000"/>
            </a:pPr>
            <a:r>
              <a:rPr lang="en-US" sz="1542">
                <a:solidFill>
                  <a:srgbClr val="000000"/>
                </a:solidFill>
                <a:latin typeface="Arial"/>
                <a:ea typeface="Arial"/>
                <a:cs typeface="Arial"/>
                <a:sym typeface="Arial"/>
              </a:rPr>
              <a:t>③ </a:t>
            </a:r>
          </a:p>
        </p:txBody>
      </p:sp>
      <p:sp>
        <p:nvSpPr>
          <p:cNvPr id="307" name="Shape 307"/>
          <p:cNvSpPr/>
          <p:nvPr/>
        </p:nvSpPr>
        <p:spPr>
          <a:xfrm>
            <a:off x="9228031" y="3914703"/>
            <a:ext cx="260995" cy="265350"/>
          </a:xfrm>
          <a:prstGeom prst="wedgeRoundRectCallout">
            <a:avLst>
              <a:gd name="adj1" fmla="val -1756"/>
              <a:gd name="adj2" fmla="val 83745"/>
              <a:gd name="adj3" fmla="val 0"/>
            </a:avLst>
          </a:prstGeom>
          <a:solidFill>
            <a:srgbClr val="FFFFFF"/>
          </a:solidFill>
          <a:ln w="28575" cap="flat" cmpd="sng">
            <a:solidFill>
              <a:srgbClr val="000000"/>
            </a:solidFill>
            <a:prstDash val="solid"/>
            <a:round/>
            <a:headEnd type="none" w="med" len="med"/>
            <a:tailEnd type="none" w="med" len="med"/>
          </a:ln>
        </p:spPr>
        <p:txBody>
          <a:bodyPr lIns="23088" tIns="23088" rIns="23088" bIns="23088" anchor="ctr" anchorCtr="0">
            <a:noAutofit/>
          </a:bodyPr>
          <a:lstStyle/>
          <a:p>
            <a:pPr>
              <a:buClr>
                <a:srgbClr val="000000"/>
              </a:buClr>
              <a:buSzPct val="25000"/>
            </a:pPr>
            <a:r>
              <a:rPr lang="en-US" sz="1542">
                <a:solidFill>
                  <a:srgbClr val="000000"/>
                </a:solidFill>
                <a:latin typeface="Arial"/>
                <a:ea typeface="Arial"/>
                <a:cs typeface="Arial"/>
                <a:sym typeface="Arial"/>
              </a:rPr>
              <a:t>①</a:t>
            </a:r>
          </a:p>
        </p:txBody>
      </p:sp>
      <p:sp>
        <p:nvSpPr>
          <p:cNvPr id="308" name="Shape 308"/>
          <p:cNvSpPr/>
          <p:nvPr/>
        </p:nvSpPr>
        <p:spPr>
          <a:xfrm>
            <a:off x="10082922" y="3924210"/>
            <a:ext cx="260995" cy="265350"/>
          </a:xfrm>
          <a:prstGeom prst="wedgeRoundRectCallout">
            <a:avLst>
              <a:gd name="adj1" fmla="val -45100"/>
              <a:gd name="adj2" fmla="val 80161"/>
              <a:gd name="adj3" fmla="val 0"/>
            </a:avLst>
          </a:prstGeom>
          <a:solidFill>
            <a:srgbClr val="FFFFFF"/>
          </a:solidFill>
          <a:ln w="28575" cap="flat" cmpd="sng">
            <a:solidFill>
              <a:srgbClr val="000000"/>
            </a:solidFill>
            <a:prstDash val="solid"/>
            <a:round/>
            <a:headEnd type="none" w="med" len="med"/>
            <a:tailEnd type="none" w="med" len="med"/>
          </a:ln>
        </p:spPr>
        <p:txBody>
          <a:bodyPr lIns="23088" tIns="23088" rIns="23088" bIns="23088" anchor="ctr" anchorCtr="0">
            <a:noAutofit/>
          </a:bodyPr>
          <a:lstStyle/>
          <a:p>
            <a:pPr>
              <a:buClr>
                <a:srgbClr val="000000"/>
              </a:buClr>
              <a:buSzPct val="25000"/>
            </a:pPr>
            <a:r>
              <a:rPr lang="en-US" sz="1542">
                <a:solidFill>
                  <a:srgbClr val="000000"/>
                </a:solidFill>
                <a:latin typeface="Arial"/>
                <a:ea typeface="Arial"/>
                <a:cs typeface="Arial"/>
                <a:sym typeface="Arial"/>
              </a:rPr>
              <a:t>④</a:t>
            </a:r>
          </a:p>
        </p:txBody>
      </p:sp>
      <p:sp>
        <p:nvSpPr>
          <p:cNvPr id="309" name="Shape 309"/>
          <p:cNvSpPr txBox="1"/>
          <p:nvPr/>
        </p:nvSpPr>
        <p:spPr>
          <a:xfrm>
            <a:off x="9267581" y="4425748"/>
            <a:ext cx="287940" cy="329034"/>
          </a:xfrm>
          <a:prstGeom prst="rect">
            <a:avLst/>
          </a:prstGeom>
          <a:noFill/>
          <a:ln w="76200" cap="flat" cmpd="sng">
            <a:solidFill>
              <a:srgbClr val="FF0000"/>
            </a:solidFill>
            <a:prstDash val="solid"/>
            <a:round/>
            <a:headEnd type="none" w="med" len="med"/>
            <a:tailEnd type="none" w="med" len="med"/>
          </a:ln>
        </p:spPr>
        <p:txBody>
          <a:bodyPr lIns="23088" tIns="23088" rIns="23088" bIns="23088" anchor="t" anchorCtr="0">
            <a:noAutofit/>
          </a:bodyPr>
          <a:lstStyle/>
          <a:p>
            <a:pPr>
              <a:buClr>
                <a:srgbClr val="000000"/>
              </a:buClr>
            </a:pPr>
            <a:endParaRPr sz="363">
              <a:solidFill>
                <a:srgbClr val="000000"/>
              </a:solidFill>
              <a:latin typeface="Arial"/>
              <a:ea typeface="Arial"/>
              <a:cs typeface="Arial"/>
              <a:sym typeface="Arial"/>
            </a:endParaRPr>
          </a:p>
        </p:txBody>
      </p:sp>
      <p:sp>
        <p:nvSpPr>
          <p:cNvPr id="310" name="Shape 310"/>
          <p:cNvSpPr txBox="1"/>
          <p:nvPr/>
        </p:nvSpPr>
        <p:spPr>
          <a:xfrm>
            <a:off x="8916241" y="4425748"/>
            <a:ext cx="287940" cy="329034"/>
          </a:xfrm>
          <a:prstGeom prst="rect">
            <a:avLst/>
          </a:prstGeom>
          <a:noFill/>
          <a:ln w="76200" cap="flat" cmpd="sng">
            <a:solidFill>
              <a:srgbClr val="FF0000"/>
            </a:solidFill>
            <a:prstDash val="solid"/>
            <a:round/>
            <a:headEnd type="none" w="med" len="med"/>
            <a:tailEnd type="none" w="med" len="med"/>
          </a:ln>
        </p:spPr>
        <p:txBody>
          <a:bodyPr lIns="23088" tIns="23088" rIns="23088" bIns="23088" anchor="t" anchorCtr="0">
            <a:noAutofit/>
          </a:bodyPr>
          <a:lstStyle/>
          <a:p>
            <a:pPr>
              <a:buClr>
                <a:srgbClr val="000000"/>
              </a:buClr>
            </a:pPr>
            <a:endParaRPr sz="363">
              <a:solidFill>
                <a:srgbClr val="000000"/>
              </a:solidFill>
              <a:latin typeface="Arial"/>
              <a:ea typeface="Arial"/>
              <a:cs typeface="Arial"/>
              <a:sym typeface="Arial"/>
            </a:endParaRPr>
          </a:p>
        </p:txBody>
      </p:sp>
      <p:sp>
        <p:nvSpPr>
          <p:cNvPr id="311" name="Shape 311"/>
          <p:cNvSpPr txBox="1"/>
          <p:nvPr/>
        </p:nvSpPr>
        <p:spPr>
          <a:xfrm>
            <a:off x="3214025" y="4845074"/>
            <a:ext cx="7257001" cy="396528"/>
          </a:xfrm>
          <a:prstGeom prst="rect">
            <a:avLst/>
          </a:prstGeom>
          <a:noFill/>
          <a:ln w="76200" cap="flat" cmpd="sng">
            <a:solidFill>
              <a:srgbClr val="FF0000"/>
            </a:solidFill>
            <a:prstDash val="solid"/>
            <a:round/>
            <a:headEnd type="none" w="med" len="med"/>
            <a:tailEnd type="none" w="med" len="med"/>
          </a:ln>
        </p:spPr>
        <p:txBody>
          <a:bodyPr lIns="23088" tIns="23088" rIns="23088" bIns="23088" anchor="t" anchorCtr="0">
            <a:noAutofit/>
          </a:bodyPr>
          <a:lstStyle/>
          <a:p>
            <a:pPr>
              <a:buClr>
                <a:srgbClr val="000000"/>
              </a:buClr>
            </a:pPr>
            <a:endParaRPr sz="363">
              <a:solidFill>
                <a:srgbClr val="000000"/>
              </a:solidFill>
              <a:latin typeface="Arial"/>
              <a:ea typeface="Arial"/>
              <a:cs typeface="Arial"/>
              <a:sym typeface="Arial"/>
            </a:endParaRPr>
          </a:p>
        </p:txBody>
      </p:sp>
      <p:sp>
        <p:nvSpPr>
          <p:cNvPr id="312" name="Shape 312"/>
          <p:cNvSpPr txBox="1"/>
          <p:nvPr/>
        </p:nvSpPr>
        <p:spPr>
          <a:xfrm>
            <a:off x="9599646" y="4425762"/>
            <a:ext cx="287940" cy="329034"/>
          </a:xfrm>
          <a:prstGeom prst="rect">
            <a:avLst/>
          </a:prstGeom>
          <a:noFill/>
          <a:ln w="76200" cap="flat" cmpd="sng">
            <a:solidFill>
              <a:srgbClr val="FF0000"/>
            </a:solidFill>
            <a:prstDash val="solid"/>
            <a:round/>
            <a:headEnd type="none" w="med" len="med"/>
            <a:tailEnd type="none" w="med" len="med"/>
          </a:ln>
        </p:spPr>
        <p:txBody>
          <a:bodyPr lIns="23088" tIns="23088" rIns="23088" bIns="23088" anchor="t" anchorCtr="0">
            <a:noAutofit/>
          </a:bodyPr>
          <a:lstStyle/>
          <a:p>
            <a:pPr>
              <a:buClr>
                <a:srgbClr val="000000"/>
              </a:buClr>
            </a:pPr>
            <a:endParaRPr sz="363">
              <a:solidFill>
                <a:srgbClr val="000000"/>
              </a:solidFill>
              <a:latin typeface="Arial"/>
              <a:ea typeface="Arial"/>
              <a:cs typeface="Arial"/>
              <a:sym typeface="Arial"/>
            </a:endParaRPr>
          </a:p>
        </p:txBody>
      </p:sp>
      <p:sp>
        <p:nvSpPr>
          <p:cNvPr id="313" name="Shape 313"/>
          <p:cNvSpPr/>
          <p:nvPr/>
        </p:nvSpPr>
        <p:spPr>
          <a:xfrm>
            <a:off x="8908236" y="4210685"/>
            <a:ext cx="111039" cy="124647"/>
          </a:xfrm>
          <a:prstGeom prst="ellipse">
            <a:avLst/>
          </a:prstGeom>
          <a:solidFill>
            <a:srgbClr val="E7E6E6"/>
          </a:solidFill>
          <a:ln w="19050" cap="flat" cmpd="sng">
            <a:solidFill>
              <a:srgbClr val="44546A"/>
            </a:solidFill>
            <a:prstDash val="solid"/>
            <a:round/>
            <a:headEnd type="none" w="med" len="med"/>
            <a:tailEnd type="none" w="med" len="med"/>
          </a:ln>
        </p:spPr>
        <p:txBody>
          <a:bodyPr lIns="23088" tIns="23088" rIns="23088" bIns="23088" anchor="ctr" anchorCtr="0">
            <a:noAutofit/>
          </a:bodyPr>
          <a:lstStyle/>
          <a:p>
            <a:pPr>
              <a:buClr>
                <a:srgbClr val="000000"/>
              </a:buClr>
            </a:pPr>
            <a:endParaRPr sz="363">
              <a:solidFill>
                <a:srgbClr val="000000"/>
              </a:solidFill>
              <a:latin typeface="Arial"/>
              <a:ea typeface="Arial"/>
              <a:cs typeface="Arial"/>
              <a:sym typeface="Arial"/>
            </a:endParaRPr>
          </a:p>
        </p:txBody>
      </p:sp>
      <p:sp>
        <p:nvSpPr>
          <p:cNvPr id="314" name="Shape 314"/>
          <p:cNvSpPr txBox="1"/>
          <p:nvPr/>
        </p:nvSpPr>
        <p:spPr>
          <a:xfrm>
            <a:off x="9923277" y="4425762"/>
            <a:ext cx="287940" cy="329034"/>
          </a:xfrm>
          <a:prstGeom prst="rect">
            <a:avLst/>
          </a:prstGeom>
          <a:noFill/>
          <a:ln w="76200" cap="flat" cmpd="sng">
            <a:solidFill>
              <a:srgbClr val="FF0000"/>
            </a:solidFill>
            <a:prstDash val="solid"/>
            <a:round/>
            <a:headEnd type="none" w="med" len="med"/>
            <a:tailEnd type="none" w="med" len="med"/>
          </a:ln>
        </p:spPr>
        <p:txBody>
          <a:bodyPr lIns="23088" tIns="23088" rIns="23088" bIns="23088" anchor="t" anchorCtr="0">
            <a:noAutofit/>
          </a:bodyPr>
          <a:lstStyle/>
          <a:p>
            <a:pPr>
              <a:buClr>
                <a:srgbClr val="000000"/>
              </a:buClr>
            </a:pPr>
            <a:endParaRPr sz="363">
              <a:solidFill>
                <a:srgbClr val="000000"/>
              </a:solidFill>
              <a:latin typeface="Arial"/>
              <a:ea typeface="Arial"/>
              <a:cs typeface="Arial"/>
              <a:sym typeface="Arial"/>
            </a:endParaRPr>
          </a:p>
        </p:txBody>
      </p:sp>
    </p:spTree>
    <p:extLst>
      <p:ext uri="{BB962C8B-B14F-4D97-AF65-F5344CB8AC3E}">
        <p14:creationId xmlns:p14="http://schemas.microsoft.com/office/powerpoint/2010/main" val="2146710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950778" y="3848683"/>
            <a:ext cx="8290643" cy="1081541"/>
          </a:xfrm>
          <a:prstGeom prst="rect">
            <a:avLst/>
          </a:prstGeom>
        </p:spPr>
        <p:txBody>
          <a:bodyPr vert="horz" lIns="58649" tIns="58649" rIns="58649" bIns="58649" rtlCol="0" anchor="ctr" anchorCtr="0">
            <a:noAutofit/>
          </a:bodyPr>
          <a:lstStyle/>
          <a:p>
            <a:r>
              <a:rPr lang="ja-JP" altLang="en-US" dirty="0" smtClean="0"/>
              <a:t>音声認識</a:t>
            </a:r>
            <a:endParaRPr lang="en-US" dirty="0"/>
          </a:p>
        </p:txBody>
      </p:sp>
      <p:sp>
        <p:nvSpPr>
          <p:cNvPr id="128" name="Shape 12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26</a:t>
            </a:fld>
            <a:endParaRPr lang="en-US"/>
          </a:p>
        </p:txBody>
      </p:sp>
      <p:pic>
        <p:nvPicPr>
          <p:cNvPr id="129" name="Shape 129"/>
          <p:cNvPicPr preferRelativeResize="0"/>
          <p:nvPr/>
        </p:nvPicPr>
        <p:blipFill>
          <a:blip r:embed="rId3">
            <a:alphaModFix/>
          </a:blip>
          <a:stretch>
            <a:fillRect/>
          </a:stretch>
        </p:blipFill>
        <p:spPr>
          <a:xfrm>
            <a:off x="7083798" y="339539"/>
            <a:ext cx="1832919" cy="2443892"/>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2674430" y="317225"/>
            <a:ext cx="3290835" cy="2488520"/>
          </a:xfrm>
          <a:prstGeom prst="rect">
            <a:avLst/>
          </a:prstGeom>
          <a:noFill/>
          <a:ln>
            <a:noFill/>
          </a:ln>
        </p:spPr>
      </p:pic>
    </p:spTree>
    <p:extLst>
      <p:ext uri="{BB962C8B-B14F-4D97-AF65-F5344CB8AC3E}">
        <p14:creationId xmlns:p14="http://schemas.microsoft.com/office/powerpoint/2010/main" val="878867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2824399" y="1008964"/>
            <a:ext cx="6543411" cy="364959"/>
          </a:xfrm>
          <a:prstGeom prst="rect">
            <a:avLst/>
          </a:prstGeom>
          <a:noFill/>
          <a:ln>
            <a:noFill/>
          </a:ln>
        </p:spPr>
        <p:txBody>
          <a:bodyPr vert="horz" lIns="23088" tIns="23088" rIns="23088" bIns="23088" rtlCol="0" anchor="ctr" anchorCtr="0">
            <a:noAutofit/>
          </a:bodyPr>
          <a:lstStyle/>
          <a:p>
            <a:pPr marL="195864" indent="-46086">
              <a:buClr>
                <a:schemeClr val="lt1"/>
              </a:buClr>
              <a:buSzPct val="25000"/>
            </a:pPr>
            <a:r>
              <a:rPr lang="en-US">
                <a:solidFill>
                  <a:schemeClr val="dk2"/>
                </a:solidFill>
              </a:rPr>
              <a:t>Speech Reco.ボックス</a:t>
            </a:r>
          </a:p>
        </p:txBody>
      </p:sp>
      <p:sp>
        <p:nvSpPr>
          <p:cNvPr id="380" name="Shape 380"/>
          <p:cNvSpPr txBox="1">
            <a:spLocks noGrp="1"/>
          </p:cNvSpPr>
          <p:nvPr>
            <p:ph type="body" idx="1"/>
          </p:nvPr>
        </p:nvSpPr>
        <p:spPr>
          <a:xfrm>
            <a:off x="1570941" y="1501519"/>
            <a:ext cx="9050228" cy="4926541"/>
          </a:xfrm>
          <a:prstGeom prst="rect">
            <a:avLst/>
          </a:prstGeom>
          <a:noFill/>
          <a:ln>
            <a:noFill/>
          </a:ln>
        </p:spPr>
        <p:txBody>
          <a:bodyPr vert="horz" lIns="23088" tIns="23088" rIns="23088" bIns="23088" rtlCol="0" anchor="t" anchorCtr="0">
            <a:noAutofit/>
          </a:bodyPr>
          <a:lstStyle/>
          <a:p>
            <a:pPr marL="0" indent="0">
              <a:lnSpc>
                <a:spcPct val="100000"/>
              </a:lnSpc>
              <a:spcBef>
                <a:spcPts val="0"/>
              </a:spcBef>
              <a:buSzPct val="25000"/>
              <a:buNone/>
            </a:pPr>
            <a:r>
              <a:rPr lang="en-US" dirty="0" err="1">
                <a:sym typeface="Arial"/>
              </a:rPr>
              <a:t>NAOと</a:t>
            </a:r>
            <a:r>
              <a:rPr lang="en-US" dirty="0" err="1"/>
              <a:t>対話</a:t>
            </a:r>
            <a:r>
              <a:rPr lang="en-US" dirty="0" err="1">
                <a:sym typeface="Arial"/>
              </a:rPr>
              <a:t>出来るようにしてみましょう</a:t>
            </a:r>
            <a:r>
              <a:rPr lang="en-US" dirty="0" smtClean="0">
                <a:sym typeface="Arial"/>
              </a:rPr>
              <a:t>。</a:t>
            </a:r>
          </a:p>
          <a:p>
            <a:pPr marL="0" indent="0">
              <a:lnSpc>
                <a:spcPct val="100000"/>
              </a:lnSpc>
              <a:spcBef>
                <a:spcPts val="0"/>
              </a:spcBef>
              <a:buSzPct val="25000"/>
              <a:buNone/>
            </a:pPr>
            <a:r>
              <a:rPr lang="en-US" dirty="0" err="1" smtClean="0"/>
              <a:t>ここでは</a:t>
            </a:r>
            <a:r>
              <a:rPr lang="en-US" dirty="0" err="1"/>
              <a:t>、NAOで音声認識を行う</a:t>
            </a:r>
            <a:r>
              <a:rPr lang="en-US" dirty="0" err="1">
                <a:solidFill>
                  <a:srgbClr val="00B0F0"/>
                </a:solidFill>
              </a:rPr>
              <a:t>Speech</a:t>
            </a:r>
            <a:r>
              <a:rPr lang="en-US" dirty="0">
                <a:solidFill>
                  <a:srgbClr val="00B0F0"/>
                </a:solidFill>
              </a:rPr>
              <a:t> </a:t>
            </a:r>
            <a:r>
              <a:rPr lang="en-US" dirty="0" err="1">
                <a:solidFill>
                  <a:srgbClr val="00B0F0"/>
                </a:solidFill>
              </a:rPr>
              <a:t>Reco.ボックス</a:t>
            </a:r>
            <a:r>
              <a:rPr lang="en-US" dirty="0" err="1"/>
              <a:t>を使用します</a:t>
            </a:r>
            <a:r>
              <a:rPr lang="en-US" dirty="0"/>
              <a:t>。</a:t>
            </a:r>
          </a:p>
          <a:p>
            <a:pPr marL="0" indent="0">
              <a:lnSpc>
                <a:spcPct val="100000"/>
              </a:lnSpc>
              <a:spcBef>
                <a:spcPts val="0"/>
              </a:spcBef>
              <a:buSzPct val="25000"/>
              <a:buNone/>
            </a:pPr>
            <a:endParaRPr dirty="0">
              <a:sym typeface="Arial"/>
            </a:endParaRPr>
          </a:p>
          <a:p>
            <a:pPr marL="0" indent="0">
              <a:lnSpc>
                <a:spcPct val="100000"/>
              </a:lnSpc>
              <a:spcBef>
                <a:spcPts val="0"/>
              </a:spcBef>
              <a:buSzPct val="25000"/>
              <a:buNone/>
            </a:pPr>
            <a:r>
              <a:rPr lang="en-US" dirty="0" err="1">
                <a:sym typeface="Arial"/>
              </a:rPr>
              <a:t>ボックスライブラリーからstandard→Audio→Voice→Speech</a:t>
            </a:r>
            <a:r>
              <a:rPr lang="en-US" dirty="0">
                <a:sym typeface="Arial"/>
              </a:rPr>
              <a:t> </a:t>
            </a:r>
            <a:r>
              <a:rPr lang="en-US" dirty="0" err="1">
                <a:sym typeface="Arial"/>
              </a:rPr>
              <a:t>Reco.を選び</a:t>
            </a:r>
            <a:r>
              <a:rPr lang="en-US" dirty="0" err="1"/>
              <a:t>、フローダイアグラムに</a:t>
            </a:r>
            <a:endParaRPr lang="en-US" dirty="0"/>
          </a:p>
          <a:p>
            <a:pPr marL="0" indent="0">
              <a:lnSpc>
                <a:spcPct val="100000"/>
              </a:lnSpc>
              <a:spcBef>
                <a:spcPts val="0"/>
              </a:spcBef>
              <a:buSzPct val="25000"/>
              <a:buNone/>
            </a:pPr>
            <a:r>
              <a:rPr lang="en-US" dirty="0" err="1">
                <a:sym typeface="Arial"/>
              </a:rPr>
              <a:t>ドラッグ&amp;ドロップします。</a:t>
            </a:r>
            <a:r>
              <a:rPr lang="en-US" dirty="0" err="1"/>
              <a:t>次に、</a:t>
            </a:r>
            <a:r>
              <a:rPr lang="en-US" dirty="0" err="1">
                <a:sym typeface="Arial"/>
              </a:rPr>
              <a:t>パラメータボタンをクリックして認識させる単語を入力し</a:t>
            </a:r>
            <a:r>
              <a:rPr lang="en-US" dirty="0" err="1"/>
              <a:t>ます</a:t>
            </a:r>
            <a:r>
              <a:rPr lang="en-US" dirty="0">
                <a:sym typeface="Arial"/>
              </a:rPr>
              <a:t>。</a:t>
            </a:r>
          </a:p>
          <a:p>
            <a:pPr marL="0" indent="0">
              <a:lnSpc>
                <a:spcPct val="100000"/>
              </a:lnSpc>
              <a:spcBef>
                <a:spcPts val="0"/>
              </a:spcBef>
              <a:buSzPct val="25000"/>
              <a:buNone/>
            </a:pPr>
            <a:endParaRPr dirty="0"/>
          </a:p>
          <a:p>
            <a:pPr marL="0" indent="0">
              <a:lnSpc>
                <a:spcPct val="100000"/>
              </a:lnSpc>
              <a:spcBef>
                <a:spcPts val="0"/>
              </a:spcBef>
              <a:buSzPct val="25000"/>
              <a:buNone/>
            </a:pPr>
            <a:r>
              <a:rPr lang="en-US" dirty="0"/>
              <a:t>複数の単語を認識させたい場合は、必ず</a:t>
            </a:r>
            <a:r>
              <a:rPr lang="en-US" dirty="0">
                <a:solidFill>
                  <a:srgbClr val="00B0F0"/>
                </a:solidFill>
              </a:rPr>
              <a:t>半角</a:t>
            </a:r>
            <a:r>
              <a:rPr lang="en-US" dirty="0"/>
              <a:t>の</a:t>
            </a:r>
            <a:r>
              <a:rPr lang="en-US" dirty="0">
                <a:sym typeface="Arial"/>
              </a:rPr>
              <a:t>；</a:t>
            </a:r>
            <a:r>
              <a:rPr lang="en-US" dirty="0"/>
              <a:t>（セミコロン）</a:t>
            </a:r>
            <a:r>
              <a:rPr lang="en-US" dirty="0">
                <a:sym typeface="Arial"/>
              </a:rPr>
              <a:t>で区切る</a:t>
            </a:r>
            <a:r>
              <a:rPr lang="en-US" dirty="0"/>
              <a:t>必要があります。</a:t>
            </a:r>
          </a:p>
          <a:p>
            <a:pPr marL="0" indent="0">
              <a:lnSpc>
                <a:spcPct val="100000"/>
              </a:lnSpc>
              <a:spcBef>
                <a:spcPts val="0"/>
              </a:spcBef>
              <a:buSzPct val="25000"/>
              <a:buNone/>
            </a:pPr>
            <a:endParaRPr dirty="0"/>
          </a:p>
          <a:p>
            <a:pPr marL="0" indent="0">
              <a:lnSpc>
                <a:spcPct val="100000"/>
              </a:lnSpc>
              <a:spcBef>
                <a:spcPts val="0"/>
              </a:spcBef>
              <a:buSzPct val="25000"/>
              <a:buNone/>
            </a:pPr>
            <a:r>
              <a:rPr lang="en-US" dirty="0">
                <a:sym typeface="Arial"/>
              </a:rPr>
              <a:t>例</a:t>
            </a:r>
            <a:r>
              <a:rPr lang="en-US" dirty="0"/>
              <a:t>）　</a:t>
            </a:r>
            <a:r>
              <a:rPr lang="en-US" dirty="0" err="1">
                <a:sym typeface="Arial"/>
              </a:rPr>
              <a:t>こんにちは</a:t>
            </a:r>
            <a:r>
              <a:rPr lang="en-US" dirty="0" err="1"/>
              <a:t>;</a:t>
            </a:r>
            <a:r>
              <a:rPr lang="en-US" dirty="0" err="1">
                <a:sym typeface="Arial"/>
              </a:rPr>
              <a:t>こんばんは;</a:t>
            </a:r>
            <a:r>
              <a:rPr lang="en-US" dirty="0" err="1"/>
              <a:t>ごきげんよう</a:t>
            </a:r>
            <a:endParaRPr lang="en-US" dirty="0"/>
          </a:p>
        </p:txBody>
      </p:sp>
      <p:sp>
        <p:nvSpPr>
          <p:cNvPr id="381" name="Shape 381"/>
          <p:cNvSpPr txBox="1">
            <a:spLocks noGrp="1"/>
          </p:cNvSpPr>
          <p:nvPr>
            <p:ph type="subTitle" idx="2"/>
          </p:nvPr>
        </p:nvSpPr>
        <p:spPr>
          <a:xfrm>
            <a:off x="1868104" y="32248"/>
            <a:ext cx="8469721" cy="849122"/>
          </a:xfrm>
          <a:prstGeom prst="rect">
            <a:avLst/>
          </a:prstGeom>
          <a:noFill/>
          <a:ln>
            <a:noFill/>
          </a:ln>
        </p:spPr>
        <p:txBody>
          <a:bodyPr vert="horz" lIns="23088" tIns="23088" rIns="23088" bIns="23088" rtlCol="0" anchor="ctr" anchorCtr="0">
            <a:noAutofit/>
          </a:bodyPr>
          <a:lstStyle/>
          <a:p>
            <a:pPr marL="0" indent="0">
              <a:buClr>
                <a:schemeClr val="lt1"/>
              </a:buClr>
              <a:buSzPct val="25000"/>
            </a:pPr>
            <a:r>
              <a:rPr lang="en-US"/>
              <a:t>NAOと対話する</a:t>
            </a:r>
          </a:p>
        </p:txBody>
      </p:sp>
      <p:pic>
        <p:nvPicPr>
          <p:cNvPr id="382" name="Shape 382"/>
          <p:cNvPicPr preferRelativeResize="0"/>
          <p:nvPr/>
        </p:nvPicPr>
        <p:blipFill rotWithShape="1">
          <a:blip r:embed="rId3">
            <a:alphaModFix/>
          </a:blip>
          <a:srcRect t="12541" b="5912"/>
          <a:stretch/>
        </p:blipFill>
        <p:spPr>
          <a:xfrm>
            <a:off x="2881830" y="3890954"/>
            <a:ext cx="5464046" cy="2505182"/>
          </a:xfrm>
          <a:prstGeom prst="rect">
            <a:avLst/>
          </a:prstGeom>
          <a:noFill/>
          <a:ln>
            <a:noFill/>
          </a:ln>
        </p:spPr>
      </p:pic>
      <p:sp>
        <p:nvSpPr>
          <p:cNvPr id="383" name="Shape 383"/>
          <p:cNvSpPr txBox="1"/>
          <p:nvPr/>
        </p:nvSpPr>
        <p:spPr>
          <a:xfrm>
            <a:off x="4731227" y="3270848"/>
            <a:ext cx="364415" cy="316788"/>
          </a:xfrm>
          <a:prstGeom prst="rect">
            <a:avLst/>
          </a:prstGeom>
          <a:noFill/>
          <a:ln>
            <a:noFill/>
          </a:ln>
        </p:spPr>
        <p:txBody>
          <a:bodyPr lIns="23088" tIns="23088" rIns="23088" bIns="23088" anchor="t" anchorCtr="0">
            <a:noAutofit/>
          </a:bodyPr>
          <a:lstStyle/>
          <a:p>
            <a:pPr>
              <a:buClr>
                <a:srgbClr val="000000"/>
              </a:buClr>
            </a:pPr>
            <a:endParaRPr sz="363">
              <a:solidFill>
                <a:srgbClr val="000000"/>
              </a:solidFill>
              <a:latin typeface="Arial"/>
              <a:ea typeface="Arial"/>
              <a:cs typeface="Arial"/>
              <a:sym typeface="Arial"/>
            </a:endParaRPr>
          </a:p>
        </p:txBody>
      </p:sp>
      <p:sp>
        <p:nvSpPr>
          <p:cNvPr id="384" name="Shape 384"/>
          <p:cNvSpPr txBox="1"/>
          <p:nvPr/>
        </p:nvSpPr>
        <p:spPr>
          <a:xfrm>
            <a:off x="3816401" y="4168717"/>
            <a:ext cx="839596" cy="657253"/>
          </a:xfrm>
          <a:prstGeom prst="rect">
            <a:avLst/>
          </a:prstGeom>
          <a:noFill/>
          <a:ln w="28575" cap="flat" cmpd="sng">
            <a:solidFill>
              <a:srgbClr val="FF0000"/>
            </a:solidFill>
            <a:prstDash val="solid"/>
            <a:round/>
            <a:headEnd type="none" w="med" len="med"/>
            <a:tailEnd type="none" w="med" len="med"/>
          </a:ln>
        </p:spPr>
        <p:txBody>
          <a:bodyPr lIns="23088" tIns="23088" rIns="23088" bIns="23088" anchor="t" anchorCtr="0">
            <a:noAutofit/>
          </a:bodyPr>
          <a:lstStyle/>
          <a:p>
            <a:pPr>
              <a:buClr>
                <a:srgbClr val="000000"/>
              </a:buClr>
            </a:pPr>
            <a:endParaRPr sz="363">
              <a:solidFill>
                <a:srgbClr val="000000"/>
              </a:solidFill>
              <a:latin typeface="Arial"/>
              <a:ea typeface="Arial"/>
              <a:cs typeface="Arial"/>
              <a:sym typeface="Arial"/>
            </a:endParaRPr>
          </a:p>
        </p:txBody>
      </p:sp>
      <p:pic>
        <p:nvPicPr>
          <p:cNvPr id="385" name="Shape 385"/>
          <p:cNvPicPr preferRelativeResize="0"/>
          <p:nvPr/>
        </p:nvPicPr>
        <p:blipFill>
          <a:blip r:embed="rId4">
            <a:alphaModFix/>
          </a:blip>
          <a:stretch>
            <a:fillRect/>
          </a:stretch>
        </p:blipFill>
        <p:spPr>
          <a:xfrm>
            <a:off x="9004935" y="4387396"/>
            <a:ext cx="1157609" cy="1043914"/>
          </a:xfrm>
          <a:prstGeom prst="rect">
            <a:avLst/>
          </a:prstGeom>
          <a:noFill/>
          <a:ln>
            <a:noFill/>
          </a:ln>
        </p:spPr>
      </p:pic>
      <p:sp>
        <p:nvSpPr>
          <p:cNvPr id="386" name="Shape 386"/>
          <p:cNvSpPr txBox="1"/>
          <p:nvPr/>
        </p:nvSpPr>
        <p:spPr>
          <a:xfrm>
            <a:off x="9167647" y="5099126"/>
            <a:ext cx="300731" cy="265079"/>
          </a:xfrm>
          <a:prstGeom prst="rect">
            <a:avLst/>
          </a:prstGeom>
          <a:noFill/>
          <a:ln w="76200" cap="flat" cmpd="sng">
            <a:solidFill>
              <a:srgbClr val="FF0000"/>
            </a:solidFill>
            <a:prstDash val="solid"/>
            <a:round/>
            <a:headEnd type="none" w="med" len="med"/>
            <a:tailEnd type="none" w="med" len="med"/>
          </a:ln>
        </p:spPr>
        <p:txBody>
          <a:bodyPr lIns="23088" tIns="23088" rIns="23088" bIns="23088" anchor="t" anchorCtr="0">
            <a:noAutofit/>
          </a:bodyPr>
          <a:lstStyle/>
          <a:p>
            <a:pPr>
              <a:buClr>
                <a:srgbClr val="000000"/>
              </a:buClr>
            </a:pPr>
            <a:endParaRPr sz="363">
              <a:solidFill>
                <a:srgbClr val="000000"/>
              </a:solidFill>
              <a:latin typeface="Arial"/>
              <a:ea typeface="Arial"/>
              <a:cs typeface="Arial"/>
              <a:sym typeface="Arial"/>
            </a:endParaRPr>
          </a:p>
        </p:txBody>
      </p:sp>
      <p:sp>
        <p:nvSpPr>
          <p:cNvPr id="387" name="Shape 387"/>
          <p:cNvSpPr txBox="1"/>
          <p:nvPr/>
        </p:nvSpPr>
        <p:spPr>
          <a:xfrm>
            <a:off x="3377361" y="4993720"/>
            <a:ext cx="1496850" cy="1292189"/>
          </a:xfrm>
          <a:prstGeom prst="rect">
            <a:avLst/>
          </a:prstGeom>
          <a:noFill/>
          <a:ln w="76200" cap="flat" cmpd="sng">
            <a:solidFill>
              <a:srgbClr val="FF0000"/>
            </a:solidFill>
            <a:prstDash val="solid"/>
            <a:round/>
            <a:headEnd type="none" w="med" len="med"/>
            <a:tailEnd type="none" w="med" len="med"/>
          </a:ln>
        </p:spPr>
        <p:txBody>
          <a:bodyPr lIns="23088" tIns="23088" rIns="23088" bIns="23088" anchor="t" anchorCtr="0">
            <a:noAutofit/>
          </a:bodyPr>
          <a:lstStyle/>
          <a:p>
            <a:pPr>
              <a:buClr>
                <a:srgbClr val="000000"/>
              </a:buClr>
            </a:pPr>
            <a:endParaRPr sz="363">
              <a:solidFill>
                <a:srgbClr val="000000"/>
              </a:solidFill>
              <a:latin typeface="Arial"/>
              <a:ea typeface="Arial"/>
              <a:cs typeface="Arial"/>
              <a:sym typeface="Arial"/>
            </a:endParaRPr>
          </a:p>
        </p:txBody>
      </p:sp>
      <p:sp>
        <p:nvSpPr>
          <p:cNvPr id="388" name="Shape 38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27</a:t>
            </a:fld>
            <a:endParaRPr lang="en-US"/>
          </a:p>
        </p:txBody>
      </p:sp>
      <p:pic>
        <p:nvPicPr>
          <p:cNvPr id="389" name="Shape 389"/>
          <p:cNvPicPr preferRelativeResize="0"/>
          <p:nvPr/>
        </p:nvPicPr>
        <p:blipFill>
          <a:blip r:embed="rId5">
            <a:alphaModFix/>
          </a:blip>
          <a:stretch>
            <a:fillRect/>
          </a:stretch>
        </p:blipFill>
        <p:spPr>
          <a:xfrm>
            <a:off x="1422040" y="1055500"/>
            <a:ext cx="446010" cy="446010"/>
          </a:xfrm>
          <a:prstGeom prst="rect">
            <a:avLst/>
          </a:prstGeom>
          <a:noFill/>
          <a:ln>
            <a:noFill/>
          </a:ln>
        </p:spPr>
      </p:pic>
      <p:pic>
        <p:nvPicPr>
          <p:cNvPr id="390" name="Shape 390"/>
          <p:cNvPicPr preferRelativeResize="0"/>
          <p:nvPr/>
        </p:nvPicPr>
        <p:blipFill>
          <a:blip r:embed="rId6">
            <a:alphaModFix/>
          </a:blip>
          <a:stretch>
            <a:fillRect/>
          </a:stretch>
        </p:blipFill>
        <p:spPr>
          <a:xfrm>
            <a:off x="1995082" y="1055500"/>
            <a:ext cx="446010" cy="446010"/>
          </a:xfrm>
          <a:prstGeom prst="rect">
            <a:avLst/>
          </a:prstGeom>
          <a:noFill/>
          <a:ln>
            <a:noFill/>
          </a:ln>
        </p:spPr>
      </p:pic>
    </p:spTree>
    <p:extLst>
      <p:ext uri="{BB962C8B-B14F-4D97-AF65-F5344CB8AC3E}">
        <p14:creationId xmlns:p14="http://schemas.microsoft.com/office/powerpoint/2010/main" val="1902969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2824399" y="1008964"/>
            <a:ext cx="6543411" cy="364959"/>
          </a:xfrm>
          <a:prstGeom prst="rect">
            <a:avLst/>
          </a:prstGeom>
          <a:noFill/>
          <a:ln>
            <a:noFill/>
          </a:ln>
        </p:spPr>
        <p:txBody>
          <a:bodyPr vert="horz" lIns="23088" tIns="23088" rIns="23088" bIns="23088" rtlCol="0" anchor="ctr" anchorCtr="0">
            <a:noAutofit/>
          </a:bodyPr>
          <a:lstStyle/>
          <a:p>
            <a:pPr marL="195864" indent="-46086">
              <a:buClr>
                <a:schemeClr val="lt1"/>
              </a:buClr>
              <a:buSzPct val="25000"/>
            </a:pPr>
            <a:r>
              <a:rPr lang="en-US">
                <a:solidFill>
                  <a:schemeClr val="dk2"/>
                </a:solidFill>
              </a:rPr>
              <a:t>Switch Caseボックス</a:t>
            </a:r>
          </a:p>
        </p:txBody>
      </p:sp>
      <p:sp>
        <p:nvSpPr>
          <p:cNvPr id="396" name="Shape 396"/>
          <p:cNvSpPr txBox="1">
            <a:spLocks noGrp="1"/>
          </p:cNvSpPr>
          <p:nvPr>
            <p:ph type="body" idx="1"/>
          </p:nvPr>
        </p:nvSpPr>
        <p:spPr>
          <a:xfrm>
            <a:off x="1570941" y="1501519"/>
            <a:ext cx="9050228" cy="4926541"/>
          </a:xfrm>
          <a:prstGeom prst="rect">
            <a:avLst/>
          </a:prstGeom>
          <a:noFill/>
          <a:ln>
            <a:noFill/>
          </a:ln>
        </p:spPr>
        <p:txBody>
          <a:bodyPr vert="horz" lIns="23088" tIns="23088" rIns="23088" bIns="23088" rtlCol="0" anchor="t" anchorCtr="0">
            <a:noAutofit/>
          </a:bodyPr>
          <a:lstStyle/>
          <a:p>
            <a:pPr marL="0" indent="0">
              <a:lnSpc>
                <a:spcPct val="115000"/>
              </a:lnSpc>
              <a:spcBef>
                <a:spcPts val="0"/>
              </a:spcBef>
              <a:buSzPct val="25000"/>
              <a:buNone/>
            </a:pPr>
            <a:r>
              <a:rPr lang="en-US" dirty="0">
                <a:sym typeface="Arial"/>
              </a:rPr>
              <a:t>次に、認識させた言葉を分岐させてしゃべらせてみましょう。</a:t>
            </a:r>
          </a:p>
          <a:p>
            <a:pPr marL="0" indent="0">
              <a:lnSpc>
                <a:spcPct val="115000"/>
              </a:lnSpc>
              <a:spcBef>
                <a:spcPts val="0"/>
              </a:spcBef>
              <a:buSzPct val="25000"/>
              <a:buNone/>
            </a:pPr>
            <a:endParaRPr dirty="0">
              <a:sym typeface="Arial"/>
            </a:endParaRPr>
          </a:p>
          <a:p>
            <a:pPr marL="0" indent="0">
              <a:lnSpc>
                <a:spcPct val="115000"/>
              </a:lnSpc>
              <a:spcBef>
                <a:spcPts val="0"/>
              </a:spcBef>
              <a:buSzPct val="25000"/>
              <a:buNone/>
            </a:pPr>
            <a:r>
              <a:rPr lang="en-US" dirty="0" err="1">
                <a:sym typeface="Arial"/>
              </a:rPr>
              <a:t>standard→Flow</a:t>
            </a:r>
            <a:r>
              <a:rPr lang="en-US" dirty="0">
                <a:sym typeface="Arial"/>
              </a:rPr>
              <a:t> Control →</a:t>
            </a:r>
            <a:r>
              <a:rPr lang="en-US" dirty="0">
                <a:solidFill>
                  <a:srgbClr val="00B0F0"/>
                </a:solidFill>
                <a:sym typeface="Arial"/>
              </a:rPr>
              <a:t>Switch </a:t>
            </a:r>
            <a:r>
              <a:rPr lang="en-US" dirty="0" err="1">
                <a:solidFill>
                  <a:srgbClr val="00B0F0"/>
                </a:solidFill>
              </a:rPr>
              <a:t>C</a:t>
            </a:r>
            <a:r>
              <a:rPr lang="en-US" dirty="0" err="1">
                <a:solidFill>
                  <a:srgbClr val="00B0F0"/>
                </a:solidFill>
                <a:sym typeface="Arial"/>
              </a:rPr>
              <a:t>ase</a:t>
            </a:r>
            <a:r>
              <a:rPr lang="en-US" dirty="0" err="1">
                <a:sym typeface="Arial"/>
              </a:rPr>
              <a:t>をドラッグ&amp;ドロップし、Speech</a:t>
            </a:r>
            <a:r>
              <a:rPr lang="en-US" dirty="0">
                <a:sym typeface="Arial"/>
              </a:rPr>
              <a:t> </a:t>
            </a:r>
            <a:r>
              <a:rPr lang="en-US" dirty="0" err="1">
                <a:sym typeface="Arial"/>
              </a:rPr>
              <a:t>Reco.の</a:t>
            </a:r>
            <a:r>
              <a:rPr lang="en-US" dirty="0" err="1">
                <a:solidFill>
                  <a:srgbClr val="00B0F0"/>
                </a:solidFill>
              </a:rPr>
              <a:t>wordRecognized</a:t>
            </a:r>
            <a:r>
              <a:rPr lang="en-US" dirty="0" err="1"/>
              <a:t>出力</a:t>
            </a:r>
            <a:r>
              <a:rPr lang="en-US" dirty="0" err="1">
                <a:sym typeface="Arial"/>
              </a:rPr>
              <a:t>と</a:t>
            </a:r>
            <a:r>
              <a:rPr lang="en-US" dirty="0" err="1"/>
              <a:t>接続し</a:t>
            </a:r>
            <a:r>
              <a:rPr lang="en-US" dirty="0" err="1">
                <a:sym typeface="Arial"/>
              </a:rPr>
              <a:t>ます。</a:t>
            </a:r>
            <a:r>
              <a:rPr lang="en-US" dirty="0" err="1"/>
              <a:t>次に、</a:t>
            </a:r>
            <a:r>
              <a:rPr lang="en-US" dirty="0" err="1">
                <a:sym typeface="Arial"/>
              </a:rPr>
              <a:t>Switch</a:t>
            </a:r>
            <a:r>
              <a:rPr lang="en-US" dirty="0">
                <a:sym typeface="Arial"/>
              </a:rPr>
              <a:t> </a:t>
            </a:r>
            <a:r>
              <a:rPr lang="en-US" dirty="0" err="1">
                <a:sym typeface="Arial"/>
              </a:rPr>
              <a:t>Case</a:t>
            </a:r>
            <a:r>
              <a:rPr lang="en-US" dirty="0" err="1"/>
              <a:t>の入力フォームに</a:t>
            </a:r>
            <a:r>
              <a:rPr lang="en-US" dirty="0" err="1">
                <a:sym typeface="Arial"/>
              </a:rPr>
              <a:t>先ほどSpeech</a:t>
            </a:r>
            <a:r>
              <a:rPr lang="en-US" dirty="0">
                <a:sym typeface="Arial"/>
              </a:rPr>
              <a:t> </a:t>
            </a:r>
            <a:r>
              <a:rPr lang="en-US" dirty="0" err="1">
                <a:sym typeface="Arial"/>
              </a:rPr>
              <a:t>Reco</a:t>
            </a:r>
            <a:r>
              <a:rPr lang="en-US" dirty="0" err="1"/>
              <a:t>.に追加した単語</a:t>
            </a:r>
            <a:r>
              <a:rPr lang="en-US" dirty="0" err="1">
                <a:sym typeface="Arial"/>
              </a:rPr>
              <a:t>を</a:t>
            </a:r>
            <a:r>
              <a:rPr lang="en-US" dirty="0" err="1">
                <a:solidFill>
                  <a:srgbClr val="00B0F0"/>
                </a:solidFill>
              </a:rPr>
              <a:t>半角</a:t>
            </a:r>
            <a:r>
              <a:rPr lang="en-US" dirty="0" err="1"/>
              <a:t>の</a:t>
            </a:r>
            <a:r>
              <a:rPr lang="en-US" dirty="0">
                <a:sym typeface="Arial"/>
              </a:rPr>
              <a:t>”</a:t>
            </a:r>
            <a:r>
              <a:rPr lang="en-US" dirty="0"/>
              <a:t> </a:t>
            </a:r>
            <a:r>
              <a:rPr lang="en-US" dirty="0">
                <a:sym typeface="Arial"/>
              </a:rPr>
              <a:t>”で囲んで入力</a:t>
            </a:r>
            <a:r>
              <a:rPr lang="en-US" dirty="0"/>
              <a:t>し</a:t>
            </a:r>
            <a:r>
              <a:rPr lang="en-US" dirty="0">
                <a:sym typeface="Arial"/>
              </a:rPr>
              <a:t>ます。</a:t>
            </a:r>
          </a:p>
          <a:p>
            <a:pPr marL="0" indent="0">
              <a:lnSpc>
                <a:spcPct val="115000"/>
              </a:lnSpc>
              <a:spcBef>
                <a:spcPts val="0"/>
              </a:spcBef>
              <a:buSzPct val="25000"/>
              <a:buNone/>
            </a:pPr>
            <a:endParaRPr dirty="0"/>
          </a:p>
          <a:p>
            <a:pPr marL="0" indent="0">
              <a:lnSpc>
                <a:spcPct val="115000"/>
              </a:lnSpc>
              <a:spcBef>
                <a:spcPts val="0"/>
              </a:spcBef>
              <a:buClr>
                <a:schemeClr val="dk1"/>
              </a:buClr>
              <a:buSzPct val="25000"/>
              <a:buNone/>
            </a:pPr>
            <a:r>
              <a:rPr lang="en-US" dirty="0" err="1"/>
              <a:t>最後に、</a:t>
            </a:r>
            <a:r>
              <a:rPr lang="en-US" dirty="0" err="1">
                <a:sym typeface="Arial"/>
              </a:rPr>
              <a:t>それぞれの言葉に応じた</a:t>
            </a:r>
            <a:r>
              <a:rPr lang="en-US" dirty="0" err="1"/>
              <a:t>対話内容の</a:t>
            </a:r>
            <a:r>
              <a:rPr lang="en-US" dirty="0" err="1">
                <a:sym typeface="Arial"/>
              </a:rPr>
              <a:t>Sayを</a:t>
            </a:r>
            <a:r>
              <a:rPr lang="en-US" dirty="0" err="1"/>
              <a:t>接続</a:t>
            </a:r>
            <a:r>
              <a:rPr lang="en-US" dirty="0" err="1">
                <a:sym typeface="Arial"/>
              </a:rPr>
              <a:t>します</a:t>
            </a:r>
            <a:r>
              <a:rPr lang="en-US" dirty="0">
                <a:sym typeface="Arial"/>
              </a:rPr>
              <a:t>。</a:t>
            </a:r>
          </a:p>
          <a:p>
            <a:pPr marL="0" indent="0">
              <a:lnSpc>
                <a:spcPct val="115000"/>
              </a:lnSpc>
              <a:spcBef>
                <a:spcPts val="0"/>
              </a:spcBef>
              <a:buClr>
                <a:schemeClr val="dk1"/>
              </a:buClr>
              <a:buSzPct val="25000"/>
              <a:buNone/>
            </a:pPr>
            <a:r>
              <a:rPr lang="en-US" dirty="0" err="1"/>
              <a:t>アプリを実行すると、NAOが</a:t>
            </a:r>
            <a:r>
              <a:rPr lang="en-US" dirty="0" err="1">
                <a:solidFill>
                  <a:srgbClr val="00B0F0"/>
                </a:solidFill>
              </a:rPr>
              <a:t>ヒアリングモード</a:t>
            </a:r>
            <a:r>
              <a:rPr lang="en-US" dirty="0" err="1"/>
              <a:t>になり、設定された内容の対話が出来るはずです</a:t>
            </a:r>
            <a:r>
              <a:rPr lang="en-US" dirty="0"/>
              <a:t>。</a:t>
            </a:r>
          </a:p>
        </p:txBody>
      </p:sp>
      <p:sp>
        <p:nvSpPr>
          <p:cNvPr id="397" name="Shape 397"/>
          <p:cNvSpPr txBox="1">
            <a:spLocks noGrp="1"/>
          </p:cNvSpPr>
          <p:nvPr>
            <p:ph type="subTitle" idx="2"/>
          </p:nvPr>
        </p:nvSpPr>
        <p:spPr>
          <a:xfrm>
            <a:off x="1868104" y="32248"/>
            <a:ext cx="8469721" cy="849122"/>
          </a:xfrm>
          <a:prstGeom prst="rect">
            <a:avLst/>
          </a:prstGeom>
          <a:noFill/>
          <a:ln>
            <a:noFill/>
          </a:ln>
        </p:spPr>
        <p:txBody>
          <a:bodyPr vert="horz" lIns="23088" tIns="23088" rIns="23088" bIns="23088" rtlCol="0" anchor="ctr" anchorCtr="0">
            <a:noAutofit/>
          </a:bodyPr>
          <a:lstStyle/>
          <a:p>
            <a:pPr marL="0" indent="0">
              <a:buClr>
                <a:schemeClr val="lt1"/>
              </a:buClr>
              <a:buSzPct val="25000"/>
            </a:pPr>
            <a:r>
              <a:rPr lang="en-US">
                <a:solidFill>
                  <a:schemeClr val="lt1"/>
                </a:solidFill>
              </a:rPr>
              <a:t>NAOと対話する</a:t>
            </a:r>
          </a:p>
        </p:txBody>
      </p:sp>
      <p:sp>
        <p:nvSpPr>
          <p:cNvPr id="398" name="Shape 39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28</a:t>
            </a:fld>
            <a:endParaRPr lang="en-US"/>
          </a:p>
        </p:txBody>
      </p:sp>
      <p:pic>
        <p:nvPicPr>
          <p:cNvPr id="399" name="Shape 399"/>
          <p:cNvPicPr preferRelativeResize="0"/>
          <p:nvPr/>
        </p:nvPicPr>
        <p:blipFill rotWithShape="1">
          <a:blip r:embed="rId3">
            <a:alphaModFix/>
          </a:blip>
          <a:srcRect b="12922"/>
          <a:stretch/>
        </p:blipFill>
        <p:spPr>
          <a:xfrm>
            <a:off x="2472082" y="3781695"/>
            <a:ext cx="7247973" cy="2631418"/>
          </a:xfrm>
          <a:prstGeom prst="rect">
            <a:avLst/>
          </a:prstGeom>
          <a:noFill/>
          <a:ln>
            <a:noFill/>
          </a:ln>
        </p:spPr>
      </p:pic>
      <p:pic>
        <p:nvPicPr>
          <p:cNvPr id="400" name="Shape 400"/>
          <p:cNvPicPr preferRelativeResize="0"/>
          <p:nvPr/>
        </p:nvPicPr>
        <p:blipFill>
          <a:blip r:embed="rId4">
            <a:alphaModFix/>
          </a:blip>
          <a:stretch>
            <a:fillRect/>
          </a:stretch>
        </p:blipFill>
        <p:spPr>
          <a:xfrm>
            <a:off x="1422040" y="1055500"/>
            <a:ext cx="446010" cy="446010"/>
          </a:xfrm>
          <a:prstGeom prst="rect">
            <a:avLst/>
          </a:prstGeom>
          <a:noFill/>
          <a:ln>
            <a:noFill/>
          </a:ln>
        </p:spPr>
      </p:pic>
      <p:pic>
        <p:nvPicPr>
          <p:cNvPr id="401" name="Shape 401"/>
          <p:cNvPicPr preferRelativeResize="0"/>
          <p:nvPr/>
        </p:nvPicPr>
        <p:blipFill>
          <a:blip r:embed="rId5">
            <a:alphaModFix/>
          </a:blip>
          <a:stretch>
            <a:fillRect/>
          </a:stretch>
        </p:blipFill>
        <p:spPr>
          <a:xfrm>
            <a:off x="1995082" y="1055500"/>
            <a:ext cx="446010" cy="446010"/>
          </a:xfrm>
          <a:prstGeom prst="rect">
            <a:avLst/>
          </a:prstGeom>
          <a:noFill/>
          <a:ln>
            <a:noFill/>
          </a:ln>
        </p:spPr>
      </p:pic>
    </p:spTree>
    <p:extLst>
      <p:ext uri="{BB962C8B-B14F-4D97-AF65-F5344CB8AC3E}">
        <p14:creationId xmlns:p14="http://schemas.microsoft.com/office/powerpoint/2010/main" val="236066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2824399" y="1008964"/>
            <a:ext cx="6543411" cy="364959"/>
          </a:xfrm>
          <a:prstGeom prst="rect">
            <a:avLst/>
          </a:prstGeom>
          <a:noFill/>
          <a:ln>
            <a:noFill/>
          </a:ln>
        </p:spPr>
        <p:txBody>
          <a:bodyPr vert="horz" lIns="23088" tIns="23088" rIns="23088" bIns="23088" rtlCol="0" anchor="ctr" anchorCtr="0">
            <a:noAutofit/>
          </a:bodyPr>
          <a:lstStyle/>
          <a:p>
            <a:pPr marL="195864" indent="-46086">
              <a:buClr>
                <a:schemeClr val="lt1"/>
              </a:buClr>
              <a:buSzPct val="25000"/>
            </a:pPr>
            <a:r>
              <a:rPr lang="en-US" sz="2087">
                <a:solidFill>
                  <a:schemeClr val="dk2"/>
                </a:solidFill>
              </a:rPr>
              <a:t>ボックスのエラー</a:t>
            </a:r>
          </a:p>
        </p:txBody>
      </p:sp>
      <p:sp>
        <p:nvSpPr>
          <p:cNvPr id="407" name="Shape 407"/>
          <p:cNvSpPr txBox="1">
            <a:spLocks noGrp="1"/>
          </p:cNvSpPr>
          <p:nvPr>
            <p:ph type="body" idx="1"/>
          </p:nvPr>
        </p:nvSpPr>
        <p:spPr>
          <a:xfrm>
            <a:off x="1570941" y="1501519"/>
            <a:ext cx="9050228" cy="4926541"/>
          </a:xfrm>
          <a:prstGeom prst="rect">
            <a:avLst/>
          </a:prstGeom>
          <a:noFill/>
          <a:ln>
            <a:noFill/>
          </a:ln>
        </p:spPr>
        <p:txBody>
          <a:bodyPr vert="horz" lIns="23088" tIns="23088" rIns="23088" bIns="23088" rtlCol="0" anchor="t" anchorCtr="0">
            <a:noAutofit/>
          </a:bodyPr>
          <a:lstStyle/>
          <a:p>
            <a:pPr marL="0" indent="0">
              <a:spcBef>
                <a:spcPts val="0"/>
              </a:spcBef>
              <a:buSzPct val="25000"/>
              <a:buNone/>
            </a:pPr>
            <a:r>
              <a:rPr lang="en-US" dirty="0" err="1">
                <a:sym typeface="Arial"/>
              </a:rPr>
              <a:t>バーチャルロボットでSpeech</a:t>
            </a:r>
            <a:r>
              <a:rPr lang="en-US" dirty="0">
                <a:sym typeface="Arial"/>
              </a:rPr>
              <a:t> </a:t>
            </a:r>
            <a:r>
              <a:rPr lang="en-US" dirty="0" err="1">
                <a:sym typeface="Arial"/>
              </a:rPr>
              <a:t>Reco.ボックスを再生すると</a:t>
            </a:r>
            <a:r>
              <a:rPr lang="en-US" dirty="0" err="1"/>
              <a:t>、</a:t>
            </a:r>
            <a:r>
              <a:rPr lang="en-US" dirty="0" err="1">
                <a:sym typeface="Arial"/>
              </a:rPr>
              <a:t>下図のようにボックスが赤く表示されます</a:t>
            </a:r>
            <a:r>
              <a:rPr lang="en-US" dirty="0">
                <a:sym typeface="Arial"/>
              </a:rPr>
              <a:t>。</a:t>
            </a:r>
          </a:p>
          <a:p>
            <a:pPr marL="0" indent="0">
              <a:spcBef>
                <a:spcPts val="0"/>
              </a:spcBef>
              <a:buSzPct val="25000"/>
              <a:buNone/>
            </a:pPr>
            <a:endParaRPr dirty="0"/>
          </a:p>
          <a:p>
            <a:pPr marL="0" indent="0">
              <a:spcBef>
                <a:spcPts val="0"/>
              </a:spcBef>
              <a:buSzPct val="25000"/>
              <a:buNone/>
            </a:pPr>
            <a:r>
              <a:rPr lang="en-US" dirty="0">
                <a:sym typeface="Arial"/>
              </a:rPr>
              <a:t>これは、</a:t>
            </a:r>
            <a:r>
              <a:rPr lang="en-US" dirty="0">
                <a:solidFill>
                  <a:srgbClr val="00B0F0"/>
                </a:solidFill>
                <a:sym typeface="Arial"/>
              </a:rPr>
              <a:t>ボックスの処理でエラーが発生</a:t>
            </a:r>
            <a:r>
              <a:rPr lang="en-US" dirty="0">
                <a:sym typeface="Arial"/>
              </a:rPr>
              <a:t>したことを示していて、具体的な内容は[表示]メニューの[ログビューア]</a:t>
            </a:r>
            <a:r>
              <a:rPr lang="en-US" dirty="0"/>
              <a:t>で</a:t>
            </a:r>
            <a:r>
              <a:rPr lang="en-US" dirty="0">
                <a:sym typeface="Arial"/>
              </a:rPr>
              <a:t>確認することが出来ます。</a:t>
            </a:r>
          </a:p>
          <a:p>
            <a:pPr marL="0" indent="0">
              <a:spcBef>
                <a:spcPts val="0"/>
              </a:spcBef>
              <a:buSzPct val="25000"/>
              <a:buNone/>
            </a:pPr>
            <a:endParaRPr dirty="0"/>
          </a:p>
          <a:p>
            <a:pPr marL="0" indent="0">
              <a:spcBef>
                <a:spcPts val="0"/>
              </a:spcBef>
              <a:buSzPct val="25000"/>
              <a:buNone/>
            </a:pPr>
            <a:r>
              <a:rPr lang="en-US" dirty="0">
                <a:sym typeface="Arial"/>
              </a:rPr>
              <a:t>ここでエラーが発生しても、機能が一部無効化されるだけで、</a:t>
            </a:r>
            <a:r>
              <a:rPr lang="en-US" dirty="0">
                <a:solidFill>
                  <a:srgbClr val="00B0F0"/>
                </a:solidFill>
              </a:rPr>
              <a:t>ダイアログビューの入力フォーム</a:t>
            </a:r>
            <a:r>
              <a:rPr lang="en-US" dirty="0"/>
              <a:t>に言葉を入力することで擬似的に会話が行えます。</a:t>
            </a:r>
          </a:p>
        </p:txBody>
      </p:sp>
      <p:sp>
        <p:nvSpPr>
          <p:cNvPr id="408" name="Shape 408"/>
          <p:cNvSpPr txBox="1">
            <a:spLocks noGrp="1"/>
          </p:cNvSpPr>
          <p:nvPr>
            <p:ph type="subTitle" idx="2"/>
          </p:nvPr>
        </p:nvSpPr>
        <p:spPr>
          <a:xfrm>
            <a:off x="1868104" y="32248"/>
            <a:ext cx="8469721" cy="849122"/>
          </a:xfrm>
          <a:prstGeom prst="rect">
            <a:avLst/>
          </a:prstGeom>
          <a:noFill/>
          <a:ln>
            <a:noFill/>
          </a:ln>
        </p:spPr>
        <p:txBody>
          <a:bodyPr vert="horz" lIns="23088" tIns="23088" rIns="23088" bIns="23088" rtlCol="0" anchor="ctr" anchorCtr="0">
            <a:noAutofit/>
          </a:bodyPr>
          <a:lstStyle/>
          <a:p>
            <a:pPr marL="0" indent="0">
              <a:buClr>
                <a:schemeClr val="lt1"/>
              </a:buClr>
              <a:buSzPct val="25000"/>
            </a:pPr>
            <a:r>
              <a:rPr lang="en-US"/>
              <a:t>補足</a:t>
            </a:r>
          </a:p>
        </p:txBody>
      </p:sp>
      <p:pic>
        <p:nvPicPr>
          <p:cNvPr id="409" name="Shape 409"/>
          <p:cNvPicPr preferRelativeResize="0"/>
          <p:nvPr/>
        </p:nvPicPr>
        <p:blipFill rotWithShape="1">
          <a:blip r:embed="rId3">
            <a:alphaModFix/>
          </a:blip>
          <a:srcRect l="2602" r="18526"/>
          <a:stretch/>
        </p:blipFill>
        <p:spPr>
          <a:xfrm>
            <a:off x="1600772" y="3556394"/>
            <a:ext cx="4177572" cy="2746855"/>
          </a:xfrm>
          <a:prstGeom prst="rect">
            <a:avLst/>
          </a:prstGeom>
          <a:noFill/>
          <a:ln>
            <a:noFill/>
          </a:ln>
        </p:spPr>
      </p:pic>
      <p:sp>
        <p:nvSpPr>
          <p:cNvPr id="410" name="Shape 410"/>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29</a:t>
            </a:fld>
            <a:endParaRPr lang="en-US"/>
          </a:p>
        </p:txBody>
      </p:sp>
      <p:pic>
        <p:nvPicPr>
          <p:cNvPr id="411" name="Shape 411"/>
          <p:cNvPicPr preferRelativeResize="0"/>
          <p:nvPr/>
        </p:nvPicPr>
        <p:blipFill>
          <a:blip r:embed="rId4">
            <a:alphaModFix/>
          </a:blip>
          <a:stretch>
            <a:fillRect/>
          </a:stretch>
        </p:blipFill>
        <p:spPr>
          <a:xfrm>
            <a:off x="5963582" y="3655336"/>
            <a:ext cx="4597564" cy="2548896"/>
          </a:xfrm>
          <a:prstGeom prst="rect">
            <a:avLst/>
          </a:prstGeom>
          <a:noFill/>
          <a:ln>
            <a:noFill/>
          </a:ln>
        </p:spPr>
      </p:pic>
      <p:pic>
        <p:nvPicPr>
          <p:cNvPr id="412" name="Shape 412"/>
          <p:cNvPicPr preferRelativeResize="0"/>
          <p:nvPr/>
        </p:nvPicPr>
        <p:blipFill>
          <a:blip r:embed="rId5">
            <a:alphaModFix/>
          </a:blip>
          <a:stretch>
            <a:fillRect/>
          </a:stretch>
        </p:blipFill>
        <p:spPr>
          <a:xfrm>
            <a:off x="1422040" y="1055500"/>
            <a:ext cx="446010" cy="446010"/>
          </a:xfrm>
          <a:prstGeom prst="rect">
            <a:avLst/>
          </a:prstGeom>
          <a:noFill/>
          <a:ln>
            <a:noFill/>
          </a:ln>
        </p:spPr>
      </p:pic>
      <p:pic>
        <p:nvPicPr>
          <p:cNvPr id="413" name="Shape 413"/>
          <p:cNvPicPr preferRelativeResize="0"/>
          <p:nvPr/>
        </p:nvPicPr>
        <p:blipFill>
          <a:blip r:embed="rId6">
            <a:alphaModFix/>
          </a:blip>
          <a:stretch>
            <a:fillRect/>
          </a:stretch>
        </p:blipFill>
        <p:spPr>
          <a:xfrm>
            <a:off x="1995082" y="1055500"/>
            <a:ext cx="446010" cy="446010"/>
          </a:xfrm>
          <a:prstGeom prst="rect">
            <a:avLst/>
          </a:prstGeom>
          <a:noFill/>
          <a:ln>
            <a:noFill/>
          </a:ln>
        </p:spPr>
      </p:pic>
    </p:spTree>
    <p:extLst>
      <p:ext uri="{BB962C8B-B14F-4D97-AF65-F5344CB8AC3E}">
        <p14:creationId xmlns:p14="http://schemas.microsoft.com/office/powerpoint/2010/main" val="1058014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824399" y="1008964"/>
            <a:ext cx="6543411" cy="364959"/>
          </a:xfrm>
          <a:prstGeom prst="rect">
            <a:avLst/>
          </a:prstGeom>
          <a:noFill/>
          <a:ln>
            <a:noFill/>
          </a:ln>
        </p:spPr>
        <p:txBody>
          <a:bodyPr vert="horz" lIns="78970" tIns="78970" rIns="78970" bIns="78970" rtlCol="0" anchor="ctr" anchorCtr="0">
            <a:noAutofit/>
          </a:bodyPr>
          <a:lstStyle/>
          <a:p>
            <a:pPr>
              <a:buClr>
                <a:srgbClr val="FFFFFF"/>
              </a:buClr>
              <a:buSzPct val="25000"/>
            </a:pPr>
            <a:r>
              <a:rPr lang="en-US"/>
              <a:t>ChoregrapheとNAOを接続する</a:t>
            </a:r>
          </a:p>
        </p:txBody>
      </p:sp>
      <p:sp>
        <p:nvSpPr>
          <p:cNvPr id="79" name="Shape 79"/>
          <p:cNvSpPr txBox="1">
            <a:spLocks noGrp="1"/>
          </p:cNvSpPr>
          <p:nvPr>
            <p:ph type="body" idx="1"/>
          </p:nvPr>
        </p:nvSpPr>
        <p:spPr>
          <a:xfrm>
            <a:off x="1570941" y="1501519"/>
            <a:ext cx="9050228" cy="4926541"/>
          </a:xfrm>
          <a:prstGeom prst="rect">
            <a:avLst/>
          </a:prstGeom>
          <a:noFill/>
          <a:ln>
            <a:noFill/>
          </a:ln>
        </p:spPr>
        <p:txBody>
          <a:bodyPr vert="horz" lIns="78970" tIns="78970" rIns="78970" bIns="78970" rtlCol="0" anchor="t" anchorCtr="0">
            <a:noAutofit/>
          </a:bodyPr>
          <a:lstStyle/>
          <a:p>
            <a:pPr marL="241950" indent="-144018">
              <a:lnSpc>
                <a:spcPct val="100000"/>
              </a:lnSpc>
              <a:spcBef>
                <a:spcPts val="0"/>
              </a:spcBef>
              <a:buSzPct val="100000"/>
            </a:pPr>
            <a:r>
              <a:rPr lang="en-US">
                <a:sym typeface="Arial"/>
              </a:rPr>
              <a:t>NAOの電源を入れる</a:t>
            </a:r>
            <a:endParaRPr lang="en-US" dirty="0">
              <a:sym typeface="Arial"/>
            </a:endParaRPr>
          </a:p>
          <a:p>
            <a:pPr marL="0" indent="288036">
              <a:lnSpc>
                <a:spcPct val="100000"/>
              </a:lnSpc>
              <a:spcBef>
                <a:spcPts val="0"/>
              </a:spcBef>
              <a:buClr>
                <a:schemeClr val="dk1"/>
              </a:buClr>
              <a:buSzPct val="25000"/>
              <a:buNone/>
            </a:pPr>
            <a:r>
              <a:rPr lang="en-US" dirty="0">
                <a:sym typeface="Arial"/>
              </a:rPr>
              <a:t>しっかりと立ち上がるまで待つ</a:t>
            </a:r>
          </a:p>
          <a:p>
            <a:pPr marL="241950" indent="-144018">
              <a:lnSpc>
                <a:spcPct val="100000"/>
              </a:lnSpc>
              <a:spcBef>
                <a:spcPts val="0"/>
              </a:spcBef>
              <a:buSzPct val="100000"/>
            </a:pPr>
            <a:r>
              <a:rPr lang="en-US" dirty="0" err="1">
                <a:sym typeface="Arial"/>
              </a:rPr>
              <a:t>PCからChoregrapheを起動する</a:t>
            </a:r>
            <a:endParaRPr lang="en-US" dirty="0">
              <a:sym typeface="Arial"/>
            </a:endParaRPr>
          </a:p>
          <a:p>
            <a:pPr marL="241950" indent="-149779">
              <a:lnSpc>
                <a:spcPct val="100000"/>
              </a:lnSpc>
              <a:spcBef>
                <a:spcPts val="0"/>
              </a:spcBef>
              <a:buClr>
                <a:schemeClr val="dk1"/>
              </a:buClr>
              <a:buSzPct val="25000"/>
              <a:buNone/>
            </a:pPr>
            <a:endParaRPr dirty="0"/>
          </a:p>
          <a:p>
            <a:pPr marL="241950" indent="-149779">
              <a:lnSpc>
                <a:spcPct val="100000"/>
              </a:lnSpc>
              <a:spcBef>
                <a:spcPts val="0"/>
              </a:spcBef>
              <a:buClr>
                <a:schemeClr val="dk1"/>
              </a:buClr>
              <a:buSzPct val="25000"/>
              <a:buNone/>
            </a:pPr>
            <a:endParaRPr dirty="0"/>
          </a:p>
          <a:p>
            <a:pPr marL="241950" indent="-149779">
              <a:lnSpc>
                <a:spcPct val="100000"/>
              </a:lnSpc>
              <a:spcBef>
                <a:spcPts val="0"/>
              </a:spcBef>
              <a:buClr>
                <a:schemeClr val="dk1"/>
              </a:buClr>
              <a:buSzPct val="25000"/>
              <a:buNone/>
            </a:pPr>
            <a:endParaRPr dirty="0"/>
          </a:p>
          <a:p>
            <a:pPr marL="241950" indent="-144018">
              <a:lnSpc>
                <a:spcPct val="100000"/>
              </a:lnSpc>
              <a:spcBef>
                <a:spcPts val="0"/>
              </a:spcBef>
              <a:buSzPct val="100000"/>
            </a:pPr>
            <a:r>
              <a:rPr lang="en-US" dirty="0" err="1">
                <a:sym typeface="Arial"/>
              </a:rPr>
              <a:t>上部のツールバーから扇形で緑色のwifiマークをクリックする</a:t>
            </a:r>
            <a:endParaRPr lang="en-US" dirty="0">
              <a:sym typeface="Arial"/>
            </a:endParaRPr>
          </a:p>
          <a:p>
            <a:pPr marL="241950" indent="-149779">
              <a:lnSpc>
                <a:spcPct val="100000"/>
              </a:lnSpc>
              <a:spcBef>
                <a:spcPts val="0"/>
              </a:spcBef>
              <a:buClr>
                <a:schemeClr val="dk1"/>
              </a:buClr>
              <a:buSzPct val="25000"/>
              <a:buNone/>
            </a:pPr>
            <a:endParaRPr dirty="0">
              <a:solidFill>
                <a:schemeClr val="dk1"/>
              </a:solidFill>
              <a:sym typeface="Arial"/>
            </a:endParaRPr>
          </a:p>
          <a:p>
            <a:pPr marL="241950" indent="-149779">
              <a:lnSpc>
                <a:spcPct val="100000"/>
              </a:lnSpc>
              <a:spcBef>
                <a:spcPts val="0"/>
              </a:spcBef>
              <a:buClr>
                <a:schemeClr val="dk1"/>
              </a:buClr>
              <a:buSzPct val="25000"/>
              <a:buNone/>
            </a:pPr>
            <a:endParaRPr dirty="0">
              <a:solidFill>
                <a:schemeClr val="dk1"/>
              </a:solidFill>
            </a:endParaRPr>
          </a:p>
          <a:p>
            <a:pPr marL="241950" indent="-149779">
              <a:lnSpc>
                <a:spcPct val="100000"/>
              </a:lnSpc>
              <a:spcBef>
                <a:spcPts val="0"/>
              </a:spcBef>
              <a:buClr>
                <a:schemeClr val="dk1"/>
              </a:buClr>
              <a:buSzPct val="25000"/>
              <a:buNone/>
            </a:pPr>
            <a:endParaRPr dirty="0">
              <a:solidFill>
                <a:schemeClr val="dk1"/>
              </a:solidFill>
            </a:endParaRPr>
          </a:p>
          <a:p>
            <a:pPr marL="241950" indent="-149779">
              <a:lnSpc>
                <a:spcPct val="100000"/>
              </a:lnSpc>
              <a:spcBef>
                <a:spcPts val="0"/>
              </a:spcBef>
              <a:buClr>
                <a:schemeClr val="dk1"/>
              </a:buClr>
              <a:buSzPct val="25000"/>
              <a:buNone/>
            </a:pPr>
            <a:endParaRPr dirty="0">
              <a:solidFill>
                <a:schemeClr val="dk1"/>
              </a:solidFill>
            </a:endParaRPr>
          </a:p>
          <a:p>
            <a:pPr marL="241950" indent="-149779">
              <a:lnSpc>
                <a:spcPct val="100000"/>
              </a:lnSpc>
              <a:spcBef>
                <a:spcPts val="0"/>
              </a:spcBef>
              <a:buClr>
                <a:schemeClr val="dk1"/>
              </a:buClr>
              <a:buSzPct val="25000"/>
              <a:buNone/>
            </a:pPr>
            <a:endParaRPr dirty="0">
              <a:solidFill>
                <a:schemeClr val="dk1"/>
              </a:solidFill>
            </a:endParaRPr>
          </a:p>
          <a:p>
            <a:pPr marL="241950" indent="-149779">
              <a:lnSpc>
                <a:spcPct val="100000"/>
              </a:lnSpc>
              <a:spcBef>
                <a:spcPts val="0"/>
              </a:spcBef>
              <a:buClr>
                <a:schemeClr val="dk1"/>
              </a:buClr>
              <a:buSzPct val="25000"/>
              <a:buNone/>
            </a:pPr>
            <a:endParaRPr dirty="0">
              <a:solidFill>
                <a:schemeClr val="dk1"/>
              </a:solidFill>
            </a:endParaRPr>
          </a:p>
          <a:p>
            <a:pPr marL="241950" indent="-149779">
              <a:lnSpc>
                <a:spcPct val="100000"/>
              </a:lnSpc>
              <a:spcBef>
                <a:spcPts val="0"/>
              </a:spcBef>
              <a:buClr>
                <a:schemeClr val="dk1"/>
              </a:buClr>
              <a:buSzPct val="25000"/>
              <a:buNone/>
            </a:pPr>
            <a:endParaRPr dirty="0">
              <a:solidFill>
                <a:schemeClr val="dk1"/>
              </a:solidFill>
            </a:endParaRPr>
          </a:p>
          <a:p>
            <a:pPr marL="241950" indent="-149779">
              <a:lnSpc>
                <a:spcPct val="100000"/>
              </a:lnSpc>
              <a:spcBef>
                <a:spcPts val="0"/>
              </a:spcBef>
              <a:buClr>
                <a:schemeClr val="dk1"/>
              </a:buClr>
              <a:buSzPct val="25000"/>
              <a:buNone/>
            </a:pPr>
            <a:endParaRPr dirty="0">
              <a:solidFill>
                <a:schemeClr val="dk1"/>
              </a:solidFill>
            </a:endParaRPr>
          </a:p>
          <a:p>
            <a:pPr marL="241950" indent="-149779">
              <a:lnSpc>
                <a:spcPct val="100000"/>
              </a:lnSpc>
              <a:spcBef>
                <a:spcPts val="0"/>
              </a:spcBef>
              <a:buClr>
                <a:schemeClr val="dk1"/>
              </a:buClr>
              <a:buSzPct val="25000"/>
              <a:buNone/>
            </a:pPr>
            <a:endParaRPr dirty="0">
              <a:solidFill>
                <a:schemeClr val="dk1"/>
              </a:solidFill>
            </a:endParaRPr>
          </a:p>
          <a:p>
            <a:pPr marL="241950" indent="-149779">
              <a:lnSpc>
                <a:spcPct val="100000"/>
              </a:lnSpc>
              <a:spcBef>
                <a:spcPts val="0"/>
              </a:spcBef>
              <a:buClr>
                <a:schemeClr val="dk1"/>
              </a:buClr>
              <a:buSzPct val="25000"/>
              <a:buNone/>
            </a:pPr>
            <a:endParaRPr dirty="0">
              <a:solidFill>
                <a:schemeClr val="dk1"/>
              </a:solidFill>
            </a:endParaRPr>
          </a:p>
          <a:p>
            <a:pPr marL="241950" indent="-149779">
              <a:lnSpc>
                <a:spcPct val="100000"/>
              </a:lnSpc>
              <a:spcBef>
                <a:spcPts val="0"/>
              </a:spcBef>
              <a:buClr>
                <a:schemeClr val="dk1"/>
              </a:buClr>
              <a:buSzPct val="25000"/>
              <a:buNone/>
            </a:pPr>
            <a:endParaRPr dirty="0">
              <a:solidFill>
                <a:schemeClr val="dk1"/>
              </a:solidFill>
            </a:endParaRPr>
          </a:p>
          <a:p>
            <a:pPr marL="0" indent="0">
              <a:lnSpc>
                <a:spcPct val="100000"/>
              </a:lnSpc>
              <a:spcBef>
                <a:spcPts val="0"/>
              </a:spcBef>
              <a:buClr>
                <a:schemeClr val="dk1"/>
              </a:buClr>
              <a:buSzPct val="25000"/>
              <a:buNone/>
            </a:pPr>
            <a:endParaRPr dirty="0">
              <a:solidFill>
                <a:schemeClr val="dk1"/>
              </a:solidFill>
              <a:sym typeface="Arial"/>
            </a:endParaRPr>
          </a:p>
          <a:p>
            <a:pPr marL="241950" indent="-144018">
              <a:lnSpc>
                <a:spcPct val="100000"/>
              </a:lnSpc>
              <a:spcBef>
                <a:spcPts val="0"/>
              </a:spcBef>
              <a:buSzPct val="100000"/>
            </a:pPr>
            <a:r>
              <a:rPr lang="en-US" dirty="0">
                <a:sym typeface="Arial"/>
              </a:rPr>
              <a:t>一覧から目的のロボットを選択し接続する</a:t>
            </a:r>
          </a:p>
          <a:p>
            <a:pPr indent="-46086">
              <a:spcBef>
                <a:spcPts val="0"/>
              </a:spcBef>
              <a:buSzPct val="25000"/>
              <a:buNone/>
            </a:pPr>
            <a:endParaRPr dirty="0">
              <a:sym typeface="Arial"/>
            </a:endParaRPr>
          </a:p>
        </p:txBody>
      </p:sp>
      <p:pic>
        <p:nvPicPr>
          <p:cNvPr id="80" name="Shape 80"/>
          <p:cNvPicPr preferRelativeResize="0"/>
          <p:nvPr/>
        </p:nvPicPr>
        <p:blipFill rotWithShape="1">
          <a:blip r:embed="rId3">
            <a:alphaModFix/>
          </a:blip>
          <a:srcRect/>
          <a:stretch/>
        </p:blipFill>
        <p:spPr>
          <a:xfrm>
            <a:off x="2872157" y="2295620"/>
            <a:ext cx="6832439" cy="633576"/>
          </a:xfrm>
          <a:prstGeom prst="rect">
            <a:avLst/>
          </a:prstGeom>
          <a:noFill/>
          <a:ln>
            <a:noFill/>
          </a:ln>
        </p:spPr>
      </p:pic>
      <p:pic>
        <p:nvPicPr>
          <p:cNvPr id="81" name="Shape 81"/>
          <p:cNvPicPr preferRelativeResize="0"/>
          <p:nvPr/>
        </p:nvPicPr>
        <p:blipFill rotWithShape="1">
          <a:blip r:embed="rId4">
            <a:alphaModFix/>
          </a:blip>
          <a:srcRect/>
          <a:stretch/>
        </p:blipFill>
        <p:spPr>
          <a:xfrm>
            <a:off x="4381994" y="3285641"/>
            <a:ext cx="4409176" cy="2478512"/>
          </a:xfrm>
          <a:prstGeom prst="rect">
            <a:avLst/>
          </a:prstGeom>
          <a:noFill/>
          <a:ln>
            <a:noFill/>
          </a:ln>
        </p:spPr>
      </p:pic>
      <p:sp>
        <p:nvSpPr>
          <p:cNvPr id="82" name="Shape 82"/>
          <p:cNvSpPr txBox="1">
            <a:spLocks noGrp="1"/>
          </p:cNvSpPr>
          <p:nvPr>
            <p:ph type="subTitle" idx="2"/>
          </p:nvPr>
        </p:nvSpPr>
        <p:spPr>
          <a:xfrm>
            <a:off x="1868104" y="32248"/>
            <a:ext cx="8469721" cy="849122"/>
          </a:xfrm>
          <a:prstGeom prst="rect">
            <a:avLst/>
          </a:prstGeom>
          <a:noFill/>
          <a:ln>
            <a:noFill/>
          </a:ln>
        </p:spPr>
        <p:txBody>
          <a:bodyPr vert="horz" lIns="78970" tIns="78970" rIns="78970" bIns="78970" rtlCol="0" anchor="ctr" anchorCtr="0">
            <a:noAutofit/>
          </a:bodyPr>
          <a:lstStyle/>
          <a:p>
            <a:pPr>
              <a:buClr>
                <a:schemeClr val="dk1"/>
              </a:buClr>
              <a:buSzPct val="25000"/>
            </a:pPr>
            <a:r>
              <a:rPr lang="en-US"/>
              <a:t>セッティング</a:t>
            </a:r>
          </a:p>
        </p:txBody>
      </p:sp>
      <p:sp>
        <p:nvSpPr>
          <p:cNvPr id="83" name="Shape 83"/>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3</a:t>
            </a:fld>
            <a:endParaRPr lang="en-US"/>
          </a:p>
        </p:txBody>
      </p:sp>
    </p:spTree>
    <p:extLst>
      <p:ext uri="{BB962C8B-B14F-4D97-AF65-F5344CB8AC3E}">
        <p14:creationId xmlns:p14="http://schemas.microsoft.com/office/powerpoint/2010/main" val="247061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kumimoji="1" lang="ja-JP" altLang="en-US" dirty="0" smtClean="0"/>
              <a:t>各種ファイルの役割</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保存ファイルについて</a:t>
            </a:r>
            <a:endParaRPr kumimoji="1" lang="ja-JP" altLang="en-US" dirty="0"/>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910" t="2006"/>
          <a:stretch/>
        </p:blipFill>
        <p:spPr>
          <a:xfrm>
            <a:off x="3644143" y="1412789"/>
            <a:ext cx="4963244" cy="1898147"/>
          </a:xfrm>
          <a:prstGeom prst="rect">
            <a:avLst/>
          </a:prstGeom>
          <a:effectLst/>
        </p:spPr>
      </p:pic>
      <p:graphicFrame>
        <p:nvGraphicFramePr>
          <p:cNvPr id="7" name="表 6"/>
          <p:cNvGraphicFramePr>
            <a:graphicFrameLocks noGrp="1"/>
          </p:cNvGraphicFramePr>
          <p:nvPr>
            <p:extLst/>
          </p:nvPr>
        </p:nvGraphicFramePr>
        <p:xfrm>
          <a:off x="1868102" y="3551411"/>
          <a:ext cx="8469723" cy="2592276"/>
        </p:xfrm>
        <a:graphic>
          <a:graphicData uri="http://schemas.openxmlformats.org/drawingml/2006/table">
            <a:tbl>
              <a:tblPr firstRow="1" bandRow="1"/>
              <a:tblGrid>
                <a:gridCol w="1737157"/>
                <a:gridCol w="6732566"/>
              </a:tblGrid>
              <a:tr h="648069">
                <a:tc>
                  <a:txBody>
                    <a:bodyPr/>
                    <a:lstStyle/>
                    <a:p>
                      <a:r>
                        <a:rPr kumimoji="1" lang="en-US" altLang="ja-JP" sz="1800" dirty="0" err="1" smtClean="0"/>
                        <a:t>behavior.xar</a:t>
                      </a:r>
                      <a:endParaRPr kumimoji="1" lang="ja-JP" altLang="en-US" sz="1800" dirty="0"/>
                    </a:p>
                  </a:txBody>
                  <a:tcPr marL="82953" marR="82953" marT="41476" marB="41476"/>
                </a:tc>
                <a:tc>
                  <a:txBody>
                    <a:bodyPr/>
                    <a:lstStyle/>
                    <a:p>
                      <a:r>
                        <a:rPr kumimoji="1" lang="en-US" altLang="ja-JP" sz="1500" dirty="0" smtClean="0"/>
                        <a:t>Python</a:t>
                      </a:r>
                      <a:r>
                        <a:rPr kumimoji="1" lang="ja-JP" altLang="en-US" sz="1500" dirty="0" smtClean="0"/>
                        <a:t>ボックス内のコードやボックスの座標数値が記載されているファイル</a:t>
                      </a:r>
                      <a:endParaRPr kumimoji="1" lang="ja-JP" altLang="en-US" sz="1500" dirty="0"/>
                    </a:p>
                  </a:txBody>
                  <a:tcPr marL="82953" marR="82953" marT="41476" marB="41476"/>
                </a:tc>
              </a:tr>
              <a:tr h="648069">
                <a:tc>
                  <a:txBody>
                    <a:bodyPr/>
                    <a:lstStyle/>
                    <a:p>
                      <a:r>
                        <a:rPr kumimoji="1" lang="en-US" altLang="ja-JP" sz="1800" dirty="0" err="1" smtClean="0"/>
                        <a:t>icon.png</a:t>
                      </a:r>
                      <a:endParaRPr kumimoji="1" lang="ja-JP" altLang="en-US" sz="1800" dirty="0"/>
                    </a:p>
                  </a:txBody>
                  <a:tcPr marL="82953" marR="82953" marT="41476" marB="41476"/>
                </a:tc>
                <a:tc>
                  <a:txBody>
                    <a:bodyPr/>
                    <a:lstStyle/>
                    <a:p>
                      <a:r>
                        <a:rPr kumimoji="1" lang="ja-JP" altLang="en-US" sz="1500" dirty="0" smtClean="0"/>
                        <a:t>アプリのアイコン画像ファイル</a:t>
                      </a:r>
                      <a:r>
                        <a:rPr kumimoji="1" lang="en-US" altLang="ja-JP" sz="1500" dirty="0" smtClean="0"/>
                        <a:t/>
                      </a:r>
                      <a:br>
                        <a:rPr kumimoji="1" lang="en-US" altLang="ja-JP" sz="1500" dirty="0" smtClean="0"/>
                      </a:br>
                      <a:r>
                        <a:rPr kumimoji="1" lang="ja-JP" altLang="en-US" sz="1500" dirty="0" smtClean="0"/>
                        <a:t>プロパティから変更</a:t>
                      </a:r>
                      <a:endParaRPr kumimoji="1" lang="ja-JP" altLang="en-US" sz="1500" dirty="0"/>
                    </a:p>
                  </a:txBody>
                  <a:tcPr marL="82953" marR="82953" marT="41476" marB="41476"/>
                </a:tc>
              </a:tr>
              <a:tr h="648069">
                <a:tc>
                  <a:txBody>
                    <a:bodyPr/>
                    <a:lstStyle/>
                    <a:p>
                      <a:r>
                        <a:rPr kumimoji="1" lang="en-US" altLang="ja-JP" sz="1800" dirty="0" err="1" smtClean="0"/>
                        <a:t>manifest.xml</a:t>
                      </a:r>
                      <a:endParaRPr kumimoji="1" lang="ja-JP" altLang="en-US" sz="1800" dirty="0"/>
                    </a:p>
                  </a:txBody>
                  <a:tcPr marL="82953" marR="82953" marT="41476" marB="41476"/>
                </a:tc>
                <a:tc>
                  <a:txBody>
                    <a:bodyPr/>
                    <a:lstStyle/>
                    <a:p>
                      <a:r>
                        <a:rPr kumimoji="1" lang="ja-JP" altLang="en-US" sz="1500" dirty="0" smtClean="0"/>
                        <a:t>プロパティ情報などが記載されているファイル</a:t>
                      </a:r>
                      <a:endParaRPr kumimoji="1" lang="ja-JP" altLang="en-US" sz="1500" dirty="0"/>
                    </a:p>
                  </a:txBody>
                  <a:tcPr marL="82953" marR="82953" marT="41476" marB="41476"/>
                </a:tc>
              </a:tr>
              <a:tr h="648069">
                <a:tc>
                  <a:txBody>
                    <a:bodyPr/>
                    <a:lstStyle/>
                    <a:p>
                      <a:r>
                        <a:rPr kumimoji="1" lang="en-US" altLang="ja-JP" sz="1800" dirty="0" smtClean="0"/>
                        <a:t>***.</a:t>
                      </a:r>
                      <a:r>
                        <a:rPr kumimoji="1" lang="en-US" altLang="ja-JP" sz="1800" dirty="0" err="1" smtClean="0"/>
                        <a:t>pml</a:t>
                      </a:r>
                      <a:endParaRPr kumimoji="1" lang="ja-JP" altLang="en-US" sz="1800" dirty="0"/>
                    </a:p>
                  </a:txBody>
                  <a:tcPr marL="82953" marR="82953" marT="41476" marB="41476"/>
                </a:tc>
                <a:tc>
                  <a:txBody>
                    <a:bodyPr/>
                    <a:lstStyle/>
                    <a:p>
                      <a:r>
                        <a:rPr kumimoji="1" lang="ja-JP" altLang="en-US" sz="1500" dirty="0" smtClean="0"/>
                        <a:t>これらのファイルの階層管理を行っているファイル</a:t>
                      </a:r>
                      <a:endParaRPr kumimoji="1" lang="ja-JP" altLang="en-US" sz="1500" dirty="0"/>
                    </a:p>
                  </a:txBody>
                  <a:tcPr marL="82953" marR="82953" marT="41476" marB="41476"/>
                </a:tc>
              </a:tr>
            </a:tbl>
          </a:graphicData>
        </a:graphic>
      </p:graphicFrame>
    </p:spTree>
    <p:extLst>
      <p:ext uri="{BB962C8B-B14F-4D97-AF65-F5344CB8AC3E}">
        <p14:creationId xmlns:p14="http://schemas.microsoft.com/office/powerpoint/2010/main" val="1558200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1570941" y="4679052"/>
            <a:ext cx="9050228" cy="1749008"/>
          </a:xfrm>
        </p:spPr>
        <p:txBody>
          <a:bodyPr/>
          <a:lstStyle/>
          <a:p>
            <a:r>
              <a:rPr kumimoji="1" lang="ja-JP" altLang="en-US" dirty="0" smtClean="0"/>
              <a:t>ツールバーにある</a:t>
            </a:r>
            <a:r>
              <a:rPr kumimoji="1" lang="en-US" altLang="ja-JP" dirty="0" smtClean="0"/>
              <a:t>[</a:t>
            </a:r>
            <a:r>
              <a:rPr kumimoji="1" lang="ja-JP" altLang="en-US" dirty="0" smtClean="0"/>
              <a:t>プロジェクトを保存</a:t>
            </a:r>
            <a:r>
              <a:rPr kumimoji="1" lang="en-US" altLang="ja-JP" dirty="0" smtClean="0"/>
              <a:t>]</a:t>
            </a:r>
            <a:r>
              <a:rPr kumimoji="1" lang="ja-JP" altLang="en-US" dirty="0" smtClean="0"/>
              <a:t>ボタンを押して、プロジェクトに名前を付けて、作成場　　所を決めたら保存しましょう。</a:t>
            </a:r>
            <a:endParaRPr kumimoji="1" lang="en-US" altLang="ja-JP" dirty="0" smtClean="0"/>
          </a:p>
          <a:p>
            <a:r>
              <a:rPr kumimoji="1" lang="ja-JP" altLang="en-US" dirty="0" smtClean="0"/>
              <a:t>正常に保存されるとプロパティボタン上のプロジェクト名が変わります。</a:t>
            </a:r>
            <a:endParaRPr kumimoji="1" lang="ja-JP" altLang="en-US" dirty="0"/>
          </a:p>
        </p:txBody>
      </p:sp>
      <p:sp>
        <p:nvSpPr>
          <p:cNvPr id="3" name="タイトル 2"/>
          <p:cNvSpPr>
            <a:spLocks noGrp="1"/>
          </p:cNvSpPr>
          <p:nvPr>
            <p:ph type="title"/>
          </p:nvPr>
        </p:nvSpPr>
        <p:spPr/>
        <p:txBody>
          <a:bodyPr>
            <a:normAutofit fontScale="90000"/>
          </a:bodyPr>
          <a:lstStyle/>
          <a:p>
            <a:r>
              <a:rPr kumimoji="1" lang="ja-JP" altLang="en-US" dirty="0" smtClean="0"/>
              <a:t>プロジェクトの保存</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アプリの保存方法</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9378" t="10267" r="9503" b="25798"/>
          <a:stretch/>
        </p:blipFill>
        <p:spPr bwMode="auto">
          <a:xfrm>
            <a:off x="1868104" y="2027472"/>
            <a:ext cx="4212776" cy="1998031"/>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pic>
        <p:nvPicPr>
          <p:cNvPr id="6" name="図 5"/>
          <p:cNvPicPr/>
          <p:nvPr/>
        </p:nvPicPr>
        <p:blipFill rotWithShape="1">
          <a:blip r:embed="rId4">
            <a:extLst>
              <a:ext uri="{28A0092B-C50C-407E-A947-70E740481C1C}">
                <a14:useLocalDpi xmlns:a14="http://schemas.microsoft.com/office/drawing/2010/main" val="0"/>
              </a:ext>
            </a:extLst>
          </a:blip>
          <a:srcRect l="4744" t="9676" r="74061" b="71556"/>
          <a:stretch/>
        </p:blipFill>
        <p:spPr bwMode="auto">
          <a:xfrm>
            <a:off x="7126911" y="2027472"/>
            <a:ext cx="2920144" cy="1998031"/>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spTree>
    <p:extLst>
      <p:ext uri="{BB962C8B-B14F-4D97-AF65-F5344CB8AC3E}">
        <p14:creationId xmlns:p14="http://schemas.microsoft.com/office/powerpoint/2010/main" val="238563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1570941" y="4679052"/>
            <a:ext cx="9050228" cy="1749008"/>
          </a:xfrm>
        </p:spPr>
        <p:txBody>
          <a:bodyPr/>
          <a:lstStyle/>
          <a:p>
            <a:r>
              <a:rPr kumimoji="1" lang="ja-JP" altLang="en-US" dirty="0" smtClean="0"/>
              <a:t>コレグラフを開き、</a:t>
            </a:r>
            <a:r>
              <a:rPr kumimoji="1" lang="en-US" altLang="ja-JP" dirty="0" smtClean="0"/>
              <a:t>[</a:t>
            </a:r>
            <a:r>
              <a:rPr kumimoji="1" lang="ja-JP" altLang="en-US" dirty="0" smtClean="0"/>
              <a:t>プロジェクトを開く</a:t>
            </a:r>
            <a:r>
              <a:rPr kumimoji="1" lang="en-US" altLang="ja-JP" dirty="0" smtClean="0"/>
              <a:t>]</a:t>
            </a:r>
            <a:r>
              <a:rPr kumimoji="1" lang="ja-JP" altLang="en-US" dirty="0" smtClean="0"/>
              <a:t>ボタンを押して、任意の</a:t>
            </a:r>
            <a:r>
              <a:rPr kumimoji="1" lang="en-US" altLang="ja-JP" dirty="0" smtClean="0"/>
              <a:t>***.</a:t>
            </a:r>
            <a:r>
              <a:rPr kumimoji="1" lang="en-US" altLang="ja-JP" dirty="0" err="1" smtClean="0"/>
              <a:t>pml</a:t>
            </a:r>
            <a:r>
              <a:rPr kumimoji="1" lang="ja-JP" altLang="en-US" dirty="0" smtClean="0"/>
              <a:t>ファイルを選択して、プロジェクトを開きます。</a:t>
            </a:r>
            <a:endParaRPr kumimoji="1" lang="en-US" altLang="ja-JP" dirty="0" smtClean="0"/>
          </a:p>
          <a:p>
            <a:r>
              <a:rPr kumimoji="1" lang="ja-JP" altLang="en-US" dirty="0" smtClean="0"/>
              <a:t>正常に開かれるとプロジェクトの内容が表示されます。</a:t>
            </a:r>
            <a:endParaRPr kumimoji="1" lang="ja-JP" altLang="en-US" dirty="0"/>
          </a:p>
        </p:txBody>
      </p:sp>
      <p:sp>
        <p:nvSpPr>
          <p:cNvPr id="3" name="タイトル 2"/>
          <p:cNvSpPr>
            <a:spLocks noGrp="1"/>
          </p:cNvSpPr>
          <p:nvPr>
            <p:ph type="title"/>
          </p:nvPr>
        </p:nvSpPr>
        <p:spPr/>
        <p:txBody>
          <a:bodyPr>
            <a:normAutofit fontScale="90000"/>
          </a:bodyPr>
          <a:lstStyle/>
          <a:p>
            <a:r>
              <a:rPr kumimoji="1" lang="ja-JP" altLang="en-US" dirty="0" smtClean="0"/>
              <a:t>プロジェクトファイルを開く</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アプリの編集方法</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4744" t="3165" r="4804" b="43025"/>
          <a:stretch/>
        </p:blipFill>
        <p:spPr bwMode="auto">
          <a:xfrm>
            <a:off x="6557140" y="1841375"/>
            <a:ext cx="3780685" cy="1798461"/>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pic>
        <p:nvPicPr>
          <p:cNvPr id="6" name="図 5"/>
          <p:cNvPicPr/>
          <p:nvPr/>
        </p:nvPicPr>
        <p:blipFill>
          <a:blip r:embed="rId4">
            <a:extLst>
              <a:ext uri="{28A0092B-C50C-407E-A947-70E740481C1C}">
                <a14:useLocalDpi xmlns:a14="http://schemas.microsoft.com/office/drawing/2010/main" val="0"/>
              </a:ext>
            </a:extLst>
          </a:blip>
          <a:stretch>
            <a:fillRect/>
          </a:stretch>
        </p:blipFill>
        <p:spPr>
          <a:xfrm>
            <a:off x="1868103" y="1841376"/>
            <a:ext cx="3921820" cy="1564580"/>
          </a:xfrm>
          <a:prstGeom prst="rect">
            <a:avLst/>
          </a:prstGeom>
        </p:spPr>
      </p:pic>
    </p:spTree>
    <p:extLst>
      <p:ext uri="{BB962C8B-B14F-4D97-AF65-F5344CB8AC3E}">
        <p14:creationId xmlns:p14="http://schemas.microsoft.com/office/powerpoint/2010/main" val="924426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950778" y="3848683"/>
            <a:ext cx="8290643" cy="1081541"/>
          </a:xfrm>
          <a:prstGeom prst="rect">
            <a:avLst/>
          </a:prstGeom>
        </p:spPr>
        <p:txBody>
          <a:bodyPr vert="horz" lIns="58649" tIns="58649" rIns="58649" bIns="58649" rtlCol="0" anchor="ctr" anchorCtr="0">
            <a:noAutofit/>
          </a:bodyPr>
          <a:lstStyle/>
          <a:p>
            <a:r>
              <a:rPr lang="en-US" dirty="0" smtClean="0"/>
              <a:t>NAO</a:t>
            </a:r>
            <a:r>
              <a:rPr lang="ja-JP" altLang="en-US" dirty="0" smtClean="0"/>
              <a:t>に喋らせてみよう</a:t>
            </a:r>
            <a:endParaRPr lang="en-US" dirty="0"/>
          </a:p>
        </p:txBody>
      </p:sp>
      <p:sp>
        <p:nvSpPr>
          <p:cNvPr id="128" name="Shape 12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7</a:t>
            </a:fld>
            <a:endParaRPr lang="en-US"/>
          </a:p>
        </p:txBody>
      </p:sp>
      <p:pic>
        <p:nvPicPr>
          <p:cNvPr id="129" name="Shape 129"/>
          <p:cNvPicPr preferRelativeResize="0"/>
          <p:nvPr/>
        </p:nvPicPr>
        <p:blipFill>
          <a:blip r:embed="rId3">
            <a:alphaModFix/>
          </a:blip>
          <a:stretch>
            <a:fillRect/>
          </a:stretch>
        </p:blipFill>
        <p:spPr>
          <a:xfrm>
            <a:off x="7083798" y="339539"/>
            <a:ext cx="1832919" cy="2443892"/>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2674430" y="317225"/>
            <a:ext cx="3290835" cy="2488520"/>
          </a:xfrm>
          <a:prstGeom prst="rect">
            <a:avLst/>
          </a:prstGeom>
          <a:noFill/>
          <a:ln>
            <a:noFill/>
          </a:ln>
        </p:spPr>
      </p:pic>
    </p:spTree>
    <p:extLst>
      <p:ext uri="{BB962C8B-B14F-4D97-AF65-F5344CB8AC3E}">
        <p14:creationId xmlns:p14="http://schemas.microsoft.com/office/powerpoint/2010/main" val="978852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824399" y="1008964"/>
            <a:ext cx="6543411" cy="364959"/>
          </a:xfrm>
          <a:prstGeom prst="rect">
            <a:avLst/>
          </a:prstGeom>
          <a:noFill/>
          <a:ln>
            <a:noFill/>
          </a:ln>
        </p:spPr>
        <p:txBody>
          <a:bodyPr vert="horz" lIns="78970" tIns="78970" rIns="78970" bIns="78970" rtlCol="0" anchor="ctr" anchorCtr="0">
            <a:noAutofit/>
          </a:bodyPr>
          <a:lstStyle/>
          <a:p>
            <a:pPr>
              <a:buClr>
                <a:srgbClr val="FFFFFF"/>
              </a:buClr>
              <a:buSzPct val="25000"/>
            </a:pPr>
            <a:r>
              <a:rPr lang="en-US" dirty="0" err="1"/>
              <a:t>Sayボックス</a:t>
            </a:r>
            <a:endParaRPr lang="en-US" dirty="0"/>
          </a:p>
        </p:txBody>
      </p:sp>
      <p:sp>
        <p:nvSpPr>
          <p:cNvPr id="136" name="Shape 136"/>
          <p:cNvSpPr txBox="1">
            <a:spLocks noGrp="1"/>
          </p:cNvSpPr>
          <p:nvPr>
            <p:ph type="body" idx="1"/>
          </p:nvPr>
        </p:nvSpPr>
        <p:spPr>
          <a:xfrm>
            <a:off x="1570941" y="1501519"/>
            <a:ext cx="9050228" cy="4926541"/>
          </a:xfrm>
          <a:prstGeom prst="rect">
            <a:avLst/>
          </a:prstGeom>
          <a:noFill/>
          <a:ln>
            <a:noFill/>
          </a:ln>
        </p:spPr>
        <p:txBody>
          <a:bodyPr vert="horz" lIns="78970" tIns="78970" rIns="78970" bIns="78970" rtlCol="0" anchor="t" anchorCtr="0">
            <a:noAutofit/>
          </a:bodyPr>
          <a:lstStyle/>
          <a:p>
            <a:pPr marL="0" indent="0">
              <a:lnSpc>
                <a:spcPct val="100000"/>
              </a:lnSpc>
              <a:spcBef>
                <a:spcPts val="0"/>
              </a:spcBef>
              <a:buClr>
                <a:schemeClr val="dk1"/>
              </a:buClr>
              <a:buSzPct val="25000"/>
              <a:buNone/>
            </a:pPr>
            <a:r>
              <a:rPr lang="en-US" dirty="0" err="1">
                <a:sym typeface="Arial"/>
              </a:rPr>
              <a:t>ボックスライブラリーから「</a:t>
            </a:r>
            <a:r>
              <a:rPr lang="en-US" dirty="0" err="1">
                <a:solidFill>
                  <a:srgbClr val="00B0F0"/>
                </a:solidFill>
                <a:sym typeface="Arial"/>
              </a:rPr>
              <a:t>Say</a:t>
            </a:r>
            <a:r>
              <a:rPr lang="en-US" dirty="0" err="1">
                <a:sym typeface="Arial"/>
              </a:rPr>
              <a:t>」と書かれた文字をクリックしたまま動かし</a:t>
            </a:r>
            <a:endParaRPr lang="en-US" dirty="0">
              <a:sym typeface="Arial"/>
            </a:endParaRPr>
          </a:p>
          <a:p>
            <a:pPr marL="0" indent="0">
              <a:lnSpc>
                <a:spcPct val="100000"/>
              </a:lnSpc>
              <a:spcBef>
                <a:spcPts val="0"/>
              </a:spcBef>
              <a:buClr>
                <a:schemeClr val="dk1"/>
              </a:buClr>
              <a:buSzPct val="25000"/>
              <a:buNone/>
            </a:pPr>
            <a:r>
              <a:rPr lang="en-US" dirty="0" err="1">
                <a:sym typeface="Arial"/>
              </a:rPr>
              <a:t>フローダイアグラムの上で放します。そうすると「</a:t>
            </a:r>
            <a:r>
              <a:rPr lang="en-US" dirty="0" err="1">
                <a:solidFill>
                  <a:srgbClr val="00B0F0"/>
                </a:solidFill>
                <a:sym typeface="Arial"/>
              </a:rPr>
              <a:t>Say</a:t>
            </a:r>
            <a:r>
              <a:rPr lang="en-US" dirty="0" err="1">
                <a:sym typeface="Arial"/>
              </a:rPr>
              <a:t>」のボックスが出現します</a:t>
            </a:r>
            <a:r>
              <a:rPr lang="en-US" dirty="0">
                <a:solidFill>
                  <a:srgbClr val="1E4E79"/>
                </a:solidFill>
              </a:rPr>
              <a:t>。</a:t>
            </a:r>
          </a:p>
          <a:p>
            <a:pPr marL="0" indent="0">
              <a:lnSpc>
                <a:spcPct val="100000"/>
              </a:lnSpc>
              <a:spcBef>
                <a:spcPts val="0"/>
              </a:spcBef>
              <a:buClr>
                <a:schemeClr val="dk1"/>
              </a:buClr>
              <a:buSzPct val="25000"/>
              <a:buNone/>
            </a:pPr>
            <a:r>
              <a:rPr lang="en-US" dirty="0">
                <a:solidFill>
                  <a:srgbClr val="1E4E79"/>
                </a:solidFill>
              </a:rPr>
              <a:t>「</a:t>
            </a:r>
            <a:r>
              <a:rPr lang="en-US" dirty="0" err="1">
                <a:solidFill>
                  <a:srgbClr val="1E4E79"/>
                </a:solidFill>
              </a:rPr>
              <a:t>Say」ボックスはNAOに</a:t>
            </a:r>
            <a:r>
              <a:rPr lang="en-US" dirty="0" err="1">
                <a:solidFill>
                  <a:srgbClr val="00B0F0"/>
                </a:solidFill>
              </a:rPr>
              <a:t>しゃべらせる命令が含まれたボックス</a:t>
            </a:r>
            <a:r>
              <a:rPr lang="en-US" dirty="0" err="1">
                <a:solidFill>
                  <a:srgbClr val="1E4E79"/>
                </a:solidFill>
              </a:rPr>
              <a:t>です</a:t>
            </a:r>
            <a:r>
              <a:rPr lang="en-US" dirty="0">
                <a:solidFill>
                  <a:srgbClr val="1E4E79"/>
                </a:solidFill>
              </a:rPr>
              <a:t>。</a:t>
            </a:r>
          </a:p>
          <a:p>
            <a:pPr marL="0" indent="0">
              <a:lnSpc>
                <a:spcPct val="100000"/>
              </a:lnSpc>
              <a:spcBef>
                <a:spcPts val="0"/>
              </a:spcBef>
              <a:buClr>
                <a:schemeClr val="dk1"/>
              </a:buClr>
              <a:buSzPct val="25000"/>
              <a:buNone/>
            </a:pPr>
            <a:endParaRPr dirty="0">
              <a:solidFill>
                <a:srgbClr val="1E4E79"/>
              </a:solidFill>
            </a:endParaRPr>
          </a:p>
          <a:p>
            <a:pPr marL="0" indent="0">
              <a:lnSpc>
                <a:spcPct val="100000"/>
              </a:lnSpc>
              <a:spcBef>
                <a:spcPts val="0"/>
              </a:spcBef>
              <a:buClr>
                <a:schemeClr val="dk1"/>
              </a:buClr>
              <a:buSzPct val="25000"/>
              <a:buNone/>
            </a:pPr>
            <a:r>
              <a:rPr lang="en-US" dirty="0">
                <a:solidFill>
                  <a:srgbClr val="1E4E79"/>
                </a:solidFill>
              </a:rPr>
              <a:t>同様に、「Set </a:t>
            </a:r>
            <a:r>
              <a:rPr lang="en-US" dirty="0" err="1">
                <a:solidFill>
                  <a:srgbClr val="1E4E79"/>
                </a:solidFill>
              </a:rPr>
              <a:t>Language」ボックスも配置してみましょう</a:t>
            </a:r>
            <a:r>
              <a:rPr lang="en-US" dirty="0">
                <a:sym typeface="Arial"/>
              </a:rPr>
              <a:t>。</a:t>
            </a:r>
          </a:p>
          <a:p>
            <a:pPr marL="0" indent="0">
              <a:lnSpc>
                <a:spcPct val="100000"/>
              </a:lnSpc>
              <a:spcBef>
                <a:spcPts val="0"/>
              </a:spcBef>
              <a:buClr>
                <a:schemeClr val="dk1"/>
              </a:buClr>
              <a:buSzPct val="25000"/>
              <a:buNone/>
            </a:pPr>
            <a:r>
              <a:rPr lang="en-US" dirty="0">
                <a:solidFill>
                  <a:srgbClr val="1E4E79"/>
                </a:solidFill>
              </a:rPr>
              <a:t>「Set </a:t>
            </a:r>
            <a:r>
              <a:rPr lang="en-US" dirty="0" err="1">
                <a:solidFill>
                  <a:srgbClr val="1E4E79"/>
                </a:solidFill>
              </a:rPr>
              <a:t>Language」ボックスは、ロボットの</a:t>
            </a:r>
            <a:r>
              <a:rPr lang="en-US" dirty="0" err="1">
                <a:solidFill>
                  <a:srgbClr val="00B0F0"/>
                </a:solidFill>
              </a:rPr>
              <a:t>言語モードを変更する命令が含まれたボックス</a:t>
            </a:r>
            <a:r>
              <a:rPr lang="en-US" dirty="0" err="1">
                <a:solidFill>
                  <a:srgbClr val="1E4E79"/>
                </a:solidFill>
              </a:rPr>
              <a:t>です</a:t>
            </a:r>
            <a:r>
              <a:rPr lang="en-US" dirty="0">
                <a:solidFill>
                  <a:srgbClr val="1E4E79"/>
                </a:solidFill>
              </a:rPr>
              <a:t>。</a:t>
            </a:r>
          </a:p>
          <a:p>
            <a:pPr marL="0" indent="0">
              <a:lnSpc>
                <a:spcPct val="100000"/>
              </a:lnSpc>
              <a:spcBef>
                <a:spcPts val="0"/>
              </a:spcBef>
              <a:buClr>
                <a:schemeClr val="dk1"/>
              </a:buClr>
              <a:buSzPct val="25000"/>
              <a:buNone/>
            </a:pPr>
            <a:r>
              <a:rPr lang="en-US" dirty="0">
                <a:solidFill>
                  <a:srgbClr val="1E4E79"/>
                </a:solidFill>
              </a:rPr>
              <a:t>これを使用して、NAOは最大19ヶ国語もの言語を話すことが出来ます！</a:t>
            </a:r>
          </a:p>
        </p:txBody>
      </p:sp>
      <p:sp>
        <p:nvSpPr>
          <p:cNvPr id="137" name="Shape 137"/>
          <p:cNvSpPr txBox="1">
            <a:spLocks noGrp="1"/>
          </p:cNvSpPr>
          <p:nvPr>
            <p:ph type="subTitle" idx="2"/>
          </p:nvPr>
        </p:nvSpPr>
        <p:spPr>
          <a:xfrm>
            <a:off x="1868104" y="32248"/>
            <a:ext cx="8469721" cy="849122"/>
          </a:xfrm>
          <a:prstGeom prst="rect">
            <a:avLst/>
          </a:prstGeom>
          <a:noFill/>
          <a:ln>
            <a:noFill/>
          </a:ln>
        </p:spPr>
        <p:txBody>
          <a:bodyPr vert="horz" lIns="78970" tIns="78970" rIns="78970" bIns="78970" rtlCol="0" anchor="ctr" anchorCtr="0">
            <a:noAutofit/>
          </a:bodyPr>
          <a:lstStyle/>
          <a:p>
            <a:pPr>
              <a:buClr>
                <a:schemeClr val="dk1"/>
              </a:buClr>
              <a:buSzPct val="25000"/>
            </a:pPr>
            <a:r>
              <a:rPr lang="en-US"/>
              <a:t>しゃべらせてみよう</a:t>
            </a:r>
          </a:p>
        </p:txBody>
      </p:sp>
      <p:sp>
        <p:nvSpPr>
          <p:cNvPr id="138" name="Shape 138"/>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8</a:t>
            </a:fld>
            <a:endParaRPr lang="en-US"/>
          </a:p>
        </p:txBody>
      </p:sp>
      <p:pic>
        <p:nvPicPr>
          <p:cNvPr id="139" name="Shape 139"/>
          <p:cNvPicPr preferRelativeResize="0"/>
          <p:nvPr/>
        </p:nvPicPr>
        <p:blipFill>
          <a:blip r:embed="rId3">
            <a:alphaModFix/>
          </a:blip>
          <a:stretch>
            <a:fillRect/>
          </a:stretch>
        </p:blipFill>
        <p:spPr>
          <a:xfrm>
            <a:off x="3579757" y="3314891"/>
            <a:ext cx="5045807" cy="3153629"/>
          </a:xfrm>
          <a:prstGeom prst="rect">
            <a:avLst/>
          </a:prstGeom>
          <a:noFill/>
          <a:ln>
            <a:noFill/>
          </a:ln>
        </p:spPr>
      </p:pic>
      <p:pic>
        <p:nvPicPr>
          <p:cNvPr id="140" name="Shape 140"/>
          <p:cNvPicPr preferRelativeResize="0"/>
          <p:nvPr/>
        </p:nvPicPr>
        <p:blipFill>
          <a:blip r:embed="rId4">
            <a:alphaModFix/>
          </a:blip>
          <a:stretch>
            <a:fillRect/>
          </a:stretch>
        </p:blipFill>
        <p:spPr>
          <a:xfrm>
            <a:off x="1422040" y="1055500"/>
            <a:ext cx="446010" cy="446010"/>
          </a:xfrm>
          <a:prstGeom prst="rect">
            <a:avLst/>
          </a:prstGeom>
          <a:noFill/>
          <a:ln>
            <a:noFill/>
          </a:ln>
        </p:spPr>
      </p:pic>
      <p:pic>
        <p:nvPicPr>
          <p:cNvPr id="141" name="Shape 141"/>
          <p:cNvPicPr preferRelativeResize="0"/>
          <p:nvPr/>
        </p:nvPicPr>
        <p:blipFill>
          <a:blip r:embed="rId5">
            <a:alphaModFix/>
          </a:blip>
          <a:stretch>
            <a:fillRect/>
          </a:stretch>
        </p:blipFill>
        <p:spPr>
          <a:xfrm>
            <a:off x="1995082" y="1055500"/>
            <a:ext cx="446010" cy="446010"/>
          </a:xfrm>
          <a:prstGeom prst="rect">
            <a:avLst/>
          </a:prstGeom>
          <a:noFill/>
          <a:ln>
            <a:noFill/>
          </a:ln>
        </p:spPr>
      </p:pic>
    </p:spTree>
    <p:extLst>
      <p:ext uri="{BB962C8B-B14F-4D97-AF65-F5344CB8AC3E}">
        <p14:creationId xmlns:p14="http://schemas.microsoft.com/office/powerpoint/2010/main" val="1272884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824399" y="1008964"/>
            <a:ext cx="6543411" cy="364959"/>
          </a:xfrm>
          <a:prstGeom prst="rect">
            <a:avLst/>
          </a:prstGeom>
          <a:noFill/>
          <a:ln>
            <a:noFill/>
          </a:ln>
        </p:spPr>
        <p:txBody>
          <a:bodyPr vert="horz" lIns="78970" tIns="78970" rIns="78970" bIns="78970" rtlCol="0" anchor="ctr" anchorCtr="0">
            <a:noAutofit/>
          </a:bodyPr>
          <a:lstStyle/>
          <a:p>
            <a:pPr>
              <a:buClr>
                <a:srgbClr val="FFFFFF"/>
              </a:buClr>
              <a:buSzPct val="25000"/>
            </a:pPr>
            <a:r>
              <a:rPr lang="en-US"/>
              <a:t>好きな言葉をしゃべらせる</a:t>
            </a:r>
          </a:p>
        </p:txBody>
      </p:sp>
      <p:sp>
        <p:nvSpPr>
          <p:cNvPr id="169" name="Shape 169"/>
          <p:cNvSpPr txBox="1">
            <a:spLocks noGrp="1"/>
          </p:cNvSpPr>
          <p:nvPr>
            <p:ph type="body" idx="1"/>
          </p:nvPr>
        </p:nvSpPr>
        <p:spPr>
          <a:xfrm>
            <a:off x="1570941" y="1501519"/>
            <a:ext cx="9050228" cy="4926541"/>
          </a:xfrm>
          <a:prstGeom prst="rect">
            <a:avLst/>
          </a:prstGeom>
          <a:noFill/>
          <a:ln>
            <a:noFill/>
          </a:ln>
        </p:spPr>
        <p:txBody>
          <a:bodyPr vert="horz" lIns="78970" tIns="78970" rIns="78970" bIns="78970" rtlCol="0" anchor="t" anchorCtr="0">
            <a:noAutofit/>
          </a:bodyPr>
          <a:lstStyle/>
          <a:p>
            <a:pPr marL="0" indent="0">
              <a:lnSpc>
                <a:spcPct val="100000"/>
              </a:lnSpc>
              <a:spcBef>
                <a:spcPts val="0"/>
              </a:spcBef>
              <a:buClr>
                <a:schemeClr val="dk1"/>
              </a:buClr>
              <a:buSzPct val="25000"/>
              <a:buNone/>
            </a:pPr>
            <a:r>
              <a:rPr lang="en-US">
                <a:sym typeface="Arial"/>
              </a:rPr>
              <a:t>次にしゃべる内容を変えてみましょう</a:t>
            </a:r>
            <a:r>
              <a:rPr lang="en-US" dirty="0">
                <a:sym typeface="Arial"/>
              </a:rPr>
              <a:t>。</a:t>
            </a:r>
          </a:p>
          <a:p>
            <a:pPr marL="0" indent="0">
              <a:lnSpc>
                <a:spcPct val="100000"/>
              </a:lnSpc>
              <a:spcBef>
                <a:spcPts val="0"/>
              </a:spcBef>
              <a:buClr>
                <a:schemeClr val="dk1"/>
              </a:buClr>
              <a:buSzPct val="25000"/>
              <a:buNone/>
            </a:pPr>
            <a:endParaRPr dirty="0">
              <a:sym typeface="Arial"/>
            </a:endParaRPr>
          </a:p>
          <a:p>
            <a:pPr marL="0" indent="0">
              <a:lnSpc>
                <a:spcPct val="100000"/>
              </a:lnSpc>
              <a:spcBef>
                <a:spcPts val="0"/>
              </a:spcBef>
              <a:buClr>
                <a:schemeClr val="dk1"/>
              </a:buClr>
              <a:buSzPct val="25000"/>
              <a:buNone/>
            </a:pPr>
            <a:r>
              <a:rPr lang="en-US" dirty="0">
                <a:sym typeface="Arial"/>
              </a:rPr>
              <a:t>Sayボックスを</a:t>
            </a:r>
            <a:r>
              <a:rPr lang="en-US" dirty="0"/>
              <a:t>ダブル</a:t>
            </a:r>
            <a:r>
              <a:rPr lang="en-US" dirty="0">
                <a:sym typeface="Arial"/>
              </a:rPr>
              <a:t>クリックすると</a:t>
            </a:r>
            <a:r>
              <a:rPr lang="en-US" dirty="0"/>
              <a:t>、Sayボックスが見えなくなり、</a:t>
            </a:r>
            <a:r>
              <a:rPr lang="en-US" dirty="0">
                <a:sym typeface="Arial"/>
              </a:rPr>
              <a:t>新たにテキストを書き込む</a:t>
            </a:r>
            <a:r>
              <a:rPr lang="en-US" dirty="0"/>
              <a:t>項目</a:t>
            </a:r>
            <a:r>
              <a:rPr lang="en-US" dirty="0">
                <a:sym typeface="Arial"/>
              </a:rPr>
              <a:t>が現れ</a:t>
            </a:r>
            <a:r>
              <a:rPr lang="en-US" dirty="0"/>
              <a:t>ました。同時に、rootと書かれた四角の隣にSayという四角が現れました。</a:t>
            </a:r>
          </a:p>
          <a:p>
            <a:pPr marL="0" indent="0">
              <a:spcBef>
                <a:spcPts val="0"/>
              </a:spcBef>
              <a:buSzPct val="25000"/>
              <a:buNone/>
            </a:pPr>
            <a:endParaRPr dirty="0"/>
          </a:p>
          <a:p>
            <a:pPr marL="0" indent="0">
              <a:spcBef>
                <a:spcPts val="0"/>
              </a:spcBef>
              <a:buSzPct val="25000"/>
              <a:buNone/>
            </a:pPr>
            <a:r>
              <a:rPr lang="en-US" dirty="0"/>
              <a:t>Sayボックスを置いた所は</a:t>
            </a:r>
            <a:r>
              <a:rPr lang="en-US" dirty="0">
                <a:solidFill>
                  <a:srgbClr val="00B0F0"/>
                </a:solidFill>
              </a:rPr>
              <a:t>rootの視点</a:t>
            </a:r>
            <a:r>
              <a:rPr lang="en-US" dirty="0"/>
              <a:t>で、Sayボックスをダブルクリックすることで、Sayボックスの中身に</a:t>
            </a:r>
            <a:r>
              <a:rPr lang="en-US" dirty="0">
                <a:solidFill>
                  <a:srgbClr val="00B0F0"/>
                </a:solidFill>
              </a:rPr>
              <a:t>視点が切り替わった</a:t>
            </a:r>
            <a:r>
              <a:rPr lang="en-US" dirty="0"/>
              <a:t>、ということを意味します。視点を戻すには</a:t>
            </a:r>
            <a:r>
              <a:rPr lang="en-US" dirty="0">
                <a:solidFill>
                  <a:srgbClr val="00B0F0"/>
                </a:solidFill>
              </a:rPr>
              <a:t>①</a:t>
            </a:r>
            <a:r>
              <a:rPr lang="en-US" dirty="0"/>
              <a:t>をクリックします。</a:t>
            </a:r>
          </a:p>
        </p:txBody>
      </p:sp>
      <p:sp>
        <p:nvSpPr>
          <p:cNvPr id="170" name="Shape 170"/>
          <p:cNvSpPr txBox="1"/>
          <p:nvPr/>
        </p:nvSpPr>
        <p:spPr>
          <a:xfrm>
            <a:off x="6876702" y="3591063"/>
            <a:ext cx="3727157" cy="2862522"/>
          </a:xfrm>
          <a:prstGeom prst="rect">
            <a:avLst/>
          </a:prstGeom>
          <a:noFill/>
          <a:ln>
            <a:noFill/>
          </a:ln>
        </p:spPr>
        <p:txBody>
          <a:bodyPr lIns="78970" tIns="39462" rIns="78970" bIns="39462" anchor="t" anchorCtr="0">
            <a:noAutofit/>
          </a:bodyPr>
          <a:lstStyle/>
          <a:p>
            <a:pPr>
              <a:buClr>
                <a:srgbClr val="1E4E79"/>
              </a:buClr>
              <a:buSzPct val="25000"/>
            </a:pPr>
            <a:r>
              <a:rPr lang="en-US" sz="1542">
                <a:solidFill>
                  <a:srgbClr val="1E4E79"/>
                </a:solidFill>
                <a:latin typeface="MS Gothic" charset="-128"/>
                <a:ea typeface="MS Gothic" charset="-128"/>
                <a:cs typeface="MS Gothic" charset="-128"/>
              </a:rPr>
              <a:t>Localized </a:t>
            </a:r>
            <a:r>
              <a:rPr lang="en-US" sz="1542" dirty="0" err="1">
                <a:solidFill>
                  <a:srgbClr val="1E4E79"/>
                </a:solidFill>
                <a:latin typeface="MS Gothic" charset="-128"/>
                <a:ea typeface="MS Gothic" charset="-128"/>
                <a:cs typeface="MS Gothic" charset="-128"/>
              </a:rPr>
              <a:t>Textボックスの</a:t>
            </a:r>
            <a:r>
              <a:rPr lang="en-US" sz="1542" dirty="0" err="1">
                <a:solidFill>
                  <a:srgbClr val="1E4E79"/>
                </a:solidFill>
                <a:latin typeface="MS Gothic" charset="-128"/>
                <a:ea typeface="MS Gothic" charset="-128"/>
                <a:cs typeface="MS Gothic" charset="-128"/>
                <a:sym typeface="Arial"/>
              </a:rPr>
              <a:t>言語の指定を</a:t>
            </a:r>
            <a:r>
              <a:rPr lang="en-US" sz="1542" dirty="0" err="1">
                <a:solidFill>
                  <a:srgbClr val="1E4E79"/>
                </a:solidFill>
                <a:latin typeface="MS Gothic" charset="-128"/>
                <a:ea typeface="MS Gothic" charset="-128"/>
                <a:cs typeface="MS Gothic" charset="-128"/>
              </a:rPr>
              <a:t>j</a:t>
            </a:r>
            <a:r>
              <a:rPr lang="en-US" sz="1542" dirty="0" err="1">
                <a:solidFill>
                  <a:srgbClr val="1E4E79"/>
                </a:solidFill>
                <a:latin typeface="MS Gothic" charset="-128"/>
                <a:ea typeface="MS Gothic" charset="-128"/>
                <a:cs typeface="MS Gothic" charset="-128"/>
                <a:sym typeface="Arial"/>
              </a:rPr>
              <a:t>apaneseに変え</a:t>
            </a:r>
            <a:r>
              <a:rPr lang="en-US" sz="1542" dirty="0" err="1">
                <a:solidFill>
                  <a:srgbClr val="1E4E79"/>
                </a:solidFill>
                <a:latin typeface="MS Gothic" charset="-128"/>
                <a:ea typeface="MS Gothic" charset="-128"/>
                <a:cs typeface="MS Gothic" charset="-128"/>
              </a:rPr>
              <a:t>、下部の入力フォームに</a:t>
            </a:r>
            <a:r>
              <a:rPr lang="en-US" sz="1542" dirty="0" err="1">
                <a:solidFill>
                  <a:srgbClr val="1E4E79"/>
                </a:solidFill>
                <a:latin typeface="MS Gothic" charset="-128"/>
                <a:ea typeface="MS Gothic" charset="-128"/>
                <a:cs typeface="MS Gothic" charset="-128"/>
                <a:sym typeface="Arial"/>
              </a:rPr>
              <a:t>好きな内容を書きこみます</a:t>
            </a:r>
            <a:r>
              <a:rPr lang="en-US" sz="1542" dirty="0">
                <a:solidFill>
                  <a:srgbClr val="1E4E79"/>
                </a:solidFill>
                <a:latin typeface="MS Gothic" charset="-128"/>
                <a:ea typeface="MS Gothic" charset="-128"/>
                <a:cs typeface="MS Gothic" charset="-128"/>
                <a:sym typeface="Arial"/>
              </a:rPr>
              <a:t>。</a:t>
            </a:r>
          </a:p>
          <a:p>
            <a:pPr>
              <a:buClr>
                <a:srgbClr val="000000"/>
              </a:buClr>
            </a:pPr>
            <a:endParaRPr sz="1542" dirty="0">
              <a:solidFill>
                <a:srgbClr val="1E4E79"/>
              </a:solidFill>
              <a:latin typeface="MS Gothic" charset="-128"/>
              <a:ea typeface="MS Gothic" charset="-128"/>
              <a:cs typeface="MS Gothic" charset="-128"/>
              <a:sym typeface="Arial"/>
            </a:endParaRPr>
          </a:p>
          <a:p>
            <a:pPr>
              <a:buClr>
                <a:srgbClr val="1E4E79"/>
              </a:buClr>
              <a:buSzPct val="25000"/>
            </a:pPr>
            <a:r>
              <a:rPr lang="en-US" sz="1542" dirty="0">
                <a:solidFill>
                  <a:srgbClr val="1E4E79"/>
                </a:solidFill>
                <a:latin typeface="MS Gothic" charset="-128"/>
                <a:ea typeface="MS Gothic" charset="-128"/>
                <a:cs typeface="MS Gothic" charset="-128"/>
              </a:rPr>
              <a:t>最後に、</a:t>
            </a:r>
            <a:r>
              <a:rPr lang="en-US" sz="1542" dirty="0">
                <a:solidFill>
                  <a:srgbClr val="1E4E79"/>
                </a:solidFill>
                <a:latin typeface="MS Gothic" charset="-128"/>
                <a:ea typeface="MS Gothic" charset="-128"/>
                <a:cs typeface="MS Gothic" charset="-128"/>
                <a:sym typeface="Arial"/>
              </a:rPr>
              <a:t>前回と</a:t>
            </a:r>
            <a:r>
              <a:rPr lang="en-US" sz="1542" dirty="0">
                <a:solidFill>
                  <a:srgbClr val="1E4E79"/>
                </a:solidFill>
                <a:latin typeface="MS Gothic" charset="-128"/>
                <a:ea typeface="MS Gothic" charset="-128"/>
                <a:cs typeface="MS Gothic" charset="-128"/>
              </a:rPr>
              <a:t>同様に</a:t>
            </a:r>
            <a:r>
              <a:rPr lang="en-US" sz="1542" dirty="0">
                <a:solidFill>
                  <a:srgbClr val="00B0F0"/>
                </a:solidFill>
                <a:latin typeface="MS Gothic" charset="-128"/>
                <a:ea typeface="MS Gothic" charset="-128"/>
                <a:cs typeface="MS Gothic" charset="-128"/>
              </a:rPr>
              <a:t>再生ボタン</a:t>
            </a:r>
            <a:r>
              <a:rPr lang="en-US" sz="1542" dirty="0">
                <a:solidFill>
                  <a:srgbClr val="1E4E79"/>
                </a:solidFill>
                <a:latin typeface="MS Gothic" charset="-128"/>
                <a:ea typeface="MS Gothic" charset="-128"/>
                <a:cs typeface="MS Gothic" charset="-128"/>
              </a:rPr>
              <a:t>を</a:t>
            </a:r>
          </a:p>
          <a:p>
            <a:pPr>
              <a:buClr>
                <a:srgbClr val="1E4E79"/>
              </a:buClr>
              <a:buSzPct val="25000"/>
            </a:pPr>
            <a:r>
              <a:rPr lang="en-US" sz="1542" dirty="0">
                <a:solidFill>
                  <a:srgbClr val="1E4E79"/>
                </a:solidFill>
                <a:latin typeface="MS Gothic" charset="-128"/>
                <a:ea typeface="MS Gothic" charset="-128"/>
                <a:cs typeface="MS Gothic" charset="-128"/>
              </a:rPr>
              <a:t>クリックして</a:t>
            </a:r>
            <a:r>
              <a:rPr lang="en-US" sz="1542" dirty="0">
                <a:solidFill>
                  <a:srgbClr val="1E4E79"/>
                </a:solidFill>
                <a:latin typeface="MS Gothic" charset="-128"/>
                <a:ea typeface="MS Gothic" charset="-128"/>
                <a:cs typeface="MS Gothic" charset="-128"/>
                <a:sym typeface="Arial"/>
              </a:rPr>
              <a:t>実行させます。</a:t>
            </a:r>
          </a:p>
          <a:p>
            <a:pPr>
              <a:buClr>
                <a:srgbClr val="000000"/>
              </a:buClr>
            </a:pPr>
            <a:endParaRPr sz="1542" dirty="0">
              <a:solidFill>
                <a:srgbClr val="1E4E79"/>
              </a:solidFill>
              <a:latin typeface="MS Gothic" charset="-128"/>
              <a:ea typeface="MS Gothic" charset="-128"/>
              <a:cs typeface="MS Gothic" charset="-128"/>
              <a:sym typeface="Arial"/>
            </a:endParaRPr>
          </a:p>
          <a:p>
            <a:pPr>
              <a:buClr>
                <a:srgbClr val="1E4E79"/>
              </a:buClr>
              <a:buSzPct val="25000"/>
            </a:pPr>
            <a:r>
              <a:rPr lang="en-US" sz="1542" dirty="0">
                <a:solidFill>
                  <a:srgbClr val="1E4E79"/>
                </a:solidFill>
                <a:latin typeface="MS Gothic" charset="-128"/>
                <a:ea typeface="MS Gothic" charset="-128"/>
                <a:cs typeface="MS Gothic" charset="-128"/>
              </a:rPr>
              <a:t>アプリが実行されると、入力フォームに書き込んだ</a:t>
            </a:r>
            <a:r>
              <a:rPr lang="en-US" sz="1542" dirty="0">
                <a:solidFill>
                  <a:srgbClr val="1E4E79"/>
                </a:solidFill>
                <a:latin typeface="MS Gothic" charset="-128"/>
                <a:ea typeface="MS Gothic" charset="-128"/>
                <a:cs typeface="MS Gothic" charset="-128"/>
                <a:sym typeface="Arial"/>
              </a:rPr>
              <a:t>内容を喋ったはずです。</a:t>
            </a:r>
          </a:p>
          <a:p>
            <a:pPr>
              <a:buClr>
                <a:srgbClr val="000000"/>
              </a:buClr>
            </a:pPr>
            <a:endParaRPr sz="1542" dirty="0">
              <a:solidFill>
                <a:srgbClr val="1E4E79"/>
              </a:solidFill>
              <a:latin typeface="MS Gothic" charset="-128"/>
              <a:ea typeface="MS Gothic" charset="-128"/>
              <a:cs typeface="MS Gothic" charset="-128"/>
              <a:sym typeface="Arial"/>
            </a:endParaRPr>
          </a:p>
          <a:p>
            <a:pPr>
              <a:buClr>
                <a:srgbClr val="1E4E79"/>
              </a:buClr>
              <a:buSzPct val="25000"/>
            </a:pPr>
            <a:r>
              <a:rPr lang="en-US" sz="1542" dirty="0">
                <a:solidFill>
                  <a:srgbClr val="1E4E79"/>
                </a:solidFill>
                <a:latin typeface="MS Gothic" charset="-128"/>
                <a:ea typeface="MS Gothic" charset="-128"/>
                <a:cs typeface="MS Gothic" charset="-128"/>
                <a:sym typeface="Arial"/>
              </a:rPr>
              <a:t>これが基本的なボックスの使い方です。</a:t>
            </a:r>
          </a:p>
          <a:p>
            <a:pPr>
              <a:buClr>
                <a:srgbClr val="000000"/>
              </a:buClr>
            </a:pPr>
            <a:endParaRPr sz="1542" dirty="0">
              <a:solidFill>
                <a:srgbClr val="1E4E79"/>
              </a:solidFill>
              <a:latin typeface="MS Gothic" charset="-128"/>
              <a:ea typeface="MS Gothic" charset="-128"/>
              <a:cs typeface="MS Gothic" charset="-128"/>
              <a:sym typeface="Arial"/>
            </a:endParaRPr>
          </a:p>
        </p:txBody>
      </p:sp>
      <p:sp>
        <p:nvSpPr>
          <p:cNvPr id="171" name="Shape 171"/>
          <p:cNvSpPr txBox="1">
            <a:spLocks noGrp="1"/>
          </p:cNvSpPr>
          <p:nvPr>
            <p:ph type="subTitle" idx="2"/>
          </p:nvPr>
        </p:nvSpPr>
        <p:spPr>
          <a:xfrm>
            <a:off x="1868104" y="32248"/>
            <a:ext cx="8469721" cy="849122"/>
          </a:xfrm>
          <a:prstGeom prst="rect">
            <a:avLst/>
          </a:prstGeom>
          <a:noFill/>
          <a:ln>
            <a:noFill/>
          </a:ln>
        </p:spPr>
        <p:txBody>
          <a:bodyPr vert="horz" lIns="78970" tIns="78970" rIns="78970" bIns="78970" rtlCol="0" anchor="ctr" anchorCtr="0">
            <a:noAutofit/>
          </a:bodyPr>
          <a:lstStyle/>
          <a:p>
            <a:pPr>
              <a:buClr>
                <a:schemeClr val="dk1"/>
              </a:buClr>
              <a:buSzPct val="25000"/>
            </a:pPr>
            <a:r>
              <a:rPr lang="en-US">
                <a:solidFill>
                  <a:schemeClr val="lt1"/>
                </a:solidFill>
              </a:rPr>
              <a:t>しゃべらせてみよう</a:t>
            </a:r>
          </a:p>
        </p:txBody>
      </p:sp>
      <p:sp>
        <p:nvSpPr>
          <p:cNvPr id="172" name="Shape 172"/>
          <p:cNvSpPr txBox="1">
            <a:spLocks noGrp="1"/>
          </p:cNvSpPr>
          <p:nvPr>
            <p:ph type="sldNum" idx="12"/>
          </p:nvPr>
        </p:nvSpPr>
        <p:spPr>
          <a:xfrm>
            <a:off x="5544100" y="6428176"/>
            <a:ext cx="1117467" cy="364959"/>
          </a:xfrm>
          <a:prstGeom prst="rect">
            <a:avLst/>
          </a:prstGeom>
        </p:spPr>
        <p:txBody>
          <a:bodyPr vert="horz" lIns="78970" tIns="39462" rIns="78970" bIns="39462" rtlCol="0" anchor="ctr" anchorCtr="0">
            <a:noAutofit/>
          </a:bodyPr>
          <a:lstStyle/>
          <a:p>
            <a:pPr>
              <a:buClr>
                <a:srgbClr val="888888"/>
              </a:buClr>
              <a:buSzPct val="25000"/>
            </a:pPr>
            <a:fld id="{00000000-1234-1234-1234-123412341234}" type="slidenum">
              <a:rPr lang="en-US"/>
              <a:pPr>
                <a:buClr>
                  <a:srgbClr val="888888"/>
                </a:buClr>
                <a:buSzPct val="25000"/>
              </a:pPr>
              <a:t>9</a:t>
            </a:fld>
            <a:endParaRPr lang="en-US"/>
          </a:p>
        </p:txBody>
      </p:sp>
      <p:pic>
        <p:nvPicPr>
          <p:cNvPr id="173" name="Shape 173"/>
          <p:cNvPicPr preferRelativeResize="0"/>
          <p:nvPr/>
        </p:nvPicPr>
        <p:blipFill>
          <a:blip r:embed="rId3">
            <a:alphaModFix/>
          </a:blip>
          <a:stretch>
            <a:fillRect/>
          </a:stretch>
        </p:blipFill>
        <p:spPr>
          <a:xfrm>
            <a:off x="1848955" y="3775044"/>
            <a:ext cx="4819823" cy="2057728"/>
          </a:xfrm>
          <a:prstGeom prst="rect">
            <a:avLst/>
          </a:prstGeom>
          <a:noFill/>
          <a:ln>
            <a:noFill/>
          </a:ln>
        </p:spPr>
      </p:pic>
      <p:sp>
        <p:nvSpPr>
          <p:cNvPr id="174" name="Shape 174"/>
          <p:cNvSpPr/>
          <p:nvPr/>
        </p:nvSpPr>
        <p:spPr>
          <a:xfrm>
            <a:off x="2819828" y="4417497"/>
            <a:ext cx="1282664" cy="926414"/>
          </a:xfrm>
          <a:prstGeom prst="roundRect">
            <a:avLst>
              <a:gd name="adj" fmla="val 16667"/>
            </a:avLst>
          </a:prstGeom>
          <a:noFill/>
          <a:ln w="76200" cap="flat" cmpd="sng">
            <a:solidFill>
              <a:srgbClr val="FF0000"/>
            </a:solidFill>
            <a:prstDash val="solid"/>
            <a:miter/>
            <a:headEnd type="none" w="med" len="med"/>
            <a:tailEnd type="none" w="med" len="med"/>
          </a:ln>
        </p:spPr>
        <p:txBody>
          <a:bodyPr lIns="78970" tIns="39462" rIns="78970" bIns="39462" anchor="ctr" anchorCtr="0">
            <a:noAutofit/>
          </a:bodyPr>
          <a:lstStyle/>
          <a:p>
            <a:pPr algn="ctr">
              <a:buClr>
                <a:srgbClr val="000000"/>
              </a:buClr>
            </a:pPr>
            <a:endParaRPr sz="1542">
              <a:solidFill>
                <a:schemeClr val="lt1"/>
              </a:solidFill>
              <a:latin typeface="Arial"/>
              <a:ea typeface="Arial"/>
              <a:cs typeface="Arial"/>
              <a:sym typeface="Arial"/>
            </a:endParaRPr>
          </a:p>
        </p:txBody>
      </p:sp>
      <p:sp>
        <p:nvSpPr>
          <p:cNvPr id="175" name="Shape 175"/>
          <p:cNvSpPr/>
          <p:nvPr/>
        </p:nvSpPr>
        <p:spPr>
          <a:xfrm>
            <a:off x="1981297" y="3723923"/>
            <a:ext cx="670588" cy="282223"/>
          </a:xfrm>
          <a:prstGeom prst="roundRect">
            <a:avLst>
              <a:gd name="adj" fmla="val 16667"/>
            </a:avLst>
          </a:prstGeom>
          <a:noFill/>
          <a:ln w="76200" cap="flat" cmpd="sng">
            <a:solidFill>
              <a:srgbClr val="FF0000"/>
            </a:solidFill>
            <a:prstDash val="solid"/>
            <a:miter/>
            <a:headEnd type="none" w="med" len="med"/>
            <a:tailEnd type="none" w="med" len="med"/>
          </a:ln>
        </p:spPr>
        <p:txBody>
          <a:bodyPr lIns="78970" tIns="39462" rIns="78970" bIns="39462" anchor="ctr" anchorCtr="0">
            <a:noAutofit/>
          </a:bodyPr>
          <a:lstStyle/>
          <a:p>
            <a:pPr algn="ctr">
              <a:buClr>
                <a:srgbClr val="000000"/>
              </a:buClr>
            </a:pPr>
            <a:endParaRPr sz="1542">
              <a:solidFill>
                <a:schemeClr val="lt1"/>
              </a:solidFill>
              <a:latin typeface="Arial"/>
              <a:ea typeface="Arial"/>
              <a:cs typeface="Arial"/>
              <a:sym typeface="Arial"/>
            </a:endParaRPr>
          </a:p>
        </p:txBody>
      </p:sp>
      <p:pic>
        <p:nvPicPr>
          <p:cNvPr id="176" name="Shape 176"/>
          <p:cNvPicPr preferRelativeResize="0"/>
          <p:nvPr/>
        </p:nvPicPr>
        <p:blipFill>
          <a:blip r:embed="rId4">
            <a:alphaModFix/>
          </a:blip>
          <a:stretch>
            <a:fillRect/>
          </a:stretch>
        </p:blipFill>
        <p:spPr>
          <a:xfrm>
            <a:off x="8941922" y="1374019"/>
            <a:ext cx="573630" cy="365044"/>
          </a:xfrm>
          <a:prstGeom prst="rect">
            <a:avLst/>
          </a:prstGeom>
          <a:noFill/>
          <a:ln>
            <a:noFill/>
          </a:ln>
        </p:spPr>
      </p:pic>
      <p:pic>
        <p:nvPicPr>
          <p:cNvPr id="177" name="Shape 177"/>
          <p:cNvPicPr preferRelativeResize="0"/>
          <p:nvPr/>
        </p:nvPicPr>
        <p:blipFill>
          <a:blip r:embed="rId5">
            <a:alphaModFix/>
          </a:blip>
          <a:stretch>
            <a:fillRect/>
          </a:stretch>
        </p:blipFill>
        <p:spPr>
          <a:xfrm>
            <a:off x="1422040" y="1055500"/>
            <a:ext cx="446010" cy="446010"/>
          </a:xfrm>
          <a:prstGeom prst="rect">
            <a:avLst/>
          </a:prstGeom>
          <a:noFill/>
          <a:ln>
            <a:noFill/>
          </a:ln>
        </p:spPr>
      </p:pic>
      <p:pic>
        <p:nvPicPr>
          <p:cNvPr id="178" name="Shape 178"/>
          <p:cNvPicPr preferRelativeResize="0"/>
          <p:nvPr/>
        </p:nvPicPr>
        <p:blipFill>
          <a:blip r:embed="rId6">
            <a:alphaModFix/>
          </a:blip>
          <a:stretch>
            <a:fillRect/>
          </a:stretch>
        </p:blipFill>
        <p:spPr>
          <a:xfrm>
            <a:off x="1995082" y="1055500"/>
            <a:ext cx="446010" cy="446010"/>
          </a:xfrm>
          <a:prstGeom prst="rect">
            <a:avLst/>
          </a:prstGeom>
          <a:noFill/>
          <a:ln>
            <a:noFill/>
          </a:ln>
        </p:spPr>
      </p:pic>
      <p:sp>
        <p:nvSpPr>
          <p:cNvPr id="179" name="Shape 179"/>
          <p:cNvSpPr txBox="1"/>
          <p:nvPr/>
        </p:nvSpPr>
        <p:spPr>
          <a:xfrm>
            <a:off x="9069503" y="1055508"/>
            <a:ext cx="446061" cy="364959"/>
          </a:xfrm>
          <a:prstGeom prst="rect">
            <a:avLst/>
          </a:prstGeom>
          <a:noFill/>
          <a:ln>
            <a:noFill/>
          </a:ln>
        </p:spPr>
        <p:txBody>
          <a:bodyPr lIns="58649" tIns="58649" rIns="58649" bIns="58649" anchor="t" anchorCtr="0">
            <a:noAutofit/>
          </a:bodyPr>
          <a:lstStyle/>
          <a:p>
            <a:pPr>
              <a:lnSpc>
                <a:spcPct val="90000"/>
              </a:lnSpc>
              <a:buClr>
                <a:srgbClr val="1E4E79"/>
              </a:buClr>
              <a:buSzPct val="25000"/>
            </a:pPr>
            <a:r>
              <a:rPr lang="en-US" sz="1542">
                <a:solidFill>
                  <a:srgbClr val="00B0F0"/>
                </a:solidFill>
                <a:latin typeface="MS Gothic" charset="-128"/>
                <a:ea typeface="MS Gothic" charset="-128"/>
                <a:cs typeface="MS Gothic" charset="-128"/>
              </a:rPr>
              <a:t>①</a:t>
            </a:r>
          </a:p>
        </p:txBody>
      </p:sp>
    </p:spTree>
    <p:extLst>
      <p:ext uri="{BB962C8B-B14F-4D97-AF65-F5344CB8AC3E}">
        <p14:creationId xmlns:p14="http://schemas.microsoft.com/office/powerpoint/2010/main" val="849233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1269</Words>
  <Application>Microsoft Macintosh PowerPoint</Application>
  <PresentationFormat>ワイド画面</PresentationFormat>
  <Paragraphs>316</Paragraphs>
  <Slides>29</Slides>
  <Notes>26</Notes>
  <HiddenSlides>15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Calibri</vt:lpstr>
      <vt:lpstr>MS Gothic</vt:lpstr>
      <vt:lpstr>MS PGothic</vt:lpstr>
      <vt:lpstr>Yu Gothic</vt:lpstr>
      <vt:lpstr>Yu Gothic Light</vt:lpstr>
      <vt:lpstr>Arial</vt:lpstr>
      <vt:lpstr>ホワイト</vt:lpstr>
      <vt:lpstr>PowerPoint プレゼンテーション</vt:lpstr>
      <vt:lpstr>おさらい</vt:lpstr>
      <vt:lpstr>ChoregrapheとNAOを接続する</vt:lpstr>
      <vt:lpstr>各種ファイルの役割</vt:lpstr>
      <vt:lpstr>プロジェクトの保存</vt:lpstr>
      <vt:lpstr>プロジェクトファイルを開く</vt:lpstr>
      <vt:lpstr>NAOに喋らせてみよう</vt:lpstr>
      <vt:lpstr>Sayボックス</vt:lpstr>
      <vt:lpstr>好きな言葉をしゃべらせる</vt:lpstr>
      <vt:lpstr>NAOを動かしてみよう</vt:lpstr>
      <vt:lpstr>ポーズライブラリ</vt:lpstr>
      <vt:lpstr>モーションの作成</vt:lpstr>
      <vt:lpstr>ボックスの組み合わせ</vt:lpstr>
      <vt:lpstr>Helloボックス</vt:lpstr>
      <vt:lpstr>Helloボックス</vt:lpstr>
      <vt:lpstr>ボックスの仕組み</vt:lpstr>
      <vt:lpstr>PowerPoint プレゼンテーション</vt:lpstr>
      <vt:lpstr>入出力の記号の意味</vt:lpstr>
      <vt:lpstr>ボックスの入出力</vt:lpstr>
      <vt:lpstr>モーションの作成</vt:lpstr>
      <vt:lpstr>Timelineボックス概要</vt:lpstr>
      <vt:lpstr>Timelineボックス概要</vt:lpstr>
      <vt:lpstr>Timelineボックス　動作レイヤー</vt:lpstr>
      <vt:lpstr>Timelineボックス　キーフレームの挿入</vt:lpstr>
      <vt:lpstr>Timelineボックス　アニメーションモード</vt:lpstr>
      <vt:lpstr>音声認識</vt:lpstr>
      <vt:lpstr>Speech Reco.ボックス</vt:lpstr>
      <vt:lpstr>Switch Caseボックス</vt:lpstr>
      <vt:lpstr>ボックスのエラー</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tkyk0520ossc@gmail.com</dc:creator>
  <cp:lastModifiedBy>tkyk0520ossc@gmail.com</cp:lastModifiedBy>
  <cp:revision>15</cp:revision>
  <dcterms:created xsi:type="dcterms:W3CDTF">2018-05-31T02:21:39Z</dcterms:created>
  <dcterms:modified xsi:type="dcterms:W3CDTF">2018-06-11T08:48:05Z</dcterms:modified>
</cp:coreProperties>
</file>