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88" r:id="rId3"/>
    <p:sldId id="259" r:id="rId4"/>
    <p:sldId id="286" r:id="rId5"/>
    <p:sldId id="281" r:id="rId6"/>
    <p:sldId id="276" r:id="rId7"/>
    <p:sldId id="277" r:id="rId8"/>
    <p:sldId id="278" r:id="rId9"/>
    <p:sldId id="279" r:id="rId10"/>
    <p:sldId id="280" r:id="rId11"/>
    <p:sldId id="285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9"/>
    <p:restoredTop sz="93652"/>
  </p:normalViewPr>
  <p:slideViewPr>
    <p:cSldViewPr snapToGrid="0" snapToObjects="1">
      <p:cViewPr>
        <p:scale>
          <a:sx n="213" d="100"/>
          <a:sy n="213" d="100"/>
        </p:scale>
        <p:origin x="-5056" y="-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7A85-7EDD-5E4E-9D86-FB21FAF73FB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23417-85F2-FA48-9DA4-273B177E9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学んだコレグラフの操作方法を駆使して、</a:t>
            </a:r>
            <a:r>
              <a:rPr lang="en-US" altLang="ja-JP" dirty="0" smtClean="0"/>
              <a:t>NAO</a:t>
            </a:r>
            <a:r>
              <a:rPr lang="ja-JP" altLang="en-US" dirty="0" smtClean="0"/>
              <a:t>を動かしてみましょう。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401140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学んだコレグラフの操作方法を駆使して、</a:t>
            </a:r>
            <a:r>
              <a:rPr lang="en-US" altLang="ja-JP" dirty="0" smtClean="0"/>
              <a:t>NAO</a:t>
            </a:r>
            <a:r>
              <a:rPr lang="ja-JP" altLang="en-US" dirty="0" smtClean="0"/>
              <a:t>を動かしてみましょう。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73680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  <a:noFill/>
          <a:ln>
            <a:noFill/>
          </a:ln>
        </p:spPr>
        <p:txBody>
          <a:bodyPr lIns="83160" tIns="83160" rIns="83160" bIns="83160" anchor="t" anchorCtr="0">
            <a:noAutofit/>
          </a:bodyPr>
          <a:lstStyle/>
          <a:p>
            <a:pPr>
              <a:buSzPct val="25000"/>
            </a:pPr>
            <a:r>
              <a:rPr lang="ja-JP" altLang="en-US" sz="1600" dirty="0" smtClean="0"/>
              <a:t>音声認識用の</a:t>
            </a:r>
            <a:r>
              <a:rPr lang="en-US" altLang="ja-JP" sz="1600" dirty="0" smtClean="0"/>
              <a:t>BOX</a:t>
            </a:r>
            <a:br>
              <a:rPr lang="en-US" altLang="ja-JP" sz="1600" dirty="0" smtClean="0"/>
            </a:br>
            <a:r>
              <a:rPr lang="en-US" altLang="ja-JP" sz="1600" dirty="0" err="1" smtClean="0"/>
              <a:t>SpeechReco</a:t>
            </a:r>
            <a:r>
              <a:rPr lang="ja-JP" altLang="en-US" sz="1600" dirty="0" smtClean="0"/>
              <a:t>ボックスの説明を致しますが、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このボックスは基本的にアプリ開発ではあまり使いません。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もっと便利でもっと簡単な開発方法がありますので、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こんなボックスがあり、こんな機能がある程度に覚えていただければと思います。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このボックスはあくまで入門編です。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後ほど、便利な音声認識用ボックス、</a:t>
            </a:r>
            <a:r>
              <a:rPr lang="en-US" altLang="ja-JP" sz="1600" dirty="0" err="1" smtClean="0"/>
              <a:t>QiChat</a:t>
            </a:r>
            <a:r>
              <a:rPr lang="ja-JP" altLang="en-US" sz="1600" dirty="0" smtClean="0"/>
              <a:t>について詳しくご説明致します。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&lt;</a:t>
            </a:r>
            <a:r>
              <a:rPr lang="ja-JP" altLang="en-US" sz="1600" dirty="0" smtClean="0"/>
              <a:t>ページ説明</a:t>
            </a:r>
            <a:r>
              <a:rPr lang="en-US" altLang="ja-JP" sz="1600" dirty="0" smtClean="0"/>
              <a:t>&gt;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37776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  <a:noFill/>
          <a:ln>
            <a:noFill/>
          </a:ln>
        </p:spPr>
        <p:txBody>
          <a:bodyPr lIns="83160" tIns="83160" rIns="83160" bIns="83160" anchor="t" anchorCtr="0">
            <a:noAutofit/>
          </a:bodyPr>
          <a:lstStyle/>
          <a:p>
            <a:pPr>
              <a:buSzPct val="25000"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160243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  <a:noFill/>
          <a:ln>
            <a:noFill/>
          </a:ln>
        </p:spPr>
        <p:txBody>
          <a:bodyPr lIns="83160" tIns="83160" rIns="83160" bIns="83160" anchor="t" anchorCtr="0">
            <a:noAutofit/>
          </a:bodyPr>
          <a:lstStyle/>
          <a:p>
            <a:pPr>
              <a:buSzPct val="25000"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89184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  <a:noFill/>
          <a:ln>
            <a:noFill/>
          </a:ln>
        </p:spPr>
        <p:txBody>
          <a:bodyPr lIns="83160" tIns="83160" rIns="83160" bIns="83160" anchor="t" anchorCtr="0">
            <a:noAutofit/>
          </a:bodyPr>
          <a:lstStyle/>
          <a:p>
            <a:pPr>
              <a:buSzPct val="25000"/>
            </a:pPr>
            <a:r>
              <a:rPr lang="en-US" sz="1600" dirty="0" err="1" smtClean="0"/>
              <a:t>onStart</a:t>
            </a:r>
            <a:r>
              <a:rPr lang="ja-JP" altLang="en-US" sz="1600" dirty="0" smtClean="0"/>
              <a:t>に入ると</a:t>
            </a:r>
            <a:r>
              <a:rPr lang="en-US" altLang="ja-JP" sz="1600" dirty="0" smtClean="0"/>
              <a:t>BOX</a:t>
            </a:r>
            <a:r>
              <a:rPr lang="ja-JP" altLang="en-US" sz="1600" dirty="0" smtClean="0"/>
              <a:t>の機能が開始されます。</a:t>
            </a:r>
            <a:endParaRPr lang="en-US" altLang="ja-JP" sz="1600" dirty="0" smtClean="0"/>
          </a:p>
          <a:p>
            <a:pPr>
              <a:buSzPct val="25000"/>
            </a:pPr>
            <a:endParaRPr lang="en-US" sz="1600" dirty="0" smtClean="0"/>
          </a:p>
          <a:p>
            <a:pPr>
              <a:buSzPct val="25000"/>
            </a:pPr>
            <a:r>
              <a:rPr lang="en-US" altLang="ja-JP" sz="1600" dirty="0" err="1" smtClean="0"/>
              <a:t>onStop</a:t>
            </a:r>
            <a:r>
              <a:rPr lang="ja-JP" altLang="en-US" sz="1600" dirty="0" smtClean="0"/>
              <a:t>に入ると</a:t>
            </a:r>
            <a:r>
              <a:rPr lang="en-US" altLang="ja-JP" sz="1600" dirty="0" smtClean="0"/>
              <a:t>BOX</a:t>
            </a:r>
            <a:r>
              <a:rPr lang="ja-JP" altLang="en-US" sz="1600" dirty="0" smtClean="0"/>
              <a:t>の機能が停止されます。</a:t>
            </a:r>
            <a:endParaRPr lang="en-US" altLang="ja-JP" sz="1600" dirty="0" smtClean="0"/>
          </a:p>
          <a:p>
            <a:pPr>
              <a:buSzPct val="25000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1990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 smtClean="0"/>
              <a:t>&lt;</a:t>
            </a:r>
            <a:r>
              <a:rPr lang="ja-JP" altLang="en-US" sz="1800" dirty="0" smtClean="0"/>
              <a:t>ページ説明</a:t>
            </a:r>
            <a:r>
              <a:rPr lang="en-US" altLang="ja-JP" sz="1800" dirty="0" smtClean="0"/>
              <a:t>&gt;</a:t>
            </a:r>
            <a:endParaRPr lang="ja-JP" altLang="en-US" sz="1800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8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学んだコレグラフの操作方法を駆使して、</a:t>
            </a:r>
            <a:r>
              <a:rPr lang="en-US" altLang="ja-JP" dirty="0" smtClean="0"/>
              <a:t>NAO</a:t>
            </a:r>
            <a:r>
              <a:rPr lang="ja-JP" altLang="en-US" dirty="0" smtClean="0"/>
              <a:t>を動かしてみましょう。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8134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 smtClean="0"/>
              <a:t>ページ説明</a:t>
            </a:r>
            <a:r>
              <a:rPr lang="en-US" altLang="ja-JP" dirty="0" smtClean="0"/>
              <a:t>&gt;</a:t>
            </a:r>
          </a:p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25</a:t>
            </a:r>
            <a:r>
              <a:rPr lang="ja-JP" altLang="en-US" dirty="0" smtClean="0"/>
              <a:t>フレームレートにつき約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秒になります。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9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r>
              <a:rPr lang="en-US" dirty="0" smtClean="0"/>
              <a:t>&lt;</a:t>
            </a:r>
            <a:r>
              <a:rPr lang="ja-JP" altLang="en-US" dirty="0" smtClean="0"/>
              <a:t>ページ説明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10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403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93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633413"/>
            <a:ext cx="5622925" cy="3163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11056" y="4008052"/>
            <a:ext cx="4888449" cy="3797102"/>
          </a:xfrm>
          <a:prstGeom prst="rect">
            <a:avLst/>
          </a:prstGeom>
        </p:spPr>
        <p:txBody>
          <a:bodyPr lIns="83160" tIns="83160" rIns="83160" bIns="83160" anchor="t" anchorCtr="0">
            <a:no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 smtClean="0"/>
              <a:t>ページ説明</a:t>
            </a:r>
            <a:r>
              <a:rPr lang="en-US" altLang="ja-JP" dirty="0" smtClean="0"/>
              <a:t>&gt;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これは僕が普段行っているモーションの開発方法ですが、</a:t>
            </a:r>
            <a:br>
              <a:rPr lang="ja-JP" altLang="en-US" dirty="0" smtClean="0"/>
            </a:br>
            <a:r>
              <a:rPr lang="ja-JP" altLang="en-US" dirty="0" smtClean="0"/>
              <a:t>あくまで参考適度にお話し致します。。</a:t>
            </a:r>
            <a:br>
              <a:rPr lang="ja-JP" altLang="en-US" dirty="0" smtClean="0"/>
            </a:br>
            <a:r>
              <a:rPr lang="ja-JP" altLang="en-US" dirty="0" smtClean="0"/>
              <a:t>まずはアニメーションモードを使い、実機を動かして、大まかな動きを登録をします。</a:t>
            </a:r>
            <a:br>
              <a:rPr lang="ja-JP" altLang="en-US" dirty="0" smtClean="0"/>
            </a:br>
            <a:r>
              <a:rPr lang="ja-JP" altLang="en-US" dirty="0" smtClean="0"/>
              <a:t>大まかな動きが完成したら接続ロボットをバーチャルへ変更して、</a:t>
            </a:r>
            <a:br>
              <a:rPr lang="ja-JP" altLang="en-US" dirty="0" smtClean="0"/>
            </a:br>
            <a:r>
              <a:rPr lang="ja-JP" altLang="en-US" dirty="0" smtClean="0"/>
              <a:t>ロボットビューの数値を変更して微調節します。</a:t>
            </a:r>
            <a:br>
              <a:rPr lang="ja-JP" altLang="en-US" dirty="0" smtClean="0"/>
            </a:br>
            <a:r>
              <a:rPr lang="ja-JP" altLang="en-US" dirty="0" smtClean="0"/>
              <a:t>さらになめらかな動きにしたい場合は</a:t>
            </a:r>
          </a:p>
          <a:p>
            <a:r>
              <a:rPr lang="ja-JP" altLang="en-US" dirty="0" smtClean="0"/>
              <a:t>左上にあるタイムラインの編集ボタンを押して、点と点の間の移動線を調節して、自然な動きにしてあげる事をオススメ致します。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何故このような面倒くさい事をするかと言いますと、</a:t>
            </a:r>
            <a:br>
              <a:rPr lang="ja-JP" altLang="en-US" dirty="0" smtClean="0"/>
            </a:br>
            <a:r>
              <a:rPr lang="ja-JP" altLang="en-US" dirty="0" smtClean="0"/>
              <a:t>実機</a:t>
            </a:r>
            <a:r>
              <a:rPr lang="en-US" altLang="ja-JP" dirty="0" smtClean="0"/>
              <a:t>NAO</a:t>
            </a:r>
            <a:r>
              <a:rPr lang="ja-JP" altLang="en-US" dirty="0" smtClean="0"/>
              <a:t>のモータへの負担、大きすぎる数値の変更による</a:t>
            </a:r>
            <a:r>
              <a:rPr lang="en-US" altLang="ja-JP" dirty="0" smtClean="0"/>
              <a:t>NAO</a:t>
            </a:r>
            <a:r>
              <a:rPr lang="ja-JP" altLang="en-US" dirty="0" smtClean="0"/>
              <a:t>の転倒などを考慮した開発方法だからです。</a:t>
            </a:r>
            <a:br>
              <a:rPr lang="ja-JP" altLang="en-US" dirty="0" smtClean="0"/>
            </a:br>
            <a:r>
              <a:rPr lang="ja-JP" altLang="en-US" dirty="0" smtClean="0"/>
              <a:t>これを怠ると、ギアやモータを痛めてしまったり、</a:t>
            </a:r>
            <a:r>
              <a:rPr lang="en-US" altLang="ja-JP" dirty="0" smtClean="0"/>
              <a:t>NAO</a:t>
            </a:r>
            <a:r>
              <a:rPr lang="ja-JP" altLang="en-US" dirty="0" smtClean="0"/>
              <a:t>が転倒する可能性が非常に高くなります。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ちなみに</a:t>
            </a:r>
            <a:r>
              <a:rPr lang="en-US" altLang="ja-JP" dirty="0" smtClean="0"/>
              <a:t>25</a:t>
            </a:r>
            <a:r>
              <a:rPr lang="ja-JP" altLang="en-US" dirty="0" smtClean="0"/>
              <a:t>フレームレート毎に一つのモーションというのはあくまで目安です。</a:t>
            </a:r>
            <a:br>
              <a:rPr lang="ja-JP" altLang="en-US" dirty="0" smtClean="0"/>
            </a:br>
            <a:r>
              <a:rPr lang="ja-JP" altLang="en-US" dirty="0" smtClean="0"/>
              <a:t>手の開閉、手首のひねり程度の</a:t>
            </a:r>
            <a:br>
              <a:rPr lang="ja-JP" altLang="en-US" dirty="0" smtClean="0"/>
            </a:br>
            <a:r>
              <a:rPr lang="ja-JP" altLang="en-US" dirty="0" smtClean="0"/>
              <a:t>小さい動きであれば、もう少し間隔を狭くしても問題ありません。</a:t>
            </a:r>
            <a:br>
              <a:rPr lang="ja-JP" altLang="en-US" dirty="0" smtClean="0"/>
            </a:br>
            <a:endParaRPr lang="ja-JP" alt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60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2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見出し スライド 1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" y="2954927"/>
            <a:ext cx="12192212" cy="28690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78970" tIns="39462" rIns="78970" bIns="39462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4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480995" y="6498285"/>
            <a:ext cx="4545396" cy="437080"/>
          </a:xfrm>
          <a:prstGeom prst="rect">
            <a:avLst/>
          </a:prstGeom>
          <a:noFill/>
          <a:ln>
            <a:noFill/>
          </a:ln>
        </p:spPr>
        <p:txBody>
          <a:bodyPr lIns="58649" tIns="58649" rIns="58649" bIns="58649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ja-JP" sz="998" b="0" i="0" u="none" strike="noStrike" cap="none" dirty="0" smtClean="0">
                <a:solidFill>
                  <a:srgbClr val="4A4A4A"/>
                </a:solidFill>
                <a:latin typeface="+mn-ea"/>
                <a:ea typeface="Arial"/>
                <a:cs typeface="Arial"/>
                <a:sym typeface="Arial"/>
              </a:rPr>
              <a:t>©2017 </a:t>
            </a:r>
            <a:r>
              <a:rPr lang="en-US" altLang="ja-JP" sz="998" b="0" i="0" u="none" strike="noStrike" cap="none" dirty="0" err="1" smtClean="0">
                <a:solidFill>
                  <a:srgbClr val="4A4A4A"/>
                </a:solidFill>
                <a:latin typeface="+mn-ea"/>
                <a:ea typeface="Arial"/>
                <a:cs typeface="Arial"/>
                <a:sym typeface="Arial"/>
              </a:rPr>
              <a:t>Daieikikou</a:t>
            </a:r>
            <a:r>
              <a:rPr lang="en-US" altLang="ja-JP" sz="998" b="0" i="0" u="none" strike="noStrike" cap="none" dirty="0" smtClean="0">
                <a:solidFill>
                  <a:srgbClr val="4A4A4A"/>
                </a:solidFill>
                <a:latin typeface="+mn-ea"/>
                <a:ea typeface="Arial"/>
                <a:cs typeface="Arial"/>
                <a:sym typeface="Arial"/>
              </a:rPr>
              <a:t> Co., Ltd. All Right Reserved</a:t>
            </a:r>
            <a:endParaRPr lang="en-US" altLang="ja-JP" sz="998" b="0" i="0" u="none" strike="noStrike" cap="none" dirty="0">
              <a:solidFill>
                <a:srgbClr val="4A4A4A"/>
              </a:solidFill>
              <a:latin typeface="+mn-ea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5402271" y="6428176"/>
            <a:ext cx="1404636" cy="364959"/>
          </a:xfrm>
          <a:prstGeom prst="rect">
            <a:avLst/>
          </a:prstGeom>
          <a:noFill/>
          <a:ln>
            <a:noFill/>
          </a:ln>
        </p:spPr>
        <p:txBody>
          <a:bodyPr lIns="87050" tIns="43500" rIns="87050" bIns="43500" anchor="ctr" anchorCtr="0">
            <a:no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pPr algn="ct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542" smtClean="0">
                <a:solidFill>
                  <a:srgbClr val="1E4E79"/>
                </a:solidFill>
                <a:cs typeface="Calibri"/>
                <a:sym typeface="Calibri"/>
              </a:rPr>
              <a:pPr algn="ct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542">
              <a:solidFill>
                <a:srgbClr val="1E4E79"/>
              </a:solidFill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85528" y="3848682"/>
            <a:ext cx="10421194" cy="1081541"/>
          </a:xfrm>
          <a:prstGeom prst="rect">
            <a:avLst/>
          </a:prstGeom>
          <a:noFill/>
          <a:ln>
            <a:noFill/>
          </a:ln>
        </p:spPr>
        <p:txBody>
          <a:bodyPr lIns="64650" tIns="64650" rIns="64650" bIns="64650" anchor="ctr" anchorCtr="0"/>
          <a:lstStyle>
            <a:lvl1pPr lvl="0" algn="ctr" rtl="0">
              <a:spcBef>
                <a:spcPts val="0"/>
              </a:spcBef>
              <a:buNone/>
              <a:defRPr sz="4627">
                <a:solidFill>
                  <a:srgbClr val="FFFFFF"/>
                </a:solidFill>
                <a:latin typeface="MS Gothic" charset="-128"/>
                <a:ea typeface="MS Gothic" charset="-128"/>
                <a:cs typeface="MS Gothic" charset="-128"/>
              </a:defRPr>
            </a:lvl1pPr>
            <a:lvl2pPr lvl="1" rtl="0">
              <a:spcBef>
                <a:spcPts val="0"/>
              </a:spcBef>
              <a:buNone/>
              <a:defRPr sz="907"/>
            </a:lvl2pPr>
            <a:lvl3pPr lvl="2" rtl="0">
              <a:spcBef>
                <a:spcPts val="0"/>
              </a:spcBef>
              <a:buNone/>
              <a:defRPr sz="907"/>
            </a:lvl3pPr>
            <a:lvl4pPr lvl="3" rtl="0">
              <a:spcBef>
                <a:spcPts val="0"/>
              </a:spcBef>
              <a:buNone/>
              <a:defRPr sz="907"/>
            </a:lvl4pPr>
            <a:lvl5pPr lvl="4" rtl="0">
              <a:spcBef>
                <a:spcPts val="0"/>
              </a:spcBef>
              <a:buNone/>
              <a:defRPr sz="907"/>
            </a:lvl5pPr>
            <a:lvl6pPr lvl="5" rtl="0">
              <a:spcBef>
                <a:spcPts val="0"/>
              </a:spcBef>
              <a:buNone/>
              <a:defRPr sz="907"/>
            </a:lvl6pPr>
            <a:lvl7pPr lvl="6" rtl="0">
              <a:spcBef>
                <a:spcPts val="0"/>
              </a:spcBef>
              <a:buNone/>
              <a:defRPr sz="907"/>
            </a:lvl7pPr>
            <a:lvl8pPr lvl="7" rtl="0">
              <a:spcBef>
                <a:spcPts val="0"/>
              </a:spcBef>
              <a:buNone/>
              <a:defRPr sz="907"/>
            </a:lvl8pPr>
            <a:lvl9pPr lvl="8">
              <a:spcBef>
                <a:spcPts val="0"/>
              </a:spcBef>
              <a:buNone/>
              <a:defRPr sz="907"/>
            </a:lvl9pPr>
          </a:lstStyle>
          <a:p>
            <a:endParaRPr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5751" y="6322198"/>
            <a:ext cx="1676249" cy="5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08080" y="1501519"/>
            <a:ext cx="11375978" cy="4926541"/>
          </a:xfrm>
          <a:prstGeom prst="rect">
            <a:avLst/>
          </a:prstGeom>
          <a:noFill/>
          <a:ln>
            <a:noFill/>
          </a:ln>
        </p:spPr>
        <p:txBody>
          <a:bodyPr lIns="64650" tIns="64650" rIns="64650" bIns="64650" anchor="t" anchorCtr="0"/>
          <a:lstStyle>
            <a:lvl1pPr marL="195864" lvl="0" indent="149779" algn="l" rtl="0">
              <a:lnSpc>
                <a:spcPct val="90000"/>
              </a:lnSpc>
              <a:spcBef>
                <a:spcPts val="816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defRPr>
            </a:lvl1pPr>
            <a:lvl2pPr marL="599115" lvl="1" indent="126736" algn="l" rtl="0">
              <a:lnSpc>
                <a:spcPct val="90000"/>
              </a:lnSpc>
              <a:spcBef>
                <a:spcPts val="454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</a:defRPr>
            </a:lvl2pPr>
            <a:lvl3pPr marL="990844" lvl="2" indent="103693" algn="l" rtl="0">
              <a:lnSpc>
                <a:spcPct val="90000"/>
              </a:lnSpc>
              <a:spcBef>
                <a:spcPts val="454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</a:defRPr>
            </a:lvl3pPr>
            <a:lvl4pPr marL="1382573" lvl="3" indent="92172" algn="l" rtl="0">
              <a:lnSpc>
                <a:spcPct val="90000"/>
              </a:lnSpc>
              <a:spcBef>
                <a:spcPts val="454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</a:defRPr>
            </a:lvl4pPr>
            <a:lvl5pPr marL="1774302" lvl="4" indent="103693" algn="l" rtl="0">
              <a:lnSpc>
                <a:spcPct val="90000"/>
              </a:lnSpc>
              <a:spcBef>
                <a:spcPts val="454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</a:defRPr>
            </a:lvl5pPr>
            <a:lvl6pPr marL="2177552" lvl="5" indent="92172" algn="l" rtl="0">
              <a:lnSpc>
                <a:spcPct val="90000"/>
              </a:lnSpc>
              <a:spcBef>
                <a:spcPts val="454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</a:defRPr>
            </a:lvl6pPr>
            <a:lvl7pPr marL="2569281" lvl="6" indent="92172" algn="l" rtl="0">
              <a:lnSpc>
                <a:spcPct val="90000"/>
              </a:lnSpc>
              <a:spcBef>
                <a:spcPts val="454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</a:defRPr>
            </a:lvl7pPr>
            <a:lvl8pPr marL="2961010" lvl="7" indent="103693" algn="l" rtl="0">
              <a:lnSpc>
                <a:spcPct val="90000"/>
              </a:lnSpc>
              <a:spcBef>
                <a:spcPts val="454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</a:defRPr>
            </a:lvl8pPr>
            <a:lvl9pPr marL="3352739" lvl="8" indent="103693" algn="l" rtl="0">
              <a:lnSpc>
                <a:spcPct val="90000"/>
              </a:lnSpc>
              <a:spcBef>
                <a:spcPts val="454"/>
              </a:spcBef>
              <a:buClr>
                <a:srgbClr val="1E4E79"/>
              </a:buClr>
              <a:buSzPct val="58823"/>
              <a:buFont typeface="Arial"/>
              <a:buChar char="•"/>
              <a:defRPr sz="1542">
                <a:solidFill>
                  <a:srgbClr val="1E4E79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23" y="-18"/>
            <a:ext cx="12192212" cy="937028"/>
          </a:xfrm>
          <a:prstGeom prst="rect">
            <a:avLst/>
          </a:prstGeom>
          <a:solidFill>
            <a:schemeClr val="tx2">
              <a:lumMod val="25000"/>
            </a:schemeClr>
          </a:solidFill>
          <a:ln w="127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8970" tIns="39462" rIns="78970" bIns="39462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42" b="0" i="0" u="none" strike="noStrike" cap="none">
              <a:solidFill>
                <a:schemeClr val="lt1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983654" y="1008963"/>
            <a:ext cx="8224953" cy="364959"/>
          </a:xfrm>
          <a:prstGeom prst="rect">
            <a:avLst/>
          </a:prstGeom>
          <a:noFill/>
          <a:ln>
            <a:noFill/>
          </a:ln>
        </p:spPr>
        <p:txBody>
          <a:bodyPr lIns="64650" tIns="64650" rIns="64650" bIns="64650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buClr>
                <a:srgbClr val="4A4A4A"/>
              </a:buClr>
              <a:buSzPct val="50000"/>
              <a:buFont typeface="Calibri"/>
              <a:buNone/>
              <a:defRPr sz="1814">
                <a:solidFill>
                  <a:srgbClr val="4A4A4A"/>
                </a:solidFill>
                <a:latin typeface="MS Gothic" charset="-128"/>
                <a:ea typeface="MS Gothic" charset="-128"/>
                <a:cs typeface="MS Gothic" charset="-128"/>
              </a:defRPr>
            </a:lvl1pPr>
            <a:lvl2pPr lvl="1" rtl="0">
              <a:spcBef>
                <a:spcPts val="0"/>
              </a:spcBef>
              <a:buClr>
                <a:srgbClr val="4A4A4A"/>
              </a:buClr>
              <a:buSzPct val="50000"/>
              <a:defRPr sz="1814">
                <a:solidFill>
                  <a:srgbClr val="4A4A4A"/>
                </a:solidFill>
              </a:defRPr>
            </a:lvl2pPr>
            <a:lvl3pPr lvl="2" rtl="0">
              <a:spcBef>
                <a:spcPts val="0"/>
              </a:spcBef>
              <a:buClr>
                <a:srgbClr val="4A4A4A"/>
              </a:buClr>
              <a:buSzPct val="50000"/>
              <a:defRPr sz="1814">
                <a:solidFill>
                  <a:srgbClr val="4A4A4A"/>
                </a:solidFill>
              </a:defRPr>
            </a:lvl3pPr>
            <a:lvl4pPr lvl="3" rtl="0">
              <a:spcBef>
                <a:spcPts val="0"/>
              </a:spcBef>
              <a:buClr>
                <a:srgbClr val="4A4A4A"/>
              </a:buClr>
              <a:buSzPct val="50000"/>
              <a:defRPr sz="1814">
                <a:solidFill>
                  <a:srgbClr val="4A4A4A"/>
                </a:solidFill>
              </a:defRPr>
            </a:lvl4pPr>
            <a:lvl5pPr lvl="4" rtl="0">
              <a:spcBef>
                <a:spcPts val="0"/>
              </a:spcBef>
              <a:buClr>
                <a:srgbClr val="4A4A4A"/>
              </a:buClr>
              <a:buSzPct val="50000"/>
              <a:defRPr sz="1814">
                <a:solidFill>
                  <a:srgbClr val="4A4A4A"/>
                </a:solidFill>
              </a:defRPr>
            </a:lvl5pPr>
            <a:lvl6pPr lvl="5" rtl="0">
              <a:spcBef>
                <a:spcPts val="0"/>
              </a:spcBef>
              <a:buClr>
                <a:srgbClr val="4A4A4A"/>
              </a:buClr>
              <a:buSzPct val="50000"/>
              <a:defRPr sz="1814">
                <a:solidFill>
                  <a:srgbClr val="4A4A4A"/>
                </a:solidFill>
              </a:defRPr>
            </a:lvl6pPr>
            <a:lvl7pPr lvl="6" rtl="0">
              <a:spcBef>
                <a:spcPts val="0"/>
              </a:spcBef>
              <a:buClr>
                <a:srgbClr val="4A4A4A"/>
              </a:buClr>
              <a:buSzPct val="50000"/>
              <a:defRPr sz="1814">
                <a:solidFill>
                  <a:srgbClr val="4A4A4A"/>
                </a:solidFill>
              </a:defRPr>
            </a:lvl7pPr>
            <a:lvl8pPr lvl="7" rtl="0">
              <a:spcBef>
                <a:spcPts val="0"/>
              </a:spcBef>
              <a:buClr>
                <a:srgbClr val="4A4A4A"/>
              </a:buClr>
              <a:buSzPct val="50000"/>
              <a:defRPr sz="1814">
                <a:solidFill>
                  <a:srgbClr val="4A4A4A"/>
                </a:solidFill>
              </a:defRPr>
            </a:lvl8pPr>
            <a:lvl9pPr lvl="8" rtl="0">
              <a:spcBef>
                <a:spcPts val="0"/>
              </a:spcBef>
              <a:buClr>
                <a:srgbClr val="4A4A4A"/>
              </a:buClr>
              <a:buSzPct val="50000"/>
              <a:defRPr sz="1814">
                <a:solidFill>
                  <a:srgbClr val="4A4A4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2"/>
          </p:nvPr>
        </p:nvSpPr>
        <p:spPr>
          <a:xfrm>
            <a:off x="781608" y="32248"/>
            <a:ext cx="10646291" cy="849122"/>
          </a:xfrm>
          <a:prstGeom prst="rect">
            <a:avLst/>
          </a:prstGeom>
          <a:noFill/>
          <a:ln>
            <a:noFill/>
          </a:ln>
        </p:spPr>
        <p:txBody>
          <a:bodyPr lIns="64650" tIns="64650" rIns="64650" bIns="64650" anchor="ctr" anchorCtr="0"/>
          <a:lstStyle>
            <a:lvl1pPr marL="195864" lvl="0" indent="-46086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FFFFFF"/>
                </a:solidFill>
                <a:latin typeface="MS Gothic" charset="-128"/>
                <a:ea typeface="MS Gothic" charset="-128"/>
                <a:cs typeface="MS Gothic" charset="-128"/>
                <a:sym typeface="Arial"/>
              </a:defRPr>
            </a:lvl1pPr>
            <a:lvl2pPr marL="599115" marR="0" lvl="1" indent="-69129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844" marR="0" lvl="2" indent="-9217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82573" marR="0" lvl="3" indent="-10369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4302" marR="0" lvl="4" indent="-9217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77552" marR="0" lvl="5" indent="-10369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9281" marR="0" lvl="6" indent="-10369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61010" marR="0" lvl="7" indent="-9217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52739" marR="0" lvl="8" indent="-9217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26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5402271" y="6428176"/>
            <a:ext cx="1404636" cy="364959"/>
          </a:xfrm>
          <a:prstGeom prst="rect">
            <a:avLst/>
          </a:prstGeom>
          <a:noFill/>
          <a:ln>
            <a:noFill/>
          </a:ln>
        </p:spPr>
        <p:txBody>
          <a:bodyPr lIns="87050" tIns="43500" rIns="87050" bIns="43500" anchor="ctr" anchorCtr="0">
            <a:no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pPr algn="ct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542" smtClean="0">
                <a:solidFill>
                  <a:srgbClr val="1E4E79"/>
                </a:solidFill>
                <a:cs typeface="Calibri"/>
                <a:sym typeface="Calibri"/>
              </a:rPr>
              <a:pPr algn="ct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542">
              <a:solidFill>
                <a:srgbClr val="1E4E79"/>
              </a:solidFill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80995" y="6498285"/>
            <a:ext cx="4545396" cy="437080"/>
          </a:xfrm>
          <a:prstGeom prst="rect">
            <a:avLst/>
          </a:prstGeom>
          <a:noFill/>
          <a:ln>
            <a:noFill/>
          </a:ln>
        </p:spPr>
        <p:txBody>
          <a:bodyPr lIns="58649" tIns="58649" rIns="58649" bIns="58649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998" dirty="0">
                <a:solidFill>
                  <a:srgbClr val="4A4A4A"/>
                </a:solidFill>
                <a:latin typeface="+mn-ea"/>
                <a:ea typeface="+mn-ea"/>
              </a:rPr>
              <a:t>©</a:t>
            </a:r>
            <a:r>
              <a:rPr lang="en-US" sz="998" dirty="0" smtClean="0">
                <a:solidFill>
                  <a:srgbClr val="4A4A4A"/>
                </a:solidFill>
                <a:latin typeface="+mn-ea"/>
                <a:ea typeface="+mn-ea"/>
              </a:rPr>
              <a:t>2017 </a:t>
            </a:r>
            <a:r>
              <a:rPr lang="en-US" sz="998" dirty="0" err="1" smtClean="0">
                <a:solidFill>
                  <a:srgbClr val="4A4A4A"/>
                </a:solidFill>
                <a:latin typeface="+mn-ea"/>
                <a:ea typeface="+mn-ea"/>
              </a:rPr>
              <a:t>Daieikikou</a:t>
            </a:r>
            <a:r>
              <a:rPr lang="en-US" sz="998" dirty="0" smtClean="0">
                <a:solidFill>
                  <a:srgbClr val="4A4A4A"/>
                </a:solidFill>
                <a:latin typeface="+mn-ea"/>
                <a:ea typeface="+mn-ea"/>
              </a:rPr>
              <a:t> </a:t>
            </a:r>
            <a:r>
              <a:rPr lang="en-US" sz="998" dirty="0">
                <a:solidFill>
                  <a:srgbClr val="4A4A4A"/>
                </a:solidFill>
                <a:latin typeface="+mn-ea"/>
                <a:ea typeface="+mn-ea"/>
              </a:rPr>
              <a:t>Co., Ltd. All Right Reserved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7635" y="6305880"/>
            <a:ext cx="1562838" cy="4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98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9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27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54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4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1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54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796D-7F8E-DB4D-BB57-6A1CCA216F5F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FFB1-9654-4043-95FA-C46307A8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0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950778" y="3848683"/>
            <a:ext cx="8290643" cy="1081541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ja-JP" altLang="en-US" dirty="0" smtClean="0"/>
              <a:t>ボックスの仕組み</a:t>
            </a:r>
            <a:endParaRPr lang="en-US"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888888"/>
                </a:buClr>
                <a:buSzPct val="25000"/>
              </a:pPr>
              <a:t>1</a:t>
            </a:fld>
            <a:endParaRPr lang="en-US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798" y="339539"/>
            <a:ext cx="1832919" cy="244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 amt="41000"/>
          </a:blip>
          <a:srcRect l="9765" t="13651" r="9393"/>
          <a:stretch/>
        </p:blipFill>
        <p:spPr>
          <a:xfrm>
            <a:off x="2674430" y="317225"/>
            <a:ext cx="3290835" cy="248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3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</p:spPr>
        <p:txBody>
          <a:bodyPr vert="horz" lIns="58649" tIns="58649" rIns="58649" bIns="58649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 err="1"/>
              <a:t>NAOの動作を実際に触れながら指示することもできます</a:t>
            </a:r>
            <a:r>
              <a:rPr lang="en-US" dirty="0"/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まず、Timelineを用意した状態でオートノマスライフ①を切り</a:t>
            </a:r>
            <a:r>
              <a:rPr lang="en-US" dirty="0"/>
              <a:t>、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/>
              <a:t>アニメーションボタン②をクリックします。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NAOの目がオレンジ色になったら手の甲を触り動かします</a:t>
            </a:r>
            <a:r>
              <a:rPr lang="en-US" dirty="0"/>
              <a:t>。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/>
              <a:t>動かしている間は目は緑色です。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dirty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/>
              <a:t>好きな位置まで動かしたら手を離し、目がオレンジ色になったら頭を約3秒間触ります。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 err="1"/>
              <a:t>目が白くなったらタイムライン上に保存させ、一度NAOを直立状態に戻してから（restボタン</a:t>
            </a:r>
            <a:r>
              <a:rPr lang="en-US" dirty="0"/>
              <a:t>③→wake </a:t>
            </a:r>
            <a:r>
              <a:rPr lang="en-US" dirty="0" err="1"/>
              <a:t>upボタン</a:t>
            </a:r>
            <a:r>
              <a:rPr lang="en-US" dirty="0"/>
              <a:t>④）実行させます。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Timelineボックス　アニメーションモード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動かしてみよう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 lang="en-US"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 b="68180"/>
          <a:stretch/>
        </p:blipFill>
        <p:spPr>
          <a:xfrm>
            <a:off x="1757372" y="4121345"/>
            <a:ext cx="8713572" cy="155862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8773239" y="3924210"/>
            <a:ext cx="260995" cy="265350"/>
          </a:xfrm>
          <a:prstGeom prst="wedgeRoundRectCallout">
            <a:avLst>
              <a:gd name="adj1" fmla="val 54900"/>
              <a:gd name="adj2" fmla="val 89803"/>
              <a:gd name="adj3" fmla="val 0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</a:p>
        </p:txBody>
      </p:sp>
      <p:sp>
        <p:nvSpPr>
          <p:cNvPr id="306" name="Shape 306"/>
          <p:cNvSpPr/>
          <p:nvPr/>
        </p:nvSpPr>
        <p:spPr>
          <a:xfrm>
            <a:off x="9682823" y="3914703"/>
            <a:ext cx="260995" cy="265350"/>
          </a:xfrm>
          <a:prstGeom prst="wedgeRoundRectCallout">
            <a:avLst>
              <a:gd name="adj1" fmla="val -33898"/>
              <a:gd name="adj2" fmla="val 78925"/>
              <a:gd name="adj3" fmla="val 0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 </a:t>
            </a:r>
          </a:p>
        </p:txBody>
      </p:sp>
      <p:sp>
        <p:nvSpPr>
          <p:cNvPr id="307" name="Shape 307"/>
          <p:cNvSpPr/>
          <p:nvPr/>
        </p:nvSpPr>
        <p:spPr>
          <a:xfrm>
            <a:off x="9228031" y="3914703"/>
            <a:ext cx="260995" cy="265350"/>
          </a:xfrm>
          <a:prstGeom prst="wedgeRoundRectCallout">
            <a:avLst>
              <a:gd name="adj1" fmla="val -1756"/>
              <a:gd name="adj2" fmla="val 83745"/>
              <a:gd name="adj3" fmla="val 0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</a:p>
        </p:txBody>
      </p:sp>
      <p:sp>
        <p:nvSpPr>
          <p:cNvPr id="308" name="Shape 308"/>
          <p:cNvSpPr/>
          <p:nvPr/>
        </p:nvSpPr>
        <p:spPr>
          <a:xfrm>
            <a:off x="10082922" y="3924210"/>
            <a:ext cx="260995" cy="265350"/>
          </a:xfrm>
          <a:prstGeom prst="wedgeRoundRectCallout">
            <a:avLst>
              <a:gd name="adj1" fmla="val -45100"/>
              <a:gd name="adj2" fmla="val 80161"/>
              <a:gd name="adj3" fmla="val 0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9267581" y="4425748"/>
            <a:ext cx="287940" cy="32903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916241" y="4425748"/>
            <a:ext cx="287940" cy="32903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214025" y="4845074"/>
            <a:ext cx="7257001" cy="396528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9599646" y="4425762"/>
            <a:ext cx="287940" cy="32903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8908236" y="4210685"/>
            <a:ext cx="111039" cy="124647"/>
          </a:xfrm>
          <a:prstGeom prst="ellipse">
            <a:avLst/>
          </a:prstGeom>
          <a:solidFill>
            <a:srgbClr val="E7E6E6"/>
          </a:solidFill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9923277" y="4425762"/>
            <a:ext cx="287940" cy="32903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7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950778" y="3848683"/>
            <a:ext cx="8290643" cy="1081541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ja-JP" altLang="en-US" dirty="0" smtClean="0"/>
              <a:t>音声認識</a:t>
            </a:r>
            <a:endParaRPr lang="en-US"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888888"/>
                </a:buClr>
                <a:buSzPct val="25000"/>
              </a:pPr>
              <a:t>11</a:t>
            </a:fld>
            <a:endParaRPr lang="en-US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798" y="339539"/>
            <a:ext cx="1832919" cy="244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 amt="41000"/>
          </a:blip>
          <a:srcRect l="9765" t="13651" r="9393"/>
          <a:stretch/>
        </p:blipFill>
        <p:spPr>
          <a:xfrm>
            <a:off x="2674430" y="317225"/>
            <a:ext cx="3290835" cy="248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8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ctr" anchorCtr="0">
            <a:noAutofit/>
          </a:bodyPr>
          <a:lstStyle/>
          <a:p>
            <a:pPr marL="195864" indent="-46086">
              <a:buClr>
                <a:schemeClr val="lt1"/>
              </a:buClr>
              <a:buSzPct val="25000"/>
            </a:pPr>
            <a:r>
              <a:rPr lang="en-US">
                <a:solidFill>
                  <a:schemeClr val="dk2"/>
                </a:solidFill>
              </a:rPr>
              <a:t>Speech Reco.ボックス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 err="1">
                <a:sym typeface="Arial"/>
              </a:rPr>
              <a:t>NAOと</a:t>
            </a:r>
            <a:r>
              <a:rPr lang="en-US" dirty="0" err="1"/>
              <a:t>対話</a:t>
            </a:r>
            <a:r>
              <a:rPr lang="en-US" dirty="0" err="1">
                <a:sym typeface="Arial"/>
              </a:rPr>
              <a:t>出来るようにしてみましょう</a:t>
            </a:r>
            <a:r>
              <a:rPr lang="en-US" dirty="0" smtClean="0">
                <a:sym typeface="Arial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 err="1" smtClean="0"/>
              <a:t>ここでは</a:t>
            </a:r>
            <a:r>
              <a:rPr lang="en-US" dirty="0" err="1"/>
              <a:t>、NAOで音声認識を行う</a:t>
            </a:r>
            <a:r>
              <a:rPr lang="en-US" dirty="0" err="1">
                <a:solidFill>
                  <a:srgbClr val="00B0F0"/>
                </a:solidFill>
              </a:rPr>
              <a:t>Speech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Reco.ボックス</a:t>
            </a:r>
            <a:r>
              <a:rPr lang="en-US" dirty="0" err="1"/>
              <a:t>を使用します</a:t>
            </a:r>
            <a:r>
              <a:rPr lang="en-US" dirty="0"/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dirty="0"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 err="1">
                <a:sym typeface="Arial"/>
              </a:rPr>
              <a:t>ボックスライブラリーからstandard→Audio→Voice→Speech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Reco.を選び</a:t>
            </a:r>
            <a:r>
              <a:rPr lang="en-US" dirty="0" err="1"/>
              <a:t>、フローダイアグラムに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 err="1">
                <a:sym typeface="Arial"/>
              </a:rPr>
              <a:t>ドラッグ&amp;ドロップします。</a:t>
            </a:r>
            <a:r>
              <a:rPr lang="en-US" dirty="0" err="1"/>
              <a:t>次に、</a:t>
            </a:r>
            <a:r>
              <a:rPr lang="en-US" dirty="0" err="1">
                <a:sym typeface="Arial"/>
              </a:rPr>
              <a:t>パラメータボタンをクリックして認識させる単語を入力し</a:t>
            </a:r>
            <a:r>
              <a:rPr lang="en-US" dirty="0" err="1"/>
              <a:t>ます</a:t>
            </a:r>
            <a:r>
              <a:rPr lang="en-US" dirty="0">
                <a:sym typeface="Arial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/>
              <a:t>複数の単語を認識させたい場合は、必ず</a:t>
            </a:r>
            <a:r>
              <a:rPr lang="en-US" dirty="0">
                <a:solidFill>
                  <a:srgbClr val="00B0F0"/>
                </a:solidFill>
              </a:rPr>
              <a:t>半角</a:t>
            </a:r>
            <a:r>
              <a:rPr lang="en-US" dirty="0"/>
              <a:t>の</a:t>
            </a:r>
            <a:r>
              <a:rPr lang="en-US" dirty="0">
                <a:sym typeface="Arial"/>
              </a:rPr>
              <a:t>；</a:t>
            </a:r>
            <a:r>
              <a:rPr lang="en-US" dirty="0"/>
              <a:t>（セミコロン）</a:t>
            </a:r>
            <a:r>
              <a:rPr lang="en-US" dirty="0">
                <a:sym typeface="Arial"/>
              </a:rPr>
              <a:t>で区切る</a:t>
            </a:r>
            <a:r>
              <a:rPr lang="en-US" dirty="0"/>
              <a:t>必要があります。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sym typeface="Arial"/>
              </a:rPr>
              <a:t>例</a:t>
            </a:r>
            <a:r>
              <a:rPr lang="en-US" dirty="0"/>
              <a:t>）　</a:t>
            </a:r>
            <a:r>
              <a:rPr lang="en-US" dirty="0" err="1">
                <a:sym typeface="Arial"/>
              </a:rPr>
              <a:t>こんにちは</a:t>
            </a:r>
            <a:r>
              <a:rPr lang="en-US" dirty="0" err="1"/>
              <a:t>;</a:t>
            </a:r>
            <a:r>
              <a:rPr lang="en-US" dirty="0" err="1">
                <a:sym typeface="Arial"/>
              </a:rPr>
              <a:t>こんばんは;</a:t>
            </a:r>
            <a:r>
              <a:rPr lang="en-US" dirty="0" err="1"/>
              <a:t>ごきげんよう</a:t>
            </a:r>
            <a:endParaRPr lang="en-US" dirty="0"/>
          </a:p>
        </p:txBody>
      </p:sp>
      <p:sp>
        <p:nvSpPr>
          <p:cNvPr id="381" name="Shape 381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ctr" anchorCtr="0">
            <a:noAutofit/>
          </a:bodyPr>
          <a:lstStyle/>
          <a:p>
            <a:pPr marL="0" indent="0">
              <a:buClr>
                <a:schemeClr val="lt1"/>
              </a:buClr>
              <a:buSzPct val="25000"/>
            </a:pPr>
            <a:r>
              <a:rPr lang="en-US"/>
              <a:t>NAOと対話する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t="12541" b="5912"/>
          <a:stretch/>
        </p:blipFill>
        <p:spPr>
          <a:xfrm>
            <a:off x="2881830" y="3890954"/>
            <a:ext cx="5464046" cy="250518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4731227" y="3270848"/>
            <a:ext cx="364415" cy="316788"/>
          </a:xfrm>
          <a:prstGeom prst="rect">
            <a:avLst/>
          </a:prstGeom>
          <a:noFill/>
          <a:ln>
            <a:noFill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3816401" y="4168717"/>
            <a:ext cx="839596" cy="65725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4935" y="4387396"/>
            <a:ext cx="1157609" cy="104391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9167647" y="5099126"/>
            <a:ext cx="300731" cy="265079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377361" y="4993720"/>
            <a:ext cx="1496850" cy="1292189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888888"/>
                </a:buClr>
                <a:buSzPct val="25000"/>
              </a:pPr>
              <a:t>12</a:t>
            </a:fld>
            <a:endParaRPr lang="en-US"/>
          </a:p>
        </p:txBody>
      </p:sp>
      <p:pic>
        <p:nvPicPr>
          <p:cNvPr id="389" name="Shape 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9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ctr" anchorCtr="0">
            <a:noAutofit/>
          </a:bodyPr>
          <a:lstStyle/>
          <a:p>
            <a:pPr marL="195864" indent="-46086">
              <a:buClr>
                <a:schemeClr val="lt1"/>
              </a:buClr>
              <a:buSzPct val="25000"/>
            </a:pPr>
            <a:r>
              <a:rPr lang="en-US">
                <a:solidFill>
                  <a:schemeClr val="dk2"/>
                </a:solidFill>
              </a:rPr>
              <a:t>Switch Caseボックス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sym typeface="Arial"/>
              </a:rPr>
              <a:t>次に、認識させた言葉を分岐させてしゃべらせてみましょう。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endParaRPr dirty="0"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dirty="0" err="1">
                <a:sym typeface="Arial"/>
              </a:rPr>
              <a:t>standard→Flow</a:t>
            </a:r>
            <a:r>
              <a:rPr lang="en-US" dirty="0">
                <a:sym typeface="Arial"/>
              </a:rPr>
              <a:t> Control →</a:t>
            </a:r>
            <a:r>
              <a:rPr lang="en-US" dirty="0">
                <a:solidFill>
                  <a:srgbClr val="00B0F0"/>
                </a:solidFill>
                <a:sym typeface="Arial"/>
              </a:rPr>
              <a:t>Switch </a:t>
            </a:r>
            <a:r>
              <a:rPr lang="en-US" dirty="0" err="1">
                <a:solidFill>
                  <a:srgbClr val="00B0F0"/>
                </a:solidFill>
              </a:rPr>
              <a:t>C</a:t>
            </a:r>
            <a:r>
              <a:rPr lang="en-US" dirty="0" err="1">
                <a:solidFill>
                  <a:srgbClr val="00B0F0"/>
                </a:solidFill>
                <a:sym typeface="Arial"/>
              </a:rPr>
              <a:t>ase</a:t>
            </a:r>
            <a:r>
              <a:rPr lang="en-US" dirty="0" err="1">
                <a:sym typeface="Arial"/>
              </a:rPr>
              <a:t>をドラッグ&amp;ドロップし、Speech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Reco.の</a:t>
            </a:r>
            <a:r>
              <a:rPr lang="en-US" dirty="0" err="1">
                <a:solidFill>
                  <a:srgbClr val="00B0F0"/>
                </a:solidFill>
              </a:rPr>
              <a:t>wordRecognized</a:t>
            </a:r>
            <a:r>
              <a:rPr lang="en-US" dirty="0" err="1"/>
              <a:t>出力</a:t>
            </a:r>
            <a:r>
              <a:rPr lang="en-US" dirty="0" err="1">
                <a:sym typeface="Arial"/>
              </a:rPr>
              <a:t>と</a:t>
            </a:r>
            <a:r>
              <a:rPr lang="en-US" dirty="0" err="1"/>
              <a:t>接続し</a:t>
            </a:r>
            <a:r>
              <a:rPr lang="en-US" dirty="0" err="1">
                <a:sym typeface="Arial"/>
              </a:rPr>
              <a:t>ます。</a:t>
            </a:r>
            <a:r>
              <a:rPr lang="en-US" dirty="0" err="1"/>
              <a:t>次に、</a:t>
            </a:r>
            <a:r>
              <a:rPr lang="en-US" dirty="0" err="1">
                <a:sym typeface="Arial"/>
              </a:rPr>
              <a:t>Switch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Case</a:t>
            </a:r>
            <a:r>
              <a:rPr lang="en-US" dirty="0" err="1"/>
              <a:t>の入力フォームに</a:t>
            </a:r>
            <a:r>
              <a:rPr lang="en-US" dirty="0" err="1">
                <a:sym typeface="Arial"/>
              </a:rPr>
              <a:t>先ほどSpeech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Reco</a:t>
            </a:r>
            <a:r>
              <a:rPr lang="en-US" dirty="0" err="1"/>
              <a:t>.に追加した単語</a:t>
            </a:r>
            <a:r>
              <a:rPr lang="en-US" dirty="0" err="1">
                <a:sym typeface="Arial"/>
              </a:rPr>
              <a:t>を</a:t>
            </a:r>
            <a:r>
              <a:rPr lang="en-US" dirty="0" err="1">
                <a:solidFill>
                  <a:srgbClr val="00B0F0"/>
                </a:solidFill>
              </a:rPr>
              <a:t>半角</a:t>
            </a:r>
            <a:r>
              <a:rPr lang="en-US" dirty="0" err="1"/>
              <a:t>の</a:t>
            </a:r>
            <a:r>
              <a:rPr lang="en-US" dirty="0">
                <a:sym typeface="Arial"/>
              </a:rPr>
              <a:t>”</a:t>
            </a:r>
            <a:r>
              <a:rPr lang="en-US" dirty="0"/>
              <a:t> </a:t>
            </a:r>
            <a:r>
              <a:rPr lang="en-US" dirty="0">
                <a:sym typeface="Arial"/>
              </a:rPr>
              <a:t>”で囲んで入力</a:t>
            </a:r>
            <a:r>
              <a:rPr lang="en-US" dirty="0"/>
              <a:t>し</a:t>
            </a:r>
            <a:r>
              <a:rPr lang="en-US" dirty="0">
                <a:sym typeface="Arial"/>
              </a:rPr>
              <a:t>ます。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dirty="0" err="1"/>
              <a:t>最後に、</a:t>
            </a:r>
            <a:r>
              <a:rPr lang="en-US" dirty="0" err="1">
                <a:sym typeface="Arial"/>
              </a:rPr>
              <a:t>それぞれの言葉に応じた</a:t>
            </a:r>
            <a:r>
              <a:rPr lang="en-US" dirty="0" err="1"/>
              <a:t>対話内容の</a:t>
            </a:r>
            <a:r>
              <a:rPr lang="en-US" dirty="0" err="1">
                <a:sym typeface="Arial"/>
              </a:rPr>
              <a:t>Sayを</a:t>
            </a:r>
            <a:r>
              <a:rPr lang="en-US" dirty="0" err="1"/>
              <a:t>接続</a:t>
            </a:r>
            <a:r>
              <a:rPr lang="en-US" dirty="0" err="1">
                <a:sym typeface="Arial"/>
              </a:rPr>
              <a:t>します</a:t>
            </a:r>
            <a:r>
              <a:rPr lang="en-US" dirty="0">
                <a:sym typeface="Arial"/>
              </a:rPr>
              <a:t>。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dirty="0" err="1"/>
              <a:t>アプリを実行すると、NAOが</a:t>
            </a:r>
            <a:r>
              <a:rPr lang="en-US" dirty="0" err="1">
                <a:solidFill>
                  <a:srgbClr val="00B0F0"/>
                </a:solidFill>
              </a:rPr>
              <a:t>ヒアリングモード</a:t>
            </a:r>
            <a:r>
              <a:rPr lang="en-US" dirty="0" err="1"/>
              <a:t>になり、設定された内容の対話が出来るはずです</a:t>
            </a:r>
            <a:r>
              <a:rPr lang="en-US" dirty="0"/>
              <a:t>。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ctr" anchorCtr="0">
            <a:noAutofit/>
          </a:bodyPr>
          <a:lstStyle/>
          <a:p>
            <a:pPr marL="0" indent="0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</a:rPr>
              <a:t>NAOと対話する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888888"/>
                </a:buClr>
                <a:buSzPct val="25000"/>
              </a:pPr>
              <a:t>13</a:t>
            </a:fld>
            <a:endParaRPr lang="en-US"/>
          </a:p>
        </p:txBody>
      </p:sp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12922"/>
          <a:stretch/>
        </p:blipFill>
        <p:spPr>
          <a:xfrm>
            <a:off x="2472082" y="3781695"/>
            <a:ext cx="7247973" cy="263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ctr" anchorCtr="0">
            <a:noAutofit/>
          </a:bodyPr>
          <a:lstStyle/>
          <a:p>
            <a:pPr marL="195864" indent="-46086">
              <a:buClr>
                <a:schemeClr val="lt1"/>
              </a:buClr>
              <a:buSzPct val="25000"/>
            </a:pPr>
            <a:r>
              <a:rPr lang="en-US" sz="2087">
                <a:solidFill>
                  <a:schemeClr val="dk2"/>
                </a:solidFill>
              </a:rPr>
              <a:t>ボックスのエラー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 err="1">
                <a:sym typeface="Arial"/>
              </a:rPr>
              <a:t>バーチャルロボットでSpeech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Reco.ボックスを再生すると</a:t>
            </a:r>
            <a:r>
              <a:rPr lang="en-US" dirty="0" err="1"/>
              <a:t>、</a:t>
            </a:r>
            <a:r>
              <a:rPr lang="en-US" dirty="0" err="1">
                <a:sym typeface="Arial"/>
              </a:rPr>
              <a:t>下図のようにボックスが赤く表示されます</a:t>
            </a:r>
            <a:r>
              <a:rPr lang="en-US" dirty="0">
                <a:sym typeface="Arial"/>
              </a:rPr>
              <a:t>。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dirty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sym typeface="Arial"/>
              </a:rPr>
              <a:t>これは、</a:t>
            </a:r>
            <a:r>
              <a:rPr lang="en-US" dirty="0">
                <a:solidFill>
                  <a:srgbClr val="00B0F0"/>
                </a:solidFill>
                <a:sym typeface="Arial"/>
              </a:rPr>
              <a:t>ボックスの処理でエラーが発生</a:t>
            </a:r>
            <a:r>
              <a:rPr lang="en-US" dirty="0">
                <a:sym typeface="Arial"/>
              </a:rPr>
              <a:t>したことを示していて、具体的な内容は[表示]メニューの[ログビューア]</a:t>
            </a:r>
            <a:r>
              <a:rPr lang="en-US" dirty="0"/>
              <a:t>で</a:t>
            </a:r>
            <a:r>
              <a:rPr lang="en-US" dirty="0">
                <a:sym typeface="Arial"/>
              </a:rPr>
              <a:t>確認することが出来ます。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endParaRPr dirty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sym typeface="Arial"/>
              </a:rPr>
              <a:t>ここでエラーが発生しても、機能が一部無効化されるだけで、</a:t>
            </a:r>
            <a:r>
              <a:rPr lang="en-US" dirty="0">
                <a:solidFill>
                  <a:srgbClr val="00B0F0"/>
                </a:solidFill>
              </a:rPr>
              <a:t>ダイアログビューの入力フォーム</a:t>
            </a:r>
            <a:r>
              <a:rPr lang="en-US" dirty="0"/>
              <a:t>に言葉を入力することで擬似的に会話が行えます。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ctr" anchorCtr="0">
            <a:noAutofit/>
          </a:bodyPr>
          <a:lstStyle/>
          <a:p>
            <a:pPr marL="0" indent="0">
              <a:buClr>
                <a:schemeClr val="lt1"/>
              </a:buClr>
              <a:buSzPct val="25000"/>
            </a:pPr>
            <a:r>
              <a:rPr lang="en-US"/>
              <a:t>補足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 l="2602" r="18526"/>
          <a:stretch/>
        </p:blipFill>
        <p:spPr>
          <a:xfrm>
            <a:off x="1600772" y="3556394"/>
            <a:ext cx="4177572" cy="274685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888888"/>
                </a:buClr>
                <a:buSzPct val="25000"/>
              </a:pPr>
              <a:t>14</a:t>
            </a:fld>
            <a:endParaRPr lang="en-US"/>
          </a:p>
        </p:txBody>
      </p:sp>
      <p:pic>
        <p:nvPicPr>
          <p:cNvPr id="411" name="Shape 4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582" y="3655336"/>
            <a:ext cx="4597564" cy="254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0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\</a:t>
            </a:r>
            <a:r>
              <a:rPr kumimoji="1" lang="en-US" altLang="ja-JP" dirty="0" err="1" smtClean="0"/>
              <a:t>rspd</a:t>
            </a:r>
            <a:r>
              <a:rPr kumimoji="1" lang="en-US" altLang="ja-JP" dirty="0" smtClean="0"/>
              <a:t>=105\ </a:t>
            </a:r>
            <a:r>
              <a:rPr kumimoji="1" lang="ja-JP" altLang="en-US" dirty="0" smtClean="0"/>
              <a:t>喋る早さ</a:t>
            </a:r>
            <a:endParaRPr kumimoji="1" lang="en-US" altLang="ja-JP" dirty="0"/>
          </a:p>
          <a:p>
            <a:r>
              <a:rPr kumimoji="1" lang="en-US" altLang="ja-JP" dirty="0" smtClean="0"/>
              <a:t>\</a:t>
            </a:r>
            <a:r>
              <a:rPr kumimoji="1" lang="en-US" altLang="ja-JP" dirty="0" err="1" smtClean="0"/>
              <a:t>vct</a:t>
            </a:r>
            <a:r>
              <a:rPr kumimoji="1" lang="en-US" altLang="ja-JP" dirty="0" smtClean="0"/>
              <a:t>=120\ </a:t>
            </a:r>
            <a:r>
              <a:rPr kumimoji="1" lang="ja-JP" altLang="en-US" dirty="0" smtClean="0"/>
              <a:t>声の高さ</a:t>
            </a:r>
            <a:endParaRPr kumimoji="1" lang="en-US" altLang="ja-JP" dirty="0" smtClean="0"/>
          </a:p>
          <a:p>
            <a:r>
              <a:rPr kumimoji="1" lang="en-US" altLang="ja-JP" dirty="0" smtClean="0"/>
              <a:t>\pau=1000\ </a:t>
            </a:r>
            <a:r>
              <a:rPr kumimoji="1" lang="ja-JP" altLang="en-US" dirty="0" smtClean="0"/>
              <a:t>間</a:t>
            </a:r>
            <a:endParaRPr kumimoji="1" lang="en-US" altLang="ja-JP" dirty="0" smtClean="0"/>
          </a:p>
          <a:p>
            <a:r>
              <a:rPr kumimoji="1" lang="en-US" altLang="ja-JP" dirty="0"/>
              <a:t>\</a:t>
            </a:r>
            <a:r>
              <a:rPr kumimoji="1" lang="en-US" altLang="ja-JP" dirty="0" smtClean="0"/>
              <a:t>pau=50\ </a:t>
            </a:r>
            <a:r>
              <a:rPr kumimoji="1" lang="ja-JP" altLang="en-US" dirty="0" smtClean="0"/>
              <a:t>ボリューム</a:t>
            </a:r>
            <a:endParaRPr kumimoji="1" lang="en-US" altLang="ja-JP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kumimoji="1" lang="ja-JP" altLang="en-US" dirty="0" smtClean="0"/>
              <a:t>イントネーション調節用コマンド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5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 smtClean="0"/>
              <a:t>入出力の記号の意味</a:t>
            </a:r>
            <a:endParaRPr lang="en-US" dirty="0"/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2623639" y="1501519"/>
            <a:ext cx="7997534" cy="4926541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t" anchorCtr="0">
            <a:noAutofit/>
          </a:bodyPr>
          <a:lstStyle/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 err="1">
                <a:solidFill>
                  <a:srgbClr val="00B0F0"/>
                </a:solidFill>
              </a:rPr>
              <a:t>onStart</a:t>
            </a:r>
            <a:r>
              <a:rPr lang="en-US" dirty="0" err="1" smtClean="0">
                <a:solidFill>
                  <a:srgbClr val="00B0F0"/>
                </a:solidFill>
              </a:rPr>
              <a:t>入力</a:t>
            </a:r>
            <a:r>
              <a:rPr lang="en-US" altLang="ja-JP" dirty="0" smtClean="0"/>
              <a:t>…</a:t>
            </a:r>
            <a:r>
              <a:rPr lang="ja-JP" altLang="en-US" dirty="0"/>
              <a:t>ボックスの開始</a:t>
            </a: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この</a:t>
            </a:r>
            <a:r>
              <a:rPr lang="ja-JP" altLang="en-US" dirty="0"/>
              <a:t>入力にシグナルが送られると、ボックスは開始状態になります。</a:t>
            </a: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ja-JP" altLang="en-US" dirty="0" smtClean="0"/>
              <a:t>　開始</a:t>
            </a:r>
            <a:r>
              <a:rPr lang="ja-JP" altLang="en-US" dirty="0"/>
              <a:t>状態での振る舞いはボックスの種類により異なります。</a:t>
            </a:r>
            <a:endParaRPr lang="en-US" dirty="0" smtClean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endParaRPr dirty="0" smtClean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onStop入力</a:t>
            </a:r>
            <a:r>
              <a:rPr lang="en-US" altLang="ja-JP" dirty="0" smtClean="0"/>
              <a:t>…</a:t>
            </a:r>
            <a:r>
              <a:rPr lang="ja-JP" altLang="en-US" dirty="0"/>
              <a:t>ボックスの停止</a:t>
            </a: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ja-JP" altLang="en-US" dirty="0" smtClean="0"/>
              <a:t>　この</a:t>
            </a:r>
            <a:r>
              <a:rPr lang="ja-JP" altLang="en-US" dirty="0"/>
              <a:t>入力にシグナルが送られると、ボックスは停止状態になります。</a:t>
            </a:r>
            <a:endParaRPr lang="en-US" dirty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endParaRPr dirty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 err="1">
                <a:solidFill>
                  <a:srgbClr val="00B0F0"/>
                </a:solidFill>
              </a:rPr>
              <a:t>onEvent</a:t>
            </a:r>
            <a:r>
              <a:rPr lang="en-US" dirty="0" err="1" smtClean="0">
                <a:solidFill>
                  <a:srgbClr val="00B0F0"/>
                </a:solidFill>
              </a:rPr>
              <a:t>入力</a:t>
            </a:r>
            <a:r>
              <a:rPr lang="en-US" altLang="ja-JP" dirty="0" smtClean="0"/>
              <a:t>…</a:t>
            </a:r>
            <a:r>
              <a:rPr lang="ja-JP" altLang="en-US" dirty="0"/>
              <a:t>開始</a:t>
            </a:r>
            <a:r>
              <a:rPr lang="en-US" altLang="ja-JP" dirty="0"/>
              <a:t>/</a:t>
            </a:r>
            <a:r>
              <a:rPr lang="ja-JP" altLang="en-US" dirty="0"/>
              <a:t>停止以外の入力</a:t>
            </a: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ボックスにより</a:t>
            </a:r>
            <a:r>
              <a:rPr lang="ja-JP" altLang="en-US" dirty="0"/>
              <a:t>この入力に対する挙動は異なります。</a:t>
            </a:r>
            <a:endParaRPr lang="en-US" dirty="0" smtClean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endParaRPr dirty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 err="1">
                <a:solidFill>
                  <a:srgbClr val="00B0F0"/>
                </a:solidFill>
              </a:rPr>
              <a:t>onStopped</a:t>
            </a:r>
            <a:r>
              <a:rPr lang="en-US" dirty="0" err="1" smtClean="0">
                <a:solidFill>
                  <a:srgbClr val="00B0F0"/>
                </a:solidFill>
              </a:rPr>
              <a:t>出力</a:t>
            </a:r>
            <a:r>
              <a:rPr lang="en-US" altLang="ja-JP" dirty="0" smtClean="0"/>
              <a:t>…</a:t>
            </a:r>
            <a:r>
              <a:rPr lang="ja-JP" altLang="en-US" dirty="0"/>
              <a:t>ボックスの停止</a:t>
            </a: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ja-JP" altLang="en-US" dirty="0" smtClean="0"/>
              <a:t>　この</a:t>
            </a:r>
            <a:r>
              <a:rPr lang="ja-JP" altLang="en-US" dirty="0"/>
              <a:t>出力からシグナルが送られた場合、ボックスが停止したことを意味します。</a:t>
            </a:r>
            <a:endParaRPr lang="en-US" dirty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endParaRPr dirty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>
                <a:solidFill>
                  <a:srgbClr val="00B0F0"/>
                </a:solidFill>
              </a:rPr>
              <a:t>即時(punctual)</a:t>
            </a:r>
            <a:r>
              <a:rPr lang="en-US" dirty="0" smtClean="0">
                <a:solidFill>
                  <a:srgbClr val="00B0F0"/>
                </a:solidFill>
              </a:rPr>
              <a:t>出力</a:t>
            </a:r>
            <a:r>
              <a:rPr lang="en-US" altLang="ja-JP" dirty="0" smtClean="0"/>
              <a:t>…</a:t>
            </a:r>
            <a:r>
              <a:rPr lang="ja-JP" altLang="en-US" dirty="0"/>
              <a:t>ボックスからの出力</a:t>
            </a: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ja-JP" altLang="en-US" dirty="0" smtClean="0"/>
              <a:t>　ボックス</a:t>
            </a:r>
            <a:r>
              <a:rPr lang="ja-JP" altLang="en-US" dirty="0"/>
              <a:t>によりこの出力の意味は異なります。</a:t>
            </a:r>
            <a:endParaRPr lang="en-US" dirty="0" smtClean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endParaRPr dirty="0" smtClean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ja-JP" altLang="en-US" dirty="0" smtClean="0"/>
              <a:t>基本的</a:t>
            </a:r>
            <a:r>
              <a:rPr lang="ja-JP" altLang="en-US" dirty="0"/>
              <a:t>にボックス</a:t>
            </a:r>
            <a:r>
              <a:rPr lang="ja-JP" altLang="en-US" dirty="0" smtClean="0"/>
              <a:t>は</a:t>
            </a:r>
            <a:r>
              <a:rPr lang="en-US" dirty="0" smtClean="0">
                <a:solidFill>
                  <a:srgbClr val="00B0F0"/>
                </a:solidFill>
              </a:rPr>
              <a:t>「</a:t>
            </a:r>
            <a:r>
              <a:rPr lang="en-US" dirty="0" err="1">
                <a:solidFill>
                  <a:srgbClr val="00B0F0"/>
                </a:solidFill>
              </a:rPr>
              <a:t>onStop入力にシグナルが入力された時</a:t>
            </a:r>
            <a:r>
              <a:rPr lang="en-US" dirty="0" smtClean="0">
                <a:solidFill>
                  <a:srgbClr val="00B0F0"/>
                </a:solidFill>
              </a:rPr>
              <a:t>」</a:t>
            </a:r>
            <a:r>
              <a:rPr lang="ja-JP" altLang="en-US" dirty="0" smtClean="0"/>
              <a:t>か</a:t>
            </a:r>
            <a:endParaRPr lang="en-US" dirty="0">
              <a:solidFill>
                <a:srgbClr val="44546A"/>
              </a:solidFill>
            </a:endParaRPr>
          </a:p>
          <a:p>
            <a:pPr marL="0" indent="-46086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>
                <a:solidFill>
                  <a:srgbClr val="00B0F0"/>
                </a:solidFill>
              </a:rPr>
              <a:t>「</a:t>
            </a:r>
            <a:r>
              <a:rPr lang="en-US" dirty="0" err="1">
                <a:solidFill>
                  <a:srgbClr val="00B0F0"/>
                </a:solidFill>
              </a:rPr>
              <a:t>onStopped出力からシグナルが出力された時</a:t>
            </a:r>
            <a:r>
              <a:rPr lang="en-US" dirty="0" smtClean="0">
                <a:solidFill>
                  <a:srgbClr val="00B0F0"/>
                </a:solidFill>
              </a:rPr>
              <a:t>」</a:t>
            </a:r>
            <a:r>
              <a:rPr lang="ja-JP" altLang="en-US" dirty="0" smtClean="0"/>
              <a:t>に</a:t>
            </a:r>
            <a:r>
              <a:rPr lang="ja-JP" altLang="en-US" dirty="0"/>
              <a:t>終了します。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680" name="Shape 680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  <a:noFill/>
          <a:ln>
            <a:noFill/>
          </a:ln>
        </p:spPr>
        <p:txBody>
          <a:bodyPr vert="horz" lIns="23088" tIns="23088" rIns="23088" bIns="23088" rtlCol="0" anchor="ctr" anchorCtr="0">
            <a:noAutofit/>
          </a:bodyPr>
          <a:lstStyle/>
          <a:p>
            <a:pPr marL="0" indent="0">
              <a:buClr>
                <a:schemeClr val="lt1"/>
              </a:buClr>
              <a:buSzPct val="25000"/>
            </a:pPr>
            <a:r>
              <a:rPr lang="ja-JP" altLang="en-US" dirty="0" smtClean="0">
                <a:solidFill>
                  <a:schemeClr val="lt1"/>
                </a:solidFill>
              </a:rPr>
              <a:t>ボックスの仕組み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81" name="Shape 681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888888"/>
                </a:buClr>
                <a:buSzPct val="25000"/>
              </a:pPr>
              <a:t>3</a:t>
            </a:fld>
            <a:endParaRPr lang="en-US"/>
          </a:p>
        </p:txBody>
      </p:sp>
      <p:pic>
        <p:nvPicPr>
          <p:cNvPr id="682" name="Shape 6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570" y="1700816"/>
            <a:ext cx="589444" cy="51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Shape 6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037" y="3362031"/>
            <a:ext cx="580513" cy="5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Shape 6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3962" y="2559471"/>
            <a:ext cx="562651" cy="49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Shape 6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6105" y="4197110"/>
            <a:ext cx="598374" cy="47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Shape 6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6099" y="5005391"/>
            <a:ext cx="598374" cy="47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Shape 6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5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pPr marL="195864" indent="-92172">
              <a:buClr>
                <a:schemeClr val="dk1"/>
              </a:buClr>
              <a:buSzPct val="40000"/>
            </a:pPr>
            <a:r>
              <a:rPr lang="en-US">
                <a:solidFill>
                  <a:schemeClr val="dk2"/>
                </a:solidFill>
              </a:rPr>
              <a:t>ボックスの入出力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ja-JP" altLang="en-US" dirty="0" smtClean="0">
                <a:solidFill>
                  <a:srgbClr val="FFFFFF"/>
                </a:solidFill>
              </a:rPr>
              <a:t>ボックスの仕組み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888888"/>
                </a:buClr>
                <a:buSzPct val="25000"/>
              </a:pPr>
              <a:t>4</a:t>
            </a:fld>
            <a:endParaRPr lang="en-US"/>
          </a:p>
        </p:txBody>
      </p:sp>
      <p:sp>
        <p:nvSpPr>
          <p:cNvPr id="187" name="Shape 187"/>
          <p:cNvSpPr txBox="1"/>
          <p:nvPr/>
        </p:nvSpPr>
        <p:spPr>
          <a:xfrm>
            <a:off x="3344268" y="4855746"/>
            <a:ext cx="353528" cy="364959"/>
          </a:xfrm>
          <a:prstGeom prst="rect">
            <a:avLst/>
          </a:prstGeom>
          <a:noFill/>
          <a:ln>
            <a:noFill/>
          </a:ln>
        </p:spPr>
        <p:txBody>
          <a:bodyPr lIns="58649" tIns="58649" rIns="58649" bIns="58649" anchor="ctr" anchorCtr="0">
            <a:noAutofit/>
          </a:bodyPr>
          <a:lstStyle/>
          <a:p>
            <a:pPr algn="ctr"/>
            <a:r>
              <a:rPr lang="en-US" sz="1542">
                <a:solidFill>
                  <a:srgbClr val="000000"/>
                </a:solidFill>
              </a:rPr>
              <a:t>①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097780" y="4855746"/>
            <a:ext cx="353528" cy="364959"/>
          </a:xfrm>
          <a:prstGeom prst="rect">
            <a:avLst/>
          </a:prstGeom>
          <a:noFill/>
          <a:ln>
            <a:noFill/>
          </a:ln>
        </p:spPr>
        <p:txBody>
          <a:bodyPr lIns="58649" tIns="58649" rIns="58649" bIns="58649" anchor="ctr" anchorCtr="0">
            <a:noAutofit/>
          </a:bodyPr>
          <a:lstStyle/>
          <a:p>
            <a:pPr algn="ctr"/>
            <a:r>
              <a:rPr lang="en-US" sz="1542">
                <a:solidFill>
                  <a:srgbClr val="000000"/>
                </a:solidFill>
              </a:rPr>
              <a:t>②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831902" y="4855746"/>
            <a:ext cx="353528" cy="364959"/>
          </a:xfrm>
          <a:prstGeom prst="rect">
            <a:avLst/>
          </a:prstGeom>
          <a:noFill/>
          <a:ln>
            <a:noFill/>
          </a:ln>
        </p:spPr>
        <p:txBody>
          <a:bodyPr lIns="58649" tIns="58649" rIns="58649" bIns="58649" anchor="ctr" anchorCtr="0">
            <a:noAutofit/>
          </a:bodyPr>
          <a:lstStyle/>
          <a:p>
            <a:pPr algn="ctr"/>
            <a:r>
              <a:rPr lang="en-US" sz="1542">
                <a:solidFill>
                  <a:srgbClr val="000000"/>
                </a:solidFill>
              </a:rPr>
              <a:t>③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566024" y="4855746"/>
            <a:ext cx="353528" cy="364959"/>
          </a:xfrm>
          <a:prstGeom prst="rect">
            <a:avLst/>
          </a:prstGeom>
          <a:noFill/>
          <a:ln>
            <a:noFill/>
          </a:ln>
        </p:spPr>
        <p:txBody>
          <a:bodyPr lIns="58649" tIns="58649" rIns="58649" bIns="58649" anchor="ctr" anchorCtr="0">
            <a:noAutofit/>
          </a:bodyPr>
          <a:lstStyle/>
          <a:p>
            <a:pPr algn="ctr"/>
            <a:r>
              <a:rPr lang="en-US" sz="1542">
                <a:solidFill>
                  <a:srgbClr val="000000"/>
                </a:solidFill>
              </a:rPr>
              <a:t>④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</p:spPr>
        <p:txBody>
          <a:bodyPr vert="horz" lIns="58649" tIns="58649" rIns="58649" bIns="58649" rtlCol="0" anchor="t" anchorCtr="0">
            <a:noAutofit/>
          </a:bodyPr>
          <a:lstStyle/>
          <a:p>
            <a:pPr marL="0" indent="0">
              <a:lnSpc>
                <a:spcPct val="143000"/>
              </a:lnSpc>
              <a:spcBef>
                <a:spcPts val="0"/>
              </a:spcBef>
              <a:buNone/>
            </a:pPr>
            <a:r>
              <a:rPr lang="en-US" sz="1814" dirty="0"/>
              <a:t>色による種類</a:t>
            </a:r>
          </a:p>
          <a:p>
            <a:pPr marL="0" indent="0">
              <a:lnSpc>
                <a:spcPct val="100000"/>
              </a:lnSpc>
              <a:spcBef>
                <a:spcPts val="1089"/>
              </a:spcBef>
              <a:buNone/>
            </a:pPr>
            <a:r>
              <a:rPr lang="en-US" dirty="0"/>
              <a:t>ボックスには入力や出力があり、色がついています。色により、この入力がどのようなデータを受け取るものなのか、あるいは出力がどのようなデータを引き渡すものなのかがわかります。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marL="0" indent="0">
              <a:lnSpc>
                <a:spcPct val="150000"/>
              </a:lnSpc>
              <a:spcBef>
                <a:spcPts val="635"/>
              </a:spcBef>
              <a:buSzPct val="25000"/>
              <a:buNone/>
            </a:pPr>
            <a:r>
              <a:rPr lang="en-US" dirty="0"/>
              <a:t>①  </a:t>
            </a:r>
            <a:r>
              <a:rPr lang="en-US" dirty="0">
                <a:solidFill>
                  <a:srgbClr val="00B0F0"/>
                </a:solidFill>
              </a:rPr>
              <a:t>単純イベント</a:t>
            </a:r>
            <a:r>
              <a:rPr lang="en-US" dirty="0"/>
              <a:t>(Bang)　この入出力ではデータはともないません。</a:t>
            </a:r>
          </a:p>
          <a:p>
            <a:pPr marL="0" indent="0">
              <a:lnSpc>
                <a:spcPct val="150000"/>
              </a:lnSpc>
              <a:spcBef>
                <a:spcPts val="635"/>
              </a:spcBef>
              <a:buSzPct val="25000"/>
              <a:buNone/>
            </a:pPr>
            <a:r>
              <a:rPr lang="en-US" dirty="0"/>
              <a:t>②  </a:t>
            </a:r>
            <a:r>
              <a:rPr lang="en-US" dirty="0">
                <a:solidFill>
                  <a:srgbClr val="00B0F0"/>
                </a:solidFill>
              </a:rPr>
              <a:t>数値</a:t>
            </a:r>
            <a:r>
              <a:rPr lang="en-US" dirty="0"/>
              <a:t>(Number)　この入出力では数値(小数点値もしくは整数値)が引き渡されます。</a:t>
            </a:r>
          </a:p>
          <a:p>
            <a:pPr marL="0" indent="0">
              <a:lnSpc>
                <a:spcPct val="150000"/>
              </a:lnSpc>
              <a:spcBef>
                <a:spcPts val="635"/>
              </a:spcBef>
              <a:buSzPct val="25000"/>
              <a:buNone/>
            </a:pPr>
            <a:r>
              <a:rPr lang="en-US" dirty="0"/>
              <a:t>③  </a:t>
            </a:r>
            <a:r>
              <a:rPr lang="en-US" dirty="0">
                <a:solidFill>
                  <a:srgbClr val="00B0F0"/>
                </a:solidFill>
              </a:rPr>
              <a:t>文字列</a:t>
            </a:r>
            <a:r>
              <a:rPr lang="en-US" dirty="0"/>
              <a:t>(String)　この入出力では文字列が引き渡されます。</a:t>
            </a:r>
          </a:p>
          <a:p>
            <a:pPr marL="0" indent="0">
              <a:lnSpc>
                <a:spcPct val="150000"/>
              </a:lnSpc>
              <a:spcBef>
                <a:spcPts val="635"/>
              </a:spcBef>
              <a:buNone/>
            </a:pPr>
            <a:r>
              <a:rPr lang="en-US" dirty="0"/>
              <a:t>④  </a:t>
            </a:r>
            <a:r>
              <a:rPr lang="en-US" dirty="0">
                <a:solidFill>
                  <a:srgbClr val="00B0F0"/>
                </a:solidFill>
              </a:rPr>
              <a:t>動的</a:t>
            </a:r>
            <a:r>
              <a:rPr lang="en-US" dirty="0"/>
              <a:t>(Dynamic)　単純イベント(値なし)あるいは何らかの値あり。値がある場合は、数値、文字列、数値の配列、文字列の配列のいずれかとなります。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080" y="5224832"/>
            <a:ext cx="444655" cy="38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580" y="5235092"/>
            <a:ext cx="458336" cy="36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3351" y="5220793"/>
            <a:ext cx="459787" cy="38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7389" y="5227654"/>
            <a:ext cx="466650" cy="37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0595" y="5234510"/>
            <a:ext cx="466650" cy="36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9688" y="5227652"/>
            <a:ext cx="439199" cy="37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94045" y="5231090"/>
            <a:ext cx="432337" cy="36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53590" y="5231090"/>
            <a:ext cx="459787" cy="36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950778" y="3848683"/>
            <a:ext cx="8290643" cy="1081541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ja-JP" altLang="en-US" dirty="0" smtClean="0"/>
              <a:t>モーションの作成</a:t>
            </a:r>
            <a:endParaRPr lang="en-US"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888888"/>
                </a:buClr>
                <a:buSzPct val="25000"/>
              </a:pPr>
              <a:t>5</a:t>
            </a:fld>
            <a:endParaRPr lang="en-US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798" y="339539"/>
            <a:ext cx="1832919" cy="244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 amt="41000"/>
          </a:blip>
          <a:srcRect l="9765" t="13651" r="9393"/>
          <a:stretch/>
        </p:blipFill>
        <p:spPr>
          <a:xfrm>
            <a:off x="2674430" y="317225"/>
            <a:ext cx="3290835" cy="248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0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</p:spPr>
        <p:txBody>
          <a:bodyPr vert="horz" lIns="58649" tIns="58649" rIns="58649" bIns="58649" rtlCol="0" anchor="t" anchorCtr="0">
            <a:noAutofit/>
          </a:bodyPr>
          <a:lstStyle/>
          <a:p>
            <a:pPr marL="0" indent="-46086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/>
              <a:t>「</a:t>
            </a:r>
            <a:r>
              <a:rPr lang="en-US" dirty="0" err="1"/>
              <a:t>Timeline」ボックスとは時間の経過とともに動きを変化させたり</a:t>
            </a:r>
            <a:r>
              <a:rPr lang="en-US" dirty="0" smtClean="0"/>
              <a:t>、</a:t>
            </a:r>
            <a:br>
              <a:rPr lang="en-US" dirty="0" smtClean="0"/>
            </a:br>
            <a:r>
              <a:rPr lang="en-US" dirty="0" smtClean="0"/>
              <a:t>様</a:t>
            </a:r>
            <a:r>
              <a:rPr lang="en-US" dirty="0"/>
              <a:t>々なボックスを一括で制御できるボックスです。</a:t>
            </a:r>
          </a:p>
          <a:p>
            <a:pPr marL="0" indent="-46086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-46086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 err="1"/>
              <a:t>まずボックスライブラリから「Timeline」をドラッグし配置します</a:t>
            </a:r>
            <a:r>
              <a:rPr lang="en-US" dirty="0"/>
              <a:t>。</a:t>
            </a:r>
          </a:p>
          <a:p>
            <a:pPr marL="0" indent="-46086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 err="1"/>
              <a:t>つぎに、その「Timeline」をダブルクリックします</a:t>
            </a:r>
            <a:r>
              <a:rPr lang="en-US" dirty="0"/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Timelineボックス概要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動かしてみよう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lang="en-US"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722050" y="2920901"/>
            <a:ext cx="2898989" cy="3350494"/>
          </a:xfrm>
          <a:prstGeom prst="rect">
            <a:avLst/>
          </a:prstGeom>
          <a:noFill/>
          <a:ln>
            <a:noFill/>
          </a:ln>
        </p:spPr>
        <p:txBody>
          <a:bodyPr lIns="78970" tIns="39462" rIns="78970" bIns="39462" anchor="t" anchorCtr="0">
            <a:noAutofit/>
          </a:bodyPr>
          <a:lstStyle/>
          <a:p>
            <a:r>
              <a:rPr lang="en-US"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1. </a:t>
            </a:r>
            <a:r>
              <a:rPr lang="en-US" sz="1542" dirty="0">
                <a:solidFill>
                  <a:srgbClr val="00B0F0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モーションフレーム</a:t>
            </a:r>
          </a:p>
          <a:p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ここに１つ１つのモーションが登録された「モーションキーフレーム」を配置していきます。</a:t>
            </a:r>
          </a:p>
          <a:p>
            <a:endParaRPr sz="1542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2. </a:t>
            </a:r>
            <a:r>
              <a:rPr lang="en-US" sz="1542" dirty="0">
                <a:solidFill>
                  <a:srgbClr val="00B0F0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動作レイヤー</a:t>
            </a:r>
          </a:p>
          <a:p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「</a:t>
            </a:r>
            <a:r>
              <a:rPr lang="en-US" sz="1542" dirty="0" err="1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Timeline」内にボックスを含める際に利用します</a:t>
            </a:r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。</a:t>
            </a:r>
          </a:p>
          <a:p>
            <a:endParaRPr sz="1542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3. </a:t>
            </a:r>
            <a:r>
              <a:rPr lang="en-US" sz="1542" dirty="0">
                <a:solidFill>
                  <a:srgbClr val="00B0F0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キーフレーム</a:t>
            </a:r>
          </a:p>
          <a:p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「</a:t>
            </a:r>
            <a:r>
              <a:rPr lang="en-US" sz="1542" dirty="0" err="1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Timeline」内のボックスを</a:t>
            </a:r>
            <a:endParaRPr lang="en-US" sz="1542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いつ実行させるかといった設定をする際に使用します。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2572" y="2920899"/>
            <a:ext cx="5959912" cy="3350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1790785" y="3322125"/>
            <a:ext cx="5841798" cy="297193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8970" tIns="39462" rIns="78970" bIns="39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54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790784" y="3628257"/>
            <a:ext cx="5841798" cy="262901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8970" tIns="39462" rIns="78970" bIns="39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54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127510" y="3737087"/>
            <a:ext cx="4338688" cy="262901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8970" tIns="39462" rIns="78970" bIns="39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54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489765" y="4117612"/>
            <a:ext cx="290932" cy="295831"/>
          </a:xfrm>
          <a:prstGeom prst="wedgeRoundRectCallout">
            <a:avLst>
              <a:gd name="adj1" fmla="val -59485"/>
              <a:gd name="adj2" fmla="val -118609"/>
              <a:gd name="adj3" fmla="val 0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 </a:t>
            </a:r>
          </a:p>
          <a:p>
            <a:pPr>
              <a:buClr>
                <a:srgbClr val="000000"/>
              </a:buClr>
            </a:pPr>
            <a:endParaRPr sz="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566136" y="3026360"/>
            <a:ext cx="290932" cy="295831"/>
          </a:xfrm>
          <a:prstGeom prst="wedgeRoundRectCallout">
            <a:avLst>
              <a:gd name="adj1" fmla="val -1756"/>
              <a:gd name="adj2" fmla="val 83745"/>
              <a:gd name="adj3" fmla="val 0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</a:p>
        </p:txBody>
      </p:sp>
      <p:sp>
        <p:nvSpPr>
          <p:cNvPr id="258" name="Shape 258"/>
          <p:cNvSpPr/>
          <p:nvPr/>
        </p:nvSpPr>
        <p:spPr>
          <a:xfrm>
            <a:off x="1995070" y="3960485"/>
            <a:ext cx="290932" cy="295831"/>
          </a:xfrm>
          <a:prstGeom prst="wedgeRoundRectCallout">
            <a:avLst>
              <a:gd name="adj1" fmla="val 51500"/>
              <a:gd name="adj2" fmla="val -90110"/>
              <a:gd name="adj3" fmla="val 0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3088" tIns="23088" rIns="23088" bIns="2308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542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110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</p:spPr>
        <p:txBody>
          <a:bodyPr vert="horz" lIns="58649" tIns="58649" rIns="58649" bIns="58649" rtlCol="0" anchor="t" anchorCtr="0">
            <a:noAutofit/>
          </a:bodyPr>
          <a:lstStyle/>
          <a:p>
            <a:pPr marL="0" indent="-46086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 smtClean="0"/>
              <a:t>ロボットビュ</a:t>
            </a:r>
            <a:r>
              <a:rPr lang="en-US" dirty="0"/>
              <a:t>ーのロボット本体の手、足、</a:t>
            </a:r>
            <a:r>
              <a:rPr lang="en-US" dirty="0" smtClean="0"/>
              <a:t>頭の部分でクリックすると個別の部位でモ</a:t>
            </a:r>
            <a:r>
              <a:rPr lang="en-US" dirty="0"/>
              <a:t>ーターの数値を変えられます。</a:t>
            </a:r>
          </a:p>
          <a:p>
            <a:pPr marL="0" indent="-46086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058"/>
              <a:buNone/>
            </a:pPr>
            <a:r>
              <a:rPr lang="en-US" dirty="0"/>
              <a:t>どう動くか実際に動かして場所を確認します。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実機を用いて動かす場合、バランスを崩して倒れることがあるので</a:t>
            </a:r>
            <a:r>
              <a:rPr lang="en-US" dirty="0" smtClean="0">
                <a:solidFill>
                  <a:srgbClr val="FF0000"/>
                </a:solidFill>
              </a:rPr>
              <a:t>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必ずゆっくりと動かし</a:t>
            </a:r>
            <a:r>
              <a:rPr lang="en-US" dirty="0">
                <a:solidFill>
                  <a:srgbClr val="FF0000"/>
                </a:solidFill>
              </a:rPr>
              <a:t>、上半身で行ってください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Timelineボックス概要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動かしてみよう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 lang="en-US"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8337" y="3099526"/>
            <a:ext cx="5483097" cy="308269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7328918" y="2966748"/>
            <a:ext cx="3292253" cy="3348045"/>
          </a:xfrm>
          <a:prstGeom prst="rect">
            <a:avLst/>
          </a:prstGeom>
          <a:noFill/>
          <a:ln>
            <a:noFill/>
          </a:ln>
        </p:spPr>
        <p:txBody>
          <a:bodyPr lIns="78970" tIns="39462" rIns="78970" bIns="39462" anchor="t" anchorCtr="0">
            <a:noAutofit/>
          </a:bodyPr>
          <a:lstStyle/>
          <a:p>
            <a:pPr>
              <a:buClr>
                <a:srgbClr val="1E4E79"/>
              </a:buClr>
              <a:buSzPct val="25000"/>
            </a:pPr>
            <a:r>
              <a:rPr lang="en-US" sz="127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ポーズが決まったらモーションフレームの２５フレームをクリックしブルーのラインを持ってき</a:t>
            </a:r>
            <a:r>
              <a:rPr lang="en-US" sz="127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ま</a:t>
            </a:r>
            <a:r>
              <a:rPr lang="en-US" sz="127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す。</a:t>
            </a:r>
          </a:p>
          <a:p>
            <a:pPr>
              <a:buClr>
                <a:srgbClr val="000000"/>
              </a:buClr>
            </a:pPr>
            <a:endParaRPr sz="1270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pPr>
              <a:buClr>
                <a:srgbClr val="1E4E79"/>
              </a:buClr>
              <a:buSzPct val="25000"/>
            </a:pPr>
            <a:r>
              <a:rPr lang="en-US" sz="1270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そのままPCのＦ8を押してポーズを記憶させます。</a:t>
            </a:r>
          </a:p>
          <a:p>
            <a:pPr>
              <a:buClr>
                <a:srgbClr val="000000"/>
              </a:buClr>
            </a:pPr>
            <a:endParaRPr sz="1270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pPr>
              <a:buClr>
                <a:srgbClr val="1E4E79"/>
              </a:buClr>
              <a:buSzPct val="25000"/>
            </a:pPr>
            <a:r>
              <a:rPr lang="en-US" sz="1270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この要領でポーズを作り記憶させます。</a:t>
            </a:r>
          </a:p>
          <a:p>
            <a:pPr>
              <a:buClr>
                <a:srgbClr val="1E4E79"/>
              </a:buClr>
              <a:buSzPct val="25000"/>
            </a:pPr>
            <a:r>
              <a:rPr lang="en-US" sz="1270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動きの速さはポーズからポーズまでの間が</a:t>
            </a:r>
          </a:p>
          <a:p>
            <a:pPr>
              <a:buClr>
                <a:srgbClr val="1E4E79"/>
              </a:buClr>
              <a:buSzPct val="25000"/>
            </a:pPr>
            <a:r>
              <a:rPr lang="en-US" sz="1270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長いほどゆっくりに、</a:t>
            </a:r>
          </a:p>
          <a:p>
            <a:pPr>
              <a:buClr>
                <a:srgbClr val="1E4E79"/>
              </a:buClr>
              <a:buSzPct val="25000"/>
            </a:pPr>
            <a:r>
              <a:rPr lang="en-US" sz="1270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短いほど早い動作になります。</a:t>
            </a:r>
          </a:p>
          <a:p>
            <a:pPr>
              <a:buClr>
                <a:srgbClr val="000000"/>
              </a:buClr>
            </a:pPr>
            <a:endParaRPr sz="1270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pPr>
              <a:buClr>
                <a:srgbClr val="1E4E79"/>
              </a:buClr>
              <a:buSzPct val="25000"/>
            </a:pPr>
            <a:r>
              <a:rPr lang="en-US" sz="1270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ポーズを入力する時は必ず</a:t>
            </a:r>
            <a:r>
              <a:rPr lang="en-US" sz="127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２５フレーム以上間隔をあけてください。</a:t>
            </a:r>
          </a:p>
          <a:p>
            <a:pPr>
              <a:buClr>
                <a:srgbClr val="1E4E79"/>
              </a:buClr>
              <a:buSzPct val="25000"/>
            </a:pPr>
            <a:r>
              <a:rPr lang="en-US" sz="127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バランスを崩して転倒する可能性が高くなります。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8395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</p:spPr>
        <p:txBody>
          <a:bodyPr vert="horz" lIns="58649" tIns="58649" rIns="58649" bIns="58649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/>
              <a:t>ここではモーションと同時に動かすボックスを設定します。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/>
              <a:t>キーフレームをクリックしながらボックスを起動するフレームを決めます。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フローダイアグラムに任意のボックスを配置し左側の紐をつなぎます。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Timelineボックス　動作レイヤー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動かしてみよう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 lang="en-US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7549853" y="3300170"/>
            <a:ext cx="3071263" cy="3086504"/>
          </a:xfrm>
          <a:prstGeom prst="rect">
            <a:avLst/>
          </a:prstGeom>
          <a:noFill/>
          <a:ln>
            <a:noFill/>
          </a:ln>
        </p:spPr>
        <p:txBody>
          <a:bodyPr lIns="78970" tIns="39462" rIns="78970" bIns="39462" anchor="t" anchorCtr="0">
            <a:noAutofit/>
          </a:bodyPr>
          <a:lstStyle/>
          <a:p>
            <a:pPr>
              <a:buClr>
                <a:srgbClr val="1E4E79"/>
              </a:buClr>
              <a:buSzPct val="25000"/>
            </a:pPr>
            <a:r>
              <a:rPr lang="en-US"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今回は「</a:t>
            </a:r>
            <a:r>
              <a:rPr lang="en-US"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Say</a:t>
            </a:r>
            <a:r>
              <a:rPr lang="en-US"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」ボックスを配置して手をあげるモーションと同時に「手をあげます」といわせてみます。</a:t>
            </a:r>
          </a:p>
          <a:p>
            <a:pPr>
              <a:buClr>
                <a:srgbClr val="000000"/>
              </a:buClr>
            </a:pPr>
            <a:endParaRPr sz="1542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pPr>
              <a:buClr>
                <a:srgbClr val="1E4E79"/>
              </a:buClr>
              <a:buSzPct val="25000"/>
            </a:pPr>
            <a:r>
              <a:rPr lang="en-US"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このまま再生マークで実行すると「手をあげます」と言いながら</a:t>
            </a:r>
            <a:r>
              <a:rPr lang="en-US"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</a:rPr>
              <a:t>、</a:t>
            </a:r>
            <a:r>
              <a:rPr lang="en-US"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手をあげる動作をするはずです。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1797" y="2759779"/>
            <a:ext cx="5737834" cy="3225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1570941" y="1501519"/>
            <a:ext cx="9050228" cy="4926541"/>
          </a:xfrm>
          <a:prstGeom prst="rect">
            <a:avLst/>
          </a:prstGeom>
        </p:spPr>
        <p:txBody>
          <a:bodyPr vert="horz" lIns="58649" tIns="58649" rIns="58649" bIns="58649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動作レイヤーは増やすことも挿入することもできます。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キーフレー</a:t>
            </a:r>
            <a:r>
              <a:rPr lang="en-US" dirty="0" smtClean="0"/>
              <a:t>ムの挿入したい部分に矢印を持っていき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右クリックし</a:t>
            </a:r>
            <a:r>
              <a:rPr lang="en-US" dirty="0"/>
              <a:t>「キーフレームの挿入」を選びます。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そうすることで同一レイヤー上に時間単位で動くボックスを配置できます。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やり方は挿入したキーフレームをクリックし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その時現れているフローダイアグラムにボックスをドラッグし、左側を紐でつなぐだけです。</a:t>
            </a:r>
          </a:p>
          <a:p>
            <a:pPr>
              <a:spcBef>
                <a:spcPts val="0"/>
              </a:spcBef>
              <a:buSzPct val="25000"/>
              <a:buNone/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2824399" y="1008964"/>
            <a:ext cx="6543411" cy="364959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Timelineボックス　キーフレームの挿入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2"/>
          </p:nvPr>
        </p:nvSpPr>
        <p:spPr>
          <a:xfrm>
            <a:off x="1868104" y="32248"/>
            <a:ext cx="8469721" cy="849122"/>
          </a:xfrm>
          <a:prstGeom prst="rect">
            <a:avLst/>
          </a:prstGeom>
        </p:spPr>
        <p:txBody>
          <a:bodyPr vert="horz" lIns="58649" tIns="58649" rIns="58649" bIns="58649" rtlCol="0" anchor="ctr" anchorCtr="0">
            <a:noAutofit/>
          </a:bodyPr>
          <a:lstStyle/>
          <a:p>
            <a:r>
              <a:rPr lang="en-US"/>
              <a:t>動かしてみよう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5544100" y="6428176"/>
            <a:ext cx="1117467" cy="364959"/>
          </a:xfrm>
          <a:prstGeom prst="rect">
            <a:avLst/>
          </a:prstGeom>
        </p:spPr>
        <p:txBody>
          <a:bodyPr vert="horz" lIns="78970" tIns="39462" rIns="78970" bIns="39462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 lang="en-US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40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082" y="1055500"/>
            <a:ext cx="446010" cy="44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67365" y="3343399"/>
            <a:ext cx="2741685" cy="2862522"/>
          </a:xfrm>
          <a:prstGeom prst="rect">
            <a:avLst/>
          </a:prstGeom>
          <a:noFill/>
          <a:ln>
            <a:noFill/>
          </a:ln>
        </p:spPr>
        <p:txBody>
          <a:bodyPr lIns="78970" tIns="39462" rIns="78970" bIns="39462" anchor="t" anchorCtr="0">
            <a:noAutofit/>
          </a:bodyPr>
          <a:lstStyle/>
          <a:p>
            <a:pPr>
              <a:buClr>
                <a:srgbClr val="1E4E79"/>
              </a:buClr>
              <a:buSzPct val="25000"/>
            </a:pPr>
            <a:r>
              <a:rPr lang="en-US" sz="1542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ここではモーションが変化するたびに「Say」を起動させ</a:t>
            </a:r>
            <a:endParaRPr lang="en-US" sz="1542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pPr>
              <a:buClr>
                <a:srgbClr val="000000"/>
              </a:buClr>
            </a:pPr>
            <a:endParaRPr sz="1542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pPr>
              <a:buClr>
                <a:srgbClr val="1E4E79"/>
              </a:buClr>
              <a:buSzPct val="25000"/>
            </a:pPr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左手が上がると</a:t>
            </a:r>
          </a:p>
          <a:p>
            <a:pPr>
              <a:buClr>
                <a:srgbClr val="1E4E79"/>
              </a:buClr>
              <a:buSzPct val="25000"/>
            </a:pPr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「左手」</a:t>
            </a:r>
          </a:p>
          <a:p>
            <a:pPr>
              <a:buClr>
                <a:srgbClr val="000000"/>
              </a:buClr>
            </a:pPr>
            <a:endParaRPr sz="1542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pPr>
              <a:buClr>
                <a:srgbClr val="1E4E79"/>
              </a:buClr>
              <a:buSzPct val="25000"/>
            </a:pPr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右手が上がると</a:t>
            </a:r>
          </a:p>
          <a:p>
            <a:pPr>
              <a:buClr>
                <a:srgbClr val="1E4E79"/>
              </a:buClr>
              <a:buSzPct val="25000"/>
            </a:pPr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「右手」</a:t>
            </a:r>
          </a:p>
          <a:p>
            <a:pPr>
              <a:buClr>
                <a:srgbClr val="000000"/>
              </a:buClr>
            </a:pPr>
            <a:endParaRPr sz="1542" dirty="0">
              <a:solidFill>
                <a:srgbClr val="1E4E79"/>
              </a:solidFill>
              <a:latin typeface="MS Gothic" charset="-128"/>
              <a:ea typeface="MS Gothic" charset="-128"/>
              <a:cs typeface="MS Gothic" charset="-128"/>
              <a:sym typeface="Arial"/>
            </a:endParaRPr>
          </a:p>
          <a:p>
            <a:pPr>
              <a:buClr>
                <a:srgbClr val="1E4E79"/>
              </a:buClr>
              <a:buSzPct val="25000"/>
            </a:pPr>
            <a:r>
              <a:rPr lang="en-US" sz="1542" dirty="0">
                <a:solidFill>
                  <a:srgbClr val="1E4E79"/>
                </a:solidFill>
                <a:latin typeface="MS Gothic" charset="-128"/>
                <a:ea typeface="MS Gothic" charset="-128"/>
                <a:cs typeface="MS Gothic" charset="-128"/>
                <a:sym typeface="Arial"/>
              </a:rPr>
              <a:t>としました。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0197" y="3352688"/>
            <a:ext cx="5228633" cy="2939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596</Words>
  <Application>Microsoft Macintosh PowerPoint</Application>
  <PresentationFormat>ワイド画面</PresentationFormat>
  <Paragraphs>168</Paragraphs>
  <Slides>14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Arial</vt:lpstr>
      <vt:lpstr>Calibri</vt:lpstr>
      <vt:lpstr>MS Gothic</vt:lpstr>
      <vt:lpstr>Yu Gothic</vt:lpstr>
      <vt:lpstr>Yu Gothic Light</vt:lpstr>
      <vt:lpstr>ホワイト</vt:lpstr>
      <vt:lpstr>ボックスの仕組み</vt:lpstr>
      <vt:lpstr>PowerPoint プレゼンテーション</vt:lpstr>
      <vt:lpstr>入出力の記号の意味</vt:lpstr>
      <vt:lpstr>ボックスの入出力</vt:lpstr>
      <vt:lpstr>モーションの作成</vt:lpstr>
      <vt:lpstr>Timelineボックス概要</vt:lpstr>
      <vt:lpstr>Timelineボックス概要</vt:lpstr>
      <vt:lpstr>Timelineボックス　動作レイヤー</vt:lpstr>
      <vt:lpstr>Timelineボックス　キーフレームの挿入</vt:lpstr>
      <vt:lpstr>Timelineボックス　アニメーションモード</vt:lpstr>
      <vt:lpstr>音声認識</vt:lpstr>
      <vt:lpstr>Speech Reco.ボックス</vt:lpstr>
      <vt:lpstr>Switch Caseボックス</vt:lpstr>
      <vt:lpstr>ボックスのエラー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16</cp:revision>
  <dcterms:created xsi:type="dcterms:W3CDTF">2018-05-31T02:21:39Z</dcterms:created>
  <dcterms:modified xsi:type="dcterms:W3CDTF">2018-06-11T09:56:49Z</dcterms:modified>
</cp:coreProperties>
</file>