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35"/>
  </p:notesMasterIdLst>
  <p:sldIdLst>
    <p:sldId id="256" r:id="rId2"/>
    <p:sldId id="344" r:id="rId3"/>
    <p:sldId id="351" r:id="rId4"/>
    <p:sldId id="348" r:id="rId5"/>
    <p:sldId id="349" r:id="rId6"/>
    <p:sldId id="350" r:id="rId7"/>
    <p:sldId id="345" r:id="rId8"/>
    <p:sldId id="346" r:id="rId9"/>
    <p:sldId id="347" r:id="rId10"/>
    <p:sldId id="265" r:id="rId11"/>
    <p:sldId id="278" r:id="rId12"/>
    <p:sldId id="279" r:id="rId13"/>
    <p:sldId id="280" r:id="rId14"/>
    <p:sldId id="281" r:id="rId15"/>
    <p:sldId id="342" r:id="rId16"/>
    <p:sldId id="287" r:id="rId17"/>
    <p:sldId id="288" r:id="rId18"/>
    <p:sldId id="289" r:id="rId19"/>
    <p:sldId id="290" r:id="rId20"/>
    <p:sldId id="291" r:id="rId21"/>
    <p:sldId id="292" r:id="rId22"/>
    <p:sldId id="293" r:id="rId23"/>
    <p:sldId id="294" r:id="rId24"/>
    <p:sldId id="295" r:id="rId25"/>
    <p:sldId id="355" r:id="rId26"/>
    <p:sldId id="296" r:id="rId27"/>
    <p:sldId id="297" r:id="rId28"/>
    <p:sldId id="298" r:id="rId29"/>
    <p:sldId id="299" r:id="rId30"/>
    <p:sldId id="300" r:id="rId31"/>
    <p:sldId id="301" r:id="rId32"/>
    <p:sldId id="352" r:id="rId33"/>
    <p:sldId id="343" r:id="rId34"/>
  </p:sldIdLst>
  <p:sldSz cx="10691813" cy="7559675"/>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7D646-D31D-4435-8363-D747468922E7}">
  <a:tblStyle styleId="{EBB7D646-D31D-4435-8363-D747468922E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92582"/>
  </p:normalViewPr>
  <p:slideViewPr>
    <p:cSldViewPr snapToGrid="0" snapToObjects="1">
      <p:cViewPr>
        <p:scale>
          <a:sx n="97" d="100"/>
          <a:sy n="97" d="100"/>
        </p:scale>
        <p:origin x="4000" y="1776"/>
      </p:cViewPr>
      <p:guideLst/>
    </p:cSldViewPr>
  </p:slideViewPr>
  <p:outlineViewPr>
    <p:cViewPr>
      <p:scale>
        <a:sx n="33" d="100"/>
        <a:sy n="33" d="100"/>
      </p:scale>
      <p:origin x="0" y="-22016"/>
    </p:cViewPr>
  </p:outlineViewPr>
  <p:notesTextViewPr>
    <p:cViewPr>
      <p:scale>
        <a:sx n="90" d="100"/>
        <a:sy n="90" d="100"/>
      </p:scale>
      <p:origin x="0" y="0"/>
    </p:cViewPr>
  </p:notesTextViewPr>
  <p:sorterViewPr>
    <p:cViewPr>
      <p:scale>
        <a:sx n="66" d="100"/>
        <a:sy n="66" d="100"/>
      </p:scale>
      <p:origin x="0" y="0"/>
    </p:cViewPr>
  </p:sorterViewPr>
  <p:notesViewPr>
    <p:cSldViewPr snapToGrid="0" snapToObjects="1">
      <p:cViewPr>
        <p:scale>
          <a:sx n="160" d="100"/>
          <a:sy n="160" d="100"/>
        </p:scale>
        <p:origin x="4296" y="-172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Tree>
    <p:extLst>
      <p:ext uri="{BB962C8B-B14F-4D97-AF65-F5344CB8AC3E}">
        <p14:creationId xmlns:p14="http://schemas.microsoft.com/office/powerpoint/2010/main" val="1238936154"/>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初めまして、説明員を担当させて頂きます、安齋と申します。</a:t>
            </a:r>
            <a:endParaRPr lang="en-US" altLang="ja-JP" sz="1000" dirty="0" smtClean="0"/>
          </a:p>
          <a:p>
            <a:pPr>
              <a:buSzPct val="25000"/>
            </a:pPr>
            <a:r>
              <a:rPr lang="ja-JP" altLang="en-US" sz="1000" dirty="0" smtClean="0"/>
              <a:t>普段は、</a:t>
            </a:r>
            <a:r>
              <a:rPr lang="en-US" altLang="ja-JP" sz="1000" dirty="0" smtClean="0"/>
              <a:t>NAO</a:t>
            </a:r>
            <a:r>
              <a:rPr lang="ja-JP" altLang="en-US" sz="1000" dirty="0" smtClean="0"/>
              <a:t>や</a:t>
            </a:r>
            <a:r>
              <a:rPr lang="en-US" altLang="ja-JP" sz="1000" dirty="0" smtClean="0"/>
              <a:t>Pepper</a:t>
            </a:r>
            <a:r>
              <a:rPr lang="ja-JP" altLang="en-US" sz="1000" dirty="0" smtClean="0"/>
              <a:t>、</a:t>
            </a:r>
            <a:r>
              <a:rPr lang="en-US" altLang="ja-JP" sz="1000" dirty="0" smtClean="0"/>
              <a:t>Tapia</a:t>
            </a:r>
            <a:r>
              <a:rPr lang="ja-JP" altLang="en-US" sz="1000" dirty="0" smtClean="0"/>
              <a:t>などのコミュニケーションロボットのアプリケーション開発をしております。</a:t>
            </a:r>
            <a:endParaRPr lang="en-US" altLang="ja-JP" sz="1000" dirty="0" smtClean="0"/>
          </a:p>
          <a:p>
            <a:pPr>
              <a:buSzPct val="25000"/>
            </a:pPr>
            <a:r>
              <a:rPr lang="en-US" altLang="ja-JP" sz="1000" dirty="0" smtClean="0"/>
              <a:t/>
            </a:r>
            <a:br>
              <a:rPr lang="en-US" altLang="ja-JP" sz="1000" dirty="0" smtClean="0"/>
            </a:br>
            <a:r>
              <a:rPr lang="ja-JP" altLang="en-US" sz="1000" dirty="0" smtClean="0"/>
              <a:t>はじめに、ご了承して頂きたい事があります。</a:t>
            </a:r>
            <a:r>
              <a:rPr lang="en-US" altLang="ja-JP" sz="1000" dirty="0" smtClean="0"/>
              <a:t/>
            </a:r>
            <a:br>
              <a:rPr lang="en-US" altLang="ja-JP" sz="1000" dirty="0" smtClean="0"/>
            </a:br>
            <a:r>
              <a:rPr lang="ja-JP" altLang="en-US" sz="1000" dirty="0" smtClean="0"/>
              <a:t>まず、パワーポイントとにらめっこ状態になってしまう事。</a:t>
            </a:r>
            <a:r>
              <a:rPr lang="en-US" altLang="ja-JP" sz="1000" dirty="0" smtClean="0"/>
              <a:t/>
            </a:r>
            <a:br>
              <a:rPr lang="en-US" altLang="ja-JP" sz="1000" dirty="0" smtClean="0"/>
            </a:br>
            <a:r>
              <a:rPr lang="ja-JP" altLang="en-US" sz="1000" dirty="0" smtClean="0"/>
              <a:t>　本来は皆さんの表情を見ながら進行していくのがベストなのかもしれませんが、</a:t>
            </a:r>
            <a:r>
              <a:rPr lang="en-US" altLang="ja-JP" sz="1000" dirty="0" smtClean="0"/>
              <a:t/>
            </a:r>
            <a:br>
              <a:rPr lang="en-US" altLang="ja-JP" sz="1000" dirty="0" smtClean="0"/>
            </a:br>
            <a:r>
              <a:rPr lang="ja-JP" altLang="en-US" sz="1000" dirty="0" smtClean="0"/>
              <a:t>説明に漏れがないようにしっかり確認しながら進行させて頂きます。</a:t>
            </a:r>
            <a:r>
              <a:rPr lang="en-US" altLang="ja-JP" sz="1000" dirty="0" smtClean="0"/>
              <a:t/>
            </a:r>
            <a:br>
              <a:rPr lang="en-US" altLang="ja-JP" sz="1000" dirty="0" smtClean="0"/>
            </a:br>
            <a:r>
              <a:rPr lang="ja-JP" altLang="en-US" sz="1000" dirty="0" smtClean="0"/>
              <a:t>ご了承ください。</a:t>
            </a:r>
            <a:endParaRPr lang="en-US" altLang="ja-JP" sz="1000" dirty="0" smtClean="0"/>
          </a:p>
          <a:p>
            <a:pPr>
              <a:buSzPct val="25000"/>
            </a:pPr>
            <a:endParaRPr lang="en-US" altLang="ja-JP" sz="1000" dirty="0" smtClean="0"/>
          </a:p>
          <a:p>
            <a:pPr>
              <a:buSzPct val="25000"/>
            </a:pPr>
            <a:r>
              <a:rPr lang="ja-JP" altLang="en-US" sz="1000" dirty="0" smtClean="0"/>
              <a:t>　次に、コレグラフと</a:t>
            </a:r>
            <a:r>
              <a:rPr lang="en-US" altLang="ja-JP" sz="1000" dirty="0" smtClean="0"/>
              <a:t>NAO</a:t>
            </a:r>
            <a:r>
              <a:rPr lang="ja-JP" altLang="en-US" sz="1000" dirty="0" smtClean="0"/>
              <a:t>に関しては、自信を持って「詳しい」と言えますが、</a:t>
            </a:r>
            <a:r>
              <a:rPr lang="en-US" altLang="ja-JP" sz="1000" dirty="0" smtClean="0"/>
              <a:t/>
            </a:r>
            <a:br>
              <a:rPr lang="en-US" altLang="ja-JP" sz="1000" dirty="0" smtClean="0"/>
            </a:br>
            <a:r>
              <a:rPr lang="ja-JP" altLang="en-US" sz="1000" dirty="0" smtClean="0"/>
              <a:t>他の</a:t>
            </a:r>
            <a:r>
              <a:rPr lang="en-US" altLang="ja-JP" sz="1000" dirty="0" smtClean="0"/>
              <a:t>IT</a:t>
            </a:r>
            <a:r>
              <a:rPr lang="ja-JP" altLang="en-US" sz="1000" dirty="0" smtClean="0"/>
              <a:t>の知識に関しては、恐らく皆様の方が詳しいかと思います。</a:t>
            </a:r>
            <a:r>
              <a:rPr lang="en-US" altLang="ja-JP" sz="1000" dirty="0" smtClean="0"/>
              <a:t/>
            </a:r>
            <a:br>
              <a:rPr lang="en-US" altLang="ja-JP" sz="1000" dirty="0" smtClean="0"/>
            </a:br>
            <a:r>
              <a:rPr lang="ja-JP" altLang="en-US" sz="1000" dirty="0" smtClean="0"/>
              <a:t>間違った例えがあった際にはご指摘ください。他の例を考えます。</a:t>
            </a:r>
            <a:r>
              <a:rPr lang="en-US" altLang="ja-JP" sz="1000" dirty="0" smtClean="0"/>
              <a:t/>
            </a:r>
            <a:br>
              <a:rPr lang="en-US" altLang="ja-JP" sz="1000" dirty="0" smtClean="0"/>
            </a:br>
            <a:endParaRPr lang="en-US" altLang="ja-JP" sz="1000" dirty="0" smtClean="0"/>
          </a:p>
          <a:p>
            <a:pPr>
              <a:buSzPct val="25000"/>
            </a:pPr>
            <a:r>
              <a:rPr lang="ja-JP" altLang="en-US" sz="1000" dirty="0" smtClean="0"/>
              <a:t>　そして最後に、進行が少し駆け足になることです。</a:t>
            </a:r>
            <a:endParaRPr lang="en-US" altLang="ja-JP" sz="1000" dirty="0" smtClean="0"/>
          </a:p>
          <a:p>
            <a:pPr>
              <a:buSzPct val="25000"/>
            </a:pPr>
            <a:r>
              <a:rPr lang="ja-JP" altLang="en-US" sz="1000" dirty="0" smtClean="0"/>
              <a:t>丁寧にご説明するように心がけますが、</a:t>
            </a:r>
            <a:r>
              <a:rPr lang="en-US" altLang="ja-JP" sz="1000" dirty="0" smtClean="0"/>
              <a:t/>
            </a:r>
            <a:br>
              <a:rPr lang="en-US" altLang="ja-JP" sz="1000" dirty="0" smtClean="0"/>
            </a:br>
            <a:r>
              <a:rPr lang="ja-JP" altLang="en-US" sz="1000" dirty="0" smtClean="0"/>
              <a:t>時間に限りがあるため、時間配分の方法として</a:t>
            </a:r>
            <a:r>
              <a:rPr lang="en-US" altLang="ja-JP" sz="1000" dirty="0" smtClean="0"/>
              <a:t/>
            </a:r>
            <a:br>
              <a:rPr lang="en-US" altLang="ja-JP" sz="1000" dirty="0" smtClean="0"/>
            </a:br>
            <a:r>
              <a:rPr lang="ja-JP" altLang="en-US" sz="1000" dirty="0" smtClean="0"/>
              <a:t>一通り説明した後、皆さんがわかりづらかった所、もっと知りたい所をお伺いして</a:t>
            </a:r>
            <a:r>
              <a:rPr lang="en-US" altLang="ja-JP" sz="1000" dirty="0" smtClean="0"/>
              <a:t/>
            </a:r>
            <a:br>
              <a:rPr lang="en-US" altLang="ja-JP" sz="1000" dirty="0" smtClean="0"/>
            </a:br>
            <a:r>
              <a:rPr lang="ja-JP" altLang="en-US" sz="1000" dirty="0" smtClean="0"/>
              <a:t>それについて詳しく説明する時間に一番使いたいと思っております。</a:t>
            </a:r>
            <a:endParaRPr lang="en-US" altLang="ja-JP" sz="1000" dirty="0" smtClean="0"/>
          </a:p>
          <a:p>
            <a:pPr>
              <a:buSzPct val="25000"/>
            </a:pPr>
            <a:r>
              <a:rPr lang="ja-JP" altLang="en-US" sz="1000" dirty="0" smtClean="0"/>
              <a:t>ご了承ください。</a:t>
            </a:r>
            <a:r>
              <a:rPr lang="en-US" altLang="ja-JP" sz="1000" dirty="0" smtClean="0"/>
              <a:t/>
            </a:r>
            <a:br>
              <a:rPr lang="en-US" altLang="ja-JP" sz="1000" dirty="0" smtClean="0"/>
            </a:br>
            <a:r>
              <a:rPr lang="ja-JP" altLang="en-US" sz="1000" dirty="0" smtClean="0"/>
              <a:t>もちろん、重要な項目についてはじっくり説明致します。</a:t>
            </a:r>
            <a:endParaRPr lang="en-US" altLang="ja-JP" sz="1000" dirty="0" smtClean="0"/>
          </a:p>
          <a:p>
            <a:pPr>
              <a:buSzPct val="25000"/>
            </a:pPr>
            <a:r>
              <a:rPr lang="en-US" altLang="ja-JP" sz="1000" dirty="0" smtClean="0"/>
              <a:t/>
            </a:r>
            <a:br>
              <a:rPr lang="en-US" altLang="ja-JP" sz="1000" dirty="0" smtClean="0"/>
            </a:br>
            <a:r>
              <a:rPr lang="ja-JP" altLang="en-US" sz="1000" dirty="0" smtClean="0"/>
              <a:t>不束者ではありますが、本日は</a:t>
            </a:r>
            <a:r>
              <a:rPr lang="en-US" altLang="ja-JP" sz="1000" dirty="0" smtClean="0"/>
              <a:t>1</a:t>
            </a:r>
            <a:r>
              <a:rPr lang="ja-JP" altLang="en-US" sz="1000" dirty="0" smtClean="0"/>
              <a:t>日、宜しくお願い致します。</a:t>
            </a:r>
            <a:endParaRPr sz="1000" dirty="0"/>
          </a:p>
        </p:txBody>
      </p:sp>
    </p:spTree>
    <p:extLst>
      <p:ext uri="{BB962C8B-B14F-4D97-AF65-F5344CB8AC3E}">
        <p14:creationId xmlns:p14="http://schemas.microsoft.com/office/powerpoint/2010/main" val="7984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8054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8890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648588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8" name="Shape 4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87744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2" name="Shape 44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4853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53271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5623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4" name="Shape 49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93156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6" name="Shape 50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68497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8090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61207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81024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4" name="Shape 55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63048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55676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2" name="Shape 57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816659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6" name="Shape 58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02885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8" name="Shape 59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350044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42387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4" name="Shape 62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819464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931559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202999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開発したアプリケーションを</a:t>
            </a:r>
            <a:r>
              <a:rPr kumimoji="1" lang="en-US" altLang="ja-JP" dirty="0" smtClean="0"/>
              <a:t>NAO</a:t>
            </a:r>
            <a:r>
              <a:rPr kumimoji="1" lang="ja-JP" altLang="en-US" dirty="0" smtClean="0"/>
              <a:t>にインストールするには、</a:t>
            </a:r>
            <a:r>
              <a:rPr kumimoji="1" lang="en-US" altLang="ja-JP" dirty="0" smtClean="0"/>
              <a:t/>
            </a:r>
            <a:br>
              <a:rPr kumimoji="1" lang="en-US" altLang="ja-JP" dirty="0" smtClean="0"/>
            </a:br>
            <a:r>
              <a:rPr kumimoji="1" lang="ja-JP" altLang="en-US" dirty="0" smtClean="0"/>
              <a:t>まず</a:t>
            </a:r>
            <a:r>
              <a:rPr kumimoji="1" lang="en-US" altLang="ja-JP" dirty="0" smtClean="0"/>
              <a:t>NAO</a:t>
            </a:r>
            <a:r>
              <a:rPr kumimoji="1" lang="ja-JP" altLang="en-US" dirty="0" smtClean="0"/>
              <a:t>と接続して、インストールしたいアプリケーションをコレグラフで開きます。</a:t>
            </a:r>
            <a:r>
              <a:rPr kumimoji="1" lang="en-US" altLang="ja-JP" dirty="0" smtClean="0"/>
              <a:t/>
            </a:r>
            <a:br>
              <a:rPr kumimoji="1" lang="en-US" altLang="ja-JP" dirty="0" smtClean="0"/>
            </a:br>
            <a:r>
              <a:rPr kumimoji="1" lang="ja-JP" altLang="en-US" dirty="0" smtClean="0"/>
              <a:t>ロボットアプリケーションウィンドウにある</a:t>
            </a:r>
            <a:r>
              <a:rPr kumimoji="1" lang="en-US" altLang="ja-JP" dirty="0" smtClean="0"/>
              <a:t>NAO</a:t>
            </a:r>
            <a:r>
              <a:rPr kumimoji="1" lang="ja-JP" altLang="en-US" dirty="0" smtClean="0"/>
              <a:t>の顔のボタンをクリックするとインストールが開始されます。</a:t>
            </a:r>
            <a:endParaRPr kumimoji="1" lang="en-US" altLang="ja-JP" dirty="0" smtClean="0"/>
          </a:p>
          <a:p>
            <a:r>
              <a:rPr kumimoji="1" lang="ja-JP" altLang="en-US" dirty="0" smtClean="0"/>
              <a:t>正常にインストールされれば、プロパティにて設定されたアプリの名前が、ロボットアプリケーション一覧に表示されます。</a:t>
            </a:r>
            <a:endParaRPr kumimoji="1" lang="en-US" altLang="ja-JP" dirty="0" smtClean="0"/>
          </a:p>
          <a:p>
            <a:r>
              <a:rPr kumimoji="1" lang="ja-JP" altLang="en-US" dirty="0" smtClean="0"/>
              <a:t>アンインストールしたい場合は、一覧からアプリを選択して、</a:t>
            </a:r>
            <a:r>
              <a:rPr kumimoji="1" lang="en-US" altLang="ja-JP" dirty="0" smtClean="0"/>
              <a:t>[</a:t>
            </a:r>
            <a:r>
              <a:rPr kumimoji="1" lang="ja-JP" altLang="en-US" dirty="0" smtClean="0"/>
              <a:t>選択したアプリケーションをロボットから削除</a:t>
            </a:r>
            <a:r>
              <a:rPr kumimoji="1" lang="en-US" altLang="ja-JP" dirty="0" smtClean="0"/>
              <a:t>]</a:t>
            </a:r>
            <a:r>
              <a:rPr kumimoji="1" lang="ja-JP" altLang="en-US" dirty="0" smtClean="0"/>
              <a:t>ボタンをクリックしましょう。</a:t>
            </a:r>
            <a:endParaRPr kumimoji="1" lang="en-US" altLang="ja-JP" dirty="0" smtClean="0"/>
          </a:p>
          <a:p>
            <a:endParaRPr kumimoji="1" lang="en-US" altLang="ja-JP" dirty="0" smtClean="0"/>
          </a:p>
          <a:p>
            <a:r>
              <a:rPr kumimoji="1" lang="ja-JP" altLang="en-US" dirty="0" smtClean="0"/>
              <a:t>ちなみにロボットアプリケーションタブの右上にある赤いボタンは現在起動しているアプリを全て停止させるボタンです。</a:t>
            </a:r>
            <a:endParaRPr kumimoji="1" lang="ja-JP" altLang="en-US" dirty="0"/>
          </a:p>
        </p:txBody>
      </p:sp>
    </p:spTree>
    <p:extLst>
      <p:ext uri="{BB962C8B-B14F-4D97-AF65-F5344CB8AC3E}">
        <p14:creationId xmlns:p14="http://schemas.microsoft.com/office/powerpoint/2010/main" val="1939945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3093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プロジェクトの名前やアプリケーション</a:t>
            </a:r>
            <a:r>
              <a:rPr kumimoji="1" lang="en-US" altLang="ja-JP" dirty="0" smtClean="0"/>
              <a:t>ID</a:t>
            </a:r>
            <a:r>
              <a:rPr kumimoji="1" lang="ja-JP" altLang="en-US" dirty="0" smtClean="0"/>
              <a:t>、バージョン、使用言語や概要を編集する場合は、</a:t>
            </a:r>
            <a:endParaRPr kumimoji="1" lang="en-US" altLang="ja-JP" dirty="0" smtClean="0"/>
          </a:p>
          <a:p>
            <a:r>
              <a:rPr kumimoji="1" lang="ja-JP" altLang="en-US" dirty="0" smtClean="0"/>
              <a:t>コレグラフ左上のあるプロジェクトの内容タブの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a:t>
            </a:r>
            <a:r>
              <a:rPr kumimoji="1" lang="en-US" altLang="ja-JP" dirty="0" smtClean="0"/>
              <a:t/>
            </a:r>
            <a:br>
              <a:rPr kumimoji="1" lang="en-US" altLang="ja-JP" dirty="0" smtClean="0"/>
            </a:br>
            <a:r>
              <a:rPr kumimoji="1" lang="ja-JP" altLang="en-US" dirty="0" smtClean="0"/>
              <a:t>プロジェクトのプロパティウィンドウを開きます。</a:t>
            </a:r>
            <a:endParaRPr kumimoji="1" lang="en-US" altLang="ja-JP" dirty="0" smtClean="0"/>
          </a:p>
          <a:p>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ボタンを押して下さい。</a:t>
            </a:r>
            <a:endParaRPr kumimoji="1" lang="en-US" altLang="ja-JP" dirty="0" smtClean="0"/>
          </a:p>
          <a:p>
            <a:r>
              <a:rPr kumimoji="1" lang="ja-JP" altLang="en-US" dirty="0" smtClean="0"/>
              <a:t>押さないと編集した内容が反映されません。</a:t>
            </a:r>
            <a:endParaRPr kumimoji="1" lang="ja-JP" altLang="en-US" dirty="0"/>
          </a:p>
        </p:txBody>
      </p:sp>
    </p:spTree>
    <p:extLst>
      <p:ext uri="{BB962C8B-B14F-4D97-AF65-F5344CB8AC3E}">
        <p14:creationId xmlns:p14="http://schemas.microsoft.com/office/powerpoint/2010/main" val="70275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アプリを起動する方法は、大きくワケて</a:t>
            </a:r>
            <a:r>
              <a:rPr kumimoji="1" lang="en-US" altLang="ja-JP" dirty="0" smtClean="0"/>
              <a:t>2</a:t>
            </a:r>
            <a:r>
              <a:rPr kumimoji="1" lang="ja-JP" altLang="en-US" dirty="0" smtClean="0"/>
              <a:t>種類あります。</a:t>
            </a:r>
            <a:endParaRPr kumimoji="1" lang="en-US" altLang="ja-JP" dirty="0" smtClean="0"/>
          </a:p>
          <a:p>
            <a:r>
              <a:rPr kumimoji="1" lang="ja-JP" altLang="en-US" dirty="0" smtClean="0"/>
              <a:t>外部から</a:t>
            </a:r>
            <a:r>
              <a:rPr kumimoji="1" lang="en-US" altLang="ja-JP" dirty="0" smtClean="0"/>
              <a:t>NAO</a:t>
            </a:r>
            <a:r>
              <a:rPr kumimoji="1" lang="ja-JP" altLang="en-US" dirty="0" smtClean="0"/>
              <a:t>へ命令する方法と</a:t>
            </a:r>
            <a:r>
              <a:rPr kumimoji="1" lang="en-US" altLang="ja-JP" dirty="0" smtClean="0"/>
              <a:t>NAO</a:t>
            </a:r>
            <a:r>
              <a:rPr kumimoji="1" lang="ja-JP" altLang="en-US" dirty="0" smtClean="0"/>
              <a:t>の起動トリガーを使用する方法です。</a:t>
            </a:r>
            <a:endParaRPr kumimoji="1" lang="en-US" altLang="ja-JP" dirty="0" smtClean="0"/>
          </a:p>
          <a:p>
            <a:endParaRPr kumimoji="1" lang="en-US" altLang="ja-JP" dirty="0" smtClean="0"/>
          </a:p>
          <a:p>
            <a:r>
              <a:rPr kumimoji="1" lang="ja-JP" altLang="en-US" dirty="0" smtClean="0"/>
              <a:t>この画面では</a:t>
            </a:r>
            <a:r>
              <a:rPr kumimoji="1" lang="en-US" altLang="ja-JP" dirty="0" smtClean="0"/>
              <a:t>NAO</a:t>
            </a:r>
            <a:r>
              <a:rPr kumimoji="1" lang="ja-JP" altLang="en-US" dirty="0" smtClean="0"/>
              <a:t>の起動トリガーの１つであるトリガーセンテンスの設定方法を説明しています。</a:t>
            </a:r>
            <a:endParaRPr kumimoji="1" lang="en-US" altLang="ja-JP" dirty="0" smtClean="0"/>
          </a:p>
          <a:p>
            <a:r>
              <a:rPr kumimoji="1" lang="ja-JP" altLang="en-US" dirty="0" smtClean="0"/>
              <a:t>予め設定した言葉を</a:t>
            </a:r>
            <a:r>
              <a:rPr kumimoji="1" lang="en-US" altLang="ja-JP" dirty="0" smtClean="0"/>
              <a:t>NAO</a:t>
            </a:r>
            <a:r>
              <a:rPr kumimoji="1" lang="ja-JP" altLang="en-US" dirty="0" smtClean="0"/>
              <a:t>に呼びかける事で、その言葉に紐付いた</a:t>
            </a:r>
            <a:r>
              <a:rPr kumimoji="1" lang="en-US" altLang="ja-JP" dirty="0" smtClean="0"/>
              <a:t>behavior</a:t>
            </a:r>
            <a:r>
              <a:rPr kumimoji="1" lang="ja-JP" altLang="en-US" dirty="0" smtClean="0"/>
              <a:t>、ようするにアプリを起動することができます。</a:t>
            </a:r>
            <a:endParaRPr kumimoji="1" lang="en-US" altLang="ja-JP" dirty="0" smtClean="0"/>
          </a:p>
          <a:p>
            <a:r>
              <a:rPr kumimoji="1" lang="ja-JP" altLang="en-US" dirty="0" smtClean="0"/>
              <a:t>この予め設定した言葉をトリガーセンテンスと呼びます。</a:t>
            </a:r>
            <a:endParaRPr kumimoji="1" lang="en-US" altLang="ja-JP" dirty="0" smtClean="0"/>
          </a:p>
          <a:p>
            <a:endParaRPr kumimoji="1" lang="en-US" altLang="ja-JP" dirty="0" smtClean="0"/>
          </a:p>
          <a:p>
            <a:r>
              <a:rPr kumimoji="1" lang="ja-JP" altLang="en-US" dirty="0" smtClean="0"/>
              <a:t>プロジェクトのプロパティウィンドウの左側にある</a:t>
            </a:r>
            <a:r>
              <a:rPr kumimoji="1" lang="en-US" altLang="ja-JP" dirty="0" smtClean="0"/>
              <a:t>behavior</a:t>
            </a:r>
            <a:r>
              <a:rPr kumimoji="1" lang="ja-JP" altLang="en-US" dirty="0" smtClean="0"/>
              <a:t>一覧から、起動したい</a:t>
            </a:r>
            <a:r>
              <a:rPr kumimoji="1" lang="en-US" altLang="ja-JP" dirty="0" smtClean="0"/>
              <a:t>behavior</a:t>
            </a:r>
            <a:r>
              <a:rPr kumimoji="1" lang="ja-JP" altLang="en-US" dirty="0" smtClean="0"/>
              <a:t>を選択します。</a:t>
            </a:r>
            <a:endParaRPr kumimoji="1" lang="en-US" altLang="ja-JP" dirty="0" smtClean="0"/>
          </a:p>
          <a:p>
            <a:r>
              <a:rPr kumimoji="1" lang="ja-JP" altLang="en-US" dirty="0" smtClean="0"/>
              <a:t>画面中央に表示されたトリガーセンテンス出力欄をクリックして、トリガーセンテンス入力欄にトリガーセンテンスを入力しましょう。</a:t>
            </a:r>
            <a:endParaRPr kumimoji="1" lang="en-US" altLang="ja-JP" dirty="0" smtClean="0"/>
          </a:p>
          <a:p>
            <a:r>
              <a:rPr kumimoji="1" lang="ja-JP" altLang="en-US" dirty="0" smtClean="0"/>
              <a:t>アプリをインストールして、オートノマスライフが</a:t>
            </a:r>
            <a:r>
              <a:rPr kumimoji="1" lang="en-US" altLang="ja-JP" dirty="0" smtClean="0"/>
              <a:t>ON</a:t>
            </a:r>
            <a:r>
              <a:rPr kumimoji="1" lang="ja-JP" altLang="en-US" dirty="0" smtClean="0"/>
              <a:t>になっている状態で呼びかければ紐付いたアプリが起動します。</a:t>
            </a:r>
            <a:endParaRPr kumimoji="1" lang="en-US" altLang="ja-JP" dirty="0" smtClean="0"/>
          </a:p>
          <a:p>
            <a:endParaRPr kumimoji="1" lang="en-US" altLang="ja-JP" dirty="0" smtClean="0"/>
          </a:p>
        </p:txBody>
      </p:sp>
    </p:spTree>
    <p:extLst>
      <p:ext uri="{BB962C8B-B14F-4D97-AF65-F5344CB8AC3E}">
        <p14:creationId xmlns:p14="http://schemas.microsoft.com/office/powerpoint/2010/main" val="190389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73432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学んだコレグラフの操作方法を駆使して、</a:t>
            </a:r>
            <a:r>
              <a:rPr lang="en-US" altLang="ja-JP" dirty="0" smtClean="0"/>
              <a:t>NAO</a:t>
            </a:r>
            <a:r>
              <a:rPr lang="ja-JP" altLang="en-US" dirty="0" smtClean="0"/>
              <a:t>を動かしてみましょう。</a:t>
            </a:r>
          </a:p>
        </p:txBody>
      </p:sp>
    </p:spTree>
    <p:extLst>
      <p:ext uri="{BB962C8B-B14F-4D97-AF65-F5344CB8AC3E}">
        <p14:creationId xmlns:p14="http://schemas.microsoft.com/office/powerpoint/2010/main" val="143462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7" name="Shape 3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496520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68575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357867" y="1655146"/>
            <a:ext cx="9976200" cy="5430599"/>
          </a:xfrm>
          <a:prstGeom prst="rect">
            <a:avLst/>
          </a:prstGeom>
          <a:noFill/>
          <a:ln>
            <a:noFill/>
          </a:ln>
        </p:spPr>
        <p:txBody>
          <a:bodyPr lIns="64650" tIns="64650" rIns="64650" bIns="64650" anchor="t" anchorCtr="0"/>
          <a:lstStyle>
            <a:lvl1pPr marL="215900" lvl="0" indent="165100" algn="l" rtl="0">
              <a:lnSpc>
                <a:spcPct val="90000"/>
              </a:lnSpc>
              <a:spcBef>
                <a:spcPts val="900"/>
              </a:spcBef>
              <a:buClr>
                <a:srgbClr val="1E4E79"/>
              </a:buClr>
              <a:buSzPct val="58823"/>
              <a:buFont typeface="Arial"/>
              <a:buChar char="•"/>
              <a:defRPr sz="1700">
                <a:solidFill>
                  <a:srgbClr val="1E4E79"/>
                </a:solidFill>
                <a:latin typeface="MS Gothic" charset="-128"/>
                <a:ea typeface="MS Gothic" charset="-128"/>
                <a:cs typeface="MS Gothic" charset="-128"/>
              </a:defRPr>
            </a:lvl1pPr>
            <a:lvl2pPr marL="660400" lvl="1" indent="139700" algn="l" rtl="0">
              <a:lnSpc>
                <a:spcPct val="90000"/>
              </a:lnSpc>
              <a:spcBef>
                <a:spcPts val="500"/>
              </a:spcBef>
              <a:buClr>
                <a:srgbClr val="1E4E79"/>
              </a:buClr>
              <a:buSzPct val="58823"/>
              <a:buFont typeface="Arial"/>
              <a:buChar char="•"/>
              <a:defRPr sz="1700">
                <a:solidFill>
                  <a:srgbClr val="1E4E79"/>
                </a:solidFill>
              </a:defRPr>
            </a:lvl2pPr>
            <a:lvl3pPr marL="1092200" lvl="2" indent="114300" algn="l" rtl="0">
              <a:lnSpc>
                <a:spcPct val="90000"/>
              </a:lnSpc>
              <a:spcBef>
                <a:spcPts val="500"/>
              </a:spcBef>
              <a:buClr>
                <a:srgbClr val="1E4E79"/>
              </a:buClr>
              <a:buSzPct val="58823"/>
              <a:buFont typeface="Arial"/>
              <a:buChar char="•"/>
              <a:defRPr sz="1700">
                <a:solidFill>
                  <a:srgbClr val="1E4E79"/>
                </a:solidFill>
              </a:defRPr>
            </a:lvl3pPr>
            <a:lvl4pPr marL="1524000" lvl="3" indent="101600" algn="l" rtl="0">
              <a:lnSpc>
                <a:spcPct val="90000"/>
              </a:lnSpc>
              <a:spcBef>
                <a:spcPts val="500"/>
              </a:spcBef>
              <a:buClr>
                <a:srgbClr val="1E4E79"/>
              </a:buClr>
              <a:buSzPct val="58823"/>
              <a:buFont typeface="Arial"/>
              <a:buChar char="•"/>
              <a:defRPr sz="1700">
                <a:solidFill>
                  <a:srgbClr val="1E4E79"/>
                </a:solidFill>
              </a:defRPr>
            </a:lvl4pPr>
            <a:lvl5pPr marL="1955800" lvl="4" indent="114300" algn="l" rtl="0">
              <a:lnSpc>
                <a:spcPct val="90000"/>
              </a:lnSpc>
              <a:spcBef>
                <a:spcPts val="500"/>
              </a:spcBef>
              <a:buClr>
                <a:srgbClr val="1E4E79"/>
              </a:buClr>
              <a:buSzPct val="58823"/>
              <a:buFont typeface="Arial"/>
              <a:buChar char="•"/>
              <a:defRPr sz="1700">
                <a:solidFill>
                  <a:srgbClr val="1E4E79"/>
                </a:solidFill>
              </a:defRPr>
            </a:lvl5pPr>
            <a:lvl6pPr marL="2400300" lvl="5" indent="101600" algn="l" rtl="0">
              <a:lnSpc>
                <a:spcPct val="90000"/>
              </a:lnSpc>
              <a:spcBef>
                <a:spcPts val="500"/>
              </a:spcBef>
              <a:buClr>
                <a:srgbClr val="1E4E79"/>
              </a:buClr>
              <a:buSzPct val="58823"/>
              <a:buFont typeface="Arial"/>
              <a:buChar char="•"/>
              <a:defRPr sz="1700">
                <a:solidFill>
                  <a:srgbClr val="1E4E79"/>
                </a:solidFill>
              </a:defRPr>
            </a:lvl6pPr>
            <a:lvl7pPr marL="2832100" lvl="6" indent="101600" algn="l" rtl="0">
              <a:lnSpc>
                <a:spcPct val="90000"/>
              </a:lnSpc>
              <a:spcBef>
                <a:spcPts val="500"/>
              </a:spcBef>
              <a:buClr>
                <a:srgbClr val="1E4E79"/>
              </a:buClr>
              <a:buSzPct val="58823"/>
              <a:buFont typeface="Arial"/>
              <a:buChar char="•"/>
              <a:defRPr sz="1700">
                <a:solidFill>
                  <a:srgbClr val="1E4E79"/>
                </a:solidFill>
              </a:defRPr>
            </a:lvl7pPr>
            <a:lvl8pPr marL="3263900" lvl="7" indent="114300" algn="l" rtl="0">
              <a:lnSpc>
                <a:spcPct val="90000"/>
              </a:lnSpc>
              <a:spcBef>
                <a:spcPts val="500"/>
              </a:spcBef>
              <a:buClr>
                <a:srgbClr val="1E4E79"/>
              </a:buClr>
              <a:buSzPct val="58823"/>
              <a:buFont typeface="Arial"/>
              <a:buChar char="•"/>
              <a:defRPr sz="1700">
                <a:solidFill>
                  <a:srgbClr val="1E4E79"/>
                </a:solidFill>
              </a:defRPr>
            </a:lvl8pPr>
            <a:lvl9pPr marL="3695700" lvl="8" indent="114300" algn="l" rtl="0">
              <a:lnSpc>
                <a:spcPct val="90000"/>
              </a:lnSpc>
              <a:spcBef>
                <a:spcPts val="500"/>
              </a:spcBef>
              <a:buClr>
                <a:srgbClr val="1E4E79"/>
              </a:buClr>
              <a:buSzPct val="58823"/>
              <a:buFont typeface="Arial"/>
              <a:buChar char="•"/>
              <a:defRPr sz="1700">
                <a:solidFill>
                  <a:srgbClr val="1E4E79"/>
                </a:solidFill>
              </a:defRPr>
            </a:lvl9pPr>
          </a:lstStyle>
          <a:p>
            <a:endParaRPr dirty="0"/>
          </a:p>
        </p:txBody>
      </p:sp>
      <p:sp>
        <p:nvSpPr>
          <p:cNvPr id="8" name="Shape 8"/>
          <p:cNvSpPr/>
          <p:nvPr/>
        </p:nvSpPr>
        <p:spPr>
          <a:xfrm>
            <a:off x="20" y="-20"/>
            <a:ext cx="10691999" cy="1032900"/>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739571" y="1112195"/>
            <a:ext cx="7212899" cy="402300"/>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2000">
                <a:solidFill>
                  <a:srgbClr val="4A4A4A"/>
                </a:solidFill>
                <a:latin typeface="MS Gothic" charset="-128"/>
                <a:ea typeface="MS Gothic" charset="-128"/>
                <a:cs typeface="MS Gothic" charset="-128"/>
              </a:defRPr>
            </a:lvl1pPr>
            <a:lvl2pPr lvl="1" rtl="0">
              <a:spcBef>
                <a:spcPts val="0"/>
              </a:spcBef>
              <a:buClr>
                <a:srgbClr val="4A4A4A"/>
              </a:buClr>
              <a:buSzPct val="50000"/>
              <a:defRPr sz="2000">
                <a:solidFill>
                  <a:srgbClr val="4A4A4A"/>
                </a:solidFill>
              </a:defRPr>
            </a:lvl2pPr>
            <a:lvl3pPr lvl="2" rtl="0">
              <a:spcBef>
                <a:spcPts val="0"/>
              </a:spcBef>
              <a:buClr>
                <a:srgbClr val="4A4A4A"/>
              </a:buClr>
              <a:buSzPct val="50000"/>
              <a:defRPr sz="2000">
                <a:solidFill>
                  <a:srgbClr val="4A4A4A"/>
                </a:solidFill>
              </a:defRPr>
            </a:lvl3pPr>
            <a:lvl4pPr lvl="3" rtl="0">
              <a:spcBef>
                <a:spcPts val="0"/>
              </a:spcBef>
              <a:buClr>
                <a:srgbClr val="4A4A4A"/>
              </a:buClr>
              <a:buSzPct val="50000"/>
              <a:defRPr sz="2000">
                <a:solidFill>
                  <a:srgbClr val="4A4A4A"/>
                </a:solidFill>
              </a:defRPr>
            </a:lvl4pPr>
            <a:lvl5pPr lvl="4" rtl="0">
              <a:spcBef>
                <a:spcPts val="0"/>
              </a:spcBef>
              <a:buClr>
                <a:srgbClr val="4A4A4A"/>
              </a:buClr>
              <a:buSzPct val="50000"/>
              <a:defRPr sz="2000">
                <a:solidFill>
                  <a:srgbClr val="4A4A4A"/>
                </a:solidFill>
              </a:defRPr>
            </a:lvl5pPr>
            <a:lvl6pPr lvl="5" rtl="0">
              <a:spcBef>
                <a:spcPts val="0"/>
              </a:spcBef>
              <a:buClr>
                <a:srgbClr val="4A4A4A"/>
              </a:buClr>
              <a:buSzPct val="50000"/>
              <a:defRPr sz="2000">
                <a:solidFill>
                  <a:srgbClr val="4A4A4A"/>
                </a:solidFill>
              </a:defRPr>
            </a:lvl6pPr>
            <a:lvl7pPr lvl="6" rtl="0">
              <a:spcBef>
                <a:spcPts val="0"/>
              </a:spcBef>
              <a:buClr>
                <a:srgbClr val="4A4A4A"/>
              </a:buClr>
              <a:buSzPct val="50000"/>
              <a:defRPr sz="2000">
                <a:solidFill>
                  <a:srgbClr val="4A4A4A"/>
                </a:solidFill>
              </a:defRPr>
            </a:lvl7pPr>
            <a:lvl8pPr lvl="7" rtl="0">
              <a:spcBef>
                <a:spcPts val="0"/>
              </a:spcBef>
              <a:buClr>
                <a:srgbClr val="4A4A4A"/>
              </a:buClr>
              <a:buSzPct val="50000"/>
              <a:defRPr sz="2000">
                <a:solidFill>
                  <a:srgbClr val="4A4A4A"/>
                </a:solidFill>
              </a:defRPr>
            </a:lvl8pPr>
            <a:lvl9pPr lvl="8" rtl="0">
              <a:spcBef>
                <a:spcPts val="0"/>
              </a:spcBef>
              <a:buClr>
                <a:srgbClr val="4A4A4A"/>
              </a:buClr>
              <a:buSzPct val="50000"/>
              <a:defRPr sz="2000">
                <a:solidFill>
                  <a:srgbClr val="4A4A4A"/>
                </a:solidFill>
              </a:defRPr>
            </a:lvl9pPr>
          </a:lstStyle>
          <a:p>
            <a:endParaRPr/>
          </a:p>
        </p:txBody>
      </p:sp>
      <p:sp>
        <p:nvSpPr>
          <p:cNvPr id="10" name="Shape 10"/>
          <p:cNvSpPr txBox="1">
            <a:spLocks noGrp="1"/>
          </p:cNvSpPr>
          <p:nvPr>
            <p:ph type="subTitle" idx="2"/>
          </p:nvPr>
        </p:nvSpPr>
        <p:spPr>
          <a:xfrm>
            <a:off x="685433" y="35547"/>
            <a:ext cx="9336299" cy="936000"/>
          </a:xfrm>
          <a:prstGeom prst="rect">
            <a:avLst/>
          </a:prstGeom>
          <a:noFill/>
          <a:ln>
            <a:noFill/>
          </a:ln>
        </p:spPr>
        <p:txBody>
          <a:bodyPr lIns="64650" tIns="64650" rIns="64650" bIns="64650" anchor="ctr" anchorCtr="0"/>
          <a:lstStyle>
            <a:lvl1pPr marL="215900" lvl="0" indent="-50800" algn="ctr" rtl="0">
              <a:spcBef>
                <a:spcPts val="0"/>
              </a:spcBef>
              <a:buClr>
                <a:srgbClr val="FFFFFF"/>
              </a:buClr>
              <a:buSzPct val="100000"/>
              <a:buFont typeface="Arial"/>
              <a:buNone/>
              <a:defRPr sz="2500" b="0" i="0" u="none" strike="noStrike" cap="none">
                <a:solidFill>
                  <a:srgbClr val="FFFFFF"/>
                </a:solidFill>
                <a:latin typeface="MS Gothic" charset="-128"/>
                <a:ea typeface="MS Gothic" charset="-128"/>
                <a:cs typeface="MS Gothic" charset="-128"/>
                <a:sym typeface="Arial"/>
              </a:defRPr>
            </a:lvl1pPr>
            <a:lvl2pPr marL="660400" marR="0" lvl="1" indent="-762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2pPr>
            <a:lvl3pPr marL="1092200" marR="0" lvl="2"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3pPr>
            <a:lvl4pPr marL="1524000" marR="0" lvl="3"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4pPr>
            <a:lvl5pPr marL="1955800" marR="0" lvl="4"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5pPr>
            <a:lvl6pPr marL="2400300" marR="0" lvl="5"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6pPr>
            <a:lvl7pPr marL="2832100" marR="0" lvl="6"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7pPr>
            <a:lvl8pPr marL="3263900" marR="0" lvl="7"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8pPr>
            <a:lvl9pPr marL="3695700" marR="0" lvl="8"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13" name="Shape 13"/>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sz="1100" dirty="0">
                <a:solidFill>
                  <a:srgbClr val="4A4A4A"/>
                </a:solidFill>
                <a:latin typeface="+mn-ea"/>
                <a:ea typeface="+mn-ea"/>
              </a:rPr>
              <a:t>©</a:t>
            </a:r>
            <a:r>
              <a:rPr lang="en-US" sz="1100" dirty="0" smtClean="0">
                <a:solidFill>
                  <a:srgbClr val="4A4A4A"/>
                </a:solidFill>
                <a:latin typeface="+mn-ea"/>
                <a:ea typeface="+mn-ea"/>
              </a:rPr>
              <a:t>2017 </a:t>
            </a:r>
            <a:r>
              <a:rPr lang="en-US" sz="1100" dirty="0" err="1" smtClean="0">
                <a:solidFill>
                  <a:srgbClr val="4A4A4A"/>
                </a:solidFill>
                <a:latin typeface="+mn-ea"/>
                <a:ea typeface="+mn-ea"/>
              </a:rPr>
              <a:t>Daieikikou</a:t>
            </a:r>
            <a:r>
              <a:rPr lang="en-US" sz="1100" dirty="0" smtClean="0">
                <a:solidFill>
                  <a:srgbClr val="4A4A4A"/>
                </a:solidFill>
                <a:latin typeface="+mn-ea"/>
                <a:ea typeface="+mn-ea"/>
              </a:rPr>
              <a:t> </a:t>
            </a:r>
            <a:r>
              <a:rPr lang="en-US" sz="1100"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9223473" y="6951065"/>
            <a:ext cx="1370536" cy="5506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0" y="239520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見出し スライド 1 1">
    <p:spTree>
      <p:nvGrpSpPr>
        <p:cNvPr id="1" name="Shape 19"/>
        <p:cNvGrpSpPr/>
        <p:nvPr/>
      </p:nvGrpSpPr>
      <p:grpSpPr>
        <a:xfrm>
          <a:off x="0" y="0"/>
          <a:ext cx="0" cy="0"/>
          <a:chOff x="0" y="0"/>
          <a:chExt cx="0" cy="0"/>
        </a:xfrm>
      </p:grpSpPr>
      <p:sp>
        <p:nvSpPr>
          <p:cNvPr id="20" name="Shape 20"/>
          <p:cNvSpPr/>
          <p:nvPr/>
        </p:nvSpPr>
        <p:spPr>
          <a:xfrm>
            <a:off x="0" y="325726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Calibri"/>
              <a:ea typeface="Calibri"/>
              <a:cs typeface="Calibri"/>
              <a:sym typeface="Calibri"/>
            </a:endParaRPr>
          </a:p>
        </p:txBody>
      </p:sp>
      <p:sp>
        <p:nvSpPr>
          <p:cNvPr id="22" name="Shape 22"/>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altLang="ja-JP" sz="1100" b="0" i="0" u="none" strike="noStrike" cap="none" dirty="0" smtClean="0">
                <a:solidFill>
                  <a:srgbClr val="4A4A4A"/>
                </a:solidFill>
                <a:latin typeface="+mn-ea"/>
                <a:ea typeface="Arial"/>
                <a:cs typeface="Arial"/>
                <a:sym typeface="Arial"/>
              </a:rPr>
              <a:t>©2017 </a:t>
            </a:r>
            <a:r>
              <a:rPr lang="en-US" altLang="ja-JP" sz="1100" b="0" i="0" u="none" strike="noStrike" cap="none" dirty="0" err="1" smtClean="0">
                <a:solidFill>
                  <a:srgbClr val="4A4A4A"/>
                </a:solidFill>
                <a:latin typeface="+mn-ea"/>
                <a:ea typeface="Arial"/>
                <a:cs typeface="Arial"/>
                <a:sym typeface="Arial"/>
              </a:rPr>
              <a:t>Daieikikou</a:t>
            </a:r>
            <a:r>
              <a:rPr lang="en-US" altLang="ja-JP" sz="1100" b="0" i="0" u="none" strike="noStrike" cap="none" dirty="0" smtClean="0">
                <a:solidFill>
                  <a:srgbClr val="4A4A4A"/>
                </a:solidFill>
                <a:latin typeface="+mn-ea"/>
                <a:ea typeface="Arial"/>
                <a:cs typeface="Arial"/>
                <a:sym typeface="Arial"/>
              </a:rPr>
              <a:t> Co., Ltd. All Right Reserved</a:t>
            </a:r>
            <a:endParaRPr lang="en-US" altLang="ja-JP" sz="1100" b="0" i="0" u="none" strike="noStrike" cap="none" dirty="0">
              <a:solidFill>
                <a:srgbClr val="4A4A4A"/>
              </a:solidFill>
              <a:latin typeface="+mn-ea"/>
              <a:ea typeface="Arial"/>
              <a:cs typeface="Arial"/>
              <a:sym typeface="Arial"/>
            </a:endParaRPr>
          </a:p>
        </p:txBody>
      </p:sp>
      <p:sp>
        <p:nvSpPr>
          <p:cNvPr id="23" name="Shape 23"/>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j-ea"/>
                <a:ea typeface="+mj-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24" name="Shape 24"/>
          <p:cNvSpPr txBox="1">
            <a:spLocks noGrp="1"/>
          </p:cNvSpPr>
          <p:nvPr>
            <p:ph type="title"/>
          </p:nvPr>
        </p:nvSpPr>
        <p:spPr>
          <a:xfrm>
            <a:off x="776566" y="4242459"/>
            <a:ext cx="9138899" cy="1192199"/>
          </a:xfrm>
          <a:prstGeom prst="rect">
            <a:avLst/>
          </a:prstGeom>
          <a:noFill/>
          <a:ln>
            <a:noFill/>
          </a:ln>
        </p:spPr>
        <p:txBody>
          <a:bodyPr lIns="64650" tIns="64650" rIns="64650" bIns="64650" anchor="ctr" anchorCtr="0"/>
          <a:lstStyle>
            <a:lvl1pPr lvl="0" algn="ctr" rtl="0">
              <a:spcBef>
                <a:spcPts val="0"/>
              </a:spcBef>
              <a:buNone/>
              <a:defRPr sz="5100">
                <a:solidFill>
                  <a:srgbClr val="FFFFFF"/>
                </a:solidFill>
                <a:latin typeface="MS Gothic" charset="-128"/>
                <a:ea typeface="MS Gothic" charset="-128"/>
                <a:cs typeface="MS Gothic" charset="-128"/>
              </a:defRPr>
            </a:lvl1pPr>
            <a:lvl2pPr lvl="1" rtl="0">
              <a:spcBef>
                <a:spcPts val="0"/>
              </a:spcBef>
              <a:buNone/>
              <a:defRPr sz="1000"/>
            </a:lvl2pPr>
            <a:lvl3pPr lvl="2" rtl="0">
              <a:spcBef>
                <a:spcPts val="0"/>
              </a:spcBef>
              <a:buNone/>
              <a:defRPr sz="1000"/>
            </a:lvl3pPr>
            <a:lvl4pPr lvl="3" rtl="0">
              <a:spcBef>
                <a:spcPts val="0"/>
              </a:spcBef>
              <a:buNone/>
              <a:defRPr sz="1000"/>
            </a:lvl4pPr>
            <a:lvl5pPr lvl="4" rtl="0">
              <a:spcBef>
                <a:spcPts val="0"/>
              </a:spcBef>
              <a:buNone/>
              <a:defRPr sz="1000"/>
            </a:lvl5pPr>
            <a:lvl6pPr lvl="5" rtl="0">
              <a:spcBef>
                <a:spcPts val="0"/>
              </a:spcBef>
              <a:buNone/>
              <a:defRPr sz="1000"/>
            </a:lvl6pPr>
            <a:lvl7pPr lvl="6" rtl="0">
              <a:spcBef>
                <a:spcPts val="0"/>
              </a:spcBef>
              <a:buNone/>
              <a:defRPr sz="1000"/>
            </a:lvl7pPr>
            <a:lvl8pPr lvl="7" rtl="0">
              <a:spcBef>
                <a:spcPts val="0"/>
              </a:spcBef>
              <a:buNone/>
              <a:defRPr sz="1000"/>
            </a:lvl8pPr>
            <a:lvl9pPr lvl="8">
              <a:spcBef>
                <a:spcPts val="0"/>
              </a:spcBef>
              <a:buNone/>
              <a:defRPr sz="1000"/>
            </a:lvl9pPr>
          </a:lstStyle>
          <a:p>
            <a:endParaRPr dirty="0"/>
          </a:p>
        </p:txBody>
      </p:sp>
      <p:pic>
        <p:nvPicPr>
          <p:cNvPr id="7" name="図 6"/>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10.png"/><Relationship Id="rId5" Type="http://schemas.openxmlformats.org/officeDocument/2006/relationships/image" Target="../media/image39.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7" name="Shape 17"/>
          <p:cNvSpPr txBox="1"/>
          <p:nvPr/>
        </p:nvSpPr>
        <p:spPr>
          <a:xfrm>
            <a:off x="1184511" y="42309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en-US" sz="6000" b="0" i="0" u="none" strike="noStrike" cap="none" dirty="0" err="1" smtClean="0">
                <a:solidFill>
                  <a:schemeClr val="accent4">
                    <a:lumMod val="20000"/>
                    <a:lumOff val="80000"/>
                  </a:schemeClr>
                </a:solidFill>
                <a:latin typeface="+mj-ea"/>
                <a:ea typeface="+mj-ea"/>
                <a:cs typeface="MS PGothic" charset="-128"/>
                <a:sym typeface="Arial"/>
              </a:rPr>
              <a:t>Choregraphe</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dirty="0" err="1">
                <a:solidFill>
                  <a:schemeClr val="accent4">
                    <a:lumMod val="20000"/>
                    <a:lumOff val="80000"/>
                  </a:schemeClr>
                </a:solidFill>
                <a:latin typeface="MS Gothic" charset="-128"/>
                <a:ea typeface="MS Gothic" charset="-128"/>
                <a:cs typeface="MS Gothic" charset="-128"/>
              </a:rPr>
              <a:t>入門編</a:t>
            </a:r>
            <a:endParaRPr lang="en-US" altLang="ja-JP" sz="6000" dirty="0">
              <a:solidFill>
                <a:schemeClr val="accent4">
                  <a:lumMod val="20000"/>
                  <a:lumOff val="80000"/>
                </a:schemeClr>
              </a:solidFill>
              <a:latin typeface="MS Gothic" charset="-128"/>
              <a:ea typeface="MS Gothic" charset="-128"/>
              <a:cs typeface="MS Gothic" charset="-128"/>
            </a:endParaRPr>
          </a:p>
          <a:p>
            <a:pPr marL="0" marR="0" lvl="0" indent="0" algn="ctr" rtl="0">
              <a:lnSpc>
                <a:spcPct val="100000"/>
              </a:lnSpc>
              <a:spcBef>
                <a:spcPts val="0"/>
              </a:spcBef>
              <a:spcAft>
                <a:spcPts val="0"/>
              </a:spcAft>
              <a:buClr>
                <a:schemeClr val="lt1"/>
              </a:buClr>
              <a:buSzPct val="25000"/>
              <a:buFont typeface="Arial"/>
              <a:buNone/>
            </a:pP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3100680" y="4230960"/>
            <a:ext cx="4490699" cy="12212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rgbClr val="BBD6EE"/>
              </a:buClr>
              <a:buSzPct val="25000"/>
              <a:buFont typeface="Arial"/>
              <a:buNone/>
            </a:pPr>
            <a:endParaRPr lang="en-US" sz="6300" b="0" i="0" u="none" strike="noStrike" cap="none"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1184511" y="28566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ＮＡＯ　プログラミング</a:t>
            </a: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en-US" altLang="ja-JP" sz="8800" dirty="0" smtClean="0"/>
              <a:t>Animated Say</a:t>
            </a:r>
            <a:endParaRPr lang="en-US" sz="8800"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10</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1574259" y="349681"/>
            <a:ext cx="3627536" cy="274313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0" marR="0" lvl="0" indent="0" algn="ctr" rtl="0">
              <a:lnSpc>
                <a:spcPct val="90000"/>
              </a:lnSpc>
              <a:spcBef>
                <a:spcPts val="0"/>
              </a:spcBef>
              <a:spcAft>
                <a:spcPts val="0"/>
              </a:spcAft>
              <a:buClr>
                <a:srgbClr val="FFFFFF"/>
              </a:buClr>
              <a:buSzPct val="25000"/>
              <a:buFont typeface="Calibri"/>
              <a:buNone/>
            </a:pPr>
            <a:r>
              <a:rPr lang="en-US"/>
              <a:t>Animated Sayボックス　概要</a:t>
            </a:r>
          </a:p>
        </p:txBody>
      </p:sp>
      <p:sp>
        <p:nvSpPr>
          <p:cNvPr id="320" name="Shape 3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NAOに</a:t>
            </a:r>
            <a:r>
              <a:rPr lang="en-US" sz="1700" b="0" i="0" u="none" strike="noStrike" cap="none" dirty="0" err="1">
                <a:solidFill>
                  <a:srgbClr val="1E4E79"/>
                </a:solidFill>
                <a:sym typeface="Arial"/>
              </a:rPr>
              <a:t>モーションを付けて話すとまったく印象が変わります</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err="1"/>
              <a:t>フリ付きで喋らせるには、</a:t>
            </a:r>
            <a:r>
              <a:rPr lang="en-US" dirty="0" err="1">
                <a:solidFill>
                  <a:srgbClr val="00B0F0"/>
                </a:solidFill>
              </a:rPr>
              <a:t>Animated</a:t>
            </a:r>
            <a:r>
              <a:rPr lang="en-US" dirty="0">
                <a:solidFill>
                  <a:srgbClr val="00B0F0"/>
                </a:solidFill>
              </a:rPr>
              <a:t> </a:t>
            </a:r>
            <a:r>
              <a:rPr lang="en-US" dirty="0" err="1">
                <a:solidFill>
                  <a:srgbClr val="00B0F0"/>
                </a:solidFill>
              </a:rPr>
              <a:t>Sayボックス</a:t>
            </a:r>
            <a:r>
              <a:rPr lang="en-US" dirty="0" err="1"/>
              <a:t>を使用します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ボックスライブラリーをStandardタブに切り替え</a:t>
            </a:r>
            <a:r>
              <a:rPr lang="en-US" sz="1700" b="0" i="0" u="none" strike="noStrike" cap="none" dirty="0">
                <a:solidFill>
                  <a:srgbClr val="1E4E79"/>
                </a:solidFill>
                <a:sym typeface="Arial"/>
              </a:rPr>
              <a:t>、</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Audio→Voice→Animated</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Sayを選びドラッグ＆ドロップします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まずは</a:t>
            </a:r>
            <a:r>
              <a:rPr lang="en-US" dirty="0" err="1"/>
              <a:t>パラメータの</a:t>
            </a:r>
            <a:r>
              <a:rPr lang="en-US" sz="1700" b="0" i="0" u="none" strike="noStrike" cap="none" dirty="0" err="1">
                <a:solidFill>
                  <a:srgbClr val="1E4E79"/>
                </a:solidFill>
                <a:sym typeface="Arial"/>
              </a:rPr>
              <a:t>Body</a:t>
            </a:r>
            <a:r>
              <a:rPr lang="en-US" sz="1700" b="0" i="0" u="none" strike="noStrike" cap="none" dirty="0">
                <a:solidFill>
                  <a:srgbClr val="1E4E79"/>
                </a:solidFill>
                <a:sym typeface="Arial"/>
              </a:rPr>
              <a:t> language </a:t>
            </a:r>
            <a:r>
              <a:rPr lang="en-US" sz="1700" b="0" i="0" u="none" strike="noStrike" cap="none" dirty="0" err="1">
                <a:solidFill>
                  <a:srgbClr val="1E4E79"/>
                </a:solidFill>
                <a:sym typeface="Arial"/>
              </a:rPr>
              <a:t>modeをcontextualに設定します</a:t>
            </a:r>
            <a:r>
              <a:rPr lang="en-US" sz="1700" b="0" i="0" u="none" strike="noStrike" cap="none" dirty="0">
                <a:solidFill>
                  <a:srgbClr val="1E4E79"/>
                </a:solidFill>
                <a:sym typeface="Arial"/>
              </a:rPr>
              <a:t>。</a:t>
            </a:r>
            <a:r>
              <a:rPr lang="en-US" dirty="0"/>
              <a:t>（デフォルト）</a:t>
            </a:r>
          </a:p>
        </p:txBody>
      </p:sp>
      <p:sp>
        <p:nvSpPr>
          <p:cNvPr id="321" name="Shape 3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22" name="Shape 3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11</a:t>
            </a:fld>
            <a:endParaRPr lang="en-US"/>
          </a:p>
        </p:txBody>
      </p:sp>
      <p:pic>
        <p:nvPicPr>
          <p:cNvPr id="323" name="Shape 323"/>
          <p:cNvPicPr preferRelativeResize="0"/>
          <p:nvPr/>
        </p:nvPicPr>
        <p:blipFill>
          <a:blip r:embed="rId3">
            <a:alphaModFix/>
          </a:blip>
          <a:stretch>
            <a:fillRect/>
          </a:stretch>
        </p:blipFill>
        <p:spPr>
          <a:xfrm>
            <a:off x="3087721" y="3785091"/>
            <a:ext cx="4516520" cy="3300782"/>
          </a:xfrm>
          <a:prstGeom prst="rect">
            <a:avLst/>
          </a:prstGeom>
          <a:noFill/>
          <a:ln>
            <a:noFill/>
          </a:ln>
        </p:spPr>
      </p:pic>
      <p:sp>
        <p:nvSpPr>
          <p:cNvPr id="324" name="Shape 324"/>
          <p:cNvSpPr txBox="1"/>
          <p:nvPr/>
        </p:nvSpPr>
        <p:spPr>
          <a:xfrm>
            <a:off x="3530885" y="4751335"/>
            <a:ext cx="289500" cy="260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325" name="Shape 325"/>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326" name="Shape 326"/>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概要</a:t>
            </a:r>
          </a:p>
        </p:txBody>
      </p:sp>
      <p:sp>
        <p:nvSpPr>
          <p:cNvPr id="332" name="Shape 3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a:solidFill>
                  <a:srgbClr val="1E4E79"/>
                </a:solidFill>
                <a:sym typeface="Arial"/>
              </a:rPr>
              <a:t>ボックスをダブルクリックして</a:t>
            </a:r>
            <a:r>
              <a:rPr lang="en-US"/>
              <a:t>プルダウンメニューの</a:t>
            </a:r>
            <a:r>
              <a:rPr lang="en-US" sz="1700" b="0" i="0" u="none" strike="noStrike" cap="none">
                <a:solidFill>
                  <a:srgbClr val="1E4E79"/>
                </a:solidFill>
                <a:sym typeface="Arial"/>
              </a:rPr>
              <a:t>言語をJapaneseに変更した後、</a:t>
            </a:r>
            <a:r>
              <a:rPr lang="en-US"/>
              <a:t>入力フォームに</a:t>
            </a:r>
            <a:r>
              <a:rPr lang="en-US" sz="1700" b="0" i="0" u="none" strike="noStrike" cap="none">
                <a:solidFill>
                  <a:srgbClr val="1E4E79"/>
                </a:solidFill>
                <a:sym typeface="Arial"/>
              </a:rPr>
              <a:t>好きな文章を入れてみましょう。</a:t>
            </a:r>
            <a:r>
              <a:rPr lang="en-US"/>
              <a:t>アプリを実行すると</a:t>
            </a:r>
            <a:r>
              <a:rPr lang="en-US" sz="1700" b="0" i="0" u="none" strike="noStrike" cap="none">
                <a:solidFill>
                  <a:srgbClr val="1E4E79"/>
                </a:solidFill>
                <a:sym typeface="Arial"/>
              </a:rPr>
              <a:t>様々なモーションを</a:t>
            </a:r>
            <a:r>
              <a:rPr lang="en-US"/>
              <a:t>交えながら</a:t>
            </a:r>
            <a:r>
              <a:rPr lang="en-US" sz="1700" b="0" i="0" u="none" strike="noStrike" cap="none">
                <a:solidFill>
                  <a:srgbClr val="1E4E79"/>
                </a:solidFill>
                <a:sym typeface="Arial"/>
              </a:rPr>
              <a:t>話し出します。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パラメータのcontextualは、</a:t>
            </a:r>
            <a:r>
              <a:rPr lang="en-US" sz="1700" b="0" i="0" u="none" strike="noStrike" cap="none" dirty="0" err="1">
                <a:solidFill>
                  <a:srgbClr val="1E4E79"/>
                </a:solidFill>
                <a:sym typeface="Arial"/>
              </a:rPr>
              <a:t>文章中に「私</a:t>
            </a:r>
            <a:r>
              <a:rPr lang="en-US" sz="1700" b="0" i="0" u="none" strike="noStrike" cap="none" dirty="0">
                <a:solidFill>
                  <a:srgbClr val="1E4E79"/>
                </a:solidFill>
                <a:sym typeface="Arial"/>
              </a:rPr>
              <a:t>」「あなた」「みんな」などのキーワードが見られたときに適したモーションをし、それ以外はランダムで</a:t>
            </a:r>
            <a:r>
              <a:rPr lang="en-US" dirty="0"/>
              <a:t>ボディランゲージ</a:t>
            </a:r>
            <a:r>
              <a:rPr lang="en-US" sz="1700" b="0" i="0" u="none" strike="noStrike" cap="none" dirty="0">
                <a:solidFill>
                  <a:srgbClr val="1E4E79"/>
                </a:solidFill>
                <a:sym typeface="Arial"/>
              </a:rPr>
              <a:t>モーションが起動します。</a:t>
            </a:r>
          </a:p>
          <a:p>
            <a:pPr marL="0" marR="0" lvl="0" indent="0" algn="l" rtl="0">
              <a:lnSpc>
                <a:spcPct val="100000"/>
              </a:lnSpc>
              <a:spcBef>
                <a:spcPts val="0"/>
              </a:spcBef>
              <a:spcAft>
                <a:spcPts val="0"/>
              </a:spcAft>
              <a:buClr>
                <a:srgbClr val="1E4E79"/>
              </a:buClr>
              <a:buSzPct val="25000"/>
              <a:buFont typeface="Arial"/>
              <a:buNone/>
            </a:pPr>
            <a:endParaRPr dirty="0"/>
          </a:p>
          <a:p>
            <a:pPr marL="0" lvl="0" indent="0" rtl="0">
              <a:lnSpc>
                <a:spcPct val="100000"/>
              </a:lnSpc>
              <a:spcBef>
                <a:spcPts val="0"/>
              </a:spcBef>
              <a:buClr>
                <a:srgbClr val="1E4E79"/>
              </a:buClr>
              <a:buSzPct val="25000"/>
              <a:buFont typeface="Arial"/>
              <a:buNone/>
            </a:pPr>
            <a:r>
              <a:rPr lang="en-US" dirty="0"/>
              <a:t>では、狙ったモーションを動かすにはどうすれば良いでしょうか。</a:t>
            </a:r>
          </a:p>
          <a:p>
            <a:pPr marL="0" marR="0" lvl="0" indent="0" algn="l" rtl="0">
              <a:lnSpc>
                <a:spcPct val="100000"/>
              </a:lnSpc>
              <a:spcBef>
                <a:spcPts val="0"/>
              </a:spcBef>
              <a:spcAft>
                <a:spcPts val="0"/>
              </a:spcAft>
              <a:buClr>
                <a:srgbClr val="1E4E79"/>
              </a:buClr>
              <a:buSzPct val="25000"/>
              <a:buFont typeface="Arial"/>
              <a:buNone/>
            </a:pPr>
            <a:endParaRPr dirty="0"/>
          </a:p>
          <a:p>
            <a:pPr marL="215900" marR="0" lvl="0" indent="6350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p>
        </p:txBody>
      </p:sp>
      <p:sp>
        <p:nvSpPr>
          <p:cNvPr id="333" name="Shape 3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pic>
        <p:nvPicPr>
          <p:cNvPr id="334" name="Shape 334"/>
          <p:cNvPicPr preferRelativeResize="0"/>
          <p:nvPr/>
        </p:nvPicPr>
        <p:blipFill rotWithShape="1">
          <a:blip r:embed="rId3">
            <a:alphaModFix/>
          </a:blip>
          <a:srcRect/>
          <a:stretch/>
        </p:blipFill>
        <p:spPr>
          <a:xfrm>
            <a:off x="2588867" y="3931630"/>
            <a:ext cx="5511000" cy="3010199"/>
          </a:xfrm>
          <a:prstGeom prst="rect">
            <a:avLst/>
          </a:prstGeom>
          <a:noFill/>
          <a:ln>
            <a:noFill/>
          </a:ln>
        </p:spPr>
      </p:pic>
      <p:sp>
        <p:nvSpPr>
          <p:cNvPr id="335" name="Shape 335"/>
          <p:cNvSpPr txBox="1"/>
          <p:nvPr/>
        </p:nvSpPr>
        <p:spPr>
          <a:xfrm>
            <a:off x="3601081" y="5328008"/>
            <a:ext cx="1980000" cy="2174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6" name="Shape 336"/>
          <p:cNvSpPr txBox="1"/>
          <p:nvPr/>
        </p:nvSpPr>
        <p:spPr>
          <a:xfrm>
            <a:off x="3659875" y="5677901"/>
            <a:ext cx="1921500" cy="5733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337" name="Shape 33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12</a:t>
            </a:fld>
            <a:endParaRPr lang="en-US"/>
          </a:p>
        </p:txBody>
      </p:sp>
      <p:pic>
        <p:nvPicPr>
          <p:cNvPr id="338" name="Shape 33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339" name="Shape 33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45" name="Shape 34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50800" rtl="0">
              <a:spcBef>
                <a:spcPts val="0"/>
              </a:spcBef>
              <a:buClr>
                <a:schemeClr val="dk1"/>
              </a:buClr>
              <a:buSzPct val="47058"/>
              <a:buFont typeface="Arial"/>
              <a:buNone/>
            </a:pPr>
            <a:r>
              <a:rPr lang="en-US"/>
              <a:t>文章のデフォルトには</a:t>
            </a:r>
            <a:endParaRPr lang="en-US" dirty="0"/>
          </a:p>
          <a:p>
            <a:pPr marL="0" lvl="0" indent="-50800" rtl="0">
              <a:spcBef>
                <a:spcPts val="0"/>
              </a:spcBef>
              <a:buClr>
                <a:schemeClr val="dk1"/>
              </a:buClr>
              <a:buSzPct val="47058"/>
              <a:buFont typeface="Arial"/>
              <a:buNone/>
            </a:pPr>
            <a:endParaRPr dirty="0"/>
          </a:p>
          <a:p>
            <a:pPr marL="0" lvl="0" indent="-50800" rtl="0">
              <a:spcBef>
                <a:spcPts val="0"/>
              </a:spcBef>
              <a:buClr>
                <a:schemeClr val="dk1"/>
              </a:buClr>
              <a:buSzPct val="50000"/>
              <a:buFont typeface="Arial"/>
              <a:buNone/>
            </a:pPr>
            <a:r>
              <a:rPr lang="en-US" sz="1600" dirty="0"/>
              <a:t>「^start(animations/Stand/Gestures/Hey_1)</a:t>
            </a:r>
            <a:r>
              <a:rPr lang="en-US" sz="1600" dirty="0" err="1"/>
              <a:t>こんにちは^wait</a:t>
            </a:r>
            <a:r>
              <a:rPr lang="en-US" sz="1600" dirty="0"/>
              <a:t>(animation/Stand/Gestures/Hey_１)」</a:t>
            </a:r>
          </a:p>
          <a:p>
            <a:pPr marL="0" lvl="0" indent="-50800" rtl="0">
              <a:spcBef>
                <a:spcPts val="0"/>
              </a:spcBef>
              <a:buClr>
                <a:schemeClr val="dk1"/>
              </a:buClr>
              <a:buSzPct val="57142"/>
              <a:buFont typeface="Arial"/>
              <a:buNone/>
            </a:pPr>
            <a:endParaRPr sz="1400" dirty="0"/>
          </a:p>
          <a:p>
            <a:pPr marL="0" lvl="0" indent="-50800" rtl="0">
              <a:spcBef>
                <a:spcPts val="0"/>
              </a:spcBef>
              <a:buClr>
                <a:schemeClr val="dk1"/>
              </a:buClr>
              <a:buSzPct val="47058"/>
              <a:buFont typeface="Arial"/>
              <a:buNone/>
            </a:pPr>
            <a:r>
              <a:rPr lang="en-US" dirty="0"/>
              <a:t>このような文章が入っています。</a:t>
            </a:r>
          </a:p>
          <a:p>
            <a:pPr marL="0" lvl="0" indent="-50800" rtl="0">
              <a:spcBef>
                <a:spcPts val="0"/>
              </a:spcBef>
              <a:buClr>
                <a:schemeClr val="dk1"/>
              </a:buClr>
              <a:buSzPct val="47058"/>
              <a:buFont typeface="Arial"/>
              <a:buNone/>
            </a:pPr>
            <a:r>
              <a:rPr lang="en-US" dirty="0"/>
              <a:t>これは、^</a:t>
            </a:r>
            <a:r>
              <a:rPr lang="en-US" dirty="0" err="1"/>
              <a:t>startのようなタグを使って、ロボットの中にプリインストールされているモーションを起動しながら「こんにちは」というものです</a:t>
            </a:r>
            <a:r>
              <a:rPr lang="en-US" dirty="0"/>
              <a:t>。</a:t>
            </a:r>
          </a:p>
          <a:p>
            <a:pPr marL="0" lvl="0" indent="-50800" rtl="0">
              <a:spcBef>
                <a:spcPts val="0"/>
              </a:spcBef>
              <a:buClr>
                <a:schemeClr val="dk1"/>
              </a:buClr>
              <a:buSzPct val="40000"/>
              <a:buFont typeface="Arial"/>
              <a:buNone/>
            </a:pPr>
            <a:endParaRPr sz="2000" dirty="0"/>
          </a:p>
          <a:p>
            <a:pPr marL="0" lvl="0" indent="-50800" rtl="0">
              <a:spcBef>
                <a:spcPts val="0"/>
              </a:spcBef>
              <a:buClr>
                <a:schemeClr val="dk1"/>
              </a:buClr>
              <a:buSzPct val="40000"/>
              <a:buFont typeface="Arial"/>
              <a:buNone/>
            </a:pPr>
            <a:r>
              <a:rPr lang="en-US" sz="2000" dirty="0"/>
              <a:t>①</a:t>
            </a:r>
            <a:r>
              <a:rPr lang="en-US" sz="2000" dirty="0" err="1"/>
              <a:t>runタグとstartタグの違い</a:t>
            </a:r>
            <a:endParaRPr lang="en-US" sz="2000" dirty="0"/>
          </a:p>
        </p:txBody>
      </p:sp>
      <p:sp>
        <p:nvSpPr>
          <p:cNvPr id="346" name="Shape 34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47" name="Shape 34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13</a:t>
            </a:fld>
            <a:endParaRPr lang="en-US"/>
          </a:p>
        </p:txBody>
      </p:sp>
      <p:pic>
        <p:nvPicPr>
          <p:cNvPr id="348" name="Shape 34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49" name="Shape 349"/>
          <p:cNvPicPr preferRelativeResize="0"/>
          <p:nvPr/>
        </p:nvPicPr>
        <p:blipFill>
          <a:blip r:embed="rId4">
            <a:alphaModFix/>
          </a:blip>
          <a:stretch>
            <a:fillRect/>
          </a:stretch>
        </p:blipFill>
        <p:spPr>
          <a:xfrm>
            <a:off x="1532817" y="4068303"/>
            <a:ext cx="7625546" cy="295588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Animated Sayボックス　タグの利用</a:t>
            </a:r>
          </a:p>
        </p:txBody>
      </p:sp>
      <p:sp>
        <p:nvSpPr>
          <p:cNvPr id="355" name="Shape 35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sz="2000" dirty="0"/>
              <a:t>②</a:t>
            </a:r>
            <a:r>
              <a:rPr lang="en-US" sz="2000" dirty="0" err="1"/>
              <a:t>stopタグとwaitタグの違い</a:t>
            </a:r>
            <a:r>
              <a:rPr lang="en-US" sz="2000" dirty="0"/>
              <a:t>。</a:t>
            </a:r>
            <a:r>
              <a:rPr lang="en-US" dirty="0"/>
              <a:t>　　　</a:t>
            </a:r>
          </a:p>
        </p:txBody>
      </p:sp>
      <p:sp>
        <p:nvSpPr>
          <p:cNvPr id="356" name="Shape 35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フリ付きでしゃべらせてみよう</a:t>
            </a:r>
          </a:p>
        </p:txBody>
      </p:sp>
      <p:sp>
        <p:nvSpPr>
          <p:cNvPr id="357" name="Shape 35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14</a:t>
            </a:fld>
            <a:endParaRPr lang="en-US"/>
          </a:p>
        </p:txBody>
      </p:sp>
      <p:pic>
        <p:nvPicPr>
          <p:cNvPr id="358" name="Shape 35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359" name="Shape 359"/>
          <p:cNvPicPr preferRelativeResize="0"/>
          <p:nvPr/>
        </p:nvPicPr>
        <p:blipFill rotWithShape="1">
          <a:blip r:embed="rId4">
            <a:alphaModFix/>
          </a:blip>
          <a:srcRect l="2037"/>
          <a:stretch/>
        </p:blipFill>
        <p:spPr>
          <a:xfrm>
            <a:off x="1812106" y="2583282"/>
            <a:ext cx="6180446" cy="390677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ja-JP" altLang="en-US" sz="8800" dirty="0" smtClean="0"/>
              <a:t>独自ボックス作成</a:t>
            </a:r>
            <a:endParaRPr lang="en-US" sz="8800"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15</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1765608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417780" y="3712068"/>
            <a:ext cx="6964507" cy="3238541"/>
          </a:xfrm>
          <a:prstGeom prst="rect">
            <a:avLst/>
          </a:prstGeom>
          <a:noFill/>
          <a:ln>
            <a:noFill/>
          </a:ln>
        </p:spPr>
      </p:pic>
      <p:sp>
        <p:nvSpPr>
          <p:cNvPr id="431" name="Shape 43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Diagramボックス</a:t>
            </a:r>
          </a:p>
        </p:txBody>
      </p:sp>
      <p:sp>
        <p:nvSpPr>
          <p:cNvPr id="432" name="Shape 43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ここまでで、標準で用意されているボックスを使っていくつかの機能を実現してきましたが、Choregrapheでは自分で</a:t>
            </a:r>
            <a:r>
              <a:rPr lang="en-US" sz="1700" b="0" i="0" u="none" strike="noStrike" cap="none" dirty="0">
                <a:solidFill>
                  <a:srgbClr val="00B0F0"/>
                </a:solidFill>
                <a:sym typeface="Arial"/>
              </a:rPr>
              <a:t>オリジナルのボックス</a:t>
            </a:r>
            <a:r>
              <a:rPr lang="en-US" sz="1700" b="0" i="0" u="none" strike="noStrike" cap="none" dirty="0">
                <a:solidFill>
                  <a:srgbClr val="1E4E79"/>
                </a:solidFill>
                <a:sym typeface="Arial"/>
              </a:rPr>
              <a:t>を作ることも出来ます。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よく利用する処理をボックスにすることでいちいちゼロからボックスを組み合わせる必要がなくなりますし、処理の形だけ固定しておいて中の値だけを自由に変更したりなどが出来るようになります。</a:t>
            </a:r>
          </a:p>
          <a:p>
            <a:pPr marL="0" marR="0" lvl="0" indent="0" algn="l" rtl="0">
              <a:lnSpc>
                <a:spcPct val="90000"/>
              </a:lnSpc>
              <a:spcBef>
                <a:spcPts val="0"/>
              </a:spcBef>
              <a:spcAft>
                <a:spcPts val="0"/>
              </a:spcAft>
              <a:buClr>
                <a:srgbClr val="1E4E79"/>
              </a:buClr>
              <a:buSzPct val="25000"/>
              <a:buFont typeface="Arial"/>
              <a:buNone/>
            </a:pPr>
            <a:endParaRPr sz="600"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ここでは例として、音声認識と応答処理を１つのボックスにまとめてみます。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マウスドラッグにより、新たにボックスとしてまとめたいボックスをまとめて選択します。</a:t>
            </a:r>
          </a:p>
        </p:txBody>
      </p:sp>
      <p:sp>
        <p:nvSpPr>
          <p:cNvPr id="433" name="Shape 43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独自ボックスの作成</a:t>
            </a:r>
          </a:p>
        </p:txBody>
      </p:sp>
      <p:sp>
        <p:nvSpPr>
          <p:cNvPr id="434" name="Shape 43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16</a:t>
            </a:fld>
            <a:endParaRPr lang="en-US"/>
          </a:p>
        </p:txBody>
      </p:sp>
      <p:sp>
        <p:nvSpPr>
          <p:cNvPr id="435" name="Shape 435"/>
          <p:cNvSpPr txBox="1"/>
          <p:nvPr/>
        </p:nvSpPr>
        <p:spPr>
          <a:xfrm>
            <a:off x="1161623" y="4127684"/>
            <a:ext cx="5278200" cy="2484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36" name="Shape 436"/>
          <p:cNvSpPr/>
          <p:nvPr/>
        </p:nvSpPr>
        <p:spPr>
          <a:xfrm rot="3105515">
            <a:off x="6342924" y="6652005"/>
            <a:ext cx="538954" cy="345216"/>
          </a:xfrm>
          <a:prstGeom prst="leftArrow">
            <a:avLst>
              <a:gd name="adj1" fmla="val 22626"/>
              <a:gd name="adj2" fmla="val 91020"/>
            </a:avLst>
          </a:prstGeom>
          <a:solidFill>
            <a:srgbClr val="000000"/>
          </a:solidFill>
          <a:ln w="19050" cap="flat" cmpd="sng">
            <a:solidFill>
              <a:schemeClr val="dk2"/>
            </a:solidFill>
            <a:prstDash val="solid"/>
            <a:round/>
            <a:headEnd type="none" w="med" len="med"/>
            <a:tailEnd type="none" w="med" len="med"/>
          </a:ln>
        </p:spPr>
        <p:txBody>
          <a:bodyPr lIns="64650" tIns="64650" rIns="64650" bIns="64650" anchor="ctr" anchorCtr="0">
            <a:noAutofit/>
          </a:bodyPr>
          <a:lstStyle/>
          <a:p>
            <a:pPr lvl="0">
              <a:spcBef>
                <a:spcPts val="0"/>
              </a:spcBef>
              <a:buNone/>
            </a:pPr>
            <a:endParaRPr/>
          </a:p>
        </p:txBody>
      </p:sp>
      <p:sp>
        <p:nvSpPr>
          <p:cNvPr id="437" name="Shape 437"/>
          <p:cNvSpPr txBox="1"/>
          <p:nvPr/>
        </p:nvSpPr>
        <p:spPr>
          <a:xfrm>
            <a:off x="7581349" y="4297929"/>
            <a:ext cx="2752799" cy="1576800"/>
          </a:xfrm>
          <a:prstGeom prst="rect">
            <a:avLst/>
          </a:prstGeom>
          <a:noFill/>
          <a:ln>
            <a:noFill/>
          </a:ln>
        </p:spPr>
        <p:txBody>
          <a:bodyPr lIns="87050" tIns="43500" rIns="87050" bIns="4350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700" dirty="0">
                <a:solidFill>
                  <a:srgbClr val="1E4E79"/>
                </a:solidFill>
                <a:latin typeface="MS Gothic" charset="-128"/>
                <a:ea typeface="MS Gothic" charset="-128"/>
                <a:cs typeface="MS Gothic" charset="-128"/>
              </a:rPr>
              <a:t>まず、マウスでまとめたいボックスを範囲ドラッグします。</a:t>
            </a:r>
          </a:p>
        </p:txBody>
      </p:sp>
      <p:pic>
        <p:nvPicPr>
          <p:cNvPr id="438" name="Shape 43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439" name="Shape 43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Shape 444"/>
          <p:cNvPicPr preferRelativeResize="0"/>
          <p:nvPr/>
        </p:nvPicPr>
        <p:blipFill>
          <a:blip r:embed="rId3">
            <a:alphaModFix/>
          </a:blip>
          <a:stretch>
            <a:fillRect/>
          </a:stretch>
        </p:blipFill>
        <p:spPr>
          <a:xfrm>
            <a:off x="5740462" y="4202492"/>
            <a:ext cx="3527999" cy="2262378"/>
          </a:xfrm>
          <a:prstGeom prst="rect">
            <a:avLst/>
          </a:prstGeom>
          <a:noFill/>
          <a:ln>
            <a:noFill/>
          </a:ln>
        </p:spPr>
      </p:pic>
      <p:sp>
        <p:nvSpPr>
          <p:cNvPr id="445" name="Shape 445"/>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endParaRPr/>
          </a:p>
        </p:txBody>
      </p:sp>
      <p:sp>
        <p:nvSpPr>
          <p:cNvPr id="446" name="Shape 44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dirty="0"/>
              <a:t>次に、選択したボックスを</a:t>
            </a:r>
            <a:r>
              <a:rPr lang="en-US" sz="1700" b="0" i="0" u="none" strike="noStrike" cap="none" dirty="0">
                <a:solidFill>
                  <a:srgbClr val="1E4E79"/>
                </a:solidFill>
                <a:sym typeface="Arial"/>
              </a:rPr>
              <a:t>右クリックし、[</a:t>
            </a:r>
            <a:r>
              <a:rPr lang="en-US" sz="1700" b="0" i="0" u="none" strike="noStrike" cap="none" dirty="0">
                <a:solidFill>
                  <a:srgbClr val="00B0F0"/>
                </a:solidFill>
                <a:sym typeface="Arial"/>
              </a:rPr>
              <a:t>ボックス変換</a:t>
            </a:r>
            <a:r>
              <a:rPr lang="en-US" sz="1700" b="0" i="0" u="none" strike="noStrike" cap="none" dirty="0">
                <a:solidFill>
                  <a:srgbClr val="1E4E79"/>
                </a:solidFill>
                <a:sym typeface="Arial"/>
              </a:rPr>
              <a:t>]</a:t>
            </a:r>
            <a:r>
              <a:rPr lang="en-US" dirty="0"/>
              <a:t>を</a:t>
            </a:r>
            <a:r>
              <a:rPr lang="en-US" sz="1700" b="0" i="0" u="none" strike="noStrike" cap="none" dirty="0">
                <a:solidFill>
                  <a:srgbClr val="1E4E79"/>
                </a:solidFill>
                <a:sym typeface="Arial"/>
              </a:rPr>
              <a:t>クリックします。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すると、新たに作るボックスの情報を問い合わせる</a:t>
            </a:r>
            <a:r>
              <a:rPr lang="en-US" dirty="0"/>
              <a:t>ウィンドウ</a:t>
            </a:r>
            <a:r>
              <a:rPr lang="en-US" sz="1700" b="0" i="0" u="none" strike="noStrike" cap="none" dirty="0">
                <a:solidFill>
                  <a:srgbClr val="1E4E79"/>
                </a:solidFill>
                <a:sym typeface="Arial"/>
              </a:rPr>
              <a:t>が表示されるので、</a:t>
            </a:r>
          </a:p>
          <a:p>
            <a:pPr marL="0" marR="0" lvl="0" indent="0" algn="l" rtl="0">
              <a:lnSpc>
                <a:spcPct val="90000"/>
              </a:lnSpc>
              <a:spcBef>
                <a:spcPts val="0"/>
              </a:spcBef>
              <a:spcAft>
                <a:spcPts val="0"/>
              </a:spcAft>
              <a:buClr>
                <a:srgbClr val="1E4E79"/>
              </a:buClr>
              <a:buSzPct val="25000"/>
              <a:buFont typeface="Arial"/>
              <a:buNone/>
            </a:pPr>
            <a:r>
              <a:rPr lang="en-US" dirty="0"/>
              <a:t>任意の</a:t>
            </a:r>
            <a:r>
              <a:rPr lang="en-US" sz="1700" b="0" i="0" u="none" strike="noStrike" cap="none" dirty="0">
                <a:solidFill>
                  <a:srgbClr val="1E4E79"/>
                </a:solidFill>
                <a:sym typeface="Arial"/>
              </a:rPr>
              <a:t>名前や説明を設定します。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OK]ボタンを押すと新たなボックスとして１つにまとめられます。このボックスをダブルクリックすると、先ほど選択したボックス群がこのボックスの中に入っていることが分かります。つまり、新たなフローダイアグラムボックスを定義できたということです</a:t>
            </a:r>
            <a:r>
              <a:rPr lang="en-US" dirty="0"/>
              <a:t>。</a:t>
            </a:r>
          </a:p>
        </p:txBody>
      </p:sp>
      <p:sp>
        <p:nvSpPr>
          <p:cNvPr id="447" name="Shape 44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448" name="Shape 448"/>
          <p:cNvPicPr preferRelativeResize="0"/>
          <p:nvPr/>
        </p:nvPicPr>
        <p:blipFill rotWithShape="1">
          <a:blip r:embed="rId4">
            <a:alphaModFix/>
          </a:blip>
          <a:srcRect/>
          <a:stretch/>
        </p:blipFill>
        <p:spPr>
          <a:xfrm>
            <a:off x="2423565" y="3950230"/>
            <a:ext cx="2229900" cy="2766899"/>
          </a:xfrm>
          <a:prstGeom prst="rect">
            <a:avLst/>
          </a:prstGeom>
          <a:noFill/>
          <a:ln>
            <a:noFill/>
          </a:ln>
        </p:spPr>
      </p:pic>
      <p:sp>
        <p:nvSpPr>
          <p:cNvPr id="449" name="Shape 449"/>
          <p:cNvSpPr txBox="1"/>
          <p:nvPr/>
        </p:nvSpPr>
        <p:spPr>
          <a:xfrm>
            <a:off x="3442303" y="6377814"/>
            <a:ext cx="655800"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50" name="Shape 450"/>
          <p:cNvSpPr txBox="1"/>
          <p:nvPr/>
        </p:nvSpPr>
        <p:spPr>
          <a:xfrm>
            <a:off x="6700192" y="4910274"/>
            <a:ext cx="1249799" cy="10241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51" name="Shape 451"/>
          <p:cNvCxnSpPr>
            <a:stCxn id="448" idx="3"/>
            <a:endCxn id="452" idx="1"/>
          </p:cNvCxnSpPr>
          <p:nvPr/>
        </p:nvCxnSpPr>
        <p:spPr>
          <a:xfrm>
            <a:off x="4653465" y="5333680"/>
            <a:ext cx="778200" cy="0"/>
          </a:xfrm>
          <a:prstGeom prst="straightConnector1">
            <a:avLst/>
          </a:prstGeom>
          <a:noFill/>
          <a:ln w="76200" cap="flat" cmpd="sng">
            <a:solidFill>
              <a:srgbClr val="000000"/>
            </a:solidFill>
            <a:prstDash val="solid"/>
            <a:round/>
            <a:headEnd type="none" w="med" len="med"/>
            <a:tailEnd type="triangle" w="lg" len="lg"/>
          </a:ln>
        </p:spPr>
      </p:cxnSp>
      <p:sp>
        <p:nvSpPr>
          <p:cNvPr id="453" name="Shape 45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17</a:t>
            </a:fld>
            <a:endParaRPr lang="en-US"/>
          </a:p>
        </p:txBody>
      </p:sp>
      <p:pic>
        <p:nvPicPr>
          <p:cNvPr id="454" name="Shape 454"/>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455" name="Shape 455"/>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Clr>
                <a:srgbClr val="1E4E79"/>
              </a:buClr>
              <a:buSzPct val="25000"/>
              <a:buFont typeface="Arial"/>
              <a:buNone/>
            </a:pPr>
            <a:r>
              <a:rPr lang="en-US" dirty="0"/>
              <a:t>先ほど作成したフローダイアグラムボックスには問題点があります。</a:t>
            </a:r>
          </a:p>
          <a:p>
            <a:pPr marL="0" lvl="0" indent="0" rtl="0">
              <a:spcBef>
                <a:spcPts val="0"/>
              </a:spcBef>
              <a:buClr>
                <a:srgbClr val="1E4E79"/>
              </a:buClr>
              <a:buSzPct val="25000"/>
              <a:buFont typeface="Arial"/>
              <a:buNone/>
            </a:pPr>
            <a:r>
              <a:rPr lang="en-US" dirty="0"/>
              <a:t>なんとボックスの出力がありません。</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[ボックス変換]を行う際、まとめるボックスの前後に配線されている入出力がある場合、</a:t>
            </a:r>
          </a:p>
          <a:p>
            <a:pPr marL="0" lvl="0" indent="0" rtl="0">
              <a:spcBef>
                <a:spcPts val="0"/>
              </a:spcBef>
              <a:buClr>
                <a:srgbClr val="1E4E79"/>
              </a:buClr>
              <a:buSzPct val="25000"/>
              <a:buFont typeface="Arial"/>
              <a:buNone/>
            </a:pPr>
            <a:r>
              <a:rPr lang="en-US" dirty="0"/>
              <a:t>フローダイアグラムにも自動的に入出力が作成されますが、</a:t>
            </a:r>
          </a:p>
          <a:p>
            <a:pPr marL="0" lvl="0" indent="0" rtl="0">
              <a:spcBef>
                <a:spcPts val="0"/>
              </a:spcBef>
              <a:buClr>
                <a:srgbClr val="1E4E79"/>
              </a:buClr>
              <a:buSzPct val="25000"/>
              <a:buFont typeface="Arial"/>
              <a:buNone/>
            </a:pPr>
            <a:r>
              <a:rPr lang="en-US" dirty="0"/>
              <a:t>先ほどのページでは出力に線を繋いでいなかったため、出力が作成されませんでした。</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取り消し(</a:t>
            </a:r>
            <a:r>
              <a:rPr lang="en-US" dirty="0" err="1"/>
              <a:t>Ctrl+Z</a:t>
            </a:r>
            <a:r>
              <a:rPr lang="en-US" dirty="0"/>
              <a:t>)を行って配線しなおしてからまた[ボックス変換]を行っても良いですが、</a:t>
            </a:r>
          </a:p>
          <a:p>
            <a:pPr marL="0" lvl="0" indent="0" rtl="0">
              <a:spcBef>
                <a:spcPts val="0"/>
              </a:spcBef>
              <a:buClr>
                <a:srgbClr val="1E4E79"/>
              </a:buClr>
              <a:buSzPct val="25000"/>
              <a:buFont typeface="Arial"/>
              <a:buNone/>
            </a:pPr>
            <a:r>
              <a:rPr lang="en-US" dirty="0"/>
              <a:t>今回はすでに作成されているボックスの出力を新たに作成してみましょう。</a:t>
            </a:r>
          </a:p>
          <a:p>
            <a:pPr marL="0" marR="0" lvl="0" indent="0" algn="l" rtl="0">
              <a:lnSpc>
                <a:spcPct val="90000"/>
              </a:lnSpc>
              <a:spcBef>
                <a:spcPts val="0"/>
              </a:spcBef>
              <a:spcAft>
                <a:spcPts val="0"/>
              </a:spcAft>
              <a:buClr>
                <a:srgbClr val="1E4E79"/>
              </a:buClr>
              <a:buSzPct val="25000"/>
              <a:buFont typeface="Arial"/>
              <a:buNone/>
            </a:pPr>
            <a:endParaRPr dirty="0"/>
          </a:p>
        </p:txBody>
      </p:sp>
      <p:pic>
        <p:nvPicPr>
          <p:cNvPr id="461" name="Shape 461"/>
          <p:cNvPicPr preferRelativeResize="0"/>
          <p:nvPr/>
        </p:nvPicPr>
        <p:blipFill>
          <a:blip r:embed="rId3">
            <a:alphaModFix/>
          </a:blip>
          <a:stretch>
            <a:fillRect/>
          </a:stretch>
        </p:blipFill>
        <p:spPr>
          <a:xfrm>
            <a:off x="7265546" y="3915907"/>
            <a:ext cx="2704007" cy="1612916"/>
          </a:xfrm>
          <a:prstGeom prst="rect">
            <a:avLst/>
          </a:prstGeom>
          <a:noFill/>
          <a:ln>
            <a:noFill/>
          </a:ln>
        </p:spPr>
      </p:pic>
      <p:sp>
        <p:nvSpPr>
          <p:cNvPr id="462" name="Shape 46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ボックスに入出力を追加する（1/3）</a:t>
            </a:r>
          </a:p>
        </p:txBody>
      </p:sp>
      <p:sp>
        <p:nvSpPr>
          <p:cNvPr id="463" name="Shape 46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464" name="Shape 464"/>
          <p:cNvSpPr txBox="1"/>
          <p:nvPr/>
        </p:nvSpPr>
        <p:spPr>
          <a:xfrm>
            <a:off x="8578296" y="4298954"/>
            <a:ext cx="478500" cy="67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465" name="Shape 465"/>
          <p:cNvCxnSpPr>
            <a:stCxn id="466" idx="3"/>
            <a:endCxn id="467" idx="1"/>
          </p:cNvCxnSpPr>
          <p:nvPr/>
        </p:nvCxnSpPr>
        <p:spPr>
          <a:xfrm>
            <a:off x="6480863" y="4722364"/>
            <a:ext cx="778200" cy="0"/>
          </a:xfrm>
          <a:prstGeom prst="straightConnector1">
            <a:avLst/>
          </a:prstGeom>
          <a:noFill/>
          <a:ln w="76200" cap="flat" cmpd="sng">
            <a:solidFill>
              <a:srgbClr val="000000"/>
            </a:solidFill>
            <a:prstDash val="solid"/>
            <a:round/>
            <a:headEnd type="none" w="med" len="med"/>
            <a:tailEnd type="triangle" w="lg" len="lg"/>
          </a:ln>
        </p:spPr>
      </p:cxnSp>
      <p:sp>
        <p:nvSpPr>
          <p:cNvPr id="468" name="Shape 46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18</a:t>
            </a:fld>
            <a:endParaRPr lang="en-US"/>
          </a:p>
        </p:txBody>
      </p:sp>
      <p:pic>
        <p:nvPicPr>
          <p:cNvPr id="466" name="Shape 466"/>
          <p:cNvPicPr preferRelativeResize="0"/>
          <p:nvPr/>
        </p:nvPicPr>
        <p:blipFill rotWithShape="1">
          <a:blip r:embed="rId4">
            <a:alphaModFix/>
          </a:blip>
          <a:srcRect/>
          <a:stretch/>
        </p:blipFill>
        <p:spPr>
          <a:xfrm>
            <a:off x="4250963" y="3338914"/>
            <a:ext cx="2229900" cy="2766899"/>
          </a:xfrm>
          <a:prstGeom prst="rect">
            <a:avLst/>
          </a:prstGeom>
          <a:noFill/>
          <a:ln>
            <a:noFill/>
          </a:ln>
        </p:spPr>
      </p:pic>
      <p:sp>
        <p:nvSpPr>
          <p:cNvPr id="469" name="Shape 469"/>
          <p:cNvSpPr txBox="1"/>
          <p:nvPr/>
        </p:nvSpPr>
        <p:spPr>
          <a:xfrm>
            <a:off x="5311880" y="5766497"/>
            <a:ext cx="585299" cy="2457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0" name="Shape 470"/>
          <p:cNvPicPr preferRelativeResize="0"/>
          <p:nvPr/>
        </p:nvPicPr>
        <p:blipFill>
          <a:blip r:embed="rId5">
            <a:alphaModFix/>
          </a:blip>
          <a:stretch>
            <a:fillRect/>
          </a:stretch>
        </p:blipFill>
        <p:spPr>
          <a:xfrm>
            <a:off x="237298" y="4129840"/>
            <a:ext cx="3199353" cy="1362560"/>
          </a:xfrm>
          <a:prstGeom prst="rect">
            <a:avLst/>
          </a:prstGeom>
          <a:noFill/>
          <a:ln>
            <a:noFill/>
          </a:ln>
        </p:spPr>
      </p:pic>
      <p:cxnSp>
        <p:nvCxnSpPr>
          <p:cNvPr id="471" name="Shape 471"/>
          <p:cNvCxnSpPr/>
          <p:nvPr/>
        </p:nvCxnSpPr>
        <p:spPr>
          <a:xfrm>
            <a:off x="3436971" y="4722369"/>
            <a:ext cx="778200" cy="0"/>
          </a:xfrm>
          <a:prstGeom prst="straightConnector1">
            <a:avLst/>
          </a:prstGeom>
          <a:noFill/>
          <a:ln w="76200" cap="flat" cmpd="sng">
            <a:solidFill>
              <a:srgbClr val="000000"/>
            </a:solidFill>
            <a:prstDash val="solid"/>
            <a:round/>
            <a:headEnd type="none" w="med" len="med"/>
            <a:tailEnd type="triangle" w="lg" len="lg"/>
          </a:ln>
        </p:spPr>
      </p:cxnSp>
      <p:sp>
        <p:nvSpPr>
          <p:cNvPr id="472" name="Shape 472"/>
          <p:cNvSpPr txBox="1"/>
          <p:nvPr/>
        </p:nvSpPr>
        <p:spPr>
          <a:xfrm>
            <a:off x="2714880" y="4415939"/>
            <a:ext cx="317699" cy="7628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73" name="Shape 473"/>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474" name="Shape 474"/>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dirty="0"/>
              <a:t>先ほど作成したフローダイアグラムボックスを右クリックし、[</a:t>
            </a:r>
            <a:r>
              <a:rPr lang="en-US" dirty="0">
                <a:solidFill>
                  <a:srgbClr val="00B0F0"/>
                </a:solidFill>
              </a:rPr>
              <a:t>ボックスを編集</a:t>
            </a:r>
            <a:r>
              <a:rPr lang="en-US" dirty="0"/>
              <a:t>]を選択します。</a:t>
            </a:r>
          </a:p>
          <a:p>
            <a:pPr marL="0" lvl="0" indent="0" rtl="0">
              <a:spcBef>
                <a:spcPts val="0"/>
              </a:spcBef>
              <a:buClr>
                <a:srgbClr val="1E4E79"/>
              </a:buClr>
              <a:buSzPct val="25000"/>
              <a:buFont typeface="Arial"/>
              <a:buNone/>
            </a:pPr>
            <a:r>
              <a:rPr lang="en-US" dirty="0"/>
              <a:t>ボックスの編集ダイアログが表示されるので、出力の追加[+]ボタンをクリックします。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出力の新規追加ダイアログが表示されるので、Nameには</a:t>
            </a:r>
            <a:r>
              <a:rPr lang="en-US" dirty="0">
                <a:solidFill>
                  <a:srgbClr val="00B0F0"/>
                </a:solidFill>
              </a:rPr>
              <a:t>output1</a:t>
            </a:r>
            <a:r>
              <a:rPr lang="en-US" dirty="0"/>
              <a:t>、Typeはバン、Natureは</a:t>
            </a:r>
            <a:r>
              <a:rPr lang="en-US" dirty="0">
                <a:solidFill>
                  <a:srgbClr val="00B0F0"/>
                </a:solidFill>
              </a:rPr>
              <a:t>onStopped</a:t>
            </a:r>
            <a:r>
              <a:rPr lang="en-US" dirty="0"/>
              <a:t>に変更し、OKボタンをクリックします。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同様に、</a:t>
            </a:r>
            <a:r>
              <a:rPr lang="en-US" dirty="0">
                <a:solidFill>
                  <a:srgbClr val="00B0F0"/>
                </a:solidFill>
              </a:rPr>
              <a:t>output2</a:t>
            </a:r>
            <a:r>
              <a:rPr lang="en-US" dirty="0"/>
              <a:t>も作成してOKボタンをクリックすることで無事にフローダイアグラムボックスに</a:t>
            </a:r>
          </a:p>
          <a:p>
            <a:pPr marL="0" marR="0" lvl="0" indent="0" algn="l" rtl="0">
              <a:lnSpc>
                <a:spcPct val="90000"/>
              </a:lnSpc>
              <a:spcBef>
                <a:spcPts val="0"/>
              </a:spcBef>
              <a:spcAft>
                <a:spcPts val="0"/>
              </a:spcAft>
              <a:buClr>
                <a:srgbClr val="1E4E79"/>
              </a:buClr>
              <a:buSzPct val="25000"/>
              <a:buFont typeface="Arial"/>
              <a:buNone/>
            </a:pPr>
            <a:r>
              <a:rPr lang="en-US" dirty="0"/>
              <a:t>onStopped出力が２つ出来ました。</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a:t>念のため、出力アイコンの上にマウスを乗せて名前や概要を確認してみましょう。</a:t>
            </a:r>
          </a:p>
        </p:txBody>
      </p:sp>
      <p:pic>
        <p:nvPicPr>
          <p:cNvPr id="480" name="Shape 480"/>
          <p:cNvPicPr preferRelativeResize="0"/>
          <p:nvPr/>
        </p:nvPicPr>
        <p:blipFill>
          <a:blip r:embed="rId3">
            <a:alphaModFix/>
          </a:blip>
          <a:stretch>
            <a:fillRect/>
          </a:stretch>
        </p:blipFill>
        <p:spPr>
          <a:xfrm>
            <a:off x="443873" y="4371844"/>
            <a:ext cx="2159640" cy="2794822"/>
          </a:xfrm>
          <a:prstGeom prst="rect">
            <a:avLst/>
          </a:prstGeom>
          <a:noFill/>
          <a:ln>
            <a:noFill/>
          </a:ln>
        </p:spPr>
      </p:pic>
      <p:sp>
        <p:nvSpPr>
          <p:cNvPr id="481" name="Shape 48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ボックスに入出力を追加する（2/3）</a:t>
            </a:r>
          </a:p>
        </p:txBody>
      </p:sp>
      <p:sp>
        <p:nvSpPr>
          <p:cNvPr id="482" name="Shape 48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cxnSp>
        <p:nvCxnSpPr>
          <p:cNvPr id="483" name="Shape 483"/>
          <p:cNvCxnSpPr/>
          <p:nvPr/>
        </p:nvCxnSpPr>
        <p:spPr>
          <a:xfrm>
            <a:off x="6017318" y="5557844"/>
            <a:ext cx="778200" cy="0"/>
          </a:xfrm>
          <a:prstGeom prst="straightConnector1">
            <a:avLst/>
          </a:prstGeom>
          <a:noFill/>
          <a:ln w="76200" cap="flat" cmpd="sng">
            <a:solidFill>
              <a:srgbClr val="000000"/>
            </a:solidFill>
            <a:prstDash val="solid"/>
            <a:round/>
            <a:headEnd type="none" w="med" len="med"/>
            <a:tailEnd type="triangle" w="lg" len="lg"/>
          </a:ln>
        </p:spPr>
      </p:cxnSp>
      <p:sp>
        <p:nvSpPr>
          <p:cNvPr id="484" name="Shape 48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19</a:t>
            </a:fld>
            <a:endParaRPr lang="en-US"/>
          </a:p>
        </p:txBody>
      </p:sp>
      <p:sp>
        <p:nvSpPr>
          <p:cNvPr id="485" name="Shape 485"/>
          <p:cNvSpPr txBox="1"/>
          <p:nvPr/>
        </p:nvSpPr>
        <p:spPr>
          <a:xfrm>
            <a:off x="1692670" y="6220030"/>
            <a:ext cx="173399" cy="1799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486" name="Shape 486"/>
          <p:cNvPicPr preferRelativeResize="0"/>
          <p:nvPr/>
        </p:nvPicPr>
        <p:blipFill>
          <a:blip r:embed="rId4">
            <a:alphaModFix/>
          </a:blip>
          <a:stretch>
            <a:fillRect/>
          </a:stretch>
        </p:blipFill>
        <p:spPr>
          <a:xfrm>
            <a:off x="3381884" y="4559916"/>
            <a:ext cx="2688089" cy="2418675"/>
          </a:xfrm>
          <a:prstGeom prst="rect">
            <a:avLst/>
          </a:prstGeom>
          <a:noFill/>
          <a:ln>
            <a:noFill/>
          </a:ln>
        </p:spPr>
      </p:pic>
      <p:cxnSp>
        <p:nvCxnSpPr>
          <p:cNvPr id="487" name="Shape 487"/>
          <p:cNvCxnSpPr/>
          <p:nvPr/>
        </p:nvCxnSpPr>
        <p:spPr>
          <a:xfrm>
            <a:off x="2603727" y="5557844"/>
            <a:ext cx="778200" cy="0"/>
          </a:xfrm>
          <a:prstGeom prst="straightConnector1">
            <a:avLst/>
          </a:prstGeom>
          <a:noFill/>
          <a:ln w="76200" cap="flat" cmpd="sng">
            <a:solidFill>
              <a:srgbClr val="000000"/>
            </a:solidFill>
            <a:prstDash val="solid"/>
            <a:round/>
            <a:headEnd type="none" w="med" len="med"/>
            <a:tailEnd type="triangle" w="lg" len="lg"/>
          </a:ln>
        </p:spPr>
      </p:cxnSp>
      <p:pic>
        <p:nvPicPr>
          <p:cNvPr id="488" name="Shape 488"/>
          <p:cNvPicPr preferRelativeResize="0"/>
          <p:nvPr/>
        </p:nvPicPr>
        <p:blipFill>
          <a:blip r:embed="rId5">
            <a:alphaModFix/>
          </a:blip>
          <a:stretch>
            <a:fillRect/>
          </a:stretch>
        </p:blipFill>
        <p:spPr>
          <a:xfrm>
            <a:off x="6848378" y="4985378"/>
            <a:ext cx="3485363" cy="1178576"/>
          </a:xfrm>
          <a:prstGeom prst="rect">
            <a:avLst/>
          </a:prstGeom>
          <a:noFill/>
          <a:ln>
            <a:noFill/>
          </a:ln>
        </p:spPr>
      </p:pic>
      <p:cxnSp>
        <p:nvCxnSpPr>
          <p:cNvPr id="489" name="Shape 489"/>
          <p:cNvCxnSpPr/>
          <p:nvPr/>
        </p:nvCxnSpPr>
        <p:spPr>
          <a:xfrm rot="10800000">
            <a:off x="8100999" y="5218523"/>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490" name="Shape 490"/>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491" name="Shape 491"/>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7" name="Shape 707"/>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ja-JP" altLang="en-US" dirty="0" smtClean="0">
                <a:solidFill>
                  <a:schemeClr val="lt1"/>
                </a:solidFill>
              </a:rPr>
              <a:t>アプリの起動方法</a:t>
            </a:r>
            <a:endParaRPr lang="en-US" dirty="0">
              <a:solidFill>
                <a:schemeClr val="lt1"/>
              </a:solidFill>
            </a:endParaRPr>
          </a:p>
        </p:txBody>
      </p:sp>
      <p:sp>
        <p:nvSpPr>
          <p:cNvPr id="708" name="Shape 7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a:t>
            </a:fld>
            <a:endParaRPr lang="en-US"/>
          </a:p>
        </p:txBody>
      </p:sp>
      <p:sp>
        <p:nvSpPr>
          <p:cNvPr id="2" name="タイトル 1"/>
          <p:cNvSpPr>
            <a:spLocks noGrp="1"/>
          </p:cNvSpPr>
          <p:nvPr>
            <p:ph type="title"/>
          </p:nvPr>
        </p:nvSpPr>
        <p:spPr/>
        <p:txBody>
          <a:bodyPr/>
          <a:lstStyle/>
          <a:p>
            <a:r>
              <a:rPr kumimoji="1" lang="ja-JP" altLang="en-US" dirty="0" smtClean="0"/>
              <a:t>いくつかの起動方法</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NAO</a:t>
            </a:r>
            <a:r>
              <a:rPr kumimoji="1" lang="ja-JP" altLang="en-US" dirty="0" smtClean="0"/>
              <a:t>のアプリを起動する方法はいくつかあります。</a:t>
            </a:r>
            <a:endParaRPr kumimoji="1" lang="en-US" altLang="ja-JP" dirty="0" smtClean="0"/>
          </a:p>
          <a:p>
            <a:endParaRPr kumimoji="1" lang="en-US" altLang="ja-JP" dirty="0" smtClean="0"/>
          </a:p>
          <a:p>
            <a:r>
              <a:rPr kumimoji="1" lang="en-US" altLang="ja-JP" dirty="0" smtClean="0"/>
              <a:t>1.</a:t>
            </a:r>
            <a:r>
              <a:rPr kumimoji="1" lang="ja-JP" altLang="en-US" dirty="0" smtClean="0"/>
              <a:t>コレグラフのアプリ再生ボタンを押す</a:t>
            </a:r>
            <a:endParaRPr kumimoji="1" lang="en-US" altLang="ja-JP" dirty="0" smtClean="0"/>
          </a:p>
          <a:p>
            <a:endParaRPr kumimoji="1" lang="en-US" altLang="ja-JP" dirty="0" smtClean="0"/>
          </a:p>
          <a:p>
            <a:r>
              <a:rPr kumimoji="1" lang="en-US" altLang="ja-JP" dirty="0" smtClean="0"/>
              <a:t>2.</a:t>
            </a:r>
            <a:r>
              <a:rPr kumimoji="1" lang="ja-JP" altLang="en-US" dirty="0" smtClean="0"/>
              <a:t>トリガーセンテンスで起動する</a:t>
            </a:r>
            <a:endParaRPr kumimoji="1" lang="en-US" altLang="ja-JP" dirty="0"/>
          </a:p>
          <a:p>
            <a:endParaRPr kumimoji="1" lang="en-US" altLang="ja-JP" dirty="0" smtClean="0"/>
          </a:p>
          <a:p>
            <a:r>
              <a:rPr kumimoji="1" lang="en-US" altLang="ja-JP" dirty="0" smtClean="0"/>
              <a:t>3.</a:t>
            </a:r>
            <a:r>
              <a:rPr kumimoji="1" lang="ja-JP" altLang="en-US" dirty="0" smtClean="0"/>
              <a:t>トリガー条件で起動する</a:t>
            </a:r>
            <a:endParaRPr kumimoji="1" lang="en-US" altLang="ja-JP" dirty="0" smtClean="0"/>
          </a:p>
          <a:p>
            <a:endParaRPr kumimoji="1" lang="en-US" altLang="ja-JP" dirty="0" smtClean="0"/>
          </a:p>
          <a:p>
            <a:r>
              <a:rPr kumimoji="1" lang="en-US" altLang="ja-JP" dirty="0" smtClean="0"/>
              <a:t>4.qicli </a:t>
            </a:r>
            <a:r>
              <a:rPr kumimoji="1" lang="ja-JP" altLang="en-US" dirty="0" smtClean="0"/>
              <a:t>コマンドを実行する</a:t>
            </a:r>
            <a:endParaRPr kumimoji="1" lang="ja-JP" altLang="en-US" dirty="0"/>
          </a:p>
        </p:txBody>
      </p:sp>
    </p:spTree>
    <p:extLst>
      <p:ext uri="{BB962C8B-B14F-4D97-AF65-F5344CB8AC3E}">
        <p14:creationId xmlns:p14="http://schemas.microsoft.com/office/powerpoint/2010/main" val="96808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a:t>最後に、フローダイアグラムボックス内のSayボックスのonStopped出力、</a:t>
            </a:r>
          </a:p>
          <a:p>
            <a:pPr marL="0" marR="0" lvl="0" indent="0" algn="l" rtl="0">
              <a:lnSpc>
                <a:spcPct val="90000"/>
              </a:lnSpc>
              <a:spcBef>
                <a:spcPts val="0"/>
              </a:spcBef>
              <a:spcAft>
                <a:spcPts val="0"/>
              </a:spcAft>
              <a:buClr>
                <a:srgbClr val="1E4E79"/>
              </a:buClr>
              <a:buSzPct val="25000"/>
              <a:buFont typeface="Arial"/>
              <a:buNone/>
            </a:pPr>
            <a:r>
              <a:rPr lang="en-US"/>
              <a:t>フローダイアグラムボックスのonStopped出力をrootの出力へと接続し、動作を確認します。</a:t>
            </a:r>
          </a:p>
          <a:p>
            <a:pPr marL="0" marR="0" lvl="0" indent="0" algn="l" rtl="0">
              <a:lnSpc>
                <a:spcPct val="90000"/>
              </a:lnSpc>
              <a:spcBef>
                <a:spcPts val="0"/>
              </a:spcBef>
              <a:spcAft>
                <a:spcPts val="0"/>
              </a:spcAft>
              <a:buClr>
                <a:srgbClr val="1E4E79"/>
              </a:buClr>
              <a:buSzPct val="25000"/>
              <a:buFont typeface="Arial"/>
              <a:buNone/>
            </a:pPr>
            <a:endParaRPr/>
          </a:p>
          <a:p>
            <a:pPr marL="0" marR="0" lvl="0" indent="0" algn="l" rtl="0">
              <a:lnSpc>
                <a:spcPct val="90000"/>
              </a:lnSpc>
              <a:spcBef>
                <a:spcPts val="0"/>
              </a:spcBef>
              <a:spcAft>
                <a:spcPts val="0"/>
              </a:spcAft>
              <a:buClr>
                <a:srgbClr val="1E4E79"/>
              </a:buClr>
              <a:buSzPct val="25000"/>
              <a:buFont typeface="Arial"/>
              <a:buNone/>
            </a:pPr>
            <a:r>
              <a:rPr lang="en-US"/>
              <a:t>前のページで、なぜonStopped出力を選択したか確認したい場合は、</a:t>
            </a:r>
          </a:p>
          <a:p>
            <a:pPr marL="0" marR="0" lvl="0" indent="0" algn="l" rtl="0">
              <a:lnSpc>
                <a:spcPct val="90000"/>
              </a:lnSpc>
              <a:spcBef>
                <a:spcPts val="0"/>
              </a:spcBef>
              <a:spcAft>
                <a:spcPts val="0"/>
              </a:spcAft>
              <a:buClr>
                <a:srgbClr val="1E4E79"/>
              </a:buClr>
              <a:buSzPct val="25000"/>
              <a:buFont typeface="Arial"/>
              <a:buNone/>
            </a:pPr>
            <a:r>
              <a:rPr lang="en-US"/>
              <a:t>「ボックスの死活処理を知る」を読むか、今回作成したフローダイアグラムボックスの出力を</a:t>
            </a:r>
          </a:p>
          <a:p>
            <a:pPr marL="0" marR="0" lvl="0" indent="0" algn="l" rtl="0">
              <a:lnSpc>
                <a:spcPct val="90000"/>
              </a:lnSpc>
              <a:spcBef>
                <a:spcPts val="0"/>
              </a:spcBef>
              <a:spcAft>
                <a:spcPts val="0"/>
              </a:spcAft>
              <a:buClr>
                <a:srgbClr val="1E4E79"/>
              </a:buClr>
              <a:buSzPct val="25000"/>
              <a:buFont typeface="Arial"/>
              <a:buNone/>
            </a:pPr>
            <a:r>
              <a:rPr lang="en-US"/>
              <a:t>即時出力に変更して挙動を確認してみてください。</a:t>
            </a:r>
          </a:p>
        </p:txBody>
      </p:sp>
      <p:sp>
        <p:nvSpPr>
          <p:cNvPr id="497" name="Shape 497"/>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lvl="0" rtl="0">
              <a:spcBef>
                <a:spcPts val="0"/>
              </a:spcBef>
              <a:buClr>
                <a:schemeClr val="lt1"/>
              </a:buClr>
              <a:buSzPct val="25000"/>
              <a:buFont typeface="Calibri"/>
              <a:buNone/>
            </a:pPr>
            <a:r>
              <a:rPr lang="en-US"/>
              <a:t>ボックスに入出力を追加する（3/3）</a:t>
            </a:r>
          </a:p>
        </p:txBody>
      </p:sp>
      <p:sp>
        <p:nvSpPr>
          <p:cNvPr id="498" name="Shape 49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499" name="Shape 49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20</a:t>
            </a:fld>
            <a:endParaRPr lang="en-US"/>
          </a:p>
        </p:txBody>
      </p:sp>
      <p:pic>
        <p:nvPicPr>
          <p:cNvPr id="500" name="Shape 500"/>
          <p:cNvPicPr preferRelativeResize="0"/>
          <p:nvPr/>
        </p:nvPicPr>
        <p:blipFill>
          <a:blip r:embed="rId3">
            <a:alphaModFix/>
          </a:blip>
          <a:stretch>
            <a:fillRect/>
          </a:stretch>
        </p:blipFill>
        <p:spPr>
          <a:xfrm>
            <a:off x="451069" y="3738001"/>
            <a:ext cx="5875261" cy="2691324"/>
          </a:xfrm>
          <a:prstGeom prst="rect">
            <a:avLst/>
          </a:prstGeom>
          <a:noFill/>
          <a:ln>
            <a:noFill/>
          </a:ln>
        </p:spPr>
      </p:pic>
      <p:pic>
        <p:nvPicPr>
          <p:cNvPr id="501" name="Shape 501"/>
          <p:cNvPicPr preferRelativeResize="0"/>
          <p:nvPr/>
        </p:nvPicPr>
        <p:blipFill>
          <a:blip r:embed="rId4">
            <a:alphaModFix/>
          </a:blip>
          <a:stretch>
            <a:fillRect/>
          </a:stretch>
        </p:blipFill>
        <p:spPr>
          <a:xfrm>
            <a:off x="7051547" y="4323463"/>
            <a:ext cx="2704007" cy="1612916"/>
          </a:xfrm>
          <a:prstGeom prst="rect">
            <a:avLst/>
          </a:prstGeom>
          <a:noFill/>
          <a:ln>
            <a:noFill/>
          </a:ln>
        </p:spPr>
      </p:pic>
      <p:pic>
        <p:nvPicPr>
          <p:cNvPr id="502" name="Shape 502"/>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503" name="Shape 503"/>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フローダイアグラムボックスのパラメータ化（1/4）</a:t>
            </a:r>
          </a:p>
        </p:txBody>
      </p:sp>
      <p:sp>
        <p:nvSpPr>
          <p:cNvPr id="509" name="Shape 50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新たに作ったボックスには</a:t>
            </a:r>
            <a:r>
              <a:rPr lang="en-US" dirty="0"/>
              <a:t>独自</a:t>
            </a:r>
            <a:r>
              <a:rPr lang="en-US" sz="1700" b="0" i="0" u="none" strike="noStrike" cap="none" dirty="0">
                <a:solidFill>
                  <a:srgbClr val="1E4E79"/>
                </a:solidFill>
                <a:sym typeface="Arial"/>
              </a:rPr>
              <a:t>にパラメータを追加することも出来ます。ここでは、簡単な例として</a:t>
            </a:r>
            <a:r>
              <a:rPr lang="en-US" dirty="0"/>
              <a:t>「</a:t>
            </a:r>
            <a:r>
              <a:rPr lang="en-US" sz="1700" b="0" i="0" u="none" strike="noStrike" cap="none" dirty="0">
                <a:solidFill>
                  <a:srgbClr val="1E4E79"/>
                </a:solidFill>
                <a:sym typeface="Arial"/>
              </a:rPr>
              <a:t>ありがとう</a:t>
            </a:r>
            <a:r>
              <a:rPr lang="en-US" dirty="0"/>
              <a:t>」「</a:t>
            </a:r>
            <a:r>
              <a:rPr lang="en-US" sz="1700" b="0" i="0" u="none" strike="noStrike" cap="none" dirty="0">
                <a:solidFill>
                  <a:srgbClr val="1E4E79"/>
                </a:solidFill>
                <a:sym typeface="Arial"/>
              </a:rPr>
              <a:t>お疲れ様です</a:t>
            </a:r>
            <a:r>
              <a:rPr lang="en-US" dirty="0"/>
              <a:t>」</a:t>
            </a:r>
            <a:r>
              <a:rPr lang="en-US" sz="1700" b="0" i="0" u="none" strike="noStrike" cap="none" dirty="0">
                <a:solidFill>
                  <a:srgbClr val="1E4E79"/>
                </a:solidFill>
                <a:sym typeface="Arial"/>
              </a:rPr>
              <a:t>に対する応答</a:t>
            </a:r>
            <a:r>
              <a:rPr lang="en-US" dirty="0"/>
              <a:t>「</a:t>
            </a:r>
            <a:r>
              <a:rPr lang="en-US" sz="1700" b="0" i="0" u="none" strike="noStrike" cap="none" dirty="0">
                <a:solidFill>
                  <a:srgbClr val="1E4E79"/>
                </a:solidFill>
                <a:sym typeface="Arial"/>
              </a:rPr>
              <a:t>どういたいしまして</a:t>
            </a:r>
            <a:r>
              <a:rPr lang="en-US" dirty="0"/>
              <a:t>」「</a:t>
            </a:r>
            <a:r>
              <a:rPr lang="en-US" sz="1700" b="0" i="0" u="none" strike="noStrike" cap="none" dirty="0">
                <a:solidFill>
                  <a:srgbClr val="1E4E79"/>
                </a:solidFill>
                <a:sym typeface="Arial"/>
              </a:rPr>
              <a:t>まだ帰れませんよ</a:t>
            </a:r>
            <a:r>
              <a:rPr lang="en-US" dirty="0"/>
              <a:t>」</a:t>
            </a:r>
            <a:r>
              <a:rPr lang="en-US" sz="1700" b="0" i="0" u="none" strike="noStrike" cap="none" dirty="0">
                <a:solidFill>
                  <a:srgbClr val="1E4E79"/>
                </a:solidFill>
                <a:sym typeface="Arial"/>
              </a:rPr>
              <a:t>を、それぞれ変数 </a:t>
            </a:r>
            <a:r>
              <a:rPr lang="en-US" sz="1700" b="0" i="0" u="none" strike="noStrike" cap="none" dirty="0" err="1">
                <a:solidFill>
                  <a:srgbClr val="1E4E79"/>
                </a:solidFill>
                <a:sym typeface="Arial"/>
              </a:rPr>
              <a:t>arigatou</a:t>
            </a:r>
            <a:r>
              <a:rPr lang="en-US" sz="1700" b="0" i="0" u="none" strike="noStrike" cap="none" dirty="0">
                <a:solidFill>
                  <a:srgbClr val="1E4E79"/>
                </a:solidFill>
                <a:sym typeface="Arial"/>
              </a:rPr>
              <a:t> と </a:t>
            </a:r>
            <a:r>
              <a:rPr lang="en-US" sz="1700" b="0" i="0" u="none" strike="noStrike" cap="none" dirty="0" err="1">
                <a:solidFill>
                  <a:srgbClr val="1E4E79"/>
                </a:solidFill>
                <a:sym typeface="Arial"/>
              </a:rPr>
              <a:t>otukaresamadesu</a:t>
            </a:r>
            <a:r>
              <a:rPr lang="en-US" sz="1700" b="0" i="0" u="none" strike="noStrike" cap="none" dirty="0">
                <a:solidFill>
                  <a:srgbClr val="1E4E79"/>
                </a:solidFill>
                <a:sym typeface="Arial"/>
              </a:rPr>
              <a:t> のパラメータとして変更できるようにします。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まずは独自ボックスにパラメータ定義を追加します。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先に作った独自ボックス</a:t>
            </a:r>
            <a:r>
              <a:rPr lang="en-US" dirty="0"/>
              <a:t>を</a:t>
            </a:r>
            <a:r>
              <a:rPr lang="en-US" sz="1700" b="0" i="0" u="none" strike="noStrike" cap="none" dirty="0">
                <a:solidFill>
                  <a:srgbClr val="1E4E79"/>
                </a:solidFill>
                <a:sym typeface="Arial"/>
              </a:rPr>
              <a:t>右クリックし、[ボックスを編集]をクリックします。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ボックスの編集ダイアログが表示されるので、変数の追加</a:t>
            </a:r>
            <a:r>
              <a:rPr lang="en-US" dirty="0"/>
              <a:t>[</a:t>
            </a:r>
            <a:r>
              <a:rPr lang="en-US" sz="1700" b="0" i="0" u="none" strike="noStrike" cap="none" dirty="0">
                <a:solidFill>
                  <a:srgbClr val="1E4E79"/>
                </a:solidFill>
                <a:sym typeface="Arial"/>
              </a:rPr>
              <a:t>+</a:t>
            </a:r>
            <a:r>
              <a:rPr lang="en-US" dirty="0"/>
              <a:t>]</a:t>
            </a:r>
            <a:r>
              <a:rPr lang="en-US" sz="1700" b="0" i="0" u="none" strike="noStrike" cap="none" dirty="0">
                <a:solidFill>
                  <a:srgbClr val="1E4E79"/>
                </a:solidFill>
                <a:sym typeface="Arial"/>
              </a:rPr>
              <a:t>ボタンをクリックします。</a:t>
            </a:r>
          </a:p>
        </p:txBody>
      </p:sp>
      <p:sp>
        <p:nvSpPr>
          <p:cNvPr id="510" name="Shape 51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sp>
        <p:nvSpPr>
          <p:cNvPr id="511" name="Shape 51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21</a:t>
            </a:fld>
            <a:endParaRPr lang="en-US"/>
          </a:p>
        </p:txBody>
      </p:sp>
      <p:pic>
        <p:nvPicPr>
          <p:cNvPr id="512" name="Shape 512"/>
          <p:cNvPicPr preferRelativeResize="0"/>
          <p:nvPr/>
        </p:nvPicPr>
        <p:blipFill rotWithShape="1">
          <a:blip r:embed="rId3">
            <a:alphaModFix/>
          </a:blip>
          <a:srcRect/>
          <a:stretch/>
        </p:blipFill>
        <p:spPr>
          <a:xfrm>
            <a:off x="3172087" y="3777617"/>
            <a:ext cx="2024100" cy="2911499"/>
          </a:xfrm>
          <a:prstGeom prst="rect">
            <a:avLst/>
          </a:prstGeom>
          <a:noFill/>
          <a:ln>
            <a:noFill/>
          </a:ln>
        </p:spPr>
      </p:pic>
      <p:sp>
        <p:nvSpPr>
          <p:cNvPr id="513" name="Shape 513"/>
          <p:cNvSpPr txBox="1"/>
          <p:nvPr/>
        </p:nvSpPr>
        <p:spPr>
          <a:xfrm>
            <a:off x="4542504" y="6091084"/>
            <a:ext cx="205550" cy="214108"/>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514" name="Shape 514"/>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515" name="Shape 515"/>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フローダイアグラムボックスのパラメータ化（2/4）</a:t>
            </a:r>
          </a:p>
        </p:txBody>
      </p:sp>
      <p:sp>
        <p:nvSpPr>
          <p:cNvPr id="521" name="Shape 52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変数の編集ダイアログが現れるので、変数arigatouに関する説明</a:t>
            </a:r>
            <a:r>
              <a:rPr lang="en-US" sz="1700" b="0" i="0" u="none" strike="noStrike" cap="none" dirty="0">
                <a:solidFill>
                  <a:srgbClr val="1E4E79"/>
                </a:solidFill>
                <a:sym typeface="Arial"/>
              </a:rPr>
              <a:t>①、変数の型②、デフォルト値③を設定し、[OK]ボタンをクリックしてください。</a:t>
            </a:r>
          </a:p>
          <a:p>
            <a:pPr marL="0" marR="0" lvl="0" indent="0" algn="l" rtl="0">
              <a:lnSpc>
                <a:spcPct val="90000"/>
              </a:lnSpc>
              <a:spcBef>
                <a:spcPts val="0"/>
              </a:spcBef>
              <a:spcAft>
                <a:spcPts val="0"/>
              </a:spcAft>
              <a:buClr>
                <a:srgbClr val="1E4E79"/>
              </a:buClr>
              <a:buSzPct val="25000"/>
              <a:buFont typeface="Arial"/>
              <a:buNone/>
            </a:pPr>
            <a:r>
              <a:rPr lang="en-US" dirty="0" err="1"/>
              <a:t>同様</a:t>
            </a:r>
            <a:r>
              <a:rPr lang="en-US" sz="1700" b="0" i="0" u="none" strike="noStrike" cap="none" dirty="0" err="1">
                <a:solidFill>
                  <a:srgbClr val="1E4E79"/>
                </a:solidFill>
                <a:sym typeface="Arial"/>
              </a:rPr>
              <a:t>に、変数otukaresamadesuを追加します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ボックスの編集ダイアログで[OK]ボタンをクリックし、ボックスの編集を完了します。</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これで、このボックスSpeech</a:t>
            </a:r>
            <a:r>
              <a:rPr lang="en-US" sz="1700" b="0" i="0" u="none" strike="noStrike" cap="none" dirty="0">
                <a:solidFill>
                  <a:srgbClr val="1E4E79"/>
                </a:solidFill>
                <a:sym typeface="Arial"/>
              </a:rPr>
              <a:t> Reco+Sayに変数が２つ定義できました。</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rootに戻り、ボックスのパラメータボタンを押すことで</a:t>
            </a:r>
            <a:r>
              <a:rPr lang="en-US" sz="1700" b="0" i="0" u="none" strike="noStrike" cap="none" dirty="0" smtClean="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smtClean="0">
                <a:solidFill>
                  <a:srgbClr val="1E4E79"/>
                </a:solidFill>
                <a:sym typeface="Arial"/>
              </a:rPr>
              <a:t>変数が設定されていることが確認できます</a:t>
            </a:r>
            <a:r>
              <a:rPr lang="en-US" sz="1700" b="0" i="0" u="none" strike="noStrike" cap="none" dirty="0">
                <a:solidFill>
                  <a:srgbClr val="1E4E79"/>
                </a:solidFill>
                <a:sym typeface="Arial"/>
              </a:rPr>
              <a:t>。</a:t>
            </a:r>
          </a:p>
        </p:txBody>
      </p:sp>
      <p:sp>
        <p:nvSpPr>
          <p:cNvPr id="522" name="Shape 52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23" name="Shape 523"/>
          <p:cNvPicPr preferRelativeResize="0"/>
          <p:nvPr/>
        </p:nvPicPr>
        <p:blipFill rotWithShape="1">
          <a:blip r:embed="rId3">
            <a:alphaModFix/>
          </a:blip>
          <a:srcRect/>
          <a:stretch/>
        </p:blipFill>
        <p:spPr>
          <a:xfrm>
            <a:off x="1044864" y="3907508"/>
            <a:ext cx="2024100" cy="2911499"/>
          </a:xfrm>
          <a:prstGeom prst="rect">
            <a:avLst/>
          </a:prstGeom>
          <a:noFill/>
          <a:ln>
            <a:noFill/>
          </a:ln>
        </p:spPr>
      </p:pic>
      <p:pic>
        <p:nvPicPr>
          <p:cNvPr id="524" name="Shape 524"/>
          <p:cNvPicPr preferRelativeResize="0"/>
          <p:nvPr/>
        </p:nvPicPr>
        <p:blipFill rotWithShape="1">
          <a:blip r:embed="rId4">
            <a:alphaModFix/>
          </a:blip>
          <a:srcRect/>
          <a:stretch/>
        </p:blipFill>
        <p:spPr>
          <a:xfrm>
            <a:off x="3758800" y="4139976"/>
            <a:ext cx="1870800" cy="2446500"/>
          </a:xfrm>
          <a:prstGeom prst="rect">
            <a:avLst/>
          </a:prstGeom>
          <a:noFill/>
          <a:ln>
            <a:noFill/>
          </a:ln>
        </p:spPr>
      </p:pic>
      <p:pic>
        <p:nvPicPr>
          <p:cNvPr id="525" name="Shape 525"/>
          <p:cNvPicPr preferRelativeResize="0"/>
          <p:nvPr/>
        </p:nvPicPr>
        <p:blipFill rotWithShape="1">
          <a:blip r:embed="rId5">
            <a:alphaModFix/>
          </a:blip>
          <a:srcRect/>
          <a:stretch/>
        </p:blipFill>
        <p:spPr>
          <a:xfrm>
            <a:off x="7699267" y="5093370"/>
            <a:ext cx="1563900" cy="1432800"/>
          </a:xfrm>
          <a:prstGeom prst="rect">
            <a:avLst/>
          </a:prstGeom>
          <a:noFill/>
          <a:ln>
            <a:noFill/>
          </a:ln>
        </p:spPr>
      </p:pic>
      <p:sp>
        <p:nvSpPr>
          <p:cNvPr id="526" name="Shape 526"/>
          <p:cNvSpPr txBox="1"/>
          <p:nvPr/>
        </p:nvSpPr>
        <p:spPr>
          <a:xfrm>
            <a:off x="2403987" y="6204433"/>
            <a:ext cx="219907" cy="225863"/>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7" name="Shape 527"/>
          <p:cNvSpPr txBox="1"/>
          <p:nvPr/>
        </p:nvSpPr>
        <p:spPr>
          <a:xfrm>
            <a:off x="4380278" y="4406512"/>
            <a:ext cx="1126800" cy="936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8" name="Shape 528"/>
          <p:cNvSpPr txBox="1"/>
          <p:nvPr/>
        </p:nvSpPr>
        <p:spPr>
          <a:xfrm>
            <a:off x="4370047" y="5477996"/>
            <a:ext cx="1147499"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29" name="Shape 529"/>
          <p:cNvSpPr txBox="1"/>
          <p:nvPr/>
        </p:nvSpPr>
        <p:spPr>
          <a:xfrm>
            <a:off x="4523705" y="5744337"/>
            <a:ext cx="559499"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530" name="Shape 530"/>
          <p:cNvPicPr preferRelativeResize="0"/>
          <p:nvPr/>
        </p:nvPicPr>
        <p:blipFill rotWithShape="1">
          <a:blip r:embed="rId6">
            <a:alphaModFix/>
          </a:blip>
          <a:srcRect/>
          <a:stretch/>
        </p:blipFill>
        <p:spPr>
          <a:xfrm>
            <a:off x="6319318" y="4037540"/>
            <a:ext cx="1380000" cy="1174800"/>
          </a:xfrm>
          <a:prstGeom prst="rect">
            <a:avLst/>
          </a:prstGeom>
          <a:noFill/>
          <a:ln>
            <a:noFill/>
          </a:ln>
        </p:spPr>
      </p:pic>
      <p:sp>
        <p:nvSpPr>
          <p:cNvPr id="531" name="Shape 531"/>
          <p:cNvSpPr txBox="1"/>
          <p:nvPr/>
        </p:nvSpPr>
        <p:spPr>
          <a:xfrm>
            <a:off x="6798088" y="4801894"/>
            <a:ext cx="137400" cy="130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532" name="Shape 532"/>
          <p:cNvCxnSpPr>
            <a:stCxn id="523" idx="3"/>
            <a:endCxn id="524" idx="1"/>
          </p:cNvCxnSpPr>
          <p:nvPr/>
        </p:nvCxnSpPr>
        <p:spPr>
          <a:xfrm>
            <a:off x="3068964" y="5363258"/>
            <a:ext cx="689699" cy="0"/>
          </a:xfrm>
          <a:prstGeom prst="straightConnector1">
            <a:avLst/>
          </a:prstGeom>
          <a:noFill/>
          <a:ln w="76200" cap="flat" cmpd="sng">
            <a:solidFill>
              <a:srgbClr val="000000"/>
            </a:solidFill>
            <a:prstDash val="solid"/>
            <a:round/>
            <a:headEnd type="none" w="med" len="med"/>
            <a:tailEnd type="triangle" w="lg" len="lg"/>
          </a:ln>
        </p:spPr>
      </p:cxnSp>
      <p:sp>
        <p:nvSpPr>
          <p:cNvPr id="533" name="Shape 533"/>
          <p:cNvSpPr/>
          <p:nvPr/>
        </p:nvSpPr>
        <p:spPr>
          <a:xfrm>
            <a:off x="5662413" y="4309206"/>
            <a:ext cx="314400" cy="314400"/>
          </a:xfrm>
          <a:prstGeom prst="wedgeRoundRectCallout">
            <a:avLst>
              <a:gd name="adj1" fmla="val -95001"/>
              <a:gd name="adj2" fmla="val 60003"/>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534" name="Shape 534"/>
          <p:cNvSpPr/>
          <p:nvPr/>
        </p:nvSpPr>
        <p:spPr>
          <a:xfrm>
            <a:off x="5630967" y="5195871"/>
            <a:ext cx="314400" cy="314400"/>
          </a:xfrm>
          <a:prstGeom prst="wedgeRoundRectCallout">
            <a:avLst>
              <a:gd name="adj1" fmla="val -79999"/>
              <a:gd name="adj2" fmla="val 42935"/>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535" name="Shape 535"/>
          <p:cNvSpPr/>
          <p:nvPr/>
        </p:nvSpPr>
        <p:spPr>
          <a:xfrm>
            <a:off x="5226914" y="5875285"/>
            <a:ext cx="314400" cy="314400"/>
          </a:xfrm>
          <a:prstGeom prst="wedgeRoundRectCallout">
            <a:avLst>
              <a:gd name="adj1" fmla="val -96475"/>
              <a:gd name="adj2" fmla="val -48202"/>
              <a:gd name="adj3" fmla="val 0"/>
            </a:avLst>
          </a:prstGeom>
          <a:solidFill>
            <a:srgbClr val="FFFFFF"/>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③</a:t>
            </a:r>
          </a:p>
        </p:txBody>
      </p:sp>
      <p:sp>
        <p:nvSpPr>
          <p:cNvPr id="536" name="Shape 536"/>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22</a:t>
            </a:fld>
            <a:endParaRPr lang="en-US"/>
          </a:p>
        </p:txBody>
      </p:sp>
      <p:pic>
        <p:nvPicPr>
          <p:cNvPr id="537" name="Shape 537"/>
          <p:cNvPicPr preferRelativeResize="0"/>
          <p:nvPr/>
        </p:nvPicPr>
        <p:blipFill>
          <a:blip r:embed="rId7">
            <a:alphaModFix/>
          </a:blip>
          <a:stretch>
            <a:fillRect/>
          </a:stretch>
        </p:blipFill>
        <p:spPr>
          <a:xfrm>
            <a:off x="193730" y="1163493"/>
            <a:ext cx="491643" cy="491643"/>
          </a:xfrm>
          <a:prstGeom prst="rect">
            <a:avLst/>
          </a:prstGeom>
          <a:noFill/>
          <a:ln>
            <a:noFill/>
          </a:ln>
        </p:spPr>
      </p:pic>
      <p:pic>
        <p:nvPicPr>
          <p:cNvPr id="538" name="Shape 538"/>
          <p:cNvPicPr preferRelativeResize="0"/>
          <p:nvPr/>
        </p:nvPicPr>
        <p:blipFill>
          <a:blip r:embed="rId8">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フローダイアグラムボックスのパラメータ化（3/4）</a:t>
            </a:r>
          </a:p>
        </p:txBody>
      </p:sp>
      <p:sp>
        <p:nvSpPr>
          <p:cNvPr id="544" name="Shape 544"/>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ボックス内部をボックスに設定された変数を参照するような形に修正します。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パラメータの取得には、standard→Flow</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Control→Flow</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Diagram→Get</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Parameterボックスを利用します。Sayボックスで構成されていた箇所を以下のようにGet</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ParameterボックスとSay</a:t>
            </a: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Textボックスで置き換えます</a:t>
            </a:r>
            <a:r>
              <a:rPr lang="en-US" sz="1700" b="0" i="0" u="none" strike="noStrike" cap="none" dirty="0">
                <a:solidFill>
                  <a:srgbClr val="1E4E79"/>
                </a:solidFill>
                <a:sym typeface="Arial"/>
              </a:rPr>
              <a:t>。 </a:t>
            </a:r>
          </a:p>
        </p:txBody>
      </p:sp>
      <p:sp>
        <p:nvSpPr>
          <p:cNvPr id="545" name="Shape 545"/>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46" name="Shape 546"/>
          <p:cNvPicPr preferRelativeResize="0"/>
          <p:nvPr/>
        </p:nvPicPr>
        <p:blipFill rotWithShape="1">
          <a:blip r:embed="rId3">
            <a:alphaModFix/>
          </a:blip>
          <a:srcRect/>
          <a:stretch/>
        </p:blipFill>
        <p:spPr>
          <a:xfrm>
            <a:off x="2414044" y="3171442"/>
            <a:ext cx="5800799" cy="3506099"/>
          </a:xfrm>
          <a:prstGeom prst="rect">
            <a:avLst/>
          </a:prstGeom>
          <a:noFill/>
          <a:ln>
            <a:noFill/>
          </a:ln>
        </p:spPr>
      </p:pic>
      <p:sp>
        <p:nvSpPr>
          <p:cNvPr id="547" name="Shape 547"/>
          <p:cNvSpPr txBox="1"/>
          <p:nvPr/>
        </p:nvSpPr>
        <p:spPr>
          <a:xfrm>
            <a:off x="4725489" y="3850231"/>
            <a:ext cx="2171999" cy="840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48" name="Shape 548"/>
          <p:cNvSpPr txBox="1"/>
          <p:nvPr/>
        </p:nvSpPr>
        <p:spPr>
          <a:xfrm>
            <a:off x="4725489" y="4792688"/>
            <a:ext cx="2171999" cy="8400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49" name="Shape 54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23</a:t>
            </a:fld>
            <a:endParaRPr lang="en-US"/>
          </a:p>
        </p:txBody>
      </p:sp>
      <p:pic>
        <p:nvPicPr>
          <p:cNvPr id="550" name="Shape 550"/>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551" name="Shape 551"/>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フローダイアグラムボックスのパラメータ化（4/4）</a:t>
            </a:r>
          </a:p>
        </p:txBody>
      </p:sp>
      <p:sp>
        <p:nvSpPr>
          <p:cNvPr id="557" name="Shape 55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Get Parameterボックスのパラメータを以下のように設定します。これにより、ありがとうに対する応答として変数arigatouの値を、お疲れ様ですに対する応答として変数otukaresamadesuの値がSay </a:t>
            </a:r>
            <a:r>
              <a:rPr lang="en-US" sz="1700" b="0" i="0" u="none" strike="noStrike" cap="none" dirty="0" err="1">
                <a:solidFill>
                  <a:srgbClr val="1E4E79"/>
                </a:solidFill>
                <a:sym typeface="Arial"/>
              </a:rPr>
              <a:t>Textボックスに入力されるようになります</a:t>
            </a:r>
            <a:r>
              <a:rPr lang="en-US" sz="1700" b="0" i="0" u="none" strike="noStrike" cap="none" dirty="0">
                <a:solidFill>
                  <a:srgbClr val="1E4E79"/>
                </a:solidFill>
                <a:sym typeface="Arial"/>
              </a:rPr>
              <a:t>。 </a:t>
            </a: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215900" marR="0" lvl="0" indent="6350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これで、ありがとう、お疲れ様ですに対する応答を独自の変数arigatou、otukaresamadesuで定義できるようになります。実際にそれぞれの変数の値を変えてみて、挙動に反映されることを確認してみてください。</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ように、Choregrapheではボックスの組み合わせで様々な振る舞いを表現することが出来、ボックスを独自に定義していくことでより複雑な振る舞いも定義できるようになります。是非、色々なボックスを作ったり、使ったりして、NAOに色々なことをやらせてあげてください。</a:t>
            </a:r>
          </a:p>
        </p:txBody>
      </p:sp>
      <p:sp>
        <p:nvSpPr>
          <p:cNvPr id="558" name="Shape 55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独自ボックスの作成</a:t>
            </a:r>
          </a:p>
        </p:txBody>
      </p:sp>
      <p:pic>
        <p:nvPicPr>
          <p:cNvPr id="559" name="Shape 559"/>
          <p:cNvPicPr preferRelativeResize="0"/>
          <p:nvPr/>
        </p:nvPicPr>
        <p:blipFill rotWithShape="1">
          <a:blip r:embed="rId3">
            <a:alphaModFix/>
          </a:blip>
          <a:srcRect/>
          <a:stretch/>
        </p:blipFill>
        <p:spPr>
          <a:xfrm>
            <a:off x="1189677" y="2760757"/>
            <a:ext cx="1222200" cy="1114199"/>
          </a:xfrm>
          <a:prstGeom prst="rect">
            <a:avLst/>
          </a:prstGeom>
          <a:noFill/>
          <a:ln>
            <a:noFill/>
          </a:ln>
        </p:spPr>
      </p:pic>
      <p:pic>
        <p:nvPicPr>
          <p:cNvPr id="560" name="Shape 560"/>
          <p:cNvPicPr preferRelativeResize="0"/>
          <p:nvPr/>
        </p:nvPicPr>
        <p:blipFill rotWithShape="1">
          <a:blip r:embed="rId4">
            <a:alphaModFix/>
          </a:blip>
          <a:srcRect/>
          <a:stretch/>
        </p:blipFill>
        <p:spPr>
          <a:xfrm>
            <a:off x="2991297" y="2760757"/>
            <a:ext cx="1748399" cy="1639799"/>
          </a:xfrm>
          <a:prstGeom prst="rect">
            <a:avLst/>
          </a:prstGeom>
          <a:noFill/>
          <a:ln>
            <a:noFill/>
          </a:ln>
        </p:spPr>
      </p:pic>
      <p:pic>
        <p:nvPicPr>
          <p:cNvPr id="561" name="Shape 561"/>
          <p:cNvPicPr preferRelativeResize="0"/>
          <p:nvPr/>
        </p:nvPicPr>
        <p:blipFill rotWithShape="1">
          <a:blip r:embed="rId5">
            <a:alphaModFix/>
          </a:blip>
          <a:srcRect/>
          <a:stretch/>
        </p:blipFill>
        <p:spPr>
          <a:xfrm>
            <a:off x="5428462" y="2760757"/>
            <a:ext cx="1222200" cy="1114199"/>
          </a:xfrm>
          <a:prstGeom prst="rect">
            <a:avLst/>
          </a:prstGeom>
          <a:noFill/>
          <a:ln>
            <a:noFill/>
          </a:ln>
        </p:spPr>
      </p:pic>
      <p:pic>
        <p:nvPicPr>
          <p:cNvPr id="562" name="Shape 562"/>
          <p:cNvPicPr preferRelativeResize="0"/>
          <p:nvPr/>
        </p:nvPicPr>
        <p:blipFill rotWithShape="1">
          <a:blip r:embed="rId6">
            <a:alphaModFix/>
          </a:blip>
          <a:srcRect/>
          <a:stretch/>
        </p:blipFill>
        <p:spPr>
          <a:xfrm>
            <a:off x="7339267" y="2760757"/>
            <a:ext cx="1748399" cy="1639799"/>
          </a:xfrm>
          <a:prstGeom prst="rect">
            <a:avLst/>
          </a:prstGeom>
          <a:noFill/>
          <a:ln>
            <a:noFill/>
          </a:ln>
        </p:spPr>
      </p:pic>
      <p:sp>
        <p:nvSpPr>
          <p:cNvPr id="563" name="Shape 563"/>
          <p:cNvSpPr txBox="1"/>
          <p:nvPr/>
        </p:nvSpPr>
        <p:spPr>
          <a:xfrm>
            <a:off x="1471387" y="3515381"/>
            <a:ext cx="299099" cy="280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4" name="Shape 564"/>
          <p:cNvSpPr txBox="1"/>
          <p:nvPr/>
        </p:nvSpPr>
        <p:spPr>
          <a:xfrm>
            <a:off x="5643428" y="3440378"/>
            <a:ext cx="299099" cy="280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5" name="Shape 565"/>
          <p:cNvSpPr txBox="1"/>
          <p:nvPr/>
        </p:nvSpPr>
        <p:spPr>
          <a:xfrm>
            <a:off x="3710068" y="3197371"/>
            <a:ext cx="804299" cy="2057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6" name="Shape 566"/>
          <p:cNvSpPr txBox="1"/>
          <p:nvPr/>
        </p:nvSpPr>
        <p:spPr>
          <a:xfrm>
            <a:off x="8112929" y="3197371"/>
            <a:ext cx="804299" cy="2057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67" name="Shape 56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24</a:t>
            </a:fld>
            <a:endParaRPr lang="en-US"/>
          </a:p>
        </p:txBody>
      </p:sp>
      <p:pic>
        <p:nvPicPr>
          <p:cNvPr id="568" name="Shape 568"/>
          <p:cNvPicPr preferRelativeResize="0"/>
          <p:nvPr/>
        </p:nvPicPr>
        <p:blipFill>
          <a:blip r:embed="rId7">
            <a:alphaModFix/>
          </a:blip>
          <a:stretch>
            <a:fillRect/>
          </a:stretch>
        </p:blipFill>
        <p:spPr>
          <a:xfrm>
            <a:off x="193730" y="1163493"/>
            <a:ext cx="491643" cy="491643"/>
          </a:xfrm>
          <a:prstGeom prst="rect">
            <a:avLst/>
          </a:prstGeom>
          <a:noFill/>
          <a:ln>
            <a:noFill/>
          </a:ln>
        </p:spPr>
      </p:pic>
      <p:pic>
        <p:nvPicPr>
          <p:cNvPr id="569" name="Shape 569"/>
          <p:cNvPicPr preferRelativeResize="0"/>
          <p:nvPr/>
        </p:nvPicPr>
        <p:blipFill>
          <a:blip r:embed="rId8">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ja-JP" altLang="en-US" sz="8800" dirty="0" smtClean="0"/>
              <a:t>条件分岐</a:t>
            </a:r>
            <a:endParaRPr lang="en-US" sz="8800"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25</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937504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Ifボックス（1/2）</a:t>
            </a:r>
          </a:p>
        </p:txBody>
      </p:sp>
      <p:sp>
        <p:nvSpPr>
          <p:cNvPr id="575" name="Shape 57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前ページでは、話しかける言葉によって信号の経路を変え、異なるBoxを実行させました</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a:t>このように、異なる入力に対して信号の経路を分岐させる処理を「</a:t>
            </a:r>
            <a:r>
              <a:rPr lang="en-US" dirty="0">
                <a:solidFill>
                  <a:srgbClr val="00B0F0"/>
                </a:solidFill>
              </a:rPr>
              <a:t>条件分岐</a:t>
            </a:r>
            <a:r>
              <a:rPr lang="en-US" dirty="0"/>
              <a:t>」と言います。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Choregrapheには幾つか条件分岐を行うボックスがありますが、代表として</a:t>
            </a:r>
            <a:r>
              <a:rPr lang="en-US" dirty="0" err="1">
                <a:solidFill>
                  <a:srgbClr val="00B0F0"/>
                </a:solidFill>
              </a:rPr>
              <a:t>Ifボックス</a:t>
            </a:r>
            <a:r>
              <a:rPr lang="en-US" dirty="0" err="1"/>
              <a:t>があります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これは、入力信号の値がIfボックスのパラメータと比較し、</a:t>
            </a:r>
            <a:r>
              <a:rPr lang="en-US" dirty="0">
                <a:solidFill>
                  <a:srgbClr val="00B0F0"/>
                </a:solidFill>
              </a:rPr>
              <a:t>正しければ上に出力</a:t>
            </a:r>
            <a:r>
              <a:rPr lang="en-US" dirty="0"/>
              <a:t>、</a:t>
            </a:r>
            <a:r>
              <a:rPr lang="en-US" dirty="0">
                <a:solidFill>
                  <a:srgbClr val="00B0F0"/>
                </a:solidFill>
              </a:rPr>
              <a:t>間違っていれば下に出力</a:t>
            </a:r>
            <a:r>
              <a:rPr lang="en-US" dirty="0"/>
              <a:t>を行うボックスです。Ifボックスの入力は動的に設定されているため、基本的にどのような入力タイプも受け付けます。（バン、数字、文字列すべて）</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Ifボックスのレンチアイコンをクリックすることで比較パラメータの変更を行う事ができます</a:t>
            </a:r>
            <a:r>
              <a:rPr lang="en-US" dirty="0"/>
              <a:t>。</a:t>
            </a:r>
          </a:p>
          <a:p>
            <a:pPr marL="0" marR="0" lvl="0" indent="0" algn="l" rtl="0">
              <a:lnSpc>
                <a:spcPct val="100000"/>
              </a:lnSpc>
              <a:spcBef>
                <a:spcPts val="0"/>
              </a:spcBef>
              <a:spcAft>
                <a:spcPts val="0"/>
              </a:spcAft>
              <a:buClr>
                <a:srgbClr val="1E4E79"/>
              </a:buClr>
              <a:buSzPct val="25000"/>
              <a:buFont typeface="Arial"/>
              <a:buNone/>
            </a:pPr>
            <a:r>
              <a:rPr lang="en-US" dirty="0" err="1"/>
              <a:t>初期値はCondition</a:t>
            </a:r>
            <a:r>
              <a:rPr lang="en-US" dirty="0"/>
              <a:t> </a:t>
            </a:r>
            <a:r>
              <a:rPr lang="en-US" dirty="0" err="1"/>
              <a:t>operatorに</a:t>
            </a:r>
            <a:r>
              <a:rPr lang="en-US" dirty="0"/>
              <a:t>「≠」、Value to compareに「0」が設定されています。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これは、入力信号の値に対して「0」に等しくない（≠）場合は正しい、と意味します。</a:t>
            </a:r>
          </a:p>
          <a:p>
            <a:pPr marL="0" marR="0" lvl="0" indent="0" algn="l" rtl="0">
              <a:lnSpc>
                <a:spcPct val="100000"/>
              </a:lnSpc>
              <a:spcBef>
                <a:spcPts val="0"/>
              </a:spcBef>
              <a:spcAft>
                <a:spcPts val="0"/>
              </a:spcAft>
              <a:buClr>
                <a:srgbClr val="1E4E79"/>
              </a:buClr>
              <a:buSzPct val="25000"/>
              <a:buFont typeface="Arial"/>
              <a:buNone/>
            </a:pPr>
            <a:r>
              <a:rPr lang="en-US" dirty="0"/>
              <a:t>つまり入力信号が1の場合は、0ではないため（1 ≠ 0）正しく、上から出力されます。</a:t>
            </a:r>
          </a:p>
          <a:p>
            <a:pPr marL="0" marR="0" lvl="0" indent="0" algn="l" rtl="0">
              <a:lnSpc>
                <a:spcPct val="100000"/>
              </a:lnSpc>
              <a:spcBef>
                <a:spcPts val="0"/>
              </a:spcBef>
              <a:spcAft>
                <a:spcPts val="0"/>
              </a:spcAft>
              <a:buClr>
                <a:srgbClr val="1E4E79"/>
              </a:buClr>
              <a:buSzPct val="25000"/>
              <a:buFont typeface="Arial"/>
              <a:buNone/>
            </a:pPr>
            <a:r>
              <a:rPr lang="en-US" dirty="0"/>
              <a:t>入力信号が0の場合は、0であるため（0 = 0）間違っており、下から出力されます。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p:txBody>
      </p:sp>
      <p:sp>
        <p:nvSpPr>
          <p:cNvPr id="576" name="Shape 57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t>条件分岐させてみよう</a:t>
            </a:r>
          </a:p>
        </p:txBody>
      </p:sp>
      <p:sp>
        <p:nvSpPr>
          <p:cNvPr id="577" name="Shape 577"/>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578" name="Shape 57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26</a:t>
            </a:fld>
            <a:endParaRPr lang="en-US"/>
          </a:p>
        </p:txBody>
      </p:sp>
      <p:pic>
        <p:nvPicPr>
          <p:cNvPr id="579" name="Shape 579"/>
          <p:cNvPicPr preferRelativeResize="0"/>
          <p:nvPr/>
        </p:nvPicPr>
        <p:blipFill>
          <a:blip r:embed="rId3">
            <a:alphaModFix/>
          </a:blip>
          <a:stretch>
            <a:fillRect/>
          </a:stretch>
        </p:blipFill>
        <p:spPr>
          <a:xfrm>
            <a:off x="6358381" y="5718381"/>
            <a:ext cx="2000250" cy="1650038"/>
          </a:xfrm>
          <a:prstGeom prst="rect">
            <a:avLst/>
          </a:prstGeom>
          <a:noFill/>
          <a:ln>
            <a:noFill/>
          </a:ln>
        </p:spPr>
      </p:pic>
      <p:pic>
        <p:nvPicPr>
          <p:cNvPr id="580" name="Shape 580"/>
          <p:cNvPicPr preferRelativeResize="0"/>
          <p:nvPr/>
        </p:nvPicPr>
        <p:blipFill>
          <a:blip r:embed="rId4">
            <a:alphaModFix/>
          </a:blip>
          <a:stretch>
            <a:fillRect/>
          </a:stretch>
        </p:blipFill>
        <p:spPr>
          <a:xfrm>
            <a:off x="1039641" y="5613964"/>
            <a:ext cx="3066477" cy="1498495"/>
          </a:xfrm>
          <a:prstGeom prst="rect">
            <a:avLst/>
          </a:prstGeom>
          <a:noFill/>
          <a:ln>
            <a:noFill/>
          </a:ln>
        </p:spPr>
      </p:pic>
      <p:cxnSp>
        <p:nvCxnSpPr>
          <p:cNvPr id="581" name="Shape 581"/>
          <p:cNvCxnSpPr/>
          <p:nvPr/>
        </p:nvCxnSpPr>
        <p:spPr>
          <a:xfrm rot="10800000">
            <a:off x="2252097" y="6125324"/>
            <a:ext cx="132300" cy="213599"/>
          </a:xfrm>
          <a:prstGeom prst="straightConnector1">
            <a:avLst/>
          </a:prstGeom>
          <a:noFill/>
          <a:ln w="38100" cap="flat" cmpd="sng">
            <a:solidFill>
              <a:srgbClr val="000000"/>
            </a:solidFill>
            <a:prstDash val="solid"/>
            <a:round/>
            <a:headEnd type="none" w="med" len="med"/>
            <a:tailEnd type="stealth" w="lg" len="lg"/>
          </a:ln>
        </p:spPr>
      </p:cxnSp>
      <p:pic>
        <p:nvPicPr>
          <p:cNvPr id="582" name="Shape 582"/>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583" name="Shape 583"/>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dirty="0">
                <a:solidFill>
                  <a:schemeClr val="dk2"/>
                </a:solidFill>
              </a:rPr>
              <a:t>Ifボックス（2/2）</a:t>
            </a:r>
          </a:p>
        </p:txBody>
      </p:sp>
      <p:sp>
        <p:nvSpPr>
          <p:cNvPr id="589" name="Shape 58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err="1"/>
              <a:t>試しに、それぞれの入力に対して値を出力してくれるMulti</a:t>
            </a:r>
            <a:r>
              <a:rPr lang="en-US" dirty="0"/>
              <a:t> </a:t>
            </a:r>
            <a:r>
              <a:rPr lang="en-US" dirty="0" err="1"/>
              <a:t>Editボックスを使用して、Ifボックスの動きを見てみましょう</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下図では、Multi</a:t>
            </a:r>
            <a:r>
              <a:rPr lang="en-US" dirty="0"/>
              <a:t> Editボックスの上のonStart入力にシグナルが送られた場合、1を出力します。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次に、1を受け取ったIfボックスが正しいか、間違っているかを判断します。</a:t>
            </a:r>
          </a:p>
          <a:p>
            <a:pPr marL="0" marR="0" lvl="0" indent="0" algn="l" rtl="0">
              <a:lnSpc>
                <a:spcPct val="100000"/>
              </a:lnSpc>
              <a:spcBef>
                <a:spcPts val="0"/>
              </a:spcBef>
              <a:spcAft>
                <a:spcPts val="0"/>
              </a:spcAft>
              <a:buClr>
                <a:srgbClr val="1E4E79"/>
              </a:buClr>
              <a:buSzPct val="25000"/>
              <a:buFont typeface="Arial"/>
              <a:buNone/>
            </a:pPr>
            <a:r>
              <a:rPr lang="en-US" dirty="0" err="1"/>
              <a:t>パラメータはCondition</a:t>
            </a:r>
            <a:r>
              <a:rPr lang="en-US" dirty="0"/>
              <a:t> </a:t>
            </a:r>
            <a:r>
              <a:rPr lang="en-US" dirty="0" err="1"/>
              <a:t>operatorが</a:t>
            </a:r>
            <a:r>
              <a:rPr lang="en-US" dirty="0"/>
              <a:t>「</a:t>
            </a:r>
            <a:r>
              <a:rPr lang="en-US" dirty="0">
                <a:solidFill>
                  <a:srgbClr val="00B0F0"/>
                </a:solidFill>
              </a:rPr>
              <a:t>≠</a:t>
            </a:r>
            <a:r>
              <a:rPr lang="en-US" dirty="0"/>
              <a:t>」、Value to compareが「</a:t>
            </a:r>
            <a:r>
              <a:rPr lang="en-US" dirty="0">
                <a:solidFill>
                  <a:srgbClr val="00B0F0"/>
                </a:solidFill>
              </a:rPr>
              <a:t>0</a:t>
            </a:r>
            <a:r>
              <a:rPr lang="en-US" dirty="0"/>
              <a:t>」のため、</a:t>
            </a:r>
          </a:p>
          <a:p>
            <a:pPr marL="0" marR="0" lvl="0" indent="0" algn="l" rtl="0">
              <a:lnSpc>
                <a:spcPct val="100000"/>
              </a:lnSpc>
              <a:spcBef>
                <a:spcPts val="0"/>
              </a:spcBef>
              <a:spcAft>
                <a:spcPts val="0"/>
              </a:spcAft>
              <a:buClr>
                <a:srgbClr val="1E4E79"/>
              </a:buClr>
              <a:buSzPct val="25000"/>
              <a:buFont typeface="Arial"/>
              <a:buNone/>
            </a:pPr>
            <a:r>
              <a:rPr lang="en-US" dirty="0"/>
              <a:t>「入力の1 ≠ 0」が当てはまります。このため、後ろに繋がっているOKボックスが実行されます。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Multi Editから0が送られた場合、「0 ≠ 0」は式として間違っているためNGボックスが実行されます。</a:t>
            </a:r>
          </a:p>
        </p:txBody>
      </p:sp>
      <p:sp>
        <p:nvSpPr>
          <p:cNvPr id="590" name="Shape 59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591" name="Shape 59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27</a:t>
            </a:fld>
            <a:endParaRPr lang="en-US"/>
          </a:p>
        </p:txBody>
      </p:sp>
      <p:pic>
        <p:nvPicPr>
          <p:cNvPr id="592" name="Shape 592"/>
          <p:cNvPicPr preferRelativeResize="0"/>
          <p:nvPr/>
        </p:nvPicPr>
        <p:blipFill>
          <a:blip r:embed="rId3">
            <a:alphaModFix/>
          </a:blip>
          <a:stretch>
            <a:fillRect/>
          </a:stretch>
        </p:blipFill>
        <p:spPr>
          <a:xfrm>
            <a:off x="6629752" y="4688444"/>
            <a:ext cx="2622214" cy="2163106"/>
          </a:xfrm>
          <a:prstGeom prst="rect">
            <a:avLst/>
          </a:prstGeom>
          <a:noFill/>
          <a:ln>
            <a:noFill/>
          </a:ln>
        </p:spPr>
      </p:pic>
      <p:pic>
        <p:nvPicPr>
          <p:cNvPr id="593" name="Shape 593"/>
          <p:cNvPicPr preferRelativeResize="0"/>
          <p:nvPr/>
        </p:nvPicPr>
        <p:blipFill>
          <a:blip r:embed="rId4">
            <a:alphaModFix/>
          </a:blip>
          <a:stretch>
            <a:fillRect/>
          </a:stretch>
        </p:blipFill>
        <p:spPr>
          <a:xfrm>
            <a:off x="584312" y="4549204"/>
            <a:ext cx="5039894" cy="2447454"/>
          </a:xfrm>
          <a:prstGeom prst="rect">
            <a:avLst/>
          </a:prstGeom>
          <a:noFill/>
          <a:ln>
            <a:noFill/>
          </a:ln>
        </p:spPr>
      </p:pic>
      <p:pic>
        <p:nvPicPr>
          <p:cNvPr id="594" name="Shape 594"/>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595" name="Shape 595"/>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Counterボックス</a:t>
            </a:r>
          </a:p>
        </p:txBody>
      </p:sp>
      <p:sp>
        <p:nvSpPr>
          <p:cNvPr id="601" name="Shape 60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a:t>Ifボックスは入力信号の値に対して出力を分岐出来ますが、</a:t>
            </a:r>
          </a:p>
          <a:p>
            <a:pPr marL="0" marR="0" lvl="0" indent="0" algn="l" rtl="0">
              <a:lnSpc>
                <a:spcPct val="100000"/>
              </a:lnSpc>
              <a:spcBef>
                <a:spcPts val="0"/>
              </a:spcBef>
              <a:spcAft>
                <a:spcPts val="0"/>
              </a:spcAft>
              <a:buClr>
                <a:srgbClr val="1E4E79"/>
              </a:buClr>
              <a:buSzPct val="25000"/>
              <a:buFont typeface="Arial"/>
              <a:buNone/>
            </a:pPr>
            <a:r>
              <a:rPr lang="en-US"/>
              <a:t>アプリ内で数を数えたい場合（何回か同じ処理を繰り返した後に</a:t>
            </a:r>
          </a:p>
          <a:p>
            <a:pPr marL="0" marR="0" lvl="0" indent="0" algn="l" rtl="0">
              <a:lnSpc>
                <a:spcPct val="100000"/>
              </a:lnSpc>
              <a:spcBef>
                <a:spcPts val="0"/>
              </a:spcBef>
              <a:spcAft>
                <a:spcPts val="0"/>
              </a:spcAft>
              <a:buClr>
                <a:srgbClr val="1E4E79"/>
              </a:buClr>
              <a:buSzPct val="25000"/>
              <a:buFont typeface="Arial"/>
              <a:buNone/>
            </a:pPr>
            <a:r>
              <a:rPr lang="en-US"/>
              <a:t>別の処理を行いたい等）は、</a:t>
            </a:r>
            <a:r>
              <a:rPr lang="en-US">
                <a:solidFill>
                  <a:srgbClr val="00B0F0"/>
                </a:solidFill>
              </a:rPr>
              <a:t>Counterボックス</a:t>
            </a:r>
            <a:r>
              <a:rPr lang="en-US"/>
              <a:t>が便利です。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どのような挙動をするか、実際に右図のように配置し、</a:t>
            </a:r>
          </a:p>
          <a:p>
            <a:pPr marL="0" marR="0" lvl="0" indent="0" algn="l" rtl="0">
              <a:lnSpc>
                <a:spcPct val="100000"/>
              </a:lnSpc>
              <a:spcBef>
                <a:spcPts val="0"/>
              </a:spcBef>
              <a:spcAft>
                <a:spcPts val="0"/>
              </a:spcAft>
              <a:buClr>
                <a:srgbClr val="1E4E79"/>
              </a:buClr>
              <a:buSzPct val="25000"/>
              <a:buFont typeface="Arial"/>
              <a:buNone/>
            </a:pPr>
            <a:r>
              <a:rPr lang="en-US"/>
              <a:t>動作を確認してみましょう。接続されているSayボックスには</a:t>
            </a:r>
          </a:p>
          <a:p>
            <a:pPr marL="0" marR="0" lvl="0" indent="0" algn="l" rtl="0">
              <a:lnSpc>
                <a:spcPct val="100000"/>
              </a:lnSpc>
              <a:spcBef>
                <a:spcPts val="0"/>
              </a:spcBef>
              <a:spcAft>
                <a:spcPts val="0"/>
              </a:spcAft>
              <a:buClr>
                <a:srgbClr val="1E4E79"/>
              </a:buClr>
              <a:buSzPct val="25000"/>
              <a:buFont typeface="Arial"/>
              <a:buNone/>
            </a:pPr>
            <a:r>
              <a:rPr lang="en-US"/>
              <a:t>それぞれLoop→ループ、End→おわり、と設定してあります。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実行してみると、Loopが5回、最後にEndが1回実行されました。</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ご覧のとおり、Counterボックスは</a:t>
            </a:r>
            <a:r>
              <a:rPr lang="en-US">
                <a:solidFill>
                  <a:srgbClr val="00B0F0"/>
                </a:solidFill>
              </a:rPr>
              <a:t>数を数える</a:t>
            </a:r>
            <a:r>
              <a:rPr lang="en-US"/>
              <a:t>ボックスです。</a:t>
            </a:r>
          </a:p>
          <a:p>
            <a:pPr marL="0" marR="0" lvl="0" indent="0" algn="l" rtl="0">
              <a:lnSpc>
                <a:spcPct val="100000"/>
              </a:lnSpc>
              <a:spcBef>
                <a:spcPts val="0"/>
              </a:spcBef>
              <a:spcAft>
                <a:spcPts val="0"/>
              </a:spcAft>
              <a:buClr>
                <a:srgbClr val="1E4E79"/>
              </a:buClr>
              <a:buSzPct val="25000"/>
              <a:buFont typeface="Arial"/>
              <a:buNone/>
            </a:pPr>
            <a:r>
              <a:rPr lang="en-US"/>
              <a:t>パラメータを見ると、イニシャル0、ステップ1、ファイナル5</a:t>
            </a:r>
          </a:p>
          <a:p>
            <a:pPr marL="0" marR="0" lvl="0" indent="0" algn="l" rtl="0">
              <a:lnSpc>
                <a:spcPct val="100000"/>
              </a:lnSpc>
              <a:spcBef>
                <a:spcPts val="0"/>
              </a:spcBef>
              <a:spcAft>
                <a:spcPts val="0"/>
              </a:spcAft>
              <a:buClr>
                <a:srgbClr val="1E4E79"/>
              </a:buClr>
              <a:buSzPct val="25000"/>
              <a:buFont typeface="Arial"/>
              <a:buNone/>
            </a:pPr>
            <a:r>
              <a:rPr lang="en-US"/>
              <a:t>と設定されています。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r>
              <a:rPr lang="en-US"/>
              <a:t>具体的には、Counterボックスの上側のonNext入力にシグナルが</a:t>
            </a:r>
          </a:p>
          <a:p>
            <a:pPr marL="0" marR="0" lvl="0" indent="0" algn="l" rtl="0">
              <a:lnSpc>
                <a:spcPct val="100000"/>
              </a:lnSpc>
              <a:spcBef>
                <a:spcPts val="0"/>
              </a:spcBef>
              <a:spcAft>
                <a:spcPts val="0"/>
              </a:spcAft>
              <a:buClr>
                <a:srgbClr val="1E4E79"/>
              </a:buClr>
              <a:buSzPct val="25000"/>
              <a:buFont typeface="Arial"/>
              <a:buNone/>
            </a:pPr>
            <a:r>
              <a:rPr lang="en-US"/>
              <a:t>送られると色のついたcurrentValue出力から数字の0が出力されます。</a:t>
            </a:r>
          </a:p>
          <a:p>
            <a:pPr marL="0" marR="0" lvl="0" indent="0" algn="l" rtl="0">
              <a:lnSpc>
                <a:spcPct val="100000"/>
              </a:lnSpc>
              <a:spcBef>
                <a:spcPts val="0"/>
              </a:spcBef>
              <a:spcAft>
                <a:spcPts val="0"/>
              </a:spcAft>
              <a:buClr>
                <a:srgbClr val="1E4E79"/>
              </a:buClr>
              <a:buSzPct val="25000"/>
              <a:buFont typeface="Arial"/>
              <a:buNone/>
            </a:pPr>
            <a:r>
              <a:rPr lang="en-US"/>
              <a:t>そしてLoopが実行された後、またonNext入力にシグナルが</a:t>
            </a:r>
          </a:p>
          <a:p>
            <a:pPr marL="0" marR="0" lvl="0" indent="0" algn="l" rtl="0">
              <a:lnSpc>
                <a:spcPct val="100000"/>
              </a:lnSpc>
              <a:spcBef>
                <a:spcPts val="0"/>
              </a:spcBef>
              <a:spcAft>
                <a:spcPts val="0"/>
              </a:spcAft>
              <a:buClr>
                <a:srgbClr val="1E4E79"/>
              </a:buClr>
              <a:buSzPct val="25000"/>
              <a:buFont typeface="Arial"/>
              <a:buNone/>
            </a:pPr>
            <a:r>
              <a:rPr lang="en-US"/>
              <a:t>送られると、1を出力します。これを繰り返し、Counterが5を</a:t>
            </a:r>
          </a:p>
          <a:p>
            <a:pPr marL="0" marR="0" lvl="0" indent="0" algn="l" rtl="0">
              <a:lnSpc>
                <a:spcPct val="100000"/>
              </a:lnSpc>
              <a:spcBef>
                <a:spcPts val="0"/>
              </a:spcBef>
              <a:spcAft>
                <a:spcPts val="0"/>
              </a:spcAft>
              <a:buClr>
                <a:srgbClr val="1E4E79"/>
              </a:buClr>
              <a:buSzPct val="25000"/>
              <a:buFont typeface="Arial"/>
              <a:buNone/>
            </a:pPr>
            <a:r>
              <a:rPr lang="en-US"/>
              <a:t>出力後に、onNext入力にシグナルが送られると、最後に下側の</a:t>
            </a:r>
          </a:p>
          <a:p>
            <a:pPr marL="0" marR="0" lvl="0" indent="0" algn="l" rtl="0">
              <a:lnSpc>
                <a:spcPct val="100000"/>
              </a:lnSpc>
              <a:spcBef>
                <a:spcPts val="0"/>
              </a:spcBef>
              <a:spcAft>
                <a:spcPts val="0"/>
              </a:spcAft>
              <a:buClr>
                <a:srgbClr val="1E4E79"/>
              </a:buClr>
              <a:buSzPct val="25000"/>
              <a:buFont typeface="Arial"/>
              <a:buNone/>
            </a:pPr>
            <a:r>
              <a:rPr lang="en-US">
                <a:solidFill>
                  <a:srgbClr val="1E4E79"/>
                </a:solidFill>
              </a:rPr>
              <a:t>onReinitialized出力からシグナルが送られます。</a:t>
            </a:r>
          </a:p>
          <a:p>
            <a:pPr marL="0" marR="0" lvl="0" indent="0" algn="l" rtl="0">
              <a:lnSpc>
                <a:spcPct val="100000"/>
              </a:lnSpc>
              <a:spcBef>
                <a:spcPts val="0"/>
              </a:spcBef>
              <a:spcAft>
                <a:spcPts val="0"/>
              </a:spcAft>
              <a:buClr>
                <a:srgbClr val="1E4E79"/>
              </a:buClr>
              <a:buSzPct val="25000"/>
              <a:buFont typeface="Arial"/>
              <a:buNone/>
            </a:pPr>
            <a:endParaRPr>
              <a:solidFill>
                <a:srgbClr val="1E4E79"/>
              </a:solidFill>
            </a:endParaRPr>
          </a:p>
        </p:txBody>
      </p:sp>
      <p:sp>
        <p:nvSpPr>
          <p:cNvPr id="602" name="Shape 60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03" name="Shape 603"/>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04" name="Shape 60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28</a:t>
            </a:fld>
            <a:endParaRPr lang="en-US"/>
          </a:p>
        </p:txBody>
      </p:sp>
      <p:pic>
        <p:nvPicPr>
          <p:cNvPr id="605" name="Shape 605"/>
          <p:cNvPicPr preferRelativeResize="0"/>
          <p:nvPr/>
        </p:nvPicPr>
        <p:blipFill>
          <a:blip r:embed="rId3">
            <a:alphaModFix/>
          </a:blip>
          <a:stretch>
            <a:fillRect/>
          </a:stretch>
        </p:blipFill>
        <p:spPr>
          <a:xfrm>
            <a:off x="7113786" y="4348138"/>
            <a:ext cx="2602576" cy="2708071"/>
          </a:xfrm>
          <a:prstGeom prst="rect">
            <a:avLst/>
          </a:prstGeom>
          <a:noFill/>
          <a:ln>
            <a:noFill/>
          </a:ln>
        </p:spPr>
      </p:pic>
      <p:pic>
        <p:nvPicPr>
          <p:cNvPr id="606" name="Shape 606"/>
          <p:cNvPicPr preferRelativeResize="0"/>
          <p:nvPr/>
        </p:nvPicPr>
        <p:blipFill>
          <a:blip r:embed="rId4">
            <a:alphaModFix/>
          </a:blip>
          <a:stretch>
            <a:fillRect/>
          </a:stretch>
        </p:blipFill>
        <p:spPr>
          <a:xfrm>
            <a:off x="6809821" y="1655164"/>
            <a:ext cx="3562346" cy="2522191"/>
          </a:xfrm>
          <a:prstGeom prst="rect">
            <a:avLst/>
          </a:prstGeom>
          <a:noFill/>
          <a:ln>
            <a:noFill/>
          </a:ln>
        </p:spPr>
      </p:pic>
      <p:pic>
        <p:nvPicPr>
          <p:cNvPr id="607" name="Shape 607"/>
          <p:cNvPicPr preferRelativeResize="0"/>
          <p:nvPr/>
        </p:nvPicPr>
        <p:blipFill>
          <a:blip r:embed="rId5">
            <a:alphaModFix/>
          </a:blip>
          <a:stretch>
            <a:fillRect/>
          </a:stretch>
        </p:blipFill>
        <p:spPr>
          <a:xfrm>
            <a:off x="8799791" y="2952992"/>
            <a:ext cx="1522075" cy="1656772"/>
          </a:xfrm>
          <a:prstGeom prst="rect">
            <a:avLst/>
          </a:prstGeom>
          <a:noFill/>
          <a:ln>
            <a:noFill/>
          </a:ln>
        </p:spPr>
      </p:pic>
      <p:pic>
        <p:nvPicPr>
          <p:cNvPr id="608" name="Shape 608"/>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609" name="Shape 609"/>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条件分岐：Switch Case</a:t>
            </a:r>
          </a:p>
        </p:txBody>
      </p:sp>
      <p:sp>
        <p:nvSpPr>
          <p:cNvPr id="615" name="Shape 615"/>
          <p:cNvSpPr txBox="1">
            <a:spLocks noGrp="1"/>
          </p:cNvSpPr>
          <p:nvPr>
            <p:ph type="body" idx="1"/>
          </p:nvPr>
        </p:nvSpPr>
        <p:spPr>
          <a:xfrm>
            <a:off x="365415" y="1655164"/>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a:t>Ifボックスは正しいか、間違っているかを判断する事ができますが、3通り以上のシグナルを分岐させたい場合は</a:t>
            </a:r>
            <a:r>
              <a:rPr lang="en-US" dirty="0">
                <a:solidFill>
                  <a:srgbClr val="00B0F0"/>
                </a:solidFill>
              </a:rPr>
              <a:t>Switch </a:t>
            </a:r>
            <a:r>
              <a:rPr lang="en-US" dirty="0" err="1">
                <a:solidFill>
                  <a:srgbClr val="00B0F0"/>
                </a:solidFill>
              </a:rPr>
              <a:t>Caseボックス</a:t>
            </a:r>
            <a:r>
              <a:rPr lang="en-US" dirty="0" err="1"/>
              <a:t>が便利です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err="1"/>
              <a:t>例として、パラメータに設定された最小値と最大値の値からランダムの値のシグナルを送信する</a:t>
            </a:r>
            <a:r>
              <a:rPr lang="en-US" dirty="0" err="1">
                <a:solidFill>
                  <a:srgbClr val="00B0F0"/>
                </a:solidFill>
              </a:rPr>
              <a:t>Random</a:t>
            </a:r>
            <a:r>
              <a:rPr lang="en-US" dirty="0">
                <a:solidFill>
                  <a:srgbClr val="00B0F0"/>
                </a:solidFill>
              </a:rPr>
              <a:t> </a:t>
            </a:r>
            <a:r>
              <a:rPr lang="en-US" dirty="0" err="1">
                <a:solidFill>
                  <a:srgbClr val="00B0F0"/>
                </a:solidFill>
              </a:rPr>
              <a:t>Intボックス</a:t>
            </a:r>
            <a:r>
              <a:rPr lang="en-US" dirty="0" err="1"/>
              <a:t>をSwitch</a:t>
            </a:r>
            <a:r>
              <a:rPr lang="en-US" dirty="0"/>
              <a:t> </a:t>
            </a:r>
            <a:r>
              <a:rPr lang="en-US" dirty="0" err="1"/>
              <a:t>Caseの手前に配置しています</a:t>
            </a:r>
            <a:r>
              <a:rPr lang="en-US" dirty="0"/>
              <a:t>。</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t>1〜5のいずれかのシグナルを受け取ったSwitch </a:t>
            </a:r>
            <a:r>
              <a:rPr lang="en-US" dirty="0" err="1"/>
              <a:t>Case</a:t>
            </a:r>
            <a:r>
              <a:rPr lang="en-US" dirty="0" err="1" smtClean="0"/>
              <a:t>は</a:t>
            </a:r>
            <a:r>
              <a:rPr lang="en-US" dirty="0" err="1" smtClean="0">
                <a:solidFill>
                  <a:srgbClr val="00B0F0"/>
                </a:solidFill>
              </a:rPr>
              <a:t>それぞれに対応する出力にシグナルを送ります</a:t>
            </a:r>
            <a:endParaRPr lang="en-US" dirty="0">
              <a:solidFill>
                <a:srgbClr val="00B0F0"/>
              </a:solidFill>
            </a:endParaRPr>
          </a:p>
        </p:txBody>
      </p:sp>
      <p:sp>
        <p:nvSpPr>
          <p:cNvPr id="616" name="Shape 61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17" name="Shape 617"/>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18" name="Shape 61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29</a:t>
            </a:fld>
            <a:endParaRPr lang="en-US"/>
          </a:p>
        </p:txBody>
      </p:sp>
      <p:pic>
        <p:nvPicPr>
          <p:cNvPr id="619" name="Shape 619"/>
          <p:cNvPicPr preferRelativeResize="0"/>
          <p:nvPr/>
        </p:nvPicPr>
        <p:blipFill>
          <a:blip r:embed="rId3">
            <a:alphaModFix/>
          </a:blip>
          <a:stretch>
            <a:fillRect/>
          </a:stretch>
        </p:blipFill>
        <p:spPr>
          <a:xfrm>
            <a:off x="1909946" y="3713270"/>
            <a:ext cx="6468384" cy="3375839"/>
          </a:xfrm>
          <a:prstGeom prst="rect">
            <a:avLst/>
          </a:prstGeom>
          <a:noFill/>
          <a:ln>
            <a:noFill/>
          </a:ln>
        </p:spPr>
      </p:pic>
      <p:pic>
        <p:nvPicPr>
          <p:cNvPr id="620" name="Shape 620"/>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621" name="Shape 621"/>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657725"/>
            <a:ext cx="9976200" cy="2428020"/>
          </a:xfrm>
        </p:spPr>
        <p:txBody>
          <a:bodyPr/>
          <a:lstStyle/>
          <a:p>
            <a:r>
              <a:rPr kumimoji="1" lang="ja-JP" altLang="en-US" dirty="0" smtClean="0"/>
              <a:t>コレグラフと</a:t>
            </a:r>
            <a:r>
              <a:rPr kumimoji="1" lang="en-US" altLang="ja-JP" dirty="0" smtClean="0"/>
              <a:t>NAO</a:t>
            </a:r>
            <a:r>
              <a:rPr kumimoji="1" lang="ja-JP" altLang="en-US" dirty="0" smtClean="0"/>
              <a:t>を接続して、インストールしたいアプリをコレグラフで開きます。</a:t>
            </a:r>
            <a:endParaRPr kumimoji="1" lang="en-US" altLang="ja-JP" dirty="0" smtClean="0"/>
          </a:p>
          <a:p>
            <a:r>
              <a:rPr kumimoji="1" lang="ja-JP" altLang="en-US" dirty="0" smtClean="0"/>
              <a:t>コレグラフのロボットアプリケーションのウィンドウにある</a:t>
            </a:r>
            <a:r>
              <a:rPr kumimoji="1" lang="en-US" altLang="ja-JP" dirty="0" smtClean="0"/>
              <a:t>[</a:t>
            </a:r>
            <a:r>
              <a:rPr kumimoji="1" lang="ja-JP" altLang="en-US" dirty="0" smtClean="0"/>
              <a:t>現在のプロジェクトをパッケージングしてロボットにインストール</a:t>
            </a:r>
            <a:r>
              <a:rPr kumimoji="1" lang="en-US" altLang="ja-JP" dirty="0" smtClean="0"/>
              <a:t>]</a:t>
            </a:r>
            <a:r>
              <a:rPr kumimoji="1" lang="ja-JP" altLang="en-US" dirty="0" smtClean="0"/>
              <a:t>ボタンをクリックするとインストールが開始されます。</a:t>
            </a:r>
            <a:endParaRPr kumimoji="1" lang="en-US" altLang="ja-JP" dirty="0" smtClean="0"/>
          </a:p>
          <a:p>
            <a:r>
              <a:rPr kumimoji="1" lang="ja-JP" altLang="en-US" dirty="0" smtClean="0"/>
              <a:t>ロボットアプリケーションの一覧に開いていたアプリの名前が表示されれば、無事インストール完了です。</a:t>
            </a:r>
            <a:endParaRPr kumimoji="1" lang="en-US" altLang="ja-JP" dirty="0" smtClean="0"/>
          </a:p>
          <a:p>
            <a:r>
              <a:rPr kumimoji="1" lang="ja-JP" altLang="en-US" dirty="0" smtClean="0"/>
              <a:t>アンインストールしたい場合は一覧からアプリを選択して、</a:t>
            </a:r>
            <a:r>
              <a:rPr kumimoji="1" lang="en-US" altLang="ja-JP" dirty="0" smtClean="0"/>
              <a:t>[</a:t>
            </a:r>
            <a:r>
              <a:rPr kumimoji="1" lang="ja-JP" altLang="en-US" dirty="0" smtClean="0"/>
              <a:t>選択したアプリケーションをロボットから削除</a:t>
            </a:r>
            <a:r>
              <a:rPr kumimoji="1" lang="en-US" altLang="ja-JP" dirty="0" smtClean="0"/>
              <a:t>]</a:t>
            </a:r>
            <a:r>
              <a:rPr kumimoji="1" lang="ja-JP" altLang="en-US" dirty="0" smtClean="0"/>
              <a:t>ボタンをクリックしましょう。</a:t>
            </a:r>
            <a:endParaRPr kumimoji="1" lang="ja-JP" altLang="en-US" dirty="0"/>
          </a:p>
        </p:txBody>
      </p:sp>
      <p:sp>
        <p:nvSpPr>
          <p:cNvPr id="3" name="タイトル 2"/>
          <p:cNvSpPr>
            <a:spLocks noGrp="1"/>
          </p:cNvSpPr>
          <p:nvPr>
            <p:ph type="title"/>
          </p:nvPr>
        </p:nvSpPr>
        <p:spPr/>
        <p:txBody>
          <a:bodyPr/>
          <a:lstStyle/>
          <a:p>
            <a:r>
              <a:rPr kumimoji="1" lang="ja-JP" altLang="en-US" dirty="0" smtClean="0"/>
              <a:t>ロボアプリケーションタブからのインストール</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アプリのインストール</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2421" t="7146" r="83884" b="86359"/>
          <a:stretch/>
        </p:blipFill>
        <p:spPr bwMode="auto">
          <a:xfrm>
            <a:off x="5506878" y="2457139"/>
            <a:ext cx="1249680" cy="104140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4">
            <a:extLst>
              <a:ext uri="{28A0092B-C50C-407E-A947-70E740481C1C}">
                <a14:useLocalDpi xmlns:a14="http://schemas.microsoft.com/office/drawing/2010/main" val="0"/>
              </a:ext>
            </a:extLst>
          </a:blip>
          <a:srcRect b="41596"/>
          <a:stretch/>
        </p:blipFill>
        <p:spPr>
          <a:xfrm>
            <a:off x="1693204" y="1655143"/>
            <a:ext cx="3072924" cy="2645393"/>
          </a:xfrm>
          <a:prstGeom prst="rect">
            <a:avLst/>
          </a:prstGeom>
        </p:spPr>
      </p:pic>
      <p:pic>
        <p:nvPicPr>
          <p:cNvPr id="7" name="図 6"/>
          <p:cNvPicPr/>
          <p:nvPr/>
        </p:nvPicPr>
        <p:blipFill rotWithShape="1">
          <a:blip r:embed="rId5">
            <a:extLst>
              <a:ext uri="{28A0092B-C50C-407E-A947-70E740481C1C}">
                <a14:useLocalDpi xmlns:a14="http://schemas.microsoft.com/office/drawing/2010/main" val="0"/>
              </a:ext>
            </a:extLst>
          </a:blip>
          <a:srcRect l="18989" r="61037" b="73059"/>
          <a:stretch/>
        </p:blipFill>
        <p:spPr bwMode="auto">
          <a:xfrm>
            <a:off x="7702790" y="2484588"/>
            <a:ext cx="1249680" cy="1062363"/>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1642639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dirty="0">
                <a:solidFill>
                  <a:schemeClr val="dk2"/>
                </a:solidFill>
              </a:rPr>
              <a:t>Only Ones, Wait for Signals</a:t>
            </a:r>
          </a:p>
        </p:txBody>
      </p:sp>
      <p:sp>
        <p:nvSpPr>
          <p:cNvPr id="627" name="Shape 627"/>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dirty="0"/>
              <a:t>ここでは、シグナルの制御に便利なボックスを紹介します。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solidFill>
                  <a:srgbClr val="00B0F0"/>
                </a:solidFill>
              </a:rPr>
              <a:t>Only Onesボックス</a:t>
            </a:r>
            <a:r>
              <a:rPr lang="en-US" dirty="0"/>
              <a:t>は、入力に何回シグナルが送られても出力するシグナルは最初の1回のみ行う</a:t>
            </a:r>
          </a:p>
          <a:p>
            <a:pPr marL="0" marR="0" lvl="0" indent="0" algn="l" rtl="0">
              <a:lnSpc>
                <a:spcPct val="100000"/>
              </a:lnSpc>
              <a:spcBef>
                <a:spcPts val="0"/>
              </a:spcBef>
              <a:spcAft>
                <a:spcPts val="0"/>
              </a:spcAft>
              <a:buClr>
                <a:srgbClr val="1E4E79"/>
              </a:buClr>
              <a:buSzPct val="25000"/>
              <a:buFont typeface="Arial"/>
              <a:buNone/>
            </a:pPr>
            <a:r>
              <a:rPr lang="en-US" dirty="0" err="1"/>
              <a:t>ボックスです。Tactile</a:t>
            </a:r>
            <a:r>
              <a:rPr lang="en-US" dirty="0"/>
              <a:t> </a:t>
            </a:r>
            <a:r>
              <a:rPr lang="en-US" dirty="0" err="1"/>
              <a:t>Head</a:t>
            </a:r>
            <a:r>
              <a:rPr lang="en-US" dirty="0" err="1" smtClean="0"/>
              <a:t>等の何度もシグナルを送信してしまうボックスの後ろに配置することで</a:t>
            </a:r>
            <a:endParaRPr lang="en-US" dirty="0"/>
          </a:p>
          <a:p>
            <a:pPr marL="0" marR="0" lvl="0" indent="0" algn="l" rtl="0">
              <a:lnSpc>
                <a:spcPct val="100000"/>
              </a:lnSpc>
              <a:spcBef>
                <a:spcPts val="0"/>
              </a:spcBef>
              <a:spcAft>
                <a:spcPts val="0"/>
              </a:spcAft>
              <a:buClr>
                <a:srgbClr val="1E4E79"/>
              </a:buClr>
              <a:buSzPct val="25000"/>
              <a:buFont typeface="Arial"/>
              <a:buNone/>
            </a:pPr>
            <a:r>
              <a:rPr lang="en-US" dirty="0"/>
              <a:t>「頭を触られたら1度だけ処理を行いたい」といった流れが実現出来ます。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rgbClr val="1E4E79"/>
              </a:buClr>
              <a:buSzPct val="25000"/>
              <a:buFont typeface="Arial"/>
              <a:buNone/>
            </a:pPr>
            <a:r>
              <a:rPr lang="en-US" dirty="0">
                <a:solidFill>
                  <a:srgbClr val="00B0F0"/>
                </a:solidFill>
              </a:rPr>
              <a:t>Wait for Signalsボックス</a:t>
            </a:r>
            <a:r>
              <a:rPr lang="en-US" dirty="0"/>
              <a:t>は、2つある入力の両方にシグナルが送られた時、</a:t>
            </a:r>
            <a:r>
              <a:rPr lang="en-US" dirty="0" smtClean="0"/>
              <a:t>出力を行うボックスです</a:t>
            </a:r>
            <a:endParaRPr lang="en-US" dirty="0"/>
          </a:p>
          <a:p>
            <a:pPr marL="0" marR="0" lvl="0" indent="0" algn="l" rtl="0">
              <a:lnSpc>
                <a:spcPct val="100000"/>
              </a:lnSpc>
              <a:spcBef>
                <a:spcPts val="0"/>
              </a:spcBef>
              <a:spcAft>
                <a:spcPts val="0"/>
              </a:spcAft>
              <a:buClr>
                <a:srgbClr val="1E4E79"/>
              </a:buClr>
              <a:buSzPct val="25000"/>
              <a:buFont typeface="Arial"/>
              <a:buNone/>
            </a:pPr>
            <a:r>
              <a:rPr lang="en-US" dirty="0"/>
              <a:t>例えば、別々に動いてる処理があり、</a:t>
            </a:r>
            <a:r>
              <a:rPr lang="en-US" dirty="0">
                <a:solidFill>
                  <a:srgbClr val="00B0F0"/>
                </a:solidFill>
              </a:rPr>
              <a:t>両方の処理が終わってから次の処理に進みたい</a:t>
            </a:r>
            <a:r>
              <a:rPr lang="en-US" dirty="0"/>
              <a:t>場合など。</a:t>
            </a:r>
          </a:p>
          <a:p>
            <a:pPr marL="0" marR="0" lvl="0" indent="0" algn="l" rtl="0">
              <a:lnSpc>
                <a:spcPct val="100000"/>
              </a:lnSpc>
              <a:spcBef>
                <a:spcPts val="0"/>
              </a:spcBef>
              <a:spcAft>
                <a:spcPts val="0"/>
              </a:spcAft>
              <a:buClr>
                <a:srgbClr val="1E4E79"/>
              </a:buClr>
              <a:buSzPct val="25000"/>
              <a:buFont typeface="Arial"/>
              <a:buNone/>
            </a:pPr>
            <a:endParaRPr dirty="0"/>
          </a:p>
        </p:txBody>
      </p:sp>
      <p:sp>
        <p:nvSpPr>
          <p:cNvPr id="628" name="Shape 628"/>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29" name="Shape 629"/>
          <p:cNvSpPr txBox="1"/>
          <p:nvPr/>
        </p:nvSpPr>
        <p:spPr>
          <a:xfrm>
            <a:off x="3841497" y="3605504"/>
            <a:ext cx="401700" cy="349200"/>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630" name="Shape 63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30</a:t>
            </a:fld>
            <a:endParaRPr lang="en-US"/>
          </a:p>
        </p:txBody>
      </p:sp>
      <p:pic>
        <p:nvPicPr>
          <p:cNvPr id="631" name="Shape 631"/>
          <p:cNvPicPr preferRelativeResize="0"/>
          <p:nvPr/>
        </p:nvPicPr>
        <p:blipFill>
          <a:blip r:embed="rId3">
            <a:alphaModFix/>
          </a:blip>
          <a:stretch>
            <a:fillRect/>
          </a:stretch>
        </p:blipFill>
        <p:spPr>
          <a:xfrm>
            <a:off x="2926599" y="3053767"/>
            <a:ext cx="4603382" cy="1327366"/>
          </a:xfrm>
          <a:prstGeom prst="rect">
            <a:avLst/>
          </a:prstGeom>
          <a:noFill/>
          <a:ln>
            <a:noFill/>
          </a:ln>
        </p:spPr>
      </p:pic>
      <p:pic>
        <p:nvPicPr>
          <p:cNvPr id="632" name="Shape 632"/>
          <p:cNvPicPr preferRelativeResize="0"/>
          <p:nvPr/>
        </p:nvPicPr>
        <p:blipFill>
          <a:blip r:embed="rId4">
            <a:alphaModFix/>
          </a:blip>
          <a:stretch>
            <a:fillRect/>
          </a:stretch>
        </p:blipFill>
        <p:spPr>
          <a:xfrm>
            <a:off x="3335451" y="5123027"/>
            <a:ext cx="3944871" cy="1962846"/>
          </a:xfrm>
          <a:prstGeom prst="rect">
            <a:avLst/>
          </a:prstGeom>
          <a:noFill/>
          <a:ln>
            <a:noFill/>
          </a:ln>
        </p:spPr>
      </p:pic>
      <p:pic>
        <p:nvPicPr>
          <p:cNvPr id="633" name="Shape 633"/>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634" name="Shape 634"/>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Wait, Delay, Timer</a:t>
            </a:r>
          </a:p>
        </p:txBody>
      </p:sp>
      <p:sp>
        <p:nvSpPr>
          <p:cNvPr id="640" name="Shape 64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a:t>アプリの中で時間を測りたい時は多々あります。このスライドで紹介するボックスは全て時間を図るボックスですが、挙動に違いがあるため解説します。</a:t>
            </a:r>
          </a:p>
          <a:p>
            <a:pPr marL="0" marR="0" lvl="0" indent="0" algn="l" rtl="0">
              <a:lnSpc>
                <a:spcPct val="100000"/>
              </a:lnSpc>
              <a:spcBef>
                <a:spcPts val="0"/>
              </a:spcBef>
              <a:spcAft>
                <a:spcPts val="0"/>
              </a:spcAft>
              <a:buClr>
                <a:srgbClr val="1E4E79"/>
              </a:buClr>
              <a:buSzPct val="25000"/>
              <a:buFont typeface="Arial"/>
              <a:buNone/>
            </a:pPr>
            <a:endParaRPr/>
          </a:p>
          <a:p>
            <a:pPr marL="0" marR="0" lvl="0" indent="0" algn="l" rtl="0">
              <a:lnSpc>
                <a:spcPct val="100000"/>
              </a:lnSpc>
              <a:spcBef>
                <a:spcPts val="0"/>
              </a:spcBef>
              <a:spcAft>
                <a:spcPts val="0"/>
              </a:spcAft>
              <a:buClr>
                <a:srgbClr val="1E4E79"/>
              </a:buClr>
              <a:buSzPct val="25000"/>
              <a:buFont typeface="Arial"/>
              <a:buNone/>
            </a:pPr>
            <a:endParaRPr/>
          </a:p>
        </p:txBody>
      </p:sp>
      <p:sp>
        <p:nvSpPr>
          <p:cNvPr id="641" name="Shape 64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a:solidFill>
                  <a:schemeClr val="lt1"/>
                </a:solidFill>
              </a:rPr>
              <a:t>条件分岐させてみよう</a:t>
            </a:r>
          </a:p>
        </p:txBody>
      </p:sp>
      <p:sp>
        <p:nvSpPr>
          <p:cNvPr id="642" name="Shape 64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31</a:t>
            </a:fld>
            <a:endParaRPr lang="en-US"/>
          </a:p>
        </p:txBody>
      </p:sp>
      <p:sp>
        <p:nvSpPr>
          <p:cNvPr id="643" name="Shape 643"/>
          <p:cNvSpPr txBox="1"/>
          <p:nvPr/>
        </p:nvSpPr>
        <p:spPr>
          <a:xfrm>
            <a:off x="357867" y="2382810"/>
            <a:ext cx="6239399" cy="4884600"/>
          </a:xfrm>
          <a:prstGeom prst="rect">
            <a:avLst/>
          </a:prstGeom>
          <a:noFill/>
          <a:ln>
            <a:noFill/>
          </a:ln>
        </p:spPr>
        <p:txBody>
          <a:bodyPr lIns="64650" tIns="64650" rIns="64650" bIns="64650" anchor="t" anchorCtr="0">
            <a:noAutofit/>
          </a:bodyPr>
          <a:lstStyle/>
          <a:p>
            <a:pPr lvl="0" rtl="0">
              <a:spcBef>
                <a:spcPts val="0"/>
              </a:spcBef>
              <a:buNone/>
            </a:pPr>
            <a:r>
              <a:rPr lang="en-US" sz="1700" dirty="0" err="1">
                <a:solidFill>
                  <a:srgbClr val="00B0F0"/>
                </a:solidFill>
                <a:latin typeface="MS Gothic" charset="-128"/>
                <a:ea typeface="MS Gothic" charset="-128"/>
                <a:cs typeface="MS Gothic" charset="-128"/>
              </a:rPr>
              <a:t>Waitボックス</a:t>
            </a:r>
            <a:r>
              <a:rPr lang="en-US" sz="1700" dirty="0" err="1">
                <a:solidFill>
                  <a:srgbClr val="1E4E79"/>
                </a:solidFill>
                <a:latin typeface="MS Gothic" charset="-128"/>
                <a:ea typeface="MS Gothic" charset="-128"/>
                <a:cs typeface="MS Gothic" charset="-128"/>
              </a:rPr>
              <a:t>は、時間を図るボックスの中では一番シンプルな機能を持っています。入力があってからパラメータのTimeout</a:t>
            </a:r>
            <a:r>
              <a:rPr lang="en-US" sz="1700" dirty="0">
                <a:solidFill>
                  <a:srgbClr val="1E4E79"/>
                </a:solidFill>
                <a:latin typeface="MS Gothic" charset="-128"/>
                <a:ea typeface="MS Gothic" charset="-128"/>
                <a:cs typeface="MS Gothic" charset="-128"/>
              </a:rPr>
              <a:t>(s)</a:t>
            </a:r>
            <a:r>
              <a:rPr lang="en-US" sz="1700" dirty="0" err="1">
                <a:solidFill>
                  <a:srgbClr val="1E4E79"/>
                </a:solidFill>
                <a:latin typeface="MS Gothic" charset="-128"/>
                <a:ea typeface="MS Gothic" charset="-128"/>
                <a:cs typeface="MS Gothic" charset="-128"/>
              </a:rPr>
              <a:t>の時間を経過すると出力します。秒数を測っている最中に入力が来た場合、再度Timeout</a:t>
            </a:r>
            <a:r>
              <a:rPr lang="en-US" sz="1700" dirty="0">
                <a:solidFill>
                  <a:srgbClr val="1E4E79"/>
                </a:solidFill>
                <a:latin typeface="MS Gothic" charset="-128"/>
                <a:ea typeface="MS Gothic" charset="-128"/>
                <a:cs typeface="MS Gothic" charset="-128"/>
              </a:rPr>
              <a:t>(s)のぶんだけ待ちます。</a:t>
            </a: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r>
              <a:rPr lang="en-US" sz="1700" dirty="0" err="1">
                <a:solidFill>
                  <a:srgbClr val="00B0F0"/>
                </a:solidFill>
                <a:latin typeface="MS Gothic" charset="-128"/>
                <a:ea typeface="MS Gothic" charset="-128"/>
                <a:cs typeface="MS Gothic" charset="-128"/>
              </a:rPr>
              <a:t>Delayボックス</a:t>
            </a:r>
            <a:r>
              <a:rPr lang="en-US" sz="1700" dirty="0" err="1">
                <a:solidFill>
                  <a:srgbClr val="1E4E79"/>
                </a:solidFill>
                <a:latin typeface="MS Gothic" charset="-128"/>
                <a:ea typeface="MS Gothic" charset="-128"/>
                <a:cs typeface="MS Gothic" charset="-128"/>
              </a:rPr>
              <a:t>の挙動はWaitボックスに近いですが、複数の入力が来た場合は時間差で全て出力します</a:t>
            </a:r>
            <a:r>
              <a:rPr lang="en-US" sz="1700" dirty="0">
                <a:solidFill>
                  <a:srgbClr val="1E4E79"/>
                </a:solidFill>
                <a:latin typeface="MS Gothic" charset="-128"/>
                <a:ea typeface="MS Gothic" charset="-128"/>
                <a:cs typeface="MS Gothic" charset="-128"/>
              </a:rPr>
              <a:t>。</a:t>
            </a: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endParaRPr sz="1700" dirty="0">
              <a:solidFill>
                <a:srgbClr val="1E4E79"/>
              </a:solidFill>
              <a:latin typeface="MS Gothic" charset="-128"/>
              <a:ea typeface="MS Gothic" charset="-128"/>
              <a:cs typeface="MS Gothic" charset="-128"/>
            </a:endParaRPr>
          </a:p>
          <a:p>
            <a:pPr lvl="0" rtl="0">
              <a:spcBef>
                <a:spcPts val="0"/>
              </a:spcBef>
              <a:buNone/>
            </a:pPr>
            <a:r>
              <a:rPr lang="en-US" sz="1700" dirty="0">
                <a:solidFill>
                  <a:srgbClr val="00B0F0"/>
                </a:solidFill>
                <a:latin typeface="MS Gothic" charset="-128"/>
                <a:ea typeface="MS Gothic" charset="-128"/>
                <a:cs typeface="MS Gothic" charset="-128"/>
              </a:rPr>
              <a:t>Timerボックス</a:t>
            </a:r>
            <a:r>
              <a:rPr lang="en-US" sz="1700" dirty="0">
                <a:solidFill>
                  <a:srgbClr val="1E4E79"/>
                </a:solidFill>
                <a:latin typeface="MS Gothic" charset="-128"/>
                <a:ea typeface="MS Gothic" charset="-128"/>
                <a:cs typeface="MS Gothic" charset="-128"/>
              </a:rPr>
              <a:t>は、一度入力シグナルが送られると、パラメータに設定されている秒数毎に定期的にtimerOutput出力からシグナルを送信します。</a:t>
            </a:r>
          </a:p>
        </p:txBody>
      </p:sp>
      <p:pic>
        <p:nvPicPr>
          <p:cNvPr id="644" name="Shape 644"/>
          <p:cNvPicPr preferRelativeResize="0"/>
          <p:nvPr/>
        </p:nvPicPr>
        <p:blipFill>
          <a:blip r:embed="rId3">
            <a:alphaModFix/>
          </a:blip>
          <a:stretch>
            <a:fillRect/>
          </a:stretch>
        </p:blipFill>
        <p:spPr>
          <a:xfrm>
            <a:off x="6597194" y="2245700"/>
            <a:ext cx="3730193" cy="1468891"/>
          </a:xfrm>
          <a:prstGeom prst="rect">
            <a:avLst/>
          </a:prstGeom>
          <a:noFill/>
          <a:ln>
            <a:noFill/>
          </a:ln>
        </p:spPr>
      </p:pic>
      <p:pic>
        <p:nvPicPr>
          <p:cNvPr id="645" name="Shape 645"/>
          <p:cNvPicPr preferRelativeResize="0"/>
          <p:nvPr/>
        </p:nvPicPr>
        <p:blipFill>
          <a:blip r:embed="rId4">
            <a:alphaModFix/>
          </a:blip>
          <a:stretch>
            <a:fillRect/>
          </a:stretch>
        </p:blipFill>
        <p:spPr>
          <a:xfrm>
            <a:off x="6597200" y="3877242"/>
            <a:ext cx="3730193" cy="1501103"/>
          </a:xfrm>
          <a:prstGeom prst="rect">
            <a:avLst/>
          </a:prstGeom>
          <a:noFill/>
          <a:ln>
            <a:noFill/>
          </a:ln>
        </p:spPr>
      </p:pic>
      <p:pic>
        <p:nvPicPr>
          <p:cNvPr id="646" name="Shape 646"/>
          <p:cNvPicPr preferRelativeResize="0"/>
          <p:nvPr/>
        </p:nvPicPr>
        <p:blipFill>
          <a:blip r:embed="rId5">
            <a:alphaModFix/>
          </a:blip>
          <a:stretch>
            <a:fillRect/>
          </a:stretch>
        </p:blipFill>
        <p:spPr>
          <a:xfrm>
            <a:off x="6597200" y="5540996"/>
            <a:ext cx="2963538" cy="1449563"/>
          </a:xfrm>
          <a:prstGeom prst="rect">
            <a:avLst/>
          </a:prstGeom>
          <a:noFill/>
          <a:ln>
            <a:noFill/>
          </a:ln>
        </p:spPr>
      </p:pic>
      <p:pic>
        <p:nvPicPr>
          <p:cNvPr id="647" name="Shape 647"/>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648" name="Shape 648"/>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76566" y="4242459"/>
            <a:ext cx="9138899" cy="1192199"/>
          </a:xfrm>
          <a:prstGeom prst="rect">
            <a:avLst/>
          </a:prstGeom>
        </p:spPr>
        <p:txBody>
          <a:bodyPr lIns="64650" tIns="64650" rIns="64650" bIns="64650" anchor="ctr" anchorCtr="0">
            <a:noAutofit/>
          </a:bodyPr>
          <a:lstStyle/>
          <a:p>
            <a:pPr lvl="0">
              <a:spcBef>
                <a:spcPts val="0"/>
              </a:spcBef>
              <a:buNone/>
            </a:pPr>
            <a:r>
              <a:rPr lang="ja-JP" altLang="en-US" sz="8800" dirty="0" smtClean="0"/>
              <a:t>タッチセンサー</a:t>
            </a:r>
            <a:endParaRPr lang="en-US" sz="8800" dirty="0"/>
          </a:p>
        </p:txBody>
      </p:sp>
      <p:sp>
        <p:nvSpPr>
          <p:cNvPr id="128" name="Shape 1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32</a:t>
            </a:fld>
            <a:endParaRPr lang="en-US"/>
          </a:p>
        </p:txBody>
      </p:sp>
      <p:pic>
        <p:nvPicPr>
          <p:cNvPr id="129" name="Shape 129"/>
          <p:cNvPicPr preferRelativeResize="0"/>
          <p:nvPr/>
        </p:nvPicPr>
        <p:blipFill>
          <a:blip r:embed="rId3">
            <a:alphaModFix/>
          </a:blip>
          <a:stretch>
            <a:fillRect/>
          </a:stretch>
        </p:blipFill>
        <p:spPr>
          <a:xfrm>
            <a:off x="6434770" y="374279"/>
            <a:ext cx="2020454" cy="2693938"/>
          </a:xfrm>
          <a:prstGeom prst="rect">
            <a:avLst/>
          </a:prstGeom>
          <a:noFill/>
          <a:ln>
            <a:noFill/>
          </a:ln>
        </p:spPr>
      </p:pic>
      <p:pic>
        <p:nvPicPr>
          <p:cNvPr id="130" name="Shape 130"/>
          <p:cNvPicPr preferRelativeResize="0"/>
          <p:nvPr/>
        </p:nvPicPr>
        <p:blipFill rotWithShape="1">
          <a:blip r:embed="rId4">
            <a:alphaModFix amt="41000"/>
          </a:blip>
          <a:srcRect l="9765" t="13651" r="9393"/>
          <a:stretch/>
        </p:blipFill>
        <p:spPr>
          <a:xfrm>
            <a:off x="1574259" y="349681"/>
            <a:ext cx="3627536" cy="2743133"/>
          </a:xfrm>
          <a:prstGeom prst="rect">
            <a:avLst/>
          </a:prstGeom>
          <a:noFill/>
          <a:ln>
            <a:noFill/>
          </a:ln>
        </p:spPr>
      </p:pic>
    </p:spTree>
    <p:extLst>
      <p:ext uri="{BB962C8B-B14F-4D97-AF65-F5344CB8AC3E}">
        <p14:creationId xmlns:p14="http://schemas.microsoft.com/office/powerpoint/2010/main" val="362485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chemeClr val="dk2"/>
                </a:solidFill>
              </a:rPr>
              <a:t>Tactileとは触覚のこと</a:t>
            </a:r>
          </a:p>
        </p:txBody>
      </p:sp>
      <p:sp>
        <p:nvSpPr>
          <p:cNvPr id="419" name="Shape 419"/>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just" rtl="0">
              <a:lnSpc>
                <a:spcPct val="10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ここではNAOのタッチセンサーを使ってみましょう</a:t>
            </a:r>
            <a:r>
              <a:rPr lang="en-US" sz="1700" b="0" i="0" u="none" strike="noStrike" cap="none" dirty="0">
                <a:solidFill>
                  <a:srgbClr val="1E4E79"/>
                </a:solidFill>
                <a:sym typeface="Arial"/>
              </a:rPr>
              <a:t>。</a:t>
            </a:r>
          </a:p>
          <a:p>
            <a:pPr marL="0" marR="0" lvl="0" indent="0" algn="just" rtl="0">
              <a:lnSpc>
                <a:spcPct val="10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Sensing →</a:t>
            </a:r>
            <a:r>
              <a:rPr lang="en-US" dirty="0"/>
              <a:t> </a:t>
            </a:r>
            <a:r>
              <a:rPr lang="en-US" sz="1700" b="0" i="0" u="none" strike="noStrike" cap="none" dirty="0">
                <a:solidFill>
                  <a:srgbClr val="00B0F0"/>
                </a:solidFill>
                <a:sym typeface="Arial"/>
              </a:rPr>
              <a:t>Tactile Head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L.Hand</a:t>
            </a:r>
            <a:r>
              <a:rPr lang="en-US" sz="1700" b="0" i="0" u="none" strike="noStrike" cap="none" dirty="0">
                <a:solidFill>
                  <a:srgbClr val="1E4E79"/>
                </a:solidFill>
                <a:sym typeface="Arial"/>
              </a:rPr>
              <a:t> / </a:t>
            </a:r>
            <a:r>
              <a:rPr lang="en-US" sz="1700" b="0" i="0" u="none" strike="noStrike" cap="none" dirty="0">
                <a:solidFill>
                  <a:srgbClr val="00B0F0"/>
                </a:solidFill>
                <a:sym typeface="Arial"/>
              </a:rPr>
              <a:t>Tactile </a:t>
            </a:r>
            <a:r>
              <a:rPr lang="en-US" sz="1700" b="0" i="0" u="none" strike="noStrike" cap="none" dirty="0" err="1">
                <a:solidFill>
                  <a:srgbClr val="00B0F0"/>
                </a:solidFill>
                <a:sym typeface="Arial"/>
              </a:rPr>
              <a:t>R.Hand</a:t>
            </a:r>
            <a:r>
              <a:rPr lang="en-US" sz="1700" b="0" i="0" u="none" strike="noStrike" cap="none" dirty="0" err="1">
                <a:solidFill>
                  <a:srgbClr val="1E4E79"/>
                </a:solidFill>
                <a:sym typeface="Arial"/>
              </a:rPr>
              <a:t>をドラッグ&amp;ドロップし、また、それに対応する</a:t>
            </a:r>
            <a:r>
              <a:rPr lang="en-US" dirty="0" err="1"/>
              <a:t>対話内容の</a:t>
            </a:r>
            <a:r>
              <a:rPr lang="en-US" sz="1700" b="0" i="0" u="none" strike="noStrike" cap="none" dirty="0" err="1">
                <a:solidFill>
                  <a:srgbClr val="1E4E79"/>
                </a:solidFill>
                <a:sym typeface="Arial"/>
              </a:rPr>
              <a:t>Sayを</a:t>
            </a:r>
            <a:r>
              <a:rPr lang="en-US" dirty="0" err="1"/>
              <a:t>追加</a:t>
            </a:r>
            <a:r>
              <a:rPr lang="en-US" sz="1700" b="0" i="0" u="none" strike="noStrike" cap="none" dirty="0" err="1">
                <a:solidFill>
                  <a:srgbClr val="1E4E79"/>
                </a:solidFill>
                <a:sym typeface="Arial"/>
              </a:rPr>
              <a:t>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dirty="0"/>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それぞれの「Tactile」の</a:t>
            </a:r>
            <a:r>
              <a:rPr lang="en-US" dirty="0"/>
              <a:t>右側</a:t>
            </a:r>
            <a:r>
              <a:rPr lang="en-US" sz="1700" b="0" i="0" u="none" strike="noStrike" cap="none" dirty="0">
                <a:solidFill>
                  <a:srgbClr val="1E4E79"/>
                </a:solidFill>
                <a:sym typeface="Arial"/>
              </a:rPr>
              <a:t>の上から３つ目の</a:t>
            </a:r>
            <a:r>
              <a:rPr lang="en-US" dirty="0"/>
              <a:t>出力</a:t>
            </a:r>
            <a:r>
              <a:rPr lang="en-US" sz="1700" b="0" i="0" u="none" strike="noStrike" cap="none" dirty="0">
                <a:solidFill>
                  <a:srgbClr val="1E4E79"/>
                </a:solidFill>
                <a:sym typeface="Arial"/>
              </a:rPr>
              <a:t>と</a:t>
            </a:r>
            <a:r>
              <a:rPr lang="en-US" dirty="0"/>
              <a:t>、それぞれに</a:t>
            </a:r>
            <a:r>
              <a:rPr lang="en-US" sz="1700" b="0" i="0" u="none" strike="noStrike" cap="none" dirty="0">
                <a:solidFill>
                  <a:srgbClr val="1E4E79"/>
                </a:solidFill>
                <a:sym typeface="Arial"/>
              </a:rPr>
              <a:t>対応する「Say」を繋げます。</a:t>
            </a:r>
          </a:p>
          <a:p>
            <a:pPr marL="0" marR="0" lvl="0" indent="0" algn="l" rtl="0">
              <a:lnSpc>
                <a:spcPct val="115000"/>
              </a:lnSpc>
              <a:spcBef>
                <a:spcPts val="0"/>
              </a:spcBef>
              <a:spcAft>
                <a:spcPts val="0"/>
              </a:spcAft>
              <a:buClr>
                <a:srgbClr val="1E4E79"/>
              </a:buClr>
              <a:buSzPct val="25000"/>
              <a:buFont typeface="Arial"/>
              <a:buNone/>
            </a:pPr>
            <a:r>
              <a:rPr lang="en-US" dirty="0" err="1"/>
              <a:t>アプリを実行した後にNAOの各センサに触れると、NAOがしゃべるはずです</a:t>
            </a:r>
            <a:r>
              <a:rPr lang="en-US" dirty="0"/>
              <a:t>。</a:t>
            </a:r>
          </a:p>
        </p:txBody>
      </p:sp>
      <p:sp>
        <p:nvSpPr>
          <p:cNvPr id="420" name="Shape 420"/>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spcBef>
                <a:spcPts val="0"/>
              </a:spcBef>
              <a:buClr>
                <a:schemeClr val="lt1"/>
              </a:buClr>
              <a:buSzPct val="25000"/>
              <a:buFont typeface="Calibri"/>
              <a:buNone/>
            </a:pPr>
            <a:r>
              <a:rPr lang="en-US" dirty="0"/>
              <a:t>タッチセンサーを使おう</a:t>
            </a:r>
          </a:p>
        </p:txBody>
      </p:sp>
      <p:pic>
        <p:nvPicPr>
          <p:cNvPr id="421" name="Shape 421"/>
          <p:cNvPicPr preferRelativeResize="0"/>
          <p:nvPr/>
        </p:nvPicPr>
        <p:blipFill rotWithShape="1">
          <a:blip r:embed="rId3">
            <a:alphaModFix/>
          </a:blip>
          <a:srcRect t="3207" b="5401"/>
          <a:stretch/>
        </p:blipFill>
        <p:spPr>
          <a:xfrm>
            <a:off x="919798" y="3822494"/>
            <a:ext cx="6345299" cy="3260099"/>
          </a:xfrm>
          <a:prstGeom prst="rect">
            <a:avLst/>
          </a:prstGeom>
          <a:noFill/>
          <a:ln>
            <a:noFill/>
          </a:ln>
        </p:spPr>
      </p:pic>
      <p:pic>
        <p:nvPicPr>
          <p:cNvPr id="422" name="Shape 422"/>
          <p:cNvPicPr preferRelativeResize="0"/>
          <p:nvPr/>
        </p:nvPicPr>
        <p:blipFill rotWithShape="1">
          <a:blip r:embed="rId4">
            <a:alphaModFix/>
          </a:blip>
          <a:srcRect/>
          <a:stretch/>
        </p:blipFill>
        <p:spPr>
          <a:xfrm>
            <a:off x="7927599" y="4445532"/>
            <a:ext cx="1842000" cy="1586999"/>
          </a:xfrm>
          <a:prstGeom prst="rect">
            <a:avLst/>
          </a:prstGeom>
          <a:noFill/>
          <a:ln>
            <a:noFill/>
          </a:ln>
        </p:spPr>
      </p:pic>
      <p:sp>
        <p:nvSpPr>
          <p:cNvPr id="423" name="Shape 423"/>
          <p:cNvSpPr txBox="1"/>
          <p:nvPr/>
        </p:nvSpPr>
        <p:spPr>
          <a:xfrm>
            <a:off x="9373892" y="5264356"/>
            <a:ext cx="285899" cy="2868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424" name="Shape 424"/>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33</a:t>
            </a:fld>
            <a:endParaRPr lang="en-US"/>
          </a:p>
        </p:txBody>
      </p:sp>
      <p:pic>
        <p:nvPicPr>
          <p:cNvPr id="425" name="Shape 425"/>
          <p:cNvPicPr preferRelativeResize="0"/>
          <p:nvPr/>
        </p:nvPicPr>
        <p:blipFill>
          <a:blip r:embed="rId5">
            <a:alphaModFix/>
          </a:blip>
          <a:stretch>
            <a:fillRect/>
          </a:stretch>
        </p:blipFill>
        <p:spPr>
          <a:xfrm>
            <a:off x="193730" y="1163493"/>
            <a:ext cx="491643" cy="491643"/>
          </a:xfrm>
          <a:prstGeom prst="rect">
            <a:avLst/>
          </a:prstGeom>
          <a:noFill/>
          <a:ln>
            <a:noFill/>
          </a:ln>
        </p:spPr>
      </p:pic>
    </p:spTree>
    <p:extLst>
      <p:ext uri="{BB962C8B-B14F-4D97-AF65-F5344CB8AC3E}">
        <p14:creationId xmlns:p14="http://schemas.microsoft.com/office/powerpoint/2010/main" val="62743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4814869"/>
            <a:ext cx="9976200" cy="2270876"/>
          </a:xfrm>
        </p:spPr>
        <p:txBody>
          <a:bodyPr/>
          <a:lstStyle/>
          <a:p>
            <a:r>
              <a:rPr kumimoji="1" lang="ja-JP" altLang="en-US" dirty="0" smtClean="0"/>
              <a:t>コレグラフ左上の</a:t>
            </a:r>
            <a:r>
              <a:rPr kumimoji="1" lang="en-US" altLang="ja-JP" dirty="0" smtClean="0"/>
              <a:t>[</a:t>
            </a:r>
            <a:r>
              <a:rPr kumimoji="1" lang="ja-JP" altLang="en-US" dirty="0" smtClean="0"/>
              <a:t>プロパティ</a:t>
            </a:r>
            <a:r>
              <a:rPr kumimoji="1" lang="en-US" altLang="ja-JP" dirty="0" smtClean="0"/>
              <a:t>]</a:t>
            </a:r>
            <a:r>
              <a:rPr kumimoji="1" lang="ja-JP" altLang="en-US" dirty="0" smtClean="0"/>
              <a:t>ボタンを押して、プロパティを開きます。</a:t>
            </a:r>
            <a:endParaRPr kumimoji="1" lang="en-US" altLang="ja-JP" dirty="0" smtClean="0"/>
          </a:p>
          <a:p>
            <a:r>
              <a:rPr kumimoji="1" lang="ja-JP" altLang="en-US" dirty="0" smtClean="0"/>
              <a:t>こちらの画面でアプリのタイトルや</a:t>
            </a:r>
            <a:r>
              <a:rPr kumimoji="1" lang="en-US" altLang="ja-JP" dirty="0" smtClean="0"/>
              <a:t>ID</a:t>
            </a:r>
            <a:r>
              <a:rPr kumimoji="1" lang="ja-JP" altLang="en-US" dirty="0" smtClean="0"/>
              <a:t>、バージョン、言語を設定します。</a:t>
            </a:r>
            <a:endParaRPr kumimoji="1" lang="en-US" altLang="ja-JP" dirty="0" smtClean="0"/>
          </a:p>
          <a:p>
            <a:r>
              <a:rPr kumimoji="1" lang="ja-JP" altLang="en-US" dirty="0" smtClean="0"/>
              <a:t>変更したら必ず右下の</a:t>
            </a:r>
            <a:r>
              <a:rPr kumimoji="1" lang="en-US" altLang="ja-JP" dirty="0" smtClean="0"/>
              <a:t>[OK]</a:t>
            </a:r>
            <a:r>
              <a:rPr kumimoji="1" lang="ja-JP" altLang="en-US" dirty="0" smtClean="0"/>
              <a:t>ボタンを押すこと。</a:t>
            </a:r>
            <a:endParaRPr kumimoji="1" lang="en-US" altLang="ja-JP" dirty="0" smtClean="0"/>
          </a:p>
          <a:p>
            <a:r>
              <a:rPr kumimoji="1" lang="en-US" altLang="ja-JP" dirty="0" smtClean="0"/>
              <a:t>[OK]</a:t>
            </a:r>
            <a:r>
              <a:rPr kumimoji="1" lang="ja-JP" altLang="en-US" dirty="0" smtClean="0"/>
              <a:t>ボタンを押さないと変更が反映されません。</a:t>
            </a:r>
            <a:endParaRPr kumimoji="1" lang="ja-JP" altLang="en-US" dirty="0"/>
          </a:p>
        </p:txBody>
      </p:sp>
      <p:sp>
        <p:nvSpPr>
          <p:cNvPr id="3" name="タイトル 2"/>
          <p:cNvSpPr>
            <a:spLocks noGrp="1"/>
          </p:cNvSpPr>
          <p:nvPr>
            <p:ph type="title"/>
          </p:nvPr>
        </p:nvSpPr>
        <p:spPr/>
        <p:txBody>
          <a:bodyPr/>
          <a:lstStyle/>
          <a:p>
            <a:r>
              <a:rPr kumimoji="1" lang="ja-JP" altLang="en-US" dirty="0" smtClean="0"/>
              <a:t>アプリのタイトルや</a:t>
            </a:r>
            <a:r>
              <a:rPr kumimoji="1" lang="en-US" altLang="ja-JP" dirty="0" smtClean="0"/>
              <a:t>ID</a:t>
            </a:r>
            <a:r>
              <a:rPr kumimoji="1" lang="ja-JP" altLang="en-US" dirty="0" smtClean="0"/>
              <a:t>、バージョン、言語</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プロパティの変更</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6988" t="6840" r="6907" b="19848"/>
          <a:stretch/>
        </p:blipFill>
        <p:spPr bwMode="auto">
          <a:xfrm>
            <a:off x="6378420" y="1655143"/>
            <a:ext cx="3643312" cy="278827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4">
            <a:extLst>
              <a:ext uri="{28A0092B-C50C-407E-A947-70E740481C1C}">
                <a14:useLocalDpi xmlns:a14="http://schemas.microsoft.com/office/drawing/2010/main" val="0"/>
              </a:ext>
            </a:extLst>
          </a:blip>
          <a:srcRect l="4113" t="9208" r="74155" b="78616"/>
          <a:stretch/>
        </p:blipFill>
        <p:spPr bwMode="auto">
          <a:xfrm>
            <a:off x="685433" y="1885951"/>
            <a:ext cx="3843338" cy="2257401"/>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663951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357867" y="3929063"/>
            <a:ext cx="9976200" cy="3156682"/>
          </a:xfrm>
        </p:spPr>
        <p:txBody>
          <a:bodyPr/>
          <a:lstStyle/>
          <a:p>
            <a:r>
              <a:rPr kumimoji="1" lang="ja-JP" altLang="en-US" dirty="0" smtClean="0"/>
              <a:t>アプリを起動する方法の一つに音声認識による起動方法があります。</a:t>
            </a:r>
            <a:endParaRPr kumimoji="1" lang="en-US" altLang="ja-JP" dirty="0" smtClean="0"/>
          </a:p>
          <a:p>
            <a:r>
              <a:rPr kumimoji="1" lang="ja-JP" altLang="en-US" dirty="0" smtClean="0"/>
              <a:t>予め設定した言葉を</a:t>
            </a:r>
            <a:r>
              <a:rPr kumimoji="1" lang="en-US" altLang="ja-JP" dirty="0" smtClean="0"/>
              <a:t>NAO</a:t>
            </a:r>
            <a:r>
              <a:rPr kumimoji="1" lang="ja-JP" altLang="en-US" dirty="0" smtClean="0"/>
              <a:t>に呼びかける事で、紐付いた</a:t>
            </a:r>
            <a:r>
              <a:rPr kumimoji="1" lang="en-US" altLang="ja-JP" dirty="0" smtClean="0"/>
              <a:t>behavior</a:t>
            </a:r>
            <a:r>
              <a:rPr kumimoji="1" lang="ja-JP" altLang="en-US" dirty="0" smtClean="0"/>
              <a:t>を起動することができます。</a:t>
            </a:r>
            <a:endParaRPr kumimoji="1" lang="en-US" altLang="ja-JP" dirty="0" smtClean="0"/>
          </a:p>
          <a:p>
            <a:r>
              <a:rPr kumimoji="1" lang="ja-JP" altLang="en-US" dirty="0" smtClean="0"/>
              <a:t>この言葉を「トリガーセンテンス」と呼びます。</a:t>
            </a:r>
            <a:endParaRPr kumimoji="1" lang="en-US" altLang="ja-JP" dirty="0" smtClean="0"/>
          </a:p>
          <a:p>
            <a:r>
              <a:rPr kumimoji="1" lang="ja-JP" altLang="en-US" dirty="0" smtClean="0"/>
              <a:t>プロパティ左側のパッケージコンテンツから設定したい</a:t>
            </a:r>
            <a:r>
              <a:rPr kumimoji="1" lang="en-US" altLang="ja-JP" dirty="0" smtClean="0"/>
              <a:t>behavior</a:t>
            </a:r>
            <a:r>
              <a:rPr kumimoji="1" lang="ja-JP" altLang="en-US" dirty="0" smtClean="0"/>
              <a:t>ファルダを選択します。</a:t>
            </a:r>
            <a:endParaRPr kumimoji="1" lang="en-US" altLang="ja-JP" dirty="0" smtClean="0"/>
          </a:p>
          <a:p>
            <a:r>
              <a:rPr kumimoji="1" lang="ja-JP" altLang="en-US" dirty="0" smtClean="0"/>
              <a:t>画面中央に表示されたトリガーセンテンス出力欄をクリックしましょう。</a:t>
            </a:r>
            <a:endParaRPr kumimoji="1" lang="en-US" altLang="ja-JP" dirty="0" smtClean="0"/>
          </a:p>
          <a:p>
            <a:r>
              <a:rPr kumimoji="1" lang="ja-JP" altLang="en-US" dirty="0" smtClean="0"/>
              <a:t>右側にトリガーセンテンス入力欄が表示されました。</a:t>
            </a:r>
            <a:endParaRPr kumimoji="1" lang="en-US" altLang="ja-JP" dirty="0" smtClean="0"/>
          </a:p>
          <a:p>
            <a:r>
              <a:rPr kumimoji="1" lang="ja-JP" altLang="en-US" dirty="0" smtClean="0"/>
              <a:t>こちらに起動する際に</a:t>
            </a:r>
            <a:r>
              <a:rPr kumimoji="1" lang="en-US" altLang="ja-JP" dirty="0" smtClean="0"/>
              <a:t>NAO</a:t>
            </a:r>
            <a:r>
              <a:rPr kumimoji="1" lang="ja-JP" altLang="en-US" dirty="0" smtClean="0"/>
              <a:t>に呼びかける言葉を設定しましょう。</a:t>
            </a:r>
            <a:endParaRPr kumimoji="1" lang="en-US" altLang="ja-JP" dirty="0" smtClean="0"/>
          </a:p>
          <a:p>
            <a:r>
              <a:rPr kumimoji="1" lang="ja-JP" altLang="en-US" dirty="0" smtClean="0"/>
              <a:t>アプリをインストールして、オートノマスライフが</a:t>
            </a:r>
            <a:r>
              <a:rPr kumimoji="1" lang="en-US" altLang="ja-JP" dirty="0" smtClean="0"/>
              <a:t>ON</a:t>
            </a:r>
            <a:r>
              <a:rPr kumimoji="1" lang="ja-JP" altLang="en-US" dirty="0" smtClean="0"/>
              <a:t>になっている状態で呼びかければ、紐付いたアプリが起動します。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音声認識でアプリを起動</a:t>
            </a:r>
            <a:endParaRPr kumimoji="1" lang="ja-JP" altLang="en-US" dirty="0"/>
          </a:p>
        </p:txBody>
      </p:sp>
      <p:sp>
        <p:nvSpPr>
          <p:cNvPr id="4" name="サブタイトル 3"/>
          <p:cNvSpPr>
            <a:spLocks noGrp="1"/>
          </p:cNvSpPr>
          <p:nvPr>
            <p:ph type="subTitle" idx="2"/>
          </p:nvPr>
        </p:nvSpPr>
        <p:spPr/>
        <p:txBody>
          <a:bodyPr/>
          <a:lstStyle/>
          <a:p>
            <a:r>
              <a:rPr kumimoji="1" lang="ja-JP" altLang="en-US" dirty="0" smtClean="0"/>
              <a:t>トリガーセンテンス</a:t>
            </a:r>
            <a:endParaRPr kumimoji="1" lang="ja-JP" altLang="en-US" dirty="0"/>
          </a:p>
        </p:txBody>
      </p:sp>
      <p:pic>
        <p:nvPicPr>
          <p:cNvPr id="5" name="図 4"/>
          <p:cNvPicPr/>
          <p:nvPr/>
        </p:nvPicPr>
        <p:blipFill rotWithShape="1">
          <a:blip r:embed="rId3">
            <a:extLst>
              <a:ext uri="{28A0092B-C50C-407E-A947-70E740481C1C}">
                <a14:useLocalDpi xmlns:a14="http://schemas.microsoft.com/office/drawing/2010/main" val="0"/>
              </a:ext>
            </a:extLst>
          </a:blip>
          <a:srcRect l="5246" t="3366" r="5693" b="50086"/>
          <a:stretch/>
        </p:blipFill>
        <p:spPr bwMode="auto">
          <a:xfrm>
            <a:off x="685433" y="1641501"/>
            <a:ext cx="4314190" cy="202692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pic>
        <p:nvPicPr>
          <p:cNvPr id="6" name="図 5"/>
          <p:cNvPicPr/>
          <p:nvPr/>
        </p:nvPicPr>
        <p:blipFill rotWithShape="1">
          <a:blip r:embed="rId4">
            <a:extLst>
              <a:ext uri="{28A0092B-C50C-407E-A947-70E740481C1C}">
                <a14:useLocalDpi xmlns:a14="http://schemas.microsoft.com/office/drawing/2010/main" val="0"/>
              </a:ext>
            </a:extLst>
          </a:blip>
          <a:srcRect l="63833" t="11148" r="5201" b="41203"/>
          <a:stretch/>
        </p:blipFill>
        <p:spPr bwMode="auto">
          <a:xfrm>
            <a:off x="6872287" y="1641501"/>
            <a:ext cx="1600199" cy="2026920"/>
          </a:xfrm>
          <a:prstGeom prst="rect">
            <a:avLst/>
          </a:prstGeom>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 xmlns:lc="http://schemas.openxmlformats.org/drawingml/2006/lockedCanvas"/>
            </a:ext>
          </a:extLst>
        </p:spPr>
      </p:pic>
    </p:spTree>
    <p:extLst>
      <p:ext uri="{BB962C8B-B14F-4D97-AF65-F5344CB8AC3E}">
        <p14:creationId xmlns:p14="http://schemas.microsoft.com/office/powerpoint/2010/main" val="42789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‘Launchpad/Hour’&gt;=12&amp;&amp;’Launchpad/Minute’==30&amp;&amp;(‘Launchpad/</a:t>
            </a:r>
            <a:r>
              <a:rPr kumimoji="1" lang="en-US" altLang="ja-JP" dirty="0" err="1" smtClean="0"/>
              <a:t>FocusedActivity</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ファイルがあるフォルダ名</a:t>
            </a:r>
            <a:r>
              <a:rPr kumimoji="1" lang="en-US" altLang="ja-JP" dirty="0" smtClean="0"/>
              <a:t>”)~60</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トリガー条件</a:t>
            </a:r>
            <a:endParaRPr kumimoji="1" lang="ja-JP" altLang="en-US" dirty="0"/>
          </a:p>
        </p:txBody>
      </p:sp>
    </p:spTree>
    <p:extLst>
      <p:ext uri="{BB962C8B-B14F-4D97-AF65-F5344CB8AC3E}">
        <p14:creationId xmlns:p14="http://schemas.microsoft.com/office/powerpoint/2010/main" val="118848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err="1" smtClean="0"/>
              <a:t>qicli</a:t>
            </a:r>
            <a:r>
              <a:rPr kumimoji="1" lang="en-US" altLang="ja-JP" dirty="0" smtClean="0"/>
              <a:t> call </a:t>
            </a:r>
            <a:r>
              <a:rPr kumimoji="1" lang="en-US" altLang="ja-JP" dirty="0" err="1" smtClean="0"/>
              <a:t>ALAutonomousLife.switchFocus</a:t>
            </a:r>
            <a:r>
              <a:rPr kumimoji="1" lang="en-US" altLang="ja-JP" dirty="0" smtClean="0"/>
              <a:t> “</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err="1" smtClean="0"/>
              <a:t>qicli</a:t>
            </a:r>
            <a:r>
              <a:rPr kumimoji="1" lang="ja-JP" altLang="en-US" dirty="0" smtClean="0"/>
              <a:t>コマンド</a:t>
            </a:r>
            <a:endParaRPr kumimoji="1" lang="ja-JP" altLang="en-US" dirty="0"/>
          </a:p>
        </p:txBody>
      </p:sp>
    </p:spTree>
    <p:extLst>
      <p:ext uri="{BB962C8B-B14F-4D97-AF65-F5344CB8AC3E}">
        <p14:creationId xmlns:p14="http://schemas.microsoft.com/office/powerpoint/2010/main" val="145752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self.beMan</a:t>
            </a:r>
            <a:r>
              <a:rPr kumimoji="1" lang="en-US" altLang="ja-JP" dirty="0" smtClean="0"/>
              <a:t> = </a:t>
            </a:r>
            <a:r>
              <a:rPr kumimoji="1" lang="en-US" altLang="ja-JP" dirty="0" err="1" smtClean="0"/>
              <a:t>ALProxy</a:t>
            </a:r>
            <a:r>
              <a:rPr kumimoji="1" lang="en-US" altLang="ja-JP" dirty="0" smtClean="0"/>
              <a:t>(“</a:t>
            </a:r>
            <a:r>
              <a:rPr kumimoji="1" lang="en-US" altLang="ja-JP" dirty="0" err="1" smtClean="0"/>
              <a:t>ALBehaviorManager</a:t>
            </a:r>
            <a:r>
              <a:rPr kumimoji="1" lang="en-US" altLang="ja-JP" dirty="0" smtClean="0"/>
              <a:t>”)</a:t>
            </a:r>
          </a:p>
          <a:p>
            <a:r>
              <a:rPr kumimoji="1" lang="en-US" altLang="ja-JP" dirty="0" err="1" smtClean="0"/>
              <a:t>Self.beMan.runBehavior</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ALBehaviorManager.runBehavior(“ID/behaviorName”)</a:t>
            </a:r>
            <a:endParaRPr kumimoji="1" lang="ja-JP" altLang="en-US" dirty="0"/>
          </a:p>
        </p:txBody>
      </p:sp>
    </p:spTree>
    <p:extLst>
      <p:ext uri="{BB962C8B-B14F-4D97-AF65-F5344CB8AC3E}">
        <p14:creationId xmlns:p14="http://schemas.microsoft.com/office/powerpoint/2010/main" val="34375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goto</a:t>
            </a:r>
            <a:r>
              <a:rPr kumimoji="1" lang="en-US" altLang="ja-JP" dirty="0" smtClean="0"/>
              <a:t> (name)</a:t>
            </a:r>
          </a:p>
          <a:p>
            <a:r>
              <a:rPr kumimoji="1" lang="en-US" altLang="ja-JP" dirty="0" err="1" smtClean="0"/>
              <a:t>goto</a:t>
            </a:r>
            <a:r>
              <a:rPr kumimoji="1" lang="en-US" altLang="ja-JP" dirty="0" smtClean="0"/>
              <a:t> (number)</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Timeline (</a:t>
            </a:r>
            <a:r>
              <a:rPr kumimoji="1" lang="en-US" altLang="ja-JP" dirty="0" err="1" smtClean="0"/>
              <a:t>goto</a:t>
            </a:r>
            <a:r>
              <a:rPr kumimoji="1" lang="en-US" altLang="ja-JP" dirty="0" smtClean="0"/>
              <a:t> Box)</a:t>
            </a:r>
            <a:endParaRPr kumimoji="1" lang="ja-JP" altLang="en-US" dirty="0"/>
          </a:p>
        </p:txBody>
      </p:sp>
    </p:spTree>
    <p:extLst>
      <p:ext uri="{BB962C8B-B14F-4D97-AF65-F5344CB8AC3E}">
        <p14:creationId xmlns:p14="http://schemas.microsoft.com/office/powerpoint/2010/main" val="789426328"/>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4298</TotalTime>
  <Words>1750</Words>
  <Application>Microsoft Macintosh PowerPoint</Application>
  <PresentationFormat>ユーザー設定</PresentationFormat>
  <Paragraphs>327</Paragraphs>
  <Slides>33</Slides>
  <Notes>30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Arial</vt:lpstr>
      <vt:lpstr>Calibri</vt:lpstr>
      <vt:lpstr>MS Gothic</vt:lpstr>
      <vt:lpstr>MS PGothic</vt:lpstr>
      <vt:lpstr>ＭＳ Ｐゴシック</vt:lpstr>
      <vt:lpstr>Office テーマ</vt:lpstr>
      <vt:lpstr>PowerPoint プレゼンテーション</vt:lpstr>
      <vt:lpstr>いくつかの起動方法</vt:lpstr>
      <vt:lpstr>ロボアプリケーションタブからのインストール</vt:lpstr>
      <vt:lpstr>アプリのタイトルやID、バージョン、言語</vt:lpstr>
      <vt:lpstr>音声認識でアプリを起動</vt:lpstr>
      <vt:lpstr>PowerPoint プレゼンテーション</vt:lpstr>
      <vt:lpstr>PowerPoint プレゼンテーション</vt:lpstr>
      <vt:lpstr>PowerPoint プレゼンテーション</vt:lpstr>
      <vt:lpstr>PowerPoint プレゼンテーション</vt:lpstr>
      <vt:lpstr>Animated Say</vt:lpstr>
      <vt:lpstr>Animated Sayボックス　概要</vt:lpstr>
      <vt:lpstr>Animated Sayボックス　概要</vt:lpstr>
      <vt:lpstr>Animated Sayボックス　タグの利用</vt:lpstr>
      <vt:lpstr>Animated Sayボックス　タグの利用</vt:lpstr>
      <vt:lpstr>独自ボックス作成</vt:lpstr>
      <vt:lpstr>Diagramボックス</vt:lpstr>
      <vt:lpstr>PowerPoint プレゼンテーション</vt:lpstr>
      <vt:lpstr>ボックスに入出力を追加する（1/3）</vt:lpstr>
      <vt:lpstr>ボックスに入出力を追加する（2/3）</vt:lpstr>
      <vt:lpstr>ボックスに入出力を追加する（3/3）</vt:lpstr>
      <vt:lpstr>フローダイアグラムボックスのパラメータ化（1/4）</vt:lpstr>
      <vt:lpstr>フローダイアグラムボックスのパラメータ化（2/4）</vt:lpstr>
      <vt:lpstr>フローダイアグラムボックスのパラメータ化（3/4）</vt:lpstr>
      <vt:lpstr>フローダイアグラムボックスのパラメータ化（4/4）</vt:lpstr>
      <vt:lpstr>条件分岐</vt:lpstr>
      <vt:lpstr>Ifボックス（1/2）</vt:lpstr>
      <vt:lpstr>Ifボックス（2/2）</vt:lpstr>
      <vt:lpstr>Counterボックス</vt:lpstr>
      <vt:lpstr>条件分岐：Switch Case</vt:lpstr>
      <vt:lpstr>Only Ones, Wait for Signals</vt:lpstr>
      <vt:lpstr>Wait, Delay, Timer</vt:lpstr>
      <vt:lpstr>タッチセンサー</vt:lpstr>
      <vt:lpstr>Tactileとは触覚のこと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須佐亮太</dc:creator>
  <cp:lastModifiedBy>tkyk0520ossc@gmail.com</cp:lastModifiedBy>
  <cp:revision>57</cp:revision>
  <cp:lastPrinted>2017-01-06T01:29:15Z</cp:lastPrinted>
  <dcterms:modified xsi:type="dcterms:W3CDTF">2018-06-25T09:26:03Z</dcterms:modified>
</cp:coreProperties>
</file>