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7" r:id="rId2"/>
    <p:sldId id="256" r:id="rId3"/>
    <p:sldId id="257" r:id="rId4"/>
    <p:sldId id="259" r:id="rId5"/>
    <p:sldId id="261" r:id="rId6"/>
    <p:sldId id="265" r:id="rId7"/>
    <p:sldId id="268" r:id="rId8"/>
    <p:sldId id="266" r:id="rId9"/>
    <p:sldId id="262" r:id="rId10"/>
    <p:sldId id="26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B8"/>
    <a:srgbClr val="FD33A7"/>
    <a:srgbClr val="FFFFD7"/>
    <a:srgbClr val="EAB144"/>
    <a:srgbClr val="FFD85A"/>
    <a:srgbClr val="EAC75C"/>
    <a:srgbClr val="FFF8F2"/>
    <a:srgbClr val="FFFFDA"/>
    <a:srgbClr val="FD00B0"/>
    <a:srgbClr val="E5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58"/>
    <p:restoredTop sz="93642"/>
  </p:normalViewPr>
  <p:slideViewPr>
    <p:cSldViewPr snapToGrid="0" snapToObjects="1">
      <p:cViewPr>
        <p:scale>
          <a:sx n="139" d="100"/>
          <a:sy n="139" d="100"/>
        </p:scale>
        <p:origin x="62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247E9-2D07-FA49-B3F6-AF9FC014F5D0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3310B-6124-4F4F-9E78-A8B885CB58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267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5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68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359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18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9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7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47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6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4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56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05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11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96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44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72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34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58968" y="224953"/>
            <a:ext cx="65114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TOP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54241" y="1608222"/>
            <a:ext cx="64633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案内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56135" y="1608222"/>
            <a:ext cx="761747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ｱﾝｹｰﾄ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1〜5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61651" y="2991491"/>
            <a:ext cx="1107996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その他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施設案内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3408" y="2991491"/>
            <a:ext cx="110799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店舗選択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34298" y="4647071"/>
            <a:ext cx="110799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店舗案内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3408" y="6035028"/>
            <a:ext cx="110799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経路案内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904183" y="1608222"/>
            <a:ext cx="226215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各アプリランチャー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25303" y="2991491"/>
            <a:ext cx="122341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ｱﾝｹｰﾄ</a:t>
            </a:r>
            <a:r>
              <a:rPr lang="ja-JP" altLang="en-US" dirty="0" smtClean="0"/>
              <a:t>終了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161652" y="4651759"/>
            <a:ext cx="110799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経路案内</a:t>
            </a:r>
            <a:endParaRPr kumimoji="1" lang="ja-JP" altLang="en-US" dirty="0"/>
          </a:p>
        </p:txBody>
      </p:sp>
      <p:cxnSp>
        <p:nvCxnSpPr>
          <p:cNvPr id="21" name="カギ線コネクタ 20"/>
          <p:cNvCxnSpPr>
            <a:stCxn id="12" idx="2"/>
            <a:endCxn id="4" idx="1"/>
          </p:cNvCxnSpPr>
          <p:nvPr/>
        </p:nvCxnSpPr>
        <p:spPr>
          <a:xfrm rot="5400000" flipH="1">
            <a:off x="-1979184" y="3247771"/>
            <a:ext cx="5994741" cy="318438"/>
          </a:xfrm>
          <a:prstGeom prst="bentConnector4">
            <a:avLst>
              <a:gd name="adj1" fmla="val -3813"/>
              <a:gd name="adj2" fmla="val 245761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17" idx="2"/>
            <a:endCxn id="4" idx="1"/>
          </p:cNvCxnSpPr>
          <p:nvPr/>
        </p:nvCxnSpPr>
        <p:spPr>
          <a:xfrm rot="5400000" flipH="1">
            <a:off x="2272387" y="-1003799"/>
            <a:ext cx="2951204" cy="5778041"/>
          </a:xfrm>
          <a:prstGeom prst="bentConnector4">
            <a:avLst>
              <a:gd name="adj1" fmla="val -110890"/>
              <a:gd name="adj2" fmla="val 107912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34"/>
          <p:cNvCxnSpPr>
            <a:stCxn id="4" idx="2"/>
            <a:endCxn id="5" idx="0"/>
          </p:cNvCxnSpPr>
          <p:nvPr/>
        </p:nvCxnSpPr>
        <p:spPr>
          <a:xfrm rot="5400000">
            <a:off x="674005" y="1097688"/>
            <a:ext cx="1013937" cy="7131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カギ線コネクタ 37"/>
          <p:cNvCxnSpPr>
            <a:stCxn id="4" idx="2"/>
            <a:endCxn id="6" idx="0"/>
          </p:cNvCxnSpPr>
          <p:nvPr/>
        </p:nvCxnSpPr>
        <p:spPr>
          <a:xfrm rot="16200000" flipH="1">
            <a:off x="3403805" y="-1624983"/>
            <a:ext cx="1013937" cy="5452471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>
            <a:stCxn id="4" idx="2"/>
            <a:endCxn id="14" idx="0"/>
          </p:cNvCxnSpPr>
          <p:nvPr/>
        </p:nvCxnSpPr>
        <p:spPr>
          <a:xfrm rot="16200000" flipH="1">
            <a:off x="5102932" y="-3324109"/>
            <a:ext cx="1013937" cy="885072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5" idx="2"/>
            <a:endCxn id="9" idx="0"/>
          </p:cNvCxnSpPr>
          <p:nvPr/>
        </p:nvCxnSpPr>
        <p:spPr>
          <a:xfrm rot="16200000" flipH="1">
            <a:off x="1939560" y="1215401"/>
            <a:ext cx="1013937" cy="253824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5" idx="2"/>
            <a:endCxn id="10" idx="0"/>
          </p:cNvCxnSpPr>
          <p:nvPr/>
        </p:nvCxnSpPr>
        <p:spPr>
          <a:xfrm rot="5400000">
            <a:off x="670439" y="2484522"/>
            <a:ext cx="1013937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カギ線コネクタ 54"/>
          <p:cNvCxnSpPr>
            <a:stCxn id="10" idx="2"/>
            <a:endCxn id="11" idx="0"/>
          </p:cNvCxnSpPr>
          <p:nvPr/>
        </p:nvCxnSpPr>
        <p:spPr>
          <a:xfrm rot="16200000" flipH="1">
            <a:off x="539727" y="3998502"/>
            <a:ext cx="1286248" cy="108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11" idx="2"/>
            <a:endCxn id="12" idx="0"/>
          </p:cNvCxnSpPr>
          <p:nvPr/>
        </p:nvCxnSpPr>
        <p:spPr>
          <a:xfrm rot="5400000">
            <a:off x="673539" y="5520270"/>
            <a:ext cx="1018625" cy="108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>
            <a:stCxn id="9" idx="2"/>
            <a:endCxn id="19" idx="0"/>
          </p:cNvCxnSpPr>
          <p:nvPr/>
        </p:nvCxnSpPr>
        <p:spPr>
          <a:xfrm rot="16200000" flipH="1">
            <a:off x="3208681" y="4144789"/>
            <a:ext cx="1013937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カギ線コネクタ 110"/>
          <p:cNvCxnSpPr>
            <a:stCxn id="6" idx="2"/>
            <a:endCxn id="17" idx="0"/>
          </p:cNvCxnSpPr>
          <p:nvPr/>
        </p:nvCxnSpPr>
        <p:spPr>
          <a:xfrm rot="5400000">
            <a:off x="6268540" y="2623022"/>
            <a:ext cx="736938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カギ線コネクタ 117"/>
          <p:cNvCxnSpPr>
            <a:stCxn id="19" idx="2"/>
            <a:endCxn id="4" idx="1"/>
          </p:cNvCxnSpPr>
          <p:nvPr/>
        </p:nvCxnSpPr>
        <p:spPr>
          <a:xfrm rot="5400000" flipH="1">
            <a:off x="-18427" y="1287014"/>
            <a:ext cx="4611472" cy="2856682"/>
          </a:xfrm>
          <a:prstGeom prst="bentConnector4">
            <a:avLst>
              <a:gd name="adj1" fmla="val -34700"/>
              <a:gd name="adj2" fmla="val 116425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/>
          <p:cNvSpPr txBox="1"/>
          <p:nvPr/>
        </p:nvSpPr>
        <p:spPr>
          <a:xfrm>
            <a:off x="9481265" y="2991491"/>
            <a:ext cx="110799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smtClean="0"/>
              <a:t>各アプリ</a:t>
            </a:r>
            <a:endParaRPr kumimoji="1" lang="ja-JP" altLang="en-US" dirty="0"/>
          </a:p>
        </p:txBody>
      </p:sp>
      <p:cxnSp>
        <p:nvCxnSpPr>
          <p:cNvPr id="124" name="カギ線コネクタ 123"/>
          <p:cNvCxnSpPr>
            <a:stCxn id="14" idx="2"/>
            <a:endCxn id="123" idx="0"/>
          </p:cNvCxnSpPr>
          <p:nvPr/>
        </p:nvCxnSpPr>
        <p:spPr>
          <a:xfrm rot="16200000" flipH="1">
            <a:off x="9528294" y="2484521"/>
            <a:ext cx="1013937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テキスト ボックス 153"/>
          <p:cNvSpPr txBox="1"/>
          <p:nvPr/>
        </p:nvSpPr>
        <p:spPr>
          <a:xfrm>
            <a:off x="1232832" y="119272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/>
              <a:t>案内選択時</a:t>
            </a:r>
            <a:endParaRPr kumimoji="1" lang="ja-JP" altLang="en-US" sz="1400"/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6727947" y="119704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アンケート</a:t>
            </a:r>
            <a:r>
              <a:rPr kumimoji="1" lang="ja-JP" altLang="en-US" sz="1400" dirty="0" smtClean="0"/>
              <a:t>選択時</a:t>
            </a:r>
            <a:endParaRPr kumimoji="1" lang="ja-JP" altLang="en-US" sz="1400" dirty="0"/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10126200" y="1192723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Pepper</a:t>
            </a:r>
            <a:r>
              <a:rPr lang="ja-JP" altLang="en-US" sz="1400" dirty="0" smtClean="0"/>
              <a:t>と遊ぶ</a:t>
            </a:r>
            <a:r>
              <a:rPr kumimoji="1" lang="ja-JP" altLang="en-US" sz="1400" dirty="0" smtClean="0"/>
              <a:t>選択時</a:t>
            </a:r>
            <a:endParaRPr kumimoji="1" lang="ja-JP" altLang="en-US" sz="1400" dirty="0"/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1329683" y="257736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複数店舗施設選択時</a:t>
            </a:r>
            <a:endParaRPr kumimoji="1" lang="ja-JP" altLang="en-US" sz="1400" dirty="0"/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3867925" y="257736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その他施設</a:t>
            </a:r>
            <a:r>
              <a:rPr kumimoji="1" lang="ja-JP" altLang="en-US" sz="1400" dirty="0" smtClean="0"/>
              <a:t>選択時</a:t>
            </a:r>
            <a:endParaRPr kumimoji="1" lang="ja-JP" altLang="en-US" sz="1400" dirty="0"/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6818653" y="2555279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アンケート回答終了時</a:t>
            </a:r>
            <a:endParaRPr kumimoji="1" lang="ja-JP" altLang="en-US" sz="1400" dirty="0"/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10126200" y="257736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smtClean="0"/>
              <a:t>アプリ</a:t>
            </a:r>
            <a:r>
              <a:rPr kumimoji="1" lang="ja-JP" altLang="en-US" sz="1400" smtClean="0"/>
              <a:t>選択</a:t>
            </a:r>
            <a:r>
              <a:rPr kumimoji="1" lang="ja-JP" altLang="en-US" sz="1400" dirty="0" smtClean="0"/>
              <a:t>時</a:t>
            </a:r>
            <a:endParaRPr kumimoji="1" lang="ja-JP" altLang="en-US" sz="1400" dirty="0"/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1232832" y="42255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店舗選択時</a:t>
            </a:r>
            <a:endParaRPr kumimoji="1" lang="ja-JP" altLang="en-US" sz="1400" dirty="0"/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3867026" y="417556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経路</a:t>
            </a:r>
            <a:r>
              <a:rPr kumimoji="1" lang="ja-JP" altLang="en-US" sz="1400" dirty="0" smtClean="0"/>
              <a:t>選択時</a:t>
            </a:r>
            <a:endParaRPr kumimoji="1" lang="ja-JP" altLang="en-US" sz="1400" dirty="0"/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1238469" y="570904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経路</a:t>
            </a:r>
            <a:r>
              <a:rPr kumimoji="1" lang="ja-JP" altLang="en-US" sz="1400" dirty="0" smtClean="0"/>
              <a:t>選択時</a:t>
            </a:r>
            <a:endParaRPr kumimoji="1" lang="ja-JP" altLang="en-US" sz="1400" dirty="0"/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7375358" y="4559968"/>
            <a:ext cx="364715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HOME</a:t>
            </a:r>
            <a:r>
              <a:rPr kumimoji="1" lang="ja-JP" altLang="en-US" dirty="0" smtClean="0"/>
              <a:t>ボタン押下で</a:t>
            </a:r>
            <a:r>
              <a:rPr kumimoji="1" lang="en-US" altLang="ja-JP" dirty="0" smtClean="0"/>
              <a:t>TOP</a:t>
            </a:r>
            <a:r>
              <a:rPr kumimoji="1" lang="ja-JP" altLang="en-US" dirty="0" smtClean="0"/>
              <a:t>画面へ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戻るボタン押下で一つ前の画面へ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230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4">
                  <a:lumMod val="40000"/>
                  <a:lumOff val="60000"/>
                </a:schemeClr>
              </a:gs>
              <a:gs pos="4100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16200000" scaled="1"/>
            <a:tileRect/>
          </a:gradFill>
          <a:ln>
            <a:solidFill>
              <a:schemeClr val="accent4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/>
              <a:t>Pepper</a:t>
            </a:r>
            <a:r>
              <a:rPr kumimoji="1" lang="ja-JP" altLang="en-US" sz="3200" b="1" dirty="0" smtClean="0"/>
              <a:t>と遊ぼう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4">
                  <a:lumMod val="40000"/>
                  <a:lumOff val="60000"/>
                </a:schemeClr>
              </a:gs>
              <a:gs pos="4100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16200000" scaled="1"/>
            <a:tileRect/>
          </a:gradFill>
          <a:ln>
            <a:solidFill>
              <a:schemeClr val="accent4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4">
                  <a:lumMod val="40000"/>
                  <a:lumOff val="60000"/>
                </a:schemeClr>
              </a:gs>
              <a:gs pos="4100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16200000" scaled="1"/>
            <a:tileRect/>
          </a:gradFill>
          <a:ln>
            <a:solidFill>
              <a:schemeClr val="accent4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六角形 1"/>
          <p:cNvSpPr/>
          <p:nvPr/>
        </p:nvSpPr>
        <p:spPr>
          <a:xfrm rot="16200000">
            <a:off x="247648" y="1528764"/>
            <a:ext cx="2724150" cy="2724150"/>
          </a:xfrm>
          <a:prstGeom prst="hexagon">
            <a:avLst/>
          </a:prstGeom>
          <a:solidFill>
            <a:srgbClr val="EAB144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sz="2400" b="1" dirty="0" smtClean="0">
                <a:solidFill>
                  <a:schemeClr val="bg1"/>
                </a:solidFill>
              </a:rPr>
              <a:t>遊びアプリ</a:t>
            </a:r>
            <a:r>
              <a:rPr lang="en-US" altLang="ja-JP" sz="2400" b="1" dirty="0" smtClean="0">
                <a:solidFill>
                  <a:schemeClr val="bg1"/>
                </a:solidFill>
              </a:rPr>
              <a:t>1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六角形 13"/>
          <p:cNvSpPr/>
          <p:nvPr/>
        </p:nvSpPr>
        <p:spPr>
          <a:xfrm rot="16200000">
            <a:off x="1685925" y="3709989"/>
            <a:ext cx="2724150" cy="2724150"/>
          </a:xfrm>
          <a:prstGeom prst="hexagon">
            <a:avLst/>
          </a:prstGeom>
          <a:solidFill>
            <a:srgbClr val="EAB144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sz="2400" b="1" dirty="0" smtClean="0">
                <a:solidFill>
                  <a:schemeClr val="bg1"/>
                </a:solidFill>
              </a:rPr>
              <a:t>遊びアプリ</a:t>
            </a:r>
            <a:r>
              <a:rPr lang="en-US" altLang="ja-JP" sz="2400" b="1" dirty="0">
                <a:solidFill>
                  <a:schemeClr val="bg1"/>
                </a:solidFill>
              </a:rPr>
              <a:t>5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六角形 14"/>
          <p:cNvSpPr/>
          <p:nvPr/>
        </p:nvSpPr>
        <p:spPr>
          <a:xfrm rot="16200000">
            <a:off x="3124201" y="1547812"/>
            <a:ext cx="2724150" cy="2724150"/>
          </a:xfrm>
          <a:prstGeom prst="hexagon">
            <a:avLst/>
          </a:prstGeom>
          <a:solidFill>
            <a:srgbClr val="EAB144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sz="2400" b="1" dirty="0" smtClean="0">
                <a:solidFill>
                  <a:schemeClr val="bg1"/>
                </a:solidFill>
              </a:rPr>
              <a:t>遊びアプリ</a:t>
            </a:r>
            <a:r>
              <a:rPr lang="en-US" altLang="ja-JP" sz="2400" b="1" dirty="0">
                <a:solidFill>
                  <a:schemeClr val="bg1"/>
                </a:solidFill>
              </a:rPr>
              <a:t>2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六角形 15"/>
          <p:cNvSpPr/>
          <p:nvPr/>
        </p:nvSpPr>
        <p:spPr>
          <a:xfrm rot="16200000">
            <a:off x="4572001" y="3729039"/>
            <a:ext cx="2724150" cy="2724150"/>
          </a:xfrm>
          <a:prstGeom prst="hexagon">
            <a:avLst/>
          </a:prstGeom>
          <a:solidFill>
            <a:srgbClr val="EAB144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sz="2400" b="1" dirty="0" smtClean="0">
                <a:solidFill>
                  <a:schemeClr val="bg1"/>
                </a:solidFill>
              </a:rPr>
              <a:t>遊びアプリ</a:t>
            </a:r>
            <a:r>
              <a:rPr lang="en-US" altLang="ja-JP" sz="2400" b="1" dirty="0">
                <a:solidFill>
                  <a:schemeClr val="bg1"/>
                </a:solidFill>
              </a:rPr>
              <a:t>6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六角形 16"/>
          <p:cNvSpPr/>
          <p:nvPr/>
        </p:nvSpPr>
        <p:spPr>
          <a:xfrm rot="16200000">
            <a:off x="6000751" y="1523999"/>
            <a:ext cx="2724150" cy="2724150"/>
          </a:xfrm>
          <a:prstGeom prst="hexagon">
            <a:avLst/>
          </a:prstGeom>
          <a:solidFill>
            <a:srgbClr val="EAB144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sz="2400" b="1" dirty="0" smtClean="0">
                <a:solidFill>
                  <a:schemeClr val="bg1"/>
                </a:solidFill>
              </a:rPr>
              <a:t>遊びアプリ</a:t>
            </a:r>
            <a:r>
              <a:rPr lang="en-US" altLang="ja-JP" sz="2400" b="1" dirty="0">
                <a:solidFill>
                  <a:schemeClr val="bg1"/>
                </a:solidFill>
              </a:rPr>
              <a:t>3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六角形 17"/>
          <p:cNvSpPr/>
          <p:nvPr/>
        </p:nvSpPr>
        <p:spPr>
          <a:xfrm rot="16200000">
            <a:off x="7448551" y="3733799"/>
            <a:ext cx="2724150" cy="2724150"/>
          </a:xfrm>
          <a:prstGeom prst="hexagon">
            <a:avLst/>
          </a:prstGeom>
          <a:solidFill>
            <a:srgbClr val="EAB144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sz="2400" b="1" dirty="0" smtClean="0">
                <a:solidFill>
                  <a:schemeClr val="bg1"/>
                </a:solidFill>
              </a:rPr>
              <a:t>遊びアプリ</a:t>
            </a:r>
            <a:r>
              <a:rPr lang="en-US" altLang="ja-JP" sz="2400" b="1" dirty="0">
                <a:solidFill>
                  <a:schemeClr val="bg1"/>
                </a:solidFill>
              </a:rPr>
              <a:t>8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六角形 18"/>
          <p:cNvSpPr/>
          <p:nvPr/>
        </p:nvSpPr>
        <p:spPr>
          <a:xfrm rot="16200000">
            <a:off x="8899574" y="1523999"/>
            <a:ext cx="2724150" cy="2724150"/>
          </a:xfrm>
          <a:prstGeom prst="hexagon">
            <a:avLst/>
          </a:prstGeom>
          <a:solidFill>
            <a:srgbClr val="EAB144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sz="2400" b="1" dirty="0" smtClean="0">
                <a:solidFill>
                  <a:schemeClr val="bg1"/>
                </a:solidFill>
              </a:rPr>
              <a:t>遊びアプリ</a:t>
            </a:r>
            <a:r>
              <a:rPr lang="en-US" altLang="ja-JP" sz="2400" b="1" dirty="0" smtClean="0">
                <a:solidFill>
                  <a:schemeClr val="bg1"/>
                </a:solidFill>
              </a:rPr>
              <a:t>4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348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146394" y="3048160"/>
            <a:ext cx="3750224" cy="243445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 smtClean="0"/>
              <a:t>案</a:t>
            </a:r>
            <a:r>
              <a:rPr kumimoji="1" lang="en-US" altLang="ja-JP" sz="4400" b="1" dirty="0" smtClean="0"/>
              <a:t> </a:t>
            </a:r>
            <a:r>
              <a:rPr kumimoji="1" lang="ja-JP" altLang="en-US" sz="4400" b="1" dirty="0" smtClean="0"/>
              <a:t>内</a:t>
            </a:r>
            <a:endParaRPr kumimoji="1" lang="ja-JP" altLang="en-US" sz="4400" b="1" dirty="0"/>
          </a:p>
        </p:txBody>
      </p:sp>
      <p:sp>
        <p:nvSpPr>
          <p:cNvPr id="7" name="角丸四角形 6"/>
          <p:cNvSpPr/>
          <p:nvPr/>
        </p:nvSpPr>
        <p:spPr>
          <a:xfrm>
            <a:off x="7164975" y="3048159"/>
            <a:ext cx="3750224" cy="243445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 smtClean="0"/>
              <a:t>ア</a:t>
            </a:r>
            <a:r>
              <a:rPr kumimoji="1" lang="en-US" altLang="ja-JP" sz="4400" b="1" dirty="0" smtClean="0"/>
              <a:t> </a:t>
            </a:r>
            <a:r>
              <a:rPr kumimoji="1" lang="ja-JP" altLang="en-US" sz="4400" b="1" dirty="0" smtClean="0"/>
              <a:t>ン</a:t>
            </a:r>
            <a:r>
              <a:rPr kumimoji="1" lang="en-US" altLang="ja-JP" sz="4400" b="1" dirty="0" smtClean="0"/>
              <a:t> </a:t>
            </a:r>
            <a:r>
              <a:rPr kumimoji="1" lang="ja-JP" altLang="en-US" sz="4400" b="1" dirty="0" smtClean="0"/>
              <a:t>ケ</a:t>
            </a:r>
            <a:r>
              <a:rPr kumimoji="1" lang="en-US" altLang="ja-JP" sz="4400" b="1" dirty="0" smtClean="0"/>
              <a:t> </a:t>
            </a:r>
            <a:r>
              <a:rPr kumimoji="1" lang="ja-JP" altLang="en-US" sz="4400" b="1" dirty="0" smtClean="0"/>
              <a:t>ート</a:t>
            </a:r>
            <a:endParaRPr kumimoji="1" lang="ja-JP" altLang="en-US" sz="4400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/>
              <a:t>施設案内</a:t>
            </a:r>
            <a:r>
              <a:rPr lang="en-US" altLang="ja-JP" sz="4000" b="1" dirty="0" smtClean="0"/>
              <a:t> for Pepper</a:t>
            </a:r>
            <a:endParaRPr lang="en-US" altLang="ja-JP" sz="4000" b="1" dirty="0" smtClean="0"/>
          </a:p>
        </p:txBody>
      </p:sp>
      <p:sp>
        <p:nvSpPr>
          <p:cNvPr id="2" name="フローチャート: 代替処理 1"/>
          <p:cNvSpPr/>
          <p:nvPr/>
        </p:nvSpPr>
        <p:spPr>
          <a:xfrm>
            <a:off x="5414211" y="1437615"/>
            <a:ext cx="6536089" cy="794084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u="sng" dirty="0" smtClean="0"/>
              <a:t>▶日本語</a:t>
            </a:r>
            <a:r>
              <a:rPr lang="ja-JP" altLang="en-US" sz="2000" dirty="0"/>
              <a:t>　</a:t>
            </a:r>
            <a:r>
              <a:rPr lang="ja-JP" altLang="en-US" sz="2000" u="sng" dirty="0" smtClean="0"/>
              <a:t>▶</a:t>
            </a:r>
            <a:r>
              <a:rPr lang="en-US" altLang="ja-JP" sz="2000" u="sng" dirty="0" smtClean="0"/>
              <a:t>ENGLISH</a:t>
            </a:r>
            <a:r>
              <a:rPr lang="ja-JP" altLang="en-US" sz="2000" dirty="0" smtClean="0"/>
              <a:t>　</a:t>
            </a:r>
            <a:r>
              <a:rPr lang="ja-JP" altLang="en-US" sz="2000" u="sng" dirty="0" smtClean="0"/>
              <a:t>▶簡体中文</a:t>
            </a:r>
            <a:r>
              <a:rPr lang="ja-JP" altLang="en-US" sz="2000" dirty="0" smtClean="0"/>
              <a:t>　</a:t>
            </a:r>
            <a:r>
              <a:rPr lang="ja-JP" altLang="en-US" sz="2000" u="sng" dirty="0" smtClean="0"/>
              <a:t>▶繁体中文</a:t>
            </a:r>
            <a:endParaRPr kumimoji="1" lang="ja-JP" alt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62045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案内</a:t>
            </a:r>
            <a:endParaRPr kumimoji="1" lang="ja-JP" altLang="en-US" sz="3200" b="1" dirty="0"/>
          </a:p>
        </p:txBody>
      </p:sp>
      <p:sp>
        <p:nvSpPr>
          <p:cNvPr id="21" name="正方形/長方形 20"/>
          <p:cNvSpPr/>
          <p:nvPr/>
        </p:nvSpPr>
        <p:spPr>
          <a:xfrm>
            <a:off x="1335451" y="3926100"/>
            <a:ext cx="3240000" cy="293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J-WORLD</a:t>
            </a:r>
            <a:b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</a:br>
            <a: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TOKYO</a:t>
            </a:r>
            <a:endParaRPr lang="ja-JP" altLang="en-US" sz="3200" b="1" dirty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5451" y="3926100"/>
            <a:ext cx="3240000" cy="293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展示ホール</a:t>
            </a:r>
            <a: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/>
            </a:r>
            <a:b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</a:br>
            <a:r>
              <a:rPr lang="ja-JP" altLang="en-US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貸し会議室</a:t>
            </a:r>
            <a:endParaRPr lang="ja-JP" altLang="en-US" sz="3200" b="1" dirty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815451" y="3926100"/>
            <a:ext cx="3240000" cy="293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ブラネタリウム</a:t>
            </a:r>
            <a: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/>
            </a:r>
            <a:b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</a:br>
            <a: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”</a:t>
            </a:r>
            <a:r>
              <a:rPr lang="ja-JP" altLang="en-US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満点</a:t>
            </a:r>
            <a: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”</a:t>
            </a:r>
            <a:endParaRPr lang="ja-JP" altLang="en-US" sz="3200" b="1" dirty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0" y="918000"/>
            <a:ext cx="1335451" cy="59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1">
                    <a:lumMod val="50000"/>
                  </a:schemeClr>
                </a:solidFill>
              </a:rPr>
              <a:t>◀</a:t>
            </a:r>
            <a:endParaRPr kumimoji="1" lang="ja-JP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1055451" y="918000"/>
            <a:ext cx="1136549" cy="5960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1">
                    <a:lumMod val="50000"/>
                  </a:schemeClr>
                </a:solidFill>
              </a:rPr>
              <a:t>▶</a:t>
            </a:r>
            <a:endParaRPr kumimoji="1" lang="ja-JP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575451" y="938100"/>
            <a:ext cx="3240000" cy="297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アルパ</a:t>
            </a:r>
            <a:endParaRPr lang="ja-JP" altLang="en-US" sz="3200" b="1" dirty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815451" y="938100"/>
            <a:ext cx="3240000" cy="297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展望台</a:t>
            </a:r>
            <a:endParaRPr lang="ja-JP" altLang="en-US" sz="3200" b="1" dirty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335451" y="956100"/>
            <a:ext cx="3240000" cy="297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水族館</a:t>
            </a:r>
            <a:endParaRPr kumimoji="1" lang="ja-JP" altLang="en-US" sz="3200" b="1" dirty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" name="動作設定ボタン: ホーム 3">
            <a:hlinkClick r:id="" action="ppaction://hlinkshowjump?jump=firstslide" highlightClick="1"/>
          </p:cNvPr>
          <p:cNvSpPr/>
          <p:nvPr/>
        </p:nvSpPr>
        <p:spPr>
          <a:xfrm>
            <a:off x="11055450" y="20100"/>
            <a:ext cx="1136549" cy="8979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動作設定ボタン: 戻る 26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99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水族館</a:t>
            </a:r>
            <a:endParaRPr kumimoji="1" lang="ja-JP" altLang="en-US" sz="3200" b="1" dirty="0"/>
          </a:p>
        </p:txBody>
      </p:sp>
      <p:sp>
        <p:nvSpPr>
          <p:cNvPr id="4" name="動作設定ボタン: ホーム 3">
            <a:hlinkClick r:id="" action="ppaction://hlinkshowjump?jump=firstslide" highlightClick="1"/>
          </p:cNvPr>
          <p:cNvSpPr/>
          <p:nvPr/>
        </p:nvSpPr>
        <p:spPr>
          <a:xfrm>
            <a:off x="11055450" y="20100"/>
            <a:ext cx="1136549" cy="8979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" y="971550"/>
            <a:ext cx="2222500" cy="16764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299154" y="967770"/>
            <a:ext cx="94949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200" dirty="0" smtClean="0"/>
              <a:t>アミューズメント</a:t>
            </a:r>
            <a:r>
              <a:rPr lang="ja-JP" altLang="en-US" sz="2200" dirty="0"/>
              <a:t>機能としてのエンタテインメント性などは維持しつつ</a:t>
            </a:r>
            <a:r>
              <a:rPr lang="ja-JP" altLang="en-US" sz="2200" dirty="0" smtClean="0"/>
              <a:t>、</a:t>
            </a:r>
            <a:endParaRPr lang="en-US" altLang="ja-JP" sz="2200" dirty="0" smtClean="0"/>
          </a:p>
          <a:p>
            <a:r>
              <a:rPr lang="ja-JP" altLang="en-US" sz="2200" dirty="0" smtClean="0"/>
              <a:t>全く</a:t>
            </a:r>
            <a:r>
              <a:rPr lang="ja-JP" altLang="en-US" sz="2200" dirty="0"/>
              <a:t>新しい非日常空間として「癒し」「安らぎ」「くつろぎ」</a:t>
            </a:r>
            <a:r>
              <a:rPr lang="ja-JP" altLang="en-US" sz="2200" dirty="0" smtClean="0"/>
              <a:t>、</a:t>
            </a:r>
            <a:endParaRPr lang="en-US" altLang="ja-JP" sz="2200" dirty="0" smtClean="0"/>
          </a:p>
          <a:p>
            <a:r>
              <a:rPr lang="ja-JP" altLang="en-US" sz="2200" dirty="0" smtClean="0"/>
              <a:t>そして</a:t>
            </a:r>
            <a:r>
              <a:rPr lang="ja-JP" altLang="en-US" sz="2200" dirty="0"/>
              <a:t>「ココロ動かす、発見」を提供する、 </a:t>
            </a:r>
            <a:endParaRPr lang="en-US" altLang="ja-JP" sz="2200" dirty="0" smtClean="0"/>
          </a:p>
          <a:p>
            <a:r>
              <a:rPr lang="ja-JP" altLang="en-US" sz="2200" dirty="0" smtClean="0"/>
              <a:t>“</a:t>
            </a:r>
            <a:r>
              <a:rPr lang="ja-JP" altLang="en-US" sz="2200" dirty="0"/>
              <a:t>大人にも満足していただける”水族館です。</a:t>
            </a:r>
            <a:endParaRPr kumimoji="1" lang="ja-JP" altLang="en-US" sz="22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t="1" r="38621" b="-42762"/>
          <a:stretch/>
        </p:blipFill>
        <p:spPr>
          <a:xfrm>
            <a:off x="82550" y="2710446"/>
            <a:ext cx="5628474" cy="69423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79262" y="3204992"/>
            <a:ext cx="530963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基本営業時間］</a:t>
            </a: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/>
              <a:t>・</a:t>
            </a:r>
            <a:r>
              <a:rPr lang="en-US" altLang="ja-JP" dirty="0"/>
              <a:t>2018</a:t>
            </a:r>
            <a:r>
              <a:rPr lang="ja-JP" altLang="en-US" dirty="0"/>
              <a:t>年</a:t>
            </a:r>
            <a:r>
              <a:rPr lang="en-US" altLang="ja-JP" dirty="0"/>
              <a:t>3</a:t>
            </a:r>
            <a:r>
              <a:rPr lang="ja-JP" altLang="en-US" dirty="0"/>
              <a:t>月</a:t>
            </a:r>
            <a:r>
              <a:rPr lang="en-US" altLang="ja-JP" dirty="0"/>
              <a:t>20</a:t>
            </a:r>
            <a:r>
              <a:rPr lang="ja-JP" altLang="en-US" dirty="0"/>
              <a:t>日</a:t>
            </a:r>
            <a:r>
              <a:rPr lang="en-US" altLang="ja-JP" dirty="0"/>
              <a:t>(</a:t>
            </a:r>
            <a:r>
              <a:rPr lang="ja-JP" altLang="en-US" dirty="0"/>
              <a:t>火</a:t>
            </a:r>
            <a:r>
              <a:rPr lang="en-US" altLang="ja-JP" dirty="0"/>
              <a:t>)</a:t>
            </a:r>
            <a:r>
              <a:rPr lang="ja-JP" altLang="en-US" dirty="0" smtClean="0"/>
              <a:t>まで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10</a:t>
            </a:r>
            <a:r>
              <a:rPr lang="ja-JP" altLang="en-US" dirty="0"/>
              <a:t>：</a:t>
            </a:r>
            <a:r>
              <a:rPr lang="en-US" altLang="ja-JP" dirty="0"/>
              <a:t>00</a:t>
            </a:r>
            <a:r>
              <a:rPr lang="ja-JP" altLang="en-US" dirty="0"/>
              <a:t>～</a:t>
            </a:r>
            <a:r>
              <a:rPr lang="en-US" altLang="ja-JP" dirty="0"/>
              <a:t>18</a:t>
            </a:r>
            <a:r>
              <a:rPr lang="ja-JP" altLang="en-US" dirty="0"/>
              <a:t>：</a:t>
            </a:r>
            <a:r>
              <a:rPr lang="en-US" altLang="ja-JP" dirty="0" smtClean="0"/>
              <a:t>00</a:t>
            </a:r>
          </a:p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詳しくは</a:t>
            </a:r>
            <a:r>
              <a:rPr kumimoji="1" lang="en-US" altLang="ja-JP" dirty="0" smtClean="0"/>
              <a:t>HP</a:t>
            </a:r>
            <a:r>
              <a:rPr kumimoji="1" lang="ja-JP" altLang="en-US" dirty="0" smtClean="0"/>
              <a:t>を御覧ください。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5"/>
          <a:srcRect r="51133" b="-11587"/>
          <a:stretch/>
        </p:blipFill>
        <p:spPr>
          <a:xfrm>
            <a:off x="82550" y="4899867"/>
            <a:ext cx="5635227" cy="56615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86015" y="5394413"/>
            <a:ext cx="530963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/>
              <a:t>大人（高校生以上）　</a:t>
            </a:r>
            <a:r>
              <a:rPr lang="en-US" altLang="ja-JP" dirty="0"/>
              <a:t>2,200</a:t>
            </a:r>
            <a:r>
              <a:rPr lang="ja-JP" altLang="en-US" dirty="0"/>
              <a:t>円</a:t>
            </a: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/>
              <a:t>こども（小・中学生）　</a:t>
            </a:r>
            <a:r>
              <a:rPr lang="en-US" altLang="ja-JP" dirty="0"/>
              <a:t>1,200</a:t>
            </a:r>
            <a:r>
              <a:rPr lang="ja-JP" altLang="en-US" dirty="0"/>
              <a:t>円</a:t>
            </a: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/>
              <a:t>幼児（</a:t>
            </a:r>
            <a:r>
              <a:rPr lang="en-US" altLang="ja-JP" dirty="0"/>
              <a:t>4</a:t>
            </a:r>
            <a:r>
              <a:rPr lang="ja-JP" altLang="en-US" dirty="0"/>
              <a:t>才以上）　　　　</a:t>
            </a:r>
            <a:r>
              <a:rPr lang="en-US" altLang="ja-JP" dirty="0"/>
              <a:t>700</a:t>
            </a:r>
            <a:r>
              <a:rPr lang="ja-JP" altLang="en-US" dirty="0"/>
              <a:t>円</a:t>
            </a:r>
            <a:endParaRPr kumimoji="1" lang="ja-JP" altLang="en-US" dirty="0"/>
          </a:p>
        </p:txBody>
      </p:sp>
      <p:sp>
        <p:nvSpPr>
          <p:cNvPr id="27" name="動作設定ボタン: 戻る 26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6607" y="2547659"/>
            <a:ext cx="3360253" cy="2358286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6987392" y="5189022"/>
            <a:ext cx="3478681" cy="14587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dirty="0" smtClean="0"/>
              <a:t>行</a:t>
            </a:r>
            <a:r>
              <a:rPr lang="en-US" altLang="ja-JP" sz="4400" b="1" dirty="0" smtClean="0"/>
              <a:t> </a:t>
            </a:r>
            <a:r>
              <a:rPr lang="ja-JP" altLang="en-US" sz="4400" b="1" dirty="0" smtClean="0"/>
              <a:t>き</a:t>
            </a:r>
            <a:r>
              <a:rPr lang="en-US" altLang="ja-JP" sz="4400" b="1" dirty="0" smtClean="0"/>
              <a:t> </a:t>
            </a:r>
            <a:r>
              <a:rPr lang="ja-JP" altLang="en-US" sz="4400" b="1" dirty="0" smtClean="0"/>
              <a:t>方</a:t>
            </a:r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50787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6" y="1210850"/>
            <a:ext cx="4856065" cy="51709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506777" y="1994240"/>
            <a:ext cx="6685223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400" dirty="0"/>
              <a:t>サンシャインシティ到着後は</a:t>
            </a:r>
            <a:r>
              <a:rPr lang="ja-JP" altLang="en-US" sz="2400" dirty="0" smtClean="0"/>
              <a:t>、</a:t>
            </a:r>
            <a:endParaRPr lang="en-US" altLang="ja-JP" sz="2400" dirty="0" smtClean="0"/>
          </a:p>
          <a:p>
            <a:r>
              <a:rPr lang="ja-JP" altLang="en-US" sz="2400" dirty="0" smtClean="0"/>
              <a:t>ワールドインポートマートビル</a:t>
            </a:r>
            <a:r>
              <a:rPr lang="ja-JP" altLang="en-US" sz="2400" dirty="0"/>
              <a:t>１階</a:t>
            </a:r>
            <a:r>
              <a:rPr lang="ja-JP" altLang="en-US" sz="2400" dirty="0" smtClean="0"/>
              <a:t>から</a:t>
            </a:r>
            <a:endParaRPr lang="en-US" altLang="ja-JP" sz="2400" dirty="0" smtClean="0"/>
          </a:p>
          <a:p>
            <a:r>
              <a:rPr lang="ja-JP" altLang="en-US" sz="2400" dirty="0" smtClean="0"/>
              <a:t>「</a:t>
            </a:r>
            <a:r>
              <a:rPr lang="ja-JP" altLang="en-US" sz="2400" dirty="0"/>
              <a:t>水族館行きエレベーター」をご利用いただき</a:t>
            </a:r>
            <a:r>
              <a:rPr lang="ja-JP" altLang="en-US" sz="2400" dirty="0" smtClean="0"/>
              <a:t>、</a:t>
            </a:r>
            <a:endParaRPr lang="en-US" altLang="ja-JP" sz="2400" dirty="0" smtClean="0"/>
          </a:p>
          <a:p>
            <a:r>
              <a:rPr lang="ja-JP" altLang="en-US" sz="2400" dirty="0" smtClean="0"/>
              <a:t>屋上</a:t>
            </a:r>
            <a:r>
              <a:rPr lang="ja-JP" altLang="en-US" sz="2400" dirty="0"/>
              <a:t>へお越しください</a:t>
            </a:r>
            <a:r>
              <a:rPr lang="ja-JP" altLang="en-US" sz="2400" dirty="0" smtClean="0"/>
              <a:t>。</a:t>
            </a:r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水族館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3"/>
          <a:srcRect t="1" r="44978" b="-58588"/>
          <a:stretch/>
        </p:blipFill>
        <p:spPr>
          <a:xfrm>
            <a:off x="5335327" y="1210850"/>
            <a:ext cx="6781711" cy="102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5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5400000" scaled="1"/>
          </a:gra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アルパ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5400000" scaled="1"/>
          </a:gra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5400000" scaled="1"/>
          </a:gra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35121"/>
              </p:ext>
            </p:extLst>
          </p:nvPr>
        </p:nvGraphicFramePr>
        <p:xfrm>
          <a:off x="-1" y="2755266"/>
          <a:ext cx="12191999" cy="4082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43"/>
                <a:gridCol w="4975057"/>
                <a:gridCol w="998620"/>
                <a:gridCol w="5097379"/>
              </a:tblGrid>
              <a:tr h="10850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SHIRTS PLAZA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Triumph Shop</a:t>
                      </a:r>
                      <a:r>
                        <a:rPr kumimoji="1" lang="en-US" altLang="ja-JP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ja-JP" altLang="en-US" b="0" baseline="0" dirty="0" smtClean="0">
                          <a:solidFill>
                            <a:schemeClr val="tx1"/>
                          </a:solidFill>
                        </a:rPr>
                        <a:t>サンシャインアルパ店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990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SAC’S BAR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 smtClean="0">
                          <a:solidFill>
                            <a:schemeClr val="tx1"/>
                          </a:solidFill>
                        </a:rPr>
                        <a:t>coen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990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Axes femme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 smtClean="0">
                          <a:solidFill>
                            <a:schemeClr val="tx1"/>
                          </a:solidFill>
                        </a:rPr>
                        <a:t>NaiL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b="0" dirty="0" err="1" smtClean="0">
                          <a:solidFill>
                            <a:schemeClr val="tx1"/>
                          </a:solidFill>
                        </a:rPr>
                        <a:t>QuicK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990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/>
                        <a:t>GLOBAL WORK</a:t>
                      </a:r>
                      <a:endParaRPr kumimoji="1" lang="ja-JP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/>
                        <a:t>Café La Mille</a:t>
                      </a:r>
                      <a:endParaRPr kumimoji="1" lang="ja-JP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フローチャート: 代替処理 12"/>
          <p:cNvSpPr/>
          <p:nvPr/>
        </p:nvSpPr>
        <p:spPr>
          <a:xfrm>
            <a:off x="11883189" y="2947737"/>
            <a:ext cx="196516" cy="381401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代替処理 13"/>
          <p:cNvSpPr/>
          <p:nvPr/>
        </p:nvSpPr>
        <p:spPr>
          <a:xfrm>
            <a:off x="11897226" y="3404937"/>
            <a:ext cx="168442" cy="1155032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代替処理 15"/>
          <p:cNvSpPr/>
          <p:nvPr/>
        </p:nvSpPr>
        <p:spPr>
          <a:xfrm>
            <a:off x="-1" y="1951381"/>
            <a:ext cx="1353600" cy="791853"/>
          </a:xfrm>
          <a:prstGeom prst="flowChartAlternateProcess">
            <a:avLst/>
          </a:prstGeom>
          <a:gradFill flip="none" rotWithShape="1">
            <a:gsLst>
              <a:gs pos="0">
                <a:srgbClr val="FD00B0">
                  <a:lumMod val="20000"/>
                  <a:lumOff val="80000"/>
                </a:srgbClr>
              </a:gs>
              <a:gs pos="45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全件表示</a:t>
            </a:r>
            <a:endParaRPr kumimoji="1" lang="ja-JP" altLang="en-US" b="1" dirty="0"/>
          </a:p>
        </p:txBody>
      </p:sp>
      <p:sp>
        <p:nvSpPr>
          <p:cNvPr id="17" name="フローチャート: 代替処理 16"/>
          <p:cNvSpPr/>
          <p:nvPr/>
        </p:nvSpPr>
        <p:spPr>
          <a:xfrm>
            <a:off x="1353599" y="1951381"/>
            <a:ext cx="1353600" cy="791853"/>
          </a:xfrm>
          <a:prstGeom prst="flowChartAlternateProcess">
            <a:avLst/>
          </a:prstGeom>
          <a:gradFill flip="none" rotWithShape="1">
            <a:gsLst>
              <a:gs pos="0">
                <a:srgbClr val="FD00B0">
                  <a:lumMod val="20000"/>
                  <a:lumOff val="80000"/>
                </a:srgbClr>
              </a:gs>
              <a:gs pos="45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レディース</a:t>
            </a:r>
            <a:endParaRPr kumimoji="1" lang="ja-JP" altLang="en-US" sz="1600" b="1" dirty="0"/>
          </a:p>
        </p:txBody>
      </p:sp>
      <p:sp>
        <p:nvSpPr>
          <p:cNvPr id="18" name="フローチャート: 代替処理 17"/>
          <p:cNvSpPr/>
          <p:nvPr/>
        </p:nvSpPr>
        <p:spPr>
          <a:xfrm>
            <a:off x="2707199" y="1951380"/>
            <a:ext cx="1353600" cy="791853"/>
          </a:xfrm>
          <a:prstGeom prst="flowChartAlternateProcess">
            <a:avLst/>
          </a:prstGeom>
          <a:gradFill flip="none" rotWithShape="1">
            <a:gsLst>
              <a:gs pos="0">
                <a:srgbClr val="FD00B0">
                  <a:lumMod val="20000"/>
                  <a:lumOff val="80000"/>
                </a:srgbClr>
              </a:gs>
              <a:gs pos="45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メンズ</a:t>
            </a:r>
            <a:endParaRPr kumimoji="1" lang="ja-JP" altLang="en-US" b="1" dirty="0"/>
          </a:p>
        </p:txBody>
      </p:sp>
      <p:sp>
        <p:nvSpPr>
          <p:cNvPr id="19" name="フローチャート: 代替処理 18"/>
          <p:cNvSpPr/>
          <p:nvPr/>
        </p:nvSpPr>
        <p:spPr>
          <a:xfrm>
            <a:off x="8157274" y="1949116"/>
            <a:ext cx="1353600" cy="791853"/>
          </a:xfrm>
          <a:prstGeom prst="flowChartAlternateProcess">
            <a:avLst/>
          </a:prstGeom>
          <a:gradFill flip="none" rotWithShape="1">
            <a:gsLst>
              <a:gs pos="0">
                <a:srgbClr val="FD00B0">
                  <a:lumMod val="20000"/>
                  <a:lumOff val="80000"/>
                </a:srgbClr>
              </a:gs>
              <a:gs pos="45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フーズ</a:t>
            </a:r>
            <a:endParaRPr kumimoji="1" lang="ja-JP" altLang="en-US" b="1" dirty="0"/>
          </a:p>
        </p:txBody>
      </p:sp>
      <p:sp>
        <p:nvSpPr>
          <p:cNvPr id="20" name="フローチャート: 代替処理 19"/>
          <p:cNvSpPr/>
          <p:nvPr/>
        </p:nvSpPr>
        <p:spPr>
          <a:xfrm>
            <a:off x="6789404" y="1949081"/>
            <a:ext cx="1353600" cy="791853"/>
          </a:xfrm>
          <a:prstGeom prst="flowChartAlternateProcess">
            <a:avLst/>
          </a:prstGeom>
          <a:gradFill flip="none" rotWithShape="1">
            <a:gsLst>
              <a:gs pos="0">
                <a:srgbClr val="FD00B0">
                  <a:lumMod val="20000"/>
                  <a:lumOff val="80000"/>
                </a:srgbClr>
              </a:gs>
              <a:gs pos="45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雑貨・</a:t>
            </a:r>
            <a:r>
              <a:rPr kumimoji="1" lang="en-US" altLang="ja-JP" sz="1600" b="1" dirty="0" smtClean="0"/>
              <a:t/>
            </a:r>
            <a:br>
              <a:rPr kumimoji="1" lang="en-US" altLang="ja-JP" sz="1600" b="1" dirty="0" smtClean="0"/>
            </a:br>
            <a:r>
              <a:rPr kumimoji="1" lang="ja-JP" altLang="en-US" sz="1600" b="1" dirty="0" smtClean="0"/>
              <a:t>インテリア</a:t>
            </a:r>
            <a:endParaRPr kumimoji="1" lang="ja-JP" altLang="en-US" sz="1600" b="1" dirty="0"/>
          </a:p>
        </p:txBody>
      </p:sp>
      <p:sp>
        <p:nvSpPr>
          <p:cNvPr id="21" name="フローチャート: 代替処理 20"/>
          <p:cNvSpPr/>
          <p:nvPr/>
        </p:nvSpPr>
        <p:spPr>
          <a:xfrm>
            <a:off x="5428669" y="1949081"/>
            <a:ext cx="1353600" cy="791853"/>
          </a:xfrm>
          <a:prstGeom prst="flowChartAlternateProcess">
            <a:avLst/>
          </a:prstGeom>
          <a:gradFill flip="none" rotWithShape="1">
            <a:gsLst>
              <a:gs pos="0">
                <a:srgbClr val="FD00B0">
                  <a:lumMod val="20000"/>
                  <a:lumOff val="80000"/>
                </a:srgbClr>
              </a:gs>
              <a:gs pos="45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ファッション</a:t>
            </a:r>
            <a:r>
              <a:rPr kumimoji="1" lang="en-US" altLang="ja-JP" sz="1400" b="1" dirty="0" smtClean="0"/>
              <a:t/>
            </a:r>
            <a:br>
              <a:rPr kumimoji="1" lang="en-US" altLang="ja-JP" sz="1400" b="1" dirty="0" smtClean="0"/>
            </a:br>
            <a:r>
              <a:rPr kumimoji="1" lang="ja-JP" altLang="en-US" sz="1400" b="1" dirty="0" smtClean="0"/>
              <a:t>雑貨</a:t>
            </a:r>
            <a:endParaRPr kumimoji="1" lang="ja-JP" altLang="en-US" sz="1400" b="1" dirty="0"/>
          </a:p>
        </p:txBody>
      </p:sp>
      <p:sp>
        <p:nvSpPr>
          <p:cNvPr id="22" name="フローチャート: 代替処理 21"/>
          <p:cNvSpPr/>
          <p:nvPr/>
        </p:nvSpPr>
        <p:spPr>
          <a:xfrm>
            <a:off x="4067934" y="1949081"/>
            <a:ext cx="1353600" cy="791853"/>
          </a:xfrm>
          <a:prstGeom prst="flowChartAlternateProcess">
            <a:avLst/>
          </a:prstGeom>
          <a:gradFill flip="none" rotWithShape="1">
            <a:gsLst>
              <a:gs pos="0">
                <a:srgbClr val="FD00B0">
                  <a:lumMod val="20000"/>
                  <a:lumOff val="80000"/>
                </a:srgbClr>
              </a:gs>
              <a:gs pos="45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キッズ</a:t>
            </a:r>
            <a:endParaRPr kumimoji="1" lang="ja-JP" altLang="en-US" b="1" dirty="0"/>
          </a:p>
        </p:txBody>
      </p:sp>
      <p:sp>
        <p:nvSpPr>
          <p:cNvPr id="23" name="フローチャート: 代替処理 22"/>
          <p:cNvSpPr/>
          <p:nvPr/>
        </p:nvSpPr>
        <p:spPr>
          <a:xfrm>
            <a:off x="9496604" y="1949116"/>
            <a:ext cx="1353600" cy="791853"/>
          </a:xfrm>
          <a:prstGeom prst="flowChartAlternateProcess">
            <a:avLst/>
          </a:prstGeom>
          <a:gradFill flip="none" rotWithShape="1">
            <a:gsLst>
              <a:gs pos="0">
                <a:srgbClr val="FD00B0">
                  <a:lumMod val="20000"/>
                  <a:lumOff val="80000"/>
                </a:srgbClr>
              </a:gs>
              <a:gs pos="45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レストラン</a:t>
            </a:r>
            <a:endParaRPr kumimoji="1" lang="ja-JP" altLang="en-US" sz="1600" b="1" dirty="0"/>
          </a:p>
        </p:txBody>
      </p:sp>
      <p:sp>
        <p:nvSpPr>
          <p:cNvPr id="24" name="フローチャート: 代替処理 23"/>
          <p:cNvSpPr/>
          <p:nvPr/>
        </p:nvSpPr>
        <p:spPr>
          <a:xfrm>
            <a:off x="10852668" y="1948065"/>
            <a:ext cx="1335321" cy="791853"/>
          </a:xfrm>
          <a:prstGeom prst="flowChartAlternateProcess">
            <a:avLst/>
          </a:prstGeom>
          <a:gradFill flip="none" rotWithShape="1">
            <a:gsLst>
              <a:gs pos="0">
                <a:srgbClr val="FD00B0">
                  <a:lumMod val="20000"/>
                  <a:lumOff val="80000"/>
                </a:srgbClr>
              </a:gs>
              <a:gs pos="45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サービス</a:t>
            </a:r>
            <a:endParaRPr kumimoji="1" lang="ja-JP" altLang="en-US" b="1" dirty="0"/>
          </a:p>
        </p:txBody>
      </p:sp>
      <p:sp>
        <p:nvSpPr>
          <p:cNvPr id="15" name="正方形/長方形 14"/>
          <p:cNvSpPr/>
          <p:nvPr/>
        </p:nvSpPr>
        <p:spPr>
          <a:xfrm>
            <a:off x="-12032" y="2671010"/>
            <a:ext cx="12191999" cy="69959"/>
          </a:xfrm>
          <a:prstGeom prst="rect">
            <a:avLst/>
          </a:prstGeom>
          <a:solidFill>
            <a:srgbClr val="FD00B0"/>
          </a:solidFill>
          <a:ln>
            <a:solidFill>
              <a:srgbClr val="FD0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代替処理 1"/>
          <p:cNvSpPr/>
          <p:nvPr/>
        </p:nvSpPr>
        <p:spPr>
          <a:xfrm>
            <a:off x="7748337" y="1179095"/>
            <a:ext cx="4148889" cy="541421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フロアを選択してください</a:t>
            </a:r>
            <a:r>
              <a:rPr kumimoji="1" lang="en-US" altLang="ja-JP" dirty="0" smtClean="0">
                <a:solidFill>
                  <a:schemeClr val="tx1"/>
                </a:solidFill>
              </a:rPr>
              <a:t>            </a:t>
            </a:r>
            <a:r>
              <a:rPr kumimoji="1" lang="ja-JP" altLang="en-US" dirty="0" smtClean="0">
                <a:solidFill>
                  <a:schemeClr val="tx1"/>
                </a:solidFill>
              </a:rPr>
              <a:t>▼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0158" y="996911"/>
            <a:ext cx="908384" cy="8542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 smtClean="0"/>
              <a:t>営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業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時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間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968541" y="1004059"/>
            <a:ext cx="4890837" cy="854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ショピング</a:t>
            </a:r>
            <a:r>
              <a:rPr lang="en-US" altLang="ja-JP" dirty="0" smtClean="0">
                <a:solidFill>
                  <a:schemeClr val="tx1"/>
                </a:solidFill>
              </a:rPr>
              <a:t> 10:00~20:00       </a:t>
            </a:r>
            <a:r>
              <a:rPr lang="ja-JP" altLang="en-US" dirty="0" smtClean="0">
                <a:solidFill>
                  <a:schemeClr val="tx1"/>
                </a:solidFill>
              </a:rPr>
              <a:t>一部店舗を</a:t>
            </a:r>
            <a:r>
              <a:rPr lang="en-US" altLang="ja-JP" dirty="0" smtClean="0">
                <a:solidFill>
                  <a:schemeClr val="tx1"/>
                </a:solidFill>
              </a:rPr>
              <a:t/>
            </a:r>
            <a:br>
              <a:rPr lang="en-US" altLang="ja-JP" dirty="0" smtClean="0">
                <a:solidFill>
                  <a:schemeClr val="tx1"/>
                </a:solidFill>
              </a:rPr>
            </a:br>
            <a:r>
              <a:rPr lang="ja-JP" altLang="en-US" dirty="0" smtClean="0">
                <a:solidFill>
                  <a:schemeClr val="tx1"/>
                </a:solidFill>
              </a:rPr>
              <a:t>レストラン</a:t>
            </a:r>
            <a:r>
              <a:rPr lang="en-US" altLang="ja-JP" dirty="0" smtClean="0">
                <a:solidFill>
                  <a:schemeClr val="tx1"/>
                </a:solidFill>
              </a:rPr>
              <a:t> 11:00~22:00                  </a:t>
            </a:r>
            <a:r>
              <a:rPr lang="ja-JP" altLang="en-US" dirty="0" smtClean="0">
                <a:solidFill>
                  <a:schemeClr val="tx1"/>
                </a:solidFill>
              </a:rPr>
              <a:t>除く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97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/>
          <p:cNvSpPr txBox="1"/>
          <p:nvPr/>
        </p:nvSpPr>
        <p:spPr>
          <a:xfrm>
            <a:off x="2595996" y="114721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85000"/>
                  </a:schemeClr>
                </a:solidFill>
              </a:rPr>
              <a:t> Axes femme</a:t>
            </a:r>
            <a:endParaRPr kumimoji="1" lang="ja-JP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208297" y="3608002"/>
            <a:ext cx="56187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</a:rPr>
              <a:t>フェミニンスタイル</a:t>
            </a:r>
            <a:r>
              <a:rPr lang="ja-JP" altLang="en-US" b="1" dirty="0" smtClean="0">
                <a:solidFill>
                  <a:schemeClr val="bg1">
                    <a:lumMod val="85000"/>
                  </a:schemeClr>
                </a:solidFill>
              </a:rPr>
              <a:t>から</a:t>
            </a:r>
            <a:r>
              <a:rPr lang="en-US" altLang="ja-JP" b="1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altLang="ja-JP" b="1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ja-JP" altLang="en-US" b="1" dirty="0" smtClean="0">
                <a:solidFill>
                  <a:schemeClr val="bg1">
                    <a:lumMod val="85000"/>
                  </a:schemeClr>
                </a:solidFill>
              </a:rPr>
              <a:t>トレンドカジュアルスタイル</a:t>
            </a:r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</a:rPr>
              <a:t>まで！</a:t>
            </a:r>
          </a:p>
          <a:p>
            <a:r>
              <a:rPr lang="ja-JP" altLang="en-US" dirty="0">
                <a:solidFill>
                  <a:schemeClr val="bg1">
                    <a:lumMod val="85000"/>
                  </a:schemeClr>
                </a:solidFill>
              </a:rPr>
              <a:t>ヨーロピアン・ヴィンテージの美しい物語</a:t>
            </a:r>
            <a:r>
              <a:rPr lang="ja-JP" altLang="en-US" dirty="0" smtClean="0">
                <a:solidFill>
                  <a:schemeClr val="bg1">
                    <a:lumMod val="85000"/>
                  </a:schemeClr>
                </a:solidFill>
              </a:rPr>
              <a:t>を</a:t>
            </a:r>
            <a:endParaRPr lang="en-US" altLang="ja-JP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85000"/>
                  </a:schemeClr>
                </a:solidFill>
              </a:rPr>
              <a:t>ロマンティック</a:t>
            </a:r>
            <a:r>
              <a:rPr lang="ja-JP" altLang="en-US" dirty="0">
                <a:solidFill>
                  <a:schemeClr val="bg1">
                    <a:lumMod val="85000"/>
                  </a:schemeClr>
                </a:solidFill>
              </a:rPr>
              <a:t>なフェミニンスタイルにのせて</a:t>
            </a:r>
            <a:r>
              <a:rPr lang="ja-JP" altLang="en-US" dirty="0" smtClean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  <a:t>axes </a:t>
            </a:r>
            <a:r>
              <a:rPr lang="en-US" altLang="ja-JP" dirty="0">
                <a:solidFill>
                  <a:schemeClr val="bg1">
                    <a:lumMod val="85000"/>
                  </a:schemeClr>
                </a:solidFill>
              </a:rPr>
              <a:t>femme</a:t>
            </a:r>
            <a:r>
              <a:rPr lang="ja-JP" altLang="en-US" dirty="0">
                <a:solidFill>
                  <a:schemeClr val="bg1">
                    <a:lumMod val="85000"/>
                  </a:schemeClr>
                </a:solidFill>
              </a:rPr>
              <a:t>は独自の世界観をお客様にお届けします。</a:t>
            </a:r>
            <a:br>
              <a:rPr lang="ja-JP" altLang="en-US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ja-JP" altLang="en-US" dirty="0" smtClean="0">
                <a:solidFill>
                  <a:schemeClr val="bg1">
                    <a:lumMod val="85000"/>
                  </a:schemeClr>
                </a:solidFill>
              </a:rPr>
              <a:t>カジュアルスタイルから</a:t>
            </a:r>
            <a:endParaRPr lang="en-US" altLang="ja-JP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85000"/>
                  </a:schemeClr>
                </a:solidFill>
              </a:rPr>
              <a:t>パーティスタイル</a:t>
            </a:r>
            <a:r>
              <a:rPr lang="ja-JP" altLang="en-US" dirty="0">
                <a:solidFill>
                  <a:schemeClr val="bg1">
                    <a:lumMod val="85000"/>
                  </a:schemeClr>
                </a:solidFill>
              </a:rPr>
              <a:t>まで様々なシーンに</a:t>
            </a:r>
            <a:r>
              <a:rPr lang="ja-JP" altLang="en-US" dirty="0" smtClean="0">
                <a:solidFill>
                  <a:schemeClr val="bg1">
                    <a:lumMod val="85000"/>
                  </a:schemeClr>
                </a:solidFill>
              </a:rPr>
              <a:t>合わせた</a:t>
            </a:r>
            <a:endParaRPr lang="en-US" altLang="ja-JP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85000"/>
                  </a:schemeClr>
                </a:solidFill>
              </a:rPr>
              <a:t>幅広い</a:t>
            </a:r>
            <a:r>
              <a:rPr lang="ja-JP" altLang="en-US" dirty="0">
                <a:solidFill>
                  <a:schemeClr val="bg1">
                    <a:lumMod val="85000"/>
                  </a:schemeClr>
                </a:solidFill>
              </a:rPr>
              <a:t>商品ラインナップ</a:t>
            </a:r>
            <a:r>
              <a:rPr lang="ja-JP" altLang="en-US" dirty="0" smtClean="0">
                <a:solidFill>
                  <a:schemeClr val="bg1">
                    <a:lumMod val="85000"/>
                  </a:schemeClr>
                </a:solidFill>
              </a:rPr>
              <a:t>を</a:t>
            </a:r>
            <a:endParaRPr lang="en-US" altLang="ja-JP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85000"/>
                  </a:schemeClr>
                </a:solidFill>
              </a:rPr>
              <a:t>ご用意</a:t>
            </a:r>
            <a:r>
              <a:rPr lang="ja-JP" altLang="en-US" dirty="0">
                <a:solidFill>
                  <a:schemeClr val="bg1">
                    <a:lumMod val="85000"/>
                  </a:schemeClr>
                </a:solidFill>
              </a:rPr>
              <a:t>してお待ちしております。</a:t>
            </a:r>
          </a:p>
          <a:p>
            <a:endParaRPr kumimoji="1" lang="ja-JP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40632" y="3477795"/>
            <a:ext cx="5763126" cy="3122736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246647" y="1115748"/>
            <a:ext cx="2144810" cy="214481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5400000" scaled="1"/>
          </a:gradFill>
          <a:ln>
            <a:solidFill>
              <a:srgbClr val="FF99B8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アルパ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5400000" scaled="1"/>
          </a:gradFill>
          <a:ln>
            <a:solidFill>
              <a:srgbClr val="FF99B8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5400000" scaled="1"/>
          </a:gradFill>
          <a:ln>
            <a:solidFill>
              <a:srgbClr val="FF99B8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28599" y="1103717"/>
            <a:ext cx="2165684" cy="2165683"/>
          </a:xfrm>
          <a:prstGeom prst="rect">
            <a:avLst/>
          </a:prstGeom>
          <a:noFill/>
          <a:ln>
            <a:solidFill>
              <a:srgbClr val="FF99B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店舗アイコン</a:t>
            </a:r>
            <a:endParaRPr kumimoji="1" lang="ja-JP" altLang="en-US" sz="2400" b="1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528659"/>
              </p:ext>
            </p:extLst>
          </p:nvPr>
        </p:nvGraphicFramePr>
        <p:xfrm>
          <a:off x="2598822" y="1694868"/>
          <a:ext cx="528186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189"/>
                <a:gridCol w="4066675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場所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　アルパ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1F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業種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　レディス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キッズ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電話番号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03-6912-5782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営業時間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10:00~20:00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正方形/長方形 10"/>
          <p:cNvSpPr/>
          <p:nvPr/>
        </p:nvSpPr>
        <p:spPr>
          <a:xfrm>
            <a:off x="2598822" y="1103717"/>
            <a:ext cx="5281864" cy="445168"/>
          </a:xfrm>
          <a:prstGeom prst="rect">
            <a:avLst/>
          </a:prstGeom>
          <a:noFill/>
          <a:ln>
            <a:solidFill>
              <a:srgbClr val="FF99B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店名入力欄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6196263" y="3473117"/>
            <a:ext cx="5763125" cy="3132220"/>
          </a:xfrm>
          <a:prstGeom prst="rect">
            <a:avLst/>
          </a:prstGeom>
          <a:noFill/>
          <a:ln>
            <a:solidFill>
              <a:srgbClr val="FF99B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店舗紹介文章</a:t>
            </a:r>
            <a:endParaRPr kumimoji="1" lang="ja-JP" altLang="en-US" sz="2400" b="1" dirty="0"/>
          </a:p>
        </p:txBody>
      </p:sp>
      <p:sp>
        <p:nvSpPr>
          <p:cNvPr id="13" name="正方形/長方形 12"/>
          <p:cNvSpPr/>
          <p:nvPr/>
        </p:nvSpPr>
        <p:spPr>
          <a:xfrm>
            <a:off x="228599" y="3473117"/>
            <a:ext cx="5763125" cy="3132220"/>
          </a:xfrm>
          <a:prstGeom prst="rect">
            <a:avLst/>
          </a:prstGeom>
          <a:noFill/>
          <a:ln>
            <a:solidFill>
              <a:srgbClr val="FF99B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店舗写真</a:t>
            </a:r>
            <a:endParaRPr kumimoji="1" lang="ja-JP" altLang="en-US" sz="3600" b="1" dirty="0"/>
          </a:p>
        </p:txBody>
      </p:sp>
      <p:sp>
        <p:nvSpPr>
          <p:cNvPr id="14" name="正方形/長方形 13"/>
          <p:cNvSpPr/>
          <p:nvPr/>
        </p:nvSpPr>
        <p:spPr>
          <a:xfrm>
            <a:off x="8710863" y="1694868"/>
            <a:ext cx="2783304" cy="872517"/>
          </a:xfrm>
          <a:prstGeom prst="rect">
            <a:avLst/>
          </a:prstGeom>
          <a:gradFill>
            <a:gsLst>
              <a:gs pos="0">
                <a:srgbClr val="FF99B8">
                  <a:lumMod val="80000"/>
                </a:srgbClr>
              </a:gs>
              <a:gs pos="50000">
                <a:srgbClr val="FF99B8">
                  <a:lumMod val="90000"/>
                </a:srgbClr>
              </a:gs>
              <a:gs pos="100000">
                <a:srgbClr val="FF99B8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フロア</a:t>
            </a:r>
            <a:r>
              <a:rPr kumimoji="1" lang="en-US" altLang="ja-JP" dirty="0" smtClean="0"/>
              <a:t>MAP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0219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5400000" scaled="1"/>
          </a:gradFill>
          <a:ln>
            <a:solidFill>
              <a:srgbClr val="FF99B8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アルパ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5400000" scaled="1"/>
          </a:gradFill>
          <a:ln>
            <a:solidFill>
              <a:srgbClr val="FF99B8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5400000" scaled="1"/>
          </a:gradFill>
          <a:ln>
            <a:solidFill>
              <a:srgbClr val="FF99B8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74" y="950441"/>
            <a:ext cx="11743426" cy="590756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611" y="955607"/>
            <a:ext cx="5836652" cy="708565"/>
          </a:xfrm>
          <a:prstGeom prst="rect">
            <a:avLst/>
          </a:prstGeom>
        </p:spPr>
      </p:pic>
      <p:sp>
        <p:nvSpPr>
          <p:cNvPr id="26" name="正方形/長方形 25"/>
          <p:cNvSpPr/>
          <p:nvPr/>
        </p:nvSpPr>
        <p:spPr>
          <a:xfrm>
            <a:off x="304799" y="1499507"/>
            <a:ext cx="1447801" cy="12742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X</a:t>
            </a:r>
            <a:endParaRPr kumimoji="1" lang="ja-JP" altLang="en-US" sz="5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2242" y="105894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お探し</a:t>
            </a:r>
            <a:r>
              <a:rPr lang="ja-JP" altLang="en-US" dirty="0" smtClean="0"/>
              <a:t>の</a:t>
            </a:r>
            <a:r>
              <a:rPr lang="ja-JP" altLang="en-US" smtClean="0"/>
              <a:t>店舗番号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6246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アンケート</a:t>
            </a:r>
            <a:r>
              <a:rPr kumimoji="1" lang="en-US" altLang="ja-JP" sz="3200" b="1" dirty="0" smtClean="0"/>
              <a:t>Q1 / 5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028700" y="2556167"/>
            <a:ext cx="4505652" cy="16153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 smtClean="0"/>
              <a:t>仲良くなれた！</a:t>
            </a:r>
            <a:endParaRPr kumimoji="1" lang="ja-JP" altLang="en-US" sz="44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6549798" y="2552699"/>
            <a:ext cx="4505652" cy="16153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 smtClean="0"/>
              <a:t>普通</a:t>
            </a:r>
            <a:endParaRPr kumimoji="1" lang="ja-JP" altLang="en-US" sz="4400" b="1" dirty="0"/>
          </a:p>
        </p:txBody>
      </p:sp>
      <p:sp>
        <p:nvSpPr>
          <p:cNvPr id="12" name="角丸四角形 11"/>
          <p:cNvSpPr/>
          <p:nvPr/>
        </p:nvSpPr>
        <p:spPr>
          <a:xfrm>
            <a:off x="1028700" y="4818311"/>
            <a:ext cx="4505651" cy="16153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 smtClean="0"/>
              <a:t>興味がない</a:t>
            </a:r>
            <a:endParaRPr kumimoji="1" lang="ja-JP" altLang="en-US" sz="4400" b="1" dirty="0"/>
          </a:p>
        </p:txBody>
      </p:sp>
      <p:sp>
        <p:nvSpPr>
          <p:cNvPr id="13" name="角丸四角形 12"/>
          <p:cNvSpPr/>
          <p:nvPr/>
        </p:nvSpPr>
        <p:spPr>
          <a:xfrm>
            <a:off x="6549798" y="4818311"/>
            <a:ext cx="4505651" cy="16153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 smtClean="0"/>
              <a:t>嫌い</a:t>
            </a:r>
            <a:endParaRPr kumimoji="1" lang="ja-JP" altLang="en-US" sz="4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" y="898950"/>
            <a:ext cx="1219199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dirty="0" smtClean="0"/>
              <a:t>Q1.</a:t>
            </a:r>
            <a:r>
              <a:rPr lang="ja-JP" altLang="en-US" sz="3200" dirty="0" smtClean="0"/>
              <a:t>客</a:t>
            </a:r>
            <a:r>
              <a:rPr lang="ja-JP" altLang="en-US" sz="3200" dirty="0"/>
              <a:t>様が館内やインフォメーションに何を求めているか</a:t>
            </a:r>
            <a:endParaRPr lang="ja-JP" altLang="en-US" sz="3200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395374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301</Words>
  <Application>Microsoft Macintosh PowerPoint</Application>
  <PresentationFormat>ワイド画面</PresentationFormat>
  <Paragraphs>122</Paragraphs>
  <Slides>10</Slides>
  <Notes>5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Meiryo</vt:lpstr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tkyk0520ossc@gmail.com</dc:creator>
  <cp:lastModifiedBy>tkyk0520ossc@gmail.com</cp:lastModifiedBy>
  <cp:revision>36</cp:revision>
  <dcterms:created xsi:type="dcterms:W3CDTF">2018-02-26T05:31:59Z</dcterms:created>
  <dcterms:modified xsi:type="dcterms:W3CDTF">2018-02-28T04:00:13Z</dcterms:modified>
</cp:coreProperties>
</file>