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78998"/>
  </p:normalViewPr>
  <p:slideViewPr>
    <p:cSldViewPr snapToGrid="0" snapToObjects="1">
      <p:cViewPr>
        <p:scale>
          <a:sx n="131" d="100"/>
          <a:sy n="131" d="100"/>
        </p:scale>
        <p:origin x="2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015ED-AF24-DC41-A18C-450D61B587DE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B1A7B-58DF-2D4B-9ACB-FA65A186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2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9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未確認か既視かは変数に入れる配列で管理する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AF247-80D3-174B-8972-08A8BBB409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アプリ起動時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・表示記録ファイルを初期化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ルート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を押下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1,2,3,4,5</a:t>
            </a:r>
            <a:r>
              <a:rPr kumimoji="1" lang="ja-JP" altLang="en-US" dirty="0" smtClean="0"/>
              <a:t>にそれぞれ紐付いた値をスタンプラリー画面へ送信して遷移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自由観覧を押下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・自由観覧画面へ遷移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36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【MEMO】</a:t>
            </a:r>
          </a:p>
          <a:p>
            <a:r>
              <a:rPr kumimoji="1" lang="ja-JP" altLang="en-US" dirty="0" smtClean="0"/>
              <a:t>・各刀剣情報を配列として保持。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アイコンを押された際に値を参照して、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決められた配列の中身を抽出して、次の画面へ投げる。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ルート選択画面からの遷移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・表示記録ファイルを初期化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・グレースケール画像を表示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【Beacon</a:t>
            </a:r>
            <a:r>
              <a:rPr kumimoji="1" lang="ja-JP" altLang="en-US" dirty="0" smtClean="0"/>
              <a:t>検知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・刀剣アイコンを</a:t>
            </a:r>
            <a:r>
              <a:rPr kumimoji="1" lang="en-US" altLang="ja-JP" dirty="0" smtClean="0"/>
              <a:t>disable</a:t>
            </a:r>
          </a:p>
          <a:p>
            <a:r>
              <a:rPr kumimoji="1" lang="ja-JP" altLang="en-US" dirty="0" smtClean="0"/>
              <a:t>・刀剣アイコンを通常画像へ変更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・表示記録ファイルに本刀剣を既視と伝達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・説明画面へ刀剣画像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、タイトル、説明文を送信して遷移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説明画面から戻り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・表示記録ファイルを参照して、既視した画像を通常画像へ切り替える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グレースケール画像をタッチ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・ヒントポップアップへ刀剣シルエット画像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、タイトル、文章、地図</a:t>
            </a:r>
            <a:r>
              <a:rPr kumimoji="1" lang="en-US" altLang="ja-JP" dirty="0" smtClean="0"/>
              <a:t>URI</a:t>
            </a:r>
            <a:r>
              <a:rPr kumimoji="1" lang="ja-JP" altLang="en-US" dirty="0" smtClean="0"/>
              <a:t>を送信して遷移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やめるボタンをタッチ</a:t>
            </a:r>
            <a:r>
              <a:rPr kumimoji="1" lang="en-US" altLang="ja-JP" dirty="0" smtClean="0"/>
              <a:t>】</a:t>
            </a:r>
          </a:p>
          <a:p>
            <a:r>
              <a:rPr kumimoji="1" lang="ja-JP" altLang="en-US" dirty="0" smtClean="0"/>
              <a:t>・表示記録削除アラートを表示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139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パッケージ構成にするか設計</a:t>
            </a:r>
            <a:endParaRPr kumimoji="1" lang="en-US" altLang="ja-JP" dirty="0" smtClean="0"/>
          </a:p>
          <a:p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　フォルダ構成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これはファイルは何をするか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関数定義でも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予めこういう関数が必要課どうかを書き出してみる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詳細設計</a:t>
            </a:r>
            <a:r>
              <a:rPr kumimoji="1" lang="en-US" altLang="ja-JP" dirty="0" smtClean="0"/>
              <a:t>&gt;</a:t>
            </a:r>
          </a:p>
          <a:p>
            <a:r>
              <a:rPr kumimoji="1" lang="ja-JP" altLang="en-US" dirty="0" smtClean="0"/>
              <a:t>自由観覧ルートだけで</a:t>
            </a:r>
            <a:r>
              <a:rPr kumimoji="1" lang="en-US" altLang="ja-JP" dirty="0" smtClean="0"/>
              <a:t>OK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670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082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31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67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5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7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1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2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1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4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82A1-AFE3-B341-80F0-29CE26CA6170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8441-F0F1-6645-956A-8C241CB01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44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東建コーポレーション御中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b="0" dirty="0" smtClean="0">
                <a:solidFill>
                  <a:schemeClr val="tx1"/>
                </a:solidFill>
              </a:rPr>
              <a:t>-</a:t>
            </a:r>
            <a:r>
              <a:rPr kumimoji="1" lang="ja-JP" altLang="en-US" b="0" dirty="0" smtClean="0">
                <a:solidFill>
                  <a:schemeClr val="tx1"/>
                </a:solidFill>
              </a:rPr>
              <a:t>スタンプラリーアプリ</a:t>
            </a:r>
            <a:r>
              <a:rPr kumimoji="1" lang="en-US" altLang="ja-JP" b="0" dirty="0" smtClean="0">
                <a:solidFill>
                  <a:schemeClr val="tx1"/>
                </a:solidFill>
              </a:rPr>
              <a:t>-</a:t>
            </a:r>
            <a:endParaRPr kumimoji="1" lang="ja-JP" altLang="en-US" b="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2018/06/18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ver003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925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1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ルート選択画面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19763" y="966970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ル</a:t>
            </a:r>
            <a:r>
              <a:rPr lang="en-US" altLang="ja-JP" sz="3200" dirty="0"/>
              <a:t> </a:t>
            </a:r>
            <a:r>
              <a:rPr lang="ja-JP" altLang="en-US" sz="3200" dirty="0"/>
              <a:t>ー</a:t>
            </a:r>
            <a:r>
              <a:rPr lang="en-US" altLang="ja-JP" sz="3200" dirty="0"/>
              <a:t> </a:t>
            </a:r>
            <a:r>
              <a:rPr lang="ja-JP" altLang="en-US" sz="3200" dirty="0"/>
              <a:t>ト</a:t>
            </a:r>
            <a:r>
              <a:rPr lang="en-US" altLang="ja-JP" sz="3200" dirty="0"/>
              <a:t> </a:t>
            </a:r>
            <a:r>
              <a:rPr lang="ja-JP" altLang="en-US" sz="3200" dirty="0"/>
              <a:t>選</a:t>
            </a:r>
            <a:r>
              <a:rPr lang="en-US" altLang="ja-JP" sz="3200" dirty="0"/>
              <a:t> </a:t>
            </a:r>
            <a:r>
              <a:rPr lang="ja-JP" altLang="en-US" sz="3200" dirty="0"/>
              <a:t>択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378561" y="1886184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ルート１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378561" y="3456010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3</a:t>
            </a:r>
            <a:endParaRPr lang="ja-JP" altLang="en-US" sz="3600" dirty="0"/>
          </a:p>
        </p:txBody>
      </p:sp>
      <p:sp>
        <p:nvSpPr>
          <p:cNvPr id="9" name="角丸四角形 8"/>
          <p:cNvSpPr/>
          <p:nvPr/>
        </p:nvSpPr>
        <p:spPr>
          <a:xfrm>
            <a:off x="2378561" y="5025836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5</a:t>
            </a:r>
            <a:endParaRPr lang="ja-JP" altLang="en-US" sz="3600" dirty="0"/>
          </a:p>
        </p:txBody>
      </p:sp>
      <p:sp>
        <p:nvSpPr>
          <p:cNvPr id="10" name="角丸四角形 9"/>
          <p:cNvSpPr/>
          <p:nvPr/>
        </p:nvSpPr>
        <p:spPr>
          <a:xfrm>
            <a:off x="6804679" y="1886184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2</a:t>
            </a:r>
            <a:endParaRPr lang="ja-JP" altLang="en-US" sz="3600" dirty="0"/>
          </a:p>
        </p:txBody>
      </p:sp>
      <p:sp>
        <p:nvSpPr>
          <p:cNvPr id="11" name="角丸四角形 10"/>
          <p:cNvSpPr/>
          <p:nvPr/>
        </p:nvSpPr>
        <p:spPr>
          <a:xfrm>
            <a:off x="6804679" y="3456010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ルート</a:t>
            </a:r>
            <a:r>
              <a:rPr lang="en-US" altLang="ja-JP" sz="3600" dirty="0"/>
              <a:t>4</a:t>
            </a:r>
            <a:endParaRPr lang="ja-JP" altLang="en-US" sz="3600" dirty="0"/>
          </a:p>
        </p:txBody>
      </p:sp>
      <p:sp>
        <p:nvSpPr>
          <p:cNvPr id="12" name="角丸四角形 11"/>
          <p:cNvSpPr/>
          <p:nvPr/>
        </p:nvSpPr>
        <p:spPr>
          <a:xfrm>
            <a:off x="6804679" y="5025836"/>
            <a:ext cx="2914166" cy="1103586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自由観覧</a:t>
            </a:r>
          </a:p>
        </p:txBody>
      </p:sp>
    </p:spTree>
    <p:extLst>
      <p:ext uri="{BB962C8B-B14F-4D97-AF65-F5344CB8AC3E}">
        <p14:creationId xmlns:p14="http://schemas.microsoft.com/office/powerpoint/2010/main" val="158794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自由観覧画面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38225" y="11140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自由観覧</a:t>
            </a:r>
            <a:endParaRPr lang="ja-JP" altLang="en-US" sz="28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180304" y="2003701"/>
          <a:ext cx="7736796" cy="41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</a:tblGrid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>
          <a:xfrm>
            <a:off x="2190225" y="1026238"/>
            <a:ext cx="1625840" cy="69893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やめる</a:t>
            </a:r>
          </a:p>
        </p:txBody>
      </p:sp>
    </p:spTree>
    <p:extLst>
      <p:ext uri="{BB962C8B-B14F-4D97-AF65-F5344CB8AC3E}">
        <p14:creationId xmlns:p14="http://schemas.microsoft.com/office/powerpoint/2010/main" val="187893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775521" y="387897"/>
            <a:ext cx="8513379" cy="562829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21731" y="666422"/>
            <a:ext cx="162095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自由観覧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2163810" y="1556026"/>
          <a:ext cx="7736796" cy="41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  <a:gridCol w="859644"/>
              </a:tblGrid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2447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>
          <a:xfrm>
            <a:off x="2173731" y="578563"/>
            <a:ext cx="1625840" cy="6989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</a:rPr>
              <a:t>やめる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625849" y="1729343"/>
            <a:ext cx="4812718" cy="27363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>
              <a:latin typeface="Verdana" pitchFamily="34" charset="0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625849" y="3645387"/>
            <a:ext cx="4812718" cy="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5" name="直線コネクタ 14"/>
          <p:cNvCxnSpPr>
            <a:stCxn id="4" idx="2"/>
          </p:cNvCxnSpPr>
          <p:nvPr/>
        </p:nvCxnSpPr>
        <p:spPr>
          <a:xfrm flipV="1">
            <a:off x="6032208" y="3645387"/>
            <a:ext cx="0" cy="820260"/>
          </a:xfrm>
          <a:prstGeom prst="line">
            <a:avLst/>
          </a:prstGeom>
          <a:noFill/>
          <a:ln w="6350" cap="rnd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9" name="テキスト ボックス 18"/>
          <p:cNvSpPr txBox="1"/>
          <p:nvPr/>
        </p:nvSpPr>
        <p:spPr bwMode="auto">
          <a:xfrm>
            <a:off x="6924245" y="3818706"/>
            <a:ext cx="6222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r>
              <a:rPr lang="en-US" altLang="ja-JP" sz="2400" kern="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OK</a:t>
            </a:r>
            <a:endParaRPr lang="ja-JP" altLang="en-US" sz="2400" kern="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 bwMode="auto">
          <a:xfrm>
            <a:off x="4242971" y="3818705"/>
            <a:ext cx="1172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r>
              <a:rPr lang="en-US" altLang="ja-JP" sz="2400" ker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Cancel</a:t>
            </a:r>
            <a:endParaRPr lang="ja-JP" altLang="en-US" sz="2400" kern="0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 bwMode="auto">
          <a:xfrm>
            <a:off x="4253552" y="2357772"/>
            <a:ext cx="35702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ja-JP" altLang="en-US" sz="2400" kern="0" dirty="0">
                <a:solidFill>
                  <a:sysClr val="windowText" lastClr="000000"/>
                </a:solidFill>
                <a:latin typeface="HGSGothicE" charset="-128"/>
                <a:ea typeface="HGSGothicE" charset="-128"/>
                <a:cs typeface="HGSGothicE" charset="-128"/>
              </a:rPr>
              <a:t>表示記録を削除します。</a:t>
            </a:r>
            <a:endParaRPr lang="en-US" altLang="ja-JP" sz="2400" kern="0" dirty="0">
              <a:solidFill>
                <a:sysClr val="windowText" lastClr="000000"/>
              </a:solidFill>
              <a:latin typeface="HGSGothicE" charset="-128"/>
              <a:ea typeface="HGSGothicE" charset="-128"/>
              <a:cs typeface="HGSGothicE" charset="-128"/>
            </a:endParaRPr>
          </a:p>
          <a:p>
            <a:pPr algn="ctr"/>
            <a:r>
              <a:rPr lang="ja-JP" altLang="en-US" sz="2400" kern="0" dirty="0">
                <a:solidFill>
                  <a:sysClr val="windowText" lastClr="000000"/>
                </a:solidFill>
                <a:latin typeface="HGSGothicE" charset="-128"/>
                <a:ea typeface="HGSGothicE" charset="-128"/>
                <a:cs typeface="HGSGothicE" charset="-128"/>
              </a:rPr>
              <a:t>よろしいですか？。</a:t>
            </a:r>
          </a:p>
        </p:txBody>
      </p:sp>
    </p:spTree>
    <p:extLst>
      <p:ext uri="{BB962C8B-B14F-4D97-AF65-F5344CB8AC3E}">
        <p14:creationId xmlns:p14="http://schemas.microsoft.com/office/powerpoint/2010/main" val="59539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説明画面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92015" y="835572"/>
            <a:ext cx="8513379" cy="56282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15" y="835572"/>
            <a:ext cx="3752193" cy="562829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60224" y="34188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刀剣画像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68023" y="11369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タイトル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8864" y="1954800"/>
            <a:ext cx="41225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　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説明文が表示されます。</a:t>
            </a:r>
          </a:p>
          <a:p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887894" y="5135251"/>
            <a:ext cx="2164466" cy="69893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/>
              <a:t>O K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424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2400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画面遷移図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08212" y="4373484"/>
            <a:ext cx="1123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自由観覧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cxnSp>
        <p:nvCxnSpPr>
          <p:cNvPr id="24" name="直線矢印コネクタ 23"/>
          <p:cNvCxnSpPr>
            <a:stCxn id="29" idx="0"/>
            <a:endCxn id="33" idx="2"/>
          </p:cNvCxnSpPr>
          <p:nvPr/>
        </p:nvCxnSpPr>
        <p:spPr>
          <a:xfrm flipH="1" flipV="1">
            <a:off x="6104747" y="4711641"/>
            <a:ext cx="198" cy="7408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936570" y="6022660"/>
            <a:ext cx="1248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&lt;</a:t>
            </a:r>
            <a:r>
              <a:rPr lang="ja-JP" altLang="en-US" sz="1050" dirty="0">
                <a:solidFill>
                  <a:srgbClr val="C00000"/>
                </a:solidFill>
              </a:rPr>
              <a:t>未確認欄</a:t>
            </a:r>
            <a:r>
              <a:rPr lang="en-US" altLang="ja-JP" sz="1050" dirty="0">
                <a:solidFill>
                  <a:srgbClr val="C00000"/>
                </a:solidFill>
              </a:rPr>
              <a:t>&gt;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cxnSp>
        <p:nvCxnSpPr>
          <p:cNvPr id="4" name="カギ線コネクタ 3"/>
          <p:cNvCxnSpPr>
            <a:stCxn id="29" idx="1"/>
            <a:endCxn id="31" idx="2"/>
          </p:cNvCxnSpPr>
          <p:nvPr/>
        </p:nvCxnSpPr>
        <p:spPr>
          <a:xfrm rot="10800000">
            <a:off x="2307264" y="4899251"/>
            <a:ext cx="3028548" cy="1063894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31" idx="0"/>
            <a:endCxn id="27" idx="2"/>
          </p:cNvCxnSpPr>
          <p:nvPr/>
        </p:nvCxnSpPr>
        <p:spPr>
          <a:xfrm rot="5400000" flipH="1" flipV="1">
            <a:off x="2152205" y="2895886"/>
            <a:ext cx="1312573" cy="100245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431516" y="603700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やめる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67545" y="6038920"/>
            <a:ext cx="1027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[Cancel]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08300" y="3080588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65" y="3683866"/>
            <a:ext cx="1538265" cy="10214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84" y="1719417"/>
            <a:ext cx="1538265" cy="10214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13" y="5452441"/>
            <a:ext cx="1538265" cy="102140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03" y="4053399"/>
            <a:ext cx="1277723" cy="84585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17" y="3690232"/>
            <a:ext cx="1538661" cy="1021409"/>
          </a:xfrm>
          <a:prstGeom prst="rect">
            <a:avLst/>
          </a:prstGeom>
        </p:spPr>
      </p:pic>
      <p:cxnSp>
        <p:nvCxnSpPr>
          <p:cNvPr id="51" name="カギ線コネクタ 50"/>
          <p:cNvCxnSpPr>
            <a:stCxn id="29" idx="3"/>
            <a:endCxn id="26" idx="2"/>
          </p:cNvCxnSpPr>
          <p:nvPr/>
        </p:nvCxnSpPr>
        <p:spPr>
          <a:xfrm flipV="1">
            <a:off x="6874078" y="4705274"/>
            <a:ext cx="1935820" cy="1257871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334020" y="1719417"/>
            <a:ext cx="1541849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スタンプラリー画面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27" idx="3"/>
            <a:endCxn id="67" idx="1"/>
          </p:cNvCxnSpPr>
          <p:nvPr/>
        </p:nvCxnSpPr>
        <p:spPr>
          <a:xfrm>
            <a:off x="4078849" y="2230121"/>
            <a:ext cx="125517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67" idx="0"/>
            <a:endCxn id="34" idx="3"/>
          </p:cNvCxnSpPr>
          <p:nvPr/>
        </p:nvCxnSpPr>
        <p:spPr>
          <a:xfrm rot="16200000" flipV="1">
            <a:off x="5296696" y="911168"/>
            <a:ext cx="768610" cy="847888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34" idx="1"/>
            <a:endCxn id="27" idx="0"/>
          </p:cNvCxnSpPr>
          <p:nvPr/>
        </p:nvCxnSpPr>
        <p:spPr>
          <a:xfrm rot="10800000" flipV="1">
            <a:off x="3309717" y="950807"/>
            <a:ext cx="757070" cy="768610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9976584" y="1719415"/>
            <a:ext cx="1541849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コンプリート画面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98" name="直線矢印コネクタ 97"/>
          <p:cNvCxnSpPr>
            <a:stCxn id="67" idx="3"/>
            <a:endCxn id="84" idx="1"/>
          </p:cNvCxnSpPr>
          <p:nvPr/>
        </p:nvCxnSpPr>
        <p:spPr>
          <a:xfrm flipV="1">
            <a:off x="6875869" y="2230120"/>
            <a:ext cx="3100715" cy="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6260555" y="2928096"/>
            <a:ext cx="10534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Beacon</a:t>
            </a:r>
            <a:r>
              <a:rPr lang="ja-JP" altLang="en-US" sz="1050" dirty="0">
                <a:solidFill>
                  <a:srgbClr val="C00000"/>
                </a:solidFill>
              </a:rPr>
              <a:t>検知で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ja-JP" altLang="en-US" sz="1050" dirty="0">
                <a:solidFill>
                  <a:srgbClr val="C00000"/>
                </a:solidFill>
              </a:rPr>
              <a:t>自動遷移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en-US" altLang="ja-JP" sz="1050" dirty="0">
                <a:solidFill>
                  <a:srgbClr val="C00000"/>
                </a:solidFill>
              </a:rPr>
              <a:t>(3</a:t>
            </a:r>
            <a:r>
              <a:rPr lang="ja-JP" altLang="en-US" sz="1050" dirty="0">
                <a:solidFill>
                  <a:srgbClr val="C00000"/>
                </a:solidFill>
              </a:rPr>
              <a:t>秒以上滞在</a:t>
            </a:r>
            <a:r>
              <a:rPr lang="en-US" altLang="ja-JP" sz="1050" dirty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cxnSp>
        <p:nvCxnSpPr>
          <p:cNvPr id="107" name="直線矢印コネクタ 106"/>
          <p:cNvCxnSpPr>
            <a:stCxn id="67" idx="2"/>
            <a:endCxn id="33" idx="0"/>
          </p:cNvCxnSpPr>
          <p:nvPr/>
        </p:nvCxnSpPr>
        <p:spPr>
          <a:xfrm flipH="1">
            <a:off x="6104748" y="2740826"/>
            <a:ext cx="197" cy="9494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6260555" y="4793501"/>
            <a:ext cx="105349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Beacon</a:t>
            </a:r>
            <a:r>
              <a:rPr lang="ja-JP" altLang="en-US" sz="1050" dirty="0">
                <a:solidFill>
                  <a:srgbClr val="C00000"/>
                </a:solidFill>
              </a:rPr>
              <a:t>検知で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ja-JP" altLang="en-US" sz="1050" dirty="0">
                <a:solidFill>
                  <a:srgbClr val="C00000"/>
                </a:solidFill>
              </a:rPr>
              <a:t>自動遷移</a:t>
            </a:r>
            <a:r>
              <a:rPr lang="en-US" altLang="ja-JP" sz="1050" dirty="0">
                <a:solidFill>
                  <a:srgbClr val="C00000"/>
                </a:solidFill>
              </a:rPr>
              <a:t/>
            </a:r>
            <a:br>
              <a:rPr lang="en-US" altLang="ja-JP" sz="1050" dirty="0">
                <a:solidFill>
                  <a:srgbClr val="C00000"/>
                </a:solidFill>
              </a:rPr>
            </a:br>
            <a:r>
              <a:rPr lang="en-US" altLang="ja-JP" sz="1050" dirty="0">
                <a:solidFill>
                  <a:srgbClr val="C00000"/>
                </a:solidFill>
              </a:rPr>
              <a:t>(3</a:t>
            </a:r>
            <a:r>
              <a:rPr lang="ja-JP" altLang="en-US" sz="1050" dirty="0">
                <a:solidFill>
                  <a:srgbClr val="C00000"/>
                </a:solidFill>
              </a:rPr>
              <a:t>秒以上滞在</a:t>
            </a:r>
            <a:r>
              <a:rPr lang="en-US" altLang="ja-JP" sz="1050" dirty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8040765" y="4875731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cxnSp>
        <p:nvCxnSpPr>
          <p:cNvPr id="135" name="カギ線コネクタ 134"/>
          <p:cNvCxnSpPr>
            <a:stCxn id="27" idx="2"/>
            <a:endCxn id="29" idx="1"/>
          </p:cNvCxnSpPr>
          <p:nvPr/>
        </p:nvCxnSpPr>
        <p:spPr>
          <a:xfrm rot="16200000" flipH="1">
            <a:off x="2711605" y="3338937"/>
            <a:ext cx="3222320" cy="202609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555023" y="703901"/>
            <a:ext cx="1441348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　　アプリ起動　　　</a:t>
            </a:r>
          </a:p>
        </p:txBody>
      </p:sp>
      <p:cxnSp>
        <p:nvCxnSpPr>
          <p:cNvPr id="201" name="カギ線コネクタ 200"/>
          <p:cNvCxnSpPr>
            <a:stCxn id="17" idx="2"/>
            <a:endCxn id="27" idx="1"/>
          </p:cNvCxnSpPr>
          <p:nvPr/>
        </p:nvCxnSpPr>
        <p:spPr>
          <a:xfrm rot="16200000" flipH="1">
            <a:off x="1798918" y="1488456"/>
            <a:ext cx="1218444" cy="26488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テキスト ボックス 215"/>
          <p:cNvSpPr txBox="1"/>
          <p:nvPr/>
        </p:nvSpPr>
        <p:spPr>
          <a:xfrm>
            <a:off x="3099035" y="522214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5630964" y="520488"/>
            <a:ext cx="9817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[Cancel]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4066787" y="440102"/>
            <a:ext cx="1190270" cy="10214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C00000"/>
                </a:solidFill>
              </a:rPr>
              <a:t>(</a:t>
            </a:r>
            <a:r>
              <a:rPr lang="ja-JP" altLang="en-US" sz="1050" dirty="0" smtClean="0">
                <a:solidFill>
                  <a:srgbClr val="C00000"/>
                </a:solidFill>
              </a:rPr>
              <a:t>スタンプ削除確認アラート</a:t>
            </a:r>
            <a:r>
              <a:rPr lang="en-US" altLang="ja-JP" sz="1050" dirty="0" smtClean="0">
                <a:solidFill>
                  <a:srgbClr val="C00000"/>
                </a:solidFill>
              </a:rPr>
              <a:t>)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809897" y="1239817"/>
            <a:ext cx="1662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スタンプコンプリートで</a:t>
            </a:r>
            <a:r>
              <a:rPr lang="en-US" altLang="ja-JP" sz="1050" dirty="0" smtClean="0">
                <a:solidFill>
                  <a:srgbClr val="C00000"/>
                </a:solidFill>
              </a:rPr>
              <a:t/>
            </a:r>
            <a:br>
              <a:rPr lang="en-US" altLang="ja-JP" sz="1050" dirty="0" smtClean="0">
                <a:solidFill>
                  <a:srgbClr val="C00000"/>
                </a:solidFill>
              </a:rPr>
            </a:br>
            <a:r>
              <a:rPr lang="ja-JP" altLang="en-US" sz="1050" dirty="0" smtClean="0">
                <a:solidFill>
                  <a:srgbClr val="C00000"/>
                </a:solidFill>
              </a:rPr>
              <a:t>ポップアップ表示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303963" y="232786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74639" y="1831312"/>
            <a:ext cx="1182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ルート</a:t>
            </a:r>
            <a:r>
              <a:rPr lang="en-US" altLang="ja-JP" sz="1050" dirty="0" smtClean="0">
                <a:solidFill>
                  <a:srgbClr val="C00000"/>
                </a:solidFill>
              </a:rPr>
              <a:t>1~5</a:t>
            </a:r>
            <a:r>
              <a:rPr lang="ja-JP" altLang="en-US" sz="1050" dirty="0" smtClean="0">
                <a:solidFill>
                  <a:srgbClr val="C00000"/>
                </a:solidFill>
              </a:rPr>
              <a:t>選択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29901" y="1340279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やめる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66213" y="3090897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66213" y="4955083"/>
            <a:ext cx="86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[OK]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40" y="453496"/>
            <a:ext cx="1170356" cy="994070"/>
          </a:xfrm>
          <a:prstGeom prst="rect">
            <a:avLst/>
          </a:prstGeom>
        </p:spPr>
      </p:pic>
      <p:cxnSp>
        <p:nvCxnSpPr>
          <p:cNvPr id="59" name="カギ線コネクタ 58"/>
          <p:cNvCxnSpPr>
            <a:stCxn id="26" idx="0"/>
            <a:endCxn id="67" idx="3"/>
          </p:cNvCxnSpPr>
          <p:nvPr/>
        </p:nvCxnSpPr>
        <p:spPr>
          <a:xfrm rot="16200000" flipV="1">
            <a:off x="7116012" y="1989979"/>
            <a:ext cx="1453744" cy="1934029"/>
          </a:xfrm>
          <a:prstGeom prst="bentConnector2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9058250" y="3089679"/>
            <a:ext cx="1662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rgbClr val="C00000"/>
                </a:solidFill>
              </a:rPr>
              <a:t>空欄</a:t>
            </a:r>
            <a:r>
              <a:rPr lang="en-US" altLang="ja-JP" sz="1050" dirty="0" smtClean="0">
                <a:solidFill>
                  <a:srgbClr val="C00000"/>
                </a:solidFill>
              </a:rPr>
              <a:t>Stamp</a:t>
            </a:r>
            <a:r>
              <a:rPr lang="ja-JP" altLang="en-US" sz="1050" dirty="0" smtClean="0">
                <a:solidFill>
                  <a:srgbClr val="C00000"/>
                </a:solidFill>
              </a:rPr>
              <a:t>をタップで</a:t>
            </a:r>
            <a:r>
              <a:rPr lang="en-US" altLang="ja-JP" sz="1050" dirty="0" smtClean="0">
                <a:solidFill>
                  <a:srgbClr val="C00000"/>
                </a:solidFill>
              </a:rPr>
              <a:t/>
            </a:r>
            <a:br>
              <a:rPr lang="en-US" altLang="ja-JP" sz="1050" dirty="0" smtClean="0">
                <a:solidFill>
                  <a:srgbClr val="C00000"/>
                </a:solidFill>
              </a:rPr>
            </a:br>
            <a:r>
              <a:rPr lang="ja-JP" altLang="en-US" sz="1050" dirty="0" smtClean="0">
                <a:solidFill>
                  <a:srgbClr val="C00000"/>
                </a:solidFill>
              </a:rPr>
              <a:t>ポップアップ表示</a:t>
            </a:r>
            <a:endParaRPr lang="ja-JP" altLang="en-US" sz="1050" dirty="0">
              <a:solidFill>
                <a:srgbClr val="C0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121749" y="3312588"/>
            <a:ext cx="1017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C00000"/>
                </a:solidFill>
              </a:rPr>
              <a:t>[</a:t>
            </a:r>
            <a:r>
              <a:rPr lang="ja-JP" altLang="en-US" sz="1050" dirty="0">
                <a:solidFill>
                  <a:srgbClr val="C00000"/>
                </a:solidFill>
              </a:rPr>
              <a:t>☓</a:t>
            </a:r>
            <a:r>
              <a:rPr lang="en-US" altLang="ja-JP" sz="1050" dirty="0">
                <a:solidFill>
                  <a:srgbClr val="C00000"/>
                </a:solidFill>
              </a:rPr>
              <a:t>]</a:t>
            </a:r>
            <a:r>
              <a:rPr lang="ja-JP" altLang="en-US" sz="1050" dirty="0">
                <a:solidFill>
                  <a:srgbClr val="C00000"/>
                </a:solidFill>
              </a:rPr>
              <a:t>押下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00514" y="4908917"/>
            <a:ext cx="234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ヒント出力時に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beacon</a:t>
            </a:r>
            <a:r>
              <a:rPr lang="ja-JP" altLang="en-US" dirty="0" smtClean="0"/>
              <a:t>反応した際の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ボタンを設置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57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7066"/>
              </p:ext>
            </p:extLst>
          </p:nvPr>
        </p:nvGraphicFramePr>
        <p:xfrm>
          <a:off x="1523999" y="0"/>
          <a:ext cx="9184105" cy="67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9"/>
                <a:gridCol w="4352883"/>
                <a:gridCol w="4352883"/>
              </a:tblGrid>
              <a:tr h="631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No.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画面名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画面イメージ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ルート選択画面</a:t>
                      </a:r>
                      <a:r>
                        <a:rPr kumimoji="1" lang="en-US" altLang="ja-JP" dirty="0" smtClean="0"/>
                        <a:t>(TOP)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自由観覧画面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ヒントポップアップ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表示記録削除アラート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4" y="3766106"/>
            <a:ext cx="2214086" cy="14701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67" y="600028"/>
            <a:ext cx="2214086" cy="14701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5" y="2184433"/>
            <a:ext cx="2214086" cy="147015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17" y="5312779"/>
            <a:ext cx="2214086" cy="14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57243"/>
              </p:ext>
            </p:extLst>
          </p:nvPr>
        </p:nvGraphicFramePr>
        <p:xfrm>
          <a:off x="1523999" y="0"/>
          <a:ext cx="9184105" cy="67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9"/>
                <a:gridCol w="4352883"/>
                <a:gridCol w="4352883"/>
              </a:tblGrid>
              <a:tr h="6318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No.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画面名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画面イメージ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説明画面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15366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3" y="713102"/>
            <a:ext cx="2206049" cy="14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ルート選択画面</a:t>
            </a:r>
            <a:r>
              <a:rPr lang="en-US" altLang="ja-JP" sz="2400" kern="0" dirty="0">
                <a:solidFill>
                  <a:schemeClr val="tx1"/>
                </a:solidFill>
              </a:rPr>
              <a:t>(TOP</a:t>
            </a:r>
            <a:r>
              <a:rPr lang="ja-JP" altLang="en-US" sz="2400" kern="0" dirty="0">
                <a:solidFill>
                  <a:schemeClr val="tx1"/>
                </a:solidFill>
              </a:rPr>
              <a:t>画面</a:t>
            </a:r>
            <a:r>
              <a:rPr lang="en-US" altLang="ja-JP" sz="2400" kern="0" dirty="0">
                <a:solidFill>
                  <a:schemeClr val="tx1"/>
                </a:solidFill>
              </a:rPr>
              <a:t>)</a:t>
            </a:r>
            <a:endParaRPr lang="ja-JP" altLang="en-US" sz="2400" kern="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・アプリ起動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仮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初心者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(1~3)/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中級者ルート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(4~5)/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自由観覧を選択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アプリ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起動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n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1,2,3,4,5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にそれぞれ紐付いた値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を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スタンプラリー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画面へ送信して遷移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自由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観覧を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・自由観覧画面へ遷移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1~3]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4~5]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5864" cy="23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自由観覧画面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配列処理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各刀剣情報を配列として保持。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アイコン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を押された際に値を参照して、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決められた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配列の中身を抽出して、次の画面へ投げる。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ルート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選択画面からの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・グレースケール画像を表示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#Beacon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検知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(3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秒以上滞在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)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・説明画面へ刀剣画像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、タイトル、説明文を送信して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説明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画面から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戻り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・画面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リフレッシュ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未確認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disable</a:t>
            </a: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未確認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画像を既視画像へ変更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表示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記録ファイルに本刀剣を既視と伝達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・表示記録ファイルを参照して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確認した刀剣画像を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既視画像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へ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切り替える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グレースケール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画像を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タッチ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・ヒントポップアップ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へ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刀剣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シルエット画像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、タイトル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文章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、地図</a:t>
            </a:r>
            <a:r>
              <a:rPr lang="en-US" altLang="ja-JP" sz="1200" dirty="0">
                <a:latin typeface="Meiryo" charset="-128"/>
                <a:ea typeface="Meiryo" charset="-128"/>
                <a:cs typeface="Meiryo" charset="-128"/>
              </a:rPr>
              <a:t>URI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を送信して遷移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ボタンを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タッチ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・表示記録削除アラートを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表示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6"/>
            <a:ext cx="3093116" cy="232631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776000" y="3163023"/>
            <a:ext cx="3743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自由観覧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・刀剣の一覧表示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未観覧アイコン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21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ヒントポップアップ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&lt;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未観覧アイコン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&gt;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・刀剣の所在地ヒントを出力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遷移時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・受け取った情報を元に画像、文言を出力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#[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☓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・ポップアップを閉じる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・元の画面へ戻る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☓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5864" cy="232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>
                <a:solidFill>
                  <a:schemeClr val="tx1"/>
                </a:solidFill>
              </a:rPr>
              <a:t>-</a:t>
            </a:r>
            <a:r>
              <a:rPr lang="ja-JP" altLang="en-US" sz="2400" kern="0" dirty="0">
                <a:solidFill>
                  <a:schemeClr val="tx1"/>
                </a:solidFill>
              </a:rPr>
              <a:t>表示記録削除アラート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・自由観覧画面で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やめる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を押下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・ルート選択画面へ戻る際に、データの削除を確認する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#OK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・表示記録ファイルを初期化して、ルート選択画面へ遷移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#Cancel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・自由</a:t>
            </a:r>
            <a:r>
              <a:rPr lang="ja-JP" altLang="en-US" sz="1200" dirty="0">
                <a:latin typeface="Meiryo" charset="-128"/>
                <a:ea typeface="Meiryo" charset="-128"/>
                <a:cs typeface="Meiryo" charset="-128"/>
              </a:rPr>
              <a:t>観覧画面へ戻る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[OK]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[Cancel]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7"/>
            <a:ext cx="3097440" cy="23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1776000" y="42268"/>
            <a:ext cx="8640000" cy="506412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9pPr>
          </a:lstStyle>
          <a:p>
            <a:r>
              <a:rPr lang="ja-JP" altLang="en-US" sz="2400" kern="0" dirty="0">
                <a:solidFill>
                  <a:schemeClr val="tx1"/>
                </a:solidFill>
              </a:rPr>
              <a:t>アプリ機能</a:t>
            </a:r>
            <a:r>
              <a:rPr lang="en-US" altLang="ja-JP" sz="2400" kern="0" dirty="0" smtClean="0">
                <a:solidFill>
                  <a:schemeClr val="tx1"/>
                </a:solidFill>
              </a:rPr>
              <a:t>-</a:t>
            </a:r>
            <a:r>
              <a:rPr lang="ja-JP" altLang="en-US" sz="2400" kern="0" dirty="0" smtClean="0">
                <a:solidFill>
                  <a:schemeClr val="tx1"/>
                </a:solidFill>
              </a:rPr>
              <a:t>説明画面</a:t>
            </a:r>
            <a:endParaRPr lang="ja-JP" altLang="en-US" sz="2400" kern="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776000" y="548680"/>
            <a:ext cx="8640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 bwMode="auto">
          <a:xfrm>
            <a:off x="5519936" y="692696"/>
            <a:ext cx="48960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rtlCol="0">
            <a:noAutofit/>
          </a:bodyPr>
          <a:lstStyle/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表示条件及び遷移元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・自由観覧画面、あるいはスタンプラリー画面にいる際に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Beacon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検知をした場合に表示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概要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・ユーザの目の前にある刀剣の説明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制御</a:t>
            </a:r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en-US" altLang="ja-JP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#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出力時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・元画面から受け取った値を元に、</a:t>
            </a:r>
            <a:endParaRPr lang="en-US" altLang="ja-JP" sz="1200" kern="0" dirty="0" smtClean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画像とタイトル、説明文言を出力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#OK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dirty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・元の画面に戻る</a:t>
            </a:r>
            <a:endParaRPr lang="en-US" altLang="ja-JP" sz="1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　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スタンプラリー画面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/</a:t>
            </a:r>
            <a:r>
              <a:rPr lang="ja-JP" altLang="en-US" sz="1200" dirty="0" smtClean="0">
                <a:latin typeface="Meiryo" charset="-128"/>
                <a:ea typeface="Meiryo" charset="-128"/>
                <a:cs typeface="Meiryo" charset="-128"/>
              </a:rPr>
              <a:t>自由観覧画面</a:t>
            </a:r>
            <a:r>
              <a:rPr lang="en-US" altLang="ja-JP" sz="1200" dirty="0" smtClean="0">
                <a:latin typeface="Meiryo" charset="-128"/>
                <a:ea typeface="Meiryo" charset="-128"/>
                <a:cs typeface="Meiryo" charset="-128"/>
              </a:rPr>
              <a:t>)</a:t>
            </a:r>
          </a:p>
          <a:p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操作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</a:p>
          <a:p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・</a:t>
            </a:r>
            <a:r>
              <a:rPr lang="en-US" altLang="ja-JP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[OK]</a:t>
            </a:r>
            <a:r>
              <a:rPr lang="ja-JP" altLang="en-US" sz="1200" kern="0" dirty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1200" kern="0" dirty="0" smtClean="0">
                <a:solidFill>
                  <a:sysClr val="windowText" lastClr="000000"/>
                </a:solidFill>
                <a:latin typeface="Meiryo" charset="-128"/>
                <a:ea typeface="Meiryo" charset="-128"/>
                <a:cs typeface="Meiryo" charset="-128"/>
              </a:rPr>
              <a:t>押下</a:t>
            </a:r>
            <a:endParaRPr lang="en-US" altLang="ja-JP" sz="1200" kern="0" dirty="0">
              <a:solidFill>
                <a:sysClr val="windowText" lastClr="00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92696"/>
            <a:ext cx="3092956" cy="2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700</Words>
  <Application>Microsoft Macintosh PowerPoint</Application>
  <PresentationFormat>ワイド画面</PresentationFormat>
  <Paragraphs>236</Paragraphs>
  <Slides>13</Slides>
  <Notes>7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HGSGothicE</vt:lpstr>
      <vt:lpstr>Meiryo</vt:lpstr>
      <vt:lpstr>Meiryo UI</vt:lpstr>
      <vt:lpstr>Verdana</vt:lpstr>
      <vt:lpstr>Yu Gothic</vt:lpstr>
      <vt:lpstr>Yu Gothic Light</vt:lpstr>
      <vt:lpstr>メイリオ</vt:lpstr>
      <vt:lpstr>Arial</vt:lpstr>
      <vt:lpstr>ホワイト</vt:lpstr>
      <vt:lpstr>東建コーポレーション御中 -スタンプラリーアプリ-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東建コーポレーション御中 -スタンプラリーアプリ-</dc:title>
  <dc:creator>tkyk0520ossc@gmail.com</dc:creator>
  <cp:lastModifiedBy>tkyk0520ossc@gmail.com</cp:lastModifiedBy>
  <cp:revision>21</cp:revision>
  <dcterms:created xsi:type="dcterms:W3CDTF">2018-06-15T05:21:27Z</dcterms:created>
  <dcterms:modified xsi:type="dcterms:W3CDTF">2018-06-18T10:23:31Z</dcterms:modified>
</cp:coreProperties>
</file>