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390" r:id="rId4"/>
    <p:sldId id="396" r:id="rId5"/>
    <p:sldId id="397" r:id="rId6"/>
    <p:sldId id="398" r:id="rId7"/>
    <p:sldId id="399" r:id="rId8"/>
    <p:sldId id="408" r:id="rId9"/>
    <p:sldId id="409" r:id="rId10"/>
    <p:sldId id="400" r:id="rId11"/>
    <p:sldId id="405" r:id="rId12"/>
    <p:sldId id="394" r:id="rId13"/>
    <p:sldId id="392" r:id="rId14"/>
    <p:sldId id="261" r:id="rId15"/>
    <p:sldId id="393" r:id="rId16"/>
    <p:sldId id="257" r:id="rId17"/>
    <p:sldId id="406" r:id="rId18"/>
    <p:sldId id="401" r:id="rId19"/>
    <p:sldId id="402" r:id="rId20"/>
    <p:sldId id="403" r:id="rId21"/>
    <p:sldId id="40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5E5FF"/>
    <a:srgbClr val="FFFFCC"/>
    <a:srgbClr val="3333FF"/>
    <a:srgbClr val="D1D1FF"/>
    <a:srgbClr val="B8A9F1"/>
    <a:srgbClr val="84E8E3"/>
    <a:srgbClr val="000042"/>
    <a:srgbClr val="F7F7FF"/>
    <a:srgbClr val="C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5283" autoAdjust="0"/>
  </p:normalViewPr>
  <p:slideViewPr>
    <p:cSldViewPr snapToGrid="0">
      <p:cViewPr varScale="1">
        <p:scale>
          <a:sx n="87" d="100"/>
          <a:sy n="87" d="100"/>
        </p:scale>
        <p:origin x="124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2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2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0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7346-C215-48B2-A047-C101930A03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7346-C215-48B2-A047-C101930A03C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2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7346-C215-48B2-A047-C101930A03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4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7346-C215-48B2-A047-C101930A03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3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7346-C215-48B2-A047-C101930A03C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2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7346-C215-48B2-A047-C101930A03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2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2022/2/21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engxuying@ict.ac.c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hangweiyao17z@ict.ac.c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246" y="2028036"/>
            <a:ext cx="7560840" cy="20105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《</a:t>
            </a:r>
            <a:r>
              <a:rPr lang="zh-CN" altLang="en-US"/>
              <a:t>计算机网络</a:t>
            </a:r>
            <a:r>
              <a:rPr lang="en-US" altLang="zh-CN"/>
              <a:t>》</a:t>
            </a:r>
            <a:br>
              <a:rPr lang="en-US" altLang="zh-CN"/>
            </a:br>
            <a:r>
              <a:rPr lang="zh-CN" altLang="en-US"/>
              <a:t>课程说明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457200"/>
            <a:ext cx="8299342" cy="7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>
                <a:latin typeface="黑体" pitchFamily="49" charset="-122"/>
                <a:ea typeface="黑体" pitchFamily="49" charset="-122"/>
                <a:cs typeface="+mj-cs"/>
              </a:rPr>
              <a:t>对课程的整体认知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31742" y="1309225"/>
            <a:ext cx="8919270" cy="4235049"/>
          </a:xfrm>
        </p:spPr>
        <p:txBody>
          <a:bodyPr/>
          <a:lstStyle/>
          <a:p>
            <a:r>
              <a:rPr lang="zh-CN" altLang="en-US" sz="2800" dirty="0"/>
              <a:t>理论知识本身的系统性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从系统研发与实现的角度看，不太可能涉及从底层到上层的所有层次，更多的是解决特定层次的关键问题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仍然要具有系统的观点，才能够更好地理解各个知识点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许多关键技术具有共性的解决思路（</a:t>
            </a:r>
            <a:r>
              <a:rPr lang="zh-CN" altLang="en-US" dirty="0">
                <a:solidFill>
                  <a:srgbClr val="FF0000"/>
                </a:solidFill>
              </a:rPr>
              <a:t>思维和能力提升的关键所在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sz="2800" dirty="0"/>
              <a:t>知识的零散性</a:t>
            </a:r>
            <a:endParaRPr lang="en-US" altLang="zh-CN" sz="2800" dirty="0"/>
          </a:p>
          <a:p>
            <a:pPr lvl="1"/>
            <a:r>
              <a:rPr lang="zh-CN" altLang="en-US" dirty="0"/>
              <a:t>不同的掌握程度：</a:t>
            </a:r>
            <a:r>
              <a:rPr lang="zh-CN" altLang="en-US" dirty="0">
                <a:solidFill>
                  <a:srgbClr val="FF0000"/>
                </a:solidFill>
              </a:rPr>
              <a:t>了解、理解、掌握、运用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20DD755-D3C2-4BC7-81AF-C6BFEF1E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896" y="1444978"/>
            <a:ext cx="8490857" cy="5034843"/>
          </a:xfrm>
        </p:spPr>
        <p:txBody>
          <a:bodyPr/>
          <a:lstStyle/>
          <a:p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zh-CN" altLang="en-US" dirty="0"/>
              <a:t>计算机网络（理论课）：</a:t>
            </a:r>
            <a:r>
              <a:rPr lang="en-US" altLang="zh-CN" dirty="0"/>
              <a:t>60</a:t>
            </a:r>
            <a:r>
              <a:rPr lang="zh-CN" altLang="en-US" dirty="0"/>
              <a:t>学时</a:t>
            </a:r>
            <a:r>
              <a:rPr lang="en-US" altLang="zh-CN" dirty="0"/>
              <a:t>/3</a:t>
            </a:r>
            <a:r>
              <a:rPr lang="zh-CN" altLang="en-US" dirty="0"/>
              <a:t>学分。周一（</a:t>
            </a:r>
            <a:r>
              <a:rPr lang="en-US" altLang="zh-CN" dirty="0"/>
              <a:t>1-2</a:t>
            </a:r>
            <a:r>
              <a:rPr lang="zh-CN" altLang="en-US" dirty="0"/>
              <a:t>），</a:t>
            </a:r>
            <a:r>
              <a:rPr lang="en-US" altLang="zh-CN" dirty="0"/>
              <a:t>1-12</a:t>
            </a:r>
            <a:r>
              <a:rPr lang="zh-CN" altLang="en-US" dirty="0"/>
              <a:t>周；周三（</a:t>
            </a:r>
            <a:r>
              <a:rPr lang="en-US" altLang="zh-CN" dirty="0"/>
              <a:t>1-2</a:t>
            </a:r>
            <a:r>
              <a:rPr lang="zh-CN" altLang="en-US" dirty="0"/>
              <a:t>），</a:t>
            </a:r>
            <a:r>
              <a:rPr lang="en-US" altLang="zh-CN" dirty="0"/>
              <a:t>1-18</a:t>
            </a:r>
            <a:r>
              <a:rPr lang="zh-CN" altLang="en-US" dirty="0"/>
              <a:t>周。地点：阶二 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计算机网络（研讨课）：</a:t>
            </a:r>
            <a:r>
              <a:rPr lang="en-US" altLang="zh-CN" dirty="0"/>
              <a:t>40</a:t>
            </a:r>
            <a:r>
              <a:rPr lang="zh-CN" altLang="en-US" dirty="0"/>
              <a:t>学时</a:t>
            </a:r>
            <a:r>
              <a:rPr lang="en-US" altLang="zh-CN" dirty="0"/>
              <a:t>/2</a:t>
            </a:r>
            <a:r>
              <a:rPr lang="zh-CN" altLang="en-US" dirty="0"/>
              <a:t>学分。周三（</a:t>
            </a:r>
            <a:r>
              <a:rPr lang="en-US" altLang="zh-CN" dirty="0"/>
              <a:t>5-7</a:t>
            </a:r>
            <a:r>
              <a:rPr lang="zh-CN" altLang="en-US" dirty="0"/>
              <a:t>），</a:t>
            </a:r>
            <a:r>
              <a:rPr lang="en-US" altLang="zh-CN" dirty="0"/>
              <a:t>5-18</a:t>
            </a:r>
            <a:r>
              <a:rPr lang="zh-CN" altLang="en-US"/>
              <a:t>周。地点</a:t>
            </a:r>
            <a:r>
              <a:rPr lang="zh-CN" altLang="en-US" dirty="0"/>
              <a:t>：教</a:t>
            </a:r>
            <a:r>
              <a:rPr lang="en-US" altLang="zh-CN" dirty="0"/>
              <a:t>205</a:t>
            </a:r>
            <a:r>
              <a:rPr lang="zh-CN" altLang="en-US" dirty="0"/>
              <a:t>（机房一）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课程形式</a:t>
            </a:r>
            <a:endParaRPr lang="en-US" altLang="zh-CN" dirty="0"/>
          </a:p>
          <a:p>
            <a:pPr lvl="1"/>
            <a:r>
              <a:rPr lang="zh-CN" altLang="en-US" dirty="0"/>
              <a:t>理论（定期）</a:t>
            </a:r>
            <a:r>
              <a:rPr lang="en-US" altLang="zh-CN" dirty="0"/>
              <a:t>+</a:t>
            </a:r>
            <a:r>
              <a:rPr lang="zh-CN" altLang="en-US" dirty="0"/>
              <a:t> 研讨（定期）</a:t>
            </a:r>
            <a:r>
              <a:rPr lang="en-US" altLang="zh-CN" dirty="0"/>
              <a:t>+</a:t>
            </a:r>
            <a:r>
              <a:rPr lang="zh-CN" altLang="en-US" dirty="0"/>
              <a:t> 习题（不定期）</a:t>
            </a:r>
            <a:endParaRPr lang="en-US" altLang="zh-CN" dirty="0"/>
          </a:p>
          <a:p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理论课：期末考试</a:t>
            </a:r>
            <a:r>
              <a:rPr lang="en-US" altLang="zh-CN" dirty="0"/>
              <a:t>50%</a:t>
            </a:r>
            <a:r>
              <a:rPr lang="zh-CN" altLang="en-US" dirty="0"/>
              <a:t>、期中考试</a:t>
            </a:r>
            <a:r>
              <a:rPr lang="en-US" altLang="zh-CN" dirty="0"/>
              <a:t>30%</a:t>
            </a:r>
            <a:r>
              <a:rPr lang="zh-CN" altLang="en-US" dirty="0"/>
              <a:t>、考勤及作业</a:t>
            </a:r>
            <a:r>
              <a:rPr lang="en-US" altLang="zh-CN" dirty="0"/>
              <a:t>20%</a:t>
            </a:r>
          </a:p>
          <a:p>
            <a:pPr lvl="1"/>
            <a:r>
              <a:rPr lang="zh-CN" altLang="en-US" dirty="0"/>
              <a:t>研讨课：以研讨课要求为准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440" y="6106318"/>
            <a:ext cx="779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理论学习和动手实验并重</a:t>
            </a:r>
          </a:p>
        </p:txBody>
      </p:sp>
    </p:spTree>
    <p:extLst>
      <p:ext uri="{BB962C8B-B14F-4D97-AF65-F5344CB8AC3E}">
        <p14:creationId xmlns:p14="http://schemas.microsoft.com/office/powerpoint/2010/main" val="415836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理论课内容设置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5975"/>
            <a:ext cx="8229600" cy="4831836"/>
          </a:xfrm>
        </p:spPr>
        <p:txBody>
          <a:bodyPr/>
          <a:lstStyle/>
          <a:p>
            <a:r>
              <a:rPr lang="zh-CN" altLang="en-US" sz="2000" dirty="0"/>
              <a:t>计算机网络概述（</a:t>
            </a:r>
            <a:r>
              <a:rPr lang="en-US" altLang="zh-CN" sz="2000" dirty="0"/>
              <a:t>5-6</a:t>
            </a:r>
            <a:r>
              <a:rPr lang="zh-CN" altLang="en-US" sz="2000" dirty="0"/>
              <a:t>学时）</a:t>
            </a:r>
            <a:endParaRPr lang="en-US" altLang="zh-CN" sz="2000" dirty="0"/>
          </a:p>
          <a:p>
            <a:r>
              <a:rPr lang="zh-CN" altLang="en-US" sz="2000" dirty="0"/>
              <a:t>直连网络（</a:t>
            </a:r>
            <a:r>
              <a:rPr lang="en-US" altLang="zh-CN" sz="2000" dirty="0"/>
              <a:t>6-8</a:t>
            </a:r>
            <a:r>
              <a:rPr lang="zh-CN" altLang="en-US" sz="2000" dirty="0"/>
              <a:t>学时）</a:t>
            </a:r>
            <a:endParaRPr lang="en-US" altLang="zh-CN" sz="2000" dirty="0"/>
          </a:p>
          <a:p>
            <a:r>
              <a:rPr lang="zh-CN" altLang="en-US" sz="2000" dirty="0"/>
              <a:t>分组交换（</a:t>
            </a:r>
            <a:r>
              <a:rPr lang="en-US" altLang="zh-CN" sz="2000" dirty="0"/>
              <a:t>2-4</a:t>
            </a:r>
            <a:r>
              <a:rPr lang="zh-CN" altLang="en-US" sz="2000" dirty="0"/>
              <a:t>学时）</a:t>
            </a:r>
          </a:p>
          <a:p>
            <a:r>
              <a:rPr lang="zh-CN" altLang="en-US" sz="2000" dirty="0"/>
              <a:t>网络互连 （</a:t>
            </a:r>
            <a:r>
              <a:rPr lang="en-US" altLang="zh-CN" sz="2000" dirty="0"/>
              <a:t>10-12</a:t>
            </a:r>
            <a:r>
              <a:rPr lang="zh-CN" altLang="en-US" sz="2000" dirty="0"/>
              <a:t>学时）</a:t>
            </a:r>
          </a:p>
          <a:p>
            <a:r>
              <a:rPr lang="zh-CN" altLang="en-US" sz="2000" dirty="0"/>
              <a:t>端到端传输（</a:t>
            </a:r>
            <a:r>
              <a:rPr lang="en-US" altLang="zh-CN" sz="2000" dirty="0"/>
              <a:t>8-10</a:t>
            </a:r>
            <a:r>
              <a:rPr lang="zh-CN" altLang="en-US" sz="2000" dirty="0"/>
              <a:t>学时）</a:t>
            </a:r>
          </a:p>
          <a:p>
            <a:r>
              <a:rPr lang="zh-CN" altLang="en-US" sz="2000" dirty="0"/>
              <a:t>网络应用（</a:t>
            </a:r>
            <a:r>
              <a:rPr lang="en-US" altLang="zh-CN" sz="2000" dirty="0"/>
              <a:t>6-8</a:t>
            </a:r>
            <a:r>
              <a:rPr lang="zh-CN" altLang="en-US" sz="2000" dirty="0"/>
              <a:t>学时）</a:t>
            </a:r>
            <a:endParaRPr lang="en-US" altLang="zh-CN" sz="2000" dirty="0"/>
          </a:p>
          <a:p>
            <a:r>
              <a:rPr lang="zh-CN" altLang="en-US" sz="2000" dirty="0"/>
              <a:t>专题：网络安全、</a:t>
            </a:r>
            <a:r>
              <a:rPr lang="en-US" altLang="zh-CN" sz="2000" dirty="0"/>
              <a:t>IPv6</a:t>
            </a:r>
            <a:r>
              <a:rPr lang="zh-CN" altLang="en-US" sz="2000" dirty="0"/>
              <a:t>、网络体系结构等（</a:t>
            </a:r>
            <a:r>
              <a:rPr lang="en-US" altLang="zh-CN" sz="2000" dirty="0"/>
              <a:t>10-14</a:t>
            </a:r>
            <a:r>
              <a:rPr lang="zh-CN" altLang="en-US" sz="2000" dirty="0"/>
              <a:t>学时）</a:t>
            </a:r>
            <a:endParaRPr lang="en-US" altLang="zh-CN" sz="2000" dirty="0"/>
          </a:p>
          <a:p>
            <a:r>
              <a:rPr lang="zh-CN" altLang="en-US" sz="2000" dirty="0"/>
              <a:t>习题、答疑与考试（</a:t>
            </a:r>
            <a:r>
              <a:rPr lang="en-US" altLang="zh-CN" sz="2000" dirty="0"/>
              <a:t>6-10</a:t>
            </a:r>
            <a:r>
              <a:rPr lang="zh-CN" altLang="en-US" sz="2000" dirty="0"/>
              <a:t>学时）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36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理论课内容设置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b="0" dirty="0"/>
              <a:t>教科书</a:t>
            </a:r>
            <a:endParaRPr lang="en-US" altLang="zh-CN" b="0" dirty="0"/>
          </a:p>
          <a:p>
            <a:pPr lvl="1"/>
            <a:r>
              <a:rPr lang="zh-CN" altLang="en-US" b="0" dirty="0"/>
              <a:t>计算机网络</a:t>
            </a:r>
            <a:r>
              <a:rPr lang="en-US" altLang="zh-CN" b="0" dirty="0"/>
              <a:t>(</a:t>
            </a:r>
            <a:r>
              <a:rPr lang="zh-CN" altLang="en-US" b="0" dirty="0"/>
              <a:t>第</a:t>
            </a:r>
            <a:r>
              <a:rPr lang="en-US" altLang="zh-CN" b="0" dirty="0"/>
              <a:t>8</a:t>
            </a:r>
            <a:r>
              <a:rPr lang="zh-CN" altLang="en-US" b="0" dirty="0"/>
              <a:t>版</a:t>
            </a:r>
            <a:r>
              <a:rPr lang="en-US" altLang="zh-CN" b="0" dirty="0"/>
              <a:t>), </a:t>
            </a:r>
            <a:r>
              <a:rPr lang="zh-CN" altLang="en-US" b="0" dirty="0"/>
              <a:t>谢希仁</a:t>
            </a:r>
            <a:r>
              <a:rPr lang="en-US" altLang="zh-CN" b="0" dirty="0"/>
              <a:t>, </a:t>
            </a:r>
            <a:r>
              <a:rPr lang="zh-CN" altLang="en-US" b="0" dirty="0"/>
              <a:t>电子工业出版社</a:t>
            </a:r>
            <a:endParaRPr lang="en-US" altLang="zh-CN" b="0" dirty="0"/>
          </a:p>
          <a:p>
            <a:pPr>
              <a:spcBef>
                <a:spcPts val="1800"/>
              </a:spcBef>
            </a:pPr>
            <a:r>
              <a:rPr lang="zh-CN" altLang="en-US" dirty="0"/>
              <a:t>其它参考书</a:t>
            </a:r>
            <a:endParaRPr lang="en-US" altLang="zh-CN" b="0" dirty="0"/>
          </a:p>
          <a:p>
            <a:pPr lvl="1"/>
            <a:r>
              <a:rPr lang="zh-CN" altLang="en-US" dirty="0"/>
              <a:t>计算机网络</a:t>
            </a:r>
            <a:r>
              <a:rPr lang="en-US" altLang="zh-CN" dirty="0"/>
              <a:t>: </a:t>
            </a:r>
            <a:r>
              <a:rPr lang="zh-CN" altLang="en-US" dirty="0"/>
              <a:t>系统方法</a:t>
            </a:r>
            <a:r>
              <a:rPr lang="en-US" altLang="zh-CN" dirty="0"/>
              <a:t>(Computer Networks: A Systems Approach), James Kurose, Keith Ross, </a:t>
            </a:r>
            <a:r>
              <a:rPr lang="zh-CN" altLang="en-US" dirty="0">
                <a:latin typeface="黑体" panose="02010609060101010101" pitchFamily="49" charset="-122"/>
              </a:rPr>
              <a:t>机械工业出版社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学术论文与文档</a:t>
            </a:r>
          </a:p>
          <a:p>
            <a:pPr lvl="1"/>
            <a:r>
              <a:rPr lang="zh-CN" altLang="en-US" dirty="0"/>
              <a:t>会议：</a:t>
            </a:r>
            <a:r>
              <a:rPr lang="en-US" altLang="zh-CN" dirty="0" err="1"/>
              <a:t>Sigcomm</a:t>
            </a:r>
            <a:r>
              <a:rPr lang="zh-CN" altLang="en-US" dirty="0"/>
              <a:t>、</a:t>
            </a:r>
            <a:r>
              <a:rPr lang="en-US" altLang="zh-CN" dirty="0"/>
              <a:t>NSDI</a:t>
            </a:r>
            <a:r>
              <a:rPr lang="zh-CN" altLang="en-US" dirty="0"/>
              <a:t>、</a:t>
            </a:r>
            <a:r>
              <a:rPr lang="en-US" altLang="zh-CN" dirty="0" err="1"/>
              <a:t>CoNEXT</a:t>
            </a:r>
            <a:r>
              <a:rPr lang="zh-CN" altLang="en-US" dirty="0"/>
              <a:t>、</a:t>
            </a:r>
            <a:r>
              <a:rPr lang="en-US" altLang="zh-CN" dirty="0"/>
              <a:t>ANCS</a:t>
            </a:r>
            <a:r>
              <a:rPr lang="zh-CN" altLang="en-US" dirty="0"/>
              <a:t>、</a:t>
            </a:r>
            <a:r>
              <a:rPr lang="en-US" altLang="zh-CN" dirty="0"/>
              <a:t>IMC</a:t>
            </a:r>
            <a:r>
              <a:rPr lang="zh-CN" altLang="en-US" dirty="0"/>
              <a:t>、</a:t>
            </a:r>
            <a:r>
              <a:rPr lang="en-US" altLang="zh-CN" dirty="0"/>
              <a:t>ICNP</a:t>
            </a:r>
            <a:r>
              <a:rPr lang="zh-CN" altLang="en-US" dirty="0"/>
              <a:t>、</a:t>
            </a:r>
            <a:r>
              <a:rPr lang="en-US" altLang="zh-CN" dirty="0" err="1"/>
              <a:t>Infocom</a:t>
            </a:r>
            <a:endParaRPr lang="en-US" altLang="zh-CN" dirty="0"/>
          </a:p>
          <a:p>
            <a:pPr lvl="1"/>
            <a:r>
              <a:rPr lang="zh-CN" altLang="en-US" dirty="0"/>
              <a:t>期刊：</a:t>
            </a:r>
            <a:r>
              <a:rPr lang="en-US" altLang="zh-CN" dirty="0" err="1"/>
              <a:t>ToN</a:t>
            </a:r>
            <a:r>
              <a:rPr lang="zh-CN" altLang="en-US" dirty="0"/>
              <a:t>、</a:t>
            </a:r>
            <a:r>
              <a:rPr lang="en-US" altLang="zh-CN" dirty="0"/>
              <a:t>JSAC</a:t>
            </a:r>
            <a:r>
              <a:rPr lang="zh-CN" altLang="en-US" dirty="0"/>
              <a:t>、</a:t>
            </a:r>
            <a:r>
              <a:rPr lang="en-US" altLang="zh-CN" dirty="0"/>
              <a:t>TPDS</a:t>
            </a:r>
            <a:r>
              <a:rPr lang="zh-CN" altLang="en-US" dirty="0"/>
              <a:t>、</a:t>
            </a:r>
            <a:r>
              <a:rPr lang="en-US" altLang="zh-CN" dirty="0" err="1"/>
              <a:t>ToC</a:t>
            </a:r>
            <a:endParaRPr lang="en-US" altLang="zh-CN" dirty="0"/>
          </a:p>
          <a:p>
            <a:pPr lvl="1"/>
            <a:r>
              <a:rPr lang="zh-CN" altLang="en-US" dirty="0"/>
              <a:t>标准文档：</a:t>
            </a:r>
            <a:r>
              <a:rPr lang="en-US" altLang="zh-CN" dirty="0"/>
              <a:t>IETF RFCs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41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研讨课内容设置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3727342" cy="4909327"/>
          </a:xfrm>
        </p:spPr>
        <p:txBody>
          <a:bodyPr/>
          <a:lstStyle/>
          <a:p>
            <a:r>
              <a:rPr lang="zh-CN" altLang="en-US" sz="1800"/>
              <a:t>互联网系统初识</a:t>
            </a:r>
          </a:p>
          <a:p>
            <a:r>
              <a:rPr lang="zh-CN" altLang="en-US" sz="1800"/>
              <a:t>互联网性能测量实验</a:t>
            </a:r>
          </a:p>
          <a:p>
            <a:r>
              <a:rPr lang="en-US" altLang="zh-CN" sz="1800"/>
              <a:t>Socket</a:t>
            </a:r>
            <a:r>
              <a:rPr lang="zh-CN" altLang="en-US" sz="1800"/>
              <a:t>应用编程实验</a:t>
            </a:r>
          </a:p>
          <a:p>
            <a:r>
              <a:rPr lang="en-US" altLang="zh-CN" sz="1800"/>
              <a:t>Mininet</a:t>
            </a:r>
            <a:r>
              <a:rPr lang="zh-CN" altLang="en-US" sz="1800"/>
              <a:t>实验环境初识</a:t>
            </a:r>
          </a:p>
          <a:p>
            <a:r>
              <a:rPr lang="zh-CN" altLang="en-US" sz="1800"/>
              <a:t>广播网络实验</a:t>
            </a:r>
          </a:p>
          <a:p>
            <a:r>
              <a:rPr lang="zh-CN" altLang="en-US" sz="1800"/>
              <a:t>交换转发实验</a:t>
            </a:r>
          </a:p>
          <a:p>
            <a:r>
              <a:rPr lang="en-US" altLang="zh-CN" sz="1800"/>
              <a:t>ARP</a:t>
            </a:r>
            <a:r>
              <a:rPr lang="zh-CN" altLang="en-US" sz="1800"/>
              <a:t>查找与缓存实验</a:t>
            </a:r>
          </a:p>
          <a:p>
            <a:r>
              <a:rPr lang="zh-CN" altLang="en-US" sz="1800"/>
              <a:t>交换层实验总结</a:t>
            </a:r>
          </a:p>
          <a:p>
            <a:r>
              <a:rPr lang="en-US" altLang="zh-CN" sz="1800"/>
              <a:t>IP</a:t>
            </a:r>
            <a:r>
              <a:rPr lang="zh-CN" altLang="en-US" sz="1800"/>
              <a:t>查找、转发实验</a:t>
            </a:r>
          </a:p>
          <a:p>
            <a:r>
              <a:rPr lang="en-US" altLang="zh-CN" sz="1800"/>
              <a:t>ICMP</a:t>
            </a:r>
            <a:r>
              <a:rPr lang="zh-CN" altLang="en-US" sz="1800"/>
              <a:t>实验</a:t>
            </a:r>
            <a:endParaRPr lang="zh-CN" altLang="en-US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747566" y="1457896"/>
            <a:ext cx="3727342" cy="503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/>
              <a:t>IP</a:t>
            </a:r>
            <a:r>
              <a:rPr lang="zh-CN" altLang="en-US"/>
              <a:t>路由实验一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路由实验二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网络层实验总结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TCP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连接管理实验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TCP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可靠传输实验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TCP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拥塞控制实验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传输层实验总结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用户态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Socket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机制实验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课程总结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36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课程授课教师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2698" y="1514235"/>
            <a:ext cx="8229600" cy="4168938"/>
          </a:xfrm>
        </p:spPr>
        <p:txBody>
          <a:bodyPr/>
          <a:lstStyle/>
          <a:p>
            <a:r>
              <a:rPr lang="zh-CN" altLang="en-US" dirty="0"/>
              <a:t>张玉军：博士，研究员</a:t>
            </a:r>
            <a:endParaRPr lang="en-US" altLang="zh-CN" dirty="0"/>
          </a:p>
          <a:p>
            <a:pPr lvl="1"/>
            <a:r>
              <a:rPr lang="en-US" altLang="zh-CN" dirty="0"/>
              <a:t>13911819410</a:t>
            </a:r>
            <a:r>
              <a:rPr lang="zh-CN" altLang="en-US" dirty="0"/>
              <a:t>，</a:t>
            </a:r>
            <a:r>
              <a:rPr lang="en-US" altLang="zh-CN" dirty="0"/>
              <a:t>zhmj@ict.ac.cn</a:t>
            </a:r>
          </a:p>
          <a:p>
            <a:r>
              <a:rPr lang="zh-CN" altLang="en-US" dirty="0"/>
              <a:t>武庆华：博士，副研究员</a:t>
            </a:r>
            <a:endParaRPr lang="en-US" altLang="zh-CN" dirty="0"/>
          </a:p>
          <a:p>
            <a:pPr lvl="1"/>
            <a:r>
              <a:rPr lang="en-US" altLang="zh-CN" dirty="0"/>
              <a:t>15110037506</a:t>
            </a:r>
            <a:r>
              <a:rPr lang="zh-CN" altLang="en-US" dirty="0"/>
              <a:t>，</a:t>
            </a:r>
            <a:r>
              <a:rPr lang="en-US" altLang="zh-CN" dirty="0"/>
              <a:t>wuqinghua@ict.ac.cn</a:t>
            </a:r>
          </a:p>
          <a:p>
            <a:r>
              <a:rPr lang="zh-CN" altLang="en-US" dirty="0"/>
              <a:t>理论课助教</a:t>
            </a:r>
            <a:endParaRPr lang="en-US" altLang="zh-CN" dirty="0"/>
          </a:p>
          <a:p>
            <a:pPr lvl="1"/>
            <a:r>
              <a:rPr lang="zh-CN" altLang="en-US" dirty="0"/>
              <a:t>孟绪颖，博士，副研究员，</a:t>
            </a:r>
            <a:r>
              <a:rPr lang="en-US" altLang="zh-CN" dirty="0"/>
              <a:t>18511696429</a:t>
            </a:r>
            <a:r>
              <a:rPr lang="zh-CN" altLang="en-US" dirty="0"/>
              <a:t>，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mengxuying@ict.ac.cn</a:t>
            </a:r>
            <a:endParaRPr lang="en-US" altLang="zh-CN" dirty="0"/>
          </a:p>
          <a:p>
            <a:pPr lvl="1"/>
            <a:r>
              <a:rPr lang="zh-CN" altLang="en-US" dirty="0"/>
              <a:t>张蔚瑶，博士生，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zhangweiyao17z@ict.ac.cn</a:t>
            </a:r>
            <a:endParaRPr lang="en-US" altLang="zh-CN" dirty="0"/>
          </a:p>
          <a:p>
            <a:pPr lvl="1"/>
            <a:r>
              <a:rPr lang="zh-CN" altLang="en-US" dirty="0"/>
              <a:t>任清清，博士生，</a:t>
            </a:r>
            <a:r>
              <a:rPr lang="en-US" altLang="zh-CN" dirty="0"/>
              <a:t>renqingqing@ict.ac.cn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589" y="5874823"/>
            <a:ext cx="779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理论课和研讨课程统筹组织和实施</a:t>
            </a:r>
          </a:p>
        </p:txBody>
      </p:sp>
    </p:spTree>
    <p:extLst>
      <p:ext uri="{BB962C8B-B14F-4D97-AF65-F5344CB8AC3E}">
        <p14:creationId xmlns:p14="http://schemas.microsoft.com/office/powerpoint/2010/main" val="413826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课程交流途径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0239" y="1444979"/>
            <a:ext cx="8229600" cy="3901936"/>
          </a:xfrm>
        </p:spPr>
        <p:txBody>
          <a:bodyPr/>
          <a:lstStyle/>
          <a:p>
            <a:r>
              <a:rPr lang="zh-CN" altLang="en-US" dirty="0"/>
              <a:t>课程网站平台（</a:t>
            </a:r>
            <a:r>
              <a:rPr lang="en-US" altLang="zh-CN" dirty="0"/>
              <a:t>sep.ucas.ac.cn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讲义发布</a:t>
            </a:r>
            <a:endParaRPr lang="en-US" altLang="zh-CN" dirty="0"/>
          </a:p>
          <a:p>
            <a:pPr lvl="1"/>
            <a:r>
              <a:rPr lang="zh-CN" altLang="en-US" dirty="0"/>
              <a:t>通知公告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班级交流补充方式：微信群</a:t>
            </a:r>
            <a:endParaRPr lang="en-US" altLang="zh-CN" dirty="0"/>
          </a:p>
          <a:p>
            <a:pPr lvl="1"/>
            <a:r>
              <a:rPr lang="zh-CN" altLang="en-US" dirty="0"/>
              <a:t>群名称：</a:t>
            </a:r>
            <a:r>
              <a:rPr lang="en-US" altLang="zh-CN" dirty="0"/>
              <a:t>2022</a:t>
            </a:r>
            <a:r>
              <a:rPr lang="zh-CN" altLang="en-US" dirty="0"/>
              <a:t>春季计算机网络课程群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其他：直接联系授课教师或助教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EDFCC-70C8-478B-B700-81EEA2CC9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00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初识计算机网络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726" y="1286360"/>
            <a:ext cx="8686800" cy="51934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000" dirty="0"/>
              <a:t>网络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曾经，指将哑终端连接到大型机的串行</a:t>
            </a:r>
            <a:r>
              <a:rPr lang="zh-CN" altLang="en-US" sz="1800"/>
              <a:t>线集合 </a:t>
            </a:r>
            <a:r>
              <a:rPr lang="zh-CN" altLang="en-US" sz="1800">
                <a:solidFill>
                  <a:srgbClr val="FF0000"/>
                </a:solidFill>
              </a:rPr>
              <a:t>哑终端就是指老的功能简单的用户端，大型机就是链接两端的处理中心</a:t>
            </a:r>
            <a:endParaRPr lang="en-US" altLang="zh-CN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电话网、有线电视网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连接专用设备，专门处理某种特定类型的数据</a:t>
            </a:r>
            <a:endParaRPr lang="en-US" altLang="zh-CN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按键、音频、视频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计算机网络的最重要特征：通用性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由通用可编程硬件构建，不需要为特定应用做任何优化</a:t>
            </a:r>
            <a:endParaRPr lang="en-US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传输多种不同类型的数据，并且支持不断增加的新应用</a:t>
            </a:r>
            <a:endParaRPr lang="en-US" altLang="zh-CN" sz="1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音频、视频、文件共享、电子邮件、</a:t>
            </a:r>
            <a:r>
              <a:rPr lang="en-US" altLang="zh-CN" dirty="0"/>
              <a:t>web</a:t>
            </a:r>
            <a:r>
              <a:rPr lang="zh-CN" altLang="en-US" dirty="0"/>
              <a:t>应用、社交网络</a:t>
            </a: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接管过去由单一用途网络执行的功能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融合无线通信网络、有线电视网络</a:t>
            </a:r>
            <a:r>
              <a:rPr lang="en-US" altLang="zh-CN" dirty="0"/>
              <a:t>…….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最初连接的终端是计算机，当前连接各种非传统终端：智能手机、电视、游戏机、传感设备</a:t>
            </a:r>
            <a:r>
              <a:rPr lang="en-US" altLang="zh-CN" dirty="0"/>
              <a:t>…….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5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初识计算机网络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664" y="1312150"/>
            <a:ext cx="8677090" cy="650757"/>
          </a:xfrm>
        </p:spPr>
        <p:txBody>
          <a:bodyPr/>
          <a:lstStyle/>
          <a:p>
            <a:r>
              <a:rPr lang="zh-CN" altLang="en-US" dirty="0"/>
              <a:t>如何构建计算机网络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组合 25"/>
          <p:cNvGrpSpPr/>
          <p:nvPr/>
        </p:nvGrpSpPr>
        <p:grpSpPr>
          <a:xfrm>
            <a:off x="2144614" y="2041044"/>
            <a:ext cx="2745806" cy="1256064"/>
            <a:chOff x="2782296" y="5281955"/>
            <a:chExt cx="2745806" cy="1256064"/>
          </a:xfrm>
        </p:grpSpPr>
        <p:grpSp>
          <p:nvGrpSpPr>
            <p:cNvPr id="6" name="组合 13"/>
            <p:cNvGrpSpPr/>
            <p:nvPr/>
          </p:nvGrpSpPr>
          <p:grpSpPr>
            <a:xfrm>
              <a:off x="2782296" y="5281955"/>
              <a:ext cx="2615185" cy="409798"/>
              <a:chOff x="4901182" y="3031590"/>
              <a:chExt cx="3108961" cy="587909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" name="直接连接符 19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2" name="直接连接符 21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3638484" y="5768578"/>
              <a:ext cx="1889618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>
                  <a:ea typeface="黑体" panose="02010609060101010101" pitchFamily="49" charset="-122"/>
                </a:defRPr>
              </a:lvl1pPr>
            </a:lstStyle>
            <a:p>
              <a:r>
                <a:rPr lang="zh-CN" altLang="en-US"/>
                <a:t>总线以太网 </a:t>
              </a:r>
              <a:r>
                <a:rPr lang="zh-CN" altLang="en-US">
                  <a:solidFill>
                    <a:srgbClr val="FF0000"/>
                  </a:solidFill>
                </a:rPr>
                <a:t>全向 总线信号容易被干扰 因为所有节点都可以收发，所以需要串行保证正确 降低效率</a:t>
              </a:r>
              <a:endParaRPr lang="zh-CN" altLang="en-US" dirty="0"/>
            </a:p>
          </p:txBody>
        </p:sp>
      </p:grpSp>
      <p:sp>
        <p:nvSpPr>
          <p:cNvPr id="28" name="Freeform 32"/>
          <p:cNvSpPr>
            <a:spLocks/>
          </p:cNvSpPr>
          <p:nvPr/>
        </p:nvSpPr>
        <p:spPr bwMode="auto">
          <a:xfrm>
            <a:off x="6215740" y="5852043"/>
            <a:ext cx="2857937" cy="611294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pPr lvl="0"/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处理链路上原始比特的传输：接口类型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信号编码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调制方式</a:t>
            </a:r>
          </a:p>
        </p:txBody>
      </p:sp>
      <p:sp>
        <p:nvSpPr>
          <p:cNvPr id="68" name="Freeform 32"/>
          <p:cNvSpPr>
            <a:spLocks/>
          </p:cNvSpPr>
          <p:nvPr/>
        </p:nvSpPr>
        <p:spPr bwMode="auto">
          <a:xfrm>
            <a:off x="6202918" y="5126983"/>
            <a:ext cx="2857937" cy="572080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pPr lvl="0"/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实现可靠的点对点数据帧传输：介质访问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差错检测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可靠传输</a:t>
            </a:r>
          </a:p>
        </p:txBody>
      </p:sp>
      <p:grpSp>
        <p:nvGrpSpPr>
          <p:cNvPr id="7" name="组合 68"/>
          <p:cNvGrpSpPr/>
          <p:nvPr/>
        </p:nvGrpSpPr>
        <p:grpSpPr>
          <a:xfrm>
            <a:off x="3508485" y="5304857"/>
            <a:ext cx="2776148" cy="1250687"/>
            <a:chOff x="5253816" y="1779807"/>
            <a:chExt cx="2776148" cy="1250687"/>
          </a:xfrm>
        </p:grpSpPr>
        <p:grpSp>
          <p:nvGrpSpPr>
            <p:cNvPr id="8" name="组合 69"/>
            <p:cNvGrpSpPr/>
            <p:nvPr/>
          </p:nvGrpSpPr>
          <p:grpSpPr>
            <a:xfrm>
              <a:off x="5253816" y="1779807"/>
              <a:ext cx="2776148" cy="1250687"/>
              <a:chOff x="643128" y="1370253"/>
              <a:chExt cx="2776148" cy="1250687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43128" y="1370253"/>
                <a:ext cx="2776148" cy="1250687"/>
              </a:xfrm>
              <a:prstGeom prst="ellipse">
                <a:avLst/>
              </a:prstGeom>
              <a:solidFill>
                <a:srgbClr val="FFF5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1833931" y="1484497"/>
                <a:ext cx="566452" cy="727085"/>
                <a:chOff x="344" y="1590"/>
                <a:chExt cx="685" cy="1328"/>
              </a:xfrm>
            </p:grpSpPr>
            <p:grpSp>
              <p:nvGrpSpPr>
                <p:cNvPr id="10" name="Group 36"/>
                <p:cNvGrpSpPr>
                  <a:grpSpLocks/>
                </p:cNvGrpSpPr>
                <p:nvPr/>
              </p:nvGrpSpPr>
              <p:grpSpPr bwMode="auto">
                <a:xfrm>
                  <a:off x="344" y="1590"/>
                  <a:ext cx="685" cy="233"/>
                  <a:chOff x="1928" y="1215"/>
                  <a:chExt cx="685" cy="233"/>
                </a:xfrm>
              </p:grpSpPr>
              <p:sp>
                <p:nvSpPr>
                  <p:cNvPr id="100" name="Freeform 37"/>
                  <p:cNvSpPr>
                    <a:spLocks/>
                  </p:cNvSpPr>
                  <p:nvPr/>
                </p:nvSpPr>
                <p:spPr bwMode="auto">
                  <a:xfrm>
                    <a:off x="2400" y="1311"/>
                    <a:ext cx="213" cy="133"/>
                  </a:xfrm>
                  <a:custGeom>
                    <a:avLst/>
                    <a:gdLst>
                      <a:gd name="T0" fmla="*/ 0 w 213"/>
                      <a:gd name="T1" fmla="*/ 132 h 133"/>
                      <a:gd name="T2" fmla="*/ 53 w 213"/>
                      <a:gd name="T3" fmla="*/ 89 h 133"/>
                      <a:gd name="T4" fmla="*/ 60 w 213"/>
                      <a:gd name="T5" fmla="*/ 109 h 133"/>
                      <a:gd name="T6" fmla="*/ 145 w 213"/>
                      <a:gd name="T7" fmla="*/ 36 h 133"/>
                      <a:gd name="T8" fmla="*/ 148 w 213"/>
                      <a:gd name="T9" fmla="*/ 50 h 133"/>
                      <a:gd name="T10" fmla="*/ 212 w 213"/>
                      <a:gd name="T11" fmla="*/ 0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3" h="133">
                        <a:moveTo>
                          <a:pt x="0" y="132"/>
                        </a:moveTo>
                        <a:lnTo>
                          <a:pt x="53" y="89"/>
                        </a:lnTo>
                        <a:lnTo>
                          <a:pt x="60" y="109"/>
                        </a:lnTo>
                        <a:lnTo>
                          <a:pt x="145" y="36"/>
                        </a:lnTo>
                        <a:lnTo>
                          <a:pt x="148" y="50"/>
                        </a:lnTo>
                        <a:lnTo>
                          <a:pt x="21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38"/>
                  <p:cNvSpPr>
                    <a:spLocks/>
                  </p:cNvSpPr>
                  <p:nvPr/>
                </p:nvSpPr>
                <p:spPr bwMode="auto">
                  <a:xfrm>
                    <a:off x="2305" y="1215"/>
                    <a:ext cx="149" cy="203"/>
                  </a:xfrm>
                  <a:custGeom>
                    <a:avLst/>
                    <a:gdLst>
                      <a:gd name="T0" fmla="*/ 0 w 149"/>
                      <a:gd name="T1" fmla="*/ 202 h 203"/>
                      <a:gd name="T2" fmla="*/ 22 w 149"/>
                      <a:gd name="T3" fmla="*/ 146 h 203"/>
                      <a:gd name="T4" fmla="*/ 44 w 149"/>
                      <a:gd name="T5" fmla="*/ 162 h 203"/>
                      <a:gd name="T6" fmla="*/ 91 w 149"/>
                      <a:gd name="T7" fmla="*/ 56 h 203"/>
                      <a:gd name="T8" fmla="*/ 114 w 149"/>
                      <a:gd name="T9" fmla="*/ 73 h 203"/>
                      <a:gd name="T10" fmla="*/ 148 w 149"/>
                      <a:gd name="T1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9" h="203">
                        <a:moveTo>
                          <a:pt x="0" y="202"/>
                        </a:moveTo>
                        <a:lnTo>
                          <a:pt x="22" y="146"/>
                        </a:lnTo>
                        <a:lnTo>
                          <a:pt x="44" y="162"/>
                        </a:lnTo>
                        <a:lnTo>
                          <a:pt x="91" y="56"/>
                        </a:lnTo>
                        <a:lnTo>
                          <a:pt x="114" y="73"/>
                        </a:lnTo>
                        <a:lnTo>
                          <a:pt x="14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39"/>
                  <p:cNvSpPr>
                    <a:spLocks/>
                  </p:cNvSpPr>
                  <p:nvPr/>
                </p:nvSpPr>
                <p:spPr bwMode="auto">
                  <a:xfrm>
                    <a:off x="2083" y="1215"/>
                    <a:ext cx="150" cy="203"/>
                  </a:xfrm>
                  <a:custGeom>
                    <a:avLst/>
                    <a:gdLst>
                      <a:gd name="T0" fmla="*/ 149 w 150"/>
                      <a:gd name="T1" fmla="*/ 202 h 203"/>
                      <a:gd name="T2" fmla="*/ 127 w 150"/>
                      <a:gd name="T3" fmla="*/ 146 h 203"/>
                      <a:gd name="T4" fmla="*/ 101 w 150"/>
                      <a:gd name="T5" fmla="*/ 162 h 203"/>
                      <a:gd name="T6" fmla="*/ 54 w 150"/>
                      <a:gd name="T7" fmla="*/ 56 h 203"/>
                      <a:gd name="T8" fmla="*/ 35 w 150"/>
                      <a:gd name="T9" fmla="*/ 73 h 203"/>
                      <a:gd name="T10" fmla="*/ 0 w 150"/>
                      <a:gd name="T1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0" h="203">
                        <a:moveTo>
                          <a:pt x="149" y="202"/>
                        </a:moveTo>
                        <a:lnTo>
                          <a:pt x="127" y="146"/>
                        </a:lnTo>
                        <a:lnTo>
                          <a:pt x="101" y="162"/>
                        </a:lnTo>
                        <a:lnTo>
                          <a:pt x="54" y="56"/>
                        </a:lnTo>
                        <a:lnTo>
                          <a:pt x="35" y="7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0"/>
                  <p:cNvSpPr>
                    <a:spLocks/>
                  </p:cNvSpPr>
                  <p:nvPr/>
                </p:nvSpPr>
                <p:spPr bwMode="auto">
                  <a:xfrm>
                    <a:off x="1928" y="1314"/>
                    <a:ext cx="210" cy="134"/>
                  </a:xfrm>
                  <a:custGeom>
                    <a:avLst/>
                    <a:gdLst>
                      <a:gd name="T0" fmla="*/ 209 w 210"/>
                      <a:gd name="T1" fmla="*/ 133 h 134"/>
                      <a:gd name="T2" fmla="*/ 152 w 210"/>
                      <a:gd name="T3" fmla="*/ 83 h 134"/>
                      <a:gd name="T4" fmla="*/ 152 w 210"/>
                      <a:gd name="T5" fmla="*/ 106 h 134"/>
                      <a:gd name="T6" fmla="*/ 67 w 210"/>
                      <a:gd name="T7" fmla="*/ 30 h 134"/>
                      <a:gd name="T8" fmla="*/ 60 w 210"/>
                      <a:gd name="T9" fmla="*/ 50 h 134"/>
                      <a:gd name="T10" fmla="*/ 0 w 210"/>
                      <a:gd name="T11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0" h="134">
                        <a:moveTo>
                          <a:pt x="209" y="133"/>
                        </a:moveTo>
                        <a:lnTo>
                          <a:pt x="152" y="83"/>
                        </a:lnTo>
                        <a:lnTo>
                          <a:pt x="152" y="106"/>
                        </a:lnTo>
                        <a:lnTo>
                          <a:pt x="67" y="30"/>
                        </a:lnTo>
                        <a:lnTo>
                          <a:pt x="60" y="5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00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41"/>
                <p:cNvGrpSpPr>
                  <a:grpSpLocks/>
                </p:cNvGrpSpPr>
                <p:nvPr/>
              </p:nvGrpSpPr>
              <p:grpSpPr bwMode="auto">
                <a:xfrm>
                  <a:off x="619" y="1849"/>
                  <a:ext cx="135" cy="1069"/>
                  <a:chOff x="2203" y="1474"/>
                  <a:chExt cx="135" cy="1069"/>
                </a:xfrm>
              </p:grpSpPr>
              <p:sp>
                <p:nvSpPr>
                  <p:cNvPr id="8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4" y="1856"/>
                    <a:ext cx="3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66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203" y="1474"/>
                    <a:ext cx="135" cy="1069"/>
                    <a:chOff x="2203" y="1474"/>
                    <a:chExt cx="135" cy="1069"/>
                  </a:xfrm>
                </p:grpSpPr>
                <p:sp>
                  <p:nvSpPr>
                    <p:cNvPr id="86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73" y="1483"/>
                      <a:ext cx="0" cy="2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3" y="1694"/>
                      <a:ext cx="53" cy="8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5" y="1694"/>
                      <a:ext cx="53" cy="8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0" y="2523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6" y="2292"/>
                      <a:ext cx="9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3" y="2295"/>
                      <a:ext cx="114" cy="2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13" y="2292"/>
                      <a:ext cx="110" cy="2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" y="2064"/>
                      <a:ext cx="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" y="2064"/>
                      <a:ext cx="82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22" y="2064"/>
                      <a:ext cx="85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7" y="1856"/>
                      <a:ext cx="63" cy="20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7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5" y="1853"/>
                      <a:ext cx="59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8" y="1698"/>
                      <a:ext cx="37" cy="1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1" y="1474"/>
                      <a:ext cx="27" cy="15"/>
                    </a:xfrm>
                    <a:prstGeom prst="ellipse">
                      <a:avLst/>
                    </a:prstGeom>
                    <a:solidFill>
                      <a:srgbClr val="FF0033"/>
                    </a:solidFill>
                    <a:ln w="127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pic>
            <p:nvPicPr>
              <p:cNvPr id="74" name="Picture 219" descr="汽车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903" y="1865521"/>
                <a:ext cx="544459" cy="165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342" descr="generic_lapto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881" y="1581826"/>
                <a:ext cx="331180" cy="322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9509" y="1511773"/>
                <a:ext cx="207360" cy="376272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4431" y="1948513"/>
                <a:ext cx="207360" cy="376272"/>
              </a:xfrm>
              <a:prstGeom prst="rect">
                <a:avLst/>
              </a:prstGeom>
            </p:spPr>
          </p:pic>
          <p:cxnSp>
            <p:nvCxnSpPr>
              <p:cNvPr id="78" name="直接连接符 77"/>
              <p:cNvCxnSpPr>
                <a:endCxn id="92" idx="1"/>
              </p:cNvCxnSpPr>
              <p:nvPr/>
            </p:nvCxnSpPr>
            <p:spPr>
              <a:xfrm flipH="1" flipV="1">
                <a:off x="2160571" y="2074158"/>
                <a:ext cx="510379" cy="19869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801"/>
              <p:cNvGrpSpPr>
                <a:grpSpLocks/>
              </p:cNvGrpSpPr>
              <p:nvPr/>
            </p:nvGrpSpPr>
            <p:grpSpPr bwMode="auto">
              <a:xfrm>
                <a:off x="2593490" y="2058898"/>
                <a:ext cx="365666" cy="238486"/>
                <a:chOff x="1602" y="2976"/>
                <a:chExt cx="270" cy="253"/>
              </a:xfrm>
            </p:grpSpPr>
            <p:sp>
              <p:nvSpPr>
                <p:cNvPr id="80" name="AutoShape 802"/>
                <p:cNvSpPr>
                  <a:spLocks noChangeArrowheads="1"/>
                </p:cNvSpPr>
                <p:nvPr/>
              </p:nvSpPr>
              <p:spPr bwMode="auto">
                <a:xfrm>
                  <a:off x="1602" y="2976"/>
                  <a:ext cx="270" cy="253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FF9933"/>
                    </a:gs>
                    <a:gs pos="100000">
                      <a:srgbClr val="9933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5771" tIns="27886" rIns="55771" bIns="27886" anchor="ctr"/>
                <a:lstStyle/>
                <a:p>
                  <a:pPr algn="ctr"/>
                  <a:endParaRPr kumimoji="1" lang="en-US" altLang="ja-JP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81" name="AutoShape 803"/>
                <p:cNvSpPr>
                  <a:spLocks noChangeArrowheads="1"/>
                </p:cNvSpPr>
                <p:nvPr/>
              </p:nvSpPr>
              <p:spPr bwMode="auto">
                <a:xfrm>
                  <a:off x="1636" y="2982"/>
                  <a:ext cx="202" cy="10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noFill/>
                </a:ln>
                <a:effectLst>
                  <a:outerShdw dist="12700" dir="5400000" algn="ctr" rotWithShape="0">
                    <a:srgbClr val="000000"/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" name="Text Box 48"/>
            <p:cNvSpPr txBox="1">
              <a:spLocks noChangeArrowheads="1"/>
            </p:cNvSpPr>
            <p:nvPr/>
          </p:nvSpPr>
          <p:spPr bwMode="auto">
            <a:xfrm>
              <a:off x="6116581" y="2760369"/>
              <a:ext cx="117211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100" dirty="0">
                  <a:ea typeface="黑体" panose="02010609060101010101" pitchFamily="49" charset="-122"/>
                </a:rPr>
                <a:t>蜂窝移动通信网</a:t>
              </a:r>
            </a:p>
          </p:txBody>
        </p:sp>
      </p:grpSp>
      <p:grpSp>
        <p:nvGrpSpPr>
          <p:cNvPr id="14" name="组合 105"/>
          <p:cNvGrpSpPr/>
          <p:nvPr/>
        </p:nvGrpSpPr>
        <p:grpSpPr>
          <a:xfrm>
            <a:off x="1905697" y="3391468"/>
            <a:ext cx="4395812" cy="1993807"/>
            <a:chOff x="2074548" y="2367611"/>
            <a:chExt cx="4395812" cy="1993807"/>
          </a:xfrm>
        </p:grpSpPr>
        <p:sp>
          <p:nvSpPr>
            <p:cNvPr id="107" name="椭圆 106"/>
            <p:cNvSpPr/>
            <p:nvPr/>
          </p:nvSpPr>
          <p:spPr>
            <a:xfrm>
              <a:off x="2074548" y="2367611"/>
              <a:ext cx="4395812" cy="1993807"/>
            </a:xfrm>
            <a:prstGeom prst="ellipse">
              <a:avLst/>
            </a:prstGeom>
            <a:solidFill>
              <a:srgbClr val="F4F4FA"/>
            </a:solidFill>
            <a:ln w="19050">
              <a:solidFill>
                <a:srgbClr val="D7D7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107"/>
            <p:cNvGrpSpPr/>
            <p:nvPr/>
          </p:nvGrpSpPr>
          <p:grpSpPr>
            <a:xfrm>
              <a:off x="2245803" y="2764324"/>
              <a:ext cx="1560025" cy="834663"/>
              <a:chOff x="3087051" y="2529247"/>
              <a:chExt cx="1560025" cy="834663"/>
            </a:xfrm>
          </p:grpSpPr>
          <p:pic>
            <p:nvPicPr>
              <p:cNvPr id="160" name="Picture 70"/>
              <p:cNvPicPr>
                <a:picLocks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051" y="2747916"/>
                <a:ext cx="1560025" cy="615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1" name="Text Box 48"/>
              <p:cNvSpPr txBox="1">
                <a:spLocks noChangeArrowheads="1"/>
              </p:cNvSpPr>
              <p:nvPr/>
            </p:nvSpPr>
            <p:spPr bwMode="auto">
              <a:xfrm>
                <a:off x="3298049" y="2529247"/>
                <a:ext cx="1284326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>
                    <a:ea typeface="黑体" panose="02010609060101010101" pitchFamily="49" charset="-122"/>
                  </a:rPr>
                  <a:t>local/regional ISP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162" name="直接连接符 161"/>
              <p:cNvCxnSpPr>
                <a:stCxn id="165" idx="0"/>
                <a:endCxn id="166" idx="2"/>
              </p:cNvCxnSpPr>
              <p:nvPr/>
            </p:nvCxnSpPr>
            <p:spPr>
              <a:xfrm flipH="1">
                <a:off x="3500491" y="2833796"/>
                <a:ext cx="403024" cy="37558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 flipV="1">
                <a:off x="3531199" y="3171285"/>
                <a:ext cx="736585" cy="1407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65" idx="0"/>
                <a:endCxn id="167" idx="2"/>
              </p:cNvCxnSpPr>
              <p:nvPr/>
            </p:nvCxnSpPr>
            <p:spPr>
              <a:xfrm>
                <a:off x="3903515" y="2833796"/>
                <a:ext cx="371093" cy="38965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699" y="2833796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66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675" y="300099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67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2792" y="301506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108"/>
            <p:cNvGrpSpPr/>
            <p:nvPr/>
          </p:nvGrpSpPr>
          <p:grpSpPr>
            <a:xfrm>
              <a:off x="3855520" y="2418376"/>
              <a:ext cx="1924541" cy="1287992"/>
              <a:chOff x="4123744" y="2345224"/>
              <a:chExt cx="1924541" cy="1287992"/>
            </a:xfrm>
          </p:grpSpPr>
          <p:grpSp>
            <p:nvGrpSpPr>
              <p:cNvPr id="27" name="Group 42"/>
              <p:cNvGrpSpPr>
                <a:grpSpLocks/>
              </p:cNvGrpSpPr>
              <p:nvPr/>
            </p:nvGrpSpPr>
            <p:grpSpPr bwMode="auto">
              <a:xfrm>
                <a:off x="4123744" y="2528880"/>
                <a:ext cx="1924541" cy="1104336"/>
                <a:chOff x="3611" y="1812"/>
                <a:chExt cx="1736" cy="1043"/>
              </a:xfrm>
            </p:grpSpPr>
            <p:grpSp>
              <p:nvGrpSpPr>
                <p:cNvPr id="29" name="Group 43"/>
                <p:cNvGrpSpPr>
                  <a:grpSpLocks/>
                </p:cNvGrpSpPr>
                <p:nvPr/>
              </p:nvGrpSpPr>
              <p:grpSpPr bwMode="auto">
                <a:xfrm>
                  <a:off x="3611" y="1816"/>
                  <a:ext cx="1730" cy="1034"/>
                  <a:chOff x="3611" y="1816"/>
                  <a:chExt cx="1730" cy="1034"/>
                </a:xfrm>
              </p:grpSpPr>
              <p:sp>
                <p:nvSpPr>
                  <p:cNvPr id="151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202" y="1816"/>
                    <a:ext cx="754" cy="42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787" y="1929"/>
                    <a:ext cx="578" cy="427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11" y="2186"/>
                    <a:ext cx="390" cy="349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29" y="2340"/>
                    <a:ext cx="586" cy="37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43" y="2402"/>
                    <a:ext cx="876" cy="44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701" y="1941"/>
                    <a:ext cx="561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784" y="2157"/>
                    <a:ext cx="557" cy="336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734" y="2228"/>
                    <a:ext cx="553" cy="552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2061"/>
                    <a:ext cx="1122" cy="553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53"/>
                <p:cNvGrpSpPr>
                  <a:grpSpLocks/>
                </p:cNvGrpSpPr>
                <p:nvPr/>
              </p:nvGrpSpPr>
              <p:grpSpPr bwMode="auto">
                <a:xfrm>
                  <a:off x="3611" y="1812"/>
                  <a:ext cx="1736" cy="1043"/>
                  <a:chOff x="3611" y="1812"/>
                  <a:chExt cx="1736" cy="1043"/>
                </a:xfrm>
              </p:grpSpPr>
              <p:sp>
                <p:nvSpPr>
                  <p:cNvPr id="135" name="Arc 54"/>
                  <p:cNvSpPr>
                    <a:spLocks/>
                  </p:cNvSpPr>
                  <p:nvPr/>
                </p:nvSpPr>
                <p:spPr bwMode="auto">
                  <a:xfrm>
                    <a:off x="4222" y="1812"/>
                    <a:ext cx="715" cy="216"/>
                  </a:xfrm>
                  <a:custGeom>
                    <a:avLst/>
                    <a:gdLst>
                      <a:gd name="G0" fmla="+- 20477 0 0"/>
                      <a:gd name="G1" fmla="+- 21600 0 0"/>
                      <a:gd name="G2" fmla="+- 21600 0 0"/>
                      <a:gd name="T0" fmla="*/ 0 w 40549"/>
                      <a:gd name="T1" fmla="*/ 14725 h 21600"/>
                      <a:gd name="T2" fmla="*/ 40549 w 40549"/>
                      <a:gd name="T3" fmla="*/ 13620 h 21600"/>
                      <a:gd name="T4" fmla="*/ 20477 w 4054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49" h="21600" fill="none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</a:path>
                      <a:path w="40549" h="21600" stroke="0" extrusionOk="0">
                        <a:moveTo>
                          <a:pt x="0" y="14725"/>
                        </a:moveTo>
                        <a:cubicBezTo>
                          <a:pt x="2953" y="5927"/>
                          <a:pt x="11196" y="-1"/>
                          <a:pt x="20477" y="0"/>
                        </a:cubicBezTo>
                        <a:cubicBezTo>
                          <a:pt x="29325" y="0"/>
                          <a:pt x="37279" y="5397"/>
                          <a:pt x="40548" y="13620"/>
                        </a:cubicBezTo>
                        <a:lnTo>
                          <a:pt x="20477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Arc 55"/>
                  <p:cNvSpPr>
                    <a:spLocks/>
                  </p:cNvSpPr>
                  <p:nvPr/>
                </p:nvSpPr>
                <p:spPr bwMode="auto">
                  <a:xfrm>
                    <a:off x="4226" y="1816"/>
                    <a:ext cx="707" cy="212"/>
                  </a:xfrm>
                  <a:custGeom>
                    <a:avLst/>
                    <a:gdLst>
                      <a:gd name="G0" fmla="+- 20460 0 0"/>
                      <a:gd name="G1" fmla="+- 21600 0 0"/>
                      <a:gd name="G2" fmla="+- 21600 0 0"/>
                      <a:gd name="T0" fmla="*/ 0 w 40509"/>
                      <a:gd name="T1" fmla="*/ 14674 h 21600"/>
                      <a:gd name="T2" fmla="*/ 40509 w 40509"/>
                      <a:gd name="T3" fmla="*/ 13564 h 21600"/>
                      <a:gd name="T4" fmla="*/ 20460 w 40509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509" h="21600" fill="none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</a:path>
                      <a:path w="40509" h="21600" stroke="0" extrusionOk="0">
                        <a:moveTo>
                          <a:pt x="0" y="14674"/>
                        </a:moveTo>
                        <a:cubicBezTo>
                          <a:pt x="2969" y="5902"/>
                          <a:pt x="11199" y="-1"/>
                          <a:pt x="20460" y="0"/>
                        </a:cubicBezTo>
                        <a:cubicBezTo>
                          <a:pt x="29286" y="0"/>
                          <a:pt x="37225" y="5370"/>
                          <a:pt x="40509" y="13563"/>
                        </a:cubicBezTo>
                        <a:lnTo>
                          <a:pt x="2046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Arc 56"/>
                  <p:cNvSpPr>
                    <a:spLocks/>
                  </p:cNvSpPr>
                  <p:nvPr/>
                </p:nvSpPr>
                <p:spPr bwMode="auto">
                  <a:xfrm>
                    <a:off x="3787" y="1924"/>
                    <a:ext cx="445" cy="26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09 w 32981"/>
                      <a:gd name="T1" fmla="*/ 26263 h 26263"/>
                      <a:gd name="T2" fmla="*/ 32981 w 32981"/>
                      <a:gd name="T3" fmla="*/ 3241 h 26263"/>
                      <a:gd name="T4" fmla="*/ 21600 w 32981"/>
                      <a:gd name="T5" fmla="*/ 21600 h 26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81" h="26263" fill="none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</a:path>
                      <a:path w="32981" h="26263" stroke="0" extrusionOk="0">
                        <a:moveTo>
                          <a:pt x="509" y="26262"/>
                        </a:moveTo>
                        <a:cubicBezTo>
                          <a:pt x="170" y="24731"/>
                          <a:pt x="0" y="231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21" y="-1"/>
                          <a:pt x="29562" y="1122"/>
                          <a:pt x="32980" y="324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Arc 57"/>
                  <p:cNvSpPr>
                    <a:spLocks/>
                  </p:cNvSpPr>
                  <p:nvPr/>
                </p:nvSpPr>
                <p:spPr bwMode="auto">
                  <a:xfrm>
                    <a:off x="3791" y="1928"/>
                    <a:ext cx="438" cy="2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514 w 32940"/>
                      <a:gd name="T1" fmla="*/ 26284 h 26284"/>
                      <a:gd name="T2" fmla="*/ 32940 w 32940"/>
                      <a:gd name="T3" fmla="*/ 3216 h 26284"/>
                      <a:gd name="T4" fmla="*/ 21600 w 32940"/>
                      <a:gd name="T5" fmla="*/ 21600 h 26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40" h="26284" fill="none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</a:path>
                      <a:path w="32940" h="26284" stroke="0" extrusionOk="0">
                        <a:moveTo>
                          <a:pt x="513" y="26284"/>
                        </a:moveTo>
                        <a:cubicBezTo>
                          <a:pt x="172" y="24746"/>
                          <a:pt x="0" y="2317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605" y="-1"/>
                          <a:pt x="29531" y="1113"/>
                          <a:pt x="32939" y="321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Arc 58"/>
                  <p:cNvSpPr>
                    <a:spLocks/>
                  </p:cNvSpPr>
                  <p:nvPr/>
                </p:nvSpPr>
                <p:spPr bwMode="auto">
                  <a:xfrm>
                    <a:off x="3724" y="2518"/>
                    <a:ext cx="450" cy="205"/>
                  </a:xfrm>
                  <a:custGeom>
                    <a:avLst/>
                    <a:gdLst>
                      <a:gd name="G0" fmla="+- 21600 0 0"/>
                      <a:gd name="G1" fmla="+- 1044 0 0"/>
                      <a:gd name="G2" fmla="+- 21600 0 0"/>
                      <a:gd name="T0" fmla="*/ 32166 w 32166"/>
                      <a:gd name="T1" fmla="*/ 19883 h 22644"/>
                      <a:gd name="T2" fmla="*/ 25 w 32166"/>
                      <a:gd name="T3" fmla="*/ 0 h 22644"/>
                      <a:gd name="T4" fmla="*/ 21600 w 32166"/>
                      <a:gd name="T5" fmla="*/ 1044 h 22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66" h="22644" fill="none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</a:path>
                      <a:path w="32166" h="22644" stroke="0" extrusionOk="0">
                        <a:moveTo>
                          <a:pt x="32166" y="19883"/>
                        </a:moveTo>
                        <a:cubicBezTo>
                          <a:pt x="28938" y="21693"/>
                          <a:pt x="25300" y="22643"/>
                          <a:pt x="21600" y="22644"/>
                        </a:cubicBezTo>
                        <a:cubicBezTo>
                          <a:pt x="9670" y="22644"/>
                          <a:pt x="0" y="12973"/>
                          <a:pt x="0" y="1044"/>
                        </a:cubicBezTo>
                        <a:cubicBezTo>
                          <a:pt x="-1" y="695"/>
                          <a:pt x="8" y="347"/>
                          <a:pt x="25" y="0"/>
                        </a:cubicBezTo>
                        <a:lnTo>
                          <a:pt x="21600" y="104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Arc 59"/>
                  <p:cNvSpPr>
                    <a:spLocks/>
                  </p:cNvSpPr>
                  <p:nvPr/>
                </p:nvSpPr>
                <p:spPr bwMode="auto">
                  <a:xfrm>
                    <a:off x="3728" y="2518"/>
                    <a:ext cx="443" cy="201"/>
                  </a:xfrm>
                  <a:custGeom>
                    <a:avLst/>
                    <a:gdLst>
                      <a:gd name="G0" fmla="+- 21600 0 0"/>
                      <a:gd name="G1" fmla="+- 1052 0 0"/>
                      <a:gd name="G2" fmla="+- 21600 0 0"/>
                      <a:gd name="T0" fmla="*/ 32107 w 32107"/>
                      <a:gd name="T1" fmla="*/ 19924 h 22652"/>
                      <a:gd name="T2" fmla="*/ 26 w 32107"/>
                      <a:gd name="T3" fmla="*/ 0 h 22652"/>
                      <a:gd name="T4" fmla="*/ 21600 w 32107"/>
                      <a:gd name="T5" fmla="*/ 1052 h 2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07" h="22652" fill="none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</a:path>
                      <a:path w="32107" h="22652" stroke="0" extrusionOk="0">
                        <a:moveTo>
                          <a:pt x="32107" y="19924"/>
                        </a:moveTo>
                        <a:cubicBezTo>
                          <a:pt x="28894" y="21713"/>
                          <a:pt x="25277" y="22651"/>
                          <a:pt x="21600" y="22652"/>
                        </a:cubicBezTo>
                        <a:cubicBezTo>
                          <a:pt x="9670" y="22652"/>
                          <a:pt x="0" y="12981"/>
                          <a:pt x="0" y="1052"/>
                        </a:cubicBezTo>
                        <a:cubicBezTo>
                          <a:pt x="-1" y="701"/>
                          <a:pt x="8" y="350"/>
                          <a:pt x="25" y="-1"/>
                        </a:cubicBezTo>
                        <a:lnTo>
                          <a:pt x="21600" y="10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Arc 60"/>
                  <p:cNvSpPr>
                    <a:spLocks/>
                  </p:cNvSpPr>
                  <p:nvPr/>
                </p:nvSpPr>
                <p:spPr bwMode="auto">
                  <a:xfrm>
                    <a:off x="4929" y="1937"/>
                    <a:ext cx="337" cy="252"/>
                  </a:xfrm>
                  <a:custGeom>
                    <a:avLst/>
                    <a:gdLst>
                      <a:gd name="G0" fmla="+- 4379 0 0"/>
                      <a:gd name="G1" fmla="+- 21600 0 0"/>
                      <a:gd name="G2" fmla="+- 21600 0 0"/>
                      <a:gd name="T0" fmla="*/ 0 w 25979"/>
                      <a:gd name="T1" fmla="*/ 449 h 32416"/>
                      <a:gd name="T2" fmla="*/ 23076 w 25979"/>
                      <a:gd name="T3" fmla="*/ 32416 h 32416"/>
                      <a:gd name="T4" fmla="*/ 4379 w 25979"/>
                      <a:gd name="T5" fmla="*/ 21600 h 32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79" h="32416" fill="none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</a:path>
                      <a:path w="25979" h="32416" stroke="0" extrusionOk="0">
                        <a:moveTo>
                          <a:pt x="-1" y="448"/>
                        </a:moveTo>
                        <a:cubicBezTo>
                          <a:pt x="1440" y="150"/>
                          <a:pt x="2907" y="-1"/>
                          <a:pt x="4379" y="0"/>
                        </a:cubicBezTo>
                        <a:cubicBezTo>
                          <a:pt x="16308" y="0"/>
                          <a:pt x="25979" y="9670"/>
                          <a:pt x="25979" y="21600"/>
                        </a:cubicBezTo>
                        <a:cubicBezTo>
                          <a:pt x="25979" y="25397"/>
                          <a:pt x="24977" y="29128"/>
                          <a:pt x="23075" y="32415"/>
                        </a:cubicBezTo>
                        <a:lnTo>
                          <a:pt x="4379" y="2160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Arc 61"/>
                  <p:cNvSpPr>
                    <a:spLocks/>
                  </p:cNvSpPr>
                  <p:nvPr/>
                </p:nvSpPr>
                <p:spPr bwMode="auto">
                  <a:xfrm>
                    <a:off x="4930" y="1941"/>
                    <a:ext cx="332" cy="247"/>
                  </a:xfrm>
                  <a:custGeom>
                    <a:avLst/>
                    <a:gdLst>
                      <a:gd name="G0" fmla="+- 4338 0 0"/>
                      <a:gd name="G1" fmla="+- 21600 0 0"/>
                      <a:gd name="G2" fmla="+- 21600 0 0"/>
                      <a:gd name="T0" fmla="*/ 0 w 25938"/>
                      <a:gd name="T1" fmla="*/ 440 h 32495"/>
                      <a:gd name="T2" fmla="*/ 22989 w 25938"/>
                      <a:gd name="T3" fmla="*/ 32495 h 32495"/>
                      <a:gd name="T4" fmla="*/ 4338 w 25938"/>
                      <a:gd name="T5" fmla="*/ 21600 h 32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5938" h="32495" fill="none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</a:path>
                      <a:path w="25938" h="32495" stroke="0" extrusionOk="0">
                        <a:moveTo>
                          <a:pt x="0" y="440"/>
                        </a:moveTo>
                        <a:cubicBezTo>
                          <a:pt x="1427" y="147"/>
                          <a:pt x="2880" y="-1"/>
                          <a:pt x="4338" y="0"/>
                        </a:cubicBezTo>
                        <a:cubicBezTo>
                          <a:pt x="16267" y="0"/>
                          <a:pt x="25938" y="9670"/>
                          <a:pt x="25938" y="21600"/>
                        </a:cubicBezTo>
                        <a:cubicBezTo>
                          <a:pt x="25938" y="25428"/>
                          <a:pt x="24920" y="29188"/>
                          <a:pt x="22988" y="32494"/>
                        </a:cubicBezTo>
                        <a:lnTo>
                          <a:pt x="4338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Arc 62"/>
                  <p:cNvSpPr>
                    <a:spLocks/>
                  </p:cNvSpPr>
                  <p:nvPr/>
                </p:nvSpPr>
                <p:spPr bwMode="auto">
                  <a:xfrm>
                    <a:off x="5024" y="2184"/>
                    <a:ext cx="323" cy="250"/>
                  </a:xfrm>
                  <a:custGeom>
                    <a:avLst/>
                    <a:gdLst>
                      <a:gd name="G0" fmla="+- 0 0 0"/>
                      <a:gd name="G1" fmla="+- 16841 0 0"/>
                      <a:gd name="G2" fmla="+- 21600 0 0"/>
                      <a:gd name="T0" fmla="*/ 13525 w 21600"/>
                      <a:gd name="T1" fmla="*/ 0 h 29495"/>
                      <a:gd name="T2" fmla="*/ 17505 w 21600"/>
                      <a:gd name="T3" fmla="*/ 29495 h 29495"/>
                      <a:gd name="T4" fmla="*/ 0 w 21600"/>
                      <a:gd name="T5" fmla="*/ 16841 h 29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495" fill="none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</a:path>
                      <a:path w="21600" h="29495" stroke="0" extrusionOk="0">
                        <a:moveTo>
                          <a:pt x="13525" y="-1"/>
                        </a:moveTo>
                        <a:cubicBezTo>
                          <a:pt x="18630" y="4099"/>
                          <a:pt x="21600" y="10293"/>
                          <a:pt x="21600" y="16841"/>
                        </a:cubicBezTo>
                        <a:cubicBezTo>
                          <a:pt x="21600" y="21384"/>
                          <a:pt x="20167" y="25812"/>
                          <a:pt x="17505" y="29495"/>
                        </a:cubicBezTo>
                        <a:lnTo>
                          <a:pt x="0" y="1684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Arc 63"/>
                  <p:cNvSpPr>
                    <a:spLocks/>
                  </p:cNvSpPr>
                  <p:nvPr/>
                </p:nvSpPr>
                <p:spPr bwMode="auto">
                  <a:xfrm>
                    <a:off x="5024" y="2187"/>
                    <a:ext cx="319" cy="246"/>
                  </a:xfrm>
                  <a:custGeom>
                    <a:avLst/>
                    <a:gdLst>
                      <a:gd name="G0" fmla="+- 0 0 0"/>
                      <a:gd name="G1" fmla="+- 16905 0 0"/>
                      <a:gd name="G2" fmla="+- 21600 0 0"/>
                      <a:gd name="T0" fmla="*/ 13446 w 21600"/>
                      <a:gd name="T1" fmla="*/ 0 h 29639"/>
                      <a:gd name="T2" fmla="*/ 17447 w 21600"/>
                      <a:gd name="T3" fmla="*/ 29639 h 29639"/>
                      <a:gd name="T4" fmla="*/ 0 w 21600"/>
                      <a:gd name="T5" fmla="*/ 16905 h 29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9639" fill="none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</a:path>
                      <a:path w="21600" h="29639" stroke="0" extrusionOk="0">
                        <a:moveTo>
                          <a:pt x="13445" y="0"/>
                        </a:moveTo>
                        <a:cubicBezTo>
                          <a:pt x="18597" y="4098"/>
                          <a:pt x="21600" y="10321"/>
                          <a:pt x="21600" y="16905"/>
                        </a:cubicBezTo>
                        <a:cubicBezTo>
                          <a:pt x="21600" y="21482"/>
                          <a:pt x="20145" y="25941"/>
                          <a:pt x="17447" y="29639"/>
                        </a:cubicBezTo>
                        <a:lnTo>
                          <a:pt x="0" y="16905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Arc 64"/>
                  <p:cNvSpPr>
                    <a:spLocks/>
                  </p:cNvSpPr>
                  <p:nvPr/>
                </p:nvSpPr>
                <p:spPr bwMode="auto">
                  <a:xfrm>
                    <a:off x="4918" y="2430"/>
                    <a:ext cx="377" cy="358"/>
                  </a:xfrm>
                  <a:custGeom>
                    <a:avLst/>
                    <a:gdLst>
                      <a:gd name="G0" fmla="+- 7051 0 0"/>
                      <a:gd name="G1" fmla="+- 6188 0 0"/>
                      <a:gd name="G2" fmla="+- 21600 0 0"/>
                      <a:gd name="T0" fmla="*/ 27746 w 28651"/>
                      <a:gd name="T1" fmla="*/ 0 h 27788"/>
                      <a:gd name="T2" fmla="*/ 0 w 28651"/>
                      <a:gd name="T3" fmla="*/ 26605 h 27788"/>
                      <a:gd name="T4" fmla="*/ 7051 w 28651"/>
                      <a:gd name="T5" fmla="*/ 6188 h 27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51" h="27788" fill="none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</a:path>
                      <a:path w="28651" h="27788" stroke="0" extrusionOk="0">
                        <a:moveTo>
                          <a:pt x="27745" y="0"/>
                        </a:moveTo>
                        <a:cubicBezTo>
                          <a:pt x="28346" y="2007"/>
                          <a:pt x="28651" y="4092"/>
                          <a:pt x="28651" y="6188"/>
                        </a:cubicBezTo>
                        <a:cubicBezTo>
                          <a:pt x="28651" y="18117"/>
                          <a:pt x="18980" y="27788"/>
                          <a:pt x="7051" y="27788"/>
                        </a:cubicBezTo>
                        <a:cubicBezTo>
                          <a:pt x="4651" y="27788"/>
                          <a:pt x="2268" y="27388"/>
                          <a:pt x="0" y="26604"/>
                        </a:cubicBezTo>
                        <a:lnTo>
                          <a:pt x="7051" y="618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Arc 65"/>
                  <p:cNvSpPr>
                    <a:spLocks/>
                  </p:cNvSpPr>
                  <p:nvPr/>
                </p:nvSpPr>
                <p:spPr bwMode="auto">
                  <a:xfrm>
                    <a:off x="4919" y="2431"/>
                    <a:ext cx="372" cy="353"/>
                  </a:xfrm>
                  <a:custGeom>
                    <a:avLst/>
                    <a:gdLst>
                      <a:gd name="G0" fmla="+- 7048 0 0"/>
                      <a:gd name="G1" fmla="+- 6190 0 0"/>
                      <a:gd name="G2" fmla="+- 21600 0 0"/>
                      <a:gd name="T0" fmla="*/ 27742 w 28648"/>
                      <a:gd name="T1" fmla="*/ 0 h 27790"/>
                      <a:gd name="T2" fmla="*/ 0 w 28648"/>
                      <a:gd name="T3" fmla="*/ 26608 h 27790"/>
                      <a:gd name="T4" fmla="*/ 7048 w 28648"/>
                      <a:gd name="T5" fmla="*/ 6190 h 277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648" h="27790" fill="none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</a:path>
                      <a:path w="28648" h="27790" stroke="0" extrusionOk="0">
                        <a:moveTo>
                          <a:pt x="27742" y="-1"/>
                        </a:moveTo>
                        <a:cubicBezTo>
                          <a:pt x="28342" y="2008"/>
                          <a:pt x="28648" y="4093"/>
                          <a:pt x="28648" y="6190"/>
                        </a:cubicBezTo>
                        <a:cubicBezTo>
                          <a:pt x="28648" y="18119"/>
                          <a:pt x="18977" y="27790"/>
                          <a:pt x="7048" y="27790"/>
                        </a:cubicBezTo>
                        <a:cubicBezTo>
                          <a:pt x="4649" y="27790"/>
                          <a:pt x="2267" y="27390"/>
                          <a:pt x="0" y="26607"/>
                        </a:cubicBezTo>
                        <a:lnTo>
                          <a:pt x="7048" y="619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Arc 66"/>
                  <p:cNvSpPr>
                    <a:spLocks/>
                  </p:cNvSpPr>
                  <p:nvPr/>
                </p:nvSpPr>
                <p:spPr bwMode="auto">
                  <a:xfrm>
                    <a:off x="3611" y="2183"/>
                    <a:ext cx="206" cy="341"/>
                  </a:xfrm>
                  <a:custGeom>
                    <a:avLst/>
                    <a:gdLst>
                      <a:gd name="G0" fmla="+- 21600 0 0"/>
                      <a:gd name="G1" fmla="+- 21560 0 0"/>
                      <a:gd name="G2" fmla="+- 21600 0 0"/>
                      <a:gd name="T0" fmla="*/ 12798 w 21600"/>
                      <a:gd name="T1" fmla="*/ 41285 h 41285"/>
                      <a:gd name="T2" fmla="*/ 20292 w 21600"/>
                      <a:gd name="T3" fmla="*/ 0 h 41285"/>
                      <a:gd name="T4" fmla="*/ 21600 w 21600"/>
                      <a:gd name="T5" fmla="*/ 21560 h 412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85" fill="none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</a:path>
                      <a:path w="21600" h="41285" stroke="0" extrusionOk="0">
                        <a:moveTo>
                          <a:pt x="12797" y="41285"/>
                        </a:moveTo>
                        <a:cubicBezTo>
                          <a:pt x="5013" y="37811"/>
                          <a:pt x="0" y="30084"/>
                          <a:pt x="0" y="21560"/>
                        </a:cubicBezTo>
                        <a:cubicBezTo>
                          <a:pt x="-1" y="10138"/>
                          <a:pt x="8891" y="691"/>
                          <a:pt x="20291" y="-1"/>
                        </a:cubicBezTo>
                        <a:lnTo>
                          <a:pt x="21600" y="2156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Arc 67"/>
                  <p:cNvSpPr>
                    <a:spLocks/>
                  </p:cNvSpPr>
                  <p:nvPr/>
                </p:nvSpPr>
                <p:spPr bwMode="auto">
                  <a:xfrm>
                    <a:off x="3615" y="2187"/>
                    <a:ext cx="202" cy="334"/>
                  </a:xfrm>
                  <a:custGeom>
                    <a:avLst/>
                    <a:gdLst>
                      <a:gd name="G0" fmla="+- 21600 0 0"/>
                      <a:gd name="G1" fmla="+- 21561 0 0"/>
                      <a:gd name="G2" fmla="+- 21600 0 0"/>
                      <a:gd name="T0" fmla="*/ 12820 w 21600"/>
                      <a:gd name="T1" fmla="*/ 41296 h 41296"/>
                      <a:gd name="T2" fmla="*/ 20296 w 21600"/>
                      <a:gd name="T3" fmla="*/ 0 h 41296"/>
                      <a:gd name="T4" fmla="*/ 21600 w 21600"/>
                      <a:gd name="T5" fmla="*/ 21561 h 41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296" fill="none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</a:path>
                      <a:path w="21600" h="41296" stroke="0" extrusionOk="0">
                        <a:moveTo>
                          <a:pt x="12819" y="41296"/>
                        </a:moveTo>
                        <a:cubicBezTo>
                          <a:pt x="5023" y="37827"/>
                          <a:pt x="0" y="30094"/>
                          <a:pt x="0" y="21561"/>
                        </a:cubicBezTo>
                        <a:cubicBezTo>
                          <a:pt x="-1" y="10138"/>
                          <a:pt x="8893" y="689"/>
                          <a:pt x="20296" y="0"/>
                        </a:cubicBezTo>
                        <a:lnTo>
                          <a:pt x="21600" y="21561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Arc 68"/>
                  <p:cNvSpPr>
                    <a:spLocks/>
                  </p:cNvSpPr>
                  <p:nvPr/>
                </p:nvSpPr>
                <p:spPr bwMode="auto">
                  <a:xfrm>
                    <a:off x="4157" y="2647"/>
                    <a:ext cx="773" cy="208"/>
                  </a:xfrm>
                  <a:custGeom>
                    <a:avLst/>
                    <a:gdLst>
                      <a:gd name="G0" fmla="+- 21169 0 0"/>
                      <a:gd name="G1" fmla="+- 0 0 0"/>
                      <a:gd name="G2" fmla="+- 21600 0 0"/>
                      <a:gd name="T0" fmla="*/ 38935 w 38935"/>
                      <a:gd name="T1" fmla="*/ 12285 h 21600"/>
                      <a:gd name="T2" fmla="*/ 0 w 38935"/>
                      <a:gd name="T3" fmla="*/ 4293 h 21600"/>
                      <a:gd name="T4" fmla="*/ 21169 w 38935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935" h="21600" fill="none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</a:path>
                      <a:path w="38935" h="21600" stroke="0" extrusionOk="0">
                        <a:moveTo>
                          <a:pt x="38935" y="12285"/>
                        </a:moveTo>
                        <a:cubicBezTo>
                          <a:pt x="34901" y="18118"/>
                          <a:pt x="28261" y="21599"/>
                          <a:pt x="21169" y="21600"/>
                        </a:cubicBezTo>
                        <a:cubicBezTo>
                          <a:pt x="10894" y="21600"/>
                          <a:pt x="2041" y="14362"/>
                          <a:pt x="-1" y="4293"/>
                        </a:cubicBezTo>
                        <a:lnTo>
                          <a:pt x="21169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Arc 69"/>
                  <p:cNvSpPr>
                    <a:spLocks/>
                  </p:cNvSpPr>
                  <p:nvPr/>
                </p:nvSpPr>
                <p:spPr bwMode="auto">
                  <a:xfrm>
                    <a:off x="4161" y="2647"/>
                    <a:ext cx="765" cy="204"/>
                  </a:xfrm>
                  <a:custGeom>
                    <a:avLst/>
                    <a:gdLst>
                      <a:gd name="G0" fmla="+- 21161 0 0"/>
                      <a:gd name="G1" fmla="+- 0 0 0"/>
                      <a:gd name="G2" fmla="+- 21600 0 0"/>
                      <a:gd name="T0" fmla="*/ 38869 w 38869"/>
                      <a:gd name="T1" fmla="*/ 12368 h 21600"/>
                      <a:gd name="T2" fmla="*/ 0 w 38869"/>
                      <a:gd name="T3" fmla="*/ 4334 h 21600"/>
                      <a:gd name="T4" fmla="*/ 21161 w 3886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869" h="21600" fill="none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</a:path>
                      <a:path w="38869" h="21600" stroke="0" extrusionOk="0">
                        <a:moveTo>
                          <a:pt x="38869" y="12368"/>
                        </a:moveTo>
                        <a:cubicBezTo>
                          <a:pt x="34828" y="18153"/>
                          <a:pt x="28217" y="21599"/>
                          <a:pt x="21161" y="21600"/>
                        </a:cubicBezTo>
                        <a:cubicBezTo>
                          <a:pt x="10902" y="21600"/>
                          <a:pt x="2058" y="14384"/>
                          <a:pt x="0" y="4333"/>
                        </a:cubicBezTo>
                        <a:lnTo>
                          <a:pt x="21161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6C8F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122" name="直接连接符 121"/>
              <p:cNvCxnSpPr>
                <a:stCxn id="131" idx="1"/>
                <a:endCxn id="128" idx="0"/>
              </p:cNvCxnSpPr>
              <p:nvPr/>
            </p:nvCxnSpPr>
            <p:spPr>
              <a:xfrm flipV="1">
                <a:off x="4516631" y="2739452"/>
                <a:ext cx="621515" cy="29996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29" idx="3"/>
                <a:endCxn id="128" idx="0"/>
              </p:cNvCxnSpPr>
              <p:nvPr/>
            </p:nvCxnSpPr>
            <p:spPr>
              <a:xfrm flipH="1" flipV="1">
                <a:off x="5138146" y="2739452"/>
                <a:ext cx="675309" cy="31403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30" idx="1"/>
                <a:endCxn id="131" idx="2"/>
              </p:cNvCxnSpPr>
              <p:nvPr/>
            </p:nvCxnSpPr>
            <p:spPr>
              <a:xfrm flipH="1" flipV="1">
                <a:off x="4668447" y="3143616"/>
                <a:ext cx="402348" cy="173184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30" idx="2"/>
                <a:endCxn id="129" idx="2"/>
              </p:cNvCxnSpPr>
              <p:nvPr/>
            </p:nvCxnSpPr>
            <p:spPr>
              <a:xfrm flipV="1">
                <a:off x="5222611" y="3157686"/>
                <a:ext cx="439028" cy="263309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30" idx="2"/>
                <a:endCxn id="128" idx="0"/>
              </p:cNvCxnSpPr>
              <p:nvPr/>
            </p:nvCxnSpPr>
            <p:spPr>
              <a:xfrm flipH="1" flipV="1">
                <a:off x="5138146" y="2739452"/>
                <a:ext cx="84465" cy="681543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stCxn id="129" idx="1"/>
                <a:endCxn id="131" idx="1"/>
              </p:cNvCxnSpPr>
              <p:nvPr/>
            </p:nvCxnSpPr>
            <p:spPr>
              <a:xfrm flipH="1" flipV="1">
                <a:off x="4516631" y="3039421"/>
                <a:ext cx="993192" cy="1407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8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330" y="2739452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823" y="2949295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0795" y="321260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6631" y="2935225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132" name="Text Box 48"/>
              <p:cNvSpPr txBox="1">
                <a:spLocks noChangeArrowheads="1"/>
              </p:cNvSpPr>
              <p:nvPr/>
            </p:nvSpPr>
            <p:spPr bwMode="auto">
              <a:xfrm>
                <a:off x="4442532" y="2345224"/>
                <a:ext cx="1362874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>
                    <a:ea typeface="黑体" panose="02010609060101010101" pitchFamily="49" charset="-122"/>
                  </a:rPr>
                  <a:t>national/global ISP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0" name="组合 109"/>
            <p:cNvGrpSpPr/>
            <p:nvPr/>
          </p:nvGrpSpPr>
          <p:grpSpPr>
            <a:xfrm>
              <a:off x="3025428" y="3688448"/>
              <a:ext cx="1560025" cy="615994"/>
              <a:chOff x="3087051" y="2747916"/>
              <a:chExt cx="1560025" cy="615994"/>
            </a:xfrm>
          </p:grpSpPr>
          <p:pic>
            <p:nvPicPr>
              <p:cNvPr id="114" name="Picture 70"/>
              <p:cNvPicPr>
                <a:picLocks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051" y="2747916"/>
                <a:ext cx="1560025" cy="615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5" name="直接连接符 114"/>
              <p:cNvCxnSpPr>
                <a:stCxn id="118" idx="0"/>
                <a:endCxn id="119" idx="2"/>
              </p:cNvCxnSpPr>
              <p:nvPr/>
            </p:nvCxnSpPr>
            <p:spPr>
              <a:xfrm flipH="1">
                <a:off x="3500491" y="2833796"/>
                <a:ext cx="403024" cy="37558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H="1" flipV="1">
                <a:off x="3531199" y="3171285"/>
                <a:ext cx="736585" cy="1407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>
                <a:stCxn id="118" idx="0"/>
                <a:endCxn id="120" idx="2"/>
              </p:cNvCxnSpPr>
              <p:nvPr/>
            </p:nvCxnSpPr>
            <p:spPr>
              <a:xfrm>
                <a:off x="3903515" y="2833796"/>
                <a:ext cx="371093" cy="389659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8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1699" y="2833796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9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675" y="300099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20" name="Picture 121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2792" y="3015064"/>
                <a:ext cx="303632" cy="208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11" name="直接连接符 110"/>
            <p:cNvCxnSpPr>
              <a:stCxn id="167" idx="3"/>
              <a:endCxn id="131" idx="2"/>
            </p:cNvCxnSpPr>
            <p:nvPr/>
          </p:nvCxnSpPr>
          <p:spPr>
            <a:xfrm flipV="1">
              <a:off x="3585176" y="3216768"/>
              <a:ext cx="815047" cy="13756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18" idx="3"/>
            </p:cNvCxnSpPr>
            <p:nvPr/>
          </p:nvCxnSpPr>
          <p:spPr>
            <a:xfrm flipV="1">
              <a:off x="3993708" y="3360035"/>
              <a:ext cx="1106983" cy="518489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18" idx="0"/>
            </p:cNvCxnSpPr>
            <p:nvPr/>
          </p:nvCxnSpPr>
          <p:spPr>
            <a:xfrm flipV="1">
              <a:off x="3841892" y="3082656"/>
              <a:ext cx="704635" cy="691672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"/>
          <p:cNvGrpSpPr/>
          <p:nvPr/>
        </p:nvGrpSpPr>
        <p:grpSpPr>
          <a:xfrm>
            <a:off x="395140" y="2271021"/>
            <a:ext cx="1690634" cy="1669237"/>
            <a:chOff x="393920" y="4835143"/>
            <a:chExt cx="1690634" cy="1669237"/>
          </a:xfrm>
        </p:grpSpPr>
        <p:grpSp>
          <p:nvGrpSpPr>
            <p:cNvPr id="42" name="组合 51"/>
            <p:cNvGrpSpPr/>
            <p:nvPr/>
          </p:nvGrpSpPr>
          <p:grpSpPr>
            <a:xfrm>
              <a:off x="393920" y="4835143"/>
              <a:ext cx="1690634" cy="1475653"/>
              <a:chOff x="563385" y="2871895"/>
              <a:chExt cx="1690634" cy="1475653"/>
            </a:xfrm>
          </p:grpSpPr>
          <p:grpSp>
            <p:nvGrpSpPr>
              <p:cNvPr id="52" name="组合 52"/>
              <p:cNvGrpSpPr/>
              <p:nvPr/>
            </p:nvGrpSpPr>
            <p:grpSpPr>
              <a:xfrm>
                <a:off x="563385" y="2871895"/>
                <a:ext cx="1690634" cy="1475653"/>
                <a:chOff x="878293" y="2901257"/>
                <a:chExt cx="1585900" cy="1195001"/>
              </a:xfrm>
            </p:grpSpPr>
            <p:sp>
              <p:nvSpPr>
                <p:cNvPr id="66" name="等腰三角形 65"/>
                <p:cNvSpPr/>
                <p:nvPr/>
              </p:nvSpPr>
              <p:spPr>
                <a:xfrm>
                  <a:off x="878293" y="2901257"/>
                  <a:ext cx="1585900" cy="404759"/>
                </a:xfrm>
                <a:prstGeom prst="triangle">
                  <a:avLst>
                    <a:gd name="adj" fmla="val 49107"/>
                  </a:avLst>
                </a:prstGeom>
                <a:solidFill>
                  <a:srgbClr val="FFF5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106893" y="3295694"/>
                  <a:ext cx="1152103" cy="800564"/>
                </a:xfrm>
                <a:prstGeom prst="rect">
                  <a:avLst/>
                </a:prstGeom>
                <a:solidFill>
                  <a:srgbClr val="FFF5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4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518" y="3155367"/>
                <a:ext cx="347908" cy="324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342" descr="generic_lapto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264" y="3766890"/>
                <a:ext cx="323373" cy="314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6605" y="3671409"/>
                <a:ext cx="220500" cy="400116"/>
              </a:xfrm>
              <a:prstGeom prst="rect">
                <a:avLst/>
              </a:prstGeom>
            </p:spPr>
          </p:pic>
          <p:grpSp>
            <p:nvGrpSpPr>
              <p:cNvPr id="53" name="Group 25"/>
              <p:cNvGrpSpPr>
                <a:grpSpLocks/>
              </p:cNvGrpSpPr>
              <p:nvPr/>
            </p:nvGrpSpPr>
            <p:grpSpPr bwMode="auto">
              <a:xfrm>
                <a:off x="1499364" y="3223455"/>
                <a:ext cx="456345" cy="319953"/>
                <a:chOff x="920" y="1436"/>
                <a:chExt cx="188" cy="129"/>
              </a:xfrm>
            </p:grpSpPr>
            <p:pic>
              <p:nvPicPr>
                <p:cNvPr id="64" name="Picture 26" descr="16ILAJ24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" y="1481"/>
                  <a:ext cx="188" cy="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85" y="1436"/>
                  <a:ext cx="0" cy="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58" name="直接连接符 57"/>
              <p:cNvCxnSpPr/>
              <p:nvPr/>
            </p:nvCxnSpPr>
            <p:spPr>
              <a:xfrm flipH="1" flipV="1">
                <a:off x="1128824" y="3333716"/>
                <a:ext cx="663050" cy="11557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34"/>
              <p:cNvGrpSpPr>
                <a:grpSpLocks/>
              </p:cNvGrpSpPr>
              <p:nvPr/>
            </p:nvGrpSpPr>
            <p:grpSpPr bwMode="auto">
              <a:xfrm rot="18252759">
                <a:off x="1377413" y="3477907"/>
                <a:ext cx="260529" cy="370336"/>
                <a:chOff x="4201" y="1344"/>
                <a:chExt cx="750" cy="1002"/>
              </a:xfrm>
            </p:grpSpPr>
            <p:sp>
              <p:nvSpPr>
                <p:cNvPr id="61" name="Arc 35"/>
                <p:cNvSpPr>
                  <a:spLocks/>
                </p:cNvSpPr>
                <p:nvPr/>
              </p:nvSpPr>
              <p:spPr bwMode="auto">
                <a:xfrm flipH="1">
                  <a:off x="4201" y="1344"/>
                  <a:ext cx="701" cy="1002"/>
                </a:xfrm>
                <a:custGeom>
                  <a:avLst/>
                  <a:gdLst>
                    <a:gd name="G0" fmla="+- 0 0 0"/>
                    <a:gd name="G1" fmla="+- 13085 0 0"/>
                    <a:gd name="G2" fmla="+- 21600 0 0"/>
                    <a:gd name="T0" fmla="*/ 17185 w 21600"/>
                    <a:gd name="T1" fmla="*/ 0 h 26282"/>
                    <a:gd name="T2" fmla="*/ 17100 w 21600"/>
                    <a:gd name="T3" fmla="*/ 26282 h 26282"/>
                    <a:gd name="T4" fmla="*/ 0 w 21600"/>
                    <a:gd name="T5" fmla="*/ 13085 h 26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6282" fill="none" extrusionOk="0">
                      <a:moveTo>
                        <a:pt x="17185" y="-1"/>
                      </a:moveTo>
                      <a:cubicBezTo>
                        <a:pt x="20049" y="3760"/>
                        <a:pt x="21600" y="8357"/>
                        <a:pt x="21600" y="13085"/>
                      </a:cubicBezTo>
                      <a:cubicBezTo>
                        <a:pt x="21600" y="17860"/>
                        <a:pt x="20017" y="22501"/>
                        <a:pt x="17099" y="26281"/>
                      </a:cubicBezTo>
                    </a:path>
                    <a:path w="21600" h="26282" stroke="0" extrusionOk="0">
                      <a:moveTo>
                        <a:pt x="17185" y="-1"/>
                      </a:moveTo>
                      <a:cubicBezTo>
                        <a:pt x="20049" y="3760"/>
                        <a:pt x="21600" y="8357"/>
                        <a:pt x="21600" y="13085"/>
                      </a:cubicBezTo>
                      <a:cubicBezTo>
                        <a:pt x="21600" y="17860"/>
                        <a:pt x="20017" y="22501"/>
                        <a:pt x="17099" y="26281"/>
                      </a:cubicBezTo>
                      <a:lnTo>
                        <a:pt x="0" y="13085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Arc 36"/>
                <p:cNvSpPr>
                  <a:spLocks/>
                </p:cNvSpPr>
                <p:nvPr/>
              </p:nvSpPr>
              <p:spPr bwMode="auto">
                <a:xfrm flipH="1">
                  <a:off x="4446" y="1478"/>
                  <a:ext cx="430" cy="749"/>
                </a:xfrm>
                <a:custGeom>
                  <a:avLst/>
                  <a:gdLst>
                    <a:gd name="G0" fmla="+- 0 0 0"/>
                    <a:gd name="G1" fmla="+- 15087 0 0"/>
                    <a:gd name="G2" fmla="+- 21600 0 0"/>
                    <a:gd name="T0" fmla="*/ 15458 w 21600"/>
                    <a:gd name="T1" fmla="*/ 0 h 29131"/>
                    <a:gd name="T2" fmla="*/ 16411 w 21600"/>
                    <a:gd name="T3" fmla="*/ 29131 h 29131"/>
                    <a:gd name="T4" fmla="*/ 0 w 21600"/>
                    <a:gd name="T5" fmla="*/ 15087 h 29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131" fill="none" extrusionOk="0">
                      <a:moveTo>
                        <a:pt x="15457" y="0"/>
                      </a:moveTo>
                      <a:cubicBezTo>
                        <a:pt x="19395" y="4034"/>
                        <a:pt x="21600" y="9449"/>
                        <a:pt x="21600" y="15087"/>
                      </a:cubicBezTo>
                      <a:cubicBezTo>
                        <a:pt x="21600" y="20237"/>
                        <a:pt x="19759" y="25218"/>
                        <a:pt x="16411" y="29131"/>
                      </a:cubicBezTo>
                    </a:path>
                    <a:path w="21600" h="29131" stroke="0" extrusionOk="0">
                      <a:moveTo>
                        <a:pt x="15457" y="0"/>
                      </a:moveTo>
                      <a:cubicBezTo>
                        <a:pt x="19395" y="4034"/>
                        <a:pt x="21600" y="9449"/>
                        <a:pt x="21600" y="15087"/>
                      </a:cubicBezTo>
                      <a:cubicBezTo>
                        <a:pt x="21600" y="20237"/>
                        <a:pt x="19759" y="25218"/>
                        <a:pt x="16411" y="29131"/>
                      </a:cubicBezTo>
                      <a:lnTo>
                        <a:pt x="0" y="15087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Arc 37"/>
                <p:cNvSpPr>
                  <a:spLocks/>
                </p:cNvSpPr>
                <p:nvPr/>
              </p:nvSpPr>
              <p:spPr bwMode="auto">
                <a:xfrm flipH="1">
                  <a:off x="4703" y="1602"/>
                  <a:ext cx="248" cy="501"/>
                </a:xfrm>
                <a:custGeom>
                  <a:avLst/>
                  <a:gdLst>
                    <a:gd name="G0" fmla="+- 0 0 0"/>
                    <a:gd name="G1" fmla="+- 15650 0 0"/>
                    <a:gd name="G2" fmla="+- 21600 0 0"/>
                    <a:gd name="T0" fmla="*/ 14887 w 21600"/>
                    <a:gd name="T1" fmla="*/ 0 h 30009"/>
                    <a:gd name="T2" fmla="*/ 16136 w 21600"/>
                    <a:gd name="T3" fmla="*/ 30009 h 30009"/>
                    <a:gd name="T4" fmla="*/ 0 w 21600"/>
                    <a:gd name="T5" fmla="*/ 15650 h 300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009" fill="none" extrusionOk="0">
                      <a:moveTo>
                        <a:pt x="14887" y="-1"/>
                      </a:moveTo>
                      <a:cubicBezTo>
                        <a:pt x="19173" y="4077"/>
                        <a:pt x="21600" y="9734"/>
                        <a:pt x="21600" y="15650"/>
                      </a:cubicBezTo>
                      <a:cubicBezTo>
                        <a:pt x="21600" y="20944"/>
                        <a:pt x="19655" y="26054"/>
                        <a:pt x="16136" y="30009"/>
                      </a:cubicBezTo>
                    </a:path>
                    <a:path w="21600" h="30009" stroke="0" extrusionOk="0">
                      <a:moveTo>
                        <a:pt x="14887" y="-1"/>
                      </a:moveTo>
                      <a:cubicBezTo>
                        <a:pt x="19173" y="4077"/>
                        <a:pt x="21600" y="9734"/>
                        <a:pt x="21600" y="15650"/>
                      </a:cubicBezTo>
                      <a:cubicBezTo>
                        <a:pt x="21600" y="20944"/>
                        <a:pt x="19655" y="26054"/>
                        <a:pt x="16136" y="30009"/>
                      </a:cubicBezTo>
                      <a:lnTo>
                        <a:pt x="0" y="15650"/>
                      </a:lnTo>
                      <a:close/>
                    </a:path>
                  </a:pathLst>
                </a:custGeom>
                <a:noFill/>
                <a:ln w="222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48"/>
              <p:cNvSpPr txBox="1">
                <a:spLocks noChangeArrowheads="1"/>
              </p:cNvSpPr>
              <p:nvPr/>
            </p:nvSpPr>
            <p:spPr bwMode="auto">
              <a:xfrm>
                <a:off x="915435" y="4062385"/>
                <a:ext cx="1093569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dirty="0">
                    <a:ea typeface="黑体" panose="02010609060101010101" pitchFamily="49" charset="-122"/>
                  </a:rPr>
                  <a:t>home network</a:t>
                </a:r>
                <a:endParaRPr kumimoji="1" lang="zh-CN" altLang="en-US" sz="1100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8" name="Text Box 48"/>
            <p:cNvSpPr txBox="1">
              <a:spLocks noChangeArrowheads="1"/>
            </p:cNvSpPr>
            <p:nvPr/>
          </p:nvSpPr>
          <p:spPr bwMode="auto">
            <a:xfrm>
              <a:off x="832332" y="6242770"/>
              <a:ext cx="121973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100" dirty="0">
                  <a:ea typeface="黑体" panose="02010609060101010101" pitchFamily="49" charset="-122"/>
                </a:rPr>
                <a:t>无线以太网</a:t>
              </a:r>
            </a:p>
          </p:txBody>
        </p:sp>
      </p:grpSp>
      <p:grpSp>
        <p:nvGrpSpPr>
          <p:cNvPr id="59" name="组合 5"/>
          <p:cNvGrpSpPr/>
          <p:nvPr/>
        </p:nvGrpSpPr>
        <p:grpSpPr>
          <a:xfrm>
            <a:off x="57533" y="4546722"/>
            <a:ext cx="2193792" cy="1671889"/>
            <a:chOff x="2962498" y="4959264"/>
            <a:chExt cx="2193792" cy="1671889"/>
          </a:xfrm>
        </p:grpSpPr>
        <p:grpSp>
          <p:nvGrpSpPr>
            <p:cNvPr id="69" name="组合 28"/>
            <p:cNvGrpSpPr/>
            <p:nvPr/>
          </p:nvGrpSpPr>
          <p:grpSpPr>
            <a:xfrm>
              <a:off x="2962498" y="4959264"/>
              <a:ext cx="2193792" cy="1671886"/>
              <a:chOff x="1414354" y="4036034"/>
              <a:chExt cx="2571975" cy="2047846"/>
            </a:xfrm>
          </p:grpSpPr>
          <p:pic>
            <p:nvPicPr>
              <p:cNvPr id="30" name="Picture 25"/>
              <p:cNvPicPr>
                <a:picLocks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1" name="直接连接符 30"/>
              <p:cNvCxnSpPr>
                <a:stCxn id="34" idx="2"/>
                <a:endCxn id="47" idx="2"/>
              </p:cNvCxnSpPr>
              <p:nvPr/>
            </p:nvCxnSpPr>
            <p:spPr>
              <a:xfrm>
                <a:off x="1654397" y="4412735"/>
                <a:ext cx="184363" cy="9632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448" y="4036034"/>
                <a:ext cx="475898" cy="3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5" name="直接连接符 34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1838759" y="4441816"/>
                <a:ext cx="288811" cy="67000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683380" y="5057070"/>
                <a:ext cx="731917" cy="21478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44" idx="2"/>
              </p:cNvCxnSpPr>
              <p:nvPr/>
            </p:nvCxnSpPr>
            <p:spPr>
              <a:xfrm flipH="1">
                <a:off x="2696114" y="4658353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22"/>
              <p:cNvPicPr>
                <a:picLocks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7036" y="4283350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22"/>
              <p:cNvPicPr>
                <a:picLocks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2753" y="4066813"/>
                <a:ext cx="409632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6" name="直接连接符 45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9" name="Text Box 48"/>
            <p:cNvSpPr txBox="1">
              <a:spLocks noChangeArrowheads="1"/>
            </p:cNvSpPr>
            <p:nvPr/>
          </p:nvSpPr>
          <p:spPr bwMode="auto">
            <a:xfrm>
              <a:off x="3361247" y="6369543"/>
              <a:ext cx="121973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100" dirty="0">
                  <a:ea typeface="黑体" panose="02010609060101010101" pitchFamily="49" charset="-122"/>
                </a:rPr>
                <a:t>交换以太网</a:t>
              </a:r>
            </a:p>
          </p:txBody>
        </p:sp>
      </p:grpSp>
      <p:cxnSp>
        <p:nvCxnSpPr>
          <p:cNvPr id="170" name="直接连接符 169"/>
          <p:cNvCxnSpPr>
            <a:stCxn id="165" idx="0"/>
          </p:cNvCxnSpPr>
          <p:nvPr/>
        </p:nvCxnSpPr>
        <p:spPr>
          <a:xfrm flipH="1" flipV="1">
            <a:off x="1598999" y="3423955"/>
            <a:ext cx="1294417" cy="66877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7" idx="0"/>
            <a:endCxn id="15" idx="1"/>
          </p:cNvCxnSpPr>
          <p:nvPr/>
        </p:nvCxnSpPr>
        <p:spPr>
          <a:xfrm flipH="1" flipV="1">
            <a:off x="2144614" y="2434908"/>
            <a:ext cx="1119895" cy="18390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50" idx="3"/>
          </p:cNvCxnSpPr>
          <p:nvPr/>
        </p:nvCxnSpPr>
        <p:spPr>
          <a:xfrm flipH="1">
            <a:off x="1904983" y="5034826"/>
            <a:ext cx="1336819" cy="3007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2" idx="0"/>
          </p:cNvCxnSpPr>
          <p:nvPr/>
        </p:nvCxnSpPr>
        <p:spPr>
          <a:xfrm flipH="1" flipV="1">
            <a:off x="4128748" y="5108421"/>
            <a:ext cx="806217" cy="10290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76" idx="1"/>
          </p:cNvCxnSpPr>
          <p:nvPr/>
        </p:nvCxnSpPr>
        <p:spPr>
          <a:xfrm flipH="1" flipV="1">
            <a:off x="1680445" y="3502454"/>
            <a:ext cx="2554421" cy="2132059"/>
          </a:xfrm>
          <a:prstGeom prst="line">
            <a:avLst/>
          </a:prstGeom>
          <a:ln w="317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2"/>
          <p:cNvSpPr>
            <a:spLocks/>
          </p:cNvSpPr>
          <p:nvPr/>
        </p:nvSpPr>
        <p:spPr bwMode="auto">
          <a:xfrm>
            <a:off x="6178816" y="4363929"/>
            <a:ext cx="2857937" cy="652385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网络互联技术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，实现全局路由，实现主机到主机的通信</a:t>
            </a:r>
          </a:p>
        </p:txBody>
      </p:sp>
      <p:sp>
        <p:nvSpPr>
          <p:cNvPr id="185" name="Freeform 32"/>
          <p:cNvSpPr>
            <a:spLocks/>
          </p:cNvSpPr>
          <p:nvPr/>
        </p:nvSpPr>
        <p:spPr bwMode="auto">
          <a:xfrm>
            <a:off x="6178816" y="3614251"/>
            <a:ext cx="2857937" cy="620105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主机通信扩展到进程通信，具备通信控制能力</a:t>
            </a:r>
          </a:p>
        </p:txBody>
      </p:sp>
      <p:sp>
        <p:nvSpPr>
          <p:cNvPr id="186" name="Freeform 32"/>
          <p:cNvSpPr>
            <a:spLocks/>
          </p:cNvSpPr>
          <p:nvPr/>
        </p:nvSpPr>
        <p:spPr bwMode="auto">
          <a:xfrm>
            <a:off x="6168475" y="3105260"/>
            <a:ext cx="2857937" cy="40713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业务逻辑：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DNS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http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email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pic>
        <p:nvPicPr>
          <p:cNvPr id="189" name="Picture 3" descr="C:\Users\Administrator\Desktop\3afe8fe6bfe17e05fe49e17f29526623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4684" y="1716090"/>
            <a:ext cx="1920434" cy="1371646"/>
          </a:xfrm>
          <a:prstGeom prst="rect">
            <a:avLst/>
          </a:prstGeom>
          <a:noFill/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82132" y="4969876"/>
            <a:ext cx="1093628" cy="1624052"/>
          </a:xfrm>
          <a:prstGeom prst="rect">
            <a:avLst/>
          </a:prstGeom>
        </p:spPr>
      </p:pic>
      <p:cxnSp>
        <p:nvCxnSpPr>
          <p:cNvPr id="191" name="直接连接符 190"/>
          <p:cNvCxnSpPr/>
          <p:nvPr/>
        </p:nvCxnSpPr>
        <p:spPr>
          <a:xfrm flipH="1" flipV="1">
            <a:off x="1311661" y="2231846"/>
            <a:ext cx="3200011" cy="2901320"/>
          </a:xfrm>
          <a:prstGeom prst="line">
            <a:avLst/>
          </a:prstGeom>
          <a:ln w="317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圆角矩形标注 192"/>
          <p:cNvSpPr/>
          <p:nvPr/>
        </p:nvSpPr>
        <p:spPr>
          <a:xfrm>
            <a:off x="4777974" y="1564840"/>
            <a:ext cx="4258779" cy="1055362"/>
          </a:xfrm>
          <a:prstGeom prst="wedgeRoundRectCallout">
            <a:avLst>
              <a:gd name="adj1" fmla="val -55115"/>
              <a:gd name="adj2" fmla="val 107594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，网络可以由网络的嵌套来构成，融合各种同构、</a:t>
            </a:r>
            <a:r>
              <a:rPr lang="zh-CN" altLang="en-US" sz="1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异构网络</a:t>
            </a:r>
            <a:endParaRPr lang="zh-CN" altLang="en-US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5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68" grpId="0" animBg="1"/>
      <p:bldP spid="105" grpId="0" animBg="1"/>
      <p:bldP spid="185" grpId="0" animBg="1"/>
      <p:bldP spid="186" grpId="0" animBg="1"/>
      <p:bldP spid="193" grpId="0" animBg="1"/>
      <p:bldP spid="1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87"/>
          <p:cNvGrpSpPr/>
          <p:nvPr/>
        </p:nvGrpSpPr>
        <p:grpSpPr>
          <a:xfrm>
            <a:off x="538067" y="2869090"/>
            <a:ext cx="2590800" cy="3281363"/>
            <a:chOff x="706198" y="2046890"/>
            <a:chExt cx="2590800" cy="3281363"/>
          </a:xfrm>
        </p:grpSpPr>
        <p:grpSp>
          <p:nvGrpSpPr>
            <p:cNvPr id="6" name="组合 191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212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3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4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5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6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7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>
                    <a:solidFill>
                      <a:srgbClr val="FF99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18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01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2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3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4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7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8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1" name="TextBox 27"/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</a:p>
            </p:txBody>
          </p:sp>
        </p:grpSp>
        <p:sp>
          <p:nvSpPr>
            <p:cNvPr id="194" name="矩形 193"/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Email,  Web,  Video, Voice, ...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SMTP,  HTTP,  RTP, ...</a:t>
              </a:r>
            </a:p>
          </p:txBody>
        </p:sp>
        <p:sp>
          <p:nvSpPr>
            <p:cNvPr id="196" name="矩形 195"/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TCP, UDP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Copper, Fiber, Radio...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初识计算机网络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664" y="1312150"/>
            <a:ext cx="8677090" cy="650757"/>
          </a:xfrm>
        </p:spPr>
        <p:txBody>
          <a:bodyPr/>
          <a:lstStyle/>
          <a:p>
            <a:r>
              <a:rPr lang="zh-CN" altLang="en-US" dirty="0"/>
              <a:t>如何构建计算机网络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6215740" y="5817318"/>
            <a:ext cx="2857937" cy="85340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处理链路上原始比特的传输：接口类型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信号编码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调制方式</a:t>
            </a:r>
          </a:p>
        </p:txBody>
      </p:sp>
      <p:sp>
        <p:nvSpPr>
          <p:cNvPr id="68" name="Freeform 32"/>
          <p:cNvSpPr>
            <a:spLocks/>
          </p:cNvSpPr>
          <p:nvPr/>
        </p:nvSpPr>
        <p:spPr bwMode="auto">
          <a:xfrm>
            <a:off x="6202918" y="4895483"/>
            <a:ext cx="2857937" cy="85340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实现可靠的点对点数据帧传输：介质访问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差错检测</a:t>
            </a:r>
            <a:r>
              <a:rPr lang="en-US" altLang="zh-CN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CACAFF">
                    <a:lumMod val="50000"/>
                  </a:srgb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可靠传输</a:t>
            </a:r>
          </a:p>
        </p:txBody>
      </p:sp>
      <p:sp>
        <p:nvSpPr>
          <p:cNvPr id="105" name="Freeform 32"/>
          <p:cNvSpPr>
            <a:spLocks/>
          </p:cNvSpPr>
          <p:nvPr/>
        </p:nvSpPr>
        <p:spPr bwMode="auto">
          <a:xfrm>
            <a:off x="6178816" y="4201879"/>
            <a:ext cx="2857937" cy="652385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网络互联技术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，实现全局路由，实现主机到主机的通信</a:t>
            </a:r>
          </a:p>
        </p:txBody>
      </p:sp>
      <p:sp>
        <p:nvSpPr>
          <p:cNvPr id="185" name="Freeform 32"/>
          <p:cNvSpPr>
            <a:spLocks/>
          </p:cNvSpPr>
          <p:nvPr/>
        </p:nvSpPr>
        <p:spPr bwMode="auto">
          <a:xfrm>
            <a:off x="6178816" y="3533226"/>
            <a:ext cx="2857937" cy="620105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主机通信扩展到进程通信，具备通信控制能力</a:t>
            </a:r>
          </a:p>
        </p:txBody>
      </p:sp>
      <p:sp>
        <p:nvSpPr>
          <p:cNvPr id="186" name="Freeform 32"/>
          <p:cNvSpPr>
            <a:spLocks/>
          </p:cNvSpPr>
          <p:nvPr/>
        </p:nvSpPr>
        <p:spPr bwMode="auto">
          <a:xfrm>
            <a:off x="6168475" y="3070535"/>
            <a:ext cx="2857937" cy="40713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chemeClr val="accent4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业务逻辑：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DNS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http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email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72" name="AutoShape 6"/>
          <p:cNvSpPr>
            <a:spLocks noChangeArrowheads="1"/>
          </p:cNvSpPr>
          <p:nvPr/>
        </p:nvSpPr>
        <p:spPr bwMode="auto">
          <a:xfrm rot="10800000">
            <a:off x="3364135" y="4374278"/>
            <a:ext cx="2164758" cy="609600"/>
          </a:xfrm>
          <a:prstGeom prst="rightArrow">
            <a:avLst>
              <a:gd name="adj1" fmla="val 50000"/>
              <a:gd name="adj2" fmla="val 100000"/>
            </a:avLst>
          </a:prstGeom>
          <a:gradFill rotWithShape="1">
            <a:gsLst>
              <a:gs pos="100000">
                <a:srgbClr val="32457D">
                  <a:alpha val="78000"/>
                </a:srgbClr>
              </a:gs>
              <a:gs pos="66000">
                <a:srgbClr val="7789AE">
                  <a:alpha val="74000"/>
                </a:srgbClr>
              </a:gs>
              <a:gs pos="0">
                <a:srgbClr val="A4BCEF">
                  <a:alpha val="66000"/>
                </a:srgbClr>
              </a:gs>
            </a:gsLst>
            <a:lin ang="0" scaled="1"/>
          </a:gradFill>
          <a:ln w="19050" cmpd="sng">
            <a:solidFill>
              <a:srgbClr val="32457D"/>
            </a:solidFill>
            <a:miter lim="800000"/>
            <a:headEnd/>
            <a:tailEnd/>
          </a:ln>
          <a:effectLst>
            <a:outerShdw blurRad="63500" dist="76200" dir="5400000" rotWithShape="0">
              <a:srgbClr val="000000">
                <a:alpha val="34999"/>
              </a:srgbClr>
            </a:outerShdw>
            <a:softEdge rad="38100"/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defRPr/>
            </a:pPr>
            <a:endParaRPr lang="zh-CN" altLang="zh-CN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ea typeface="黑体" pitchFamily="2" charset="-122"/>
            </a:endParaRPr>
          </a:p>
        </p:txBody>
      </p:sp>
      <p:sp>
        <p:nvSpPr>
          <p:cNvPr id="174" name="Freeform 32"/>
          <p:cNvSpPr>
            <a:spLocks/>
          </p:cNvSpPr>
          <p:nvPr/>
        </p:nvSpPr>
        <p:spPr bwMode="auto">
          <a:xfrm>
            <a:off x="6168474" y="2420649"/>
            <a:ext cx="2857937" cy="40713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noFill/>
          <a:ln w="9525" cmpd="sng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网络体系结构</a:t>
            </a:r>
          </a:p>
        </p:txBody>
      </p:sp>
      <p:sp>
        <p:nvSpPr>
          <p:cNvPr id="181" name="Freeform 32"/>
          <p:cNvSpPr>
            <a:spLocks/>
          </p:cNvSpPr>
          <p:nvPr/>
        </p:nvSpPr>
        <p:spPr bwMode="auto">
          <a:xfrm>
            <a:off x="6215741" y="5817318"/>
            <a:ext cx="2857937" cy="85340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308BC4"/>
          </a:solidFill>
          <a:ln w="25400" cap="flat" cmpd="sng" algn="ctr">
            <a:noFill/>
            <a:prstDash val="solid"/>
          </a:ln>
          <a:effectLst/>
        </p:spPr>
        <p:txBody>
          <a:bodyPr lIns="65023" tIns="32511" rIns="65023" bIns="32511" rtlCol="0" anchor="ctr"/>
          <a:lstStyle/>
          <a:p>
            <a:pPr algn="ctr" defTabSz="914282">
              <a:lnSpc>
                <a:spcPct val="150000"/>
              </a:lnSpc>
            </a:pPr>
            <a:r>
              <a:rPr lang="zh-CN" altLang="en-US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rPr>
              <a:t>物理层</a:t>
            </a:r>
          </a:p>
        </p:txBody>
      </p:sp>
      <p:sp>
        <p:nvSpPr>
          <p:cNvPr id="182" name="Freeform 32"/>
          <p:cNvSpPr>
            <a:spLocks/>
          </p:cNvSpPr>
          <p:nvPr/>
        </p:nvSpPr>
        <p:spPr bwMode="auto">
          <a:xfrm>
            <a:off x="6215740" y="4906954"/>
            <a:ext cx="2857937" cy="85340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73C8FF"/>
          </a:solidFill>
          <a:ln w="25400" cap="flat" cmpd="sng" algn="ctr">
            <a:noFill/>
            <a:prstDash val="solid"/>
          </a:ln>
          <a:effectLst/>
        </p:spPr>
        <p:txBody>
          <a:bodyPr lIns="65023" tIns="32511" rIns="65023" bIns="32511" rtlCol="0" anchor="ctr"/>
          <a:lstStyle/>
          <a:p>
            <a:pPr algn="ctr" defTabSz="914282">
              <a:lnSpc>
                <a:spcPct val="150000"/>
              </a:lnSpc>
            </a:pPr>
            <a:r>
              <a:rPr lang="zh-CN" altLang="en-US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183" name="Freeform 32"/>
          <p:cNvSpPr>
            <a:spLocks/>
          </p:cNvSpPr>
          <p:nvPr/>
        </p:nvSpPr>
        <p:spPr bwMode="auto">
          <a:xfrm>
            <a:off x="6185227" y="4201336"/>
            <a:ext cx="2857937" cy="664399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308BC4"/>
          </a:solidFill>
          <a:ln w="25400" cap="flat" cmpd="sng" algn="ctr">
            <a:noFill/>
            <a:prstDash val="solid"/>
          </a:ln>
          <a:effectLst/>
        </p:spPr>
        <p:txBody>
          <a:bodyPr lIns="65023" tIns="32511" rIns="65023" bIns="32511" rtlCol="0" anchor="ctr"/>
          <a:lstStyle/>
          <a:p>
            <a:pPr algn="ctr" defTabSz="914282">
              <a:lnSpc>
                <a:spcPct val="150000"/>
              </a:lnSpc>
            </a:pPr>
            <a:r>
              <a:rPr lang="zh-CN" altLang="en-US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84" name="Freeform 32"/>
          <p:cNvSpPr>
            <a:spLocks/>
          </p:cNvSpPr>
          <p:nvPr/>
        </p:nvSpPr>
        <p:spPr bwMode="auto">
          <a:xfrm>
            <a:off x="6185260" y="3533226"/>
            <a:ext cx="2857937" cy="611154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73C8FF"/>
          </a:solidFill>
          <a:ln w="25400" cap="flat" cmpd="sng" algn="ctr">
            <a:noFill/>
            <a:prstDash val="solid"/>
          </a:ln>
          <a:effectLst/>
        </p:spPr>
        <p:txBody>
          <a:bodyPr lIns="65023" tIns="32511" rIns="65023" bIns="32511" rtlCol="0" anchor="ctr"/>
          <a:lstStyle/>
          <a:p>
            <a:pPr algn="ctr" defTabSz="914282">
              <a:lnSpc>
                <a:spcPct val="150000"/>
              </a:lnSpc>
            </a:pPr>
            <a:r>
              <a:rPr lang="zh-CN" altLang="en-US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187" name="Freeform 32"/>
          <p:cNvSpPr>
            <a:spLocks/>
          </p:cNvSpPr>
          <p:nvPr/>
        </p:nvSpPr>
        <p:spPr bwMode="auto">
          <a:xfrm>
            <a:off x="6162033" y="3070535"/>
            <a:ext cx="2857937" cy="414143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rgbClr val="308BC4"/>
          </a:solidFill>
          <a:ln w="25400" cap="flat" cmpd="sng" algn="ctr">
            <a:noFill/>
            <a:prstDash val="solid"/>
          </a:ln>
          <a:effectLst/>
        </p:spPr>
        <p:txBody>
          <a:bodyPr lIns="65023" tIns="32511" rIns="65023" bIns="32511" rtlCol="0" anchor="ctr"/>
          <a:lstStyle/>
          <a:p>
            <a:pPr algn="ctr" defTabSz="914282">
              <a:lnSpc>
                <a:spcPct val="150000"/>
              </a:lnSpc>
            </a:pPr>
            <a:r>
              <a:rPr lang="zh-CN" altLang="en-US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219" name="椭圆 218"/>
          <p:cNvSpPr/>
          <p:nvPr/>
        </p:nvSpPr>
        <p:spPr>
          <a:xfrm>
            <a:off x="925490" y="4347699"/>
            <a:ext cx="1905404" cy="53434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1" name="线形标注 1 220"/>
          <p:cNvSpPr/>
          <p:nvPr/>
        </p:nvSpPr>
        <p:spPr>
          <a:xfrm>
            <a:off x="2484218" y="2183656"/>
            <a:ext cx="3431674" cy="1690432"/>
          </a:xfrm>
          <a:prstGeom prst="borderCallout1">
            <a:avLst>
              <a:gd name="adj1" fmla="val 37483"/>
              <a:gd name="adj2" fmla="val 377"/>
              <a:gd name="adj3" fmla="val 144714"/>
              <a:gd name="adj4" fmla="val -1331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¥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为细腰</a:t>
            </a:r>
            <a:endParaRPr lang="en-US" altLang="zh-CN" sz="1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over Everything</a:t>
            </a:r>
          </a:p>
          <a:p>
            <a:pPr marL="648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IP </a:t>
            </a:r>
            <a:r>
              <a:rPr lang="zh-CN" altLang="en-US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可应用到各式各样的网络上</a:t>
            </a:r>
            <a:endParaRPr lang="en-US" altLang="zh-CN" sz="1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72000"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Everything over IP</a:t>
            </a:r>
          </a:p>
          <a:p>
            <a:pPr marL="648000" lvl="2" indent="-108000">
              <a:spcBef>
                <a:spcPts val="600"/>
              </a:spcBef>
              <a:buFont typeface="Wingdings 3" panose="05040102010807070707" pitchFamily="18" charset="2"/>
              <a:buChar char="4"/>
            </a:pPr>
            <a:r>
              <a:rPr lang="en-US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各式各样的应用可承载在</a:t>
            </a:r>
            <a:r>
              <a:rPr lang="en-US" altLang="zh-CN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1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4" grpId="0"/>
      <p:bldP spid="181" grpId="0" animBg="1"/>
      <p:bldP spid="182" grpId="0" animBg="1"/>
      <p:bldP spid="183" grpId="0" animBg="1"/>
      <p:bldP spid="184" grpId="0" animBg="1"/>
      <p:bldP spid="187" grpId="0" animBg="1"/>
      <p:bldP spid="219" grpId="0" animBg="1"/>
      <p:bldP spid="221" grpId="0" animBg="1"/>
      <p:bldP spid="2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为什么要学习计算机网络课程？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课程组织形式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课程内容设置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课程授课教师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初识计算机网络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5778" y="6243935"/>
            <a:ext cx="846102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课程课件中部分内容及图片来源于互联网、教科书，没有全部索引标注，版权归原作者所有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20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为什么要学习计算机网络课程？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5975"/>
            <a:ext cx="8229600" cy="3018530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400">
                <a:cs typeface="+mn-cs"/>
              </a:rPr>
              <a:t>改变社会生活</a:t>
            </a:r>
            <a:endParaRPr lang="en-US" altLang="zh-CN" sz="2400">
              <a:cs typeface="+mn-cs"/>
            </a:endParaRPr>
          </a:p>
          <a:p>
            <a:pPr marL="628639" lvl="2">
              <a:spcBef>
                <a:spcPts val="1000"/>
              </a:spcBef>
            </a:pPr>
            <a:r>
              <a:rPr lang="zh-CN" altLang="en-US" sz="2200">
                <a:cs typeface="+mn-cs"/>
              </a:rPr>
              <a:t>改变</a:t>
            </a:r>
            <a:r>
              <a:rPr lang="zh-CN" altLang="zh-CN" sz="2200">
                <a:cs typeface="+mn-cs"/>
              </a:rPr>
              <a:t>获取</a:t>
            </a:r>
            <a:r>
              <a:rPr lang="zh-CN" altLang="zh-CN" sz="2200" dirty="0">
                <a:cs typeface="+mn-cs"/>
              </a:rPr>
              <a:t>知识信息的路径，</a:t>
            </a:r>
            <a:r>
              <a:rPr lang="zh-CN" altLang="en-US" sz="2200" dirty="0">
                <a:cs typeface="+mn-cs"/>
              </a:rPr>
              <a:t>影响</a:t>
            </a:r>
            <a:r>
              <a:rPr lang="zh-CN" altLang="zh-CN" sz="2200" dirty="0">
                <a:cs typeface="+mn-cs"/>
              </a:rPr>
              <a:t>社交、工作、生活方式</a:t>
            </a:r>
            <a:endParaRPr lang="en-US" altLang="zh-CN" sz="2200" dirty="0">
              <a:cs typeface="+mn-cs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400">
                <a:cs typeface="+mn-cs"/>
              </a:rPr>
              <a:t>推动经济转型</a:t>
            </a:r>
            <a:endParaRPr lang="en-US" altLang="zh-CN" sz="2400">
              <a:cs typeface="+mn-cs"/>
            </a:endParaRPr>
          </a:p>
          <a:p>
            <a:pPr marL="628639" lvl="2">
              <a:spcBef>
                <a:spcPts val="1000"/>
              </a:spcBef>
            </a:pPr>
            <a:r>
              <a:rPr lang="zh-CN" altLang="zh-CN" sz="2200">
                <a:cs typeface="+mn-cs"/>
              </a:rPr>
              <a:t>经济</a:t>
            </a:r>
            <a:r>
              <a:rPr lang="zh-CN" altLang="zh-CN" sz="2200" dirty="0">
                <a:cs typeface="+mn-cs"/>
              </a:rPr>
              <a:t>转型升级的“新引擎”</a:t>
            </a:r>
            <a:r>
              <a:rPr lang="zh-CN" altLang="en-US" sz="2200" dirty="0">
                <a:cs typeface="+mn-cs"/>
              </a:rPr>
              <a:t>，</a:t>
            </a:r>
            <a:r>
              <a:rPr lang="zh-CN" altLang="zh-CN" sz="2200" dirty="0">
                <a:cs typeface="+mn-cs"/>
              </a:rPr>
              <a:t>促进产业转型、催生新经济</a:t>
            </a:r>
            <a:endParaRPr lang="en-US" altLang="zh-CN" sz="2200" dirty="0">
              <a:cs typeface="+mn-cs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400" dirty="0">
                <a:cs typeface="+mn-cs"/>
              </a:rPr>
              <a:t>促进</a:t>
            </a:r>
            <a:r>
              <a:rPr lang="zh-CN" altLang="en-US" sz="2400">
                <a:cs typeface="+mn-cs"/>
              </a:rPr>
              <a:t>技术创新</a:t>
            </a:r>
            <a:endParaRPr lang="en-US" altLang="zh-CN" sz="2400">
              <a:cs typeface="+mn-cs"/>
            </a:endParaRPr>
          </a:p>
          <a:p>
            <a:pPr marL="628639" lvl="2">
              <a:spcBef>
                <a:spcPts val="1000"/>
              </a:spcBef>
            </a:pPr>
            <a:r>
              <a:rPr lang="zh-CN" altLang="en-US" sz="2200">
                <a:cs typeface="+mn-cs"/>
              </a:rPr>
              <a:t>大量新技术的产生以网络技术为基础</a:t>
            </a:r>
            <a:endParaRPr lang="en-US" altLang="zh-CN" sz="2200" dirty="0"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875" y="4881976"/>
            <a:ext cx="681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网络无处不在，成为信息社会的命脉和发展知识经济的重要基础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26957C18-4959-40C7-8723-40719A24D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3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7589" y="1748859"/>
            <a:ext cx="3855125" cy="3815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传统集市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互联网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淘宝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传统百货卖场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互联网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京东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传统银行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互联网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支付宝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传统交通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互联网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滴滴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、美团、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即时通信：微信、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QQ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 descr="http://www.lsz.gov.cn/lszrmzf/rdtj/1931599/20150310094416236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629" y="1768426"/>
            <a:ext cx="3704095" cy="34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99342" cy="736169"/>
          </a:xfrm>
        </p:spPr>
        <p:txBody>
          <a:bodyPr/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影响力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网络改变社会生活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4130CACD-6CA4-466E-BB99-2F16AB2B9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6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842" y="1403862"/>
            <a:ext cx="4682545" cy="5228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智能制造</a:t>
            </a:r>
            <a:endParaRPr lang="en-US" altLang="zh-CN" dirty="0"/>
          </a:p>
          <a:p>
            <a:pPr lvl="1"/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传统工业</a:t>
            </a:r>
            <a:endParaRPr lang="en-US" altLang="zh-CN" dirty="0"/>
          </a:p>
          <a:p>
            <a:pPr lvl="1"/>
            <a:r>
              <a:rPr lang="zh-CN" altLang="en-US" dirty="0"/>
              <a:t>工业互联网</a:t>
            </a:r>
            <a:endParaRPr lang="en-US" altLang="zh-CN" dirty="0"/>
          </a:p>
          <a:p>
            <a:pPr lvl="1"/>
            <a:r>
              <a:rPr lang="zh-CN" altLang="en-US" dirty="0"/>
              <a:t>德国工业</a:t>
            </a:r>
            <a:r>
              <a:rPr lang="en-US" altLang="zh-CN" dirty="0"/>
              <a:t>4.0</a:t>
            </a:r>
            <a:r>
              <a:rPr lang="zh-CN" altLang="en-US" dirty="0"/>
              <a:t>、中国智能制造</a:t>
            </a:r>
            <a:r>
              <a:rPr lang="en-US" altLang="zh-CN" dirty="0"/>
              <a:t>2025…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移动通信</a:t>
            </a:r>
            <a:endParaRPr lang="en-US" altLang="zh-CN" dirty="0"/>
          </a:p>
          <a:p>
            <a:pPr lvl="1"/>
            <a:r>
              <a:rPr lang="zh-CN" altLang="en-US" dirty="0"/>
              <a:t>通信技术与网络技术融合的产物</a:t>
            </a:r>
            <a:endParaRPr lang="en-US" altLang="zh-CN" dirty="0"/>
          </a:p>
          <a:p>
            <a:pPr lvl="1"/>
            <a:r>
              <a:rPr lang="zh-CN" altLang="en-US" dirty="0"/>
              <a:t>移动互联网是经济发展的重要推动力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网络空间</a:t>
            </a:r>
            <a:endParaRPr lang="en-US" altLang="zh-CN" dirty="0"/>
          </a:p>
          <a:p>
            <a:pPr lvl="1"/>
            <a:r>
              <a:rPr lang="zh-CN" altLang="en-US" dirty="0"/>
              <a:t>海陆空之外的第四领域</a:t>
            </a:r>
            <a:endParaRPr lang="en-US" altLang="zh-CN" dirty="0"/>
          </a:p>
          <a:p>
            <a:pPr lvl="1"/>
            <a:r>
              <a:rPr lang="zh-CN" altLang="en-US" dirty="0"/>
              <a:t>国家安全的重要组成部分</a:t>
            </a:r>
            <a:endParaRPr lang="zh-CN" altLang="en-US" sz="3600" b="1" kern="1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457200"/>
            <a:ext cx="8299342" cy="7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影响力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：</a:t>
            </a:r>
            <a:r>
              <a:rPr lang="zh-CN" altLang="en-US" sz="36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网络推动经济转型和战略扩展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6703162-D4B8-4395-8854-F54F0021F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110C91-5D43-4C23-BD43-D6C72CC587B3}"/>
              </a:ext>
            </a:extLst>
          </p:cNvPr>
          <p:cNvSpPr/>
          <p:nvPr/>
        </p:nvSpPr>
        <p:spPr>
          <a:xfrm>
            <a:off x="5000263" y="4286864"/>
            <a:ext cx="404806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没有网络安全就没有国家安全，就没有经济社会稳定运行，广大人民群众利益也难以得到保障。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——2018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日至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日，习近平在全国网络安全和信息化工作会议上发表讲话</a:t>
            </a:r>
            <a:endParaRPr lang="zh-CN" altLang="en-US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http://www.cac.gov.cn/rootimages/2019/07/27/15658008019963980.png">
            <a:extLst>
              <a:ext uri="{FF2B5EF4-FFF2-40B4-BE49-F238E27FC236}">
                <a16:creationId xmlns:a16="http://schemas.microsoft.com/office/drawing/2014/main" id="{E42F2863-A590-42FB-B418-B89634BA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87" y="1641760"/>
            <a:ext cx="2371966" cy="233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5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9109" y="1289997"/>
            <a:ext cx="8515600" cy="54156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物联网</a:t>
            </a:r>
            <a:endParaRPr lang="en-US" altLang="zh-CN" dirty="0"/>
          </a:p>
          <a:p>
            <a:pPr lvl="1"/>
            <a:r>
              <a:rPr lang="zh-CN" altLang="en-US" dirty="0"/>
              <a:t>互联网基础上的延伸和扩展，物物相连的互联网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资源集中部署和管理，通过互联网来提供动态易扩展虚拟化的资源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大数据是一种技术性战略资源：市场经济调控、安全防范、灾难预警、社会舆论监督、商业推广</a:t>
            </a:r>
            <a:endParaRPr lang="en-US" altLang="zh-CN" dirty="0"/>
          </a:p>
          <a:p>
            <a:pPr lvl="1"/>
            <a:r>
              <a:rPr lang="zh-CN" altLang="en-US" dirty="0"/>
              <a:t>数据收集、传输、存储、计算、分析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pPr lvl="1"/>
            <a:r>
              <a:rPr lang="zh-CN" altLang="en-US" dirty="0"/>
              <a:t>以网络作为各种具体应用的支撑平台</a:t>
            </a:r>
            <a:endParaRPr lang="en-US" altLang="zh-CN" dirty="0"/>
          </a:p>
          <a:p>
            <a:r>
              <a:rPr lang="zh-CN" altLang="en-US" dirty="0"/>
              <a:t>算力网</a:t>
            </a:r>
            <a:endParaRPr lang="en-US" altLang="zh-CN" dirty="0"/>
          </a:p>
          <a:p>
            <a:pPr lvl="1"/>
            <a:r>
              <a:rPr lang="zh-CN" altLang="en-US" dirty="0"/>
              <a:t>以网络连通算力资源，形成综合算力基础设施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410900"/>
            <a:ext cx="8299342" cy="7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影响力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：</a:t>
            </a:r>
            <a:r>
              <a:rPr lang="zh-CN" altLang="en-US" sz="36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网络促进技术创新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0CD1372-AC31-4351-ABDE-CC5144E70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457201"/>
            <a:ext cx="8299342" cy="50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举例：分布式人工智能应用</a:t>
            </a:r>
          </a:p>
        </p:txBody>
      </p:sp>
      <p:sp>
        <p:nvSpPr>
          <p:cNvPr id="69" name="内容占位符 2">
            <a:extLst>
              <a:ext uri="{FF2B5EF4-FFF2-40B4-BE49-F238E27FC236}">
                <a16:creationId xmlns:a16="http://schemas.microsoft.com/office/drawing/2014/main" id="{17853679-39A3-4E58-8427-CE6CC9080F29}"/>
              </a:ext>
            </a:extLst>
          </p:cNvPr>
          <p:cNvSpPr txBox="1">
            <a:spLocks/>
          </p:cNvSpPr>
          <p:nvPr/>
        </p:nvSpPr>
        <p:spPr bwMode="auto">
          <a:xfrm>
            <a:off x="329422" y="1129043"/>
            <a:ext cx="8543185" cy="104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人工智能属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国家战略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，是引领未来的前沿性、战略性技术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我国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产业庞大，面临网络基础设施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支撑效率不足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的问题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0" name="直线连接符 9">
            <a:extLst>
              <a:ext uri="{FF2B5EF4-FFF2-40B4-BE49-F238E27FC236}">
                <a16:creationId xmlns:a16="http://schemas.microsoft.com/office/drawing/2014/main" id="{3E4EEA4A-83E6-4DD4-ADD4-08D1700D3C2E}"/>
              </a:ext>
            </a:extLst>
          </p:cNvPr>
          <p:cNvCxnSpPr>
            <a:cxnSpLocks/>
          </p:cNvCxnSpPr>
          <p:nvPr/>
        </p:nvCxnSpPr>
        <p:spPr>
          <a:xfrm>
            <a:off x="0" y="4044059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dash"/>
          </a:ln>
          <a:effectLst/>
        </p:spPr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946B84-7A36-4C54-996E-532257639376}"/>
              </a:ext>
            </a:extLst>
          </p:cNvPr>
          <p:cNvGrpSpPr/>
          <p:nvPr/>
        </p:nvGrpSpPr>
        <p:grpSpPr>
          <a:xfrm>
            <a:off x="768419" y="2120123"/>
            <a:ext cx="7638380" cy="1768772"/>
            <a:chOff x="899049" y="2185438"/>
            <a:chExt cx="7638380" cy="1768772"/>
          </a:xfrm>
        </p:grpSpPr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03A2CB67-318F-4FA1-9D02-29768EAB74FC}"/>
                </a:ext>
              </a:extLst>
            </p:cNvPr>
            <p:cNvSpPr txBox="1"/>
            <p:nvPr/>
          </p:nvSpPr>
          <p:spPr>
            <a:xfrm>
              <a:off x="994352" y="3369435"/>
              <a:ext cx="1620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海量训练数据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1TP - 1PB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3" name="Picture 3">
              <a:extLst>
                <a:ext uri="{FF2B5EF4-FFF2-40B4-BE49-F238E27FC236}">
                  <a16:creationId xmlns:a16="http://schemas.microsoft.com/office/drawing/2014/main" id="{573DB6A8-6920-42AA-A9EF-6A70CB610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49" y="2195430"/>
              <a:ext cx="1795204" cy="1068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5">
              <a:extLst>
                <a:ext uri="{FF2B5EF4-FFF2-40B4-BE49-F238E27FC236}">
                  <a16:creationId xmlns:a16="http://schemas.microsoft.com/office/drawing/2014/main" id="{F9FD4B51-CCDD-4801-8146-8ADBB072C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578" y="2309730"/>
              <a:ext cx="1253877" cy="902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5">
              <a:extLst>
                <a:ext uri="{FF2B5EF4-FFF2-40B4-BE49-F238E27FC236}">
                  <a16:creationId xmlns:a16="http://schemas.microsoft.com/office/drawing/2014/main" id="{28F611DA-7C86-440C-A1A2-A9092928B11B}"/>
                </a:ext>
              </a:extLst>
            </p:cNvPr>
            <p:cNvSpPr txBox="1"/>
            <p:nvPr/>
          </p:nvSpPr>
          <p:spPr>
            <a:xfrm>
              <a:off x="6474044" y="3342738"/>
              <a:ext cx="2063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复杂训练模型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0" lang="en-US" altLang="zh-CN" sz="1600" b="1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10</a:t>
              </a:r>
              <a:r>
                <a:rPr kumimoji="0" lang="en-US" altLang="zh-CN" sz="1600" b="1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parameters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箭头: 左右 2">
              <a:extLst>
                <a:ext uri="{FF2B5EF4-FFF2-40B4-BE49-F238E27FC236}">
                  <a16:creationId xmlns:a16="http://schemas.microsoft.com/office/drawing/2014/main" id="{B7DCF755-FFA1-44AB-B467-DAC963931BC5}"/>
                </a:ext>
              </a:extLst>
            </p:cNvPr>
            <p:cNvSpPr/>
            <p:nvPr/>
          </p:nvSpPr>
          <p:spPr>
            <a:xfrm>
              <a:off x="2766347" y="2566774"/>
              <a:ext cx="3872141" cy="825204"/>
            </a:xfrm>
            <a:prstGeom prst="leftRightArrow">
              <a:avLst>
                <a:gd name="adj1" fmla="val 63465"/>
                <a:gd name="adj2" fmla="val 21013"/>
              </a:avLst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高维稀疏应用场景，十亿特征，百亿参数，日产生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PB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级数据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276D3566-9272-4232-9B04-3ACFCF450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89933" y="2205672"/>
              <a:ext cx="1148664" cy="381204"/>
            </a:xfrm>
            <a:prstGeom prst="rect">
              <a:avLst/>
            </a:prstGeom>
          </p:spPr>
        </p:pic>
        <p:pic>
          <p:nvPicPr>
            <p:cNvPr id="78" name="图片 77" descr="卡通人物&#10;&#10;描述已自动生成">
              <a:extLst>
                <a:ext uri="{FF2B5EF4-FFF2-40B4-BE49-F238E27FC236}">
                  <a16:creationId xmlns:a16="http://schemas.microsoft.com/office/drawing/2014/main" id="{00E5CDCD-9624-4BC6-B5A4-7F449D4B4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506" y="2185438"/>
              <a:ext cx="1294378" cy="362173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7D2B7B84-D99A-47A0-BFAB-3FD7D535E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1101" y="2258040"/>
              <a:ext cx="902943" cy="273680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AB29566-6DE4-4AF3-BE87-262906A877BF}"/>
                </a:ext>
              </a:extLst>
            </p:cNvPr>
            <p:cNvSpPr txBox="1"/>
            <p:nvPr/>
          </p:nvSpPr>
          <p:spPr>
            <a:xfrm>
              <a:off x="2766347" y="3416324"/>
              <a:ext cx="3872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超大规模、超高复杂</a:t>
              </a:r>
            </a:p>
          </p:txBody>
        </p:sp>
      </p:grpSp>
      <p:sp>
        <p:nvSpPr>
          <p:cNvPr id="81" name="TextBox 4">
            <a:extLst>
              <a:ext uri="{FF2B5EF4-FFF2-40B4-BE49-F238E27FC236}">
                <a16:creationId xmlns:a16="http://schemas.microsoft.com/office/drawing/2014/main" id="{9017D2C7-C2C7-49CF-A8F1-770A2F8D5296}"/>
              </a:ext>
            </a:extLst>
          </p:cNvPr>
          <p:cNvSpPr txBox="1"/>
          <p:nvPr/>
        </p:nvSpPr>
        <p:spPr>
          <a:xfrm>
            <a:off x="4131077" y="6200443"/>
            <a:ext cx="2182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网络基础设施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042ED6-260B-4F71-BFC3-88A518A18242}"/>
              </a:ext>
            </a:extLst>
          </p:cNvPr>
          <p:cNvGrpSpPr/>
          <p:nvPr/>
        </p:nvGrpSpPr>
        <p:grpSpPr>
          <a:xfrm>
            <a:off x="330049" y="5681115"/>
            <a:ext cx="2453818" cy="738708"/>
            <a:chOff x="439926" y="2628560"/>
            <a:chExt cx="3033907" cy="1065902"/>
          </a:xfrm>
        </p:grpSpPr>
        <p:sp>
          <p:nvSpPr>
            <p:cNvPr id="83" name="流程图: 磁盘 25">
              <a:extLst>
                <a:ext uri="{FF2B5EF4-FFF2-40B4-BE49-F238E27FC236}">
                  <a16:creationId xmlns:a16="http://schemas.microsoft.com/office/drawing/2014/main" id="{62B9E914-BB71-46E5-9533-298463AC329B}"/>
                </a:ext>
              </a:extLst>
            </p:cNvPr>
            <p:cNvSpPr/>
            <p:nvPr/>
          </p:nvSpPr>
          <p:spPr>
            <a:xfrm>
              <a:off x="1457532" y="2719625"/>
              <a:ext cx="639347" cy="837500"/>
            </a:xfrm>
            <a:prstGeom prst="flowChartMagneticDisk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TextBox 7">
              <a:extLst>
                <a:ext uri="{FF2B5EF4-FFF2-40B4-BE49-F238E27FC236}">
                  <a16:creationId xmlns:a16="http://schemas.microsoft.com/office/drawing/2014/main" id="{6414DAA4-E629-4ED6-A133-0F8856B8D3B2}"/>
                </a:ext>
              </a:extLst>
            </p:cNvPr>
            <p:cNvSpPr txBox="1"/>
            <p:nvPr/>
          </p:nvSpPr>
          <p:spPr>
            <a:xfrm>
              <a:off x="439926" y="2783656"/>
              <a:ext cx="775929" cy="84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数据拆分</a:t>
              </a:r>
            </a:p>
          </p:txBody>
        </p:sp>
        <p:sp>
          <p:nvSpPr>
            <p:cNvPr id="85" name="弧形 32">
              <a:extLst>
                <a:ext uri="{FF2B5EF4-FFF2-40B4-BE49-F238E27FC236}">
                  <a16:creationId xmlns:a16="http://schemas.microsoft.com/office/drawing/2014/main" id="{5771DBE7-7249-4E48-98D3-A5E05EBE7A36}"/>
                </a:ext>
              </a:extLst>
            </p:cNvPr>
            <p:cNvSpPr/>
            <p:nvPr/>
          </p:nvSpPr>
          <p:spPr>
            <a:xfrm rot="10571779">
              <a:off x="1327103" y="2754139"/>
              <a:ext cx="1029531" cy="466377"/>
            </a:xfrm>
            <a:prstGeom prst="arc">
              <a:avLst>
                <a:gd name="adj1" fmla="val 12193521"/>
                <a:gd name="adj2" fmla="val 21079446"/>
              </a:avLst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弧形 33">
              <a:extLst>
                <a:ext uri="{FF2B5EF4-FFF2-40B4-BE49-F238E27FC236}">
                  <a16:creationId xmlns:a16="http://schemas.microsoft.com/office/drawing/2014/main" id="{7EC80142-CD73-4A2A-9576-4E07660F4124}"/>
                </a:ext>
              </a:extLst>
            </p:cNvPr>
            <p:cNvSpPr/>
            <p:nvPr/>
          </p:nvSpPr>
          <p:spPr>
            <a:xfrm rot="10571779">
              <a:off x="1313500" y="2893671"/>
              <a:ext cx="1029531" cy="466377"/>
            </a:xfrm>
            <a:prstGeom prst="arc">
              <a:avLst>
                <a:gd name="adj1" fmla="val 12193521"/>
                <a:gd name="adj2" fmla="val 21079446"/>
              </a:avLst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弧形 34">
              <a:extLst>
                <a:ext uri="{FF2B5EF4-FFF2-40B4-BE49-F238E27FC236}">
                  <a16:creationId xmlns:a16="http://schemas.microsoft.com/office/drawing/2014/main" id="{958213FA-E8D9-4BFB-B0A2-799606C8023A}"/>
                </a:ext>
              </a:extLst>
            </p:cNvPr>
            <p:cNvSpPr/>
            <p:nvPr/>
          </p:nvSpPr>
          <p:spPr>
            <a:xfrm rot="10571779">
              <a:off x="1333904" y="2628560"/>
              <a:ext cx="1029531" cy="466377"/>
            </a:xfrm>
            <a:prstGeom prst="arc">
              <a:avLst>
                <a:gd name="adj1" fmla="val 12193521"/>
                <a:gd name="adj2" fmla="val 21079446"/>
              </a:avLst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流程图: 磁盘 36">
              <a:extLst>
                <a:ext uri="{FF2B5EF4-FFF2-40B4-BE49-F238E27FC236}">
                  <a16:creationId xmlns:a16="http://schemas.microsoft.com/office/drawing/2014/main" id="{F1FC8D2E-77FB-4A2E-AAF7-5AA9AEA871D1}"/>
                </a:ext>
              </a:extLst>
            </p:cNvPr>
            <p:cNvSpPr/>
            <p:nvPr/>
          </p:nvSpPr>
          <p:spPr>
            <a:xfrm>
              <a:off x="2822911" y="2704638"/>
              <a:ext cx="639347" cy="189402"/>
            </a:xfrm>
            <a:prstGeom prst="flowChartMagneticDisk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流程图: 磁盘 37">
              <a:extLst>
                <a:ext uri="{FF2B5EF4-FFF2-40B4-BE49-F238E27FC236}">
                  <a16:creationId xmlns:a16="http://schemas.microsoft.com/office/drawing/2014/main" id="{BA6648B4-CA5A-4B72-8D07-249DACA6D0C1}"/>
                </a:ext>
              </a:extLst>
            </p:cNvPr>
            <p:cNvSpPr/>
            <p:nvPr/>
          </p:nvSpPr>
          <p:spPr>
            <a:xfrm>
              <a:off x="2822911" y="2941462"/>
              <a:ext cx="639347" cy="189402"/>
            </a:xfrm>
            <a:prstGeom prst="flowChartMagneticDisk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流程图: 磁盘 38">
              <a:extLst>
                <a:ext uri="{FF2B5EF4-FFF2-40B4-BE49-F238E27FC236}">
                  <a16:creationId xmlns:a16="http://schemas.microsoft.com/office/drawing/2014/main" id="{B081E854-4906-4145-89A6-837DB1A7B6A6}"/>
                </a:ext>
              </a:extLst>
            </p:cNvPr>
            <p:cNvSpPr/>
            <p:nvPr/>
          </p:nvSpPr>
          <p:spPr>
            <a:xfrm>
              <a:off x="2834486" y="3483639"/>
              <a:ext cx="639347" cy="189402"/>
            </a:xfrm>
            <a:prstGeom prst="flowChartMagneticDisk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TextBox 10">
              <a:extLst>
                <a:ext uri="{FF2B5EF4-FFF2-40B4-BE49-F238E27FC236}">
                  <a16:creationId xmlns:a16="http://schemas.microsoft.com/office/drawing/2014/main" id="{BC93B610-80A8-4D57-9A18-4EF15F3DD412}"/>
                </a:ext>
              </a:extLst>
            </p:cNvPr>
            <p:cNvSpPr txBox="1"/>
            <p:nvPr/>
          </p:nvSpPr>
          <p:spPr>
            <a:xfrm>
              <a:off x="2868508" y="3165706"/>
              <a:ext cx="570804" cy="52875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…..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2" name="直接箭头连接符 43">
              <a:extLst>
                <a:ext uri="{FF2B5EF4-FFF2-40B4-BE49-F238E27FC236}">
                  <a16:creationId xmlns:a16="http://schemas.microsoft.com/office/drawing/2014/main" id="{98370C8F-9DFC-4A2B-AEA5-469634D17602}"/>
                </a:ext>
              </a:extLst>
            </p:cNvPr>
            <p:cNvCxnSpPr/>
            <p:nvPr/>
          </p:nvCxnSpPr>
          <p:spPr>
            <a:xfrm flipV="1">
              <a:off x="2273854" y="2789226"/>
              <a:ext cx="465932" cy="29769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直接箭头连接符 44">
              <a:extLst>
                <a:ext uri="{FF2B5EF4-FFF2-40B4-BE49-F238E27FC236}">
                  <a16:creationId xmlns:a16="http://schemas.microsoft.com/office/drawing/2014/main" id="{AB9FF577-F0ED-4EBB-8136-35B344490C64}"/>
                </a:ext>
              </a:extLst>
            </p:cNvPr>
            <p:cNvCxnSpPr/>
            <p:nvPr/>
          </p:nvCxnSpPr>
          <p:spPr>
            <a:xfrm flipV="1">
              <a:off x="2273854" y="3036163"/>
              <a:ext cx="549057" cy="6087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箭头连接符 46">
              <a:extLst>
                <a:ext uri="{FF2B5EF4-FFF2-40B4-BE49-F238E27FC236}">
                  <a16:creationId xmlns:a16="http://schemas.microsoft.com/office/drawing/2014/main" id="{5C9B5E38-A2FB-4007-9F00-D905F01A7D3F}"/>
                </a:ext>
              </a:extLst>
            </p:cNvPr>
            <p:cNvCxnSpPr>
              <a:cxnSpLocks/>
              <a:stCxn id="85" idx="0"/>
              <a:endCxn id="90" idx="2"/>
            </p:cNvCxnSpPr>
            <p:nvPr/>
          </p:nvCxnSpPr>
          <p:spPr>
            <a:xfrm>
              <a:off x="2242129" y="3115656"/>
              <a:ext cx="592357" cy="46268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D724A03-0889-4456-A274-0D04B2894D41}"/>
              </a:ext>
            </a:extLst>
          </p:cNvPr>
          <p:cNvGrpSpPr/>
          <p:nvPr/>
        </p:nvGrpSpPr>
        <p:grpSpPr>
          <a:xfrm>
            <a:off x="317126" y="4957381"/>
            <a:ext cx="2438820" cy="645638"/>
            <a:chOff x="536832" y="1644131"/>
            <a:chExt cx="3015364" cy="931609"/>
          </a:xfrm>
        </p:grpSpPr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5B6F6520-49E7-401F-872C-798159873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546" y="1695271"/>
              <a:ext cx="2153650" cy="747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59">
              <a:extLst>
                <a:ext uri="{FF2B5EF4-FFF2-40B4-BE49-F238E27FC236}">
                  <a16:creationId xmlns:a16="http://schemas.microsoft.com/office/drawing/2014/main" id="{D6F67507-765B-407A-82BF-9E2AC236435C}"/>
                </a:ext>
              </a:extLst>
            </p:cNvPr>
            <p:cNvSpPr txBox="1"/>
            <p:nvPr/>
          </p:nvSpPr>
          <p:spPr>
            <a:xfrm>
              <a:off x="536832" y="1731952"/>
              <a:ext cx="735703" cy="84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拆分</a:t>
              </a: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066D06C2-3993-48E5-9261-9B7A54865666}"/>
                </a:ext>
              </a:extLst>
            </p:cNvPr>
            <p:cNvSpPr/>
            <p:nvPr/>
          </p:nvSpPr>
          <p:spPr>
            <a:xfrm>
              <a:off x="1814698" y="1644131"/>
              <a:ext cx="268763" cy="82010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25CCD6D-D7DC-4AD3-BD5B-CB3F69D50E29}"/>
                </a:ext>
              </a:extLst>
            </p:cNvPr>
            <p:cNvSpPr/>
            <p:nvPr/>
          </p:nvSpPr>
          <p:spPr>
            <a:xfrm>
              <a:off x="1411094" y="1695272"/>
              <a:ext cx="165602" cy="45248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CD9B690-F151-4752-93C4-04B083F7FC57}"/>
                </a:ext>
              </a:extLst>
            </p:cNvPr>
            <p:cNvSpPr/>
            <p:nvPr/>
          </p:nvSpPr>
          <p:spPr>
            <a:xfrm>
              <a:off x="1418358" y="2147754"/>
              <a:ext cx="165602" cy="294297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2B761FE-F497-4F31-8B03-A0D1069F1AE6}"/>
                </a:ext>
              </a:extLst>
            </p:cNvPr>
            <p:cNvSpPr/>
            <p:nvPr/>
          </p:nvSpPr>
          <p:spPr>
            <a:xfrm>
              <a:off x="2251984" y="1887283"/>
              <a:ext cx="268763" cy="55589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9B52C528-5CF1-4E63-AC1A-5AA6A60FB413}"/>
                </a:ext>
              </a:extLst>
            </p:cNvPr>
            <p:cNvSpPr/>
            <p:nvPr/>
          </p:nvSpPr>
          <p:spPr>
            <a:xfrm>
              <a:off x="2311240" y="1671556"/>
              <a:ext cx="165695" cy="18826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1C5B383-3A56-486B-B794-DCA0CD960E6E}"/>
                </a:ext>
              </a:extLst>
            </p:cNvPr>
            <p:cNvSpPr/>
            <p:nvPr/>
          </p:nvSpPr>
          <p:spPr>
            <a:xfrm>
              <a:off x="2710524" y="1650149"/>
              <a:ext cx="268763" cy="81408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5AE7AD5-E8A0-47F8-BFD9-343E01680566}"/>
                </a:ext>
              </a:extLst>
            </p:cNvPr>
            <p:cNvSpPr/>
            <p:nvPr/>
          </p:nvSpPr>
          <p:spPr>
            <a:xfrm>
              <a:off x="3189201" y="1887283"/>
              <a:ext cx="202782" cy="361069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F6DC002-4FAF-4F66-BBA9-E280EF563585}"/>
              </a:ext>
            </a:extLst>
          </p:cNvPr>
          <p:cNvGrpSpPr/>
          <p:nvPr/>
        </p:nvGrpSpPr>
        <p:grpSpPr>
          <a:xfrm>
            <a:off x="4213451" y="4995860"/>
            <a:ext cx="1997234" cy="1105491"/>
            <a:chOff x="5289270" y="1748146"/>
            <a:chExt cx="3174505" cy="1595144"/>
          </a:xfrm>
        </p:grpSpPr>
        <p:pic>
          <p:nvPicPr>
            <p:cNvPr id="106" name="Picture 150" descr="refrigerator">
              <a:extLst>
                <a:ext uri="{FF2B5EF4-FFF2-40B4-BE49-F238E27FC236}">
                  <a16:creationId xmlns:a16="http://schemas.microsoft.com/office/drawing/2014/main" id="{034E7603-7AD8-4DA6-8858-F22D5A660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972" y="2070524"/>
              <a:ext cx="369185" cy="29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云形 106">
              <a:extLst>
                <a:ext uri="{FF2B5EF4-FFF2-40B4-BE49-F238E27FC236}">
                  <a16:creationId xmlns:a16="http://schemas.microsoft.com/office/drawing/2014/main" id="{F8C8DFA7-6871-4311-B6F3-F637FE81D367}"/>
                </a:ext>
              </a:extLst>
            </p:cNvPr>
            <p:cNvSpPr/>
            <p:nvPr/>
          </p:nvSpPr>
          <p:spPr>
            <a:xfrm>
              <a:off x="5289270" y="1748146"/>
              <a:ext cx="3174505" cy="1595144"/>
            </a:xfrm>
            <a:prstGeom prst="cloud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Box 5">
              <a:extLst>
                <a:ext uri="{FF2B5EF4-FFF2-40B4-BE49-F238E27FC236}">
                  <a16:creationId xmlns:a16="http://schemas.microsoft.com/office/drawing/2014/main" id="{484CB906-1150-42E9-866D-DC943DBA9293}"/>
                </a:ext>
              </a:extLst>
            </p:cNvPr>
            <p:cNvSpPr txBox="1"/>
            <p:nvPr/>
          </p:nvSpPr>
          <p:spPr>
            <a:xfrm>
              <a:off x="5771132" y="224204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09" name="Picture 9">
              <a:extLst>
                <a:ext uri="{FF2B5EF4-FFF2-40B4-BE49-F238E27FC236}">
                  <a16:creationId xmlns:a16="http://schemas.microsoft.com/office/drawing/2014/main" id="{2E588FEA-5412-4675-B59C-9AA8554D5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94580" y="1835108"/>
              <a:ext cx="421255" cy="3010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0" name="Picture 150" descr="refrigerator">
              <a:extLst>
                <a:ext uri="{FF2B5EF4-FFF2-40B4-BE49-F238E27FC236}">
                  <a16:creationId xmlns:a16="http://schemas.microsoft.com/office/drawing/2014/main" id="{859E72BF-5737-43B6-A7AA-094A46014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1164" y="2376776"/>
              <a:ext cx="369185" cy="29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50" descr="refrigerator">
              <a:extLst>
                <a:ext uri="{FF2B5EF4-FFF2-40B4-BE49-F238E27FC236}">
                  <a16:creationId xmlns:a16="http://schemas.microsoft.com/office/drawing/2014/main" id="{8B93A79B-D380-486D-8EB9-9585F8B72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45" y="2345718"/>
              <a:ext cx="369185" cy="29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50" descr="refrigerator">
              <a:extLst>
                <a:ext uri="{FF2B5EF4-FFF2-40B4-BE49-F238E27FC236}">
                  <a16:creationId xmlns:a16="http://schemas.microsoft.com/office/drawing/2014/main" id="{E602E036-E2FA-40BB-B6C7-9104C4A9F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889" y="2651402"/>
              <a:ext cx="369185" cy="29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9">
              <a:extLst>
                <a:ext uri="{FF2B5EF4-FFF2-40B4-BE49-F238E27FC236}">
                  <a16:creationId xmlns:a16="http://schemas.microsoft.com/office/drawing/2014/main" id="{6E810BD1-F7F8-4AAB-8295-C844527A5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67323" y="2136120"/>
              <a:ext cx="421255" cy="3010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4" name="Picture 9">
              <a:extLst>
                <a:ext uri="{FF2B5EF4-FFF2-40B4-BE49-F238E27FC236}">
                  <a16:creationId xmlns:a16="http://schemas.microsoft.com/office/drawing/2014/main" id="{6C888C3F-52AE-4BFA-A8DA-5B831890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6764" y="2141229"/>
              <a:ext cx="421255" cy="3010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" name="TextBox 80">
              <a:extLst>
                <a:ext uri="{FF2B5EF4-FFF2-40B4-BE49-F238E27FC236}">
                  <a16:creationId xmlns:a16="http://schemas.microsoft.com/office/drawing/2014/main" id="{E368987A-A203-4B79-837B-DFBD60527857}"/>
                </a:ext>
              </a:extLst>
            </p:cNvPr>
            <p:cNvSpPr txBox="1"/>
            <p:nvPr/>
          </p:nvSpPr>
          <p:spPr>
            <a:xfrm>
              <a:off x="7116346" y="206488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16" name="Picture 3">
              <a:extLst>
                <a:ext uri="{FF2B5EF4-FFF2-40B4-BE49-F238E27FC236}">
                  <a16:creationId xmlns:a16="http://schemas.microsoft.com/office/drawing/2014/main" id="{9FD28CCB-3B25-4726-B1EC-308F32CE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0203" y="2729208"/>
              <a:ext cx="210627" cy="3190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7" name="Picture 3">
              <a:extLst>
                <a:ext uri="{FF2B5EF4-FFF2-40B4-BE49-F238E27FC236}">
                  <a16:creationId xmlns:a16="http://schemas.microsoft.com/office/drawing/2014/main" id="{0B4B712E-7CE7-414C-8C5F-D9ECFADE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34548" y="2477144"/>
              <a:ext cx="210627" cy="3190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8" name="Picture 3">
              <a:extLst>
                <a:ext uri="{FF2B5EF4-FFF2-40B4-BE49-F238E27FC236}">
                  <a16:creationId xmlns:a16="http://schemas.microsoft.com/office/drawing/2014/main" id="{C178C8D8-A076-447A-B058-A2DDE456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9169" y="2685543"/>
              <a:ext cx="210627" cy="319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9" name="TextBox 84">
              <a:extLst>
                <a:ext uri="{FF2B5EF4-FFF2-40B4-BE49-F238E27FC236}">
                  <a16:creationId xmlns:a16="http://schemas.microsoft.com/office/drawing/2014/main" id="{B45728C3-7E66-4695-96FF-A76EF48B6D37}"/>
                </a:ext>
              </a:extLst>
            </p:cNvPr>
            <p:cNvSpPr txBox="1"/>
            <p:nvPr/>
          </p:nvSpPr>
          <p:spPr>
            <a:xfrm>
              <a:off x="7060008" y="267792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20" name="箭头: 左 73">
            <a:extLst>
              <a:ext uri="{FF2B5EF4-FFF2-40B4-BE49-F238E27FC236}">
                <a16:creationId xmlns:a16="http://schemas.microsoft.com/office/drawing/2014/main" id="{22CE729C-1F6E-4C8E-892F-1A953D2A8677}"/>
              </a:ext>
            </a:extLst>
          </p:cNvPr>
          <p:cNvSpPr/>
          <p:nvPr/>
        </p:nvSpPr>
        <p:spPr>
          <a:xfrm rot="10800000">
            <a:off x="3073284" y="5115580"/>
            <a:ext cx="840939" cy="1274652"/>
          </a:xfrm>
          <a:prstGeom prst="leftArrow">
            <a:avLst>
              <a:gd name="adj1" fmla="val 50000"/>
              <a:gd name="adj2" fmla="val 29474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E3AC31F-A7EB-42C5-B452-BEE16261C91A}"/>
              </a:ext>
            </a:extLst>
          </p:cNvPr>
          <p:cNvGrpSpPr/>
          <p:nvPr/>
        </p:nvGrpSpPr>
        <p:grpSpPr>
          <a:xfrm>
            <a:off x="6313873" y="4961095"/>
            <a:ext cx="2503990" cy="1400046"/>
            <a:chOff x="3105067" y="4777578"/>
            <a:chExt cx="1979923" cy="1576131"/>
          </a:xfrm>
        </p:grpSpPr>
        <p:sp>
          <p:nvSpPr>
            <p:cNvPr id="122" name="Line 20">
              <a:extLst>
                <a:ext uri="{FF2B5EF4-FFF2-40B4-BE49-F238E27FC236}">
                  <a16:creationId xmlns:a16="http://schemas.microsoft.com/office/drawing/2014/main" id="{633A7565-3ED7-409A-81B8-DFB6ED5C2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5513" y="4995343"/>
              <a:ext cx="653704" cy="52628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幼圆" pitchFamily="49" charset="-122"/>
              </a:endParaRPr>
            </a:p>
          </p:txBody>
        </p:sp>
        <p:sp>
          <p:nvSpPr>
            <p:cNvPr id="123" name="Line 21">
              <a:extLst>
                <a:ext uri="{FF2B5EF4-FFF2-40B4-BE49-F238E27FC236}">
                  <a16:creationId xmlns:a16="http://schemas.microsoft.com/office/drawing/2014/main" id="{BFBEC415-8F25-49F2-8BCA-C07561AD3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5067" y="5521627"/>
              <a:ext cx="664150" cy="2764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幼圆" pitchFamily="49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E8E7847-2F86-4DC8-903A-B5D83CBA14C6}"/>
                </a:ext>
              </a:extLst>
            </p:cNvPr>
            <p:cNvSpPr txBox="1"/>
            <p:nvPr/>
          </p:nvSpPr>
          <p:spPr>
            <a:xfrm>
              <a:off x="3788624" y="4777578"/>
              <a:ext cx="1296366" cy="441948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</p:spPr>
          <p:txBody>
            <a:bodyPr wrap="square" rtlCol="0" anchor="ctr" anchorCtr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资源调度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87C287C-7A07-430F-9F74-1D3ABC20DAF5}"/>
                </a:ext>
              </a:extLst>
            </p:cNvPr>
            <p:cNvSpPr txBox="1"/>
            <p:nvPr/>
          </p:nvSpPr>
          <p:spPr>
            <a:xfrm>
              <a:off x="3778673" y="5319633"/>
              <a:ext cx="1296366" cy="441948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</p:spPr>
          <p:txBody>
            <a:bodyPr wrap="square" rtlCol="0" anchor="ctr" anchorCtr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通信质量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0F39B15-9213-4A64-85F2-466B62E38A7D}"/>
                </a:ext>
              </a:extLst>
            </p:cNvPr>
            <p:cNvSpPr txBox="1"/>
            <p:nvPr/>
          </p:nvSpPr>
          <p:spPr>
            <a:xfrm>
              <a:off x="3778673" y="5911761"/>
              <a:ext cx="1296366" cy="44194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</p:spPr>
          <p:txBody>
            <a:bodyPr wrap="square" rtlCol="0" anchor="ctr" anchorCtr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数据安全</a:t>
              </a:r>
            </a:p>
          </p:txBody>
        </p:sp>
        <p:sp>
          <p:nvSpPr>
            <p:cNvPr id="127" name="Line 21">
              <a:extLst>
                <a:ext uri="{FF2B5EF4-FFF2-40B4-BE49-F238E27FC236}">
                  <a16:creationId xmlns:a16="http://schemas.microsoft.com/office/drawing/2014/main" id="{2D35A43C-69F7-4DE0-B67A-0C196F039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13" y="5550908"/>
              <a:ext cx="683063" cy="58890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幼圆" pitchFamily="49" charset="-122"/>
              </a:endParaRPr>
            </a:p>
          </p:txBody>
        </p: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4CEC0175-25EE-4E63-A225-C798C2952873}"/>
              </a:ext>
            </a:extLst>
          </p:cNvPr>
          <p:cNvSpPr/>
          <p:nvPr/>
        </p:nvSpPr>
        <p:spPr>
          <a:xfrm>
            <a:off x="348421" y="4164248"/>
            <a:ext cx="8561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超大规模、超高复杂应用</a:t>
            </a:r>
            <a:r>
              <a:rPr lang="zh-CN" altLang="en-US" sz="2400" b="1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推动了分布式训练的产生</a:t>
            </a:r>
            <a:endParaRPr lang="en-US" altLang="zh-CN" sz="24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灯片编号占位符 4">
            <a:extLst>
              <a:ext uri="{FF2B5EF4-FFF2-40B4-BE49-F238E27FC236}">
                <a16:creationId xmlns:a16="http://schemas.microsoft.com/office/drawing/2014/main" id="{169D9BAD-F199-4452-BB8B-4378107E5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0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457201"/>
            <a:ext cx="8299342" cy="50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举例：分布式人工智能应用</a:t>
            </a:r>
          </a:p>
        </p:txBody>
      </p:sp>
      <p:sp>
        <p:nvSpPr>
          <p:cNvPr id="134" name="内容占位符 2">
            <a:extLst>
              <a:ext uri="{FF2B5EF4-FFF2-40B4-BE49-F238E27FC236}">
                <a16:creationId xmlns:a16="http://schemas.microsoft.com/office/drawing/2014/main" id="{B388FE39-4820-4552-8AF5-1B5C1129174A}"/>
              </a:ext>
            </a:extLst>
          </p:cNvPr>
          <p:cNvSpPr txBox="1">
            <a:spLocks/>
          </p:cNvSpPr>
          <p:nvPr/>
        </p:nvSpPr>
        <p:spPr bwMode="auto">
          <a:xfrm>
            <a:off x="4402888" y="1208781"/>
            <a:ext cx="4607447" cy="149919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800" b="1">
                <a:solidFill>
                  <a:srgbClr val="000000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 b="1">
                <a:solidFill>
                  <a:srgbClr val="000000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全局分布式训练（多网协同）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智能电网、智慧城市等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算力资源分散，业务需求多样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重点需求：端边云多维异构资源调度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A52BFD81-CF71-4154-8F70-803EA34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9" y="1095540"/>
            <a:ext cx="3759065" cy="1700743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3B61E5D9-4E2C-4353-98B3-0B595F199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22" y="3086630"/>
            <a:ext cx="3759065" cy="1700742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8E405CA9-8787-4A86-84C9-F5173C8DA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0" y="5084252"/>
            <a:ext cx="3775178" cy="1647860"/>
          </a:xfrm>
          <a:prstGeom prst="rect">
            <a:avLst/>
          </a:prstGeom>
        </p:spPr>
      </p:pic>
      <p:sp>
        <p:nvSpPr>
          <p:cNvPr id="138" name="内容占位符 2">
            <a:extLst>
              <a:ext uri="{FF2B5EF4-FFF2-40B4-BE49-F238E27FC236}">
                <a16:creationId xmlns:a16="http://schemas.microsoft.com/office/drawing/2014/main" id="{209104F7-F6E9-4E29-9C3A-026267C68F9E}"/>
              </a:ext>
            </a:extLst>
          </p:cNvPr>
          <p:cNvSpPr txBox="1">
            <a:spLocks/>
          </p:cNvSpPr>
          <p:nvPr/>
        </p:nvSpPr>
        <p:spPr bwMode="auto">
          <a:xfrm>
            <a:off x="4411595" y="3216109"/>
            <a:ext cx="4607447" cy="1458094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800" b="1">
                <a:solidFill>
                  <a:srgbClr val="000000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 b="1">
                <a:solidFill>
                  <a:srgbClr val="000000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局部分布式训练（集群训练）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互联网厂商训练集群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算力资源集中，大模型、大数据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重点需求：节点内、节点间传输同步</a:t>
            </a:r>
          </a:p>
        </p:txBody>
      </p:sp>
      <p:sp>
        <p:nvSpPr>
          <p:cNvPr id="139" name="内容占位符 2">
            <a:extLst>
              <a:ext uri="{FF2B5EF4-FFF2-40B4-BE49-F238E27FC236}">
                <a16:creationId xmlns:a16="http://schemas.microsoft.com/office/drawing/2014/main" id="{DADC81E9-2A55-4362-8493-82EEE1033AAF}"/>
              </a:ext>
            </a:extLst>
          </p:cNvPr>
          <p:cNvSpPr txBox="1">
            <a:spLocks/>
          </p:cNvSpPr>
          <p:nvPr/>
        </p:nvSpPr>
        <p:spPr bwMode="auto">
          <a:xfrm>
            <a:off x="4411595" y="5175546"/>
            <a:ext cx="4607447" cy="149919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800" b="1">
                <a:solidFill>
                  <a:srgbClr val="000000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 b="1">
                <a:solidFill>
                  <a:srgbClr val="000000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l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联合分布式训练（数据敏感）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金融、健康类相关应用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隐私保护与模型鲁棒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重点需求：流量优化与数据安全</a:t>
            </a:r>
          </a:p>
        </p:txBody>
      </p:sp>
      <p:sp>
        <p:nvSpPr>
          <p:cNvPr id="140" name="箭头: 左 139">
            <a:extLst>
              <a:ext uri="{FF2B5EF4-FFF2-40B4-BE49-F238E27FC236}">
                <a16:creationId xmlns:a16="http://schemas.microsoft.com/office/drawing/2014/main" id="{E345C192-C866-42FB-9317-AA6F7838558E}"/>
              </a:ext>
            </a:extLst>
          </p:cNvPr>
          <p:cNvSpPr/>
          <p:nvPr/>
        </p:nvSpPr>
        <p:spPr>
          <a:xfrm>
            <a:off x="3997234" y="1567086"/>
            <a:ext cx="340339" cy="837309"/>
          </a:xfrm>
          <a:prstGeom prst="leftArrow">
            <a:avLst/>
          </a:pr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箭头: 左 140">
            <a:extLst>
              <a:ext uri="{FF2B5EF4-FFF2-40B4-BE49-F238E27FC236}">
                <a16:creationId xmlns:a16="http://schemas.microsoft.com/office/drawing/2014/main" id="{E8AEE63D-BE71-41C0-A275-1284C1D205DE}"/>
              </a:ext>
            </a:extLst>
          </p:cNvPr>
          <p:cNvSpPr/>
          <p:nvPr/>
        </p:nvSpPr>
        <p:spPr>
          <a:xfrm>
            <a:off x="3992878" y="3561349"/>
            <a:ext cx="340339" cy="837309"/>
          </a:xfrm>
          <a:prstGeom prst="leftArrow">
            <a:avLst/>
          </a:pr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箭头: 左 141">
            <a:extLst>
              <a:ext uri="{FF2B5EF4-FFF2-40B4-BE49-F238E27FC236}">
                <a16:creationId xmlns:a16="http://schemas.microsoft.com/office/drawing/2014/main" id="{4BC0BE84-0353-4DB3-9E86-990862452446}"/>
              </a:ext>
            </a:extLst>
          </p:cNvPr>
          <p:cNvSpPr/>
          <p:nvPr/>
        </p:nvSpPr>
        <p:spPr>
          <a:xfrm>
            <a:off x="3992878" y="5481596"/>
            <a:ext cx="340339" cy="837309"/>
          </a:xfrm>
          <a:prstGeom prst="leftArrow">
            <a:avLst/>
          </a:pr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1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457200"/>
            <a:ext cx="8299342" cy="7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为什么要学习计算机网络课程？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31742" y="1336492"/>
            <a:ext cx="8919270" cy="5034843"/>
          </a:xfrm>
        </p:spPr>
        <p:txBody>
          <a:bodyPr/>
          <a:lstStyle/>
          <a:p>
            <a:r>
              <a:rPr lang="zh-CN" altLang="en-US" sz="2800"/>
              <a:t>学到什么？</a:t>
            </a:r>
            <a:endParaRPr lang="en-US" altLang="zh-CN" sz="2800"/>
          </a:p>
          <a:p>
            <a:pPr lvl="1">
              <a:lnSpc>
                <a:spcPct val="150000"/>
              </a:lnSpc>
            </a:pPr>
            <a:r>
              <a:rPr lang="zh-CN" altLang="en-US" sz="2400"/>
              <a:t>知识：网络技术的基本知识，掌握网络系统的基本运行原理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400"/>
              <a:t>能力：大量的实验研讨，锻炼编程、协作等各方面能力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400"/>
              <a:t>思维：分析网络新应用，学习用网络思维解决问题的能力</a:t>
            </a:r>
            <a:endParaRPr lang="en-US" altLang="zh-CN" sz="2400"/>
          </a:p>
          <a:p>
            <a:pPr lvl="2">
              <a:lnSpc>
                <a:spcPct val="150000"/>
              </a:lnSpc>
            </a:pPr>
            <a:r>
              <a:rPr lang="zh-CN" altLang="en-US" sz="2200"/>
              <a:t>分层分级、分布式、代理、端到端 </a:t>
            </a:r>
            <a:r>
              <a:rPr lang="en-US" altLang="zh-CN" sz="2200"/>
              <a:t>…</a:t>
            </a:r>
            <a:r>
              <a:rPr lang="zh-CN" altLang="en-US" sz="2200"/>
              <a:t> </a:t>
            </a:r>
            <a:r>
              <a:rPr lang="en-US" altLang="zh-CN" sz="2200"/>
              <a:t>…</a:t>
            </a:r>
            <a:endParaRPr lang="en-US" altLang="zh-CN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484" y="5067952"/>
            <a:ext cx="8415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通过文献阅读，解决实际问题，技术报告和研讨，了解科研活动的一般规律和流程，初步锻炼科研能力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055C6-1A2D-4670-AD8D-7E102311A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96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7|66.2|61.4|1.8|71.6|29.6|16.1|29.4|32.9|3.7|4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9.2|3.5|3.5|2.5|1.6|45.2|100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7317</TotalTime>
  <Words>1630</Words>
  <Application>Microsoft Office PowerPoint</Application>
  <PresentationFormat>全屏显示(4:3)</PresentationFormat>
  <Paragraphs>248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黑体</vt:lpstr>
      <vt:lpstr>华文楷体</vt:lpstr>
      <vt:lpstr>宋体</vt:lpstr>
      <vt:lpstr>微软雅黑</vt:lpstr>
      <vt:lpstr>微软雅黑</vt:lpstr>
      <vt:lpstr>Arial</vt:lpstr>
      <vt:lpstr>Arial Black</vt:lpstr>
      <vt:lpstr>Arial Narrow</vt:lpstr>
      <vt:lpstr>Calibri</vt:lpstr>
      <vt:lpstr>Times New Roman</vt:lpstr>
      <vt:lpstr>Wingdings</vt:lpstr>
      <vt:lpstr>Wingdings 3</vt:lpstr>
      <vt:lpstr>Pixel</vt:lpstr>
      <vt:lpstr>自定义设计方案</vt:lpstr>
      <vt:lpstr>《计算机网络》 课程说明</vt:lpstr>
      <vt:lpstr>提纲</vt:lpstr>
      <vt:lpstr>为什么要学习计算机网络课程？</vt:lpstr>
      <vt:lpstr>影响力1：网络改变社会生活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课程组织形式</vt:lpstr>
      <vt:lpstr>理论课内容设置</vt:lpstr>
      <vt:lpstr>理论课内容设置</vt:lpstr>
      <vt:lpstr>研讨课内容设置</vt:lpstr>
      <vt:lpstr>课程授课教师</vt:lpstr>
      <vt:lpstr>课程交流途径</vt:lpstr>
      <vt:lpstr>初识计算机网络</vt:lpstr>
      <vt:lpstr>初识计算机网络</vt:lpstr>
      <vt:lpstr>初识计算机网络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Tang</cp:lastModifiedBy>
  <cp:revision>483</cp:revision>
  <dcterms:created xsi:type="dcterms:W3CDTF">2017-02-02T15:53:23Z</dcterms:created>
  <dcterms:modified xsi:type="dcterms:W3CDTF">2022-02-21T10:04:39Z</dcterms:modified>
</cp:coreProperties>
</file>