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5" r:id="rId3"/>
    <p:sldMasterId id="2147483698" r:id="rId4"/>
  </p:sldMasterIdLst>
  <p:notesMasterIdLst>
    <p:notesMasterId r:id="rId42"/>
  </p:notesMasterIdLst>
  <p:sldIdLst>
    <p:sldId id="256" r:id="rId5"/>
    <p:sldId id="296" r:id="rId6"/>
    <p:sldId id="405" r:id="rId7"/>
    <p:sldId id="297" r:id="rId8"/>
    <p:sldId id="258" r:id="rId9"/>
    <p:sldId id="303" r:id="rId10"/>
    <p:sldId id="304" r:id="rId11"/>
    <p:sldId id="305" r:id="rId12"/>
    <p:sldId id="391" r:id="rId13"/>
    <p:sldId id="393" r:id="rId14"/>
    <p:sldId id="394" r:id="rId15"/>
    <p:sldId id="395" r:id="rId16"/>
    <p:sldId id="399" r:id="rId17"/>
    <p:sldId id="389" r:id="rId18"/>
    <p:sldId id="308" r:id="rId19"/>
    <p:sldId id="327" r:id="rId20"/>
    <p:sldId id="309" r:id="rId21"/>
    <p:sldId id="311" r:id="rId22"/>
    <p:sldId id="312" r:id="rId23"/>
    <p:sldId id="594" r:id="rId24"/>
    <p:sldId id="595" r:id="rId25"/>
    <p:sldId id="596" r:id="rId26"/>
    <p:sldId id="597" r:id="rId27"/>
    <p:sldId id="598" r:id="rId28"/>
    <p:sldId id="599" r:id="rId29"/>
    <p:sldId id="600" r:id="rId30"/>
    <p:sldId id="601" r:id="rId31"/>
    <p:sldId id="602" r:id="rId32"/>
    <p:sldId id="603" r:id="rId33"/>
    <p:sldId id="604" r:id="rId34"/>
    <p:sldId id="605" r:id="rId35"/>
    <p:sldId id="606" r:id="rId36"/>
    <p:sldId id="607" r:id="rId37"/>
    <p:sldId id="608" r:id="rId38"/>
    <p:sldId id="609" r:id="rId39"/>
    <p:sldId id="610" r:id="rId40"/>
    <p:sldId id="400"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50770"/>
    <a:srgbClr val="710555"/>
    <a:srgbClr val="000092"/>
    <a:srgbClr val="F2F2F8"/>
    <a:srgbClr val="CCFFFF"/>
    <a:srgbClr val="FFFF99"/>
    <a:srgbClr val="EFEFFF"/>
    <a:srgbClr val="434365"/>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95519" autoAdjust="0"/>
  </p:normalViewPr>
  <p:slideViewPr>
    <p:cSldViewPr snapToGrid="0">
      <p:cViewPr varScale="1">
        <p:scale>
          <a:sx n="87" d="100"/>
          <a:sy n="87" d="100"/>
        </p:scale>
        <p:origin x="1248" y="38"/>
      </p:cViewPr>
      <p:guideLst>
        <p:guide orient="horz" pos="2160"/>
        <p:guide pos="2880"/>
      </p:guideLst>
    </p:cSldViewPr>
  </p:slideViewPr>
  <p:notesTextViewPr>
    <p:cViewPr>
      <p:scale>
        <a:sx n="3" d="2"/>
        <a:sy n="3" d="2"/>
      </p:scale>
      <p:origin x="0" y="0"/>
    </p:cViewPr>
  </p:notesText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2022/4/17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585222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3629077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2148932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298600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3060275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385192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29</a:t>
            </a:fld>
            <a:endParaRPr lang="zh-CN" altLang="en-US"/>
          </a:p>
        </p:txBody>
      </p:sp>
    </p:spTree>
    <p:extLst>
      <p:ext uri="{BB962C8B-B14F-4D97-AF65-F5344CB8AC3E}">
        <p14:creationId xmlns:p14="http://schemas.microsoft.com/office/powerpoint/2010/main" val="2263904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30</a:t>
            </a:fld>
            <a:endParaRPr lang="zh-CN" altLang="en-US"/>
          </a:p>
        </p:txBody>
      </p:sp>
    </p:spTree>
    <p:extLst>
      <p:ext uri="{BB962C8B-B14F-4D97-AF65-F5344CB8AC3E}">
        <p14:creationId xmlns:p14="http://schemas.microsoft.com/office/powerpoint/2010/main" val="661637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32</a:t>
            </a:fld>
            <a:endParaRPr lang="zh-CN" altLang="en-US"/>
          </a:p>
        </p:txBody>
      </p:sp>
    </p:spTree>
    <p:extLst>
      <p:ext uri="{BB962C8B-B14F-4D97-AF65-F5344CB8AC3E}">
        <p14:creationId xmlns:p14="http://schemas.microsoft.com/office/powerpoint/2010/main" val="560521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34</a:t>
            </a:fld>
            <a:endParaRPr lang="zh-CN" altLang="en-US"/>
          </a:p>
        </p:txBody>
      </p:sp>
    </p:spTree>
    <p:extLst>
      <p:ext uri="{BB962C8B-B14F-4D97-AF65-F5344CB8AC3E}">
        <p14:creationId xmlns:p14="http://schemas.microsoft.com/office/powerpoint/2010/main" val="412018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5729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252317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dirty="0"/>
              <a:t>低通：任何信道带宽都是有限的，信号传输过程中面临失真及干扰，传输速率受限。</a:t>
            </a:r>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170787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FF0000"/>
                </a:solidFill>
              </a:rPr>
              <a:t> </a:t>
            </a:r>
            <a:r>
              <a:rPr lang="zh-CN" altLang="en-US" sz="1200" dirty="0">
                <a:solidFill>
                  <a:srgbClr val="FF0000"/>
                </a:solidFill>
              </a:rPr>
              <a:t>以同样速率发送码元，相同时间传送的信息量提高了</a:t>
            </a:r>
            <a:r>
              <a:rPr lang="en-US" altLang="zh-CN" sz="1200" dirty="0">
                <a:solidFill>
                  <a:srgbClr val="FF0000"/>
                </a:solidFill>
              </a:rPr>
              <a:t>3</a:t>
            </a:r>
            <a:r>
              <a:rPr lang="zh-CN" altLang="en-US" sz="1200" dirty="0">
                <a:solidFill>
                  <a:srgbClr val="FF0000"/>
                </a:solidFill>
              </a:rPr>
              <a:t>倍</a:t>
            </a:r>
            <a:endParaRPr lang="zh-CN" altLang="en-US" dirty="0"/>
          </a:p>
        </p:txBody>
      </p:sp>
      <p:sp>
        <p:nvSpPr>
          <p:cNvPr id="4" name="灯片编号占位符 3"/>
          <p:cNvSpPr>
            <a:spLocks noGrp="1"/>
          </p:cNvSpPr>
          <p:nvPr>
            <p:ph type="sldNum" sz="quarter" idx="5"/>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413996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113742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349982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1878414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1567458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0A3781D2-0FC0-429B-B9FE-5030B6E54291}" type="datetime1">
              <a:rPr lang="zh-CN" altLang="en-US" smtClean="0"/>
              <a:pPr/>
              <a:t>2022/4/17</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DAEF739-1766-471D-BA9F-A4322C6F8843}" type="datetime1">
              <a:rPr lang="zh-CN" altLang="en-US" smtClean="0"/>
              <a:pPr/>
              <a:t>2022/4/17</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57922407-BCB3-4B2A-B7F9-3492D5F65C0B}" type="datetime1">
              <a:rPr lang="zh-CN" altLang="en-US" smtClean="0"/>
              <a:pPr/>
              <a:t>2022/4/17</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CED036C-30ED-475C-AF32-13C3C17B8B03}"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151201-E2F4-433C-8650-6712FD08D17C}"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2B3EC36-783B-4B7F-9CA0-04709EFBA722}"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EAC250-9652-46DA-95BA-C2F9287BD97F}"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DE2372F-15A7-45C4-87DB-D1434446AB2B}"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17A9C2-71DD-4310-BBAB-E4D4958B0EF8}"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892078-E184-453C-8552-860B07676592}"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327BEB-2C37-43CB-8768-1A49ECD4CEA4}"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a:effectLst/>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a:defRPr sz="1800" b="0" baseline="0">
                <a:latin typeface="Calibri" panose="020F0502020204030204" pitchFamily="34" charset="0"/>
                <a:ea typeface="黑体" panose="02010609060101010101" pitchFamily="49" charset="-122"/>
              </a:defRPr>
            </a:lvl3pPr>
            <a:lvl4pPr>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3DAE9093-A4E2-4ED4-AAFA-F803B756B8DD}" type="datetime1">
              <a:rPr lang="zh-CN" altLang="en-US" smtClean="0"/>
              <a:pPr/>
              <a:t>2022/4/17</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8F659AD-F653-4BF1-8B95-DD00660FBC89}"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A5E879-AB21-456C-9121-AD17927CB7B3}"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466897-8650-4CA3-9E1A-F1B827F867B2}"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0AF5F98-A751-4323-93BF-DB3E7A688F2C}"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CED036C-30ED-475C-AF32-13C3C17B8B03}"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410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151201-E2F4-433C-8650-6712FD08D17C}"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6274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2B3EC36-783B-4B7F-9CA0-04709EFBA722}"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2395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EAC250-9652-46DA-95BA-C2F9287BD97F}"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106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DE2372F-15A7-45C4-87DB-D1434446AB2B}"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1592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17A9C2-71DD-4310-BBAB-E4D4958B0EF8}"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ED3EE5A-7480-4B4A-838B-B5929882DECF}" type="datetime1">
              <a:rPr lang="zh-CN" altLang="en-US" smtClean="0"/>
              <a:pPr/>
              <a:t>2022/4/17</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892078-E184-453C-8552-860B07676592}"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4012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327BEB-2C37-43CB-8768-1A49ECD4CEA4}"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4347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8F659AD-F653-4BF1-8B95-DD00660FBC89}"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841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A5E879-AB21-456C-9121-AD17927CB7B3}"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261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466897-8650-4CA3-9E1A-F1B827F867B2}"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877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0AF5F98-A751-4323-93BF-DB3E7A688F2C}"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106241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CED036C-30ED-475C-AF32-13C3C17B8B03}"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0537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151201-E2F4-433C-8650-6712FD08D17C}"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4088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2B3EC36-783B-4B7F-9CA0-04709EFBA722}"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76054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EAC250-9652-46DA-95BA-C2F9287BD97F}"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6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760C815E-B128-4FAE-9EDE-FEA89F6F958C}" type="datetime1">
              <a:rPr lang="zh-CN" altLang="en-US" smtClean="0"/>
              <a:pPr/>
              <a:t>2022/4/17</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DE2372F-15A7-45C4-87DB-D1434446AB2B}"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91128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17A9C2-71DD-4310-BBAB-E4D4958B0EF8}"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900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892078-E184-453C-8552-860B07676592}"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0197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327BEB-2C37-43CB-8768-1A49ECD4CEA4}"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7937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8F659AD-F653-4BF1-8B95-DD00660FBC89}"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844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A5E879-AB21-456C-9121-AD17927CB7B3}"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8966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466897-8650-4CA3-9E1A-F1B827F867B2}"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541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0AF5F98-A751-4323-93BF-DB3E7A688F2C}"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86134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E86C8468-6983-4678-9AAB-4D2ABEF84341}" type="datetime1">
              <a:rPr lang="zh-CN" altLang="en-US" smtClean="0"/>
              <a:pPr/>
              <a:t>2022/4/17</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922D5C6D-787B-474F-BCC3-F53F5951B20A}" type="datetime1">
              <a:rPr lang="zh-CN" altLang="en-US" smtClean="0"/>
              <a:pPr/>
              <a:t>2022/4/17</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E93B29B9-1B90-4121-8663-FE563B07C9D8}" type="datetime1">
              <a:rPr lang="zh-CN" altLang="en-US" smtClean="0"/>
              <a:pPr/>
              <a:t>2022/4/17</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04397EA2-195E-4D7E-B5BC-907A7C70C3E2}" type="datetime1">
              <a:rPr lang="zh-CN" altLang="en-US" smtClean="0"/>
              <a:pPr/>
              <a:t>2022/4/17</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0EF8BEF2-D925-49E7-9561-3704E2CF9A2D}" type="datetime1">
              <a:rPr lang="zh-CN" altLang="en-US" smtClean="0"/>
              <a:pPr/>
              <a:t>2022/4/17</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642891A-AB75-4714-BBBF-90ED55B80069}" type="datetime1">
              <a:rPr lang="zh-CN" altLang="en-US" smtClean="0"/>
              <a:pPr/>
              <a:t>2022/4/17</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3A97BF3E-1736-4D84-A356-468CCD4E93B7}"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3A97BF3E-1736-4D84-A356-468CCD4E93B7}"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9830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3A97BF3E-1736-4D84-A356-468CCD4E93B7}" type="datetime1">
              <a:rPr lang="zh-CN" altLang="en-US" smtClean="0">
                <a:solidFill>
                  <a:prstClr val="black">
                    <a:tint val="75000"/>
                  </a:prstClr>
                </a:solidFill>
              </a:rPr>
              <a:pPr/>
              <a:t>2022/4/17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34826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220.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第二章 直连网络</a:t>
            </a:r>
            <a:r>
              <a:rPr lang="en-US" altLang="zh-CN" dirty="0"/>
              <a:t>(1)</a:t>
            </a:r>
            <a:endParaRPr lang="zh-CN" altLang="en-US" dirty="0"/>
          </a:p>
        </p:txBody>
      </p:sp>
    </p:spTree>
    <p:extLst>
      <p:ext uri="{BB962C8B-B14F-4D97-AF65-F5344CB8AC3E}">
        <p14:creationId xmlns:p14="http://schemas.microsoft.com/office/powerpoint/2010/main" val="411350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一）编码</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4362" y="1444979"/>
                <a:ext cx="8686800" cy="4867686"/>
              </a:xfrm>
            </p:spPr>
            <p:txBody>
              <a:bodyPr/>
              <a:lstStyle/>
              <a:p>
                <a:r>
                  <a:rPr lang="zh-CN" altLang="en-US" dirty="0"/>
                  <a:t>数字基带信号码型种类繁多，根据码元幅度取值不同分为</a:t>
                </a:r>
                <a:endParaRPr lang="en-US" altLang="zh-CN" dirty="0"/>
              </a:p>
              <a:p>
                <a:pPr lvl="1">
                  <a:spcBef>
                    <a:spcPts val="1200"/>
                  </a:spcBef>
                </a:pPr>
                <a:r>
                  <a:rPr lang="zh-CN" altLang="en-US" sz="1800" dirty="0"/>
                  <a:t>二元码</a:t>
                </a:r>
                <a:endParaRPr lang="en-US" altLang="zh-CN" sz="1800" dirty="0"/>
              </a:p>
              <a:p>
                <a:pPr lvl="2"/>
                <a:r>
                  <a:rPr lang="zh-CN" altLang="en-US" sz="1600" dirty="0"/>
                  <a:t>最简单的波形为矩形，幅度取值只有两种电平</a:t>
                </a:r>
                <a:endParaRPr lang="en-US" altLang="zh-CN" sz="1600" dirty="0"/>
              </a:p>
              <a:p>
                <a:pPr lvl="1">
                  <a:spcBef>
                    <a:spcPts val="600"/>
                  </a:spcBef>
                </a:pPr>
                <a:r>
                  <a:rPr lang="zh-CN" altLang="en-US" sz="1800" dirty="0"/>
                  <a:t>三元码</a:t>
                </a:r>
                <a:endParaRPr lang="en-US" altLang="zh-CN" sz="1800" dirty="0"/>
              </a:p>
              <a:p>
                <a:pPr lvl="2"/>
                <a:r>
                  <a:rPr lang="zh-CN" altLang="en-US" sz="1600" dirty="0"/>
                  <a:t>取值正、</a:t>
                </a:r>
                <a:r>
                  <a:rPr lang="en-US" altLang="zh-CN" sz="1600" dirty="0"/>
                  <a:t>0</a:t>
                </a:r>
                <a:r>
                  <a:rPr lang="zh-CN" altLang="en-US" sz="1600" dirty="0"/>
                  <a:t>、负，单极性变双极性，不是二进制变三进制，称准</a:t>
                </a:r>
                <a:r>
                  <a:rPr lang="en-US" altLang="zh-CN" sz="1600" dirty="0"/>
                  <a:t>(</a:t>
                </a:r>
                <a:r>
                  <a:rPr lang="zh-CN" altLang="en-US" sz="1600" dirty="0"/>
                  <a:t>伪</a:t>
                </a:r>
                <a:r>
                  <a:rPr lang="en-US" altLang="zh-CN" sz="1600" dirty="0"/>
                  <a:t>)</a:t>
                </a:r>
                <a:r>
                  <a:rPr lang="zh-CN" altLang="en-US" sz="1600" dirty="0"/>
                  <a:t>三元码</a:t>
                </a:r>
                <a:endParaRPr lang="en-US" altLang="zh-CN" sz="1600" dirty="0"/>
              </a:p>
              <a:p>
                <a:pPr lvl="1">
                  <a:spcBef>
                    <a:spcPts val="1200"/>
                  </a:spcBef>
                </a:pPr>
                <a:r>
                  <a:rPr lang="zh-CN" altLang="en-US" sz="1800" dirty="0"/>
                  <a:t>多元码</a:t>
                </a:r>
                <a:endParaRPr lang="en-US" altLang="zh-CN" sz="1800" dirty="0"/>
              </a:p>
              <a:p>
                <a:pPr lvl="2"/>
                <a:r>
                  <a:rPr lang="zh-CN" altLang="en-US" sz="1600" dirty="0"/>
                  <a:t>每个符号可以用来表示一个二进制组码，成倍提高频带利用率</a:t>
                </a:r>
                <a:endParaRPr lang="en-US" altLang="zh-CN" sz="1600" dirty="0"/>
              </a:p>
              <a:p>
                <a:pPr lvl="2"/>
                <a14:m>
                  <m:oMath xmlns:m="http://schemas.openxmlformats.org/officeDocument/2006/math">
                    <m:r>
                      <a:rPr lang="en-US" altLang="zh-CN" sz="1600" b="0" i="1" dirty="0" smtClean="0">
                        <a:latin typeface="Cambria Math" panose="02040503050406030204" pitchFamily="18" charset="0"/>
                      </a:rPr>
                      <m:t>𝑛</m:t>
                    </m:r>
                  </m:oMath>
                </a14:m>
                <a:r>
                  <a:rPr lang="zh-CN" altLang="en-US" sz="1600" dirty="0"/>
                  <a:t>位二进制组码，可用</a:t>
                </a:r>
                <a14:m>
                  <m:oMath xmlns:m="http://schemas.openxmlformats.org/officeDocument/2006/math">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2</m:t>
                        </m:r>
                      </m:e>
                      <m:sup>
                        <m:r>
                          <a:rPr lang="en-US" altLang="zh-CN" sz="1600" b="0" i="1" smtClean="0">
                            <a:latin typeface="Cambria Math" panose="02040503050406030204" pitchFamily="18" charset="0"/>
                          </a:rPr>
                          <m:t>𝑛</m:t>
                        </m:r>
                      </m:sup>
                    </m:sSup>
                  </m:oMath>
                </a14:m>
                <a:r>
                  <a:rPr lang="zh-CN" altLang="en-US" sz="1600" dirty="0"/>
                  <a:t>元码传输，信道利用率可提高</a:t>
                </a:r>
                <a14:m>
                  <m:oMath xmlns:m="http://schemas.openxmlformats.org/officeDocument/2006/math">
                    <m:r>
                      <a:rPr lang="en-US" altLang="zh-CN" sz="1600" i="1" dirty="0">
                        <a:latin typeface="Cambria Math" panose="02040503050406030204" pitchFamily="18" charset="0"/>
                      </a:rPr>
                      <m:t>𝑛</m:t>
                    </m:r>
                  </m:oMath>
                </a14:m>
                <a:r>
                  <a:rPr lang="zh-CN" altLang="en-US" sz="1600" dirty="0"/>
                  <a:t>倍</a:t>
                </a:r>
                <a:endParaRPr lang="en-US" altLang="zh-CN" sz="1600" dirty="0"/>
              </a:p>
              <a:p>
                <a:pPr lvl="2">
                  <a:spcBef>
                    <a:spcPts val="600"/>
                  </a:spcBef>
                </a:pPr>
                <a:r>
                  <a:rPr lang="zh-CN" altLang="en-US" sz="1600" dirty="0"/>
                  <a:t>例：                                                          采用二元码需要</a:t>
                </a:r>
                <a:r>
                  <a:rPr lang="en-US" altLang="zh-CN" sz="1600" dirty="0"/>
                  <a:t>15</a:t>
                </a:r>
                <a:r>
                  <a:rPr lang="zh-CN" altLang="en-US" sz="1600" dirty="0"/>
                  <a:t>个码元表示              </a:t>
                </a:r>
                <a:endParaRPr lang="en-US" altLang="zh-CN" sz="1600" dirty="0"/>
              </a:p>
              <a:p>
                <a:pPr marL="914377" lvl="2" indent="0">
                  <a:spcBef>
                    <a:spcPts val="600"/>
                  </a:spcBef>
                  <a:buNone/>
                </a:pPr>
                <a:r>
                  <a:rPr lang="en-US" altLang="zh-CN" sz="1600" dirty="0"/>
                  <a:t>             </a:t>
                </a:r>
                <a:r>
                  <a:rPr lang="zh-CN" altLang="en-US" sz="1600" dirty="0"/>
                  <a:t>若将信号每</a:t>
                </a:r>
                <a:r>
                  <a:rPr lang="en-US" altLang="zh-CN" sz="1600" dirty="0"/>
                  <a:t>3bit</a:t>
                </a:r>
                <a:r>
                  <a:rPr lang="zh-CN" altLang="en-US" sz="1600" dirty="0"/>
                  <a:t>编为</a:t>
                </a:r>
                <a:r>
                  <a:rPr lang="en-US" altLang="zh-CN" sz="1600" dirty="0"/>
                  <a:t>1</a:t>
                </a:r>
                <a:r>
                  <a:rPr lang="zh-CN" altLang="en-US" sz="1600" dirty="0"/>
                  <a:t>组，即</a:t>
                </a:r>
                <a:endParaRPr lang="en-US" altLang="zh-CN" sz="1600" dirty="0"/>
              </a:p>
              <a:p>
                <a:pPr marL="914377" lvl="2" indent="0">
                  <a:lnSpc>
                    <a:spcPts val="2500"/>
                  </a:lnSpc>
                  <a:buNone/>
                </a:pPr>
                <a:r>
                  <a:rPr lang="en-US" altLang="zh-CN" sz="1600" dirty="0"/>
                  <a:t>              3bit</a:t>
                </a:r>
                <a:r>
                  <a:rPr lang="zh-CN" altLang="en-US" sz="1600" dirty="0"/>
                  <a:t>共</a:t>
                </a:r>
                <a14:m>
                  <m:oMath xmlns:m="http://schemas.openxmlformats.org/officeDocument/2006/math">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smtClean="0">
                            <a:latin typeface="Cambria Math" panose="02040503050406030204" pitchFamily="18" charset="0"/>
                          </a:rPr>
                          <m:t>3</m:t>
                        </m:r>
                      </m:sup>
                    </m:sSup>
                  </m:oMath>
                </a14:m>
                <a:r>
                  <a:rPr lang="zh-CN" altLang="en-US" sz="1600" dirty="0"/>
                  <a:t>种组合，用</a:t>
                </a:r>
                <a:r>
                  <a:rPr lang="en-US" altLang="zh-CN" sz="1600" dirty="0"/>
                  <a:t>8</a:t>
                </a:r>
                <a:r>
                  <a:rPr lang="zh-CN" altLang="en-US" sz="1600" dirty="0"/>
                  <a:t>种不同幅度的码元表示：</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0</m:t>
                        </m:r>
                      </m:sub>
                    </m:sSub>
                  </m:oMath>
                </a14:m>
                <a:r>
                  <a:rPr lang="en-US" altLang="zh-CN" sz="1600" dirty="0"/>
                  <a:t> -- 000,</a:t>
                </a:r>
                <a14:m>
                  <m:oMath xmlns:m="http://schemas.openxmlformats.org/officeDocument/2006/math">
                    <m:r>
                      <a:rPr lang="en-US" altLang="zh-CN" sz="1600" b="0" i="0" smtClean="0">
                        <a:latin typeface="Cambria Math" panose="02040503050406030204" pitchFamily="18" charset="0"/>
                      </a:rPr>
                      <m:t>   </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b="0" i="1" smtClean="0">
                            <a:latin typeface="Cambria Math" panose="02040503050406030204" pitchFamily="18" charset="0"/>
                          </a:rPr>
                          <m:t>1</m:t>
                        </m:r>
                      </m:sub>
                    </m:sSub>
                    <m:r>
                      <a:rPr lang="en-US" altLang="zh-CN" sz="1600" i="1">
                        <a:latin typeface="Cambria Math" panose="02040503050406030204" pitchFamily="18" charset="0"/>
                      </a:rPr>
                      <m:t> </m:t>
                    </m:r>
                  </m:oMath>
                </a14:m>
                <a:r>
                  <a:rPr lang="en-US" altLang="zh-CN" sz="1600" dirty="0"/>
                  <a:t>-- 001, … ,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b="0" i="1" smtClean="0">
                            <a:latin typeface="Cambria Math" panose="02040503050406030204" pitchFamily="18" charset="0"/>
                          </a:rPr>
                          <m:t>7</m:t>
                        </m:r>
                      </m:sub>
                    </m:sSub>
                  </m:oMath>
                </a14:m>
                <a:r>
                  <a:rPr lang="en-US" altLang="zh-CN" sz="1600" dirty="0"/>
                  <a:t> -- 111</a:t>
                </a:r>
              </a:p>
              <a:p>
                <a:pPr marL="914377" lvl="2" indent="0">
                  <a:lnSpc>
                    <a:spcPts val="2500"/>
                  </a:lnSpc>
                  <a:buNone/>
                </a:pPr>
                <a:r>
                  <a:rPr lang="en-US" altLang="zh-CN" sz="1600" dirty="0"/>
                  <a:t>              </a:t>
                </a:r>
                <a:r>
                  <a:rPr lang="zh-CN" altLang="en-US" sz="1600" dirty="0"/>
                  <a:t>则：</a:t>
                </a:r>
                <a:r>
                  <a:rPr lang="zh-CN" altLang="en-US" sz="1600" dirty="0">
                    <a:solidFill>
                      <a:schemeClr val="accent5">
                        <a:lumMod val="75000"/>
                      </a:schemeClr>
                    </a:solidFill>
                  </a:rPr>
                  <a:t>原来用</a:t>
                </a:r>
                <a:r>
                  <a:rPr lang="en-US" altLang="zh-CN" sz="1600" dirty="0">
                    <a:solidFill>
                      <a:schemeClr val="accent5">
                        <a:lumMod val="75000"/>
                      </a:schemeClr>
                    </a:solidFill>
                  </a:rPr>
                  <a:t>15</a:t>
                </a:r>
                <a:r>
                  <a:rPr lang="zh-CN" altLang="en-US" sz="1600" dirty="0">
                    <a:solidFill>
                      <a:schemeClr val="accent5">
                        <a:lumMod val="75000"/>
                      </a:schemeClr>
                    </a:solidFill>
                  </a:rPr>
                  <a:t>个码元</a:t>
                </a:r>
                <a:r>
                  <a:rPr lang="zh-CN" altLang="en-US" sz="1600" dirty="0"/>
                  <a:t>表示的信号可以转换为</a:t>
                </a:r>
                <a:r>
                  <a:rPr lang="en-US" altLang="zh-CN" sz="1600" dirty="0">
                    <a:solidFill>
                      <a:schemeClr val="accent5">
                        <a:lumMod val="75000"/>
                      </a:schemeClr>
                    </a:solidFill>
                  </a:rPr>
                  <a:t>5</a:t>
                </a:r>
                <a:r>
                  <a:rPr lang="zh-CN" altLang="en-US" sz="1600" dirty="0">
                    <a:solidFill>
                      <a:schemeClr val="accent5">
                        <a:lumMod val="75000"/>
                      </a:schemeClr>
                    </a:solidFill>
                  </a:rPr>
                  <a:t>个新的码元</a:t>
                </a:r>
                <a:r>
                  <a:rPr lang="zh-CN" altLang="en-US" sz="1600" dirty="0"/>
                  <a:t>组成的信号</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94362" y="1444979"/>
                <a:ext cx="8686800" cy="4867686"/>
              </a:xfrm>
              <a:blipFill>
                <a:blip r:embed="rId4"/>
                <a:stretch>
                  <a:fillRect l="-421"/>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mc:AlternateContent xmlns:mc="http://schemas.openxmlformats.org/markup-compatibility/2006" xmlns:a14="http://schemas.microsoft.com/office/drawing/2010/main">
        <mc:Choice Requires="a14">
          <p:sp>
            <p:nvSpPr>
              <p:cNvPr id="5" name="Rectangle 2"/>
              <p:cNvSpPr>
                <a:spLocks noChangeArrowheads="1"/>
              </p:cNvSpPr>
              <p:nvPr/>
            </p:nvSpPr>
            <p:spPr bwMode="auto">
              <a:xfrm>
                <a:off x="2091834" y="4505721"/>
                <a:ext cx="2486253" cy="218937"/>
              </a:xfrm>
              <a:prstGeom prst="rect">
                <a:avLst/>
              </a:prstGeom>
              <a:solidFill>
                <a:srgbClr val="F4F4FA"/>
              </a:solidFill>
              <a:ln w="25400">
                <a:solidFill>
                  <a:srgbClr val="DCDCEC"/>
                </a:solidFill>
              </a:ln>
              <a:effectLst/>
            </p:spPr>
            <p:txBody>
              <a:bodyPr wrap="none" anchor="ctr"/>
              <a:lstStyle/>
              <a:p>
                <a14:m>
                  <m:oMath xmlns:m="http://schemas.openxmlformats.org/officeDocument/2006/math">
                    <m:r>
                      <a:rPr lang="en-US" altLang="zh-CN" sz="1600" b="0" i="1" smtClean="0">
                        <a:latin typeface="Cambria Math" panose="02040503050406030204" pitchFamily="18" charset="0"/>
                      </a:rPr>
                      <m:t>111000101001110</m:t>
                    </m:r>
                  </m:oMath>
                </a14:m>
                <a:r>
                  <a:rPr lang="en-US" altLang="zh-CN" sz="1600" b="1" dirty="0">
                    <a:ea typeface="华文楷体" panose="02010600040101010101" pitchFamily="2" charset="-122"/>
                  </a:rPr>
                  <a:t>…</a:t>
                </a:r>
              </a:p>
            </p:txBody>
          </p:sp>
        </mc:Choice>
        <mc:Fallback xmlns="">
          <p:sp>
            <p:nvSpPr>
              <p:cNvPr id="5" name="Rectangle 2"/>
              <p:cNvSpPr>
                <a:spLocks noRot="1" noChangeAspect="1" noMove="1" noResize="1" noEditPoints="1" noAdjustHandles="1" noChangeArrowheads="1" noChangeShapeType="1" noTextEdit="1"/>
              </p:cNvSpPr>
              <p:nvPr/>
            </p:nvSpPr>
            <p:spPr bwMode="auto">
              <a:xfrm>
                <a:off x="2091834" y="4505721"/>
                <a:ext cx="2486253" cy="218937"/>
              </a:xfrm>
              <a:prstGeom prst="rect">
                <a:avLst/>
              </a:prstGeom>
              <a:blipFill>
                <a:blip r:embed="rId5"/>
                <a:stretch>
                  <a:fillRect t="-25000" b="-52500"/>
                </a:stretch>
              </a:blipFill>
              <a:ln w="25400">
                <a:solidFill>
                  <a:srgbClr val="DCDCEC"/>
                </a:solid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2"/>
              <p:cNvSpPr>
                <a:spLocks noChangeArrowheads="1"/>
              </p:cNvSpPr>
              <p:nvPr/>
            </p:nvSpPr>
            <p:spPr bwMode="auto">
              <a:xfrm>
                <a:off x="4626825" y="4793657"/>
                <a:ext cx="3068053" cy="214438"/>
              </a:xfrm>
              <a:prstGeom prst="rect">
                <a:avLst/>
              </a:prstGeom>
              <a:solidFill>
                <a:srgbClr val="F4F4FA"/>
              </a:solidFill>
              <a:ln w="25400">
                <a:solidFill>
                  <a:srgbClr val="DCDCEC"/>
                </a:solidFill>
              </a:ln>
              <a:effectLst/>
            </p:spPr>
            <p:txBody>
              <a:bodyPr wrap="none" anchor="ctr"/>
              <a:lstStyle/>
              <a:p>
                <a14:m>
                  <m:oMath xmlns:m="http://schemas.openxmlformats.org/officeDocument/2006/math">
                    <m:r>
                      <a:rPr lang="en-US" altLang="zh-CN" sz="1600" b="0" i="1" smtClean="0">
                        <a:latin typeface="Cambria Math" panose="02040503050406030204" pitchFamily="18" charset="0"/>
                      </a:rPr>
                      <m:t>111</m:t>
                    </m:r>
                    <m:r>
                      <a:rPr lang="zh-CN" altLang="en-US" sz="1600" i="1">
                        <a:latin typeface="Cambria Math" panose="02040503050406030204" pitchFamily="18" charset="0"/>
                      </a:rPr>
                      <m:t>，</m:t>
                    </m:r>
                    <m:r>
                      <a:rPr lang="en-US" altLang="zh-CN" sz="1600" b="0" i="1" smtClean="0">
                        <a:latin typeface="Cambria Math" panose="02040503050406030204" pitchFamily="18" charset="0"/>
                      </a:rPr>
                      <m:t>000</m:t>
                    </m:r>
                    <m:r>
                      <a:rPr lang="zh-CN" altLang="en-US" sz="1600" i="1">
                        <a:latin typeface="Cambria Math" panose="02040503050406030204" pitchFamily="18" charset="0"/>
                      </a:rPr>
                      <m:t>，</m:t>
                    </m:r>
                    <m:r>
                      <a:rPr lang="en-US" altLang="zh-CN" sz="1600" b="0" i="1" smtClean="0">
                        <a:latin typeface="Cambria Math" panose="02040503050406030204" pitchFamily="18" charset="0"/>
                      </a:rPr>
                      <m:t>101</m:t>
                    </m:r>
                    <m:r>
                      <a:rPr lang="zh-CN" altLang="en-US" sz="1600" i="1">
                        <a:latin typeface="Cambria Math" panose="02040503050406030204" pitchFamily="18" charset="0"/>
                      </a:rPr>
                      <m:t>，</m:t>
                    </m:r>
                    <m:r>
                      <a:rPr lang="en-US" altLang="zh-CN" sz="1600" b="0" i="1" smtClean="0">
                        <a:latin typeface="Cambria Math" panose="02040503050406030204" pitchFamily="18" charset="0"/>
                      </a:rPr>
                      <m:t>001</m:t>
                    </m:r>
                    <m:r>
                      <a:rPr lang="zh-CN" altLang="en-US" sz="1600" i="1">
                        <a:latin typeface="Cambria Math" panose="02040503050406030204" pitchFamily="18" charset="0"/>
                      </a:rPr>
                      <m:t>，</m:t>
                    </m:r>
                    <m:r>
                      <a:rPr lang="en-US" altLang="zh-CN" sz="1600" b="0" i="1" smtClean="0">
                        <a:latin typeface="Cambria Math" panose="02040503050406030204" pitchFamily="18" charset="0"/>
                      </a:rPr>
                      <m:t>110</m:t>
                    </m:r>
                  </m:oMath>
                </a14:m>
                <a:r>
                  <a:rPr lang="en-US" altLang="zh-CN" sz="1600" b="1" dirty="0">
                    <a:ea typeface="华文楷体" panose="02010600040101010101" pitchFamily="2" charset="-122"/>
                  </a:rPr>
                  <a:t>…</a:t>
                </a:r>
              </a:p>
            </p:txBody>
          </p:sp>
        </mc:Choice>
        <mc:Fallback xmlns="">
          <p:sp>
            <p:nvSpPr>
              <p:cNvPr id="6" name="Rectangle 2"/>
              <p:cNvSpPr>
                <a:spLocks noRot="1" noChangeAspect="1" noMove="1" noResize="1" noEditPoints="1" noAdjustHandles="1" noChangeArrowheads="1" noChangeShapeType="1" noTextEdit="1"/>
              </p:cNvSpPr>
              <p:nvPr/>
            </p:nvSpPr>
            <p:spPr bwMode="auto">
              <a:xfrm>
                <a:off x="4626825" y="4793657"/>
                <a:ext cx="3068053" cy="214438"/>
              </a:xfrm>
              <a:prstGeom prst="rect">
                <a:avLst/>
              </a:prstGeom>
              <a:blipFill rotWithShape="0">
                <a:blip r:embed="rId7" cstate="print"/>
                <a:stretch>
                  <a:fillRect t="-27500" b="-50000"/>
                </a:stretch>
              </a:blipFill>
              <a:ln w="25400">
                <a:solidFill>
                  <a:srgbClr val="DCDCEC"/>
                </a:solid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2"/>
              <p:cNvSpPr>
                <a:spLocks noChangeArrowheads="1"/>
              </p:cNvSpPr>
              <p:nvPr/>
            </p:nvSpPr>
            <p:spPr bwMode="auto">
              <a:xfrm>
                <a:off x="2532838" y="5928450"/>
                <a:ext cx="4313130" cy="303915"/>
              </a:xfrm>
              <a:prstGeom prst="rect">
                <a:avLst/>
              </a:prstGeom>
              <a:solidFill>
                <a:srgbClr val="F4F4FA"/>
              </a:solidFill>
              <a:ln w="25400">
                <a:solidFill>
                  <a:srgbClr val="DCDCEC"/>
                </a:solidFill>
              </a:ln>
              <a:effectLst/>
            </p:spPr>
            <p:txBody>
              <a:bodyPr wrap="none" anchor="ctr"/>
              <a:lstStyle/>
              <a:p>
                <a14:m>
                  <m:oMath xmlns:m="http://schemas.openxmlformats.org/officeDocument/2006/math">
                    <m:r>
                      <a:rPr lang="en-US" altLang="zh-CN" sz="1600" b="0" i="1" smtClean="0">
                        <a:latin typeface="Cambria Math" panose="02040503050406030204" pitchFamily="18" charset="0"/>
                      </a:rPr>
                      <m:t>111000101001110</m:t>
                    </m:r>
                  </m:oMath>
                </a14:m>
                <a:r>
                  <a:rPr lang="en-US" altLang="zh-CN" sz="1600" dirty="0">
                    <a:ea typeface="华文楷体" panose="02010600040101010101" pitchFamily="2" charset="-122"/>
                  </a:rPr>
                  <a:t>… </a:t>
                </a:r>
                <a14:m>
                  <m:oMath xmlns:m="http://schemas.openxmlformats.org/officeDocument/2006/math">
                    <m:r>
                      <a:rPr lang="en-US" altLang="zh-CN" sz="1600" b="0" i="1" dirty="0" smtClean="0">
                        <a:latin typeface="Cambria Math" panose="02040503050406030204" pitchFamily="18" charset="0"/>
                        <a:ea typeface="华文楷体" panose="02010600040101010101" pitchFamily="2" charset="-122"/>
                      </a:rPr>
                      <m:t>=</m:t>
                    </m:r>
                    <m:sSub>
                      <m:sSubPr>
                        <m:ctrlPr>
                          <a:rPr lang="en-US" altLang="zh-CN" sz="1600" i="1" dirty="0" smtClean="0">
                            <a:latin typeface="Cambria Math" panose="02040503050406030204" pitchFamily="18" charset="0"/>
                            <a:ea typeface="华文楷体" panose="02010600040101010101" pitchFamily="2" charset="-122"/>
                          </a:rPr>
                        </m:ctrlPr>
                      </m:sSubPr>
                      <m:e>
                        <m:r>
                          <a:rPr lang="en-US" altLang="zh-CN" sz="1600" b="0" i="1" dirty="0" smtClean="0">
                            <a:latin typeface="Cambria Math" panose="02040503050406030204" pitchFamily="18" charset="0"/>
                            <a:ea typeface="华文楷体" panose="02010600040101010101" pitchFamily="2" charset="-122"/>
                          </a:rPr>
                          <m:t>𝐴</m:t>
                        </m:r>
                      </m:e>
                      <m:sub>
                        <m:r>
                          <a:rPr lang="en-US" altLang="zh-CN" sz="1600" b="0" i="1" dirty="0" smtClean="0">
                            <a:latin typeface="Cambria Math" panose="02040503050406030204" pitchFamily="18" charset="0"/>
                            <a:ea typeface="华文楷体" panose="02010600040101010101" pitchFamily="2" charset="-122"/>
                          </a:rPr>
                          <m:t>7</m:t>
                        </m:r>
                      </m:sub>
                    </m:sSub>
                    <m:sSub>
                      <m:sSubPr>
                        <m:ctrlPr>
                          <a:rPr lang="en-US" altLang="zh-CN" sz="1600" i="1" dirty="0">
                            <a:latin typeface="Cambria Math" panose="02040503050406030204" pitchFamily="18" charset="0"/>
                            <a:ea typeface="华文楷体" panose="02010600040101010101" pitchFamily="2" charset="-122"/>
                          </a:rPr>
                        </m:ctrlPr>
                      </m:sSubPr>
                      <m:e>
                        <m:r>
                          <a:rPr lang="en-US" altLang="zh-CN" sz="1600" b="0" i="1" dirty="0" smtClean="0">
                            <a:latin typeface="Cambria Math" panose="02040503050406030204" pitchFamily="18" charset="0"/>
                            <a:ea typeface="华文楷体" panose="02010600040101010101" pitchFamily="2" charset="-122"/>
                          </a:rPr>
                          <m:t>𝐴</m:t>
                        </m:r>
                      </m:e>
                      <m:sub>
                        <m:r>
                          <a:rPr lang="en-US" altLang="zh-CN" sz="1600" b="0" i="1" dirty="0" smtClean="0">
                            <a:latin typeface="Cambria Math" panose="02040503050406030204" pitchFamily="18" charset="0"/>
                            <a:ea typeface="华文楷体" panose="02010600040101010101" pitchFamily="2" charset="-122"/>
                          </a:rPr>
                          <m:t>0</m:t>
                        </m:r>
                      </m:sub>
                    </m:sSub>
                    <m:sSub>
                      <m:sSubPr>
                        <m:ctrlPr>
                          <a:rPr lang="en-US" altLang="zh-CN" sz="1600" i="1" dirty="0">
                            <a:latin typeface="Cambria Math" panose="02040503050406030204" pitchFamily="18" charset="0"/>
                            <a:ea typeface="华文楷体" panose="02010600040101010101" pitchFamily="2" charset="-122"/>
                          </a:rPr>
                        </m:ctrlPr>
                      </m:sSubPr>
                      <m:e>
                        <m:r>
                          <a:rPr lang="en-US" altLang="zh-CN" sz="1600" b="0" i="1" dirty="0" smtClean="0">
                            <a:latin typeface="Cambria Math" panose="02040503050406030204" pitchFamily="18" charset="0"/>
                            <a:ea typeface="华文楷体" panose="02010600040101010101" pitchFamily="2" charset="-122"/>
                          </a:rPr>
                          <m:t>𝐴</m:t>
                        </m:r>
                      </m:e>
                      <m:sub>
                        <m:r>
                          <a:rPr lang="en-US" altLang="zh-CN" sz="1600" b="0" i="1" dirty="0" smtClean="0">
                            <a:latin typeface="Cambria Math" panose="02040503050406030204" pitchFamily="18" charset="0"/>
                            <a:ea typeface="华文楷体" panose="02010600040101010101" pitchFamily="2" charset="-122"/>
                          </a:rPr>
                          <m:t>5</m:t>
                        </m:r>
                      </m:sub>
                    </m:sSub>
                    <m:sSub>
                      <m:sSubPr>
                        <m:ctrlPr>
                          <a:rPr lang="en-US" altLang="zh-CN" sz="1600" i="1" dirty="0">
                            <a:latin typeface="Cambria Math" panose="02040503050406030204" pitchFamily="18" charset="0"/>
                            <a:ea typeface="华文楷体" panose="02010600040101010101" pitchFamily="2" charset="-122"/>
                          </a:rPr>
                        </m:ctrlPr>
                      </m:sSubPr>
                      <m:e>
                        <m:r>
                          <a:rPr lang="en-US" altLang="zh-CN" sz="1600" i="1" dirty="0">
                            <a:latin typeface="Cambria Math" panose="02040503050406030204" pitchFamily="18" charset="0"/>
                            <a:ea typeface="华文楷体" panose="02010600040101010101" pitchFamily="2" charset="-122"/>
                          </a:rPr>
                          <m:t>𝐴</m:t>
                        </m:r>
                      </m:e>
                      <m:sub>
                        <m:r>
                          <a:rPr lang="en-US" altLang="zh-CN" sz="1600" b="0" i="1" dirty="0" smtClean="0">
                            <a:latin typeface="Cambria Math" panose="02040503050406030204" pitchFamily="18" charset="0"/>
                            <a:ea typeface="华文楷体" panose="02010600040101010101" pitchFamily="2" charset="-122"/>
                          </a:rPr>
                          <m:t>1</m:t>
                        </m:r>
                      </m:sub>
                    </m:sSub>
                    <m:sSub>
                      <m:sSubPr>
                        <m:ctrlPr>
                          <a:rPr lang="en-US" altLang="zh-CN" sz="1600" i="1" dirty="0">
                            <a:latin typeface="Cambria Math" panose="02040503050406030204" pitchFamily="18" charset="0"/>
                            <a:ea typeface="华文楷体" panose="02010600040101010101" pitchFamily="2" charset="-122"/>
                          </a:rPr>
                        </m:ctrlPr>
                      </m:sSubPr>
                      <m:e>
                        <m:r>
                          <a:rPr lang="en-US" altLang="zh-CN" sz="1600" i="1" dirty="0">
                            <a:latin typeface="Cambria Math" panose="02040503050406030204" pitchFamily="18" charset="0"/>
                            <a:ea typeface="华文楷体" panose="02010600040101010101" pitchFamily="2" charset="-122"/>
                          </a:rPr>
                          <m:t>𝐴</m:t>
                        </m:r>
                      </m:e>
                      <m:sub>
                        <m:r>
                          <a:rPr lang="en-US" altLang="zh-CN" sz="1600" b="0" i="1" dirty="0" smtClean="0">
                            <a:latin typeface="Cambria Math" panose="02040503050406030204" pitchFamily="18" charset="0"/>
                            <a:ea typeface="华文楷体" panose="02010600040101010101" pitchFamily="2" charset="-122"/>
                          </a:rPr>
                          <m:t>6</m:t>
                        </m:r>
                      </m:sub>
                    </m:sSub>
                  </m:oMath>
                </a14:m>
                <a:r>
                  <a:rPr lang="en-US" altLang="zh-CN" sz="1600" dirty="0">
                    <a:ea typeface="华文楷体" panose="02010600040101010101" pitchFamily="2" charset="-122"/>
                  </a:rPr>
                  <a:t> … </a:t>
                </a:r>
              </a:p>
            </p:txBody>
          </p:sp>
        </mc:Choice>
        <mc:Fallback xmlns="">
          <p:sp>
            <p:nvSpPr>
              <p:cNvPr id="7" name="Rectangle 2"/>
              <p:cNvSpPr>
                <a:spLocks noRot="1" noChangeAspect="1" noMove="1" noResize="1" noEditPoints="1" noAdjustHandles="1" noChangeArrowheads="1" noChangeShapeType="1" noTextEdit="1"/>
              </p:cNvSpPr>
              <p:nvPr/>
            </p:nvSpPr>
            <p:spPr bwMode="auto">
              <a:xfrm>
                <a:off x="2532838" y="5928450"/>
                <a:ext cx="4313130" cy="303915"/>
              </a:xfrm>
              <a:prstGeom prst="rect">
                <a:avLst/>
              </a:prstGeom>
              <a:blipFill rotWithShape="0">
                <a:blip r:embed="rId8" cstate="print"/>
                <a:stretch>
                  <a:fillRect t="-7547" b="-26415"/>
                </a:stretch>
              </a:blipFill>
              <a:ln w="25400">
                <a:solidFill>
                  <a:srgbClr val="DCDCEC"/>
                </a:solidFill>
              </a:ln>
              <a:effectLst/>
            </p:spPr>
            <p:txBody>
              <a:bodyPr/>
              <a:lstStyle/>
              <a:p>
                <a:r>
                  <a:rPr lang="zh-CN" altLang="en-US">
                    <a:noFill/>
                  </a:rPr>
                  <a:t> </a:t>
                </a:r>
              </a:p>
            </p:txBody>
          </p:sp>
        </mc:Fallback>
      </mc:AlternateContent>
      <p:grpSp>
        <p:nvGrpSpPr>
          <p:cNvPr id="8" name="组合 25"/>
          <p:cNvGrpSpPr/>
          <p:nvPr/>
        </p:nvGrpSpPr>
        <p:grpSpPr>
          <a:xfrm>
            <a:off x="6043140" y="2071100"/>
            <a:ext cx="1255203" cy="782607"/>
            <a:chOff x="6116292" y="1909761"/>
            <a:chExt cx="1255203" cy="782607"/>
          </a:xfrm>
        </p:grpSpPr>
        <p:sp>
          <p:nvSpPr>
            <p:cNvPr id="9" name="Freeform 5"/>
            <p:cNvSpPr>
              <a:spLocks/>
            </p:cNvSpPr>
            <p:nvPr/>
          </p:nvSpPr>
          <p:spPr bwMode="auto">
            <a:xfrm>
              <a:off x="6116292" y="2232439"/>
              <a:ext cx="1255203" cy="459929"/>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95077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21" name="矩形 20"/>
            <p:cNvSpPr/>
            <p:nvPr/>
          </p:nvSpPr>
          <p:spPr>
            <a:xfrm>
              <a:off x="6251367" y="1921047"/>
              <a:ext cx="312906" cy="369332"/>
            </a:xfrm>
            <a:prstGeom prst="rect">
              <a:avLst/>
            </a:prstGeom>
          </p:spPr>
          <p:txBody>
            <a:bodyPr wrap="none">
              <a:spAutoFit/>
            </a:bodyPr>
            <a:lstStyle/>
            <a:p>
              <a:r>
                <a:rPr lang="en-US" altLang="zh-CN" dirty="0">
                  <a:solidFill>
                    <a:srgbClr val="C00000"/>
                  </a:solidFill>
                </a:rPr>
                <a:t>1</a:t>
              </a:r>
              <a:endParaRPr lang="zh-CN" altLang="en-US" dirty="0">
                <a:solidFill>
                  <a:srgbClr val="C00000"/>
                </a:solidFill>
              </a:endParaRPr>
            </a:p>
          </p:txBody>
        </p:sp>
        <p:sp>
          <p:nvSpPr>
            <p:cNvPr id="22" name="矩形 21"/>
            <p:cNvSpPr/>
            <p:nvPr/>
          </p:nvSpPr>
          <p:spPr>
            <a:xfrm>
              <a:off x="6586807" y="1909761"/>
              <a:ext cx="312906" cy="369332"/>
            </a:xfrm>
            <a:prstGeom prst="rect">
              <a:avLst/>
            </a:prstGeom>
          </p:spPr>
          <p:txBody>
            <a:bodyPr wrap="none">
              <a:spAutoFit/>
            </a:bodyPr>
            <a:lstStyle/>
            <a:p>
              <a:r>
                <a:rPr lang="en-US" altLang="zh-CN" dirty="0">
                  <a:solidFill>
                    <a:srgbClr val="C00000"/>
                  </a:solidFill>
                </a:rPr>
                <a:t>0</a:t>
              </a:r>
              <a:endParaRPr lang="zh-CN" altLang="en-US" dirty="0">
                <a:solidFill>
                  <a:srgbClr val="C00000"/>
                </a:solidFill>
              </a:endParaRPr>
            </a:p>
          </p:txBody>
        </p:sp>
      </p:grpSp>
      <p:grpSp>
        <p:nvGrpSpPr>
          <p:cNvPr id="10" name="组合 24"/>
          <p:cNvGrpSpPr/>
          <p:nvPr/>
        </p:nvGrpSpPr>
        <p:grpSpPr>
          <a:xfrm>
            <a:off x="8297775" y="2645018"/>
            <a:ext cx="734473" cy="1134450"/>
            <a:chOff x="8343730" y="2669830"/>
            <a:chExt cx="734473" cy="1134450"/>
          </a:xfrm>
        </p:grpSpPr>
        <p:sp>
          <p:nvSpPr>
            <p:cNvPr id="11" name="Line 24"/>
            <p:cNvSpPr>
              <a:spLocks noChangeShapeType="1"/>
            </p:cNvSpPr>
            <p:nvPr/>
          </p:nvSpPr>
          <p:spPr bwMode="auto">
            <a:xfrm flipV="1">
              <a:off x="8378611" y="3089660"/>
              <a:ext cx="164427" cy="0"/>
            </a:xfrm>
            <a:prstGeom prst="line">
              <a:avLst/>
            </a:prstGeom>
            <a:noFill/>
            <a:ln w="31750" cap="rnd">
              <a:solidFill>
                <a:srgbClr val="C0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24"/>
            <p:cNvSpPr>
              <a:spLocks noChangeShapeType="1"/>
            </p:cNvSpPr>
            <p:nvPr/>
          </p:nvSpPr>
          <p:spPr bwMode="auto">
            <a:xfrm flipV="1">
              <a:off x="8543038" y="3101692"/>
              <a:ext cx="0" cy="288759"/>
            </a:xfrm>
            <a:prstGeom prst="line">
              <a:avLst/>
            </a:prstGeom>
            <a:noFill/>
            <a:ln w="31750" cap="rnd">
              <a:solidFill>
                <a:srgbClr val="C0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24"/>
            <p:cNvSpPr>
              <a:spLocks noChangeShapeType="1"/>
            </p:cNvSpPr>
            <p:nvPr/>
          </p:nvSpPr>
          <p:spPr bwMode="auto">
            <a:xfrm flipV="1">
              <a:off x="8555085" y="3390448"/>
              <a:ext cx="164427" cy="0"/>
            </a:xfrm>
            <a:prstGeom prst="line">
              <a:avLst/>
            </a:prstGeom>
            <a:noFill/>
            <a:ln w="31750" cap="rnd">
              <a:solidFill>
                <a:srgbClr val="C0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24"/>
            <p:cNvSpPr>
              <a:spLocks noChangeShapeType="1"/>
            </p:cNvSpPr>
            <p:nvPr/>
          </p:nvSpPr>
          <p:spPr bwMode="auto">
            <a:xfrm flipV="1">
              <a:off x="8719822" y="3388204"/>
              <a:ext cx="0" cy="288759"/>
            </a:xfrm>
            <a:prstGeom prst="line">
              <a:avLst/>
            </a:prstGeom>
            <a:noFill/>
            <a:ln w="31750" cap="rnd">
              <a:solidFill>
                <a:srgbClr val="C0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24"/>
            <p:cNvSpPr>
              <a:spLocks noChangeShapeType="1"/>
            </p:cNvSpPr>
            <p:nvPr/>
          </p:nvSpPr>
          <p:spPr bwMode="auto">
            <a:xfrm flipV="1">
              <a:off x="8731869" y="3676960"/>
              <a:ext cx="164427" cy="0"/>
            </a:xfrm>
            <a:prstGeom prst="line">
              <a:avLst/>
            </a:prstGeom>
            <a:noFill/>
            <a:ln w="31750" cap="rnd">
              <a:solidFill>
                <a:srgbClr val="C0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4"/>
            <p:cNvSpPr>
              <a:spLocks noChangeShapeType="1"/>
            </p:cNvSpPr>
            <p:nvPr/>
          </p:nvSpPr>
          <p:spPr bwMode="auto">
            <a:xfrm flipV="1">
              <a:off x="8898838" y="3377925"/>
              <a:ext cx="0" cy="288759"/>
            </a:xfrm>
            <a:prstGeom prst="line">
              <a:avLst/>
            </a:prstGeom>
            <a:noFill/>
            <a:ln w="31750" cap="rnd">
              <a:solidFill>
                <a:srgbClr val="C0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4"/>
            <p:cNvSpPr>
              <a:spLocks noChangeShapeType="1"/>
            </p:cNvSpPr>
            <p:nvPr/>
          </p:nvSpPr>
          <p:spPr bwMode="auto">
            <a:xfrm flipV="1">
              <a:off x="8343730" y="2687862"/>
              <a:ext cx="5704" cy="1116418"/>
            </a:xfrm>
            <a:prstGeom prst="line">
              <a:avLst/>
            </a:prstGeom>
            <a:noFill/>
            <a:ln w="22225" cap="rnd">
              <a:solidFill>
                <a:schemeClr val="bg1">
                  <a:lumMod val="65000"/>
                </a:schemeClr>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4"/>
            <p:cNvSpPr>
              <a:spLocks noChangeShapeType="1"/>
            </p:cNvSpPr>
            <p:nvPr/>
          </p:nvSpPr>
          <p:spPr bwMode="auto">
            <a:xfrm flipV="1">
              <a:off x="8896296" y="3388204"/>
              <a:ext cx="164427" cy="0"/>
            </a:xfrm>
            <a:prstGeom prst="line">
              <a:avLst/>
            </a:prstGeom>
            <a:noFill/>
            <a:ln w="31750" cap="rnd">
              <a:solidFill>
                <a:srgbClr val="C0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4"/>
            <p:cNvSpPr>
              <a:spLocks noChangeShapeType="1"/>
            </p:cNvSpPr>
            <p:nvPr/>
          </p:nvSpPr>
          <p:spPr bwMode="auto">
            <a:xfrm flipV="1">
              <a:off x="8714573" y="2684754"/>
              <a:ext cx="5704" cy="1116418"/>
            </a:xfrm>
            <a:prstGeom prst="line">
              <a:avLst/>
            </a:prstGeom>
            <a:noFill/>
            <a:ln w="22225" cap="rnd">
              <a:solidFill>
                <a:schemeClr val="bg1">
                  <a:lumMod val="65000"/>
                </a:schemeClr>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4"/>
            <p:cNvSpPr>
              <a:spLocks noChangeShapeType="1"/>
            </p:cNvSpPr>
            <p:nvPr/>
          </p:nvSpPr>
          <p:spPr bwMode="auto">
            <a:xfrm flipV="1">
              <a:off x="9072499" y="2669830"/>
              <a:ext cx="5704" cy="1116418"/>
            </a:xfrm>
            <a:prstGeom prst="line">
              <a:avLst/>
            </a:prstGeom>
            <a:noFill/>
            <a:ln w="22225" cap="rnd">
              <a:solidFill>
                <a:schemeClr val="bg1">
                  <a:lumMod val="65000"/>
                </a:schemeClr>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矩形 22"/>
            <p:cNvSpPr/>
            <p:nvPr/>
          </p:nvSpPr>
          <p:spPr>
            <a:xfrm>
              <a:off x="8354993" y="2682097"/>
              <a:ext cx="312906" cy="369332"/>
            </a:xfrm>
            <a:prstGeom prst="rect">
              <a:avLst/>
            </a:prstGeom>
          </p:spPr>
          <p:txBody>
            <a:bodyPr wrap="none">
              <a:spAutoFit/>
            </a:bodyPr>
            <a:lstStyle/>
            <a:p>
              <a:r>
                <a:rPr lang="en-US" altLang="zh-CN" dirty="0">
                  <a:solidFill>
                    <a:srgbClr val="C00000"/>
                  </a:solidFill>
                </a:rPr>
                <a:t>1</a:t>
              </a:r>
              <a:endParaRPr lang="zh-CN" altLang="en-US" dirty="0">
                <a:solidFill>
                  <a:srgbClr val="C00000"/>
                </a:solidFill>
              </a:endParaRPr>
            </a:p>
          </p:txBody>
        </p:sp>
        <p:sp>
          <p:nvSpPr>
            <p:cNvPr id="24" name="矩形 23"/>
            <p:cNvSpPr/>
            <p:nvPr/>
          </p:nvSpPr>
          <p:spPr>
            <a:xfrm>
              <a:off x="8690433" y="2670811"/>
              <a:ext cx="312906" cy="369332"/>
            </a:xfrm>
            <a:prstGeom prst="rect">
              <a:avLst/>
            </a:prstGeom>
          </p:spPr>
          <p:txBody>
            <a:bodyPr wrap="none">
              <a:spAutoFit/>
            </a:bodyPr>
            <a:lstStyle/>
            <a:p>
              <a:r>
                <a:rPr lang="en-US" altLang="zh-CN" dirty="0">
                  <a:solidFill>
                    <a:srgbClr val="C00000"/>
                  </a:solidFill>
                </a:rPr>
                <a:t>0</a:t>
              </a:r>
              <a:endParaRPr lang="zh-CN" altLang="en-US" dirty="0">
                <a:solidFill>
                  <a:srgbClr val="C00000"/>
                </a:solidFill>
              </a:endParaRPr>
            </a:p>
          </p:txBody>
        </p:sp>
      </p:grpSp>
      <p:sp>
        <p:nvSpPr>
          <p:cNvPr id="25" name="文本框 24">
            <a:extLst>
              <a:ext uri="{FF2B5EF4-FFF2-40B4-BE49-F238E27FC236}">
                <a16:creationId xmlns:a16="http://schemas.microsoft.com/office/drawing/2014/main" id="{02A3264A-D53C-4662-A8B0-0660FA8D5E59}"/>
              </a:ext>
            </a:extLst>
          </p:cNvPr>
          <p:cNvSpPr txBox="1"/>
          <p:nvPr/>
        </p:nvSpPr>
        <p:spPr>
          <a:xfrm>
            <a:off x="646916" y="6400800"/>
            <a:ext cx="8026641" cy="461665"/>
          </a:xfrm>
          <a:prstGeom prst="rect">
            <a:avLst/>
          </a:prstGeom>
          <a:noFill/>
        </p:spPr>
        <p:txBody>
          <a:bodyPr wrap="square" rtlCol="0">
            <a:spAutoFit/>
          </a:bodyPr>
          <a:lstStyle/>
          <a:p>
            <a:pPr algn="ctr"/>
            <a:r>
              <a:rPr lang="en-US" altLang="zh-CN" sz="2400" b="1"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以同样速率发送码元，相同时间传送的信息量提高了</a:t>
            </a:r>
            <a:r>
              <a:rPr lang="en-US" altLang="zh-CN" sz="2400" b="1" dirty="0">
                <a:solidFill>
                  <a:srgbClr val="FF0000"/>
                </a:solidFill>
                <a:latin typeface="黑体" panose="02010609060101010101" pitchFamily="49" charset="-122"/>
                <a:ea typeface="黑体" panose="02010609060101010101" pitchFamily="49" charset="-122"/>
              </a:rPr>
              <a:t>3</a:t>
            </a:r>
            <a:r>
              <a:rPr lang="zh-CN" altLang="en-US" sz="2400" b="1" dirty="0">
                <a:solidFill>
                  <a:srgbClr val="FF0000"/>
                </a:solidFill>
                <a:latin typeface="黑体" panose="02010609060101010101" pitchFamily="49" charset="-122"/>
                <a:ea typeface="黑体" panose="02010609060101010101" pitchFamily="49" charset="-122"/>
              </a:rPr>
              <a:t>倍</a:t>
            </a:r>
            <a:endParaRPr lang="zh-CN" altLang="en-US" sz="2400" b="1"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9653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一）编码</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433388" y="1291590"/>
            <a:ext cx="8277225" cy="5048250"/>
          </a:xfrm>
          <a:prstGeom prst="rect">
            <a:avLst/>
          </a:prstGeom>
          <a:noFill/>
          <a:ln w="9525">
            <a:noFill/>
            <a:miter lim="800000"/>
            <a:headEnd/>
            <a:tailEnd/>
          </a:ln>
        </p:spPr>
      </p:pic>
    </p:spTree>
    <p:extLst>
      <p:ext uri="{BB962C8B-B14F-4D97-AF65-F5344CB8AC3E}">
        <p14:creationId xmlns:p14="http://schemas.microsoft.com/office/powerpoint/2010/main" val="318116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5280"/>
            <a:ext cx="8229600" cy="811560"/>
          </a:xfrm>
        </p:spPr>
        <p:txBody>
          <a:bodyPr/>
          <a:lstStyle/>
          <a:p>
            <a:r>
              <a:rPr lang="en-US" altLang="zh-CN" dirty="0"/>
              <a:t>(</a:t>
            </a:r>
            <a:r>
              <a:rPr lang="zh-CN" altLang="en-US" dirty="0"/>
              <a:t>一）编码</a:t>
            </a:r>
            <a:r>
              <a:rPr lang="zh-CN" altLang="en-US" sz="2400" dirty="0">
                <a:solidFill>
                  <a:srgbClr val="FF0000"/>
                </a:solidFill>
              </a:rPr>
              <a:t>（非差分编码：</a:t>
            </a:r>
            <a:r>
              <a:rPr lang="en-US" altLang="zh-CN" sz="2400" dirty="0">
                <a:solidFill>
                  <a:srgbClr val="FF0000"/>
                </a:solidFill>
              </a:rPr>
              <a:t>0</a:t>
            </a:r>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固定编码，无关联）</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3" name="矩形 2"/>
          <p:cNvSpPr/>
          <p:nvPr/>
        </p:nvSpPr>
        <p:spPr>
          <a:xfrm>
            <a:off x="1001416" y="1370950"/>
            <a:ext cx="1396536" cy="369332"/>
          </a:xfrm>
          <a:prstGeom prst="rect">
            <a:avLst/>
          </a:prstGeom>
        </p:spPr>
        <p:txBody>
          <a:bodyPr wrap="none">
            <a:spAutoFit/>
          </a:bodyPr>
          <a:lstStyle/>
          <a:p>
            <a:r>
              <a:rPr kumimoji="1" lang="zh-CN" altLang="en-US" dirty="0">
                <a:latin typeface="华文楷体" panose="02010600040101010101" pitchFamily="2" charset="-122"/>
                <a:ea typeface="华文楷体" panose="02010600040101010101" pitchFamily="2" charset="-122"/>
              </a:rPr>
              <a:t>二进制信码 </a:t>
            </a:r>
            <a:endParaRPr lang="zh-CN" altLang="en-US" dirty="0"/>
          </a:p>
        </p:txBody>
      </p:sp>
      <p:sp>
        <p:nvSpPr>
          <p:cNvPr id="155" name="矩形 154"/>
          <p:cNvSpPr/>
          <p:nvPr/>
        </p:nvSpPr>
        <p:spPr>
          <a:xfrm>
            <a:off x="1679115" y="1950463"/>
            <a:ext cx="646331" cy="369332"/>
          </a:xfrm>
          <a:prstGeom prst="rect">
            <a:avLst/>
          </a:prstGeom>
        </p:spPr>
        <p:txBody>
          <a:bodyPr wrap="none">
            <a:spAutoFit/>
          </a:bodyPr>
          <a:lstStyle/>
          <a:p>
            <a:r>
              <a:rPr kumimoji="1" lang="zh-CN" altLang="en-US" dirty="0">
                <a:latin typeface="华文楷体" panose="02010600040101010101" pitchFamily="2" charset="-122"/>
                <a:ea typeface="华文楷体" panose="02010600040101010101" pitchFamily="2" charset="-122"/>
              </a:rPr>
              <a:t>时钟</a:t>
            </a:r>
            <a:endParaRPr lang="zh-CN" altLang="en-US" dirty="0"/>
          </a:p>
        </p:txBody>
      </p:sp>
      <p:sp>
        <p:nvSpPr>
          <p:cNvPr id="156" name="矩形 155"/>
          <p:cNvSpPr/>
          <p:nvPr/>
        </p:nvSpPr>
        <p:spPr>
          <a:xfrm>
            <a:off x="807720" y="2503616"/>
            <a:ext cx="1532603" cy="646331"/>
          </a:xfrm>
          <a:prstGeom prst="rect">
            <a:avLst/>
          </a:prstGeom>
        </p:spPr>
        <p:txBody>
          <a:bodyPr wrap="square">
            <a:spAutoFit/>
          </a:bodyPr>
          <a:lstStyle/>
          <a:p>
            <a:pPr marL="342900" indent="-342900" algn="ctr"/>
            <a:r>
              <a:rPr kumimoji="1" lang="zh-CN" altLang="en-US">
                <a:latin typeface="Calibri" panose="020F0502020204030204" pitchFamily="34" charset="0"/>
                <a:ea typeface="华文楷体" panose="02010600040101010101" pitchFamily="2" charset="-122"/>
              </a:rPr>
              <a:t>单极性</a:t>
            </a:r>
            <a:endParaRPr kumimoji="1" lang="en-US" altLang="zh-CN">
              <a:latin typeface="Calibri" panose="020F0502020204030204" pitchFamily="34" charset="0"/>
              <a:ea typeface="华文楷体" panose="02010600040101010101" pitchFamily="2" charset="-122"/>
            </a:endParaRPr>
          </a:p>
          <a:p>
            <a:pPr marL="342900" indent="-342900" algn="ctr"/>
            <a:r>
              <a:rPr kumimoji="1" lang="zh-CN" altLang="en-US">
                <a:latin typeface="Calibri" panose="020F0502020204030204" pitchFamily="34" charset="0"/>
                <a:ea typeface="华文楷体" panose="02010600040101010101" pitchFamily="2" charset="-122"/>
              </a:rPr>
              <a:t>不归零码</a:t>
            </a:r>
            <a:endParaRPr lang="zh-CN" altLang="en-US" dirty="0">
              <a:latin typeface="Calibri" panose="020F0502020204030204" pitchFamily="34" charset="0"/>
            </a:endParaRPr>
          </a:p>
        </p:txBody>
      </p:sp>
      <p:sp>
        <p:nvSpPr>
          <p:cNvPr id="244" name="矩形 243"/>
          <p:cNvSpPr/>
          <p:nvPr/>
        </p:nvSpPr>
        <p:spPr>
          <a:xfrm>
            <a:off x="807720" y="3402776"/>
            <a:ext cx="1532603" cy="646331"/>
          </a:xfrm>
          <a:prstGeom prst="rect">
            <a:avLst/>
          </a:prstGeom>
        </p:spPr>
        <p:txBody>
          <a:bodyPr wrap="square">
            <a:spAutoFit/>
          </a:bodyPr>
          <a:lstStyle/>
          <a:p>
            <a:pPr marL="342900" indent="-342900" algn="ctr"/>
            <a:r>
              <a:rPr kumimoji="1" lang="zh-CN" altLang="en-US">
                <a:latin typeface="Calibri" panose="020F0502020204030204" pitchFamily="34" charset="0"/>
                <a:ea typeface="华文楷体" panose="02010600040101010101" pitchFamily="2" charset="-122"/>
              </a:rPr>
              <a:t>双极性</a:t>
            </a:r>
            <a:endParaRPr kumimoji="1" lang="en-US" altLang="zh-CN">
              <a:latin typeface="Calibri" panose="020F0502020204030204" pitchFamily="34" charset="0"/>
              <a:ea typeface="华文楷体" panose="02010600040101010101" pitchFamily="2" charset="-122"/>
            </a:endParaRPr>
          </a:p>
          <a:p>
            <a:pPr marL="342900" indent="-342900" algn="ctr"/>
            <a:r>
              <a:rPr kumimoji="1" lang="zh-CN" altLang="en-US">
                <a:latin typeface="Calibri" panose="020F0502020204030204" pitchFamily="34" charset="0"/>
                <a:ea typeface="华文楷体" panose="02010600040101010101" pitchFamily="2" charset="-122"/>
              </a:rPr>
              <a:t>不归零码</a:t>
            </a:r>
            <a:endParaRPr lang="zh-CN" altLang="en-US" dirty="0">
              <a:latin typeface="Calibri" panose="020F0502020204030204" pitchFamily="34" charset="0"/>
            </a:endParaRPr>
          </a:p>
        </p:txBody>
      </p:sp>
      <p:sp>
        <p:nvSpPr>
          <p:cNvPr id="277" name="矩形 276"/>
          <p:cNvSpPr/>
          <p:nvPr/>
        </p:nvSpPr>
        <p:spPr>
          <a:xfrm>
            <a:off x="807720" y="4225736"/>
            <a:ext cx="1532603" cy="646331"/>
          </a:xfrm>
          <a:prstGeom prst="rect">
            <a:avLst/>
          </a:prstGeom>
        </p:spPr>
        <p:txBody>
          <a:bodyPr wrap="square">
            <a:spAutoFit/>
          </a:bodyPr>
          <a:lstStyle/>
          <a:p>
            <a:pPr marL="342900" indent="-342900" algn="ctr"/>
            <a:r>
              <a:rPr kumimoji="1" lang="zh-CN" altLang="en-US">
                <a:latin typeface="Calibri" panose="020F0502020204030204" pitchFamily="34" charset="0"/>
                <a:ea typeface="华文楷体" panose="02010600040101010101" pitchFamily="2" charset="-122"/>
              </a:rPr>
              <a:t>单极性</a:t>
            </a:r>
            <a:endParaRPr kumimoji="1" lang="en-US" altLang="zh-CN">
              <a:latin typeface="Calibri" panose="020F0502020204030204" pitchFamily="34" charset="0"/>
              <a:ea typeface="华文楷体" panose="02010600040101010101" pitchFamily="2" charset="-122"/>
            </a:endParaRPr>
          </a:p>
          <a:p>
            <a:pPr marL="342900" indent="-342900" algn="ctr"/>
            <a:r>
              <a:rPr kumimoji="1" lang="zh-CN" altLang="en-US">
                <a:latin typeface="Calibri" panose="020F0502020204030204" pitchFamily="34" charset="0"/>
                <a:ea typeface="华文楷体" panose="02010600040101010101" pitchFamily="2" charset="-122"/>
              </a:rPr>
              <a:t>归零码</a:t>
            </a:r>
            <a:endParaRPr lang="zh-CN" altLang="en-US" dirty="0">
              <a:latin typeface="Calibri" panose="020F0502020204030204" pitchFamily="34" charset="0"/>
            </a:endParaRPr>
          </a:p>
        </p:txBody>
      </p:sp>
      <p:sp>
        <p:nvSpPr>
          <p:cNvPr id="278" name="内容占位符 2"/>
          <p:cNvSpPr>
            <a:spLocks noGrp="1"/>
          </p:cNvSpPr>
          <p:nvPr>
            <p:ph idx="1"/>
          </p:nvPr>
        </p:nvSpPr>
        <p:spPr>
          <a:xfrm>
            <a:off x="331240" y="5166360"/>
            <a:ext cx="8477480" cy="1523999"/>
          </a:xfrm>
        </p:spPr>
        <p:txBody>
          <a:bodyPr/>
          <a:lstStyle/>
          <a:p>
            <a:pPr lvl="1">
              <a:lnSpc>
                <a:spcPct val="150000"/>
              </a:lnSpc>
            </a:pPr>
            <a:r>
              <a:rPr lang="zh-CN" altLang="en-US" sz="1800">
                <a:solidFill>
                  <a:srgbClr val="FF0000"/>
                </a:solidFill>
              </a:rPr>
              <a:t>存在大量直流分量，长串“</a:t>
            </a:r>
            <a:r>
              <a:rPr lang="en-US" altLang="zh-CN" sz="1800" dirty="0">
                <a:solidFill>
                  <a:srgbClr val="FF0000"/>
                </a:solidFill>
              </a:rPr>
              <a:t>1</a:t>
            </a:r>
            <a:r>
              <a:rPr lang="zh-CN" altLang="en-US" sz="1800" dirty="0">
                <a:solidFill>
                  <a:srgbClr val="FF0000"/>
                </a:solidFill>
              </a:rPr>
              <a:t>”或“</a:t>
            </a:r>
            <a:r>
              <a:rPr lang="en-US" altLang="zh-CN" sz="1800">
                <a:solidFill>
                  <a:srgbClr val="FF0000"/>
                </a:solidFill>
              </a:rPr>
              <a:t>0</a:t>
            </a:r>
            <a:r>
              <a:rPr lang="zh-CN" altLang="en-US" sz="1800">
                <a:solidFill>
                  <a:srgbClr val="FF0000"/>
                </a:solidFill>
              </a:rPr>
              <a:t>”时，呈现</a:t>
            </a:r>
            <a:r>
              <a:rPr lang="zh-CN" altLang="en-US" sz="1800" dirty="0">
                <a:solidFill>
                  <a:srgbClr val="FF0000"/>
                </a:solidFill>
              </a:rPr>
              <a:t>固定连续电平，不</a:t>
            </a:r>
            <a:r>
              <a:rPr lang="zh-CN" altLang="en-US" sz="1800">
                <a:solidFill>
                  <a:srgbClr val="FF0000"/>
                </a:solidFill>
              </a:rPr>
              <a:t>出现跳变，</a:t>
            </a:r>
            <a:r>
              <a:rPr lang="zh-CN" altLang="en-US" sz="1800" dirty="0">
                <a:solidFill>
                  <a:srgbClr val="FF0000"/>
                </a:solidFill>
              </a:rPr>
              <a:t>无法</a:t>
            </a:r>
            <a:r>
              <a:rPr lang="zh-CN" altLang="en-US" sz="1800">
                <a:solidFill>
                  <a:srgbClr val="FF0000"/>
                </a:solidFill>
              </a:rPr>
              <a:t>提取时钟信号</a:t>
            </a:r>
            <a:endParaRPr lang="en-US" altLang="zh-CN" sz="1800">
              <a:solidFill>
                <a:srgbClr val="FF0000"/>
              </a:solidFill>
            </a:endParaRPr>
          </a:p>
          <a:p>
            <a:pPr lvl="1">
              <a:lnSpc>
                <a:spcPct val="150000"/>
              </a:lnSpc>
            </a:pPr>
            <a:r>
              <a:rPr lang="zh-CN" altLang="en-US" sz="1800">
                <a:solidFill>
                  <a:srgbClr val="FF0000"/>
                </a:solidFill>
              </a:rPr>
              <a:t>仅</a:t>
            </a:r>
            <a:r>
              <a:rPr lang="zh-CN" altLang="en-US" sz="1800" dirty="0">
                <a:solidFill>
                  <a:srgbClr val="FF0000"/>
                </a:solidFill>
              </a:rPr>
              <a:t>用于机内或很近距离</a:t>
            </a:r>
            <a:r>
              <a:rPr lang="en-US" altLang="zh-CN" sz="1800" dirty="0">
                <a:solidFill>
                  <a:srgbClr val="FF0000"/>
                </a:solidFill>
              </a:rPr>
              <a:t>(CPU</a:t>
            </a:r>
            <a:r>
              <a:rPr lang="zh-CN" altLang="en-US" sz="1800" dirty="0">
                <a:solidFill>
                  <a:srgbClr val="FF0000"/>
                </a:solidFill>
              </a:rPr>
              <a:t>与外设</a:t>
            </a:r>
            <a:r>
              <a:rPr lang="en-US" altLang="zh-CN" sz="1800" dirty="0">
                <a:solidFill>
                  <a:srgbClr val="FF0000"/>
                </a:solidFill>
              </a:rPr>
              <a:t>)</a:t>
            </a:r>
            <a:r>
              <a:rPr lang="zh-CN" altLang="en-US" sz="1800" dirty="0">
                <a:solidFill>
                  <a:srgbClr val="FF0000"/>
                </a:solidFill>
              </a:rPr>
              <a:t>的信息传递，不能</a:t>
            </a:r>
            <a:r>
              <a:rPr lang="zh-CN" altLang="en-US" sz="1800">
                <a:solidFill>
                  <a:srgbClr val="FF0000"/>
                </a:solidFill>
              </a:rPr>
              <a:t>上信道</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2345055" y="1287780"/>
            <a:ext cx="5734050" cy="37338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91204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5"/>
                                        </p:tgtEl>
                                        <p:attrNameLst>
                                          <p:attrName>style.visibility</p:attrName>
                                        </p:attrNameLst>
                                      </p:cBhvr>
                                      <p:to>
                                        <p:strVal val="visible"/>
                                      </p:to>
                                    </p:set>
                                    <p:animEffect transition="in" filter="dissolve">
                                      <p:cBhvr>
                                        <p:cTn id="10" dur="500"/>
                                        <p:tgtEl>
                                          <p:spTgt spid="15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6"/>
                                        </p:tgtEl>
                                        <p:attrNameLst>
                                          <p:attrName>style.visibility</p:attrName>
                                        </p:attrNameLst>
                                      </p:cBhvr>
                                      <p:to>
                                        <p:strVal val="visible"/>
                                      </p:to>
                                    </p:set>
                                    <p:animEffect transition="in" filter="dissolve">
                                      <p:cBhvr>
                                        <p:cTn id="13" dur="500"/>
                                        <p:tgtEl>
                                          <p:spTgt spid="1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44"/>
                                        </p:tgtEl>
                                        <p:attrNameLst>
                                          <p:attrName>style.visibility</p:attrName>
                                        </p:attrNameLst>
                                      </p:cBhvr>
                                      <p:to>
                                        <p:strVal val="visible"/>
                                      </p:to>
                                    </p:set>
                                    <p:animEffect transition="in" filter="dissolve">
                                      <p:cBhvr>
                                        <p:cTn id="16" dur="500"/>
                                        <p:tgtEl>
                                          <p:spTgt spid="24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7"/>
                                        </p:tgtEl>
                                        <p:attrNameLst>
                                          <p:attrName>style.visibility</p:attrName>
                                        </p:attrNameLst>
                                      </p:cBhvr>
                                      <p:to>
                                        <p:strVal val="visible"/>
                                      </p:to>
                                    </p:set>
                                    <p:animEffect transition="in" filter="dissolve">
                                      <p:cBhvr>
                                        <p:cTn id="19" dur="500"/>
                                        <p:tgtEl>
                                          <p:spTgt spid="27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78">
                                            <p:txEl>
                                              <p:pRg st="0" end="0"/>
                                            </p:txEl>
                                          </p:spTgt>
                                        </p:tgtEl>
                                        <p:attrNameLst>
                                          <p:attrName>style.visibility</p:attrName>
                                        </p:attrNameLst>
                                      </p:cBhvr>
                                      <p:to>
                                        <p:strVal val="visible"/>
                                      </p:to>
                                    </p:set>
                                    <p:animEffect transition="in" filter="dissolve">
                                      <p:cBhvr>
                                        <p:cTn id="24" dur="500"/>
                                        <p:tgtEl>
                                          <p:spTgt spid="27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78">
                                            <p:txEl>
                                              <p:pRg st="1" end="1"/>
                                            </p:txEl>
                                          </p:spTgt>
                                        </p:tgtEl>
                                        <p:attrNameLst>
                                          <p:attrName>style.visibility</p:attrName>
                                        </p:attrNameLst>
                                      </p:cBhvr>
                                      <p:to>
                                        <p:strVal val="visible"/>
                                      </p:to>
                                    </p:set>
                                    <p:animEffect transition="in" filter="dissolve">
                                      <p:cBhvr>
                                        <p:cTn id="29" dur="500"/>
                                        <p:tgtEl>
                                          <p:spTgt spid="2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5" grpId="0"/>
      <p:bldP spid="156" grpId="0"/>
      <p:bldP spid="244" grpId="0"/>
      <p:bldP spid="2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8229600" cy="811560"/>
          </a:xfrm>
        </p:spPr>
        <p:txBody>
          <a:bodyPr/>
          <a:lstStyle/>
          <a:p>
            <a:r>
              <a:rPr lang="en-US" altLang="zh-CN" dirty="0"/>
              <a:t>(</a:t>
            </a:r>
            <a:r>
              <a:rPr lang="zh-CN" altLang="en-US" dirty="0"/>
              <a:t>一）编码</a:t>
            </a:r>
            <a:r>
              <a:rPr lang="zh-CN" altLang="en-US" sz="2400" dirty="0">
                <a:solidFill>
                  <a:srgbClr val="FF0000"/>
                </a:solidFill>
              </a:rPr>
              <a:t>（双相码：相位相关，有关联）</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8" name="Text Box 5"/>
          <p:cNvSpPr txBox="1">
            <a:spLocks noChangeArrowheads="1"/>
          </p:cNvSpPr>
          <p:nvPr/>
        </p:nvSpPr>
        <p:spPr bwMode="auto">
          <a:xfrm>
            <a:off x="2330829" y="1046014"/>
            <a:ext cx="62664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dirty="0">
                <a:solidFill>
                  <a:srgbClr val="000066"/>
                </a:solidFill>
                <a:latin typeface="Times New Roman" panose="02020603050405020304" pitchFamily="18" charset="0"/>
              </a:rPr>
              <a:t>    1          1          1         0         1           0         0         1   </a:t>
            </a:r>
          </a:p>
        </p:txBody>
      </p:sp>
      <p:sp>
        <p:nvSpPr>
          <p:cNvPr id="3" name="矩形 2"/>
          <p:cNvSpPr/>
          <p:nvPr/>
        </p:nvSpPr>
        <p:spPr>
          <a:xfrm>
            <a:off x="528976" y="1081390"/>
            <a:ext cx="1396536" cy="369332"/>
          </a:xfrm>
          <a:prstGeom prst="rect">
            <a:avLst/>
          </a:prstGeom>
        </p:spPr>
        <p:txBody>
          <a:bodyPr wrap="none">
            <a:spAutoFit/>
          </a:bodyPr>
          <a:lstStyle/>
          <a:p>
            <a:r>
              <a:rPr kumimoji="1" lang="zh-CN" altLang="en-US" dirty="0">
                <a:latin typeface="华文楷体" panose="02010600040101010101" pitchFamily="2" charset="-122"/>
                <a:ea typeface="华文楷体" panose="02010600040101010101" pitchFamily="2" charset="-122"/>
              </a:rPr>
              <a:t>二进制信码 </a:t>
            </a:r>
            <a:endParaRPr lang="zh-CN" altLang="en-US" dirty="0"/>
          </a:p>
        </p:txBody>
      </p:sp>
      <p:sp>
        <p:nvSpPr>
          <p:cNvPr id="155" name="矩形 154"/>
          <p:cNvSpPr/>
          <p:nvPr/>
        </p:nvSpPr>
        <p:spPr>
          <a:xfrm>
            <a:off x="1206675" y="1660903"/>
            <a:ext cx="646331" cy="369332"/>
          </a:xfrm>
          <a:prstGeom prst="rect">
            <a:avLst/>
          </a:prstGeom>
        </p:spPr>
        <p:txBody>
          <a:bodyPr wrap="none">
            <a:spAutoFit/>
          </a:bodyPr>
          <a:lstStyle/>
          <a:p>
            <a:r>
              <a:rPr kumimoji="1" lang="zh-CN" altLang="en-US" dirty="0">
                <a:latin typeface="华文楷体" panose="02010600040101010101" pitchFamily="2" charset="-122"/>
                <a:ea typeface="华文楷体" panose="02010600040101010101" pitchFamily="2" charset="-122"/>
              </a:rPr>
              <a:t>时钟</a:t>
            </a:r>
            <a:endParaRPr lang="zh-CN" altLang="en-US" dirty="0"/>
          </a:p>
        </p:txBody>
      </p:sp>
      <p:sp>
        <p:nvSpPr>
          <p:cNvPr id="196" name="矩形 195"/>
          <p:cNvSpPr/>
          <p:nvPr/>
        </p:nvSpPr>
        <p:spPr>
          <a:xfrm>
            <a:off x="513736" y="2254851"/>
            <a:ext cx="1648438" cy="338554"/>
          </a:xfrm>
          <a:prstGeom prst="rect">
            <a:avLst/>
          </a:prstGeom>
        </p:spPr>
        <p:txBody>
          <a:bodyPr wrap="square">
            <a:spAutoFit/>
          </a:bodyPr>
          <a:lstStyle/>
          <a:p>
            <a:r>
              <a:rPr kumimoji="1" lang="zh-CN" altLang="en-US" sz="1600">
                <a:latin typeface="Calibri" panose="020F0502020204030204" pitchFamily="34" charset="0"/>
                <a:ea typeface="华文楷体" panose="02010600040101010101" pitchFamily="2" charset="-122"/>
              </a:rPr>
              <a:t>曼彻斯特码</a:t>
            </a:r>
            <a:endParaRPr lang="zh-CN" altLang="en-US" dirty="0">
              <a:latin typeface="Calibri" panose="020F0502020204030204" pitchFamily="34" charset="0"/>
            </a:endParaRPr>
          </a:p>
        </p:txBody>
      </p:sp>
      <p:sp>
        <p:nvSpPr>
          <p:cNvPr id="246" name="矩形 245"/>
          <p:cNvSpPr/>
          <p:nvPr/>
        </p:nvSpPr>
        <p:spPr>
          <a:xfrm>
            <a:off x="421946" y="3055850"/>
            <a:ext cx="1956365" cy="369332"/>
          </a:xfrm>
          <a:prstGeom prst="rect">
            <a:avLst/>
          </a:prstGeom>
        </p:spPr>
        <p:txBody>
          <a:bodyPr wrap="square">
            <a:spAutoFit/>
          </a:bodyPr>
          <a:lstStyle/>
          <a:p>
            <a:r>
              <a:rPr kumimoji="1" lang="zh-CN" altLang="en-US">
                <a:latin typeface="Calibri" panose="020F0502020204030204" pitchFamily="34" charset="0"/>
                <a:ea typeface="华文楷体" panose="02010600040101010101" pitchFamily="2" charset="-122"/>
              </a:rPr>
              <a:t>差分曼彻斯特码</a:t>
            </a:r>
            <a:endParaRPr kumimoji="1" lang="en-US" altLang="zh-CN" dirty="0">
              <a:latin typeface="Calibri" panose="020F0502020204030204" pitchFamily="34" charset="0"/>
              <a:ea typeface="华文楷体" panose="02010600040101010101" pitchFamily="2" charset="-122"/>
            </a:endParaRPr>
          </a:p>
        </p:txBody>
      </p:sp>
      <p:grpSp>
        <p:nvGrpSpPr>
          <p:cNvPr id="135" name="组合 134"/>
          <p:cNvGrpSpPr/>
          <p:nvPr/>
        </p:nvGrpSpPr>
        <p:grpSpPr>
          <a:xfrm>
            <a:off x="2366932" y="1446124"/>
            <a:ext cx="5934984" cy="2272436"/>
            <a:chOff x="2275492" y="1842364"/>
            <a:chExt cx="5934984" cy="4666484"/>
          </a:xfrm>
        </p:grpSpPr>
        <p:sp>
          <p:nvSpPr>
            <p:cNvPr id="27" name="Line 24"/>
            <p:cNvSpPr>
              <a:spLocks noChangeShapeType="1"/>
            </p:cNvSpPr>
            <p:nvPr/>
          </p:nvSpPr>
          <p:spPr bwMode="auto">
            <a:xfrm flipH="1">
              <a:off x="2275492" y="1843944"/>
              <a:ext cx="25399" cy="4664904"/>
            </a:xfrm>
            <a:prstGeom prst="line">
              <a:avLst/>
            </a:prstGeom>
            <a:noFill/>
            <a:ln w="19050" cap="rnd">
              <a:solidFill>
                <a:schemeClr val="tx1">
                  <a:lumMod val="50000"/>
                  <a:lumOff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4" name="Line 24"/>
            <p:cNvSpPr>
              <a:spLocks noChangeShapeType="1"/>
            </p:cNvSpPr>
            <p:nvPr/>
          </p:nvSpPr>
          <p:spPr bwMode="auto">
            <a:xfrm flipH="1">
              <a:off x="3022527" y="1842364"/>
              <a:ext cx="25399" cy="4664904"/>
            </a:xfrm>
            <a:prstGeom prst="line">
              <a:avLst/>
            </a:prstGeom>
            <a:noFill/>
            <a:ln w="19050" cap="rnd">
              <a:solidFill>
                <a:schemeClr val="tx1">
                  <a:lumMod val="50000"/>
                  <a:lumOff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9" name="Line 24"/>
            <p:cNvSpPr>
              <a:spLocks noChangeShapeType="1"/>
            </p:cNvSpPr>
            <p:nvPr/>
          </p:nvSpPr>
          <p:spPr bwMode="auto">
            <a:xfrm flipH="1">
              <a:off x="3755952" y="1842364"/>
              <a:ext cx="25399" cy="4664904"/>
            </a:xfrm>
            <a:prstGeom prst="line">
              <a:avLst/>
            </a:prstGeom>
            <a:noFill/>
            <a:ln w="19050" cap="rnd">
              <a:solidFill>
                <a:schemeClr val="tx1">
                  <a:lumMod val="50000"/>
                  <a:lumOff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 name="Line 24"/>
            <p:cNvSpPr>
              <a:spLocks noChangeShapeType="1"/>
            </p:cNvSpPr>
            <p:nvPr/>
          </p:nvSpPr>
          <p:spPr bwMode="auto">
            <a:xfrm flipH="1">
              <a:off x="4498902" y="1842364"/>
              <a:ext cx="25399" cy="4664904"/>
            </a:xfrm>
            <a:prstGeom prst="line">
              <a:avLst/>
            </a:prstGeom>
            <a:noFill/>
            <a:ln w="19050" cap="rnd">
              <a:solidFill>
                <a:schemeClr val="tx1">
                  <a:lumMod val="50000"/>
                  <a:lumOff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 name="Line 24"/>
            <p:cNvSpPr>
              <a:spLocks noChangeShapeType="1"/>
            </p:cNvSpPr>
            <p:nvPr/>
          </p:nvSpPr>
          <p:spPr bwMode="auto">
            <a:xfrm flipH="1">
              <a:off x="5232327" y="1842364"/>
              <a:ext cx="25399" cy="4664904"/>
            </a:xfrm>
            <a:prstGeom prst="line">
              <a:avLst/>
            </a:prstGeom>
            <a:noFill/>
            <a:ln w="19050" cap="rnd">
              <a:solidFill>
                <a:schemeClr val="tx1">
                  <a:lumMod val="50000"/>
                  <a:lumOff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 name="Line 24"/>
            <p:cNvSpPr>
              <a:spLocks noChangeShapeType="1"/>
            </p:cNvSpPr>
            <p:nvPr/>
          </p:nvSpPr>
          <p:spPr bwMode="auto">
            <a:xfrm flipH="1">
              <a:off x="5975277" y="1842364"/>
              <a:ext cx="25399" cy="4664904"/>
            </a:xfrm>
            <a:prstGeom prst="line">
              <a:avLst/>
            </a:prstGeom>
            <a:noFill/>
            <a:ln w="19050" cap="rnd">
              <a:solidFill>
                <a:schemeClr val="tx1">
                  <a:lumMod val="50000"/>
                  <a:lumOff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0" name="Line 24"/>
            <p:cNvSpPr>
              <a:spLocks noChangeShapeType="1"/>
            </p:cNvSpPr>
            <p:nvPr/>
          </p:nvSpPr>
          <p:spPr bwMode="auto">
            <a:xfrm flipH="1">
              <a:off x="6708702" y="1842364"/>
              <a:ext cx="25399" cy="4664904"/>
            </a:xfrm>
            <a:prstGeom prst="line">
              <a:avLst/>
            </a:prstGeom>
            <a:noFill/>
            <a:ln w="19050" cap="rnd">
              <a:solidFill>
                <a:schemeClr val="tx1">
                  <a:lumMod val="50000"/>
                  <a:lumOff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5" name="Line 24"/>
            <p:cNvSpPr>
              <a:spLocks noChangeShapeType="1"/>
            </p:cNvSpPr>
            <p:nvPr/>
          </p:nvSpPr>
          <p:spPr bwMode="auto">
            <a:xfrm flipH="1">
              <a:off x="7451652" y="1842364"/>
              <a:ext cx="25399" cy="4664904"/>
            </a:xfrm>
            <a:prstGeom prst="line">
              <a:avLst/>
            </a:prstGeom>
            <a:noFill/>
            <a:ln w="19050" cap="rnd">
              <a:solidFill>
                <a:schemeClr val="tx1">
                  <a:lumMod val="50000"/>
                  <a:lumOff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 name="Line 24"/>
            <p:cNvSpPr>
              <a:spLocks noChangeShapeType="1"/>
            </p:cNvSpPr>
            <p:nvPr/>
          </p:nvSpPr>
          <p:spPr bwMode="auto">
            <a:xfrm flipH="1">
              <a:off x="8185077" y="1842364"/>
              <a:ext cx="25399" cy="4664904"/>
            </a:xfrm>
            <a:prstGeom prst="line">
              <a:avLst/>
            </a:prstGeom>
            <a:noFill/>
            <a:ln w="19050" cap="rnd">
              <a:solidFill>
                <a:schemeClr val="tx1">
                  <a:lumMod val="50000"/>
                  <a:lumOff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 name="组合 5"/>
          <p:cNvGrpSpPr/>
          <p:nvPr/>
        </p:nvGrpSpPr>
        <p:grpSpPr>
          <a:xfrm>
            <a:off x="2392331" y="1670428"/>
            <a:ext cx="5900060" cy="459123"/>
            <a:chOff x="2300891" y="2066668"/>
            <a:chExt cx="5900060" cy="309995"/>
          </a:xfrm>
        </p:grpSpPr>
        <p:sp>
          <p:nvSpPr>
            <p:cNvPr id="48" name="Line 24"/>
            <p:cNvSpPr>
              <a:spLocks noChangeShapeType="1"/>
            </p:cNvSpPr>
            <p:nvPr/>
          </p:nvSpPr>
          <p:spPr bwMode="auto">
            <a:xfrm flipV="1">
              <a:off x="2300892" y="2374341"/>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4"/>
            <p:cNvSpPr>
              <a:spLocks noChangeShapeType="1"/>
            </p:cNvSpPr>
            <p:nvPr/>
          </p:nvSpPr>
          <p:spPr bwMode="auto">
            <a:xfrm flipV="1">
              <a:off x="2668646" y="2081570"/>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 name="Line 24"/>
            <p:cNvSpPr>
              <a:spLocks noChangeShapeType="1"/>
            </p:cNvSpPr>
            <p:nvPr/>
          </p:nvSpPr>
          <p:spPr bwMode="auto">
            <a:xfrm flipV="1">
              <a:off x="2664150" y="2081570"/>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 name="Line 24"/>
            <p:cNvSpPr>
              <a:spLocks noChangeShapeType="1"/>
            </p:cNvSpPr>
            <p:nvPr/>
          </p:nvSpPr>
          <p:spPr bwMode="auto">
            <a:xfrm flipV="1">
              <a:off x="3038401" y="2087904"/>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 name="Line 24"/>
            <p:cNvSpPr>
              <a:spLocks noChangeShapeType="1"/>
            </p:cNvSpPr>
            <p:nvPr/>
          </p:nvSpPr>
          <p:spPr bwMode="auto">
            <a:xfrm flipV="1">
              <a:off x="2300891" y="2066668"/>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 name="Line 24"/>
            <p:cNvSpPr>
              <a:spLocks noChangeShapeType="1"/>
            </p:cNvSpPr>
            <p:nvPr/>
          </p:nvSpPr>
          <p:spPr bwMode="auto">
            <a:xfrm flipV="1">
              <a:off x="3034317" y="2374341"/>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 name="Line 24"/>
            <p:cNvSpPr>
              <a:spLocks noChangeShapeType="1"/>
            </p:cNvSpPr>
            <p:nvPr/>
          </p:nvSpPr>
          <p:spPr bwMode="auto">
            <a:xfrm flipV="1">
              <a:off x="3402071" y="2081570"/>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0" name="Line 24"/>
            <p:cNvSpPr>
              <a:spLocks noChangeShapeType="1"/>
            </p:cNvSpPr>
            <p:nvPr/>
          </p:nvSpPr>
          <p:spPr bwMode="auto">
            <a:xfrm flipV="1">
              <a:off x="3397575" y="2081570"/>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 name="Line 24"/>
            <p:cNvSpPr>
              <a:spLocks noChangeShapeType="1"/>
            </p:cNvSpPr>
            <p:nvPr/>
          </p:nvSpPr>
          <p:spPr bwMode="auto">
            <a:xfrm flipV="1">
              <a:off x="3771826" y="2087904"/>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 name="Line 24"/>
            <p:cNvSpPr>
              <a:spLocks noChangeShapeType="1"/>
            </p:cNvSpPr>
            <p:nvPr/>
          </p:nvSpPr>
          <p:spPr bwMode="auto">
            <a:xfrm flipV="1">
              <a:off x="3777267" y="2374341"/>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 name="Line 24"/>
            <p:cNvSpPr>
              <a:spLocks noChangeShapeType="1"/>
            </p:cNvSpPr>
            <p:nvPr/>
          </p:nvSpPr>
          <p:spPr bwMode="auto">
            <a:xfrm flipV="1">
              <a:off x="4145021" y="2081570"/>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 name="Line 24"/>
            <p:cNvSpPr>
              <a:spLocks noChangeShapeType="1"/>
            </p:cNvSpPr>
            <p:nvPr/>
          </p:nvSpPr>
          <p:spPr bwMode="auto">
            <a:xfrm flipV="1">
              <a:off x="4140525" y="2081570"/>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0" name="Line 24"/>
            <p:cNvSpPr>
              <a:spLocks noChangeShapeType="1"/>
            </p:cNvSpPr>
            <p:nvPr/>
          </p:nvSpPr>
          <p:spPr bwMode="auto">
            <a:xfrm flipV="1">
              <a:off x="4514776" y="2087904"/>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1" name="Line 24"/>
            <p:cNvSpPr>
              <a:spLocks noChangeShapeType="1"/>
            </p:cNvSpPr>
            <p:nvPr/>
          </p:nvSpPr>
          <p:spPr bwMode="auto">
            <a:xfrm flipV="1">
              <a:off x="4510692" y="2374341"/>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2" name="Line 24"/>
            <p:cNvSpPr>
              <a:spLocks noChangeShapeType="1"/>
            </p:cNvSpPr>
            <p:nvPr/>
          </p:nvSpPr>
          <p:spPr bwMode="auto">
            <a:xfrm flipV="1">
              <a:off x="4878446" y="2081570"/>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4" name="Line 24"/>
            <p:cNvSpPr>
              <a:spLocks noChangeShapeType="1"/>
            </p:cNvSpPr>
            <p:nvPr/>
          </p:nvSpPr>
          <p:spPr bwMode="auto">
            <a:xfrm flipV="1">
              <a:off x="4873950" y="2081570"/>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5" name="Line 24"/>
            <p:cNvSpPr>
              <a:spLocks noChangeShapeType="1"/>
            </p:cNvSpPr>
            <p:nvPr/>
          </p:nvSpPr>
          <p:spPr bwMode="auto">
            <a:xfrm flipV="1">
              <a:off x="5248201" y="2087904"/>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 name="Line 24"/>
            <p:cNvSpPr>
              <a:spLocks noChangeShapeType="1"/>
            </p:cNvSpPr>
            <p:nvPr/>
          </p:nvSpPr>
          <p:spPr bwMode="auto">
            <a:xfrm flipV="1">
              <a:off x="5253642" y="2374341"/>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4" name="Line 24"/>
            <p:cNvSpPr>
              <a:spLocks noChangeShapeType="1"/>
            </p:cNvSpPr>
            <p:nvPr/>
          </p:nvSpPr>
          <p:spPr bwMode="auto">
            <a:xfrm flipV="1">
              <a:off x="5621396" y="2081570"/>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6" name="Line 24"/>
            <p:cNvSpPr>
              <a:spLocks noChangeShapeType="1"/>
            </p:cNvSpPr>
            <p:nvPr/>
          </p:nvSpPr>
          <p:spPr bwMode="auto">
            <a:xfrm flipV="1">
              <a:off x="5616900" y="2081570"/>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 name="Line 24"/>
            <p:cNvSpPr>
              <a:spLocks noChangeShapeType="1"/>
            </p:cNvSpPr>
            <p:nvPr/>
          </p:nvSpPr>
          <p:spPr bwMode="auto">
            <a:xfrm flipV="1">
              <a:off x="5991151" y="2087904"/>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 name="Line 24"/>
            <p:cNvSpPr>
              <a:spLocks noChangeShapeType="1"/>
            </p:cNvSpPr>
            <p:nvPr/>
          </p:nvSpPr>
          <p:spPr bwMode="auto">
            <a:xfrm flipV="1">
              <a:off x="5987067" y="2374341"/>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9" name="Line 24"/>
            <p:cNvSpPr>
              <a:spLocks noChangeShapeType="1"/>
            </p:cNvSpPr>
            <p:nvPr/>
          </p:nvSpPr>
          <p:spPr bwMode="auto">
            <a:xfrm flipV="1">
              <a:off x="6354821" y="2081570"/>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1" name="Line 24"/>
            <p:cNvSpPr>
              <a:spLocks noChangeShapeType="1"/>
            </p:cNvSpPr>
            <p:nvPr/>
          </p:nvSpPr>
          <p:spPr bwMode="auto">
            <a:xfrm flipV="1">
              <a:off x="6350325" y="2081570"/>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2" name="Line 24"/>
            <p:cNvSpPr>
              <a:spLocks noChangeShapeType="1"/>
            </p:cNvSpPr>
            <p:nvPr/>
          </p:nvSpPr>
          <p:spPr bwMode="auto">
            <a:xfrm flipV="1">
              <a:off x="6724576" y="2087904"/>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3" name="Line 24"/>
            <p:cNvSpPr>
              <a:spLocks noChangeShapeType="1"/>
            </p:cNvSpPr>
            <p:nvPr/>
          </p:nvSpPr>
          <p:spPr bwMode="auto">
            <a:xfrm flipV="1">
              <a:off x="6730017" y="2374341"/>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4" name="Line 24"/>
            <p:cNvSpPr>
              <a:spLocks noChangeShapeType="1"/>
            </p:cNvSpPr>
            <p:nvPr/>
          </p:nvSpPr>
          <p:spPr bwMode="auto">
            <a:xfrm flipV="1">
              <a:off x="7097771" y="2081570"/>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 name="Line 24"/>
            <p:cNvSpPr>
              <a:spLocks noChangeShapeType="1"/>
            </p:cNvSpPr>
            <p:nvPr/>
          </p:nvSpPr>
          <p:spPr bwMode="auto">
            <a:xfrm flipV="1">
              <a:off x="7093275" y="2081570"/>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 name="Line 24"/>
            <p:cNvSpPr>
              <a:spLocks noChangeShapeType="1"/>
            </p:cNvSpPr>
            <p:nvPr/>
          </p:nvSpPr>
          <p:spPr bwMode="auto">
            <a:xfrm flipV="1">
              <a:off x="7467526" y="2087904"/>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 name="Line 24"/>
            <p:cNvSpPr>
              <a:spLocks noChangeShapeType="1"/>
            </p:cNvSpPr>
            <p:nvPr/>
          </p:nvSpPr>
          <p:spPr bwMode="auto">
            <a:xfrm flipV="1">
              <a:off x="7463442" y="2374341"/>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 name="Line 24"/>
            <p:cNvSpPr>
              <a:spLocks noChangeShapeType="1"/>
            </p:cNvSpPr>
            <p:nvPr/>
          </p:nvSpPr>
          <p:spPr bwMode="auto">
            <a:xfrm flipV="1">
              <a:off x="7831196" y="2081570"/>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1" name="Line 24"/>
            <p:cNvSpPr>
              <a:spLocks noChangeShapeType="1"/>
            </p:cNvSpPr>
            <p:nvPr/>
          </p:nvSpPr>
          <p:spPr bwMode="auto">
            <a:xfrm flipV="1">
              <a:off x="7826700" y="2081570"/>
              <a:ext cx="367754" cy="0"/>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2" name="Line 24"/>
            <p:cNvSpPr>
              <a:spLocks noChangeShapeType="1"/>
            </p:cNvSpPr>
            <p:nvPr/>
          </p:nvSpPr>
          <p:spPr bwMode="auto">
            <a:xfrm flipV="1">
              <a:off x="8200951" y="2087904"/>
              <a:ext cx="0" cy="288759"/>
            </a:xfrm>
            <a:prstGeom prst="line">
              <a:avLst/>
            </a:prstGeom>
            <a:noFill/>
            <a:ln w="31750" cap="rnd">
              <a:solidFill>
                <a:srgbClr val="43436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10"/>
          <p:cNvGrpSpPr/>
          <p:nvPr/>
        </p:nvGrpSpPr>
        <p:grpSpPr>
          <a:xfrm>
            <a:off x="2378311" y="2308311"/>
            <a:ext cx="5914080" cy="504788"/>
            <a:chOff x="2286871" y="3801831"/>
            <a:chExt cx="5914080" cy="504788"/>
          </a:xfrm>
        </p:grpSpPr>
        <p:sp>
          <p:nvSpPr>
            <p:cNvPr id="353" name="Line 24"/>
            <p:cNvSpPr>
              <a:spLocks noChangeShapeType="1"/>
            </p:cNvSpPr>
            <p:nvPr/>
          </p:nvSpPr>
          <p:spPr bwMode="auto">
            <a:xfrm flipV="1">
              <a:off x="2286871" y="3802780"/>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4" name="Line 24"/>
            <p:cNvSpPr>
              <a:spLocks noChangeShapeType="1"/>
            </p:cNvSpPr>
            <p:nvPr/>
          </p:nvSpPr>
          <p:spPr bwMode="auto">
            <a:xfrm flipV="1">
              <a:off x="2286871" y="380278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5" name="Line 24"/>
            <p:cNvSpPr>
              <a:spLocks noChangeShapeType="1"/>
            </p:cNvSpPr>
            <p:nvPr/>
          </p:nvSpPr>
          <p:spPr bwMode="auto">
            <a:xfrm flipV="1">
              <a:off x="2654625" y="380278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6" name="Line 24"/>
            <p:cNvSpPr>
              <a:spLocks noChangeShapeType="1"/>
            </p:cNvSpPr>
            <p:nvPr/>
          </p:nvSpPr>
          <p:spPr bwMode="auto">
            <a:xfrm flipV="1">
              <a:off x="2661122" y="4305008"/>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7" name="Line 24"/>
            <p:cNvSpPr>
              <a:spLocks noChangeShapeType="1"/>
            </p:cNvSpPr>
            <p:nvPr/>
          </p:nvSpPr>
          <p:spPr bwMode="auto">
            <a:xfrm flipV="1">
              <a:off x="3029821" y="3802780"/>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 name="Line 24"/>
            <p:cNvSpPr>
              <a:spLocks noChangeShapeType="1"/>
            </p:cNvSpPr>
            <p:nvPr/>
          </p:nvSpPr>
          <p:spPr bwMode="auto">
            <a:xfrm flipV="1">
              <a:off x="3029821" y="380278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 name="Line 24"/>
            <p:cNvSpPr>
              <a:spLocks noChangeShapeType="1"/>
            </p:cNvSpPr>
            <p:nvPr/>
          </p:nvSpPr>
          <p:spPr bwMode="auto">
            <a:xfrm flipV="1">
              <a:off x="3397575" y="380278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 name="Line 24"/>
            <p:cNvSpPr>
              <a:spLocks noChangeShapeType="1"/>
            </p:cNvSpPr>
            <p:nvPr/>
          </p:nvSpPr>
          <p:spPr bwMode="auto">
            <a:xfrm flipV="1">
              <a:off x="3404072" y="4305008"/>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1" name="Line 24"/>
            <p:cNvSpPr>
              <a:spLocks noChangeShapeType="1"/>
            </p:cNvSpPr>
            <p:nvPr/>
          </p:nvSpPr>
          <p:spPr bwMode="auto">
            <a:xfrm flipV="1">
              <a:off x="3763246" y="3802780"/>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2" name="Line 24"/>
            <p:cNvSpPr>
              <a:spLocks noChangeShapeType="1"/>
            </p:cNvSpPr>
            <p:nvPr/>
          </p:nvSpPr>
          <p:spPr bwMode="auto">
            <a:xfrm flipV="1">
              <a:off x="3763246" y="380278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 name="Line 24"/>
            <p:cNvSpPr>
              <a:spLocks noChangeShapeType="1"/>
            </p:cNvSpPr>
            <p:nvPr/>
          </p:nvSpPr>
          <p:spPr bwMode="auto">
            <a:xfrm flipV="1">
              <a:off x="4131000" y="380278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4" name="Line 24"/>
            <p:cNvSpPr>
              <a:spLocks noChangeShapeType="1"/>
            </p:cNvSpPr>
            <p:nvPr/>
          </p:nvSpPr>
          <p:spPr bwMode="auto">
            <a:xfrm flipV="1">
              <a:off x="4137497" y="4305008"/>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 name="Line 24"/>
            <p:cNvSpPr>
              <a:spLocks noChangeShapeType="1"/>
            </p:cNvSpPr>
            <p:nvPr/>
          </p:nvSpPr>
          <p:spPr bwMode="auto">
            <a:xfrm flipV="1">
              <a:off x="4511565" y="4306619"/>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6" name="Line 24"/>
            <p:cNvSpPr>
              <a:spLocks noChangeShapeType="1"/>
            </p:cNvSpPr>
            <p:nvPr/>
          </p:nvSpPr>
          <p:spPr bwMode="auto">
            <a:xfrm flipV="1">
              <a:off x="4870739" y="3804391"/>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7" name="Line 24"/>
            <p:cNvSpPr>
              <a:spLocks noChangeShapeType="1"/>
            </p:cNvSpPr>
            <p:nvPr/>
          </p:nvSpPr>
          <p:spPr bwMode="auto">
            <a:xfrm flipV="1">
              <a:off x="4870739" y="3804391"/>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 name="Line 24"/>
            <p:cNvSpPr>
              <a:spLocks noChangeShapeType="1"/>
            </p:cNvSpPr>
            <p:nvPr/>
          </p:nvSpPr>
          <p:spPr bwMode="auto">
            <a:xfrm flipV="1">
              <a:off x="5250987" y="3802373"/>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 name="Line 24"/>
            <p:cNvSpPr>
              <a:spLocks noChangeShapeType="1"/>
            </p:cNvSpPr>
            <p:nvPr/>
          </p:nvSpPr>
          <p:spPr bwMode="auto">
            <a:xfrm flipV="1">
              <a:off x="5618741" y="3802373"/>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0" name="Line 24"/>
            <p:cNvSpPr>
              <a:spLocks noChangeShapeType="1"/>
            </p:cNvSpPr>
            <p:nvPr/>
          </p:nvSpPr>
          <p:spPr bwMode="auto">
            <a:xfrm flipV="1">
              <a:off x="5625238" y="4304601"/>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1" name="Line 24"/>
            <p:cNvSpPr>
              <a:spLocks noChangeShapeType="1"/>
            </p:cNvSpPr>
            <p:nvPr/>
          </p:nvSpPr>
          <p:spPr bwMode="auto">
            <a:xfrm flipV="1">
              <a:off x="5993297" y="4305339"/>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2" name="Line 24"/>
            <p:cNvSpPr>
              <a:spLocks noChangeShapeType="1"/>
            </p:cNvSpPr>
            <p:nvPr/>
          </p:nvSpPr>
          <p:spPr bwMode="auto">
            <a:xfrm flipV="1">
              <a:off x="6352471" y="3803111"/>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3" name="Line 24"/>
            <p:cNvSpPr>
              <a:spLocks noChangeShapeType="1"/>
            </p:cNvSpPr>
            <p:nvPr/>
          </p:nvSpPr>
          <p:spPr bwMode="auto">
            <a:xfrm flipV="1">
              <a:off x="6352471" y="3803111"/>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4" name="Line 24"/>
            <p:cNvSpPr>
              <a:spLocks noChangeShapeType="1"/>
            </p:cNvSpPr>
            <p:nvPr/>
          </p:nvSpPr>
          <p:spPr bwMode="auto">
            <a:xfrm flipV="1">
              <a:off x="6721997" y="4304059"/>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5" name="Line 24"/>
            <p:cNvSpPr>
              <a:spLocks noChangeShapeType="1"/>
            </p:cNvSpPr>
            <p:nvPr/>
          </p:nvSpPr>
          <p:spPr bwMode="auto">
            <a:xfrm flipV="1">
              <a:off x="7081171" y="3801831"/>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6" name="Line 24"/>
            <p:cNvSpPr>
              <a:spLocks noChangeShapeType="1"/>
            </p:cNvSpPr>
            <p:nvPr/>
          </p:nvSpPr>
          <p:spPr bwMode="auto">
            <a:xfrm flipV="1">
              <a:off x="7081171" y="3801831"/>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7" name="Line 24"/>
            <p:cNvSpPr>
              <a:spLocks noChangeShapeType="1"/>
            </p:cNvSpPr>
            <p:nvPr/>
          </p:nvSpPr>
          <p:spPr bwMode="auto">
            <a:xfrm flipV="1">
              <a:off x="6725763" y="380747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 name="Line 24"/>
            <p:cNvSpPr>
              <a:spLocks noChangeShapeType="1"/>
            </p:cNvSpPr>
            <p:nvPr/>
          </p:nvSpPr>
          <p:spPr bwMode="auto">
            <a:xfrm flipV="1">
              <a:off x="7458946" y="3802864"/>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 name="Line 24"/>
            <p:cNvSpPr>
              <a:spLocks noChangeShapeType="1"/>
            </p:cNvSpPr>
            <p:nvPr/>
          </p:nvSpPr>
          <p:spPr bwMode="auto">
            <a:xfrm flipV="1">
              <a:off x="7826700" y="3802864"/>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0" name="Line 24"/>
            <p:cNvSpPr>
              <a:spLocks noChangeShapeType="1"/>
            </p:cNvSpPr>
            <p:nvPr/>
          </p:nvSpPr>
          <p:spPr bwMode="auto">
            <a:xfrm flipV="1">
              <a:off x="7833197" y="4305092"/>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 name="组合 12"/>
          <p:cNvGrpSpPr/>
          <p:nvPr/>
        </p:nvGrpSpPr>
        <p:grpSpPr>
          <a:xfrm>
            <a:off x="2366932" y="3055850"/>
            <a:ext cx="5914080" cy="511753"/>
            <a:chOff x="2275492" y="5814290"/>
            <a:chExt cx="5914080" cy="511753"/>
          </a:xfrm>
        </p:grpSpPr>
        <p:sp>
          <p:nvSpPr>
            <p:cNvPr id="392" name="Line 24"/>
            <p:cNvSpPr>
              <a:spLocks noChangeShapeType="1"/>
            </p:cNvSpPr>
            <p:nvPr/>
          </p:nvSpPr>
          <p:spPr bwMode="auto">
            <a:xfrm flipV="1">
              <a:off x="2275492" y="5814290"/>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 name="Line 24"/>
            <p:cNvSpPr>
              <a:spLocks noChangeShapeType="1"/>
            </p:cNvSpPr>
            <p:nvPr/>
          </p:nvSpPr>
          <p:spPr bwMode="auto">
            <a:xfrm flipV="1">
              <a:off x="2275492" y="581429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4" name="Line 24"/>
            <p:cNvSpPr>
              <a:spLocks noChangeShapeType="1"/>
            </p:cNvSpPr>
            <p:nvPr/>
          </p:nvSpPr>
          <p:spPr bwMode="auto">
            <a:xfrm flipV="1">
              <a:off x="2643246" y="581429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5" name="Line 24"/>
            <p:cNvSpPr>
              <a:spLocks noChangeShapeType="1"/>
            </p:cNvSpPr>
            <p:nvPr/>
          </p:nvSpPr>
          <p:spPr bwMode="auto">
            <a:xfrm flipV="1">
              <a:off x="2649743" y="6316518"/>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 name="Line 24"/>
            <p:cNvSpPr>
              <a:spLocks noChangeShapeType="1"/>
            </p:cNvSpPr>
            <p:nvPr/>
          </p:nvSpPr>
          <p:spPr bwMode="auto">
            <a:xfrm flipV="1">
              <a:off x="3016323" y="6319282"/>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7" name="Line 24"/>
            <p:cNvSpPr>
              <a:spLocks noChangeShapeType="1"/>
            </p:cNvSpPr>
            <p:nvPr/>
          </p:nvSpPr>
          <p:spPr bwMode="auto">
            <a:xfrm flipV="1">
              <a:off x="3385022" y="5817054"/>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8" name="Line 24"/>
            <p:cNvSpPr>
              <a:spLocks noChangeShapeType="1"/>
            </p:cNvSpPr>
            <p:nvPr/>
          </p:nvSpPr>
          <p:spPr bwMode="auto">
            <a:xfrm flipV="1">
              <a:off x="3385022" y="5817054"/>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 name="Line 24"/>
            <p:cNvSpPr>
              <a:spLocks noChangeShapeType="1"/>
            </p:cNvSpPr>
            <p:nvPr/>
          </p:nvSpPr>
          <p:spPr bwMode="auto">
            <a:xfrm flipV="1">
              <a:off x="3752776" y="5818330"/>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 name="Line 24"/>
            <p:cNvSpPr>
              <a:spLocks noChangeShapeType="1"/>
            </p:cNvSpPr>
            <p:nvPr/>
          </p:nvSpPr>
          <p:spPr bwMode="auto">
            <a:xfrm flipV="1">
              <a:off x="4120530" y="581833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1" name="Line 24"/>
            <p:cNvSpPr>
              <a:spLocks noChangeShapeType="1"/>
            </p:cNvSpPr>
            <p:nvPr/>
          </p:nvSpPr>
          <p:spPr bwMode="auto">
            <a:xfrm flipV="1">
              <a:off x="4127027" y="6320558"/>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4" name="Line 24"/>
            <p:cNvSpPr>
              <a:spLocks noChangeShapeType="1"/>
            </p:cNvSpPr>
            <p:nvPr/>
          </p:nvSpPr>
          <p:spPr bwMode="auto">
            <a:xfrm flipV="1">
              <a:off x="4494817" y="5814290"/>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5" name="Line 24"/>
            <p:cNvSpPr>
              <a:spLocks noChangeShapeType="1"/>
            </p:cNvSpPr>
            <p:nvPr/>
          </p:nvSpPr>
          <p:spPr bwMode="auto">
            <a:xfrm flipV="1">
              <a:off x="4494817" y="581429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 name="Line 24"/>
            <p:cNvSpPr>
              <a:spLocks noChangeShapeType="1"/>
            </p:cNvSpPr>
            <p:nvPr/>
          </p:nvSpPr>
          <p:spPr bwMode="auto">
            <a:xfrm flipV="1">
              <a:off x="4862571" y="5814290"/>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 name="Line 24"/>
            <p:cNvSpPr>
              <a:spLocks noChangeShapeType="1"/>
            </p:cNvSpPr>
            <p:nvPr/>
          </p:nvSpPr>
          <p:spPr bwMode="auto">
            <a:xfrm flipV="1">
              <a:off x="4869068" y="6316518"/>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8" name="Line 24"/>
            <p:cNvSpPr>
              <a:spLocks noChangeShapeType="1"/>
            </p:cNvSpPr>
            <p:nvPr/>
          </p:nvSpPr>
          <p:spPr bwMode="auto">
            <a:xfrm flipV="1">
              <a:off x="5235648" y="6319282"/>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 name="Line 24"/>
            <p:cNvSpPr>
              <a:spLocks noChangeShapeType="1"/>
            </p:cNvSpPr>
            <p:nvPr/>
          </p:nvSpPr>
          <p:spPr bwMode="auto">
            <a:xfrm flipV="1">
              <a:off x="5604347" y="5817054"/>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 name="Line 24"/>
            <p:cNvSpPr>
              <a:spLocks noChangeShapeType="1"/>
            </p:cNvSpPr>
            <p:nvPr/>
          </p:nvSpPr>
          <p:spPr bwMode="auto">
            <a:xfrm flipV="1">
              <a:off x="5604347" y="5817054"/>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 name="Line 24"/>
            <p:cNvSpPr>
              <a:spLocks noChangeShapeType="1"/>
            </p:cNvSpPr>
            <p:nvPr/>
          </p:nvSpPr>
          <p:spPr bwMode="auto">
            <a:xfrm flipV="1">
              <a:off x="5969073" y="6319282"/>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 name="Line 24"/>
            <p:cNvSpPr>
              <a:spLocks noChangeShapeType="1"/>
            </p:cNvSpPr>
            <p:nvPr/>
          </p:nvSpPr>
          <p:spPr bwMode="auto">
            <a:xfrm flipV="1">
              <a:off x="6337772" y="5817054"/>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 name="Line 24"/>
            <p:cNvSpPr>
              <a:spLocks noChangeShapeType="1"/>
            </p:cNvSpPr>
            <p:nvPr/>
          </p:nvSpPr>
          <p:spPr bwMode="auto">
            <a:xfrm flipV="1">
              <a:off x="6337772" y="5817054"/>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4" name="Line 24"/>
            <p:cNvSpPr>
              <a:spLocks noChangeShapeType="1"/>
            </p:cNvSpPr>
            <p:nvPr/>
          </p:nvSpPr>
          <p:spPr bwMode="auto">
            <a:xfrm flipV="1">
              <a:off x="5972720" y="5823815"/>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 name="Line 24"/>
            <p:cNvSpPr>
              <a:spLocks noChangeShapeType="1"/>
            </p:cNvSpPr>
            <p:nvPr/>
          </p:nvSpPr>
          <p:spPr bwMode="auto">
            <a:xfrm flipV="1">
              <a:off x="6702498" y="6319282"/>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6" name="Line 24"/>
            <p:cNvSpPr>
              <a:spLocks noChangeShapeType="1"/>
            </p:cNvSpPr>
            <p:nvPr/>
          </p:nvSpPr>
          <p:spPr bwMode="auto">
            <a:xfrm flipV="1">
              <a:off x="7071197" y="5817054"/>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 name="Line 24"/>
            <p:cNvSpPr>
              <a:spLocks noChangeShapeType="1"/>
            </p:cNvSpPr>
            <p:nvPr/>
          </p:nvSpPr>
          <p:spPr bwMode="auto">
            <a:xfrm flipV="1">
              <a:off x="7071197" y="5817054"/>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 name="Line 24"/>
            <p:cNvSpPr>
              <a:spLocks noChangeShapeType="1"/>
            </p:cNvSpPr>
            <p:nvPr/>
          </p:nvSpPr>
          <p:spPr bwMode="auto">
            <a:xfrm flipV="1">
              <a:off x="6706145" y="5823815"/>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 name="Line 24"/>
            <p:cNvSpPr>
              <a:spLocks noChangeShapeType="1"/>
            </p:cNvSpPr>
            <p:nvPr/>
          </p:nvSpPr>
          <p:spPr bwMode="auto">
            <a:xfrm flipV="1">
              <a:off x="7447567" y="5823815"/>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 name="Line 24"/>
            <p:cNvSpPr>
              <a:spLocks noChangeShapeType="1"/>
            </p:cNvSpPr>
            <p:nvPr/>
          </p:nvSpPr>
          <p:spPr bwMode="auto">
            <a:xfrm flipV="1">
              <a:off x="7815321" y="5823815"/>
              <a:ext cx="0" cy="489939"/>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 name="Line 24"/>
            <p:cNvSpPr>
              <a:spLocks noChangeShapeType="1"/>
            </p:cNvSpPr>
            <p:nvPr/>
          </p:nvSpPr>
          <p:spPr bwMode="auto">
            <a:xfrm flipV="1">
              <a:off x="7821818" y="6326043"/>
              <a:ext cx="367754" cy="0"/>
            </a:xfrm>
            <a:prstGeom prst="line">
              <a:avLst/>
            </a:prstGeom>
            <a:noFill/>
            <a:ln w="31750" cap="rnd">
              <a:solidFill>
                <a:schemeClr val="accent5">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6" name="内容占位符 2"/>
          <p:cNvSpPr>
            <a:spLocks noGrp="1"/>
          </p:cNvSpPr>
          <p:nvPr>
            <p:ph idx="1"/>
          </p:nvPr>
        </p:nvSpPr>
        <p:spPr>
          <a:xfrm>
            <a:off x="457200" y="3578579"/>
            <a:ext cx="8686800" cy="3279421"/>
          </a:xfrm>
        </p:spPr>
        <p:txBody>
          <a:bodyPr/>
          <a:lstStyle/>
          <a:p>
            <a:r>
              <a:rPr lang="zh-CN" altLang="en-US" sz="2000">
                <a:solidFill>
                  <a:srgbClr val="FF0000"/>
                </a:solidFill>
              </a:rPr>
              <a:t>曼彻斯特码：</a:t>
            </a:r>
            <a:r>
              <a:rPr lang="zh-CN" altLang="en-US" sz="1600"/>
              <a:t>一</a:t>
            </a:r>
            <a:r>
              <a:rPr lang="zh-CN" altLang="en-US" sz="1600" dirty="0"/>
              <a:t>个周期的方波表示“</a:t>
            </a:r>
            <a:r>
              <a:rPr lang="en-US" altLang="zh-CN" sz="1600" dirty="0"/>
              <a:t>1</a:t>
            </a:r>
            <a:r>
              <a:rPr lang="zh-CN" altLang="en-US" sz="1600" dirty="0"/>
              <a:t>”      ；反向波形表示“</a:t>
            </a:r>
            <a:r>
              <a:rPr lang="en-US" altLang="zh-CN" sz="1600" dirty="0"/>
              <a:t>0</a:t>
            </a:r>
            <a:r>
              <a:rPr lang="zh-CN" altLang="en-US" sz="1600" dirty="0"/>
              <a:t>”</a:t>
            </a:r>
            <a:endParaRPr lang="en-US" altLang="zh-CN" sz="1600" dirty="0"/>
          </a:p>
          <a:p>
            <a:r>
              <a:rPr lang="zh-CN" altLang="en-US" sz="2000">
                <a:solidFill>
                  <a:srgbClr val="FF0000"/>
                </a:solidFill>
              </a:rPr>
              <a:t>差分曼彻斯特码：</a:t>
            </a:r>
            <a:r>
              <a:rPr lang="zh-CN" altLang="en-US" sz="1600"/>
              <a:t>相邻</a:t>
            </a:r>
            <a:r>
              <a:rPr lang="zh-CN" altLang="en-US" sz="1600" dirty="0"/>
              <a:t>周期的方波反相表示“</a:t>
            </a:r>
            <a:r>
              <a:rPr lang="en-US" altLang="zh-CN" sz="1600" dirty="0"/>
              <a:t>1</a:t>
            </a:r>
            <a:r>
              <a:rPr lang="zh-CN" altLang="en-US" sz="1600" dirty="0"/>
              <a:t>”，同相表示“</a:t>
            </a:r>
            <a:r>
              <a:rPr lang="en-US" altLang="zh-CN" sz="1600"/>
              <a:t>0</a:t>
            </a:r>
            <a:r>
              <a:rPr lang="zh-CN" altLang="en-US" sz="1600"/>
              <a:t>”；采用</a:t>
            </a:r>
            <a:r>
              <a:rPr lang="zh-CN" altLang="en-US" sz="1600" dirty="0"/>
              <a:t>差分码的概念，不用绝对电平值，而用相对值表示，避免极性反转引起的解码错误</a:t>
            </a:r>
            <a:endParaRPr lang="en-US" altLang="zh-CN" sz="1600" dirty="0"/>
          </a:p>
          <a:p>
            <a:r>
              <a:rPr lang="zh-CN" altLang="en-US" sz="2000">
                <a:solidFill>
                  <a:srgbClr val="FF0000"/>
                </a:solidFill>
              </a:rPr>
              <a:t>优缺点</a:t>
            </a:r>
            <a:endParaRPr lang="en-US" altLang="zh-CN" sz="2000" dirty="0">
              <a:solidFill>
                <a:srgbClr val="FF0000"/>
              </a:solidFill>
            </a:endParaRPr>
          </a:p>
          <a:p>
            <a:pPr lvl="1"/>
            <a:r>
              <a:rPr lang="zh-CN" altLang="en-US" sz="1600" dirty="0"/>
              <a:t>码元周期的中间部分存在电平跳变，易于提取时钟，不受信源统计特性的影响</a:t>
            </a:r>
            <a:endParaRPr lang="en-US" altLang="zh-CN" sz="1600" dirty="0"/>
          </a:p>
          <a:p>
            <a:pPr lvl="1"/>
            <a:r>
              <a:rPr lang="zh-CN" altLang="en-US" sz="1600" dirty="0"/>
              <a:t>方波周期内，正负电平各一半，不存在直流分量</a:t>
            </a:r>
            <a:endParaRPr lang="en-US" altLang="zh-CN" sz="1600" dirty="0"/>
          </a:p>
          <a:p>
            <a:pPr lvl="1"/>
            <a:r>
              <a:rPr lang="zh-CN" altLang="en-US" sz="1600" dirty="0"/>
              <a:t>频带加倍：比特率为波特率的一半（信号变化的速率为波特率），编码效率仅</a:t>
            </a:r>
            <a:r>
              <a:rPr lang="en-US" altLang="zh-CN" sz="1600" dirty="0"/>
              <a:t>50%</a:t>
            </a:r>
          </a:p>
          <a:p>
            <a:pPr lvl="1"/>
            <a:r>
              <a:rPr lang="zh-CN" altLang="en-US" sz="1600"/>
              <a:t>以太网中一般采用此种编码</a:t>
            </a:r>
            <a:endParaRPr lang="en-US" altLang="zh-CN" sz="1600" dirty="0"/>
          </a:p>
        </p:txBody>
      </p:sp>
    </p:spTree>
    <p:custDataLst>
      <p:tags r:id="rId1"/>
    </p:custDataLst>
    <p:extLst>
      <p:ext uri="{BB962C8B-B14F-4D97-AF65-F5344CB8AC3E}">
        <p14:creationId xmlns:p14="http://schemas.microsoft.com/office/powerpoint/2010/main" val="90254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dissolve">
                                      <p:cBhvr>
                                        <p:cTn id="13" dur="500"/>
                                        <p:tgtEl>
                                          <p:spTgt spid="15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6"/>
                                        </p:tgtEl>
                                        <p:attrNameLst>
                                          <p:attrName>style.visibility</p:attrName>
                                        </p:attrNameLst>
                                      </p:cBhvr>
                                      <p:to>
                                        <p:strVal val="visible"/>
                                      </p:to>
                                    </p:set>
                                    <p:animEffect transition="in" filter="dissolve">
                                      <p:cBhvr>
                                        <p:cTn id="16" dur="500"/>
                                        <p:tgtEl>
                                          <p:spTgt spid="19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46"/>
                                        </p:tgtEl>
                                        <p:attrNameLst>
                                          <p:attrName>style.visibility</p:attrName>
                                        </p:attrNameLst>
                                      </p:cBhvr>
                                      <p:to>
                                        <p:strVal val="visible"/>
                                      </p:to>
                                    </p:set>
                                    <p:animEffect transition="in" filter="dissolve">
                                      <p:cBhvr>
                                        <p:cTn id="19" dur="500"/>
                                        <p:tgtEl>
                                          <p:spTgt spid="246"/>
                                        </p:tgtEl>
                                      </p:cBhvr>
                                    </p:animEffect>
                                  </p:childTnLst>
                                </p:cTn>
                              </p:par>
                              <p:par>
                                <p:cTn id="20" presetID="9"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par>
                                <p:cTn id="26" presetID="9"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136">
                                            <p:txEl>
                                              <p:pRg st="0" end="0"/>
                                            </p:txEl>
                                          </p:spTgt>
                                        </p:tgtEl>
                                        <p:attrNameLst>
                                          <p:attrName>style.visibility</p:attrName>
                                        </p:attrNameLst>
                                      </p:cBhvr>
                                      <p:to>
                                        <p:strVal val="visible"/>
                                      </p:to>
                                    </p:set>
                                    <p:animEffect transition="in" filter="dissolve">
                                      <p:cBhvr>
                                        <p:cTn id="32" dur="500"/>
                                        <p:tgtEl>
                                          <p:spTgt spid="13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6">
                                            <p:txEl>
                                              <p:pRg st="1" end="1"/>
                                            </p:txEl>
                                          </p:spTgt>
                                        </p:tgtEl>
                                        <p:attrNameLst>
                                          <p:attrName>style.visibility</p:attrName>
                                        </p:attrNameLst>
                                      </p:cBhvr>
                                      <p:to>
                                        <p:strVal val="visible"/>
                                      </p:to>
                                    </p:set>
                                    <p:animEffect transition="in" filter="dissolve">
                                      <p:cBhvr>
                                        <p:cTn id="37" dur="500"/>
                                        <p:tgtEl>
                                          <p:spTgt spid="13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36">
                                            <p:txEl>
                                              <p:pRg st="2" end="2"/>
                                            </p:txEl>
                                          </p:spTgt>
                                        </p:tgtEl>
                                        <p:attrNameLst>
                                          <p:attrName>style.visibility</p:attrName>
                                        </p:attrNameLst>
                                      </p:cBhvr>
                                      <p:to>
                                        <p:strVal val="visible"/>
                                      </p:to>
                                    </p:set>
                                    <p:animEffect transition="in" filter="dissolve">
                                      <p:cBhvr>
                                        <p:cTn id="42" dur="500"/>
                                        <p:tgtEl>
                                          <p:spTgt spid="136">
                                            <p:txEl>
                                              <p:pRg st="2" end="2"/>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136">
                                            <p:txEl>
                                              <p:pRg st="3" end="3"/>
                                            </p:txEl>
                                          </p:spTgt>
                                        </p:tgtEl>
                                        <p:attrNameLst>
                                          <p:attrName>style.visibility</p:attrName>
                                        </p:attrNameLst>
                                      </p:cBhvr>
                                      <p:to>
                                        <p:strVal val="visible"/>
                                      </p:to>
                                    </p:set>
                                    <p:animEffect transition="in" filter="dissolve">
                                      <p:cBhvr>
                                        <p:cTn id="45" dur="500"/>
                                        <p:tgtEl>
                                          <p:spTgt spid="136">
                                            <p:txEl>
                                              <p:pRg st="3" end="3"/>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136">
                                            <p:txEl>
                                              <p:pRg st="4" end="4"/>
                                            </p:txEl>
                                          </p:spTgt>
                                        </p:tgtEl>
                                        <p:attrNameLst>
                                          <p:attrName>style.visibility</p:attrName>
                                        </p:attrNameLst>
                                      </p:cBhvr>
                                      <p:to>
                                        <p:strVal val="visible"/>
                                      </p:to>
                                    </p:set>
                                    <p:animEffect transition="in" filter="dissolve">
                                      <p:cBhvr>
                                        <p:cTn id="48" dur="500"/>
                                        <p:tgtEl>
                                          <p:spTgt spid="136">
                                            <p:txEl>
                                              <p:pRg st="4" end="4"/>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136">
                                            <p:txEl>
                                              <p:pRg st="5" end="5"/>
                                            </p:txEl>
                                          </p:spTgt>
                                        </p:tgtEl>
                                        <p:attrNameLst>
                                          <p:attrName>style.visibility</p:attrName>
                                        </p:attrNameLst>
                                      </p:cBhvr>
                                      <p:to>
                                        <p:strVal val="visible"/>
                                      </p:to>
                                    </p:set>
                                    <p:animEffect transition="in" filter="dissolve">
                                      <p:cBhvr>
                                        <p:cTn id="51" dur="500"/>
                                        <p:tgtEl>
                                          <p:spTgt spid="136">
                                            <p:txEl>
                                              <p:pRg st="5" end="5"/>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136">
                                            <p:txEl>
                                              <p:pRg st="6" end="6"/>
                                            </p:txEl>
                                          </p:spTgt>
                                        </p:tgtEl>
                                        <p:attrNameLst>
                                          <p:attrName>style.visibility</p:attrName>
                                        </p:attrNameLst>
                                      </p:cBhvr>
                                      <p:to>
                                        <p:strVal val="visible"/>
                                      </p:to>
                                    </p:set>
                                    <p:animEffect transition="in" filter="dissolve">
                                      <p:cBhvr>
                                        <p:cTn id="54" dur="500"/>
                                        <p:tgtEl>
                                          <p:spTgt spid="1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55" grpId="0"/>
      <p:bldP spid="196" grpId="0"/>
      <p:bldP spid="2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（二）带通调制</a:t>
            </a:r>
            <a:r>
              <a:rPr lang="en-US" altLang="zh-CN" dirty="0"/>
              <a:t>/</a:t>
            </a:r>
            <a:r>
              <a:rPr lang="zh-CN" altLang="en-US" dirty="0"/>
              <a:t>载波调制</a:t>
            </a:r>
          </a:p>
        </p:txBody>
      </p:sp>
      <p:sp>
        <p:nvSpPr>
          <p:cNvPr id="3" name="内容占位符 2"/>
          <p:cNvSpPr>
            <a:spLocks noGrp="1"/>
          </p:cNvSpPr>
          <p:nvPr>
            <p:ph idx="1"/>
          </p:nvPr>
        </p:nvSpPr>
        <p:spPr>
          <a:xfrm>
            <a:off x="457200" y="1444977"/>
            <a:ext cx="8229600" cy="4471081"/>
          </a:xfrm>
        </p:spPr>
        <p:txBody>
          <a:bodyPr/>
          <a:lstStyle/>
          <a:p>
            <a:r>
              <a:rPr lang="zh-CN" altLang="en-US" dirty="0"/>
              <a:t>基本调制方法</a:t>
            </a:r>
            <a:endParaRPr lang="en-US" altLang="zh-CN" dirty="0"/>
          </a:p>
          <a:p>
            <a:pPr lvl="1">
              <a:lnSpc>
                <a:spcPct val="150000"/>
              </a:lnSpc>
            </a:pPr>
            <a:r>
              <a:rPr lang="zh-CN" altLang="en-US" dirty="0"/>
              <a:t>调幅</a:t>
            </a:r>
            <a:r>
              <a:rPr lang="en-US" altLang="zh-CN" dirty="0"/>
              <a:t>(AM)</a:t>
            </a:r>
            <a:r>
              <a:rPr lang="zh-CN" altLang="en-US" dirty="0"/>
              <a:t>：载波的振幅随调制信号而变化 </a:t>
            </a:r>
          </a:p>
          <a:p>
            <a:pPr lvl="1">
              <a:lnSpc>
                <a:spcPct val="150000"/>
              </a:lnSpc>
            </a:pPr>
            <a:r>
              <a:rPr lang="zh-CN" altLang="en-US" dirty="0"/>
              <a:t>调频</a:t>
            </a:r>
            <a:r>
              <a:rPr lang="en-US" altLang="zh-CN" dirty="0"/>
              <a:t>(FM)</a:t>
            </a:r>
            <a:r>
              <a:rPr lang="zh-CN" altLang="en-US" dirty="0"/>
              <a:t>：载波的频率随调制信号而变化</a:t>
            </a:r>
          </a:p>
          <a:p>
            <a:pPr lvl="1">
              <a:lnSpc>
                <a:spcPct val="150000"/>
              </a:lnSpc>
            </a:pPr>
            <a:r>
              <a:rPr lang="zh-CN" altLang="en-US" dirty="0"/>
              <a:t>调相</a:t>
            </a:r>
            <a:r>
              <a:rPr lang="en-US" altLang="zh-CN" dirty="0"/>
              <a:t>(PM)</a:t>
            </a:r>
            <a:r>
              <a:rPr lang="zh-CN" altLang="en-US" dirty="0"/>
              <a:t>：载波的相位随调制信号而变化</a:t>
            </a:r>
            <a:endParaRPr lang="en-US" altLang="zh-CN" dirty="0"/>
          </a:p>
          <a:p>
            <a:r>
              <a:rPr lang="zh-CN" altLang="en-US" dirty="0"/>
              <a:t>两种类型</a:t>
            </a:r>
            <a:endParaRPr lang="en-US" altLang="zh-CN" dirty="0"/>
          </a:p>
          <a:p>
            <a:pPr lvl="1"/>
            <a:r>
              <a:rPr lang="zh-CN" altLang="en-US" dirty="0"/>
              <a:t>数字信号调制</a:t>
            </a:r>
            <a:endParaRPr lang="en-US" altLang="zh-CN" dirty="0"/>
          </a:p>
          <a:p>
            <a:pPr lvl="1">
              <a:lnSpc>
                <a:spcPct val="150000"/>
              </a:lnSpc>
            </a:pPr>
            <a:r>
              <a:rPr lang="zh-CN" altLang="en-US" dirty="0"/>
              <a:t>模拟信号调制</a:t>
            </a:r>
            <a:endParaRPr lang="en-US" altLang="zh-CN" baseline="-25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Tree>
    <p:custDataLst>
      <p:tags r:id="rId1"/>
    </p:custDataLst>
    <p:extLst>
      <p:ext uri="{BB962C8B-B14F-4D97-AF65-F5344CB8AC3E}">
        <p14:creationId xmlns:p14="http://schemas.microsoft.com/office/powerpoint/2010/main" val="224593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数字信号调制</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657" name="Rectangle 2"/>
          <p:cNvSpPr>
            <a:spLocks noChangeArrowheads="1"/>
          </p:cNvSpPr>
          <p:nvPr/>
        </p:nvSpPr>
        <p:spPr bwMode="auto">
          <a:xfrm>
            <a:off x="1070804" y="3377842"/>
            <a:ext cx="7300860" cy="3119210"/>
          </a:xfrm>
          <a:prstGeom prst="rect">
            <a:avLst/>
          </a:prstGeom>
          <a:solidFill>
            <a:srgbClr val="F4F4FA"/>
          </a:solidFill>
          <a:ln w="25400">
            <a:solidFill>
              <a:srgbClr val="DCDCEC"/>
            </a:solidFill>
          </a:ln>
          <a:effectLst/>
        </p:spPr>
        <p:txBody>
          <a:bodyPr wrap="none" anchor="ctr"/>
          <a:lstStyle/>
          <a:p>
            <a:endParaRPr lang="zh-CN" altLang="en-US" sz="1600" b="1"/>
          </a:p>
        </p:txBody>
      </p:sp>
      <p:grpSp>
        <p:nvGrpSpPr>
          <p:cNvPr id="5" name="组合 4"/>
          <p:cNvGrpSpPr/>
          <p:nvPr/>
        </p:nvGrpSpPr>
        <p:grpSpPr>
          <a:xfrm>
            <a:off x="2425653" y="3522824"/>
            <a:ext cx="5791746" cy="411478"/>
            <a:chOff x="2425653" y="3522824"/>
            <a:chExt cx="5791746" cy="411478"/>
          </a:xfrm>
        </p:grpSpPr>
        <p:sp>
          <p:nvSpPr>
            <p:cNvPr id="492" name="Rectangle 3"/>
            <p:cNvSpPr>
              <a:spLocks noChangeArrowheads="1"/>
            </p:cNvSpPr>
            <p:nvPr/>
          </p:nvSpPr>
          <p:spPr bwMode="auto">
            <a:xfrm>
              <a:off x="2588159" y="3596590"/>
              <a:ext cx="300939" cy="3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i="0" u="none" strike="noStrike" kern="1200" cap="none" spc="0" normalizeH="0" baseline="0" noProof="0" dirty="0">
                  <a:ln>
                    <a:noFill/>
                  </a:ln>
                  <a:solidFill>
                    <a:srgbClr val="333399"/>
                  </a:solidFill>
                  <a:effectLst/>
                  <a:uLnTx/>
                  <a:uFillTx/>
                  <a:latin typeface="Tahoma" panose="020B0604030504040204" pitchFamily="34" charset="0"/>
                  <a:ea typeface="宋体" panose="02010600030101010101" pitchFamily="2" charset="-122"/>
                  <a:cs typeface="+mn-cs"/>
                </a:rPr>
                <a:t>0</a:t>
              </a:r>
            </a:p>
          </p:txBody>
        </p:sp>
        <p:sp>
          <p:nvSpPr>
            <p:cNvPr id="493" name="Rectangle 4"/>
            <p:cNvSpPr>
              <a:spLocks noChangeArrowheads="1"/>
            </p:cNvSpPr>
            <p:nvPr/>
          </p:nvSpPr>
          <p:spPr bwMode="auto">
            <a:xfrm>
              <a:off x="3219475" y="3596590"/>
              <a:ext cx="300939" cy="3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rPr>
                <a:t>1</a:t>
              </a:r>
            </a:p>
          </p:txBody>
        </p:sp>
        <p:sp>
          <p:nvSpPr>
            <p:cNvPr id="494" name="Rectangle 5"/>
            <p:cNvSpPr>
              <a:spLocks noChangeArrowheads="1"/>
            </p:cNvSpPr>
            <p:nvPr/>
          </p:nvSpPr>
          <p:spPr bwMode="auto">
            <a:xfrm>
              <a:off x="3850790" y="3596590"/>
              <a:ext cx="300939" cy="3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rPr>
                <a:t>0</a:t>
              </a:r>
            </a:p>
          </p:txBody>
        </p:sp>
        <p:sp>
          <p:nvSpPr>
            <p:cNvPr id="495" name="Rectangle 6"/>
            <p:cNvSpPr>
              <a:spLocks noChangeArrowheads="1"/>
            </p:cNvSpPr>
            <p:nvPr/>
          </p:nvSpPr>
          <p:spPr bwMode="auto">
            <a:xfrm>
              <a:off x="4522317" y="3596590"/>
              <a:ext cx="300939" cy="3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rPr>
                <a:t>0</a:t>
              </a:r>
            </a:p>
          </p:txBody>
        </p:sp>
        <p:sp>
          <p:nvSpPr>
            <p:cNvPr id="496" name="Rectangle 7"/>
            <p:cNvSpPr>
              <a:spLocks noChangeArrowheads="1"/>
            </p:cNvSpPr>
            <p:nvPr/>
          </p:nvSpPr>
          <p:spPr bwMode="auto">
            <a:xfrm>
              <a:off x="5153632" y="3596590"/>
              <a:ext cx="300939" cy="3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rPr>
                <a:t>1</a:t>
              </a:r>
            </a:p>
          </p:txBody>
        </p:sp>
        <p:sp>
          <p:nvSpPr>
            <p:cNvPr id="497" name="Rectangle 8"/>
            <p:cNvSpPr>
              <a:spLocks noChangeArrowheads="1"/>
            </p:cNvSpPr>
            <p:nvPr/>
          </p:nvSpPr>
          <p:spPr bwMode="auto">
            <a:xfrm>
              <a:off x="5784947" y="3596590"/>
              <a:ext cx="300939" cy="3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rPr>
                <a:t>1</a:t>
              </a:r>
            </a:p>
          </p:txBody>
        </p:sp>
        <p:sp>
          <p:nvSpPr>
            <p:cNvPr id="498" name="Rectangle 9"/>
            <p:cNvSpPr>
              <a:spLocks noChangeArrowheads="1"/>
            </p:cNvSpPr>
            <p:nvPr/>
          </p:nvSpPr>
          <p:spPr bwMode="auto">
            <a:xfrm>
              <a:off x="6416262" y="3596590"/>
              <a:ext cx="300939" cy="3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i="0" u="none" strike="noStrike" kern="1200" cap="none" spc="0" normalizeH="0" baseline="0" noProof="0" dirty="0">
                  <a:ln>
                    <a:noFill/>
                  </a:ln>
                  <a:solidFill>
                    <a:srgbClr val="333399"/>
                  </a:solidFill>
                  <a:effectLst/>
                  <a:uLnTx/>
                  <a:uFillTx/>
                  <a:latin typeface="Tahoma" panose="020B0604030504040204" pitchFamily="34" charset="0"/>
                  <a:ea typeface="宋体" panose="02010600030101010101" pitchFamily="2" charset="-122"/>
                  <a:cs typeface="+mn-cs"/>
                </a:rPr>
                <a:t>1</a:t>
              </a:r>
            </a:p>
          </p:txBody>
        </p:sp>
        <p:sp>
          <p:nvSpPr>
            <p:cNvPr id="499" name="Rectangle 10"/>
            <p:cNvSpPr>
              <a:spLocks noChangeArrowheads="1"/>
            </p:cNvSpPr>
            <p:nvPr/>
          </p:nvSpPr>
          <p:spPr bwMode="auto">
            <a:xfrm>
              <a:off x="7087788" y="3596590"/>
              <a:ext cx="300939" cy="3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rPr>
                <a:t>0</a:t>
              </a:r>
            </a:p>
          </p:txBody>
        </p:sp>
        <p:sp>
          <p:nvSpPr>
            <p:cNvPr id="500" name="Rectangle 11"/>
            <p:cNvSpPr>
              <a:spLocks noChangeArrowheads="1"/>
            </p:cNvSpPr>
            <p:nvPr/>
          </p:nvSpPr>
          <p:spPr bwMode="auto">
            <a:xfrm>
              <a:off x="7739209" y="3596590"/>
              <a:ext cx="300939" cy="3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rPr>
                <a:t>0</a:t>
              </a:r>
            </a:p>
          </p:txBody>
        </p:sp>
        <p:sp>
          <p:nvSpPr>
            <p:cNvPr id="501" name="Freeform 12"/>
            <p:cNvSpPr>
              <a:spLocks/>
            </p:cNvSpPr>
            <p:nvPr/>
          </p:nvSpPr>
          <p:spPr bwMode="auto">
            <a:xfrm>
              <a:off x="2425653" y="3522824"/>
              <a:ext cx="5791746" cy="394865"/>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2" name="Freeform 13"/>
            <p:cNvSpPr>
              <a:spLocks/>
            </p:cNvSpPr>
            <p:nvPr/>
          </p:nvSpPr>
          <p:spPr bwMode="auto">
            <a:xfrm>
              <a:off x="8216059" y="3916604"/>
              <a:ext cx="1340" cy="108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03" name="Freeform 14"/>
          <p:cNvSpPr>
            <a:spLocks/>
          </p:cNvSpPr>
          <p:nvPr/>
        </p:nvSpPr>
        <p:spPr bwMode="auto">
          <a:xfrm>
            <a:off x="2436376" y="4426458"/>
            <a:ext cx="636677" cy="1085"/>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6" name="组合 5"/>
          <p:cNvGrpSpPr/>
          <p:nvPr/>
        </p:nvGrpSpPr>
        <p:grpSpPr>
          <a:xfrm>
            <a:off x="3712410" y="4122715"/>
            <a:ext cx="4492925" cy="582535"/>
            <a:chOff x="3712410" y="4122715"/>
            <a:chExt cx="4492925" cy="582535"/>
          </a:xfrm>
        </p:grpSpPr>
        <p:sp>
          <p:nvSpPr>
            <p:cNvPr id="504" name="Freeform 15"/>
            <p:cNvSpPr>
              <a:spLocks/>
            </p:cNvSpPr>
            <p:nvPr/>
          </p:nvSpPr>
          <p:spPr bwMode="auto">
            <a:xfrm>
              <a:off x="3712410" y="4424287"/>
              <a:ext cx="1298820" cy="3255"/>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5" name="Line 16"/>
            <p:cNvSpPr>
              <a:spLocks noChangeShapeType="1"/>
            </p:cNvSpPr>
            <p:nvPr/>
          </p:nvSpPr>
          <p:spPr bwMode="auto">
            <a:xfrm>
              <a:off x="6936003" y="4426458"/>
              <a:ext cx="126933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6" name="Freeform 17"/>
            <p:cNvSpPr>
              <a:spLocks/>
            </p:cNvSpPr>
            <p:nvPr/>
          </p:nvSpPr>
          <p:spPr bwMode="auto">
            <a:xfrm>
              <a:off x="6292625" y="4127054"/>
              <a:ext cx="44232" cy="295064"/>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7" name="Freeform 18"/>
            <p:cNvSpPr>
              <a:spLocks/>
            </p:cNvSpPr>
            <p:nvPr/>
          </p:nvSpPr>
          <p:spPr bwMode="auto">
            <a:xfrm>
              <a:off x="6336858" y="4130309"/>
              <a:ext cx="117952" cy="574941"/>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8" name="Freeform 19"/>
            <p:cNvSpPr>
              <a:spLocks/>
            </p:cNvSpPr>
            <p:nvPr/>
          </p:nvSpPr>
          <p:spPr bwMode="auto">
            <a:xfrm>
              <a:off x="6452129" y="4127054"/>
              <a:ext cx="42892" cy="295064"/>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9" name="Freeform 20"/>
            <p:cNvSpPr>
              <a:spLocks/>
            </p:cNvSpPr>
            <p:nvPr/>
          </p:nvSpPr>
          <p:spPr bwMode="auto">
            <a:xfrm>
              <a:off x="6495021" y="4130309"/>
              <a:ext cx="112592" cy="574941"/>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10" name="Group 21"/>
            <p:cNvGrpSpPr>
              <a:grpSpLocks/>
            </p:cNvGrpSpPr>
            <p:nvPr/>
          </p:nvGrpSpPr>
          <p:grpSpPr bwMode="auto">
            <a:xfrm>
              <a:off x="6608952" y="4122717"/>
              <a:ext cx="158164" cy="579281"/>
              <a:chOff x="4075" y="1309"/>
              <a:chExt cx="118" cy="713"/>
            </a:xfrm>
          </p:grpSpPr>
          <p:sp>
            <p:nvSpPr>
              <p:cNvPr id="652"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53"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11" name="Freeform 24"/>
            <p:cNvSpPr>
              <a:spLocks/>
            </p:cNvSpPr>
            <p:nvPr/>
          </p:nvSpPr>
          <p:spPr bwMode="auto">
            <a:xfrm>
              <a:off x="6767117" y="4122715"/>
              <a:ext cx="46913" cy="295064"/>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12" name="Freeform 25"/>
            <p:cNvSpPr>
              <a:spLocks/>
            </p:cNvSpPr>
            <p:nvPr/>
          </p:nvSpPr>
          <p:spPr bwMode="auto">
            <a:xfrm>
              <a:off x="6814030" y="4125970"/>
              <a:ext cx="111250" cy="574941"/>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13" name="Freeform 26"/>
            <p:cNvSpPr>
              <a:spLocks/>
            </p:cNvSpPr>
            <p:nvPr/>
          </p:nvSpPr>
          <p:spPr bwMode="auto">
            <a:xfrm>
              <a:off x="5655949" y="4127054"/>
              <a:ext cx="44232" cy="295064"/>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14" name="Freeform 27"/>
            <p:cNvSpPr>
              <a:spLocks/>
            </p:cNvSpPr>
            <p:nvPr/>
          </p:nvSpPr>
          <p:spPr bwMode="auto">
            <a:xfrm>
              <a:off x="5700181" y="4130309"/>
              <a:ext cx="115272" cy="574941"/>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15" name="Freeform 28"/>
            <p:cNvSpPr>
              <a:spLocks/>
            </p:cNvSpPr>
            <p:nvPr/>
          </p:nvSpPr>
          <p:spPr bwMode="auto">
            <a:xfrm>
              <a:off x="5815453" y="4127054"/>
              <a:ext cx="42892" cy="295064"/>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16" name="Freeform 29"/>
            <p:cNvSpPr>
              <a:spLocks/>
            </p:cNvSpPr>
            <p:nvPr/>
          </p:nvSpPr>
          <p:spPr bwMode="auto">
            <a:xfrm>
              <a:off x="5858345" y="4130309"/>
              <a:ext cx="113932" cy="574941"/>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17" name="Group 30"/>
            <p:cNvGrpSpPr>
              <a:grpSpLocks/>
            </p:cNvGrpSpPr>
            <p:nvPr/>
          </p:nvGrpSpPr>
          <p:grpSpPr bwMode="auto">
            <a:xfrm>
              <a:off x="5972290" y="4122715"/>
              <a:ext cx="317668" cy="579280"/>
              <a:chOff x="3600" y="1309"/>
              <a:chExt cx="237" cy="713"/>
            </a:xfrm>
          </p:grpSpPr>
          <p:grpSp>
            <p:nvGrpSpPr>
              <p:cNvPr id="646" name="Group 31"/>
              <p:cNvGrpSpPr>
                <a:grpSpLocks/>
              </p:cNvGrpSpPr>
              <p:nvPr/>
            </p:nvGrpSpPr>
            <p:grpSpPr bwMode="auto">
              <a:xfrm>
                <a:off x="3600" y="1309"/>
                <a:ext cx="118" cy="713"/>
                <a:chOff x="3600" y="1309"/>
                <a:chExt cx="118" cy="713"/>
              </a:xfrm>
            </p:grpSpPr>
            <p:sp>
              <p:nvSpPr>
                <p:cNvPr id="650"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51"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47" name="Group 34"/>
              <p:cNvGrpSpPr>
                <a:grpSpLocks/>
              </p:cNvGrpSpPr>
              <p:nvPr/>
            </p:nvGrpSpPr>
            <p:grpSpPr bwMode="auto">
              <a:xfrm>
                <a:off x="3718" y="1309"/>
                <a:ext cx="119" cy="713"/>
                <a:chOff x="3718" y="1309"/>
                <a:chExt cx="119" cy="713"/>
              </a:xfrm>
            </p:grpSpPr>
            <p:sp>
              <p:nvSpPr>
                <p:cNvPr id="648"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49"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sp>
          <p:nvSpPr>
            <p:cNvPr id="518" name="Freeform 37"/>
            <p:cNvSpPr>
              <a:spLocks/>
            </p:cNvSpPr>
            <p:nvPr/>
          </p:nvSpPr>
          <p:spPr bwMode="auto">
            <a:xfrm>
              <a:off x="5007209" y="4127054"/>
              <a:ext cx="44232" cy="295064"/>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19" name="Freeform 38"/>
            <p:cNvSpPr>
              <a:spLocks/>
            </p:cNvSpPr>
            <p:nvPr/>
          </p:nvSpPr>
          <p:spPr bwMode="auto">
            <a:xfrm>
              <a:off x="5051441" y="4130309"/>
              <a:ext cx="116613" cy="574941"/>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20" name="Freeform 39"/>
            <p:cNvSpPr>
              <a:spLocks/>
            </p:cNvSpPr>
            <p:nvPr/>
          </p:nvSpPr>
          <p:spPr bwMode="auto">
            <a:xfrm>
              <a:off x="5166713" y="4127054"/>
              <a:ext cx="42892" cy="295064"/>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21" name="Freeform 40"/>
            <p:cNvSpPr>
              <a:spLocks/>
            </p:cNvSpPr>
            <p:nvPr/>
          </p:nvSpPr>
          <p:spPr bwMode="auto">
            <a:xfrm>
              <a:off x="5209604" y="4130309"/>
              <a:ext cx="115272" cy="574941"/>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22" name="Group 41"/>
            <p:cNvGrpSpPr>
              <a:grpSpLocks/>
            </p:cNvGrpSpPr>
            <p:nvPr/>
          </p:nvGrpSpPr>
          <p:grpSpPr bwMode="auto">
            <a:xfrm>
              <a:off x="5324899" y="4122717"/>
              <a:ext cx="156825" cy="579281"/>
              <a:chOff x="3117" y="1309"/>
              <a:chExt cx="117" cy="713"/>
            </a:xfrm>
          </p:grpSpPr>
          <p:sp>
            <p:nvSpPr>
              <p:cNvPr id="64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4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23" name="Freeform 44"/>
            <p:cNvSpPr>
              <a:spLocks/>
            </p:cNvSpPr>
            <p:nvPr/>
          </p:nvSpPr>
          <p:spPr bwMode="auto">
            <a:xfrm>
              <a:off x="5481701" y="4122715"/>
              <a:ext cx="46913" cy="295064"/>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24" name="Freeform 45"/>
            <p:cNvSpPr>
              <a:spLocks/>
            </p:cNvSpPr>
            <p:nvPr/>
          </p:nvSpPr>
          <p:spPr bwMode="auto">
            <a:xfrm>
              <a:off x="5528613" y="4125970"/>
              <a:ext cx="121975" cy="574941"/>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11" name="组合 10"/>
          <p:cNvGrpSpPr/>
          <p:nvPr/>
        </p:nvGrpSpPr>
        <p:grpSpPr>
          <a:xfrm>
            <a:off x="3028914" y="4889154"/>
            <a:ext cx="663484" cy="583622"/>
            <a:chOff x="3028914" y="4899428"/>
            <a:chExt cx="663484" cy="583622"/>
          </a:xfrm>
        </p:grpSpPr>
        <p:sp>
          <p:nvSpPr>
            <p:cNvPr id="525" name="Freeform 46"/>
            <p:cNvSpPr>
              <a:spLocks/>
            </p:cNvSpPr>
            <p:nvPr/>
          </p:nvSpPr>
          <p:spPr bwMode="auto">
            <a:xfrm>
              <a:off x="3028914" y="4903767"/>
              <a:ext cx="50934" cy="314591"/>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28" name="Freeform 51"/>
            <p:cNvSpPr>
              <a:spLocks/>
            </p:cNvSpPr>
            <p:nvPr/>
          </p:nvSpPr>
          <p:spPr bwMode="auto">
            <a:xfrm>
              <a:off x="3354625" y="4899428"/>
              <a:ext cx="46913" cy="318930"/>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30" name="Freeform 53"/>
            <p:cNvSpPr>
              <a:spLocks/>
            </p:cNvSpPr>
            <p:nvPr/>
          </p:nvSpPr>
          <p:spPr bwMode="auto">
            <a:xfrm>
              <a:off x="3515469" y="4899428"/>
              <a:ext cx="46913" cy="302658"/>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10" name="组合 9"/>
            <p:cNvGrpSpPr/>
            <p:nvPr/>
          </p:nvGrpSpPr>
          <p:grpSpPr>
            <a:xfrm>
              <a:off x="3081189" y="4902682"/>
              <a:ext cx="611209" cy="580368"/>
              <a:chOff x="3081189" y="4902682"/>
              <a:chExt cx="611209" cy="580368"/>
            </a:xfrm>
          </p:grpSpPr>
          <p:sp>
            <p:nvSpPr>
              <p:cNvPr id="526" name="Freeform 47"/>
              <p:cNvSpPr>
                <a:spLocks/>
              </p:cNvSpPr>
              <p:nvPr/>
            </p:nvSpPr>
            <p:spPr bwMode="auto">
              <a:xfrm>
                <a:off x="3081189" y="4907022"/>
                <a:ext cx="116612" cy="576026"/>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27" name="Group 48"/>
              <p:cNvGrpSpPr>
                <a:grpSpLocks/>
              </p:cNvGrpSpPr>
              <p:nvPr/>
            </p:nvGrpSpPr>
            <p:grpSpPr bwMode="auto">
              <a:xfrm>
                <a:off x="3197812" y="4903769"/>
                <a:ext cx="159506" cy="579281"/>
                <a:chOff x="1557" y="2272"/>
                <a:chExt cx="119" cy="713"/>
              </a:xfrm>
            </p:grpSpPr>
            <p:sp>
              <p:nvSpPr>
                <p:cNvPr id="642"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43"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29" name="Freeform 52"/>
              <p:cNvSpPr>
                <a:spLocks/>
              </p:cNvSpPr>
              <p:nvPr/>
            </p:nvSpPr>
            <p:spPr bwMode="auto">
              <a:xfrm>
                <a:off x="3402878" y="4902682"/>
                <a:ext cx="113931" cy="576026"/>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31" name="Freeform 54"/>
              <p:cNvSpPr>
                <a:spLocks/>
              </p:cNvSpPr>
              <p:nvPr/>
            </p:nvSpPr>
            <p:spPr bwMode="auto">
              <a:xfrm>
                <a:off x="3563722" y="4902682"/>
                <a:ext cx="128676" cy="574941"/>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grpSp>
        <p:nvGrpSpPr>
          <p:cNvPr id="554" name="Group 81"/>
          <p:cNvGrpSpPr>
            <a:grpSpLocks/>
          </p:cNvGrpSpPr>
          <p:nvPr/>
        </p:nvGrpSpPr>
        <p:grpSpPr bwMode="auto">
          <a:xfrm>
            <a:off x="2392243" y="4913531"/>
            <a:ext cx="638020" cy="577111"/>
            <a:chOff x="956" y="2283"/>
            <a:chExt cx="476" cy="711"/>
          </a:xfrm>
        </p:grpSpPr>
        <p:sp>
          <p:nvSpPr>
            <p:cNvPr id="63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3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3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3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12" name="组合 11"/>
          <p:cNvGrpSpPr/>
          <p:nvPr/>
        </p:nvGrpSpPr>
        <p:grpSpPr>
          <a:xfrm>
            <a:off x="3696419" y="4899428"/>
            <a:ext cx="4468837" cy="584704"/>
            <a:chOff x="3696419" y="4899428"/>
            <a:chExt cx="4468837" cy="584704"/>
          </a:xfrm>
        </p:grpSpPr>
        <p:sp>
          <p:nvSpPr>
            <p:cNvPr id="532" name="Freeform 55"/>
            <p:cNvSpPr>
              <a:spLocks/>
            </p:cNvSpPr>
            <p:nvPr/>
          </p:nvSpPr>
          <p:spPr bwMode="auto">
            <a:xfrm>
              <a:off x="6252508" y="4905936"/>
              <a:ext cx="44232" cy="295064"/>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33" name="Freeform 56"/>
            <p:cNvSpPr>
              <a:spLocks/>
            </p:cNvSpPr>
            <p:nvPr/>
          </p:nvSpPr>
          <p:spPr bwMode="auto">
            <a:xfrm>
              <a:off x="6296741" y="4909191"/>
              <a:ext cx="113932" cy="574941"/>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34" name="Freeform 57"/>
            <p:cNvSpPr>
              <a:spLocks/>
            </p:cNvSpPr>
            <p:nvPr/>
          </p:nvSpPr>
          <p:spPr bwMode="auto">
            <a:xfrm>
              <a:off x="6412012" y="4905936"/>
              <a:ext cx="42892" cy="295064"/>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35" name="Freeform 58"/>
            <p:cNvSpPr>
              <a:spLocks/>
            </p:cNvSpPr>
            <p:nvPr/>
          </p:nvSpPr>
          <p:spPr bwMode="auto">
            <a:xfrm>
              <a:off x="6454904" y="4909191"/>
              <a:ext cx="116613" cy="574941"/>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36" name="Freeform 59"/>
            <p:cNvSpPr>
              <a:spLocks/>
            </p:cNvSpPr>
            <p:nvPr/>
          </p:nvSpPr>
          <p:spPr bwMode="auto">
            <a:xfrm>
              <a:off x="6568836" y="4901598"/>
              <a:ext cx="45573" cy="295064"/>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37" name="Freeform 60"/>
            <p:cNvSpPr>
              <a:spLocks/>
            </p:cNvSpPr>
            <p:nvPr/>
          </p:nvSpPr>
          <p:spPr bwMode="auto">
            <a:xfrm>
              <a:off x="6614409" y="4904852"/>
              <a:ext cx="113931" cy="574941"/>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38" name="Group 61"/>
            <p:cNvGrpSpPr>
              <a:grpSpLocks/>
            </p:cNvGrpSpPr>
            <p:nvPr/>
          </p:nvGrpSpPr>
          <p:grpSpPr bwMode="auto">
            <a:xfrm>
              <a:off x="6726970" y="4901599"/>
              <a:ext cx="159503" cy="579281"/>
              <a:chOff x="4190" y="2269"/>
              <a:chExt cx="119" cy="713"/>
            </a:xfrm>
          </p:grpSpPr>
          <p:sp>
            <p:nvSpPr>
              <p:cNvPr id="640"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41"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39" name="Freeform 64"/>
            <p:cNvSpPr>
              <a:spLocks/>
            </p:cNvSpPr>
            <p:nvPr/>
          </p:nvSpPr>
          <p:spPr bwMode="auto">
            <a:xfrm>
              <a:off x="5615832" y="4905936"/>
              <a:ext cx="44232" cy="295064"/>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40" name="Freeform 65"/>
            <p:cNvSpPr>
              <a:spLocks/>
            </p:cNvSpPr>
            <p:nvPr/>
          </p:nvSpPr>
          <p:spPr bwMode="auto">
            <a:xfrm>
              <a:off x="5660064" y="4909191"/>
              <a:ext cx="119293" cy="574941"/>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41" name="Freeform 66"/>
            <p:cNvSpPr>
              <a:spLocks/>
            </p:cNvSpPr>
            <p:nvPr/>
          </p:nvSpPr>
          <p:spPr bwMode="auto">
            <a:xfrm>
              <a:off x="5775336" y="4905936"/>
              <a:ext cx="42892" cy="295064"/>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42" name="Freeform 67"/>
            <p:cNvSpPr>
              <a:spLocks/>
            </p:cNvSpPr>
            <p:nvPr/>
          </p:nvSpPr>
          <p:spPr bwMode="auto">
            <a:xfrm>
              <a:off x="5818228" y="4909191"/>
              <a:ext cx="113931" cy="574941"/>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43" name="Freeform 68"/>
            <p:cNvSpPr>
              <a:spLocks/>
            </p:cNvSpPr>
            <p:nvPr/>
          </p:nvSpPr>
          <p:spPr bwMode="auto">
            <a:xfrm>
              <a:off x="5932160" y="4901598"/>
              <a:ext cx="45573" cy="295064"/>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44" name="Freeform 69"/>
            <p:cNvSpPr>
              <a:spLocks/>
            </p:cNvSpPr>
            <p:nvPr/>
          </p:nvSpPr>
          <p:spPr bwMode="auto">
            <a:xfrm>
              <a:off x="5977732" y="4904852"/>
              <a:ext cx="115272" cy="574941"/>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45" name="Group 70"/>
            <p:cNvGrpSpPr>
              <a:grpSpLocks/>
            </p:cNvGrpSpPr>
            <p:nvPr/>
          </p:nvGrpSpPr>
          <p:grpSpPr bwMode="auto">
            <a:xfrm>
              <a:off x="6090349" y="4901599"/>
              <a:ext cx="159506" cy="579281"/>
              <a:chOff x="3715" y="2269"/>
              <a:chExt cx="119" cy="713"/>
            </a:xfrm>
          </p:grpSpPr>
          <p:sp>
            <p:nvSpPr>
              <p:cNvPr id="638"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39"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46" name="Freeform 73"/>
            <p:cNvSpPr>
              <a:spLocks/>
            </p:cNvSpPr>
            <p:nvPr/>
          </p:nvSpPr>
          <p:spPr bwMode="auto">
            <a:xfrm>
              <a:off x="4967092" y="4905936"/>
              <a:ext cx="44232" cy="295064"/>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47" name="Freeform 74"/>
            <p:cNvSpPr>
              <a:spLocks/>
            </p:cNvSpPr>
            <p:nvPr/>
          </p:nvSpPr>
          <p:spPr bwMode="auto">
            <a:xfrm>
              <a:off x="5011324" y="4909191"/>
              <a:ext cx="116612" cy="574941"/>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48" name="Freeform 75"/>
            <p:cNvSpPr>
              <a:spLocks/>
            </p:cNvSpPr>
            <p:nvPr/>
          </p:nvSpPr>
          <p:spPr bwMode="auto">
            <a:xfrm>
              <a:off x="5126596" y="4905936"/>
              <a:ext cx="42892" cy="295064"/>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49" name="Freeform 76"/>
            <p:cNvSpPr>
              <a:spLocks/>
            </p:cNvSpPr>
            <p:nvPr/>
          </p:nvSpPr>
          <p:spPr bwMode="auto">
            <a:xfrm>
              <a:off x="5169488" y="4909191"/>
              <a:ext cx="115272" cy="574941"/>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50" name="Freeform 77"/>
            <p:cNvSpPr>
              <a:spLocks/>
            </p:cNvSpPr>
            <p:nvPr/>
          </p:nvSpPr>
          <p:spPr bwMode="auto">
            <a:xfrm>
              <a:off x="5284760" y="4901598"/>
              <a:ext cx="44232" cy="295064"/>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51" name="Freeform 78"/>
            <p:cNvSpPr>
              <a:spLocks/>
            </p:cNvSpPr>
            <p:nvPr/>
          </p:nvSpPr>
          <p:spPr bwMode="auto">
            <a:xfrm>
              <a:off x="5328992" y="4904852"/>
              <a:ext cx="116613" cy="574941"/>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52" name="Freeform 79"/>
            <p:cNvSpPr>
              <a:spLocks/>
            </p:cNvSpPr>
            <p:nvPr/>
          </p:nvSpPr>
          <p:spPr bwMode="auto">
            <a:xfrm>
              <a:off x="5441583" y="4901598"/>
              <a:ext cx="46913" cy="295064"/>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53" name="Freeform 80"/>
            <p:cNvSpPr>
              <a:spLocks/>
            </p:cNvSpPr>
            <p:nvPr/>
          </p:nvSpPr>
          <p:spPr bwMode="auto">
            <a:xfrm>
              <a:off x="5488497" y="4904852"/>
              <a:ext cx="125995" cy="574941"/>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55" name="Group 86"/>
            <p:cNvGrpSpPr>
              <a:grpSpLocks/>
            </p:cNvGrpSpPr>
            <p:nvPr/>
          </p:nvGrpSpPr>
          <p:grpSpPr bwMode="auto">
            <a:xfrm>
              <a:off x="3696419" y="4903767"/>
              <a:ext cx="638017" cy="579280"/>
              <a:chOff x="1929" y="2272"/>
              <a:chExt cx="476" cy="713"/>
            </a:xfrm>
          </p:grpSpPr>
          <p:grpSp>
            <p:nvGrpSpPr>
              <p:cNvPr id="628" name="Group 87"/>
              <p:cNvGrpSpPr>
                <a:grpSpLocks/>
              </p:cNvGrpSpPr>
              <p:nvPr/>
            </p:nvGrpSpPr>
            <p:grpSpPr bwMode="auto">
              <a:xfrm>
                <a:off x="1929" y="2272"/>
                <a:ext cx="238" cy="713"/>
                <a:chOff x="1929" y="2272"/>
                <a:chExt cx="238" cy="713"/>
              </a:xfrm>
            </p:grpSpPr>
            <p:sp>
              <p:nvSpPr>
                <p:cNvPr id="632"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33"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9" name="Group 90"/>
              <p:cNvGrpSpPr>
                <a:grpSpLocks/>
              </p:cNvGrpSpPr>
              <p:nvPr/>
            </p:nvGrpSpPr>
            <p:grpSpPr bwMode="auto">
              <a:xfrm>
                <a:off x="2169" y="2272"/>
                <a:ext cx="236" cy="713"/>
                <a:chOff x="2169" y="2272"/>
                <a:chExt cx="236" cy="713"/>
              </a:xfrm>
            </p:grpSpPr>
            <p:sp>
              <p:nvSpPr>
                <p:cNvPr id="630"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31"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sp>
          <p:nvSpPr>
            <p:cNvPr id="556" name="Freeform 93"/>
            <p:cNvSpPr>
              <a:spLocks/>
            </p:cNvSpPr>
            <p:nvPr/>
          </p:nvSpPr>
          <p:spPr bwMode="auto">
            <a:xfrm>
              <a:off x="4331755" y="4899428"/>
              <a:ext cx="91145" cy="318930"/>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57" name="Freeform 94"/>
            <p:cNvSpPr>
              <a:spLocks/>
            </p:cNvSpPr>
            <p:nvPr/>
          </p:nvSpPr>
          <p:spPr bwMode="auto">
            <a:xfrm>
              <a:off x="4425582" y="4902682"/>
              <a:ext cx="225182" cy="576026"/>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58" name="Freeform 95"/>
            <p:cNvSpPr>
              <a:spLocks/>
            </p:cNvSpPr>
            <p:nvPr/>
          </p:nvSpPr>
          <p:spPr bwMode="auto">
            <a:xfrm>
              <a:off x="4649424" y="4899428"/>
              <a:ext cx="95166" cy="315675"/>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59" name="Freeform 96"/>
            <p:cNvSpPr>
              <a:spLocks/>
            </p:cNvSpPr>
            <p:nvPr/>
          </p:nvSpPr>
          <p:spPr bwMode="auto">
            <a:xfrm>
              <a:off x="4747271" y="4902682"/>
              <a:ext cx="219821" cy="574941"/>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60" name="Freeform 97"/>
            <p:cNvSpPr>
              <a:spLocks/>
            </p:cNvSpPr>
            <p:nvPr/>
          </p:nvSpPr>
          <p:spPr bwMode="auto">
            <a:xfrm>
              <a:off x="6889184" y="4905936"/>
              <a:ext cx="87125" cy="295064"/>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61" name="Freeform 98"/>
            <p:cNvSpPr>
              <a:spLocks/>
            </p:cNvSpPr>
            <p:nvPr/>
          </p:nvSpPr>
          <p:spPr bwMode="auto">
            <a:xfrm>
              <a:off x="6977650" y="4909191"/>
              <a:ext cx="233225" cy="574941"/>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62" name="Freeform 99"/>
            <p:cNvSpPr>
              <a:spLocks/>
            </p:cNvSpPr>
            <p:nvPr/>
          </p:nvSpPr>
          <p:spPr bwMode="auto">
            <a:xfrm>
              <a:off x="7210873" y="4905936"/>
              <a:ext cx="85784" cy="295064"/>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63" name="Freeform 100"/>
            <p:cNvSpPr>
              <a:spLocks/>
            </p:cNvSpPr>
            <p:nvPr/>
          </p:nvSpPr>
          <p:spPr bwMode="auto">
            <a:xfrm>
              <a:off x="7297999" y="4909191"/>
              <a:ext cx="234564" cy="574941"/>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64" name="Freeform 101"/>
            <p:cNvSpPr>
              <a:spLocks/>
            </p:cNvSpPr>
            <p:nvPr/>
          </p:nvSpPr>
          <p:spPr bwMode="auto">
            <a:xfrm>
              <a:off x="7527201" y="4901598"/>
              <a:ext cx="89805" cy="295064"/>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65" name="Freeform 102"/>
            <p:cNvSpPr>
              <a:spLocks/>
            </p:cNvSpPr>
            <p:nvPr/>
          </p:nvSpPr>
          <p:spPr bwMode="auto">
            <a:xfrm>
              <a:off x="7618346" y="4904852"/>
              <a:ext cx="227863" cy="574941"/>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66" name="Group 103"/>
            <p:cNvGrpSpPr>
              <a:grpSpLocks/>
            </p:cNvGrpSpPr>
            <p:nvPr/>
          </p:nvGrpSpPr>
          <p:grpSpPr bwMode="auto">
            <a:xfrm>
              <a:off x="7846246" y="4901599"/>
              <a:ext cx="319010" cy="579281"/>
              <a:chOff x="5025" y="2269"/>
              <a:chExt cx="238" cy="713"/>
            </a:xfrm>
          </p:grpSpPr>
          <p:sp>
            <p:nvSpPr>
              <p:cNvPr id="62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2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grpSp>
        <p:nvGrpSpPr>
          <p:cNvPr id="14" name="组合 13"/>
          <p:cNvGrpSpPr/>
          <p:nvPr/>
        </p:nvGrpSpPr>
        <p:grpSpPr>
          <a:xfrm>
            <a:off x="2412246" y="5708110"/>
            <a:ext cx="656785" cy="579285"/>
            <a:chOff x="2412246" y="5697836"/>
            <a:chExt cx="656785" cy="579285"/>
          </a:xfrm>
        </p:grpSpPr>
        <p:sp>
          <p:nvSpPr>
            <p:cNvPr id="568" name="Freeform 109"/>
            <p:cNvSpPr>
              <a:spLocks/>
            </p:cNvSpPr>
            <p:nvPr/>
          </p:nvSpPr>
          <p:spPr bwMode="auto">
            <a:xfrm>
              <a:off x="2731257" y="5697836"/>
              <a:ext cx="88464" cy="295064"/>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67" name="Group 106"/>
            <p:cNvGrpSpPr>
              <a:grpSpLocks/>
            </p:cNvGrpSpPr>
            <p:nvPr/>
          </p:nvGrpSpPr>
          <p:grpSpPr bwMode="auto">
            <a:xfrm>
              <a:off x="2412246" y="5697840"/>
              <a:ext cx="317667" cy="579281"/>
              <a:chOff x="944" y="3250"/>
              <a:chExt cx="237" cy="713"/>
            </a:xfrm>
          </p:grpSpPr>
          <p:sp>
            <p:nvSpPr>
              <p:cNvPr id="624"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25"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69" name="Freeform 110"/>
            <p:cNvSpPr>
              <a:spLocks/>
            </p:cNvSpPr>
            <p:nvPr/>
          </p:nvSpPr>
          <p:spPr bwMode="auto">
            <a:xfrm>
              <a:off x="2821062" y="5700006"/>
              <a:ext cx="247969" cy="576026"/>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15" name="组合 14"/>
          <p:cNvGrpSpPr/>
          <p:nvPr/>
        </p:nvGrpSpPr>
        <p:grpSpPr>
          <a:xfrm>
            <a:off x="3071707" y="5697836"/>
            <a:ext cx="652766" cy="579284"/>
            <a:chOff x="3071707" y="5697836"/>
            <a:chExt cx="652766" cy="579284"/>
          </a:xfrm>
        </p:grpSpPr>
        <p:grpSp>
          <p:nvGrpSpPr>
            <p:cNvPr id="570" name="Group 111"/>
            <p:cNvGrpSpPr>
              <a:grpSpLocks/>
            </p:cNvGrpSpPr>
            <p:nvPr/>
          </p:nvGrpSpPr>
          <p:grpSpPr bwMode="auto">
            <a:xfrm>
              <a:off x="3071707" y="5697839"/>
              <a:ext cx="317667" cy="579281"/>
              <a:chOff x="1436" y="3250"/>
              <a:chExt cx="237" cy="713"/>
            </a:xfrm>
          </p:grpSpPr>
          <p:sp>
            <p:nvSpPr>
              <p:cNvPr id="622"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23"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71" name="Freeform 114"/>
            <p:cNvSpPr>
              <a:spLocks/>
            </p:cNvSpPr>
            <p:nvPr/>
          </p:nvSpPr>
          <p:spPr bwMode="auto">
            <a:xfrm>
              <a:off x="3390721" y="5982052"/>
              <a:ext cx="88464" cy="295064"/>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72" name="Freeform 115"/>
            <p:cNvSpPr>
              <a:spLocks/>
            </p:cNvSpPr>
            <p:nvPr/>
          </p:nvSpPr>
          <p:spPr bwMode="auto">
            <a:xfrm>
              <a:off x="3480525" y="5697836"/>
              <a:ext cx="243948" cy="574941"/>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16" name="组合 15"/>
          <p:cNvGrpSpPr/>
          <p:nvPr/>
        </p:nvGrpSpPr>
        <p:grpSpPr>
          <a:xfrm>
            <a:off x="3732515" y="5693497"/>
            <a:ext cx="4476879" cy="595557"/>
            <a:chOff x="3732515" y="5693497"/>
            <a:chExt cx="4476879" cy="595557"/>
          </a:xfrm>
        </p:grpSpPr>
        <p:sp>
          <p:nvSpPr>
            <p:cNvPr id="573" name="Freeform 116"/>
            <p:cNvSpPr>
              <a:spLocks/>
            </p:cNvSpPr>
            <p:nvPr/>
          </p:nvSpPr>
          <p:spPr bwMode="auto">
            <a:xfrm>
              <a:off x="3732515" y="5700006"/>
              <a:ext cx="93826" cy="312421"/>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74" name="Freeform 117"/>
            <p:cNvSpPr>
              <a:spLocks/>
            </p:cNvSpPr>
            <p:nvPr/>
          </p:nvSpPr>
          <p:spPr bwMode="auto">
            <a:xfrm>
              <a:off x="3829022" y="5701091"/>
              <a:ext cx="230544" cy="576026"/>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75" name="Freeform 118"/>
            <p:cNvSpPr>
              <a:spLocks/>
            </p:cNvSpPr>
            <p:nvPr/>
          </p:nvSpPr>
          <p:spPr bwMode="auto">
            <a:xfrm>
              <a:off x="4062247" y="5707600"/>
              <a:ext cx="85784" cy="293979"/>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76" name="Freeform 119"/>
            <p:cNvSpPr>
              <a:spLocks/>
            </p:cNvSpPr>
            <p:nvPr/>
          </p:nvSpPr>
          <p:spPr bwMode="auto">
            <a:xfrm>
              <a:off x="4152052" y="5705431"/>
              <a:ext cx="235906" cy="574941"/>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77" name="Freeform 120"/>
            <p:cNvSpPr>
              <a:spLocks/>
            </p:cNvSpPr>
            <p:nvPr/>
          </p:nvSpPr>
          <p:spPr bwMode="auto">
            <a:xfrm>
              <a:off x="4389297" y="5711939"/>
              <a:ext cx="89805" cy="295064"/>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78" name="Freeform 121"/>
            <p:cNvSpPr>
              <a:spLocks/>
            </p:cNvSpPr>
            <p:nvPr/>
          </p:nvSpPr>
          <p:spPr bwMode="auto">
            <a:xfrm>
              <a:off x="4484464" y="5710854"/>
              <a:ext cx="225182" cy="574941"/>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79" name="Freeform 122"/>
            <p:cNvSpPr>
              <a:spLocks/>
            </p:cNvSpPr>
            <p:nvPr/>
          </p:nvSpPr>
          <p:spPr bwMode="auto">
            <a:xfrm>
              <a:off x="4710986" y="5711939"/>
              <a:ext cx="92486" cy="295064"/>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80" name="Freeform 123"/>
            <p:cNvSpPr>
              <a:spLocks/>
            </p:cNvSpPr>
            <p:nvPr/>
          </p:nvSpPr>
          <p:spPr bwMode="auto">
            <a:xfrm>
              <a:off x="4807493" y="5708685"/>
              <a:ext cx="225182" cy="576026"/>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81" name="Group 124"/>
            <p:cNvGrpSpPr>
              <a:grpSpLocks/>
            </p:cNvGrpSpPr>
            <p:nvPr/>
          </p:nvGrpSpPr>
          <p:grpSpPr bwMode="auto">
            <a:xfrm>
              <a:off x="5031346" y="5710858"/>
              <a:ext cx="314987" cy="578196"/>
              <a:chOff x="2898" y="3265"/>
              <a:chExt cx="235" cy="713"/>
            </a:xfrm>
          </p:grpSpPr>
          <p:sp>
            <p:nvSpPr>
              <p:cNvPr id="620"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21"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82" name="Freeform 127"/>
            <p:cNvSpPr>
              <a:spLocks/>
            </p:cNvSpPr>
            <p:nvPr/>
          </p:nvSpPr>
          <p:spPr bwMode="auto">
            <a:xfrm>
              <a:off x="5344983" y="5984223"/>
              <a:ext cx="84443" cy="295064"/>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83" name="Freeform 128"/>
            <p:cNvSpPr>
              <a:spLocks/>
            </p:cNvSpPr>
            <p:nvPr/>
          </p:nvSpPr>
          <p:spPr bwMode="auto">
            <a:xfrm>
              <a:off x="5430767" y="5710854"/>
              <a:ext cx="226523" cy="574941"/>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84" name="Group 129"/>
            <p:cNvGrpSpPr>
              <a:grpSpLocks/>
            </p:cNvGrpSpPr>
            <p:nvPr/>
          </p:nvGrpSpPr>
          <p:grpSpPr bwMode="auto">
            <a:xfrm>
              <a:off x="5657295" y="5703260"/>
              <a:ext cx="629976" cy="578195"/>
              <a:chOff x="3365" y="3256"/>
              <a:chExt cx="470" cy="713"/>
            </a:xfrm>
          </p:grpSpPr>
          <p:grpSp>
            <p:nvGrpSpPr>
              <p:cNvPr id="614" name="Group 130"/>
              <p:cNvGrpSpPr>
                <a:grpSpLocks/>
              </p:cNvGrpSpPr>
              <p:nvPr/>
            </p:nvGrpSpPr>
            <p:grpSpPr bwMode="auto">
              <a:xfrm>
                <a:off x="3365" y="3256"/>
                <a:ext cx="233" cy="713"/>
                <a:chOff x="3365" y="3256"/>
                <a:chExt cx="233" cy="713"/>
              </a:xfrm>
            </p:grpSpPr>
            <p:sp>
              <p:nvSpPr>
                <p:cNvPr id="618"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9"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15" name="Group 133"/>
              <p:cNvGrpSpPr>
                <a:grpSpLocks/>
              </p:cNvGrpSpPr>
              <p:nvPr/>
            </p:nvGrpSpPr>
            <p:grpSpPr bwMode="auto">
              <a:xfrm>
                <a:off x="3600" y="3256"/>
                <a:ext cx="235" cy="713"/>
                <a:chOff x="3600" y="3256"/>
                <a:chExt cx="235" cy="713"/>
              </a:xfrm>
            </p:grpSpPr>
            <p:sp>
              <p:nvSpPr>
                <p:cNvPr id="61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grpSp>
          <p:nvGrpSpPr>
            <p:cNvPr id="585" name="Group 136"/>
            <p:cNvGrpSpPr>
              <a:grpSpLocks/>
            </p:cNvGrpSpPr>
            <p:nvPr/>
          </p:nvGrpSpPr>
          <p:grpSpPr bwMode="auto">
            <a:xfrm>
              <a:off x="6284583" y="5695670"/>
              <a:ext cx="313647" cy="579281"/>
              <a:chOff x="3833" y="3247"/>
              <a:chExt cx="234" cy="713"/>
            </a:xfrm>
          </p:grpSpPr>
          <p:sp>
            <p:nvSpPr>
              <p:cNvPr id="612"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3"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86" name="Freeform 139"/>
            <p:cNvSpPr>
              <a:spLocks/>
            </p:cNvSpPr>
            <p:nvPr/>
          </p:nvSpPr>
          <p:spPr bwMode="auto">
            <a:xfrm>
              <a:off x="6599571" y="5979883"/>
              <a:ext cx="85784" cy="293980"/>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87" name="Freeform 140"/>
            <p:cNvSpPr>
              <a:spLocks/>
            </p:cNvSpPr>
            <p:nvPr/>
          </p:nvSpPr>
          <p:spPr bwMode="auto">
            <a:xfrm>
              <a:off x="6688035" y="5695667"/>
              <a:ext cx="237245" cy="574941"/>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88" name="Group 141"/>
            <p:cNvGrpSpPr>
              <a:grpSpLocks/>
            </p:cNvGrpSpPr>
            <p:nvPr/>
          </p:nvGrpSpPr>
          <p:grpSpPr bwMode="auto">
            <a:xfrm>
              <a:off x="6933323" y="5697836"/>
              <a:ext cx="638017" cy="579280"/>
              <a:chOff x="4317" y="3250"/>
              <a:chExt cx="476" cy="713"/>
            </a:xfrm>
          </p:grpSpPr>
          <p:grpSp>
            <p:nvGrpSpPr>
              <p:cNvPr id="606" name="Group 142"/>
              <p:cNvGrpSpPr>
                <a:grpSpLocks/>
              </p:cNvGrpSpPr>
              <p:nvPr/>
            </p:nvGrpSpPr>
            <p:grpSpPr bwMode="auto">
              <a:xfrm>
                <a:off x="4317" y="3250"/>
                <a:ext cx="238" cy="713"/>
                <a:chOff x="4317" y="3250"/>
                <a:chExt cx="238" cy="713"/>
              </a:xfrm>
            </p:grpSpPr>
            <p:sp>
              <p:nvSpPr>
                <p:cNvPr id="610"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1"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07" name="Group 145"/>
              <p:cNvGrpSpPr>
                <a:grpSpLocks/>
              </p:cNvGrpSpPr>
              <p:nvPr/>
            </p:nvGrpSpPr>
            <p:grpSpPr bwMode="auto">
              <a:xfrm>
                <a:off x="4557" y="3250"/>
                <a:ext cx="236" cy="713"/>
                <a:chOff x="4557" y="3250"/>
                <a:chExt cx="236" cy="713"/>
              </a:xfrm>
            </p:grpSpPr>
            <p:sp>
              <p:nvSpPr>
                <p:cNvPr id="60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0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sp>
          <p:nvSpPr>
            <p:cNvPr id="589" name="Freeform 148"/>
            <p:cNvSpPr>
              <a:spLocks/>
            </p:cNvSpPr>
            <p:nvPr/>
          </p:nvSpPr>
          <p:spPr bwMode="auto">
            <a:xfrm>
              <a:off x="7564639" y="5693497"/>
              <a:ext cx="95166" cy="335202"/>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90" name="Freeform 149"/>
            <p:cNvSpPr>
              <a:spLocks/>
            </p:cNvSpPr>
            <p:nvPr/>
          </p:nvSpPr>
          <p:spPr bwMode="auto">
            <a:xfrm>
              <a:off x="7662485" y="5696752"/>
              <a:ext cx="227863" cy="574941"/>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591" name="Group 150"/>
            <p:cNvGrpSpPr>
              <a:grpSpLocks/>
            </p:cNvGrpSpPr>
            <p:nvPr/>
          </p:nvGrpSpPr>
          <p:grpSpPr bwMode="auto">
            <a:xfrm>
              <a:off x="7890384" y="5693501"/>
              <a:ext cx="319010" cy="579281"/>
              <a:chOff x="5031" y="3244"/>
              <a:chExt cx="238" cy="713"/>
            </a:xfrm>
          </p:grpSpPr>
          <p:sp>
            <p:nvSpPr>
              <p:cNvPr id="604"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05"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grpSp>
        <p:nvGrpSpPr>
          <p:cNvPr id="592" name="Group 157"/>
          <p:cNvGrpSpPr>
            <a:grpSpLocks/>
          </p:cNvGrpSpPr>
          <p:nvPr/>
        </p:nvGrpSpPr>
        <p:grpSpPr bwMode="auto">
          <a:xfrm>
            <a:off x="3075940" y="4128145"/>
            <a:ext cx="638085" cy="577113"/>
            <a:chOff x="1439" y="1316"/>
            <a:chExt cx="476" cy="711"/>
          </a:xfrm>
        </p:grpSpPr>
        <p:grpSp>
          <p:nvGrpSpPr>
            <p:cNvPr id="593" name="Group 158"/>
            <p:cNvGrpSpPr>
              <a:grpSpLocks/>
            </p:cNvGrpSpPr>
            <p:nvPr/>
          </p:nvGrpSpPr>
          <p:grpSpPr bwMode="auto">
            <a:xfrm>
              <a:off x="1439" y="1316"/>
              <a:ext cx="239" cy="711"/>
              <a:chOff x="1439" y="1316"/>
              <a:chExt cx="239" cy="711"/>
            </a:xfrm>
          </p:grpSpPr>
          <p:sp>
            <p:nvSpPr>
              <p:cNvPr id="600"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01"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02"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03"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594" name="Group 163"/>
            <p:cNvGrpSpPr>
              <a:grpSpLocks/>
            </p:cNvGrpSpPr>
            <p:nvPr/>
          </p:nvGrpSpPr>
          <p:grpSpPr bwMode="auto">
            <a:xfrm>
              <a:off x="1676" y="1316"/>
              <a:ext cx="239" cy="711"/>
              <a:chOff x="1676" y="1316"/>
              <a:chExt cx="239" cy="711"/>
            </a:xfrm>
          </p:grpSpPr>
          <p:sp>
            <p:nvSpPr>
              <p:cNvPr id="5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95" name="Line 168"/>
            <p:cNvSpPr>
              <a:spLocks noChangeShapeType="1"/>
            </p:cNvSpPr>
            <p:nvPr/>
          </p:nvSpPr>
          <p:spPr bwMode="auto">
            <a:xfrm flipV="1">
              <a:off x="1674" y="1661"/>
              <a:ext cx="3" cy="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656" name="矩形 655"/>
          <p:cNvSpPr/>
          <p:nvPr/>
        </p:nvSpPr>
        <p:spPr>
          <a:xfrm>
            <a:off x="1080404" y="3686152"/>
            <a:ext cx="1005404" cy="338554"/>
          </a:xfrm>
          <a:prstGeom prst="rect">
            <a:avLst/>
          </a:prstGeom>
        </p:spPr>
        <p:txBody>
          <a:bodyPr wrap="none">
            <a:spAutoFit/>
          </a:bodyPr>
          <a:lstStyle/>
          <a:p>
            <a:pPr algn="ctr" fontAlgn="base">
              <a:spcAft>
                <a:spcPct val="0"/>
              </a:spcAft>
              <a:buClr>
                <a:schemeClr val="bg2"/>
              </a:buClr>
              <a:buSzPct val="75000"/>
            </a:pPr>
            <a:r>
              <a:rPr lang="zh-CN" altLang="en-US" sz="1600" b="1" dirty="0">
                <a:solidFill>
                  <a:schemeClr val="tx1">
                    <a:lumMod val="75000"/>
                    <a:lumOff val="25000"/>
                  </a:schemeClr>
                </a:solidFill>
                <a:latin typeface="华文楷体" panose="02010600040101010101" pitchFamily="2" charset="-122"/>
                <a:ea typeface="华文楷体" panose="02010600040101010101" pitchFamily="2" charset="-122"/>
              </a:rPr>
              <a:t>基带信号</a:t>
            </a:r>
            <a:endParaRPr lang="zh-CN" altLang="zh-CN" sz="16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658" name="矩形 657"/>
          <p:cNvSpPr/>
          <p:nvPr/>
        </p:nvSpPr>
        <p:spPr>
          <a:xfrm>
            <a:off x="1068517" y="4235212"/>
            <a:ext cx="1415772" cy="338554"/>
          </a:xfrm>
          <a:prstGeom prst="rect">
            <a:avLst/>
          </a:prstGeom>
        </p:spPr>
        <p:txBody>
          <a:bodyPr wrap="none">
            <a:spAutoFit/>
          </a:bodyPr>
          <a:lstStyle/>
          <a:p>
            <a:pPr algn="ctr" fontAlgn="base">
              <a:spcAft>
                <a:spcPct val="0"/>
              </a:spcAft>
              <a:buClr>
                <a:schemeClr val="bg2"/>
              </a:buClr>
              <a:buSzPct val="75000"/>
            </a:pPr>
            <a:r>
              <a:rPr lang="zh-CN" altLang="en-US" sz="1600" b="1" dirty="0">
                <a:solidFill>
                  <a:schemeClr val="tx1">
                    <a:lumMod val="75000"/>
                    <a:lumOff val="25000"/>
                  </a:schemeClr>
                </a:solidFill>
                <a:latin typeface="华文楷体" panose="02010600040101010101" pitchFamily="2" charset="-122"/>
                <a:ea typeface="华文楷体" panose="02010600040101010101" pitchFamily="2" charset="-122"/>
              </a:rPr>
              <a:t>幅度键控信号</a:t>
            </a:r>
            <a:endParaRPr lang="zh-CN" altLang="zh-CN" sz="16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659" name="矩形 658"/>
          <p:cNvSpPr/>
          <p:nvPr/>
        </p:nvSpPr>
        <p:spPr>
          <a:xfrm>
            <a:off x="1072323" y="4899428"/>
            <a:ext cx="1415772" cy="338554"/>
          </a:xfrm>
          <a:prstGeom prst="rect">
            <a:avLst/>
          </a:prstGeom>
        </p:spPr>
        <p:txBody>
          <a:bodyPr wrap="none">
            <a:spAutoFit/>
          </a:bodyPr>
          <a:lstStyle/>
          <a:p>
            <a:pPr algn="ctr" fontAlgn="base">
              <a:spcAft>
                <a:spcPct val="0"/>
              </a:spcAft>
              <a:buClr>
                <a:schemeClr val="bg2"/>
              </a:buClr>
              <a:buSzPct val="75000"/>
            </a:pPr>
            <a:r>
              <a:rPr lang="zh-CN" altLang="en-US" sz="1600" b="1" dirty="0">
                <a:solidFill>
                  <a:schemeClr val="tx1">
                    <a:lumMod val="75000"/>
                    <a:lumOff val="25000"/>
                  </a:schemeClr>
                </a:solidFill>
                <a:latin typeface="华文楷体" panose="02010600040101010101" pitchFamily="2" charset="-122"/>
                <a:ea typeface="华文楷体" panose="02010600040101010101" pitchFamily="2" charset="-122"/>
              </a:rPr>
              <a:t>频率键控信号</a:t>
            </a:r>
            <a:endParaRPr lang="zh-CN" altLang="zh-CN" sz="16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660" name="矩形 659"/>
          <p:cNvSpPr/>
          <p:nvPr/>
        </p:nvSpPr>
        <p:spPr>
          <a:xfrm>
            <a:off x="1034962" y="5774150"/>
            <a:ext cx="1415773" cy="338554"/>
          </a:xfrm>
          <a:prstGeom prst="rect">
            <a:avLst/>
          </a:prstGeom>
        </p:spPr>
        <p:txBody>
          <a:bodyPr wrap="none">
            <a:spAutoFit/>
          </a:bodyPr>
          <a:lstStyle/>
          <a:p>
            <a:pPr algn="ctr" fontAlgn="base">
              <a:spcAft>
                <a:spcPct val="0"/>
              </a:spcAft>
              <a:buClr>
                <a:schemeClr val="bg2"/>
              </a:buClr>
              <a:buSzPct val="75000"/>
            </a:pPr>
            <a:r>
              <a:rPr lang="zh-CN" altLang="en-US" sz="1600" b="1" dirty="0">
                <a:solidFill>
                  <a:schemeClr val="tx1">
                    <a:lumMod val="75000"/>
                    <a:lumOff val="25000"/>
                  </a:schemeClr>
                </a:solidFill>
                <a:latin typeface="华文楷体" panose="02010600040101010101" pitchFamily="2" charset="-122"/>
                <a:ea typeface="华文楷体" panose="02010600040101010101" pitchFamily="2" charset="-122"/>
              </a:rPr>
              <a:t>相移键控信号</a:t>
            </a:r>
            <a:endParaRPr lang="zh-CN" altLang="zh-CN" sz="16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pic>
        <p:nvPicPr>
          <p:cNvPr id="4098" name="Picture 2"/>
          <p:cNvPicPr>
            <a:picLocks noChangeAspect="1" noChangeArrowheads="1"/>
          </p:cNvPicPr>
          <p:nvPr/>
        </p:nvPicPr>
        <p:blipFill>
          <a:blip r:embed="rId3" cstate="print"/>
          <a:srcRect/>
          <a:stretch>
            <a:fillRect/>
          </a:stretch>
        </p:blipFill>
        <p:spPr bwMode="auto">
          <a:xfrm>
            <a:off x="140970" y="1320165"/>
            <a:ext cx="8801100" cy="18097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10807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dissolve">
                                      <p:cBhvr>
                                        <p:cTn id="7" dur="500"/>
                                        <p:tgtEl>
                                          <p:spTgt spid="657"/>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56"/>
                                        </p:tgtEl>
                                        <p:attrNameLst>
                                          <p:attrName>style.visibility</p:attrName>
                                        </p:attrNameLst>
                                      </p:cBhvr>
                                      <p:to>
                                        <p:strVal val="visible"/>
                                      </p:to>
                                    </p:set>
                                    <p:animEffect transition="in" filter="dissolve">
                                      <p:cBhvr>
                                        <p:cTn id="13" dur="500"/>
                                        <p:tgtEl>
                                          <p:spTgt spid="65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58"/>
                                        </p:tgtEl>
                                        <p:attrNameLst>
                                          <p:attrName>style.visibility</p:attrName>
                                        </p:attrNameLst>
                                      </p:cBhvr>
                                      <p:to>
                                        <p:strVal val="visible"/>
                                      </p:to>
                                    </p:set>
                                    <p:animEffect transition="in" filter="dissolve">
                                      <p:cBhvr>
                                        <p:cTn id="18" dur="500"/>
                                        <p:tgtEl>
                                          <p:spTgt spid="658"/>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03"/>
                                        </p:tgtEl>
                                        <p:attrNameLst>
                                          <p:attrName>style.visibility</p:attrName>
                                        </p:attrNameLst>
                                      </p:cBhvr>
                                      <p:to>
                                        <p:strVal val="visible"/>
                                      </p:to>
                                    </p:set>
                                    <p:animEffect transition="in" filter="wipe(left)">
                                      <p:cBhvr>
                                        <p:cTn id="22" dur="500"/>
                                        <p:tgtEl>
                                          <p:spTgt spid="5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92"/>
                                        </p:tgtEl>
                                        <p:attrNameLst>
                                          <p:attrName>style.visibility</p:attrName>
                                        </p:attrNameLst>
                                      </p:cBhvr>
                                      <p:to>
                                        <p:strVal val="visible"/>
                                      </p:to>
                                    </p:set>
                                    <p:animEffect transition="in" filter="wipe(left)">
                                      <p:cBhvr>
                                        <p:cTn id="27" dur="500"/>
                                        <p:tgtEl>
                                          <p:spTgt spid="5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59"/>
                                        </p:tgtEl>
                                        <p:attrNameLst>
                                          <p:attrName>style.visibility</p:attrName>
                                        </p:attrNameLst>
                                      </p:cBhvr>
                                      <p:to>
                                        <p:strVal val="visible"/>
                                      </p:to>
                                    </p:set>
                                    <p:animEffect transition="in" filter="dissolve">
                                      <p:cBhvr>
                                        <p:cTn id="37" dur="500"/>
                                        <p:tgtEl>
                                          <p:spTgt spid="65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54"/>
                                        </p:tgtEl>
                                        <p:attrNameLst>
                                          <p:attrName>style.visibility</p:attrName>
                                        </p:attrNameLst>
                                      </p:cBhvr>
                                      <p:to>
                                        <p:strVal val="visible"/>
                                      </p:to>
                                    </p:set>
                                    <p:animEffect transition="in" filter="wipe(left)">
                                      <p:cBhvr>
                                        <p:cTn id="42" dur="500"/>
                                        <p:tgtEl>
                                          <p:spTgt spid="5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60"/>
                                        </p:tgtEl>
                                        <p:attrNameLst>
                                          <p:attrName>style.visibility</p:attrName>
                                        </p:attrNameLst>
                                      </p:cBhvr>
                                      <p:to>
                                        <p:strVal val="visible"/>
                                      </p:to>
                                    </p:set>
                                    <p:animEffect transition="in" filter="dissolve">
                                      <p:cBhvr>
                                        <p:cTn id="57" dur="500"/>
                                        <p:tgtEl>
                                          <p:spTgt spid="6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 grpId="0" animBg="1"/>
      <p:bldP spid="503" grpId="0" animBg="1"/>
      <p:bldP spid="656" grpId="0"/>
      <p:bldP spid="658" grpId="0"/>
      <p:bldP spid="659" grpId="0"/>
      <p:bldP spid="6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模拟信号调制</a:t>
            </a:r>
            <a:endParaRPr lang="zh-CN" altLang="en-US" dirty="0"/>
          </a:p>
        </p:txBody>
      </p:sp>
      <p:sp>
        <p:nvSpPr>
          <p:cNvPr id="3" name="内容占位符 2"/>
          <p:cNvSpPr>
            <a:spLocks noGrp="1"/>
          </p:cNvSpPr>
          <p:nvPr>
            <p:ph idx="1"/>
          </p:nvPr>
        </p:nvSpPr>
        <p:spPr>
          <a:xfrm>
            <a:off x="502920" y="1246857"/>
            <a:ext cx="8229600" cy="642903"/>
          </a:xfrm>
        </p:spPr>
        <p:txBody>
          <a:bodyPr/>
          <a:lstStyle/>
          <a:p>
            <a:r>
              <a:rPr lang="zh-CN" altLang="en-US" sz="2000" dirty="0">
                <a:solidFill>
                  <a:srgbClr val="FF0000"/>
                </a:solidFill>
              </a:rPr>
              <a:t>调幅：载波的振幅值随调制信号的大小做线性变化</a:t>
            </a:r>
            <a:endParaRPr lang="en-US" altLang="zh-CN" sz="2000" dirty="0">
              <a:solidFill>
                <a:srgbClr val="FF0000"/>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pic>
        <p:nvPicPr>
          <p:cNvPr id="32770" name="Picture 2" descr="https://bkimg.cdn.bcebos.com/pic/a8773912b31bb0511925a333327adab44aede0ac?x-bce-process=image/watermark,g_7,image_d2F0ZXIvYmFpa2U2MA==,xp_5,yp_5"/>
          <p:cNvPicPr>
            <a:picLocks noChangeAspect="1" noChangeArrowheads="1"/>
          </p:cNvPicPr>
          <p:nvPr/>
        </p:nvPicPr>
        <p:blipFill>
          <a:blip r:embed="rId2" cstate="print"/>
          <a:srcRect/>
          <a:stretch>
            <a:fillRect/>
          </a:stretch>
        </p:blipFill>
        <p:spPr bwMode="auto">
          <a:xfrm>
            <a:off x="1892935" y="1875155"/>
            <a:ext cx="5267325" cy="447675"/>
          </a:xfrm>
          <a:prstGeom prst="rect">
            <a:avLst/>
          </a:prstGeom>
          <a:noFill/>
        </p:spPr>
      </p:pic>
      <p:pic>
        <p:nvPicPr>
          <p:cNvPr id="32772" name="Picture 4" descr="https://bkimg.cdn.bcebos.com/pic/8694a4c27d1ed21ba50c3ffea96eddc450da3fe7?x-bce-process=image/watermark,g_7,image_d2F0ZXIvYmFpa2U4MA==,xp_5,yp_5"/>
          <p:cNvPicPr>
            <a:picLocks noChangeAspect="1" noChangeArrowheads="1"/>
          </p:cNvPicPr>
          <p:nvPr/>
        </p:nvPicPr>
        <p:blipFill>
          <a:blip r:embed="rId3" cstate="print"/>
          <a:srcRect/>
          <a:stretch>
            <a:fillRect/>
          </a:stretch>
        </p:blipFill>
        <p:spPr bwMode="auto">
          <a:xfrm>
            <a:off x="1740535" y="2436494"/>
            <a:ext cx="5562600" cy="4238626"/>
          </a:xfrm>
          <a:prstGeom prst="rect">
            <a:avLst/>
          </a:prstGeom>
          <a:noFill/>
        </p:spPr>
      </p:pic>
    </p:spTree>
    <p:extLst>
      <p:ext uri="{BB962C8B-B14F-4D97-AF65-F5344CB8AC3E}">
        <p14:creationId xmlns:p14="http://schemas.microsoft.com/office/powerpoint/2010/main" val="570642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信道容量与计算</a:t>
            </a:r>
            <a:endParaRPr lang="en-US" altLang="zh-CN" dirty="0"/>
          </a:p>
        </p:txBody>
      </p:sp>
      <p:sp>
        <p:nvSpPr>
          <p:cNvPr id="3" name="内容占位符 2"/>
          <p:cNvSpPr>
            <a:spLocks noGrp="1"/>
          </p:cNvSpPr>
          <p:nvPr>
            <p:ph idx="1"/>
          </p:nvPr>
        </p:nvSpPr>
        <p:spPr>
          <a:xfrm>
            <a:off x="457200" y="1444978"/>
            <a:ext cx="7997868" cy="1853092"/>
          </a:xfrm>
        </p:spPr>
        <p:txBody>
          <a:bodyPr/>
          <a:lstStyle/>
          <a:p>
            <a:r>
              <a:rPr lang="zh-CN" altLang="en-US" dirty="0"/>
              <a:t>实际传输信道</a:t>
            </a:r>
            <a:endParaRPr lang="en-US" altLang="zh-CN" dirty="0"/>
          </a:p>
          <a:p>
            <a:pPr lvl="1"/>
            <a:r>
              <a:rPr lang="zh-CN" altLang="en-US" sz="1800" dirty="0"/>
              <a:t>非理想的，在传输信号时会产生各种失真以及带来多种干扰 </a:t>
            </a:r>
          </a:p>
          <a:p>
            <a:pPr lvl="1"/>
            <a:r>
              <a:rPr lang="zh-CN" altLang="en-US" sz="1800" dirty="0"/>
              <a:t>码元传输的速率越高，或信号传输的距离越远，在信道的输出端的波形的失真就越严重</a:t>
            </a:r>
          </a:p>
          <a:p>
            <a:pPr marL="914377" lvl="2" indent="0">
              <a:buNone/>
            </a:pP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grpSp>
        <p:nvGrpSpPr>
          <p:cNvPr id="6" name="组合 5"/>
          <p:cNvGrpSpPr/>
          <p:nvPr/>
        </p:nvGrpSpPr>
        <p:grpSpPr>
          <a:xfrm>
            <a:off x="1014608" y="3532339"/>
            <a:ext cx="7177412" cy="1393789"/>
            <a:chOff x="1014608" y="3532339"/>
            <a:chExt cx="7177412" cy="1393789"/>
          </a:xfrm>
        </p:grpSpPr>
        <p:grpSp>
          <p:nvGrpSpPr>
            <p:cNvPr id="8" name="组合 7"/>
            <p:cNvGrpSpPr/>
            <p:nvPr/>
          </p:nvGrpSpPr>
          <p:grpSpPr>
            <a:xfrm>
              <a:off x="1014608" y="3532339"/>
              <a:ext cx="7177412" cy="1393789"/>
              <a:chOff x="1014608" y="3695177"/>
              <a:chExt cx="7177412" cy="1393789"/>
            </a:xfrm>
          </p:grpSpPr>
          <p:sp>
            <p:nvSpPr>
              <p:cNvPr id="185" name="Rectangle 2"/>
              <p:cNvSpPr>
                <a:spLocks noChangeArrowheads="1"/>
              </p:cNvSpPr>
              <p:nvPr/>
            </p:nvSpPr>
            <p:spPr bwMode="auto">
              <a:xfrm>
                <a:off x="1014608" y="3695177"/>
                <a:ext cx="7177412" cy="1393789"/>
              </a:xfrm>
              <a:prstGeom prst="rect">
                <a:avLst/>
              </a:prstGeom>
              <a:solidFill>
                <a:srgbClr val="F4F4FA"/>
              </a:solidFill>
              <a:ln w="25400">
                <a:solidFill>
                  <a:srgbClr val="DCDCEC"/>
                </a:solidFill>
              </a:ln>
              <a:effectLst/>
            </p:spPr>
            <p:txBody>
              <a:bodyPr wrap="none" anchor="ctr"/>
              <a:lstStyle/>
              <a:p>
                <a:endParaRPr lang="zh-CN" altLang="en-US" sz="1600" b="1"/>
              </a:p>
            </p:txBody>
          </p:sp>
          <p:grpSp>
            <p:nvGrpSpPr>
              <p:cNvPr id="5" name="组合 4"/>
              <p:cNvGrpSpPr/>
              <p:nvPr/>
            </p:nvGrpSpPr>
            <p:grpSpPr>
              <a:xfrm>
                <a:off x="1128474" y="3883065"/>
                <a:ext cx="6386005" cy="885183"/>
                <a:chOff x="589854" y="3773357"/>
                <a:chExt cx="7834313" cy="1267954"/>
              </a:xfrm>
            </p:grpSpPr>
            <p:sp>
              <p:nvSpPr>
                <p:cNvPr id="174" name="AutoShape 4"/>
                <p:cNvSpPr>
                  <a:spLocks noChangeArrowheads="1"/>
                </p:cNvSpPr>
                <p:nvPr/>
              </p:nvSpPr>
              <p:spPr bwMode="auto">
                <a:xfrm rot="16200000">
                  <a:off x="4235548" y="2534313"/>
                  <a:ext cx="395287" cy="4060825"/>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75" name="Freeform 5"/>
                <p:cNvSpPr>
                  <a:spLocks/>
                </p:cNvSpPr>
                <p:nvPr/>
              </p:nvSpPr>
              <p:spPr bwMode="auto">
                <a:xfrm>
                  <a:off x="651767" y="3773357"/>
                  <a:ext cx="1539875"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76" name="Line 6"/>
                <p:cNvSpPr>
                  <a:spLocks noChangeShapeType="1"/>
                </p:cNvSpPr>
                <p:nvPr/>
              </p:nvSpPr>
              <p:spPr bwMode="auto">
                <a:xfrm>
                  <a:off x="651767" y="4563932"/>
                  <a:ext cx="196056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77" name="Freeform 7"/>
                <p:cNvSpPr>
                  <a:spLocks/>
                </p:cNvSpPr>
                <p:nvPr/>
              </p:nvSpPr>
              <p:spPr bwMode="auto">
                <a:xfrm>
                  <a:off x="6743004" y="3773357"/>
                  <a:ext cx="1541463"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78" name="Line 8"/>
                <p:cNvSpPr>
                  <a:spLocks noChangeShapeType="1"/>
                </p:cNvSpPr>
                <p:nvPr/>
              </p:nvSpPr>
              <p:spPr bwMode="auto">
                <a:xfrm>
                  <a:off x="6463604" y="4563932"/>
                  <a:ext cx="196056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79" name="Freeform 9"/>
                <p:cNvSpPr>
                  <a:spLocks/>
                </p:cNvSpPr>
                <p:nvPr/>
              </p:nvSpPr>
              <p:spPr bwMode="auto">
                <a:xfrm>
                  <a:off x="6757292" y="3809869"/>
                  <a:ext cx="1495425"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80" name="Text Box 11"/>
                <p:cNvSpPr txBox="1">
                  <a:spLocks noChangeArrowheads="1"/>
                </p:cNvSpPr>
                <p:nvPr/>
              </p:nvSpPr>
              <p:spPr bwMode="auto">
                <a:xfrm>
                  <a:off x="589854" y="4586158"/>
                  <a:ext cx="1548072" cy="44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chemeClr val="tx1">
                          <a:lumMod val="50000"/>
                          <a:lumOff val="50000"/>
                        </a:schemeClr>
                      </a:solidFill>
                      <a:latin typeface="华文楷体" panose="02010600040101010101" pitchFamily="2" charset="-122"/>
                      <a:ea typeface="华文楷体" panose="02010600040101010101" pitchFamily="2" charset="-122"/>
                    </a:rPr>
                    <a:t>发送信号波形</a:t>
                  </a:r>
                </a:p>
              </p:txBody>
            </p:sp>
            <p:sp>
              <p:nvSpPr>
                <p:cNvPr id="181" name="Text Box 12"/>
                <p:cNvSpPr txBox="1">
                  <a:spLocks noChangeArrowheads="1"/>
                </p:cNvSpPr>
                <p:nvPr/>
              </p:nvSpPr>
              <p:spPr bwMode="auto">
                <a:xfrm>
                  <a:off x="6698804" y="4600445"/>
                  <a:ext cx="1542356" cy="44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chemeClr val="tx1">
                          <a:lumMod val="50000"/>
                          <a:lumOff val="50000"/>
                        </a:schemeClr>
                      </a:solidFill>
                      <a:latin typeface="华文楷体" panose="02010600040101010101" pitchFamily="2" charset="-122"/>
                      <a:ea typeface="华文楷体" panose="02010600040101010101" pitchFamily="2" charset="-122"/>
                    </a:rPr>
                    <a:t>接收信号波形</a:t>
                  </a:r>
                </a:p>
              </p:txBody>
            </p:sp>
          </p:grpSp>
          <p:sp>
            <p:nvSpPr>
              <p:cNvPr id="7" name="矩形 6"/>
              <p:cNvSpPr/>
              <p:nvPr/>
            </p:nvSpPr>
            <p:spPr>
              <a:xfrm>
                <a:off x="3017911" y="3863435"/>
                <a:ext cx="2481014" cy="461665"/>
              </a:xfrm>
              <a:prstGeom prst="rect">
                <a:avLst/>
              </a:prstGeom>
            </p:spPr>
            <p:txBody>
              <a:bodyPr wrap="square">
                <a:spAutoFit/>
              </a:bodyPr>
              <a:lstStyle/>
              <a:p>
                <a:pPr algn="ctr"/>
                <a:r>
                  <a:rPr kumimoji="1" lang="zh-CN" altLang="en-US" sz="1200" b="1" dirty="0">
                    <a:solidFill>
                      <a:schemeClr val="tx1">
                        <a:lumMod val="50000"/>
                        <a:lumOff val="50000"/>
                      </a:schemeClr>
                    </a:solidFill>
                    <a:latin typeface="华文楷体" panose="02010600040101010101" pitchFamily="2" charset="-122"/>
                    <a:ea typeface="华文楷体" panose="02010600040101010101" pitchFamily="2" charset="-122"/>
                  </a:rPr>
                  <a:t>实际信道</a:t>
                </a:r>
              </a:p>
              <a:p>
                <a:pPr algn="ctr"/>
                <a:r>
                  <a:rPr kumimoji="1" lang="zh-CN" altLang="en-US" sz="1200" b="1" dirty="0">
                    <a:solidFill>
                      <a:schemeClr val="tx1">
                        <a:lumMod val="50000"/>
                        <a:lumOff val="50000"/>
                      </a:schemeClr>
                    </a:solidFill>
                    <a:latin typeface="华文楷体" panose="02010600040101010101" pitchFamily="2" charset="-122"/>
                    <a:ea typeface="华文楷体" panose="02010600040101010101" pitchFamily="2" charset="-122"/>
                  </a:rPr>
                  <a:t>（带宽受限、有噪声、干扰和失真）</a:t>
                </a:r>
              </a:p>
            </p:txBody>
          </p:sp>
        </p:grpSp>
        <p:sp>
          <p:nvSpPr>
            <p:cNvPr id="200" name="矩形 199"/>
            <p:cNvSpPr/>
            <p:nvPr/>
          </p:nvSpPr>
          <p:spPr>
            <a:xfrm>
              <a:off x="3059518" y="4618351"/>
              <a:ext cx="2481014" cy="307777"/>
            </a:xfrm>
            <a:prstGeom prst="rect">
              <a:avLst/>
            </a:prstGeom>
          </p:spPr>
          <p:txBody>
            <a:bodyPr wrap="square">
              <a:spAutoFit/>
            </a:bodyPr>
            <a:lstStyle/>
            <a:p>
              <a:pPr algn="ctr"/>
              <a:r>
                <a:rPr kumimoji="1" lang="zh-CN" altLang="en-US" sz="1400" b="1" dirty="0">
                  <a:solidFill>
                    <a:schemeClr val="accent5">
                      <a:lumMod val="50000"/>
                    </a:schemeClr>
                  </a:solidFill>
                  <a:latin typeface="华文楷体" panose="02010600040101010101" pitchFamily="2" charset="-122"/>
                  <a:ea typeface="华文楷体" panose="02010600040101010101" pitchFamily="2" charset="-122"/>
                </a:rPr>
                <a:t>有失真，但可识别</a:t>
              </a:r>
            </a:p>
          </p:txBody>
        </p:sp>
      </p:grpSp>
      <p:grpSp>
        <p:nvGrpSpPr>
          <p:cNvPr id="10" name="组合 9"/>
          <p:cNvGrpSpPr/>
          <p:nvPr/>
        </p:nvGrpSpPr>
        <p:grpSpPr>
          <a:xfrm>
            <a:off x="1014608" y="5260931"/>
            <a:ext cx="7177412" cy="1293630"/>
            <a:chOff x="1014608" y="5260931"/>
            <a:chExt cx="7177412" cy="1293630"/>
          </a:xfrm>
        </p:grpSpPr>
        <p:grpSp>
          <p:nvGrpSpPr>
            <p:cNvPr id="9" name="组合 8"/>
            <p:cNvGrpSpPr/>
            <p:nvPr/>
          </p:nvGrpSpPr>
          <p:grpSpPr>
            <a:xfrm>
              <a:off x="1014608" y="5260931"/>
              <a:ext cx="7177412" cy="1293630"/>
              <a:chOff x="966590" y="5180092"/>
              <a:chExt cx="7177412" cy="1293630"/>
            </a:xfrm>
          </p:grpSpPr>
          <p:sp>
            <p:nvSpPr>
              <p:cNvPr id="197" name="Rectangle 2"/>
              <p:cNvSpPr>
                <a:spLocks noChangeArrowheads="1"/>
              </p:cNvSpPr>
              <p:nvPr/>
            </p:nvSpPr>
            <p:spPr bwMode="auto">
              <a:xfrm>
                <a:off x="966590" y="5180092"/>
                <a:ext cx="7177412" cy="1293630"/>
              </a:xfrm>
              <a:prstGeom prst="rect">
                <a:avLst/>
              </a:prstGeom>
              <a:solidFill>
                <a:srgbClr val="F4F4FA"/>
              </a:solidFill>
              <a:ln w="25400">
                <a:solidFill>
                  <a:srgbClr val="DCDCEC"/>
                </a:solidFill>
              </a:ln>
              <a:effectLst/>
            </p:spPr>
            <p:txBody>
              <a:bodyPr wrap="none" anchor="ctr"/>
              <a:lstStyle/>
              <a:p>
                <a:endParaRPr lang="zh-CN" altLang="en-US" sz="1600" b="1"/>
              </a:p>
            </p:txBody>
          </p:sp>
          <p:grpSp>
            <p:nvGrpSpPr>
              <p:cNvPr id="186" name="Group 24"/>
              <p:cNvGrpSpPr>
                <a:grpSpLocks/>
              </p:cNvGrpSpPr>
              <p:nvPr/>
            </p:nvGrpSpPr>
            <p:grpSpPr bwMode="auto">
              <a:xfrm>
                <a:off x="1178941" y="5330920"/>
                <a:ext cx="6437254" cy="928790"/>
                <a:chOff x="304" y="2991"/>
                <a:chExt cx="4974" cy="811"/>
              </a:xfrm>
            </p:grpSpPr>
            <p:sp>
              <p:nvSpPr>
                <p:cNvPr id="187"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88"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89"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90"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91"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92"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93" name="Text Box 19"/>
                <p:cNvSpPr txBox="1">
                  <a:spLocks noChangeArrowheads="1"/>
                </p:cNvSpPr>
                <p:nvPr/>
              </p:nvSpPr>
              <p:spPr bwMode="auto">
                <a:xfrm>
                  <a:off x="304" y="3503"/>
                  <a:ext cx="97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chemeClr val="tx1">
                          <a:lumMod val="50000"/>
                          <a:lumOff val="50000"/>
                        </a:schemeClr>
                      </a:solidFill>
                      <a:latin typeface="华文楷体" panose="02010600040101010101" pitchFamily="2" charset="-122"/>
                      <a:ea typeface="华文楷体" panose="02010600040101010101" pitchFamily="2" charset="-122"/>
                    </a:rPr>
                    <a:t>发送信号波形</a:t>
                  </a:r>
                </a:p>
              </p:txBody>
            </p:sp>
            <p:sp>
              <p:nvSpPr>
                <p:cNvPr id="194" name="Text Box 22"/>
                <p:cNvSpPr txBox="1">
                  <a:spLocks noChangeArrowheads="1"/>
                </p:cNvSpPr>
                <p:nvPr/>
              </p:nvSpPr>
              <p:spPr bwMode="auto">
                <a:xfrm>
                  <a:off x="1720" y="3007"/>
                  <a:ext cx="204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chemeClr val="tx1">
                          <a:lumMod val="50000"/>
                          <a:lumOff val="50000"/>
                        </a:schemeClr>
                      </a:solidFill>
                      <a:latin typeface="华文楷体" panose="02010600040101010101" pitchFamily="2" charset="-122"/>
                      <a:ea typeface="华文楷体" panose="02010600040101010101" pitchFamily="2" charset="-122"/>
                    </a:rPr>
                    <a:t>实际的信道</a:t>
                  </a:r>
                </a:p>
                <a:p>
                  <a:pPr algn="ctr"/>
                  <a:r>
                    <a:rPr kumimoji="1" lang="zh-CN" altLang="en-US" sz="1200" b="1" dirty="0">
                      <a:solidFill>
                        <a:schemeClr val="tx1">
                          <a:lumMod val="50000"/>
                          <a:lumOff val="50000"/>
                        </a:schemeClr>
                      </a:solidFill>
                      <a:latin typeface="华文楷体" panose="02010600040101010101" pitchFamily="2" charset="-122"/>
                      <a:ea typeface="华文楷体" panose="02010600040101010101" pitchFamily="2" charset="-122"/>
                    </a:rPr>
                    <a:t>（带宽受限、有噪声、干扰和失真）</a:t>
                  </a:r>
                </a:p>
              </p:txBody>
            </p:sp>
            <p:sp>
              <p:nvSpPr>
                <p:cNvPr id="195" name="Text Box 23"/>
                <p:cNvSpPr txBox="1">
                  <a:spLocks noChangeArrowheads="1"/>
                </p:cNvSpPr>
                <p:nvPr/>
              </p:nvSpPr>
              <p:spPr bwMode="auto">
                <a:xfrm>
                  <a:off x="4111" y="3533"/>
                  <a:ext cx="116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400" b="1" dirty="0">
                      <a:solidFill>
                        <a:schemeClr val="tx1">
                          <a:lumMod val="50000"/>
                          <a:lumOff val="50000"/>
                        </a:schemeClr>
                      </a:solidFill>
                      <a:latin typeface="华文楷体" panose="02010600040101010101" pitchFamily="2" charset="-122"/>
                      <a:ea typeface="华文楷体" panose="02010600040101010101" pitchFamily="2" charset="-122"/>
                    </a:rPr>
                    <a:t>接收信号波形</a:t>
                  </a:r>
                </a:p>
              </p:txBody>
            </p:sp>
          </p:grpSp>
        </p:grpSp>
        <p:sp>
          <p:nvSpPr>
            <p:cNvPr id="201" name="矩形 200"/>
            <p:cNvSpPr/>
            <p:nvPr/>
          </p:nvSpPr>
          <p:spPr>
            <a:xfrm>
              <a:off x="3059518" y="6246784"/>
              <a:ext cx="2481014" cy="307777"/>
            </a:xfrm>
            <a:prstGeom prst="rect">
              <a:avLst/>
            </a:prstGeom>
          </p:spPr>
          <p:txBody>
            <a:bodyPr wrap="square">
              <a:spAutoFit/>
            </a:bodyPr>
            <a:lstStyle/>
            <a:p>
              <a:pPr algn="ctr"/>
              <a:r>
                <a:rPr kumimoji="1" lang="zh-CN" altLang="en-US" sz="1400" b="1" dirty="0">
                  <a:solidFill>
                    <a:schemeClr val="accent5">
                      <a:lumMod val="50000"/>
                    </a:schemeClr>
                  </a:solidFill>
                  <a:latin typeface="华文楷体" panose="02010600040101010101" pitchFamily="2" charset="-122"/>
                  <a:ea typeface="华文楷体" panose="02010600040101010101" pitchFamily="2" charset="-122"/>
                </a:rPr>
                <a:t>失真大，不可识别</a:t>
              </a:r>
            </a:p>
          </p:txBody>
        </p:sp>
      </p:grpSp>
    </p:spTree>
    <p:custDataLst>
      <p:tags r:id="rId1"/>
    </p:custDataLst>
    <p:extLst>
      <p:ext uri="{BB962C8B-B14F-4D97-AF65-F5344CB8AC3E}">
        <p14:creationId xmlns:p14="http://schemas.microsoft.com/office/powerpoint/2010/main" val="247328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信道容量与计算</a:t>
            </a:r>
            <a:endParaRPr lang="zh-CN" altLang="en-US" dirty="0"/>
          </a:p>
        </p:txBody>
      </p:sp>
      <p:sp>
        <p:nvSpPr>
          <p:cNvPr id="3" name="内容占位符 2"/>
          <p:cNvSpPr>
            <a:spLocks noGrp="1"/>
          </p:cNvSpPr>
          <p:nvPr>
            <p:ph idx="1"/>
          </p:nvPr>
        </p:nvSpPr>
        <p:spPr>
          <a:xfrm>
            <a:off x="457200" y="1444977"/>
            <a:ext cx="8229600" cy="1544417"/>
          </a:xfrm>
        </p:spPr>
        <p:txBody>
          <a:bodyPr/>
          <a:lstStyle/>
          <a:p>
            <a:r>
              <a:rPr lang="zh-CN" altLang="en-US" dirty="0"/>
              <a:t>信道容量与香农</a:t>
            </a:r>
            <a:r>
              <a:rPr lang="en-US" altLang="zh-CN" dirty="0"/>
              <a:t>(Shannon)</a:t>
            </a:r>
            <a:r>
              <a:rPr lang="zh-CN" altLang="en-US" dirty="0"/>
              <a:t>公式</a:t>
            </a:r>
            <a:endParaRPr lang="en-US" altLang="zh-CN" dirty="0"/>
          </a:p>
          <a:p>
            <a:pPr lvl="1"/>
            <a:r>
              <a:rPr lang="zh-CN" altLang="en-US" sz="1800" dirty="0"/>
              <a:t>用信息论的理论推导出了带宽受限且有高斯白噪声干扰情况下信道极限，即无差错的信息传输速率</a:t>
            </a:r>
            <a:r>
              <a:rPr lang="en-US" altLang="zh-CN" sz="1800" dirty="0"/>
              <a:t>(</a:t>
            </a:r>
            <a:r>
              <a:rPr lang="zh-CN" altLang="en-US" sz="1800" dirty="0"/>
              <a:t>信道容量</a:t>
            </a:r>
            <a:r>
              <a:rPr lang="en-US" altLang="zh-CN" sz="1800" dirty="0"/>
              <a:t>)</a:t>
            </a:r>
            <a:r>
              <a:rPr lang="zh-CN" altLang="en-US" sz="1800" dirty="0"/>
              <a:t>上限</a:t>
            </a:r>
            <a:endParaRPr lang="en-US" altLang="zh-CN" sz="1800" dirty="0"/>
          </a:p>
          <a:p>
            <a:pPr lvl="1"/>
            <a:r>
              <a:rPr lang="zh-CN" altLang="en-US" sz="1800" dirty="0"/>
              <a:t>可应用于各种链路，无线、同轴电缆、光纤</a:t>
            </a:r>
            <a:r>
              <a:rPr lang="en-US" altLang="zh-CN" sz="1800" dirty="0"/>
              <a:t>……</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mc:AlternateContent xmlns:mc="http://schemas.openxmlformats.org/markup-compatibility/2006" xmlns:a14="http://schemas.microsoft.com/office/drawing/2010/main">
        <mc:Choice Requires="a14">
          <p:sp>
            <p:nvSpPr>
              <p:cNvPr id="5" name="Rectangle 2"/>
              <p:cNvSpPr>
                <a:spLocks noChangeArrowheads="1"/>
              </p:cNvSpPr>
              <p:nvPr/>
            </p:nvSpPr>
            <p:spPr bwMode="auto">
              <a:xfrm>
                <a:off x="801666" y="3174342"/>
                <a:ext cx="8026245" cy="1838332"/>
              </a:xfrm>
              <a:prstGeom prst="rect">
                <a:avLst/>
              </a:prstGeom>
              <a:solidFill>
                <a:srgbClr val="F4F4FA"/>
              </a:solidFill>
              <a:ln w="25400">
                <a:solidFill>
                  <a:srgbClr val="DCDCEC"/>
                </a:solidFill>
              </a:ln>
              <a:effectLst/>
            </p:spPr>
            <p:txBody>
              <a:bodyPr wrap="none" anchor="ct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𝑪</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𝑾</m:t>
                      </m:r>
                      <m:func>
                        <m:funcPr>
                          <m:ctrlPr>
                            <a:rPr lang="en-US" altLang="zh-CN" sz="2000" b="1" i="1" smtClean="0">
                              <a:latin typeface="Cambria Math" panose="02040503050406030204" pitchFamily="18" charset="0"/>
                            </a:rPr>
                          </m:ctrlPr>
                        </m:funcPr>
                        <m:fName>
                          <m:sSub>
                            <m:sSubPr>
                              <m:ctrlPr>
                                <a:rPr lang="en-US" altLang="zh-CN" sz="2000" b="1" i="1" smtClean="0">
                                  <a:latin typeface="Cambria Math" panose="02040503050406030204" pitchFamily="18" charset="0"/>
                                </a:rPr>
                              </m:ctrlPr>
                            </m:sSubPr>
                            <m:e>
                              <m:r>
                                <a:rPr lang="en-US" altLang="zh-CN" sz="2000" b="1" i="0" smtClean="0">
                                  <a:latin typeface="Cambria Math" panose="02040503050406030204" pitchFamily="18" charset="0"/>
                                </a:rPr>
                                <m:t>𝐥𝐨𝐠</m:t>
                              </m:r>
                            </m:e>
                            <m:sub>
                              <m:r>
                                <a:rPr lang="en-US" altLang="zh-CN" sz="2000" b="1" i="1" smtClean="0">
                                  <a:latin typeface="Cambria Math" panose="02040503050406030204" pitchFamily="18" charset="0"/>
                                </a:rPr>
                                <m:t>𝟐</m:t>
                              </m:r>
                            </m:sub>
                          </m:sSub>
                        </m:fName>
                        <m:e>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f>
                            <m:fPr>
                              <m:type m:val="lin"/>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𝑺</m:t>
                              </m:r>
                            </m:num>
                            <m:den>
                              <m:r>
                                <a:rPr lang="en-US" altLang="zh-CN" sz="2000" b="1" i="1" smtClean="0">
                                  <a:latin typeface="Cambria Math" panose="02040503050406030204" pitchFamily="18" charset="0"/>
                                </a:rPr>
                                <m:t>𝑵</m:t>
                              </m:r>
                            </m:den>
                          </m:f>
                          <m:r>
                            <a:rPr lang="en-US" altLang="zh-CN" sz="2000" b="1" i="1" smtClean="0">
                              <a:latin typeface="Cambria Math" panose="02040503050406030204" pitchFamily="18" charset="0"/>
                            </a:rPr>
                            <m:t>)</m:t>
                          </m:r>
                        </m:e>
                      </m:func>
                    </m:oMath>
                  </m:oMathPara>
                </a14:m>
                <a:endParaRPr lang="en-US" altLang="zh-CN" sz="1600" b="1" dirty="0">
                  <a:ea typeface="华文楷体" panose="02010600040101010101" pitchFamily="2" charset="-122"/>
                </a:endParaRPr>
              </a:p>
              <a:p>
                <a:pPr>
                  <a:lnSpc>
                    <a:spcPct val="150000"/>
                  </a:lnSpc>
                  <a:spcBef>
                    <a:spcPts val="600"/>
                  </a:spcBef>
                </a:pPr>
                <a:r>
                  <a:rPr lang="zh-CN" altLang="en-US" sz="1600" b="0" dirty="0">
                    <a:ea typeface="华文楷体" panose="02010600040101010101" pitchFamily="2" charset="-122"/>
                  </a:rPr>
                  <a:t>   其中</a:t>
                </a:r>
                <a14:m>
                  <m:oMath xmlns:m="http://schemas.openxmlformats.org/officeDocument/2006/math">
                    <m:r>
                      <a:rPr lang="zh-CN" altLang="en-US" sz="1600" i="1">
                        <a:latin typeface="Cambria Math" panose="02040503050406030204" pitchFamily="18" charset="0"/>
                      </a:rPr>
                      <m:t>，</m:t>
                    </m:r>
                    <m:r>
                      <a:rPr lang="en-US" altLang="zh-CN" sz="1600" b="0" i="1">
                        <a:latin typeface="Cambria Math" panose="02040503050406030204" pitchFamily="18" charset="0"/>
                      </a:rPr>
                      <m:t>𝐶</m:t>
                    </m:r>
                  </m:oMath>
                </a14:m>
                <a:r>
                  <a:rPr lang="en-US" altLang="zh-CN" sz="1600" dirty="0">
                    <a:ea typeface="华文楷体" panose="02010600040101010101" pitchFamily="2" charset="-122"/>
                  </a:rPr>
                  <a:t>--</a:t>
                </a:r>
                <a:r>
                  <a:rPr lang="zh-CN" altLang="en-US" sz="1600" dirty="0">
                    <a:ea typeface="华文楷体" panose="02010600040101010101" pitchFamily="2" charset="-122"/>
                  </a:rPr>
                  <a:t>信道容量</a:t>
                </a:r>
                <a:r>
                  <a:rPr lang="en-US" altLang="zh-CN" sz="1600" dirty="0">
                    <a:ea typeface="华文楷体" panose="02010600040101010101" pitchFamily="2" charset="-122"/>
                  </a:rPr>
                  <a:t>(</a:t>
                </a:r>
                <a14:m>
                  <m:oMath xmlns:m="http://schemas.openxmlformats.org/officeDocument/2006/math">
                    <m:r>
                      <a:rPr lang="en-US" altLang="zh-CN" sz="1600" b="0" i="1" smtClean="0">
                        <a:latin typeface="Cambria Math" panose="02040503050406030204" pitchFamily="18" charset="0"/>
                      </a:rPr>
                      <m:t>𝑏𝑝𝑠</m:t>
                    </m:r>
                  </m:oMath>
                </a14:m>
                <a:r>
                  <a:rPr lang="en-US" altLang="zh-CN" sz="1600" dirty="0">
                    <a:ea typeface="华文楷体" panose="02010600040101010101" pitchFamily="2" charset="-122"/>
                  </a:rPr>
                  <a:t>)</a:t>
                </a:r>
                <a:r>
                  <a:rPr lang="zh-CN" altLang="en-US" sz="1600" dirty="0">
                    <a:ea typeface="华文楷体" panose="02010600040101010101" pitchFamily="2" charset="-122"/>
                  </a:rPr>
                  <a:t>；</a:t>
                </a:r>
                <a14:m>
                  <m:oMath xmlns:m="http://schemas.openxmlformats.org/officeDocument/2006/math">
                    <m:r>
                      <a:rPr lang="en-US" altLang="zh-CN" sz="1600" b="0" i="1" smtClean="0">
                        <a:latin typeface="Cambria Math" panose="02040503050406030204" pitchFamily="18" charset="0"/>
                      </a:rPr>
                      <m:t>𝑊</m:t>
                    </m:r>
                  </m:oMath>
                </a14:m>
                <a:r>
                  <a:rPr lang="en-US" altLang="zh-CN" sz="1600" dirty="0">
                    <a:ea typeface="华文楷体" panose="02010600040101010101" pitchFamily="2" charset="-122"/>
                  </a:rPr>
                  <a:t>-- </a:t>
                </a:r>
                <a:r>
                  <a:rPr lang="zh-CN" altLang="en-US" sz="1600" dirty="0">
                    <a:ea typeface="华文楷体" panose="02010600040101010101" pitchFamily="2" charset="-122"/>
                  </a:rPr>
                  <a:t>信道带宽</a:t>
                </a:r>
                <a:r>
                  <a:rPr lang="en-US" altLang="zh-CN" sz="1600" dirty="0">
                    <a:ea typeface="华文楷体" panose="02010600040101010101" pitchFamily="2" charset="-122"/>
                  </a:rPr>
                  <a:t>(</a:t>
                </a:r>
                <a14:m>
                  <m:oMath xmlns:m="http://schemas.openxmlformats.org/officeDocument/2006/math">
                    <m:r>
                      <m:rPr>
                        <m:sty m:val="p"/>
                      </m:rPr>
                      <a:rPr lang="en-US" altLang="zh-CN" sz="1600" b="0" i="0" smtClean="0">
                        <a:latin typeface="Cambria Math" panose="02040503050406030204" pitchFamily="18" charset="0"/>
                      </a:rPr>
                      <m:t>Hz</m:t>
                    </m:r>
                  </m:oMath>
                </a14:m>
                <a:r>
                  <a:rPr lang="en-US" altLang="zh-CN" sz="1600" dirty="0">
                    <a:ea typeface="华文楷体" panose="02010600040101010101" pitchFamily="2" charset="-122"/>
                  </a:rPr>
                  <a:t>)</a:t>
                </a:r>
                <a:r>
                  <a:rPr lang="zh-CN" altLang="en-US" sz="1600" dirty="0">
                    <a:ea typeface="华文楷体" panose="02010600040101010101" pitchFamily="2" charset="-122"/>
                  </a:rPr>
                  <a:t>；</a:t>
                </a:r>
                <a:r>
                  <a:rPr lang="en-US" altLang="zh-CN" sz="1600" dirty="0"/>
                  <a:t> </a:t>
                </a:r>
                <a14:m>
                  <m:oMath xmlns:m="http://schemas.openxmlformats.org/officeDocument/2006/math">
                    <m:r>
                      <a:rPr lang="en-US" altLang="zh-CN" sz="1600" i="1">
                        <a:latin typeface="Cambria Math" panose="02040503050406030204" pitchFamily="18" charset="0"/>
                      </a:rPr>
                      <m:t>𝑆</m:t>
                    </m:r>
                  </m:oMath>
                </a14:m>
                <a:r>
                  <a:rPr lang="en-US" altLang="zh-CN" sz="1600" dirty="0">
                    <a:ea typeface="华文楷体" panose="02010600040101010101" pitchFamily="2" charset="-122"/>
                  </a:rPr>
                  <a:t>-- </a:t>
                </a:r>
                <a:r>
                  <a:rPr lang="zh-CN" altLang="en-US" sz="1600" dirty="0">
                    <a:ea typeface="华文楷体" panose="02010600040101010101" pitchFamily="2" charset="-122"/>
                  </a:rPr>
                  <a:t>信号平均功率；</a:t>
                </a:r>
                <a:r>
                  <a:rPr lang="en-US" altLang="zh-CN" sz="1600" dirty="0"/>
                  <a:t> </a:t>
                </a:r>
                <a14:m>
                  <m:oMath xmlns:m="http://schemas.openxmlformats.org/officeDocument/2006/math">
                    <m:r>
                      <a:rPr lang="en-US" altLang="zh-CN" sz="1600" b="0" i="1" smtClean="0">
                        <a:latin typeface="Cambria Math" panose="02040503050406030204" pitchFamily="18" charset="0"/>
                      </a:rPr>
                      <m:t>𝑁</m:t>
                    </m:r>
                  </m:oMath>
                </a14:m>
                <a:r>
                  <a:rPr lang="en-US" altLang="zh-CN" sz="1600" dirty="0">
                    <a:ea typeface="华文楷体" panose="02010600040101010101" pitchFamily="2" charset="-122"/>
                  </a:rPr>
                  <a:t>– </a:t>
                </a:r>
                <a:r>
                  <a:rPr lang="zh-CN" altLang="en-US" sz="1600" dirty="0">
                    <a:ea typeface="华文楷体" panose="02010600040101010101" pitchFamily="2" charset="-122"/>
                  </a:rPr>
                  <a:t>高斯白噪声功率</a:t>
                </a:r>
                <a:endParaRPr lang="en-US" altLang="zh-CN" sz="1600" dirty="0">
                  <a:ea typeface="华文楷体" panose="02010600040101010101" pitchFamily="2" charset="-122"/>
                </a:endParaRPr>
              </a:p>
              <a:p>
                <a:pPr>
                  <a:lnSpc>
                    <a:spcPct val="150000"/>
                  </a:lnSpc>
                  <a:spcBef>
                    <a:spcPts val="600"/>
                  </a:spcBef>
                </a:pPr>
                <a:endParaRPr lang="en-US" altLang="zh-CN" sz="1600" dirty="0">
                  <a:ea typeface="华文楷体" panose="02010600040101010101" pitchFamily="2" charset="-122"/>
                </a:endParaRPr>
              </a:p>
              <a:p>
                <a:pPr>
                  <a:lnSpc>
                    <a:spcPct val="150000"/>
                  </a:lnSpc>
                </a:pPr>
                <a:r>
                  <a:rPr lang="en-US" altLang="zh-CN" sz="1600" dirty="0">
                    <a:ea typeface="华文楷体" panose="02010600040101010101" pitchFamily="2" charset="-122"/>
                  </a:rPr>
                  <a:t>              </a:t>
                </a:r>
                <a14:m>
                  <m:oMath xmlns:m="http://schemas.openxmlformats.org/officeDocument/2006/math">
                    <m:f>
                      <m:fPr>
                        <m:type m:val="lin"/>
                        <m:ctrlPr>
                          <a:rPr lang="en-US" altLang="zh-CN" sz="1600" i="1">
                            <a:latin typeface="Cambria Math" panose="02040503050406030204" pitchFamily="18" charset="0"/>
                          </a:rPr>
                        </m:ctrlPr>
                      </m:fPr>
                      <m:num>
                        <m:r>
                          <a:rPr lang="en-US" altLang="zh-CN" sz="1600" i="1">
                            <a:latin typeface="Cambria Math" panose="02040503050406030204" pitchFamily="18" charset="0"/>
                          </a:rPr>
                          <m:t>𝑆</m:t>
                        </m:r>
                      </m:num>
                      <m:den>
                        <m:r>
                          <a:rPr lang="en-US" altLang="zh-CN" sz="1600" i="1">
                            <a:latin typeface="Cambria Math" panose="02040503050406030204" pitchFamily="18" charset="0"/>
                          </a:rPr>
                          <m:t>𝑁</m:t>
                        </m:r>
                      </m:den>
                    </m:f>
                  </m:oMath>
                </a14:m>
                <a:r>
                  <a:rPr lang="en-US" altLang="zh-CN" sz="1600" dirty="0">
                    <a:ea typeface="华文楷体" panose="02010600040101010101" pitchFamily="2" charset="-122"/>
                  </a:rPr>
                  <a:t>--</a:t>
                </a:r>
                <a:r>
                  <a:rPr lang="zh-CN" altLang="en-US" sz="1600" dirty="0">
                    <a:ea typeface="华文楷体" panose="02010600040101010101" pitchFamily="2" charset="-122"/>
                  </a:rPr>
                  <a:t>信噪比，常表示为</a:t>
                </a:r>
                <a14:m>
                  <m:oMath xmlns:m="http://schemas.openxmlformats.org/officeDocument/2006/math">
                    <m:r>
                      <m:rPr>
                        <m:sty m:val="p"/>
                      </m:rPr>
                      <a:rPr lang="en-US" altLang="zh-CN" sz="1600">
                        <a:latin typeface="Cambria Math" panose="02040503050406030204" pitchFamily="18" charset="0"/>
                      </a:rPr>
                      <m:t>SNR</m:t>
                    </m:r>
                  </m:oMath>
                </a14:m>
                <a:r>
                  <a:rPr lang="en-US" altLang="zh-CN" sz="1600" dirty="0">
                    <a:ea typeface="华文楷体" panose="02010600040101010101" pitchFamily="2" charset="-122"/>
                  </a:rPr>
                  <a:t>(</a:t>
                </a:r>
                <a14:m>
                  <m:oMath xmlns:m="http://schemas.openxmlformats.org/officeDocument/2006/math">
                    <m:r>
                      <m:rPr>
                        <m:sty m:val="p"/>
                      </m:rPr>
                      <a:rPr lang="en-US" altLang="zh-CN" sz="1600" b="0" i="0" smtClean="0">
                        <a:latin typeface="Cambria Math" panose="02040503050406030204" pitchFamily="18" charset="0"/>
                      </a:rPr>
                      <m:t>d</m:t>
                    </m:r>
                    <m:r>
                      <m:rPr>
                        <m:sty m:val="p"/>
                      </m:rPr>
                      <a:rPr lang="en-US" altLang="zh-CN" sz="1600" i="0">
                        <a:latin typeface="Cambria Math" panose="02040503050406030204" pitchFamily="18" charset="0"/>
                      </a:rPr>
                      <m:t>B</m:t>
                    </m:r>
                    <m:r>
                      <a:rPr lang="en-US" altLang="zh-CN" sz="1600" b="0" i="0" smtClean="0">
                        <a:latin typeface="Cambria Math" panose="02040503050406030204" pitchFamily="18" charset="0"/>
                      </a:rPr>
                      <m:t> </m:t>
                    </m:r>
                    <m:r>
                      <a:rPr lang="zh-CN" altLang="en-US" sz="1600" i="1" smtClean="0">
                        <a:solidFill>
                          <a:srgbClr val="FF0000"/>
                        </a:solidFill>
                        <a:latin typeface="Cambria Math" panose="02040503050406030204" pitchFamily="18" charset="0"/>
                      </a:rPr>
                      <m:t>或</m:t>
                    </m:r>
                  </m:oMath>
                </a14:m>
                <a:r>
                  <a:rPr lang="zh-CN" altLang="en-US" sz="1600" dirty="0">
                    <a:ea typeface="华文楷体" panose="02010600040101010101" pitchFamily="2" charset="-122"/>
                  </a:rPr>
                  <a:t> 分贝，常用相对单位</a:t>
                </a:r>
                <a:r>
                  <a:rPr lang="en-US" altLang="zh-CN" sz="1600" dirty="0">
                    <a:ea typeface="华文楷体" panose="02010600040101010101" pitchFamily="2" charset="-122"/>
                  </a:rPr>
                  <a:t>)</a:t>
                </a:r>
                <a:r>
                  <a:rPr lang="zh-CN" altLang="en-US" sz="1600" dirty="0">
                    <a:ea typeface="华文楷体" panose="02010600040101010101" pitchFamily="2" charset="-122"/>
                  </a:rPr>
                  <a:t>：</a:t>
                </a:r>
                <a:r>
                  <a:rPr lang="en-US" altLang="zh-CN" sz="1600" dirty="0"/>
                  <a:t> </a:t>
                </a:r>
                <a14:m>
                  <m:oMath xmlns:m="http://schemas.openxmlformats.org/officeDocument/2006/math">
                    <m:r>
                      <m:rPr>
                        <m:sty m:val="p"/>
                      </m:rPr>
                      <a:rPr lang="en-US" altLang="zh-CN" sz="1600" b="0" i="0" smtClean="0">
                        <a:latin typeface="Cambria Math" panose="02040503050406030204" pitchFamily="18" charset="0"/>
                      </a:rPr>
                      <m:t>SNR</m:t>
                    </m:r>
                    <m:r>
                      <a:rPr lang="en-US" altLang="zh-CN" sz="1600" b="0" i="0" smtClean="0">
                        <a:latin typeface="Cambria Math" panose="02040503050406030204" pitchFamily="18" charset="0"/>
                      </a:rPr>
                      <m:t>=10</m:t>
                    </m:r>
                    <m:func>
                      <m:funcPr>
                        <m:ctrlPr>
                          <a:rPr lang="en-US" altLang="zh-CN" sz="1600" b="0" i="1" smtClean="0">
                            <a:latin typeface="Cambria Math" panose="02040503050406030204" pitchFamily="18" charset="0"/>
                          </a:rPr>
                        </m:ctrlPr>
                      </m:funcPr>
                      <m:fName>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log</m:t>
                            </m:r>
                          </m:e>
                          <m:sub>
                            <m:r>
                              <a:rPr lang="en-US" altLang="zh-CN" sz="1600" b="0" i="1" smtClean="0">
                                <a:latin typeface="Cambria Math" panose="02040503050406030204" pitchFamily="18" charset="0"/>
                              </a:rPr>
                              <m:t>10</m:t>
                            </m:r>
                          </m:sub>
                        </m:sSub>
                      </m:fName>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𝑆</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m:t>
                        </m:r>
                      </m:e>
                    </m:func>
                  </m:oMath>
                </a14:m>
                <a:endParaRPr lang="zh-CN" altLang="en-US" sz="1600" dirty="0">
                  <a:ea typeface="华文楷体" panose="02010600040101010101" pitchFamily="2" charset="-122"/>
                </a:endParaRPr>
              </a:p>
            </p:txBody>
          </p:sp>
        </mc:Choice>
        <mc:Fallback xmlns="">
          <p:sp>
            <p:nvSpPr>
              <p:cNvPr id="5" name="Rectangle 2"/>
              <p:cNvSpPr>
                <a:spLocks noRot="1" noChangeAspect="1" noMove="1" noResize="1" noEditPoints="1" noAdjustHandles="1" noChangeArrowheads="1" noChangeShapeType="1" noTextEdit="1"/>
              </p:cNvSpPr>
              <p:nvPr/>
            </p:nvSpPr>
            <p:spPr bwMode="auto">
              <a:xfrm>
                <a:off x="801666" y="3174342"/>
                <a:ext cx="8026245" cy="1838332"/>
              </a:xfrm>
              <a:prstGeom prst="rect">
                <a:avLst/>
              </a:prstGeom>
              <a:blipFill>
                <a:blip r:embed="rId4"/>
                <a:stretch>
                  <a:fillRect t="-17705" r="-1212" b="-23607"/>
                </a:stretch>
              </a:blipFill>
              <a:ln w="25400">
                <a:solidFill>
                  <a:srgbClr val="DCDCEC"/>
                </a:solid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内容占位符 2"/>
              <p:cNvSpPr txBox="1">
                <a:spLocks/>
              </p:cNvSpPr>
              <p:nvPr/>
            </p:nvSpPr>
            <p:spPr bwMode="auto">
              <a:xfrm>
                <a:off x="481322" y="5290286"/>
                <a:ext cx="8229600" cy="13255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lvl="1"/>
                <a:r>
                  <a:rPr lang="zh-CN" altLang="en-US" sz="1800" kern="0" dirty="0"/>
                  <a:t>例如：标准音频电话</a:t>
                </a:r>
                <a:endParaRPr lang="en-US" altLang="zh-CN" sz="1800" kern="0" dirty="0"/>
              </a:p>
              <a:p>
                <a:pPr lvl="2"/>
                <a:r>
                  <a:rPr lang="zh-CN" altLang="en-US" kern="0" dirty="0"/>
                  <a:t>典型频率范围</a:t>
                </a:r>
                <a:r>
                  <a:rPr lang="en-US" altLang="zh-CN" kern="0" dirty="0"/>
                  <a:t>300~3300</a:t>
                </a:r>
                <a:r>
                  <a:rPr lang="en-US" altLang="zh-CN" dirty="0"/>
                  <a:t> </a:t>
                </a:r>
                <a14:m>
                  <m:oMath xmlns:m="http://schemas.openxmlformats.org/officeDocument/2006/math">
                    <m:r>
                      <m:rPr>
                        <m:sty m:val="p"/>
                      </m:rPr>
                      <a:rPr lang="en-US" altLang="zh-CN">
                        <a:latin typeface="Cambria Math" panose="02040503050406030204" pitchFamily="18" charset="0"/>
                      </a:rPr>
                      <m:t>Hz</m:t>
                    </m:r>
                  </m:oMath>
                </a14:m>
                <a:r>
                  <a:rPr lang="zh-CN" altLang="en-US" kern="0" dirty="0"/>
                  <a:t>，</a:t>
                </a:r>
                <a14:m>
                  <m:oMath xmlns:m="http://schemas.openxmlformats.org/officeDocument/2006/math">
                    <m:r>
                      <a:rPr lang="en-US" altLang="zh-CN" b="0" i="1" smtClean="0">
                        <a:latin typeface="Cambria Math" panose="02040503050406030204" pitchFamily="18" charset="0"/>
                      </a:rPr>
                      <m:t>𝑊</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3000</m:t>
                    </m:r>
                    <m:r>
                      <m:rPr>
                        <m:sty m:val="p"/>
                      </m:rPr>
                      <a:rPr lang="en-US" altLang="zh-CN" b="0" i="0" smtClean="0">
                        <a:latin typeface="Cambria Math" panose="02040503050406030204" pitchFamily="18" charset="0"/>
                        <a:ea typeface="Cambria Math" panose="02040503050406030204" pitchFamily="18" charset="0"/>
                      </a:rPr>
                      <m:t>Hz</m:t>
                    </m:r>
                  </m:oMath>
                </a14:m>
                <a:r>
                  <a:rPr lang="zh-CN" altLang="en-US" kern="0" dirty="0"/>
                  <a:t>；</a:t>
                </a:r>
                <a:endParaRPr lang="en-US" altLang="zh-CN" kern="0" dirty="0"/>
              </a:p>
              <a:p>
                <a:pPr lvl="2"/>
                <a:r>
                  <a:rPr lang="zh-CN" altLang="en-US" kern="0" dirty="0"/>
                  <a:t>假设典型信噪比</a:t>
                </a:r>
                <a14:m>
                  <m:oMath xmlns:m="http://schemas.openxmlformats.org/officeDocument/2006/math">
                    <m:r>
                      <m:rPr>
                        <m:sty m:val="p"/>
                      </m:rPr>
                      <a:rPr lang="en-US" altLang="zh-CN">
                        <a:latin typeface="Cambria Math" panose="02040503050406030204" pitchFamily="18" charset="0"/>
                      </a:rPr>
                      <m:t>SNR</m:t>
                    </m:r>
                    <m:r>
                      <a:rPr lang="en-US" altLang="zh-CN" i="1" smtClean="0">
                        <a:latin typeface="Cambria Math" panose="02040503050406030204" pitchFamily="18" charset="0"/>
                      </a:rPr>
                      <m:t>=</m:t>
                    </m:r>
                    <m:r>
                      <a:rPr lang="en-US" altLang="zh-CN" b="0" i="1" smtClean="0">
                        <a:latin typeface="Cambria Math" panose="02040503050406030204" pitchFamily="18" charset="0"/>
                      </a:rPr>
                      <m:t>30</m:t>
                    </m:r>
                    <m:r>
                      <m:rPr>
                        <m:sty m:val="p"/>
                      </m:rPr>
                      <a:rPr lang="en-US" altLang="zh-CN">
                        <a:latin typeface="Cambria Math" panose="02040503050406030204" pitchFamily="18" charset="0"/>
                      </a:rPr>
                      <m:t>dB</m:t>
                    </m:r>
                  </m:oMath>
                </a14:m>
                <a:r>
                  <a:rPr lang="zh-CN" altLang="en-US" kern="0" dirty="0"/>
                  <a:t>，即</a:t>
                </a:r>
                <a14:m>
                  <m:oMath xmlns:m="http://schemas.openxmlformats.org/officeDocument/2006/math">
                    <m:f>
                      <m:fPr>
                        <m:type m:val="lin"/>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𝑆</m:t>
                        </m:r>
                      </m:num>
                      <m:den>
                        <m:r>
                          <a:rPr lang="en-US" altLang="zh-CN" b="0" i="1" dirty="0" smtClean="0">
                            <a:latin typeface="Cambria Math" panose="02040503050406030204" pitchFamily="18" charset="0"/>
                          </a:rPr>
                          <m:t>𝑁</m:t>
                        </m:r>
                        <m:r>
                          <a:rPr lang="en-US" altLang="zh-CN" b="0" i="1" dirty="0" smtClean="0">
                            <a:latin typeface="Cambria Math" panose="02040503050406030204" pitchFamily="18" charset="0"/>
                          </a:rPr>
                          <m:t>=1000</m:t>
                        </m:r>
                      </m:den>
                    </m:f>
                  </m:oMath>
                </a14:m>
                <a:endParaRPr lang="en-US" altLang="zh-CN" kern="0" dirty="0"/>
              </a:p>
              <a:p>
                <a:pPr lvl="2"/>
                <a:r>
                  <a:rPr lang="zh-CN" altLang="en-US" kern="0" dirty="0"/>
                  <a:t>则</a:t>
                </a:r>
                <a:r>
                  <a:rPr lang="en-US" altLang="zh-CN" kern="0" dirty="0"/>
                  <a:t>:</a:t>
                </a:r>
                <a:r>
                  <a:rPr lang="zh-CN" altLang="en-US" kern="0" dirty="0"/>
                  <a:t> </a:t>
                </a:r>
                <a14:m>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=3000</m:t>
                    </m:r>
                    <m:func>
                      <m:funcPr>
                        <m:ctrlPr>
                          <a:rPr lang="en-US" altLang="zh-CN" i="1" smtClean="0">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b="0" i="1" smtClean="0">
                                <a:latin typeface="Cambria Math" panose="02040503050406030204" pitchFamily="18" charset="0"/>
                              </a:rPr>
                              <m:t>1000</m:t>
                            </m:r>
                          </m:e>
                        </m:d>
                      </m:e>
                    </m:func>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30</m:t>
                    </m:r>
                    <m:r>
                      <a:rPr lang="en-US" altLang="zh-CN" b="0" i="1" smtClean="0">
                        <a:latin typeface="Cambria Math" panose="02040503050406030204" pitchFamily="18" charset="0"/>
                        <a:ea typeface="Cambria Math" panose="02040503050406030204" pitchFamily="18" charset="0"/>
                      </a:rPr>
                      <m:t>𝑘𝑏𝑝𝑠</m:t>
                    </m:r>
                  </m:oMath>
                </a14:m>
                <a:endParaRPr lang="en-US" altLang="zh-CN" kern="0" dirty="0"/>
              </a:p>
            </p:txBody>
          </p:sp>
        </mc:Choice>
        <mc:Fallback xmlns="">
          <p:sp>
            <p:nvSpPr>
              <p:cNvPr id="6" name="内容占位符 2"/>
              <p:cNvSpPr txBox="1">
                <a:spLocks noRot="1" noChangeAspect="1" noMove="1" noResize="1" noEditPoints="1" noAdjustHandles="1" noChangeArrowheads="1" noChangeShapeType="1" noTextEdit="1"/>
              </p:cNvSpPr>
              <p:nvPr/>
            </p:nvSpPr>
            <p:spPr bwMode="auto">
              <a:xfrm>
                <a:off x="481322" y="5290286"/>
                <a:ext cx="8229600" cy="1325515"/>
              </a:xfrm>
              <a:prstGeom prst="rect">
                <a:avLst/>
              </a:prstGeom>
              <a:blipFill>
                <a:blip r:embed="rId5"/>
                <a:stretch>
                  <a:fillRect t="-4147" b="-276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00047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信道容量与计算</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pic>
        <p:nvPicPr>
          <p:cNvPr id="6" name="图片 5"/>
          <p:cNvPicPr>
            <a:picLocks noChangeAspect="1"/>
          </p:cNvPicPr>
          <p:nvPr/>
        </p:nvPicPr>
        <p:blipFill>
          <a:blip r:embed="rId3"/>
          <a:stretch>
            <a:fillRect/>
          </a:stretch>
        </p:blipFill>
        <p:spPr>
          <a:xfrm>
            <a:off x="209468" y="1197301"/>
            <a:ext cx="8649907" cy="5277587"/>
          </a:xfrm>
          <a:prstGeom prst="rect">
            <a:avLst/>
          </a:prstGeom>
        </p:spPr>
      </p:pic>
      <p:sp>
        <p:nvSpPr>
          <p:cNvPr id="3" name="矩形: 圆角 2">
            <a:extLst>
              <a:ext uri="{FF2B5EF4-FFF2-40B4-BE49-F238E27FC236}">
                <a16:creationId xmlns:a16="http://schemas.microsoft.com/office/drawing/2014/main" id="{CABAD0B2-B0E4-402C-9C1A-8ECE18B4F1ED}"/>
              </a:ext>
            </a:extLst>
          </p:cNvPr>
          <p:cNvSpPr/>
          <p:nvPr/>
        </p:nvSpPr>
        <p:spPr>
          <a:xfrm>
            <a:off x="1046602" y="3723701"/>
            <a:ext cx="4065225" cy="50677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809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回顾网络构成</a:t>
            </a:r>
          </a:p>
        </p:txBody>
      </p:sp>
      <p:sp>
        <p:nvSpPr>
          <p:cNvPr id="3" name="内容占位符 2"/>
          <p:cNvSpPr>
            <a:spLocks noGrp="1"/>
          </p:cNvSpPr>
          <p:nvPr>
            <p:ph idx="1"/>
          </p:nvPr>
        </p:nvSpPr>
        <p:spPr>
          <a:xfrm>
            <a:off x="457200" y="1444979"/>
            <a:ext cx="8229600" cy="994402"/>
          </a:xfrm>
        </p:spPr>
        <p:txBody>
          <a:bodyPr/>
          <a:lstStyle/>
          <a:p>
            <a:r>
              <a:rPr lang="zh-CN" altLang="en-US" dirty="0"/>
              <a:t>网络是由结点及相互连接的链路组成</a:t>
            </a:r>
            <a:endParaRPr lang="en-US" altLang="zh-CN" dirty="0"/>
          </a:p>
          <a:p>
            <a:pPr lvl="1"/>
            <a:r>
              <a:rPr lang="zh-CN" altLang="en-US" dirty="0"/>
              <a:t>直连的网络</a:t>
            </a:r>
            <a:r>
              <a:rPr lang="en-US" altLang="zh-CN" dirty="0"/>
              <a:t>(</a:t>
            </a:r>
            <a:r>
              <a:rPr lang="zh-CN" altLang="en-US" dirty="0"/>
              <a:t>直连链路</a:t>
            </a:r>
            <a:r>
              <a:rPr lang="en-US" altLang="zh-CN" dirty="0"/>
              <a:t>)</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grpSp>
        <p:nvGrpSpPr>
          <p:cNvPr id="74" name="组合 73"/>
          <p:cNvGrpSpPr/>
          <p:nvPr/>
        </p:nvGrpSpPr>
        <p:grpSpPr>
          <a:xfrm>
            <a:off x="1158240" y="2548128"/>
            <a:ext cx="7736852" cy="903024"/>
            <a:chOff x="1158240" y="2548128"/>
            <a:chExt cx="7736852" cy="903024"/>
          </a:xfrm>
        </p:grpSpPr>
        <p:sp>
          <p:nvSpPr>
            <p:cNvPr id="21" name="圆角矩形 20"/>
            <p:cNvSpPr/>
            <p:nvPr/>
          </p:nvSpPr>
          <p:spPr>
            <a:xfrm>
              <a:off x="1158240" y="2548128"/>
              <a:ext cx="7736852" cy="854467"/>
            </a:xfrm>
            <a:prstGeom prst="roundRect">
              <a:avLst>
                <a:gd name="adj" fmla="val 1407"/>
              </a:avLst>
            </a:prstGeom>
            <a:solidFill>
              <a:srgbClr val="EBEBF5"/>
            </a:solidFill>
            <a:ln>
              <a:solidFill>
                <a:srgbClr val="EFEF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Text Box 48"/>
            <p:cNvSpPr txBox="1">
              <a:spLocks noChangeArrowheads="1"/>
            </p:cNvSpPr>
            <p:nvPr/>
          </p:nvSpPr>
          <p:spPr bwMode="auto">
            <a:xfrm>
              <a:off x="2319967" y="3094818"/>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latin typeface="Times New Roman" panose="02020603050405020304" pitchFamily="18" charset="0"/>
                  <a:ea typeface="黑体" panose="02010609060101010101" pitchFamily="49" charset="-122"/>
                </a:rPr>
                <a:t>点对点</a:t>
              </a:r>
              <a:endParaRPr kumimoji="1" lang="zh-CN" altLang="en-US" sz="1400" dirty="0">
                <a:ea typeface="黑体" panose="02010609060101010101" pitchFamily="49" charset="-122"/>
              </a:endParaRPr>
            </a:p>
          </p:txBody>
        </p:sp>
        <p:grpSp>
          <p:nvGrpSpPr>
            <p:cNvPr id="6" name="组合 5"/>
            <p:cNvGrpSpPr/>
            <p:nvPr/>
          </p:nvGrpSpPr>
          <p:grpSpPr>
            <a:xfrm>
              <a:off x="1274064" y="2750376"/>
              <a:ext cx="3237386" cy="379975"/>
              <a:chOff x="993648" y="3091752"/>
              <a:chExt cx="3237386" cy="379975"/>
            </a:xfrm>
          </p:grpSpPr>
          <p:sp>
            <p:nvSpPr>
              <p:cNvPr id="7" name="圆角矩形 6"/>
              <p:cNvSpPr/>
              <p:nvPr/>
            </p:nvSpPr>
            <p:spPr>
              <a:xfrm>
                <a:off x="1450848" y="3307081"/>
                <a:ext cx="2304288" cy="45719"/>
              </a:xfrm>
              <a:prstGeom prst="roundRect">
                <a:avLst/>
              </a:prstGeom>
              <a:solidFill>
                <a:schemeClr val="bg1">
                  <a:lumMod val="7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3648" y="3091752"/>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5136" y="3095027"/>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9"/>
            <p:cNvGrpSpPr/>
            <p:nvPr/>
          </p:nvGrpSpPr>
          <p:grpSpPr>
            <a:xfrm>
              <a:off x="5132830" y="2592678"/>
              <a:ext cx="3108961" cy="587909"/>
              <a:chOff x="4901182" y="3031590"/>
              <a:chExt cx="3108961" cy="587909"/>
            </a:xfrm>
          </p:grpSpPr>
          <p:sp>
            <p:nvSpPr>
              <p:cNvPr id="11" name="圆角矩形 10"/>
              <p:cNvSpPr/>
              <p:nvPr/>
            </p:nvSpPr>
            <p:spPr>
              <a:xfrm>
                <a:off x="4901182" y="3573780"/>
                <a:ext cx="3108961" cy="45719"/>
              </a:xfrm>
              <a:prstGeom prst="roundRect">
                <a:avLst/>
              </a:prstGeom>
              <a:solidFill>
                <a:schemeClr val="bg1">
                  <a:lumMod val="7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5365383" y="3385430"/>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4693" y="3031590"/>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p:nvPr/>
            </p:nvCxnSpPr>
            <p:spPr>
              <a:xfrm>
                <a:off x="6054231" y="3391526"/>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541" y="3037686"/>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6846711" y="3391526"/>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6021" y="3037686"/>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p:cNvCxnSpPr/>
              <p:nvPr/>
            </p:nvCxnSpPr>
            <p:spPr>
              <a:xfrm>
                <a:off x="7474599" y="3397622"/>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3909" y="3043782"/>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Text Box 48"/>
            <p:cNvSpPr txBox="1">
              <a:spLocks noChangeArrowheads="1"/>
            </p:cNvSpPr>
            <p:nvPr/>
          </p:nvSpPr>
          <p:spPr bwMode="auto">
            <a:xfrm>
              <a:off x="6063270" y="314337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ea typeface="黑体" panose="02010609060101010101" pitchFamily="49" charset="-122"/>
                </a:rPr>
                <a:t>多路访问</a:t>
              </a:r>
            </a:p>
          </p:txBody>
        </p:sp>
      </p:grpSp>
      <p:sp>
        <p:nvSpPr>
          <p:cNvPr id="22" name="内容占位符 2"/>
          <p:cNvSpPr txBox="1">
            <a:spLocks/>
          </p:cNvSpPr>
          <p:nvPr/>
        </p:nvSpPr>
        <p:spPr bwMode="auto">
          <a:xfrm>
            <a:off x="463296" y="3584675"/>
            <a:ext cx="2206752" cy="44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lvl="1"/>
            <a:r>
              <a:rPr lang="zh-CN" altLang="en-US" kern="0" dirty="0"/>
              <a:t>交换网络</a:t>
            </a:r>
          </a:p>
        </p:txBody>
      </p:sp>
      <p:grpSp>
        <p:nvGrpSpPr>
          <p:cNvPr id="76" name="组合 75"/>
          <p:cNvGrpSpPr/>
          <p:nvPr/>
        </p:nvGrpSpPr>
        <p:grpSpPr>
          <a:xfrm>
            <a:off x="5256174" y="3957529"/>
            <a:ext cx="3644889" cy="2151559"/>
            <a:chOff x="5256174" y="3957529"/>
            <a:chExt cx="3644889" cy="2151559"/>
          </a:xfrm>
        </p:grpSpPr>
        <p:sp>
          <p:nvSpPr>
            <p:cNvPr id="23" name="圆角矩形 22"/>
            <p:cNvSpPr/>
            <p:nvPr/>
          </p:nvSpPr>
          <p:spPr>
            <a:xfrm>
              <a:off x="5256174" y="3957529"/>
              <a:ext cx="3644889" cy="2151559"/>
            </a:xfrm>
            <a:prstGeom prst="roundRect">
              <a:avLst>
                <a:gd name="adj" fmla="val 1407"/>
              </a:avLst>
            </a:prstGeom>
            <a:solidFill>
              <a:srgbClr val="EBEBF5"/>
            </a:solidFill>
            <a:ln>
              <a:solidFill>
                <a:srgbClr val="EFEF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5" name="组合 24"/>
            <p:cNvGrpSpPr/>
            <p:nvPr/>
          </p:nvGrpSpPr>
          <p:grpSpPr>
            <a:xfrm>
              <a:off x="5308615" y="4163622"/>
              <a:ext cx="3586477" cy="1895889"/>
              <a:chOff x="5320456" y="4287984"/>
              <a:chExt cx="3586477" cy="1895889"/>
            </a:xfrm>
          </p:grpSpPr>
          <p:pic>
            <p:nvPicPr>
              <p:cNvPr id="2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0456" y="4287984"/>
                <a:ext cx="3586477" cy="1895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直接连接符 26"/>
              <p:cNvCxnSpPr>
                <a:stCxn id="41" idx="2"/>
              </p:cNvCxnSpPr>
              <p:nvPr/>
            </p:nvCxnSpPr>
            <p:spPr>
              <a:xfrm flipH="1" flipV="1">
                <a:off x="6197941" y="4878906"/>
                <a:ext cx="663884" cy="13304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7" idx="0"/>
              </p:cNvCxnSpPr>
              <p:nvPr/>
            </p:nvCxnSpPr>
            <p:spPr>
              <a:xfrm flipH="1">
                <a:off x="5917762" y="5251901"/>
                <a:ext cx="665021" cy="9954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1" idx="2"/>
              </p:cNvCxnSpPr>
              <p:nvPr/>
            </p:nvCxnSpPr>
            <p:spPr>
              <a:xfrm flipH="1">
                <a:off x="6564077" y="5011954"/>
                <a:ext cx="297748" cy="33255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3" idx="3"/>
              </p:cNvCxnSpPr>
              <p:nvPr/>
            </p:nvCxnSpPr>
            <p:spPr>
              <a:xfrm flipH="1">
                <a:off x="6969920" y="5659232"/>
                <a:ext cx="981114" cy="20235"/>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6974366" y="4861581"/>
                <a:ext cx="663884" cy="13304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6796891" y="4546348"/>
                <a:ext cx="545534" cy="30439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7666560" y="4994629"/>
                <a:ext cx="490108" cy="4383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762455" y="5591604"/>
                <a:ext cx="624530" cy="9304"/>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7215909" y="5081086"/>
                <a:ext cx="474163" cy="19742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6"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6038" y="4649921"/>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1940" y="5175720"/>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4689" y="4334924"/>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5035" y="4719907"/>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82712" y="5336833"/>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3210" y="4791459"/>
                <a:ext cx="317230" cy="2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2" name="Picture 1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5892" y="4941677"/>
                <a:ext cx="295825" cy="193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3" name="Picture 1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33804" y="5548984"/>
                <a:ext cx="317230" cy="2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cxnSp>
            <p:nvCxnSpPr>
              <p:cNvPr id="44" name="直接连接符 43"/>
              <p:cNvCxnSpPr>
                <a:stCxn id="43" idx="0"/>
              </p:cNvCxnSpPr>
              <p:nvPr/>
            </p:nvCxnSpPr>
            <p:spPr>
              <a:xfrm flipH="1" flipV="1">
                <a:off x="7575993" y="5048009"/>
                <a:ext cx="216426" cy="500975"/>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529883" y="5329925"/>
                <a:ext cx="686026" cy="6414"/>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8" idx="3"/>
              </p:cNvCxnSpPr>
              <p:nvPr/>
            </p:nvCxnSpPr>
            <p:spPr>
              <a:xfrm flipH="1" flipV="1">
                <a:off x="6452323" y="5375965"/>
                <a:ext cx="634525" cy="28326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7" name="Picture 1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24168" y="5251901"/>
                <a:ext cx="317230" cy="2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8" name="Picture 1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9618" y="5548984"/>
                <a:ext cx="317230" cy="2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9"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9888" y="5041800"/>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5" name="组合 74"/>
          <p:cNvGrpSpPr/>
          <p:nvPr/>
        </p:nvGrpSpPr>
        <p:grpSpPr>
          <a:xfrm>
            <a:off x="1129065" y="3957530"/>
            <a:ext cx="3708767" cy="2151558"/>
            <a:chOff x="1129065" y="3957530"/>
            <a:chExt cx="3708767" cy="2151558"/>
          </a:xfrm>
        </p:grpSpPr>
        <p:sp>
          <p:nvSpPr>
            <p:cNvPr id="24" name="圆角矩形 23"/>
            <p:cNvSpPr/>
            <p:nvPr/>
          </p:nvSpPr>
          <p:spPr>
            <a:xfrm>
              <a:off x="1129065" y="3957530"/>
              <a:ext cx="3708767" cy="2151558"/>
            </a:xfrm>
            <a:prstGeom prst="roundRect">
              <a:avLst>
                <a:gd name="adj" fmla="val 1407"/>
              </a:avLst>
            </a:prstGeom>
            <a:solidFill>
              <a:srgbClr val="EBEBF5"/>
            </a:solidFill>
            <a:ln>
              <a:solidFill>
                <a:srgbClr val="EFEF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0" name="组合 49"/>
            <p:cNvGrpSpPr/>
            <p:nvPr/>
          </p:nvGrpSpPr>
          <p:grpSpPr>
            <a:xfrm>
              <a:off x="1129066" y="4225256"/>
              <a:ext cx="3641091" cy="1601585"/>
              <a:chOff x="837217" y="4368694"/>
              <a:chExt cx="3641091" cy="1715186"/>
            </a:xfrm>
          </p:grpSpPr>
          <p:pic>
            <p:nvPicPr>
              <p:cNvPr id="51"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14354" y="4624978"/>
                <a:ext cx="2571975" cy="112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直接连接符 51"/>
              <p:cNvCxnSpPr>
                <a:endCxn id="68" idx="1"/>
              </p:cNvCxnSpPr>
              <p:nvPr/>
            </p:nvCxnSpPr>
            <p:spPr>
              <a:xfrm>
                <a:off x="1096171" y="4937160"/>
                <a:ext cx="549707" cy="30673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1817879" y="4818631"/>
                <a:ext cx="862394" cy="42526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2963472" y="5574013"/>
                <a:ext cx="494881" cy="20419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5122" y="4766342"/>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6" name="直接连接符 55"/>
              <p:cNvCxnSpPr/>
              <p:nvPr/>
            </p:nvCxnSpPr>
            <p:spPr>
              <a:xfrm flipV="1">
                <a:off x="1177279" y="5291224"/>
                <a:ext cx="490732" cy="17481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5471" y="5031208"/>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直接连接符 57"/>
              <p:cNvCxnSpPr/>
              <p:nvPr/>
            </p:nvCxnSpPr>
            <p:spPr>
              <a:xfrm flipH="1" flipV="1">
                <a:off x="1905086" y="5277097"/>
                <a:ext cx="1033314" cy="30410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2726436" y="5042877"/>
                <a:ext cx="731917" cy="21478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65" idx="2"/>
              </p:cNvCxnSpPr>
              <p:nvPr/>
            </p:nvCxnSpPr>
            <p:spPr>
              <a:xfrm flipH="1">
                <a:off x="2757074" y="4743697"/>
                <a:ext cx="846700" cy="18581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3394365" y="4836662"/>
                <a:ext cx="797210" cy="23791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flipV="1">
                <a:off x="3437110" y="5085441"/>
                <a:ext cx="635506" cy="25907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2410" y="4632728"/>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8941" y="5707180"/>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77996" y="4368694"/>
                <a:ext cx="451556" cy="37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7217" y="5308324"/>
                <a:ext cx="451556" cy="37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 name="直接连接符 66"/>
              <p:cNvCxnSpPr/>
              <p:nvPr/>
            </p:nvCxnSpPr>
            <p:spPr>
              <a:xfrm flipH="1">
                <a:off x="1827994" y="5243054"/>
                <a:ext cx="868120" cy="884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8" name="Picture 129" descr="抽象图标21黄"/>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45878" y="5111817"/>
                <a:ext cx="385762" cy="26414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29" descr="抽象图标21黄"/>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03233" y="4682568"/>
                <a:ext cx="385762" cy="27212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29" descr="抽象图标21黄"/>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69003" y="5424968"/>
                <a:ext cx="385762" cy="28326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9" descr="抽象图标21黄"/>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4519" y="4861581"/>
                <a:ext cx="385762" cy="28146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29" descr="抽象图标21黄"/>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70939" y="5121799"/>
                <a:ext cx="385762" cy="2332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内容占位符 2"/>
          <p:cNvSpPr txBox="1">
            <a:spLocks/>
          </p:cNvSpPr>
          <p:nvPr/>
        </p:nvSpPr>
        <p:spPr bwMode="auto">
          <a:xfrm>
            <a:off x="4709640" y="3602080"/>
            <a:ext cx="2206752" cy="44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lvl="1"/>
            <a:r>
              <a:rPr lang="zh-CN" altLang="en-US" kern="0" dirty="0"/>
              <a:t>互联网</a:t>
            </a:r>
          </a:p>
        </p:txBody>
      </p:sp>
    </p:spTree>
    <p:custDataLst>
      <p:tags r:id="rId1"/>
    </p:custDataLst>
    <p:extLst>
      <p:ext uri="{BB962C8B-B14F-4D97-AF65-F5344CB8AC3E}">
        <p14:creationId xmlns:p14="http://schemas.microsoft.com/office/powerpoint/2010/main" val="118039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wipe(down)">
                                      <p:cBhvr>
                                        <p:cTn id="16" dur="500"/>
                                        <p:tgtEl>
                                          <p:spTgt spid="7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down)">
                                      <p:cBhvr>
                                        <p:cTn id="25" dur="500"/>
                                        <p:tgtEl>
                                          <p:spTgt spid="7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dissolve">
                                      <p:cBhvr>
                                        <p:cTn id="30" dur="500"/>
                                        <p:tgtEl>
                                          <p:spTgt spid="73"/>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wipe(down)">
                                      <p:cBhvr>
                                        <p:cTn id="34" dur="500"/>
                                        <p:tgtEl>
                                          <p:spTgt spid="76"/>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mph" presetSubtype="0" fill="hold" nodeType="clickEffect">
                                  <p:stCondLst>
                                    <p:cond delay="0"/>
                                  </p:stCondLst>
                                  <p:childTnLst>
                                    <p:set>
                                      <p:cBhvr override="childStyle">
                                        <p:cTn id="38" dur="1000" fill="hold"/>
                                        <p:tgtEl>
                                          <p:spTgt spid="3">
                                            <p:txEl>
                                              <p:pRg st="1" end="1"/>
                                            </p:txEl>
                                          </p:spTgt>
                                        </p:tgtEl>
                                        <p:attrNameLst>
                                          <p:attrName>style.textDecorationUnderline</p:attrName>
                                        </p:attrNameLst>
                                      </p:cBhvr>
                                      <p:to>
                                        <p:strVal val="true"/>
                                      </p:to>
                                    </p:set>
                                  </p:childTnLst>
                                </p:cTn>
                              </p:par>
                              <p:par>
                                <p:cTn id="39" presetID="9" presetClass="emph" presetSubtype="0" nodeType="withEffect">
                                  <p:stCondLst>
                                    <p:cond delay="0"/>
                                  </p:stCondLst>
                                  <p:childTnLst>
                                    <p:set>
                                      <p:cBhvr>
                                        <p:cTn id="40" dur="indefinite"/>
                                        <p:tgtEl>
                                          <p:spTgt spid="3">
                                            <p:txEl>
                                              <p:pRg st="0" end="0"/>
                                            </p:txEl>
                                          </p:spTgt>
                                        </p:tgtEl>
                                        <p:attrNameLst>
                                          <p:attrName>style.opacity</p:attrName>
                                        </p:attrNameLst>
                                      </p:cBhvr>
                                      <p:to>
                                        <p:strVal val="0.25"/>
                                      </p:to>
                                    </p:set>
                                    <p:animEffect filter="image" prLst="opacity: 0.25">
                                      <p:cBhvr rctx="IE">
                                        <p:cTn id="41" dur="indefinite"/>
                                        <p:tgtEl>
                                          <p:spTgt spid="3">
                                            <p:txEl>
                                              <p:pRg st="0" end="0"/>
                                            </p:txEl>
                                          </p:spTgt>
                                        </p:tgtEl>
                                      </p:cBhvr>
                                    </p:animEffect>
                                  </p:childTnLst>
                                </p:cTn>
                              </p:par>
                              <p:par>
                                <p:cTn id="42" presetID="9" presetClass="emph" presetSubtype="0" grpId="0" nodeType="withEffect">
                                  <p:stCondLst>
                                    <p:cond delay="0"/>
                                  </p:stCondLst>
                                  <p:childTnLst>
                                    <p:set>
                                      <p:cBhvr>
                                        <p:cTn id="43" dur="indefinite"/>
                                        <p:tgtEl>
                                          <p:spTgt spid="73"/>
                                        </p:tgtEl>
                                        <p:attrNameLst>
                                          <p:attrName>style.opacity</p:attrName>
                                        </p:attrNameLst>
                                      </p:cBhvr>
                                      <p:to>
                                        <p:strVal val="0.25"/>
                                      </p:to>
                                    </p:set>
                                    <p:animEffect filter="image" prLst="opacity: 0.25">
                                      <p:cBhvr rctx="IE">
                                        <p:cTn id="44" dur="indefinite"/>
                                        <p:tgtEl>
                                          <p:spTgt spid="73"/>
                                        </p:tgtEl>
                                      </p:cBhvr>
                                    </p:animEffect>
                                  </p:childTnLst>
                                </p:cTn>
                              </p:par>
                              <p:par>
                                <p:cTn id="45" presetID="9" presetClass="emph" presetSubtype="0" grpId="0" nodeType="withEffect">
                                  <p:stCondLst>
                                    <p:cond delay="0"/>
                                  </p:stCondLst>
                                  <p:childTnLst>
                                    <p:set>
                                      <p:cBhvr>
                                        <p:cTn id="46" dur="indefinite"/>
                                        <p:tgtEl>
                                          <p:spTgt spid="22"/>
                                        </p:tgtEl>
                                        <p:attrNameLst>
                                          <p:attrName>style.opacity</p:attrName>
                                        </p:attrNameLst>
                                      </p:cBhvr>
                                      <p:to>
                                        <p:strVal val="0.25"/>
                                      </p:to>
                                    </p:set>
                                    <p:animEffect filter="image" prLst="opacity: 0.25">
                                      <p:cBhvr rctx="IE">
                                        <p:cTn id="47" dur="indefinite"/>
                                        <p:tgtEl>
                                          <p:spTgt spid="22"/>
                                        </p:tgtEl>
                                      </p:cBhvr>
                                    </p:animEffect>
                                  </p:childTnLst>
                                </p:cTn>
                              </p:par>
                              <p:par>
                                <p:cTn id="48" presetID="9" presetClass="emph" presetSubtype="0" nodeType="withEffect">
                                  <p:stCondLst>
                                    <p:cond delay="0"/>
                                  </p:stCondLst>
                                  <p:childTnLst>
                                    <p:set>
                                      <p:cBhvr>
                                        <p:cTn id="49" dur="indefinite"/>
                                        <p:tgtEl>
                                          <p:spTgt spid="75"/>
                                        </p:tgtEl>
                                        <p:attrNameLst>
                                          <p:attrName>style.opacity</p:attrName>
                                        </p:attrNameLst>
                                      </p:cBhvr>
                                      <p:to>
                                        <p:strVal val="0.25"/>
                                      </p:to>
                                    </p:set>
                                    <p:animEffect filter="image" prLst="opacity: 0.25">
                                      <p:cBhvr rctx="IE">
                                        <p:cTn id="50" dur="indefinite"/>
                                        <p:tgtEl>
                                          <p:spTgt spid="75"/>
                                        </p:tgtEl>
                                      </p:cBhvr>
                                    </p:animEffect>
                                  </p:childTnLst>
                                </p:cTn>
                              </p:par>
                              <p:par>
                                <p:cTn id="51" presetID="9" presetClass="emph" presetSubtype="0" nodeType="withEffect">
                                  <p:stCondLst>
                                    <p:cond delay="0"/>
                                  </p:stCondLst>
                                  <p:childTnLst>
                                    <p:set>
                                      <p:cBhvr>
                                        <p:cTn id="52" dur="indefinite"/>
                                        <p:tgtEl>
                                          <p:spTgt spid="76"/>
                                        </p:tgtEl>
                                        <p:attrNameLst>
                                          <p:attrName>style.opacity</p:attrName>
                                        </p:attrNameLst>
                                      </p:cBhvr>
                                      <p:to>
                                        <p:strVal val="0.25"/>
                                      </p:to>
                                    </p:set>
                                    <p:animEffect filter="image" prLst="opacity: 0.25">
                                      <p:cBhvr rctx="IE">
                                        <p:cTn id="53" dur="indefinite"/>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73" grpId="0"/>
      <p:bldP spid="7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4425243"/>
          </a:xfrm>
        </p:spPr>
        <p:txBody>
          <a:bodyPr/>
          <a:lstStyle/>
          <a:p>
            <a:pPr>
              <a:lnSpc>
                <a:spcPct val="150000"/>
              </a:lnSpc>
            </a:pPr>
            <a:r>
              <a:rPr lang="en-US" altLang="zh-CN" dirty="0"/>
              <a:t>2.1  </a:t>
            </a:r>
            <a:r>
              <a:rPr lang="zh-CN" altLang="en-US" dirty="0"/>
              <a:t>数据通信的基本概念</a:t>
            </a:r>
            <a:endParaRPr lang="en-US" altLang="zh-CN" dirty="0"/>
          </a:p>
          <a:p>
            <a:pPr>
              <a:lnSpc>
                <a:spcPct val="150000"/>
              </a:lnSpc>
            </a:pPr>
            <a:r>
              <a:rPr lang="en-US" altLang="zh-CN" dirty="0"/>
              <a:t>2.2  </a:t>
            </a:r>
            <a:r>
              <a:rPr lang="zh-CN" altLang="en-US" dirty="0"/>
              <a:t>网络构件</a:t>
            </a:r>
            <a:endParaRPr lang="en-US" altLang="zh-CN" dirty="0"/>
          </a:p>
          <a:p>
            <a:pPr>
              <a:lnSpc>
                <a:spcPct val="150000"/>
              </a:lnSpc>
            </a:pPr>
            <a:r>
              <a:rPr lang="en-US" altLang="zh-CN"/>
              <a:t>2.3  </a:t>
            </a:r>
            <a:r>
              <a:rPr lang="zh-CN" altLang="en-US"/>
              <a:t>组</a:t>
            </a:r>
            <a:r>
              <a:rPr lang="zh-CN" altLang="en-US" dirty="0"/>
              <a:t>帧</a:t>
            </a:r>
          </a:p>
          <a:p>
            <a:r>
              <a:rPr lang="en-US" altLang="zh-CN"/>
              <a:t>2.4  </a:t>
            </a:r>
            <a:r>
              <a:rPr lang="zh-CN" altLang="en-US" dirty="0"/>
              <a:t>差错检测</a:t>
            </a:r>
          </a:p>
          <a:p>
            <a:r>
              <a:rPr lang="en-US" altLang="zh-CN"/>
              <a:t>2.5  </a:t>
            </a:r>
            <a:r>
              <a:rPr lang="zh-CN" altLang="en-US" dirty="0"/>
              <a:t>可靠传输</a:t>
            </a:r>
          </a:p>
          <a:p>
            <a:r>
              <a:rPr lang="en-US" altLang="zh-CN"/>
              <a:t>2.6  </a:t>
            </a:r>
            <a:r>
              <a:rPr lang="zh-CN" altLang="en-US" dirty="0"/>
              <a:t>媒体共享</a:t>
            </a:r>
            <a:endParaRPr lang="en-US" altLang="zh-CN" dirty="0"/>
          </a:p>
          <a:p>
            <a:r>
              <a:rPr lang="en-US" altLang="zh-CN"/>
              <a:t>2.7  </a:t>
            </a:r>
            <a:r>
              <a:rPr lang="zh-CN" altLang="en-US" dirty="0"/>
              <a:t>以太网</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Tree>
    <p:extLst>
      <p:ext uri="{BB962C8B-B14F-4D97-AF65-F5344CB8AC3E}">
        <p14:creationId xmlns:p14="http://schemas.microsoft.com/office/powerpoint/2010/main" val="1101223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afterEffect">
                                  <p:stCondLst>
                                    <p:cond delay="0"/>
                                  </p:stCondLst>
                                  <p:childTnLst>
                                    <p:set>
                                      <p:cBhvr override="childStyle">
                                        <p:cTn id="6" dur="2000" fill="hold"/>
                                        <p:tgtEl>
                                          <p:spTgt spid="3">
                                            <p:txEl>
                                              <p:pRg st="1" end="1"/>
                                            </p:txEl>
                                          </p:spTgt>
                                        </p:tgtEl>
                                        <p:attrNameLst>
                                          <p:attrName>style.textDecorationUnderline</p:attrName>
                                        </p:attrNameLst>
                                      </p:cBhvr>
                                      <p:to>
                                        <p:strVal val="true"/>
                                      </p:to>
                                    </p:set>
                                  </p:childTnLst>
                                </p:cTn>
                              </p:par>
                              <p:par>
                                <p:cTn id="7" presetID="3" presetClass="emph" presetSubtype="2" fill="hold" nodeType="withEffect">
                                  <p:stCondLst>
                                    <p:cond delay="0"/>
                                  </p:stCondLst>
                                  <p:childTnLst>
                                    <p:animClr clrSpc="rgb" dir="cw">
                                      <p:cBhvr override="childStyle">
                                        <p:cTn id="8" dur="1000" fill="hold"/>
                                        <p:tgtEl>
                                          <p:spTgt spid="3">
                                            <p:txEl>
                                              <p:pRg st="1" end="1"/>
                                            </p:txEl>
                                          </p:spTgt>
                                        </p:tgtEl>
                                        <p:attrNameLst>
                                          <p:attrName>style.color</p:attrName>
                                        </p:attrNameLst>
                                      </p:cBhvr>
                                      <p:to>
                                        <a:srgbClr val="8D1F6E"/>
                                      </p:to>
                                    </p:animClr>
                                  </p:childTnLst>
                                </p:cTn>
                              </p:par>
                              <p:par>
                                <p:cTn id="9" presetID="9" presetClass="emph" presetSubtype="0" nodeType="withEffect">
                                  <p:stCondLst>
                                    <p:cond delay="0"/>
                                  </p:stCondLst>
                                  <p:childTnLst>
                                    <p:set>
                                      <p:cBhvr rctx="PPT">
                                        <p:cTn id="10" dur="indefinite"/>
                                        <p:tgtEl>
                                          <p:spTgt spid="3">
                                            <p:txEl>
                                              <p:pRg st="2" end="2"/>
                                            </p:txEl>
                                          </p:spTgt>
                                        </p:tgtEl>
                                        <p:attrNameLst>
                                          <p:attrName>style.opacity</p:attrName>
                                        </p:attrNameLst>
                                      </p:cBhvr>
                                      <p:to>
                                        <p:strVal val="0.25"/>
                                      </p:to>
                                    </p:set>
                                    <p:animEffect filter="image" prLst="opacity: 0.25">
                                      <p:cBhvr rctx="IE">
                                        <p:cTn id="11" dur="indefinite"/>
                                        <p:tgtEl>
                                          <p:spTgt spid="3">
                                            <p:txEl>
                                              <p:pRg st="2" end="2"/>
                                            </p:txEl>
                                          </p:spTgt>
                                        </p:tgtEl>
                                      </p:cBhvr>
                                    </p:animEffect>
                                  </p:childTnLst>
                                </p:cTn>
                              </p:par>
                              <p:par>
                                <p:cTn id="12" presetID="9" presetClass="emph" presetSubtype="0" nodeType="withEffect">
                                  <p:stCondLst>
                                    <p:cond delay="0"/>
                                  </p:stCondLst>
                                  <p:childTnLst>
                                    <p:set>
                                      <p:cBhvr rctx="PPT">
                                        <p:cTn id="13" dur="indefinite"/>
                                        <p:tgtEl>
                                          <p:spTgt spid="3">
                                            <p:txEl>
                                              <p:pRg st="3" end="3"/>
                                            </p:txEl>
                                          </p:spTgt>
                                        </p:tgtEl>
                                        <p:attrNameLst>
                                          <p:attrName>style.opacity</p:attrName>
                                        </p:attrNameLst>
                                      </p:cBhvr>
                                      <p:to>
                                        <p:strVal val="0.25"/>
                                      </p:to>
                                    </p:set>
                                    <p:animEffect filter="image" prLst="opacity: 0.25">
                                      <p:cBhvr rctx="IE">
                                        <p:cTn id="14" dur="indefinite"/>
                                        <p:tgtEl>
                                          <p:spTgt spid="3">
                                            <p:txEl>
                                              <p:pRg st="3" end="3"/>
                                            </p:txEl>
                                          </p:spTgt>
                                        </p:tgtEl>
                                      </p:cBhvr>
                                    </p:animEffect>
                                  </p:childTnLst>
                                </p:cTn>
                              </p:par>
                              <p:par>
                                <p:cTn id="15" presetID="9" presetClass="emph" presetSubtype="0" nodeType="withEffect">
                                  <p:stCondLst>
                                    <p:cond delay="0"/>
                                  </p:stCondLst>
                                  <p:childTnLst>
                                    <p:set>
                                      <p:cBhvr rctx="PPT">
                                        <p:cTn id="16" dur="indefinite"/>
                                        <p:tgtEl>
                                          <p:spTgt spid="3">
                                            <p:txEl>
                                              <p:pRg st="4" end="4"/>
                                            </p:txEl>
                                          </p:spTgt>
                                        </p:tgtEl>
                                        <p:attrNameLst>
                                          <p:attrName>style.opacity</p:attrName>
                                        </p:attrNameLst>
                                      </p:cBhvr>
                                      <p:to>
                                        <p:strVal val="0.25"/>
                                      </p:to>
                                    </p:set>
                                    <p:animEffect filter="image" prLst="opacity: 0.25">
                                      <p:cBhvr rctx="IE">
                                        <p:cTn id="17" dur="indefinite"/>
                                        <p:tgtEl>
                                          <p:spTgt spid="3">
                                            <p:txEl>
                                              <p:pRg st="4" end="4"/>
                                            </p:txEl>
                                          </p:spTgt>
                                        </p:tgtEl>
                                      </p:cBhvr>
                                    </p:animEffect>
                                  </p:childTnLst>
                                </p:cTn>
                              </p:par>
                              <p:par>
                                <p:cTn id="18" presetID="9" presetClass="emph" presetSubtype="0" nodeType="withEffect">
                                  <p:stCondLst>
                                    <p:cond delay="0"/>
                                  </p:stCondLst>
                                  <p:childTnLst>
                                    <p:set>
                                      <p:cBhvr rctx="PPT">
                                        <p:cTn id="19" dur="indefinite"/>
                                        <p:tgtEl>
                                          <p:spTgt spid="3">
                                            <p:txEl>
                                              <p:pRg st="5" end="5"/>
                                            </p:txEl>
                                          </p:spTgt>
                                        </p:tgtEl>
                                        <p:attrNameLst>
                                          <p:attrName>style.opacity</p:attrName>
                                        </p:attrNameLst>
                                      </p:cBhvr>
                                      <p:to>
                                        <p:strVal val="0.25"/>
                                      </p:to>
                                    </p:set>
                                    <p:animEffect filter="image" prLst="opacity: 0.25">
                                      <p:cBhvr rctx="IE">
                                        <p:cTn id="20" dur="indefinite"/>
                                        <p:tgtEl>
                                          <p:spTgt spid="3">
                                            <p:txEl>
                                              <p:pRg st="5" end="5"/>
                                            </p:txEl>
                                          </p:spTgt>
                                        </p:tgtEl>
                                      </p:cBhvr>
                                    </p:animEffect>
                                  </p:childTnLst>
                                </p:cTn>
                              </p:par>
                              <p:par>
                                <p:cTn id="21" presetID="9" presetClass="emph" presetSubtype="0" nodeType="withEffect">
                                  <p:stCondLst>
                                    <p:cond delay="0"/>
                                  </p:stCondLst>
                                  <p:childTnLst>
                                    <p:set>
                                      <p:cBhvr rctx="PPT">
                                        <p:cTn id="22" dur="indefinite"/>
                                        <p:tgtEl>
                                          <p:spTgt spid="3">
                                            <p:txEl>
                                              <p:pRg st="6" end="6"/>
                                            </p:txEl>
                                          </p:spTgt>
                                        </p:tgtEl>
                                        <p:attrNameLst>
                                          <p:attrName>style.opacity</p:attrName>
                                        </p:attrNameLst>
                                      </p:cBhvr>
                                      <p:to>
                                        <p:strVal val="0.25"/>
                                      </p:to>
                                    </p:set>
                                    <p:animEffect filter="image" prLst="opacity: 0.25">
                                      <p:cBhvr rctx="IE">
                                        <p:cTn id="23" dur="indefinite"/>
                                        <p:tgtEl>
                                          <p:spTgt spid="3">
                                            <p:txEl>
                                              <p:pRg st="6" end="6"/>
                                            </p:txEl>
                                          </p:spTgt>
                                        </p:tgtEl>
                                      </p:cBhvr>
                                    </p:animEffect>
                                  </p:childTnLst>
                                </p:cTn>
                              </p:par>
                              <p:par>
                                <p:cTn id="24" presetID="9" presetClass="emph" presetSubtype="0" nodeType="withEffect">
                                  <p:stCondLst>
                                    <p:cond delay="0"/>
                                  </p:stCondLst>
                                  <p:childTnLst>
                                    <p:set>
                                      <p:cBhvr>
                                        <p:cTn id="25" dur="indefinite"/>
                                        <p:tgtEl>
                                          <p:spTgt spid="3">
                                            <p:txEl>
                                              <p:pRg st="0" end="0"/>
                                            </p:txEl>
                                          </p:spTgt>
                                        </p:tgtEl>
                                        <p:attrNameLst>
                                          <p:attrName>style.opacity</p:attrName>
                                        </p:attrNameLst>
                                      </p:cBhvr>
                                      <p:to>
                                        <p:strVal val="0.25"/>
                                      </p:to>
                                    </p:set>
                                    <p:animEffect filter="image" prLst="opacity: 0.25">
                                      <p:cBhvr rctx="IE">
                                        <p:cTn id="26" dur="indefinite"/>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网络构件</a:t>
            </a:r>
          </a:p>
        </p:txBody>
      </p:sp>
      <p:sp>
        <p:nvSpPr>
          <p:cNvPr id="3" name="内容占位符 2"/>
          <p:cNvSpPr>
            <a:spLocks noGrp="1"/>
          </p:cNvSpPr>
          <p:nvPr>
            <p:ph idx="1"/>
          </p:nvPr>
        </p:nvSpPr>
        <p:spPr/>
        <p:txBody>
          <a:bodyPr/>
          <a:lstStyle/>
          <a:p>
            <a:r>
              <a:rPr lang="zh-CN" altLang="en-US" dirty="0"/>
              <a:t>网络由两类构件组成</a:t>
            </a:r>
            <a:endParaRPr lang="en-US" altLang="zh-CN" dirty="0"/>
          </a:p>
          <a:p>
            <a:pPr lvl="1">
              <a:lnSpc>
                <a:spcPct val="150000"/>
              </a:lnSpc>
            </a:pPr>
            <a:r>
              <a:rPr lang="zh-CN" altLang="en-US" dirty="0"/>
              <a:t>结点</a:t>
            </a:r>
            <a:endParaRPr lang="en-US" altLang="zh-CN" dirty="0"/>
          </a:p>
          <a:p>
            <a:pPr lvl="1">
              <a:lnSpc>
                <a:spcPct val="150000"/>
              </a:lnSpc>
            </a:pPr>
            <a:r>
              <a:rPr lang="zh-CN" altLang="en-US" dirty="0"/>
              <a:t>链路</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Tree>
    <p:extLst>
      <p:ext uri="{BB962C8B-B14F-4D97-AF65-F5344CB8AC3E}">
        <p14:creationId xmlns:p14="http://schemas.microsoft.com/office/powerpoint/2010/main" val="120283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网络结点</a:t>
            </a:r>
          </a:p>
        </p:txBody>
      </p:sp>
      <p:sp>
        <p:nvSpPr>
          <p:cNvPr id="3" name="内容占位符 2"/>
          <p:cNvSpPr>
            <a:spLocks noGrp="1"/>
          </p:cNvSpPr>
          <p:nvPr>
            <p:ph idx="1"/>
          </p:nvPr>
        </p:nvSpPr>
        <p:spPr>
          <a:xfrm>
            <a:off x="457199" y="1444979"/>
            <a:ext cx="8370711" cy="3090926"/>
          </a:xfrm>
        </p:spPr>
        <p:txBody>
          <a:bodyPr/>
          <a:lstStyle/>
          <a:p>
            <a:r>
              <a:rPr lang="zh-CN" altLang="en-US" dirty="0"/>
              <a:t>被连接的计算机</a:t>
            </a:r>
            <a:r>
              <a:rPr lang="en-US" altLang="zh-CN" dirty="0"/>
              <a:t>/</a:t>
            </a:r>
            <a:r>
              <a:rPr lang="zh-CN" altLang="en-US" dirty="0"/>
              <a:t>其它硬件，分两类</a:t>
            </a:r>
          </a:p>
          <a:p>
            <a:pPr lvl="1"/>
            <a:r>
              <a:rPr lang="zh-CN" altLang="en-US" dirty="0"/>
              <a:t>主机</a:t>
            </a:r>
            <a:r>
              <a:rPr lang="en-US" altLang="zh-CN" dirty="0"/>
              <a:t>(</a:t>
            </a:r>
            <a:r>
              <a:rPr lang="zh-CN" altLang="en-US" dirty="0"/>
              <a:t>端系统</a:t>
            </a:r>
            <a:r>
              <a:rPr lang="en-US" altLang="zh-CN" dirty="0"/>
              <a:t>)</a:t>
            </a:r>
            <a:r>
              <a:rPr lang="zh-CN" altLang="en-US" dirty="0"/>
              <a:t>：传统</a:t>
            </a:r>
            <a:r>
              <a:rPr lang="en-US" altLang="zh-CN" dirty="0"/>
              <a:t>PC</a:t>
            </a:r>
            <a:r>
              <a:rPr lang="zh-CN" altLang="en-US" dirty="0"/>
              <a:t>、服务器、 智能手机、传感设备等</a:t>
            </a:r>
          </a:p>
          <a:p>
            <a:pPr lvl="1"/>
            <a:r>
              <a:rPr lang="zh-CN" altLang="en-US" dirty="0"/>
              <a:t>网络内部交换结点：二层交换机、</a:t>
            </a:r>
            <a:r>
              <a:rPr lang="en-US" altLang="zh-CN" dirty="0"/>
              <a:t>AP</a:t>
            </a:r>
            <a:r>
              <a:rPr lang="zh-CN" altLang="en-US" dirty="0"/>
              <a:t>、基站、路由器等</a:t>
            </a:r>
            <a:endParaRPr lang="en-US" altLang="zh-CN" dirty="0"/>
          </a:p>
          <a:p>
            <a:pPr>
              <a:lnSpc>
                <a:spcPct val="100000"/>
              </a:lnSpc>
              <a:spcBef>
                <a:spcPts val="3000"/>
              </a:spcBef>
            </a:pPr>
            <a:r>
              <a:rPr lang="zh-CN" altLang="en-US" dirty="0"/>
              <a:t>网络适配器</a:t>
            </a:r>
            <a:r>
              <a:rPr lang="en-US" altLang="zh-CN" dirty="0"/>
              <a:t>/</a:t>
            </a:r>
            <a:r>
              <a:rPr lang="zh-CN" altLang="en-US" dirty="0"/>
              <a:t>网络接口卡</a:t>
            </a:r>
            <a:r>
              <a:rPr lang="zh-CN" altLang="en-US" sz="2000" dirty="0"/>
              <a:t> </a:t>
            </a:r>
            <a:r>
              <a:rPr lang="en-US" altLang="zh-CN" sz="2000" dirty="0"/>
              <a:t>(network adapter/network interface card)</a:t>
            </a:r>
            <a:endParaRPr lang="en-US" altLang="zh-CN" dirty="0"/>
          </a:p>
          <a:p>
            <a:pPr lvl="1"/>
            <a:r>
              <a:rPr lang="zh-CN" altLang="en-US" dirty="0"/>
              <a:t>将结点连接到链路上的硬件</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pic>
        <p:nvPicPr>
          <p:cNvPr id="11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0494" y="4146207"/>
            <a:ext cx="3416515" cy="2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550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14"/>
                                        </p:tgtEl>
                                        <p:attrNameLst>
                                          <p:attrName>style.visibility</p:attrName>
                                        </p:attrNameLst>
                                      </p:cBhvr>
                                      <p:to>
                                        <p:strVal val="visible"/>
                                      </p:to>
                                    </p:set>
                                    <p:animEffect transition="in" filter="dissolve">
                                      <p:cBhvr>
                                        <p:cTn id="26"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网络适配器</a:t>
            </a:r>
          </a:p>
        </p:txBody>
      </p:sp>
      <p:sp>
        <p:nvSpPr>
          <p:cNvPr id="3" name="内容占位符 2"/>
          <p:cNvSpPr>
            <a:spLocks noGrp="1"/>
          </p:cNvSpPr>
          <p:nvPr>
            <p:ph idx="1"/>
          </p:nvPr>
        </p:nvSpPr>
        <p:spPr>
          <a:xfrm>
            <a:off x="457200" y="1444979"/>
            <a:ext cx="8229600" cy="1072682"/>
          </a:xfrm>
        </p:spPr>
        <p:txBody>
          <a:bodyPr/>
          <a:lstStyle/>
          <a:p>
            <a:r>
              <a:rPr lang="zh-CN" altLang="en-US" sz="2200" dirty="0"/>
              <a:t>实现大部分数据链层，以及物理层功能</a:t>
            </a:r>
            <a:endParaRPr lang="en-US" altLang="zh-CN" sz="2200" dirty="0"/>
          </a:p>
          <a:p>
            <a:pPr lvl="1"/>
            <a:r>
              <a:rPr lang="zh-CN" altLang="en-US" sz="1800" dirty="0"/>
              <a:t>实现调制编码、组帧、错误检测、可靠传输、介质访问控制等功能</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grpSp>
        <p:nvGrpSpPr>
          <p:cNvPr id="7" name="组合 6"/>
          <p:cNvGrpSpPr/>
          <p:nvPr/>
        </p:nvGrpSpPr>
        <p:grpSpPr>
          <a:xfrm>
            <a:off x="1653316" y="2893062"/>
            <a:ext cx="5311667" cy="3383646"/>
            <a:chOff x="1653316" y="2393190"/>
            <a:chExt cx="5311667" cy="3383646"/>
          </a:xfrm>
        </p:grpSpPr>
        <p:sp>
          <p:nvSpPr>
            <p:cNvPr id="35" name="Rectangle 2"/>
            <p:cNvSpPr>
              <a:spLocks noChangeArrowheads="1"/>
            </p:cNvSpPr>
            <p:nvPr/>
          </p:nvSpPr>
          <p:spPr bwMode="auto">
            <a:xfrm>
              <a:off x="3723797" y="2393190"/>
              <a:ext cx="3073060" cy="3072385"/>
            </a:xfrm>
            <a:prstGeom prst="rect">
              <a:avLst/>
            </a:prstGeom>
            <a:solidFill>
              <a:srgbClr val="F4F4FA"/>
            </a:solidFill>
            <a:ln w="25400">
              <a:solidFill>
                <a:srgbClr val="DCDCEC"/>
              </a:solidFill>
            </a:ln>
            <a:effectLst/>
          </p:spPr>
          <p:txBody>
            <a:bodyPr wrap="none" anchor="ctr"/>
            <a:lstStyle/>
            <a:p>
              <a:endParaRPr lang="zh-CN" altLang="en-US" sz="1600" b="1"/>
            </a:p>
          </p:txBody>
        </p:sp>
        <p:sp>
          <p:nvSpPr>
            <p:cNvPr id="37" name="Rectangle 5"/>
            <p:cNvSpPr>
              <a:spLocks noChangeArrowheads="1"/>
            </p:cNvSpPr>
            <p:nvPr/>
          </p:nvSpPr>
          <p:spPr bwMode="auto">
            <a:xfrm>
              <a:off x="3903476" y="2636397"/>
              <a:ext cx="863596" cy="467614"/>
            </a:xfrm>
            <a:prstGeom prst="rect">
              <a:avLst/>
            </a:prstGeom>
            <a:solidFill>
              <a:srgbClr val="9292C8"/>
            </a:solidFill>
            <a:ln w="9525">
              <a:solidFill>
                <a:srgbClr val="333399"/>
              </a:solidFill>
              <a:miter lim="800000"/>
              <a:headEnd/>
              <a:tailEnd/>
            </a:ln>
            <a:effectLst>
              <a:outerShdw dist="50800" dir="3420000" algn="ctr" rotWithShape="0">
                <a:schemeClr val="tx1">
                  <a:lumMod val="65000"/>
                  <a:lumOff val="35000"/>
                </a:schemeClr>
              </a:outerShdw>
            </a:effectLst>
          </p:spPr>
          <p:txBody>
            <a:bodyPr wrap="none" anchor="ctr"/>
            <a:lstStyle/>
            <a:p>
              <a:pPr algn="ctr" fontAlgn="base">
                <a:spcAft>
                  <a:spcPct val="0"/>
                </a:spcAft>
                <a:buClr>
                  <a:schemeClr val="bg2"/>
                </a:buClr>
                <a:buSzPct val="75000"/>
              </a:pPr>
              <a:r>
                <a:rPr lang="en-US" altLang="zh-CN" sz="1600" dirty="0">
                  <a:solidFill>
                    <a:schemeClr val="bg1"/>
                  </a:solidFill>
                  <a:latin typeface="Calibri" panose="020F0502020204030204" pitchFamily="34" charset="0"/>
                  <a:ea typeface="黑体" panose="02010609060101010101" pitchFamily="49" charset="-122"/>
                </a:rPr>
                <a:t>CPU</a:t>
              </a:r>
              <a:endParaRPr lang="zh-CN" altLang="zh-CN" sz="1600" dirty="0">
                <a:solidFill>
                  <a:schemeClr val="bg1"/>
                </a:solidFill>
                <a:latin typeface="Calibri" panose="020F0502020204030204" pitchFamily="34" charset="0"/>
                <a:ea typeface="黑体" panose="02010609060101010101" pitchFamily="49" charset="-122"/>
              </a:endParaRPr>
            </a:p>
          </p:txBody>
        </p:sp>
        <p:sp>
          <p:nvSpPr>
            <p:cNvPr id="38" name="Rectangle 6"/>
            <p:cNvSpPr>
              <a:spLocks noChangeArrowheads="1"/>
            </p:cNvSpPr>
            <p:nvPr/>
          </p:nvSpPr>
          <p:spPr bwMode="auto">
            <a:xfrm>
              <a:off x="4187017" y="3688465"/>
              <a:ext cx="1652951" cy="1645428"/>
            </a:xfrm>
            <a:prstGeom prst="rect">
              <a:avLst/>
            </a:prstGeom>
            <a:solidFill>
              <a:srgbClr val="CCCCE6"/>
            </a:solidFill>
            <a:ln w="9525">
              <a:solidFill>
                <a:srgbClr val="333399"/>
              </a:solidFill>
              <a:miter lim="800000"/>
              <a:headEnd/>
              <a:tailEnd/>
            </a:ln>
            <a:effectLst>
              <a:outerShdw dist="50800" dir="3420000" algn="ctr" rotWithShape="0">
                <a:schemeClr val="tx1">
                  <a:lumMod val="65000"/>
                  <a:lumOff val="35000"/>
                </a:schemeClr>
              </a:outerShdw>
            </a:effectLst>
          </p:spPr>
          <p:txBody>
            <a:bodyPr vert="eaVert" wrap="none" anchor="t" anchorCtr="0"/>
            <a:lstStyle/>
            <a:p>
              <a:pPr algn="ctr" fontAlgn="base">
                <a:spcAft>
                  <a:spcPct val="0"/>
                </a:spcAft>
                <a:buClr>
                  <a:schemeClr val="bg2"/>
                </a:buClr>
                <a:buSzPct val="75000"/>
              </a:pPr>
              <a:r>
                <a:rPr lang="zh-CN" altLang="en-US" sz="1600" b="1" dirty="0">
                  <a:solidFill>
                    <a:schemeClr val="bg1"/>
                  </a:solidFill>
                  <a:latin typeface="华文楷体" panose="02010600040101010101" pitchFamily="2" charset="-122"/>
                  <a:ea typeface="华文楷体" panose="02010600040101010101" pitchFamily="2" charset="-122"/>
                </a:rPr>
                <a:t>网络适配器</a:t>
              </a:r>
              <a:endParaRPr lang="zh-CN" altLang="zh-CN" sz="1600" b="1" dirty="0">
                <a:solidFill>
                  <a:schemeClr val="bg1"/>
                </a:solidFill>
                <a:latin typeface="华文楷体" panose="02010600040101010101" pitchFamily="2" charset="-122"/>
                <a:ea typeface="华文楷体" panose="02010600040101010101" pitchFamily="2" charset="-122"/>
              </a:endParaRPr>
            </a:p>
          </p:txBody>
        </p:sp>
        <p:sp>
          <p:nvSpPr>
            <p:cNvPr id="41" name="Rectangle 5"/>
            <p:cNvSpPr>
              <a:spLocks noChangeArrowheads="1"/>
            </p:cNvSpPr>
            <p:nvPr/>
          </p:nvSpPr>
          <p:spPr bwMode="auto">
            <a:xfrm>
              <a:off x="5185860" y="2636397"/>
              <a:ext cx="863596" cy="484971"/>
            </a:xfrm>
            <a:prstGeom prst="rect">
              <a:avLst/>
            </a:prstGeom>
            <a:solidFill>
              <a:srgbClr val="9292C8"/>
            </a:solidFill>
            <a:ln w="9525">
              <a:solidFill>
                <a:srgbClr val="333399"/>
              </a:solidFill>
              <a:miter lim="800000"/>
              <a:headEnd/>
              <a:tailEnd/>
            </a:ln>
            <a:effectLst>
              <a:outerShdw dist="50800" dir="3420000" algn="ctr" rotWithShape="0">
                <a:schemeClr val="tx1">
                  <a:lumMod val="65000"/>
                  <a:lumOff val="35000"/>
                </a:scheme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ct val="0"/>
                </a:spcAft>
                <a:buClr>
                  <a:schemeClr val="bg2"/>
                </a:buClr>
                <a:buSzPct val="75000"/>
              </a:pPr>
              <a:r>
                <a:rPr lang="zh-CN" altLang="en-US" sz="1600" b="1" dirty="0">
                  <a:solidFill>
                    <a:schemeClr val="bg1"/>
                  </a:solidFill>
                  <a:latin typeface="华文楷体" panose="02010600040101010101" pitchFamily="2" charset="-122"/>
                  <a:ea typeface="华文楷体" panose="02010600040101010101" pitchFamily="2" charset="-122"/>
                </a:rPr>
                <a:t>存储器</a:t>
              </a:r>
              <a:endParaRPr lang="zh-CN" altLang="zh-CN" sz="1600" b="1" dirty="0">
                <a:solidFill>
                  <a:schemeClr val="bg1"/>
                </a:solidFill>
                <a:latin typeface="华文楷体" panose="02010600040101010101" pitchFamily="2" charset="-122"/>
                <a:ea typeface="华文楷体" panose="02010600040101010101" pitchFamily="2" charset="-122"/>
              </a:endParaRPr>
            </a:p>
          </p:txBody>
        </p:sp>
        <p:cxnSp>
          <p:nvCxnSpPr>
            <p:cNvPr id="44" name="直接连接符 43"/>
            <p:cNvCxnSpPr>
              <a:stCxn id="37" idx="2"/>
            </p:cNvCxnSpPr>
            <p:nvPr/>
          </p:nvCxnSpPr>
          <p:spPr>
            <a:xfrm>
              <a:off x="4335274" y="3104011"/>
              <a:ext cx="0" cy="270756"/>
            </a:xfrm>
            <a:prstGeom prst="line">
              <a:avLst/>
            </a:prstGeom>
            <a:noFill/>
            <a:ln w="28575" cmpd="sng">
              <a:solidFill>
                <a:srgbClr val="333399"/>
              </a:solidFill>
              <a:round/>
              <a:headEnd type="none" w="med" len="me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a:stCxn id="41" idx="2"/>
            </p:cNvCxnSpPr>
            <p:nvPr/>
          </p:nvCxnSpPr>
          <p:spPr>
            <a:xfrm>
              <a:off x="5617658" y="3121368"/>
              <a:ext cx="0" cy="253399"/>
            </a:xfrm>
            <a:prstGeom prst="line">
              <a:avLst/>
            </a:prstGeom>
            <a:noFill/>
            <a:ln w="28575" cmpd="sng">
              <a:solidFill>
                <a:srgbClr val="333399"/>
              </a:solidFill>
              <a:round/>
              <a:headEnd type="none" w="med" len="me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a:cxnSpLocks/>
            </p:cNvCxnSpPr>
            <p:nvPr/>
          </p:nvCxnSpPr>
          <p:spPr>
            <a:xfrm>
              <a:off x="3813873" y="3374767"/>
              <a:ext cx="2855151" cy="0"/>
            </a:xfrm>
            <a:prstGeom prst="line">
              <a:avLst/>
            </a:prstGeom>
            <a:noFill/>
            <a:ln w="28575" cmpd="sng">
              <a:solidFill>
                <a:srgbClr val="333399"/>
              </a:solidFill>
              <a:round/>
              <a:headEnd type="none" w="med" len="me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矩形 67"/>
            <p:cNvSpPr/>
            <p:nvPr/>
          </p:nvSpPr>
          <p:spPr>
            <a:xfrm>
              <a:off x="5791453" y="3342487"/>
              <a:ext cx="1005403" cy="338554"/>
            </a:xfrm>
            <a:prstGeom prst="rect">
              <a:avLst/>
            </a:prstGeom>
          </p:spPr>
          <p:txBody>
            <a:bodyPr wrap="square">
              <a:spAutoFit/>
            </a:bodyPr>
            <a:lstStyle/>
            <a:p>
              <a:pPr algn="ctr" fontAlgn="base">
                <a:spcAft>
                  <a:spcPct val="0"/>
                </a:spcAft>
                <a:buClr>
                  <a:schemeClr val="bg2"/>
                </a:buClr>
                <a:buSzPct val="75000"/>
              </a:pPr>
              <a:r>
                <a:rPr lang="zh-CN" altLang="en-US" sz="1600" b="1" dirty="0">
                  <a:solidFill>
                    <a:schemeClr val="tx1">
                      <a:lumMod val="75000"/>
                      <a:lumOff val="25000"/>
                    </a:schemeClr>
                  </a:solidFill>
                  <a:latin typeface="华文楷体" panose="02010600040101010101" pitchFamily="2" charset="-122"/>
                  <a:ea typeface="华文楷体" panose="02010600040101010101" pitchFamily="2" charset="-122"/>
                </a:rPr>
                <a:t>主机总线</a:t>
              </a:r>
              <a:endParaRPr lang="zh-CN" altLang="zh-CN" sz="16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36" name="Rectangle 4"/>
            <p:cNvSpPr>
              <a:spLocks noChangeArrowheads="1"/>
            </p:cNvSpPr>
            <p:nvPr/>
          </p:nvSpPr>
          <p:spPr bwMode="auto">
            <a:xfrm>
              <a:off x="4325123" y="3908035"/>
              <a:ext cx="1080827" cy="466725"/>
            </a:xfrm>
            <a:prstGeom prst="rect">
              <a:avLst/>
            </a:prstGeom>
            <a:solidFill>
              <a:srgbClr val="333399"/>
            </a:solidFill>
            <a:ln w="9525">
              <a:solidFill>
                <a:srgbClr val="333399"/>
              </a:solidFill>
              <a:miter lim="800000"/>
              <a:headEnd/>
              <a:tailEnd/>
            </a:ln>
            <a:effectLst>
              <a:outerShdw dist="50800" dir="3420000" algn="ctr" rotWithShape="0">
                <a:schemeClr val="tx1">
                  <a:lumMod val="65000"/>
                  <a:lumOff val="35000"/>
                </a:schemeClr>
              </a:outerShdw>
            </a:effectLst>
          </p:spPr>
          <p:txBody>
            <a:bodyPr vert="horz" wrap="none" anchor="ctr" anchorCtr="1"/>
            <a:lstStyle/>
            <a:p>
              <a:pPr algn="ctr" fontAlgn="base">
                <a:spcAft>
                  <a:spcPct val="0"/>
                </a:spcAft>
                <a:buClr>
                  <a:schemeClr val="bg2"/>
                </a:buClr>
                <a:buSzPct val="75000"/>
              </a:pPr>
              <a:r>
                <a:rPr lang="zh-CN" altLang="en-US" sz="1600" b="1" dirty="0">
                  <a:solidFill>
                    <a:schemeClr val="bg1"/>
                  </a:solidFill>
                  <a:latin typeface="华文楷体" panose="02010600040101010101" pitchFamily="2" charset="-122"/>
                  <a:ea typeface="华文楷体" panose="02010600040101010101" pitchFamily="2" charset="-122"/>
                </a:rPr>
                <a:t>控制器</a:t>
              </a:r>
              <a:endParaRPr lang="zh-CN" altLang="zh-CN" sz="1600" b="1" dirty="0">
                <a:solidFill>
                  <a:schemeClr val="bg1"/>
                </a:solidFill>
                <a:latin typeface="华文楷体" panose="02010600040101010101" pitchFamily="2" charset="-122"/>
                <a:ea typeface="华文楷体" panose="02010600040101010101" pitchFamily="2" charset="-122"/>
              </a:endParaRPr>
            </a:p>
          </p:txBody>
        </p:sp>
        <p:cxnSp>
          <p:nvCxnSpPr>
            <p:cNvPr id="75" name="直接连接符 74"/>
            <p:cNvCxnSpPr>
              <a:cxnSpLocks/>
            </p:cNvCxnSpPr>
            <p:nvPr/>
          </p:nvCxnSpPr>
          <p:spPr>
            <a:xfrm>
              <a:off x="4888992" y="3374767"/>
              <a:ext cx="0" cy="533581"/>
            </a:xfrm>
            <a:prstGeom prst="line">
              <a:avLst/>
            </a:prstGeom>
            <a:noFill/>
            <a:ln w="28575" cmpd="sng">
              <a:solidFill>
                <a:srgbClr val="333399"/>
              </a:solidFill>
              <a:round/>
              <a:headEnd type="none" w="med" len="me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80"/>
            <p:cNvCxnSpPr>
              <a:stCxn id="36" idx="2"/>
              <a:endCxn id="86" idx="0"/>
            </p:cNvCxnSpPr>
            <p:nvPr/>
          </p:nvCxnSpPr>
          <p:spPr>
            <a:xfrm flipH="1">
              <a:off x="4865536" y="4374760"/>
              <a:ext cx="1" cy="273666"/>
            </a:xfrm>
            <a:prstGeom prst="line">
              <a:avLst/>
            </a:prstGeom>
            <a:noFill/>
            <a:ln w="28575" cmpd="sng">
              <a:solidFill>
                <a:srgbClr val="333399"/>
              </a:solidFill>
              <a:round/>
              <a:headEnd type="none" w="med" len="me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Rectangle 4"/>
            <p:cNvSpPr>
              <a:spLocks noChangeArrowheads="1"/>
            </p:cNvSpPr>
            <p:nvPr/>
          </p:nvSpPr>
          <p:spPr bwMode="auto">
            <a:xfrm>
              <a:off x="4325122" y="4648426"/>
              <a:ext cx="1080827" cy="466725"/>
            </a:xfrm>
            <a:prstGeom prst="rect">
              <a:avLst/>
            </a:prstGeom>
            <a:solidFill>
              <a:srgbClr val="333399"/>
            </a:solidFill>
            <a:ln w="9525">
              <a:solidFill>
                <a:srgbClr val="333399"/>
              </a:solidFill>
              <a:miter lim="800000"/>
              <a:headEnd/>
              <a:tailEnd/>
            </a:ln>
            <a:effectLst>
              <a:outerShdw dist="50800" dir="3420000" algn="ctr" rotWithShape="0">
                <a:schemeClr val="tx1">
                  <a:lumMod val="65000"/>
                  <a:lumOff val="35000"/>
                </a:schemeClr>
              </a:outerShdw>
            </a:effectLst>
          </p:spPr>
          <p:txBody>
            <a:bodyPr vert="horz" wrap="none" anchor="ctr" anchorCtr="1"/>
            <a:lstStyle/>
            <a:p>
              <a:pPr algn="ctr" fontAlgn="base">
                <a:spcAft>
                  <a:spcPct val="0"/>
                </a:spcAft>
                <a:buClr>
                  <a:schemeClr val="bg2"/>
                </a:buClr>
                <a:buSzPct val="75000"/>
              </a:pPr>
              <a:r>
                <a:rPr lang="zh-CN" altLang="en-US" sz="1600" b="1" dirty="0">
                  <a:solidFill>
                    <a:schemeClr val="bg1"/>
                  </a:solidFill>
                  <a:latin typeface="华文楷体" panose="02010600040101010101" pitchFamily="2" charset="-122"/>
                  <a:ea typeface="华文楷体" panose="02010600040101010101" pitchFamily="2" charset="-122"/>
                </a:rPr>
                <a:t>物理传输</a:t>
              </a:r>
              <a:endParaRPr lang="zh-CN" altLang="zh-CN" sz="1600" b="1" dirty="0">
                <a:solidFill>
                  <a:schemeClr val="bg1"/>
                </a:solidFill>
                <a:latin typeface="华文楷体" panose="02010600040101010101" pitchFamily="2" charset="-122"/>
                <a:ea typeface="华文楷体" panose="02010600040101010101" pitchFamily="2" charset="-122"/>
              </a:endParaRPr>
            </a:p>
          </p:txBody>
        </p:sp>
        <p:sp>
          <p:nvSpPr>
            <p:cNvPr id="90" name="矩形 89"/>
            <p:cNvSpPr/>
            <p:nvPr/>
          </p:nvSpPr>
          <p:spPr>
            <a:xfrm>
              <a:off x="1883784" y="2524121"/>
              <a:ext cx="1270603" cy="196007"/>
            </a:xfrm>
            <a:prstGeom prst="rect">
              <a:avLst/>
            </a:prstGeom>
            <a:solidFill>
              <a:srgbClr val="EBF7FF"/>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lumMod val="75000"/>
                      <a:lumOff val="25000"/>
                    </a:schemeClr>
                  </a:solidFill>
                  <a:latin typeface="华文楷体" panose="02010600040101010101" pitchFamily="2" charset="-122"/>
                  <a:ea typeface="华文楷体" panose="02010600040101010101" pitchFamily="2" charset="-122"/>
                </a:rPr>
                <a:t>应用层</a:t>
              </a:r>
            </a:p>
          </p:txBody>
        </p:sp>
        <p:sp>
          <p:nvSpPr>
            <p:cNvPr id="91" name="矩形 90"/>
            <p:cNvSpPr/>
            <p:nvPr/>
          </p:nvSpPr>
          <p:spPr>
            <a:xfrm>
              <a:off x="1883664" y="2725289"/>
              <a:ext cx="1270603" cy="196007"/>
            </a:xfrm>
            <a:prstGeom prst="rect">
              <a:avLst/>
            </a:prstGeom>
            <a:solidFill>
              <a:srgbClr val="EBF7FF"/>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lumMod val="75000"/>
                      <a:lumOff val="25000"/>
                    </a:schemeClr>
                  </a:solidFill>
                  <a:latin typeface="华文楷体" panose="02010600040101010101" pitchFamily="2" charset="-122"/>
                  <a:ea typeface="华文楷体" panose="02010600040101010101" pitchFamily="2" charset="-122"/>
                </a:rPr>
                <a:t>传输层</a:t>
              </a:r>
            </a:p>
          </p:txBody>
        </p:sp>
        <p:sp>
          <p:nvSpPr>
            <p:cNvPr id="92" name="矩形 91"/>
            <p:cNvSpPr/>
            <p:nvPr/>
          </p:nvSpPr>
          <p:spPr>
            <a:xfrm>
              <a:off x="1883664" y="2920361"/>
              <a:ext cx="1270603" cy="196007"/>
            </a:xfrm>
            <a:prstGeom prst="rect">
              <a:avLst/>
            </a:prstGeom>
            <a:solidFill>
              <a:srgbClr val="EBF7FF"/>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lumMod val="75000"/>
                      <a:lumOff val="25000"/>
                    </a:schemeClr>
                  </a:solidFill>
                  <a:latin typeface="华文楷体" panose="02010600040101010101" pitchFamily="2" charset="-122"/>
                  <a:ea typeface="华文楷体" panose="02010600040101010101" pitchFamily="2" charset="-122"/>
                </a:rPr>
                <a:t>网络层</a:t>
              </a:r>
            </a:p>
          </p:txBody>
        </p:sp>
        <p:sp>
          <p:nvSpPr>
            <p:cNvPr id="93" name="矩形 92"/>
            <p:cNvSpPr/>
            <p:nvPr/>
          </p:nvSpPr>
          <p:spPr>
            <a:xfrm>
              <a:off x="1883784" y="3109337"/>
              <a:ext cx="1270603" cy="196007"/>
            </a:xfrm>
            <a:prstGeom prst="rect">
              <a:avLst/>
            </a:prstGeom>
            <a:solidFill>
              <a:srgbClr val="EBF7FF"/>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lumMod val="75000"/>
                      <a:lumOff val="25000"/>
                    </a:schemeClr>
                  </a:solidFill>
                  <a:latin typeface="华文楷体" panose="02010600040101010101" pitchFamily="2" charset="-122"/>
                  <a:ea typeface="华文楷体" panose="02010600040101010101" pitchFamily="2" charset="-122"/>
                </a:rPr>
                <a:t>链路层</a:t>
              </a:r>
            </a:p>
          </p:txBody>
        </p:sp>
        <p:sp>
          <p:nvSpPr>
            <p:cNvPr id="94" name="矩形 93"/>
            <p:cNvSpPr/>
            <p:nvPr/>
          </p:nvSpPr>
          <p:spPr>
            <a:xfrm>
              <a:off x="1883784" y="4438265"/>
              <a:ext cx="1270603" cy="196007"/>
            </a:xfrm>
            <a:prstGeom prst="rect">
              <a:avLst/>
            </a:prstGeom>
            <a:solidFill>
              <a:srgbClr val="EBF7FF"/>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lumMod val="75000"/>
                      <a:lumOff val="25000"/>
                    </a:schemeClr>
                  </a:solidFill>
                  <a:latin typeface="华文楷体" panose="02010600040101010101" pitchFamily="2" charset="-122"/>
                  <a:ea typeface="华文楷体" panose="02010600040101010101" pitchFamily="2" charset="-122"/>
                </a:rPr>
                <a:t>链路层</a:t>
              </a:r>
            </a:p>
          </p:txBody>
        </p:sp>
        <p:sp>
          <p:nvSpPr>
            <p:cNvPr id="95" name="矩形 94"/>
            <p:cNvSpPr/>
            <p:nvPr/>
          </p:nvSpPr>
          <p:spPr>
            <a:xfrm>
              <a:off x="1883664" y="4639433"/>
              <a:ext cx="1270603" cy="196007"/>
            </a:xfrm>
            <a:prstGeom prst="rect">
              <a:avLst/>
            </a:prstGeom>
            <a:solidFill>
              <a:srgbClr val="EBF7FF"/>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lumMod val="75000"/>
                      <a:lumOff val="25000"/>
                    </a:schemeClr>
                  </a:solidFill>
                  <a:latin typeface="华文楷体" panose="02010600040101010101" pitchFamily="2" charset="-122"/>
                  <a:ea typeface="华文楷体" panose="02010600040101010101" pitchFamily="2" charset="-122"/>
                </a:rPr>
                <a:t>物理层</a:t>
              </a:r>
            </a:p>
          </p:txBody>
        </p:sp>
        <p:sp>
          <p:nvSpPr>
            <p:cNvPr id="96" name="矩形 95"/>
            <p:cNvSpPr/>
            <p:nvPr/>
          </p:nvSpPr>
          <p:spPr>
            <a:xfrm>
              <a:off x="1659412" y="3261295"/>
              <a:ext cx="461665" cy="323165"/>
            </a:xfrm>
            <a:prstGeom prst="rect">
              <a:avLst/>
            </a:prstGeom>
          </p:spPr>
          <p:txBody>
            <a:bodyPr vert="eaVert" wrap="square">
              <a:spAutoFit/>
            </a:bodyPr>
            <a:lstStyle/>
            <a:p>
              <a:pPr algn="ctr"/>
              <a:r>
                <a:rPr lang="en-US" altLang="zh-CN" b="1" dirty="0">
                  <a:solidFill>
                    <a:schemeClr val="tx1">
                      <a:lumMod val="75000"/>
                      <a:lumOff val="25000"/>
                    </a:schemeClr>
                  </a:solidFill>
                  <a:latin typeface="华文楷体" panose="02010600040101010101" pitchFamily="2" charset="-122"/>
                  <a:ea typeface="华文楷体" panose="02010600040101010101" pitchFamily="2" charset="-122"/>
                </a:rPr>
                <a:t>…</a:t>
              </a:r>
              <a:endParaRPr lang="zh-CN" altLang="en-US"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97" name="矩形 96"/>
            <p:cNvSpPr/>
            <p:nvPr/>
          </p:nvSpPr>
          <p:spPr>
            <a:xfrm>
              <a:off x="2933476" y="3267391"/>
              <a:ext cx="461665" cy="323165"/>
            </a:xfrm>
            <a:prstGeom prst="rect">
              <a:avLst/>
            </a:prstGeom>
          </p:spPr>
          <p:txBody>
            <a:bodyPr vert="eaVert" wrap="square">
              <a:spAutoFit/>
            </a:bodyPr>
            <a:lstStyle/>
            <a:p>
              <a:pPr algn="ctr"/>
              <a:r>
                <a:rPr lang="en-US" altLang="zh-CN" b="1" dirty="0">
                  <a:solidFill>
                    <a:schemeClr val="tx1">
                      <a:lumMod val="75000"/>
                      <a:lumOff val="25000"/>
                    </a:schemeClr>
                  </a:solidFill>
                  <a:latin typeface="华文楷体" panose="02010600040101010101" pitchFamily="2" charset="-122"/>
                  <a:ea typeface="华文楷体" panose="02010600040101010101" pitchFamily="2" charset="-122"/>
                </a:rPr>
                <a:t>…</a:t>
              </a:r>
              <a:endParaRPr lang="zh-CN" altLang="en-US"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99" name="矩形 98"/>
            <p:cNvSpPr/>
            <p:nvPr/>
          </p:nvSpPr>
          <p:spPr>
            <a:xfrm>
              <a:off x="1653316" y="4133023"/>
              <a:ext cx="461665" cy="323165"/>
            </a:xfrm>
            <a:prstGeom prst="rect">
              <a:avLst/>
            </a:prstGeom>
          </p:spPr>
          <p:txBody>
            <a:bodyPr vert="eaVert" wrap="square">
              <a:spAutoFit/>
            </a:bodyPr>
            <a:lstStyle/>
            <a:p>
              <a:pPr algn="ctr"/>
              <a:r>
                <a:rPr lang="en-US" altLang="zh-CN" b="1" dirty="0">
                  <a:solidFill>
                    <a:schemeClr val="tx1">
                      <a:lumMod val="75000"/>
                      <a:lumOff val="25000"/>
                    </a:schemeClr>
                  </a:solidFill>
                  <a:latin typeface="华文楷体" panose="02010600040101010101" pitchFamily="2" charset="-122"/>
                  <a:ea typeface="华文楷体" panose="02010600040101010101" pitchFamily="2" charset="-122"/>
                </a:rPr>
                <a:t>…</a:t>
              </a:r>
              <a:endParaRPr lang="zh-CN" altLang="en-US"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0" name="矩形 99"/>
            <p:cNvSpPr/>
            <p:nvPr/>
          </p:nvSpPr>
          <p:spPr>
            <a:xfrm>
              <a:off x="2927380" y="4139119"/>
              <a:ext cx="461665" cy="323165"/>
            </a:xfrm>
            <a:prstGeom prst="rect">
              <a:avLst/>
            </a:prstGeom>
          </p:spPr>
          <p:txBody>
            <a:bodyPr vert="eaVert" wrap="square">
              <a:spAutoFit/>
            </a:bodyPr>
            <a:lstStyle/>
            <a:p>
              <a:pPr algn="ctr"/>
              <a:r>
                <a:rPr lang="en-US" altLang="zh-CN" b="1" dirty="0">
                  <a:solidFill>
                    <a:schemeClr val="tx1">
                      <a:lumMod val="75000"/>
                      <a:lumOff val="25000"/>
                    </a:schemeClr>
                  </a:solidFill>
                  <a:latin typeface="华文楷体" panose="02010600040101010101" pitchFamily="2" charset="-122"/>
                  <a:ea typeface="华文楷体" panose="02010600040101010101" pitchFamily="2" charset="-122"/>
                </a:rPr>
                <a:t>…</a:t>
              </a:r>
              <a:endParaRPr lang="zh-CN" altLang="en-US"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11" name="梯形 110"/>
            <p:cNvSpPr/>
            <p:nvPr/>
          </p:nvSpPr>
          <p:spPr>
            <a:xfrm rot="5400000">
              <a:off x="3098724" y="2579664"/>
              <a:ext cx="818367" cy="707282"/>
            </a:xfrm>
            <a:prstGeom prst="trapezoid">
              <a:avLst>
                <a:gd name="adj" fmla="val 26401"/>
              </a:avLst>
            </a:prstGeom>
            <a:gradFill rotWithShape="0">
              <a:gsLst>
                <a:gs pos="0">
                  <a:schemeClr val="bg1">
                    <a:lumMod val="50000"/>
                    <a:alpha val="50000"/>
                  </a:schemeClr>
                </a:gs>
                <a:gs pos="100000">
                  <a:srgbClr val="FFFFCC">
                    <a:alpha val="69000"/>
                  </a:srgbClr>
                </a:gs>
              </a:gsLst>
              <a:lin ang="0" scaled="0"/>
            </a:gradFill>
            <a:ln>
              <a:noFill/>
            </a:ln>
          </p:spPr>
          <p:txBody>
            <a:bodyPr rot="10800000" vert="eaVert"/>
            <a:lstStyle/>
            <a:p>
              <a:endParaRPr lang="zh-CN" altLang="en-US" kern="0">
                <a:solidFill>
                  <a:sysClr val="windowText" lastClr="000000"/>
                </a:solidFill>
                <a:latin typeface="Arial" charset="0"/>
              </a:endParaRPr>
            </a:p>
          </p:txBody>
        </p:sp>
        <p:sp>
          <p:nvSpPr>
            <p:cNvPr id="112" name="梯形 111"/>
            <p:cNvSpPr/>
            <p:nvPr/>
          </p:nvSpPr>
          <p:spPr>
            <a:xfrm rot="16200000">
              <a:off x="3004964" y="4115260"/>
              <a:ext cx="1331355" cy="1032750"/>
            </a:xfrm>
            <a:prstGeom prst="trapezoid">
              <a:avLst>
                <a:gd name="adj" fmla="val 47731"/>
              </a:avLst>
            </a:prstGeom>
            <a:gradFill rotWithShape="0">
              <a:gsLst>
                <a:gs pos="0">
                  <a:schemeClr val="bg1">
                    <a:lumMod val="50000"/>
                    <a:alpha val="70000"/>
                  </a:schemeClr>
                </a:gs>
                <a:gs pos="100000">
                  <a:srgbClr val="FFFFCC">
                    <a:alpha val="50000"/>
                  </a:srgbClr>
                </a:gs>
              </a:gsLst>
              <a:lin ang="0" scaled="0"/>
            </a:gradFill>
            <a:ln>
              <a:noFill/>
            </a:ln>
          </p:spPr>
          <p:txBody>
            <a:bodyPr rot="10800000" vert="eaVert"/>
            <a:lstStyle/>
            <a:p>
              <a:endParaRPr lang="zh-CN" altLang="en-US" kern="0">
                <a:solidFill>
                  <a:sysClr val="windowText" lastClr="000000"/>
                </a:solidFill>
                <a:latin typeface="Arial" charset="0"/>
              </a:endParaRPr>
            </a:p>
          </p:txBody>
        </p:sp>
        <p:sp>
          <p:nvSpPr>
            <p:cNvPr id="113" name="矩形 112"/>
            <p:cNvSpPr/>
            <p:nvPr/>
          </p:nvSpPr>
          <p:spPr>
            <a:xfrm>
              <a:off x="1855892" y="5438282"/>
              <a:ext cx="5109091" cy="338554"/>
            </a:xfrm>
            <a:prstGeom prst="rect">
              <a:avLst/>
            </a:prstGeom>
          </p:spPr>
          <p:txBody>
            <a:bodyPr wrap="square">
              <a:spAutoFit/>
            </a:bodyPr>
            <a:lstStyle/>
            <a:p>
              <a:pPr algn="ctr" fontAlgn="base">
                <a:spcAft>
                  <a:spcPct val="0"/>
                </a:spcAft>
                <a:buClr>
                  <a:schemeClr val="bg2"/>
                </a:buClr>
                <a:buSzPct val="75000"/>
              </a:pPr>
              <a:r>
                <a:rPr lang="zh-CN" altLang="en-US" sz="1600" b="1" dirty="0">
                  <a:solidFill>
                    <a:schemeClr val="tx1">
                      <a:lumMod val="75000"/>
                      <a:lumOff val="25000"/>
                    </a:schemeClr>
                  </a:solidFill>
                  <a:latin typeface="华文楷体" panose="02010600040101010101" pitchFamily="2" charset="-122"/>
                  <a:ea typeface="华文楷体" panose="02010600040101010101" pitchFamily="2" charset="-122"/>
                </a:rPr>
                <a:t>网络适配器：与其它主机组件及网络协议栈功能的关系</a:t>
              </a:r>
              <a:endParaRPr lang="zh-CN" altLang="zh-CN" sz="16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387612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矩形 232"/>
          <p:cNvSpPr/>
          <p:nvPr/>
        </p:nvSpPr>
        <p:spPr>
          <a:xfrm>
            <a:off x="6544019" y="3894637"/>
            <a:ext cx="2555266" cy="1352550"/>
          </a:xfrm>
          <a:prstGeom prst="rect">
            <a:avLst/>
          </a:prstGeom>
          <a:solidFill>
            <a:srgbClr val="EFEFFF"/>
          </a:solidFill>
          <a:ln w="12700">
            <a:solidFill>
              <a:srgbClr val="000000"/>
            </a:solidFill>
            <a:miter lim="800000"/>
            <a:headEnd/>
            <a:tailEnd/>
          </a:ln>
          <a:effectLst>
            <a:outerShdw dist="53882" dir="2700000" algn="ctr" rotWithShape="0">
              <a:srgbClr val="1C1C1C"/>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spcBef>
                <a:spcPct val="0"/>
              </a:spcBef>
              <a:spcAft>
                <a:spcPct val="0"/>
              </a:spcAft>
            </a:pPr>
            <a:endParaRPr lang="zh-CN" altLang="en-US" sz="2000" kern="0">
              <a:solidFill>
                <a:srgbClr val="000000"/>
              </a:solidFill>
              <a:latin typeface="Calibri" panose="020F0502020204030204" pitchFamily="34" charset="0"/>
              <a:ea typeface="华文楷体" panose="02010600040101010101" pitchFamily="2" charset="-122"/>
            </a:endParaRPr>
          </a:p>
        </p:txBody>
      </p:sp>
      <p:sp>
        <p:nvSpPr>
          <p:cNvPr id="234" name="矩形 233"/>
          <p:cNvSpPr/>
          <p:nvPr/>
        </p:nvSpPr>
        <p:spPr>
          <a:xfrm>
            <a:off x="760164" y="3886639"/>
            <a:ext cx="2977076" cy="1338263"/>
          </a:xfrm>
          <a:prstGeom prst="rect">
            <a:avLst/>
          </a:prstGeom>
          <a:solidFill>
            <a:srgbClr val="EFEFFF"/>
          </a:solidFill>
          <a:ln w="12700">
            <a:solidFill>
              <a:srgbClr val="000000"/>
            </a:solidFill>
            <a:miter lim="800000"/>
            <a:headEnd/>
            <a:tailEnd/>
          </a:ln>
          <a:effectLst>
            <a:outerShdw dist="53882" dir="2700000" algn="ctr" rotWithShape="0">
              <a:srgbClr val="1C1C1C"/>
            </a:outerShdw>
          </a:effectLst>
        </p:spPr>
        <p:txBody>
          <a:bodyPr wrap="none" anchor="ctr"/>
          <a:lstStyle/>
          <a:p>
            <a:pPr fontAlgn="base">
              <a:spcBef>
                <a:spcPct val="0"/>
              </a:spcBef>
              <a:spcAft>
                <a:spcPct val="0"/>
              </a:spcAft>
            </a:pPr>
            <a:endParaRPr lang="zh-CN" altLang="en-US" sz="2000" kern="0">
              <a:solidFill>
                <a:srgbClr val="000000"/>
              </a:solidFill>
              <a:latin typeface="Calibri" panose="020F0502020204030204" pitchFamily="34"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网络适配器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
        <p:nvSpPr>
          <p:cNvPr id="168" name="Rectangle 4"/>
          <p:cNvSpPr>
            <a:spLocks noChangeArrowheads="1"/>
          </p:cNvSpPr>
          <p:nvPr/>
        </p:nvSpPr>
        <p:spPr bwMode="auto">
          <a:xfrm>
            <a:off x="6980238" y="3135753"/>
            <a:ext cx="2011362" cy="1828800"/>
          </a:xfrm>
          <a:prstGeom prst="rect">
            <a:avLst/>
          </a:prstGeom>
          <a:solidFill>
            <a:srgbClr val="CCFFFF"/>
          </a:solidFill>
          <a:ln w="12700">
            <a:solidFill>
              <a:srgbClr val="000000"/>
            </a:solidFill>
            <a:prstDash val="dash"/>
            <a:miter lim="800000"/>
            <a:headEnd/>
            <a:tailEnd/>
          </a:ln>
          <a:effectLst>
            <a:outerShdw dist="53882" dir="2700000" algn="ctr" rotWithShape="0">
              <a:srgbClr val="1C1C1C"/>
            </a:outerShdw>
          </a:effectLst>
        </p:spPr>
        <p:txBody>
          <a:bodyPr wrap="none" anchor="ctr"/>
          <a:lstStyle/>
          <a:p>
            <a:pPr fontAlgn="base">
              <a:spcBef>
                <a:spcPct val="0"/>
              </a:spcBef>
              <a:spcAft>
                <a:spcPct val="0"/>
              </a:spcAft>
            </a:pPr>
            <a:endParaRPr lang="zh-CN" altLang="en-US" sz="2000" kern="0">
              <a:solidFill>
                <a:srgbClr val="000000"/>
              </a:solidFill>
              <a:latin typeface="Calibri" panose="020F0502020204030204" pitchFamily="34" charset="0"/>
              <a:ea typeface="华文楷体" panose="02010600040101010101" pitchFamily="2" charset="-122"/>
            </a:endParaRPr>
          </a:p>
        </p:txBody>
      </p:sp>
      <p:sp>
        <p:nvSpPr>
          <p:cNvPr id="169" name="Rectangle 5"/>
          <p:cNvSpPr>
            <a:spLocks noChangeArrowheads="1"/>
          </p:cNvSpPr>
          <p:nvPr/>
        </p:nvSpPr>
        <p:spPr bwMode="auto">
          <a:xfrm>
            <a:off x="6999288" y="3745353"/>
            <a:ext cx="19812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70" name="Line 6"/>
          <p:cNvSpPr>
            <a:spLocks noChangeShapeType="1"/>
          </p:cNvSpPr>
          <p:nvPr/>
        </p:nvSpPr>
        <p:spPr bwMode="auto">
          <a:xfrm>
            <a:off x="6980238" y="3743765"/>
            <a:ext cx="2008187" cy="1588"/>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Rectangle 7"/>
          <p:cNvSpPr>
            <a:spLocks noChangeArrowheads="1"/>
          </p:cNvSpPr>
          <p:nvPr/>
        </p:nvSpPr>
        <p:spPr bwMode="auto">
          <a:xfrm>
            <a:off x="7286625" y="3897753"/>
            <a:ext cx="1390650" cy="304800"/>
          </a:xfrm>
          <a:prstGeom prst="rect">
            <a:avLst/>
          </a:prstGeom>
          <a:solidFill>
            <a:srgbClr val="FFFFFF"/>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endParaRPr kumimoji="1" lang="zh-CN" altLang="zh-CN" sz="1800" b="0" i="0" u="none" strike="noStrike" kern="0" cap="none" spc="0" normalizeH="0" noProof="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172" name="Line 8"/>
          <p:cNvSpPr>
            <a:spLocks noChangeShapeType="1"/>
          </p:cNvSpPr>
          <p:nvPr/>
        </p:nvSpPr>
        <p:spPr bwMode="auto">
          <a:xfrm>
            <a:off x="6980238" y="4353365"/>
            <a:ext cx="2008187" cy="1588"/>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Rectangle 9"/>
          <p:cNvSpPr>
            <a:spLocks noChangeArrowheads="1"/>
          </p:cNvSpPr>
          <p:nvPr/>
        </p:nvSpPr>
        <p:spPr bwMode="auto">
          <a:xfrm>
            <a:off x="7491413" y="3288153"/>
            <a:ext cx="990600" cy="304800"/>
          </a:xfrm>
          <a:prstGeom prst="rect">
            <a:avLst/>
          </a:prstGeom>
          <a:solidFill>
            <a:srgbClr val="DDDDDD"/>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chemeClr val="tx1">
                    <a:lumMod val="85000"/>
                    <a:lumOff val="15000"/>
                  </a:schemeClr>
                </a:solidFill>
                <a:effectLst/>
                <a:uLnTx/>
                <a:uFillTx/>
                <a:latin typeface="Calibri" panose="020F0502020204030204" pitchFamily="34" charset="0"/>
                <a:ea typeface="华文楷体" panose="02010600040101010101" pitchFamily="2" charset="-122"/>
              </a:rPr>
              <a:t>IP </a:t>
            </a:r>
            <a:r>
              <a:rPr kumimoji="1" lang="zh-CN" altLang="en-US" sz="1800" b="0" i="0" u="none" strike="noStrike" kern="0" cap="none" spc="0" normalizeH="0" noProof="0">
                <a:ln>
                  <a:noFill/>
                </a:ln>
                <a:solidFill>
                  <a:schemeClr val="tx1">
                    <a:lumMod val="85000"/>
                    <a:lumOff val="15000"/>
                  </a:schemeClr>
                </a:solidFill>
                <a:effectLst/>
                <a:uLnTx/>
                <a:uFillTx/>
                <a:latin typeface="Calibri" panose="020F0502020204030204" pitchFamily="34" charset="0"/>
                <a:ea typeface="华文楷体" panose="02010600040101010101" pitchFamily="2" charset="-122"/>
              </a:rPr>
              <a:t>数据报</a:t>
            </a:r>
          </a:p>
        </p:txBody>
      </p:sp>
      <p:sp>
        <p:nvSpPr>
          <p:cNvPr id="174" name="Rectangle 10"/>
          <p:cNvSpPr>
            <a:spLocks noChangeArrowheads="1"/>
          </p:cNvSpPr>
          <p:nvPr/>
        </p:nvSpPr>
        <p:spPr bwMode="auto">
          <a:xfrm>
            <a:off x="7280275" y="4507353"/>
            <a:ext cx="1403350" cy="304800"/>
          </a:xfrm>
          <a:prstGeom prst="rect">
            <a:avLst/>
          </a:prstGeom>
          <a:solidFill>
            <a:srgbClr val="FFFFFF"/>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endParaRPr kumimoji="1" lang="zh-CN" altLang="zh-CN" sz="1800" b="0" i="0" u="none" strike="noStrike" kern="0" cap="none" spc="0" normalizeH="0" noProof="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175" name="Rectangle 11"/>
          <p:cNvSpPr>
            <a:spLocks noChangeArrowheads="1"/>
          </p:cNvSpPr>
          <p:nvPr/>
        </p:nvSpPr>
        <p:spPr bwMode="auto">
          <a:xfrm>
            <a:off x="7216775" y="4520053"/>
            <a:ext cx="139140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lnSpc>
                <a:spcPct val="85000"/>
              </a:lnSpc>
              <a:spcBef>
                <a:spcPct val="0"/>
              </a:spcBef>
              <a:spcAft>
                <a:spcPct val="0"/>
              </a:spcAft>
            </a:pPr>
            <a:r>
              <a:rPr kumimoji="1" lang="en-US" altLang="zh-CN" sz="1600">
                <a:solidFill>
                  <a:srgbClr val="3333CC"/>
                </a:solidFill>
                <a:latin typeface="Calibri" panose="020F0502020204030204" pitchFamily="34" charset="0"/>
                <a:ea typeface="华文楷体" panose="02010600040101010101" pitchFamily="2" charset="-122"/>
              </a:rPr>
              <a:t>1010…  …0110</a:t>
            </a:r>
          </a:p>
        </p:txBody>
      </p:sp>
      <p:sp>
        <p:nvSpPr>
          <p:cNvPr id="176" name="AutoShape 12"/>
          <p:cNvSpPr>
            <a:spLocks noChangeArrowheads="1"/>
          </p:cNvSpPr>
          <p:nvPr/>
        </p:nvSpPr>
        <p:spPr bwMode="auto">
          <a:xfrm flipV="1">
            <a:off x="7851775" y="4250178"/>
            <a:ext cx="304800" cy="334962"/>
          </a:xfrm>
          <a:prstGeom prst="downArrow">
            <a:avLst>
              <a:gd name="adj1" fmla="val 50000"/>
              <a:gd name="adj2" fmla="val 43231"/>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Rectangle 13"/>
          <p:cNvSpPr>
            <a:spLocks noChangeArrowheads="1"/>
          </p:cNvSpPr>
          <p:nvPr/>
        </p:nvSpPr>
        <p:spPr bwMode="auto">
          <a:xfrm>
            <a:off x="7485063" y="3907278"/>
            <a:ext cx="99060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78" name="AutoShape 14"/>
          <p:cNvSpPr>
            <a:spLocks noChangeArrowheads="1"/>
          </p:cNvSpPr>
          <p:nvPr/>
        </p:nvSpPr>
        <p:spPr bwMode="auto">
          <a:xfrm flipV="1">
            <a:off x="7481888" y="3538978"/>
            <a:ext cx="990600" cy="369887"/>
          </a:xfrm>
          <a:prstGeom prst="downArrow">
            <a:avLst>
              <a:gd name="adj1" fmla="val 65389"/>
              <a:gd name="adj2" fmla="val 39394"/>
            </a:avLst>
          </a:prstGeom>
          <a:solidFill>
            <a:srgbClr val="FFCF01"/>
          </a:solidFill>
          <a:ln w="12700">
            <a:solidFill>
              <a:srgbClr val="000000"/>
            </a:solidFill>
            <a:miter lim="800000"/>
            <a:headEnd/>
            <a:tailEnd/>
          </a:ln>
          <a:effectLst>
            <a:outerShdw dist="35921" dir="2700000" algn="ctr" rotWithShape="0">
              <a:srgbClr val="1C1C1C"/>
            </a:outerShdw>
          </a:effectLst>
        </p:spPr>
        <p:txBody>
          <a:bodyPr vert="eaVert"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Text Box 15"/>
          <p:cNvSpPr txBox="1">
            <a:spLocks noChangeArrowheads="1"/>
          </p:cNvSpPr>
          <p:nvPr/>
        </p:nvSpPr>
        <p:spPr bwMode="auto">
          <a:xfrm>
            <a:off x="6948488" y="385171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dirty="0">
                <a:solidFill>
                  <a:schemeClr val="accent5">
                    <a:lumMod val="50000"/>
                  </a:schemeClr>
                </a:solidFill>
                <a:latin typeface="Calibri" panose="020F0502020204030204" pitchFamily="34" charset="0"/>
                <a:ea typeface="华文楷体" panose="02010600040101010101" pitchFamily="2" charset="-122"/>
              </a:rPr>
              <a:t>帧</a:t>
            </a:r>
          </a:p>
        </p:txBody>
      </p:sp>
      <p:sp>
        <p:nvSpPr>
          <p:cNvPr id="180" name="Rectangle 16"/>
          <p:cNvSpPr>
            <a:spLocks noChangeArrowheads="1"/>
          </p:cNvSpPr>
          <p:nvPr/>
        </p:nvSpPr>
        <p:spPr bwMode="auto">
          <a:xfrm>
            <a:off x="7691438" y="3565965"/>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取出</a:t>
            </a:r>
          </a:p>
        </p:txBody>
      </p:sp>
      <p:sp>
        <p:nvSpPr>
          <p:cNvPr id="181" name="Line 17"/>
          <p:cNvSpPr>
            <a:spLocks noChangeShapeType="1"/>
          </p:cNvSpPr>
          <p:nvPr/>
        </p:nvSpPr>
        <p:spPr bwMode="auto">
          <a:xfrm>
            <a:off x="7480300" y="3902515"/>
            <a:ext cx="0" cy="28575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2" name="Line 18"/>
          <p:cNvSpPr>
            <a:spLocks noChangeShapeType="1"/>
          </p:cNvSpPr>
          <p:nvPr/>
        </p:nvSpPr>
        <p:spPr bwMode="auto">
          <a:xfrm>
            <a:off x="8470900" y="3904103"/>
            <a:ext cx="0" cy="28575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3" name="Freeform 21"/>
          <p:cNvSpPr>
            <a:spLocks/>
          </p:cNvSpPr>
          <p:nvPr/>
        </p:nvSpPr>
        <p:spPr bwMode="auto">
          <a:xfrm>
            <a:off x="2209800" y="4796277"/>
            <a:ext cx="5791200" cy="1020917"/>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28575" cap="flat"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Rectangle 22"/>
          <p:cNvSpPr>
            <a:spLocks noChangeArrowheads="1"/>
          </p:cNvSpPr>
          <p:nvPr/>
        </p:nvSpPr>
        <p:spPr bwMode="auto">
          <a:xfrm>
            <a:off x="194014" y="3711633"/>
            <a:ext cx="875241" cy="5975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zh-CN" altLang="en-US" dirty="0">
                <a:solidFill>
                  <a:schemeClr val="tx1">
                    <a:lumMod val="85000"/>
                    <a:lumOff val="15000"/>
                  </a:schemeClr>
                </a:solidFill>
                <a:latin typeface="Calibri" panose="020F0502020204030204" pitchFamily="34" charset="0"/>
                <a:ea typeface="华文楷体" panose="02010600040101010101" pitchFamily="2" charset="-122"/>
              </a:rPr>
              <a:t>数据</a:t>
            </a:r>
          </a:p>
          <a:p>
            <a:pPr algn="ctr" eaLnBrk="0" fontAlgn="base" hangingPunct="0">
              <a:lnSpc>
                <a:spcPts val="1800"/>
              </a:lnSpc>
              <a:spcBef>
                <a:spcPct val="0"/>
              </a:spcBef>
              <a:spcAft>
                <a:spcPct val="0"/>
              </a:spcAft>
            </a:pPr>
            <a:r>
              <a:rPr kumimoji="1" lang="zh-CN" altLang="en-US" dirty="0">
                <a:solidFill>
                  <a:schemeClr val="tx1">
                    <a:lumMod val="85000"/>
                    <a:lumOff val="15000"/>
                  </a:schemeClr>
                </a:solidFill>
                <a:latin typeface="Calibri" panose="020F0502020204030204" pitchFamily="34" charset="0"/>
                <a:ea typeface="华文楷体" panose="02010600040101010101" pitchFamily="2" charset="-122"/>
              </a:rPr>
              <a:t>链路层</a:t>
            </a:r>
          </a:p>
        </p:txBody>
      </p:sp>
      <p:sp>
        <p:nvSpPr>
          <p:cNvPr id="185" name="Rectangle 23"/>
          <p:cNvSpPr>
            <a:spLocks noChangeArrowheads="1"/>
          </p:cNvSpPr>
          <p:nvPr/>
        </p:nvSpPr>
        <p:spPr bwMode="auto">
          <a:xfrm>
            <a:off x="163513" y="3272278"/>
            <a:ext cx="875241" cy="32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lnSpc>
                <a:spcPct val="85000"/>
              </a:lnSpc>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网络层</a:t>
            </a:r>
          </a:p>
        </p:txBody>
      </p:sp>
      <p:sp>
        <p:nvSpPr>
          <p:cNvPr id="186" name="Rectangle 24"/>
          <p:cNvSpPr>
            <a:spLocks noChangeArrowheads="1"/>
          </p:cNvSpPr>
          <p:nvPr/>
        </p:nvSpPr>
        <p:spPr bwMode="auto">
          <a:xfrm>
            <a:off x="4724400" y="5758420"/>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sz="2000" b="1" dirty="0">
                <a:solidFill>
                  <a:srgbClr val="3333CC"/>
                </a:solidFill>
                <a:ea typeface="华文楷体" panose="02010600040101010101" pitchFamily="2" charset="-122"/>
              </a:rPr>
              <a:t>链路</a:t>
            </a:r>
          </a:p>
        </p:txBody>
      </p:sp>
      <p:sp>
        <p:nvSpPr>
          <p:cNvPr id="187" name="Rectangle 25"/>
          <p:cNvSpPr>
            <a:spLocks noChangeArrowheads="1"/>
          </p:cNvSpPr>
          <p:nvPr/>
        </p:nvSpPr>
        <p:spPr bwMode="auto">
          <a:xfrm>
            <a:off x="1828800" y="2786503"/>
            <a:ext cx="854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结点 </a:t>
            </a:r>
            <a:r>
              <a:rPr kumimoji="1" lang="en-US" altLang="zh-CN">
                <a:solidFill>
                  <a:schemeClr val="tx1">
                    <a:lumMod val="85000"/>
                    <a:lumOff val="15000"/>
                  </a:schemeClr>
                </a:solidFill>
                <a:latin typeface="Calibri" panose="020F0502020204030204" pitchFamily="34" charset="0"/>
                <a:ea typeface="华文楷体" panose="02010600040101010101" pitchFamily="2" charset="-122"/>
              </a:rPr>
              <a:t>A</a:t>
            </a:r>
          </a:p>
        </p:txBody>
      </p:sp>
      <p:sp>
        <p:nvSpPr>
          <p:cNvPr id="188" name="Rectangle 26"/>
          <p:cNvSpPr>
            <a:spLocks noChangeArrowheads="1"/>
          </p:cNvSpPr>
          <p:nvPr/>
        </p:nvSpPr>
        <p:spPr bwMode="auto">
          <a:xfrm>
            <a:off x="7607300" y="2786503"/>
            <a:ext cx="82234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结点 </a:t>
            </a:r>
            <a:r>
              <a:rPr kumimoji="1" lang="en-US" altLang="zh-CN">
                <a:solidFill>
                  <a:schemeClr val="tx1">
                    <a:lumMod val="85000"/>
                    <a:lumOff val="15000"/>
                  </a:schemeClr>
                </a:solidFill>
                <a:latin typeface="Calibri" panose="020F0502020204030204" pitchFamily="34" charset="0"/>
                <a:ea typeface="华文楷体" panose="02010600040101010101" pitchFamily="2" charset="-122"/>
              </a:rPr>
              <a:t>B</a:t>
            </a:r>
          </a:p>
        </p:txBody>
      </p:sp>
      <p:sp>
        <p:nvSpPr>
          <p:cNvPr id="189" name="Rectangle 27"/>
          <p:cNvSpPr>
            <a:spLocks noChangeArrowheads="1"/>
          </p:cNvSpPr>
          <p:nvPr/>
        </p:nvSpPr>
        <p:spPr bwMode="auto">
          <a:xfrm>
            <a:off x="163513" y="4491478"/>
            <a:ext cx="875241" cy="32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lnSpc>
                <a:spcPct val="85000"/>
              </a:lnSpc>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物理层</a:t>
            </a:r>
          </a:p>
        </p:txBody>
      </p:sp>
      <p:sp>
        <p:nvSpPr>
          <p:cNvPr id="190" name="Rectangle 28"/>
          <p:cNvSpPr>
            <a:spLocks noChangeArrowheads="1"/>
          </p:cNvSpPr>
          <p:nvPr/>
        </p:nvSpPr>
        <p:spPr bwMode="auto">
          <a:xfrm>
            <a:off x="22860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1" name="Rectangle 29"/>
          <p:cNvSpPr>
            <a:spLocks noChangeArrowheads="1"/>
          </p:cNvSpPr>
          <p:nvPr/>
        </p:nvSpPr>
        <p:spPr bwMode="auto">
          <a:xfrm>
            <a:off x="24384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2" name="Rectangle 30"/>
          <p:cNvSpPr>
            <a:spLocks noChangeArrowheads="1"/>
          </p:cNvSpPr>
          <p:nvPr/>
        </p:nvSpPr>
        <p:spPr bwMode="auto">
          <a:xfrm>
            <a:off x="38100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3" name="Rectangle 31"/>
          <p:cNvSpPr>
            <a:spLocks noChangeArrowheads="1"/>
          </p:cNvSpPr>
          <p:nvPr/>
        </p:nvSpPr>
        <p:spPr bwMode="auto">
          <a:xfrm>
            <a:off x="39624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4" name="Rectangle 32"/>
          <p:cNvSpPr>
            <a:spLocks noChangeArrowheads="1"/>
          </p:cNvSpPr>
          <p:nvPr/>
        </p:nvSpPr>
        <p:spPr bwMode="auto">
          <a:xfrm>
            <a:off x="57150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5" name="Rectangle 33"/>
          <p:cNvSpPr>
            <a:spLocks noChangeArrowheads="1"/>
          </p:cNvSpPr>
          <p:nvPr/>
        </p:nvSpPr>
        <p:spPr bwMode="auto">
          <a:xfrm>
            <a:off x="58674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6" name="Rectangle 34"/>
          <p:cNvSpPr>
            <a:spLocks noChangeArrowheads="1"/>
          </p:cNvSpPr>
          <p:nvPr/>
        </p:nvSpPr>
        <p:spPr bwMode="auto">
          <a:xfrm>
            <a:off x="73914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7" name="Rectangle 35"/>
          <p:cNvSpPr>
            <a:spLocks noChangeArrowheads="1"/>
          </p:cNvSpPr>
          <p:nvPr/>
        </p:nvSpPr>
        <p:spPr bwMode="auto">
          <a:xfrm>
            <a:off x="75438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8" name="Rectangle 36"/>
          <p:cNvSpPr>
            <a:spLocks noChangeArrowheads="1"/>
          </p:cNvSpPr>
          <p:nvPr/>
        </p:nvSpPr>
        <p:spPr bwMode="auto">
          <a:xfrm>
            <a:off x="76962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9" name="Rectangle 37"/>
          <p:cNvSpPr>
            <a:spLocks noChangeArrowheads="1"/>
          </p:cNvSpPr>
          <p:nvPr/>
        </p:nvSpPr>
        <p:spPr bwMode="auto">
          <a:xfrm>
            <a:off x="78486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200" name="Line 38"/>
          <p:cNvSpPr>
            <a:spLocks noChangeShapeType="1"/>
          </p:cNvSpPr>
          <p:nvPr/>
        </p:nvSpPr>
        <p:spPr bwMode="auto">
          <a:xfrm>
            <a:off x="4114800" y="5606020"/>
            <a:ext cx="304800" cy="0"/>
          </a:xfrm>
          <a:prstGeom prst="line">
            <a:avLst/>
          </a:prstGeom>
          <a:noFill/>
          <a:ln w="127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1" name="Line 39"/>
          <p:cNvSpPr>
            <a:spLocks noChangeShapeType="1"/>
          </p:cNvSpPr>
          <p:nvPr/>
        </p:nvSpPr>
        <p:spPr bwMode="auto">
          <a:xfrm rot="5400000">
            <a:off x="2171700" y="5339320"/>
            <a:ext cx="304800" cy="0"/>
          </a:xfrm>
          <a:prstGeom prst="line">
            <a:avLst/>
          </a:prstGeom>
          <a:noFill/>
          <a:ln w="127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2" name="Line 40"/>
          <p:cNvSpPr>
            <a:spLocks noChangeShapeType="1"/>
          </p:cNvSpPr>
          <p:nvPr/>
        </p:nvSpPr>
        <p:spPr bwMode="auto">
          <a:xfrm rot="16200000" flipV="1">
            <a:off x="7734300" y="5377420"/>
            <a:ext cx="304800" cy="0"/>
          </a:xfrm>
          <a:prstGeom prst="line">
            <a:avLst/>
          </a:prstGeom>
          <a:noFill/>
          <a:ln w="127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203" name="Group 41"/>
          <p:cNvGrpSpPr>
            <a:grpSpLocks/>
          </p:cNvGrpSpPr>
          <p:nvPr/>
        </p:nvGrpSpPr>
        <p:grpSpPr bwMode="auto">
          <a:xfrm>
            <a:off x="2590800" y="5529820"/>
            <a:ext cx="1066800" cy="152400"/>
            <a:chOff x="1344" y="912"/>
            <a:chExt cx="672" cy="96"/>
          </a:xfrm>
        </p:grpSpPr>
        <p:sp>
          <p:nvSpPr>
            <p:cNvPr id="204" name="Line 42"/>
            <p:cNvSpPr>
              <a:spLocks noChangeShapeType="1"/>
            </p:cNvSpPr>
            <p:nvPr/>
          </p:nvSpPr>
          <p:spPr bwMode="auto">
            <a:xfrm>
              <a:off x="1344" y="960"/>
              <a:ext cx="672" cy="0"/>
            </a:xfrm>
            <a:prstGeom prst="line">
              <a:avLst/>
            </a:prstGeom>
            <a:noFill/>
            <a:ln w="12700">
              <a:solidFill>
                <a:srgbClr val="00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cap="flat" cmpd="sng">
              <a:solidFill>
                <a:srgbClr val="000000"/>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206" name="Group 44"/>
          <p:cNvGrpSpPr>
            <a:grpSpLocks/>
          </p:cNvGrpSpPr>
          <p:nvPr/>
        </p:nvGrpSpPr>
        <p:grpSpPr bwMode="auto">
          <a:xfrm>
            <a:off x="6096000" y="5529820"/>
            <a:ext cx="1066800" cy="157162"/>
            <a:chOff x="4080" y="3676"/>
            <a:chExt cx="672" cy="99"/>
          </a:xfrm>
        </p:grpSpPr>
        <p:sp>
          <p:nvSpPr>
            <p:cNvPr id="207" name="Line 45"/>
            <p:cNvSpPr>
              <a:spLocks noChangeShapeType="1"/>
            </p:cNvSpPr>
            <p:nvPr/>
          </p:nvSpPr>
          <p:spPr bwMode="auto">
            <a:xfrm>
              <a:off x="4080" y="3727"/>
              <a:ext cx="672" cy="0"/>
            </a:xfrm>
            <a:prstGeom prst="line">
              <a:avLst/>
            </a:prstGeom>
            <a:noFill/>
            <a:ln w="12700">
              <a:solidFill>
                <a:srgbClr val="00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cap="flat" cmpd="sng">
              <a:solidFill>
                <a:srgbClr val="000000"/>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09" name="Rectangle 67"/>
          <p:cNvSpPr>
            <a:spLocks noChangeArrowheads="1"/>
          </p:cNvSpPr>
          <p:nvPr/>
        </p:nvSpPr>
        <p:spPr bwMode="auto">
          <a:xfrm>
            <a:off x="1219200" y="3119878"/>
            <a:ext cx="2011363" cy="1828800"/>
          </a:xfrm>
          <a:prstGeom prst="rect">
            <a:avLst/>
          </a:prstGeom>
          <a:solidFill>
            <a:srgbClr val="CCFFFF"/>
          </a:solidFill>
          <a:ln w="12700">
            <a:solidFill>
              <a:srgbClr val="000000"/>
            </a:solidFill>
            <a:prstDash val="dash"/>
            <a:miter lim="800000"/>
            <a:headEnd/>
            <a:tailEnd/>
          </a:ln>
          <a:effectLst>
            <a:outerShdw dist="53882" dir="2700000" algn="ctr" rotWithShape="0">
              <a:srgbClr val="1C1C1C"/>
            </a:outerShdw>
          </a:effectLst>
        </p:spPr>
        <p:txBody>
          <a:bodyPr wrap="none" anchor="ctr"/>
          <a:lstStyle/>
          <a:p>
            <a:pPr fontAlgn="base">
              <a:spcBef>
                <a:spcPct val="0"/>
              </a:spcBef>
              <a:spcAft>
                <a:spcPct val="0"/>
              </a:spcAft>
            </a:pPr>
            <a:endParaRPr lang="zh-CN" altLang="en-US" sz="2000" kern="0">
              <a:solidFill>
                <a:srgbClr val="000000"/>
              </a:solidFill>
              <a:latin typeface="Calibri" panose="020F0502020204030204" pitchFamily="34" charset="0"/>
              <a:ea typeface="华文楷体" panose="02010600040101010101" pitchFamily="2" charset="-122"/>
            </a:endParaRPr>
          </a:p>
        </p:txBody>
      </p:sp>
      <p:sp>
        <p:nvSpPr>
          <p:cNvPr id="210" name="Rectangle 68"/>
          <p:cNvSpPr>
            <a:spLocks noChangeArrowheads="1"/>
          </p:cNvSpPr>
          <p:nvPr/>
        </p:nvSpPr>
        <p:spPr bwMode="auto">
          <a:xfrm>
            <a:off x="1238250" y="3729478"/>
            <a:ext cx="19812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211" name="Line 69"/>
          <p:cNvSpPr>
            <a:spLocks noChangeShapeType="1"/>
          </p:cNvSpPr>
          <p:nvPr/>
        </p:nvSpPr>
        <p:spPr bwMode="auto">
          <a:xfrm>
            <a:off x="1219200" y="3727890"/>
            <a:ext cx="2008188" cy="1588"/>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2" name="Rectangle 70"/>
          <p:cNvSpPr>
            <a:spLocks noChangeArrowheads="1"/>
          </p:cNvSpPr>
          <p:nvPr/>
        </p:nvSpPr>
        <p:spPr bwMode="auto">
          <a:xfrm>
            <a:off x="1525588" y="3881878"/>
            <a:ext cx="1390650" cy="304800"/>
          </a:xfrm>
          <a:prstGeom prst="rect">
            <a:avLst/>
          </a:prstGeom>
          <a:solidFill>
            <a:srgbClr val="FFFFFF"/>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endParaRPr kumimoji="1" lang="zh-CN" altLang="zh-CN" sz="1800" b="0" i="0" u="none" strike="noStrike" kern="0" cap="none" spc="0" normalizeH="0" noProof="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213" name="Line 71"/>
          <p:cNvSpPr>
            <a:spLocks noChangeShapeType="1"/>
          </p:cNvSpPr>
          <p:nvPr/>
        </p:nvSpPr>
        <p:spPr bwMode="auto">
          <a:xfrm>
            <a:off x="1219200" y="4337490"/>
            <a:ext cx="2008188" cy="1588"/>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4" name="Rectangle 72"/>
          <p:cNvSpPr>
            <a:spLocks noChangeArrowheads="1"/>
          </p:cNvSpPr>
          <p:nvPr/>
        </p:nvSpPr>
        <p:spPr bwMode="auto">
          <a:xfrm>
            <a:off x="1730375" y="3272278"/>
            <a:ext cx="990600" cy="304800"/>
          </a:xfrm>
          <a:prstGeom prst="rect">
            <a:avLst/>
          </a:prstGeom>
          <a:solidFill>
            <a:srgbClr val="DDDDDD"/>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noProof="0" dirty="0">
                <a:ln>
                  <a:noFill/>
                </a:ln>
                <a:solidFill>
                  <a:schemeClr val="tx1">
                    <a:lumMod val="85000"/>
                    <a:lumOff val="15000"/>
                  </a:schemeClr>
                </a:solidFill>
                <a:effectLst/>
                <a:uLnTx/>
                <a:uFillTx/>
                <a:latin typeface="Calibri" panose="020F0502020204030204" pitchFamily="34" charset="0"/>
                <a:ea typeface="华文楷体" panose="02010600040101010101" pitchFamily="2" charset="-122"/>
              </a:rPr>
              <a:t>IP </a:t>
            </a:r>
            <a:r>
              <a:rPr kumimoji="1" lang="zh-CN" altLang="en-US" sz="1800" b="0" i="0" u="none" strike="noStrike" kern="0" cap="none" spc="0" normalizeH="0" noProof="0" dirty="0">
                <a:ln>
                  <a:noFill/>
                </a:ln>
                <a:solidFill>
                  <a:schemeClr val="tx1">
                    <a:lumMod val="85000"/>
                    <a:lumOff val="15000"/>
                  </a:schemeClr>
                </a:solidFill>
                <a:effectLst/>
                <a:uLnTx/>
                <a:uFillTx/>
                <a:latin typeface="Calibri" panose="020F0502020204030204" pitchFamily="34" charset="0"/>
                <a:ea typeface="华文楷体" panose="02010600040101010101" pitchFamily="2" charset="-122"/>
              </a:rPr>
              <a:t>数据报</a:t>
            </a:r>
          </a:p>
        </p:txBody>
      </p:sp>
      <p:sp>
        <p:nvSpPr>
          <p:cNvPr id="215" name="Rectangle 73"/>
          <p:cNvSpPr>
            <a:spLocks noChangeArrowheads="1"/>
          </p:cNvSpPr>
          <p:nvPr/>
        </p:nvSpPr>
        <p:spPr bwMode="auto">
          <a:xfrm>
            <a:off x="1519238" y="4491478"/>
            <a:ext cx="1403350" cy="304800"/>
          </a:xfrm>
          <a:prstGeom prst="rect">
            <a:avLst/>
          </a:prstGeom>
          <a:solidFill>
            <a:srgbClr val="FFFFFF"/>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endParaRPr kumimoji="1" lang="zh-CN" altLang="zh-CN" sz="1800" b="0" i="0" u="none" strike="noStrike" kern="0" cap="none" spc="0" normalizeH="0" noProof="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216" name="Rectangle 74"/>
          <p:cNvSpPr>
            <a:spLocks noChangeArrowheads="1"/>
          </p:cNvSpPr>
          <p:nvPr/>
        </p:nvSpPr>
        <p:spPr bwMode="auto">
          <a:xfrm>
            <a:off x="1455738" y="4504178"/>
            <a:ext cx="139140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lnSpc>
                <a:spcPct val="85000"/>
              </a:lnSpc>
              <a:spcBef>
                <a:spcPct val="0"/>
              </a:spcBef>
              <a:spcAft>
                <a:spcPct val="0"/>
              </a:spcAft>
            </a:pPr>
            <a:r>
              <a:rPr kumimoji="1" lang="en-US" altLang="zh-CN" sz="1600">
                <a:solidFill>
                  <a:srgbClr val="3333CC"/>
                </a:solidFill>
                <a:latin typeface="Calibri" panose="020F0502020204030204" pitchFamily="34" charset="0"/>
                <a:ea typeface="华文楷体" panose="02010600040101010101" pitchFamily="2" charset="-122"/>
              </a:rPr>
              <a:t>1010…  …0110</a:t>
            </a:r>
          </a:p>
        </p:txBody>
      </p:sp>
      <p:sp>
        <p:nvSpPr>
          <p:cNvPr id="217" name="AutoShape 75"/>
          <p:cNvSpPr>
            <a:spLocks noChangeArrowheads="1"/>
          </p:cNvSpPr>
          <p:nvPr/>
        </p:nvSpPr>
        <p:spPr bwMode="auto">
          <a:xfrm>
            <a:off x="2071688" y="4339078"/>
            <a:ext cx="304800" cy="334962"/>
          </a:xfrm>
          <a:prstGeom prst="downArrow">
            <a:avLst>
              <a:gd name="adj1" fmla="val 50000"/>
              <a:gd name="adj2" fmla="val 43231"/>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Rectangle 76"/>
          <p:cNvSpPr>
            <a:spLocks noChangeArrowheads="1"/>
          </p:cNvSpPr>
          <p:nvPr/>
        </p:nvSpPr>
        <p:spPr bwMode="auto">
          <a:xfrm>
            <a:off x="1724025" y="3891403"/>
            <a:ext cx="99060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219" name="AutoShape 77"/>
          <p:cNvSpPr>
            <a:spLocks noChangeArrowheads="1"/>
          </p:cNvSpPr>
          <p:nvPr/>
        </p:nvSpPr>
        <p:spPr bwMode="auto">
          <a:xfrm>
            <a:off x="1730375" y="3586603"/>
            <a:ext cx="990600" cy="369887"/>
          </a:xfrm>
          <a:prstGeom prst="downArrow">
            <a:avLst>
              <a:gd name="adj1" fmla="val 65389"/>
              <a:gd name="adj2" fmla="val 39394"/>
            </a:avLst>
          </a:prstGeom>
          <a:solidFill>
            <a:srgbClr val="FFCF01"/>
          </a:solidFill>
          <a:ln w="12700">
            <a:solidFill>
              <a:srgbClr val="000000"/>
            </a:solidFill>
            <a:miter lim="800000"/>
            <a:headEnd/>
            <a:tailEnd/>
          </a:ln>
          <a:effectLst>
            <a:outerShdw dist="35921" dir="2700000" algn="ctr" rotWithShape="0">
              <a:srgbClr val="1C1C1C"/>
            </a:outerShdw>
          </a:effectLst>
        </p:spPr>
        <p:txBody>
          <a:bodyPr vert="eaVert"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Text Box 78"/>
          <p:cNvSpPr txBox="1">
            <a:spLocks noChangeArrowheads="1"/>
          </p:cNvSpPr>
          <p:nvPr/>
        </p:nvSpPr>
        <p:spPr bwMode="auto">
          <a:xfrm>
            <a:off x="2849679" y="384559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dirty="0">
                <a:solidFill>
                  <a:schemeClr val="accent5">
                    <a:lumMod val="50000"/>
                  </a:schemeClr>
                </a:solidFill>
                <a:latin typeface="Calibri" panose="020F0502020204030204" pitchFamily="34" charset="0"/>
                <a:ea typeface="华文楷体" panose="02010600040101010101" pitchFamily="2" charset="-122"/>
              </a:rPr>
              <a:t>帧</a:t>
            </a:r>
          </a:p>
        </p:txBody>
      </p:sp>
      <p:sp>
        <p:nvSpPr>
          <p:cNvPr id="221" name="Rectangle 79"/>
          <p:cNvSpPr>
            <a:spLocks noChangeArrowheads="1"/>
          </p:cNvSpPr>
          <p:nvPr/>
        </p:nvSpPr>
        <p:spPr bwMode="auto">
          <a:xfrm>
            <a:off x="1930400" y="3550090"/>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装入</a:t>
            </a:r>
          </a:p>
        </p:txBody>
      </p:sp>
      <p:sp>
        <p:nvSpPr>
          <p:cNvPr id="222" name="Line 80"/>
          <p:cNvSpPr>
            <a:spLocks noChangeShapeType="1"/>
          </p:cNvSpPr>
          <p:nvPr/>
        </p:nvSpPr>
        <p:spPr bwMode="auto">
          <a:xfrm>
            <a:off x="1719263" y="3886640"/>
            <a:ext cx="0" cy="28575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Line 81"/>
          <p:cNvSpPr>
            <a:spLocks noChangeShapeType="1"/>
          </p:cNvSpPr>
          <p:nvPr/>
        </p:nvSpPr>
        <p:spPr bwMode="auto">
          <a:xfrm>
            <a:off x="2709863" y="3888228"/>
            <a:ext cx="0" cy="28575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 name="文本框 5"/>
          <p:cNvSpPr txBox="1"/>
          <p:nvPr/>
        </p:nvSpPr>
        <p:spPr>
          <a:xfrm>
            <a:off x="3313053" y="3857148"/>
            <a:ext cx="400110" cy="1423089"/>
          </a:xfrm>
          <a:prstGeom prst="rect">
            <a:avLst/>
          </a:prstGeom>
          <a:noFill/>
        </p:spPr>
        <p:txBody>
          <a:bodyPr vert="eaVert" wrap="square" rtlCol="0">
            <a:spAutoFit/>
          </a:bodyPr>
          <a:lstStyle/>
          <a:p>
            <a:pPr>
              <a:lnSpc>
                <a:spcPts val="1600"/>
              </a:lnSpc>
            </a:pPr>
            <a:r>
              <a:rPr lang="zh-CN" altLang="en-US" sz="1600" b="1" dirty="0">
                <a:solidFill>
                  <a:schemeClr val="accent5">
                    <a:lumMod val="50000"/>
                  </a:schemeClr>
                </a:solidFill>
                <a:latin typeface="华文楷体" panose="02010600040101010101" pitchFamily="2" charset="-122"/>
                <a:ea typeface="华文楷体" panose="02010600040101010101" pitchFamily="2" charset="-122"/>
              </a:rPr>
              <a:t>网络适配器</a:t>
            </a:r>
          </a:p>
        </p:txBody>
      </p:sp>
      <p:sp>
        <p:nvSpPr>
          <p:cNvPr id="225" name="文本框 224"/>
          <p:cNvSpPr txBox="1"/>
          <p:nvPr/>
        </p:nvSpPr>
        <p:spPr>
          <a:xfrm flipH="1">
            <a:off x="6472443" y="3851715"/>
            <a:ext cx="400110" cy="1522513"/>
          </a:xfrm>
          <a:prstGeom prst="rect">
            <a:avLst/>
          </a:prstGeom>
          <a:noFill/>
        </p:spPr>
        <p:txBody>
          <a:bodyPr vert="eaVert" wrap="square" rtlCol="0">
            <a:spAutoFit/>
          </a:bodyPr>
          <a:lstStyle/>
          <a:p>
            <a:pPr>
              <a:lnSpc>
                <a:spcPts val="1600"/>
              </a:lnSpc>
            </a:pPr>
            <a:r>
              <a:rPr lang="zh-CN" altLang="en-US" sz="1600" b="1" dirty="0">
                <a:solidFill>
                  <a:schemeClr val="accent5">
                    <a:lumMod val="50000"/>
                  </a:schemeClr>
                </a:solidFill>
                <a:latin typeface="华文楷体" panose="02010600040101010101" pitchFamily="2" charset="-122"/>
                <a:ea typeface="华文楷体" panose="02010600040101010101" pitchFamily="2" charset="-122"/>
              </a:rPr>
              <a:t>网络适配器</a:t>
            </a:r>
          </a:p>
        </p:txBody>
      </p:sp>
      <p:sp>
        <p:nvSpPr>
          <p:cNvPr id="226" name="圆角矩形标注 162"/>
          <p:cNvSpPr/>
          <p:nvPr/>
        </p:nvSpPr>
        <p:spPr>
          <a:xfrm>
            <a:off x="3818457" y="3135620"/>
            <a:ext cx="1205235" cy="550724"/>
          </a:xfrm>
          <a:prstGeom prst="wedgeRoundRectCallout">
            <a:avLst>
              <a:gd name="adj1" fmla="val -107229"/>
              <a:gd name="adj2" fmla="val 105156"/>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组帧</a:t>
            </a:r>
          </a:p>
        </p:txBody>
      </p:sp>
      <p:sp>
        <p:nvSpPr>
          <p:cNvPr id="227" name="圆角矩形标注 162"/>
          <p:cNvSpPr/>
          <p:nvPr/>
        </p:nvSpPr>
        <p:spPr>
          <a:xfrm>
            <a:off x="3783013" y="3947943"/>
            <a:ext cx="1697242" cy="550724"/>
          </a:xfrm>
          <a:prstGeom prst="wedgeRoundRectCallout">
            <a:avLst>
              <a:gd name="adj1" fmla="val -90352"/>
              <a:gd name="adj2" fmla="val 67148"/>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编码、调制</a:t>
            </a:r>
          </a:p>
        </p:txBody>
      </p:sp>
      <p:sp>
        <p:nvSpPr>
          <p:cNvPr id="228" name="Line 13"/>
          <p:cNvSpPr>
            <a:spLocks noChangeShapeType="1"/>
          </p:cNvSpPr>
          <p:nvPr/>
        </p:nvSpPr>
        <p:spPr bwMode="auto">
          <a:xfrm>
            <a:off x="2071688" y="5728747"/>
            <a:ext cx="5962853"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29" name="Line 13"/>
          <p:cNvSpPr>
            <a:spLocks noChangeShapeType="1"/>
          </p:cNvSpPr>
          <p:nvPr/>
        </p:nvSpPr>
        <p:spPr bwMode="auto">
          <a:xfrm flipV="1">
            <a:off x="8034542" y="5007475"/>
            <a:ext cx="0" cy="758647"/>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30" name="Line 13"/>
          <p:cNvSpPr>
            <a:spLocks noChangeShapeType="1"/>
          </p:cNvSpPr>
          <p:nvPr/>
        </p:nvSpPr>
        <p:spPr bwMode="auto">
          <a:xfrm flipH="1">
            <a:off x="2071688" y="4974296"/>
            <a:ext cx="4794" cy="791825"/>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31" name="圆角矩形标注 162"/>
          <p:cNvSpPr/>
          <p:nvPr/>
        </p:nvSpPr>
        <p:spPr>
          <a:xfrm>
            <a:off x="4860337" y="3912869"/>
            <a:ext cx="1697242" cy="550724"/>
          </a:xfrm>
          <a:prstGeom prst="wedgeRoundRectCallout">
            <a:avLst>
              <a:gd name="adj1" fmla="val 86853"/>
              <a:gd name="adj2" fmla="val 103156"/>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解调、解码</a:t>
            </a:r>
          </a:p>
        </p:txBody>
      </p:sp>
      <p:sp>
        <p:nvSpPr>
          <p:cNvPr id="232" name="圆角矩形标注 162"/>
          <p:cNvSpPr/>
          <p:nvPr/>
        </p:nvSpPr>
        <p:spPr>
          <a:xfrm>
            <a:off x="4945856" y="3350692"/>
            <a:ext cx="1697242" cy="550724"/>
          </a:xfrm>
          <a:prstGeom prst="wedgeRoundRectCallout">
            <a:avLst>
              <a:gd name="adj1" fmla="val 86853"/>
              <a:gd name="adj2" fmla="val 103156"/>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识别帧</a:t>
            </a:r>
          </a:p>
        </p:txBody>
      </p:sp>
      <p:sp>
        <p:nvSpPr>
          <p:cNvPr id="72" name="圆角矩形标注 150"/>
          <p:cNvSpPr/>
          <p:nvPr/>
        </p:nvSpPr>
        <p:spPr>
          <a:xfrm>
            <a:off x="2913190" y="6210830"/>
            <a:ext cx="3153604" cy="576110"/>
          </a:xfrm>
          <a:prstGeom prst="wedgeRoundRectCallout">
            <a:avLst>
              <a:gd name="adj1" fmla="val -5754"/>
              <a:gd name="adj2" fmla="val -131309"/>
              <a:gd name="adj3" fmla="val 16667"/>
            </a:avLst>
          </a:prstGeom>
          <a:solidFill>
            <a:srgbClr val="950770"/>
          </a:solidFill>
          <a:ln>
            <a:solidFill>
              <a:srgbClr val="710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比特在两个适配器间流动</a:t>
            </a:r>
          </a:p>
        </p:txBody>
      </p:sp>
      <p:sp>
        <p:nvSpPr>
          <p:cNvPr id="74" name="内容占位符 2"/>
          <p:cNvSpPr>
            <a:spLocks noGrp="1"/>
          </p:cNvSpPr>
          <p:nvPr>
            <p:ph idx="1"/>
          </p:nvPr>
        </p:nvSpPr>
        <p:spPr>
          <a:xfrm>
            <a:off x="457200" y="1444979"/>
            <a:ext cx="8229600" cy="1072682"/>
          </a:xfrm>
        </p:spPr>
        <p:txBody>
          <a:bodyPr/>
          <a:lstStyle/>
          <a:p>
            <a:r>
              <a:rPr lang="zh-CN" altLang="en-US" sz="2200" dirty="0"/>
              <a:t>实现大部分数据链层，以及物理层功能</a:t>
            </a:r>
            <a:endParaRPr lang="en-US" altLang="zh-CN" sz="2200" dirty="0"/>
          </a:p>
          <a:p>
            <a:pPr lvl="1"/>
            <a:r>
              <a:rPr lang="zh-CN" altLang="en-US" sz="1800" dirty="0"/>
              <a:t>实现调制编码、成帧、错误检测、可靠传输、介质访问控制等功能</a:t>
            </a:r>
          </a:p>
        </p:txBody>
      </p:sp>
    </p:spTree>
    <p:custDataLst>
      <p:tags r:id="rId1"/>
    </p:custDataLst>
    <p:extLst>
      <p:ext uri="{BB962C8B-B14F-4D97-AF65-F5344CB8AC3E}">
        <p14:creationId xmlns:p14="http://schemas.microsoft.com/office/powerpoint/2010/main" val="312684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wipe(left)">
                                      <p:cBhvr>
                                        <p:cTn id="7" dur="500"/>
                                        <p:tgtEl>
                                          <p:spTgt spid="22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20"/>
                                        </p:tgtEl>
                                        <p:attrNameLst>
                                          <p:attrName>style.visibility</p:attrName>
                                        </p:attrNameLst>
                                      </p:cBhvr>
                                      <p:to>
                                        <p:strVal val="visible"/>
                                      </p:to>
                                    </p:set>
                                    <p:animEffect transition="in" filter="dissolve">
                                      <p:cBhvr>
                                        <p:cTn id="11" dur="500"/>
                                        <p:tgtEl>
                                          <p:spTgt spid="2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26"/>
                                        </p:tgtEl>
                                      </p:cBhvr>
                                    </p:animEffect>
                                    <p:set>
                                      <p:cBhvr>
                                        <p:cTn id="16" dur="1" fill="hold">
                                          <p:stCondLst>
                                            <p:cond delay="499"/>
                                          </p:stCondLst>
                                        </p:cTn>
                                        <p:tgtEl>
                                          <p:spTgt spid="226"/>
                                        </p:tgtEl>
                                        <p:attrNameLst>
                                          <p:attrName>style.visibility</p:attrName>
                                        </p:attrNameLst>
                                      </p:cBhvr>
                                      <p:to>
                                        <p:strVal val="hidden"/>
                                      </p:to>
                                    </p:set>
                                  </p:childTnLst>
                                </p:cTn>
                              </p:par>
                              <p:par>
                                <p:cTn id="17" presetID="22" presetClass="entr" presetSubtype="8" fill="hold" grpId="0" nodeType="withEffect">
                                  <p:stCondLst>
                                    <p:cond delay="0"/>
                                  </p:stCondLst>
                                  <p:childTnLst>
                                    <p:set>
                                      <p:cBhvr>
                                        <p:cTn id="18" dur="1" fill="hold">
                                          <p:stCondLst>
                                            <p:cond delay="0"/>
                                          </p:stCondLst>
                                        </p:cTn>
                                        <p:tgtEl>
                                          <p:spTgt spid="227"/>
                                        </p:tgtEl>
                                        <p:attrNameLst>
                                          <p:attrName>style.visibility</p:attrName>
                                        </p:attrNameLst>
                                      </p:cBhvr>
                                      <p:to>
                                        <p:strVal val="visible"/>
                                      </p:to>
                                    </p:set>
                                    <p:animEffect transition="in" filter="wipe(left)">
                                      <p:cBhvr>
                                        <p:cTn id="19" dur="500"/>
                                        <p:tgtEl>
                                          <p:spTgt spid="227"/>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230"/>
                                        </p:tgtEl>
                                        <p:attrNameLst>
                                          <p:attrName>style.visibility</p:attrName>
                                        </p:attrNameLst>
                                      </p:cBhvr>
                                      <p:to>
                                        <p:strVal val="visible"/>
                                      </p:to>
                                    </p:set>
                                    <p:animEffect transition="in" filter="wipe(up)">
                                      <p:cBhvr>
                                        <p:cTn id="23" dur="500"/>
                                        <p:tgtEl>
                                          <p:spTgt spid="230"/>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wipe(left)">
                                      <p:cBhvr>
                                        <p:cTn id="27" dur="500"/>
                                        <p:tgtEl>
                                          <p:spTgt spid="228"/>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229"/>
                                        </p:tgtEl>
                                        <p:attrNameLst>
                                          <p:attrName>style.visibility</p:attrName>
                                        </p:attrNameLst>
                                      </p:cBhvr>
                                      <p:to>
                                        <p:strVal val="visible"/>
                                      </p:to>
                                    </p:set>
                                    <p:animEffect transition="in" filter="wipe(down)">
                                      <p:cBhvr>
                                        <p:cTn id="31" dur="500"/>
                                        <p:tgtEl>
                                          <p:spTgt spid="2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wipe(up)">
                                      <p:cBhvr>
                                        <p:cTn id="36" dur="500"/>
                                        <p:tgtEl>
                                          <p:spTgt spid="7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231"/>
                                        </p:tgtEl>
                                        <p:attrNameLst>
                                          <p:attrName>style.visibility</p:attrName>
                                        </p:attrNameLst>
                                      </p:cBhvr>
                                      <p:to>
                                        <p:strVal val="visible"/>
                                      </p:to>
                                    </p:set>
                                    <p:animEffect transition="in" filter="wipe(right)">
                                      <p:cBhvr>
                                        <p:cTn id="41" dur="500"/>
                                        <p:tgtEl>
                                          <p:spTgt spid="231"/>
                                        </p:tgtEl>
                                      </p:cBhvr>
                                    </p:animEffect>
                                  </p:childTnLst>
                                </p:cTn>
                              </p:par>
                              <p:par>
                                <p:cTn id="42" presetID="10" presetClass="exit" presetSubtype="0" fill="hold" grpId="1" nodeType="withEffect">
                                  <p:stCondLst>
                                    <p:cond delay="0"/>
                                  </p:stCondLst>
                                  <p:childTnLst>
                                    <p:animEffect transition="out" filter="fade">
                                      <p:cBhvr>
                                        <p:cTn id="43" dur="500"/>
                                        <p:tgtEl>
                                          <p:spTgt spid="227"/>
                                        </p:tgtEl>
                                      </p:cBhvr>
                                    </p:animEffect>
                                    <p:set>
                                      <p:cBhvr>
                                        <p:cTn id="44" dur="1" fill="hold">
                                          <p:stCondLst>
                                            <p:cond delay="499"/>
                                          </p:stCondLst>
                                        </p:cTn>
                                        <p:tgtEl>
                                          <p:spTgt spid="227"/>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72"/>
                                        </p:tgtEl>
                                      </p:cBhvr>
                                    </p:animEffect>
                                    <p:set>
                                      <p:cBhvr>
                                        <p:cTn id="47" dur="1" fill="hold">
                                          <p:stCondLst>
                                            <p:cond delay="499"/>
                                          </p:stCondLst>
                                        </p:cTn>
                                        <p:tgtEl>
                                          <p:spTgt spid="7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30"/>
                                        </p:tgtEl>
                                      </p:cBhvr>
                                    </p:animEffect>
                                    <p:set>
                                      <p:cBhvr>
                                        <p:cTn id="50" dur="1" fill="hold">
                                          <p:stCondLst>
                                            <p:cond delay="499"/>
                                          </p:stCondLst>
                                        </p:cTn>
                                        <p:tgtEl>
                                          <p:spTgt spid="230"/>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28"/>
                                        </p:tgtEl>
                                      </p:cBhvr>
                                    </p:animEffect>
                                    <p:set>
                                      <p:cBhvr>
                                        <p:cTn id="53" dur="1" fill="hold">
                                          <p:stCondLst>
                                            <p:cond delay="499"/>
                                          </p:stCondLst>
                                        </p:cTn>
                                        <p:tgtEl>
                                          <p:spTgt spid="22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229"/>
                                        </p:tgtEl>
                                      </p:cBhvr>
                                    </p:animEffect>
                                    <p:set>
                                      <p:cBhvr>
                                        <p:cTn id="56" dur="1" fill="hold">
                                          <p:stCondLst>
                                            <p:cond delay="499"/>
                                          </p:stCondLst>
                                        </p:cTn>
                                        <p:tgtEl>
                                          <p:spTgt spid="22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231"/>
                                        </p:tgtEl>
                                      </p:cBhvr>
                                    </p:animEffect>
                                    <p:set>
                                      <p:cBhvr>
                                        <p:cTn id="61" dur="1" fill="hold">
                                          <p:stCondLst>
                                            <p:cond delay="499"/>
                                          </p:stCondLst>
                                        </p:cTn>
                                        <p:tgtEl>
                                          <p:spTgt spid="231"/>
                                        </p:tgtEl>
                                        <p:attrNameLst>
                                          <p:attrName>style.visibility</p:attrName>
                                        </p:attrNameLst>
                                      </p:cBhvr>
                                      <p:to>
                                        <p:strVal val="hidden"/>
                                      </p:to>
                                    </p:set>
                                  </p:childTnLst>
                                </p:cTn>
                              </p:par>
                              <p:par>
                                <p:cTn id="62" presetID="22" presetClass="entr" presetSubtype="2" fill="hold" grpId="0" nodeType="withEffect">
                                  <p:stCondLst>
                                    <p:cond delay="0"/>
                                  </p:stCondLst>
                                  <p:childTnLst>
                                    <p:set>
                                      <p:cBhvr>
                                        <p:cTn id="63" dur="1" fill="hold">
                                          <p:stCondLst>
                                            <p:cond delay="0"/>
                                          </p:stCondLst>
                                        </p:cTn>
                                        <p:tgtEl>
                                          <p:spTgt spid="232"/>
                                        </p:tgtEl>
                                        <p:attrNameLst>
                                          <p:attrName>style.visibility</p:attrName>
                                        </p:attrNameLst>
                                      </p:cBhvr>
                                      <p:to>
                                        <p:strVal val="visible"/>
                                      </p:to>
                                    </p:set>
                                    <p:animEffect transition="in" filter="wipe(right)">
                                      <p:cBhvr>
                                        <p:cTn id="64" dur="500"/>
                                        <p:tgtEl>
                                          <p:spTgt spid="232"/>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79"/>
                                        </p:tgtEl>
                                        <p:attrNameLst>
                                          <p:attrName>style.visibility</p:attrName>
                                        </p:attrNameLst>
                                      </p:cBhvr>
                                      <p:to>
                                        <p:strVal val="visible"/>
                                      </p:to>
                                    </p:set>
                                    <p:animEffect transition="in" filter="dissolve">
                                      <p:cBhvr>
                                        <p:cTn id="68" dur="500"/>
                                        <p:tgtEl>
                                          <p:spTgt spid="1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232"/>
                                        </p:tgtEl>
                                      </p:cBhvr>
                                    </p:animEffect>
                                    <p:set>
                                      <p:cBhvr>
                                        <p:cTn id="73" dur="1" fill="hold">
                                          <p:stCondLst>
                                            <p:cond delay="499"/>
                                          </p:stCondLst>
                                        </p:cTn>
                                        <p:tgtEl>
                                          <p:spTgt spid="2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220" grpId="0"/>
      <p:bldP spid="226" grpId="0" animBg="1"/>
      <p:bldP spid="226" grpId="1" animBg="1"/>
      <p:bldP spid="227" grpId="0" animBg="1"/>
      <p:bldP spid="227" grpId="1" animBg="1"/>
      <p:bldP spid="228" grpId="0" animBg="1"/>
      <p:bldP spid="228" grpId="1" animBg="1"/>
      <p:bldP spid="229" grpId="0" animBg="1"/>
      <p:bldP spid="229" grpId="1" animBg="1"/>
      <p:bldP spid="230" grpId="0" animBg="1"/>
      <p:bldP spid="230" grpId="1" animBg="1"/>
      <p:bldP spid="231" grpId="0" animBg="1"/>
      <p:bldP spid="231" grpId="1" animBg="1"/>
      <p:bldP spid="232" grpId="0" animBg="1"/>
      <p:bldP spid="232" grpId="1" animBg="1"/>
      <p:bldP spid="72" grpId="0" animBg="1"/>
      <p:bldP spid="7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矩形 223"/>
          <p:cNvSpPr/>
          <p:nvPr/>
        </p:nvSpPr>
        <p:spPr>
          <a:xfrm>
            <a:off x="6544019" y="3894637"/>
            <a:ext cx="2555266" cy="1352550"/>
          </a:xfrm>
          <a:prstGeom prst="rect">
            <a:avLst/>
          </a:prstGeom>
          <a:solidFill>
            <a:srgbClr val="EFEFFF"/>
          </a:solidFill>
          <a:ln w="12700">
            <a:solidFill>
              <a:srgbClr val="000000"/>
            </a:solidFill>
            <a:miter lim="800000"/>
            <a:headEnd/>
            <a:tailEnd/>
          </a:ln>
          <a:effectLst>
            <a:outerShdw dist="53882" dir="2700000" algn="ctr" rotWithShape="0">
              <a:srgbClr val="1C1C1C"/>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spcBef>
                <a:spcPct val="0"/>
              </a:spcBef>
              <a:spcAft>
                <a:spcPct val="0"/>
              </a:spcAft>
            </a:pPr>
            <a:endParaRPr lang="zh-CN" altLang="en-US" sz="2000" kern="0">
              <a:solidFill>
                <a:srgbClr val="000000"/>
              </a:solidFill>
              <a:latin typeface="Calibri" panose="020F0502020204030204" pitchFamily="34" charset="0"/>
              <a:ea typeface="华文楷体" panose="02010600040101010101" pitchFamily="2" charset="-122"/>
            </a:endParaRPr>
          </a:p>
        </p:txBody>
      </p:sp>
      <p:sp>
        <p:nvSpPr>
          <p:cNvPr id="5" name="矩形 4"/>
          <p:cNvSpPr/>
          <p:nvPr/>
        </p:nvSpPr>
        <p:spPr>
          <a:xfrm>
            <a:off x="760164" y="3886639"/>
            <a:ext cx="2977076" cy="1338263"/>
          </a:xfrm>
          <a:prstGeom prst="rect">
            <a:avLst/>
          </a:prstGeom>
          <a:solidFill>
            <a:srgbClr val="EFEFFF"/>
          </a:solidFill>
          <a:ln w="12700">
            <a:solidFill>
              <a:srgbClr val="000000"/>
            </a:solidFill>
            <a:miter lim="800000"/>
            <a:headEnd/>
            <a:tailEnd/>
          </a:ln>
          <a:effectLst>
            <a:outerShdw dist="53882" dir="2700000" algn="ctr" rotWithShape="0">
              <a:srgbClr val="1C1C1C"/>
            </a:outerShdw>
          </a:effectLst>
        </p:spPr>
        <p:txBody>
          <a:bodyPr wrap="none" anchor="ctr"/>
          <a:lstStyle/>
          <a:p>
            <a:pPr fontAlgn="base">
              <a:spcBef>
                <a:spcPct val="0"/>
              </a:spcBef>
              <a:spcAft>
                <a:spcPct val="0"/>
              </a:spcAft>
            </a:pPr>
            <a:endParaRPr lang="zh-CN" altLang="en-US" sz="2000" kern="0">
              <a:solidFill>
                <a:srgbClr val="000000"/>
              </a:solidFill>
              <a:latin typeface="Calibri" panose="020F0502020204030204" pitchFamily="34"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网络适配器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sp>
        <p:nvSpPr>
          <p:cNvPr id="168" name="Rectangle 4"/>
          <p:cNvSpPr>
            <a:spLocks noChangeArrowheads="1"/>
          </p:cNvSpPr>
          <p:nvPr/>
        </p:nvSpPr>
        <p:spPr bwMode="auto">
          <a:xfrm>
            <a:off x="6980238" y="3135753"/>
            <a:ext cx="2011362" cy="1828800"/>
          </a:xfrm>
          <a:prstGeom prst="rect">
            <a:avLst/>
          </a:prstGeom>
          <a:solidFill>
            <a:srgbClr val="CCFFFF"/>
          </a:solidFill>
          <a:ln w="12700">
            <a:solidFill>
              <a:srgbClr val="000000"/>
            </a:solidFill>
            <a:prstDash val="dash"/>
            <a:miter lim="800000"/>
            <a:headEnd/>
            <a:tailEnd/>
          </a:ln>
          <a:effectLst>
            <a:outerShdw dist="53882"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9" name="Rectangle 5"/>
          <p:cNvSpPr>
            <a:spLocks noChangeArrowheads="1"/>
          </p:cNvSpPr>
          <p:nvPr/>
        </p:nvSpPr>
        <p:spPr bwMode="auto">
          <a:xfrm>
            <a:off x="6999288" y="3745353"/>
            <a:ext cx="19812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70" name="Line 6"/>
          <p:cNvSpPr>
            <a:spLocks noChangeShapeType="1"/>
          </p:cNvSpPr>
          <p:nvPr/>
        </p:nvSpPr>
        <p:spPr bwMode="auto">
          <a:xfrm>
            <a:off x="6980238" y="3743765"/>
            <a:ext cx="2008187" cy="1588"/>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Rectangle 7"/>
          <p:cNvSpPr>
            <a:spLocks noChangeArrowheads="1"/>
          </p:cNvSpPr>
          <p:nvPr/>
        </p:nvSpPr>
        <p:spPr bwMode="auto">
          <a:xfrm>
            <a:off x="7286625" y="3897753"/>
            <a:ext cx="1390650" cy="304800"/>
          </a:xfrm>
          <a:prstGeom prst="rect">
            <a:avLst/>
          </a:prstGeom>
          <a:solidFill>
            <a:srgbClr val="FFFFFF"/>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endParaRPr kumimoji="1" lang="zh-CN" altLang="zh-CN" sz="1800" b="0" i="0" u="none" strike="noStrike" kern="0" cap="none" spc="0" normalizeH="0" noProof="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172" name="Line 8"/>
          <p:cNvSpPr>
            <a:spLocks noChangeShapeType="1"/>
          </p:cNvSpPr>
          <p:nvPr/>
        </p:nvSpPr>
        <p:spPr bwMode="auto">
          <a:xfrm>
            <a:off x="6980238" y="4353365"/>
            <a:ext cx="2008187" cy="1588"/>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Rectangle 9"/>
          <p:cNvSpPr>
            <a:spLocks noChangeArrowheads="1"/>
          </p:cNvSpPr>
          <p:nvPr/>
        </p:nvSpPr>
        <p:spPr bwMode="auto">
          <a:xfrm>
            <a:off x="7491413" y="3288153"/>
            <a:ext cx="990600" cy="304800"/>
          </a:xfrm>
          <a:prstGeom prst="rect">
            <a:avLst/>
          </a:prstGeom>
          <a:solidFill>
            <a:srgbClr val="DDDDDD"/>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chemeClr val="tx1">
                    <a:lumMod val="85000"/>
                    <a:lumOff val="15000"/>
                  </a:schemeClr>
                </a:solidFill>
                <a:effectLst/>
                <a:uLnTx/>
                <a:uFillTx/>
                <a:latin typeface="Calibri" panose="020F0502020204030204" pitchFamily="34" charset="0"/>
                <a:ea typeface="华文楷体" panose="02010600040101010101" pitchFamily="2" charset="-122"/>
              </a:rPr>
              <a:t>IP </a:t>
            </a:r>
            <a:r>
              <a:rPr kumimoji="1" lang="zh-CN" altLang="en-US" sz="1800" b="0" i="0" u="none" strike="noStrike" kern="0" cap="none" spc="0" normalizeH="0" noProof="0">
                <a:ln>
                  <a:noFill/>
                </a:ln>
                <a:solidFill>
                  <a:schemeClr val="tx1">
                    <a:lumMod val="85000"/>
                    <a:lumOff val="15000"/>
                  </a:schemeClr>
                </a:solidFill>
                <a:effectLst/>
                <a:uLnTx/>
                <a:uFillTx/>
                <a:latin typeface="Calibri" panose="020F0502020204030204" pitchFamily="34" charset="0"/>
                <a:ea typeface="华文楷体" panose="02010600040101010101" pitchFamily="2" charset="-122"/>
              </a:rPr>
              <a:t>数据报</a:t>
            </a:r>
          </a:p>
        </p:txBody>
      </p:sp>
      <p:sp>
        <p:nvSpPr>
          <p:cNvPr id="174" name="Rectangle 10"/>
          <p:cNvSpPr>
            <a:spLocks noChangeArrowheads="1"/>
          </p:cNvSpPr>
          <p:nvPr/>
        </p:nvSpPr>
        <p:spPr bwMode="auto">
          <a:xfrm>
            <a:off x="7280275" y="4507353"/>
            <a:ext cx="1403350" cy="304800"/>
          </a:xfrm>
          <a:prstGeom prst="rect">
            <a:avLst/>
          </a:prstGeom>
          <a:solidFill>
            <a:srgbClr val="FFFFFF"/>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endParaRPr kumimoji="1" lang="zh-CN" altLang="zh-CN" sz="1800" b="0" i="0" u="none" strike="noStrike" kern="0" cap="none" spc="0" normalizeH="0" noProof="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175" name="Rectangle 11"/>
          <p:cNvSpPr>
            <a:spLocks noChangeArrowheads="1"/>
          </p:cNvSpPr>
          <p:nvPr/>
        </p:nvSpPr>
        <p:spPr bwMode="auto">
          <a:xfrm>
            <a:off x="7216775" y="4520053"/>
            <a:ext cx="139140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lnSpc>
                <a:spcPct val="85000"/>
              </a:lnSpc>
              <a:spcBef>
                <a:spcPct val="0"/>
              </a:spcBef>
              <a:spcAft>
                <a:spcPct val="0"/>
              </a:spcAft>
            </a:pPr>
            <a:r>
              <a:rPr kumimoji="1" lang="en-US" altLang="zh-CN" sz="1600">
                <a:solidFill>
                  <a:srgbClr val="3333CC"/>
                </a:solidFill>
                <a:latin typeface="Calibri" panose="020F0502020204030204" pitchFamily="34" charset="0"/>
                <a:ea typeface="华文楷体" panose="02010600040101010101" pitchFamily="2" charset="-122"/>
              </a:rPr>
              <a:t>1010…  …0110</a:t>
            </a:r>
          </a:p>
        </p:txBody>
      </p:sp>
      <p:sp>
        <p:nvSpPr>
          <p:cNvPr id="176" name="AutoShape 12"/>
          <p:cNvSpPr>
            <a:spLocks noChangeArrowheads="1"/>
          </p:cNvSpPr>
          <p:nvPr/>
        </p:nvSpPr>
        <p:spPr bwMode="auto">
          <a:xfrm flipV="1">
            <a:off x="7851775" y="4250178"/>
            <a:ext cx="304800" cy="334962"/>
          </a:xfrm>
          <a:prstGeom prst="downArrow">
            <a:avLst>
              <a:gd name="adj1" fmla="val 50000"/>
              <a:gd name="adj2" fmla="val 43231"/>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Rectangle 13"/>
          <p:cNvSpPr>
            <a:spLocks noChangeArrowheads="1"/>
          </p:cNvSpPr>
          <p:nvPr/>
        </p:nvSpPr>
        <p:spPr bwMode="auto">
          <a:xfrm>
            <a:off x="7485063" y="3907278"/>
            <a:ext cx="99060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78" name="AutoShape 14"/>
          <p:cNvSpPr>
            <a:spLocks noChangeArrowheads="1"/>
          </p:cNvSpPr>
          <p:nvPr/>
        </p:nvSpPr>
        <p:spPr bwMode="auto">
          <a:xfrm flipV="1">
            <a:off x="7481888" y="3538978"/>
            <a:ext cx="990600" cy="369887"/>
          </a:xfrm>
          <a:prstGeom prst="downArrow">
            <a:avLst>
              <a:gd name="adj1" fmla="val 65389"/>
              <a:gd name="adj2" fmla="val 39394"/>
            </a:avLst>
          </a:prstGeom>
          <a:solidFill>
            <a:srgbClr val="FFCF01"/>
          </a:solidFill>
          <a:ln w="12700">
            <a:solidFill>
              <a:srgbClr val="000000"/>
            </a:solidFill>
            <a:miter lim="800000"/>
            <a:headEnd/>
            <a:tailEnd/>
          </a:ln>
          <a:effectLst>
            <a:outerShdw dist="35921" dir="2700000" algn="ctr" rotWithShape="0">
              <a:srgbClr val="1C1C1C"/>
            </a:outerShdw>
          </a:effectLst>
        </p:spPr>
        <p:txBody>
          <a:bodyPr vert="eaVert"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Text Box 15"/>
          <p:cNvSpPr txBox="1">
            <a:spLocks noChangeArrowheads="1"/>
          </p:cNvSpPr>
          <p:nvPr/>
        </p:nvSpPr>
        <p:spPr bwMode="auto">
          <a:xfrm>
            <a:off x="6948488" y="385171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dirty="0">
                <a:solidFill>
                  <a:schemeClr val="accent5">
                    <a:lumMod val="50000"/>
                  </a:schemeClr>
                </a:solidFill>
                <a:latin typeface="Calibri" panose="020F0502020204030204" pitchFamily="34" charset="0"/>
                <a:ea typeface="华文楷体" panose="02010600040101010101" pitchFamily="2" charset="-122"/>
              </a:rPr>
              <a:t>帧</a:t>
            </a:r>
          </a:p>
        </p:txBody>
      </p:sp>
      <p:sp>
        <p:nvSpPr>
          <p:cNvPr id="180" name="Rectangle 16"/>
          <p:cNvSpPr>
            <a:spLocks noChangeArrowheads="1"/>
          </p:cNvSpPr>
          <p:nvPr/>
        </p:nvSpPr>
        <p:spPr bwMode="auto">
          <a:xfrm>
            <a:off x="7691438" y="3565965"/>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取出</a:t>
            </a:r>
          </a:p>
        </p:txBody>
      </p:sp>
      <p:sp>
        <p:nvSpPr>
          <p:cNvPr id="181" name="Line 17"/>
          <p:cNvSpPr>
            <a:spLocks noChangeShapeType="1"/>
          </p:cNvSpPr>
          <p:nvPr/>
        </p:nvSpPr>
        <p:spPr bwMode="auto">
          <a:xfrm>
            <a:off x="7480300" y="3902515"/>
            <a:ext cx="0" cy="28575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2" name="Line 18"/>
          <p:cNvSpPr>
            <a:spLocks noChangeShapeType="1"/>
          </p:cNvSpPr>
          <p:nvPr/>
        </p:nvSpPr>
        <p:spPr bwMode="auto">
          <a:xfrm>
            <a:off x="8470900" y="3904103"/>
            <a:ext cx="0" cy="28575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3" name="Freeform 21"/>
          <p:cNvSpPr>
            <a:spLocks/>
          </p:cNvSpPr>
          <p:nvPr/>
        </p:nvSpPr>
        <p:spPr bwMode="auto">
          <a:xfrm>
            <a:off x="2209800" y="4796277"/>
            <a:ext cx="5791200" cy="1020917"/>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28575" cap="flat"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Rectangle 22"/>
          <p:cNvSpPr>
            <a:spLocks noChangeArrowheads="1"/>
          </p:cNvSpPr>
          <p:nvPr/>
        </p:nvSpPr>
        <p:spPr bwMode="auto">
          <a:xfrm>
            <a:off x="194014" y="3711633"/>
            <a:ext cx="875241" cy="5975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zh-CN" altLang="en-US" dirty="0">
                <a:solidFill>
                  <a:schemeClr val="tx1">
                    <a:lumMod val="85000"/>
                    <a:lumOff val="15000"/>
                  </a:schemeClr>
                </a:solidFill>
                <a:latin typeface="Calibri" panose="020F0502020204030204" pitchFamily="34" charset="0"/>
                <a:ea typeface="华文楷体" panose="02010600040101010101" pitchFamily="2" charset="-122"/>
              </a:rPr>
              <a:t>数据</a:t>
            </a:r>
          </a:p>
          <a:p>
            <a:pPr algn="ctr" eaLnBrk="0" fontAlgn="base" hangingPunct="0">
              <a:lnSpc>
                <a:spcPts val="1800"/>
              </a:lnSpc>
              <a:spcBef>
                <a:spcPct val="0"/>
              </a:spcBef>
              <a:spcAft>
                <a:spcPct val="0"/>
              </a:spcAft>
            </a:pPr>
            <a:r>
              <a:rPr kumimoji="1" lang="zh-CN" altLang="en-US" dirty="0">
                <a:solidFill>
                  <a:schemeClr val="tx1">
                    <a:lumMod val="85000"/>
                    <a:lumOff val="15000"/>
                  </a:schemeClr>
                </a:solidFill>
                <a:latin typeface="Calibri" panose="020F0502020204030204" pitchFamily="34" charset="0"/>
                <a:ea typeface="华文楷体" panose="02010600040101010101" pitchFamily="2" charset="-122"/>
              </a:rPr>
              <a:t>链路层</a:t>
            </a:r>
          </a:p>
        </p:txBody>
      </p:sp>
      <p:sp>
        <p:nvSpPr>
          <p:cNvPr id="185" name="Rectangle 23"/>
          <p:cNvSpPr>
            <a:spLocks noChangeArrowheads="1"/>
          </p:cNvSpPr>
          <p:nvPr/>
        </p:nvSpPr>
        <p:spPr bwMode="auto">
          <a:xfrm>
            <a:off x="163513" y="3272278"/>
            <a:ext cx="875241" cy="32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lnSpc>
                <a:spcPct val="85000"/>
              </a:lnSpc>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网络层</a:t>
            </a:r>
          </a:p>
        </p:txBody>
      </p:sp>
      <p:sp>
        <p:nvSpPr>
          <p:cNvPr id="186" name="Rectangle 24"/>
          <p:cNvSpPr>
            <a:spLocks noChangeArrowheads="1"/>
          </p:cNvSpPr>
          <p:nvPr/>
        </p:nvSpPr>
        <p:spPr bwMode="auto">
          <a:xfrm>
            <a:off x="4724400" y="5758420"/>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sz="2000" b="1" dirty="0">
                <a:solidFill>
                  <a:srgbClr val="3333CC"/>
                </a:solidFill>
                <a:ea typeface="华文楷体" panose="02010600040101010101" pitchFamily="2" charset="-122"/>
              </a:rPr>
              <a:t>链路</a:t>
            </a:r>
          </a:p>
        </p:txBody>
      </p:sp>
      <p:sp>
        <p:nvSpPr>
          <p:cNvPr id="187" name="Rectangle 25"/>
          <p:cNvSpPr>
            <a:spLocks noChangeArrowheads="1"/>
          </p:cNvSpPr>
          <p:nvPr/>
        </p:nvSpPr>
        <p:spPr bwMode="auto">
          <a:xfrm>
            <a:off x="1828800" y="2786503"/>
            <a:ext cx="854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结点 </a:t>
            </a:r>
            <a:r>
              <a:rPr kumimoji="1" lang="en-US" altLang="zh-CN">
                <a:solidFill>
                  <a:schemeClr val="tx1">
                    <a:lumMod val="85000"/>
                    <a:lumOff val="15000"/>
                  </a:schemeClr>
                </a:solidFill>
                <a:latin typeface="Calibri" panose="020F0502020204030204" pitchFamily="34" charset="0"/>
                <a:ea typeface="华文楷体" panose="02010600040101010101" pitchFamily="2" charset="-122"/>
              </a:rPr>
              <a:t>A</a:t>
            </a:r>
          </a:p>
        </p:txBody>
      </p:sp>
      <p:sp>
        <p:nvSpPr>
          <p:cNvPr id="188" name="Rectangle 26"/>
          <p:cNvSpPr>
            <a:spLocks noChangeArrowheads="1"/>
          </p:cNvSpPr>
          <p:nvPr/>
        </p:nvSpPr>
        <p:spPr bwMode="auto">
          <a:xfrm>
            <a:off x="7607300" y="2786503"/>
            <a:ext cx="82234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结点 </a:t>
            </a:r>
            <a:r>
              <a:rPr kumimoji="1" lang="en-US" altLang="zh-CN">
                <a:solidFill>
                  <a:schemeClr val="tx1">
                    <a:lumMod val="85000"/>
                    <a:lumOff val="15000"/>
                  </a:schemeClr>
                </a:solidFill>
                <a:latin typeface="Calibri" panose="020F0502020204030204" pitchFamily="34" charset="0"/>
                <a:ea typeface="华文楷体" panose="02010600040101010101" pitchFamily="2" charset="-122"/>
              </a:rPr>
              <a:t>B</a:t>
            </a:r>
          </a:p>
        </p:txBody>
      </p:sp>
      <p:sp>
        <p:nvSpPr>
          <p:cNvPr id="189" name="Rectangle 27"/>
          <p:cNvSpPr>
            <a:spLocks noChangeArrowheads="1"/>
          </p:cNvSpPr>
          <p:nvPr/>
        </p:nvSpPr>
        <p:spPr bwMode="auto">
          <a:xfrm>
            <a:off x="163513" y="4491478"/>
            <a:ext cx="875241" cy="32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lnSpc>
                <a:spcPct val="85000"/>
              </a:lnSpc>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物理层</a:t>
            </a:r>
          </a:p>
        </p:txBody>
      </p:sp>
      <p:sp>
        <p:nvSpPr>
          <p:cNvPr id="190" name="Rectangle 28"/>
          <p:cNvSpPr>
            <a:spLocks noChangeArrowheads="1"/>
          </p:cNvSpPr>
          <p:nvPr/>
        </p:nvSpPr>
        <p:spPr bwMode="auto">
          <a:xfrm>
            <a:off x="22860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1" name="Rectangle 29"/>
          <p:cNvSpPr>
            <a:spLocks noChangeArrowheads="1"/>
          </p:cNvSpPr>
          <p:nvPr/>
        </p:nvSpPr>
        <p:spPr bwMode="auto">
          <a:xfrm>
            <a:off x="24384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2" name="Rectangle 30"/>
          <p:cNvSpPr>
            <a:spLocks noChangeArrowheads="1"/>
          </p:cNvSpPr>
          <p:nvPr/>
        </p:nvSpPr>
        <p:spPr bwMode="auto">
          <a:xfrm>
            <a:off x="38100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3" name="Rectangle 31"/>
          <p:cNvSpPr>
            <a:spLocks noChangeArrowheads="1"/>
          </p:cNvSpPr>
          <p:nvPr/>
        </p:nvSpPr>
        <p:spPr bwMode="auto">
          <a:xfrm>
            <a:off x="39624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4" name="Rectangle 32"/>
          <p:cNvSpPr>
            <a:spLocks noChangeArrowheads="1"/>
          </p:cNvSpPr>
          <p:nvPr/>
        </p:nvSpPr>
        <p:spPr bwMode="auto">
          <a:xfrm>
            <a:off x="57150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5" name="Rectangle 33"/>
          <p:cNvSpPr>
            <a:spLocks noChangeArrowheads="1"/>
          </p:cNvSpPr>
          <p:nvPr/>
        </p:nvSpPr>
        <p:spPr bwMode="auto">
          <a:xfrm>
            <a:off x="58674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6" name="Rectangle 34"/>
          <p:cNvSpPr>
            <a:spLocks noChangeArrowheads="1"/>
          </p:cNvSpPr>
          <p:nvPr/>
        </p:nvSpPr>
        <p:spPr bwMode="auto">
          <a:xfrm>
            <a:off x="73914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7" name="Rectangle 35"/>
          <p:cNvSpPr>
            <a:spLocks noChangeArrowheads="1"/>
          </p:cNvSpPr>
          <p:nvPr/>
        </p:nvSpPr>
        <p:spPr bwMode="auto">
          <a:xfrm>
            <a:off x="75438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8" name="Rectangle 36"/>
          <p:cNvSpPr>
            <a:spLocks noChangeArrowheads="1"/>
          </p:cNvSpPr>
          <p:nvPr/>
        </p:nvSpPr>
        <p:spPr bwMode="auto">
          <a:xfrm>
            <a:off x="76962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99" name="Rectangle 37"/>
          <p:cNvSpPr>
            <a:spLocks noChangeArrowheads="1"/>
          </p:cNvSpPr>
          <p:nvPr/>
        </p:nvSpPr>
        <p:spPr bwMode="auto">
          <a:xfrm>
            <a:off x="7848600" y="5529820"/>
            <a:ext cx="76200" cy="152400"/>
          </a:xfrm>
          <a:prstGeom prst="rect">
            <a:avLst/>
          </a:prstGeom>
          <a:solidFill>
            <a:srgbClr val="77777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200" name="Line 38"/>
          <p:cNvSpPr>
            <a:spLocks noChangeShapeType="1"/>
          </p:cNvSpPr>
          <p:nvPr/>
        </p:nvSpPr>
        <p:spPr bwMode="auto">
          <a:xfrm>
            <a:off x="4114800" y="5606020"/>
            <a:ext cx="304800" cy="0"/>
          </a:xfrm>
          <a:prstGeom prst="line">
            <a:avLst/>
          </a:prstGeom>
          <a:noFill/>
          <a:ln w="127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1" name="Line 39"/>
          <p:cNvSpPr>
            <a:spLocks noChangeShapeType="1"/>
          </p:cNvSpPr>
          <p:nvPr/>
        </p:nvSpPr>
        <p:spPr bwMode="auto">
          <a:xfrm rot="5400000">
            <a:off x="2171700" y="5339320"/>
            <a:ext cx="304800" cy="0"/>
          </a:xfrm>
          <a:prstGeom prst="line">
            <a:avLst/>
          </a:prstGeom>
          <a:noFill/>
          <a:ln w="127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2" name="Line 40"/>
          <p:cNvSpPr>
            <a:spLocks noChangeShapeType="1"/>
          </p:cNvSpPr>
          <p:nvPr/>
        </p:nvSpPr>
        <p:spPr bwMode="auto">
          <a:xfrm rot="16200000" flipV="1">
            <a:off x="7734300" y="5377420"/>
            <a:ext cx="304800" cy="0"/>
          </a:xfrm>
          <a:prstGeom prst="line">
            <a:avLst/>
          </a:prstGeom>
          <a:noFill/>
          <a:ln w="127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203" name="Group 41"/>
          <p:cNvGrpSpPr>
            <a:grpSpLocks/>
          </p:cNvGrpSpPr>
          <p:nvPr/>
        </p:nvGrpSpPr>
        <p:grpSpPr bwMode="auto">
          <a:xfrm>
            <a:off x="2590800" y="5529820"/>
            <a:ext cx="1066800" cy="152400"/>
            <a:chOff x="1344" y="912"/>
            <a:chExt cx="672" cy="96"/>
          </a:xfrm>
        </p:grpSpPr>
        <p:sp>
          <p:nvSpPr>
            <p:cNvPr id="204" name="Line 42"/>
            <p:cNvSpPr>
              <a:spLocks noChangeShapeType="1"/>
            </p:cNvSpPr>
            <p:nvPr/>
          </p:nvSpPr>
          <p:spPr bwMode="auto">
            <a:xfrm>
              <a:off x="1344" y="960"/>
              <a:ext cx="672" cy="0"/>
            </a:xfrm>
            <a:prstGeom prst="line">
              <a:avLst/>
            </a:prstGeom>
            <a:noFill/>
            <a:ln w="12700">
              <a:solidFill>
                <a:srgbClr val="00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cap="flat" cmpd="sng">
              <a:solidFill>
                <a:srgbClr val="000000"/>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206" name="Group 44"/>
          <p:cNvGrpSpPr>
            <a:grpSpLocks/>
          </p:cNvGrpSpPr>
          <p:nvPr/>
        </p:nvGrpSpPr>
        <p:grpSpPr bwMode="auto">
          <a:xfrm>
            <a:off x="6096000" y="5529820"/>
            <a:ext cx="1066800" cy="157162"/>
            <a:chOff x="4080" y="3676"/>
            <a:chExt cx="672" cy="99"/>
          </a:xfrm>
        </p:grpSpPr>
        <p:sp>
          <p:nvSpPr>
            <p:cNvPr id="207" name="Line 45"/>
            <p:cNvSpPr>
              <a:spLocks noChangeShapeType="1"/>
            </p:cNvSpPr>
            <p:nvPr/>
          </p:nvSpPr>
          <p:spPr bwMode="auto">
            <a:xfrm>
              <a:off x="4080" y="3727"/>
              <a:ext cx="672" cy="0"/>
            </a:xfrm>
            <a:prstGeom prst="line">
              <a:avLst/>
            </a:prstGeom>
            <a:noFill/>
            <a:ln w="12700">
              <a:solidFill>
                <a:srgbClr val="00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cap="flat" cmpd="sng">
              <a:solidFill>
                <a:srgbClr val="000000"/>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09" name="Rectangle 67"/>
          <p:cNvSpPr>
            <a:spLocks noChangeArrowheads="1"/>
          </p:cNvSpPr>
          <p:nvPr/>
        </p:nvSpPr>
        <p:spPr bwMode="auto">
          <a:xfrm>
            <a:off x="1219200" y="3119878"/>
            <a:ext cx="2011363" cy="1828800"/>
          </a:xfrm>
          <a:prstGeom prst="rect">
            <a:avLst/>
          </a:prstGeom>
          <a:solidFill>
            <a:srgbClr val="CCFFFF"/>
          </a:solidFill>
          <a:ln w="12700">
            <a:solidFill>
              <a:srgbClr val="000000"/>
            </a:solidFill>
            <a:prstDash val="dash"/>
            <a:miter lim="800000"/>
            <a:headEnd/>
            <a:tailEnd/>
          </a:ln>
          <a:effectLst>
            <a:outerShdw dist="53882"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0" name="Rectangle 68"/>
          <p:cNvSpPr>
            <a:spLocks noChangeArrowheads="1"/>
          </p:cNvSpPr>
          <p:nvPr/>
        </p:nvSpPr>
        <p:spPr bwMode="auto">
          <a:xfrm>
            <a:off x="1238250" y="3729478"/>
            <a:ext cx="19812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211" name="Line 69"/>
          <p:cNvSpPr>
            <a:spLocks noChangeShapeType="1"/>
          </p:cNvSpPr>
          <p:nvPr/>
        </p:nvSpPr>
        <p:spPr bwMode="auto">
          <a:xfrm>
            <a:off x="1219200" y="3727890"/>
            <a:ext cx="2008188" cy="1588"/>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2" name="Rectangle 70"/>
          <p:cNvSpPr>
            <a:spLocks noChangeArrowheads="1"/>
          </p:cNvSpPr>
          <p:nvPr/>
        </p:nvSpPr>
        <p:spPr bwMode="auto">
          <a:xfrm>
            <a:off x="1525588" y="3881878"/>
            <a:ext cx="1390650" cy="304800"/>
          </a:xfrm>
          <a:prstGeom prst="rect">
            <a:avLst/>
          </a:prstGeom>
          <a:solidFill>
            <a:srgbClr val="FFFFFF"/>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endParaRPr kumimoji="1" lang="zh-CN" altLang="zh-CN" sz="1800" b="0" i="0" u="none" strike="noStrike" kern="0" cap="none" spc="0" normalizeH="0" noProof="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213" name="Line 71"/>
          <p:cNvSpPr>
            <a:spLocks noChangeShapeType="1"/>
          </p:cNvSpPr>
          <p:nvPr/>
        </p:nvSpPr>
        <p:spPr bwMode="auto">
          <a:xfrm>
            <a:off x="1219200" y="4337490"/>
            <a:ext cx="2008188" cy="1588"/>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4" name="Rectangle 72"/>
          <p:cNvSpPr>
            <a:spLocks noChangeArrowheads="1"/>
          </p:cNvSpPr>
          <p:nvPr/>
        </p:nvSpPr>
        <p:spPr bwMode="auto">
          <a:xfrm>
            <a:off x="1730375" y="3272278"/>
            <a:ext cx="990600" cy="304800"/>
          </a:xfrm>
          <a:prstGeom prst="rect">
            <a:avLst/>
          </a:prstGeom>
          <a:solidFill>
            <a:srgbClr val="DDDDDD"/>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noProof="0" dirty="0">
                <a:ln>
                  <a:noFill/>
                </a:ln>
                <a:solidFill>
                  <a:schemeClr val="tx1">
                    <a:lumMod val="85000"/>
                    <a:lumOff val="15000"/>
                  </a:schemeClr>
                </a:solidFill>
                <a:effectLst/>
                <a:uLnTx/>
                <a:uFillTx/>
                <a:latin typeface="Calibri" panose="020F0502020204030204" pitchFamily="34" charset="0"/>
                <a:ea typeface="华文楷体" panose="02010600040101010101" pitchFamily="2" charset="-122"/>
              </a:rPr>
              <a:t>IP </a:t>
            </a:r>
            <a:r>
              <a:rPr kumimoji="1" lang="zh-CN" altLang="en-US" sz="1800" b="0" i="0" u="none" strike="noStrike" kern="0" cap="none" spc="0" normalizeH="0" noProof="0" dirty="0">
                <a:ln>
                  <a:noFill/>
                </a:ln>
                <a:solidFill>
                  <a:schemeClr val="tx1">
                    <a:lumMod val="85000"/>
                    <a:lumOff val="15000"/>
                  </a:schemeClr>
                </a:solidFill>
                <a:effectLst/>
                <a:uLnTx/>
                <a:uFillTx/>
                <a:latin typeface="Calibri" panose="020F0502020204030204" pitchFamily="34" charset="0"/>
                <a:ea typeface="华文楷体" panose="02010600040101010101" pitchFamily="2" charset="-122"/>
              </a:rPr>
              <a:t>数据报</a:t>
            </a:r>
          </a:p>
        </p:txBody>
      </p:sp>
      <p:sp>
        <p:nvSpPr>
          <p:cNvPr id="215" name="Rectangle 73"/>
          <p:cNvSpPr>
            <a:spLocks noChangeArrowheads="1"/>
          </p:cNvSpPr>
          <p:nvPr/>
        </p:nvSpPr>
        <p:spPr bwMode="auto">
          <a:xfrm>
            <a:off x="1519238" y="4491478"/>
            <a:ext cx="1403350" cy="304800"/>
          </a:xfrm>
          <a:prstGeom prst="rect">
            <a:avLst/>
          </a:prstGeom>
          <a:solidFill>
            <a:srgbClr val="FFFFFF"/>
          </a:solidFill>
          <a:ln w="12700">
            <a:solidFill>
              <a:srgbClr val="000000"/>
            </a:solidFill>
            <a:miter lim="800000"/>
            <a:headEnd/>
            <a:tailEnd/>
          </a:ln>
          <a:effectLst>
            <a:outerShdw dist="35921" dir="2700000" algn="ctr" rotWithShape="0">
              <a:srgbClr val="1C1C1C"/>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endParaRPr kumimoji="1" lang="zh-CN" altLang="zh-CN" sz="1800" b="0" i="0" u="none" strike="noStrike" kern="0" cap="none" spc="0" normalizeH="0" noProof="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216" name="Rectangle 74"/>
          <p:cNvSpPr>
            <a:spLocks noChangeArrowheads="1"/>
          </p:cNvSpPr>
          <p:nvPr/>
        </p:nvSpPr>
        <p:spPr bwMode="auto">
          <a:xfrm>
            <a:off x="1455738" y="4504178"/>
            <a:ext cx="139140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lnSpc>
                <a:spcPct val="85000"/>
              </a:lnSpc>
              <a:spcBef>
                <a:spcPct val="0"/>
              </a:spcBef>
              <a:spcAft>
                <a:spcPct val="0"/>
              </a:spcAft>
            </a:pPr>
            <a:r>
              <a:rPr kumimoji="1" lang="en-US" altLang="zh-CN" sz="1600">
                <a:solidFill>
                  <a:srgbClr val="3333CC"/>
                </a:solidFill>
                <a:latin typeface="Calibri" panose="020F0502020204030204" pitchFamily="34" charset="0"/>
                <a:ea typeface="华文楷体" panose="02010600040101010101" pitchFamily="2" charset="-122"/>
              </a:rPr>
              <a:t>1010…  …0110</a:t>
            </a:r>
          </a:p>
        </p:txBody>
      </p:sp>
      <p:sp>
        <p:nvSpPr>
          <p:cNvPr id="217" name="AutoShape 75"/>
          <p:cNvSpPr>
            <a:spLocks noChangeArrowheads="1"/>
          </p:cNvSpPr>
          <p:nvPr/>
        </p:nvSpPr>
        <p:spPr bwMode="auto">
          <a:xfrm>
            <a:off x="2071688" y="4339078"/>
            <a:ext cx="304800" cy="334962"/>
          </a:xfrm>
          <a:prstGeom prst="downArrow">
            <a:avLst>
              <a:gd name="adj1" fmla="val 50000"/>
              <a:gd name="adj2" fmla="val 43231"/>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Rectangle 76"/>
          <p:cNvSpPr>
            <a:spLocks noChangeArrowheads="1"/>
          </p:cNvSpPr>
          <p:nvPr/>
        </p:nvSpPr>
        <p:spPr bwMode="auto">
          <a:xfrm>
            <a:off x="1724025" y="3891403"/>
            <a:ext cx="99060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219" name="AutoShape 77"/>
          <p:cNvSpPr>
            <a:spLocks noChangeArrowheads="1"/>
          </p:cNvSpPr>
          <p:nvPr/>
        </p:nvSpPr>
        <p:spPr bwMode="auto">
          <a:xfrm>
            <a:off x="1730375" y="3586603"/>
            <a:ext cx="990600" cy="369887"/>
          </a:xfrm>
          <a:prstGeom prst="downArrow">
            <a:avLst>
              <a:gd name="adj1" fmla="val 65389"/>
              <a:gd name="adj2" fmla="val 39394"/>
            </a:avLst>
          </a:prstGeom>
          <a:solidFill>
            <a:srgbClr val="FFCF01"/>
          </a:solidFill>
          <a:ln w="12700">
            <a:solidFill>
              <a:srgbClr val="000000"/>
            </a:solidFill>
            <a:miter lim="800000"/>
            <a:headEnd/>
            <a:tailEnd/>
          </a:ln>
          <a:effectLst>
            <a:outerShdw dist="35921" dir="2700000" algn="ctr" rotWithShape="0">
              <a:srgbClr val="1C1C1C"/>
            </a:outerShdw>
          </a:effectLst>
        </p:spPr>
        <p:txBody>
          <a:bodyPr vert="eaVert"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Text Box 78"/>
          <p:cNvSpPr txBox="1">
            <a:spLocks noChangeArrowheads="1"/>
          </p:cNvSpPr>
          <p:nvPr/>
        </p:nvSpPr>
        <p:spPr bwMode="auto">
          <a:xfrm>
            <a:off x="2849679" y="384559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dirty="0">
                <a:solidFill>
                  <a:schemeClr val="accent5">
                    <a:lumMod val="50000"/>
                  </a:schemeClr>
                </a:solidFill>
                <a:latin typeface="Calibri" panose="020F0502020204030204" pitchFamily="34" charset="0"/>
                <a:ea typeface="华文楷体" panose="02010600040101010101" pitchFamily="2" charset="-122"/>
              </a:rPr>
              <a:t>帧</a:t>
            </a:r>
          </a:p>
        </p:txBody>
      </p:sp>
      <p:sp>
        <p:nvSpPr>
          <p:cNvPr id="221" name="Rectangle 79"/>
          <p:cNvSpPr>
            <a:spLocks noChangeArrowheads="1"/>
          </p:cNvSpPr>
          <p:nvPr/>
        </p:nvSpPr>
        <p:spPr bwMode="auto">
          <a:xfrm>
            <a:off x="1930400" y="3550090"/>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a:solidFill>
                  <a:schemeClr val="tx1">
                    <a:lumMod val="85000"/>
                    <a:lumOff val="15000"/>
                  </a:schemeClr>
                </a:solidFill>
                <a:latin typeface="Calibri" panose="020F0502020204030204" pitchFamily="34" charset="0"/>
                <a:ea typeface="华文楷体" panose="02010600040101010101" pitchFamily="2" charset="-122"/>
              </a:rPr>
              <a:t>装入</a:t>
            </a:r>
          </a:p>
        </p:txBody>
      </p:sp>
      <p:sp>
        <p:nvSpPr>
          <p:cNvPr id="222" name="Line 80"/>
          <p:cNvSpPr>
            <a:spLocks noChangeShapeType="1"/>
          </p:cNvSpPr>
          <p:nvPr/>
        </p:nvSpPr>
        <p:spPr bwMode="auto">
          <a:xfrm>
            <a:off x="1719263" y="3886640"/>
            <a:ext cx="0" cy="28575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Line 81"/>
          <p:cNvSpPr>
            <a:spLocks noChangeShapeType="1"/>
          </p:cNvSpPr>
          <p:nvPr/>
        </p:nvSpPr>
        <p:spPr bwMode="auto">
          <a:xfrm>
            <a:off x="2709863" y="3888228"/>
            <a:ext cx="0" cy="28575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 name="文本框 5"/>
          <p:cNvSpPr txBox="1"/>
          <p:nvPr/>
        </p:nvSpPr>
        <p:spPr>
          <a:xfrm>
            <a:off x="3313053" y="3857148"/>
            <a:ext cx="400110" cy="1423089"/>
          </a:xfrm>
          <a:prstGeom prst="rect">
            <a:avLst/>
          </a:prstGeom>
          <a:noFill/>
        </p:spPr>
        <p:txBody>
          <a:bodyPr vert="eaVert" wrap="square" rtlCol="0">
            <a:spAutoFit/>
          </a:bodyPr>
          <a:lstStyle/>
          <a:p>
            <a:pPr>
              <a:lnSpc>
                <a:spcPts val="1600"/>
              </a:lnSpc>
            </a:pPr>
            <a:r>
              <a:rPr lang="zh-CN" altLang="en-US" sz="1600" b="1" dirty="0">
                <a:solidFill>
                  <a:schemeClr val="accent5">
                    <a:lumMod val="50000"/>
                  </a:schemeClr>
                </a:solidFill>
                <a:latin typeface="华文楷体" panose="02010600040101010101" pitchFamily="2" charset="-122"/>
                <a:ea typeface="华文楷体" panose="02010600040101010101" pitchFamily="2" charset="-122"/>
              </a:rPr>
              <a:t>网络适配器</a:t>
            </a:r>
          </a:p>
        </p:txBody>
      </p:sp>
      <p:sp>
        <p:nvSpPr>
          <p:cNvPr id="225" name="文本框 224"/>
          <p:cNvSpPr txBox="1"/>
          <p:nvPr/>
        </p:nvSpPr>
        <p:spPr>
          <a:xfrm flipH="1">
            <a:off x="6472443" y="3851715"/>
            <a:ext cx="400110" cy="1522513"/>
          </a:xfrm>
          <a:prstGeom prst="rect">
            <a:avLst/>
          </a:prstGeom>
          <a:noFill/>
        </p:spPr>
        <p:txBody>
          <a:bodyPr vert="eaVert" wrap="square" rtlCol="0">
            <a:spAutoFit/>
          </a:bodyPr>
          <a:lstStyle/>
          <a:p>
            <a:pPr>
              <a:lnSpc>
                <a:spcPts val="1600"/>
              </a:lnSpc>
            </a:pPr>
            <a:r>
              <a:rPr lang="zh-CN" altLang="en-US" sz="1600" b="1" dirty="0">
                <a:solidFill>
                  <a:schemeClr val="accent5">
                    <a:lumMod val="50000"/>
                  </a:schemeClr>
                </a:solidFill>
                <a:latin typeface="华文楷体" panose="02010600040101010101" pitchFamily="2" charset="-122"/>
                <a:ea typeface="华文楷体" panose="02010600040101010101" pitchFamily="2" charset="-122"/>
              </a:rPr>
              <a:t>网络适配器</a:t>
            </a:r>
          </a:p>
        </p:txBody>
      </p:sp>
      <p:grpSp>
        <p:nvGrpSpPr>
          <p:cNvPr id="82" name="Group 15"/>
          <p:cNvGrpSpPr>
            <a:grpSpLocks/>
          </p:cNvGrpSpPr>
          <p:nvPr/>
        </p:nvGrpSpPr>
        <p:grpSpPr bwMode="auto">
          <a:xfrm>
            <a:off x="3259139" y="3855869"/>
            <a:ext cx="3768724" cy="473683"/>
            <a:chOff x="1066" y="2251"/>
            <a:chExt cx="3810" cy="544"/>
          </a:xfrm>
        </p:grpSpPr>
        <p:sp>
          <p:nvSpPr>
            <p:cNvPr id="85" name="Line 8"/>
            <p:cNvSpPr>
              <a:spLocks noChangeShapeType="1"/>
            </p:cNvSpPr>
            <p:nvPr/>
          </p:nvSpPr>
          <p:spPr bwMode="auto">
            <a:xfrm>
              <a:off x="1066" y="2523"/>
              <a:ext cx="3810" cy="0"/>
            </a:xfrm>
            <a:prstGeom prst="line">
              <a:avLst/>
            </a:prstGeom>
            <a:noFill/>
            <a:ln w="2857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86" name="AutoShape 7"/>
            <p:cNvSpPr>
              <a:spLocks noChangeArrowheads="1"/>
            </p:cNvSpPr>
            <p:nvPr/>
          </p:nvSpPr>
          <p:spPr bwMode="auto">
            <a:xfrm rot="-54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87" name="Rectangle 9"/>
            <p:cNvSpPr>
              <a:spLocks noChangeArrowheads="1"/>
            </p:cNvSpPr>
            <p:nvPr/>
          </p:nvSpPr>
          <p:spPr bwMode="auto">
            <a:xfrm>
              <a:off x="1383" y="2387"/>
              <a:ext cx="1043" cy="272"/>
            </a:xfrm>
            <a:prstGeom prst="rect">
              <a:avLst/>
            </a:prstGeom>
            <a:solidFill>
              <a:srgbClr val="FFCCFF"/>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华文楷体" panose="02010600040101010101" pitchFamily="2" charset="-122"/>
                  <a:ea typeface="华文楷体" panose="02010600040101010101" pitchFamily="2" charset="-122"/>
                </a:rPr>
                <a:t>帧</a:t>
              </a:r>
            </a:p>
          </p:txBody>
        </p:sp>
        <p:sp>
          <p:nvSpPr>
            <p:cNvPr id="88" name="Line 10"/>
            <p:cNvSpPr>
              <a:spLocks noChangeShapeType="1"/>
            </p:cNvSpPr>
            <p:nvPr/>
          </p:nvSpPr>
          <p:spPr bwMode="auto">
            <a:xfrm>
              <a:off x="1066" y="2523"/>
              <a:ext cx="117" cy="0"/>
            </a:xfrm>
            <a:prstGeom prst="line">
              <a:avLst/>
            </a:prstGeom>
            <a:noFill/>
            <a:ln w="2857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89" name="Rectangle 12"/>
            <p:cNvSpPr>
              <a:spLocks noChangeArrowheads="1"/>
            </p:cNvSpPr>
            <p:nvPr/>
          </p:nvSpPr>
          <p:spPr bwMode="auto">
            <a:xfrm>
              <a:off x="3243" y="2387"/>
              <a:ext cx="1043" cy="272"/>
            </a:xfrm>
            <a:prstGeom prst="rect">
              <a:avLst/>
            </a:prstGeom>
            <a:solidFill>
              <a:srgbClr val="FFCCFF"/>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华文楷体" panose="02010600040101010101" pitchFamily="2" charset="-122"/>
                  <a:ea typeface="华文楷体" panose="02010600040101010101" pitchFamily="2" charset="-122"/>
                </a:rPr>
                <a:t>帧</a:t>
              </a:r>
            </a:p>
          </p:txBody>
        </p:sp>
        <p:sp>
          <p:nvSpPr>
            <p:cNvPr id="90" name="Line 13"/>
            <p:cNvSpPr>
              <a:spLocks noChangeShapeType="1"/>
            </p:cNvSpPr>
            <p:nvPr/>
          </p:nvSpPr>
          <p:spPr bwMode="auto">
            <a:xfrm>
              <a:off x="2426" y="2523"/>
              <a:ext cx="416" cy="0"/>
            </a:xfrm>
            <a:prstGeom prst="line">
              <a:avLst/>
            </a:prstGeom>
            <a:noFill/>
            <a:ln w="38100">
              <a:solidFill>
                <a:srgbClr val="FF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91" name="Line 14"/>
            <p:cNvSpPr>
              <a:spLocks noChangeShapeType="1"/>
            </p:cNvSpPr>
            <p:nvPr/>
          </p:nvSpPr>
          <p:spPr bwMode="auto">
            <a:xfrm>
              <a:off x="4285" y="2523"/>
              <a:ext cx="355" cy="0"/>
            </a:xfrm>
            <a:prstGeom prst="line">
              <a:avLst/>
            </a:prstGeom>
            <a:noFill/>
            <a:ln w="38100">
              <a:solidFill>
                <a:srgbClr val="FF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92" name="Rectangle 24"/>
          <p:cNvSpPr>
            <a:spLocks noChangeArrowheads="1"/>
          </p:cNvSpPr>
          <p:nvPr/>
        </p:nvSpPr>
        <p:spPr bwMode="auto">
          <a:xfrm>
            <a:off x="4503697" y="348433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sz="2000" b="1" dirty="0">
                <a:solidFill>
                  <a:srgbClr val="3333CC"/>
                </a:solidFill>
                <a:ea typeface="华文楷体" panose="02010600040101010101" pitchFamily="2" charset="-122"/>
              </a:rPr>
              <a:t>数据链路</a:t>
            </a:r>
          </a:p>
        </p:txBody>
      </p:sp>
      <p:sp>
        <p:nvSpPr>
          <p:cNvPr id="93" name="圆角矩形标注 162"/>
          <p:cNvSpPr/>
          <p:nvPr/>
        </p:nvSpPr>
        <p:spPr>
          <a:xfrm>
            <a:off x="4114801" y="2734718"/>
            <a:ext cx="2429218" cy="550724"/>
          </a:xfrm>
          <a:prstGeom prst="wedgeRoundRectCallout">
            <a:avLst>
              <a:gd name="adj1" fmla="val -92975"/>
              <a:gd name="adj2" fmla="val 159168"/>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错误检测、可靠传输、访问控制</a:t>
            </a:r>
          </a:p>
        </p:txBody>
      </p:sp>
      <p:sp>
        <p:nvSpPr>
          <p:cNvPr id="95" name="圆角矩形标注 162"/>
          <p:cNvSpPr/>
          <p:nvPr/>
        </p:nvSpPr>
        <p:spPr>
          <a:xfrm>
            <a:off x="4124326" y="2742246"/>
            <a:ext cx="2429218" cy="550724"/>
          </a:xfrm>
          <a:prstGeom prst="wedgeRoundRectCallout">
            <a:avLst>
              <a:gd name="adj1" fmla="val 74371"/>
              <a:gd name="adj2" fmla="val 159168"/>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错误检测、可靠传输、介质访问控制</a:t>
            </a:r>
          </a:p>
        </p:txBody>
      </p:sp>
      <p:sp>
        <p:nvSpPr>
          <p:cNvPr id="77" name="内容占位符 2"/>
          <p:cNvSpPr>
            <a:spLocks noGrp="1"/>
          </p:cNvSpPr>
          <p:nvPr>
            <p:ph idx="1"/>
          </p:nvPr>
        </p:nvSpPr>
        <p:spPr>
          <a:xfrm>
            <a:off x="457200" y="1444979"/>
            <a:ext cx="8229600" cy="1072682"/>
          </a:xfrm>
        </p:spPr>
        <p:txBody>
          <a:bodyPr/>
          <a:lstStyle/>
          <a:p>
            <a:r>
              <a:rPr lang="zh-CN" altLang="en-US" sz="2200" dirty="0"/>
              <a:t>实现大部分数据链层，以及物理层功能</a:t>
            </a:r>
            <a:endParaRPr lang="en-US" altLang="zh-CN" sz="2200" dirty="0"/>
          </a:p>
          <a:p>
            <a:pPr lvl="1"/>
            <a:r>
              <a:rPr lang="zh-CN" altLang="en-US" sz="1800" dirty="0"/>
              <a:t>实现调制编码、成帧、错误检测、可靠传输、介质访问控制等功能</a:t>
            </a:r>
          </a:p>
        </p:txBody>
      </p:sp>
    </p:spTree>
    <p:custDataLst>
      <p:tags r:id="rId1"/>
    </p:custDataLst>
    <p:extLst>
      <p:ext uri="{BB962C8B-B14F-4D97-AF65-F5344CB8AC3E}">
        <p14:creationId xmlns:p14="http://schemas.microsoft.com/office/powerpoint/2010/main" val="239511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dissolve">
                                      <p:cBhvr>
                                        <p:cTn id="11" dur="500"/>
                                        <p:tgtEl>
                                          <p:spTgt spid="9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wipe(down)">
                                      <p:cBhvr>
                                        <p:cTn id="16" dur="500"/>
                                        <p:tgtEl>
                                          <p:spTgt spid="9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wipe(down)">
                                      <p:cBhvr>
                                        <p:cTn id="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animBg="1"/>
      <p:bldP spid="9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网络链路</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pic>
        <p:nvPicPr>
          <p:cNvPr id="15361" name="Picture 1"/>
          <p:cNvPicPr>
            <a:picLocks noChangeAspect="1" noChangeArrowheads="1"/>
          </p:cNvPicPr>
          <p:nvPr/>
        </p:nvPicPr>
        <p:blipFill>
          <a:blip r:embed="rId2" cstate="print"/>
          <a:srcRect/>
          <a:stretch>
            <a:fillRect/>
          </a:stretch>
        </p:blipFill>
        <p:spPr bwMode="auto">
          <a:xfrm>
            <a:off x="433388" y="1346835"/>
            <a:ext cx="8277225" cy="5048250"/>
          </a:xfrm>
          <a:prstGeom prst="rect">
            <a:avLst/>
          </a:prstGeom>
          <a:noFill/>
          <a:ln w="9525">
            <a:noFill/>
            <a:miter lim="800000"/>
            <a:headEnd/>
            <a:tailEnd/>
          </a:ln>
        </p:spPr>
      </p:pic>
      <p:sp>
        <p:nvSpPr>
          <p:cNvPr id="7" name="TextBox 6"/>
          <p:cNvSpPr txBox="1"/>
          <p:nvPr/>
        </p:nvSpPr>
        <p:spPr>
          <a:xfrm>
            <a:off x="4831080" y="1965960"/>
            <a:ext cx="2407920" cy="369332"/>
          </a:xfrm>
          <a:prstGeom prst="rect">
            <a:avLst/>
          </a:prstGeom>
          <a:noFill/>
        </p:spPr>
        <p:txBody>
          <a:bodyPr wrap="square" rtlCol="0">
            <a:spAutoFit/>
          </a:bodyPr>
          <a:lstStyle/>
          <a:p>
            <a:r>
              <a:rPr lang="zh-CN" altLang="en-US">
                <a:solidFill>
                  <a:srgbClr val="FF0000"/>
                </a:solidFill>
              </a:rPr>
              <a:t>（真空中理想状态）</a:t>
            </a:r>
          </a:p>
        </p:txBody>
      </p:sp>
    </p:spTree>
    <p:extLst>
      <p:ext uri="{BB962C8B-B14F-4D97-AF65-F5344CB8AC3E}">
        <p14:creationId xmlns:p14="http://schemas.microsoft.com/office/powerpoint/2010/main" val="1117788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网络链路</a:t>
            </a:r>
          </a:p>
        </p:txBody>
      </p:sp>
      <p:sp>
        <p:nvSpPr>
          <p:cNvPr id="3" name="内容占位符 2"/>
          <p:cNvSpPr>
            <a:spLocks noGrp="1"/>
          </p:cNvSpPr>
          <p:nvPr>
            <p:ph idx="1"/>
          </p:nvPr>
        </p:nvSpPr>
        <p:spPr>
          <a:xfrm>
            <a:off x="457200" y="1444978"/>
            <a:ext cx="8229600" cy="722025"/>
          </a:xfrm>
        </p:spPr>
        <p:txBody>
          <a:bodyPr/>
          <a:lstStyle/>
          <a:p>
            <a:r>
              <a:rPr lang="zh-CN" altLang="en-US" dirty="0"/>
              <a:t>通信领域使用的电磁波的频谱</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ea typeface="华文楷体" panose="02010600040101010101" pitchFamily="2" charset="-122"/>
              </a:rPr>
              <a:pPr/>
              <a:t>27</a:t>
            </a:fld>
            <a:endParaRPr lang="zh-CN" altLang="en-US" dirty="0">
              <a:ea typeface="华文楷体" panose="02010600040101010101" pitchFamily="2" charset="-122"/>
            </a:endParaRPr>
          </a:p>
        </p:txBody>
      </p:sp>
      <p:sp>
        <p:nvSpPr>
          <p:cNvPr id="5" name="Line 6"/>
          <p:cNvSpPr>
            <a:spLocks noChangeShapeType="1"/>
          </p:cNvSpPr>
          <p:nvPr/>
        </p:nvSpPr>
        <p:spPr bwMode="auto">
          <a:xfrm>
            <a:off x="6031456" y="3187601"/>
            <a:ext cx="2349500" cy="838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6" name="Rectangle 7"/>
          <p:cNvSpPr>
            <a:spLocks noChangeArrowheads="1"/>
          </p:cNvSpPr>
          <p:nvPr/>
        </p:nvSpPr>
        <p:spPr bwMode="auto">
          <a:xfrm>
            <a:off x="7720556" y="3713063"/>
            <a:ext cx="361950"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7" name="Line 8"/>
          <p:cNvSpPr>
            <a:spLocks noChangeShapeType="1"/>
          </p:cNvSpPr>
          <p:nvPr/>
        </p:nvSpPr>
        <p:spPr bwMode="auto">
          <a:xfrm flipV="1">
            <a:off x="1343569" y="3187601"/>
            <a:ext cx="1171575" cy="838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8" name="Rectangle 9"/>
          <p:cNvSpPr>
            <a:spLocks noChangeArrowheads="1"/>
          </p:cNvSpPr>
          <p:nvPr/>
        </p:nvSpPr>
        <p:spPr bwMode="auto">
          <a:xfrm>
            <a:off x="1243556" y="3713063"/>
            <a:ext cx="323850"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9" name="Line 10"/>
          <p:cNvSpPr>
            <a:spLocks noChangeShapeType="1"/>
          </p:cNvSpPr>
          <p:nvPr/>
        </p:nvSpPr>
        <p:spPr bwMode="auto">
          <a:xfrm>
            <a:off x="2513556" y="400675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10" name="Rectangle 11"/>
          <p:cNvSpPr>
            <a:spLocks noChangeArrowheads="1"/>
          </p:cNvSpPr>
          <p:nvPr/>
        </p:nvSpPr>
        <p:spPr bwMode="auto">
          <a:xfrm>
            <a:off x="2394494" y="4760813"/>
            <a:ext cx="320675"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11" name="Line 12"/>
          <p:cNvSpPr>
            <a:spLocks noChangeShapeType="1"/>
          </p:cNvSpPr>
          <p:nvPr/>
        </p:nvSpPr>
        <p:spPr bwMode="auto">
          <a:xfrm>
            <a:off x="1934119" y="400992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12" name="Rectangle 13"/>
          <p:cNvSpPr>
            <a:spLocks noChangeArrowheads="1"/>
          </p:cNvSpPr>
          <p:nvPr/>
        </p:nvSpPr>
        <p:spPr bwMode="auto">
          <a:xfrm>
            <a:off x="1848394" y="4779863"/>
            <a:ext cx="198437"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13" name="Rectangle 14"/>
          <p:cNvSpPr>
            <a:spLocks noChangeArrowheads="1"/>
          </p:cNvSpPr>
          <p:nvPr/>
        </p:nvSpPr>
        <p:spPr bwMode="auto">
          <a:xfrm>
            <a:off x="1834106" y="4049613"/>
            <a:ext cx="223838"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14" name="Line 15"/>
          <p:cNvSpPr>
            <a:spLocks noChangeShapeType="1"/>
          </p:cNvSpPr>
          <p:nvPr/>
        </p:nvSpPr>
        <p:spPr bwMode="auto">
          <a:xfrm>
            <a:off x="3102519" y="401310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15" name="Rectangle 16"/>
          <p:cNvSpPr>
            <a:spLocks noChangeArrowheads="1"/>
          </p:cNvSpPr>
          <p:nvPr/>
        </p:nvSpPr>
        <p:spPr bwMode="auto">
          <a:xfrm>
            <a:off x="2691356" y="4402038"/>
            <a:ext cx="833438"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16" name="Line 17"/>
          <p:cNvSpPr>
            <a:spLocks noChangeShapeType="1"/>
          </p:cNvSpPr>
          <p:nvPr/>
        </p:nvSpPr>
        <p:spPr bwMode="auto">
          <a:xfrm>
            <a:off x="3686719" y="401945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17" name="Rectangle 18"/>
          <p:cNvSpPr>
            <a:spLocks noChangeArrowheads="1"/>
          </p:cNvSpPr>
          <p:nvPr/>
        </p:nvSpPr>
        <p:spPr bwMode="auto">
          <a:xfrm>
            <a:off x="3550194" y="4787801"/>
            <a:ext cx="266700"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18" name="Line 19"/>
          <p:cNvSpPr>
            <a:spLocks noChangeShapeType="1"/>
          </p:cNvSpPr>
          <p:nvPr/>
        </p:nvSpPr>
        <p:spPr bwMode="auto">
          <a:xfrm>
            <a:off x="4859881" y="401310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19" name="Rectangle 20"/>
          <p:cNvSpPr>
            <a:spLocks noChangeArrowheads="1"/>
          </p:cNvSpPr>
          <p:nvPr/>
        </p:nvSpPr>
        <p:spPr bwMode="auto">
          <a:xfrm>
            <a:off x="4780506" y="4475063"/>
            <a:ext cx="230188"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20" name="Line 21"/>
          <p:cNvSpPr>
            <a:spLocks noChangeShapeType="1"/>
          </p:cNvSpPr>
          <p:nvPr/>
        </p:nvSpPr>
        <p:spPr bwMode="auto">
          <a:xfrm>
            <a:off x="1335631" y="2806601"/>
            <a:ext cx="7543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21" name="Line 22"/>
          <p:cNvSpPr>
            <a:spLocks noChangeShapeType="1"/>
          </p:cNvSpPr>
          <p:nvPr/>
        </p:nvSpPr>
        <p:spPr bwMode="auto">
          <a:xfrm>
            <a:off x="1354681" y="3187601"/>
            <a:ext cx="7543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22" name="Line 23"/>
          <p:cNvSpPr>
            <a:spLocks noChangeShapeType="1"/>
          </p:cNvSpPr>
          <p:nvPr/>
        </p:nvSpPr>
        <p:spPr bwMode="auto">
          <a:xfrm>
            <a:off x="1332456" y="2806601"/>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23" name="Line 24"/>
          <p:cNvSpPr>
            <a:spLocks noChangeShapeType="1"/>
          </p:cNvSpPr>
          <p:nvPr/>
        </p:nvSpPr>
        <p:spPr bwMode="auto">
          <a:xfrm>
            <a:off x="3542256" y="2811363"/>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24" name="Line 25"/>
          <p:cNvSpPr>
            <a:spLocks noChangeShapeType="1"/>
          </p:cNvSpPr>
          <p:nvPr/>
        </p:nvSpPr>
        <p:spPr bwMode="auto">
          <a:xfrm>
            <a:off x="2523081" y="2822476"/>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25" name="Line 26"/>
          <p:cNvSpPr>
            <a:spLocks noChangeShapeType="1"/>
          </p:cNvSpPr>
          <p:nvPr/>
        </p:nvSpPr>
        <p:spPr bwMode="auto">
          <a:xfrm>
            <a:off x="5666331" y="2806601"/>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26" name="Line 27"/>
          <p:cNvSpPr>
            <a:spLocks noChangeShapeType="1"/>
          </p:cNvSpPr>
          <p:nvPr/>
        </p:nvSpPr>
        <p:spPr bwMode="auto">
          <a:xfrm>
            <a:off x="7876131" y="2816126"/>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27" name="Line 28"/>
          <p:cNvSpPr>
            <a:spLocks noChangeShapeType="1"/>
          </p:cNvSpPr>
          <p:nvPr/>
        </p:nvSpPr>
        <p:spPr bwMode="auto">
          <a:xfrm flipV="1">
            <a:off x="1338806" y="4013101"/>
            <a:ext cx="7050088"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28" name="Text Box 29"/>
          <p:cNvSpPr txBox="1">
            <a:spLocks noChangeArrowheads="1"/>
          </p:cNvSpPr>
          <p:nvPr/>
        </p:nvSpPr>
        <p:spPr bwMode="auto">
          <a:xfrm>
            <a:off x="2700881" y="2825651"/>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无线电</a:t>
            </a:r>
          </a:p>
        </p:txBody>
      </p:sp>
      <p:sp>
        <p:nvSpPr>
          <p:cNvPr id="29" name="Text Box 30"/>
          <p:cNvSpPr txBox="1">
            <a:spLocks noChangeArrowheads="1"/>
          </p:cNvSpPr>
          <p:nvPr/>
        </p:nvSpPr>
        <p:spPr bwMode="auto">
          <a:xfrm>
            <a:off x="3681956" y="2825651"/>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微波</a:t>
            </a:r>
          </a:p>
        </p:txBody>
      </p:sp>
      <p:sp>
        <p:nvSpPr>
          <p:cNvPr id="30" name="Line 31"/>
          <p:cNvSpPr>
            <a:spLocks noChangeShapeType="1"/>
          </p:cNvSpPr>
          <p:nvPr/>
        </p:nvSpPr>
        <p:spPr bwMode="auto">
          <a:xfrm>
            <a:off x="4596356" y="2806601"/>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31" name="Line 32"/>
          <p:cNvSpPr>
            <a:spLocks noChangeShapeType="1"/>
          </p:cNvSpPr>
          <p:nvPr/>
        </p:nvSpPr>
        <p:spPr bwMode="auto">
          <a:xfrm>
            <a:off x="5567906" y="2806601"/>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32" name="Text Box 33"/>
          <p:cNvSpPr txBox="1">
            <a:spLocks noChangeArrowheads="1"/>
          </p:cNvSpPr>
          <p:nvPr/>
        </p:nvSpPr>
        <p:spPr bwMode="auto">
          <a:xfrm>
            <a:off x="4723356" y="2825651"/>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红外线</a:t>
            </a:r>
          </a:p>
        </p:txBody>
      </p:sp>
      <p:sp>
        <p:nvSpPr>
          <p:cNvPr id="33" name="Text Box 34"/>
          <p:cNvSpPr txBox="1">
            <a:spLocks noChangeArrowheads="1"/>
          </p:cNvSpPr>
          <p:nvPr/>
        </p:nvSpPr>
        <p:spPr bwMode="auto">
          <a:xfrm>
            <a:off x="4990056" y="3340001"/>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可见光</a:t>
            </a:r>
          </a:p>
        </p:txBody>
      </p:sp>
      <p:sp>
        <p:nvSpPr>
          <p:cNvPr id="34" name="Text Box 35"/>
          <p:cNvSpPr txBox="1">
            <a:spLocks noChangeArrowheads="1"/>
          </p:cNvSpPr>
          <p:nvPr/>
        </p:nvSpPr>
        <p:spPr bwMode="auto">
          <a:xfrm>
            <a:off x="5790156" y="3340001"/>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紫外线</a:t>
            </a:r>
          </a:p>
        </p:txBody>
      </p:sp>
      <p:sp>
        <p:nvSpPr>
          <p:cNvPr id="35" name="Line 36"/>
          <p:cNvSpPr>
            <a:spLocks noChangeShapeType="1"/>
          </p:cNvSpPr>
          <p:nvPr/>
        </p:nvSpPr>
        <p:spPr bwMode="auto">
          <a:xfrm>
            <a:off x="6044156" y="2806601"/>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36" name="Text Box 37"/>
          <p:cNvSpPr txBox="1">
            <a:spLocks noChangeArrowheads="1"/>
          </p:cNvSpPr>
          <p:nvPr/>
        </p:nvSpPr>
        <p:spPr bwMode="auto">
          <a:xfrm>
            <a:off x="6501356" y="2825651"/>
            <a:ext cx="73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a:solidFill>
                  <a:srgbClr val="333399"/>
                </a:solidFill>
                <a:latin typeface="Times New Roman" panose="02020603050405020304" pitchFamily="18" charset="0"/>
                <a:ea typeface="华文楷体" panose="02010600040101010101" pitchFamily="2" charset="-122"/>
              </a:rPr>
              <a:t>X</a:t>
            </a:r>
            <a:r>
              <a:rPr kumimoji="1" lang="zh-CN" altLang="en-US" sz="1600">
                <a:solidFill>
                  <a:srgbClr val="333399"/>
                </a:solidFill>
                <a:latin typeface="Times New Roman" panose="02020603050405020304" pitchFamily="18" charset="0"/>
                <a:ea typeface="华文楷体" panose="02010600040101010101" pitchFamily="2" charset="-122"/>
              </a:rPr>
              <a:t>射线</a:t>
            </a:r>
          </a:p>
        </p:txBody>
      </p:sp>
      <p:sp>
        <p:nvSpPr>
          <p:cNvPr id="37" name="Text Box 38"/>
          <p:cNvSpPr txBox="1">
            <a:spLocks noChangeArrowheads="1"/>
          </p:cNvSpPr>
          <p:nvPr/>
        </p:nvSpPr>
        <p:spPr bwMode="auto">
          <a:xfrm>
            <a:off x="8025356" y="2793901"/>
            <a:ext cx="268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a:solidFill>
                  <a:srgbClr val="333399"/>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38" name="Text Box 39"/>
          <p:cNvSpPr txBox="1">
            <a:spLocks noChangeArrowheads="1"/>
          </p:cNvSpPr>
          <p:nvPr/>
        </p:nvSpPr>
        <p:spPr bwMode="auto">
          <a:xfrm>
            <a:off x="8174581" y="2825651"/>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射线</a:t>
            </a:r>
          </a:p>
        </p:txBody>
      </p:sp>
      <p:sp>
        <p:nvSpPr>
          <p:cNvPr id="39" name="Text Box 40"/>
          <p:cNvSpPr txBox="1">
            <a:spLocks noChangeArrowheads="1"/>
          </p:cNvSpPr>
          <p:nvPr/>
        </p:nvSpPr>
        <p:spPr bwMode="auto">
          <a:xfrm>
            <a:off x="1559469" y="4013101"/>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双绞线</a:t>
            </a:r>
          </a:p>
        </p:txBody>
      </p:sp>
      <p:sp>
        <p:nvSpPr>
          <p:cNvPr id="40" name="Line 41"/>
          <p:cNvSpPr>
            <a:spLocks noChangeShapeType="1"/>
          </p:cNvSpPr>
          <p:nvPr/>
        </p:nvSpPr>
        <p:spPr bwMode="auto">
          <a:xfrm>
            <a:off x="1338806" y="4330601"/>
            <a:ext cx="135255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41" name="Text Box 42"/>
          <p:cNvSpPr txBox="1">
            <a:spLocks noChangeArrowheads="1"/>
          </p:cNvSpPr>
          <p:nvPr/>
        </p:nvSpPr>
        <p:spPr bwMode="auto">
          <a:xfrm>
            <a:off x="2599281" y="4354413"/>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dirty="0">
                <a:solidFill>
                  <a:srgbClr val="333399"/>
                </a:solidFill>
                <a:latin typeface="Times New Roman" panose="02020603050405020304" pitchFamily="18" charset="0"/>
                <a:ea typeface="华文楷体" panose="02010600040101010101" pitchFamily="2" charset="-122"/>
              </a:rPr>
              <a:t>同轴电缆</a:t>
            </a:r>
          </a:p>
        </p:txBody>
      </p:sp>
      <p:sp>
        <p:nvSpPr>
          <p:cNvPr id="42" name="Line 43"/>
          <p:cNvSpPr>
            <a:spLocks noChangeShapeType="1"/>
          </p:cNvSpPr>
          <p:nvPr/>
        </p:nvSpPr>
        <p:spPr bwMode="auto">
          <a:xfrm>
            <a:off x="1929356" y="4703663"/>
            <a:ext cx="22860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43" name="Text Box 44"/>
          <p:cNvSpPr txBox="1">
            <a:spLocks noChangeArrowheads="1"/>
          </p:cNvSpPr>
          <p:nvPr/>
        </p:nvSpPr>
        <p:spPr bwMode="auto">
          <a:xfrm>
            <a:off x="4291556" y="4017863"/>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卫星</a:t>
            </a:r>
          </a:p>
        </p:txBody>
      </p:sp>
      <p:sp>
        <p:nvSpPr>
          <p:cNvPr id="44" name="Line 45"/>
          <p:cNvSpPr>
            <a:spLocks noChangeShapeType="1"/>
          </p:cNvSpPr>
          <p:nvPr/>
        </p:nvSpPr>
        <p:spPr bwMode="auto">
          <a:xfrm>
            <a:off x="4062956" y="4360763"/>
            <a:ext cx="11430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45" name="Text Box 46"/>
          <p:cNvSpPr txBox="1">
            <a:spLocks noChangeArrowheads="1"/>
          </p:cNvSpPr>
          <p:nvPr/>
        </p:nvSpPr>
        <p:spPr bwMode="auto">
          <a:xfrm>
            <a:off x="4440781" y="4436963"/>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地面微波</a:t>
            </a:r>
          </a:p>
        </p:txBody>
      </p:sp>
      <p:sp>
        <p:nvSpPr>
          <p:cNvPr id="46" name="Line 47"/>
          <p:cNvSpPr>
            <a:spLocks noChangeShapeType="1"/>
          </p:cNvSpPr>
          <p:nvPr/>
        </p:nvSpPr>
        <p:spPr bwMode="auto">
          <a:xfrm>
            <a:off x="4431256" y="4787801"/>
            <a:ext cx="9398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47" name="Text Box 48"/>
          <p:cNvSpPr txBox="1">
            <a:spLocks noChangeArrowheads="1"/>
          </p:cNvSpPr>
          <p:nvPr/>
        </p:nvSpPr>
        <p:spPr bwMode="auto">
          <a:xfrm>
            <a:off x="2157956" y="4819551"/>
            <a:ext cx="793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lnSpc>
                <a:spcPct val="90000"/>
              </a:lnSpc>
            </a:pPr>
            <a:r>
              <a:rPr kumimoji="1" lang="en-US" altLang="zh-CN" sz="1600">
                <a:solidFill>
                  <a:srgbClr val="333399"/>
                </a:solidFill>
                <a:latin typeface="Times New Roman" panose="02020603050405020304" pitchFamily="18" charset="0"/>
                <a:ea typeface="华文楷体" panose="02010600040101010101" pitchFamily="2" charset="-122"/>
              </a:rPr>
              <a:t>  </a:t>
            </a:r>
            <a:r>
              <a:rPr kumimoji="1" lang="zh-CN" altLang="en-US" sz="1600">
                <a:solidFill>
                  <a:srgbClr val="333399"/>
                </a:solidFill>
                <a:latin typeface="Times New Roman" panose="02020603050405020304" pitchFamily="18" charset="0"/>
                <a:ea typeface="华文楷体" panose="02010600040101010101" pitchFamily="2" charset="-122"/>
              </a:rPr>
              <a:t>调幅</a:t>
            </a:r>
          </a:p>
          <a:p>
            <a:pPr algn="l">
              <a:lnSpc>
                <a:spcPct val="90000"/>
              </a:lnSpc>
            </a:pPr>
            <a:r>
              <a:rPr kumimoji="1" lang="zh-CN" altLang="en-US" sz="1600">
                <a:solidFill>
                  <a:srgbClr val="333399"/>
                </a:solidFill>
                <a:latin typeface="Times New Roman" panose="02020603050405020304" pitchFamily="18" charset="0"/>
                <a:ea typeface="华文楷体" panose="02010600040101010101" pitchFamily="2" charset="-122"/>
              </a:rPr>
              <a:t>无线电</a:t>
            </a:r>
          </a:p>
        </p:txBody>
      </p:sp>
      <p:sp>
        <p:nvSpPr>
          <p:cNvPr id="48" name="Text Box 49"/>
          <p:cNvSpPr txBox="1">
            <a:spLocks noChangeArrowheads="1"/>
          </p:cNvSpPr>
          <p:nvPr/>
        </p:nvSpPr>
        <p:spPr bwMode="auto">
          <a:xfrm>
            <a:off x="3224756" y="4767163"/>
            <a:ext cx="793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lnSpc>
                <a:spcPct val="90000"/>
              </a:lnSpc>
            </a:pPr>
            <a:r>
              <a:rPr kumimoji="1" lang="en-US" altLang="zh-CN" sz="1600">
                <a:solidFill>
                  <a:srgbClr val="333399"/>
                </a:solidFill>
                <a:latin typeface="Times New Roman" panose="02020603050405020304" pitchFamily="18" charset="0"/>
                <a:ea typeface="华文楷体" panose="02010600040101010101" pitchFamily="2" charset="-122"/>
              </a:rPr>
              <a:t>  </a:t>
            </a:r>
            <a:r>
              <a:rPr kumimoji="1" lang="zh-CN" altLang="en-US" sz="1600">
                <a:solidFill>
                  <a:srgbClr val="333399"/>
                </a:solidFill>
                <a:latin typeface="Times New Roman" panose="02020603050405020304" pitchFamily="18" charset="0"/>
                <a:ea typeface="华文楷体" panose="02010600040101010101" pitchFamily="2" charset="-122"/>
              </a:rPr>
              <a:t>调频</a:t>
            </a:r>
          </a:p>
          <a:p>
            <a:pPr algn="l">
              <a:lnSpc>
                <a:spcPct val="90000"/>
              </a:lnSpc>
            </a:pPr>
            <a:r>
              <a:rPr kumimoji="1" lang="zh-CN" altLang="en-US" sz="1600">
                <a:solidFill>
                  <a:srgbClr val="333399"/>
                </a:solidFill>
                <a:latin typeface="Times New Roman" panose="02020603050405020304" pitchFamily="18" charset="0"/>
                <a:ea typeface="华文楷体" panose="02010600040101010101" pitchFamily="2" charset="-122"/>
              </a:rPr>
              <a:t>无线电</a:t>
            </a:r>
          </a:p>
        </p:txBody>
      </p:sp>
      <p:sp>
        <p:nvSpPr>
          <p:cNvPr id="49" name="Text Box 50"/>
          <p:cNvSpPr txBox="1">
            <a:spLocks noChangeArrowheads="1"/>
          </p:cNvSpPr>
          <p:nvPr/>
        </p:nvSpPr>
        <p:spPr bwMode="auto">
          <a:xfrm>
            <a:off x="1430881" y="4822726"/>
            <a:ext cx="793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lnSpc>
                <a:spcPct val="90000"/>
              </a:lnSpc>
            </a:pPr>
            <a:r>
              <a:rPr kumimoji="1" lang="en-US" altLang="zh-CN" sz="1600" dirty="0">
                <a:solidFill>
                  <a:srgbClr val="333399"/>
                </a:solidFill>
                <a:latin typeface="Times New Roman" panose="02020603050405020304" pitchFamily="18" charset="0"/>
                <a:ea typeface="华文楷体" panose="02010600040101010101" pitchFamily="2" charset="-122"/>
              </a:rPr>
              <a:t>  </a:t>
            </a:r>
            <a:r>
              <a:rPr kumimoji="1" lang="zh-CN" altLang="en-US" sz="1600" dirty="0">
                <a:solidFill>
                  <a:srgbClr val="333399"/>
                </a:solidFill>
                <a:latin typeface="Times New Roman" panose="02020603050405020304" pitchFamily="18" charset="0"/>
                <a:ea typeface="华文楷体" panose="02010600040101010101" pitchFamily="2" charset="-122"/>
              </a:rPr>
              <a:t>海事</a:t>
            </a:r>
          </a:p>
          <a:p>
            <a:pPr algn="l">
              <a:lnSpc>
                <a:spcPct val="90000"/>
              </a:lnSpc>
            </a:pPr>
            <a:r>
              <a:rPr kumimoji="1" lang="zh-CN" altLang="en-US" sz="1600" dirty="0">
                <a:solidFill>
                  <a:srgbClr val="333399"/>
                </a:solidFill>
                <a:latin typeface="Times New Roman" panose="02020603050405020304" pitchFamily="18" charset="0"/>
                <a:ea typeface="华文楷体" panose="02010600040101010101" pitchFamily="2" charset="-122"/>
              </a:rPr>
              <a:t>无线电</a:t>
            </a:r>
          </a:p>
        </p:txBody>
      </p:sp>
      <p:sp>
        <p:nvSpPr>
          <p:cNvPr id="50" name="Line 51"/>
          <p:cNvSpPr>
            <a:spLocks noChangeShapeType="1"/>
          </p:cNvSpPr>
          <p:nvPr/>
        </p:nvSpPr>
        <p:spPr bwMode="auto">
          <a:xfrm>
            <a:off x="3491456" y="5321201"/>
            <a:ext cx="4318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51" name="Text Box 52"/>
          <p:cNvSpPr txBox="1">
            <a:spLocks noChangeArrowheads="1"/>
          </p:cNvSpPr>
          <p:nvPr/>
        </p:nvSpPr>
        <p:spPr bwMode="auto">
          <a:xfrm>
            <a:off x="7212556" y="4041676"/>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光纤</a:t>
            </a:r>
          </a:p>
        </p:txBody>
      </p:sp>
      <p:sp>
        <p:nvSpPr>
          <p:cNvPr id="52" name="Line 53"/>
          <p:cNvSpPr>
            <a:spLocks noChangeShapeType="1"/>
          </p:cNvSpPr>
          <p:nvPr/>
        </p:nvSpPr>
        <p:spPr bwMode="auto">
          <a:xfrm>
            <a:off x="7187156" y="4373463"/>
            <a:ext cx="5969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53" name="Text Box 54"/>
          <p:cNvSpPr txBox="1">
            <a:spLocks noChangeArrowheads="1"/>
          </p:cNvSpPr>
          <p:nvPr/>
        </p:nvSpPr>
        <p:spPr bwMode="auto">
          <a:xfrm>
            <a:off x="3681956" y="5365651"/>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电视</a:t>
            </a:r>
          </a:p>
        </p:txBody>
      </p:sp>
      <p:sp>
        <p:nvSpPr>
          <p:cNvPr id="54" name="Line 55"/>
          <p:cNvSpPr>
            <a:spLocks noChangeShapeType="1"/>
          </p:cNvSpPr>
          <p:nvPr/>
        </p:nvSpPr>
        <p:spPr bwMode="auto">
          <a:xfrm flipV="1">
            <a:off x="5434556" y="2959001"/>
            <a:ext cx="190500"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55" name="Line 56"/>
          <p:cNvSpPr>
            <a:spLocks noChangeShapeType="1"/>
          </p:cNvSpPr>
          <p:nvPr/>
        </p:nvSpPr>
        <p:spPr bwMode="auto">
          <a:xfrm flipH="1" flipV="1">
            <a:off x="5866356" y="2959001"/>
            <a:ext cx="82550"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56" name="Line 57"/>
          <p:cNvSpPr>
            <a:spLocks noChangeShapeType="1"/>
          </p:cNvSpPr>
          <p:nvPr/>
        </p:nvSpPr>
        <p:spPr bwMode="auto">
          <a:xfrm>
            <a:off x="1472156" y="5397401"/>
            <a:ext cx="6858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57" name="Line 58"/>
          <p:cNvSpPr>
            <a:spLocks noChangeShapeType="1"/>
          </p:cNvSpPr>
          <p:nvPr/>
        </p:nvSpPr>
        <p:spPr bwMode="auto">
          <a:xfrm>
            <a:off x="2310356" y="5397401"/>
            <a:ext cx="4572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58" name="Line 59"/>
          <p:cNvSpPr>
            <a:spLocks noChangeShapeType="1"/>
          </p:cNvSpPr>
          <p:nvPr/>
        </p:nvSpPr>
        <p:spPr bwMode="auto">
          <a:xfrm>
            <a:off x="3529556" y="5702201"/>
            <a:ext cx="749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59" name="Line 60"/>
          <p:cNvSpPr>
            <a:spLocks noChangeShapeType="1"/>
          </p:cNvSpPr>
          <p:nvPr/>
        </p:nvSpPr>
        <p:spPr bwMode="auto">
          <a:xfrm>
            <a:off x="1334044" y="5770463"/>
            <a:ext cx="70596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60" name="Line 61"/>
          <p:cNvSpPr>
            <a:spLocks noChangeShapeType="1"/>
          </p:cNvSpPr>
          <p:nvPr/>
        </p:nvSpPr>
        <p:spPr bwMode="auto">
          <a:xfrm>
            <a:off x="1345156" y="401786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61" name="Line 62"/>
          <p:cNvSpPr>
            <a:spLocks noChangeShapeType="1"/>
          </p:cNvSpPr>
          <p:nvPr/>
        </p:nvSpPr>
        <p:spPr bwMode="auto">
          <a:xfrm>
            <a:off x="4275681" y="401151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62" name="Line 63"/>
          <p:cNvSpPr>
            <a:spLocks noChangeShapeType="1"/>
          </p:cNvSpPr>
          <p:nvPr/>
        </p:nvSpPr>
        <p:spPr bwMode="auto">
          <a:xfrm>
            <a:off x="5444081" y="401945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63" name="Line 64"/>
          <p:cNvSpPr>
            <a:spLocks noChangeShapeType="1"/>
          </p:cNvSpPr>
          <p:nvPr/>
        </p:nvSpPr>
        <p:spPr bwMode="auto">
          <a:xfrm>
            <a:off x="6028281" y="401627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64" name="Line 65"/>
          <p:cNvSpPr>
            <a:spLocks noChangeShapeType="1"/>
          </p:cNvSpPr>
          <p:nvPr/>
        </p:nvSpPr>
        <p:spPr bwMode="auto">
          <a:xfrm>
            <a:off x="6617244" y="401786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65" name="Line 66"/>
          <p:cNvSpPr>
            <a:spLocks noChangeShapeType="1"/>
          </p:cNvSpPr>
          <p:nvPr/>
        </p:nvSpPr>
        <p:spPr bwMode="auto">
          <a:xfrm>
            <a:off x="7206206" y="402897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66" name="Line 67"/>
          <p:cNvSpPr>
            <a:spLocks noChangeShapeType="1"/>
          </p:cNvSpPr>
          <p:nvPr/>
        </p:nvSpPr>
        <p:spPr bwMode="auto">
          <a:xfrm>
            <a:off x="7790406" y="402103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67" name="Line 68"/>
          <p:cNvSpPr>
            <a:spLocks noChangeShapeType="1"/>
          </p:cNvSpPr>
          <p:nvPr/>
        </p:nvSpPr>
        <p:spPr bwMode="auto">
          <a:xfrm>
            <a:off x="8379369" y="401786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grpSp>
        <p:nvGrpSpPr>
          <p:cNvPr id="68" name="Group 69"/>
          <p:cNvGrpSpPr>
            <a:grpSpLocks/>
          </p:cNvGrpSpPr>
          <p:nvPr/>
        </p:nvGrpSpPr>
        <p:grpSpPr bwMode="auto">
          <a:xfrm>
            <a:off x="481556" y="2501802"/>
            <a:ext cx="752475" cy="368301"/>
            <a:chOff x="6" y="352"/>
            <a:chExt cx="474" cy="232"/>
          </a:xfrm>
        </p:grpSpPr>
        <p:sp>
          <p:nvSpPr>
            <p:cNvPr id="98" name="Text Box 70"/>
            <p:cNvSpPr txBox="1">
              <a:spLocks noChangeArrowheads="1"/>
            </p:cNvSpPr>
            <p:nvPr/>
          </p:nvSpPr>
          <p:spPr bwMode="auto">
            <a:xfrm>
              <a:off x="92" y="353"/>
              <a:ext cx="3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800" b="1">
                  <a:solidFill>
                    <a:srgbClr val="333399"/>
                  </a:solidFill>
                  <a:latin typeface="Times New Roman" panose="02020603050405020304" pitchFamily="18" charset="0"/>
                  <a:ea typeface="华文楷体" panose="02010600040101010101" pitchFamily="2" charset="-122"/>
                </a:rPr>
                <a:t>(Hz)</a:t>
              </a:r>
            </a:p>
          </p:txBody>
        </p:sp>
        <p:sp>
          <p:nvSpPr>
            <p:cNvPr id="99" name="Text Box 71"/>
            <p:cNvSpPr txBox="1">
              <a:spLocks noChangeArrowheads="1"/>
            </p:cNvSpPr>
            <p:nvPr/>
          </p:nvSpPr>
          <p:spPr bwMode="auto">
            <a:xfrm>
              <a:off x="6" y="352"/>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800" b="1">
                  <a:solidFill>
                    <a:srgbClr val="333399"/>
                  </a:solidFill>
                  <a:latin typeface="Times New Roman" panose="02020603050405020304" pitchFamily="18" charset="0"/>
                  <a:ea typeface="华文楷体" panose="02010600040101010101" pitchFamily="2" charset="-122"/>
                </a:rPr>
                <a:t>f</a:t>
              </a:r>
            </a:p>
          </p:txBody>
        </p:sp>
      </p:grpSp>
      <p:grpSp>
        <p:nvGrpSpPr>
          <p:cNvPr id="69" name="Group 72"/>
          <p:cNvGrpSpPr>
            <a:grpSpLocks/>
          </p:cNvGrpSpPr>
          <p:nvPr/>
        </p:nvGrpSpPr>
        <p:grpSpPr bwMode="auto">
          <a:xfrm>
            <a:off x="487906" y="3721007"/>
            <a:ext cx="746125" cy="371476"/>
            <a:chOff x="78" y="1589"/>
            <a:chExt cx="470" cy="234"/>
          </a:xfrm>
        </p:grpSpPr>
        <p:sp>
          <p:nvSpPr>
            <p:cNvPr id="96" name="Text Box 73"/>
            <p:cNvSpPr txBox="1">
              <a:spLocks noChangeArrowheads="1"/>
            </p:cNvSpPr>
            <p:nvPr/>
          </p:nvSpPr>
          <p:spPr bwMode="auto">
            <a:xfrm>
              <a:off x="124" y="1589"/>
              <a:ext cx="4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800" b="1">
                  <a:solidFill>
                    <a:srgbClr val="333399"/>
                  </a:solidFill>
                  <a:latin typeface="Times New Roman" panose="02020603050405020304" pitchFamily="18" charset="0"/>
                  <a:ea typeface="华文楷体" panose="02010600040101010101" pitchFamily="2" charset="-122"/>
                </a:rPr>
                <a:t> (Hz)</a:t>
              </a:r>
            </a:p>
          </p:txBody>
        </p:sp>
        <p:sp>
          <p:nvSpPr>
            <p:cNvPr id="97" name="Text Box 74"/>
            <p:cNvSpPr txBox="1">
              <a:spLocks noChangeArrowheads="1"/>
            </p:cNvSpPr>
            <p:nvPr/>
          </p:nvSpPr>
          <p:spPr bwMode="auto">
            <a:xfrm>
              <a:off x="78" y="1592"/>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800" b="1">
                  <a:solidFill>
                    <a:srgbClr val="333399"/>
                  </a:solidFill>
                  <a:latin typeface="Times New Roman" panose="02020603050405020304" pitchFamily="18" charset="0"/>
                  <a:ea typeface="华文楷体" panose="02010600040101010101" pitchFamily="2" charset="-122"/>
                </a:rPr>
                <a:t>f</a:t>
              </a:r>
            </a:p>
          </p:txBody>
        </p:sp>
      </p:grpSp>
      <p:sp>
        <p:nvSpPr>
          <p:cNvPr id="70" name="Line 75"/>
          <p:cNvSpPr>
            <a:spLocks noChangeShapeType="1"/>
          </p:cNvSpPr>
          <p:nvPr/>
        </p:nvSpPr>
        <p:spPr bwMode="auto">
          <a:xfrm>
            <a:off x="1548356" y="577046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71" name="Line 76"/>
          <p:cNvSpPr>
            <a:spLocks noChangeShapeType="1"/>
          </p:cNvSpPr>
          <p:nvPr/>
        </p:nvSpPr>
        <p:spPr bwMode="auto">
          <a:xfrm>
            <a:off x="2119856" y="577998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72" name="Line 77"/>
          <p:cNvSpPr>
            <a:spLocks noChangeShapeType="1"/>
          </p:cNvSpPr>
          <p:nvPr/>
        </p:nvSpPr>
        <p:spPr bwMode="auto">
          <a:xfrm>
            <a:off x="2696119" y="578475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73" name="Line 78"/>
          <p:cNvSpPr>
            <a:spLocks noChangeShapeType="1"/>
          </p:cNvSpPr>
          <p:nvPr/>
        </p:nvSpPr>
        <p:spPr bwMode="auto">
          <a:xfrm>
            <a:off x="3291431" y="577998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74" name="Line 79"/>
          <p:cNvSpPr>
            <a:spLocks noChangeShapeType="1"/>
          </p:cNvSpPr>
          <p:nvPr/>
        </p:nvSpPr>
        <p:spPr bwMode="auto">
          <a:xfrm>
            <a:off x="3858169" y="577998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75" name="Line 80"/>
          <p:cNvSpPr>
            <a:spLocks noChangeShapeType="1"/>
          </p:cNvSpPr>
          <p:nvPr/>
        </p:nvSpPr>
        <p:spPr bwMode="auto">
          <a:xfrm>
            <a:off x="4453481" y="577998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76" name="Line 81"/>
          <p:cNvSpPr>
            <a:spLocks noChangeShapeType="1"/>
          </p:cNvSpPr>
          <p:nvPr/>
        </p:nvSpPr>
        <p:spPr bwMode="auto">
          <a:xfrm>
            <a:off x="5044031" y="577998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77" name="Line 82"/>
          <p:cNvSpPr>
            <a:spLocks noChangeShapeType="1"/>
          </p:cNvSpPr>
          <p:nvPr/>
        </p:nvSpPr>
        <p:spPr bwMode="auto">
          <a:xfrm>
            <a:off x="5620294" y="577998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78" name="Line 83"/>
          <p:cNvSpPr>
            <a:spLocks noChangeShapeType="1"/>
          </p:cNvSpPr>
          <p:nvPr/>
        </p:nvSpPr>
        <p:spPr bwMode="auto">
          <a:xfrm>
            <a:off x="6220369" y="578475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79" name="Line 84"/>
          <p:cNvSpPr>
            <a:spLocks noChangeShapeType="1"/>
          </p:cNvSpPr>
          <p:nvPr/>
        </p:nvSpPr>
        <p:spPr bwMode="auto">
          <a:xfrm>
            <a:off x="6806156" y="577522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80" name="Line 85"/>
          <p:cNvSpPr>
            <a:spLocks noChangeShapeType="1"/>
          </p:cNvSpPr>
          <p:nvPr/>
        </p:nvSpPr>
        <p:spPr bwMode="auto">
          <a:xfrm>
            <a:off x="7401469" y="578475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81" name="Line 86"/>
          <p:cNvSpPr>
            <a:spLocks noChangeShapeType="1"/>
          </p:cNvSpPr>
          <p:nvPr/>
        </p:nvSpPr>
        <p:spPr bwMode="auto">
          <a:xfrm>
            <a:off x="7992019" y="577522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82" name="Text Box 87"/>
          <p:cNvSpPr txBox="1">
            <a:spLocks noChangeArrowheads="1"/>
          </p:cNvSpPr>
          <p:nvPr/>
        </p:nvSpPr>
        <p:spPr bwMode="auto">
          <a:xfrm>
            <a:off x="1613444" y="5779988"/>
            <a:ext cx="4429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b="1" dirty="0">
                <a:solidFill>
                  <a:srgbClr val="333399"/>
                </a:solidFill>
                <a:latin typeface="Times New Roman" panose="02020603050405020304" pitchFamily="18" charset="0"/>
                <a:ea typeface="华文楷体" panose="02010600040101010101" pitchFamily="2" charset="-122"/>
              </a:rPr>
              <a:t>LF</a:t>
            </a:r>
          </a:p>
        </p:txBody>
      </p:sp>
      <p:sp>
        <p:nvSpPr>
          <p:cNvPr id="83" name="Text Box 88"/>
          <p:cNvSpPr txBox="1">
            <a:spLocks noChangeArrowheads="1"/>
          </p:cNvSpPr>
          <p:nvPr/>
        </p:nvSpPr>
        <p:spPr bwMode="auto">
          <a:xfrm>
            <a:off x="2199231" y="5779988"/>
            <a:ext cx="500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b="1">
                <a:solidFill>
                  <a:srgbClr val="333399"/>
                </a:solidFill>
                <a:latin typeface="Times New Roman" panose="02020603050405020304" pitchFamily="18" charset="0"/>
                <a:ea typeface="华文楷体" panose="02010600040101010101" pitchFamily="2" charset="-122"/>
              </a:rPr>
              <a:t>MF</a:t>
            </a:r>
          </a:p>
        </p:txBody>
      </p:sp>
      <p:sp>
        <p:nvSpPr>
          <p:cNvPr id="84" name="Text Box 89"/>
          <p:cNvSpPr txBox="1">
            <a:spLocks noChangeArrowheads="1"/>
          </p:cNvSpPr>
          <p:nvPr/>
        </p:nvSpPr>
        <p:spPr bwMode="auto">
          <a:xfrm>
            <a:off x="2785019" y="5779988"/>
            <a:ext cx="466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b="1">
                <a:solidFill>
                  <a:srgbClr val="333399"/>
                </a:solidFill>
                <a:latin typeface="Times New Roman" panose="02020603050405020304" pitchFamily="18" charset="0"/>
                <a:ea typeface="华文楷体" panose="02010600040101010101" pitchFamily="2" charset="-122"/>
              </a:rPr>
              <a:t>HF</a:t>
            </a:r>
          </a:p>
        </p:txBody>
      </p:sp>
      <p:sp>
        <p:nvSpPr>
          <p:cNvPr id="85" name="Text Box 90"/>
          <p:cNvSpPr txBox="1">
            <a:spLocks noChangeArrowheads="1"/>
          </p:cNvSpPr>
          <p:nvPr/>
        </p:nvSpPr>
        <p:spPr bwMode="auto">
          <a:xfrm>
            <a:off x="3304131" y="5779988"/>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b="1">
                <a:solidFill>
                  <a:srgbClr val="333399"/>
                </a:solidFill>
                <a:latin typeface="Times New Roman" panose="02020603050405020304" pitchFamily="18" charset="0"/>
                <a:ea typeface="华文楷体" panose="02010600040101010101" pitchFamily="2" charset="-122"/>
              </a:rPr>
              <a:t>VHF</a:t>
            </a:r>
          </a:p>
        </p:txBody>
      </p:sp>
      <p:sp>
        <p:nvSpPr>
          <p:cNvPr id="86" name="Text Box 91"/>
          <p:cNvSpPr txBox="1">
            <a:spLocks noChangeArrowheads="1"/>
          </p:cNvSpPr>
          <p:nvPr/>
        </p:nvSpPr>
        <p:spPr bwMode="auto">
          <a:xfrm>
            <a:off x="3875631" y="5779988"/>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b="1">
                <a:solidFill>
                  <a:srgbClr val="333399"/>
                </a:solidFill>
                <a:latin typeface="Times New Roman" panose="02020603050405020304" pitchFamily="18" charset="0"/>
                <a:ea typeface="华文楷体" panose="02010600040101010101" pitchFamily="2" charset="-122"/>
              </a:rPr>
              <a:t>UHF</a:t>
            </a:r>
          </a:p>
        </p:txBody>
      </p:sp>
      <p:sp>
        <p:nvSpPr>
          <p:cNvPr id="87" name="Text Box 92"/>
          <p:cNvSpPr txBox="1">
            <a:spLocks noChangeArrowheads="1"/>
          </p:cNvSpPr>
          <p:nvPr/>
        </p:nvSpPr>
        <p:spPr bwMode="auto">
          <a:xfrm>
            <a:off x="4442369" y="5779988"/>
            <a:ext cx="57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b="1">
                <a:solidFill>
                  <a:srgbClr val="333399"/>
                </a:solidFill>
                <a:latin typeface="Times New Roman" panose="02020603050405020304" pitchFamily="18" charset="0"/>
                <a:ea typeface="华文楷体" panose="02010600040101010101" pitchFamily="2" charset="-122"/>
              </a:rPr>
              <a:t>SHF</a:t>
            </a:r>
          </a:p>
        </p:txBody>
      </p:sp>
      <p:sp>
        <p:nvSpPr>
          <p:cNvPr id="88" name="Text Box 93"/>
          <p:cNvSpPr txBox="1">
            <a:spLocks noChangeArrowheads="1"/>
          </p:cNvSpPr>
          <p:nvPr/>
        </p:nvSpPr>
        <p:spPr bwMode="auto">
          <a:xfrm>
            <a:off x="5042444" y="5779988"/>
            <a:ext cx="601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b="1">
                <a:solidFill>
                  <a:srgbClr val="333399"/>
                </a:solidFill>
                <a:latin typeface="Times New Roman" panose="02020603050405020304" pitchFamily="18" charset="0"/>
                <a:ea typeface="华文楷体" panose="02010600040101010101" pitchFamily="2" charset="-122"/>
              </a:rPr>
              <a:t>EHF</a:t>
            </a:r>
          </a:p>
        </p:txBody>
      </p:sp>
      <p:sp>
        <p:nvSpPr>
          <p:cNvPr id="89" name="Text Box 94"/>
          <p:cNvSpPr txBox="1">
            <a:spLocks noChangeArrowheads="1"/>
          </p:cNvSpPr>
          <p:nvPr/>
        </p:nvSpPr>
        <p:spPr bwMode="auto">
          <a:xfrm>
            <a:off x="5623469" y="5779988"/>
            <a:ext cx="601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b="1">
                <a:solidFill>
                  <a:srgbClr val="333399"/>
                </a:solidFill>
                <a:latin typeface="Times New Roman" panose="02020603050405020304" pitchFamily="18" charset="0"/>
                <a:ea typeface="华文楷体" panose="02010600040101010101" pitchFamily="2" charset="-122"/>
              </a:rPr>
              <a:t>THF</a:t>
            </a:r>
          </a:p>
        </p:txBody>
      </p:sp>
      <p:sp>
        <p:nvSpPr>
          <p:cNvPr id="90" name="Text Box 95"/>
          <p:cNvSpPr txBox="1">
            <a:spLocks noChangeArrowheads="1"/>
          </p:cNvSpPr>
          <p:nvPr/>
        </p:nvSpPr>
        <p:spPr bwMode="auto">
          <a:xfrm>
            <a:off x="633956" y="5702201"/>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zh-CN" altLang="en-US" sz="1600">
                <a:solidFill>
                  <a:srgbClr val="333399"/>
                </a:solidFill>
                <a:latin typeface="Times New Roman" panose="02020603050405020304" pitchFamily="18" charset="0"/>
                <a:ea typeface="华文楷体" panose="02010600040101010101" pitchFamily="2" charset="-122"/>
              </a:rPr>
              <a:t>波段</a:t>
            </a:r>
          </a:p>
        </p:txBody>
      </p:sp>
      <p:sp>
        <p:nvSpPr>
          <p:cNvPr id="91" name="Text Box 96"/>
          <p:cNvSpPr txBox="1">
            <a:spLocks noChangeArrowheads="1"/>
          </p:cNvSpPr>
          <p:nvPr/>
        </p:nvSpPr>
        <p:spPr bwMode="auto">
          <a:xfrm>
            <a:off x="1135606" y="3692426"/>
            <a:ext cx="7575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4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5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6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7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8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9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10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11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12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13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14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15       </a:t>
            </a:r>
            <a:r>
              <a:rPr kumimoji="1" lang="en-US" altLang="zh-CN" sz="1600" b="1" dirty="0">
                <a:solidFill>
                  <a:srgbClr val="333399"/>
                </a:solidFill>
                <a:latin typeface="Times New Roman" panose="02020603050405020304" pitchFamily="18" charset="0"/>
                <a:ea typeface="华文楷体" panose="02010600040101010101" pitchFamily="2" charset="-122"/>
              </a:rPr>
              <a:t>10</a:t>
            </a:r>
            <a:r>
              <a:rPr kumimoji="1" lang="en-US" altLang="zh-CN" sz="1600" b="1" baseline="30000" dirty="0">
                <a:solidFill>
                  <a:srgbClr val="333399"/>
                </a:solidFill>
                <a:latin typeface="Times New Roman" panose="02020603050405020304" pitchFamily="18" charset="0"/>
                <a:ea typeface="华文楷体" panose="02010600040101010101" pitchFamily="2" charset="-122"/>
              </a:rPr>
              <a:t>16</a:t>
            </a:r>
            <a:endParaRPr kumimoji="1" lang="en-US" altLang="zh-CN" sz="1600" b="1" dirty="0">
              <a:solidFill>
                <a:srgbClr val="333399"/>
              </a:solidFill>
              <a:latin typeface="Times New Roman" panose="02020603050405020304" pitchFamily="18" charset="0"/>
              <a:ea typeface="华文楷体" panose="02010600040101010101" pitchFamily="2" charset="-122"/>
            </a:endParaRPr>
          </a:p>
        </p:txBody>
      </p:sp>
      <p:sp>
        <p:nvSpPr>
          <p:cNvPr id="92" name="Text Box 97"/>
          <p:cNvSpPr txBox="1">
            <a:spLocks noChangeArrowheads="1"/>
          </p:cNvSpPr>
          <p:nvPr/>
        </p:nvSpPr>
        <p:spPr bwMode="auto">
          <a:xfrm>
            <a:off x="1167356" y="2470051"/>
            <a:ext cx="764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0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2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4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6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8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10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12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14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16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18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20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22       </a:t>
            </a:r>
            <a:r>
              <a:rPr kumimoji="1" lang="en-US" altLang="zh-CN" sz="1600" b="1">
                <a:solidFill>
                  <a:srgbClr val="333399"/>
                </a:solidFill>
                <a:latin typeface="Times New Roman" panose="02020603050405020304" pitchFamily="18" charset="0"/>
                <a:ea typeface="华文楷体" panose="02010600040101010101" pitchFamily="2" charset="-122"/>
              </a:rPr>
              <a:t>10</a:t>
            </a:r>
            <a:r>
              <a:rPr kumimoji="1" lang="en-US" altLang="zh-CN" sz="1600" b="1" baseline="30000">
                <a:solidFill>
                  <a:srgbClr val="333399"/>
                </a:solidFill>
                <a:latin typeface="Times New Roman" panose="02020603050405020304" pitchFamily="18" charset="0"/>
                <a:ea typeface="华文楷体" panose="02010600040101010101" pitchFamily="2" charset="-122"/>
              </a:rPr>
              <a:t>24</a:t>
            </a:r>
            <a:endParaRPr kumimoji="1" lang="en-US" altLang="zh-CN" sz="1600" b="1">
              <a:solidFill>
                <a:srgbClr val="333399"/>
              </a:solidFill>
              <a:latin typeface="Times New Roman" panose="02020603050405020304" pitchFamily="18" charset="0"/>
              <a:ea typeface="华文楷体" panose="02010600040101010101" pitchFamily="2" charset="-122"/>
            </a:endParaRPr>
          </a:p>
        </p:txBody>
      </p:sp>
      <p:sp>
        <p:nvSpPr>
          <p:cNvPr id="93" name="Line 98"/>
          <p:cNvSpPr>
            <a:spLocks noChangeShapeType="1"/>
          </p:cNvSpPr>
          <p:nvPr/>
        </p:nvSpPr>
        <p:spPr bwMode="auto">
          <a:xfrm flipV="1">
            <a:off x="4088356" y="5318026"/>
            <a:ext cx="357188"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94" name="Rectangle 99"/>
          <p:cNvSpPr>
            <a:spLocks noChangeArrowheads="1"/>
          </p:cNvSpPr>
          <p:nvPr/>
        </p:nvSpPr>
        <p:spPr bwMode="auto">
          <a:xfrm>
            <a:off x="4215356" y="4787801"/>
            <a:ext cx="84138"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endParaRPr lang="zh-CN" altLang="en-US">
              <a:ea typeface="华文楷体" panose="02010600040101010101" pitchFamily="2" charset="-122"/>
            </a:endParaRPr>
          </a:p>
        </p:txBody>
      </p:sp>
      <p:sp>
        <p:nvSpPr>
          <p:cNvPr id="95" name="Text Box 100"/>
          <p:cNvSpPr txBox="1">
            <a:spLocks noChangeArrowheads="1"/>
          </p:cNvSpPr>
          <p:nvPr/>
        </p:nvSpPr>
        <p:spPr bwMode="auto">
          <a:xfrm>
            <a:off x="3905794" y="4783038"/>
            <a:ext cx="844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a:lstStyle>
          <a:p>
            <a:pPr algn="l">
              <a:lnSpc>
                <a:spcPct val="90000"/>
              </a:lnSpc>
            </a:pPr>
            <a:r>
              <a:rPr kumimoji="1" lang="en-US" altLang="zh-CN" sz="1600">
                <a:solidFill>
                  <a:srgbClr val="333399"/>
                </a:solidFill>
                <a:latin typeface="Times New Roman" panose="02020603050405020304" pitchFamily="18" charset="0"/>
                <a:ea typeface="华文楷体" panose="02010600040101010101" pitchFamily="2" charset="-122"/>
              </a:rPr>
              <a:t>  </a:t>
            </a:r>
            <a:r>
              <a:rPr kumimoji="1" lang="zh-CN" altLang="en-US" sz="1600">
                <a:solidFill>
                  <a:srgbClr val="333399"/>
                </a:solidFill>
                <a:latin typeface="Times New Roman" panose="02020603050405020304" pitchFamily="18" charset="0"/>
                <a:ea typeface="华文楷体" panose="02010600040101010101" pitchFamily="2" charset="-122"/>
              </a:rPr>
              <a:t>移动</a:t>
            </a:r>
          </a:p>
          <a:p>
            <a:pPr algn="l">
              <a:lnSpc>
                <a:spcPct val="90000"/>
              </a:lnSpc>
            </a:pPr>
            <a:r>
              <a:rPr kumimoji="1" lang="zh-CN" altLang="en-US" sz="1600">
                <a:solidFill>
                  <a:srgbClr val="333399"/>
                </a:solidFill>
                <a:latin typeface="Times New Roman" panose="02020603050405020304" pitchFamily="18" charset="0"/>
                <a:ea typeface="华文楷体" panose="02010600040101010101" pitchFamily="2" charset="-122"/>
              </a:rPr>
              <a:t>无线电 </a:t>
            </a:r>
          </a:p>
        </p:txBody>
      </p:sp>
    </p:spTree>
    <p:extLst>
      <p:ext uri="{BB962C8B-B14F-4D97-AF65-F5344CB8AC3E}">
        <p14:creationId xmlns:p14="http://schemas.microsoft.com/office/powerpoint/2010/main" val="3516635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导引型传输媒体</a:t>
            </a:r>
          </a:p>
        </p:txBody>
      </p:sp>
      <p:sp>
        <p:nvSpPr>
          <p:cNvPr id="3" name="内容占位符 2"/>
          <p:cNvSpPr>
            <a:spLocks noGrp="1"/>
          </p:cNvSpPr>
          <p:nvPr>
            <p:ph idx="1"/>
          </p:nvPr>
        </p:nvSpPr>
        <p:spPr/>
        <p:txBody>
          <a:bodyPr/>
          <a:lstStyle/>
          <a:p>
            <a:r>
              <a:rPr lang="zh-CN" altLang="en-US" dirty="0"/>
              <a:t>双绞线</a:t>
            </a:r>
          </a:p>
          <a:p>
            <a:pPr lvl="1"/>
            <a:r>
              <a:rPr lang="zh-CN" altLang="en-US" dirty="0"/>
              <a:t>屏蔽双绞线 </a:t>
            </a:r>
            <a:r>
              <a:rPr lang="en-US" altLang="zh-CN" dirty="0"/>
              <a:t>STP (Shielded Twisted Pair)</a:t>
            </a:r>
          </a:p>
          <a:p>
            <a:pPr lvl="1"/>
            <a:r>
              <a:rPr lang="zh-CN" altLang="en-US" dirty="0"/>
              <a:t>无屏蔽双绞线 </a:t>
            </a:r>
            <a:r>
              <a:rPr lang="en-US" altLang="zh-CN" dirty="0"/>
              <a:t>UTP (Unshielded Twisted Pair) </a:t>
            </a:r>
          </a:p>
          <a:p>
            <a:r>
              <a:rPr lang="zh-CN" altLang="en-US" dirty="0"/>
              <a:t>同轴电缆</a:t>
            </a:r>
          </a:p>
          <a:p>
            <a:r>
              <a:rPr lang="zh-CN" altLang="en-US" dirty="0"/>
              <a:t>光缆 </a:t>
            </a:r>
          </a:p>
          <a:p>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spTree>
    <p:extLst>
      <p:ext uri="{BB962C8B-B14F-4D97-AF65-F5344CB8AC3E}">
        <p14:creationId xmlns:p14="http://schemas.microsoft.com/office/powerpoint/2010/main" val="1792832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导引型传输媒体</a:t>
            </a:r>
          </a:p>
        </p:txBody>
      </p:sp>
      <p:sp>
        <p:nvSpPr>
          <p:cNvPr id="3" name="内容占位符 2"/>
          <p:cNvSpPr>
            <a:spLocks noGrp="1"/>
          </p:cNvSpPr>
          <p:nvPr>
            <p:ph idx="1"/>
          </p:nvPr>
        </p:nvSpPr>
        <p:spPr>
          <a:xfrm>
            <a:off x="457200" y="1269615"/>
            <a:ext cx="8229600" cy="1511154"/>
          </a:xfrm>
        </p:spPr>
        <p:txBody>
          <a:bodyPr/>
          <a:lstStyle/>
          <a:p>
            <a:r>
              <a:rPr lang="zh-CN" altLang="en-US" dirty="0"/>
              <a:t>双绞线</a:t>
            </a:r>
            <a:endParaRPr lang="en-US" altLang="zh-CN" dirty="0"/>
          </a:p>
          <a:p>
            <a:pPr lvl="1"/>
            <a:r>
              <a:rPr lang="zh-CN" altLang="en-US" sz="1800" dirty="0"/>
              <a:t>模拟、数字传输均可</a:t>
            </a:r>
            <a:endParaRPr lang="en-US" altLang="zh-CN" sz="1800" dirty="0"/>
          </a:p>
          <a:p>
            <a:pPr lvl="1"/>
            <a:r>
              <a:rPr lang="zh-CN" altLang="en-US" sz="1800" dirty="0"/>
              <a:t>通信距离几到几十公里，</a:t>
            </a:r>
            <a:r>
              <a:rPr lang="zh-CN" altLang="en-US" sz="1800"/>
              <a:t>通过放大器、中继器等增大</a:t>
            </a:r>
            <a:r>
              <a:rPr lang="zh-CN" altLang="en-US" sz="1800" dirty="0"/>
              <a:t>传输距离</a:t>
            </a:r>
            <a:endParaRPr lang="en-US" altLang="zh-CN" sz="1800" dirty="0"/>
          </a:p>
          <a:p>
            <a:pPr lvl="1"/>
            <a:r>
              <a:rPr lang="zh-CN" altLang="en-US" sz="1800" dirty="0"/>
              <a:t>导线越粗，传输距离越远</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grpSp>
        <p:nvGrpSpPr>
          <p:cNvPr id="5" name="组合 4"/>
          <p:cNvGrpSpPr/>
          <p:nvPr/>
        </p:nvGrpSpPr>
        <p:grpSpPr>
          <a:xfrm>
            <a:off x="660009" y="3024230"/>
            <a:ext cx="3210533" cy="1185222"/>
            <a:chOff x="765175" y="1884363"/>
            <a:chExt cx="3711575" cy="1852259"/>
          </a:xfrm>
        </p:grpSpPr>
        <p:pic>
          <p:nvPicPr>
            <p:cNvPr id="6" name="Picture 20" descr="223b"/>
            <p:cNvPicPr>
              <a:picLocks noChangeAspect="1" noChangeArrowheads="1"/>
            </p:cNvPicPr>
            <p:nvPr/>
          </p:nvPicPr>
          <p:blipFill>
            <a:blip r:embed="rId4" cstate="print">
              <a:extLst>
                <a:ext uri="{28A0092B-C50C-407E-A947-70E740481C1C}">
                  <a14:useLocalDpi xmlns:a14="http://schemas.microsoft.com/office/drawing/2010/main" val="0"/>
                </a:ext>
              </a:extLst>
            </a:blip>
            <a:srcRect t="24692" b="39763"/>
            <a:stretch>
              <a:fillRect/>
            </a:stretch>
          </p:blipFill>
          <p:spPr bwMode="auto">
            <a:xfrm>
              <a:off x="765175" y="2420938"/>
              <a:ext cx="3711575" cy="8858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2"/>
            <p:cNvSpPr txBox="1">
              <a:spLocks noChangeArrowheads="1"/>
            </p:cNvSpPr>
            <p:nvPr/>
          </p:nvSpPr>
          <p:spPr bwMode="auto">
            <a:xfrm>
              <a:off x="3686175" y="3228975"/>
              <a:ext cx="600482" cy="424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a:solidFill>
                    <a:srgbClr val="333399"/>
                  </a:solidFill>
                  <a:latin typeface="黑体" panose="02010609060101010101" pitchFamily="49" charset="-122"/>
                  <a:ea typeface="黑体" panose="02010609060101010101" pitchFamily="49" charset="-122"/>
                </a:rPr>
                <a:t>铜线</a:t>
              </a:r>
            </a:p>
          </p:txBody>
        </p:sp>
        <p:sp>
          <p:nvSpPr>
            <p:cNvPr id="8" name="Text Box 24"/>
            <p:cNvSpPr txBox="1">
              <a:spLocks noChangeArrowheads="1"/>
            </p:cNvSpPr>
            <p:nvPr/>
          </p:nvSpPr>
          <p:spPr bwMode="auto">
            <a:xfrm>
              <a:off x="805219" y="3289300"/>
              <a:ext cx="1553929" cy="447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kumimoji="1" lang="zh-CN" altLang="en-US" sz="1400" dirty="0">
                  <a:solidFill>
                    <a:srgbClr val="333399"/>
                  </a:solidFill>
                  <a:latin typeface="黑体" panose="02010609060101010101" pitchFamily="49" charset="-122"/>
                  <a:ea typeface="黑体" panose="02010609060101010101" pitchFamily="49" charset="-122"/>
                </a:rPr>
                <a:t>聚氯乙烯 套层</a:t>
              </a:r>
            </a:p>
          </p:txBody>
        </p:sp>
        <p:sp>
          <p:nvSpPr>
            <p:cNvPr id="9" name="Text Box 27"/>
            <p:cNvSpPr txBox="1">
              <a:spLocks noChangeArrowheads="1"/>
            </p:cNvSpPr>
            <p:nvPr/>
          </p:nvSpPr>
          <p:spPr bwMode="auto">
            <a:xfrm>
              <a:off x="2503488" y="3225801"/>
              <a:ext cx="798754" cy="424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dirty="0">
                  <a:solidFill>
                    <a:srgbClr val="333399"/>
                  </a:solidFill>
                  <a:latin typeface="黑体" panose="02010609060101010101" pitchFamily="49" charset="-122"/>
                  <a:ea typeface="黑体" panose="02010609060101010101" pitchFamily="49" charset="-122"/>
                </a:rPr>
                <a:t>绝缘层</a:t>
              </a:r>
            </a:p>
          </p:txBody>
        </p:sp>
        <p:sp>
          <p:nvSpPr>
            <p:cNvPr id="10" name="Text Box 37"/>
            <p:cNvSpPr txBox="1">
              <a:spLocks noChangeArrowheads="1"/>
            </p:cNvSpPr>
            <p:nvPr/>
          </p:nvSpPr>
          <p:spPr bwMode="auto">
            <a:xfrm>
              <a:off x="1084262" y="1884363"/>
              <a:ext cx="2314120" cy="508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rgbClr val="333399"/>
                  </a:solidFill>
                  <a:latin typeface="Arial" panose="020B0604020202020204" pitchFamily="34" charset="0"/>
                  <a:ea typeface="黑体" panose="02010609060101010101" pitchFamily="49" charset="-122"/>
                </a:rPr>
                <a:t>无屏蔽双绞线 </a:t>
              </a:r>
              <a:r>
                <a:rPr lang="en-US" altLang="zh-CN" dirty="0">
                  <a:solidFill>
                    <a:srgbClr val="333399"/>
                  </a:solidFill>
                  <a:latin typeface="Arial" panose="020B0604020202020204" pitchFamily="34" charset="0"/>
                  <a:ea typeface="黑体" panose="02010609060101010101" pitchFamily="49" charset="-122"/>
                </a:rPr>
                <a:t>UTP</a:t>
              </a:r>
            </a:p>
          </p:txBody>
        </p:sp>
        <p:sp>
          <p:nvSpPr>
            <p:cNvPr id="11" name="Line 44"/>
            <p:cNvSpPr>
              <a:spLocks noChangeShapeType="1"/>
            </p:cNvSpPr>
            <p:nvPr/>
          </p:nvSpPr>
          <p:spPr bwMode="auto">
            <a:xfrm>
              <a:off x="2852738" y="2995613"/>
              <a:ext cx="46037" cy="319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2" name="Line 45"/>
            <p:cNvSpPr>
              <a:spLocks noChangeShapeType="1"/>
            </p:cNvSpPr>
            <p:nvPr/>
          </p:nvSpPr>
          <p:spPr bwMode="auto">
            <a:xfrm>
              <a:off x="3840163" y="3036888"/>
              <a:ext cx="88900" cy="246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3" name="Line 49"/>
            <p:cNvSpPr>
              <a:spLocks noChangeShapeType="1"/>
            </p:cNvSpPr>
            <p:nvPr/>
          </p:nvSpPr>
          <p:spPr bwMode="auto">
            <a:xfrm flipH="1">
              <a:off x="1530350" y="3111500"/>
              <a:ext cx="7938" cy="1873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grpSp>
      <p:grpSp>
        <p:nvGrpSpPr>
          <p:cNvPr id="24" name="组合 23"/>
          <p:cNvGrpSpPr/>
          <p:nvPr/>
        </p:nvGrpSpPr>
        <p:grpSpPr>
          <a:xfrm>
            <a:off x="5587795" y="3011616"/>
            <a:ext cx="3181221" cy="1278733"/>
            <a:chOff x="4378400" y="1963060"/>
            <a:chExt cx="3934438" cy="1961641"/>
          </a:xfrm>
        </p:grpSpPr>
        <p:pic>
          <p:nvPicPr>
            <p:cNvPr id="14" name="Picture 21" descr="223"/>
            <p:cNvPicPr>
              <a:picLocks noChangeAspect="1" noChangeArrowheads="1"/>
            </p:cNvPicPr>
            <p:nvPr/>
          </p:nvPicPr>
          <p:blipFill>
            <a:blip r:embed="rId5" cstate="print">
              <a:extLst>
                <a:ext uri="{28A0092B-C50C-407E-A947-70E740481C1C}">
                  <a14:useLocalDpi xmlns:a14="http://schemas.microsoft.com/office/drawing/2010/main" val="0"/>
                </a:ext>
              </a:extLst>
            </a:blip>
            <a:srcRect t="17610" b="41142"/>
            <a:stretch>
              <a:fillRect/>
            </a:stretch>
          </p:blipFill>
          <p:spPr bwMode="auto">
            <a:xfrm>
              <a:off x="4843463" y="2444750"/>
              <a:ext cx="3465512" cy="8620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23"/>
            <p:cNvSpPr txBox="1">
              <a:spLocks noChangeArrowheads="1"/>
            </p:cNvSpPr>
            <p:nvPr/>
          </p:nvSpPr>
          <p:spPr bwMode="auto">
            <a:xfrm>
              <a:off x="7624763" y="3317875"/>
              <a:ext cx="688075" cy="42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a:solidFill>
                    <a:srgbClr val="333399"/>
                  </a:solidFill>
                  <a:latin typeface="黑体" panose="02010609060101010101" pitchFamily="49" charset="-122"/>
                  <a:ea typeface="黑体" panose="02010609060101010101" pitchFamily="49" charset="-122"/>
                </a:rPr>
                <a:t>铜线</a:t>
              </a:r>
            </a:p>
          </p:txBody>
        </p:sp>
        <p:sp>
          <p:nvSpPr>
            <p:cNvPr id="16" name="Text Box 25"/>
            <p:cNvSpPr txBox="1">
              <a:spLocks noChangeArrowheads="1"/>
            </p:cNvSpPr>
            <p:nvPr/>
          </p:nvSpPr>
          <p:spPr bwMode="auto">
            <a:xfrm>
              <a:off x="4378400" y="3303590"/>
              <a:ext cx="1800150" cy="42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dirty="0">
                  <a:solidFill>
                    <a:srgbClr val="333399"/>
                  </a:solidFill>
                  <a:latin typeface="黑体" panose="02010609060101010101" pitchFamily="49" charset="-122"/>
                  <a:ea typeface="黑体" panose="02010609060101010101" pitchFamily="49" charset="-122"/>
                </a:rPr>
                <a:t>聚氯乙烯套层</a:t>
              </a:r>
            </a:p>
          </p:txBody>
        </p:sp>
        <p:sp>
          <p:nvSpPr>
            <p:cNvPr id="17" name="Text Box 26"/>
            <p:cNvSpPr txBox="1">
              <a:spLocks noChangeArrowheads="1"/>
            </p:cNvSpPr>
            <p:nvPr/>
          </p:nvSpPr>
          <p:spPr bwMode="auto">
            <a:xfrm>
              <a:off x="6075363" y="3248025"/>
              <a:ext cx="915269" cy="42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a:solidFill>
                    <a:srgbClr val="333399"/>
                  </a:solidFill>
                  <a:latin typeface="黑体" panose="02010609060101010101" pitchFamily="49" charset="-122"/>
                  <a:ea typeface="黑体" panose="02010609060101010101" pitchFamily="49" charset="-122"/>
                </a:rPr>
                <a:t>屏蔽层</a:t>
              </a:r>
            </a:p>
          </p:txBody>
        </p:sp>
        <p:sp>
          <p:nvSpPr>
            <p:cNvPr id="18" name="Text Box 28"/>
            <p:cNvSpPr txBox="1">
              <a:spLocks noChangeArrowheads="1"/>
            </p:cNvSpPr>
            <p:nvPr/>
          </p:nvSpPr>
          <p:spPr bwMode="auto">
            <a:xfrm>
              <a:off x="6784975" y="3497263"/>
              <a:ext cx="915269" cy="42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a:solidFill>
                    <a:srgbClr val="333399"/>
                  </a:solidFill>
                  <a:latin typeface="黑体" panose="02010609060101010101" pitchFamily="49" charset="-122"/>
                  <a:ea typeface="黑体" panose="02010609060101010101" pitchFamily="49" charset="-122"/>
                </a:rPr>
                <a:t>绝缘层</a:t>
              </a:r>
            </a:p>
          </p:txBody>
        </p:sp>
        <p:sp>
          <p:nvSpPr>
            <p:cNvPr id="19" name="Text Box 38"/>
            <p:cNvSpPr txBox="1">
              <a:spLocks noChangeArrowheads="1"/>
            </p:cNvSpPr>
            <p:nvPr/>
          </p:nvSpPr>
          <p:spPr bwMode="auto">
            <a:xfrm>
              <a:off x="5040313" y="1963060"/>
              <a:ext cx="2343349" cy="5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rgbClr val="333399"/>
                  </a:solidFill>
                  <a:latin typeface="Arial" panose="020B0604020202020204" pitchFamily="34" charset="0"/>
                  <a:ea typeface="黑体" panose="02010609060101010101" pitchFamily="49" charset="-122"/>
                </a:rPr>
                <a:t>屏蔽双绞线 </a:t>
              </a:r>
              <a:r>
                <a:rPr lang="en-US" altLang="zh-CN" dirty="0">
                  <a:solidFill>
                    <a:srgbClr val="333399"/>
                  </a:solidFill>
                  <a:latin typeface="Arial" panose="020B0604020202020204" pitchFamily="34" charset="0"/>
                  <a:ea typeface="黑体" panose="02010609060101010101" pitchFamily="49" charset="-122"/>
                </a:rPr>
                <a:t>STP</a:t>
              </a:r>
            </a:p>
          </p:txBody>
        </p:sp>
        <p:sp>
          <p:nvSpPr>
            <p:cNvPr id="20" name="Line 40"/>
            <p:cNvSpPr>
              <a:spLocks noChangeShapeType="1"/>
            </p:cNvSpPr>
            <p:nvPr/>
          </p:nvSpPr>
          <p:spPr bwMode="auto">
            <a:xfrm>
              <a:off x="7092950" y="2997200"/>
              <a:ext cx="46038" cy="5651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1" name="Line 41"/>
            <p:cNvSpPr>
              <a:spLocks noChangeShapeType="1"/>
            </p:cNvSpPr>
            <p:nvPr/>
          </p:nvSpPr>
          <p:spPr bwMode="auto">
            <a:xfrm>
              <a:off x="7680325" y="3041650"/>
              <a:ext cx="107950" cy="317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2" name="Line 42"/>
            <p:cNvSpPr>
              <a:spLocks noChangeShapeType="1"/>
            </p:cNvSpPr>
            <p:nvPr/>
          </p:nvSpPr>
          <p:spPr bwMode="auto">
            <a:xfrm flipH="1">
              <a:off x="6508750" y="3038475"/>
              <a:ext cx="15875" cy="279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3" name="Line 43"/>
            <p:cNvSpPr>
              <a:spLocks noChangeShapeType="1"/>
            </p:cNvSpPr>
            <p:nvPr/>
          </p:nvSpPr>
          <p:spPr bwMode="auto">
            <a:xfrm flipH="1">
              <a:off x="5426075" y="3082925"/>
              <a:ext cx="123825" cy="3190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grpSp>
      <p:pic>
        <p:nvPicPr>
          <p:cNvPr id="25" name="Picture 6" descr="lan1map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643" y="3194135"/>
            <a:ext cx="1911256" cy="933744"/>
          </a:xfrm>
          <a:prstGeom prst="rect">
            <a:avLst/>
          </a:prstGeom>
          <a:noFill/>
          <a:extLst>
            <a:ext uri="{909E8E84-426E-40DD-AFC4-6F175D3DCCD1}">
              <a14:hiddenFill xmlns:a14="http://schemas.microsoft.com/office/drawing/2010/main">
                <a:solidFill>
                  <a:schemeClr val="tx1"/>
                </a:solidFill>
              </a14:hiddenFill>
            </a:ext>
          </a:extLst>
        </p:spPr>
      </p:pic>
      <p:graphicFrame>
        <p:nvGraphicFramePr>
          <p:cNvPr id="26" name="表格 25"/>
          <p:cNvGraphicFramePr>
            <a:graphicFrameLocks noGrp="1"/>
          </p:cNvGraphicFramePr>
          <p:nvPr/>
        </p:nvGraphicFramePr>
        <p:xfrm>
          <a:off x="1164618" y="4365882"/>
          <a:ext cx="6853105" cy="2365573"/>
        </p:xfrm>
        <a:graphic>
          <a:graphicData uri="http://schemas.openxmlformats.org/drawingml/2006/table">
            <a:tbl>
              <a:tblPr firstRow="1" bandRow="1">
                <a:tableStyleId>{5C22544A-7EE6-4342-B048-85BDC9FD1C3A}</a:tableStyleId>
              </a:tblPr>
              <a:tblGrid>
                <a:gridCol w="1131752">
                  <a:extLst>
                    <a:ext uri="{9D8B030D-6E8A-4147-A177-3AD203B41FA5}">
                      <a16:colId xmlns:a16="http://schemas.microsoft.com/office/drawing/2014/main" val="20000"/>
                    </a:ext>
                  </a:extLst>
                </a:gridCol>
                <a:gridCol w="936323">
                  <a:extLst>
                    <a:ext uri="{9D8B030D-6E8A-4147-A177-3AD203B41FA5}">
                      <a16:colId xmlns:a16="http://schemas.microsoft.com/office/drawing/2014/main" val="20001"/>
                    </a:ext>
                  </a:extLst>
                </a:gridCol>
                <a:gridCol w="4785030">
                  <a:extLst>
                    <a:ext uri="{9D8B030D-6E8A-4147-A177-3AD203B41FA5}">
                      <a16:colId xmlns:a16="http://schemas.microsoft.com/office/drawing/2014/main" val="20002"/>
                    </a:ext>
                  </a:extLst>
                </a:gridCol>
              </a:tblGrid>
              <a:tr h="337939">
                <a:tc>
                  <a:txBody>
                    <a:bodyPr/>
                    <a:lstStyle/>
                    <a:p>
                      <a:pPr algn="ctr"/>
                      <a:r>
                        <a:rPr lang="zh-CN" altLang="en-US" sz="1400" baseline="0" dirty="0">
                          <a:latin typeface="Calibri" panose="020F0502020204030204" pitchFamily="34" charset="0"/>
                          <a:ea typeface="华文楷体" panose="02010600040101010101" pitchFamily="2" charset="-122"/>
                        </a:rPr>
                        <a:t>绞合线类别</a:t>
                      </a:r>
                    </a:p>
                  </a:txBody>
                  <a:tcPr/>
                </a:tc>
                <a:tc>
                  <a:txBody>
                    <a:bodyPr/>
                    <a:lstStyle/>
                    <a:p>
                      <a:pPr algn="ctr"/>
                      <a:r>
                        <a:rPr lang="zh-CN" altLang="en-US" sz="1400" baseline="0" dirty="0">
                          <a:latin typeface="Calibri" panose="020F0502020204030204" pitchFamily="34" charset="0"/>
                          <a:ea typeface="华文楷体" panose="02010600040101010101" pitchFamily="2" charset="-122"/>
                        </a:rPr>
                        <a:t>带宽</a:t>
                      </a:r>
                    </a:p>
                  </a:txBody>
                  <a:tcPr/>
                </a:tc>
                <a:tc>
                  <a:txBody>
                    <a:bodyPr/>
                    <a:lstStyle/>
                    <a:p>
                      <a:pPr algn="ctr"/>
                      <a:r>
                        <a:rPr lang="zh-CN" altLang="en-US" sz="1400" baseline="0" dirty="0">
                          <a:latin typeface="Calibri" panose="020F0502020204030204" pitchFamily="34" charset="0"/>
                          <a:ea typeface="华文楷体" panose="02010600040101010101" pitchFamily="2" charset="-122"/>
                        </a:rPr>
                        <a:t>典型应用</a:t>
                      </a:r>
                    </a:p>
                  </a:txBody>
                  <a:tcPr/>
                </a:tc>
                <a:extLst>
                  <a:ext uri="{0D108BD9-81ED-4DB2-BD59-A6C34878D82A}">
                    <a16:rowId xmlns:a16="http://schemas.microsoft.com/office/drawing/2014/main" val="10000"/>
                  </a:ext>
                </a:extLst>
              </a:tr>
              <a:tr h="337939">
                <a:tc>
                  <a:txBody>
                    <a:bodyPr/>
                    <a:lstStyle/>
                    <a:p>
                      <a:pPr marL="0" algn="ctr" defTabSz="914377" rtl="0" eaLnBrk="1" latinLnBrk="0" hangingPunct="1"/>
                      <a:r>
                        <a:rPr lang="en-US" altLang="zh-CN" sz="1400" kern="1200" baseline="0" dirty="0">
                          <a:solidFill>
                            <a:schemeClr val="dk1"/>
                          </a:solidFill>
                          <a:latin typeface="Calibri" panose="020F0502020204030204" pitchFamily="34" charset="0"/>
                          <a:ea typeface="华文楷体" panose="02010600040101010101" pitchFamily="2" charset="-122"/>
                          <a:cs typeface="+mn-cs"/>
                        </a:rPr>
                        <a:t>3</a:t>
                      </a:r>
                      <a:endParaRPr lang="zh-CN" altLang="en-US" sz="1400" kern="1200" baseline="0" dirty="0">
                        <a:solidFill>
                          <a:schemeClr val="dk1"/>
                        </a:solidFill>
                        <a:latin typeface="Calibri" panose="020F0502020204030204" pitchFamily="34" charset="0"/>
                        <a:ea typeface="华文楷体" panose="02010600040101010101" pitchFamily="2" charset="-122"/>
                        <a:cs typeface="+mn-cs"/>
                      </a:endParaRPr>
                    </a:p>
                  </a:txBody>
                  <a:tcPr/>
                </a:tc>
                <a:tc>
                  <a:txBody>
                    <a:bodyPr/>
                    <a:lstStyle/>
                    <a:p>
                      <a:pPr marL="0" algn="ctr" defTabSz="914377" rtl="0" eaLnBrk="1" latinLnBrk="0" hangingPunct="1"/>
                      <a:r>
                        <a:rPr lang="en-US" altLang="zh-CN" sz="1400" kern="1200" baseline="0" dirty="0">
                          <a:solidFill>
                            <a:schemeClr val="dk1"/>
                          </a:solidFill>
                          <a:latin typeface="Calibri" panose="020F0502020204030204" pitchFamily="34" charset="0"/>
                          <a:ea typeface="华文楷体" panose="02010600040101010101" pitchFamily="2" charset="-122"/>
                          <a:cs typeface="+mn-cs"/>
                        </a:rPr>
                        <a:t>16MHz</a:t>
                      </a:r>
                      <a:endParaRPr lang="zh-CN" altLang="en-US" sz="1400" kern="1200" baseline="0" dirty="0">
                        <a:solidFill>
                          <a:schemeClr val="dk1"/>
                        </a:solidFill>
                        <a:latin typeface="Calibri" panose="020F0502020204030204" pitchFamily="34" charset="0"/>
                        <a:ea typeface="华文楷体" panose="02010600040101010101" pitchFamily="2" charset="-122"/>
                        <a:cs typeface="+mn-cs"/>
                      </a:endParaRPr>
                    </a:p>
                  </a:txBody>
                  <a:tcPr/>
                </a:tc>
                <a:tc>
                  <a:txBody>
                    <a:bodyPr/>
                    <a:lstStyle/>
                    <a:p>
                      <a:pPr marL="0" algn="l" defTabSz="914377" rtl="0" eaLnBrk="1" latinLnBrk="0" hangingPunct="1"/>
                      <a:r>
                        <a:rPr lang="zh-CN" altLang="en-US" sz="1400" kern="1200" baseline="0" dirty="0">
                          <a:solidFill>
                            <a:schemeClr val="dk1"/>
                          </a:solidFill>
                          <a:latin typeface="Calibri" panose="020F0502020204030204" pitchFamily="34" charset="0"/>
                          <a:ea typeface="华文楷体" panose="02010600040101010101" pitchFamily="2" charset="-122"/>
                          <a:cs typeface="+mn-cs"/>
                        </a:rPr>
                        <a:t>低速网络、模拟电话</a:t>
                      </a:r>
                    </a:p>
                  </a:txBody>
                  <a:tcPr/>
                </a:tc>
                <a:extLst>
                  <a:ext uri="{0D108BD9-81ED-4DB2-BD59-A6C34878D82A}">
                    <a16:rowId xmlns:a16="http://schemas.microsoft.com/office/drawing/2014/main" val="10001"/>
                  </a:ext>
                </a:extLst>
              </a:tr>
              <a:tr h="337939">
                <a:tc>
                  <a:txBody>
                    <a:bodyPr/>
                    <a:lstStyle/>
                    <a:p>
                      <a:pPr algn="ctr"/>
                      <a:r>
                        <a:rPr lang="en-US" altLang="zh-CN" sz="1400" baseline="0" dirty="0">
                          <a:latin typeface="Calibri" panose="020F0502020204030204" pitchFamily="34" charset="0"/>
                          <a:ea typeface="华文楷体" panose="02010600040101010101" pitchFamily="2" charset="-122"/>
                        </a:rPr>
                        <a:t>4</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a:latin typeface="Calibri" panose="020F0502020204030204" pitchFamily="34" charset="0"/>
                          <a:ea typeface="华文楷体" panose="02010600040101010101" pitchFamily="2" charset="-122"/>
                        </a:rPr>
                        <a:t>20MHz</a:t>
                      </a:r>
                      <a:endParaRPr lang="zh-CN" altLang="en-US" sz="1400" baseline="0" dirty="0">
                        <a:latin typeface="Calibri" panose="020F0502020204030204" pitchFamily="34" charset="0"/>
                        <a:ea typeface="华文楷体" panose="02010600040101010101" pitchFamily="2" charset="-122"/>
                      </a:endParaRPr>
                    </a:p>
                  </a:txBody>
                  <a:tcPr/>
                </a:tc>
                <a:tc>
                  <a:txBody>
                    <a:bodyPr/>
                    <a:lstStyle/>
                    <a:p>
                      <a:r>
                        <a:rPr lang="zh-CN" altLang="en-US" sz="1400" baseline="0" dirty="0">
                          <a:latin typeface="Calibri" panose="020F0502020204030204" pitchFamily="34" charset="0"/>
                          <a:ea typeface="华文楷体" panose="02010600040101010101" pitchFamily="2" charset="-122"/>
                        </a:rPr>
                        <a:t>短距离的</a:t>
                      </a:r>
                      <a:r>
                        <a:rPr lang="en-US" altLang="zh-CN" sz="1400" baseline="0" dirty="0">
                          <a:latin typeface="Calibri" panose="020F0502020204030204" pitchFamily="34" charset="0"/>
                          <a:ea typeface="华文楷体" panose="02010600040101010101" pitchFamily="2" charset="-122"/>
                        </a:rPr>
                        <a:t>10BASE-T </a:t>
                      </a:r>
                      <a:r>
                        <a:rPr lang="zh-CN" altLang="en-US" sz="1400" baseline="0" dirty="0">
                          <a:latin typeface="Calibri" panose="020F0502020204030204" pitchFamily="34" charset="0"/>
                          <a:ea typeface="华文楷体" panose="02010600040101010101" pitchFamily="2" charset="-122"/>
                        </a:rPr>
                        <a:t>以太网</a:t>
                      </a:r>
                    </a:p>
                  </a:txBody>
                  <a:tcPr/>
                </a:tc>
                <a:extLst>
                  <a:ext uri="{0D108BD9-81ED-4DB2-BD59-A6C34878D82A}">
                    <a16:rowId xmlns:a16="http://schemas.microsoft.com/office/drawing/2014/main" val="10002"/>
                  </a:ext>
                </a:extLst>
              </a:tr>
              <a:tr h="337939">
                <a:tc>
                  <a:txBody>
                    <a:bodyPr/>
                    <a:lstStyle/>
                    <a:p>
                      <a:pPr algn="ctr"/>
                      <a:r>
                        <a:rPr lang="en-US" altLang="zh-CN" sz="1400" baseline="0" dirty="0">
                          <a:latin typeface="Calibri" panose="020F0502020204030204" pitchFamily="34" charset="0"/>
                          <a:ea typeface="华文楷体" panose="02010600040101010101" pitchFamily="2" charset="-122"/>
                        </a:rPr>
                        <a:t>5</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a:latin typeface="Calibri" panose="020F0502020204030204" pitchFamily="34" charset="0"/>
                          <a:ea typeface="华文楷体" panose="02010600040101010101" pitchFamily="2" charset="-122"/>
                        </a:rPr>
                        <a:t>100MHz</a:t>
                      </a:r>
                      <a:endParaRPr lang="zh-CN" altLang="en-US" sz="1400" baseline="0" dirty="0">
                        <a:latin typeface="Calibri" panose="020F0502020204030204" pitchFamily="34" charset="0"/>
                        <a:ea typeface="华文楷体" panose="02010600040101010101" pitchFamily="2" charset="-122"/>
                      </a:endParaRPr>
                    </a:p>
                  </a:txBody>
                  <a:tcPr/>
                </a:tc>
                <a:tc>
                  <a:txBody>
                    <a:bodyPr/>
                    <a:lstStyle/>
                    <a:p>
                      <a:r>
                        <a:rPr lang="en-US" altLang="zh-CN" sz="1400" baseline="0" dirty="0">
                          <a:latin typeface="Calibri" panose="020F0502020204030204" pitchFamily="34" charset="0"/>
                          <a:ea typeface="华文楷体" panose="02010600040101010101" pitchFamily="2" charset="-122"/>
                        </a:rPr>
                        <a:t>10BASE-T</a:t>
                      </a:r>
                      <a:r>
                        <a:rPr lang="zh-CN" altLang="en-US" sz="1400" baseline="0" dirty="0">
                          <a:latin typeface="Calibri" panose="020F0502020204030204" pitchFamily="34" charset="0"/>
                          <a:ea typeface="华文楷体" panose="02010600040101010101" pitchFamily="2" charset="-122"/>
                        </a:rPr>
                        <a:t>以太网、某些</a:t>
                      </a:r>
                      <a:r>
                        <a:rPr lang="en-US" altLang="zh-CN" sz="1400" baseline="0" dirty="0">
                          <a:latin typeface="Calibri" panose="020F0502020204030204" pitchFamily="34" charset="0"/>
                          <a:ea typeface="华文楷体" panose="02010600040101010101" pitchFamily="2" charset="-122"/>
                        </a:rPr>
                        <a:t>100BASE-T</a:t>
                      </a:r>
                      <a:r>
                        <a:rPr lang="zh-CN" altLang="en-US" sz="1400" baseline="0" dirty="0">
                          <a:latin typeface="Calibri" panose="020F0502020204030204" pitchFamily="34" charset="0"/>
                          <a:ea typeface="华文楷体" panose="02010600040101010101" pitchFamily="2" charset="-122"/>
                        </a:rPr>
                        <a:t>快速以太网</a:t>
                      </a:r>
                    </a:p>
                  </a:txBody>
                  <a:tcPr/>
                </a:tc>
                <a:extLst>
                  <a:ext uri="{0D108BD9-81ED-4DB2-BD59-A6C34878D82A}">
                    <a16:rowId xmlns:a16="http://schemas.microsoft.com/office/drawing/2014/main" val="10003"/>
                  </a:ext>
                </a:extLst>
              </a:tr>
              <a:tr h="337939">
                <a:tc>
                  <a:txBody>
                    <a:bodyPr/>
                    <a:lstStyle/>
                    <a:p>
                      <a:pPr algn="ctr"/>
                      <a:r>
                        <a:rPr lang="en-US" altLang="zh-CN" sz="1400" baseline="0" dirty="0">
                          <a:latin typeface="Calibri" panose="020F0502020204030204" pitchFamily="34" charset="0"/>
                          <a:ea typeface="华文楷体" panose="02010600040101010101" pitchFamily="2" charset="-122"/>
                        </a:rPr>
                        <a:t>5E(</a:t>
                      </a:r>
                      <a:r>
                        <a:rPr lang="zh-CN" altLang="en-US" sz="1400" baseline="0" dirty="0">
                          <a:latin typeface="Calibri" panose="020F0502020204030204" pitchFamily="34" charset="0"/>
                          <a:ea typeface="华文楷体" panose="02010600040101010101" pitchFamily="2" charset="-122"/>
                        </a:rPr>
                        <a:t>超</a:t>
                      </a:r>
                      <a:r>
                        <a:rPr lang="en-US" altLang="zh-CN" sz="1400" baseline="0" dirty="0">
                          <a:latin typeface="Calibri" panose="020F0502020204030204" pitchFamily="34" charset="0"/>
                          <a:ea typeface="华文楷体" panose="02010600040101010101" pitchFamily="2" charset="-122"/>
                        </a:rPr>
                        <a:t>5</a:t>
                      </a:r>
                      <a:r>
                        <a:rPr lang="zh-CN" altLang="en-US" sz="1400" baseline="0" dirty="0">
                          <a:latin typeface="Calibri" panose="020F0502020204030204" pitchFamily="34" charset="0"/>
                          <a:ea typeface="华文楷体" panose="02010600040101010101" pitchFamily="2" charset="-122"/>
                        </a:rPr>
                        <a:t>类</a:t>
                      </a:r>
                      <a:r>
                        <a:rPr lang="en-US" altLang="zh-CN" sz="1400" baseline="0" dirty="0">
                          <a:latin typeface="Calibri" panose="020F0502020204030204" pitchFamily="34" charset="0"/>
                          <a:ea typeface="华文楷体" panose="02010600040101010101" pitchFamily="2" charset="-122"/>
                        </a:rPr>
                        <a:t>)</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a:latin typeface="Calibri" panose="020F0502020204030204" pitchFamily="34" charset="0"/>
                          <a:ea typeface="华文楷体" panose="02010600040101010101" pitchFamily="2" charset="-122"/>
                        </a:rPr>
                        <a:t>100MHz</a:t>
                      </a:r>
                      <a:endParaRPr lang="zh-CN" altLang="en-US" sz="1400" baseline="0" dirty="0">
                        <a:latin typeface="Calibri" panose="020F0502020204030204" pitchFamily="34" charset="0"/>
                        <a:ea typeface="华文楷体" panose="02010600040101010101" pitchFamily="2" charset="-122"/>
                      </a:endParaRPr>
                    </a:p>
                  </a:txBody>
                  <a:tcPr/>
                </a:tc>
                <a:tc>
                  <a:txBody>
                    <a:bodyPr/>
                    <a:lstStyle/>
                    <a:p>
                      <a:r>
                        <a:rPr lang="en-US" altLang="zh-CN" sz="1400" baseline="0" dirty="0">
                          <a:latin typeface="Calibri" panose="020F0502020204030204" pitchFamily="34" charset="0"/>
                          <a:ea typeface="华文楷体" panose="02010600040101010101" pitchFamily="2" charset="-122"/>
                        </a:rPr>
                        <a:t>100BASE-T</a:t>
                      </a:r>
                      <a:r>
                        <a:rPr lang="zh-CN" altLang="en-US" sz="1400" baseline="0" dirty="0">
                          <a:latin typeface="Calibri" panose="020F0502020204030204" pitchFamily="34" charset="0"/>
                          <a:ea typeface="华文楷体" panose="02010600040101010101" pitchFamily="2" charset="-122"/>
                        </a:rPr>
                        <a:t>快速以太网、某些</a:t>
                      </a:r>
                      <a:r>
                        <a:rPr lang="en-US" altLang="zh-CN" sz="1400" baseline="0" dirty="0">
                          <a:latin typeface="Calibri" panose="020F0502020204030204" pitchFamily="34" charset="0"/>
                          <a:ea typeface="华文楷体" panose="02010600040101010101" pitchFamily="2" charset="-122"/>
                        </a:rPr>
                        <a:t>1000BASE-T</a:t>
                      </a:r>
                      <a:r>
                        <a:rPr lang="zh-CN" altLang="en-US" sz="1400" baseline="0" dirty="0">
                          <a:latin typeface="Calibri" panose="020F0502020204030204" pitchFamily="34" charset="0"/>
                          <a:ea typeface="华文楷体" panose="02010600040101010101" pitchFamily="2" charset="-122"/>
                        </a:rPr>
                        <a:t>吉比特以太网</a:t>
                      </a:r>
                    </a:p>
                  </a:txBody>
                  <a:tcPr/>
                </a:tc>
                <a:extLst>
                  <a:ext uri="{0D108BD9-81ED-4DB2-BD59-A6C34878D82A}">
                    <a16:rowId xmlns:a16="http://schemas.microsoft.com/office/drawing/2014/main" val="10004"/>
                  </a:ext>
                </a:extLst>
              </a:tr>
              <a:tr h="337939">
                <a:tc>
                  <a:txBody>
                    <a:bodyPr/>
                    <a:lstStyle/>
                    <a:p>
                      <a:pPr algn="ctr"/>
                      <a:r>
                        <a:rPr lang="en-US" altLang="zh-CN" sz="1400" baseline="0" dirty="0">
                          <a:latin typeface="Calibri" panose="020F0502020204030204" pitchFamily="34" charset="0"/>
                          <a:ea typeface="华文楷体" panose="02010600040101010101" pitchFamily="2" charset="-122"/>
                        </a:rPr>
                        <a:t>6</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a:latin typeface="Calibri" panose="020F0502020204030204" pitchFamily="34" charset="0"/>
                          <a:ea typeface="华文楷体" panose="02010600040101010101" pitchFamily="2" charset="-122"/>
                        </a:rPr>
                        <a:t>250MHz</a:t>
                      </a:r>
                      <a:endParaRPr lang="zh-CN" altLang="en-US" sz="1400" baseline="0" dirty="0">
                        <a:latin typeface="Calibri" panose="020F0502020204030204" pitchFamily="34" charset="0"/>
                        <a:ea typeface="华文楷体" panose="02010600040101010101" pitchFamily="2" charset="-122"/>
                      </a:endParaRPr>
                    </a:p>
                  </a:txBody>
                  <a:tcPr/>
                </a:tc>
                <a:tc>
                  <a:txBody>
                    <a:bodyPr/>
                    <a:lstStyle/>
                    <a:p>
                      <a:r>
                        <a:rPr lang="en-US" altLang="zh-CN" sz="1400" baseline="0" dirty="0">
                          <a:latin typeface="Calibri" panose="020F0502020204030204" pitchFamily="34" charset="0"/>
                          <a:ea typeface="华文楷体" panose="02010600040101010101" pitchFamily="2" charset="-122"/>
                        </a:rPr>
                        <a:t>1000BASE-T</a:t>
                      </a:r>
                      <a:r>
                        <a:rPr lang="zh-CN" altLang="en-US" sz="1400" baseline="0" dirty="0">
                          <a:latin typeface="Calibri" panose="020F0502020204030204" pitchFamily="34" charset="0"/>
                          <a:ea typeface="华文楷体" panose="02010600040101010101" pitchFamily="2" charset="-122"/>
                        </a:rPr>
                        <a:t>吉比特以太网、</a:t>
                      </a:r>
                      <a:r>
                        <a:rPr lang="en-US" altLang="zh-CN" sz="1400" baseline="0" dirty="0">
                          <a:latin typeface="Calibri" panose="020F0502020204030204" pitchFamily="34" charset="0"/>
                          <a:ea typeface="华文楷体" panose="02010600040101010101" pitchFamily="2" charset="-122"/>
                        </a:rPr>
                        <a:t>ATM</a:t>
                      </a:r>
                      <a:r>
                        <a:rPr lang="zh-CN" altLang="en-US" sz="1400" baseline="0" dirty="0">
                          <a:latin typeface="Calibri" panose="020F0502020204030204" pitchFamily="34" charset="0"/>
                          <a:ea typeface="华文楷体" panose="02010600040101010101" pitchFamily="2" charset="-122"/>
                        </a:rPr>
                        <a:t>网络</a:t>
                      </a:r>
                    </a:p>
                  </a:txBody>
                  <a:tcPr/>
                </a:tc>
                <a:extLst>
                  <a:ext uri="{0D108BD9-81ED-4DB2-BD59-A6C34878D82A}">
                    <a16:rowId xmlns:a16="http://schemas.microsoft.com/office/drawing/2014/main" val="10005"/>
                  </a:ext>
                </a:extLst>
              </a:tr>
              <a:tr h="337939">
                <a:tc>
                  <a:txBody>
                    <a:bodyPr/>
                    <a:lstStyle/>
                    <a:p>
                      <a:pPr algn="ctr"/>
                      <a:r>
                        <a:rPr lang="en-US" altLang="zh-CN" sz="1400" baseline="0" dirty="0">
                          <a:latin typeface="Calibri" panose="020F0502020204030204" pitchFamily="34" charset="0"/>
                          <a:ea typeface="华文楷体" panose="02010600040101010101" pitchFamily="2" charset="-122"/>
                        </a:rPr>
                        <a:t>7</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a:latin typeface="Calibri" panose="020F0502020204030204" pitchFamily="34" charset="0"/>
                          <a:ea typeface="华文楷体" panose="02010600040101010101" pitchFamily="2" charset="-122"/>
                        </a:rPr>
                        <a:t>600MHz</a:t>
                      </a:r>
                      <a:endParaRPr lang="zh-CN" altLang="en-US" sz="1400" baseline="0" dirty="0">
                        <a:latin typeface="Calibri" panose="020F0502020204030204" pitchFamily="34" charset="0"/>
                        <a:ea typeface="华文楷体" panose="02010600040101010101" pitchFamily="2" charset="-122"/>
                      </a:endParaRPr>
                    </a:p>
                  </a:txBody>
                  <a:tcPr/>
                </a:tc>
                <a:tc>
                  <a:txBody>
                    <a:bodyPr/>
                    <a:lstStyle/>
                    <a:p>
                      <a:r>
                        <a:rPr lang="zh-CN" altLang="en-US" sz="1400" baseline="0" dirty="0">
                          <a:latin typeface="Calibri" panose="020F0502020204030204" pitchFamily="34" charset="0"/>
                          <a:ea typeface="华文楷体" panose="02010600040101010101" pitchFamily="2" charset="-122"/>
                        </a:rPr>
                        <a:t>只使用</a:t>
                      </a:r>
                      <a:r>
                        <a:rPr lang="en-US" altLang="zh-CN" sz="1400" baseline="0" dirty="0">
                          <a:latin typeface="Calibri" panose="020F0502020204030204" pitchFamily="34" charset="0"/>
                          <a:ea typeface="华文楷体" panose="02010600040101010101" pitchFamily="2" charset="-122"/>
                        </a:rPr>
                        <a:t>STP</a:t>
                      </a:r>
                      <a:r>
                        <a:rPr lang="zh-CN" altLang="en-US" sz="1400" baseline="0" dirty="0">
                          <a:latin typeface="Calibri" panose="020F0502020204030204" pitchFamily="34" charset="0"/>
                          <a:ea typeface="华文楷体" panose="02010600040101010101" pitchFamily="2" charset="-122"/>
                        </a:rPr>
                        <a:t>，可用于</a:t>
                      </a:r>
                      <a:r>
                        <a:rPr lang="en-US" altLang="zh-CN" sz="1400" baseline="0" dirty="0">
                          <a:latin typeface="Calibri" panose="020F0502020204030204" pitchFamily="34" charset="0"/>
                          <a:ea typeface="华文楷体" panose="02010600040101010101" pitchFamily="2" charset="-122"/>
                        </a:rPr>
                        <a:t>10</a:t>
                      </a:r>
                      <a:r>
                        <a:rPr lang="zh-CN" altLang="en-US" sz="1400" baseline="0" dirty="0">
                          <a:latin typeface="Calibri" panose="020F0502020204030204" pitchFamily="34" charset="0"/>
                          <a:ea typeface="华文楷体" panose="02010600040101010101" pitchFamily="2" charset="-122"/>
                        </a:rPr>
                        <a:t>吉比特以太网</a:t>
                      </a:r>
                    </a:p>
                  </a:txBody>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86513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回顾数据封装过程</a:t>
            </a:r>
          </a:p>
        </p:txBody>
      </p:sp>
      <p:sp>
        <p:nvSpPr>
          <p:cNvPr id="3" name="内容占位符 2"/>
          <p:cNvSpPr>
            <a:spLocks noGrp="1"/>
          </p:cNvSpPr>
          <p:nvPr>
            <p:ph idx="1"/>
          </p:nvPr>
        </p:nvSpPr>
        <p:spPr>
          <a:xfrm>
            <a:off x="457200" y="1444979"/>
            <a:ext cx="8229600" cy="664238"/>
          </a:xfrm>
        </p:spPr>
        <p:txBody>
          <a:bodyPr/>
          <a:lstStyle/>
          <a:p>
            <a:r>
              <a:rPr lang="zh-CN" altLang="en-US" dirty="0"/>
              <a:t>封装 </a:t>
            </a:r>
            <a:r>
              <a:rPr lang="en-US" altLang="zh-CN" dirty="0"/>
              <a:t>(encapsulation)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solidFill>
                  <a:srgbClr val="000000"/>
                </a:solidFill>
              </a:rPr>
              <a:pPr/>
              <a:t>3</a:t>
            </a:fld>
            <a:endParaRPr lang="zh-CN" altLang="en-US" dirty="0">
              <a:solidFill>
                <a:srgbClr val="000000"/>
              </a:solidFill>
            </a:endParaRPr>
          </a:p>
        </p:txBody>
      </p:sp>
      <p:sp>
        <p:nvSpPr>
          <p:cNvPr id="26" name="Text Box 24"/>
          <p:cNvSpPr txBox="1">
            <a:spLocks noChangeArrowheads="1"/>
          </p:cNvSpPr>
          <p:nvPr/>
        </p:nvSpPr>
        <p:spPr bwMode="auto">
          <a:xfrm>
            <a:off x="270506" y="2447191"/>
            <a:ext cx="1579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lumMod val="95000"/>
                    <a:lumOff val="5000"/>
                  </a:srgbClr>
                </a:solidFill>
                <a:ea typeface="华文楷体" panose="02010600040101010101" pitchFamily="2" charset="-122"/>
              </a:rPr>
              <a:t>主机</a:t>
            </a:r>
            <a:r>
              <a:rPr kumimoji="1" lang="zh-CN" altLang="en-US" sz="900" dirty="0">
                <a:solidFill>
                  <a:srgbClr val="000000">
                    <a:lumMod val="95000"/>
                    <a:lumOff val="5000"/>
                  </a:srgbClr>
                </a:solidFill>
                <a:ea typeface="华文楷体" panose="02010600040101010101" pitchFamily="2" charset="-122"/>
              </a:rPr>
              <a:t> </a:t>
            </a:r>
            <a:r>
              <a:rPr kumimoji="1" lang="en-US" altLang="zh-CN" dirty="0">
                <a:solidFill>
                  <a:srgbClr val="000000">
                    <a:lumMod val="95000"/>
                    <a:lumOff val="5000"/>
                  </a:srgbClr>
                </a:solidFill>
                <a:ea typeface="华文楷体" panose="02010600040101010101" pitchFamily="2" charset="-122"/>
              </a:rPr>
              <a:t>1(client)</a:t>
            </a:r>
          </a:p>
        </p:txBody>
      </p:sp>
      <p:grpSp>
        <p:nvGrpSpPr>
          <p:cNvPr id="49" name="组合 48"/>
          <p:cNvGrpSpPr/>
          <p:nvPr/>
        </p:nvGrpSpPr>
        <p:grpSpPr>
          <a:xfrm>
            <a:off x="412811" y="3320162"/>
            <a:ext cx="1181375" cy="2927350"/>
            <a:chOff x="376235" y="3600592"/>
            <a:chExt cx="1334644" cy="2646919"/>
          </a:xfrm>
        </p:grpSpPr>
        <p:sp>
          <p:nvSpPr>
            <p:cNvPr id="6" name="AutoShape 4"/>
            <p:cNvSpPr>
              <a:spLocks noChangeArrowheads="1"/>
            </p:cNvSpPr>
            <p:nvPr/>
          </p:nvSpPr>
          <p:spPr bwMode="auto">
            <a:xfrm>
              <a:off x="376237" y="5663311"/>
              <a:ext cx="1328226" cy="584200"/>
            </a:xfrm>
            <a:prstGeom prst="cube">
              <a:avLst>
                <a:gd name="adj" fmla="val 10764"/>
              </a:avLst>
            </a:prstGeom>
            <a:gradFill rotWithShape="1">
              <a:gsLst>
                <a:gs pos="0">
                  <a:srgbClr val="839EE3">
                    <a:gamma/>
                    <a:shade val="46275"/>
                    <a:invGamma/>
                  </a:srgbClr>
                </a:gs>
                <a:gs pos="50000">
                  <a:srgbClr val="839EE3"/>
                </a:gs>
                <a:gs pos="100000">
                  <a:srgbClr val="839EE3">
                    <a:gamma/>
                    <a:shade val="46275"/>
                    <a:invGamma/>
                  </a:srgbClr>
                </a:gs>
              </a:gsLst>
              <a:lin ang="5400000" scaled="1"/>
            </a:gradFill>
            <a:ln w="6350">
              <a:solidFill>
                <a:schemeClr val="bg2">
                  <a:lumMod val="20000"/>
                  <a:lumOff val="80000"/>
                </a:schemeClr>
              </a:solidFill>
              <a:round/>
              <a:headEnd/>
              <a:tailEnd/>
            </a:ln>
            <a:effectLst/>
          </p:spPr>
          <p:txBody>
            <a:bodyPr wrap="none" anchor="ctr"/>
            <a:lstStyle/>
            <a:p>
              <a:pPr algn="ctr"/>
              <a:r>
                <a:rPr lang="zh-CN" altLang="en-US" sz="1600" b="1" kern="0" dirty="0">
                  <a:solidFill>
                    <a:srgbClr val="FFFFFF"/>
                  </a:solidFill>
                  <a:latin typeface="华文楷体" panose="02010600040101010101" pitchFamily="2" charset="-122"/>
                  <a:ea typeface="华文楷体" panose="02010600040101010101" pitchFamily="2" charset="-122"/>
                </a:rPr>
                <a:t>物理层</a:t>
              </a:r>
            </a:p>
          </p:txBody>
        </p:sp>
        <p:sp>
          <p:nvSpPr>
            <p:cNvPr id="44" name="AutoShape 4"/>
            <p:cNvSpPr>
              <a:spLocks noChangeArrowheads="1"/>
            </p:cNvSpPr>
            <p:nvPr/>
          </p:nvSpPr>
          <p:spPr bwMode="auto">
            <a:xfrm>
              <a:off x="376237" y="5140198"/>
              <a:ext cx="1328226" cy="584200"/>
            </a:xfrm>
            <a:prstGeom prst="cube">
              <a:avLst>
                <a:gd name="adj" fmla="val 10764"/>
              </a:avLst>
            </a:prstGeom>
            <a:gradFill rotWithShape="1">
              <a:gsLst>
                <a:gs pos="0">
                  <a:srgbClr val="839EE3">
                    <a:gamma/>
                    <a:shade val="46275"/>
                    <a:invGamma/>
                  </a:srgbClr>
                </a:gs>
                <a:gs pos="50000">
                  <a:srgbClr val="839EE3"/>
                </a:gs>
                <a:gs pos="100000">
                  <a:srgbClr val="839EE3">
                    <a:gamma/>
                    <a:shade val="46275"/>
                    <a:invGamma/>
                  </a:srgbClr>
                </a:gs>
              </a:gsLst>
              <a:lin ang="5400000" scaled="1"/>
            </a:gradFill>
            <a:ln w="6350">
              <a:solidFill>
                <a:schemeClr val="bg2">
                  <a:lumMod val="20000"/>
                  <a:lumOff val="80000"/>
                </a:schemeClr>
              </a:solidFill>
              <a:round/>
              <a:headEnd/>
              <a:tailEnd/>
            </a:ln>
            <a:effectLst/>
          </p:spPr>
          <p:txBody>
            <a:bodyPr wrap="none" anchor="ctr"/>
            <a:lstStyle/>
            <a:p>
              <a:pPr algn="ctr"/>
              <a:r>
                <a:rPr lang="zh-CN" altLang="en-US" sz="1600" b="1" kern="0" dirty="0">
                  <a:solidFill>
                    <a:srgbClr val="FFFFFF"/>
                  </a:solidFill>
                  <a:latin typeface="华文楷体" panose="02010600040101010101" pitchFamily="2" charset="-122"/>
                  <a:ea typeface="华文楷体" panose="02010600040101010101" pitchFamily="2" charset="-122"/>
                </a:rPr>
                <a:t>数据链路层</a:t>
              </a:r>
            </a:p>
          </p:txBody>
        </p:sp>
        <p:sp>
          <p:nvSpPr>
            <p:cNvPr id="45" name="AutoShape 4"/>
            <p:cNvSpPr>
              <a:spLocks noChangeArrowheads="1"/>
            </p:cNvSpPr>
            <p:nvPr/>
          </p:nvSpPr>
          <p:spPr bwMode="auto">
            <a:xfrm>
              <a:off x="376235" y="4623719"/>
              <a:ext cx="1328229" cy="584200"/>
            </a:xfrm>
            <a:prstGeom prst="cube">
              <a:avLst>
                <a:gd name="adj" fmla="val 10764"/>
              </a:avLst>
            </a:prstGeom>
            <a:gradFill rotWithShape="1">
              <a:gsLst>
                <a:gs pos="0">
                  <a:srgbClr val="839EE3">
                    <a:gamma/>
                    <a:shade val="46275"/>
                    <a:invGamma/>
                  </a:srgbClr>
                </a:gs>
                <a:gs pos="50000">
                  <a:srgbClr val="839EE3"/>
                </a:gs>
                <a:gs pos="100000">
                  <a:srgbClr val="839EE3">
                    <a:gamma/>
                    <a:shade val="46275"/>
                    <a:invGamma/>
                  </a:srgbClr>
                </a:gs>
              </a:gsLst>
              <a:lin ang="5400000" scaled="1"/>
            </a:gradFill>
            <a:ln w="6350">
              <a:solidFill>
                <a:schemeClr val="bg2">
                  <a:lumMod val="20000"/>
                  <a:lumOff val="80000"/>
                </a:schemeClr>
              </a:solidFill>
              <a:round/>
              <a:headEnd/>
              <a:tailEnd/>
            </a:ln>
            <a:effectLst/>
          </p:spPr>
          <p:txBody>
            <a:bodyPr wrap="none" anchor="ctr"/>
            <a:lstStyle/>
            <a:p>
              <a:pPr algn="ctr"/>
              <a:r>
                <a:rPr lang="zh-CN" altLang="en-US" sz="1600" b="1" kern="0" dirty="0">
                  <a:solidFill>
                    <a:srgbClr val="FFFFFF"/>
                  </a:solidFill>
                  <a:latin typeface="华文楷体" panose="02010600040101010101" pitchFamily="2" charset="-122"/>
                  <a:ea typeface="华文楷体" panose="02010600040101010101" pitchFamily="2" charset="-122"/>
                </a:rPr>
                <a:t>网络层</a:t>
              </a:r>
            </a:p>
          </p:txBody>
        </p:sp>
        <p:sp>
          <p:nvSpPr>
            <p:cNvPr id="46" name="AutoShape 4"/>
            <p:cNvSpPr>
              <a:spLocks noChangeArrowheads="1"/>
            </p:cNvSpPr>
            <p:nvPr/>
          </p:nvSpPr>
          <p:spPr bwMode="auto">
            <a:xfrm>
              <a:off x="376237" y="4117071"/>
              <a:ext cx="1328226" cy="584200"/>
            </a:xfrm>
            <a:prstGeom prst="cube">
              <a:avLst>
                <a:gd name="adj" fmla="val 10764"/>
              </a:avLst>
            </a:prstGeom>
            <a:gradFill rotWithShape="1">
              <a:gsLst>
                <a:gs pos="0">
                  <a:srgbClr val="839EE3">
                    <a:gamma/>
                    <a:shade val="46275"/>
                    <a:invGamma/>
                  </a:srgbClr>
                </a:gs>
                <a:gs pos="50000">
                  <a:srgbClr val="839EE3"/>
                </a:gs>
                <a:gs pos="100000">
                  <a:srgbClr val="839EE3">
                    <a:gamma/>
                    <a:shade val="46275"/>
                    <a:invGamma/>
                  </a:srgbClr>
                </a:gs>
              </a:gsLst>
              <a:lin ang="5400000" scaled="1"/>
            </a:gradFill>
            <a:ln w="6350">
              <a:solidFill>
                <a:schemeClr val="bg2">
                  <a:lumMod val="20000"/>
                  <a:lumOff val="80000"/>
                </a:schemeClr>
              </a:solidFill>
              <a:round/>
              <a:headEnd/>
              <a:tailEnd/>
            </a:ln>
            <a:effectLst/>
          </p:spPr>
          <p:txBody>
            <a:bodyPr wrap="none" anchor="ctr"/>
            <a:lstStyle/>
            <a:p>
              <a:pPr algn="ctr"/>
              <a:r>
                <a:rPr lang="zh-CN" altLang="en-US" sz="1600" b="1" kern="0" dirty="0">
                  <a:solidFill>
                    <a:srgbClr val="FFFFFF"/>
                  </a:solidFill>
                  <a:latin typeface="华文楷体" panose="02010600040101010101" pitchFamily="2" charset="-122"/>
                  <a:ea typeface="华文楷体" panose="02010600040101010101" pitchFamily="2" charset="-122"/>
                </a:rPr>
                <a:t>传输层</a:t>
              </a:r>
            </a:p>
          </p:txBody>
        </p:sp>
        <p:sp>
          <p:nvSpPr>
            <p:cNvPr id="47" name="AutoShape 4"/>
            <p:cNvSpPr>
              <a:spLocks noChangeArrowheads="1"/>
            </p:cNvSpPr>
            <p:nvPr/>
          </p:nvSpPr>
          <p:spPr bwMode="auto">
            <a:xfrm>
              <a:off x="376237" y="3600592"/>
              <a:ext cx="1334642" cy="584200"/>
            </a:xfrm>
            <a:prstGeom prst="cube">
              <a:avLst>
                <a:gd name="adj" fmla="val 10764"/>
              </a:avLst>
            </a:prstGeom>
            <a:gradFill rotWithShape="1">
              <a:gsLst>
                <a:gs pos="0">
                  <a:srgbClr val="839EE3">
                    <a:gamma/>
                    <a:shade val="46275"/>
                    <a:invGamma/>
                  </a:srgbClr>
                </a:gs>
                <a:gs pos="50000">
                  <a:srgbClr val="839EE3"/>
                </a:gs>
                <a:gs pos="100000">
                  <a:srgbClr val="839EE3">
                    <a:gamma/>
                    <a:shade val="46275"/>
                    <a:invGamma/>
                  </a:srgbClr>
                </a:gs>
              </a:gsLst>
              <a:lin ang="5400000" scaled="1"/>
            </a:gradFill>
            <a:ln w="6350">
              <a:solidFill>
                <a:schemeClr val="bg2">
                  <a:lumMod val="20000"/>
                  <a:lumOff val="80000"/>
                </a:schemeClr>
              </a:solidFill>
              <a:round/>
              <a:headEnd/>
              <a:tailEnd/>
            </a:ln>
            <a:effectLst/>
          </p:spPr>
          <p:txBody>
            <a:bodyPr wrap="none" anchor="ctr"/>
            <a:lstStyle/>
            <a:p>
              <a:pPr algn="ctr"/>
              <a:r>
                <a:rPr lang="zh-CN" altLang="en-US" sz="1600" b="1" kern="0" dirty="0">
                  <a:solidFill>
                    <a:srgbClr val="FFFFFF"/>
                  </a:solidFill>
                  <a:latin typeface="华文楷体" panose="02010600040101010101" pitchFamily="2" charset="-122"/>
                  <a:ea typeface="华文楷体" panose="02010600040101010101" pitchFamily="2" charset="-122"/>
                </a:rPr>
                <a:t>应用层</a:t>
              </a:r>
            </a:p>
          </p:txBody>
        </p:sp>
      </p:grpSp>
      <p:sp>
        <p:nvSpPr>
          <p:cNvPr id="50" name="Text Box 24"/>
          <p:cNvSpPr txBox="1">
            <a:spLocks noChangeArrowheads="1"/>
          </p:cNvSpPr>
          <p:nvPr/>
        </p:nvSpPr>
        <p:spPr bwMode="auto">
          <a:xfrm>
            <a:off x="7442460" y="2447191"/>
            <a:ext cx="1579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lumMod val="95000"/>
                    <a:lumOff val="5000"/>
                  </a:srgbClr>
                </a:solidFill>
                <a:ea typeface="华文楷体" panose="02010600040101010101" pitchFamily="2" charset="-122"/>
              </a:rPr>
              <a:t>主机 </a:t>
            </a:r>
            <a:r>
              <a:rPr kumimoji="1" lang="en-US" altLang="zh-CN" b="1" dirty="0">
                <a:solidFill>
                  <a:srgbClr val="000000">
                    <a:lumMod val="95000"/>
                    <a:lumOff val="5000"/>
                  </a:srgbClr>
                </a:solidFill>
                <a:ea typeface="华文楷体" panose="02010600040101010101" pitchFamily="2" charset="-122"/>
              </a:rPr>
              <a:t>2</a:t>
            </a:r>
            <a:r>
              <a:rPr kumimoji="1" lang="zh-CN" altLang="en-US" sz="900" dirty="0">
                <a:solidFill>
                  <a:srgbClr val="000000">
                    <a:lumMod val="95000"/>
                    <a:lumOff val="5000"/>
                  </a:srgbClr>
                </a:solidFill>
                <a:ea typeface="华文楷体" panose="02010600040101010101" pitchFamily="2" charset="-122"/>
              </a:rPr>
              <a:t> </a:t>
            </a:r>
            <a:r>
              <a:rPr kumimoji="1" lang="en-US" altLang="zh-CN" dirty="0">
                <a:solidFill>
                  <a:srgbClr val="000000">
                    <a:lumMod val="95000"/>
                    <a:lumOff val="5000"/>
                  </a:srgbClr>
                </a:solidFill>
                <a:ea typeface="华文楷体" panose="02010600040101010101" pitchFamily="2" charset="-122"/>
              </a:rPr>
              <a:t>(server)</a:t>
            </a:r>
          </a:p>
        </p:txBody>
      </p:sp>
      <p:grpSp>
        <p:nvGrpSpPr>
          <p:cNvPr id="52" name="组合 51"/>
          <p:cNvGrpSpPr/>
          <p:nvPr/>
        </p:nvGrpSpPr>
        <p:grpSpPr>
          <a:xfrm>
            <a:off x="7535997" y="3320162"/>
            <a:ext cx="1181375" cy="2927350"/>
            <a:chOff x="376235" y="3600592"/>
            <a:chExt cx="1334644" cy="2646919"/>
          </a:xfrm>
        </p:grpSpPr>
        <p:sp>
          <p:nvSpPr>
            <p:cNvPr id="53" name="AutoShape 4"/>
            <p:cNvSpPr>
              <a:spLocks noChangeArrowheads="1"/>
            </p:cNvSpPr>
            <p:nvPr/>
          </p:nvSpPr>
          <p:spPr bwMode="auto">
            <a:xfrm>
              <a:off x="376237" y="5663311"/>
              <a:ext cx="1328226" cy="584200"/>
            </a:xfrm>
            <a:prstGeom prst="cube">
              <a:avLst>
                <a:gd name="adj" fmla="val 10764"/>
              </a:avLst>
            </a:prstGeom>
            <a:gradFill rotWithShape="1">
              <a:gsLst>
                <a:gs pos="0">
                  <a:srgbClr val="839EE3">
                    <a:gamma/>
                    <a:shade val="46275"/>
                    <a:invGamma/>
                  </a:srgbClr>
                </a:gs>
                <a:gs pos="50000">
                  <a:srgbClr val="839EE3"/>
                </a:gs>
                <a:gs pos="100000">
                  <a:srgbClr val="839EE3">
                    <a:gamma/>
                    <a:shade val="46275"/>
                    <a:invGamma/>
                  </a:srgbClr>
                </a:gs>
              </a:gsLst>
              <a:lin ang="5400000" scaled="1"/>
            </a:gradFill>
            <a:ln w="6350">
              <a:solidFill>
                <a:schemeClr val="bg2">
                  <a:lumMod val="20000"/>
                  <a:lumOff val="80000"/>
                </a:schemeClr>
              </a:solidFill>
              <a:round/>
              <a:headEnd/>
              <a:tailEnd/>
            </a:ln>
            <a:effectLst/>
          </p:spPr>
          <p:txBody>
            <a:bodyPr wrap="none" anchor="ctr"/>
            <a:lstStyle/>
            <a:p>
              <a:pPr algn="ctr"/>
              <a:r>
                <a:rPr lang="zh-CN" altLang="en-US" sz="1600" b="1" kern="0" dirty="0">
                  <a:solidFill>
                    <a:srgbClr val="FFFFFF"/>
                  </a:solidFill>
                  <a:latin typeface="华文楷体" panose="02010600040101010101" pitchFamily="2" charset="-122"/>
                  <a:ea typeface="华文楷体" panose="02010600040101010101" pitchFamily="2" charset="-122"/>
                </a:rPr>
                <a:t>物理层</a:t>
              </a:r>
            </a:p>
          </p:txBody>
        </p:sp>
        <p:sp>
          <p:nvSpPr>
            <p:cNvPr id="54" name="AutoShape 4"/>
            <p:cNvSpPr>
              <a:spLocks noChangeArrowheads="1"/>
            </p:cNvSpPr>
            <p:nvPr/>
          </p:nvSpPr>
          <p:spPr bwMode="auto">
            <a:xfrm>
              <a:off x="376237" y="5140198"/>
              <a:ext cx="1328226" cy="584200"/>
            </a:xfrm>
            <a:prstGeom prst="cube">
              <a:avLst>
                <a:gd name="adj" fmla="val 10764"/>
              </a:avLst>
            </a:prstGeom>
            <a:gradFill rotWithShape="1">
              <a:gsLst>
                <a:gs pos="0">
                  <a:srgbClr val="839EE3">
                    <a:gamma/>
                    <a:shade val="46275"/>
                    <a:invGamma/>
                  </a:srgbClr>
                </a:gs>
                <a:gs pos="50000">
                  <a:srgbClr val="839EE3"/>
                </a:gs>
                <a:gs pos="100000">
                  <a:srgbClr val="839EE3">
                    <a:gamma/>
                    <a:shade val="46275"/>
                    <a:invGamma/>
                  </a:srgbClr>
                </a:gs>
              </a:gsLst>
              <a:lin ang="5400000" scaled="1"/>
            </a:gradFill>
            <a:ln w="6350">
              <a:solidFill>
                <a:schemeClr val="bg2">
                  <a:lumMod val="20000"/>
                  <a:lumOff val="80000"/>
                </a:schemeClr>
              </a:solidFill>
              <a:round/>
              <a:headEnd/>
              <a:tailEnd/>
            </a:ln>
            <a:effectLst/>
          </p:spPr>
          <p:txBody>
            <a:bodyPr wrap="none" anchor="ctr"/>
            <a:lstStyle/>
            <a:p>
              <a:pPr algn="ctr"/>
              <a:r>
                <a:rPr lang="zh-CN" altLang="en-US" sz="1600" b="1" kern="0" dirty="0">
                  <a:solidFill>
                    <a:srgbClr val="FFFFFF"/>
                  </a:solidFill>
                  <a:latin typeface="华文楷体" panose="02010600040101010101" pitchFamily="2" charset="-122"/>
                  <a:ea typeface="华文楷体" panose="02010600040101010101" pitchFamily="2" charset="-122"/>
                </a:rPr>
                <a:t>数据链路层</a:t>
              </a:r>
            </a:p>
          </p:txBody>
        </p:sp>
        <p:sp>
          <p:nvSpPr>
            <p:cNvPr id="55" name="AutoShape 4"/>
            <p:cNvSpPr>
              <a:spLocks noChangeArrowheads="1"/>
            </p:cNvSpPr>
            <p:nvPr/>
          </p:nvSpPr>
          <p:spPr bwMode="auto">
            <a:xfrm>
              <a:off x="376235" y="4623719"/>
              <a:ext cx="1328229" cy="584200"/>
            </a:xfrm>
            <a:prstGeom prst="cube">
              <a:avLst>
                <a:gd name="adj" fmla="val 10764"/>
              </a:avLst>
            </a:prstGeom>
            <a:gradFill rotWithShape="1">
              <a:gsLst>
                <a:gs pos="0">
                  <a:srgbClr val="839EE3">
                    <a:gamma/>
                    <a:shade val="46275"/>
                    <a:invGamma/>
                  </a:srgbClr>
                </a:gs>
                <a:gs pos="50000">
                  <a:srgbClr val="839EE3"/>
                </a:gs>
                <a:gs pos="100000">
                  <a:srgbClr val="839EE3">
                    <a:gamma/>
                    <a:shade val="46275"/>
                    <a:invGamma/>
                  </a:srgbClr>
                </a:gs>
              </a:gsLst>
              <a:lin ang="5400000" scaled="1"/>
            </a:gradFill>
            <a:ln w="6350">
              <a:solidFill>
                <a:schemeClr val="bg2">
                  <a:lumMod val="20000"/>
                  <a:lumOff val="80000"/>
                </a:schemeClr>
              </a:solidFill>
              <a:round/>
              <a:headEnd/>
              <a:tailEnd/>
            </a:ln>
            <a:effectLst/>
          </p:spPr>
          <p:txBody>
            <a:bodyPr wrap="none" anchor="ctr"/>
            <a:lstStyle/>
            <a:p>
              <a:pPr algn="ctr"/>
              <a:r>
                <a:rPr lang="zh-CN" altLang="en-US" sz="1600" b="1" kern="0" dirty="0">
                  <a:solidFill>
                    <a:srgbClr val="FFFFFF"/>
                  </a:solidFill>
                  <a:latin typeface="华文楷体" panose="02010600040101010101" pitchFamily="2" charset="-122"/>
                  <a:ea typeface="华文楷体" panose="02010600040101010101" pitchFamily="2" charset="-122"/>
                </a:rPr>
                <a:t>网络层</a:t>
              </a:r>
            </a:p>
          </p:txBody>
        </p:sp>
        <p:sp>
          <p:nvSpPr>
            <p:cNvPr id="56" name="AutoShape 4"/>
            <p:cNvSpPr>
              <a:spLocks noChangeArrowheads="1"/>
            </p:cNvSpPr>
            <p:nvPr/>
          </p:nvSpPr>
          <p:spPr bwMode="auto">
            <a:xfrm>
              <a:off x="376237" y="4117071"/>
              <a:ext cx="1328226" cy="584200"/>
            </a:xfrm>
            <a:prstGeom prst="cube">
              <a:avLst>
                <a:gd name="adj" fmla="val 10764"/>
              </a:avLst>
            </a:prstGeom>
            <a:gradFill rotWithShape="1">
              <a:gsLst>
                <a:gs pos="0">
                  <a:srgbClr val="839EE3">
                    <a:gamma/>
                    <a:shade val="46275"/>
                    <a:invGamma/>
                  </a:srgbClr>
                </a:gs>
                <a:gs pos="50000">
                  <a:srgbClr val="839EE3"/>
                </a:gs>
                <a:gs pos="100000">
                  <a:srgbClr val="839EE3">
                    <a:gamma/>
                    <a:shade val="46275"/>
                    <a:invGamma/>
                  </a:srgbClr>
                </a:gs>
              </a:gsLst>
              <a:lin ang="5400000" scaled="1"/>
            </a:gradFill>
            <a:ln w="6350">
              <a:solidFill>
                <a:schemeClr val="bg2">
                  <a:lumMod val="20000"/>
                  <a:lumOff val="80000"/>
                </a:schemeClr>
              </a:solidFill>
              <a:round/>
              <a:headEnd/>
              <a:tailEnd/>
            </a:ln>
            <a:effectLst/>
          </p:spPr>
          <p:txBody>
            <a:bodyPr wrap="none" anchor="ctr"/>
            <a:lstStyle/>
            <a:p>
              <a:pPr algn="ctr"/>
              <a:r>
                <a:rPr lang="zh-CN" altLang="en-US" sz="1600" b="1" kern="0" dirty="0">
                  <a:solidFill>
                    <a:srgbClr val="FFFFFF"/>
                  </a:solidFill>
                  <a:latin typeface="华文楷体" panose="02010600040101010101" pitchFamily="2" charset="-122"/>
                  <a:ea typeface="华文楷体" panose="02010600040101010101" pitchFamily="2" charset="-122"/>
                </a:rPr>
                <a:t>传输层</a:t>
              </a:r>
            </a:p>
          </p:txBody>
        </p:sp>
        <p:sp>
          <p:nvSpPr>
            <p:cNvPr id="57" name="AutoShape 4"/>
            <p:cNvSpPr>
              <a:spLocks noChangeArrowheads="1"/>
            </p:cNvSpPr>
            <p:nvPr/>
          </p:nvSpPr>
          <p:spPr bwMode="auto">
            <a:xfrm>
              <a:off x="376237" y="3600592"/>
              <a:ext cx="1334642" cy="584200"/>
            </a:xfrm>
            <a:prstGeom prst="cube">
              <a:avLst>
                <a:gd name="adj" fmla="val 10764"/>
              </a:avLst>
            </a:prstGeom>
            <a:gradFill rotWithShape="1">
              <a:gsLst>
                <a:gs pos="0">
                  <a:srgbClr val="839EE3">
                    <a:gamma/>
                    <a:shade val="46275"/>
                    <a:invGamma/>
                  </a:srgbClr>
                </a:gs>
                <a:gs pos="50000">
                  <a:srgbClr val="839EE3"/>
                </a:gs>
                <a:gs pos="100000">
                  <a:srgbClr val="839EE3">
                    <a:gamma/>
                    <a:shade val="46275"/>
                    <a:invGamma/>
                  </a:srgbClr>
                </a:gs>
              </a:gsLst>
              <a:lin ang="5400000" scaled="1"/>
            </a:gradFill>
            <a:ln w="6350">
              <a:solidFill>
                <a:schemeClr val="bg2">
                  <a:lumMod val="20000"/>
                  <a:lumOff val="80000"/>
                </a:schemeClr>
              </a:solidFill>
              <a:round/>
              <a:headEnd/>
              <a:tailEnd/>
            </a:ln>
            <a:effectLst/>
          </p:spPr>
          <p:txBody>
            <a:bodyPr wrap="none" anchor="ctr"/>
            <a:lstStyle/>
            <a:p>
              <a:pPr algn="ctr"/>
              <a:r>
                <a:rPr lang="zh-CN" altLang="en-US" sz="1600" b="1" kern="0" dirty="0">
                  <a:solidFill>
                    <a:srgbClr val="FFFFFF"/>
                  </a:solidFill>
                  <a:latin typeface="华文楷体" panose="02010600040101010101" pitchFamily="2" charset="-122"/>
                  <a:ea typeface="华文楷体" panose="02010600040101010101" pitchFamily="2" charset="-122"/>
                </a:rPr>
                <a:t>应用层</a:t>
              </a:r>
            </a:p>
          </p:txBody>
        </p:sp>
      </p:grpSp>
      <p:sp>
        <p:nvSpPr>
          <p:cNvPr id="29" name="AutoShape 27"/>
          <p:cNvSpPr>
            <a:spLocks noChangeArrowheads="1"/>
          </p:cNvSpPr>
          <p:nvPr/>
        </p:nvSpPr>
        <p:spPr bwMode="auto">
          <a:xfrm>
            <a:off x="453335" y="2789737"/>
            <a:ext cx="1070665" cy="557212"/>
          </a:xfrm>
          <a:prstGeom prst="cube">
            <a:avLst>
              <a:gd name="adj" fmla="val 17593"/>
            </a:avLst>
          </a:prstGeom>
          <a:solidFill>
            <a:srgbClr val="FFFF99"/>
          </a:solidFill>
          <a:ln w="12700">
            <a:solidFill>
              <a:srgbClr val="C0BC00"/>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lumMod val="65000"/>
                    <a:lumOff val="35000"/>
                  </a:srgbClr>
                </a:solidFill>
                <a:latin typeface="华文楷体" panose="02010600040101010101" pitchFamily="2" charset="-122"/>
                <a:ea typeface="华文楷体" panose="02010600040101010101" pitchFamily="2" charset="-122"/>
              </a:rPr>
              <a:t>应用进程</a:t>
            </a:r>
            <a:endParaRPr lang="en-US" altLang="zh-CN" sz="1400" b="1" dirty="0">
              <a:solidFill>
                <a:srgbClr val="000000">
                  <a:lumMod val="65000"/>
                  <a:lumOff val="35000"/>
                </a:srgbClr>
              </a:solidFill>
              <a:latin typeface="华文楷体" panose="02010600040101010101" pitchFamily="2" charset="-122"/>
              <a:ea typeface="华文楷体" panose="02010600040101010101" pitchFamily="2" charset="-122"/>
            </a:endParaRPr>
          </a:p>
          <a:p>
            <a:pPr algn="ctr"/>
            <a:r>
              <a:rPr lang="en-US" altLang="zh-CN" sz="1400" b="1" dirty="0">
                <a:solidFill>
                  <a:srgbClr val="000000">
                    <a:lumMod val="65000"/>
                    <a:lumOff val="35000"/>
                  </a:srgbClr>
                </a:solidFill>
                <a:latin typeface="华文楷体" panose="02010600040101010101" pitchFamily="2" charset="-122"/>
                <a:ea typeface="华文楷体" panose="02010600040101010101" pitchFamily="2" charset="-122"/>
              </a:rPr>
              <a:t>(Web)</a:t>
            </a:r>
            <a:endParaRPr lang="zh-CN" altLang="en-US" sz="1400" b="1" dirty="0">
              <a:solidFill>
                <a:srgbClr val="000000">
                  <a:lumMod val="65000"/>
                  <a:lumOff val="35000"/>
                </a:srgbClr>
              </a:solidFill>
              <a:latin typeface="华文楷体" panose="02010600040101010101" pitchFamily="2" charset="-122"/>
              <a:ea typeface="华文楷体" panose="02010600040101010101" pitchFamily="2" charset="-122"/>
            </a:endParaRPr>
          </a:p>
        </p:txBody>
      </p:sp>
      <p:sp>
        <p:nvSpPr>
          <p:cNvPr id="101" name="AutoShape 27"/>
          <p:cNvSpPr>
            <a:spLocks noChangeArrowheads="1"/>
          </p:cNvSpPr>
          <p:nvPr/>
        </p:nvSpPr>
        <p:spPr bwMode="auto">
          <a:xfrm>
            <a:off x="7588512" y="2796729"/>
            <a:ext cx="1070665" cy="557212"/>
          </a:xfrm>
          <a:prstGeom prst="cube">
            <a:avLst>
              <a:gd name="adj" fmla="val 17593"/>
            </a:avLst>
          </a:prstGeom>
          <a:solidFill>
            <a:srgbClr val="FFFF99"/>
          </a:solidFill>
          <a:ln w="12700">
            <a:solidFill>
              <a:srgbClr val="C0BC00"/>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lumMod val="65000"/>
                    <a:lumOff val="35000"/>
                  </a:srgbClr>
                </a:solidFill>
                <a:latin typeface="华文楷体" panose="02010600040101010101" pitchFamily="2" charset="-122"/>
                <a:ea typeface="华文楷体" panose="02010600040101010101" pitchFamily="2" charset="-122"/>
              </a:rPr>
              <a:t>应用进程</a:t>
            </a:r>
            <a:endParaRPr lang="en-US" altLang="zh-CN" sz="1400" b="1" dirty="0">
              <a:solidFill>
                <a:srgbClr val="000000">
                  <a:lumMod val="65000"/>
                  <a:lumOff val="35000"/>
                </a:srgbClr>
              </a:solidFill>
              <a:latin typeface="华文楷体" panose="02010600040101010101" pitchFamily="2" charset="-122"/>
              <a:ea typeface="华文楷体" panose="02010600040101010101" pitchFamily="2" charset="-122"/>
            </a:endParaRPr>
          </a:p>
          <a:p>
            <a:pPr algn="ctr"/>
            <a:r>
              <a:rPr lang="en-US" altLang="zh-CN" sz="1400" b="1" dirty="0">
                <a:solidFill>
                  <a:srgbClr val="000000">
                    <a:lumMod val="65000"/>
                    <a:lumOff val="35000"/>
                  </a:srgbClr>
                </a:solidFill>
                <a:latin typeface="华文楷体" panose="02010600040101010101" pitchFamily="2" charset="-122"/>
                <a:ea typeface="华文楷体" panose="02010600040101010101" pitchFamily="2" charset="-122"/>
              </a:rPr>
              <a:t>(Web)</a:t>
            </a:r>
            <a:endParaRPr lang="zh-CN" altLang="en-US" sz="1400" b="1" dirty="0">
              <a:solidFill>
                <a:srgbClr val="000000">
                  <a:lumMod val="65000"/>
                  <a:lumOff val="35000"/>
                </a:srgbClr>
              </a:solidFill>
              <a:latin typeface="华文楷体" panose="02010600040101010101" pitchFamily="2" charset="-122"/>
              <a:ea typeface="华文楷体" panose="02010600040101010101" pitchFamily="2" charset="-122"/>
            </a:endParaRPr>
          </a:p>
        </p:txBody>
      </p:sp>
      <p:sp>
        <p:nvSpPr>
          <p:cNvPr id="116" name="Rectangle 39"/>
          <p:cNvSpPr>
            <a:spLocks noChangeArrowheads="1"/>
          </p:cNvSpPr>
          <p:nvPr/>
        </p:nvSpPr>
        <p:spPr bwMode="auto">
          <a:xfrm>
            <a:off x="4813999" y="3005788"/>
            <a:ext cx="1801938"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solidFill>
                  <a:srgbClr val="333399"/>
                </a:solidFill>
              </a:rPr>
              <a:t>Web Data</a:t>
            </a:r>
            <a:endParaRPr lang="zh-CN" altLang="en-US" sz="1400" dirty="0">
              <a:solidFill>
                <a:srgbClr val="333399"/>
              </a:solidFill>
            </a:endParaRPr>
          </a:p>
        </p:txBody>
      </p:sp>
      <p:cxnSp>
        <p:nvCxnSpPr>
          <p:cNvPr id="9" name="直接箭头连接符 8"/>
          <p:cNvCxnSpPr/>
          <p:nvPr/>
        </p:nvCxnSpPr>
        <p:spPr>
          <a:xfrm>
            <a:off x="294890" y="3022516"/>
            <a:ext cx="0" cy="3112283"/>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AutoShape 29"/>
          <p:cNvSpPr>
            <a:spLocks noChangeArrowheads="1"/>
          </p:cNvSpPr>
          <p:nvPr/>
        </p:nvSpPr>
        <p:spPr bwMode="auto">
          <a:xfrm flipV="1">
            <a:off x="558072" y="3154805"/>
            <a:ext cx="196850" cy="361950"/>
          </a:xfrm>
          <a:prstGeom prst="upArrow">
            <a:avLst>
              <a:gd name="adj1" fmla="val 50000"/>
              <a:gd name="adj2" fmla="val 45968"/>
            </a:avLst>
          </a:prstGeom>
          <a:solidFill>
            <a:srgbClr val="FF0000">
              <a:alpha val="25000"/>
            </a:srgbClr>
          </a:solidFill>
          <a:ln w="12700">
            <a:solidFill>
              <a:srgbClr val="C00000">
                <a:alpha val="25000"/>
              </a:srgbClr>
            </a:solidFill>
            <a:miter lim="800000"/>
            <a:headEnd/>
            <a:tailE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sp>
        <p:nvSpPr>
          <p:cNvPr id="58" name="Text Box 24"/>
          <p:cNvSpPr txBox="1">
            <a:spLocks noChangeArrowheads="1"/>
          </p:cNvSpPr>
          <p:nvPr/>
        </p:nvSpPr>
        <p:spPr bwMode="auto">
          <a:xfrm>
            <a:off x="-77037" y="4287503"/>
            <a:ext cx="430887" cy="619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defPPr>
              <a:defRPr lang="zh-CN"/>
            </a:defPPr>
            <a:lvl1pPr defTabSz="762000">
              <a:defRPr kumimoji="1">
                <a:solidFill>
                  <a:schemeClr val="tx1">
                    <a:lumMod val="95000"/>
                    <a:lumOff val="5000"/>
                  </a:schemeClr>
                </a:solidFill>
                <a:latin typeface="Arial" panose="020B0604020202020204" pitchFamily="34" charset="0"/>
                <a:ea typeface="黑体" panose="02010609060101010101" pitchFamily="49" charset="-122"/>
              </a:defRPr>
            </a:lvl1pPr>
            <a:lvl2pPr marL="742950" indent="-285750" defTabSz="762000">
              <a:defRPr>
                <a:latin typeface="Arial" panose="020B0604020202020204" pitchFamily="34" charset="0"/>
                <a:ea typeface="宋体" panose="02010600030101010101" pitchFamily="2" charset="-122"/>
              </a:defRPr>
            </a:lvl2pPr>
            <a:lvl3pPr marL="1143000" indent="-228600" defTabSz="762000">
              <a:defRPr>
                <a:latin typeface="Arial" panose="020B0604020202020204" pitchFamily="34" charset="0"/>
                <a:ea typeface="宋体" panose="02010600030101010101" pitchFamily="2" charset="-122"/>
              </a:defRPr>
            </a:lvl3pPr>
            <a:lvl4pPr marL="1600200" indent="-228600" defTabSz="762000">
              <a:defRPr>
                <a:latin typeface="Arial" panose="020B0604020202020204" pitchFamily="34" charset="0"/>
                <a:ea typeface="宋体" panose="02010600030101010101" pitchFamily="2" charset="-122"/>
              </a:defRPr>
            </a:lvl4pPr>
            <a:lvl5pPr marL="2057400" indent="-228600" defTabSz="762000">
              <a:defRPr>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sz="1600" dirty="0">
                <a:solidFill>
                  <a:srgbClr val="FF0000"/>
                </a:solidFill>
              </a:rPr>
              <a:t>封 装</a:t>
            </a:r>
            <a:endParaRPr lang="en-US" altLang="zh-CN" sz="1600" dirty="0">
              <a:solidFill>
                <a:srgbClr val="FF0000"/>
              </a:solidFill>
            </a:endParaRPr>
          </a:p>
        </p:txBody>
      </p:sp>
      <p:grpSp>
        <p:nvGrpSpPr>
          <p:cNvPr id="13" name="组合 12"/>
          <p:cNvGrpSpPr/>
          <p:nvPr/>
        </p:nvGrpSpPr>
        <p:grpSpPr>
          <a:xfrm>
            <a:off x="87313" y="6222111"/>
            <a:ext cx="8991600" cy="417513"/>
            <a:chOff x="87313" y="6222111"/>
            <a:chExt cx="8991600" cy="417513"/>
          </a:xfrm>
        </p:grpSpPr>
        <p:sp>
          <p:nvSpPr>
            <p:cNvPr id="5" name="AutoShape 3"/>
            <p:cNvSpPr>
              <a:spLocks noChangeArrowheads="1"/>
            </p:cNvSpPr>
            <p:nvPr/>
          </p:nvSpPr>
          <p:spPr bwMode="auto">
            <a:xfrm rot="16200000">
              <a:off x="4374356" y="1935068"/>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1" name="Text Box 24"/>
            <p:cNvSpPr txBox="1">
              <a:spLocks noChangeArrowheads="1"/>
            </p:cNvSpPr>
            <p:nvPr/>
          </p:nvSpPr>
          <p:spPr bwMode="auto">
            <a:xfrm>
              <a:off x="3793204" y="6246202"/>
              <a:ext cx="1579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dirty="0">
                  <a:solidFill>
                    <a:srgbClr val="000000">
                      <a:lumMod val="95000"/>
                      <a:lumOff val="5000"/>
                    </a:srgbClr>
                  </a:solidFill>
                  <a:ea typeface="华文楷体" panose="02010600040101010101" pitchFamily="2" charset="-122"/>
                </a:rPr>
                <a:t>物理传输媒体</a:t>
              </a:r>
              <a:endParaRPr kumimoji="1" lang="en-US" altLang="zh-CN" dirty="0">
                <a:solidFill>
                  <a:srgbClr val="000000">
                    <a:lumMod val="95000"/>
                    <a:lumOff val="5000"/>
                  </a:srgbClr>
                </a:solidFill>
                <a:ea typeface="华文楷体" panose="02010600040101010101" pitchFamily="2" charset="-122"/>
              </a:endParaRPr>
            </a:p>
          </p:txBody>
        </p:sp>
      </p:grpSp>
      <p:grpSp>
        <p:nvGrpSpPr>
          <p:cNvPr id="8" name="组合 7"/>
          <p:cNvGrpSpPr/>
          <p:nvPr/>
        </p:nvGrpSpPr>
        <p:grpSpPr>
          <a:xfrm>
            <a:off x="4104767" y="3547378"/>
            <a:ext cx="2505074" cy="359729"/>
            <a:chOff x="4104767" y="3547378"/>
            <a:chExt cx="2505074" cy="359729"/>
          </a:xfrm>
        </p:grpSpPr>
        <p:sp>
          <p:nvSpPr>
            <p:cNvPr id="64" name="Rectangle 39"/>
            <p:cNvSpPr>
              <a:spLocks noChangeArrowheads="1"/>
            </p:cNvSpPr>
            <p:nvPr/>
          </p:nvSpPr>
          <p:spPr bwMode="auto">
            <a:xfrm>
              <a:off x="4807903" y="3548332"/>
              <a:ext cx="1801938"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solidFill>
                    <a:srgbClr val="333399"/>
                  </a:solidFill>
                </a:rPr>
                <a:t>Web Data</a:t>
              </a:r>
              <a:endParaRPr lang="zh-CN" altLang="en-US" sz="1400" dirty="0">
                <a:solidFill>
                  <a:srgbClr val="333399"/>
                </a:solidFill>
              </a:endParaRPr>
            </a:p>
          </p:txBody>
        </p:sp>
        <p:sp>
          <p:nvSpPr>
            <p:cNvPr id="66" name="Rectangle 33"/>
            <p:cNvSpPr>
              <a:spLocks noChangeArrowheads="1"/>
            </p:cNvSpPr>
            <p:nvPr/>
          </p:nvSpPr>
          <p:spPr bwMode="auto">
            <a:xfrm>
              <a:off x="4104767" y="3547378"/>
              <a:ext cx="704913" cy="358775"/>
            </a:xfrm>
            <a:prstGeom prst="rect">
              <a:avLst/>
            </a:prstGeom>
            <a:solidFill>
              <a:srgbClr val="B8A9F1"/>
            </a:solidFill>
            <a:ln w="9525">
              <a:solidFill>
                <a:schemeClr val="tx1"/>
              </a:solidFill>
              <a:miter lim="800000"/>
              <a:headEnd/>
              <a:tailEnd/>
            </a:ln>
            <a:effectLst/>
          </p:spPr>
          <p:txBody>
            <a:bodyPr wrap="none" anchor="ctr"/>
            <a:lstStyle/>
            <a:p>
              <a:pPr algn="ctr"/>
              <a:r>
                <a:rPr lang="en-US" altLang="zh-CN" sz="1400" dirty="0">
                  <a:solidFill>
                    <a:srgbClr val="333399"/>
                  </a:solidFill>
                </a:rPr>
                <a:t>Header</a:t>
              </a:r>
              <a:r>
                <a:rPr lang="en-US" altLang="zh-CN" sz="1400" b="1" baseline="-25000" dirty="0">
                  <a:solidFill>
                    <a:srgbClr val="333399"/>
                  </a:solidFill>
                </a:rPr>
                <a:t>5</a:t>
              </a:r>
            </a:p>
          </p:txBody>
        </p:sp>
      </p:grpSp>
      <p:sp>
        <p:nvSpPr>
          <p:cNvPr id="68" name="AutoShape 29"/>
          <p:cNvSpPr>
            <a:spLocks noChangeArrowheads="1"/>
          </p:cNvSpPr>
          <p:nvPr/>
        </p:nvSpPr>
        <p:spPr bwMode="auto">
          <a:xfrm flipV="1">
            <a:off x="576360" y="3819269"/>
            <a:ext cx="196850" cy="361950"/>
          </a:xfrm>
          <a:prstGeom prst="upArrow">
            <a:avLst>
              <a:gd name="adj1" fmla="val 50000"/>
              <a:gd name="adj2" fmla="val 45968"/>
            </a:avLst>
          </a:prstGeom>
          <a:solidFill>
            <a:srgbClr val="FF0000">
              <a:alpha val="25000"/>
            </a:srgbClr>
          </a:solidFill>
          <a:ln w="12700">
            <a:solidFill>
              <a:srgbClr val="C00000">
                <a:alpha val="25000"/>
              </a:srgbClr>
            </a:solidFill>
            <a:miter lim="800000"/>
            <a:headEnd/>
            <a:tailE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grpSp>
        <p:nvGrpSpPr>
          <p:cNvPr id="7" name="组合 6"/>
          <p:cNvGrpSpPr/>
          <p:nvPr/>
        </p:nvGrpSpPr>
        <p:grpSpPr>
          <a:xfrm>
            <a:off x="2830545" y="3177672"/>
            <a:ext cx="1595469" cy="396551"/>
            <a:chOff x="2830545" y="3177672"/>
            <a:chExt cx="1595469" cy="396551"/>
          </a:xfrm>
        </p:grpSpPr>
        <p:sp>
          <p:nvSpPr>
            <p:cNvPr id="74" name="Text Box 32"/>
            <p:cNvSpPr txBox="1">
              <a:spLocks noChangeArrowheads="1"/>
            </p:cNvSpPr>
            <p:nvPr/>
          </p:nvSpPr>
          <p:spPr bwMode="auto">
            <a:xfrm>
              <a:off x="2830545" y="3177672"/>
              <a:ext cx="11689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1600" dirty="0">
                  <a:solidFill>
                    <a:srgbClr val="000000"/>
                  </a:solidFill>
                  <a:latin typeface="Calibri" panose="020F0502020204030204" pitchFamily="34" charset="0"/>
                  <a:ea typeface="黑体" panose="02010609060101010101" pitchFamily="49" charset="-122"/>
                </a:rPr>
                <a:t>http header</a:t>
              </a:r>
              <a:endParaRPr kumimoji="1" lang="zh-CN" altLang="en-US" sz="1600" dirty="0">
                <a:solidFill>
                  <a:srgbClr val="000000"/>
                </a:solidFill>
                <a:latin typeface="Calibri" panose="020F0502020204030204" pitchFamily="34" charset="0"/>
                <a:ea typeface="黑体" panose="02010609060101010101" pitchFamily="49" charset="-122"/>
              </a:endParaRPr>
            </a:p>
          </p:txBody>
        </p:sp>
        <p:sp>
          <p:nvSpPr>
            <p:cNvPr id="75" name="Line 33"/>
            <p:cNvSpPr>
              <a:spLocks noChangeShapeType="1"/>
            </p:cNvSpPr>
            <p:nvPr/>
          </p:nvSpPr>
          <p:spPr bwMode="auto">
            <a:xfrm>
              <a:off x="3906129" y="3364562"/>
              <a:ext cx="519885" cy="209661"/>
            </a:xfrm>
            <a:prstGeom prst="line">
              <a:avLst/>
            </a:prstGeom>
            <a:noFill/>
            <a:ln w="12700">
              <a:solidFill>
                <a:schemeClr val="tx1">
                  <a:lumMod val="65000"/>
                  <a:lumOff val="35000"/>
                </a:schemeClr>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kern="0">
                <a:solidFill>
                  <a:srgbClr val="000000"/>
                </a:solidFill>
              </a:endParaRPr>
            </a:p>
          </p:txBody>
        </p:sp>
      </p:grpSp>
      <p:sp>
        <p:nvSpPr>
          <p:cNvPr id="63" name="AutoShape 29"/>
          <p:cNvSpPr>
            <a:spLocks noChangeArrowheads="1"/>
          </p:cNvSpPr>
          <p:nvPr/>
        </p:nvSpPr>
        <p:spPr bwMode="auto">
          <a:xfrm flipV="1">
            <a:off x="6166679" y="3265167"/>
            <a:ext cx="173768" cy="282211"/>
          </a:xfrm>
          <a:prstGeom prst="upArrow">
            <a:avLst>
              <a:gd name="adj1" fmla="val 50000"/>
              <a:gd name="adj2" fmla="val 45968"/>
            </a:avLst>
          </a:prstGeom>
          <a:solidFill>
            <a:srgbClr val="FF0000">
              <a:alpha val="25000"/>
            </a:srgbClr>
          </a:solidFill>
          <a:ln w="12700">
            <a:solidFill>
              <a:srgbClr val="C00000">
                <a:alpha val="25000"/>
              </a:srgbClr>
            </a:solidFill>
            <a:miter lim="800000"/>
            <a:headEnd/>
            <a:tailE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grpSp>
        <p:nvGrpSpPr>
          <p:cNvPr id="10" name="组合 9"/>
          <p:cNvGrpSpPr/>
          <p:nvPr/>
        </p:nvGrpSpPr>
        <p:grpSpPr>
          <a:xfrm>
            <a:off x="3407727" y="4095924"/>
            <a:ext cx="3208210" cy="365919"/>
            <a:chOff x="3407727" y="4095924"/>
            <a:chExt cx="3208210" cy="365919"/>
          </a:xfrm>
        </p:grpSpPr>
        <p:grpSp>
          <p:nvGrpSpPr>
            <p:cNvPr id="59" name="组合 58"/>
            <p:cNvGrpSpPr/>
            <p:nvPr/>
          </p:nvGrpSpPr>
          <p:grpSpPr>
            <a:xfrm>
              <a:off x="4110863" y="4102114"/>
              <a:ext cx="2505074" cy="359729"/>
              <a:chOff x="4104767" y="3547378"/>
              <a:chExt cx="2505074" cy="359729"/>
            </a:xfrm>
          </p:grpSpPr>
          <p:sp>
            <p:nvSpPr>
              <p:cNvPr id="60" name="Rectangle 39"/>
              <p:cNvSpPr>
                <a:spLocks noChangeArrowheads="1"/>
              </p:cNvSpPr>
              <p:nvPr/>
            </p:nvSpPr>
            <p:spPr bwMode="auto">
              <a:xfrm>
                <a:off x="4807903" y="3548332"/>
                <a:ext cx="1801938"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solidFill>
                      <a:srgbClr val="333399"/>
                    </a:solidFill>
                  </a:rPr>
                  <a:t>Web Data</a:t>
                </a:r>
                <a:endParaRPr lang="zh-CN" altLang="en-US" sz="1400" dirty="0">
                  <a:solidFill>
                    <a:srgbClr val="333399"/>
                  </a:solidFill>
                </a:endParaRPr>
              </a:p>
            </p:txBody>
          </p:sp>
          <p:sp>
            <p:nvSpPr>
              <p:cNvPr id="65" name="Rectangle 33"/>
              <p:cNvSpPr>
                <a:spLocks noChangeArrowheads="1"/>
              </p:cNvSpPr>
              <p:nvPr/>
            </p:nvSpPr>
            <p:spPr bwMode="auto">
              <a:xfrm>
                <a:off x="4104767" y="3547378"/>
                <a:ext cx="704913" cy="358775"/>
              </a:xfrm>
              <a:prstGeom prst="rect">
                <a:avLst/>
              </a:prstGeom>
              <a:solidFill>
                <a:srgbClr val="B8A9F1"/>
              </a:solidFill>
              <a:ln w="9525">
                <a:solidFill>
                  <a:schemeClr val="tx1"/>
                </a:solidFill>
                <a:miter lim="800000"/>
                <a:headEnd/>
                <a:tailEnd/>
              </a:ln>
              <a:effectLst/>
            </p:spPr>
            <p:txBody>
              <a:bodyPr wrap="none" anchor="ctr"/>
              <a:lstStyle/>
              <a:p>
                <a:pPr algn="ctr"/>
                <a:r>
                  <a:rPr lang="en-US" altLang="zh-CN" sz="1400" dirty="0">
                    <a:solidFill>
                      <a:srgbClr val="333399"/>
                    </a:solidFill>
                  </a:rPr>
                  <a:t>Header</a:t>
                </a:r>
                <a:r>
                  <a:rPr lang="en-US" altLang="zh-CN" sz="1400" b="1" baseline="-25000" dirty="0">
                    <a:solidFill>
                      <a:srgbClr val="333399"/>
                    </a:solidFill>
                  </a:rPr>
                  <a:t>5</a:t>
                </a:r>
              </a:p>
            </p:txBody>
          </p:sp>
        </p:grpSp>
        <p:sp>
          <p:nvSpPr>
            <p:cNvPr id="42" name="Rectangle 33"/>
            <p:cNvSpPr>
              <a:spLocks noChangeArrowheads="1"/>
            </p:cNvSpPr>
            <p:nvPr/>
          </p:nvSpPr>
          <p:spPr bwMode="auto">
            <a:xfrm>
              <a:off x="3407727" y="4095924"/>
              <a:ext cx="704913" cy="358775"/>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sz="1400" dirty="0">
                  <a:solidFill>
                    <a:srgbClr val="333399"/>
                  </a:solidFill>
                </a:rPr>
                <a:t>Header</a:t>
              </a:r>
              <a:r>
                <a:rPr lang="en-US" altLang="zh-CN" sz="1400" b="1" baseline="-25000" dirty="0">
                  <a:solidFill>
                    <a:srgbClr val="333399"/>
                  </a:solidFill>
                </a:rPr>
                <a:t>4</a:t>
              </a:r>
            </a:p>
          </p:txBody>
        </p:sp>
      </p:grpSp>
      <p:grpSp>
        <p:nvGrpSpPr>
          <p:cNvPr id="69" name="组合 68"/>
          <p:cNvGrpSpPr/>
          <p:nvPr/>
        </p:nvGrpSpPr>
        <p:grpSpPr>
          <a:xfrm>
            <a:off x="4110863" y="3553474"/>
            <a:ext cx="2505074" cy="359729"/>
            <a:chOff x="4104767" y="3547378"/>
            <a:chExt cx="2505074" cy="359729"/>
          </a:xfrm>
        </p:grpSpPr>
        <p:sp>
          <p:nvSpPr>
            <p:cNvPr id="70" name="Rectangle 39"/>
            <p:cNvSpPr>
              <a:spLocks noChangeArrowheads="1"/>
            </p:cNvSpPr>
            <p:nvPr/>
          </p:nvSpPr>
          <p:spPr bwMode="auto">
            <a:xfrm>
              <a:off x="4807903" y="3548332"/>
              <a:ext cx="1801938"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solidFill>
                    <a:srgbClr val="333399"/>
                  </a:solidFill>
                </a:rPr>
                <a:t>Web Data</a:t>
              </a:r>
              <a:endParaRPr lang="zh-CN" altLang="en-US" sz="1400" dirty="0">
                <a:solidFill>
                  <a:srgbClr val="333399"/>
                </a:solidFill>
              </a:endParaRPr>
            </a:p>
          </p:txBody>
        </p:sp>
        <p:sp>
          <p:nvSpPr>
            <p:cNvPr id="71" name="Rectangle 33"/>
            <p:cNvSpPr>
              <a:spLocks noChangeArrowheads="1"/>
            </p:cNvSpPr>
            <p:nvPr/>
          </p:nvSpPr>
          <p:spPr bwMode="auto">
            <a:xfrm>
              <a:off x="4104767" y="3547378"/>
              <a:ext cx="704913" cy="358775"/>
            </a:xfrm>
            <a:prstGeom prst="rect">
              <a:avLst/>
            </a:prstGeom>
            <a:solidFill>
              <a:srgbClr val="B8A9F1"/>
            </a:solidFill>
            <a:ln w="9525">
              <a:solidFill>
                <a:schemeClr val="tx1"/>
              </a:solidFill>
              <a:miter lim="800000"/>
              <a:headEnd/>
              <a:tailEnd/>
            </a:ln>
            <a:effectLst/>
          </p:spPr>
          <p:txBody>
            <a:bodyPr wrap="none" anchor="ctr"/>
            <a:lstStyle/>
            <a:p>
              <a:pPr algn="ctr"/>
              <a:r>
                <a:rPr lang="en-US" altLang="zh-CN" sz="1400" dirty="0">
                  <a:solidFill>
                    <a:srgbClr val="333399"/>
                  </a:solidFill>
                </a:rPr>
                <a:t>Header</a:t>
              </a:r>
              <a:r>
                <a:rPr lang="en-US" altLang="zh-CN" sz="1400" b="1" baseline="-25000" dirty="0">
                  <a:solidFill>
                    <a:srgbClr val="333399"/>
                  </a:solidFill>
                </a:rPr>
                <a:t>5</a:t>
              </a:r>
            </a:p>
          </p:txBody>
        </p:sp>
      </p:grpSp>
      <p:grpSp>
        <p:nvGrpSpPr>
          <p:cNvPr id="77" name="组合 76"/>
          <p:cNvGrpSpPr/>
          <p:nvPr/>
        </p:nvGrpSpPr>
        <p:grpSpPr>
          <a:xfrm>
            <a:off x="2311522" y="3682553"/>
            <a:ext cx="1595469" cy="396551"/>
            <a:chOff x="2830545" y="3177672"/>
            <a:chExt cx="1595469" cy="396551"/>
          </a:xfrm>
        </p:grpSpPr>
        <p:sp>
          <p:nvSpPr>
            <p:cNvPr id="78" name="Text Box 32"/>
            <p:cNvSpPr txBox="1">
              <a:spLocks noChangeArrowheads="1"/>
            </p:cNvSpPr>
            <p:nvPr/>
          </p:nvSpPr>
          <p:spPr bwMode="auto">
            <a:xfrm>
              <a:off x="2830545" y="3177672"/>
              <a:ext cx="11310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1600" dirty="0">
                  <a:solidFill>
                    <a:srgbClr val="000000"/>
                  </a:solidFill>
                  <a:latin typeface="Calibri" panose="020F0502020204030204" pitchFamily="34" charset="0"/>
                  <a:ea typeface="黑体" panose="02010609060101010101" pitchFamily="49" charset="-122"/>
                </a:rPr>
                <a:t>TCP header</a:t>
              </a:r>
              <a:endParaRPr kumimoji="1" lang="zh-CN" altLang="en-US" sz="1600" dirty="0">
                <a:solidFill>
                  <a:srgbClr val="000000"/>
                </a:solidFill>
                <a:latin typeface="Calibri" panose="020F0502020204030204" pitchFamily="34" charset="0"/>
                <a:ea typeface="黑体" panose="02010609060101010101" pitchFamily="49" charset="-122"/>
              </a:endParaRPr>
            </a:p>
          </p:txBody>
        </p:sp>
        <p:sp>
          <p:nvSpPr>
            <p:cNvPr id="79" name="Line 33"/>
            <p:cNvSpPr>
              <a:spLocks noChangeShapeType="1"/>
            </p:cNvSpPr>
            <p:nvPr/>
          </p:nvSpPr>
          <p:spPr bwMode="auto">
            <a:xfrm>
              <a:off x="3906129" y="3364562"/>
              <a:ext cx="519885" cy="209661"/>
            </a:xfrm>
            <a:prstGeom prst="line">
              <a:avLst/>
            </a:prstGeom>
            <a:noFill/>
            <a:ln w="12700">
              <a:solidFill>
                <a:schemeClr val="tx1">
                  <a:lumMod val="65000"/>
                  <a:lumOff val="35000"/>
                </a:schemeClr>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kern="0">
                <a:solidFill>
                  <a:srgbClr val="000000"/>
                </a:solidFill>
              </a:endParaRPr>
            </a:p>
          </p:txBody>
        </p:sp>
      </p:grpSp>
      <p:sp>
        <p:nvSpPr>
          <p:cNvPr id="67" name="AutoShape 29"/>
          <p:cNvSpPr>
            <a:spLocks noChangeArrowheads="1"/>
          </p:cNvSpPr>
          <p:nvPr/>
        </p:nvSpPr>
        <p:spPr bwMode="auto">
          <a:xfrm flipV="1">
            <a:off x="558072" y="4398389"/>
            <a:ext cx="196850" cy="361950"/>
          </a:xfrm>
          <a:prstGeom prst="upArrow">
            <a:avLst>
              <a:gd name="adj1" fmla="val 50000"/>
              <a:gd name="adj2" fmla="val 45968"/>
            </a:avLst>
          </a:prstGeom>
          <a:solidFill>
            <a:srgbClr val="FF0000">
              <a:alpha val="25000"/>
            </a:srgbClr>
          </a:solidFill>
          <a:ln w="12700">
            <a:solidFill>
              <a:srgbClr val="C00000">
                <a:alpha val="25000"/>
              </a:srgbClr>
            </a:solidFill>
            <a:miter lim="800000"/>
            <a:headEnd/>
            <a:tailE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sp>
        <p:nvSpPr>
          <p:cNvPr id="40" name="AutoShape 29"/>
          <p:cNvSpPr>
            <a:spLocks noChangeArrowheads="1"/>
          </p:cNvSpPr>
          <p:nvPr/>
        </p:nvSpPr>
        <p:spPr bwMode="auto">
          <a:xfrm flipV="1">
            <a:off x="5142790" y="3859352"/>
            <a:ext cx="173768" cy="282211"/>
          </a:xfrm>
          <a:prstGeom prst="upArrow">
            <a:avLst>
              <a:gd name="adj1" fmla="val 50000"/>
              <a:gd name="adj2" fmla="val 45968"/>
            </a:avLst>
          </a:prstGeom>
          <a:solidFill>
            <a:srgbClr val="FF0000">
              <a:alpha val="25000"/>
            </a:srgbClr>
          </a:solidFill>
          <a:ln w="12700">
            <a:solidFill>
              <a:srgbClr val="C00000">
                <a:alpha val="25000"/>
              </a:srgbClr>
            </a:solidFill>
            <a:miter lim="800000"/>
            <a:headEnd/>
            <a:tailE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sp>
        <p:nvSpPr>
          <p:cNvPr id="76" name="AutoShape 29"/>
          <p:cNvSpPr>
            <a:spLocks noChangeArrowheads="1"/>
          </p:cNvSpPr>
          <p:nvPr/>
        </p:nvSpPr>
        <p:spPr bwMode="auto">
          <a:xfrm flipV="1">
            <a:off x="4490518" y="4377512"/>
            <a:ext cx="173768" cy="282211"/>
          </a:xfrm>
          <a:prstGeom prst="upArrow">
            <a:avLst>
              <a:gd name="adj1" fmla="val 50000"/>
              <a:gd name="adj2" fmla="val 45968"/>
            </a:avLst>
          </a:prstGeom>
          <a:solidFill>
            <a:srgbClr val="FF0000">
              <a:alpha val="25000"/>
            </a:srgbClr>
          </a:solidFill>
          <a:ln w="12700">
            <a:solidFill>
              <a:srgbClr val="C00000">
                <a:alpha val="25000"/>
              </a:srgbClr>
            </a:solidFill>
            <a:miter lim="800000"/>
            <a:headEnd/>
            <a:tailE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grpSp>
        <p:nvGrpSpPr>
          <p:cNvPr id="11" name="组合 10"/>
          <p:cNvGrpSpPr/>
          <p:nvPr/>
        </p:nvGrpSpPr>
        <p:grpSpPr>
          <a:xfrm>
            <a:off x="2702814" y="4663854"/>
            <a:ext cx="3913123" cy="370059"/>
            <a:chOff x="2702814" y="4663854"/>
            <a:chExt cx="3913123" cy="370059"/>
          </a:xfrm>
        </p:grpSpPr>
        <p:grpSp>
          <p:nvGrpSpPr>
            <p:cNvPr id="85" name="组合 84"/>
            <p:cNvGrpSpPr/>
            <p:nvPr/>
          </p:nvGrpSpPr>
          <p:grpSpPr>
            <a:xfrm>
              <a:off x="3407727" y="4663900"/>
              <a:ext cx="3208210" cy="370013"/>
              <a:chOff x="3407727" y="4103068"/>
              <a:chExt cx="3208210" cy="370013"/>
            </a:xfrm>
          </p:grpSpPr>
          <p:grpSp>
            <p:nvGrpSpPr>
              <p:cNvPr id="86" name="组合 85"/>
              <p:cNvGrpSpPr/>
              <p:nvPr/>
            </p:nvGrpSpPr>
            <p:grpSpPr>
              <a:xfrm>
                <a:off x="4110863" y="4103068"/>
                <a:ext cx="2505074" cy="370013"/>
                <a:chOff x="4104767" y="3548332"/>
                <a:chExt cx="2505074" cy="370013"/>
              </a:xfrm>
            </p:grpSpPr>
            <p:sp>
              <p:nvSpPr>
                <p:cNvPr id="88" name="Rectangle 39"/>
                <p:cNvSpPr>
                  <a:spLocks noChangeArrowheads="1"/>
                </p:cNvSpPr>
                <p:nvPr/>
              </p:nvSpPr>
              <p:spPr bwMode="auto">
                <a:xfrm>
                  <a:off x="4807903" y="3548332"/>
                  <a:ext cx="1801938"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solidFill>
                        <a:srgbClr val="333399"/>
                      </a:solidFill>
                    </a:rPr>
                    <a:t>Web Data</a:t>
                  </a:r>
                  <a:endParaRPr lang="zh-CN" altLang="en-US" sz="1400" dirty="0">
                    <a:solidFill>
                      <a:srgbClr val="333399"/>
                    </a:solidFill>
                  </a:endParaRPr>
                </a:p>
              </p:txBody>
            </p:sp>
            <p:sp>
              <p:nvSpPr>
                <p:cNvPr id="89" name="Rectangle 33"/>
                <p:cNvSpPr>
                  <a:spLocks noChangeArrowheads="1"/>
                </p:cNvSpPr>
                <p:nvPr/>
              </p:nvSpPr>
              <p:spPr bwMode="auto">
                <a:xfrm>
                  <a:off x="4104767" y="3559570"/>
                  <a:ext cx="704913" cy="358775"/>
                </a:xfrm>
                <a:prstGeom prst="rect">
                  <a:avLst/>
                </a:prstGeom>
                <a:solidFill>
                  <a:srgbClr val="B8A9F1"/>
                </a:solidFill>
                <a:ln w="9525">
                  <a:solidFill>
                    <a:schemeClr val="tx1"/>
                  </a:solidFill>
                  <a:miter lim="800000"/>
                  <a:headEnd/>
                  <a:tailEnd/>
                </a:ln>
                <a:effectLst/>
              </p:spPr>
              <p:txBody>
                <a:bodyPr wrap="none" anchor="ctr"/>
                <a:lstStyle/>
                <a:p>
                  <a:pPr algn="ctr"/>
                  <a:r>
                    <a:rPr lang="en-US" altLang="zh-CN" sz="1400" dirty="0">
                      <a:solidFill>
                        <a:srgbClr val="333399"/>
                      </a:solidFill>
                    </a:rPr>
                    <a:t>Header</a:t>
                  </a:r>
                  <a:r>
                    <a:rPr lang="en-US" altLang="zh-CN" sz="1400" b="1" baseline="-25000" dirty="0">
                      <a:solidFill>
                        <a:srgbClr val="333399"/>
                      </a:solidFill>
                    </a:rPr>
                    <a:t>5</a:t>
                  </a:r>
                </a:p>
              </p:txBody>
            </p:sp>
          </p:grpSp>
          <p:sp>
            <p:nvSpPr>
              <p:cNvPr id="87" name="Rectangle 33"/>
              <p:cNvSpPr>
                <a:spLocks noChangeArrowheads="1"/>
              </p:cNvSpPr>
              <p:nvPr/>
            </p:nvSpPr>
            <p:spPr bwMode="auto">
              <a:xfrm>
                <a:off x="3407727" y="4108116"/>
                <a:ext cx="704913" cy="358775"/>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sz="1400" dirty="0">
                    <a:solidFill>
                      <a:srgbClr val="333399"/>
                    </a:solidFill>
                  </a:rPr>
                  <a:t>Header</a:t>
                </a:r>
                <a:r>
                  <a:rPr lang="en-US" altLang="zh-CN" sz="1400" b="1" baseline="-25000" dirty="0">
                    <a:solidFill>
                      <a:srgbClr val="333399"/>
                    </a:solidFill>
                  </a:rPr>
                  <a:t>4</a:t>
                </a:r>
              </a:p>
            </p:txBody>
          </p:sp>
        </p:grpSp>
        <p:sp>
          <p:nvSpPr>
            <p:cNvPr id="91" name="Rectangle 33"/>
            <p:cNvSpPr>
              <a:spLocks noChangeArrowheads="1"/>
            </p:cNvSpPr>
            <p:nvPr/>
          </p:nvSpPr>
          <p:spPr bwMode="auto">
            <a:xfrm>
              <a:off x="2702814" y="4663854"/>
              <a:ext cx="704913" cy="358775"/>
            </a:xfrm>
            <a:prstGeom prst="rect">
              <a:avLst/>
            </a:prstGeom>
            <a:solidFill>
              <a:srgbClr val="84E8E3"/>
            </a:solidFill>
            <a:ln w="9525">
              <a:solidFill>
                <a:schemeClr val="tx1"/>
              </a:solidFill>
              <a:miter lim="800000"/>
              <a:headEnd/>
              <a:tailEnd/>
            </a:ln>
            <a:effectLst/>
          </p:spPr>
          <p:txBody>
            <a:bodyPr wrap="none" anchor="ctr"/>
            <a:lstStyle/>
            <a:p>
              <a:pPr algn="ctr"/>
              <a:r>
                <a:rPr lang="en-US" altLang="zh-CN" sz="1400" dirty="0">
                  <a:solidFill>
                    <a:srgbClr val="333399"/>
                  </a:solidFill>
                </a:rPr>
                <a:t>Header</a:t>
              </a:r>
              <a:r>
                <a:rPr lang="en-US" altLang="zh-CN" sz="1400" b="1" baseline="-25000" dirty="0">
                  <a:solidFill>
                    <a:srgbClr val="333399"/>
                  </a:solidFill>
                </a:rPr>
                <a:t>3</a:t>
              </a:r>
            </a:p>
          </p:txBody>
        </p:sp>
      </p:grpSp>
      <p:sp>
        <p:nvSpPr>
          <p:cNvPr id="93" name="Text Box 32"/>
          <p:cNvSpPr txBox="1">
            <a:spLocks noChangeArrowheads="1"/>
          </p:cNvSpPr>
          <p:nvPr/>
        </p:nvSpPr>
        <p:spPr bwMode="auto">
          <a:xfrm>
            <a:off x="6678101" y="3550131"/>
            <a:ext cx="5521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1600" dirty="0">
                <a:solidFill>
                  <a:srgbClr val="000000"/>
                </a:solidFill>
                <a:latin typeface="Calibri" panose="020F0502020204030204" pitchFamily="34" charset="0"/>
                <a:ea typeface="黑体" panose="02010609060101010101" pitchFamily="49" charset="-122"/>
              </a:rPr>
              <a:t>data</a:t>
            </a:r>
            <a:endParaRPr kumimoji="1" lang="zh-CN" altLang="en-US" sz="1600" dirty="0">
              <a:solidFill>
                <a:srgbClr val="000000"/>
              </a:solidFill>
              <a:latin typeface="Calibri" panose="020F0502020204030204" pitchFamily="34" charset="0"/>
              <a:ea typeface="黑体" panose="02010609060101010101" pitchFamily="49" charset="-122"/>
            </a:endParaRPr>
          </a:p>
        </p:txBody>
      </p:sp>
      <p:sp>
        <p:nvSpPr>
          <p:cNvPr id="94" name="Text Box 32"/>
          <p:cNvSpPr txBox="1">
            <a:spLocks noChangeArrowheads="1"/>
          </p:cNvSpPr>
          <p:nvPr/>
        </p:nvSpPr>
        <p:spPr bwMode="auto">
          <a:xfrm>
            <a:off x="6635020" y="4114715"/>
            <a:ext cx="9058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1600" dirty="0">
                <a:solidFill>
                  <a:srgbClr val="000000"/>
                </a:solidFill>
                <a:latin typeface="Calibri" panose="020F0502020204030204" pitchFamily="34" charset="0"/>
                <a:ea typeface="黑体" panose="02010609060101010101" pitchFamily="49" charset="-122"/>
              </a:rPr>
              <a:t>segment</a:t>
            </a:r>
            <a:endParaRPr kumimoji="1" lang="zh-CN" altLang="en-US" sz="1600" dirty="0">
              <a:solidFill>
                <a:srgbClr val="000000"/>
              </a:solidFill>
              <a:latin typeface="Calibri" panose="020F0502020204030204" pitchFamily="34" charset="0"/>
              <a:ea typeface="黑体" panose="02010609060101010101" pitchFamily="49" charset="-122"/>
            </a:endParaRPr>
          </a:p>
        </p:txBody>
      </p:sp>
      <p:sp>
        <p:nvSpPr>
          <p:cNvPr id="95" name="Text Box 32"/>
          <p:cNvSpPr txBox="1">
            <a:spLocks noChangeArrowheads="1"/>
          </p:cNvSpPr>
          <p:nvPr/>
        </p:nvSpPr>
        <p:spPr bwMode="auto">
          <a:xfrm>
            <a:off x="6640360" y="4693917"/>
            <a:ext cx="7332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1600" dirty="0">
                <a:solidFill>
                  <a:srgbClr val="000000"/>
                </a:solidFill>
                <a:latin typeface="Calibri" panose="020F0502020204030204" pitchFamily="34" charset="0"/>
                <a:ea typeface="黑体" panose="02010609060101010101" pitchFamily="49" charset="-122"/>
              </a:rPr>
              <a:t>packet</a:t>
            </a:r>
            <a:endParaRPr kumimoji="1" lang="zh-CN" altLang="en-US" sz="1600" dirty="0">
              <a:solidFill>
                <a:srgbClr val="000000"/>
              </a:solidFill>
              <a:latin typeface="Calibri" panose="020F0502020204030204" pitchFamily="34" charset="0"/>
              <a:ea typeface="黑体" panose="02010609060101010101" pitchFamily="49" charset="-122"/>
            </a:endParaRPr>
          </a:p>
        </p:txBody>
      </p:sp>
      <p:grpSp>
        <p:nvGrpSpPr>
          <p:cNvPr id="96" name="组合 95"/>
          <p:cNvGrpSpPr/>
          <p:nvPr/>
        </p:nvGrpSpPr>
        <p:grpSpPr>
          <a:xfrm>
            <a:off x="1850322" y="4264326"/>
            <a:ext cx="1340479" cy="382055"/>
            <a:chOff x="3085535" y="3192168"/>
            <a:chExt cx="1340479" cy="382055"/>
          </a:xfrm>
        </p:grpSpPr>
        <p:sp>
          <p:nvSpPr>
            <p:cNvPr id="97" name="Text Box 32"/>
            <p:cNvSpPr txBox="1">
              <a:spLocks noChangeArrowheads="1"/>
            </p:cNvSpPr>
            <p:nvPr/>
          </p:nvSpPr>
          <p:spPr bwMode="auto">
            <a:xfrm>
              <a:off x="3085535" y="3192168"/>
              <a:ext cx="9781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1600" dirty="0">
                  <a:solidFill>
                    <a:srgbClr val="000000"/>
                  </a:solidFill>
                  <a:latin typeface="Calibri" panose="020F0502020204030204" pitchFamily="34" charset="0"/>
                  <a:ea typeface="黑体" panose="02010609060101010101" pitchFamily="49" charset="-122"/>
                </a:rPr>
                <a:t>IP header</a:t>
              </a:r>
              <a:endParaRPr kumimoji="1" lang="zh-CN" altLang="en-US" sz="1600" dirty="0">
                <a:solidFill>
                  <a:srgbClr val="000000"/>
                </a:solidFill>
                <a:latin typeface="Calibri" panose="020F0502020204030204" pitchFamily="34" charset="0"/>
                <a:ea typeface="黑体" panose="02010609060101010101" pitchFamily="49" charset="-122"/>
              </a:endParaRPr>
            </a:p>
          </p:txBody>
        </p:sp>
        <p:sp>
          <p:nvSpPr>
            <p:cNvPr id="98" name="Line 33"/>
            <p:cNvSpPr>
              <a:spLocks noChangeShapeType="1"/>
            </p:cNvSpPr>
            <p:nvPr/>
          </p:nvSpPr>
          <p:spPr bwMode="auto">
            <a:xfrm>
              <a:off x="4123983" y="3413471"/>
              <a:ext cx="302031" cy="160752"/>
            </a:xfrm>
            <a:prstGeom prst="line">
              <a:avLst/>
            </a:prstGeom>
            <a:noFill/>
            <a:ln w="12700">
              <a:solidFill>
                <a:schemeClr val="tx1">
                  <a:lumMod val="65000"/>
                  <a:lumOff val="35000"/>
                </a:schemeClr>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kern="0">
                <a:solidFill>
                  <a:srgbClr val="000000"/>
                </a:solidFill>
              </a:endParaRPr>
            </a:p>
          </p:txBody>
        </p:sp>
      </p:grpSp>
      <p:sp>
        <p:nvSpPr>
          <p:cNvPr id="100" name="AutoShape 29"/>
          <p:cNvSpPr>
            <a:spLocks noChangeArrowheads="1"/>
          </p:cNvSpPr>
          <p:nvPr/>
        </p:nvSpPr>
        <p:spPr bwMode="auto">
          <a:xfrm flipV="1">
            <a:off x="564168" y="4916549"/>
            <a:ext cx="196850" cy="361950"/>
          </a:xfrm>
          <a:prstGeom prst="upArrow">
            <a:avLst>
              <a:gd name="adj1" fmla="val 50000"/>
              <a:gd name="adj2" fmla="val 45968"/>
            </a:avLst>
          </a:prstGeom>
          <a:solidFill>
            <a:srgbClr val="FF0000">
              <a:alpha val="25000"/>
            </a:srgbClr>
          </a:solidFill>
          <a:ln w="12700">
            <a:solidFill>
              <a:srgbClr val="C00000">
                <a:alpha val="25000"/>
              </a:srgbClr>
            </a:solidFill>
            <a:miter lim="800000"/>
            <a:headEnd/>
            <a:tailE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grpSp>
        <p:nvGrpSpPr>
          <p:cNvPr id="111" name="组合 110"/>
          <p:cNvGrpSpPr/>
          <p:nvPr/>
        </p:nvGrpSpPr>
        <p:grpSpPr>
          <a:xfrm>
            <a:off x="2701881" y="5275419"/>
            <a:ext cx="3913123" cy="370059"/>
            <a:chOff x="2702814" y="4663854"/>
            <a:chExt cx="3913123" cy="370059"/>
          </a:xfrm>
        </p:grpSpPr>
        <p:grpSp>
          <p:nvGrpSpPr>
            <p:cNvPr id="112" name="组合 111"/>
            <p:cNvGrpSpPr/>
            <p:nvPr/>
          </p:nvGrpSpPr>
          <p:grpSpPr>
            <a:xfrm>
              <a:off x="3407727" y="4663900"/>
              <a:ext cx="3208210" cy="370013"/>
              <a:chOff x="3407727" y="4103068"/>
              <a:chExt cx="3208210" cy="370013"/>
            </a:xfrm>
          </p:grpSpPr>
          <p:grpSp>
            <p:nvGrpSpPr>
              <p:cNvPr id="114" name="组合 113"/>
              <p:cNvGrpSpPr/>
              <p:nvPr/>
            </p:nvGrpSpPr>
            <p:grpSpPr>
              <a:xfrm>
                <a:off x="4110863" y="4103068"/>
                <a:ext cx="2505074" cy="370013"/>
                <a:chOff x="4104767" y="3548332"/>
                <a:chExt cx="2505074" cy="370013"/>
              </a:xfrm>
            </p:grpSpPr>
            <p:sp>
              <p:nvSpPr>
                <p:cNvPr id="117" name="Rectangle 39"/>
                <p:cNvSpPr>
                  <a:spLocks noChangeArrowheads="1"/>
                </p:cNvSpPr>
                <p:nvPr/>
              </p:nvSpPr>
              <p:spPr bwMode="auto">
                <a:xfrm>
                  <a:off x="4807903" y="3548332"/>
                  <a:ext cx="1801938"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solidFill>
                        <a:srgbClr val="333399"/>
                      </a:solidFill>
                    </a:rPr>
                    <a:t>Web Data</a:t>
                  </a:r>
                  <a:endParaRPr lang="zh-CN" altLang="en-US" sz="1400" dirty="0">
                    <a:solidFill>
                      <a:srgbClr val="333399"/>
                    </a:solidFill>
                  </a:endParaRPr>
                </a:p>
              </p:txBody>
            </p:sp>
            <p:sp>
              <p:nvSpPr>
                <p:cNvPr id="118" name="Rectangle 33"/>
                <p:cNvSpPr>
                  <a:spLocks noChangeArrowheads="1"/>
                </p:cNvSpPr>
                <p:nvPr/>
              </p:nvSpPr>
              <p:spPr bwMode="auto">
                <a:xfrm>
                  <a:off x="4104767" y="3559570"/>
                  <a:ext cx="704913" cy="358775"/>
                </a:xfrm>
                <a:prstGeom prst="rect">
                  <a:avLst/>
                </a:prstGeom>
                <a:solidFill>
                  <a:srgbClr val="B8A9F1"/>
                </a:solidFill>
                <a:ln w="9525">
                  <a:solidFill>
                    <a:schemeClr val="tx1"/>
                  </a:solidFill>
                  <a:miter lim="800000"/>
                  <a:headEnd/>
                  <a:tailEnd/>
                </a:ln>
                <a:effectLst/>
              </p:spPr>
              <p:txBody>
                <a:bodyPr wrap="none" anchor="ctr"/>
                <a:lstStyle/>
                <a:p>
                  <a:pPr algn="ctr"/>
                  <a:r>
                    <a:rPr lang="en-US" altLang="zh-CN" sz="1400" dirty="0">
                      <a:solidFill>
                        <a:srgbClr val="333399"/>
                      </a:solidFill>
                    </a:rPr>
                    <a:t>Header</a:t>
                  </a:r>
                  <a:r>
                    <a:rPr lang="en-US" altLang="zh-CN" sz="1400" b="1" baseline="-25000" dirty="0">
                      <a:solidFill>
                        <a:srgbClr val="333399"/>
                      </a:solidFill>
                    </a:rPr>
                    <a:t>5</a:t>
                  </a:r>
                </a:p>
              </p:txBody>
            </p:sp>
          </p:grpSp>
          <p:sp>
            <p:nvSpPr>
              <p:cNvPr id="115" name="Rectangle 33"/>
              <p:cNvSpPr>
                <a:spLocks noChangeArrowheads="1"/>
              </p:cNvSpPr>
              <p:nvPr/>
            </p:nvSpPr>
            <p:spPr bwMode="auto">
              <a:xfrm>
                <a:off x="3407727" y="4108116"/>
                <a:ext cx="704913" cy="358775"/>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sz="1400" dirty="0">
                    <a:solidFill>
                      <a:srgbClr val="333399"/>
                    </a:solidFill>
                  </a:rPr>
                  <a:t>Header</a:t>
                </a:r>
                <a:r>
                  <a:rPr lang="en-US" altLang="zh-CN" sz="1400" b="1" baseline="-25000" dirty="0">
                    <a:solidFill>
                      <a:srgbClr val="333399"/>
                    </a:solidFill>
                  </a:rPr>
                  <a:t>4</a:t>
                </a:r>
              </a:p>
            </p:txBody>
          </p:sp>
        </p:grpSp>
        <p:sp>
          <p:nvSpPr>
            <p:cNvPr id="113" name="Rectangle 33"/>
            <p:cNvSpPr>
              <a:spLocks noChangeArrowheads="1"/>
            </p:cNvSpPr>
            <p:nvPr/>
          </p:nvSpPr>
          <p:spPr bwMode="auto">
            <a:xfrm>
              <a:off x="2702814" y="4663854"/>
              <a:ext cx="704913" cy="358775"/>
            </a:xfrm>
            <a:prstGeom prst="rect">
              <a:avLst/>
            </a:prstGeom>
            <a:solidFill>
              <a:srgbClr val="84E8E3"/>
            </a:solidFill>
            <a:ln w="9525">
              <a:solidFill>
                <a:schemeClr val="tx1"/>
              </a:solidFill>
              <a:miter lim="800000"/>
              <a:headEnd/>
              <a:tailEnd/>
            </a:ln>
            <a:effectLst/>
          </p:spPr>
          <p:txBody>
            <a:bodyPr wrap="none" anchor="ctr"/>
            <a:lstStyle/>
            <a:p>
              <a:pPr algn="ctr"/>
              <a:r>
                <a:rPr lang="en-US" altLang="zh-CN" sz="1400" dirty="0">
                  <a:solidFill>
                    <a:srgbClr val="333399"/>
                  </a:solidFill>
                </a:rPr>
                <a:t>Header</a:t>
              </a:r>
              <a:r>
                <a:rPr lang="en-US" altLang="zh-CN" sz="1400" b="1" baseline="-25000" dirty="0">
                  <a:solidFill>
                    <a:srgbClr val="333399"/>
                  </a:solidFill>
                </a:rPr>
                <a:t>3</a:t>
              </a:r>
            </a:p>
          </p:txBody>
        </p:sp>
      </p:grpSp>
      <p:sp>
        <p:nvSpPr>
          <p:cNvPr id="102" name="AutoShape 29"/>
          <p:cNvSpPr>
            <a:spLocks noChangeArrowheads="1"/>
          </p:cNvSpPr>
          <p:nvPr/>
        </p:nvSpPr>
        <p:spPr bwMode="auto">
          <a:xfrm flipV="1">
            <a:off x="3752902" y="4981016"/>
            <a:ext cx="173768" cy="282211"/>
          </a:xfrm>
          <a:prstGeom prst="upArrow">
            <a:avLst>
              <a:gd name="adj1" fmla="val 50000"/>
              <a:gd name="adj2" fmla="val 45968"/>
            </a:avLst>
          </a:prstGeom>
          <a:solidFill>
            <a:srgbClr val="FF0000">
              <a:alpha val="25000"/>
            </a:srgbClr>
          </a:solidFill>
          <a:ln w="12700">
            <a:solidFill>
              <a:srgbClr val="C00000">
                <a:alpha val="25000"/>
              </a:srgbClr>
            </a:solidFill>
            <a:miter lim="800000"/>
            <a:headEnd/>
            <a:tailE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sp>
        <p:nvSpPr>
          <p:cNvPr id="119" name="Rectangle 33"/>
          <p:cNvSpPr>
            <a:spLocks noChangeArrowheads="1"/>
          </p:cNvSpPr>
          <p:nvPr/>
        </p:nvSpPr>
        <p:spPr bwMode="auto">
          <a:xfrm>
            <a:off x="2003997" y="5274501"/>
            <a:ext cx="704913"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solidFill>
                  <a:srgbClr val="333399"/>
                </a:solidFill>
              </a:rPr>
              <a:t>Header</a:t>
            </a:r>
            <a:r>
              <a:rPr lang="en-US" altLang="zh-CN" sz="1400" b="1" baseline="-25000" dirty="0">
                <a:solidFill>
                  <a:srgbClr val="333399"/>
                </a:solidFill>
              </a:rPr>
              <a:t>2</a:t>
            </a:r>
          </a:p>
        </p:txBody>
      </p:sp>
      <p:sp>
        <p:nvSpPr>
          <p:cNvPr id="120" name="Rectangle 34"/>
          <p:cNvSpPr>
            <a:spLocks noChangeArrowheads="1"/>
          </p:cNvSpPr>
          <p:nvPr/>
        </p:nvSpPr>
        <p:spPr bwMode="auto">
          <a:xfrm>
            <a:off x="6622988" y="5274501"/>
            <a:ext cx="406910"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dirty="0">
                <a:solidFill>
                  <a:srgbClr val="333399"/>
                </a:solidFill>
                <a:latin typeface="Arial"/>
                <a:ea typeface="宋体"/>
              </a:rPr>
              <a:t>Tail</a:t>
            </a:r>
            <a:r>
              <a:rPr lang="en-US" altLang="zh-CN" sz="1400" b="1" baseline="-25000" dirty="0">
                <a:solidFill>
                  <a:srgbClr val="333399"/>
                </a:solidFill>
                <a:latin typeface="Arial"/>
                <a:ea typeface="宋体"/>
              </a:rPr>
              <a:t>2</a:t>
            </a:r>
          </a:p>
        </p:txBody>
      </p:sp>
      <p:grpSp>
        <p:nvGrpSpPr>
          <p:cNvPr id="123" name="组合 122"/>
          <p:cNvGrpSpPr/>
          <p:nvPr/>
        </p:nvGrpSpPr>
        <p:grpSpPr>
          <a:xfrm>
            <a:off x="1503934" y="4927395"/>
            <a:ext cx="1551450" cy="338554"/>
            <a:chOff x="3365048" y="3252687"/>
            <a:chExt cx="1551450" cy="338554"/>
          </a:xfrm>
        </p:grpSpPr>
        <p:sp>
          <p:nvSpPr>
            <p:cNvPr id="124" name="Text Box 32"/>
            <p:cNvSpPr txBox="1">
              <a:spLocks noChangeArrowheads="1"/>
            </p:cNvSpPr>
            <p:nvPr/>
          </p:nvSpPr>
          <p:spPr bwMode="auto">
            <a:xfrm>
              <a:off x="3365048" y="3252687"/>
              <a:ext cx="15514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1600" dirty="0">
                  <a:solidFill>
                    <a:srgbClr val="000000"/>
                  </a:solidFill>
                  <a:latin typeface="Calibri" panose="020F0502020204030204" pitchFamily="34" charset="0"/>
                  <a:ea typeface="黑体" panose="02010609060101010101" pitchFamily="49" charset="-122"/>
                </a:rPr>
                <a:t>Ethernet header</a:t>
              </a:r>
              <a:endParaRPr kumimoji="1" lang="zh-CN" altLang="en-US" sz="1600" dirty="0">
                <a:solidFill>
                  <a:srgbClr val="000000"/>
                </a:solidFill>
                <a:latin typeface="Calibri" panose="020F0502020204030204" pitchFamily="34" charset="0"/>
                <a:ea typeface="黑体" panose="02010609060101010101" pitchFamily="49" charset="-122"/>
              </a:endParaRPr>
            </a:p>
          </p:txBody>
        </p:sp>
        <p:sp>
          <p:nvSpPr>
            <p:cNvPr id="125" name="Line 33"/>
            <p:cNvSpPr>
              <a:spLocks noChangeShapeType="1"/>
            </p:cNvSpPr>
            <p:nvPr/>
          </p:nvSpPr>
          <p:spPr bwMode="auto">
            <a:xfrm>
              <a:off x="4172460" y="3470731"/>
              <a:ext cx="253554" cy="103492"/>
            </a:xfrm>
            <a:prstGeom prst="line">
              <a:avLst/>
            </a:prstGeom>
            <a:noFill/>
            <a:ln w="12700">
              <a:solidFill>
                <a:schemeClr val="tx1">
                  <a:lumMod val="65000"/>
                  <a:lumOff val="35000"/>
                </a:schemeClr>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kern="0">
                <a:solidFill>
                  <a:srgbClr val="000000"/>
                </a:solidFill>
              </a:endParaRPr>
            </a:p>
          </p:txBody>
        </p:sp>
      </p:grpSp>
      <p:sp>
        <p:nvSpPr>
          <p:cNvPr id="132" name="Text Box 32"/>
          <p:cNvSpPr txBox="1">
            <a:spLocks noChangeArrowheads="1"/>
          </p:cNvSpPr>
          <p:nvPr/>
        </p:nvSpPr>
        <p:spPr bwMode="auto">
          <a:xfrm>
            <a:off x="6962564" y="5307734"/>
            <a:ext cx="6789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1600" dirty="0">
                <a:solidFill>
                  <a:srgbClr val="000000"/>
                </a:solidFill>
                <a:latin typeface="Calibri" panose="020F0502020204030204" pitchFamily="34" charset="0"/>
                <a:ea typeface="黑体" panose="02010609060101010101" pitchFamily="49" charset="-122"/>
              </a:rPr>
              <a:t>frame</a:t>
            </a:r>
            <a:endParaRPr kumimoji="1" lang="zh-CN" altLang="en-US" sz="1600" dirty="0">
              <a:solidFill>
                <a:srgbClr val="000000"/>
              </a:solidFill>
              <a:latin typeface="Calibri" panose="020F0502020204030204" pitchFamily="34" charset="0"/>
              <a:ea typeface="黑体" panose="02010609060101010101" pitchFamily="49" charset="-122"/>
            </a:endParaRPr>
          </a:p>
        </p:txBody>
      </p:sp>
      <p:sp>
        <p:nvSpPr>
          <p:cNvPr id="92" name="AutoShape 29"/>
          <p:cNvSpPr>
            <a:spLocks noChangeArrowheads="1"/>
          </p:cNvSpPr>
          <p:nvPr/>
        </p:nvSpPr>
        <p:spPr bwMode="auto">
          <a:xfrm flipV="1">
            <a:off x="570264" y="5507861"/>
            <a:ext cx="196850" cy="361950"/>
          </a:xfrm>
          <a:prstGeom prst="upArrow">
            <a:avLst>
              <a:gd name="adj1" fmla="val 50000"/>
              <a:gd name="adj2" fmla="val 45968"/>
            </a:avLst>
          </a:prstGeom>
          <a:solidFill>
            <a:srgbClr val="FF0000"/>
          </a:solidFill>
          <a:ln w="12700">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sp>
        <p:nvSpPr>
          <p:cNvPr id="126" name="Rectangle 30"/>
          <p:cNvSpPr>
            <a:spLocks noChangeArrowheads="1"/>
          </p:cNvSpPr>
          <p:nvPr/>
        </p:nvSpPr>
        <p:spPr bwMode="auto">
          <a:xfrm>
            <a:off x="2003997" y="5776024"/>
            <a:ext cx="5025901" cy="358775"/>
          </a:xfrm>
          <a:prstGeom prst="rect">
            <a:avLst/>
          </a:prstGeom>
          <a:solidFill>
            <a:srgbClr val="E5E5FF"/>
          </a:solidFill>
          <a:ln w="6350">
            <a:solidFill>
              <a:srgbClr val="000042"/>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solidFill>
                  <a:srgbClr val="00007D">
                    <a:lumMod val="75000"/>
                  </a:srgbClr>
                </a:solidFill>
                <a:ea typeface="黑体" panose="02010609060101010101" pitchFamily="49" charset="-122"/>
              </a:rPr>
              <a:t>10100110100101  </a:t>
            </a:r>
            <a:r>
              <a:rPr lang="zh-CN" altLang="en-US" dirty="0">
                <a:solidFill>
                  <a:srgbClr val="00007D">
                    <a:lumMod val="75000"/>
                  </a:srgbClr>
                </a:solidFill>
                <a:ea typeface="黑体" panose="02010609060101010101" pitchFamily="49" charset="-122"/>
              </a:rPr>
              <a:t>比  特  流  </a:t>
            </a:r>
            <a:r>
              <a:rPr lang="en-US" altLang="zh-CN" sz="2000" dirty="0">
                <a:solidFill>
                  <a:srgbClr val="00007D">
                    <a:lumMod val="75000"/>
                  </a:srgbClr>
                </a:solidFill>
                <a:ea typeface="黑体" panose="02010609060101010101" pitchFamily="49" charset="-122"/>
              </a:rPr>
              <a:t>110101110101</a:t>
            </a:r>
          </a:p>
        </p:txBody>
      </p:sp>
      <p:sp>
        <p:nvSpPr>
          <p:cNvPr id="99" name="AutoShape 29"/>
          <p:cNvSpPr>
            <a:spLocks noChangeArrowheads="1"/>
          </p:cNvSpPr>
          <p:nvPr/>
        </p:nvSpPr>
        <p:spPr bwMode="auto">
          <a:xfrm flipV="1">
            <a:off x="3015286" y="5572328"/>
            <a:ext cx="173768" cy="282211"/>
          </a:xfrm>
          <a:prstGeom prst="upArrow">
            <a:avLst>
              <a:gd name="adj1" fmla="val 50000"/>
              <a:gd name="adj2" fmla="val 45968"/>
            </a:avLst>
          </a:prstGeom>
          <a:solidFill>
            <a:srgbClr val="FF0000"/>
          </a:solidFill>
          <a:ln w="12700">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sp>
        <p:nvSpPr>
          <p:cNvPr id="139" name="AutoShape 25"/>
          <p:cNvSpPr>
            <a:spLocks noChangeArrowheads="1"/>
          </p:cNvSpPr>
          <p:nvPr/>
        </p:nvSpPr>
        <p:spPr bwMode="auto">
          <a:xfrm flipV="1">
            <a:off x="696913" y="6121019"/>
            <a:ext cx="395287" cy="419100"/>
          </a:xfrm>
          <a:custGeom>
            <a:avLst/>
            <a:gdLst>
              <a:gd name="T0" fmla="*/ 276811 w 21600"/>
              <a:gd name="T1" fmla="*/ 0 h 21600"/>
              <a:gd name="T2" fmla="*/ 276811 w 21600"/>
              <a:gd name="T3" fmla="*/ 235899 h 21600"/>
              <a:gd name="T4" fmla="*/ 59238 w 21600"/>
              <a:gd name="T5" fmla="*/ 419100 h 21600"/>
              <a:gd name="T6" fmla="*/ 395287 w 21600"/>
              <a:gd name="T7" fmla="*/ 1179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kern="0">
              <a:solidFill>
                <a:srgbClr val="000000"/>
              </a:solidFill>
            </a:endParaRPr>
          </a:p>
        </p:txBody>
      </p:sp>
      <p:sp>
        <p:nvSpPr>
          <p:cNvPr id="140" name="AutoShape 27"/>
          <p:cNvSpPr>
            <a:spLocks noChangeArrowheads="1"/>
          </p:cNvSpPr>
          <p:nvPr/>
        </p:nvSpPr>
        <p:spPr bwMode="auto">
          <a:xfrm rot="5400000">
            <a:off x="3310731" y="6221826"/>
            <a:ext cx="179387" cy="393700"/>
          </a:xfrm>
          <a:prstGeom prst="upArrow">
            <a:avLst>
              <a:gd name="adj1" fmla="val 50000"/>
              <a:gd name="adj2" fmla="val 54867"/>
            </a:avLst>
          </a:prstGeom>
          <a:solidFill>
            <a:srgbClr val="FF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sp>
        <p:nvSpPr>
          <p:cNvPr id="141" name="AutoShape 28"/>
          <p:cNvSpPr>
            <a:spLocks noChangeArrowheads="1"/>
          </p:cNvSpPr>
          <p:nvPr/>
        </p:nvSpPr>
        <p:spPr bwMode="auto">
          <a:xfrm rot="5400000">
            <a:off x="6047581" y="6221826"/>
            <a:ext cx="179387" cy="393700"/>
          </a:xfrm>
          <a:prstGeom prst="upArrow">
            <a:avLst>
              <a:gd name="adj1" fmla="val 50000"/>
              <a:gd name="adj2" fmla="val 54867"/>
            </a:avLst>
          </a:prstGeom>
          <a:solidFill>
            <a:srgbClr val="FF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kern="0">
              <a:solidFill>
                <a:srgbClr val="000000"/>
              </a:solidFill>
            </a:endParaRPr>
          </a:p>
        </p:txBody>
      </p:sp>
      <p:grpSp>
        <p:nvGrpSpPr>
          <p:cNvPr id="142" name="Group 34"/>
          <p:cNvGrpSpPr>
            <a:grpSpLocks/>
          </p:cNvGrpSpPr>
          <p:nvPr/>
        </p:nvGrpSpPr>
        <p:grpSpPr bwMode="auto">
          <a:xfrm>
            <a:off x="1619250" y="6349619"/>
            <a:ext cx="1066800" cy="139700"/>
            <a:chOff x="1344" y="912"/>
            <a:chExt cx="672" cy="96"/>
          </a:xfrm>
        </p:grpSpPr>
        <p:sp>
          <p:nvSpPr>
            <p:cNvPr id="143" name="Line 35"/>
            <p:cNvSpPr>
              <a:spLocks noChangeShapeType="1"/>
            </p:cNvSpPr>
            <p:nvPr/>
          </p:nvSpPr>
          <p:spPr bwMode="auto">
            <a:xfrm>
              <a:off x="1344" y="960"/>
              <a:ext cx="672" cy="0"/>
            </a:xfrm>
            <a:prstGeom prst="line">
              <a:avLst/>
            </a:prstGeom>
            <a:noFill/>
            <a:ln w="12700">
              <a:solidFill>
                <a:srgbClr val="00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kern="0">
                <a:solidFill>
                  <a:srgbClr val="000000"/>
                </a:solidFill>
              </a:endParaRPr>
            </a:p>
          </p:txBody>
        </p:sp>
        <p:sp>
          <p:nvSpPr>
            <p:cNvPr id="144" name="Freeform 36"/>
            <p:cNvSpPr>
              <a:spLocks/>
            </p:cNvSpPr>
            <p:nvPr/>
          </p:nvSpPr>
          <p:spPr bwMode="auto">
            <a:xfrm>
              <a:off x="1392" y="912"/>
              <a:ext cx="576" cy="96"/>
            </a:xfrm>
            <a:custGeom>
              <a:avLst/>
              <a:gdLst>
                <a:gd name="T0" fmla="*/ 0 w 576"/>
                <a:gd name="T1" fmla="*/ 48 h 192"/>
                <a:gd name="T2" fmla="*/ 0 w 576"/>
                <a:gd name="T3" fmla="*/ 0 h 192"/>
                <a:gd name="T4" fmla="*/ 192 w 576"/>
                <a:gd name="T5" fmla="*/ 0 h 192"/>
                <a:gd name="T6" fmla="*/ 192 w 576"/>
                <a:gd name="T7" fmla="*/ 96 h 192"/>
                <a:gd name="T8" fmla="*/ 288 w 576"/>
                <a:gd name="T9" fmla="*/ 96 h 192"/>
                <a:gd name="T10" fmla="*/ 288 w 576"/>
                <a:gd name="T11" fmla="*/ 0 h 192"/>
                <a:gd name="T12" fmla="*/ 336 w 576"/>
                <a:gd name="T13" fmla="*/ 0 h 192"/>
                <a:gd name="T14" fmla="*/ 336 w 576"/>
                <a:gd name="T15" fmla="*/ 96 h 192"/>
                <a:gd name="T16" fmla="*/ 480 w 576"/>
                <a:gd name="T17" fmla="*/ 96 h 192"/>
                <a:gd name="T18" fmla="*/ 480 w 576"/>
                <a:gd name="T19" fmla="*/ 0 h 192"/>
                <a:gd name="T20" fmla="*/ 576 w 576"/>
                <a:gd name="T21" fmla="*/ 0 h 192"/>
                <a:gd name="T22" fmla="*/ 576 w 576"/>
                <a:gd name="T23" fmla="*/ 48 h 192"/>
                <a:gd name="T24" fmla="*/ 0 w 576"/>
                <a:gd name="T25" fmla="*/ 48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333399"/>
            </a:solidFill>
            <a:ln w="12700" cap="flat" cmpd="sng">
              <a:solidFill>
                <a:srgbClr val="000000"/>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kern="0">
                <a:solidFill>
                  <a:srgbClr val="000000"/>
                </a:solidFill>
              </a:endParaRPr>
            </a:p>
          </p:txBody>
        </p:sp>
      </p:grpSp>
      <p:grpSp>
        <p:nvGrpSpPr>
          <p:cNvPr id="145" name="Group 37"/>
          <p:cNvGrpSpPr>
            <a:grpSpLocks/>
          </p:cNvGrpSpPr>
          <p:nvPr/>
        </p:nvGrpSpPr>
        <p:grpSpPr bwMode="auto">
          <a:xfrm>
            <a:off x="6600825" y="6348032"/>
            <a:ext cx="1066800" cy="142875"/>
            <a:chOff x="4158" y="3753"/>
            <a:chExt cx="672" cy="90"/>
          </a:xfrm>
        </p:grpSpPr>
        <p:sp>
          <p:nvSpPr>
            <p:cNvPr id="146" name="Line 38"/>
            <p:cNvSpPr>
              <a:spLocks noChangeShapeType="1"/>
            </p:cNvSpPr>
            <p:nvPr/>
          </p:nvSpPr>
          <p:spPr bwMode="auto">
            <a:xfrm>
              <a:off x="4158" y="3798"/>
              <a:ext cx="672" cy="0"/>
            </a:xfrm>
            <a:prstGeom prst="line">
              <a:avLst/>
            </a:prstGeom>
            <a:noFill/>
            <a:ln w="12700">
              <a:solidFill>
                <a:srgbClr val="00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kern="0">
                <a:solidFill>
                  <a:srgbClr val="000000"/>
                </a:solidFill>
              </a:endParaRPr>
            </a:p>
          </p:txBody>
        </p:sp>
        <p:sp>
          <p:nvSpPr>
            <p:cNvPr id="147" name="Freeform 39"/>
            <p:cNvSpPr>
              <a:spLocks/>
            </p:cNvSpPr>
            <p:nvPr/>
          </p:nvSpPr>
          <p:spPr bwMode="auto">
            <a:xfrm>
              <a:off x="4209" y="3753"/>
              <a:ext cx="576" cy="90"/>
            </a:xfrm>
            <a:custGeom>
              <a:avLst/>
              <a:gdLst>
                <a:gd name="T0" fmla="*/ 0 w 576"/>
                <a:gd name="T1" fmla="*/ 46 h 99"/>
                <a:gd name="T2" fmla="*/ 0 w 576"/>
                <a:gd name="T3" fmla="*/ 3 h 99"/>
                <a:gd name="T4" fmla="*/ 135 w 576"/>
                <a:gd name="T5" fmla="*/ 3 h 99"/>
                <a:gd name="T6" fmla="*/ 138 w 576"/>
                <a:gd name="T7" fmla="*/ 90 h 99"/>
                <a:gd name="T8" fmla="*/ 264 w 576"/>
                <a:gd name="T9" fmla="*/ 89 h 99"/>
                <a:gd name="T10" fmla="*/ 264 w 576"/>
                <a:gd name="T11" fmla="*/ 0 h 99"/>
                <a:gd name="T12" fmla="*/ 426 w 576"/>
                <a:gd name="T13" fmla="*/ 0 h 99"/>
                <a:gd name="T14" fmla="*/ 426 w 576"/>
                <a:gd name="T15" fmla="*/ 90 h 99"/>
                <a:gd name="T16" fmla="*/ 480 w 576"/>
                <a:gd name="T17" fmla="*/ 90 h 99"/>
                <a:gd name="T18" fmla="*/ 480 w 576"/>
                <a:gd name="T19" fmla="*/ 3 h 99"/>
                <a:gd name="T20" fmla="*/ 576 w 576"/>
                <a:gd name="T21" fmla="*/ 3 h 99"/>
                <a:gd name="T22" fmla="*/ 576 w 576"/>
                <a:gd name="T23" fmla="*/ 46 h 99"/>
                <a:gd name="T24" fmla="*/ 0 w 576"/>
                <a:gd name="T25" fmla="*/ 46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333399"/>
            </a:solidFill>
            <a:ln w="12700" cap="flat" cmpd="sng">
              <a:solidFill>
                <a:srgbClr val="000000"/>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kern="0">
                <a:solidFill>
                  <a:srgbClr val="000000"/>
                </a:solidFill>
              </a:endParaRPr>
            </a:p>
          </p:txBody>
        </p:sp>
      </p:grpSp>
      <p:sp>
        <p:nvSpPr>
          <p:cNvPr id="148" name="AutoShape 42"/>
          <p:cNvSpPr>
            <a:spLocks noChangeArrowheads="1"/>
          </p:cNvSpPr>
          <p:nvPr/>
        </p:nvSpPr>
        <p:spPr bwMode="auto">
          <a:xfrm rot="5400000" flipH="1">
            <a:off x="8071644" y="6069425"/>
            <a:ext cx="431800" cy="395288"/>
          </a:xfrm>
          <a:custGeom>
            <a:avLst/>
            <a:gdLst>
              <a:gd name="T0" fmla="*/ 302380 w 21600"/>
              <a:gd name="T1" fmla="*/ 0 h 21600"/>
              <a:gd name="T2" fmla="*/ 302380 w 21600"/>
              <a:gd name="T3" fmla="*/ 222496 h 21600"/>
              <a:gd name="T4" fmla="*/ 64710 w 21600"/>
              <a:gd name="T5" fmla="*/ 395288 h 21600"/>
              <a:gd name="T6" fmla="*/ 431800 w 21600"/>
              <a:gd name="T7" fmla="*/ 11124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kern="0">
              <a:solidFill>
                <a:srgbClr val="000000"/>
              </a:solidFill>
            </a:endParaRPr>
          </a:p>
        </p:txBody>
      </p:sp>
    </p:spTree>
    <p:custDataLst>
      <p:tags r:id="rId1"/>
    </p:custDataLst>
    <p:extLst>
      <p:ext uri="{BB962C8B-B14F-4D97-AF65-F5344CB8AC3E}">
        <p14:creationId xmlns:p14="http://schemas.microsoft.com/office/powerpoint/2010/main" val="4207097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导引型传输媒体</a:t>
            </a:r>
          </a:p>
        </p:txBody>
      </p:sp>
      <p:sp>
        <p:nvSpPr>
          <p:cNvPr id="3" name="内容占位符 2"/>
          <p:cNvSpPr>
            <a:spLocks noGrp="1"/>
          </p:cNvSpPr>
          <p:nvPr>
            <p:ph idx="1"/>
          </p:nvPr>
        </p:nvSpPr>
        <p:spPr>
          <a:xfrm>
            <a:off x="457200" y="1269614"/>
            <a:ext cx="8229600" cy="1774211"/>
          </a:xfrm>
        </p:spPr>
        <p:txBody>
          <a:bodyPr/>
          <a:lstStyle/>
          <a:p>
            <a:r>
              <a:rPr lang="zh-CN" altLang="en-US" dirty="0"/>
              <a:t>同轴电缆</a:t>
            </a:r>
            <a:endParaRPr lang="en-US" altLang="zh-CN" dirty="0"/>
          </a:p>
          <a:p>
            <a:pPr lvl="1">
              <a:lnSpc>
                <a:spcPct val="150000"/>
              </a:lnSpc>
            </a:pPr>
            <a:r>
              <a:rPr lang="zh-CN" altLang="en-US" sz="1800" dirty="0"/>
              <a:t>屏蔽性好，抗干扰强</a:t>
            </a:r>
          </a:p>
          <a:p>
            <a:pPr lvl="1">
              <a:lnSpc>
                <a:spcPct val="150000"/>
              </a:lnSpc>
            </a:pPr>
            <a:r>
              <a:rPr lang="zh-CN" altLang="en-US" sz="1800" dirty="0"/>
              <a:t>局域网发展初期曾广泛使用，目前主要用于有线电视网</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30</a:t>
            </a:fld>
            <a:endParaRPr lang="zh-CN" altLang="en-US" dirty="0"/>
          </a:p>
        </p:txBody>
      </p:sp>
      <p:grpSp>
        <p:nvGrpSpPr>
          <p:cNvPr id="59" name="组合 58"/>
          <p:cNvGrpSpPr/>
          <p:nvPr/>
        </p:nvGrpSpPr>
        <p:grpSpPr>
          <a:xfrm>
            <a:off x="1225922" y="3475364"/>
            <a:ext cx="5012041" cy="1021476"/>
            <a:chOff x="2052638" y="4654550"/>
            <a:chExt cx="5256212" cy="1295400"/>
          </a:xfrm>
        </p:grpSpPr>
        <p:pic>
          <p:nvPicPr>
            <p:cNvPr id="49" name="Picture 31" descr="222"/>
            <p:cNvPicPr>
              <a:picLocks noChangeAspect="1" noChangeArrowheads="1"/>
            </p:cNvPicPr>
            <p:nvPr/>
          </p:nvPicPr>
          <p:blipFill>
            <a:blip r:embed="rId3" cstate="print">
              <a:extLst>
                <a:ext uri="{28A0092B-C50C-407E-A947-70E740481C1C}">
                  <a14:useLocalDpi xmlns:a14="http://schemas.microsoft.com/office/drawing/2010/main" val="0"/>
                </a:ext>
              </a:extLst>
            </a:blip>
            <a:srcRect t="37741" r="21053" b="25261"/>
            <a:stretch>
              <a:fillRect/>
            </a:stretch>
          </p:blipFill>
          <p:spPr bwMode="auto">
            <a:xfrm>
              <a:off x="2052638" y="5006976"/>
              <a:ext cx="4225925" cy="942974"/>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33"/>
            <p:cNvSpPr txBox="1">
              <a:spLocks noChangeArrowheads="1"/>
            </p:cNvSpPr>
            <p:nvPr/>
          </p:nvSpPr>
          <p:spPr bwMode="auto">
            <a:xfrm>
              <a:off x="4029075" y="4689475"/>
              <a:ext cx="183991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1400">
                  <a:solidFill>
                    <a:srgbClr val="333399"/>
                  </a:solidFill>
                  <a:latin typeface="黑体" panose="02010609060101010101" pitchFamily="49" charset="-122"/>
                  <a:ea typeface="黑体" panose="02010609060101010101" pitchFamily="49" charset="-122"/>
                </a:rPr>
                <a:t>外导体屏蔽层</a:t>
              </a:r>
            </a:p>
          </p:txBody>
        </p:sp>
        <p:sp>
          <p:nvSpPr>
            <p:cNvPr id="51" name="Text Box 34"/>
            <p:cNvSpPr txBox="1">
              <a:spLocks noChangeArrowheads="1"/>
            </p:cNvSpPr>
            <p:nvPr/>
          </p:nvSpPr>
          <p:spPr bwMode="auto">
            <a:xfrm>
              <a:off x="5984875" y="4654550"/>
              <a:ext cx="963613" cy="30777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1400">
                  <a:solidFill>
                    <a:srgbClr val="333399"/>
                  </a:solidFill>
                  <a:latin typeface="黑体" panose="02010609060101010101" pitchFamily="49" charset="-122"/>
                  <a:ea typeface="黑体" panose="02010609060101010101" pitchFamily="49" charset="-122"/>
                </a:rPr>
                <a:t>绝缘层</a:t>
              </a:r>
            </a:p>
          </p:txBody>
        </p:sp>
        <p:sp>
          <p:nvSpPr>
            <p:cNvPr id="52" name="Text Box 35"/>
            <p:cNvSpPr txBox="1">
              <a:spLocks noChangeArrowheads="1"/>
            </p:cNvSpPr>
            <p:nvPr/>
          </p:nvSpPr>
          <p:spPr bwMode="auto">
            <a:xfrm>
              <a:off x="2197100" y="4687888"/>
              <a:ext cx="191135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1400">
                  <a:solidFill>
                    <a:srgbClr val="333399"/>
                  </a:solidFill>
                  <a:latin typeface="黑体" panose="02010609060101010101" pitchFamily="49" charset="-122"/>
                  <a:ea typeface="黑体" panose="02010609060101010101" pitchFamily="49" charset="-122"/>
                </a:rPr>
                <a:t>绝缘保护套层</a:t>
              </a:r>
            </a:p>
          </p:txBody>
        </p:sp>
        <p:sp>
          <p:nvSpPr>
            <p:cNvPr id="53" name="Rectangle 36"/>
            <p:cNvSpPr>
              <a:spLocks noChangeArrowheads="1"/>
            </p:cNvSpPr>
            <p:nvPr/>
          </p:nvSpPr>
          <p:spPr bwMode="auto">
            <a:xfrm>
              <a:off x="5908675" y="5627688"/>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54" name="Text Box 32"/>
            <p:cNvSpPr txBox="1">
              <a:spLocks noChangeArrowheads="1"/>
            </p:cNvSpPr>
            <p:nvPr/>
          </p:nvSpPr>
          <p:spPr bwMode="auto">
            <a:xfrm>
              <a:off x="6192838" y="5302250"/>
              <a:ext cx="111601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1400">
                  <a:solidFill>
                    <a:srgbClr val="333399"/>
                  </a:solidFill>
                  <a:latin typeface="黑体" panose="02010609060101010101" pitchFamily="49" charset="-122"/>
                  <a:ea typeface="黑体" panose="02010609060101010101" pitchFamily="49" charset="-122"/>
                </a:rPr>
                <a:t>内导体</a:t>
              </a:r>
            </a:p>
          </p:txBody>
        </p:sp>
        <p:sp>
          <p:nvSpPr>
            <p:cNvPr id="56" name="Line 46"/>
            <p:cNvSpPr>
              <a:spLocks noChangeShapeType="1"/>
            </p:cNvSpPr>
            <p:nvPr/>
          </p:nvSpPr>
          <p:spPr bwMode="auto">
            <a:xfrm flipH="1">
              <a:off x="4689475" y="5084763"/>
              <a:ext cx="26988" cy="2619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57" name="Line 47"/>
            <p:cNvSpPr>
              <a:spLocks noChangeShapeType="1"/>
            </p:cNvSpPr>
            <p:nvPr/>
          </p:nvSpPr>
          <p:spPr bwMode="auto">
            <a:xfrm flipH="1">
              <a:off x="5380038" y="5013325"/>
              <a:ext cx="709612" cy="3762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58" name="Line 48"/>
            <p:cNvSpPr>
              <a:spLocks noChangeShapeType="1"/>
            </p:cNvSpPr>
            <p:nvPr/>
          </p:nvSpPr>
          <p:spPr bwMode="auto">
            <a:xfrm>
              <a:off x="3087688" y="5043488"/>
              <a:ext cx="22225" cy="128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grpSp>
    </p:spTree>
    <p:extLst>
      <p:ext uri="{BB962C8B-B14F-4D97-AF65-F5344CB8AC3E}">
        <p14:creationId xmlns:p14="http://schemas.microsoft.com/office/powerpoint/2010/main" val="118519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导引型传输媒体</a:t>
            </a:r>
          </a:p>
        </p:txBody>
      </p:sp>
      <p:sp>
        <p:nvSpPr>
          <p:cNvPr id="3" name="内容占位符 2"/>
          <p:cNvSpPr>
            <a:spLocks noGrp="1"/>
          </p:cNvSpPr>
          <p:nvPr>
            <p:ph idx="1"/>
          </p:nvPr>
        </p:nvSpPr>
        <p:spPr>
          <a:xfrm>
            <a:off x="457200" y="1269614"/>
            <a:ext cx="8229600" cy="2752239"/>
          </a:xfrm>
        </p:spPr>
        <p:txBody>
          <a:bodyPr/>
          <a:lstStyle/>
          <a:p>
            <a:r>
              <a:rPr lang="zh-CN" altLang="en-US" dirty="0"/>
              <a:t>光纤</a:t>
            </a:r>
            <a:endParaRPr lang="en-US" altLang="zh-CN" dirty="0"/>
          </a:p>
          <a:p>
            <a:pPr lvl="1"/>
            <a:r>
              <a:rPr lang="zh-CN" altLang="en-US" sz="1800" dirty="0"/>
              <a:t>通过传递光脉冲信号进行通信，有脉冲为</a:t>
            </a:r>
            <a:r>
              <a:rPr lang="en-US" altLang="zh-CN" sz="1800" dirty="0"/>
              <a:t>1</a:t>
            </a:r>
            <a:r>
              <a:rPr lang="zh-CN" altLang="en-US" sz="1800" dirty="0"/>
              <a:t>，无脉冲为</a:t>
            </a:r>
            <a:r>
              <a:rPr lang="en-US" altLang="zh-CN" sz="1800" dirty="0"/>
              <a:t>0</a:t>
            </a:r>
            <a:r>
              <a:rPr lang="zh-CN" altLang="en-US" sz="1800" dirty="0"/>
              <a:t>，光线在纤芯中传输的方式是不断地全反射</a:t>
            </a:r>
          </a:p>
          <a:p>
            <a:pPr lvl="1"/>
            <a:r>
              <a:rPr lang="zh-CN" altLang="en-US" sz="1800" dirty="0"/>
              <a:t>优点</a:t>
            </a:r>
            <a:endParaRPr lang="en-US" altLang="zh-CN" sz="1800" dirty="0"/>
          </a:p>
          <a:p>
            <a:pPr lvl="2"/>
            <a:r>
              <a:rPr lang="zh-CN" altLang="en-US" sz="1600" dirty="0"/>
              <a:t>传输损耗小，中继距离长，适合远距离传输</a:t>
            </a:r>
            <a:endParaRPr lang="en-US" altLang="zh-CN" sz="1600" dirty="0"/>
          </a:p>
          <a:p>
            <a:pPr lvl="2"/>
            <a:r>
              <a:rPr lang="zh-CN" altLang="en-US" sz="1600" dirty="0"/>
              <a:t>抗电磁干扰和抗雷电性好</a:t>
            </a:r>
            <a:endParaRPr lang="en-US" altLang="zh-CN" sz="1600" dirty="0"/>
          </a:p>
          <a:p>
            <a:pPr lvl="2"/>
            <a:r>
              <a:rPr lang="zh-CN" altLang="en-US" sz="1600" dirty="0"/>
              <a:t>无串音干扰，保密性好，不易被窃听和截取</a:t>
            </a:r>
            <a:endParaRPr lang="en-US" altLang="zh-CN" sz="1600" dirty="0"/>
          </a:p>
          <a:p>
            <a:pPr lvl="1"/>
            <a:r>
              <a:rPr lang="zh-CN" altLang="en-US" sz="1800" dirty="0"/>
              <a:t>广泛</a:t>
            </a:r>
            <a:r>
              <a:rPr lang="zh-CN" altLang="en-US" sz="1800"/>
              <a:t>应用于互联网、</a:t>
            </a:r>
            <a:r>
              <a:rPr lang="zh-CN" altLang="en-US" sz="1800" dirty="0"/>
              <a:t>电信网、有线电视网的主干网络，高速局域网</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31</a:t>
            </a:fld>
            <a:endParaRPr lang="zh-CN" altLang="en-US" dirty="0"/>
          </a:p>
        </p:txBody>
      </p:sp>
      <p:grpSp>
        <p:nvGrpSpPr>
          <p:cNvPr id="5" name="组合 4"/>
          <p:cNvGrpSpPr/>
          <p:nvPr/>
        </p:nvGrpSpPr>
        <p:grpSpPr>
          <a:xfrm>
            <a:off x="1217510" y="4344026"/>
            <a:ext cx="6708980" cy="1555733"/>
            <a:chOff x="1217510" y="4344026"/>
            <a:chExt cx="6708980" cy="1555733"/>
          </a:xfrm>
        </p:grpSpPr>
        <p:sp>
          <p:nvSpPr>
            <p:cNvPr id="44" name="Rectangle 3"/>
            <p:cNvSpPr>
              <a:spLocks noChangeArrowheads="1"/>
            </p:cNvSpPr>
            <p:nvPr/>
          </p:nvSpPr>
          <p:spPr bwMode="auto">
            <a:xfrm>
              <a:off x="3030578" y="5255416"/>
              <a:ext cx="4715319" cy="18864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latin typeface="Tahoma" panose="020B0604030504040204" pitchFamily="34" charset="0"/>
              </a:endParaRPr>
            </a:p>
          </p:txBody>
        </p:sp>
        <p:sp>
          <p:nvSpPr>
            <p:cNvPr id="45" name="Rectangle 4"/>
            <p:cNvSpPr>
              <a:spLocks noChangeArrowheads="1"/>
            </p:cNvSpPr>
            <p:nvPr/>
          </p:nvSpPr>
          <p:spPr bwMode="auto">
            <a:xfrm>
              <a:off x="3030578" y="5444064"/>
              <a:ext cx="4715319" cy="26582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latin typeface="Tahoma" panose="020B0604030504040204" pitchFamily="34" charset="0"/>
              </a:endParaRPr>
            </a:p>
          </p:txBody>
        </p:sp>
        <p:sp>
          <p:nvSpPr>
            <p:cNvPr id="46" name="Rectangle 5"/>
            <p:cNvSpPr>
              <a:spLocks noChangeArrowheads="1"/>
            </p:cNvSpPr>
            <p:nvPr/>
          </p:nvSpPr>
          <p:spPr bwMode="auto">
            <a:xfrm>
              <a:off x="3030578" y="5709886"/>
              <a:ext cx="4715319" cy="18987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latin typeface="Tahoma" panose="020B0604030504040204" pitchFamily="34" charset="0"/>
              </a:endParaRPr>
            </a:p>
          </p:txBody>
        </p:sp>
        <p:sp>
          <p:nvSpPr>
            <p:cNvPr id="47" name="AutoShape 6"/>
            <p:cNvSpPr>
              <a:spLocks noChangeArrowheads="1"/>
            </p:cNvSpPr>
            <p:nvPr/>
          </p:nvSpPr>
          <p:spPr bwMode="auto">
            <a:xfrm rot="5400000">
              <a:off x="1869719" y="5158244"/>
              <a:ext cx="644343" cy="838687"/>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8" name="AutoShape 7"/>
            <p:cNvSpPr>
              <a:spLocks noChangeArrowheads="1"/>
            </p:cNvSpPr>
            <p:nvPr/>
          </p:nvSpPr>
          <p:spPr bwMode="auto">
            <a:xfrm rot="5400000">
              <a:off x="2530359" y="5367303"/>
              <a:ext cx="265822" cy="419344"/>
            </a:xfrm>
            <a:prstGeom prst="can">
              <a:avLst>
                <a:gd name="adj" fmla="val 20711"/>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srgbClr val="000000"/>
                </a:solidFill>
                <a:effectLst/>
                <a:uLnTx/>
                <a:uFillTx/>
                <a:latin typeface="Tahoma" panose="020B0604030504040204" pitchFamily="34" charset="0"/>
              </a:endParaRPr>
            </a:p>
          </p:txBody>
        </p:sp>
        <p:grpSp>
          <p:nvGrpSpPr>
            <p:cNvPr id="49" name="Group 8"/>
            <p:cNvGrpSpPr>
              <a:grpSpLocks/>
            </p:cNvGrpSpPr>
            <p:nvPr/>
          </p:nvGrpSpPr>
          <p:grpSpPr bwMode="auto">
            <a:xfrm>
              <a:off x="3030578" y="5255416"/>
              <a:ext cx="4715319" cy="644343"/>
              <a:chOff x="912" y="912"/>
              <a:chExt cx="4608" cy="816"/>
            </a:xfrm>
          </p:grpSpPr>
          <p:sp>
            <p:nvSpPr>
              <p:cNvPr id="50" name="Line 9"/>
              <p:cNvSpPr>
                <a:spLocks noChangeShapeType="1"/>
              </p:cNvSpPr>
              <p:nvPr/>
            </p:nvSpPr>
            <p:spPr bwMode="auto">
              <a:xfrm>
                <a:off x="912" y="912"/>
                <a:ext cx="460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1" name="Line 10"/>
              <p:cNvSpPr>
                <a:spLocks noChangeShapeType="1"/>
              </p:cNvSpPr>
              <p:nvPr/>
            </p:nvSpPr>
            <p:spPr bwMode="auto">
              <a:xfrm>
                <a:off x="912" y="1152"/>
                <a:ext cx="460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2" name="Line 11"/>
              <p:cNvSpPr>
                <a:spLocks noChangeShapeType="1"/>
              </p:cNvSpPr>
              <p:nvPr/>
            </p:nvSpPr>
            <p:spPr bwMode="auto">
              <a:xfrm>
                <a:off x="912" y="1488"/>
                <a:ext cx="460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3" name="Line 12"/>
              <p:cNvSpPr>
                <a:spLocks noChangeShapeType="1"/>
              </p:cNvSpPr>
              <p:nvPr/>
            </p:nvSpPr>
            <p:spPr bwMode="auto">
              <a:xfrm>
                <a:off x="912" y="1728"/>
                <a:ext cx="460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54" name="Line 13"/>
            <p:cNvSpPr>
              <a:spLocks noChangeShapeType="1"/>
            </p:cNvSpPr>
            <p:nvPr/>
          </p:nvSpPr>
          <p:spPr bwMode="auto">
            <a:xfrm>
              <a:off x="2935690" y="5575137"/>
              <a:ext cx="4990800" cy="2450"/>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zh-CN" altLang="en-US">
                <a:solidFill>
                  <a:srgbClr val="000000"/>
                </a:solidFill>
                <a:latin typeface="Tahoma" panose="020B0604030504040204" pitchFamily="34" charset="0"/>
              </a:endParaRPr>
            </a:p>
          </p:txBody>
        </p:sp>
        <p:sp>
          <p:nvSpPr>
            <p:cNvPr id="55" name="Text Box 14"/>
            <p:cNvSpPr txBox="1">
              <a:spLocks noChangeArrowheads="1"/>
            </p:cNvSpPr>
            <p:nvPr/>
          </p:nvSpPr>
          <p:spPr bwMode="auto">
            <a:xfrm>
              <a:off x="2466358" y="4344026"/>
              <a:ext cx="969272" cy="451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a:solidFill>
                    <a:srgbClr val="333399"/>
                  </a:solidFill>
                  <a:latin typeface="黑体" panose="02010609060101010101" pitchFamily="49" charset="-122"/>
                  <a:ea typeface="黑体" panose="02010609060101010101" pitchFamily="49" charset="-122"/>
                </a:rPr>
                <a:t>高折射率</a:t>
              </a:r>
            </a:p>
            <a:p>
              <a:pPr algn="ctr" fontAlgn="base">
                <a:spcBef>
                  <a:spcPct val="0"/>
                </a:spcBef>
                <a:spcAft>
                  <a:spcPct val="0"/>
                </a:spcAft>
              </a:pPr>
              <a:r>
                <a:rPr kumimoji="1" lang="en-US" altLang="zh-CN" sz="1600">
                  <a:solidFill>
                    <a:srgbClr val="333399"/>
                  </a:solidFill>
                  <a:latin typeface="黑体" panose="02010609060101010101" pitchFamily="49" charset="-122"/>
                  <a:ea typeface="黑体" panose="02010609060101010101" pitchFamily="49" charset="-122"/>
                </a:rPr>
                <a:t>(</a:t>
              </a:r>
              <a:r>
                <a:rPr kumimoji="1" lang="zh-CN" altLang="en-US" sz="1600">
                  <a:solidFill>
                    <a:srgbClr val="333399"/>
                  </a:solidFill>
                  <a:latin typeface="黑体" panose="02010609060101010101" pitchFamily="49" charset="-122"/>
                  <a:ea typeface="黑体" panose="02010609060101010101" pitchFamily="49" charset="-122"/>
                </a:rPr>
                <a:t>纤芯</a:t>
              </a:r>
              <a:r>
                <a:rPr kumimoji="1" lang="en-US" altLang="zh-CN" sz="1600">
                  <a:solidFill>
                    <a:srgbClr val="333399"/>
                  </a:solidFill>
                  <a:latin typeface="黑体" panose="02010609060101010101" pitchFamily="49" charset="-122"/>
                  <a:ea typeface="黑体" panose="02010609060101010101" pitchFamily="49" charset="-122"/>
                </a:rPr>
                <a:t>)</a:t>
              </a:r>
            </a:p>
          </p:txBody>
        </p:sp>
        <p:sp>
          <p:nvSpPr>
            <p:cNvPr id="56" name="Text Box 15"/>
            <p:cNvSpPr txBox="1">
              <a:spLocks noChangeArrowheads="1"/>
            </p:cNvSpPr>
            <p:nvPr/>
          </p:nvSpPr>
          <p:spPr bwMode="auto">
            <a:xfrm>
              <a:off x="1217510" y="4344026"/>
              <a:ext cx="969272" cy="451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a:solidFill>
                    <a:srgbClr val="333399"/>
                  </a:solidFill>
                  <a:latin typeface="黑体" panose="02010609060101010101" pitchFamily="49" charset="-122"/>
                  <a:ea typeface="黑体" panose="02010609060101010101" pitchFamily="49" charset="-122"/>
                </a:rPr>
                <a:t>低折射率</a:t>
              </a:r>
            </a:p>
            <a:p>
              <a:pPr algn="ctr" fontAlgn="base">
                <a:spcBef>
                  <a:spcPct val="0"/>
                </a:spcBef>
                <a:spcAft>
                  <a:spcPct val="0"/>
                </a:spcAft>
              </a:pPr>
              <a:r>
                <a:rPr kumimoji="1" lang="en-US" altLang="zh-CN" sz="1600">
                  <a:solidFill>
                    <a:srgbClr val="333399"/>
                  </a:solidFill>
                  <a:latin typeface="黑体" panose="02010609060101010101" pitchFamily="49" charset="-122"/>
                  <a:ea typeface="黑体" panose="02010609060101010101" pitchFamily="49" charset="-122"/>
                </a:rPr>
                <a:t>(</a:t>
              </a:r>
              <a:r>
                <a:rPr kumimoji="1" lang="zh-CN" altLang="en-US" sz="1600">
                  <a:solidFill>
                    <a:srgbClr val="333399"/>
                  </a:solidFill>
                  <a:latin typeface="黑体" panose="02010609060101010101" pitchFamily="49" charset="-122"/>
                  <a:ea typeface="黑体" panose="02010609060101010101" pitchFamily="49" charset="-122"/>
                </a:rPr>
                <a:t>包层</a:t>
              </a:r>
              <a:r>
                <a:rPr kumimoji="1" lang="en-US" altLang="zh-CN" sz="1600">
                  <a:solidFill>
                    <a:srgbClr val="333399"/>
                  </a:solidFill>
                  <a:latin typeface="黑体" panose="02010609060101010101" pitchFamily="49" charset="-122"/>
                  <a:ea typeface="黑体" panose="02010609060101010101" pitchFamily="49" charset="-122"/>
                </a:rPr>
                <a:t>)</a:t>
              </a:r>
            </a:p>
          </p:txBody>
        </p:sp>
        <p:sp>
          <p:nvSpPr>
            <p:cNvPr id="57" name="Line 16"/>
            <p:cNvSpPr>
              <a:spLocks noChangeShapeType="1"/>
            </p:cNvSpPr>
            <p:nvPr/>
          </p:nvSpPr>
          <p:spPr bwMode="auto">
            <a:xfrm flipH="1">
              <a:off x="2715305" y="4898945"/>
              <a:ext cx="212732" cy="54511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zh-CN" altLang="en-US">
                <a:solidFill>
                  <a:srgbClr val="000000"/>
                </a:solidFill>
                <a:latin typeface="Tahoma" panose="020B0604030504040204" pitchFamily="34" charset="0"/>
              </a:endParaRPr>
            </a:p>
          </p:txBody>
        </p:sp>
        <p:sp>
          <p:nvSpPr>
            <p:cNvPr id="58" name="Line 17"/>
            <p:cNvSpPr>
              <a:spLocks noChangeShapeType="1"/>
            </p:cNvSpPr>
            <p:nvPr/>
          </p:nvSpPr>
          <p:spPr bwMode="auto">
            <a:xfrm>
              <a:off x="1816930" y="4843821"/>
              <a:ext cx="374961" cy="4115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zh-CN" altLang="en-US">
                <a:solidFill>
                  <a:srgbClr val="000000"/>
                </a:solidFill>
                <a:latin typeface="Tahoma" panose="020B0604030504040204" pitchFamily="34" charset="0"/>
              </a:endParaRPr>
            </a:p>
          </p:txBody>
        </p:sp>
        <p:sp>
          <p:nvSpPr>
            <p:cNvPr id="59" name="Text Box 18"/>
            <p:cNvSpPr txBox="1">
              <a:spLocks noChangeArrowheads="1"/>
            </p:cNvSpPr>
            <p:nvPr/>
          </p:nvSpPr>
          <p:spPr bwMode="auto">
            <a:xfrm>
              <a:off x="3136179" y="4918544"/>
              <a:ext cx="3738624" cy="26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600" dirty="0">
                  <a:solidFill>
                    <a:srgbClr val="333399"/>
                  </a:solidFill>
                  <a:latin typeface="黑体" panose="02010609060101010101" pitchFamily="49" charset="-122"/>
                  <a:ea typeface="黑体" panose="02010609060101010101" pitchFamily="49" charset="-122"/>
                </a:rPr>
                <a:t>光线在纤芯中传输的方式是不断地全反射</a:t>
              </a:r>
            </a:p>
          </p:txBody>
        </p:sp>
      </p:grpSp>
      <p:sp>
        <p:nvSpPr>
          <p:cNvPr id="60" name="Freeform 19"/>
          <p:cNvSpPr>
            <a:spLocks/>
          </p:cNvSpPr>
          <p:nvPr/>
        </p:nvSpPr>
        <p:spPr bwMode="auto">
          <a:xfrm>
            <a:off x="3056595" y="5444064"/>
            <a:ext cx="4695423" cy="265822"/>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FF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srgbClr val="000000"/>
              </a:solidFill>
              <a:effectLst/>
              <a:uLnTx/>
              <a:uFillTx/>
              <a:latin typeface="Tahoma" panose="020B0604030504040204" pitchFamily="34" charset="0"/>
            </a:endParaRPr>
          </a:p>
        </p:txBody>
      </p:sp>
    </p:spTree>
    <p:custDataLst>
      <p:tags r:id="rId1"/>
    </p:custDataLst>
    <p:extLst>
      <p:ext uri="{BB962C8B-B14F-4D97-AF65-F5344CB8AC3E}">
        <p14:creationId xmlns:p14="http://schemas.microsoft.com/office/powerpoint/2010/main" val="388839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dissolv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10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dissolve">
                                      <p:cBhvr>
                                        <p:cTn id="24" dur="500"/>
                                        <p:tgtEl>
                                          <p:spTgt spid="3">
                                            <p:txEl>
                                              <p:pRg st="2" end="2"/>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dissolv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dissolve">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596542" y="2927233"/>
            <a:ext cx="6349202" cy="1137643"/>
            <a:chOff x="1596542" y="2644899"/>
            <a:chExt cx="6349202" cy="1137643"/>
          </a:xfrm>
        </p:grpSpPr>
        <p:grpSp>
          <p:nvGrpSpPr>
            <p:cNvPr id="70" name="Group 33"/>
            <p:cNvGrpSpPr>
              <a:grpSpLocks/>
            </p:cNvGrpSpPr>
            <p:nvPr/>
          </p:nvGrpSpPr>
          <p:grpSpPr bwMode="auto">
            <a:xfrm>
              <a:off x="1718533" y="2644899"/>
              <a:ext cx="6127916" cy="1137643"/>
              <a:chOff x="912" y="912"/>
              <a:chExt cx="4608" cy="816"/>
            </a:xfrm>
          </p:grpSpPr>
          <p:sp>
            <p:nvSpPr>
              <p:cNvPr id="71"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72"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73"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74"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grpSp>
        <p:grpSp>
          <p:nvGrpSpPr>
            <p:cNvPr id="12" name="组合 11"/>
            <p:cNvGrpSpPr/>
            <p:nvPr/>
          </p:nvGrpSpPr>
          <p:grpSpPr>
            <a:xfrm>
              <a:off x="1596542" y="2646293"/>
              <a:ext cx="6349202" cy="1136249"/>
              <a:chOff x="1596542" y="2646293"/>
              <a:chExt cx="6349202" cy="1136249"/>
            </a:xfrm>
          </p:grpSpPr>
          <p:sp>
            <p:nvSpPr>
              <p:cNvPr id="75" name="Line 38"/>
              <p:cNvSpPr>
                <a:spLocks noChangeShapeType="1"/>
              </p:cNvSpPr>
              <p:nvPr/>
            </p:nvSpPr>
            <p:spPr bwMode="auto">
              <a:xfrm>
                <a:off x="1596542" y="3209537"/>
                <a:ext cx="6349202" cy="418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8" name="Rectangle 31"/>
              <p:cNvSpPr>
                <a:spLocks noChangeArrowheads="1"/>
              </p:cNvSpPr>
              <p:nvPr/>
            </p:nvSpPr>
            <p:spPr bwMode="auto">
              <a:xfrm>
                <a:off x="1704348" y="2646293"/>
                <a:ext cx="6127916" cy="334601"/>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华文楷体" panose="02010600040101010101" pitchFamily="2" charset="-122"/>
                  <a:ea typeface="华文楷体" panose="02010600040101010101" pitchFamily="2" charset="-122"/>
                </a:endParaRPr>
              </a:p>
            </p:txBody>
          </p:sp>
          <p:sp>
            <p:nvSpPr>
              <p:cNvPr id="69" name="Rectangle 32"/>
              <p:cNvSpPr>
                <a:spLocks noChangeArrowheads="1"/>
              </p:cNvSpPr>
              <p:nvPr/>
            </p:nvSpPr>
            <p:spPr bwMode="auto">
              <a:xfrm>
                <a:off x="1718533" y="3447941"/>
                <a:ext cx="6127916" cy="334601"/>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华文楷体" panose="02010600040101010101" pitchFamily="2" charset="-122"/>
                  <a:ea typeface="华文楷体" panose="02010600040101010101" pitchFamily="2" charset="-122"/>
                </a:endParaRPr>
              </a:p>
            </p:txBody>
          </p:sp>
        </p:grpSp>
      </p:grpSp>
      <p:sp>
        <p:nvSpPr>
          <p:cNvPr id="2" name="标题 1"/>
          <p:cNvSpPr>
            <a:spLocks noGrp="1"/>
          </p:cNvSpPr>
          <p:nvPr>
            <p:ph type="title"/>
          </p:nvPr>
        </p:nvSpPr>
        <p:spPr/>
        <p:txBody>
          <a:bodyPr/>
          <a:lstStyle/>
          <a:p>
            <a:r>
              <a:rPr lang="zh-CN" altLang="en-US" dirty="0"/>
              <a:t>导引型传输媒体</a:t>
            </a:r>
          </a:p>
        </p:txBody>
      </p:sp>
      <p:sp>
        <p:nvSpPr>
          <p:cNvPr id="3" name="内容占位符 2"/>
          <p:cNvSpPr>
            <a:spLocks noGrp="1"/>
          </p:cNvSpPr>
          <p:nvPr>
            <p:ph idx="1"/>
          </p:nvPr>
        </p:nvSpPr>
        <p:spPr>
          <a:xfrm>
            <a:off x="457200" y="1269615"/>
            <a:ext cx="8229600" cy="1610584"/>
          </a:xfrm>
        </p:spPr>
        <p:txBody>
          <a:bodyPr/>
          <a:lstStyle/>
          <a:p>
            <a:r>
              <a:rPr lang="zh-CN" altLang="en-US" dirty="0"/>
              <a:t>光纤</a:t>
            </a:r>
            <a:endParaRPr lang="en-US" altLang="zh-CN" dirty="0"/>
          </a:p>
          <a:p>
            <a:pPr lvl="1"/>
            <a:r>
              <a:rPr lang="zh-CN" altLang="en-US" dirty="0"/>
              <a:t>多模光纤</a:t>
            </a:r>
            <a:endParaRPr lang="en-US" altLang="zh-CN" dirty="0"/>
          </a:p>
          <a:p>
            <a:pPr lvl="2"/>
            <a:r>
              <a:rPr lang="zh-CN" altLang="en-US" sz="1600" dirty="0"/>
              <a:t>可能存在多条不同入射角的光线在一条光纤中传输</a:t>
            </a:r>
            <a:endParaRPr lang="en-US" altLang="zh-CN" sz="1600" dirty="0"/>
          </a:p>
          <a:p>
            <a:pPr lvl="2"/>
            <a:r>
              <a:rPr lang="zh-CN" altLang="en-US" sz="1600" dirty="0"/>
              <a:t>光脉冲传输时会逐渐展宽，失真</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32</a:t>
            </a:fld>
            <a:endParaRPr lang="zh-CN" altLang="en-US" dirty="0"/>
          </a:p>
        </p:txBody>
      </p:sp>
      <p:grpSp>
        <p:nvGrpSpPr>
          <p:cNvPr id="24" name="Group 3"/>
          <p:cNvGrpSpPr>
            <a:grpSpLocks/>
          </p:cNvGrpSpPr>
          <p:nvPr/>
        </p:nvGrpSpPr>
        <p:grpSpPr bwMode="auto">
          <a:xfrm>
            <a:off x="1557177" y="5417692"/>
            <a:ext cx="6351369" cy="808441"/>
            <a:chOff x="682" y="3072"/>
            <a:chExt cx="4476" cy="528"/>
          </a:xfrm>
        </p:grpSpPr>
        <p:sp>
          <p:nvSpPr>
            <p:cNvPr id="41"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华文楷体" panose="02010600040101010101" pitchFamily="2" charset="-122"/>
                <a:ea typeface="华文楷体" panose="02010600040101010101" pitchFamily="2" charset="-122"/>
              </a:endParaRPr>
            </a:p>
          </p:txBody>
        </p:sp>
        <p:grpSp>
          <p:nvGrpSpPr>
            <p:cNvPr id="42" name="Group 5"/>
            <p:cNvGrpSpPr>
              <a:grpSpLocks/>
            </p:cNvGrpSpPr>
            <p:nvPr/>
          </p:nvGrpSpPr>
          <p:grpSpPr bwMode="auto">
            <a:xfrm>
              <a:off x="682" y="3072"/>
              <a:ext cx="4476" cy="528"/>
              <a:chOff x="682" y="3072"/>
              <a:chExt cx="4476" cy="528"/>
            </a:xfrm>
          </p:grpSpPr>
          <p:sp>
            <p:nvSpPr>
              <p:cNvPr id="43"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华文楷体" panose="02010600040101010101" pitchFamily="2" charset="-122"/>
                  <a:ea typeface="华文楷体" panose="02010600040101010101" pitchFamily="2" charset="-122"/>
                </a:endParaRPr>
              </a:p>
            </p:txBody>
          </p:sp>
          <p:sp>
            <p:nvSpPr>
              <p:cNvPr id="61"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华文楷体" panose="02010600040101010101" pitchFamily="2" charset="-122"/>
                  <a:ea typeface="华文楷体" panose="02010600040101010101" pitchFamily="2" charset="-122"/>
                </a:endParaRPr>
              </a:p>
            </p:txBody>
          </p:sp>
          <p:sp>
            <p:nvSpPr>
              <p:cNvPr id="62"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63"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64"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65"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66"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grpSp>
      </p:grpSp>
      <p:grpSp>
        <p:nvGrpSpPr>
          <p:cNvPr id="27" name="Group 14"/>
          <p:cNvGrpSpPr>
            <a:grpSpLocks/>
          </p:cNvGrpSpPr>
          <p:nvPr/>
        </p:nvGrpSpPr>
        <p:grpSpPr bwMode="auto">
          <a:xfrm>
            <a:off x="657542" y="4930790"/>
            <a:ext cx="1006059" cy="1252471"/>
            <a:chOff x="48" y="2930"/>
            <a:chExt cx="709" cy="818"/>
          </a:xfrm>
        </p:grpSpPr>
        <p:grpSp>
          <p:nvGrpSpPr>
            <p:cNvPr id="35" name="Group 15"/>
            <p:cNvGrpSpPr>
              <a:grpSpLocks/>
            </p:cNvGrpSpPr>
            <p:nvPr/>
          </p:nvGrpSpPr>
          <p:grpSpPr bwMode="auto">
            <a:xfrm>
              <a:off x="158" y="3220"/>
              <a:ext cx="480" cy="528"/>
              <a:chOff x="240" y="2448"/>
              <a:chExt cx="480" cy="528"/>
            </a:xfrm>
          </p:grpSpPr>
          <p:grpSp>
            <p:nvGrpSpPr>
              <p:cNvPr id="37" name="Group 16"/>
              <p:cNvGrpSpPr>
                <a:grpSpLocks/>
              </p:cNvGrpSpPr>
              <p:nvPr/>
            </p:nvGrpSpPr>
            <p:grpSpPr bwMode="auto">
              <a:xfrm>
                <a:off x="240" y="2448"/>
                <a:ext cx="480" cy="528"/>
                <a:chOff x="240" y="2448"/>
                <a:chExt cx="672" cy="672"/>
              </a:xfrm>
            </p:grpSpPr>
            <p:sp>
              <p:nvSpPr>
                <p:cNvPr id="39"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华文楷体" panose="02010600040101010101" pitchFamily="2" charset="-122"/>
                    <a:ea typeface="华文楷体" panose="02010600040101010101" pitchFamily="2" charset="-122"/>
                  </a:endParaRPr>
                </a:p>
              </p:txBody>
            </p:sp>
            <p:sp>
              <p:nvSpPr>
                <p:cNvPr id="40"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grpSp>
          <p:sp>
            <p:nvSpPr>
              <p:cNvPr id="38"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grpSp>
        <p:sp>
          <p:nvSpPr>
            <p:cNvPr id="36" name="Text Box 20"/>
            <p:cNvSpPr txBox="1">
              <a:spLocks noChangeArrowheads="1"/>
            </p:cNvSpPr>
            <p:nvPr/>
          </p:nvSpPr>
          <p:spPr bwMode="auto">
            <a:xfrm>
              <a:off x="48" y="2930"/>
              <a:ext cx="70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a:solidFill>
                    <a:srgbClr val="333399"/>
                  </a:solidFill>
                  <a:latin typeface="华文楷体" panose="02010600040101010101" pitchFamily="2" charset="-122"/>
                  <a:ea typeface="华文楷体" panose="02010600040101010101" pitchFamily="2" charset="-122"/>
                </a:rPr>
                <a:t>输入脉冲</a:t>
              </a:r>
            </a:p>
          </p:txBody>
        </p:sp>
      </p:grpSp>
      <p:grpSp>
        <p:nvGrpSpPr>
          <p:cNvPr id="28" name="Group 21"/>
          <p:cNvGrpSpPr>
            <a:grpSpLocks/>
          </p:cNvGrpSpPr>
          <p:nvPr/>
        </p:nvGrpSpPr>
        <p:grpSpPr bwMode="auto">
          <a:xfrm>
            <a:off x="7701375" y="4956819"/>
            <a:ext cx="1006059" cy="1226442"/>
            <a:chOff x="5012" y="2947"/>
            <a:chExt cx="709" cy="801"/>
          </a:xfrm>
        </p:grpSpPr>
        <p:sp>
          <p:nvSpPr>
            <p:cNvPr id="29" name="Text Box 22"/>
            <p:cNvSpPr txBox="1">
              <a:spLocks noChangeArrowheads="1"/>
            </p:cNvSpPr>
            <p:nvPr/>
          </p:nvSpPr>
          <p:spPr bwMode="auto">
            <a:xfrm>
              <a:off x="5012" y="2947"/>
              <a:ext cx="70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a:solidFill>
                    <a:srgbClr val="333399"/>
                  </a:solidFill>
                  <a:latin typeface="华文楷体" panose="02010600040101010101" pitchFamily="2" charset="-122"/>
                  <a:ea typeface="华文楷体" panose="02010600040101010101" pitchFamily="2" charset="-122"/>
                </a:rPr>
                <a:t>输出脉冲</a:t>
              </a:r>
            </a:p>
          </p:txBody>
        </p:sp>
        <p:grpSp>
          <p:nvGrpSpPr>
            <p:cNvPr id="30" name="Group 23"/>
            <p:cNvGrpSpPr>
              <a:grpSpLocks/>
            </p:cNvGrpSpPr>
            <p:nvPr/>
          </p:nvGrpSpPr>
          <p:grpSpPr bwMode="auto">
            <a:xfrm>
              <a:off x="5148" y="3220"/>
              <a:ext cx="480" cy="528"/>
              <a:chOff x="240" y="2448"/>
              <a:chExt cx="480" cy="528"/>
            </a:xfrm>
          </p:grpSpPr>
          <p:grpSp>
            <p:nvGrpSpPr>
              <p:cNvPr id="31" name="Group 24"/>
              <p:cNvGrpSpPr>
                <a:grpSpLocks/>
              </p:cNvGrpSpPr>
              <p:nvPr/>
            </p:nvGrpSpPr>
            <p:grpSpPr bwMode="auto">
              <a:xfrm>
                <a:off x="240" y="2448"/>
                <a:ext cx="480" cy="528"/>
                <a:chOff x="240" y="2448"/>
                <a:chExt cx="672" cy="672"/>
              </a:xfrm>
            </p:grpSpPr>
            <p:sp>
              <p:nvSpPr>
                <p:cNvPr id="33"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华文楷体" panose="02010600040101010101" pitchFamily="2" charset="-122"/>
                    <a:ea typeface="华文楷体" panose="02010600040101010101" pitchFamily="2" charset="-122"/>
                  </a:endParaRPr>
                </a:p>
              </p:txBody>
            </p:sp>
            <p:sp>
              <p:nvSpPr>
                <p:cNvPr id="34"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grpSp>
          <p:sp>
            <p:nvSpPr>
              <p:cNvPr id="32"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grpSp>
      </p:grpSp>
      <p:sp>
        <p:nvSpPr>
          <p:cNvPr id="87" name="Line 50"/>
          <p:cNvSpPr>
            <a:spLocks noChangeShapeType="1"/>
          </p:cNvSpPr>
          <p:nvPr/>
        </p:nvSpPr>
        <p:spPr bwMode="auto">
          <a:xfrm flipV="1">
            <a:off x="1682094" y="5823186"/>
            <a:ext cx="6213728" cy="10718"/>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67" name="Freeform 30"/>
          <p:cNvSpPr>
            <a:spLocks/>
          </p:cNvSpPr>
          <p:nvPr/>
        </p:nvSpPr>
        <p:spPr bwMode="auto">
          <a:xfrm>
            <a:off x="1800806" y="3285681"/>
            <a:ext cx="6042806" cy="468441"/>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339933"/>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华文楷体" panose="02010600040101010101" pitchFamily="2" charset="-122"/>
              <a:ea typeface="华文楷体" panose="02010600040101010101" pitchFamily="2" charset="-122"/>
            </a:endParaRPr>
          </a:p>
        </p:txBody>
      </p:sp>
      <p:grpSp>
        <p:nvGrpSpPr>
          <p:cNvPr id="77" name="Group 40"/>
          <p:cNvGrpSpPr>
            <a:grpSpLocks/>
          </p:cNvGrpSpPr>
          <p:nvPr/>
        </p:nvGrpSpPr>
        <p:grpSpPr bwMode="auto">
          <a:xfrm>
            <a:off x="697214" y="2733958"/>
            <a:ext cx="1005716" cy="1140431"/>
            <a:chOff x="38" y="1288"/>
            <a:chExt cx="709" cy="818"/>
          </a:xfrm>
        </p:grpSpPr>
        <p:sp>
          <p:nvSpPr>
            <p:cNvPr id="83"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华文楷体" panose="02010600040101010101" pitchFamily="2" charset="-122"/>
                <a:ea typeface="华文楷体" panose="02010600040101010101" pitchFamily="2" charset="-122"/>
              </a:endParaRPr>
            </a:p>
          </p:txBody>
        </p:sp>
        <p:sp>
          <p:nvSpPr>
            <p:cNvPr id="84"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85"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86" name="Text Box 44"/>
            <p:cNvSpPr txBox="1">
              <a:spLocks noChangeArrowheads="1"/>
            </p:cNvSpPr>
            <p:nvPr/>
          </p:nvSpPr>
          <p:spPr bwMode="auto">
            <a:xfrm>
              <a:off x="38" y="1288"/>
              <a:ext cx="709"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a:solidFill>
                    <a:srgbClr val="333399"/>
                  </a:solidFill>
                  <a:latin typeface="华文楷体" panose="02010600040101010101" pitchFamily="2" charset="-122"/>
                  <a:ea typeface="华文楷体" panose="02010600040101010101" pitchFamily="2" charset="-122"/>
                </a:rPr>
                <a:t>输入脉冲</a:t>
              </a:r>
            </a:p>
          </p:txBody>
        </p:sp>
      </p:grpSp>
      <p:grpSp>
        <p:nvGrpSpPr>
          <p:cNvPr id="78" name="Group 45"/>
          <p:cNvGrpSpPr>
            <a:grpSpLocks/>
          </p:cNvGrpSpPr>
          <p:nvPr/>
        </p:nvGrpSpPr>
        <p:grpSpPr bwMode="auto">
          <a:xfrm>
            <a:off x="7752829" y="2757659"/>
            <a:ext cx="1005716" cy="1116730"/>
            <a:chOff x="5012" y="1305"/>
            <a:chExt cx="709" cy="801"/>
          </a:xfrm>
        </p:grpSpPr>
        <p:sp>
          <p:nvSpPr>
            <p:cNvPr id="79"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华文楷体" panose="02010600040101010101" pitchFamily="2" charset="-122"/>
                <a:ea typeface="华文楷体" panose="02010600040101010101" pitchFamily="2" charset="-122"/>
              </a:endParaRPr>
            </a:p>
          </p:txBody>
        </p:sp>
        <p:sp>
          <p:nvSpPr>
            <p:cNvPr id="80"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81"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latin typeface="华文楷体" panose="02010600040101010101" pitchFamily="2" charset="-122"/>
                <a:ea typeface="华文楷体" panose="02010600040101010101" pitchFamily="2" charset="-122"/>
              </a:endParaRPr>
            </a:p>
          </p:txBody>
        </p:sp>
        <p:sp>
          <p:nvSpPr>
            <p:cNvPr id="82" name="Text Box 49"/>
            <p:cNvSpPr txBox="1">
              <a:spLocks noChangeArrowheads="1"/>
            </p:cNvSpPr>
            <p:nvPr/>
          </p:nvSpPr>
          <p:spPr bwMode="auto">
            <a:xfrm>
              <a:off x="5012" y="1305"/>
              <a:ext cx="709"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a:solidFill>
                    <a:srgbClr val="333399"/>
                  </a:solidFill>
                  <a:latin typeface="华文楷体" panose="02010600040101010101" pitchFamily="2" charset="-122"/>
                  <a:ea typeface="华文楷体" panose="02010600040101010101" pitchFamily="2" charset="-122"/>
                </a:rPr>
                <a:t>输出脉冲</a:t>
              </a:r>
            </a:p>
          </p:txBody>
        </p:sp>
      </p:grpSp>
      <p:sp>
        <p:nvSpPr>
          <p:cNvPr id="88" name="Freeform 51"/>
          <p:cNvSpPr>
            <a:spLocks/>
          </p:cNvSpPr>
          <p:nvPr/>
        </p:nvSpPr>
        <p:spPr bwMode="auto">
          <a:xfrm>
            <a:off x="1704348" y="3265133"/>
            <a:ext cx="6122242" cy="460076"/>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339933"/>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0" name="内容占位符 2"/>
          <p:cNvSpPr txBox="1">
            <a:spLocks/>
          </p:cNvSpPr>
          <p:nvPr/>
        </p:nvSpPr>
        <p:spPr bwMode="auto">
          <a:xfrm>
            <a:off x="455490" y="4305033"/>
            <a:ext cx="8229600" cy="81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lvl="1"/>
            <a:r>
              <a:rPr lang="zh-CN" altLang="en-US" kern="0" dirty="0"/>
              <a:t>单模光纤</a:t>
            </a:r>
            <a:endParaRPr lang="en-US" altLang="zh-CN" kern="0" dirty="0"/>
          </a:p>
          <a:p>
            <a:pPr lvl="2"/>
            <a:r>
              <a:rPr lang="zh-CN" altLang="en-US" sz="1600" kern="0" dirty="0"/>
              <a:t>直径减小到只有一个光的波长，使得光线直线传播，不反射</a:t>
            </a:r>
            <a:endParaRPr lang="en-US" altLang="zh-CN" sz="1600" kern="0" dirty="0"/>
          </a:p>
        </p:txBody>
      </p:sp>
    </p:spTree>
    <p:custDataLst>
      <p:tags r:id="rId1"/>
    </p:custDataLst>
    <p:extLst>
      <p:ext uri="{BB962C8B-B14F-4D97-AF65-F5344CB8AC3E}">
        <p14:creationId xmlns:p14="http://schemas.microsoft.com/office/powerpoint/2010/main" val="8956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dissolve">
                                      <p:cBhvr>
                                        <p:cTn id="13" dur="500"/>
                                        <p:tgtEl>
                                          <p:spTgt spid="90"/>
                                        </p:tgtEl>
                                      </p:cBhvr>
                                    </p:animEffect>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par>
                                <p:cTn id="18" presetID="9" presetClass="entr" presetSubtype="0"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par>
                                <p:cTn id="21" presetID="9"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dissolve">
                                      <p:cBhvr>
                                        <p:cTn id="28" dur="500"/>
                                        <p:tgtEl>
                                          <p:spTgt spid="7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dissolve">
                                      <p:cBhvr>
                                        <p:cTn id="31" dur="500"/>
                                        <p:tgtEl>
                                          <p:spTgt spid="3">
                                            <p:txEl>
                                              <p:pRg st="2" end="2"/>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dissolve">
                                      <p:cBhvr>
                                        <p:cTn id="34" dur="500"/>
                                        <p:tgtEl>
                                          <p:spTgt spid="3">
                                            <p:txEl>
                                              <p:pRg st="3" end="3"/>
                                            </p:tx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88"/>
                                        </p:tgtEl>
                                        <p:attrNameLst>
                                          <p:attrName>style.visibility</p:attrName>
                                        </p:attrNameLst>
                                      </p:cBhvr>
                                      <p:to>
                                        <p:strVal val="visible"/>
                                      </p:to>
                                    </p:set>
                                    <p:animEffect transition="in" filter="wipe(left)">
                                      <p:cBhvr>
                                        <p:cTn id="38" dur="500"/>
                                        <p:tgtEl>
                                          <p:spTgt spid="8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wipe(left)">
                                      <p:cBhvr>
                                        <p:cTn id="41" dur="500"/>
                                        <p:tgtEl>
                                          <p:spTgt spid="6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dissolve">
                                      <p:cBhvr>
                                        <p:cTn id="45" dur="500"/>
                                        <p:tgtEl>
                                          <p:spTgt spid="7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nodeType="withEffect">
                                  <p:stCondLst>
                                    <p:cond delay="0"/>
                                  </p:stCondLst>
                                  <p:childTnLst>
                                    <p:set>
                                      <p:cBhvr>
                                        <p:cTn id="52" dur="1" fill="hold">
                                          <p:stCondLst>
                                            <p:cond delay="0"/>
                                          </p:stCondLst>
                                        </p:cTn>
                                        <p:tgtEl>
                                          <p:spTgt spid="90">
                                            <p:txEl>
                                              <p:pRg st="1" end="1"/>
                                            </p:txEl>
                                          </p:spTgt>
                                        </p:tgtEl>
                                        <p:attrNameLst>
                                          <p:attrName>style.visibility</p:attrName>
                                        </p:attrNameLst>
                                      </p:cBhvr>
                                      <p:to>
                                        <p:strVal val="visible"/>
                                      </p:to>
                                    </p:set>
                                    <p:animEffect transition="in" filter="dissolve">
                                      <p:cBhvr>
                                        <p:cTn id="53" dur="500"/>
                                        <p:tgtEl>
                                          <p:spTgt spid="90">
                                            <p:txEl>
                                              <p:pRg st="1" end="1"/>
                                            </p:txEl>
                                          </p:spTgt>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left)">
                                      <p:cBhvr>
                                        <p:cTn id="57" dur="2000"/>
                                        <p:tgtEl>
                                          <p:spTgt spid="87"/>
                                        </p:tgtEl>
                                      </p:cBhvr>
                                    </p:animEffect>
                                  </p:childTnLst>
                                </p:cTn>
                              </p:par>
                            </p:childTnLst>
                          </p:cTn>
                        </p:par>
                        <p:par>
                          <p:cTn id="58" fill="hold">
                            <p:stCondLst>
                              <p:cond delay="2500"/>
                            </p:stCondLst>
                            <p:childTnLst>
                              <p:par>
                                <p:cTn id="59" presetID="9" presetClass="entr" presetSubtype="0" fill="hold"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dissolve">
                                      <p:cBhvr>
                                        <p:cTn id="6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7" grpId="0" animBg="1"/>
      <p:bldP spid="88" grpId="0" animBg="1"/>
      <p:bldP spid="9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非导引型传输媒体</a:t>
            </a:r>
          </a:p>
        </p:txBody>
      </p:sp>
      <p:sp>
        <p:nvSpPr>
          <p:cNvPr id="3" name="内容占位符 2"/>
          <p:cNvSpPr>
            <a:spLocks noGrp="1"/>
          </p:cNvSpPr>
          <p:nvPr>
            <p:ph idx="1"/>
          </p:nvPr>
        </p:nvSpPr>
        <p:spPr/>
        <p:txBody>
          <a:bodyPr/>
          <a:lstStyle/>
          <a:p>
            <a:r>
              <a:rPr lang="zh-CN" altLang="en-US" dirty="0"/>
              <a:t>无线介质</a:t>
            </a:r>
            <a:endParaRPr lang="en-US" altLang="zh-CN" dirty="0"/>
          </a:p>
          <a:p>
            <a:pPr lvl="1"/>
            <a:r>
              <a:rPr lang="zh-CN" altLang="en-US" dirty="0"/>
              <a:t>发送和接收都通过天线实现的</a:t>
            </a:r>
            <a:endParaRPr lang="en-US" altLang="zh-CN" dirty="0"/>
          </a:p>
          <a:p>
            <a:pPr lvl="1"/>
            <a:r>
              <a:rPr lang="zh-CN" altLang="en-US" dirty="0"/>
              <a:t>发送时，天线将电磁能量发射到介质中（通常是空气）</a:t>
            </a:r>
            <a:endParaRPr lang="en-US" altLang="zh-CN" dirty="0"/>
          </a:p>
          <a:p>
            <a:pPr lvl="1"/>
            <a:r>
              <a:rPr lang="zh-CN" altLang="en-US" dirty="0"/>
              <a:t>接收时，天线从周围的介质中获得电磁波</a:t>
            </a:r>
            <a:endParaRPr lang="en-US" altLang="zh-CN" dirty="0"/>
          </a:p>
          <a:p>
            <a:r>
              <a:rPr lang="zh-CN" altLang="en-US" dirty="0"/>
              <a:t>无线传输两种基本类型</a:t>
            </a:r>
            <a:endParaRPr lang="en-US" altLang="zh-CN" dirty="0"/>
          </a:p>
          <a:p>
            <a:pPr lvl="1"/>
            <a:r>
              <a:rPr lang="zh-CN" altLang="en-US" dirty="0"/>
              <a:t>定向：发送天线将电磁波聚集成波束发射出去，因此，发送和接收前天线必须仔细校准</a:t>
            </a:r>
            <a:endParaRPr lang="en-US" altLang="zh-CN" dirty="0"/>
          </a:p>
          <a:p>
            <a:pPr lvl="1"/>
            <a:r>
              <a:rPr lang="zh-CN" altLang="en-US" dirty="0"/>
              <a:t>全向：发送信号沿所有方向传播，并能够被多数天线接收到</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33</a:t>
            </a:fld>
            <a:endParaRPr lang="zh-CN" altLang="en-US" dirty="0"/>
          </a:p>
        </p:txBody>
      </p:sp>
    </p:spTree>
    <p:custDataLst>
      <p:tags r:id="rId1"/>
    </p:custDataLst>
    <p:extLst>
      <p:ext uri="{BB962C8B-B14F-4D97-AF65-F5344CB8AC3E}">
        <p14:creationId xmlns:p14="http://schemas.microsoft.com/office/powerpoint/2010/main" val="128587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非导引型传输媒体</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34</a:t>
            </a:fld>
            <a:endParaRPr lang="zh-CN" altLang="en-US" dirty="0"/>
          </a:p>
        </p:txBody>
      </p:sp>
      <p:pic>
        <p:nvPicPr>
          <p:cNvPr id="4097" name="Picture 1"/>
          <p:cNvPicPr>
            <a:picLocks noChangeAspect="1" noChangeArrowheads="1"/>
          </p:cNvPicPr>
          <p:nvPr/>
        </p:nvPicPr>
        <p:blipFill>
          <a:blip r:embed="rId3" cstate="print"/>
          <a:srcRect/>
          <a:stretch>
            <a:fillRect/>
          </a:stretch>
        </p:blipFill>
        <p:spPr bwMode="auto">
          <a:xfrm>
            <a:off x="433388" y="1221819"/>
            <a:ext cx="8277225" cy="4683035"/>
          </a:xfrm>
          <a:prstGeom prst="rect">
            <a:avLst/>
          </a:prstGeom>
          <a:noFill/>
          <a:ln w="9525">
            <a:noFill/>
            <a:miter lim="800000"/>
            <a:headEnd/>
            <a:tailEnd/>
          </a:ln>
        </p:spPr>
      </p:pic>
      <p:sp>
        <p:nvSpPr>
          <p:cNvPr id="7" name="TextBox 6"/>
          <p:cNvSpPr txBox="1"/>
          <p:nvPr/>
        </p:nvSpPr>
        <p:spPr>
          <a:xfrm>
            <a:off x="5230678" y="4435872"/>
            <a:ext cx="3122909" cy="369332"/>
          </a:xfrm>
          <a:prstGeom prst="rect">
            <a:avLst/>
          </a:prstGeom>
          <a:noFill/>
        </p:spPr>
        <p:txBody>
          <a:bodyPr wrap="square" rtlCol="0">
            <a:spAutoFit/>
          </a:bodyPr>
          <a:lstStyle/>
          <a:p>
            <a:r>
              <a:rPr lang="zh-CN" altLang="en-US" dirty="0">
                <a:solidFill>
                  <a:srgbClr val="FF0000"/>
                </a:solidFill>
              </a:rPr>
              <a:t>夜视仪、遥控器、测距仪等</a:t>
            </a:r>
          </a:p>
        </p:txBody>
      </p:sp>
      <p:pic>
        <p:nvPicPr>
          <p:cNvPr id="3" name="图片 2"/>
          <p:cNvPicPr>
            <a:picLocks noChangeAspect="1"/>
          </p:cNvPicPr>
          <p:nvPr/>
        </p:nvPicPr>
        <p:blipFill>
          <a:blip r:embed="rId4"/>
          <a:stretch>
            <a:fillRect/>
          </a:stretch>
        </p:blipFill>
        <p:spPr>
          <a:xfrm>
            <a:off x="945397" y="4923964"/>
            <a:ext cx="7338447" cy="1842190"/>
          </a:xfrm>
          <a:prstGeom prst="rect">
            <a:avLst/>
          </a:prstGeom>
        </p:spPr>
      </p:pic>
    </p:spTree>
    <p:extLst>
      <p:ext uri="{BB962C8B-B14F-4D97-AF65-F5344CB8AC3E}">
        <p14:creationId xmlns:p14="http://schemas.microsoft.com/office/powerpoint/2010/main" val="2726468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非导引型传输媒体</a:t>
            </a:r>
          </a:p>
        </p:txBody>
      </p:sp>
      <p:sp>
        <p:nvSpPr>
          <p:cNvPr id="3" name="内容占位符 2"/>
          <p:cNvSpPr>
            <a:spLocks noGrp="1"/>
          </p:cNvSpPr>
          <p:nvPr>
            <p:ph idx="1"/>
          </p:nvPr>
        </p:nvSpPr>
        <p:spPr>
          <a:xfrm>
            <a:off x="457200" y="1444978"/>
            <a:ext cx="8229600" cy="1811789"/>
          </a:xfrm>
        </p:spPr>
        <p:txBody>
          <a:bodyPr/>
          <a:lstStyle/>
          <a:p>
            <a:r>
              <a:rPr lang="zh-CN" altLang="en-US" dirty="0"/>
              <a:t>无线局域网使用的</a:t>
            </a:r>
            <a:r>
              <a:rPr lang="en-US" altLang="zh-CN" dirty="0"/>
              <a:t>ISM</a:t>
            </a:r>
            <a:r>
              <a:rPr lang="zh-CN" altLang="en-US" dirty="0"/>
              <a:t>频段</a:t>
            </a:r>
            <a:endParaRPr lang="en-US" altLang="zh-CN" dirty="0"/>
          </a:p>
          <a:p>
            <a:pPr lvl="1"/>
            <a:r>
              <a:rPr lang="en-US" altLang="zh-CN" dirty="0"/>
              <a:t>ISM</a:t>
            </a:r>
            <a:r>
              <a:rPr lang="zh-CN" altLang="en-US" dirty="0"/>
              <a:t>：</a:t>
            </a:r>
            <a:r>
              <a:rPr lang="en-US" altLang="zh-CN" dirty="0"/>
              <a:t>Industrial, Scientific, and Medical</a:t>
            </a:r>
            <a:r>
              <a:rPr lang="zh-CN" altLang="en-US" dirty="0"/>
              <a:t>，工、科、医频段</a:t>
            </a:r>
            <a:endParaRPr lang="en-US" altLang="zh-CN" dirty="0"/>
          </a:p>
          <a:p>
            <a:pPr lvl="1"/>
            <a:r>
              <a:rPr lang="zh-CN" altLang="en-US" dirty="0"/>
              <a:t>无需无线电频谱管理机构的许可证，可自由使用</a:t>
            </a:r>
          </a:p>
          <a:p>
            <a:pPr lvl="1"/>
            <a:r>
              <a:rPr lang="zh-CN" altLang="en-US" dirty="0"/>
              <a:t>无线局域网使用其中的</a:t>
            </a:r>
            <a:r>
              <a:rPr lang="en-US" altLang="zh-CN" dirty="0"/>
              <a:t>2.4GHz</a:t>
            </a:r>
            <a:r>
              <a:rPr lang="zh-CN" altLang="en-US" dirty="0"/>
              <a:t>和</a:t>
            </a:r>
            <a:r>
              <a:rPr lang="en-US" altLang="zh-CN" dirty="0"/>
              <a:t>5.8GHz</a:t>
            </a:r>
            <a:r>
              <a:rPr lang="zh-CN" altLang="en-US" dirty="0"/>
              <a:t>频段</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35</a:t>
            </a:fld>
            <a:endParaRPr lang="zh-CN" altLang="en-US" dirty="0"/>
          </a:p>
        </p:txBody>
      </p:sp>
      <p:grpSp>
        <p:nvGrpSpPr>
          <p:cNvPr id="25" name="组合 24"/>
          <p:cNvGrpSpPr/>
          <p:nvPr/>
        </p:nvGrpSpPr>
        <p:grpSpPr>
          <a:xfrm>
            <a:off x="764087" y="3569918"/>
            <a:ext cx="7722957" cy="2021700"/>
            <a:chOff x="551144" y="3620022"/>
            <a:chExt cx="7722957" cy="2021700"/>
          </a:xfrm>
        </p:grpSpPr>
        <p:sp>
          <p:nvSpPr>
            <p:cNvPr id="20" name="Rectangle 2"/>
            <p:cNvSpPr>
              <a:spLocks noChangeArrowheads="1"/>
            </p:cNvSpPr>
            <p:nvPr/>
          </p:nvSpPr>
          <p:spPr bwMode="auto">
            <a:xfrm>
              <a:off x="551144" y="3620022"/>
              <a:ext cx="7722957" cy="2021700"/>
            </a:xfrm>
            <a:prstGeom prst="rect">
              <a:avLst/>
            </a:prstGeom>
            <a:solidFill>
              <a:srgbClr val="F4F4FA"/>
            </a:solidFill>
            <a:ln w="25400">
              <a:solidFill>
                <a:srgbClr val="DCDCEC"/>
              </a:solidFill>
            </a:ln>
            <a:effectLst/>
          </p:spPr>
          <p:txBody>
            <a:bodyPr wrap="none" anchor="ctr"/>
            <a:lstStyle/>
            <a:p>
              <a:r>
                <a:rPr lang="en-US" altLang="zh-CN" sz="1600" b="1" dirty="0"/>
                <a:t> </a:t>
              </a:r>
              <a:endParaRPr lang="zh-CN" altLang="en-US" sz="1600" b="1" dirty="0"/>
            </a:p>
          </p:txBody>
        </p:sp>
        <p:sp>
          <p:nvSpPr>
            <p:cNvPr id="5" name="Text Box 5"/>
            <p:cNvSpPr txBox="1">
              <a:spLocks noChangeArrowheads="1"/>
            </p:cNvSpPr>
            <p:nvPr/>
          </p:nvSpPr>
          <p:spPr bwMode="auto">
            <a:xfrm>
              <a:off x="667314" y="3757061"/>
              <a:ext cx="595035" cy="30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zh-CN" altLang="en-US" sz="1600" dirty="0">
                  <a:solidFill>
                    <a:srgbClr val="333399"/>
                  </a:solidFill>
                  <a:latin typeface="华文楷体" panose="02010600040101010101" pitchFamily="2" charset="-122"/>
                  <a:ea typeface="华文楷体" panose="02010600040101010101" pitchFamily="2" charset="-122"/>
                </a:rPr>
                <a:t>频带</a:t>
              </a:r>
              <a:endParaRPr lang="en-US" altLang="zh-CN" sz="1600" dirty="0">
                <a:solidFill>
                  <a:srgbClr val="333399"/>
                </a:solidFill>
                <a:latin typeface="Times New Roman" panose="02020603050405020304" pitchFamily="18" charset="0"/>
              </a:endParaRPr>
            </a:p>
          </p:txBody>
        </p:sp>
        <p:sp>
          <p:nvSpPr>
            <p:cNvPr id="6" name="Text Box 6"/>
            <p:cNvSpPr txBox="1">
              <a:spLocks noChangeArrowheads="1"/>
            </p:cNvSpPr>
            <p:nvPr/>
          </p:nvSpPr>
          <p:spPr bwMode="auto">
            <a:xfrm>
              <a:off x="645090" y="5131922"/>
              <a:ext cx="7064755"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1600" dirty="0">
                  <a:solidFill>
                    <a:srgbClr val="333399"/>
                  </a:solidFill>
                  <a:latin typeface="华文楷体" panose="02010600040101010101" pitchFamily="2" charset="-122"/>
                  <a:ea typeface="华文楷体" panose="02010600040101010101" pitchFamily="2" charset="-122"/>
                </a:rPr>
                <a:t>频率</a:t>
              </a:r>
              <a:r>
                <a:rPr lang="zh-CN" altLang="en-US" sz="1600" dirty="0">
                  <a:solidFill>
                    <a:srgbClr val="333399"/>
                  </a:solidFill>
                  <a:latin typeface="Times New Roman" panose="02020603050405020304" pitchFamily="18" charset="0"/>
                </a:rPr>
                <a:t>        </a:t>
              </a:r>
              <a:r>
                <a:rPr lang="en-US" altLang="zh-CN" sz="1400" dirty="0">
                  <a:solidFill>
                    <a:srgbClr val="333399"/>
                  </a:solidFill>
                  <a:latin typeface="Times New Roman" panose="02020603050405020304" pitchFamily="18" charset="0"/>
                </a:rPr>
                <a:t>902      928                 2.4                 2.4835                        5.725                         5.850</a:t>
              </a:r>
            </a:p>
            <a:p>
              <a:pPr algn="l">
                <a:lnSpc>
                  <a:spcPct val="85000"/>
                </a:lnSpc>
              </a:pPr>
              <a:r>
                <a:rPr lang="en-US" altLang="zh-CN" sz="1400" dirty="0">
                  <a:solidFill>
                    <a:srgbClr val="333399"/>
                  </a:solidFill>
                  <a:latin typeface="Times New Roman" panose="02020603050405020304" pitchFamily="18" charset="0"/>
                </a:rPr>
                <a:t>                  MHz    </a:t>
              </a:r>
              <a:r>
                <a:rPr lang="en-US" altLang="zh-CN" sz="1400" dirty="0" err="1">
                  <a:solidFill>
                    <a:srgbClr val="333399"/>
                  </a:solidFill>
                  <a:latin typeface="Times New Roman" panose="02020603050405020304" pitchFamily="18" charset="0"/>
                </a:rPr>
                <a:t>MHz</a:t>
              </a:r>
              <a:r>
                <a:rPr lang="en-US" altLang="zh-CN" sz="1400" dirty="0">
                  <a:solidFill>
                    <a:srgbClr val="333399"/>
                  </a:solidFill>
                  <a:latin typeface="Times New Roman" panose="02020603050405020304" pitchFamily="18" charset="0"/>
                </a:rPr>
                <a:t>               GHz              </a:t>
              </a:r>
              <a:r>
                <a:rPr lang="en-US" altLang="zh-CN" sz="1400" dirty="0" err="1">
                  <a:solidFill>
                    <a:srgbClr val="333399"/>
                  </a:solidFill>
                  <a:latin typeface="Times New Roman" panose="02020603050405020304" pitchFamily="18" charset="0"/>
                </a:rPr>
                <a:t>GHz</a:t>
              </a:r>
              <a:r>
                <a:rPr lang="en-US" altLang="zh-CN" sz="1400" dirty="0">
                  <a:solidFill>
                    <a:srgbClr val="333399"/>
                  </a:solidFill>
                  <a:latin typeface="Times New Roman" panose="02020603050405020304" pitchFamily="18" charset="0"/>
                </a:rPr>
                <a:t>                            </a:t>
              </a:r>
              <a:r>
                <a:rPr lang="en-US" altLang="zh-CN" sz="1400" dirty="0" err="1">
                  <a:solidFill>
                    <a:srgbClr val="333399"/>
                  </a:solidFill>
                  <a:latin typeface="Times New Roman" panose="02020603050405020304" pitchFamily="18" charset="0"/>
                </a:rPr>
                <a:t>GHz</a:t>
              </a:r>
              <a:r>
                <a:rPr lang="en-US" altLang="zh-CN" sz="1400" dirty="0">
                  <a:solidFill>
                    <a:srgbClr val="333399"/>
                  </a:solidFill>
                  <a:latin typeface="Times New Roman" panose="02020603050405020304" pitchFamily="18" charset="0"/>
                </a:rPr>
                <a:t>                          </a:t>
              </a:r>
              <a:r>
                <a:rPr lang="en-US" altLang="zh-CN" sz="1400" dirty="0" err="1">
                  <a:solidFill>
                    <a:srgbClr val="333399"/>
                  </a:solidFill>
                  <a:latin typeface="Times New Roman" panose="02020603050405020304" pitchFamily="18" charset="0"/>
                </a:rPr>
                <a:t>GHz</a:t>
              </a:r>
              <a:endParaRPr lang="en-US" altLang="zh-CN" sz="1400" dirty="0">
                <a:solidFill>
                  <a:srgbClr val="333399"/>
                </a:solidFill>
                <a:latin typeface="Times New Roman" panose="02020603050405020304" pitchFamily="18" charset="0"/>
              </a:endParaRPr>
            </a:p>
          </p:txBody>
        </p:sp>
        <p:sp>
          <p:nvSpPr>
            <p:cNvPr id="7" name="Line 7"/>
            <p:cNvSpPr>
              <a:spLocks noChangeShapeType="1"/>
            </p:cNvSpPr>
            <p:nvPr/>
          </p:nvSpPr>
          <p:spPr bwMode="auto">
            <a:xfrm>
              <a:off x="1339801" y="4079453"/>
              <a:ext cx="62618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dirty="0"/>
            </a:p>
          </p:txBody>
        </p:sp>
        <p:sp>
          <p:nvSpPr>
            <p:cNvPr id="8" name="Line 8"/>
            <p:cNvSpPr>
              <a:spLocks noChangeShapeType="1"/>
            </p:cNvSpPr>
            <p:nvPr/>
          </p:nvSpPr>
          <p:spPr bwMode="auto">
            <a:xfrm>
              <a:off x="1339801" y="5064254"/>
              <a:ext cx="62618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9" name="Rectangle 9"/>
            <p:cNvSpPr>
              <a:spLocks noChangeArrowheads="1"/>
            </p:cNvSpPr>
            <p:nvPr/>
          </p:nvSpPr>
          <p:spPr bwMode="auto">
            <a:xfrm>
              <a:off x="1648861" y="4079453"/>
              <a:ext cx="541526" cy="984801"/>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0" name="Rectangle 10"/>
            <p:cNvSpPr>
              <a:spLocks noChangeArrowheads="1"/>
            </p:cNvSpPr>
            <p:nvPr/>
          </p:nvSpPr>
          <p:spPr bwMode="auto">
            <a:xfrm>
              <a:off x="3194158" y="4079453"/>
              <a:ext cx="1160988" cy="984801"/>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1" name="Rectangle 11"/>
            <p:cNvSpPr>
              <a:spLocks noChangeArrowheads="1"/>
            </p:cNvSpPr>
            <p:nvPr/>
          </p:nvSpPr>
          <p:spPr bwMode="auto">
            <a:xfrm>
              <a:off x="5745914" y="4079453"/>
              <a:ext cx="1624577" cy="984801"/>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2" name="Line 12"/>
            <p:cNvSpPr>
              <a:spLocks noChangeShapeType="1"/>
            </p:cNvSpPr>
            <p:nvPr/>
          </p:nvSpPr>
          <p:spPr bwMode="auto">
            <a:xfrm>
              <a:off x="1648861" y="3981577"/>
              <a:ext cx="54152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dirty="0"/>
            </a:p>
          </p:txBody>
        </p:sp>
        <p:sp>
          <p:nvSpPr>
            <p:cNvPr id="13" name="Line 13"/>
            <p:cNvSpPr>
              <a:spLocks noChangeShapeType="1"/>
            </p:cNvSpPr>
            <p:nvPr/>
          </p:nvSpPr>
          <p:spPr bwMode="auto">
            <a:xfrm>
              <a:off x="3194158" y="3981577"/>
              <a:ext cx="116098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4" name="Line 14"/>
            <p:cNvSpPr>
              <a:spLocks noChangeShapeType="1"/>
            </p:cNvSpPr>
            <p:nvPr/>
          </p:nvSpPr>
          <p:spPr bwMode="auto">
            <a:xfrm>
              <a:off x="5745914" y="3981577"/>
              <a:ext cx="16245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5" name="Text Box 15"/>
            <p:cNvSpPr txBox="1">
              <a:spLocks noChangeArrowheads="1"/>
            </p:cNvSpPr>
            <p:nvPr/>
          </p:nvSpPr>
          <p:spPr bwMode="auto">
            <a:xfrm>
              <a:off x="2534384" y="3830534"/>
              <a:ext cx="362613" cy="310958"/>
            </a:xfrm>
            <a:prstGeom prst="rect">
              <a:avLst/>
            </a:prstGeom>
            <a:solidFill>
              <a:srgbClr val="F4F4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solidFill>
                    <a:srgbClr val="333399"/>
                  </a:solidFill>
                  <a:latin typeface="Arial" panose="020B0604020202020204" pitchFamily="34" charset="0"/>
                  <a:sym typeface="Symbol" panose="05050102010706020507" pitchFamily="18" charset="2"/>
                </a:rPr>
                <a:t></a:t>
              </a:r>
            </a:p>
          </p:txBody>
        </p:sp>
        <p:sp>
          <p:nvSpPr>
            <p:cNvPr id="16" name="Text Box 16"/>
            <p:cNvSpPr txBox="1">
              <a:spLocks noChangeArrowheads="1"/>
            </p:cNvSpPr>
            <p:nvPr/>
          </p:nvSpPr>
          <p:spPr bwMode="auto">
            <a:xfrm>
              <a:off x="2518259" y="4786334"/>
              <a:ext cx="362613" cy="310958"/>
            </a:xfrm>
            <a:prstGeom prst="rect">
              <a:avLst/>
            </a:prstGeom>
            <a:solidFill>
              <a:srgbClr val="F4F4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latin typeface="Arial" panose="020B0604020202020204" pitchFamily="34" charset="0"/>
                  <a:sym typeface="Symbol" panose="05050102010706020507" pitchFamily="18" charset="2"/>
                </a:rPr>
                <a:t></a:t>
              </a:r>
            </a:p>
          </p:txBody>
        </p:sp>
        <p:sp>
          <p:nvSpPr>
            <p:cNvPr id="17" name="Text Box 17"/>
            <p:cNvSpPr txBox="1">
              <a:spLocks noChangeArrowheads="1"/>
            </p:cNvSpPr>
            <p:nvPr/>
          </p:nvSpPr>
          <p:spPr bwMode="auto">
            <a:xfrm>
              <a:off x="4850986" y="3808784"/>
              <a:ext cx="362613" cy="310958"/>
            </a:xfrm>
            <a:prstGeom prst="rect">
              <a:avLst/>
            </a:prstGeom>
            <a:solidFill>
              <a:srgbClr val="F4F4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solidFill>
                    <a:srgbClr val="333399"/>
                  </a:solidFill>
                  <a:latin typeface="Arial" panose="020B0604020202020204" pitchFamily="34" charset="0"/>
                  <a:sym typeface="Symbol" panose="05050102010706020507" pitchFamily="18" charset="2"/>
                </a:rPr>
                <a:t></a:t>
              </a:r>
            </a:p>
          </p:txBody>
        </p:sp>
        <p:sp>
          <p:nvSpPr>
            <p:cNvPr id="18" name="Text Box 18"/>
            <p:cNvSpPr txBox="1">
              <a:spLocks noChangeArrowheads="1"/>
            </p:cNvSpPr>
            <p:nvPr/>
          </p:nvSpPr>
          <p:spPr bwMode="auto">
            <a:xfrm>
              <a:off x="4873829" y="4809294"/>
              <a:ext cx="362613" cy="310958"/>
            </a:xfrm>
            <a:prstGeom prst="rect">
              <a:avLst/>
            </a:prstGeom>
            <a:solidFill>
              <a:srgbClr val="F4F4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solidFill>
                    <a:srgbClr val="333399"/>
                  </a:solidFill>
                  <a:latin typeface="Arial" panose="020B0604020202020204" pitchFamily="34" charset="0"/>
                  <a:sym typeface="Symbol" panose="05050102010706020507" pitchFamily="18" charset="2"/>
                </a:rPr>
                <a:t></a:t>
              </a:r>
            </a:p>
          </p:txBody>
        </p:sp>
        <p:sp>
          <p:nvSpPr>
            <p:cNvPr id="22" name="矩形 21"/>
            <p:cNvSpPr/>
            <p:nvPr/>
          </p:nvSpPr>
          <p:spPr>
            <a:xfrm>
              <a:off x="1551427" y="3726014"/>
              <a:ext cx="779381" cy="307777"/>
            </a:xfrm>
            <a:prstGeom prst="rect">
              <a:avLst/>
            </a:prstGeom>
          </p:spPr>
          <p:txBody>
            <a:bodyPr wrap="none">
              <a:spAutoFit/>
            </a:bodyPr>
            <a:lstStyle/>
            <a:p>
              <a:r>
                <a:rPr lang="en-US" altLang="zh-CN" sz="1400" dirty="0">
                  <a:solidFill>
                    <a:srgbClr val="333399"/>
                  </a:solidFill>
                  <a:latin typeface="Times New Roman" panose="02020603050405020304" pitchFamily="18" charset="0"/>
                </a:rPr>
                <a:t>26 MHz</a:t>
              </a:r>
              <a:endParaRPr lang="zh-CN" altLang="en-US" dirty="0"/>
            </a:p>
          </p:txBody>
        </p:sp>
        <p:sp>
          <p:nvSpPr>
            <p:cNvPr id="23" name="矩形 22"/>
            <p:cNvSpPr/>
            <p:nvPr/>
          </p:nvSpPr>
          <p:spPr>
            <a:xfrm>
              <a:off x="3330947" y="3738639"/>
              <a:ext cx="914033" cy="307777"/>
            </a:xfrm>
            <a:prstGeom prst="rect">
              <a:avLst/>
            </a:prstGeom>
          </p:spPr>
          <p:txBody>
            <a:bodyPr wrap="none">
              <a:spAutoFit/>
            </a:bodyPr>
            <a:lstStyle/>
            <a:p>
              <a:r>
                <a:rPr lang="en-US" altLang="zh-CN" sz="1400" dirty="0">
                  <a:solidFill>
                    <a:srgbClr val="333399"/>
                  </a:solidFill>
                  <a:latin typeface="Times New Roman" panose="02020603050405020304" pitchFamily="18" charset="0"/>
                </a:rPr>
                <a:t>83.5 MHz</a:t>
              </a:r>
              <a:endParaRPr lang="zh-CN" altLang="en-US" dirty="0"/>
            </a:p>
          </p:txBody>
        </p:sp>
        <p:sp>
          <p:nvSpPr>
            <p:cNvPr id="24" name="矩形 23"/>
            <p:cNvSpPr/>
            <p:nvPr/>
          </p:nvSpPr>
          <p:spPr>
            <a:xfrm>
              <a:off x="6101185" y="3738639"/>
              <a:ext cx="869149" cy="307777"/>
            </a:xfrm>
            <a:prstGeom prst="rect">
              <a:avLst/>
            </a:prstGeom>
          </p:spPr>
          <p:txBody>
            <a:bodyPr wrap="none">
              <a:spAutoFit/>
            </a:bodyPr>
            <a:lstStyle/>
            <a:p>
              <a:r>
                <a:rPr lang="en-US" altLang="zh-CN" sz="1400" dirty="0">
                  <a:solidFill>
                    <a:srgbClr val="333399"/>
                  </a:solidFill>
                  <a:latin typeface="Times New Roman" panose="02020603050405020304" pitchFamily="18" charset="0"/>
                </a:rPr>
                <a:t>125 MHz</a:t>
              </a:r>
              <a:endParaRPr lang="zh-CN" altLang="en-US" dirty="0"/>
            </a:p>
          </p:txBody>
        </p:sp>
      </p:grpSp>
    </p:spTree>
    <p:extLst>
      <p:ext uri="{BB962C8B-B14F-4D97-AF65-F5344CB8AC3E}">
        <p14:creationId xmlns:p14="http://schemas.microsoft.com/office/powerpoint/2010/main" val="117129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两种链路类型</a:t>
            </a:r>
          </a:p>
        </p:txBody>
      </p:sp>
      <p:sp>
        <p:nvSpPr>
          <p:cNvPr id="3" name="内容占位符 2"/>
          <p:cNvSpPr>
            <a:spLocks noGrp="1"/>
          </p:cNvSpPr>
          <p:nvPr>
            <p:ph idx="1"/>
          </p:nvPr>
        </p:nvSpPr>
        <p:spPr>
          <a:xfrm>
            <a:off x="472698" y="1251252"/>
            <a:ext cx="8229600" cy="5034843"/>
          </a:xfrm>
        </p:spPr>
        <p:txBody>
          <a:bodyPr/>
          <a:lstStyle/>
          <a:p>
            <a:r>
              <a:rPr lang="zh-CN" altLang="en-US" dirty="0"/>
              <a:t>点对点链路 </a:t>
            </a:r>
            <a:r>
              <a:rPr lang="en-US" altLang="zh-CN" dirty="0"/>
              <a:t>(point-to-point)</a:t>
            </a:r>
          </a:p>
          <a:p>
            <a:pPr lvl="1"/>
            <a:r>
              <a:rPr lang="zh-CN" altLang="en-US" dirty="0"/>
              <a:t>链路一端的单个发送方和另一端的单个接收方组成</a:t>
            </a:r>
            <a:endParaRPr lang="en-US" altLang="zh-CN" dirty="0"/>
          </a:p>
          <a:p>
            <a:pPr lvl="1"/>
            <a:r>
              <a:rPr lang="zh-CN" altLang="en-US" dirty="0"/>
              <a:t>许多链路层协议为点对点链路设计</a:t>
            </a:r>
            <a:endParaRPr lang="en-US" altLang="zh-CN" dirty="0"/>
          </a:p>
          <a:p>
            <a:pPr lvl="2"/>
            <a:r>
              <a:rPr lang="zh-CN" altLang="en-US" dirty="0"/>
              <a:t>点对点协议</a:t>
            </a:r>
            <a:r>
              <a:rPr lang="en-US" altLang="zh-CN" dirty="0"/>
              <a:t>(Point-to-Point Protocol, PPP)</a:t>
            </a:r>
          </a:p>
          <a:p>
            <a:pPr lvl="2"/>
            <a:r>
              <a:rPr lang="zh-CN" altLang="en-US" dirty="0"/>
              <a:t>高级数据链路控制协议 </a:t>
            </a:r>
            <a:r>
              <a:rPr lang="en-US" altLang="zh-CN" dirty="0"/>
              <a:t>(High-level Data Link Control, HDLC)</a:t>
            </a:r>
          </a:p>
          <a:p>
            <a:pPr>
              <a:spcBef>
                <a:spcPts val="1800"/>
              </a:spcBef>
            </a:pPr>
            <a:r>
              <a:rPr lang="zh-CN" altLang="en-US" dirty="0"/>
              <a:t>广播链路（多路访问）</a:t>
            </a:r>
            <a:endParaRPr lang="en-US" altLang="zh-CN" dirty="0"/>
          </a:p>
          <a:p>
            <a:pPr lvl="1"/>
            <a:r>
              <a:rPr lang="zh-CN" altLang="en-US" dirty="0"/>
              <a:t>能够让多个结点都连接到相同的、单一的、共享的广播信道</a:t>
            </a:r>
            <a:endParaRPr lang="en-US" altLang="zh-CN" dirty="0"/>
          </a:p>
          <a:p>
            <a:pPr lvl="1"/>
            <a:r>
              <a:rPr lang="zh-CN" altLang="en-US" dirty="0"/>
              <a:t>任何结点发送一帧时，所有结点都能接收到</a:t>
            </a:r>
            <a:endParaRPr lang="en-US" altLang="zh-CN" dirty="0"/>
          </a:p>
          <a:p>
            <a:pPr lvl="1"/>
            <a:r>
              <a:rPr lang="zh-CN" altLang="en-US" dirty="0"/>
              <a:t>需要解决媒体共享的问题 </a:t>
            </a:r>
            <a:r>
              <a:rPr lang="en-US" altLang="zh-CN" dirty="0"/>
              <a:t>(</a:t>
            </a:r>
            <a:r>
              <a:rPr lang="zh-CN" altLang="en-US" dirty="0"/>
              <a:t>介质接入控制</a:t>
            </a:r>
            <a:r>
              <a:rPr lang="en-US" altLang="zh-CN" dirty="0"/>
              <a:t>)</a:t>
            </a:r>
          </a:p>
          <a:p>
            <a:pPr lvl="1"/>
            <a:r>
              <a:rPr lang="zh-CN" altLang="en-US" dirty="0"/>
              <a:t>以太网、无线局域网</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36</a:t>
            </a:fld>
            <a:endParaRPr lang="zh-CN" altLang="en-US" dirty="0"/>
          </a:p>
        </p:txBody>
      </p:sp>
      <p:grpSp>
        <p:nvGrpSpPr>
          <p:cNvPr id="5" name="组合 4"/>
          <p:cNvGrpSpPr/>
          <p:nvPr/>
        </p:nvGrpSpPr>
        <p:grpSpPr>
          <a:xfrm>
            <a:off x="778532" y="5748535"/>
            <a:ext cx="7736852" cy="903024"/>
            <a:chOff x="1158240" y="2548128"/>
            <a:chExt cx="7736852" cy="903024"/>
          </a:xfrm>
        </p:grpSpPr>
        <p:sp>
          <p:nvSpPr>
            <p:cNvPr id="6" name="圆角矩形 5"/>
            <p:cNvSpPr/>
            <p:nvPr/>
          </p:nvSpPr>
          <p:spPr>
            <a:xfrm>
              <a:off x="1158240" y="2548128"/>
              <a:ext cx="7736852" cy="854467"/>
            </a:xfrm>
            <a:prstGeom prst="roundRect">
              <a:avLst>
                <a:gd name="adj" fmla="val 1407"/>
              </a:avLst>
            </a:prstGeom>
            <a:solidFill>
              <a:srgbClr val="EBEBF5"/>
            </a:solidFill>
            <a:ln>
              <a:solidFill>
                <a:srgbClr val="EFEF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Text Box 48"/>
            <p:cNvSpPr txBox="1">
              <a:spLocks noChangeArrowheads="1"/>
            </p:cNvSpPr>
            <p:nvPr/>
          </p:nvSpPr>
          <p:spPr bwMode="auto">
            <a:xfrm>
              <a:off x="2319967" y="3094818"/>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latin typeface="Times New Roman" panose="02020603050405020304" pitchFamily="18" charset="0"/>
                  <a:ea typeface="黑体" panose="02010609060101010101" pitchFamily="49" charset="-122"/>
                </a:rPr>
                <a:t>点对点</a:t>
              </a:r>
              <a:endParaRPr kumimoji="1" lang="zh-CN" altLang="en-US" sz="1400" dirty="0">
                <a:ea typeface="黑体" panose="02010609060101010101" pitchFamily="49" charset="-122"/>
              </a:endParaRPr>
            </a:p>
          </p:txBody>
        </p:sp>
        <p:grpSp>
          <p:nvGrpSpPr>
            <p:cNvPr id="8" name="组合 7"/>
            <p:cNvGrpSpPr/>
            <p:nvPr/>
          </p:nvGrpSpPr>
          <p:grpSpPr>
            <a:xfrm>
              <a:off x="1274064" y="2750376"/>
              <a:ext cx="3237386" cy="379975"/>
              <a:chOff x="993648" y="3091752"/>
              <a:chExt cx="3237386" cy="379975"/>
            </a:xfrm>
          </p:grpSpPr>
          <p:sp>
            <p:nvSpPr>
              <p:cNvPr id="20" name="圆角矩形 19"/>
              <p:cNvSpPr/>
              <p:nvPr/>
            </p:nvSpPr>
            <p:spPr>
              <a:xfrm>
                <a:off x="1450848" y="3307081"/>
                <a:ext cx="2304288" cy="45719"/>
              </a:xfrm>
              <a:prstGeom prst="roundRect">
                <a:avLst/>
              </a:prstGeom>
              <a:solidFill>
                <a:schemeClr val="bg1">
                  <a:lumMod val="7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3648" y="3091752"/>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5136" y="3095027"/>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p:nvPr/>
          </p:nvGrpSpPr>
          <p:grpSpPr>
            <a:xfrm>
              <a:off x="5132830" y="2592678"/>
              <a:ext cx="3108961" cy="587909"/>
              <a:chOff x="4901182" y="3031590"/>
              <a:chExt cx="3108961" cy="587909"/>
            </a:xfrm>
          </p:grpSpPr>
          <p:sp>
            <p:nvSpPr>
              <p:cNvPr id="11" name="圆角矩形 10"/>
              <p:cNvSpPr/>
              <p:nvPr/>
            </p:nvSpPr>
            <p:spPr>
              <a:xfrm>
                <a:off x="4901182" y="3573780"/>
                <a:ext cx="3108961" cy="45719"/>
              </a:xfrm>
              <a:prstGeom prst="roundRect">
                <a:avLst/>
              </a:prstGeom>
              <a:solidFill>
                <a:schemeClr val="bg1">
                  <a:lumMod val="7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5365383" y="3385430"/>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4693" y="3031590"/>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p:nvPr/>
            </p:nvCxnSpPr>
            <p:spPr>
              <a:xfrm>
                <a:off x="6054231" y="3391526"/>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541" y="3037686"/>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6846711" y="3391526"/>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6021" y="3037686"/>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p:cNvCxnSpPr/>
              <p:nvPr/>
            </p:nvCxnSpPr>
            <p:spPr>
              <a:xfrm>
                <a:off x="7474599" y="3397622"/>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3909" y="3043782"/>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 Box 48"/>
            <p:cNvSpPr txBox="1">
              <a:spLocks noChangeArrowheads="1"/>
            </p:cNvSpPr>
            <p:nvPr/>
          </p:nvSpPr>
          <p:spPr bwMode="auto">
            <a:xfrm>
              <a:off x="6063270" y="314337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ea typeface="黑体" panose="02010609060101010101" pitchFamily="49" charset="-122"/>
                </a:rPr>
                <a:t>多路访问</a:t>
              </a:r>
            </a:p>
          </p:txBody>
        </p:sp>
      </p:grpSp>
    </p:spTree>
    <p:custDataLst>
      <p:tags r:id="rId1"/>
    </p:custDataLst>
    <p:extLst>
      <p:ext uri="{BB962C8B-B14F-4D97-AF65-F5344CB8AC3E}">
        <p14:creationId xmlns:p14="http://schemas.microsoft.com/office/powerpoint/2010/main" val="49076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dissolv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dissolve">
                                      <p:cBhvr>
                                        <p:cTn id="46" dur="500"/>
                                        <p:tgtEl>
                                          <p:spTgt spid="3">
                                            <p:txEl>
                                              <p:pRg st="9" end="9"/>
                                            </p:txEl>
                                          </p:spTgt>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37</a:t>
            </a:fld>
            <a:endParaRPr lang="zh-CN" altLang="en-US" dirty="0"/>
          </a:p>
        </p:txBody>
      </p:sp>
      <p:sp>
        <p:nvSpPr>
          <p:cNvPr id="5" name="标题 1">
            <a:extLst>
              <a:ext uri="{FF2B5EF4-FFF2-40B4-BE49-F238E27FC236}">
                <a16:creationId xmlns:a16="http://schemas.microsoft.com/office/drawing/2014/main" id="{EE704E2A-200F-4FD4-82DE-C9E7CB5B3130}"/>
              </a:ext>
            </a:extLst>
          </p:cNvPr>
          <p:cNvSpPr>
            <a:spLocks noGrp="1"/>
          </p:cNvSpPr>
          <p:nvPr>
            <p:ph type="title"/>
          </p:nvPr>
        </p:nvSpPr>
        <p:spPr>
          <a:xfrm>
            <a:off x="2575927" y="3107840"/>
            <a:ext cx="4800533" cy="855663"/>
          </a:xfrm>
        </p:spPr>
        <p:txBody>
          <a:bodyPr tIns="72000" bIns="72000" anchor="ctr" anchorCtr="0">
            <a:noAutofit/>
          </a:bodyPr>
          <a:lstStyle/>
          <a:p>
            <a:pPr algn="ctr"/>
            <a:r>
              <a:rPr lang="zh-CN" altLang="en-US" sz="6600" dirty="0">
                <a:solidFill>
                  <a:srgbClr val="0000CC"/>
                </a:solidFill>
                <a:latin typeface="+mn-ea"/>
                <a:ea typeface="+mn-ea"/>
              </a:rPr>
              <a:t>休息！！！</a:t>
            </a:r>
            <a:endParaRPr lang="zh-CN" altLang="en-US" sz="6600" b="1" dirty="0">
              <a:solidFill>
                <a:srgbClr val="0000CC"/>
              </a:solidFill>
              <a:latin typeface="+mn-ea"/>
              <a:ea typeface="+mn-ea"/>
            </a:endParaRPr>
          </a:p>
        </p:txBody>
      </p:sp>
    </p:spTree>
    <p:extLst>
      <p:ext uri="{BB962C8B-B14F-4D97-AF65-F5344CB8AC3E}">
        <p14:creationId xmlns:p14="http://schemas.microsoft.com/office/powerpoint/2010/main" val="14332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构建直连网络需要解决的问题</a:t>
            </a:r>
          </a:p>
        </p:txBody>
      </p:sp>
      <p:sp>
        <p:nvSpPr>
          <p:cNvPr id="3" name="内容占位符 2"/>
          <p:cNvSpPr>
            <a:spLocks noGrp="1"/>
          </p:cNvSpPr>
          <p:nvPr>
            <p:ph idx="1"/>
          </p:nvPr>
        </p:nvSpPr>
        <p:spPr>
          <a:xfrm>
            <a:off x="457200" y="1444978"/>
            <a:ext cx="8229600" cy="4551375"/>
          </a:xfrm>
        </p:spPr>
        <p:txBody>
          <a:bodyPr/>
          <a:lstStyle/>
          <a:p>
            <a:pPr marL="457200" indent="-457200">
              <a:buClrTx/>
              <a:buSzPct val="100000"/>
              <a:buFont typeface="+mj-lt"/>
              <a:buAutoNum type="arabicPeriod"/>
            </a:pPr>
            <a:r>
              <a:rPr lang="zh-CN" altLang="en-US" sz="2000" dirty="0"/>
              <a:t>把比特编码后传送到物理传输介质（链路）上，使其能被收方主机接收并理解</a:t>
            </a:r>
            <a:endParaRPr lang="en-US" altLang="zh-CN" sz="2000" dirty="0">
              <a:solidFill>
                <a:schemeClr val="accent5">
                  <a:lumMod val="75000"/>
                </a:schemeClr>
              </a:solidFill>
            </a:endParaRPr>
          </a:p>
          <a:p>
            <a:pPr marL="457200" indent="-457200">
              <a:spcBef>
                <a:spcPts val="1200"/>
              </a:spcBef>
              <a:buClrTx/>
              <a:buSzPct val="100000"/>
              <a:buFont typeface="+mj-lt"/>
              <a:buAutoNum type="arabicPeriod"/>
            </a:pPr>
            <a:r>
              <a:rPr lang="zh-CN" altLang="en-US" sz="2000" dirty="0"/>
              <a:t>将比特序列描述为完整的消息，形成一个帧</a:t>
            </a:r>
            <a:endParaRPr lang="en-US" altLang="zh-CN" sz="2000" dirty="0">
              <a:solidFill>
                <a:schemeClr val="accent5">
                  <a:lumMod val="75000"/>
                </a:schemeClr>
              </a:solidFill>
            </a:endParaRPr>
          </a:p>
          <a:p>
            <a:pPr marL="457200" indent="-457200">
              <a:spcBef>
                <a:spcPts val="1200"/>
              </a:spcBef>
              <a:buClrTx/>
              <a:buSzPct val="100000"/>
              <a:buFont typeface="+mj-lt"/>
              <a:buAutoNum type="arabicPeriod"/>
            </a:pPr>
            <a:r>
              <a:rPr lang="zh-CN" altLang="en-US" sz="2000" dirty="0"/>
              <a:t>检测传输过程中出现的错误并采取适当行动  </a:t>
            </a:r>
            <a:endParaRPr lang="en-US" altLang="zh-CN" sz="2000" dirty="0"/>
          </a:p>
          <a:p>
            <a:pPr marL="457200" indent="-457200">
              <a:spcBef>
                <a:spcPts val="1200"/>
              </a:spcBef>
              <a:buClrTx/>
              <a:buSzPct val="100000"/>
              <a:buFont typeface="+mj-lt"/>
              <a:buAutoNum type="arabicPeriod"/>
            </a:pPr>
            <a:r>
              <a:rPr lang="zh-CN" altLang="en-US" sz="2000" dirty="0"/>
              <a:t>建立一个看起来可靠的链路（帧有可能出错） </a:t>
            </a:r>
            <a:endParaRPr lang="en-US" altLang="zh-CN" sz="2000" dirty="0"/>
          </a:p>
          <a:p>
            <a:pPr marL="457200" indent="-457200">
              <a:spcBef>
                <a:spcPts val="1200"/>
              </a:spcBef>
              <a:buClrTx/>
              <a:buSzPct val="100000"/>
              <a:buFont typeface="+mj-lt"/>
              <a:buAutoNum type="arabicPeriod"/>
            </a:pPr>
            <a:r>
              <a:rPr lang="zh-CN" altLang="en-US" sz="2000" dirty="0"/>
              <a:t>一条链路由多个主机共享时，如何协调主机对链路的访问     </a:t>
            </a:r>
            <a:endParaRPr lang="zh-CN" altLang="en-US" sz="2000" dirty="0">
              <a:solidFill>
                <a:schemeClr val="accent5">
                  <a:lumMod val="75000"/>
                </a:schemeClr>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6" name="文本框 5"/>
          <p:cNvSpPr txBox="1"/>
          <p:nvPr/>
        </p:nvSpPr>
        <p:spPr>
          <a:xfrm>
            <a:off x="6080587" y="2011643"/>
            <a:ext cx="1756881" cy="400110"/>
          </a:xfrm>
          <a:prstGeom prst="rect">
            <a:avLst/>
          </a:prstGeom>
          <a:noFill/>
        </p:spPr>
        <p:txBody>
          <a:bodyPr wrap="square" rtlCol="0">
            <a:spAutoFit/>
          </a:bodyPr>
          <a:lstStyle/>
          <a:p>
            <a:r>
              <a:rPr lang="en-US" altLang="zh-CN" sz="2000" kern="0" dirty="0">
                <a:solidFill>
                  <a:srgbClr val="CACAFF">
                    <a:lumMod val="75000"/>
                  </a:srgbClr>
                </a:solidFill>
                <a:latin typeface="Calibri" panose="020F0502020204030204" pitchFamily="34" charset="0"/>
                <a:ea typeface="黑体" panose="02010609060101010101" pitchFamily="49" charset="-122"/>
              </a:rPr>
              <a:t>------ </a:t>
            </a:r>
            <a:r>
              <a:rPr lang="zh-CN" altLang="en-US" sz="2000" kern="0" dirty="0">
                <a:solidFill>
                  <a:srgbClr val="CACAFF">
                    <a:lumMod val="75000"/>
                  </a:srgbClr>
                </a:solidFill>
                <a:latin typeface="Calibri" panose="020F0502020204030204" pitchFamily="34" charset="0"/>
                <a:ea typeface="黑体" panose="02010609060101010101" pitchFamily="49" charset="-122"/>
              </a:rPr>
              <a:t>信道编码</a:t>
            </a:r>
            <a:endParaRPr lang="zh-CN" altLang="en-US" dirty="0"/>
          </a:p>
        </p:txBody>
      </p:sp>
      <p:sp>
        <p:nvSpPr>
          <p:cNvPr id="7" name="文本框 6"/>
          <p:cNvSpPr txBox="1"/>
          <p:nvPr/>
        </p:nvSpPr>
        <p:spPr>
          <a:xfrm>
            <a:off x="6080588" y="3213339"/>
            <a:ext cx="1756881" cy="400110"/>
          </a:xfrm>
          <a:prstGeom prst="rect">
            <a:avLst/>
          </a:prstGeom>
          <a:noFill/>
        </p:spPr>
        <p:txBody>
          <a:bodyPr wrap="square" rtlCol="0">
            <a:spAutoFit/>
          </a:bodyPr>
          <a:lstStyle/>
          <a:p>
            <a:r>
              <a:rPr lang="en-US" altLang="zh-CN" sz="2000" kern="0" dirty="0">
                <a:solidFill>
                  <a:srgbClr val="CACAFF">
                    <a:lumMod val="75000"/>
                  </a:srgbClr>
                </a:solidFill>
                <a:latin typeface="Calibri" panose="020F0502020204030204" pitchFamily="34" charset="0"/>
                <a:ea typeface="黑体" panose="02010609060101010101" pitchFamily="49" charset="-122"/>
              </a:rPr>
              <a:t>------ </a:t>
            </a:r>
            <a:r>
              <a:rPr lang="zh-CN" altLang="en-US" sz="2000" kern="0" dirty="0">
                <a:solidFill>
                  <a:srgbClr val="CACAFF">
                    <a:lumMod val="75000"/>
                  </a:srgbClr>
                </a:solidFill>
                <a:latin typeface="Calibri" panose="020F0502020204030204" pitchFamily="34" charset="0"/>
                <a:ea typeface="黑体" panose="02010609060101010101" pitchFamily="49" charset="-122"/>
              </a:rPr>
              <a:t>错误检测</a:t>
            </a:r>
            <a:endParaRPr lang="zh-CN" altLang="en-US" dirty="0"/>
          </a:p>
        </p:txBody>
      </p:sp>
      <p:sp>
        <p:nvSpPr>
          <p:cNvPr id="8" name="文本框 7"/>
          <p:cNvSpPr txBox="1"/>
          <p:nvPr/>
        </p:nvSpPr>
        <p:spPr>
          <a:xfrm>
            <a:off x="6080589" y="2604429"/>
            <a:ext cx="1756881" cy="677108"/>
          </a:xfrm>
          <a:prstGeom prst="rect">
            <a:avLst/>
          </a:prstGeom>
          <a:noFill/>
        </p:spPr>
        <p:txBody>
          <a:bodyPr wrap="square" rtlCol="0">
            <a:spAutoFit/>
          </a:bodyPr>
          <a:lstStyle/>
          <a:p>
            <a:r>
              <a:rPr lang="en-US" altLang="zh-CN" sz="2000" kern="0" dirty="0">
                <a:solidFill>
                  <a:srgbClr val="CACAFF">
                    <a:lumMod val="75000"/>
                  </a:srgbClr>
                </a:solidFill>
                <a:latin typeface="Calibri" panose="020F0502020204030204" pitchFamily="34" charset="0"/>
                <a:ea typeface="黑体" panose="02010609060101010101" pitchFamily="49" charset="-122"/>
              </a:rPr>
              <a:t>------ </a:t>
            </a:r>
            <a:r>
              <a:rPr lang="zh-CN" altLang="en-US" sz="2000" kern="0">
                <a:solidFill>
                  <a:srgbClr val="CACAFF">
                    <a:lumMod val="75000"/>
                  </a:srgbClr>
                </a:solidFill>
                <a:latin typeface="Calibri" panose="020F0502020204030204" pitchFamily="34" charset="0"/>
                <a:ea typeface="黑体" panose="02010609060101010101" pitchFamily="49" charset="-122"/>
              </a:rPr>
              <a:t>组帧</a:t>
            </a:r>
            <a:endParaRPr lang="en-US" altLang="zh-CN" sz="2000" kern="0">
              <a:solidFill>
                <a:srgbClr val="CACAFF">
                  <a:lumMod val="75000"/>
                </a:srgbClr>
              </a:solidFill>
              <a:latin typeface="Calibri" panose="020F0502020204030204" pitchFamily="34" charset="0"/>
              <a:ea typeface="黑体" panose="02010609060101010101" pitchFamily="49" charset="-122"/>
            </a:endParaRPr>
          </a:p>
          <a:p>
            <a:endParaRPr lang="zh-CN" altLang="en-US" dirty="0"/>
          </a:p>
        </p:txBody>
      </p:sp>
      <p:sp>
        <p:nvSpPr>
          <p:cNvPr id="9" name="文本框 8"/>
          <p:cNvSpPr txBox="1"/>
          <p:nvPr/>
        </p:nvSpPr>
        <p:spPr>
          <a:xfrm>
            <a:off x="6080588" y="3785577"/>
            <a:ext cx="1756881" cy="400110"/>
          </a:xfrm>
          <a:prstGeom prst="rect">
            <a:avLst/>
          </a:prstGeom>
          <a:noFill/>
        </p:spPr>
        <p:txBody>
          <a:bodyPr wrap="square" rtlCol="0">
            <a:spAutoFit/>
          </a:bodyPr>
          <a:lstStyle/>
          <a:p>
            <a:r>
              <a:rPr lang="en-US" altLang="zh-CN" sz="2000" kern="0" dirty="0">
                <a:solidFill>
                  <a:srgbClr val="CACAFF">
                    <a:lumMod val="75000"/>
                  </a:srgbClr>
                </a:solidFill>
                <a:latin typeface="Calibri" panose="020F0502020204030204" pitchFamily="34" charset="0"/>
                <a:ea typeface="黑体" panose="02010609060101010101" pitchFamily="49" charset="-122"/>
              </a:rPr>
              <a:t>------ </a:t>
            </a:r>
            <a:r>
              <a:rPr lang="zh-CN" altLang="en-US" sz="2000" kern="0" dirty="0">
                <a:solidFill>
                  <a:srgbClr val="CACAFF">
                    <a:lumMod val="75000"/>
                  </a:srgbClr>
                </a:solidFill>
                <a:latin typeface="Calibri" panose="020F0502020204030204" pitchFamily="34" charset="0"/>
                <a:ea typeface="黑体" panose="02010609060101010101" pitchFamily="49" charset="-122"/>
              </a:rPr>
              <a:t>可靠传输</a:t>
            </a:r>
            <a:endParaRPr lang="zh-CN" altLang="en-US" dirty="0"/>
          </a:p>
        </p:txBody>
      </p:sp>
      <p:sp>
        <p:nvSpPr>
          <p:cNvPr id="10" name="文本框 9"/>
          <p:cNvSpPr txBox="1"/>
          <p:nvPr/>
        </p:nvSpPr>
        <p:spPr>
          <a:xfrm>
            <a:off x="6080588" y="4788747"/>
            <a:ext cx="2436688" cy="400110"/>
          </a:xfrm>
          <a:prstGeom prst="rect">
            <a:avLst/>
          </a:prstGeom>
          <a:noFill/>
        </p:spPr>
        <p:txBody>
          <a:bodyPr wrap="square" rtlCol="0">
            <a:spAutoFit/>
          </a:bodyPr>
          <a:lstStyle/>
          <a:p>
            <a:r>
              <a:rPr lang="en-US" altLang="zh-CN" sz="2000" kern="0" dirty="0">
                <a:solidFill>
                  <a:srgbClr val="CACAFF">
                    <a:lumMod val="75000"/>
                  </a:srgbClr>
                </a:solidFill>
                <a:latin typeface="Calibri" panose="020F0502020204030204" pitchFamily="34" charset="0"/>
                <a:ea typeface="黑体" panose="02010609060101010101" pitchFamily="49" charset="-122"/>
              </a:rPr>
              <a:t>------ </a:t>
            </a:r>
            <a:r>
              <a:rPr lang="zh-CN" altLang="en-US" sz="2000" kern="0" dirty="0">
                <a:solidFill>
                  <a:srgbClr val="CACAFF">
                    <a:lumMod val="75000"/>
                  </a:srgbClr>
                </a:solidFill>
                <a:latin typeface="Calibri" panose="020F0502020204030204" pitchFamily="34" charset="0"/>
                <a:ea typeface="黑体" panose="02010609060101010101" pitchFamily="49" charset="-122"/>
              </a:rPr>
              <a:t>介质访问控制</a:t>
            </a:r>
            <a:endParaRPr lang="zh-CN" altLang="en-US" dirty="0"/>
          </a:p>
        </p:txBody>
      </p:sp>
    </p:spTree>
    <p:custDataLst>
      <p:tags r:id="rId1"/>
    </p:custDataLst>
    <p:extLst>
      <p:ext uri="{BB962C8B-B14F-4D97-AF65-F5344CB8AC3E}">
        <p14:creationId xmlns:p14="http://schemas.microsoft.com/office/powerpoint/2010/main" val="150620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down)">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down)">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4748558"/>
          </a:xfrm>
        </p:spPr>
        <p:txBody>
          <a:bodyPr/>
          <a:lstStyle/>
          <a:p>
            <a:pPr>
              <a:lnSpc>
                <a:spcPct val="150000"/>
              </a:lnSpc>
            </a:pPr>
            <a:r>
              <a:rPr lang="en-US" altLang="zh-CN" dirty="0"/>
              <a:t>2.1  </a:t>
            </a:r>
            <a:r>
              <a:rPr lang="zh-CN" altLang="en-US" dirty="0"/>
              <a:t>数据通信的基本概念</a:t>
            </a:r>
            <a:endParaRPr lang="en-US" altLang="zh-CN" dirty="0"/>
          </a:p>
          <a:p>
            <a:pPr>
              <a:lnSpc>
                <a:spcPct val="150000"/>
              </a:lnSpc>
            </a:pPr>
            <a:r>
              <a:rPr lang="en-US" altLang="zh-CN" dirty="0"/>
              <a:t>2.2  </a:t>
            </a:r>
            <a:r>
              <a:rPr lang="zh-CN" altLang="en-US" dirty="0"/>
              <a:t>网络构件</a:t>
            </a:r>
            <a:endParaRPr lang="en-US" altLang="zh-CN" dirty="0"/>
          </a:p>
          <a:p>
            <a:pPr>
              <a:lnSpc>
                <a:spcPct val="150000"/>
              </a:lnSpc>
            </a:pPr>
            <a:r>
              <a:rPr lang="en-US" altLang="zh-CN"/>
              <a:t>2.3  </a:t>
            </a:r>
            <a:r>
              <a:rPr lang="zh-CN" altLang="en-US"/>
              <a:t>组</a:t>
            </a:r>
            <a:r>
              <a:rPr lang="zh-CN" altLang="en-US" dirty="0"/>
              <a:t>帧</a:t>
            </a:r>
          </a:p>
          <a:p>
            <a:r>
              <a:rPr lang="en-US" altLang="zh-CN"/>
              <a:t>2.4  </a:t>
            </a:r>
            <a:r>
              <a:rPr lang="zh-CN" altLang="en-US" dirty="0"/>
              <a:t>差错检测</a:t>
            </a:r>
          </a:p>
          <a:p>
            <a:r>
              <a:rPr lang="en-US" altLang="zh-CN"/>
              <a:t>2.5  </a:t>
            </a:r>
            <a:r>
              <a:rPr lang="zh-CN" altLang="en-US" dirty="0"/>
              <a:t>可靠传输</a:t>
            </a:r>
            <a:endParaRPr lang="en-US" altLang="zh-CN" dirty="0"/>
          </a:p>
          <a:p>
            <a:r>
              <a:rPr lang="en-US" altLang="zh-CN"/>
              <a:t>2.6  </a:t>
            </a:r>
            <a:r>
              <a:rPr lang="zh-CN" altLang="en-US" dirty="0"/>
              <a:t>媒体共享</a:t>
            </a:r>
          </a:p>
          <a:p>
            <a:r>
              <a:rPr lang="en-US" altLang="zh-CN"/>
              <a:t>2.7  </a:t>
            </a:r>
            <a:r>
              <a:rPr lang="zh-CN" altLang="en-US" dirty="0"/>
              <a:t>以太网</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Tree>
    <p:custDataLst>
      <p:tags r:id="rId1"/>
    </p:custDataLst>
    <p:extLst>
      <p:ext uri="{BB962C8B-B14F-4D97-AF65-F5344CB8AC3E}">
        <p14:creationId xmlns:p14="http://schemas.microsoft.com/office/powerpoint/2010/main" val="3682551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childTnLst>
                                    <p:set>
                                      <p:cBhvr override="childStyle">
                                        <p:cTn id="6" dur="500" fill="hold"/>
                                        <p:tgtEl>
                                          <p:spTgt spid="3">
                                            <p:txEl>
                                              <p:pRg st="0" end="0"/>
                                            </p:txEl>
                                          </p:spTgt>
                                        </p:tgtEl>
                                        <p:attrNameLst>
                                          <p:attrName>style.textDecorationUnderline</p:attrName>
                                        </p:attrNameLst>
                                      </p:cBhvr>
                                      <p:to>
                                        <p:strVal val="true"/>
                                      </p:to>
                                    </p:set>
                                  </p:childTnLst>
                                </p:cTn>
                              </p:par>
                              <p:par>
                                <p:cTn id="7" presetID="3" presetClass="emph" presetSubtype="2" fill="hold" nodeType="withEffect">
                                  <p:stCondLst>
                                    <p:cond delay="0"/>
                                  </p:stCondLst>
                                  <p:childTnLst>
                                    <p:animClr clrSpc="rgb" dir="cw">
                                      <p:cBhvr override="childStyle">
                                        <p:cTn id="8" dur="1000" fill="hold"/>
                                        <p:tgtEl>
                                          <p:spTgt spid="3">
                                            <p:txEl>
                                              <p:pRg st="0" end="0"/>
                                            </p:txEl>
                                          </p:spTgt>
                                        </p:tgtEl>
                                        <p:attrNameLst>
                                          <p:attrName>style.color</p:attrName>
                                        </p:attrNameLst>
                                      </p:cBhvr>
                                      <p:to>
                                        <a:srgbClr val="8D1F6E"/>
                                      </p:to>
                                    </p:animClr>
                                  </p:childTnLst>
                                </p:cTn>
                              </p:par>
                              <p:par>
                                <p:cTn id="9" presetID="9" presetClass="emph" presetSubtype="0" nodeType="withEffect">
                                  <p:stCondLst>
                                    <p:cond delay="0"/>
                                  </p:stCondLst>
                                  <p:childTnLst>
                                    <p:set>
                                      <p:cBhvr>
                                        <p:cTn id="10" dur="indefinite"/>
                                        <p:tgtEl>
                                          <p:spTgt spid="3">
                                            <p:txEl>
                                              <p:pRg st="1" end="1"/>
                                            </p:txEl>
                                          </p:spTgt>
                                        </p:tgtEl>
                                        <p:attrNameLst>
                                          <p:attrName>style.opacity</p:attrName>
                                        </p:attrNameLst>
                                      </p:cBhvr>
                                      <p:to>
                                        <p:strVal val="0.25"/>
                                      </p:to>
                                    </p:set>
                                    <p:animEffect filter="image" prLst="opacity: 0.25">
                                      <p:cBhvr rctx="IE">
                                        <p:cTn id="11" dur="indefinite"/>
                                        <p:tgtEl>
                                          <p:spTgt spid="3">
                                            <p:txEl>
                                              <p:pRg st="1" end="1"/>
                                            </p:txEl>
                                          </p:spTgt>
                                        </p:tgtEl>
                                      </p:cBhvr>
                                    </p:animEffect>
                                  </p:childTnLst>
                                </p:cTn>
                              </p:par>
                              <p:par>
                                <p:cTn id="12" presetID="9" presetClass="emph" presetSubtype="0" nodeType="withEffect">
                                  <p:stCondLst>
                                    <p:cond delay="0"/>
                                  </p:stCondLst>
                                  <p:childTnLst>
                                    <p:set>
                                      <p:cBhvr rctx="PPT">
                                        <p:cTn id="13" dur="indefinite"/>
                                        <p:tgtEl>
                                          <p:spTgt spid="3">
                                            <p:txEl>
                                              <p:pRg st="2" end="2"/>
                                            </p:txEl>
                                          </p:spTgt>
                                        </p:tgtEl>
                                        <p:attrNameLst>
                                          <p:attrName>style.opacity</p:attrName>
                                        </p:attrNameLst>
                                      </p:cBhvr>
                                      <p:to>
                                        <p:strVal val="0.25"/>
                                      </p:to>
                                    </p:set>
                                    <p:animEffect filter="image" prLst="opacity: 0.25">
                                      <p:cBhvr rctx="IE">
                                        <p:cTn id="14" dur="indefinite"/>
                                        <p:tgtEl>
                                          <p:spTgt spid="3">
                                            <p:txEl>
                                              <p:pRg st="2" end="2"/>
                                            </p:txEl>
                                          </p:spTgt>
                                        </p:tgtEl>
                                      </p:cBhvr>
                                    </p:animEffect>
                                  </p:childTnLst>
                                </p:cTn>
                              </p:par>
                              <p:par>
                                <p:cTn id="15" presetID="9" presetClass="emph" presetSubtype="0" nodeType="withEffect">
                                  <p:stCondLst>
                                    <p:cond delay="0"/>
                                  </p:stCondLst>
                                  <p:childTnLst>
                                    <p:set>
                                      <p:cBhvr rctx="PPT">
                                        <p:cTn id="16" dur="indefinite"/>
                                        <p:tgtEl>
                                          <p:spTgt spid="3">
                                            <p:txEl>
                                              <p:pRg st="3" end="3"/>
                                            </p:txEl>
                                          </p:spTgt>
                                        </p:tgtEl>
                                        <p:attrNameLst>
                                          <p:attrName>style.opacity</p:attrName>
                                        </p:attrNameLst>
                                      </p:cBhvr>
                                      <p:to>
                                        <p:strVal val="0.25"/>
                                      </p:to>
                                    </p:set>
                                    <p:animEffect filter="image" prLst="opacity: 0.25">
                                      <p:cBhvr rctx="IE">
                                        <p:cTn id="17" dur="indefinite"/>
                                        <p:tgtEl>
                                          <p:spTgt spid="3">
                                            <p:txEl>
                                              <p:pRg st="3" end="3"/>
                                            </p:txEl>
                                          </p:spTgt>
                                        </p:tgtEl>
                                      </p:cBhvr>
                                    </p:animEffect>
                                  </p:childTnLst>
                                </p:cTn>
                              </p:par>
                              <p:par>
                                <p:cTn id="18" presetID="9" presetClass="emph" presetSubtype="0" nodeType="withEffect">
                                  <p:stCondLst>
                                    <p:cond delay="0"/>
                                  </p:stCondLst>
                                  <p:childTnLst>
                                    <p:set>
                                      <p:cBhvr rctx="PPT">
                                        <p:cTn id="19" dur="indefinite"/>
                                        <p:tgtEl>
                                          <p:spTgt spid="3">
                                            <p:txEl>
                                              <p:pRg st="4" end="4"/>
                                            </p:txEl>
                                          </p:spTgt>
                                        </p:tgtEl>
                                        <p:attrNameLst>
                                          <p:attrName>style.opacity</p:attrName>
                                        </p:attrNameLst>
                                      </p:cBhvr>
                                      <p:to>
                                        <p:strVal val="0.25"/>
                                      </p:to>
                                    </p:set>
                                    <p:animEffect filter="image" prLst="opacity: 0.25">
                                      <p:cBhvr rctx="IE">
                                        <p:cTn id="20" dur="indefinite"/>
                                        <p:tgtEl>
                                          <p:spTgt spid="3">
                                            <p:txEl>
                                              <p:pRg st="4" end="4"/>
                                            </p:txEl>
                                          </p:spTgt>
                                        </p:tgtEl>
                                      </p:cBhvr>
                                    </p:animEffect>
                                  </p:childTnLst>
                                </p:cTn>
                              </p:par>
                              <p:par>
                                <p:cTn id="21" presetID="9" presetClass="emph" presetSubtype="0" nodeType="withEffect">
                                  <p:stCondLst>
                                    <p:cond delay="0"/>
                                  </p:stCondLst>
                                  <p:childTnLst>
                                    <p:set>
                                      <p:cBhvr rctx="PPT">
                                        <p:cTn id="22" dur="indefinite"/>
                                        <p:tgtEl>
                                          <p:spTgt spid="3">
                                            <p:txEl>
                                              <p:pRg st="5" end="5"/>
                                            </p:txEl>
                                          </p:spTgt>
                                        </p:tgtEl>
                                        <p:attrNameLst>
                                          <p:attrName>style.opacity</p:attrName>
                                        </p:attrNameLst>
                                      </p:cBhvr>
                                      <p:to>
                                        <p:strVal val="0.25"/>
                                      </p:to>
                                    </p:set>
                                    <p:animEffect filter="image" prLst="opacity: 0.25">
                                      <p:cBhvr rctx="IE">
                                        <p:cTn id="23" dur="indefinite"/>
                                        <p:tgtEl>
                                          <p:spTgt spid="3">
                                            <p:txEl>
                                              <p:pRg st="5" end="5"/>
                                            </p:txEl>
                                          </p:spTgt>
                                        </p:tgtEl>
                                      </p:cBhvr>
                                    </p:animEffect>
                                  </p:childTnLst>
                                </p:cTn>
                              </p:par>
                              <p:par>
                                <p:cTn id="24" presetID="9" presetClass="emph" presetSubtype="0" nodeType="withEffect">
                                  <p:stCondLst>
                                    <p:cond delay="0"/>
                                  </p:stCondLst>
                                  <p:childTnLst>
                                    <p:set>
                                      <p:cBhvr rctx="PPT">
                                        <p:cTn id="25" dur="indefinite"/>
                                        <p:tgtEl>
                                          <p:spTgt spid="3">
                                            <p:txEl>
                                              <p:pRg st="6" end="6"/>
                                            </p:txEl>
                                          </p:spTgt>
                                        </p:tgtEl>
                                        <p:attrNameLst>
                                          <p:attrName>style.opacity</p:attrName>
                                        </p:attrNameLst>
                                      </p:cBhvr>
                                      <p:to>
                                        <p:strVal val="0.25"/>
                                      </p:to>
                                    </p:set>
                                    <p:animEffect filter="image" prLst="opacity: 0.25">
                                      <p:cBhvr rctx="IE">
                                        <p:cTn id="2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常用术语</a:t>
            </a:r>
          </a:p>
        </p:txBody>
      </p:sp>
      <p:sp>
        <p:nvSpPr>
          <p:cNvPr id="3" name="内容占位符 2"/>
          <p:cNvSpPr>
            <a:spLocks noGrp="1"/>
          </p:cNvSpPr>
          <p:nvPr>
            <p:ph idx="1"/>
          </p:nvPr>
        </p:nvSpPr>
        <p:spPr/>
        <p:txBody>
          <a:bodyPr/>
          <a:lstStyle/>
          <a:p>
            <a:r>
              <a:rPr lang="zh-CN" altLang="en-US" dirty="0"/>
              <a:t>信息</a:t>
            </a:r>
            <a:r>
              <a:rPr lang="en-US" altLang="zh-CN" dirty="0"/>
              <a:t> (message)</a:t>
            </a:r>
          </a:p>
          <a:p>
            <a:pPr lvl="1"/>
            <a:r>
              <a:rPr lang="zh-CN" altLang="en-US" dirty="0"/>
              <a:t>语音、文字、图像、视频等，通信目的即传送信息</a:t>
            </a:r>
          </a:p>
          <a:p>
            <a:r>
              <a:rPr lang="zh-CN" altLang="en-US" dirty="0"/>
              <a:t>数据</a:t>
            </a:r>
            <a:r>
              <a:rPr lang="en-US" altLang="zh-CN" dirty="0"/>
              <a:t>(data)</a:t>
            </a:r>
          </a:p>
          <a:p>
            <a:pPr lvl="1"/>
            <a:r>
              <a:rPr lang="zh-CN" altLang="en-US" dirty="0"/>
              <a:t>运送消息的载体，有意义的符号序列</a:t>
            </a:r>
            <a:endParaRPr lang="en-US" altLang="zh-CN" dirty="0"/>
          </a:p>
          <a:p>
            <a:r>
              <a:rPr lang="zh-CN" altLang="en-US" dirty="0"/>
              <a:t>信号</a:t>
            </a:r>
            <a:r>
              <a:rPr lang="en-US" altLang="zh-CN" dirty="0"/>
              <a:t>(signal)</a:t>
            </a:r>
          </a:p>
          <a:p>
            <a:pPr lvl="1"/>
            <a:r>
              <a:rPr lang="zh-CN" altLang="en-US" dirty="0"/>
              <a:t>数据的电气的或电磁的表现</a:t>
            </a:r>
            <a:endParaRPr lang="en-US" altLang="zh-CN" dirty="0"/>
          </a:p>
          <a:p>
            <a:pPr lvl="1"/>
            <a:r>
              <a:rPr lang="zh-CN" altLang="en-US" dirty="0"/>
              <a:t>模拟信号</a:t>
            </a:r>
            <a:r>
              <a:rPr lang="en-US" altLang="zh-CN" dirty="0"/>
              <a:t>(analogous)</a:t>
            </a:r>
            <a:r>
              <a:rPr lang="zh-CN" altLang="en-US" dirty="0"/>
              <a:t> </a:t>
            </a:r>
            <a:r>
              <a:rPr lang="en-US" altLang="zh-CN" dirty="0"/>
              <a:t>:</a:t>
            </a:r>
            <a:r>
              <a:rPr lang="zh-CN" altLang="en-US" dirty="0"/>
              <a:t>代表消息的参数的取值是连续的</a:t>
            </a:r>
            <a:endParaRPr lang="en-US" altLang="zh-CN" dirty="0"/>
          </a:p>
          <a:p>
            <a:pPr lvl="1"/>
            <a:r>
              <a:rPr lang="zh-CN" altLang="en-US" dirty="0"/>
              <a:t>数字信号</a:t>
            </a:r>
            <a:r>
              <a:rPr lang="en-US" altLang="zh-CN" dirty="0"/>
              <a:t>(digital):</a:t>
            </a:r>
            <a:r>
              <a:rPr lang="zh-CN" altLang="en-US" dirty="0"/>
              <a:t>代表消息的参数的取值是离散的</a:t>
            </a:r>
          </a:p>
          <a:p>
            <a:r>
              <a:rPr lang="zh-CN" altLang="en-US" dirty="0"/>
              <a:t>码元</a:t>
            </a:r>
            <a:r>
              <a:rPr lang="en-US" altLang="zh-CN" dirty="0"/>
              <a:t>(code)</a:t>
            </a:r>
          </a:p>
          <a:p>
            <a:pPr lvl="1"/>
            <a:r>
              <a:rPr lang="zh-CN" altLang="en-US" dirty="0"/>
              <a:t>在使用时域波形表示数字信号时，代表不同离散数值的基本波形</a:t>
            </a:r>
            <a:endParaRPr lang="en-US" altLang="zh-CN" dirty="0"/>
          </a:p>
          <a:p>
            <a:pPr lvl="1"/>
            <a:r>
              <a:rPr lang="zh-CN" altLang="en-US" dirty="0"/>
              <a:t>如二进制编码时，常用两种码元，分别表示</a:t>
            </a:r>
            <a:r>
              <a:rPr lang="en-US" altLang="zh-CN" dirty="0"/>
              <a:t>0</a:t>
            </a:r>
            <a:r>
              <a:rPr lang="zh-CN" altLang="en-US" dirty="0"/>
              <a:t>状态和</a:t>
            </a:r>
            <a:r>
              <a:rPr lang="en-US" altLang="zh-CN" dirty="0"/>
              <a:t>1</a:t>
            </a:r>
            <a:r>
              <a:rPr lang="zh-CN" altLang="en-US" dirty="0"/>
              <a:t>状态</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grpSp>
        <p:nvGrpSpPr>
          <p:cNvPr id="5" name="Group 47"/>
          <p:cNvGrpSpPr>
            <a:grpSpLocks/>
          </p:cNvGrpSpPr>
          <p:nvPr/>
        </p:nvGrpSpPr>
        <p:grpSpPr bwMode="auto">
          <a:xfrm>
            <a:off x="7597470" y="4359928"/>
            <a:ext cx="652463" cy="339725"/>
            <a:chOff x="2315" y="3965"/>
            <a:chExt cx="496" cy="254"/>
          </a:xfrm>
        </p:grpSpPr>
        <p:sp>
          <p:nvSpPr>
            <p:cNvPr id="6"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 name="Freeform 52"/>
          <p:cNvSpPr>
            <a:spLocks/>
          </p:cNvSpPr>
          <p:nvPr/>
        </p:nvSpPr>
        <p:spPr bwMode="auto">
          <a:xfrm>
            <a:off x="7070324" y="4875871"/>
            <a:ext cx="74136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16131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信道相关概念</a:t>
            </a:r>
          </a:p>
        </p:txBody>
      </p:sp>
      <p:sp>
        <p:nvSpPr>
          <p:cNvPr id="3" name="内容占位符 2"/>
          <p:cNvSpPr>
            <a:spLocks noGrp="1"/>
          </p:cNvSpPr>
          <p:nvPr>
            <p:ph idx="1"/>
          </p:nvPr>
        </p:nvSpPr>
        <p:spPr>
          <a:xfrm>
            <a:off x="457200" y="1444978"/>
            <a:ext cx="8229600" cy="5260621"/>
          </a:xfrm>
        </p:spPr>
        <p:txBody>
          <a:bodyPr/>
          <a:lstStyle/>
          <a:p>
            <a:r>
              <a:rPr lang="zh-CN" altLang="en-US" dirty="0"/>
              <a:t>单工通信 </a:t>
            </a:r>
            <a:r>
              <a:rPr lang="en-US" altLang="zh-CN" dirty="0"/>
              <a:t>(simplex)</a:t>
            </a:r>
          </a:p>
          <a:p>
            <a:pPr lvl="1"/>
            <a:r>
              <a:rPr lang="zh-CN" altLang="en-US" dirty="0"/>
              <a:t>通信双方设备中发送器与接收器分工明确，只能在由发送器向接收器的单一固定方向上传送数据，没有反向交互</a:t>
            </a:r>
            <a:endParaRPr lang="en-US" altLang="zh-CN" dirty="0"/>
          </a:p>
          <a:p>
            <a:pPr lvl="1"/>
            <a:r>
              <a:rPr lang="zh-CN" altLang="en-US" dirty="0"/>
              <a:t>如无线电广播</a:t>
            </a:r>
          </a:p>
          <a:p>
            <a:r>
              <a:rPr lang="zh-CN" altLang="en-US" dirty="0"/>
              <a:t>半双工通信 </a:t>
            </a:r>
            <a:r>
              <a:rPr lang="en-US" altLang="zh-CN" dirty="0"/>
              <a:t>(half-duplex)</a:t>
            </a:r>
          </a:p>
          <a:p>
            <a:pPr lvl="1"/>
            <a:r>
              <a:rPr lang="zh-CN" altLang="en-US" dirty="0"/>
              <a:t>通信双方设备既是发送器，也是接收器，两台设备可以相互传送数据，但某一时刻则只能向一个方向传送数据</a:t>
            </a:r>
            <a:endParaRPr lang="en-US" altLang="zh-CN" dirty="0"/>
          </a:p>
          <a:p>
            <a:pPr lvl="1"/>
            <a:r>
              <a:rPr lang="zh-CN" altLang="en-US"/>
              <a:t>如总</a:t>
            </a:r>
            <a:r>
              <a:rPr lang="zh-CN" altLang="en-US" dirty="0"/>
              <a:t>线型以太网、</a:t>
            </a:r>
            <a:r>
              <a:rPr lang="en-US" altLang="zh-CN" dirty="0"/>
              <a:t>802.11WLAN</a:t>
            </a:r>
            <a:endParaRPr lang="zh-CN" altLang="en-US" dirty="0"/>
          </a:p>
          <a:p>
            <a:r>
              <a:rPr lang="zh-CN" altLang="en-US" dirty="0"/>
              <a:t>全双工通信 </a:t>
            </a:r>
            <a:r>
              <a:rPr lang="en-US" altLang="zh-CN" dirty="0"/>
              <a:t>(duplex)</a:t>
            </a:r>
          </a:p>
          <a:p>
            <a:pPr lvl="1"/>
            <a:r>
              <a:rPr lang="zh-CN" altLang="en-US" dirty="0"/>
              <a:t>通信的双方可以同时发送和接收信息，通信双方设备既是发送器，也是接收器，两台设备可以同时在两个方向上传送数据</a:t>
            </a:r>
            <a:endParaRPr lang="en-US" altLang="zh-CN" dirty="0"/>
          </a:p>
          <a:p>
            <a:pPr lvl="1"/>
            <a:r>
              <a:rPr lang="zh-CN" altLang="en-US" dirty="0"/>
              <a:t>如电话、</a:t>
            </a:r>
            <a:r>
              <a:rPr lang="zh-CN" altLang="en-US"/>
              <a:t>交换以太网</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Tree>
    <p:custDataLst>
      <p:tags r:id="rId1"/>
    </p:custDataLst>
    <p:extLst>
      <p:ext uri="{BB962C8B-B14F-4D97-AF65-F5344CB8AC3E}">
        <p14:creationId xmlns:p14="http://schemas.microsoft.com/office/powerpoint/2010/main" val="102456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ssolv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dissolv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信道相关概念</a:t>
            </a:r>
          </a:p>
        </p:txBody>
      </p:sp>
      <p:sp>
        <p:nvSpPr>
          <p:cNvPr id="3" name="内容占位符 2"/>
          <p:cNvSpPr>
            <a:spLocks noGrp="1"/>
          </p:cNvSpPr>
          <p:nvPr>
            <p:ph idx="1"/>
          </p:nvPr>
        </p:nvSpPr>
        <p:spPr>
          <a:xfrm>
            <a:off x="350520" y="1323058"/>
            <a:ext cx="8366760" cy="5168764"/>
          </a:xfrm>
        </p:spPr>
        <p:txBody>
          <a:bodyPr/>
          <a:lstStyle/>
          <a:p>
            <a:r>
              <a:rPr lang="zh-CN" altLang="en-US" dirty="0"/>
              <a:t>基带信号</a:t>
            </a:r>
            <a:endParaRPr lang="en-US" altLang="zh-CN" dirty="0"/>
          </a:p>
          <a:p>
            <a:pPr lvl="1">
              <a:lnSpc>
                <a:spcPts val="3000"/>
              </a:lnSpc>
              <a:spcBef>
                <a:spcPts val="1200"/>
              </a:spcBef>
            </a:pPr>
            <a:r>
              <a:rPr lang="zh-CN" altLang="en-US" dirty="0"/>
              <a:t>来自信源的原始信号，未经过调制（频谱搬移和变换），其特点是</a:t>
            </a:r>
            <a:r>
              <a:rPr lang="zh-CN" altLang="en-US" u="sng" dirty="0">
                <a:solidFill>
                  <a:srgbClr val="0000CC"/>
                </a:solidFill>
              </a:rPr>
              <a:t>频率较低，信号频谱从零频附近开始，具有低通形式</a:t>
            </a:r>
            <a:endParaRPr lang="en-US" altLang="zh-CN" u="sng" dirty="0">
              <a:solidFill>
                <a:srgbClr val="0000CC"/>
              </a:solidFill>
            </a:endParaRPr>
          </a:p>
          <a:p>
            <a:pPr lvl="1">
              <a:lnSpc>
                <a:spcPts val="3000"/>
              </a:lnSpc>
              <a:spcBef>
                <a:spcPts val="1200"/>
              </a:spcBef>
            </a:pPr>
            <a:r>
              <a:rPr lang="zh-CN" altLang="en-US" dirty="0"/>
              <a:t>基带信号分为</a:t>
            </a:r>
            <a:r>
              <a:rPr lang="zh-CN" altLang="en-US" dirty="0">
                <a:solidFill>
                  <a:srgbClr val="FF0000"/>
                </a:solidFill>
              </a:rPr>
              <a:t>数字基带信号</a:t>
            </a:r>
            <a:r>
              <a:rPr lang="zh-CN" altLang="en-US" dirty="0"/>
              <a:t>和</a:t>
            </a:r>
            <a:r>
              <a:rPr lang="zh-CN" altLang="en-US" dirty="0">
                <a:solidFill>
                  <a:srgbClr val="FF0000"/>
                </a:solidFill>
              </a:rPr>
              <a:t>模拟基带信号</a:t>
            </a:r>
            <a:endParaRPr lang="en-US" altLang="zh-CN" dirty="0">
              <a:solidFill>
                <a:srgbClr val="FF0000"/>
              </a:solidFill>
            </a:endParaRPr>
          </a:p>
          <a:p>
            <a:pPr lvl="1">
              <a:lnSpc>
                <a:spcPts val="3000"/>
              </a:lnSpc>
              <a:spcBef>
                <a:spcPts val="1200"/>
              </a:spcBef>
            </a:pPr>
            <a:r>
              <a:rPr lang="zh-CN" altLang="en-US" dirty="0"/>
              <a:t>近距离范围内基带信号的衰减不大，可以采用基带传输。比如：</a:t>
            </a:r>
            <a:endParaRPr lang="en-US" altLang="zh-CN" dirty="0"/>
          </a:p>
          <a:p>
            <a:pPr lvl="2">
              <a:lnSpc>
                <a:spcPts val="3000"/>
              </a:lnSpc>
              <a:spcBef>
                <a:spcPts val="1200"/>
              </a:spcBef>
            </a:pPr>
            <a:r>
              <a:rPr lang="zh-CN" altLang="en-US" dirty="0"/>
              <a:t>计算机到监视器、打印机等外设</a:t>
            </a:r>
            <a:endParaRPr lang="en-US" altLang="zh-CN" dirty="0"/>
          </a:p>
          <a:p>
            <a:pPr lvl="2">
              <a:lnSpc>
                <a:spcPts val="3000"/>
              </a:lnSpc>
              <a:spcBef>
                <a:spcPts val="1200"/>
              </a:spcBef>
            </a:pPr>
            <a:r>
              <a:rPr lang="zh-CN" altLang="en-US" dirty="0"/>
              <a:t>以太网等局域网</a:t>
            </a:r>
            <a:endParaRPr lang="en-US" altLang="zh-CN" dirty="0"/>
          </a:p>
          <a:p>
            <a:pPr lvl="1">
              <a:lnSpc>
                <a:spcPts val="3000"/>
              </a:lnSpc>
              <a:spcBef>
                <a:spcPts val="1200"/>
              </a:spcBef>
            </a:pPr>
            <a:r>
              <a:rPr lang="zh-CN" altLang="en-US" dirty="0"/>
              <a:t>长距离或无线信道中，无法直接传输基带信号，需要进行调制</a:t>
            </a:r>
            <a:endParaRPr lang="en-US" altLang="zh-CN" dirty="0"/>
          </a:p>
          <a:p>
            <a:pPr lvl="2">
              <a:lnSpc>
                <a:spcPts val="3000"/>
              </a:lnSpc>
              <a:spcBef>
                <a:spcPts val="1200"/>
              </a:spcBef>
            </a:pPr>
            <a:r>
              <a:rPr lang="zh-CN" altLang="en-US" dirty="0"/>
              <a:t>比如声音传送距离有限，调制为高频电磁信号，可以实现远距离的声音传送</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Tree>
    <p:extLst>
      <p:ext uri="{BB962C8B-B14F-4D97-AF65-F5344CB8AC3E}">
        <p14:creationId xmlns:p14="http://schemas.microsoft.com/office/powerpoint/2010/main" val="300426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dissolv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信道相关概念</a:t>
            </a:r>
            <a:endParaRPr lang="zh-CN" altLang="en-US" dirty="0"/>
          </a:p>
        </p:txBody>
      </p:sp>
      <p:sp>
        <p:nvSpPr>
          <p:cNvPr id="3" name="内容占位符 2"/>
          <p:cNvSpPr>
            <a:spLocks noGrp="1"/>
          </p:cNvSpPr>
          <p:nvPr>
            <p:ph idx="1"/>
          </p:nvPr>
        </p:nvSpPr>
        <p:spPr>
          <a:xfrm>
            <a:off x="457200" y="1444977"/>
            <a:ext cx="8229600" cy="4918245"/>
          </a:xfrm>
        </p:spPr>
        <p:txBody>
          <a:bodyPr/>
          <a:lstStyle/>
          <a:p>
            <a:r>
              <a:rPr lang="zh-CN" altLang="en-US" dirty="0"/>
              <a:t>编码</a:t>
            </a:r>
            <a:endParaRPr lang="en-US" altLang="zh-CN" dirty="0"/>
          </a:p>
          <a:p>
            <a:pPr lvl="1"/>
            <a:r>
              <a:rPr lang="zh-CN" altLang="en-US" dirty="0"/>
              <a:t>发送端把二进制数据</a:t>
            </a:r>
            <a:r>
              <a:rPr lang="en-US" altLang="zh-CN" dirty="0"/>
              <a:t>(</a:t>
            </a:r>
            <a:r>
              <a:rPr lang="zh-CN" altLang="en-US" dirty="0"/>
              <a:t>比特</a:t>
            </a:r>
            <a:r>
              <a:rPr lang="en-US" altLang="zh-CN" dirty="0"/>
              <a:t>)</a:t>
            </a:r>
            <a:r>
              <a:rPr lang="zh-CN" altLang="en-US" dirty="0"/>
              <a:t>编码为数字基带信号，接收端再解码为比特</a:t>
            </a:r>
            <a:endParaRPr lang="en-US" altLang="zh-CN" dirty="0"/>
          </a:p>
          <a:p>
            <a:r>
              <a:rPr lang="zh-CN" altLang="en-US" dirty="0"/>
              <a:t>调制 </a:t>
            </a:r>
            <a:r>
              <a:rPr lang="en-US" altLang="zh-CN" dirty="0"/>
              <a:t>(modulation)</a:t>
            </a:r>
          </a:p>
          <a:p>
            <a:pPr lvl="1">
              <a:lnSpc>
                <a:spcPts val="3000"/>
              </a:lnSpc>
              <a:spcBef>
                <a:spcPts val="1200"/>
              </a:spcBef>
            </a:pPr>
            <a:r>
              <a:rPr lang="zh-CN" altLang="en-US" dirty="0"/>
              <a:t>使用载波，把基带信号的频率搬到高频，转换为模拟信号，称为带通调制</a:t>
            </a:r>
            <a:r>
              <a:rPr lang="en-US" altLang="zh-CN" dirty="0"/>
              <a:t>/</a:t>
            </a:r>
            <a:r>
              <a:rPr lang="zh-CN" altLang="en-US" dirty="0"/>
              <a:t>载波调制</a:t>
            </a:r>
            <a:endParaRPr lang="en-US" altLang="zh-CN" baseline="-25000" dirty="0"/>
          </a:p>
          <a:p>
            <a:pPr lvl="1"/>
            <a:r>
              <a:rPr lang="zh-CN" altLang="en-US" dirty="0"/>
              <a:t>目的</a:t>
            </a:r>
            <a:endParaRPr lang="en-US" altLang="zh-CN" dirty="0"/>
          </a:p>
          <a:p>
            <a:pPr lvl="2"/>
            <a:r>
              <a:rPr lang="zh-CN" altLang="en-US" dirty="0"/>
              <a:t>将信号变换为便于传送的形式，比如</a:t>
            </a:r>
            <a:endParaRPr lang="en-US" altLang="zh-CN" dirty="0"/>
          </a:p>
          <a:p>
            <a:pPr lvl="3"/>
            <a:r>
              <a:rPr lang="zh-CN" altLang="en-US" dirty="0"/>
              <a:t>无线传输时需要将信号搬到高频上才能在自由空间发送出去</a:t>
            </a:r>
            <a:endParaRPr lang="en-US" altLang="zh-CN" dirty="0"/>
          </a:p>
          <a:p>
            <a:pPr lvl="3"/>
            <a:r>
              <a:rPr lang="zh-CN" altLang="en-US" dirty="0"/>
              <a:t>数字电话中将连续信号变换为脉冲编码调制信号</a:t>
            </a:r>
            <a:endParaRPr lang="en-US" altLang="zh-CN" dirty="0"/>
          </a:p>
          <a:p>
            <a:pPr lvl="2"/>
            <a:r>
              <a:rPr lang="zh-CN" altLang="en-US" dirty="0"/>
              <a:t>有效利用频带</a:t>
            </a:r>
            <a:endParaRPr lang="en-US" altLang="zh-CN" baseline="-25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Tree>
    <p:custDataLst>
      <p:tags r:id="rId1"/>
    </p:custDataLst>
    <p:extLst>
      <p:ext uri="{BB962C8B-B14F-4D97-AF65-F5344CB8AC3E}">
        <p14:creationId xmlns:p14="http://schemas.microsoft.com/office/powerpoint/2010/main" val="224593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dissolv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1|23.4|13.8|15.4"/>
</p:tagLst>
</file>

<file path=ppt/tags/tag10.xml><?xml version="1.0" encoding="utf-8"?>
<p:tagLst xmlns:a="http://schemas.openxmlformats.org/drawingml/2006/main" xmlns:r="http://schemas.openxmlformats.org/officeDocument/2006/relationships" xmlns:p="http://schemas.openxmlformats.org/presentationml/2006/main">
  <p:tag name="TIMING" val="|14.6"/>
</p:tagLst>
</file>

<file path=ppt/tags/tag11.xml><?xml version="1.0" encoding="utf-8"?>
<p:tagLst xmlns:a="http://schemas.openxmlformats.org/drawingml/2006/main" xmlns:r="http://schemas.openxmlformats.org/officeDocument/2006/relationships" xmlns:p="http://schemas.openxmlformats.org/presentationml/2006/main">
  <p:tag name="TIMING" val="|12.9|8.9|5.7|2.2|16|3.2|4.4|3.3|10.6|3.7|5.6|8.5"/>
</p:tagLst>
</file>

<file path=ppt/tags/tag12.xml><?xml version="1.0" encoding="utf-8"?>
<p:tagLst xmlns:a="http://schemas.openxmlformats.org/drawingml/2006/main" xmlns:r="http://schemas.openxmlformats.org/officeDocument/2006/relationships" xmlns:p="http://schemas.openxmlformats.org/presentationml/2006/main">
  <p:tag name="TIMING" val="|50.2|39.9"/>
</p:tagLst>
</file>

<file path=ppt/tags/tag13.xml><?xml version="1.0" encoding="utf-8"?>
<p:tagLst xmlns:a="http://schemas.openxmlformats.org/drawingml/2006/main" xmlns:r="http://schemas.openxmlformats.org/officeDocument/2006/relationships" xmlns:p="http://schemas.openxmlformats.org/presentationml/2006/main">
  <p:tag name="TIMING" val="|43.4|38.3"/>
</p:tagLst>
</file>

<file path=ppt/tags/tag14.xml><?xml version="1.0" encoding="utf-8"?>
<p:tagLst xmlns:a="http://schemas.openxmlformats.org/drawingml/2006/main" xmlns:r="http://schemas.openxmlformats.org/officeDocument/2006/relationships" xmlns:p="http://schemas.openxmlformats.org/presentationml/2006/main">
  <p:tag name="TIMING" val="|53.2"/>
</p:tagLst>
</file>

<file path=ppt/tags/tag15.xml><?xml version="1.0" encoding="utf-8"?>
<p:tagLst xmlns:a="http://schemas.openxmlformats.org/drawingml/2006/main" xmlns:r="http://schemas.openxmlformats.org/officeDocument/2006/relationships" xmlns:p="http://schemas.openxmlformats.org/presentationml/2006/main">
  <p:tag name="TIMING" val="|2.7|77.7"/>
</p:tagLst>
</file>

<file path=ppt/tags/tag16.xml><?xml version="1.0" encoding="utf-8"?>
<p:tagLst xmlns:a="http://schemas.openxmlformats.org/drawingml/2006/main" xmlns:r="http://schemas.openxmlformats.org/officeDocument/2006/relationships" xmlns:p="http://schemas.openxmlformats.org/presentationml/2006/main">
  <p:tag name="TIMING" val="|25.4|15.5|26.7|21.6|7.1|12.9"/>
</p:tagLst>
</file>

<file path=ppt/tags/tag17.xml><?xml version="1.0" encoding="utf-8"?>
<p:tagLst xmlns:a="http://schemas.openxmlformats.org/drawingml/2006/main" xmlns:r="http://schemas.openxmlformats.org/officeDocument/2006/relationships" xmlns:p="http://schemas.openxmlformats.org/presentationml/2006/main">
  <p:tag name="TIMING" val="|45.2"/>
</p:tagLst>
</file>

<file path=ppt/tags/tag18.xml><?xml version="1.0" encoding="utf-8"?>
<p:tagLst xmlns:a="http://schemas.openxmlformats.org/drawingml/2006/main" xmlns:r="http://schemas.openxmlformats.org/officeDocument/2006/relationships" xmlns:p="http://schemas.openxmlformats.org/presentationml/2006/main">
  <p:tag name="TIMING" val="|1.3|26|4.7|8.8|9.1"/>
</p:tagLst>
</file>

<file path=ppt/tags/tag19.xml><?xml version="1.0" encoding="utf-8"?>
<p:tagLst xmlns:a="http://schemas.openxmlformats.org/drawingml/2006/main" xmlns:r="http://schemas.openxmlformats.org/officeDocument/2006/relationships" xmlns:p="http://schemas.openxmlformats.org/presentationml/2006/main">
  <p:tag name="TIMING" val="|28.9|9.4|25.6"/>
</p:tagLst>
</file>

<file path=ppt/tags/tag2.xml><?xml version="1.0" encoding="utf-8"?>
<p:tagLst xmlns:a="http://schemas.openxmlformats.org/drawingml/2006/main" xmlns:r="http://schemas.openxmlformats.org/officeDocument/2006/relationships" xmlns:p="http://schemas.openxmlformats.org/presentationml/2006/main">
  <p:tag name="TIMING" val="|9.6"/>
</p:tagLst>
</file>

<file path=ppt/tags/tag20.xml><?xml version="1.0" encoding="utf-8"?>
<p:tagLst xmlns:a="http://schemas.openxmlformats.org/drawingml/2006/main" xmlns:r="http://schemas.openxmlformats.org/officeDocument/2006/relationships" xmlns:p="http://schemas.openxmlformats.org/presentationml/2006/main">
  <p:tag name="TIMING" val="|10.1|32.3"/>
</p:tagLst>
</file>

<file path=ppt/tags/tag21.xml><?xml version="1.0" encoding="utf-8"?>
<p:tagLst xmlns:a="http://schemas.openxmlformats.org/drawingml/2006/main" xmlns:r="http://schemas.openxmlformats.org/officeDocument/2006/relationships" xmlns:p="http://schemas.openxmlformats.org/presentationml/2006/main">
  <p:tag name="TIMING" val="|34.7"/>
</p:tagLst>
</file>

<file path=ppt/tags/tag22.xml><?xml version="1.0" encoding="utf-8"?>
<p:tagLst xmlns:a="http://schemas.openxmlformats.org/drawingml/2006/main" xmlns:r="http://schemas.openxmlformats.org/officeDocument/2006/relationships" xmlns:p="http://schemas.openxmlformats.org/presentationml/2006/main">
  <p:tag name="TIMING" val="|12.7|8.1|19.4|27.6|4.8"/>
</p:tagLst>
</file>

<file path=ppt/tags/tag3.xml><?xml version="1.0" encoding="utf-8"?>
<p:tagLst xmlns:a="http://schemas.openxmlformats.org/drawingml/2006/main" xmlns:r="http://schemas.openxmlformats.org/officeDocument/2006/relationships" xmlns:p="http://schemas.openxmlformats.org/presentationml/2006/main">
  <p:tag name="TIMING" val="|6|20.1|3.1|15.3|2.7|34.3|2.3|23.4|1.5|24.6"/>
</p:tagLst>
</file>

<file path=ppt/tags/tag4.xml><?xml version="1.0" encoding="utf-8"?>
<p:tagLst xmlns:a="http://schemas.openxmlformats.org/drawingml/2006/main" xmlns:r="http://schemas.openxmlformats.org/officeDocument/2006/relationships" xmlns:p="http://schemas.openxmlformats.org/presentationml/2006/main">
  <p:tag name="TIMING" val="|6.6"/>
</p:tagLst>
</file>

<file path=ppt/tags/tag5.xml><?xml version="1.0" encoding="utf-8"?>
<p:tagLst xmlns:a="http://schemas.openxmlformats.org/drawingml/2006/main" xmlns:r="http://schemas.openxmlformats.org/officeDocument/2006/relationships" xmlns:p="http://schemas.openxmlformats.org/presentationml/2006/main">
  <p:tag name="TIMING" val="|1.6|20|16.5|5.5|12.7|35.6|15.2"/>
</p:tagLst>
</file>

<file path=ppt/tags/tag6.xml><?xml version="1.0" encoding="utf-8"?>
<p:tagLst xmlns:a="http://schemas.openxmlformats.org/drawingml/2006/main" xmlns:r="http://schemas.openxmlformats.org/officeDocument/2006/relationships" xmlns:p="http://schemas.openxmlformats.org/presentationml/2006/main">
  <p:tag name="TIMING" val="|2.2|6.3|6|14.7|10.1|20.2|2.2|35.7"/>
</p:tagLst>
</file>

<file path=ppt/tags/tag7.xml><?xml version="1.0" encoding="utf-8"?>
<p:tagLst xmlns:a="http://schemas.openxmlformats.org/drawingml/2006/main" xmlns:r="http://schemas.openxmlformats.org/officeDocument/2006/relationships" xmlns:p="http://schemas.openxmlformats.org/presentationml/2006/main">
  <p:tag name="TIMING" val="|16.4|2.6|37.8|43.6|1.9|34.4|5.2|3|47.1"/>
</p:tagLst>
</file>

<file path=ppt/tags/tag8.xml><?xml version="1.0" encoding="utf-8"?>
<p:tagLst xmlns:a="http://schemas.openxmlformats.org/drawingml/2006/main" xmlns:r="http://schemas.openxmlformats.org/officeDocument/2006/relationships" xmlns:p="http://schemas.openxmlformats.org/presentationml/2006/main">
  <p:tag name="TIMING" val="|113.7|52.9"/>
</p:tagLst>
</file>

<file path=ppt/tags/tag9.xml><?xml version="1.0" encoding="utf-8"?>
<p:tagLst xmlns:a="http://schemas.openxmlformats.org/drawingml/2006/main" xmlns:r="http://schemas.openxmlformats.org/officeDocument/2006/relationships" xmlns:p="http://schemas.openxmlformats.org/presentationml/2006/main">
  <p:tag name="TIMING" val="|46.9|96.2"/>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19535</TotalTime>
  <Words>2528</Words>
  <Application>Microsoft Office PowerPoint</Application>
  <PresentationFormat>全屏显示(4:3)</PresentationFormat>
  <Paragraphs>512</Paragraphs>
  <Slides>37</Slides>
  <Notes>18</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37</vt:i4>
      </vt:variant>
    </vt:vector>
  </HeadingPairs>
  <TitlesOfParts>
    <vt:vector size="51" baseType="lpstr">
      <vt:lpstr>黑体</vt:lpstr>
      <vt:lpstr>华文楷体</vt:lpstr>
      <vt:lpstr>宋体</vt:lpstr>
      <vt:lpstr>Arial</vt:lpstr>
      <vt:lpstr>Arial Black</vt:lpstr>
      <vt:lpstr>Calibri</vt:lpstr>
      <vt:lpstr>Cambria Math</vt:lpstr>
      <vt:lpstr>Tahoma</vt:lpstr>
      <vt:lpstr>Times New Roman</vt:lpstr>
      <vt:lpstr>Wingdings</vt:lpstr>
      <vt:lpstr>Pixel</vt:lpstr>
      <vt:lpstr>自定义设计方案</vt:lpstr>
      <vt:lpstr>1_自定义设计方案</vt:lpstr>
      <vt:lpstr>2_自定义设计方案</vt:lpstr>
      <vt:lpstr>第二章 直连网络(1)</vt:lpstr>
      <vt:lpstr>回顾网络构成</vt:lpstr>
      <vt:lpstr>回顾数据封装过程</vt:lpstr>
      <vt:lpstr>构建直连网络需要解决的问题</vt:lpstr>
      <vt:lpstr>提纲</vt:lpstr>
      <vt:lpstr>常用术语</vt:lpstr>
      <vt:lpstr>信道相关概念</vt:lpstr>
      <vt:lpstr>信道相关概念</vt:lpstr>
      <vt:lpstr>信道相关概念</vt:lpstr>
      <vt:lpstr>(一）编码</vt:lpstr>
      <vt:lpstr>(一）编码</vt:lpstr>
      <vt:lpstr>(一）编码（非差分编码：0、1固定编码，无关联）</vt:lpstr>
      <vt:lpstr>(一）编码（双相码：相位相关，有关联）</vt:lpstr>
      <vt:lpstr>（二）带通调制/载波调制</vt:lpstr>
      <vt:lpstr>数字信号调制</vt:lpstr>
      <vt:lpstr>模拟信号调制</vt:lpstr>
      <vt:lpstr>信道容量与计算</vt:lpstr>
      <vt:lpstr>信道容量与计算</vt:lpstr>
      <vt:lpstr>信道容量与计算</vt:lpstr>
      <vt:lpstr>提纲</vt:lpstr>
      <vt:lpstr>2.2 网络构件</vt:lpstr>
      <vt:lpstr>网络结点</vt:lpstr>
      <vt:lpstr>网络适配器</vt:lpstr>
      <vt:lpstr>网络适配器</vt:lpstr>
      <vt:lpstr>网络适配器</vt:lpstr>
      <vt:lpstr>网络链路</vt:lpstr>
      <vt:lpstr>网络链路</vt:lpstr>
      <vt:lpstr>导引型传输媒体</vt:lpstr>
      <vt:lpstr>导引型传输媒体</vt:lpstr>
      <vt:lpstr>导引型传输媒体</vt:lpstr>
      <vt:lpstr>导引型传输媒体</vt:lpstr>
      <vt:lpstr>导引型传输媒体</vt:lpstr>
      <vt:lpstr>非导引型传输媒体</vt:lpstr>
      <vt:lpstr>非导引型传输媒体</vt:lpstr>
      <vt:lpstr>非导引型传输媒体</vt:lpstr>
      <vt:lpstr>两种链路类型</vt:lpstr>
      <vt:lpstr>休息！！！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Tang</cp:lastModifiedBy>
  <cp:revision>845</cp:revision>
  <dcterms:created xsi:type="dcterms:W3CDTF">2017-02-02T15:53:23Z</dcterms:created>
  <dcterms:modified xsi:type="dcterms:W3CDTF">2022-04-17T05:53:50Z</dcterms:modified>
</cp:coreProperties>
</file>