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24" r:id="rId6"/>
    <p:sldMasterId id="2147483737" r:id="rId7"/>
    <p:sldMasterId id="2147483750" r:id="rId8"/>
  </p:sldMasterIdLst>
  <p:notesMasterIdLst>
    <p:notesMasterId r:id="rId57"/>
  </p:notesMasterIdLst>
  <p:handoutMasterIdLst>
    <p:handoutMasterId r:id="rId58"/>
  </p:handoutMasterIdLst>
  <p:sldIdLst>
    <p:sldId id="256" r:id="rId9"/>
    <p:sldId id="584" r:id="rId10"/>
    <p:sldId id="585" r:id="rId11"/>
    <p:sldId id="586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492" r:id="rId20"/>
    <p:sldId id="493" r:id="rId21"/>
    <p:sldId id="494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02" r:id="rId30"/>
    <p:sldId id="503" r:id="rId31"/>
    <p:sldId id="504" r:id="rId32"/>
    <p:sldId id="505" r:id="rId33"/>
    <p:sldId id="527" r:id="rId34"/>
    <p:sldId id="506" r:id="rId35"/>
    <p:sldId id="507" r:id="rId36"/>
    <p:sldId id="508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6" r:id="rId45"/>
    <p:sldId id="517" r:id="rId46"/>
    <p:sldId id="518" r:id="rId47"/>
    <p:sldId id="519" r:id="rId48"/>
    <p:sldId id="520" r:id="rId49"/>
    <p:sldId id="521" r:id="rId50"/>
    <p:sldId id="522" r:id="rId51"/>
    <p:sldId id="523" r:id="rId52"/>
    <p:sldId id="524" r:id="rId53"/>
    <p:sldId id="525" r:id="rId54"/>
    <p:sldId id="526" r:id="rId55"/>
    <p:sldId id="611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8"/>
    <a:srgbClr val="9898CC"/>
    <a:srgbClr val="808080"/>
    <a:srgbClr val="336699"/>
    <a:srgbClr val="0000CC"/>
    <a:srgbClr val="000000"/>
    <a:srgbClr val="CC9900"/>
    <a:srgbClr val="9A9600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0015" autoAdjust="0"/>
  </p:normalViewPr>
  <p:slideViewPr>
    <p:cSldViewPr snapToGrid="0">
      <p:cViewPr varScale="1">
        <p:scale>
          <a:sx n="47" d="100"/>
          <a:sy n="47" d="100"/>
        </p:scale>
        <p:origin x="186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presProps" Target="pres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B2FCF-0690-4A6A-96F6-85812F51A4F3}" type="datetimeFigureOut">
              <a:rPr lang="zh-CN" altLang="en-US" smtClean="0"/>
              <a:pPr/>
              <a:t>2022/3/1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B26C7-ACEE-4CF9-9452-6A324A8A44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28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02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03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46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13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91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07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11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77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56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15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4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05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48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01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74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47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381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933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57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055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992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8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16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87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50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653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1060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6454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906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27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403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75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923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5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65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36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3781D2-0FC0-429B-B9FE-5030B6E54291}" type="datetime1">
              <a:rPr lang="zh-CN" altLang="en-US" smtClean="0"/>
              <a:pPr/>
              <a:t>2022/3/1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EF739-1766-471D-BA9F-A4322C6F8843}" type="datetime1">
              <a:rPr lang="zh-CN" altLang="en-US" smtClean="0"/>
              <a:pPr/>
              <a:t>2022/3/1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22407-BCB3-4B2A-B7F9-3492D5F65C0B}" type="datetime1">
              <a:rPr lang="zh-CN" altLang="en-US" smtClean="0"/>
              <a:pPr/>
              <a:t>2022/3/1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E9093-A4E2-4ED4-AAFA-F803B756B8DD}" type="datetime1">
              <a:rPr lang="zh-CN" altLang="en-US" smtClean="0"/>
              <a:pPr/>
              <a:t>2022/3/1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3EE5A-7480-4B4A-838B-B5929882DECF}" type="datetime1">
              <a:rPr lang="zh-CN" altLang="en-US" smtClean="0"/>
              <a:pPr/>
              <a:t>2022/3/1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C815E-B128-4FAE-9EDE-FEA89F6F958C}" type="datetime1">
              <a:rPr lang="zh-CN" altLang="en-US" smtClean="0"/>
              <a:pPr/>
              <a:t>2022/3/1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7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89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C8468-6983-4678-9AAB-4D2ABEF84341}" type="datetime1">
              <a:rPr lang="zh-CN" altLang="en-US" smtClean="0"/>
              <a:pPr/>
              <a:t>2022/3/1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116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21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959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987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8307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297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952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550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201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63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D5C6D-787B-474F-BCC3-F53F5951B20A}" type="datetime1">
              <a:rPr lang="zh-CN" altLang="en-US" smtClean="0"/>
              <a:pPr/>
              <a:t>2022/3/1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1036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2333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066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125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651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911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384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71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9224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8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B29B9-1B90-4121-8663-FE563B07C9D8}" type="datetime1">
              <a:rPr lang="zh-CN" altLang="en-US" smtClean="0"/>
              <a:pPr/>
              <a:t>2022/3/1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8701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0913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3283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201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1004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938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3530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498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1865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2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97EA2-195E-4D7E-B5BC-907A7C70C3E2}" type="datetime1">
              <a:rPr lang="zh-CN" altLang="en-US" smtClean="0"/>
              <a:pPr/>
              <a:t>2022/3/1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0069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969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9910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67342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93990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4042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491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3814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413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2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BEF2-D925-49E7-9561-3704E2CF9A2D}" type="datetime1">
              <a:rPr lang="zh-CN" altLang="en-US" smtClean="0"/>
              <a:pPr/>
              <a:t>2022/3/1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96712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23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7763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1406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5583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44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642891A-AB75-4714-BBBF-90ED55B80069}" type="datetime1">
              <a:rPr lang="zh-CN" altLang="en-US" smtClean="0"/>
              <a:pPr/>
              <a:t>2022/3/1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3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0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8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3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9.png"/><Relationship Id="rId5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notesSlide" Target="../notesSlides/notesSlide33.xm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11.png"/><Relationship Id="rId9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notesSlide" Target="../notesSlides/notesSlide34.xm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11.png"/><Relationship Id="rId9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6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直连网络</a:t>
            </a:r>
            <a:r>
              <a:rPr lang="en-US" altLang="zh-CN" dirty="0"/>
              <a:t>(</a:t>
            </a:r>
            <a:r>
              <a:rPr lang="en-US" altLang="zh-CN"/>
              <a:t>2)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面向比特的组帧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081171"/>
          </a:xfrm>
        </p:spPr>
        <p:txBody>
          <a:bodyPr/>
          <a:lstStyle/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en-US" dirty="0"/>
              <a:t>不关心字节的边界，它只是把帧看成比特集</a:t>
            </a:r>
            <a:endParaRPr lang="en-US" altLang="zh-CN" dirty="0"/>
          </a:p>
          <a:p>
            <a:pPr lvl="1"/>
            <a:r>
              <a:rPr lang="zh-CN" altLang="en-US" dirty="0"/>
              <a:t>比特可能来自某个字符集，如</a:t>
            </a:r>
            <a:r>
              <a:rPr lang="en-US" altLang="zh-CN" dirty="0"/>
              <a:t>ASCII</a:t>
            </a:r>
            <a:r>
              <a:rPr lang="zh-CN" altLang="en-US" dirty="0"/>
              <a:t>码，或者可能是一幅图像中的像素值或一个可执行文件的指令和操作数</a:t>
            </a:r>
          </a:p>
          <a:p>
            <a:r>
              <a:rPr lang="zh-CN" altLang="en-US" dirty="0"/>
              <a:t>  实例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IBM</a:t>
            </a:r>
            <a:r>
              <a:rPr lang="zh-CN" altLang="en-US" dirty="0"/>
              <a:t>开发的同步数据链路控制（</a:t>
            </a:r>
            <a:r>
              <a:rPr lang="en-US" altLang="zh-CN" dirty="0"/>
              <a:t>SDLC</a:t>
            </a:r>
            <a:r>
              <a:rPr lang="zh-CN" altLang="en-US" dirty="0"/>
              <a:t>）协议</a:t>
            </a:r>
            <a:endParaRPr lang="en-US" altLang="zh-CN" dirty="0"/>
          </a:p>
          <a:p>
            <a:pPr lvl="2"/>
            <a:r>
              <a:rPr lang="en-US" altLang="zh-CN" dirty="0"/>
              <a:t>ISO</a:t>
            </a:r>
            <a:r>
              <a:rPr lang="zh-CN" altLang="en-US" dirty="0"/>
              <a:t>将</a:t>
            </a:r>
            <a:r>
              <a:rPr lang="en-US" altLang="zh-CN" dirty="0"/>
              <a:t>SDLC</a:t>
            </a:r>
            <a:r>
              <a:rPr lang="zh-CN" altLang="en-US" dirty="0"/>
              <a:t>标准化为高级数据链路控制协议（</a:t>
            </a:r>
            <a:r>
              <a:rPr lang="en-US" altLang="zh-CN" dirty="0"/>
              <a:t>HDLC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2" name="内容占位符 2"/>
          <p:cNvSpPr txBox="1">
            <a:spLocks/>
          </p:cNvSpPr>
          <p:nvPr/>
        </p:nvSpPr>
        <p:spPr bwMode="auto">
          <a:xfrm>
            <a:off x="452844" y="5212079"/>
            <a:ext cx="8229600" cy="1058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zh-CN" kern="0" dirty="0"/>
              <a:t>Beginning Sequence </a:t>
            </a:r>
            <a:r>
              <a:rPr lang="zh-CN" altLang="en-US" kern="0" dirty="0"/>
              <a:t>和</a:t>
            </a:r>
            <a:r>
              <a:rPr lang="en-US" altLang="zh-CN" kern="0" dirty="0"/>
              <a:t>Ending Sequence</a:t>
            </a:r>
            <a:r>
              <a:rPr lang="zh-CN" altLang="en-US" kern="0" dirty="0"/>
              <a:t>：</a:t>
            </a:r>
            <a:r>
              <a:rPr lang="en-US" altLang="zh-CN" kern="0" dirty="0"/>
              <a:t>01111110</a:t>
            </a:r>
            <a:r>
              <a:rPr lang="zh-CN" altLang="en-US" kern="0" dirty="0">
                <a:solidFill>
                  <a:srgbClr val="FF0000"/>
                </a:solidFill>
              </a:rPr>
              <a:t>（标志字段）</a:t>
            </a:r>
            <a:endParaRPr lang="en-US" altLang="zh-CN" kern="0" dirty="0">
              <a:solidFill>
                <a:srgbClr val="FF0000"/>
              </a:solidFill>
            </a:endParaRPr>
          </a:p>
          <a:p>
            <a:pPr lvl="1"/>
            <a:r>
              <a:rPr lang="zh-CN" altLang="en-US" kern="0" dirty="0"/>
              <a:t>在链路空闲时，也发送这个序列，以保证发方、收方的时钟同步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36662" y="4233810"/>
            <a:ext cx="7747432" cy="836240"/>
            <a:chOff x="836662" y="4325251"/>
            <a:chExt cx="7747432" cy="836240"/>
          </a:xfrm>
        </p:grpSpPr>
        <p:grpSp>
          <p:nvGrpSpPr>
            <p:cNvPr id="44" name="组合 43"/>
            <p:cNvGrpSpPr/>
            <p:nvPr/>
          </p:nvGrpSpPr>
          <p:grpSpPr>
            <a:xfrm>
              <a:off x="836662" y="4612096"/>
              <a:ext cx="6679552" cy="549395"/>
              <a:chOff x="849725" y="2341496"/>
              <a:chExt cx="6679552" cy="549395"/>
            </a:xfrm>
          </p:grpSpPr>
          <p:sp>
            <p:nvSpPr>
              <p:cNvPr id="30" name="Rectangle 3"/>
              <p:cNvSpPr>
                <a:spLocks noChangeArrowheads="1"/>
              </p:cNvSpPr>
              <p:nvPr/>
            </p:nvSpPr>
            <p:spPr bwMode="auto">
              <a:xfrm>
                <a:off x="849725" y="2341616"/>
                <a:ext cx="1102780" cy="5492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ct val="0"/>
                  </a:spcBef>
                </a:pPr>
                <a:r>
                  <a:rPr lang="en-US" altLang="zh-CN" sz="1600" dirty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Beginning </a:t>
                </a:r>
              </a:p>
              <a:p>
                <a:pPr lvl="0" algn="ctr">
                  <a:spcBef>
                    <a:spcPct val="0"/>
                  </a:spcBef>
                </a:pPr>
                <a:r>
                  <a:rPr lang="en-US" altLang="zh-CN" sz="1600" dirty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sequence</a:t>
                </a:r>
              </a:p>
            </p:txBody>
          </p:sp>
          <p:sp>
            <p:nvSpPr>
              <p:cNvPr id="39" name="Rectangle 4"/>
              <p:cNvSpPr>
                <a:spLocks noChangeArrowheads="1"/>
              </p:cNvSpPr>
              <p:nvPr/>
            </p:nvSpPr>
            <p:spPr bwMode="auto">
              <a:xfrm>
                <a:off x="1952505" y="2341496"/>
                <a:ext cx="1597797" cy="549275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Header</a:t>
                </a:r>
                <a:endPara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Rectangle 4"/>
              <p:cNvSpPr>
                <a:spLocks noChangeArrowheads="1"/>
              </p:cNvSpPr>
              <p:nvPr/>
            </p:nvSpPr>
            <p:spPr bwMode="auto">
              <a:xfrm>
                <a:off x="3536549" y="2341616"/>
                <a:ext cx="3328416" cy="549275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data payload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Rectangle 3"/>
              <p:cNvSpPr>
                <a:spLocks noChangeArrowheads="1"/>
              </p:cNvSpPr>
              <p:nvPr/>
            </p:nvSpPr>
            <p:spPr bwMode="auto">
              <a:xfrm>
                <a:off x="6857998" y="2341496"/>
                <a:ext cx="671279" cy="5492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 dirty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CRC</a:t>
                </a:r>
                <a:endParaRPr lang="zh-CN" altLang="zh-CN" sz="1600" dirty="0">
                  <a:solidFill>
                    <a:srgbClr val="3333CC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1288602" y="4349931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</a:rPr>
                <a:t>8</a:t>
              </a:r>
              <a:endParaRPr lang="zh-CN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603331" y="4349931"/>
              <a:ext cx="6049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</a:rPr>
                <a:t>16</a:t>
              </a:r>
              <a:endParaRPr lang="zh-CN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034008" y="4325251"/>
              <a:ext cx="477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</a:rPr>
                <a:t>16</a:t>
              </a:r>
              <a:endParaRPr lang="zh-CN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7481314" y="4607862"/>
              <a:ext cx="1102780" cy="5492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7E6E6"/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ct val="0"/>
                </a:spcBef>
              </a:pPr>
              <a:r>
                <a:rPr lang="en-US" altLang="zh-CN" sz="1600" dirty="0">
                  <a:solidFill>
                    <a:srgbClr val="3333CC"/>
                  </a:solidFill>
                  <a:latin typeface="Calibri" panose="020F0502020204030204"/>
                  <a:ea typeface="宋体" panose="02010600030101010101" pitchFamily="2" charset="-122"/>
                </a:rPr>
                <a:t>ending </a:t>
              </a:r>
            </a:p>
            <a:p>
              <a:pPr lvl="0" algn="ctr">
                <a:spcBef>
                  <a:spcPct val="0"/>
                </a:spcBef>
              </a:pPr>
              <a:r>
                <a:rPr lang="en-US" altLang="zh-CN" sz="1600" dirty="0">
                  <a:solidFill>
                    <a:srgbClr val="3333CC"/>
                  </a:solidFill>
                  <a:latin typeface="Calibri" panose="020F0502020204030204"/>
                  <a:ea typeface="宋体" panose="02010600030101010101" pitchFamily="2" charset="-122"/>
                </a:rPr>
                <a:t>sequence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933254" y="4332514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</a:rPr>
                <a:t>8</a:t>
              </a:r>
              <a:endParaRPr lang="zh-CN" altLang="en-US" sz="1600" dirty="0">
                <a:latin typeface="Calibri" panose="020F0502020204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807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面向比特的组帧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413021"/>
          </a:xfrm>
        </p:spPr>
        <p:txBody>
          <a:bodyPr/>
          <a:lstStyle/>
          <a:p>
            <a:r>
              <a:rPr lang="zh-CN" altLang="en-US" dirty="0"/>
              <a:t>数据帧的透明传输</a:t>
            </a:r>
            <a:endParaRPr lang="en-US" altLang="zh-CN" dirty="0"/>
          </a:p>
          <a:p>
            <a:pPr lvl="1"/>
            <a:r>
              <a:rPr lang="zh-CN" altLang="en-US" sz="1800" dirty="0"/>
              <a:t>任意比特组合的数据都能通过数据链路层</a:t>
            </a:r>
            <a:endParaRPr lang="en-US" altLang="zh-CN" sz="1800" dirty="0"/>
          </a:p>
          <a:p>
            <a:pPr lvl="1"/>
            <a:r>
              <a:rPr lang="zh-CN" altLang="en-US" sz="1800" dirty="0"/>
              <a:t>问题：</a:t>
            </a:r>
            <a:r>
              <a:rPr lang="en-US" altLang="zh-CN" sz="1800" dirty="0"/>
              <a:t>01111110</a:t>
            </a:r>
            <a:r>
              <a:rPr lang="zh-CN" altLang="en-US" sz="1800" dirty="0"/>
              <a:t>可能出现在帧的任何地方</a:t>
            </a:r>
            <a:endParaRPr lang="en-US" altLang="zh-CN" sz="1800" dirty="0"/>
          </a:p>
          <a:p>
            <a:r>
              <a:rPr lang="zh-CN" altLang="en-US" sz="2200" dirty="0"/>
              <a:t>比特填充法</a:t>
            </a:r>
            <a:endParaRPr lang="en-US" altLang="zh-CN" sz="2200" dirty="0"/>
          </a:p>
          <a:p>
            <a:pPr lvl="1"/>
            <a:r>
              <a:rPr lang="zh-CN" altLang="en-US" sz="1800" dirty="0"/>
              <a:t>发送方：当一串比特流尚未加上标志字段时，先用硬件扫描整个帧（用软件也可实现，但要慢一些），只要发现</a:t>
            </a:r>
            <a:r>
              <a:rPr lang="en-US" altLang="zh-CN" sz="1800" dirty="0"/>
              <a:t>5</a:t>
            </a:r>
            <a:r>
              <a:rPr lang="zh-CN" altLang="en-US" sz="1800" dirty="0"/>
              <a:t>个连续的</a:t>
            </a:r>
            <a:r>
              <a:rPr lang="en-US" altLang="zh-CN" sz="1800" dirty="0"/>
              <a:t>1</a:t>
            </a:r>
            <a:r>
              <a:rPr lang="zh-CN" altLang="en-US" sz="1800" dirty="0"/>
              <a:t>，则立即填入一个</a:t>
            </a:r>
            <a:r>
              <a:rPr lang="en-US" altLang="zh-CN" sz="1800" dirty="0"/>
              <a:t>0</a:t>
            </a:r>
          </a:p>
          <a:p>
            <a:pPr lvl="2"/>
            <a:r>
              <a:rPr lang="zh-CN" altLang="en-US" dirty="0"/>
              <a:t>例：发方发送</a:t>
            </a:r>
            <a:r>
              <a:rPr lang="en-US" altLang="zh-CN" dirty="0"/>
              <a:t>011111111110</a:t>
            </a:r>
            <a:r>
              <a:rPr lang="zh-CN" altLang="en-US" dirty="0"/>
              <a:t>，则实际发送 </a:t>
            </a:r>
            <a:r>
              <a:rPr lang="en-US" altLang="zh-CN" dirty="0"/>
              <a:t>011111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11111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0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接收方：先找到开始点 </a:t>
            </a:r>
            <a:r>
              <a:rPr lang="en-US" altLang="zh-CN" sz="1800" dirty="0"/>
              <a:t>01111110</a:t>
            </a:r>
            <a:r>
              <a:rPr lang="zh-CN" altLang="en-US" sz="1800" dirty="0"/>
              <a:t>，然后再定结束点，在接收了连续的</a:t>
            </a:r>
            <a:r>
              <a:rPr lang="en-US" altLang="zh-CN" sz="1800" dirty="0"/>
              <a:t>5</a:t>
            </a:r>
            <a:r>
              <a:rPr lang="zh-CN" altLang="en-US" sz="1800" dirty="0"/>
              <a:t>个</a:t>
            </a:r>
            <a:r>
              <a:rPr lang="en-US" altLang="zh-CN" sz="1800" dirty="0"/>
              <a:t>1</a:t>
            </a:r>
            <a:r>
              <a:rPr lang="zh-CN" altLang="en-US" sz="1800" dirty="0"/>
              <a:t>之后，就可以根据下一位决定是填充位还是结束到达，下一位为：</a:t>
            </a:r>
            <a:endParaRPr lang="en-US" altLang="zh-CN" sz="1800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0</a:t>
            </a:r>
            <a:r>
              <a:rPr lang="zh-CN" altLang="en-US" dirty="0"/>
              <a:t>，必为填充的</a:t>
            </a:r>
            <a:r>
              <a:rPr lang="en-US" altLang="zh-CN" dirty="0"/>
              <a:t>0</a:t>
            </a:r>
            <a:r>
              <a:rPr lang="zh-CN" altLang="en-US" dirty="0"/>
              <a:t>，丢弃此位；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1</a:t>
            </a:r>
            <a:r>
              <a:rPr lang="zh-CN" altLang="en-US" dirty="0"/>
              <a:t>，再看下一位：若为</a:t>
            </a:r>
            <a:r>
              <a:rPr lang="en-US" altLang="zh-CN" dirty="0"/>
              <a:t>0</a:t>
            </a:r>
            <a:r>
              <a:rPr lang="zh-CN" altLang="en-US" dirty="0"/>
              <a:t>，则为帧结束；若为</a:t>
            </a:r>
            <a:r>
              <a:rPr lang="en-US" altLang="zh-CN" dirty="0"/>
              <a:t>1</a:t>
            </a:r>
            <a:r>
              <a:rPr lang="zh-CN" altLang="en-US" dirty="0"/>
              <a:t>，则出错（表示出现连续</a:t>
            </a:r>
            <a:r>
              <a:rPr lang="en-US" altLang="zh-CN" dirty="0"/>
              <a:t>7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  <a:p>
            <a:pPr lvl="1">
              <a:spcBef>
                <a:spcPts val="1200"/>
              </a:spcBef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25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4425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2.1  </a:t>
            </a:r>
            <a:r>
              <a:rPr lang="zh-CN" altLang="en-US" dirty="0"/>
              <a:t>数据通信的基本概念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2.2  </a:t>
            </a:r>
            <a:r>
              <a:rPr lang="zh-CN" altLang="en-US" dirty="0"/>
              <a:t>网络构件</a:t>
            </a:r>
            <a:endParaRPr lang="en-US" altLang="zh-CN" dirty="0"/>
          </a:p>
          <a:p>
            <a:r>
              <a:rPr lang="en-US" altLang="zh-CN"/>
              <a:t>2.3  </a:t>
            </a:r>
            <a:r>
              <a:rPr lang="zh-CN" altLang="en-US" dirty="0"/>
              <a:t>组帧</a:t>
            </a:r>
          </a:p>
          <a:p>
            <a:r>
              <a:rPr lang="en-US" altLang="zh-CN"/>
              <a:t>2.4  </a:t>
            </a:r>
            <a:r>
              <a:rPr lang="zh-CN" altLang="en-US" dirty="0"/>
              <a:t>差错检测</a:t>
            </a:r>
          </a:p>
          <a:p>
            <a:r>
              <a:rPr lang="en-US" altLang="zh-CN"/>
              <a:t>2.5  </a:t>
            </a:r>
            <a:r>
              <a:rPr lang="zh-CN" altLang="en-US" dirty="0"/>
              <a:t>可靠传输</a:t>
            </a:r>
          </a:p>
          <a:p>
            <a:r>
              <a:rPr lang="en-US" altLang="zh-CN"/>
              <a:t>2.6  </a:t>
            </a:r>
            <a:r>
              <a:rPr lang="zh-CN" altLang="en-US" dirty="0"/>
              <a:t>媒体共享</a:t>
            </a:r>
            <a:r>
              <a:rPr lang="en-US" altLang="zh-CN" dirty="0"/>
              <a:t> </a:t>
            </a:r>
          </a:p>
          <a:p>
            <a:r>
              <a:rPr lang="en-US" altLang="zh-CN"/>
              <a:t>2.7  </a:t>
            </a:r>
            <a:r>
              <a:rPr lang="zh-CN" altLang="en-US" dirty="0"/>
              <a:t>以太网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605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差错检测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数据在传输过程中可能会产生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</a:rPr>
                  <a:t>比特差错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/>
                  <a:t>数据传输过程中，因电磁干扰等，比特位发生反转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/>
                  <a:t>传输错误的比特占传输比特总数的比率称为</a:t>
                </a:r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误码率</a:t>
                </a:r>
                <a:r>
                  <a:rPr lang="en-US" altLang="zh-CN" sz="1800" dirty="0">
                    <a:solidFill>
                      <a:schemeClr val="accent5">
                        <a:lumMod val="50000"/>
                      </a:schemeClr>
                    </a:solidFill>
                  </a:rPr>
                  <a:t>(Bit Error Rate, BER)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dirty="0"/>
                  <a:t>差错检测的基本思想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/>
                  <a:t>在数据帧中加入</a:t>
                </a:r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冗余信息</a:t>
                </a:r>
                <a:r>
                  <a:rPr lang="zh-CN" altLang="en-US" sz="1800" dirty="0"/>
                  <a:t>来确定是否存在差错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/>
                  <a:t>一个极端的例子：每份数据，传输两个相同的副本；接收时发现两者不相等，则认为传输数据有差错</a:t>
                </a:r>
                <a:endParaRPr lang="en-US" altLang="zh-CN" sz="1800" dirty="0"/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/>
                  <a:t>实际上：当发送</a:t>
                </a:r>
                <a:r>
                  <a:rPr lang="en-US" altLang="zh-CN" sz="1800" i="1" dirty="0"/>
                  <a:t>n</a:t>
                </a:r>
                <a:r>
                  <a:rPr lang="zh-CN" altLang="en-US" sz="1800" dirty="0"/>
                  <a:t>比特消息时仅用</a:t>
                </a:r>
                <a:r>
                  <a:rPr lang="en-US" altLang="zh-CN" sz="1800" i="1" dirty="0"/>
                  <a:t>k</a:t>
                </a:r>
                <a:r>
                  <a:rPr lang="zh-CN" altLang="en-US" sz="1800" dirty="0"/>
                  <a:t>个冗余比特，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zh-CN" sz="1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sz="18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dirty="0"/>
                  <a:t>当接收方检测到差错时，可以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/>
                  <a:t>通知对方数据有差错，使其重传数据副本（</a:t>
                </a:r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重传机制</a:t>
                </a:r>
                <a:r>
                  <a:rPr lang="zh-CN" altLang="en-US" sz="1800" dirty="0"/>
                  <a:t>）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/>
                  <a:t>通过加入的冗余信息，重新构造正确的数据（</a:t>
                </a:r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纠错码</a:t>
                </a:r>
                <a:r>
                  <a:rPr lang="zh-CN" altLang="en-US" sz="1800" dirty="0"/>
                  <a:t>）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6" cstate="print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583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差错检测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奇偶校验</a:t>
            </a:r>
            <a:endParaRPr lang="en-US" altLang="zh-CN" dirty="0"/>
          </a:p>
          <a:p>
            <a:pPr lvl="1"/>
            <a:r>
              <a:rPr lang="zh-CN" altLang="en-US" dirty="0"/>
              <a:t>单向奇偶校验 </a:t>
            </a:r>
            <a:r>
              <a:rPr lang="en-US" altLang="zh-CN" dirty="0"/>
              <a:t>/</a:t>
            </a:r>
            <a:r>
              <a:rPr lang="zh-CN" altLang="en-US" dirty="0"/>
              <a:t>单个位奇偶校验</a:t>
            </a:r>
            <a:r>
              <a:rPr lang="en-US" altLang="zh-CN" dirty="0"/>
              <a:t>(Row Parity /Single Bit Parity) </a:t>
            </a:r>
          </a:p>
          <a:p>
            <a:pPr lvl="1"/>
            <a:r>
              <a:rPr lang="zh-CN" altLang="en-US" dirty="0"/>
              <a:t>二维奇偶校验 </a:t>
            </a:r>
            <a:r>
              <a:rPr lang="en-US" altLang="zh-CN" dirty="0"/>
              <a:t>(two-dimensional parity)</a:t>
            </a:r>
          </a:p>
          <a:p>
            <a:r>
              <a:rPr lang="zh-CN" altLang="en-US" dirty="0"/>
              <a:t>校验和 </a:t>
            </a:r>
            <a:r>
              <a:rPr lang="en-US" altLang="zh-CN" dirty="0"/>
              <a:t>(checksum)</a:t>
            </a:r>
          </a:p>
          <a:p>
            <a:r>
              <a:rPr lang="zh-CN" altLang="en-US" dirty="0"/>
              <a:t>循环冗余校验 </a:t>
            </a:r>
            <a:r>
              <a:rPr lang="en-US" altLang="zh-CN" dirty="0"/>
              <a:t>(Cyclic Redundancy Check, CRC)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69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奇偶校验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2041934"/>
          </a:xfrm>
        </p:spPr>
        <p:txBody>
          <a:bodyPr/>
          <a:lstStyle/>
          <a:p>
            <a:r>
              <a:rPr lang="zh-CN" altLang="en-US" dirty="0"/>
              <a:t>单向奇偶校验 </a:t>
            </a:r>
            <a:r>
              <a:rPr lang="en-US" altLang="zh-CN" dirty="0"/>
              <a:t>/</a:t>
            </a:r>
            <a:r>
              <a:rPr lang="zh-CN" altLang="en-US" dirty="0"/>
              <a:t>单个位奇偶校验</a:t>
            </a:r>
            <a:r>
              <a:rPr lang="en-US" altLang="zh-CN" dirty="0"/>
              <a:t>(Row Parity /Single Bit Parity)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使用单个奇偶校验位</a:t>
            </a:r>
            <a:r>
              <a:rPr lang="en-US" altLang="zh-CN" dirty="0"/>
              <a:t> (parity bit)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分为奇校验 </a:t>
            </a:r>
            <a:r>
              <a:rPr lang="en-US" altLang="zh-CN" dirty="0"/>
              <a:t>(Odd Parity) </a:t>
            </a:r>
            <a:r>
              <a:rPr lang="zh-CN" altLang="en-US" dirty="0"/>
              <a:t>和偶校验 </a:t>
            </a:r>
            <a:r>
              <a:rPr lang="en-US" altLang="zh-CN" dirty="0"/>
              <a:t>(Even Parity)</a:t>
            </a:r>
            <a:r>
              <a:rPr lang="zh-CN" altLang="en-US" dirty="0"/>
              <a:t>，假设信息有</a:t>
            </a:r>
            <a:r>
              <a:rPr lang="en-US" altLang="zh-CN" i="1" dirty="0"/>
              <a:t>d</a:t>
            </a:r>
            <a:r>
              <a:rPr lang="zh-CN" altLang="en-US" dirty="0"/>
              <a:t>比特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偶校验：</a:t>
            </a:r>
            <a:r>
              <a:rPr lang="en-US" altLang="zh-CN" dirty="0"/>
              <a:t>d</a:t>
            </a:r>
            <a:r>
              <a:rPr lang="zh-CN" altLang="en-US" dirty="0"/>
              <a:t>比特信息和</a:t>
            </a:r>
            <a:r>
              <a:rPr lang="en-US" altLang="zh-CN" dirty="0"/>
              <a:t>1</a:t>
            </a:r>
            <a:r>
              <a:rPr lang="zh-CN" altLang="en-US" dirty="0"/>
              <a:t>比特校验位中</a:t>
            </a:r>
            <a:r>
              <a:rPr lang="en-US" altLang="zh-CN" dirty="0"/>
              <a:t>1</a:t>
            </a:r>
            <a:r>
              <a:rPr lang="zh-CN" altLang="en-US" dirty="0"/>
              <a:t>的总数为偶数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奇校验：</a:t>
            </a:r>
            <a:r>
              <a:rPr lang="en-US" altLang="zh-CN" dirty="0"/>
              <a:t>d</a:t>
            </a:r>
            <a:r>
              <a:rPr lang="zh-CN" altLang="en-US" dirty="0"/>
              <a:t>比特信息和</a:t>
            </a:r>
            <a:r>
              <a:rPr lang="en-US" altLang="zh-CN" dirty="0"/>
              <a:t>1</a:t>
            </a:r>
            <a:r>
              <a:rPr lang="zh-CN" altLang="en-US" dirty="0"/>
              <a:t>比特校验位中</a:t>
            </a:r>
            <a:r>
              <a:rPr lang="en-US" altLang="zh-CN" dirty="0"/>
              <a:t>1</a:t>
            </a:r>
            <a:r>
              <a:rPr lang="zh-CN" altLang="en-US" dirty="0"/>
              <a:t>的总数为奇数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241621" y="3573227"/>
            <a:ext cx="4153014" cy="909871"/>
            <a:chOff x="1680789" y="3463499"/>
            <a:chExt cx="4153014" cy="909871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1680789" y="4032445"/>
              <a:ext cx="3232587" cy="340925"/>
            </a:xfrm>
            <a:prstGeom prst="rect">
              <a:avLst/>
            </a:prstGeom>
            <a:solidFill>
              <a:srgbClr val="ECECF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/>
                <a:t>  0 1 1 1 1 0 1 0 1 0 0 0 1 0 1 1</a:t>
              </a:r>
              <a:endParaRPr lang="zh-CN" altLang="en-US" dirty="0"/>
            </a:p>
          </p:txBody>
        </p:sp>
        <p:sp>
          <p:nvSpPr>
            <p:cNvPr id="6" name="左大括号 5"/>
            <p:cNvSpPr/>
            <p:nvPr/>
          </p:nvSpPr>
          <p:spPr>
            <a:xfrm rot="5400000">
              <a:off x="3148584" y="2441449"/>
              <a:ext cx="280415" cy="2907792"/>
            </a:xfrm>
            <a:prstGeom prst="leftBrace">
              <a:avLst>
                <a:gd name="adj1" fmla="val 0"/>
                <a:gd name="adj2" fmla="val 50000"/>
              </a:avLst>
            </a:prstGeom>
            <a:ln w="22225">
              <a:solidFill>
                <a:schemeClr val="tx1">
                  <a:lumMod val="65000"/>
                  <a:lumOff val="35000"/>
                  <a:alpha val="6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68357" y="3463499"/>
              <a:ext cx="13131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d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个数据比特</a:t>
              </a: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5067483" y="4032445"/>
              <a:ext cx="357958" cy="340925"/>
            </a:xfrm>
            <a:prstGeom prst="rect">
              <a:avLst/>
            </a:prstGeom>
            <a:solidFill>
              <a:srgbClr val="ECECF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/>
                <a:t>  </a:t>
              </a: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左大括号 8"/>
            <p:cNvSpPr/>
            <p:nvPr/>
          </p:nvSpPr>
          <p:spPr>
            <a:xfrm rot="5400000">
              <a:off x="5118564" y="3671871"/>
              <a:ext cx="274318" cy="440854"/>
            </a:xfrm>
            <a:prstGeom prst="leftBrace">
              <a:avLst>
                <a:gd name="adj1" fmla="val 0"/>
                <a:gd name="adj2" fmla="val 50000"/>
              </a:avLst>
            </a:prstGeom>
            <a:ln w="22225">
              <a:solidFill>
                <a:schemeClr val="tx1">
                  <a:lumMod val="65000"/>
                  <a:lumOff val="35000"/>
                  <a:alpha val="6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623215" y="3478280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偶校验比特</a:t>
              </a:r>
            </a:p>
          </p:txBody>
        </p:sp>
      </p:grp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63296" y="4998719"/>
            <a:ext cx="8229600" cy="162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</a:pPr>
            <a:r>
              <a:rPr lang="zh-CN" altLang="en-US" kern="0" dirty="0"/>
              <a:t>出现奇数个比特差错，可检测出；偶数个，检查不出来</a:t>
            </a:r>
            <a:endParaRPr lang="en-US" altLang="zh-CN" kern="0" dirty="0"/>
          </a:p>
          <a:p>
            <a:pPr lvl="2">
              <a:spcBef>
                <a:spcPts val="600"/>
              </a:spcBef>
            </a:pPr>
            <a:r>
              <a:rPr lang="zh-CN" altLang="en-US" kern="0" dirty="0"/>
              <a:t>测量表明，差错往往以突发方式聚集在一起，而非独立发生</a:t>
            </a:r>
            <a:endParaRPr lang="en-US" altLang="zh-CN" kern="0" dirty="0"/>
          </a:p>
          <a:p>
            <a:pPr lvl="2">
              <a:spcBef>
                <a:spcPts val="600"/>
              </a:spcBef>
            </a:pPr>
            <a:r>
              <a:rPr lang="zh-CN" altLang="en-US" kern="0" dirty="0"/>
              <a:t>突发差错下，该方案无法检测出差错的概率</a:t>
            </a:r>
            <a:r>
              <a:rPr lang="en-US" altLang="zh-CN" kern="0" dirty="0"/>
              <a:t>50% [</a:t>
            </a:r>
            <a:r>
              <a:rPr lang="en-US" altLang="zh-CN" kern="0" dirty="0" err="1"/>
              <a:t>Spragins</a:t>
            </a:r>
            <a:r>
              <a:rPr lang="en-US" altLang="zh-CN" kern="0" dirty="0"/>
              <a:t> 1991]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87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166009" y="3313966"/>
            <a:ext cx="4527399" cy="2459919"/>
            <a:chOff x="2166009" y="3496846"/>
            <a:chExt cx="4527399" cy="2459919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241621" y="3496846"/>
              <a:ext cx="4451787" cy="2459919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" name="Line 38"/>
            <p:cNvSpPr>
              <a:spLocks noChangeShapeType="1"/>
            </p:cNvSpPr>
            <p:nvPr/>
          </p:nvSpPr>
          <p:spPr bwMode="auto">
            <a:xfrm>
              <a:off x="2743200" y="3785656"/>
              <a:ext cx="3614928" cy="0"/>
            </a:xfrm>
            <a:prstGeom prst="line">
              <a:avLst/>
            </a:prstGeom>
            <a:noFill/>
            <a:ln w="349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67311" y="3496846"/>
              <a:ext cx="8002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>
                  <a:solidFill>
                    <a:srgbClr val="3333CC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行校验</a:t>
              </a:r>
              <a:endParaRPr kumimoji="0" lang="zh-CN" altLang="en-US" sz="1600" b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2596896" y="3835401"/>
              <a:ext cx="0" cy="1922272"/>
            </a:xfrm>
            <a:prstGeom prst="line">
              <a:avLst/>
            </a:prstGeom>
            <a:noFill/>
            <a:ln w="349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166009" y="4457982"/>
              <a:ext cx="430887" cy="87620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>
                  <a:solidFill>
                    <a:srgbClr val="3333CC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列校验</a:t>
              </a:r>
              <a:endParaRPr kumimoji="0" lang="zh-CN" altLang="en-US" sz="1600" b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Line 38"/>
            <p:cNvSpPr>
              <a:spLocks noChangeShapeType="1"/>
            </p:cNvSpPr>
            <p:nvPr/>
          </p:nvSpPr>
          <p:spPr bwMode="auto">
            <a:xfrm>
              <a:off x="2862072" y="5395145"/>
              <a:ext cx="3496056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5535093" y="3925824"/>
              <a:ext cx="12267" cy="1845016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奇偶校验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4978"/>
                <a:ext cx="8229600" cy="1969757"/>
              </a:xfrm>
            </p:spPr>
            <p:txBody>
              <a:bodyPr/>
              <a:lstStyle/>
              <a:p>
                <a:r>
                  <a:rPr lang="zh-CN" altLang="en-US" dirty="0"/>
                  <a:t>二维奇偶校验 </a:t>
                </a:r>
                <a:r>
                  <a:rPr lang="en-US" altLang="zh-CN" dirty="0"/>
                  <a:t>(two-dimensional parity)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dirty="0"/>
                  <a:t>比特信息划分为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dirty="0"/>
                  <a:t>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dirty="0"/>
                  <a:t>列，对每行和每列计算奇偶值，产生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个奇偶校验位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4978"/>
                <a:ext cx="8229600" cy="1969757"/>
              </a:xfrm>
              <a:blipFill rotWithShape="0">
                <a:blip r:embed="rId5" cstate="print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210378"/>
                  </p:ext>
                </p:extLst>
              </p:nvPr>
            </p:nvGraphicFramePr>
            <p:xfrm>
              <a:off x="2938272" y="3652520"/>
              <a:ext cx="3633215" cy="19222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94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509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210378"/>
                  </p:ext>
                </p:extLst>
              </p:nvPr>
            </p:nvGraphicFramePr>
            <p:xfrm>
              <a:off x="2938272" y="3652520"/>
              <a:ext cx="3633215" cy="19222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94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509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7813" r="-392562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35878" t="-7813" r="-119084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82051" t="-7813" b="-4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7813" r="-392562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35878" t="-107813" r="-119084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82051" t="-107813" b="-3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301563" r="-392562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35878" t="-301563" r="-119084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82051" t="-301563" b="-1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401563" r="-392562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35878" t="-401563" r="-119084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9683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72184" y="3791711"/>
            <a:ext cx="4951476" cy="2759417"/>
          </a:xfrm>
          <a:prstGeom prst="rect">
            <a:avLst/>
          </a:prstGeom>
          <a:solidFill>
            <a:srgbClr val="F2F2F8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0" anchor="ctr"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1670304" y="6144726"/>
          <a:ext cx="4075176" cy="3657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666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670304" y="3950167"/>
          <a:ext cx="4075176" cy="2194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666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奇偶校验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969757"/>
          </a:xfrm>
        </p:spPr>
        <p:txBody>
          <a:bodyPr/>
          <a:lstStyle/>
          <a:p>
            <a:r>
              <a:rPr lang="zh-CN" altLang="en-US" dirty="0"/>
              <a:t>二维奇偶校验 </a:t>
            </a:r>
            <a:r>
              <a:rPr lang="en-US" altLang="zh-CN" dirty="0"/>
              <a:t>(two-dimensional parity)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差错检测能力 </a:t>
            </a:r>
            <a:r>
              <a:rPr lang="en-US" altLang="zh-CN" dirty="0"/>
              <a:t>(</a:t>
            </a:r>
            <a:r>
              <a:rPr lang="zh-CN" altLang="en-US" dirty="0"/>
              <a:t>例</a:t>
            </a:r>
            <a:r>
              <a:rPr lang="en-US" altLang="zh-CN" dirty="0"/>
              <a:t>: 42</a:t>
            </a:r>
            <a:r>
              <a:rPr lang="zh-CN" altLang="en-US" dirty="0"/>
              <a:t>比特，偶校验</a:t>
            </a:r>
            <a:r>
              <a:rPr lang="en-US" altLang="zh-CN" dirty="0"/>
              <a:t>)</a:t>
            </a:r>
          </a:p>
          <a:p>
            <a:pPr lvl="2">
              <a:spcBef>
                <a:spcPts val="600"/>
              </a:spcBef>
            </a:pPr>
            <a:r>
              <a:rPr lang="en-US" altLang="zh-CN" dirty="0"/>
              <a:t>1</a:t>
            </a:r>
            <a:r>
              <a:rPr lang="zh-CN" altLang="en-US" dirty="0"/>
              <a:t>比特错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2</a:t>
            </a:r>
            <a:r>
              <a:rPr lang="zh-CN" altLang="en-US" dirty="0"/>
              <a:t>比特错：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756148" y="3950166"/>
          <a:ext cx="582168" cy="2194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5756148" y="6151048"/>
          <a:ext cx="582168" cy="3657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114800" y="30175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828544" y="4731169"/>
            <a:ext cx="304800" cy="268224"/>
            <a:chOff x="7754112" y="4133088"/>
            <a:chExt cx="487680" cy="694944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754112" y="4133088"/>
              <a:ext cx="487680" cy="69494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7754112" y="4133088"/>
              <a:ext cx="402336" cy="69494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ine 38"/>
          <p:cNvSpPr>
            <a:spLocks noChangeShapeType="1"/>
          </p:cNvSpPr>
          <p:nvPr/>
        </p:nvSpPr>
        <p:spPr bwMode="auto">
          <a:xfrm flipV="1">
            <a:off x="1325880" y="4867061"/>
            <a:ext cx="5282184" cy="3683"/>
          </a:xfrm>
          <a:prstGeom prst="line">
            <a:avLst/>
          </a:prstGeom>
          <a:noFill/>
          <a:ln w="47625">
            <a:solidFill>
              <a:srgbClr val="FF0000">
                <a:alpha val="47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>
            <a:off x="2950464" y="3660231"/>
            <a:ext cx="24384" cy="3045367"/>
          </a:xfrm>
          <a:prstGeom prst="line">
            <a:avLst/>
          </a:prstGeom>
          <a:noFill/>
          <a:ln w="47625">
            <a:solidFill>
              <a:srgbClr val="FF0000">
                <a:alpha val="47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84376" y="2435977"/>
            <a:ext cx="2731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377" lvl="2" fontAlgn="base"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65000"/>
            </a:pPr>
            <a:r>
              <a:rPr lang="zh-CN" altLang="en-US" kern="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：检测，并纠错</a:t>
            </a: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>
            <a:off x="5742357" y="3860383"/>
            <a:ext cx="12267" cy="2650103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>
            <a:off x="1472184" y="6151049"/>
            <a:ext cx="5038344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576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  <p:bldP spid="27" grpId="0" animBg="1"/>
      <p:bldP spid="30" grpId="0"/>
      <p:bldP spid="12" grpId="0" animBg="1"/>
      <p:bldP spid="11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72184" y="3791711"/>
            <a:ext cx="4951476" cy="2759417"/>
          </a:xfrm>
          <a:prstGeom prst="rect">
            <a:avLst/>
          </a:prstGeom>
          <a:solidFill>
            <a:srgbClr val="F2F2F8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0" anchor="ctr"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670304" y="6144726"/>
          <a:ext cx="4075176" cy="3657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666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670304" y="3950167"/>
          <a:ext cx="4075176" cy="2194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666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奇偶校验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174611"/>
          </a:xfrm>
        </p:spPr>
        <p:txBody>
          <a:bodyPr/>
          <a:lstStyle/>
          <a:p>
            <a:r>
              <a:rPr lang="zh-CN" altLang="en-US" dirty="0"/>
              <a:t>二维奇偶校验 </a:t>
            </a:r>
            <a:r>
              <a:rPr lang="en-US" altLang="zh-CN" dirty="0"/>
              <a:t>(two-dimensional parity)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差错检错能力 </a:t>
            </a:r>
            <a:r>
              <a:rPr lang="en-US" altLang="zh-CN" dirty="0"/>
              <a:t>(</a:t>
            </a:r>
            <a:r>
              <a:rPr lang="zh-CN" altLang="en-US" dirty="0"/>
              <a:t>例</a:t>
            </a:r>
            <a:r>
              <a:rPr lang="en-US" altLang="zh-CN" dirty="0"/>
              <a:t>: 42</a:t>
            </a:r>
            <a:r>
              <a:rPr lang="zh-CN" altLang="en-US" dirty="0"/>
              <a:t>比特，偶校验</a:t>
            </a:r>
            <a:r>
              <a:rPr lang="en-US" altLang="zh-CN" dirty="0"/>
              <a:t>)</a:t>
            </a:r>
          </a:p>
          <a:p>
            <a:pPr lvl="2">
              <a:spcBef>
                <a:spcPts val="600"/>
              </a:spcBef>
            </a:pPr>
            <a:r>
              <a:rPr lang="en-US" altLang="zh-CN" dirty="0"/>
              <a:t>1</a:t>
            </a:r>
            <a:r>
              <a:rPr lang="zh-CN" altLang="en-US" dirty="0"/>
              <a:t>比特错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2</a:t>
            </a:r>
            <a:r>
              <a:rPr lang="zh-CN" altLang="en-US" dirty="0"/>
              <a:t>比特错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3</a:t>
            </a:r>
            <a:r>
              <a:rPr lang="zh-CN" altLang="en-US" dirty="0"/>
              <a:t>比特、</a:t>
            </a:r>
            <a:r>
              <a:rPr lang="en-US" altLang="zh-CN" dirty="0"/>
              <a:t>4</a:t>
            </a:r>
            <a:r>
              <a:rPr lang="zh-CN" altLang="en-US" dirty="0"/>
              <a:t>比特</a:t>
            </a:r>
            <a:r>
              <a:rPr lang="en-US" altLang="zh-CN" dirty="0"/>
              <a:t>…… </a:t>
            </a:r>
            <a:r>
              <a:rPr lang="zh-CN" altLang="en-US" dirty="0">
                <a:solidFill>
                  <a:srgbClr val="FF0000"/>
                </a:solidFill>
              </a:rPr>
              <a:t>？？</a:t>
            </a:r>
            <a:r>
              <a:rPr lang="zh-CN" altLang="en-US">
                <a:solidFill>
                  <a:srgbClr val="FF0000"/>
                </a:solidFill>
              </a:rPr>
              <a:t>？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756148" y="3950166"/>
          <a:ext cx="582168" cy="2194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756148" y="6151048"/>
          <a:ext cx="582168" cy="3657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Line 38"/>
          <p:cNvSpPr>
            <a:spLocks noChangeShapeType="1"/>
          </p:cNvSpPr>
          <p:nvPr/>
        </p:nvSpPr>
        <p:spPr bwMode="auto">
          <a:xfrm>
            <a:off x="1472184" y="6151049"/>
            <a:ext cx="5038344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14800" y="30175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828544" y="4731169"/>
            <a:ext cx="304800" cy="268224"/>
            <a:chOff x="7754112" y="4133088"/>
            <a:chExt cx="487680" cy="694944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754112" y="4133088"/>
              <a:ext cx="487680" cy="69494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7754112" y="4133088"/>
              <a:ext cx="402336" cy="69494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/>
          <p:cNvSpPr/>
          <p:nvPr/>
        </p:nvSpPr>
        <p:spPr>
          <a:xfrm>
            <a:off x="1484376" y="2435977"/>
            <a:ext cx="2731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377" lvl="2" fontAlgn="base"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65000"/>
            </a:pPr>
            <a:r>
              <a:rPr lang="zh-CN" altLang="en-US" kern="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：检测，并纠错</a:t>
            </a: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991356" y="5451073"/>
            <a:ext cx="304800" cy="268224"/>
            <a:chOff x="7754112" y="4133088"/>
            <a:chExt cx="487680" cy="69494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7754112" y="4133088"/>
              <a:ext cx="487680" cy="69494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7754112" y="4133088"/>
              <a:ext cx="402336" cy="69494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Line 38"/>
          <p:cNvSpPr>
            <a:spLocks noChangeShapeType="1"/>
          </p:cNvSpPr>
          <p:nvPr/>
        </p:nvSpPr>
        <p:spPr bwMode="auto">
          <a:xfrm flipV="1">
            <a:off x="1325880" y="4867061"/>
            <a:ext cx="5282184" cy="3683"/>
          </a:xfrm>
          <a:prstGeom prst="line">
            <a:avLst/>
          </a:prstGeom>
          <a:noFill/>
          <a:ln w="47625">
            <a:solidFill>
              <a:srgbClr val="FF0000">
                <a:alpha val="47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1307592" y="5592485"/>
            <a:ext cx="5282184" cy="3683"/>
          </a:xfrm>
          <a:prstGeom prst="line">
            <a:avLst/>
          </a:prstGeom>
          <a:noFill/>
          <a:ln w="47625">
            <a:solidFill>
              <a:srgbClr val="FF0000">
                <a:alpha val="47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9" name="Line 38"/>
          <p:cNvSpPr>
            <a:spLocks noChangeShapeType="1"/>
          </p:cNvSpPr>
          <p:nvPr/>
        </p:nvSpPr>
        <p:spPr bwMode="auto">
          <a:xfrm>
            <a:off x="2950464" y="3660231"/>
            <a:ext cx="24384" cy="3045367"/>
          </a:xfrm>
          <a:prstGeom prst="line">
            <a:avLst/>
          </a:prstGeom>
          <a:noFill/>
          <a:ln w="47625">
            <a:solidFill>
              <a:srgbClr val="FF0000">
                <a:alpha val="47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4126992" y="3660231"/>
            <a:ext cx="24384" cy="3045367"/>
          </a:xfrm>
          <a:prstGeom prst="line">
            <a:avLst/>
          </a:prstGeom>
          <a:noFill/>
          <a:ln w="47625">
            <a:solidFill>
              <a:srgbClr val="FF0000">
                <a:alpha val="47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90472" y="2807833"/>
            <a:ext cx="2731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377" lvl="2" fontAlgn="base"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65000"/>
            </a:pPr>
            <a:r>
              <a:rPr lang="zh-CN" altLang="en-US" kern="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：检测</a:t>
            </a: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>
            <a:off x="5742357" y="3860383"/>
            <a:ext cx="12267" cy="2650103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384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9" grpId="0" animBg="1"/>
      <p:bldP spid="31" grpId="0" animBg="1"/>
      <p:bldP spid="32" grpId="0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校验和 </a:t>
            </a:r>
            <a:r>
              <a:rPr lang="en-US" altLang="zh-CN" b="0" dirty="0">
                <a:latin typeface="Calibri" panose="020F0502020204030204" pitchFamily="34" charset="0"/>
              </a:rPr>
              <a:t>(checksum)</a:t>
            </a:r>
            <a:endParaRPr lang="zh-CN" altLang="en-US" b="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413022"/>
          </a:xfrm>
        </p:spPr>
        <p:txBody>
          <a:bodyPr/>
          <a:lstStyle/>
          <a:p>
            <a:r>
              <a:rPr lang="zh-CN" altLang="en-US" dirty="0"/>
              <a:t>非常简单的思想</a:t>
            </a:r>
            <a:endParaRPr lang="en-US" altLang="zh-CN" dirty="0"/>
          </a:p>
          <a:p>
            <a:pPr lvl="1"/>
            <a:r>
              <a:rPr lang="zh-CN" altLang="en-US" sz="1800" dirty="0"/>
              <a:t>将传输的所有字加起来，相加的结果作为校验和，一起传输</a:t>
            </a:r>
            <a:endParaRPr lang="en-US" altLang="zh-CN" sz="1800" dirty="0"/>
          </a:p>
          <a:p>
            <a:pPr lvl="1"/>
            <a:r>
              <a:rPr lang="zh-CN" altLang="en-US" sz="1800" dirty="0"/>
              <a:t>接收端执行同样计算，结果与收到的校验和比较，不同则判断出错</a:t>
            </a:r>
            <a:endParaRPr lang="en-US" altLang="zh-CN" sz="1800" dirty="0"/>
          </a:p>
          <a:p>
            <a:r>
              <a:rPr lang="zh-CN" altLang="en-US" sz="2200" dirty="0"/>
              <a:t>基本思想有许多变种，最著名的为</a:t>
            </a:r>
            <a:r>
              <a:rPr lang="en-US" altLang="zh-CN" sz="2200" dirty="0"/>
              <a:t>TCP/IP</a:t>
            </a:r>
            <a:r>
              <a:rPr lang="zh-CN" altLang="en-US" sz="2200" dirty="0"/>
              <a:t>协议所使用</a:t>
            </a:r>
            <a:r>
              <a:rPr lang="en-US" altLang="zh-CN" sz="2200" dirty="0"/>
              <a:t>[RFC 1071]</a:t>
            </a:r>
          </a:p>
          <a:p>
            <a:pPr lvl="1"/>
            <a:r>
              <a:rPr lang="zh-CN" altLang="en-US" sz="1800" dirty="0"/>
              <a:t>发送方：把数据分为许多</a:t>
            </a:r>
            <a:r>
              <a:rPr lang="en-US" altLang="zh-CN" sz="1800" dirty="0"/>
              <a:t>16</a:t>
            </a:r>
            <a:r>
              <a:rPr lang="zh-CN" altLang="en-US" sz="1800" dirty="0"/>
              <a:t>位字的序列，将所有</a:t>
            </a:r>
            <a:r>
              <a:rPr lang="en-US" altLang="zh-CN" sz="1800" dirty="0"/>
              <a:t>16</a:t>
            </a:r>
            <a:r>
              <a:rPr lang="zh-CN" altLang="en-US" sz="1800" dirty="0"/>
              <a:t>位字相加，对结果取反码，即为校验和</a:t>
            </a:r>
            <a:endParaRPr lang="en-US" altLang="zh-CN" sz="1800" dirty="0"/>
          </a:p>
          <a:p>
            <a:pPr lvl="2"/>
            <a:r>
              <a:rPr lang="zh-CN" altLang="en-US" sz="1600" dirty="0"/>
              <a:t>二进制数反码求和（</a:t>
            </a:r>
            <a:r>
              <a:rPr lang="zh-CN" altLang="en-US" sz="1600" dirty="0">
                <a:solidFill>
                  <a:srgbClr val="FF0000"/>
                </a:solidFill>
              </a:rPr>
              <a:t>先求和再取反码</a:t>
            </a:r>
            <a:r>
              <a:rPr lang="zh-CN" altLang="en-US" sz="1600" dirty="0"/>
              <a:t>）：从低位到高位逐列计算，</a:t>
            </a:r>
            <a:r>
              <a:rPr lang="en-US" altLang="zh-CN" sz="1600" dirty="0"/>
              <a:t>1+1</a:t>
            </a:r>
            <a:r>
              <a:rPr lang="zh-CN" altLang="en-US" sz="1600" dirty="0"/>
              <a:t>要进位，最高位有进位，回卷到最低位</a:t>
            </a:r>
            <a:endParaRPr lang="en-US" altLang="zh-CN" sz="1600" dirty="0"/>
          </a:p>
          <a:p>
            <a:pPr lvl="1"/>
            <a:r>
              <a:rPr lang="zh-CN" altLang="en-US" sz="1800" dirty="0"/>
              <a:t>接收方：将所有</a:t>
            </a:r>
            <a:r>
              <a:rPr lang="en-US" altLang="zh-CN" sz="1800" dirty="0"/>
              <a:t>16</a:t>
            </a:r>
            <a:r>
              <a:rPr lang="zh-CN" altLang="en-US" sz="1800" dirty="0"/>
              <a:t>比特字</a:t>
            </a:r>
            <a:r>
              <a:rPr lang="en-US" altLang="zh-CN" sz="1800" dirty="0"/>
              <a:t>(</a:t>
            </a:r>
            <a:r>
              <a:rPr lang="zh-CN" altLang="en-US" sz="1800" dirty="0"/>
              <a:t>包括校验和</a:t>
            </a:r>
            <a:r>
              <a:rPr lang="en-US" altLang="zh-CN" sz="1800" dirty="0"/>
              <a:t>)</a:t>
            </a:r>
            <a:r>
              <a:rPr lang="zh-CN" altLang="en-US" sz="1800" dirty="0"/>
              <a:t>加一起，结果为全</a:t>
            </a:r>
            <a:r>
              <a:rPr lang="en-US" altLang="zh-CN" sz="1800" dirty="0"/>
              <a:t>1</a:t>
            </a:r>
            <a:r>
              <a:rPr lang="zh-CN" altLang="en-US" sz="1800" dirty="0"/>
              <a:t>，认为无差错</a:t>
            </a:r>
            <a:endParaRPr lang="en-US" altLang="zh-CN" sz="1800" dirty="0"/>
          </a:p>
          <a:p>
            <a:pPr lvl="1"/>
            <a:r>
              <a:rPr lang="zh-CN" altLang="en-US" sz="1800" dirty="0"/>
              <a:t>例：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0110011001100000 0101010101010101 1000111100001100</a:t>
            </a:r>
          </a:p>
          <a:p>
            <a:pPr marL="457188" lvl="1" indent="0">
              <a:buNone/>
            </a:pP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              0110011001100000</a:t>
            </a:r>
          </a:p>
          <a:p>
            <a:pPr marL="457188" lvl="1" indent="0">
              <a:buNone/>
            </a:pP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              0101010101010101</a:t>
            </a:r>
          </a:p>
          <a:p>
            <a:pPr marL="457188" lvl="1" indent="0">
              <a:buNone/>
            </a:pP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              1011101110110101</a:t>
            </a:r>
          </a:p>
          <a:p>
            <a:pPr marL="457188" lvl="1" indent="0">
              <a:buNone/>
            </a:pP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              1000111100001100</a:t>
            </a:r>
          </a:p>
          <a:p>
            <a:pPr marL="457188" lvl="1" indent="0">
              <a:buNone/>
            </a:pP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              010010101100001</a:t>
            </a:r>
            <a:r>
              <a:rPr lang="en-US" altLang="zh-CN" sz="1800" dirty="0">
                <a:solidFill>
                  <a:srgbClr val="FF0000"/>
                </a:solidFill>
              </a:rPr>
              <a:t>0</a:t>
            </a:r>
            <a:endParaRPr lang="zh-CN" alt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Line 38"/>
          <p:cNvSpPr>
            <a:spLocks noChangeShapeType="1"/>
          </p:cNvSpPr>
          <p:nvPr/>
        </p:nvSpPr>
        <p:spPr bwMode="auto">
          <a:xfrm>
            <a:off x="1341120" y="5714741"/>
            <a:ext cx="2462784" cy="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Line 38"/>
          <p:cNvSpPr>
            <a:spLocks noChangeShapeType="1"/>
          </p:cNvSpPr>
          <p:nvPr/>
        </p:nvSpPr>
        <p:spPr bwMode="auto">
          <a:xfrm>
            <a:off x="1341120" y="6406895"/>
            <a:ext cx="2462784" cy="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38209" y="6406895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反码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37439" y="6406895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8" lvl="1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lang="en-US" altLang="zh-CN" kern="0" dirty="0">
                <a:solidFill>
                  <a:srgbClr val="CACAFF">
                    <a:lumMod val="50000"/>
                  </a:srgb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1011010100111101</a:t>
            </a:r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 flipV="1">
            <a:off x="3820049" y="6591560"/>
            <a:ext cx="605647" cy="0"/>
          </a:xfrm>
          <a:prstGeom prst="line">
            <a:avLst/>
          </a:prstGeom>
          <a:noFill/>
          <a:ln w="47625">
            <a:solidFill>
              <a:srgbClr val="FF0000">
                <a:alpha val="47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3" name="Line 38"/>
          <p:cNvSpPr>
            <a:spLocks noChangeShapeType="1"/>
          </p:cNvSpPr>
          <p:nvPr/>
        </p:nvSpPr>
        <p:spPr bwMode="auto">
          <a:xfrm flipV="1">
            <a:off x="4923425" y="6591560"/>
            <a:ext cx="605647" cy="0"/>
          </a:xfrm>
          <a:prstGeom prst="line">
            <a:avLst/>
          </a:prstGeom>
          <a:noFill/>
          <a:ln w="47625">
            <a:solidFill>
              <a:srgbClr val="FF0000">
                <a:alpha val="47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125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1" grpId="0"/>
      <p:bldP spid="12" grpId="0" animBg="1"/>
      <p:bldP spid="13" grpId="0" animBg="1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4425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2.1  </a:t>
            </a:r>
            <a:r>
              <a:rPr lang="zh-CN" altLang="en-US" dirty="0"/>
              <a:t>数据通信的基本概念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2.2  </a:t>
            </a:r>
            <a:r>
              <a:rPr lang="zh-CN" altLang="en-US" dirty="0"/>
              <a:t>网络构件</a:t>
            </a:r>
            <a:endParaRPr lang="en-US" altLang="zh-CN" dirty="0"/>
          </a:p>
          <a:p>
            <a:r>
              <a:rPr lang="en-US" altLang="zh-CN"/>
              <a:t>2.3  </a:t>
            </a:r>
            <a:r>
              <a:rPr lang="zh-CN" altLang="en-US" dirty="0"/>
              <a:t>组帧</a:t>
            </a:r>
          </a:p>
          <a:p>
            <a:r>
              <a:rPr lang="en-US" altLang="zh-CN"/>
              <a:t>2.4  </a:t>
            </a:r>
            <a:r>
              <a:rPr lang="zh-CN" altLang="en-US" dirty="0"/>
              <a:t>差错检测</a:t>
            </a:r>
          </a:p>
          <a:p>
            <a:r>
              <a:rPr lang="en-US" altLang="zh-CN"/>
              <a:t>2.5  </a:t>
            </a:r>
            <a:r>
              <a:rPr lang="zh-CN" altLang="en-US" dirty="0"/>
              <a:t>可靠传输</a:t>
            </a:r>
          </a:p>
          <a:p>
            <a:r>
              <a:rPr lang="en-US" altLang="zh-CN"/>
              <a:t>2.6  </a:t>
            </a:r>
            <a:r>
              <a:rPr lang="zh-CN" altLang="en-US" dirty="0"/>
              <a:t>媒体共享</a:t>
            </a:r>
            <a:endParaRPr lang="en-US" altLang="zh-CN" dirty="0"/>
          </a:p>
          <a:p>
            <a:r>
              <a:rPr lang="en-US" altLang="zh-CN"/>
              <a:t>2.7  </a:t>
            </a:r>
            <a:r>
              <a:rPr lang="zh-CN" altLang="en-US" dirty="0"/>
              <a:t>以太网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662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校验和 </a:t>
            </a:r>
            <a:r>
              <a:rPr lang="en-US" altLang="zh-CN" b="0" dirty="0">
                <a:latin typeface="Calibri" panose="020F0502020204030204" pitchFamily="34" charset="0"/>
              </a:rPr>
              <a:t>(checksum)</a:t>
            </a:r>
            <a:endParaRPr lang="zh-CN" altLang="en-US" b="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2716317"/>
          </a:xfrm>
        </p:spPr>
        <p:txBody>
          <a:bodyPr/>
          <a:lstStyle/>
          <a:p>
            <a:r>
              <a:rPr lang="zh-CN" altLang="en-US" dirty="0"/>
              <a:t>差错检测能力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冗余少，仅</a:t>
            </a:r>
            <a:r>
              <a:rPr lang="en-US" altLang="zh-CN" sz="1800" dirty="0"/>
              <a:t>16</a:t>
            </a:r>
            <a:r>
              <a:rPr lang="zh-CN" altLang="en-US" sz="1800" dirty="0"/>
              <a:t>比特，对任意长度数据进行检测，检测能力较弱</a:t>
            </a:r>
            <a:endParaRPr lang="en-US" altLang="zh-CN" sz="1800" dirty="0"/>
          </a:p>
          <a:p>
            <a:pPr marL="1044000" lvl="2">
              <a:lnSpc>
                <a:spcPct val="150000"/>
              </a:lnSpc>
            </a:pPr>
            <a:r>
              <a:rPr lang="zh-CN" altLang="en-US" sz="1600" dirty="0"/>
              <a:t>例如一对单比特错，</a:t>
            </a:r>
            <a:r>
              <a:rPr lang="en-US" altLang="zh-CN" sz="1600" dirty="0"/>
              <a:t>1</a:t>
            </a:r>
            <a:r>
              <a:rPr lang="zh-CN" altLang="en-US" sz="1600" dirty="0"/>
              <a:t>个使某个字增加</a:t>
            </a:r>
            <a:r>
              <a:rPr lang="en-US" altLang="zh-CN" sz="1600" dirty="0"/>
              <a:t>1</a:t>
            </a:r>
            <a:r>
              <a:rPr lang="zh-CN" altLang="en-US" sz="1600" dirty="0"/>
              <a:t>，另一个使另一个字减少</a:t>
            </a:r>
            <a:r>
              <a:rPr lang="en-US" altLang="zh-CN" sz="1600" dirty="0"/>
              <a:t>1</a:t>
            </a:r>
            <a:r>
              <a:rPr lang="zh-CN" altLang="en-US" sz="1600" dirty="0"/>
              <a:t>，校验和不变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易于软件实现，用于上层端到端协议，下层由链路层提供更强检错能力</a:t>
            </a:r>
            <a:endParaRPr lang="zh-CN" alt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86000" y="4795151"/>
            <a:ext cx="457200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marL="457188" lvl="1" indent="0"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0 1 1 0 0 1 1 </a:t>
            </a:r>
            <a:r>
              <a:rPr lang="en-US" altLang="zh-CN" sz="3200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0 1 1 0 0 0 0 0</a:t>
            </a:r>
          </a:p>
          <a:p>
            <a:pPr marL="457188" lvl="1" indent="0"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0 1 0 1 0 1 0 </a:t>
            </a:r>
            <a:r>
              <a:rPr lang="en-US" altLang="zh-CN" sz="32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0 1 0 1 0 1 0 1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18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循环冗余校验</a:t>
            </a:r>
            <a:r>
              <a:rPr lang="en-US" altLang="zh-CN" sz="2800" b="0" dirty="0"/>
              <a:t>(</a:t>
            </a:r>
            <a:r>
              <a:rPr lang="en-US" altLang="zh-CN" sz="3000" b="0" kern="1200" dirty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Cyclic Redundancy Check, CRC</a:t>
            </a:r>
            <a:r>
              <a:rPr lang="en-US" altLang="zh-CN" sz="2800" b="0" dirty="0"/>
              <a:t>)</a:t>
            </a:r>
            <a:endParaRPr lang="zh-CN" altLang="en-US" sz="40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44978"/>
            <a:ext cx="8731954" cy="5034843"/>
          </a:xfrm>
        </p:spPr>
        <p:txBody>
          <a:bodyPr/>
          <a:lstStyle/>
          <a:p>
            <a:r>
              <a:rPr lang="zh-CN" altLang="en-US" dirty="0"/>
              <a:t>差错检测算法设计目标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使用最少的冗余比特检测最多的错误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CRC</a:t>
            </a:r>
            <a:r>
              <a:rPr lang="zh-CN" altLang="en-US" dirty="0"/>
              <a:t>使用很强的数学算法实现，理论基础源于</a:t>
            </a:r>
            <a:r>
              <a:rPr lang="zh-CN" altLang="en-US" i="1" dirty="0"/>
              <a:t>有限域</a:t>
            </a:r>
            <a:endParaRPr lang="en-US" altLang="zh-CN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54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循环冗余校验</a:t>
            </a:r>
            <a:r>
              <a:rPr lang="en-US" altLang="zh-CN" sz="2800" b="0" dirty="0"/>
              <a:t>(</a:t>
            </a:r>
            <a:r>
              <a:rPr lang="en-US" altLang="zh-CN" sz="3000" b="0" kern="1200" dirty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Cyclic Redundancy Check, CRC</a:t>
            </a:r>
            <a:r>
              <a:rPr lang="en-US" altLang="zh-CN" sz="2800" b="0" dirty="0"/>
              <a:t>)</a:t>
            </a:r>
            <a:endParaRPr lang="zh-CN" altLang="en-US" sz="4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6032" y="1444978"/>
                <a:ext cx="8780722" cy="5034843"/>
              </a:xfrm>
            </p:spPr>
            <p:txBody>
              <a:bodyPr/>
              <a:lstStyle/>
              <a:p>
                <a:r>
                  <a:rPr lang="zh-CN" altLang="en-US" dirty="0"/>
                  <a:t>理解</a:t>
                </a:r>
                <a:r>
                  <a:rPr lang="en-US" altLang="zh-CN" dirty="0"/>
                  <a:t>CRC</a:t>
                </a:r>
                <a:r>
                  <a:rPr lang="zh-CN" altLang="en-US" dirty="0"/>
                  <a:t>基本思想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次多项式可表示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比特消息</a:t>
                </a:r>
                <a:endParaRPr lang="en-US" altLang="zh-CN" sz="18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2"/>
                <a:r>
                  <a:rPr lang="zh-CN" altLang="en-US" dirty="0"/>
                  <a:t>例：一个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比特消息 </a:t>
                </a:r>
                <a:r>
                  <a:rPr lang="en-US" altLang="zh-CN" dirty="0"/>
                  <a:t>10011010 </a:t>
                </a:r>
                <a:r>
                  <a:rPr lang="zh-CN" altLang="en-US" dirty="0"/>
                  <a:t>对应多项式 </a:t>
                </a:r>
                <a:endParaRPr lang="en-US" altLang="zh-CN" dirty="0"/>
              </a:p>
              <a:p>
                <a:pPr marL="720000" lvl="2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377" lvl="2" indent="0">
                  <a:buNone/>
                </a:pPr>
                <a:r>
                  <a:rPr lang="en-US" altLang="zh-CN" b="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pPr lvl="1">
                  <a:spcBef>
                    <a:spcPts val="1200"/>
                  </a:spcBef>
                </a:pPr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为计算</a:t>
                </a:r>
                <a:r>
                  <a:rPr lang="en-US" altLang="zh-CN" sz="1800" dirty="0">
                    <a:solidFill>
                      <a:schemeClr val="accent5">
                        <a:lumMod val="50000"/>
                      </a:schemeClr>
                    </a:solidFill>
                  </a:rPr>
                  <a:t>CRC</a:t>
                </a:r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，收发双方商定一个</a:t>
                </a:r>
                <a14:m>
                  <m:oMath xmlns:m="http://schemas.openxmlformats.org/officeDocument/2006/math">
                    <m:r>
                      <a:rPr lang="en-US" altLang="zh-CN" sz="18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次幂的除数</a:t>
                </a:r>
                <a14:m>
                  <m:oMath xmlns:m="http://schemas.openxmlformats.org/officeDocument/2006/math">
                    <m:r>
                      <a:rPr lang="en-US" altLang="zh-CN" sz="18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18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2"/>
                <a:r>
                  <a:rPr lang="zh-CN" altLang="en-US" dirty="0"/>
                  <a:t>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/>
              </a:p>
              <a:p>
                <a:pPr lvl="1">
                  <a:spcBef>
                    <a:spcPts val="1200"/>
                  </a:spcBef>
                </a:pPr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比特消息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，实际发送加上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比特冗余的消息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zh-CN" altLang="en-US" sz="1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1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能</m:t>
                    </m:r>
                  </m:oMath>
                </a14:m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被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整除；接收方收到的消息若不能被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整除，则判断出错</a:t>
                </a:r>
                <a:endParaRPr lang="en-US" altLang="zh-CN" sz="18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18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2">
                  <a:spcBef>
                    <a:spcPts val="1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乘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即消息末尾加上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个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0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，得到零扩展消息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    //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lvl="2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除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，得到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余数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     //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1600" dirty="0"/>
                  <a:t>（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非标准多项式除法</a:t>
                </a:r>
                <a:r>
                  <a:rPr lang="zh-CN" altLang="en-US" sz="1600" dirty="0"/>
                  <a:t>）</a:t>
                </a:r>
                <a:endParaRPr lang="en-US" altLang="zh-CN" sz="1600" dirty="0"/>
              </a:p>
              <a:p>
                <a:pPr lvl="2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      </a:t>
                </a:r>
                <a:r>
                  <a:rPr lang="en-US" altLang="zh-CN" sz="1600" dirty="0"/>
                  <a:t>//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032" y="1444978"/>
                <a:ext cx="8780722" cy="5034843"/>
              </a:xfrm>
              <a:blipFill>
                <a:blip r:embed="rId4"/>
                <a:stretch>
                  <a:fillRect l="-417"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86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循环冗余校验</a:t>
            </a:r>
            <a:r>
              <a:rPr lang="en-US" altLang="zh-CN" sz="2800" b="0" dirty="0"/>
              <a:t>(</a:t>
            </a:r>
            <a:r>
              <a:rPr lang="en-US" altLang="zh-CN" sz="3000" b="0" kern="1200" dirty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Cyclic Redundancy Check, CRC</a:t>
            </a:r>
            <a:r>
              <a:rPr lang="en-US" altLang="zh-CN" sz="2800" b="0" dirty="0"/>
              <a:t>)</a:t>
            </a:r>
            <a:endParaRPr lang="zh-CN" altLang="en-US" sz="4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6032" y="1268760"/>
                <a:ext cx="8780722" cy="5589240"/>
              </a:xfrm>
            </p:spPr>
            <p:txBody>
              <a:bodyPr/>
              <a:lstStyle/>
              <a:p>
                <a:r>
                  <a:rPr lang="zh-CN" altLang="en-US" dirty="0"/>
                  <a:t>例：</a:t>
                </a: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10011010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1101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800" dirty="0"/>
                  <a:t>乘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即消息末尾加上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个</a:t>
                </a:r>
                <a:r>
                  <a:rPr lang="en-US" altLang="zh-CN" sz="1800" dirty="0"/>
                  <a:t>0</a:t>
                </a:r>
                <a:r>
                  <a:rPr lang="zh-CN" altLang="en-US" sz="1800" dirty="0"/>
                  <a:t>，得到零扩展消息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18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=10011010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除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，得到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余数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    //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1800" dirty="0"/>
              </a:p>
              <a:p>
                <a:pPr marL="914377" lvl="2" indent="0"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 1 1 1 1 1 0 0 1</a:t>
                </a: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    1 1 0 1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1 0 0 1 1 0 1 0 0 0 0 </a:t>
                </a: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1 1 0 1</a:t>
                </a: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1 0 0 1</a:t>
                </a: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1 1 0 1</a:t>
                </a: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1 0 0 0</a:t>
                </a: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1 1 0 1</a:t>
                </a: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1 0 1 1</a:t>
                </a: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1 1 0 1</a:t>
                </a: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   1 1 0 0</a:t>
                </a: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   1 1 0 1</a:t>
                </a: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      0 0 1 0</a:t>
                </a: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      0 0 0 0 </a:t>
                </a:r>
              </a:p>
              <a:p>
                <a:pPr marL="914377" lvl="2" indent="0">
                  <a:lnSpc>
                    <a:spcPts val="17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         0 1 0 0</a:t>
                </a:r>
              </a:p>
              <a:p>
                <a:pPr marL="914377" lvl="2" indent="0">
                  <a:lnSpc>
                    <a:spcPts val="17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         0 0 0 0</a:t>
                </a:r>
              </a:p>
              <a:p>
                <a:pPr marL="914377" lvl="2" indent="0">
                  <a:lnSpc>
                    <a:spcPts val="17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		      1 0 0 0</a:t>
                </a:r>
              </a:p>
              <a:p>
                <a:pPr marL="914377" lvl="2" indent="0">
                  <a:lnSpc>
                    <a:spcPts val="17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            1 1 0 1</a:t>
                </a:r>
              </a:p>
              <a:p>
                <a:pPr marL="914377" lvl="2" indent="0">
                  <a:lnSpc>
                    <a:spcPts val="17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             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1 0 1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032" y="1268760"/>
                <a:ext cx="8780722" cy="5589240"/>
              </a:xfrm>
              <a:blipFill rotWithShape="0">
                <a:blip r:embed="rId6" cstate="print"/>
                <a:stretch>
                  <a:fillRect l="-417" b="-2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206752" y="3035808"/>
            <a:ext cx="2365248" cy="1219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2292096" y="3486911"/>
            <a:ext cx="68275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30"/>
          <p:cNvSpPr>
            <a:spLocks/>
          </p:cNvSpPr>
          <p:nvPr/>
        </p:nvSpPr>
        <p:spPr bwMode="auto">
          <a:xfrm>
            <a:off x="3035808" y="3260794"/>
            <a:ext cx="79248" cy="226117"/>
          </a:xfrm>
          <a:custGeom>
            <a:avLst/>
            <a:gdLst>
              <a:gd name="T0" fmla="*/ 0 w 1"/>
              <a:gd name="T1" fmla="*/ 0 h 233"/>
              <a:gd name="T2" fmla="*/ 0 w 1"/>
              <a:gd name="T3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 cap="rnd" cmpd="sng">
            <a:solidFill>
              <a:srgbClr val="FF0000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2432304" y="3968495"/>
            <a:ext cx="68275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2572512" y="4425695"/>
            <a:ext cx="68275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2773680" y="4882895"/>
            <a:ext cx="68275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30"/>
          <p:cNvSpPr>
            <a:spLocks/>
          </p:cNvSpPr>
          <p:nvPr/>
        </p:nvSpPr>
        <p:spPr bwMode="auto">
          <a:xfrm>
            <a:off x="3200400" y="3255490"/>
            <a:ext cx="45719" cy="713005"/>
          </a:xfrm>
          <a:custGeom>
            <a:avLst/>
            <a:gdLst>
              <a:gd name="T0" fmla="*/ 0 w 1"/>
              <a:gd name="T1" fmla="*/ 0 h 233"/>
              <a:gd name="T2" fmla="*/ 0 w 1"/>
              <a:gd name="T3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 cap="rnd" cmpd="sng">
            <a:solidFill>
              <a:srgbClr val="FF0000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7" name="Freeform 30"/>
          <p:cNvSpPr>
            <a:spLocks/>
          </p:cNvSpPr>
          <p:nvPr/>
        </p:nvSpPr>
        <p:spPr bwMode="auto">
          <a:xfrm>
            <a:off x="3364992" y="3224218"/>
            <a:ext cx="115824" cy="1201477"/>
          </a:xfrm>
          <a:custGeom>
            <a:avLst/>
            <a:gdLst>
              <a:gd name="T0" fmla="*/ 0 w 1"/>
              <a:gd name="T1" fmla="*/ 0 h 233"/>
              <a:gd name="T2" fmla="*/ 0 w 1"/>
              <a:gd name="T3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 cap="rnd" cmpd="sng">
            <a:solidFill>
              <a:srgbClr val="FF0000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3520441" y="3224219"/>
            <a:ext cx="70103" cy="1658676"/>
          </a:xfrm>
          <a:custGeom>
            <a:avLst/>
            <a:gdLst>
              <a:gd name="T0" fmla="*/ 0 w 1"/>
              <a:gd name="T1" fmla="*/ 0 h 233"/>
              <a:gd name="T2" fmla="*/ 0 w 1"/>
              <a:gd name="T3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 cap="rnd" cmpd="sng">
            <a:solidFill>
              <a:srgbClr val="FF0000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2913888" y="5327903"/>
            <a:ext cx="68275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30"/>
          <p:cNvSpPr>
            <a:spLocks/>
          </p:cNvSpPr>
          <p:nvPr/>
        </p:nvSpPr>
        <p:spPr bwMode="auto">
          <a:xfrm>
            <a:off x="3681984" y="3203163"/>
            <a:ext cx="91440" cy="2124739"/>
          </a:xfrm>
          <a:custGeom>
            <a:avLst/>
            <a:gdLst>
              <a:gd name="T0" fmla="*/ 0 w 1"/>
              <a:gd name="T1" fmla="*/ 0 h 233"/>
              <a:gd name="T2" fmla="*/ 0 w 1"/>
              <a:gd name="T3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 cap="rnd" cmpd="sng">
            <a:solidFill>
              <a:srgbClr val="FF0000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3060192" y="5785103"/>
            <a:ext cx="68275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30"/>
          <p:cNvSpPr>
            <a:spLocks/>
          </p:cNvSpPr>
          <p:nvPr/>
        </p:nvSpPr>
        <p:spPr bwMode="auto">
          <a:xfrm>
            <a:off x="3846576" y="3203164"/>
            <a:ext cx="45719" cy="2581940"/>
          </a:xfrm>
          <a:custGeom>
            <a:avLst/>
            <a:gdLst>
              <a:gd name="T0" fmla="*/ 0 w 1"/>
              <a:gd name="T1" fmla="*/ 0 h 233"/>
              <a:gd name="T2" fmla="*/ 0 w 1"/>
              <a:gd name="T3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 cap="rnd" cmpd="sng">
            <a:solidFill>
              <a:srgbClr val="FF0000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209543" y="6205726"/>
            <a:ext cx="68275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364992" y="6614158"/>
            <a:ext cx="68275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30"/>
          <p:cNvSpPr>
            <a:spLocks/>
          </p:cNvSpPr>
          <p:nvPr/>
        </p:nvSpPr>
        <p:spPr bwMode="auto">
          <a:xfrm flipH="1">
            <a:off x="3965448" y="3224218"/>
            <a:ext cx="57911" cy="2981508"/>
          </a:xfrm>
          <a:custGeom>
            <a:avLst/>
            <a:gdLst>
              <a:gd name="T0" fmla="*/ 0 w 1"/>
              <a:gd name="T1" fmla="*/ 0 h 233"/>
              <a:gd name="T2" fmla="*/ 0 w 1"/>
              <a:gd name="T3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 cap="rnd" cmpd="sng">
            <a:solidFill>
              <a:srgbClr val="FF0000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6" name="圆角矩形标注 162"/>
          <p:cNvSpPr/>
          <p:nvPr/>
        </p:nvSpPr>
        <p:spPr>
          <a:xfrm>
            <a:off x="6135640" y="3904545"/>
            <a:ext cx="1542256" cy="298024"/>
          </a:xfrm>
          <a:prstGeom prst="wedgeRoundRectCallout">
            <a:avLst>
              <a:gd name="adj1" fmla="val -186368"/>
              <a:gd name="adj2" fmla="val 888258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余数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885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  <p:bldP spid="20" grpId="0" animBg="1"/>
      <p:bldP spid="22" grpId="0" animBg="1"/>
      <p:bldP spid="25" grpId="0" animBg="1"/>
      <p:bldP spid="26" grpId="0" animBg="1"/>
    </p:bld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循环冗余校验</a:t>
            </a:r>
            <a:r>
              <a:rPr lang="en-US" altLang="zh-CN" sz="2800" b="0" dirty="0"/>
              <a:t>(</a:t>
            </a:r>
            <a:r>
              <a:rPr lang="en-US" altLang="zh-CN" sz="3000" b="0" kern="1200" dirty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Cyclic Redundancy Check, CRC</a:t>
            </a:r>
            <a:r>
              <a:rPr lang="en-US" altLang="zh-CN" sz="2800" b="0" dirty="0"/>
              <a:t>)</a:t>
            </a:r>
            <a:endParaRPr lang="zh-CN" altLang="en-US" sz="4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6032" y="1268760"/>
                <a:ext cx="8780722" cy="5589240"/>
              </a:xfrm>
            </p:spPr>
            <p:txBody>
              <a:bodyPr/>
              <a:lstStyle/>
              <a:p>
                <a:r>
                  <a:rPr lang="zh-CN" altLang="en-US" dirty="0"/>
                  <a:t>例：</a:t>
                </a: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10011010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1101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800" dirty="0"/>
                  <a:t>乘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即消息末尾加上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个</a:t>
                </a:r>
                <a:r>
                  <a:rPr lang="en-US" altLang="zh-CN" sz="1800" dirty="0"/>
                  <a:t>0</a:t>
                </a:r>
                <a:r>
                  <a:rPr lang="zh-CN" altLang="en-US" sz="1800" dirty="0"/>
                  <a:t>，得到零扩展消息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18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=10011010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除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，得到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余数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    //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1800" dirty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800" dirty="0"/>
                  <a:t>       </a:t>
                </a:r>
                <a:r>
                  <a:rPr lang="en-US" altLang="zh-CN" sz="1800" dirty="0"/>
                  <a:t>//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z="1800" dirty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=10011010  000−101=10011010  101</m:t>
                    </m:r>
                  </m:oMath>
                </a14:m>
                <a:endParaRPr lang="en-US" altLang="zh-CN" dirty="0"/>
              </a:p>
              <a:p>
                <a:pPr>
                  <a:spcBef>
                    <a:spcPts val="1800"/>
                  </a:spcBef>
                </a:pPr>
                <a:r>
                  <a:rPr lang="en-US" altLang="zh-CN" dirty="0"/>
                  <a:t>CRC</a:t>
                </a:r>
                <a:r>
                  <a:rPr lang="zh-CN" altLang="en-US" dirty="0"/>
                  <a:t>计算及验证</a:t>
                </a:r>
                <a:endParaRPr lang="en-US" altLang="zh-CN" dirty="0"/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/>
                  <a:t>发送方：对于数据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比特多项式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1800" dirty="0"/>
                  <a:t>，实际发送数据为</a:t>
                </a: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zh-CN" alt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zh-CN" alt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dirty="0"/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/>
                  <a:t>接收方：校验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lvl="2">
                  <a:spcBef>
                    <a:spcPts val="600"/>
                  </a:spcBef>
                </a:pPr>
                <a:r>
                  <a:rPr lang="zh-CN" altLang="en-US" dirty="0"/>
                  <a:t>不是，判定出错</a:t>
                </a:r>
                <a:endParaRPr lang="en-US" altLang="zh-CN" dirty="0"/>
              </a:p>
              <a:p>
                <a:pPr lvl="2">
                  <a:spcBef>
                    <a:spcPts val="600"/>
                  </a:spcBef>
                </a:pPr>
                <a:r>
                  <a:rPr lang="zh-CN" altLang="en-US" dirty="0"/>
                  <a:t>是，判定无错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不一定没错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032" y="1268760"/>
                <a:ext cx="8780722" cy="5589240"/>
              </a:xfrm>
              <a:blipFill>
                <a:blip r:embed="rId5"/>
                <a:stretch>
                  <a:fillRect l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20332" y="3518115"/>
            <a:ext cx="1115878" cy="317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50986" y="3523285"/>
            <a:ext cx="537272" cy="312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18467"/>
      </p:ext>
    </p:extLst>
  </p:cSld>
  <p:clrMapOvr>
    <a:masterClrMapping/>
  </p:clrMapOvr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6463"/>
            <a:ext cx="8229600" cy="811560"/>
          </a:xfrm>
        </p:spPr>
        <p:txBody>
          <a:bodyPr/>
          <a:lstStyle/>
          <a:p>
            <a:r>
              <a:rPr lang="zh-CN" altLang="en-US" sz="3200" dirty="0"/>
              <a:t>循环冗余校验</a:t>
            </a:r>
            <a:r>
              <a:rPr lang="en-US" altLang="zh-CN" sz="2800" b="0" dirty="0"/>
              <a:t>(</a:t>
            </a:r>
            <a:r>
              <a:rPr lang="en-US" altLang="zh-CN" sz="3000" b="0" kern="1200" dirty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Cyclic Redundancy Check, CRC</a:t>
            </a:r>
            <a:r>
              <a:rPr lang="en-US" altLang="zh-CN" sz="2800" b="0" dirty="0"/>
              <a:t>)</a:t>
            </a:r>
            <a:endParaRPr lang="zh-CN" altLang="en-US" sz="4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9484" y="1638709"/>
                <a:ext cx="8850776" cy="4002674"/>
              </a:xfrm>
            </p:spPr>
            <p:txBody>
              <a:bodyPr/>
              <a:lstStyle/>
              <a:p>
                <a:r>
                  <a:rPr lang="zh-CN" altLang="en-US" dirty="0"/>
                  <a:t>如何选择𝐶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)</a:t>
                </a:r>
              </a:p>
              <a:p>
                <a:pPr lv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dirty="0"/>
                  <a:t>假设发送方发送的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数据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，而接收方收到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数据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表示差错多项式，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‘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。只有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能被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整除，即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能被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整除时，错误查不出来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zh-CN" altLang="en-US" dirty="0"/>
                  <a:t>任意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比特错：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的第一项和最后一项不为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即可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484" y="1638709"/>
                <a:ext cx="8850776" cy="4002674"/>
              </a:xfrm>
              <a:blipFill>
                <a:blip r:embed="rId5"/>
                <a:stretch>
                  <a:fillRect l="-482" r="-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40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6463"/>
            <a:ext cx="8229600" cy="811560"/>
          </a:xfrm>
        </p:spPr>
        <p:txBody>
          <a:bodyPr/>
          <a:lstStyle/>
          <a:p>
            <a:r>
              <a:rPr lang="zh-CN" altLang="en-US" sz="3200" dirty="0"/>
              <a:t>循环冗余校验</a:t>
            </a:r>
            <a:r>
              <a:rPr lang="en-US" altLang="zh-CN" sz="2800" b="0" dirty="0"/>
              <a:t>(</a:t>
            </a:r>
            <a:r>
              <a:rPr lang="en-US" altLang="zh-CN" sz="3000" b="0" kern="1200" dirty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Cyclic Redundancy Check, CRC</a:t>
            </a:r>
            <a:r>
              <a:rPr lang="en-US" altLang="zh-CN" sz="2800" b="0" dirty="0"/>
              <a:t>)</a:t>
            </a:r>
            <a:endParaRPr lang="zh-CN" altLang="en-US" sz="4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9484" y="1135012"/>
                <a:ext cx="8850776" cy="4242898"/>
              </a:xfrm>
            </p:spPr>
            <p:txBody>
              <a:bodyPr/>
              <a:lstStyle/>
              <a:p>
                <a:pPr>
                  <a:spcBef>
                    <a:spcPts val="1800"/>
                  </a:spcBef>
                </a:pPr>
                <a:r>
                  <a:rPr lang="zh-CN" altLang="en-US" dirty="0"/>
                  <a:t>可证明（所有多项式均为“高阶在前”）</a:t>
                </a:r>
                <a:endParaRPr lang="en-US" altLang="zh-CN" dirty="0"/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dirty="0"/>
                  <a:t>项系数不为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，可检测所有单比特错（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不能被（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）整除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含有一个至少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项的因子，可检测所有双比特错（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p>
                    </m:sSup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）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不能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被（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+1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）整除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含有因子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，可检测任意奇数个错（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p>
                    </m:sSup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…….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共奇数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项）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不能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被（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）整除</a:t>
                </a:r>
                <a:r>
                  <a:rPr lang="zh-CN" altLang="en-US" dirty="0"/>
                  <a:t>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484" y="1135012"/>
                <a:ext cx="8850776" cy="4242898"/>
              </a:xfrm>
              <a:blipFill>
                <a:blip r:embed="rId4"/>
                <a:stretch>
                  <a:fillRect l="-482" r="-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34203" y="5369223"/>
            <a:ext cx="7180637" cy="5604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800" dirty="0"/>
              <a:t>貌似很难。道理想通，其实不难！！！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193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循环冗余校验</a:t>
            </a:r>
            <a:r>
              <a:rPr lang="en-US" altLang="zh-CN" sz="2800" b="0" dirty="0"/>
              <a:t>(</a:t>
            </a:r>
            <a:r>
              <a:rPr lang="en-US" altLang="zh-CN" sz="3000" b="0" kern="1200" dirty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Cyclic Redundancy Check, CRC</a:t>
            </a:r>
            <a:r>
              <a:rPr lang="en-US" altLang="zh-CN" sz="2800" b="0" dirty="0"/>
              <a:t>)</a:t>
            </a:r>
            <a:endParaRPr lang="zh-CN" altLang="en-US" sz="40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032" y="1444978"/>
            <a:ext cx="8780722" cy="5034843"/>
          </a:xfrm>
        </p:spPr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CRC</a:t>
            </a:r>
            <a:r>
              <a:rPr lang="zh-CN" altLang="en-US" dirty="0"/>
              <a:t>多项式𝐶</a:t>
            </a:r>
            <a:r>
              <a:rPr lang="en-US" altLang="zh-CN" dirty="0"/>
              <a:t>(</a:t>
            </a:r>
            <a:r>
              <a:rPr lang="zh-CN" altLang="en-US" dirty="0"/>
              <a:t>𝑥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41248" y="2189480"/>
              <a:ext cx="7571232" cy="3510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73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938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204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libri" panose="020F0502020204030204" pitchFamily="34" charset="0"/>
                            </a:rPr>
                            <a:t>CRC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Calibri" panose="020F0502020204030204" pitchFamily="34" charset="0"/>
                            </a:rPr>
                            <a:t>𝐶</a:t>
                          </a:r>
                          <a:r>
                            <a:rPr lang="en-US" altLang="zh-CN" dirty="0">
                              <a:latin typeface="Calibri" panose="020F0502020204030204" pitchFamily="34" charset="0"/>
                            </a:rPr>
                            <a:t>(</a:t>
                          </a:r>
                          <a:r>
                            <a:rPr lang="zh-CN" altLang="en-US" dirty="0">
                              <a:latin typeface="Calibri" panose="020F0502020204030204" pitchFamily="34" charset="0"/>
                            </a:rPr>
                            <a:t>𝑥</a:t>
                          </a:r>
                          <a:r>
                            <a:rPr lang="en-US" altLang="zh-CN" dirty="0">
                              <a:latin typeface="Calibri" panose="020F050202020403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0479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Calibri" panose="020F0502020204030204" pitchFamily="34" charset="0"/>
                            </a:rPr>
                            <a:t>CRC-8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dirty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0479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Calibri" panose="020F0502020204030204" pitchFamily="34" charset="0"/>
                            </a:rPr>
                            <a:t>CRC-10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dirty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0479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Calibri" panose="020F0502020204030204" pitchFamily="34" charset="0"/>
                            </a:rPr>
                            <a:t>CRC-12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dirty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0479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Calibri" panose="020F0502020204030204" pitchFamily="34" charset="0"/>
                            </a:rPr>
                            <a:t>CRC-16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dirty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0541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Calibri" panose="020F0502020204030204" pitchFamily="34" charset="0"/>
                            </a:rPr>
                            <a:t>CRC-CCITT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dirty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47198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Calibri" panose="020F0502020204030204" pitchFamily="34" charset="0"/>
                            </a:rPr>
                            <a:t>CRC-32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26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23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dirty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264608444"/>
                  </p:ext>
                </p:extLst>
              </p:nvPr>
            </p:nvGraphicFramePr>
            <p:xfrm>
              <a:off x="841248" y="2189480"/>
              <a:ext cx="7571232" cy="3510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7367"/>
                    <a:gridCol w="5193865"/>
                  </a:tblGrid>
                  <a:tr h="4204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CRC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>
                              <a:latin typeface="Calibri" panose="020F0502020204030204" pitchFamily="34" charset="0"/>
                            </a:rPr>
                            <a:t>𝐶</a:t>
                          </a:r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(</a:t>
                          </a:r>
                          <a:r>
                            <a:rPr lang="zh-CN" altLang="en-US" dirty="0" smtClean="0">
                              <a:latin typeface="Calibri" panose="020F0502020204030204" pitchFamily="34" charset="0"/>
                            </a:rPr>
                            <a:t>𝑥</a:t>
                          </a:r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</a:tr>
                  <a:tr h="420479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CRC-8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6009" t="-110145" r="-587" b="-639130"/>
                          </a:stretch>
                        </a:blipFill>
                      </a:tcPr>
                    </a:tc>
                  </a:tr>
                  <a:tr h="420479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CRC-10</a:t>
                          </a:r>
                          <a:endParaRPr lang="zh-CN" altLang="en-US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6009" t="-210145" r="-587" b="-539130"/>
                          </a:stretch>
                        </a:blipFill>
                      </a:tcPr>
                    </a:tc>
                  </a:tr>
                  <a:tr h="420479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CRC-12</a:t>
                          </a:r>
                          <a:endParaRPr lang="zh-CN" altLang="en-US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6009" t="-310145" r="-587" b="-439130"/>
                          </a:stretch>
                        </a:blipFill>
                      </a:tcPr>
                    </a:tc>
                  </a:tr>
                  <a:tr h="420479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CRC-16</a:t>
                          </a:r>
                          <a:endParaRPr lang="zh-CN" altLang="en-US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6009" t="-410145" r="-587" b="-339130"/>
                          </a:stretch>
                        </a:blipFill>
                      </a:tcPr>
                    </a:tc>
                  </a:tr>
                  <a:tr h="560541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CRC-CCITT</a:t>
                          </a:r>
                          <a:endParaRPr lang="zh-CN" altLang="en-US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6009" t="-382609" r="-587" b="-154348"/>
                          </a:stretch>
                        </a:blipFill>
                      </a:tcPr>
                    </a:tc>
                  </a:tr>
                  <a:tr h="847198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CRC-32</a:t>
                          </a:r>
                          <a:endParaRPr lang="zh-CN" altLang="en-US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6009" t="-319424" r="-587" b="-215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386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检错还是纠错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检错：发现错误，重传</a:t>
            </a:r>
          </a:p>
          <a:p>
            <a:r>
              <a:rPr lang="zh-CN" altLang="en-US" dirty="0"/>
              <a:t>纠错：发现错误，纠正，有代价</a:t>
            </a:r>
            <a:endParaRPr lang="en-US" altLang="zh-CN" dirty="0"/>
          </a:p>
          <a:p>
            <a:pPr lvl="1"/>
            <a:r>
              <a:rPr lang="zh-CN" altLang="en-US" dirty="0"/>
              <a:t>纠错码的冗余位要比检错码长，编码效率低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dirty="0"/>
              <a:t>下列情况下用纠错码</a:t>
            </a:r>
          </a:p>
          <a:p>
            <a:pPr lvl="1"/>
            <a:r>
              <a:rPr lang="zh-CN" altLang="en-US" sz="1800" dirty="0"/>
              <a:t>差错发生的可能性高</a:t>
            </a:r>
          </a:p>
          <a:p>
            <a:pPr lvl="2"/>
            <a:r>
              <a:rPr lang="zh-CN" altLang="en-US" dirty="0"/>
              <a:t>无线环境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重传代价高</a:t>
            </a:r>
          </a:p>
          <a:p>
            <a:pPr lvl="2"/>
            <a:r>
              <a:rPr lang="zh-CN" altLang="en-US" dirty="0"/>
              <a:t>卫星链路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无法重传</a:t>
            </a:r>
            <a:endParaRPr lang="en-US" altLang="zh-CN" sz="1800" dirty="0"/>
          </a:p>
          <a:p>
            <a:pPr lvl="2"/>
            <a:r>
              <a:rPr lang="zh-CN" altLang="en-US" dirty="0"/>
              <a:t>单工信道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751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4425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2.1  </a:t>
            </a:r>
            <a:r>
              <a:rPr lang="zh-CN" altLang="en-US" dirty="0"/>
              <a:t>数据通信的基本概念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2.2  </a:t>
            </a:r>
            <a:r>
              <a:rPr lang="zh-CN" altLang="en-US" dirty="0"/>
              <a:t>网络构件</a:t>
            </a:r>
            <a:endParaRPr lang="en-US" altLang="zh-CN" dirty="0"/>
          </a:p>
          <a:p>
            <a:r>
              <a:rPr lang="en-US" altLang="zh-CN"/>
              <a:t>2.3  </a:t>
            </a:r>
            <a:r>
              <a:rPr lang="zh-CN" altLang="en-US" dirty="0"/>
              <a:t>组帧</a:t>
            </a:r>
          </a:p>
          <a:p>
            <a:r>
              <a:rPr lang="en-US" altLang="zh-CN"/>
              <a:t>2.4  </a:t>
            </a:r>
            <a:r>
              <a:rPr lang="zh-CN" altLang="en-US" dirty="0"/>
              <a:t>差错检测</a:t>
            </a:r>
          </a:p>
          <a:p>
            <a:r>
              <a:rPr lang="en-US" altLang="zh-CN"/>
              <a:t>2.5  </a:t>
            </a:r>
            <a:r>
              <a:rPr lang="zh-CN" altLang="en-US" dirty="0"/>
              <a:t>可靠传输</a:t>
            </a:r>
          </a:p>
          <a:p>
            <a:r>
              <a:rPr lang="en-US" altLang="zh-CN"/>
              <a:t>2.6  </a:t>
            </a:r>
            <a:r>
              <a:rPr lang="zh-CN" altLang="en-US" dirty="0"/>
              <a:t>媒体共享</a:t>
            </a:r>
            <a:r>
              <a:rPr lang="en-US" altLang="zh-CN" dirty="0"/>
              <a:t> </a:t>
            </a:r>
          </a:p>
          <a:p>
            <a:r>
              <a:rPr lang="en-US" altLang="zh-CN"/>
              <a:t>2.7  </a:t>
            </a:r>
            <a:r>
              <a:rPr lang="zh-CN" altLang="en-US" dirty="0"/>
              <a:t>以太网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553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矩形 232"/>
          <p:cNvSpPr/>
          <p:nvPr/>
        </p:nvSpPr>
        <p:spPr>
          <a:xfrm>
            <a:off x="6544019" y="4554330"/>
            <a:ext cx="2555266" cy="1352550"/>
          </a:xfrm>
          <a:prstGeom prst="rect">
            <a:avLst/>
          </a:prstGeom>
          <a:solidFill>
            <a:srgbClr val="EFE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ker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760164" y="4546332"/>
            <a:ext cx="2977076" cy="1338263"/>
          </a:xfrm>
          <a:prstGeom prst="rect">
            <a:avLst/>
          </a:prstGeom>
          <a:solidFill>
            <a:srgbClr val="EFE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ker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4226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zh-CN" altLang="en-US" sz="2000" dirty="0"/>
              <a:t>大部分功能是由网络适配器完成的</a:t>
            </a:r>
            <a:endParaRPr lang="en-US" altLang="zh-CN" sz="2000" dirty="0"/>
          </a:p>
          <a:p>
            <a:pPr lvl="1"/>
            <a:r>
              <a:rPr lang="zh-CN" altLang="en-US" sz="1800" dirty="0"/>
              <a:t>它是一个将结点连接到链路上的硬件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/>
              <a:t>网络适配器包括一个信令组件，在发送方可以把比特编码为信号，在接收方可将信号解码为比特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6980238" y="3795446"/>
            <a:ext cx="2011362" cy="18288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ker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9" name="Rectangle 5"/>
          <p:cNvSpPr>
            <a:spLocks noChangeArrowheads="1"/>
          </p:cNvSpPr>
          <p:nvPr/>
        </p:nvSpPr>
        <p:spPr bwMode="auto">
          <a:xfrm>
            <a:off x="6999288" y="4405046"/>
            <a:ext cx="19812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0" name="Line 6"/>
          <p:cNvSpPr>
            <a:spLocks noChangeShapeType="1"/>
          </p:cNvSpPr>
          <p:nvPr/>
        </p:nvSpPr>
        <p:spPr bwMode="auto">
          <a:xfrm>
            <a:off x="6980238" y="4403458"/>
            <a:ext cx="2008187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1" name="Rectangle 7"/>
          <p:cNvSpPr>
            <a:spLocks noChangeArrowheads="1"/>
          </p:cNvSpPr>
          <p:nvPr/>
        </p:nvSpPr>
        <p:spPr bwMode="auto">
          <a:xfrm>
            <a:off x="7286625" y="4557446"/>
            <a:ext cx="13906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2" name="Line 8"/>
          <p:cNvSpPr>
            <a:spLocks noChangeShapeType="1"/>
          </p:cNvSpPr>
          <p:nvPr/>
        </p:nvSpPr>
        <p:spPr bwMode="auto">
          <a:xfrm>
            <a:off x="6980238" y="5013058"/>
            <a:ext cx="2008187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3" name="Rectangle 9"/>
          <p:cNvSpPr>
            <a:spLocks noChangeArrowheads="1"/>
          </p:cNvSpPr>
          <p:nvPr/>
        </p:nvSpPr>
        <p:spPr bwMode="auto">
          <a:xfrm>
            <a:off x="7491413" y="3947846"/>
            <a:ext cx="990600" cy="3048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IP </a:t>
            </a:r>
            <a:r>
              <a:rPr kumimoji="1" lang="zh-CN" altLang="en-US" sz="1800" b="0" i="0" u="none" strike="noStrike" kern="0" cap="none" spc="0" normalizeH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数据报</a:t>
            </a:r>
          </a:p>
        </p:txBody>
      </p:sp>
      <p:sp>
        <p:nvSpPr>
          <p:cNvPr id="174" name="Rectangle 10"/>
          <p:cNvSpPr>
            <a:spLocks noChangeArrowheads="1"/>
          </p:cNvSpPr>
          <p:nvPr/>
        </p:nvSpPr>
        <p:spPr bwMode="auto">
          <a:xfrm>
            <a:off x="7280275" y="5167046"/>
            <a:ext cx="14033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5" name="Rectangle 11"/>
          <p:cNvSpPr>
            <a:spLocks noChangeArrowheads="1"/>
          </p:cNvSpPr>
          <p:nvPr/>
        </p:nvSpPr>
        <p:spPr bwMode="auto">
          <a:xfrm>
            <a:off x="7216775" y="5179746"/>
            <a:ext cx="1391408" cy="29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1010…  …0110</a:t>
            </a:r>
          </a:p>
        </p:txBody>
      </p:sp>
      <p:sp>
        <p:nvSpPr>
          <p:cNvPr id="176" name="AutoShape 12"/>
          <p:cNvSpPr>
            <a:spLocks noChangeArrowheads="1"/>
          </p:cNvSpPr>
          <p:nvPr/>
        </p:nvSpPr>
        <p:spPr bwMode="auto">
          <a:xfrm flipV="1">
            <a:off x="7851775" y="4909871"/>
            <a:ext cx="304800" cy="334962"/>
          </a:xfrm>
          <a:prstGeom prst="downArrow">
            <a:avLst>
              <a:gd name="adj1" fmla="val 50000"/>
              <a:gd name="adj2" fmla="val 43231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7" name="Rectangle 13"/>
          <p:cNvSpPr>
            <a:spLocks noChangeArrowheads="1"/>
          </p:cNvSpPr>
          <p:nvPr/>
        </p:nvSpPr>
        <p:spPr bwMode="auto">
          <a:xfrm>
            <a:off x="7485063" y="4566971"/>
            <a:ext cx="990600" cy="2809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8" name="AutoShape 14"/>
          <p:cNvSpPr>
            <a:spLocks noChangeArrowheads="1"/>
          </p:cNvSpPr>
          <p:nvPr/>
        </p:nvSpPr>
        <p:spPr bwMode="auto">
          <a:xfrm flipV="1">
            <a:off x="7481888" y="4198671"/>
            <a:ext cx="990600" cy="369887"/>
          </a:xfrm>
          <a:prstGeom prst="downArrow">
            <a:avLst>
              <a:gd name="adj1" fmla="val 65389"/>
              <a:gd name="adj2" fmla="val 39394"/>
            </a:avLst>
          </a:prstGeom>
          <a:solidFill>
            <a:srgbClr val="FFCF0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9" name="Text Box 15"/>
          <p:cNvSpPr txBox="1">
            <a:spLocks noChangeArrowheads="1"/>
          </p:cNvSpPr>
          <p:nvPr/>
        </p:nvSpPr>
        <p:spPr bwMode="auto">
          <a:xfrm>
            <a:off x="6948488" y="4511408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帧</a:t>
            </a:r>
          </a:p>
        </p:txBody>
      </p:sp>
      <p:sp>
        <p:nvSpPr>
          <p:cNvPr id="180" name="Rectangle 16"/>
          <p:cNvSpPr>
            <a:spLocks noChangeArrowheads="1"/>
          </p:cNvSpPr>
          <p:nvPr/>
        </p:nvSpPr>
        <p:spPr bwMode="auto">
          <a:xfrm>
            <a:off x="7691438" y="4225658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取出</a:t>
            </a:r>
          </a:p>
        </p:txBody>
      </p:sp>
      <p:sp>
        <p:nvSpPr>
          <p:cNvPr id="181" name="Line 17"/>
          <p:cNvSpPr>
            <a:spLocks noChangeShapeType="1"/>
          </p:cNvSpPr>
          <p:nvPr/>
        </p:nvSpPr>
        <p:spPr bwMode="auto">
          <a:xfrm>
            <a:off x="7480300" y="4562208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2" name="Line 18"/>
          <p:cNvSpPr>
            <a:spLocks noChangeShapeType="1"/>
          </p:cNvSpPr>
          <p:nvPr/>
        </p:nvSpPr>
        <p:spPr bwMode="auto">
          <a:xfrm>
            <a:off x="8470900" y="4563796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3" name="Freeform 21"/>
          <p:cNvSpPr>
            <a:spLocks/>
          </p:cNvSpPr>
          <p:nvPr/>
        </p:nvSpPr>
        <p:spPr bwMode="auto">
          <a:xfrm>
            <a:off x="2209800" y="5455970"/>
            <a:ext cx="5791200" cy="1020917"/>
          </a:xfrm>
          <a:custGeom>
            <a:avLst/>
            <a:gdLst>
              <a:gd name="T0" fmla="*/ 0 w 2736"/>
              <a:gd name="T1" fmla="*/ 0 h 480"/>
              <a:gd name="T2" fmla="*/ 0 w 2736"/>
              <a:gd name="T3" fmla="*/ 480 h 480"/>
              <a:gd name="T4" fmla="*/ 2736 w 2736"/>
              <a:gd name="T5" fmla="*/ 480 h 480"/>
              <a:gd name="T6" fmla="*/ 2736 w 2736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36" h="480">
                <a:moveTo>
                  <a:pt x="0" y="0"/>
                </a:moveTo>
                <a:lnTo>
                  <a:pt x="0" y="480"/>
                </a:lnTo>
                <a:lnTo>
                  <a:pt x="2736" y="480"/>
                </a:lnTo>
                <a:lnTo>
                  <a:pt x="273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4" name="Rectangle 22"/>
          <p:cNvSpPr>
            <a:spLocks noChangeArrowheads="1"/>
          </p:cNvSpPr>
          <p:nvPr/>
        </p:nvSpPr>
        <p:spPr bwMode="auto">
          <a:xfrm>
            <a:off x="194014" y="4371326"/>
            <a:ext cx="875241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数据</a:t>
            </a:r>
          </a:p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链路层</a:t>
            </a:r>
          </a:p>
        </p:txBody>
      </p:sp>
      <p:sp>
        <p:nvSpPr>
          <p:cNvPr id="185" name="Rectangle 23"/>
          <p:cNvSpPr>
            <a:spLocks noChangeArrowheads="1"/>
          </p:cNvSpPr>
          <p:nvPr/>
        </p:nvSpPr>
        <p:spPr bwMode="auto">
          <a:xfrm>
            <a:off x="163513" y="3931971"/>
            <a:ext cx="875241" cy="32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网络层</a:t>
            </a:r>
          </a:p>
        </p:txBody>
      </p:sp>
      <p:sp>
        <p:nvSpPr>
          <p:cNvPr id="186" name="Rectangle 24"/>
          <p:cNvSpPr>
            <a:spLocks noChangeArrowheads="1"/>
          </p:cNvSpPr>
          <p:nvPr/>
        </p:nvSpPr>
        <p:spPr bwMode="auto">
          <a:xfrm>
            <a:off x="4724400" y="6418113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CC"/>
                </a:solidFill>
                <a:ea typeface="华文楷体" panose="02010600040101010101" pitchFamily="2" charset="-122"/>
              </a:rPr>
              <a:t>链路</a:t>
            </a:r>
          </a:p>
        </p:txBody>
      </p:sp>
      <p:sp>
        <p:nvSpPr>
          <p:cNvPr id="187" name="Rectangle 25"/>
          <p:cNvSpPr>
            <a:spLocks noChangeArrowheads="1"/>
          </p:cNvSpPr>
          <p:nvPr/>
        </p:nvSpPr>
        <p:spPr bwMode="auto">
          <a:xfrm>
            <a:off x="1828800" y="3446196"/>
            <a:ext cx="8540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结点 </a:t>
            </a:r>
            <a:r>
              <a:rPr kumimoji="1"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188" name="Rectangle 26"/>
          <p:cNvSpPr>
            <a:spLocks noChangeArrowheads="1"/>
          </p:cNvSpPr>
          <p:nvPr/>
        </p:nvSpPr>
        <p:spPr bwMode="auto">
          <a:xfrm>
            <a:off x="7607300" y="3446196"/>
            <a:ext cx="8223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结点 </a:t>
            </a:r>
            <a:r>
              <a:rPr kumimoji="1"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189" name="Rectangle 27"/>
          <p:cNvSpPr>
            <a:spLocks noChangeArrowheads="1"/>
          </p:cNvSpPr>
          <p:nvPr/>
        </p:nvSpPr>
        <p:spPr bwMode="auto">
          <a:xfrm>
            <a:off x="163513" y="5151171"/>
            <a:ext cx="875241" cy="32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物理层</a:t>
            </a:r>
          </a:p>
        </p:txBody>
      </p:sp>
      <p:sp>
        <p:nvSpPr>
          <p:cNvPr id="190" name="Rectangle 28"/>
          <p:cNvSpPr>
            <a:spLocks noChangeArrowheads="1"/>
          </p:cNvSpPr>
          <p:nvPr/>
        </p:nvSpPr>
        <p:spPr bwMode="auto">
          <a:xfrm>
            <a:off x="22860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1" name="Rectangle 29"/>
          <p:cNvSpPr>
            <a:spLocks noChangeArrowheads="1"/>
          </p:cNvSpPr>
          <p:nvPr/>
        </p:nvSpPr>
        <p:spPr bwMode="auto">
          <a:xfrm>
            <a:off x="24384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2" name="Rectangle 30"/>
          <p:cNvSpPr>
            <a:spLocks noChangeArrowheads="1"/>
          </p:cNvSpPr>
          <p:nvPr/>
        </p:nvSpPr>
        <p:spPr bwMode="auto">
          <a:xfrm>
            <a:off x="38100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3" name="Rectangle 31"/>
          <p:cNvSpPr>
            <a:spLocks noChangeArrowheads="1"/>
          </p:cNvSpPr>
          <p:nvPr/>
        </p:nvSpPr>
        <p:spPr bwMode="auto">
          <a:xfrm>
            <a:off x="39624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4" name="Rectangle 32"/>
          <p:cNvSpPr>
            <a:spLocks noChangeArrowheads="1"/>
          </p:cNvSpPr>
          <p:nvPr/>
        </p:nvSpPr>
        <p:spPr bwMode="auto">
          <a:xfrm>
            <a:off x="57150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5" name="Rectangle 33"/>
          <p:cNvSpPr>
            <a:spLocks noChangeArrowheads="1"/>
          </p:cNvSpPr>
          <p:nvPr/>
        </p:nvSpPr>
        <p:spPr bwMode="auto">
          <a:xfrm>
            <a:off x="58674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6" name="Rectangle 34"/>
          <p:cNvSpPr>
            <a:spLocks noChangeArrowheads="1"/>
          </p:cNvSpPr>
          <p:nvPr/>
        </p:nvSpPr>
        <p:spPr bwMode="auto">
          <a:xfrm>
            <a:off x="73914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7" name="Rectangle 35"/>
          <p:cNvSpPr>
            <a:spLocks noChangeArrowheads="1"/>
          </p:cNvSpPr>
          <p:nvPr/>
        </p:nvSpPr>
        <p:spPr bwMode="auto">
          <a:xfrm>
            <a:off x="75438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8" name="Rectangle 36"/>
          <p:cNvSpPr>
            <a:spLocks noChangeArrowheads="1"/>
          </p:cNvSpPr>
          <p:nvPr/>
        </p:nvSpPr>
        <p:spPr bwMode="auto">
          <a:xfrm>
            <a:off x="76962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9" name="Rectangle 37"/>
          <p:cNvSpPr>
            <a:spLocks noChangeArrowheads="1"/>
          </p:cNvSpPr>
          <p:nvPr/>
        </p:nvSpPr>
        <p:spPr bwMode="auto">
          <a:xfrm>
            <a:off x="78486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0" name="Line 38"/>
          <p:cNvSpPr>
            <a:spLocks noChangeShapeType="1"/>
          </p:cNvSpPr>
          <p:nvPr/>
        </p:nvSpPr>
        <p:spPr bwMode="auto">
          <a:xfrm>
            <a:off x="4114800" y="6265713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1" name="Line 39"/>
          <p:cNvSpPr>
            <a:spLocks noChangeShapeType="1"/>
          </p:cNvSpPr>
          <p:nvPr/>
        </p:nvSpPr>
        <p:spPr bwMode="auto">
          <a:xfrm rot="5400000">
            <a:off x="2171700" y="5999013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2" name="Line 40"/>
          <p:cNvSpPr>
            <a:spLocks noChangeShapeType="1"/>
          </p:cNvSpPr>
          <p:nvPr/>
        </p:nvSpPr>
        <p:spPr bwMode="auto">
          <a:xfrm rot="16200000" flipV="1">
            <a:off x="7734300" y="6037113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03" name="Group 41"/>
          <p:cNvGrpSpPr>
            <a:grpSpLocks/>
          </p:cNvGrpSpPr>
          <p:nvPr/>
        </p:nvGrpSpPr>
        <p:grpSpPr bwMode="auto">
          <a:xfrm>
            <a:off x="2590800" y="6189513"/>
            <a:ext cx="1066800" cy="152400"/>
            <a:chOff x="1344" y="912"/>
            <a:chExt cx="672" cy="96"/>
          </a:xfrm>
        </p:grpSpPr>
        <p:sp>
          <p:nvSpPr>
            <p:cNvPr id="204" name="Line 42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5" name="Freeform 43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80808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206" name="Group 44"/>
          <p:cNvGrpSpPr>
            <a:grpSpLocks/>
          </p:cNvGrpSpPr>
          <p:nvPr/>
        </p:nvGrpSpPr>
        <p:grpSpPr bwMode="auto">
          <a:xfrm>
            <a:off x="6096000" y="6189513"/>
            <a:ext cx="1066800" cy="157162"/>
            <a:chOff x="4080" y="3676"/>
            <a:chExt cx="672" cy="99"/>
          </a:xfrm>
        </p:grpSpPr>
        <p:sp>
          <p:nvSpPr>
            <p:cNvPr id="207" name="Line 45"/>
            <p:cNvSpPr>
              <a:spLocks noChangeShapeType="1"/>
            </p:cNvSpPr>
            <p:nvPr/>
          </p:nvSpPr>
          <p:spPr bwMode="auto">
            <a:xfrm>
              <a:off x="4080" y="3727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8" name="Freeform 46"/>
            <p:cNvSpPr>
              <a:spLocks/>
            </p:cNvSpPr>
            <p:nvPr/>
          </p:nvSpPr>
          <p:spPr bwMode="auto">
            <a:xfrm>
              <a:off x="4128" y="3676"/>
              <a:ext cx="576" cy="99"/>
            </a:xfrm>
            <a:custGeom>
              <a:avLst/>
              <a:gdLst>
                <a:gd name="T0" fmla="*/ 0 w 576"/>
                <a:gd name="T1" fmla="*/ 51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9 h 99"/>
                <a:gd name="T8" fmla="*/ 264 w 576"/>
                <a:gd name="T9" fmla="*/ 98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9 h 99"/>
                <a:gd name="T16" fmla="*/ 480 w 576"/>
                <a:gd name="T17" fmla="*/ 99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51 h 99"/>
                <a:gd name="T24" fmla="*/ 0 w 576"/>
                <a:gd name="T25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80808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09" name="Rectangle 67"/>
          <p:cNvSpPr>
            <a:spLocks noChangeArrowheads="1"/>
          </p:cNvSpPr>
          <p:nvPr/>
        </p:nvSpPr>
        <p:spPr bwMode="auto">
          <a:xfrm>
            <a:off x="1219200" y="3779571"/>
            <a:ext cx="2011363" cy="18288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ker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0" name="Rectangle 68"/>
          <p:cNvSpPr>
            <a:spLocks noChangeArrowheads="1"/>
          </p:cNvSpPr>
          <p:nvPr/>
        </p:nvSpPr>
        <p:spPr bwMode="auto">
          <a:xfrm>
            <a:off x="1238250" y="4389171"/>
            <a:ext cx="19812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1" name="Line 69"/>
          <p:cNvSpPr>
            <a:spLocks noChangeShapeType="1"/>
          </p:cNvSpPr>
          <p:nvPr/>
        </p:nvSpPr>
        <p:spPr bwMode="auto">
          <a:xfrm>
            <a:off x="1219200" y="4387583"/>
            <a:ext cx="2008188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2" name="Rectangle 70"/>
          <p:cNvSpPr>
            <a:spLocks noChangeArrowheads="1"/>
          </p:cNvSpPr>
          <p:nvPr/>
        </p:nvSpPr>
        <p:spPr bwMode="auto">
          <a:xfrm>
            <a:off x="1525588" y="4541571"/>
            <a:ext cx="13906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3" name="Line 71"/>
          <p:cNvSpPr>
            <a:spLocks noChangeShapeType="1"/>
          </p:cNvSpPr>
          <p:nvPr/>
        </p:nvSpPr>
        <p:spPr bwMode="auto">
          <a:xfrm>
            <a:off x="1219200" y="4997183"/>
            <a:ext cx="2008188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4" name="Rectangle 72"/>
          <p:cNvSpPr>
            <a:spLocks noChangeArrowheads="1"/>
          </p:cNvSpPr>
          <p:nvPr/>
        </p:nvSpPr>
        <p:spPr bwMode="auto">
          <a:xfrm>
            <a:off x="1730375" y="3931971"/>
            <a:ext cx="990600" cy="3048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IP </a:t>
            </a:r>
            <a:r>
              <a:rPr kumimoji="1" lang="zh-CN" altLang="en-US" sz="18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数据报</a:t>
            </a:r>
          </a:p>
        </p:txBody>
      </p:sp>
      <p:sp>
        <p:nvSpPr>
          <p:cNvPr id="215" name="Rectangle 73"/>
          <p:cNvSpPr>
            <a:spLocks noChangeArrowheads="1"/>
          </p:cNvSpPr>
          <p:nvPr/>
        </p:nvSpPr>
        <p:spPr bwMode="auto">
          <a:xfrm>
            <a:off x="1519238" y="5151171"/>
            <a:ext cx="14033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6" name="Rectangle 74"/>
          <p:cNvSpPr>
            <a:spLocks noChangeArrowheads="1"/>
          </p:cNvSpPr>
          <p:nvPr/>
        </p:nvSpPr>
        <p:spPr bwMode="auto">
          <a:xfrm>
            <a:off x="1455738" y="5163871"/>
            <a:ext cx="1391408" cy="29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1010…  …0110</a:t>
            </a:r>
          </a:p>
        </p:txBody>
      </p:sp>
      <p:sp>
        <p:nvSpPr>
          <p:cNvPr id="217" name="AutoShape 75"/>
          <p:cNvSpPr>
            <a:spLocks noChangeArrowheads="1"/>
          </p:cNvSpPr>
          <p:nvPr/>
        </p:nvSpPr>
        <p:spPr bwMode="auto">
          <a:xfrm>
            <a:off x="2071688" y="4998771"/>
            <a:ext cx="304800" cy="334962"/>
          </a:xfrm>
          <a:prstGeom prst="downArrow">
            <a:avLst>
              <a:gd name="adj1" fmla="val 50000"/>
              <a:gd name="adj2" fmla="val 43231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8" name="Rectangle 76"/>
          <p:cNvSpPr>
            <a:spLocks noChangeArrowheads="1"/>
          </p:cNvSpPr>
          <p:nvPr/>
        </p:nvSpPr>
        <p:spPr bwMode="auto">
          <a:xfrm>
            <a:off x="1724025" y="4551096"/>
            <a:ext cx="990600" cy="2809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9" name="AutoShape 77"/>
          <p:cNvSpPr>
            <a:spLocks noChangeArrowheads="1"/>
          </p:cNvSpPr>
          <p:nvPr/>
        </p:nvSpPr>
        <p:spPr bwMode="auto">
          <a:xfrm>
            <a:off x="1730375" y="4246296"/>
            <a:ext cx="990600" cy="369887"/>
          </a:xfrm>
          <a:prstGeom prst="downArrow">
            <a:avLst>
              <a:gd name="adj1" fmla="val 65389"/>
              <a:gd name="adj2" fmla="val 39394"/>
            </a:avLst>
          </a:prstGeom>
          <a:solidFill>
            <a:srgbClr val="FFCF0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20" name="Text Box 78"/>
          <p:cNvSpPr txBox="1">
            <a:spLocks noChangeArrowheads="1"/>
          </p:cNvSpPr>
          <p:nvPr/>
        </p:nvSpPr>
        <p:spPr bwMode="auto">
          <a:xfrm>
            <a:off x="2849679" y="4505284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帧</a:t>
            </a:r>
          </a:p>
        </p:txBody>
      </p:sp>
      <p:sp>
        <p:nvSpPr>
          <p:cNvPr id="221" name="Rectangle 79"/>
          <p:cNvSpPr>
            <a:spLocks noChangeArrowheads="1"/>
          </p:cNvSpPr>
          <p:nvPr/>
        </p:nvSpPr>
        <p:spPr bwMode="auto">
          <a:xfrm>
            <a:off x="1930400" y="4209783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装入</a:t>
            </a:r>
          </a:p>
        </p:txBody>
      </p:sp>
      <p:sp>
        <p:nvSpPr>
          <p:cNvPr id="222" name="Line 80"/>
          <p:cNvSpPr>
            <a:spLocks noChangeShapeType="1"/>
          </p:cNvSpPr>
          <p:nvPr/>
        </p:nvSpPr>
        <p:spPr bwMode="auto">
          <a:xfrm>
            <a:off x="1719263" y="4546333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23" name="Line 81"/>
          <p:cNvSpPr>
            <a:spLocks noChangeShapeType="1"/>
          </p:cNvSpPr>
          <p:nvPr/>
        </p:nvSpPr>
        <p:spPr bwMode="auto">
          <a:xfrm>
            <a:off x="2709863" y="4547921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3053" y="4516841"/>
            <a:ext cx="400110" cy="14230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网络适配器</a:t>
            </a:r>
          </a:p>
        </p:txBody>
      </p:sp>
      <p:sp>
        <p:nvSpPr>
          <p:cNvPr id="225" name="文本框 224"/>
          <p:cNvSpPr txBox="1"/>
          <p:nvPr/>
        </p:nvSpPr>
        <p:spPr>
          <a:xfrm flipH="1">
            <a:off x="6472443" y="4511408"/>
            <a:ext cx="400110" cy="15225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网络适配器</a:t>
            </a:r>
          </a:p>
        </p:txBody>
      </p:sp>
      <p:sp>
        <p:nvSpPr>
          <p:cNvPr id="227" name="圆角矩形标注 162"/>
          <p:cNvSpPr/>
          <p:nvPr/>
        </p:nvSpPr>
        <p:spPr>
          <a:xfrm>
            <a:off x="3826478" y="4807029"/>
            <a:ext cx="1542256" cy="298024"/>
          </a:xfrm>
          <a:prstGeom prst="wedgeRoundRectCallout">
            <a:avLst>
              <a:gd name="adj1" fmla="val -101781"/>
              <a:gd name="adj2" fmla="val 119160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编码、调制</a:t>
            </a:r>
          </a:p>
        </p:txBody>
      </p:sp>
      <p:sp>
        <p:nvSpPr>
          <p:cNvPr id="228" name="Line 13"/>
          <p:cNvSpPr>
            <a:spLocks noChangeShapeType="1"/>
          </p:cNvSpPr>
          <p:nvPr/>
        </p:nvSpPr>
        <p:spPr bwMode="auto">
          <a:xfrm>
            <a:off x="2071688" y="6388440"/>
            <a:ext cx="5962853" cy="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9" name="Line 13"/>
          <p:cNvSpPr>
            <a:spLocks noChangeShapeType="1"/>
          </p:cNvSpPr>
          <p:nvPr/>
        </p:nvSpPr>
        <p:spPr bwMode="auto">
          <a:xfrm flipV="1">
            <a:off x="8034542" y="5667168"/>
            <a:ext cx="0" cy="758647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0" name="Line 13"/>
          <p:cNvSpPr>
            <a:spLocks noChangeShapeType="1"/>
          </p:cNvSpPr>
          <p:nvPr/>
        </p:nvSpPr>
        <p:spPr bwMode="auto">
          <a:xfrm flipH="1">
            <a:off x="2071688" y="5633989"/>
            <a:ext cx="4794" cy="791825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1" name="圆角矩形标注 162"/>
          <p:cNvSpPr/>
          <p:nvPr/>
        </p:nvSpPr>
        <p:spPr>
          <a:xfrm>
            <a:off x="4890914" y="5254337"/>
            <a:ext cx="1697242" cy="332276"/>
          </a:xfrm>
          <a:prstGeom prst="wedgeRoundRectCallout">
            <a:avLst>
              <a:gd name="adj1" fmla="val 88152"/>
              <a:gd name="adj2" fmla="val 7135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解调、解码</a:t>
            </a:r>
          </a:p>
        </p:txBody>
      </p:sp>
      <p:sp>
        <p:nvSpPr>
          <p:cNvPr id="72" name="圆角矩形标注 150"/>
          <p:cNvSpPr/>
          <p:nvPr/>
        </p:nvSpPr>
        <p:spPr>
          <a:xfrm>
            <a:off x="3678582" y="3225403"/>
            <a:ext cx="3153604" cy="576110"/>
          </a:xfrm>
          <a:prstGeom prst="wedgeRoundRectCallout">
            <a:avLst>
              <a:gd name="adj1" fmla="val -5367"/>
              <a:gd name="adj2" fmla="val 505686"/>
              <a:gd name="adj3" fmla="val 16667"/>
            </a:avLst>
          </a:prstGeom>
          <a:solidFill>
            <a:srgbClr val="9507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比特在两个适配器间流动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11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228" grpId="0" animBg="1"/>
      <p:bldP spid="229" grpId="0" animBg="1"/>
      <p:bldP spid="230" grpId="0" animBg="1"/>
      <p:bldP spid="231" grpId="0" animBg="1"/>
      <p:bldP spid="7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差错检测技术只能做到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无差错接受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zh-CN" altLang="en-US" sz="1800" dirty="0"/>
              <a:t>凡是接受的帧（即没有丢弃），我们能以非常接近于 </a:t>
            </a:r>
            <a:r>
              <a:rPr lang="en-US" altLang="zh-CN" sz="1800" dirty="0"/>
              <a:t>1 </a:t>
            </a:r>
            <a:r>
              <a:rPr lang="zh-CN" altLang="en-US" sz="1800" dirty="0"/>
              <a:t>的概率认为这些帧在传输过程中没有产生差错</a:t>
            </a:r>
            <a:endParaRPr lang="en-US" altLang="zh-CN" sz="1800" dirty="0"/>
          </a:p>
          <a:p>
            <a:pPr>
              <a:spcBef>
                <a:spcPts val="1200"/>
              </a:spcBef>
            </a:pPr>
            <a:r>
              <a:rPr lang="zh-CN" altLang="en-US" dirty="0"/>
              <a:t>错误帧被接收方丢弃</a:t>
            </a:r>
            <a:endParaRPr lang="en-US" altLang="zh-CN" dirty="0"/>
          </a:p>
          <a:p>
            <a:pPr lvl="1"/>
            <a:r>
              <a:rPr lang="zh-CN" altLang="en-US" sz="1800" dirty="0"/>
              <a:t>有些纠错码技术可以恢复轻微的误码，但实际计算开销太大</a:t>
            </a:r>
            <a:endParaRPr lang="en-US" altLang="zh-CN" sz="1800" dirty="0"/>
          </a:p>
          <a:p>
            <a:pPr>
              <a:spcBef>
                <a:spcPts val="1200"/>
              </a:spcBef>
            </a:pPr>
            <a:r>
              <a:rPr lang="zh-CN" altLang="en-US" dirty="0"/>
              <a:t>可靠传输</a:t>
            </a:r>
            <a:endParaRPr lang="en-US" altLang="zh-CN" dirty="0"/>
          </a:p>
          <a:p>
            <a:pPr lvl="1"/>
            <a:r>
              <a:rPr lang="zh-CN" altLang="en-US" sz="1800" dirty="0"/>
              <a:t>必须能以某种方式恢复被丢弃或丢失的帧</a:t>
            </a:r>
            <a:endParaRPr lang="en-US" altLang="zh-CN" sz="1800" dirty="0"/>
          </a:p>
          <a:p>
            <a:pPr lvl="1"/>
            <a:r>
              <a:rPr lang="zh-CN" altLang="en-US" sz="1800" dirty="0"/>
              <a:t>链路层、传输层、应用层都可提供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778943-3C2C-49EB-9C9E-5E9FB63C9F28}"/>
              </a:ext>
            </a:extLst>
          </p:cNvPr>
          <p:cNvSpPr txBox="1"/>
          <p:nvPr/>
        </p:nvSpPr>
        <p:spPr>
          <a:xfrm>
            <a:off x="1134203" y="5369223"/>
            <a:ext cx="7180637" cy="5604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800" dirty="0"/>
              <a:t>探讨：无差错接受和可靠传输的关系？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10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可靠传输基本机制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确认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超时</a:t>
            </a:r>
            <a:r>
              <a:rPr lang="zh-CN" altLang="en-US" sz="1800" dirty="0"/>
              <a:t>的组合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dirty="0"/>
              <a:t>确认 </a:t>
            </a:r>
            <a:r>
              <a:rPr lang="en-US" altLang="zh-CN" dirty="0"/>
              <a:t>(</a:t>
            </a:r>
            <a:r>
              <a:rPr lang="en-US" altLang="zh-CN" dirty="0" err="1"/>
              <a:t>ACKnowledgement</a:t>
            </a:r>
            <a:r>
              <a:rPr lang="en-US" altLang="zh-CN" dirty="0"/>
              <a:t>, ACK)</a:t>
            </a:r>
          </a:p>
          <a:p>
            <a:pPr lvl="1"/>
            <a:r>
              <a:rPr lang="zh-CN" altLang="en-US" sz="1800" dirty="0"/>
              <a:t>协议发给它的对等实体的消息，告知它已收到刚才的帧</a:t>
            </a:r>
          </a:p>
          <a:p>
            <a:pPr lvl="2"/>
            <a:r>
              <a:rPr lang="zh-CN" altLang="en-US" dirty="0"/>
              <a:t>可以是一个控制帧，即无任何数据的头部</a:t>
            </a:r>
            <a:endParaRPr lang="en-US" altLang="zh-CN" dirty="0"/>
          </a:p>
          <a:p>
            <a:pPr lvl="2"/>
            <a:r>
              <a:rPr lang="zh-CN" altLang="en-US" dirty="0"/>
              <a:t>也可以将一个</a:t>
            </a:r>
            <a:r>
              <a:rPr lang="en-US" altLang="zh-CN" dirty="0"/>
              <a:t>ACK</a:t>
            </a:r>
            <a:r>
              <a:rPr lang="zh-CN" altLang="en-US" dirty="0"/>
              <a:t>捎带在一个恰好要发向对方的数据帧中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超时 </a:t>
            </a:r>
            <a:r>
              <a:rPr lang="en-US" altLang="zh-CN" dirty="0"/>
              <a:t>(timeout)</a:t>
            </a:r>
          </a:p>
          <a:p>
            <a:pPr lvl="1"/>
            <a:r>
              <a:rPr lang="zh-CN" altLang="en-US" sz="1800" dirty="0"/>
              <a:t>发送方收到一个确认，表明帧发送成功；如果在合理的一段时间后未收到确认，那么它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重发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(retransmit) </a:t>
            </a:r>
            <a:r>
              <a:rPr lang="zh-CN" altLang="en-US" sz="1800" dirty="0"/>
              <a:t>原始帧</a:t>
            </a:r>
            <a:endParaRPr lang="en-US" altLang="zh-CN" sz="1800" dirty="0"/>
          </a:p>
          <a:p>
            <a:pPr lvl="1"/>
            <a:r>
              <a:rPr lang="zh-CN" altLang="en-US" sz="1800" dirty="0"/>
              <a:t>等待一段合理时间的这个动作称为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超时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(timeout)</a:t>
            </a:r>
            <a:endParaRPr lang="zh-CN" alt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46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自动请求重发（</a:t>
            </a:r>
            <a:r>
              <a:rPr lang="en-US" altLang="zh-CN" dirty="0"/>
              <a:t>Automatic Repeat Request</a:t>
            </a:r>
            <a:r>
              <a:rPr lang="zh-CN" altLang="en-US" dirty="0"/>
              <a:t>，</a:t>
            </a:r>
            <a:r>
              <a:rPr lang="en-US" altLang="zh-CN" dirty="0"/>
              <a:t>ARQ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使用确认和超时实现可靠传输的策略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dirty="0"/>
              <a:t>两种</a:t>
            </a:r>
            <a:r>
              <a:rPr lang="en-US" altLang="zh-CN" dirty="0"/>
              <a:t>ARQ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停等 </a:t>
            </a:r>
            <a:r>
              <a:rPr lang="en-US" altLang="zh-CN" dirty="0"/>
              <a:t>(stop-and-wait) 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滑动窗口 </a:t>
            </a:r>
            <a:r>
              <a:rPr lang="en-US" altLang="zh-CN" dirty="0"/>
              <a:t>(sliding-window) 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停等</a:t>
            </a:r>
            <a:r>
              <a:rPr lang="en-US" altLang="zh-CN" dirty="0">
                <a:latin typeface="Calibri" panose="020F0502020204030204" pitchFamily="34" charset="0"/>
              </a:rPr>
              <a:t>(stop-and-wait)</a:t>
            </a:r>
            <a:r>
              <a:rPr lang="zh-CN" altLang="en-US" dirty="0">
                <a:latin typeface="Calibri" panose="020F0502020204030204" pitchFamily="34" charset="0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286030"/>
          </a:xfrm>
        </p:spPr>
        <p:txBody>
          <a:bodyPr/>
          <a:lstStyle/>
          <a:p>
            <a:r>
              <a:rPr lang="zh-CN" altLang="en-US" dirty="0"/>
              <a:t>基本思想</a:t>
            </a:r>
            <a:endParaRPr lang="en-US" altLang="zh-CN" dirty="0"/>
          </a:p>
          <a:p>
            <a:pPr lvl="1"/>
            <a:r>
              <a:rPr lang="zh-CN" altLang="en-US" sz="1800" dirty="0"/>
              <a:t>发送方传输一帧之后，在传输下一帧之前等待一个</a:t>
            </a:r>
            <a:r>
              <a:rPr lang="en-US" altLang="zh-CN" sz="1800" dirty="0"/>
              <a:t>ACK</a:t>
            </a:r>
            <a:r>
              <a:rPr lang="zh-CN" altLang="en-US" sz="1800" dirty="0"/>
              <a:t>；如果在某段时间之后</a:t>
            </a:r>
            <a:r>
              <a:rPr lang="en-US" altLang="zh-CN" sz="1800" dirty="0"/>
              <a:t>ACK</a:t>
            </a:r>
            <a:r>
              <a:rPr lang="zh-CN" altLang="en-US" sz="1800" dirty="0"/>
              <a:t>没有到达，则发送方超时，重发原始帧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9972" y="2923939"/>
            <a:ext cx="3389722" cy="3623165"/>
          </a:xfrm>
          <a:prstGeom prst="rect">
            <a:avLst/>
          </a:prstGeom>
        </p:spPr>
      </p:pic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1281595" y="4112259"/>
            <a:ext cx="387226" cy="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时间</a:t>
            </a:r>
          </a:p>
        </p:txBody>
      </p:sp>
      <p:sp>
        <p:nvSpPr>
          <p:cNvPr id="45" name="Line 5"/>
          <p:cNvSpPr>
            <a:spLocks noChangeShapeType="1"/>
          </p:cNvSpPr>
          <p:nvPr/>
        </p:nvSpPr>
        <p:spPr bwMode="auto">
          <a:xfrm flipH="1">
            <a:off x="1624018" y="3241403"/>
            <a:ext cx="1" cy="21101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2305099" y="3313079"/>
            <a:ext cx="6764" cy="2606336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3916084" y="3291251"/>
            <a:ext cx="0" cy="2628163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2311863" y="3605097"/>
            <a:ext cx="1610845" cy="43520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 flipH="1">
            <a:off x="2305766" y="4087943"/>
            <a:ext cx="1616940" cy="46106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1789091" y="3808947"/>
            <a:ext cx="331908" cy="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超时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1924638" y="3035809"/>
            <a:ext cx="829769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Sender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3528859" y="3011425"/>
            <a:ext cx="9404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Receiver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2741972" y="3503944"/>
            <a:ext cx="7670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frame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2686369" y="4076176"/>
            <a:ext cx="663816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ACK</a:t>
            </a:r>
          </a:p>
        </p:txBody>
      </p:sp>
      <p:sp>
        <p:nvSpPr>
          <p:cNvPr id="58" name="Text Box 39"/>
          <p:cNvSpPr txBox="1">
            <a:spLocks noChangeArrowheads="1"/>
          </p:cNvSpPr>
          <p:nvPr/>
        </p:nvSpPr>
        <p:spPr bwMode="auto">
          <a:xfrm>
            <a:off x="1703366" y="6001612"/>
            <a:ext cx="2655262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（</a:t>
            </a: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）超时前收到</a:t>
            </a: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ACK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3" name="左大括号 82"/>
          <p:cNvSpPr/>
          <p:nvPr/>
        </p:nvSpPr>
        <p:spPr>
          <a:xfrm>
            <a:off x="2069545" y="3601522"/>
            <a:ext cx="229599" cy="1054840"/>
          </a:xfrm>
          <a:prstGeom prst="leftBrace">
            <a:avLst>
              <a:gd name="adj1" fmla="val 30026"/>
              <a:gd name="adj2" fmla="val 48844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97683" y="2928932"/>
            <a:ext cx="3233054" cy="3623165"/>
          </a:xfrm>
          <a:prstGeom prst="rect">
            <a:avLst/>
          </a:prstGeom>
        </p:spPr>
      </p:pic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5243068" y="4117252"/>
            <a:ext cx="387226" cy="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时间</a:t>
            </a:r>
          </a:p>
        </p:txBody>
      </p:sp>
      <p:sp>
        <p:nvSpPr>
          <p:cNvPr id="88" name="Line 5"/>
          <p:cNvSpPr>
            <a:spLocks noChangeShapeType="1"/>
          </p:cNvSpPr>
          <p:nvPr/>
        </p:nvSpPr>
        <p:spPr bwMode="auto">
          <a:xfrm flipH="1">
            <a:off x="5585491" y="3246396"/>
            <a:ext cx="1" cy="21101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9" name="Line 7"/>
          <p:cNvSpPr>
            <a:spLocks noChangeShapeType="1"/>
          </p:cNvSpPr>
          <p:nvPr/>
        </p:nvSpPr>
        <p:spPr bwMode="auto">
          <a:xfrm flipH="1">
            <a:off x="6260152" y="3318071"/>
            <a:ext cx="13183" cy="2601343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0" name="Line 8"/>
          <p:cNvSpPr>
            <a:spLocks noChangeShapeType="1"/>
          </p:cNvSpPr>
          <p:nvPr/>
        </p:nvSpPr>
        <p:spPr bwMode="auto">
          <a:xfrm>
            <a:off x="7877557" y="3296244"/>
            <a:ext cx="0" cy="2628163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1" name="Line 9"/>
          <p:cNvSpPr>
            <a:spLocks noChangeShapeType="1"/>
          </p:cNvSpPr>
          <p:nvPr/>
        </p:nvSpPr>
        <p:spPr bwMode="auto">
          <a:xfrm>
            <a:off x="6273336" y="3610090"/>
            <a:ext cx="1234715" cy="39987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3" name="Text Box 14"/>
          <p:cNvSpPr txBox="1">
            <a:spLocks noChangeArrowheads="1"/>
          </p:cNvSpPr>
          <p:nvPr/>
        </p:nvSpPr>
        <p:spPr bwMode="auto">
          <a:xfrm>
            <a:off x="5750564" y="3813940"/>
            <a:ext cx="331908" cy="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超时</a:t>
            </a:r>
          </a:p>
        </p:txBody>
      </p:sp>
      <p:sp>
        <p:nvSpPr>
          <p:cNvPr id="94" name="Text Box 15"/>
          <p:cNvSpPr txBox="1">
            <a:spLocks noChangeArrowheads="1"/>
          </p:cNvSpPr>
          <p:nvPr/>
        </p:nvSpPr>
        <p:spPr bwMode="auto">
          <a:xfrm>
            <a:off x="5886111" y="3040802"/>
            <a:ext cx="829769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Sender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5" name="Text Box 16"/>
          <p:cNvSpPr txBox="1">
            <a:spLocks noChangeArrowheads="1"/>
          </p:cNvSpPr>
          <p:nvPr/>
        </p:nvSpPr>
        <p:spPr bwMode="auto">
          <a:xfrm>
            <a:off x="7490332" y="3016418"/>
            <a:ext cx="9404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Receiver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6" name="Text Box 17"/>
          <p:cNvSpPr txBox="1">
            <a:spLocks noChangeArrowheads="1"/>
          </p:cNvSpPr>
          <p:nvPr/>
        </p:nvSpPr>
        <p:spPr bwMode="auto">
          <a:xfrm>
            <a:off x="6741026" y="3583924"/>
            <a:ext cx="7670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frame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8" name="Text Box 39"/>
          <p:cNvSpPr txBox="1">
            <a:spLocks noChangeArrowheads="1"/>
          </p:cNvSpPr>
          <p:nvPr/>
        </p:nvSpPr>
        <p:spPr bwMode="auto">
          <a:xfrm>
            <a:off x="6211467" y="6006605"/>
            <a:ext cx="16173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（</a:t>
            </a: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）</a:t>
            </a:r>
            <a:r>
              <a:rPr kumimoji="1" lang="zh-CN" altLang="en-US" sz="1600" kern="0" dirty="0">
                <a:latin typeface="Calibri" panose="020F0502020204030204" pitchFamily="34" charset="0"/>
                <a:ea typeface="华文楷体" panose="02010600040101010101" pitchFamily="2" charset="-122"/>
              </a:rPr>
              <a:t>原帧丢失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9" name="左大括号 98"/>
          <p:cNvSpPr/>
          <p:nvPr/>
        </p:nvSpPr>
        <p:spPr>
          <a:xfrm>
            <a:off x="6031018" y="3606515"/>
            <a:ext cx="229599" cy="1054840"/>
          </a:xfrm>
          <a:prstGeom prst="leftBrace">
            <a:avLst>
              <a:gd name="adj1" fmla="val 30026"/>
              <a:gd name="adj2" fmla="val 48844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Line 9"/>
          <p:cNvSpPr>
            <a:spLocks noChangeShapeType="1"/>
          </p:cNvSpPr>
          <p:nvPr/>
        </p:nvSpPr>
        <p:spPr bwMode="auto">
          <a:xfrm>
            <a:off x="6279432" y="4713466"/>
            <a:ext cx="1598125" cy="34916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1" name="Line 10"/>
          <p:cNvSpPr>
            <a:spLocks noChangeShapeType="1"/>
          </p:cNvSpPr>
          <p:nvPr/>
        </p:nvSpPr>
        <p:spPr bwMode="auto">
          <a:xfrm flipH="1">
            <a:off x="6273336" y="5088800"/>
            <a:ext cx="1604220" cy="41376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2" name="Text Box 14"/>
          <p:cNvSpPr txBox="1">
            <a:spLocks noChangeArrowheads="1"/>
          </p:cNvSpPr>
          <p:nvPr/>
        </p:nvSpPr>
        <p:spPr bwMode="auto">
          <a:xfrm>
            <a:off x="5756660" y="4917316"/>
            <a:ext cx="331908" cy="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超时</a:t>
            </a:r>
          </a:p>
        </p:txBody>
      </p:sp>
      <p:sp>
        <p:nvSpPr>
          <p:cNvPr id="103" name="Text Box 17"/>
          <p:cNvSpPr txBox="1">
            <a:spLocks noChangeArrowheads="1"/>
          </p:cNvSpPr>
          <p:nvPr/>
        </p:nvSpPr>
        <p:spPr bwMode="auto">
          <a:xfrm>
            <a:off x="6710208" y="4584764"/>
            <a:ext cx="7670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frame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4" name="Text Box 18"/>
          <p:cNvSpPr txBox="1">
            <a:spLocks noChangeArrowheads="1"/>
          </p:cNvSpPr>
          <p:nvPr/>
        </p:nvSpPr>
        <p:spPr bwMode="auto">
          <a:xfrm>
            <a:off x="6666766" y="5068184"/>
            <a:ext cx="663816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ACK</a:t>
            </a:r>
          </a:p>
        </p:txBody>
      </p:sp>
      <p:sp>
        <p:nvSpPr>
          <p:cNvPr id="105" name="左大括号 104"/>
          <p:cNvSpPr/>
          <p:nvPr/>
        </p:nvSpPr>
        <p:spPr>
          <a:xfrm>
            <a:off x="6037114" y="4709891"/>
            <a:ext cx="229599" cy="1054840"/>
          </a:xfrm>
          <a:prstGeom prst="leftBrace">
            <a:avLst>
              <a:gd name="adj1" fmla="val 30026"/>
              <a:gd name="adj2" fmla="val 48844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6" name="组合 105"/>
          <p:cNvGrpSpPr/>
          <p:nvPr/>
        </p:nvGrpSpPr>
        <p:grpSpPr>
          <a:xfrm>
            <a:off x="7337349" y="3842497"/>
            <a:ext cx="170702" cy="277903"/>
            <a:chOff x="7754112" y="4133088"/>
            <a:chExt cx="487680" cy="694944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7754112" y="4133088"/>
              <a:ext cx="487680" cy="6949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H="1">
              <a:off x="7754112" y="4133088"/>
              <a:ext cx="402336" cy="6949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7232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3" grpId="0"/>
      <p:bldP spid="54" grpId="0"/>
      <p:bldP spid="55" grpId="0"/>
      <p:bldP spid="56" grpId="0"/>
      <p:bldP spid="57" grpId="0"/>
      <p:bldP spid="58" grpId="0"/>
      <p:bldP spid="83" grpId="0" animBg="1"/>
      <p:bldP spid="87" grpId="0"/>
      <p:bldP spid="88" grpId="0" animBg="1"/>
      <p:bldP spid="89" grpId="0" animBg="1"/>
      <p:bldP spid="90" grpId="0" animBg="1"/>
      <p:bldP spid="91" grpId="0" animBg="1"/>
      <p:bldP spid="93" grpId="0"/>
      <p:bldP spid="94" grpId="0"/>
      <p:bldP spid="95" grpId="0"/>
      <p:bldP spid="96" grpId="0"/>
      <p:bldP spid="98" grpId="0"/>
      <p:bldP spid="99" grpId="0" animBg="1"/>
      <p:bldP spid="100" grpId="0" animBg="1"/>
      <p:bldP spid="101" grpId="0" animBg="1"/>
      <p:bldP spid="102" grpId="0"/>
      <p:bldP spid="103" grpId="0"/>
      <p:bldP spid="104" grpId="0"/>
      <p:bldP spid="105" grpId="0" animBg="1"/>
    </p:bldLst>
  </p:timing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Calibri" panose="020F0502020204030204" pitchFamily="34" charset="0"/>
              </a:rPr>
              <a:t>停等</a:t>
            </a:r>
            <a:r>
              <a:rPr lang="en-US" altLang="zh-CN" dirty="0">
                <a:latin typeface="Calibri" panose="020F0502020204030204" pitchFamily="34" charset="0"/>
              </a:rPr>
              <a:t>(stop-and-wait)</a:t>
            </a:r>
            <a:r>
              <a:rPr lang="zh-CN" altLang="en-US" dirty="0">
                <a:latin typeface="Calibri" panose="020F0502020204030204" pitchFamily="34" charset="0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286030"/>
          </a:xfrm>
        </p:spPr>
        <p:txBody>
          <a:bodyPr/>
          <a:lstStyle/>
          <a:p>
            <a:r>
              <a:rPr lang="zh-CN" altLang="en-US" dirty="0"/>
              <a:t>基本思想</a:t>
            </a:r>
            <a:endParaRPr lang="en-US" altLang="zh-CN" dirty="0"/>
          </a:p>
          <a:p>
            <a:pPr lvl="1"/>
            <a:r>
              <a:rPr lang="zh-CN" altLang="en-US" sz="1800" dirty="0"/>
              <a:t>发送方传输一帧之后，在传输下一帧之前等待一个</a:t>
            </a:r>
            <a:r>
              <a:rPr lang="en-US" altLang="zh-CN" sz="1800" dirty="0"/>
              <a:t>ACK</a:t>
            </a:r>
            <a:r>
              <a:rPr lang="zh-CN" altLang="en-US" sz="1800" dirty="0"/>
              <a:t>；如果在某段时间之后</a:t>
            </a:r>
            <a:r>
              <a:rPr lang="en-US" altLang="zh-CN" sz="1800" dirty="0"/>
              <a:t>ACK</a:t>
            </a:r>
            <a:r>
              <a:rPr lang="zh-CN" altLang="en-US" sz="1800" dirty="0"/>
              <a:t>没有到达，则发送方超时，重发原始帧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9972" y="2923939"/>
            <a:ext cx="3389722" cy="3623165"/>
          </a:xfrm>
          <a:prstGeom prst="rect">
            <a:avLst/>
          </a:prstGeom>
        </p:spPr>
      </p:pic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1281595" y="4112259"/>
            <a:ext cx="387226" cy="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时间</a:t>
            </a:r>
          </a:p>
        </p:txBody>
      </p:sp>
      <p:sp>
        <p:nvSpPr>
          <p:cNvPr id="45" name="Line 5"/>
          <p:cNvSpPr>
            <a:spLocks noChangeShapeType="1"/>
          </p:cNvSpPr>
          <p:nvPr/>
        </p:nvSpPr>
        <p:spPr bwMode="auto">
          <a:xfrm flipH="1">
            <a:off x="1624018" y="3241403"/>
            <a:ext cx="1" cy="21101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>
            <a:off x="2311863" y="3313078"/>
            <a:ext cx="23022" cy="2688533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3916084" y="3291251"/>
            <a:ext cx="0" cy="2628163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2311863" y="3605097"/>
            <a:ext cx="1610845" cy="43520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 flipH="1">
            <a:off x="2667974" y="4087943"/>
            <a:ext cx="1254732" cy="334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1789091" y="3808947"/>
            <a:ext cx="331908" cy="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超时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1924638" y="3035809"/>
            <a:ext cx="829769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Sender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3528859" y="3011425"/>
            <a:ext cx="9404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Receiver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2741972" y="3503944"/>
            <a:ext cx="7670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frame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2686369" y="4076176"/>
            <a:ext cx="663816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ACK</a:t>
            </a:r>
          </a:p>
        </p:txBody>
      </p:sp>
      <p:sp>
        <p:nvSpPr>
          <p:cNvPr id="58" name="Text Box 39"/>
          <p:cNvSpPr txBox="1">
            <a:spLocks noChangeArrowheads="1"/>
          </p:cNvSpPr>
          <p:nvPr/>
        </p:nvSpPr>
        <p:spPr bwMode="auto">
          <a:xfrm>
            <a:off x="2216932" y="6001612"/>
            <a:ext cx="1453193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（</a:t>
            </a: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c</a:t>
            </a: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）</a:t>
            </a: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ACK</a:t>
            </a: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丢失</a:t>
            </a:r>
          </a:p>
        </p:txBody>
      </p:sp>
      <p:sp>
        <p:nvSpPr>
          <p:cNvPr id="83" name="左大括号 82"/>
          <p:cNvSpPr/>
          <p:nvPr/>
        </p:nvSpPr>
        <p:spPr>
          <a:xfrm>
            <a:off x="2069545" y="3601522"/>
            <a:ext cx="229599" cy="1054840"/>
          </a:xfrm>
          <a:prstGeom prst="leftBrace">
            <a:avLst>
              <a:gd name="adj1" fmla="val 30026"/>
              <a:gd name="adj2" fmla="val 48844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97683" y="2928932"/>
            <a:ext cx="3233054" cy="3623165"/>
          </a:xfrm>
          <a:prstGeom prst="rect">
            <a:avLst/>
          </a:prstGeom>
        </p:spPr>
      </p:pic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5243068" y="4117252"/>
            <a:ext cx="387226" cy="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时间</a:t>
            </a:r>
          </a:p>
        </p:txBody>
      </p:sp>
      <p:sp>
        <p:nvSpPr>
          <p:cNvPr id="88" name="Line 5"/>
          <p:cNvSpPr>
            <a:spLocks noChangeShapeType="1"/>
          </p:cNvSpPr>
          <p:nvPr/>
        </p:nvSpPr>
        <p:spPr bwMode="auto">
          <a:xfrm flipH="1">
            <a:off x="5585491" y="3246396"/>
            <a:ext cx="1" cy="21101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9" name="Line 7"/>
          <p:cNvSpPr>
            <a:spLocks noChangeShapeType="1"/>
          </p:cNvSpPr>
          <p:nvPr/>
        </p:nvSpPr>
        <p:spPr bwMode="auto">
          <a:xfrm flipH="1">
            <a:off x="6260152" y="3318071"/>
            <a:ext cx="13183" cy="2601343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0" name="Line 8"/>
          <p:cNvSpPr>
            <a:spLocks noChangeShapeType="1"/>
          </p:cNvSpPr>
          <p:nvPr/>
        </p:nvSpPr>
        <p:spPr bwMode="auto">
          <a:xfrm>
            <a:off x="7877557" y="3296244"/>
            <a:ext cx="0" cy="2628163"/>
          </a:xfrm>
          <a:prstGeom prst="line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1" name="Line 9"/>
          <p:cNvSpPr>
            <a:spLocks noChangeShapeType="1"/>
          </p:cNvSpPr>
          <p:nvPr/>
        </p:nvSpPr>
        <p:spPr bwMode="auto">
          <a:xfrm>
            <a:off x="6273335" y="3610089"/>
            <a:ext cx="1610319" cy="6626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3" name="Text Box 14"/>
          <p:cNvSpPr txBox="1">
            <a:spLocks noChangeArrowheads="1"/>
          </p:cNvSpPr>
          <p:nvPr/>
        </p:nvSpPr>
        <p:spPr bwMode="auto">
          <a:xfrm>
            <a:off x="5750564" y="3813940"/>
            <a:ext cx="331908" cy="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超时</a:t>
            </a:r>
          </a:p>
        </p:txBody>
      </p:sp>
      <p:sp>
        <p:nvSpPr>
          <p:cNvPr id="94" name="Text Box 15"/>
          <p:cNvSpPr txBox="1">
            <a:spLocks noChangeArrowheads="1"/>
          </p:cNvSpPr>
          <p:nvPr/>
        </p:nvSpPr>
        <p:spPr bwMode="auto">
          <a:xfrm>
            <a:off x="5886111" y="3040802"/>
            <a:ext cx="829769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Sender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5" name="Text Box 16"/>
          <p:cNvSpPr txBox="1">
            <a:spLocks noChangeArrowheads="1"/>
          </p:cNvSpPr>
          <p:nvPr/>
        </p:nvSpPr>
        <p:spPr bwMode="auto">
          <a:xfrm>
            <a:off x="7490332" y="3016418"/>
            <a:ext cx="9404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Receiver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6" name="Text Box 17"/>
          <p:cNvSpPr txBox="1">
            <a:spLocks noChangeArrowheads="1"/>
          </p:cNvSpPr>
          <p:nvPr/>
        </p:nvSpPr>
        <p:spPr bwMode="auto">
          <a:xfrm>
            <a:off x="6741026" y="3583924"/>
            <a:ext cx="7670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frame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8" name="Text Box 39"/>
          <p:cNvSpPr txBox="1">
            <a:spLocks noChangeArrowheads="1"/>
          </p:cNvSpPr>
          <p:nvPr/>
        </p:nvSpPr>
        <p:spPr bwMode="auto">
          <a:xfrm>
            <a:off x="5985874" y="6056449"/>
            <a:ext cx="16173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（</a:t>
            </a: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d</a:t>
            </a: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）</a:t>
            </a:r>
            <a:r>
              <a:rPr kumimoji="1" lang="zh-CN" altLang="en-US" sz="1600" kern="0" noProof="0" dirty="0">
                <a:latin typeface="Calibri" panose="020F0502020204030204" pitchFamily="34" charset="0"/>
                <a:ea typeface="华文楷体" panose="02010600040101010101" pitchFamily="2" charset="-122"/>
              </a:rPr>
              <a:t>过早超时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9" name="左大括号 98"/>
          <p:cNvSpPr/>
          <p:nvPr/>
        </p:nvSpPr>
        <p:spPr>
          <a:xfrm>
            <a:off x="6031018" y="3606515"/>
            <a:ext cx="229599" cy="1054840"/>
          </a:xfrm>
          <a:prstGeom prst="leftBrace">
            <a:avLst>
              <a:gd name="adj1" fmla="val 30026"/>
              <a:gd name="adj2" fmla="val 48844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Line 9"/>
          <p:cNvSpPr>
            <a:spLocks noChangeShapeType="1"/>
          </p:cNvSpPr>
          <p:nvPr/>
        </p:nvSpPr>
        <p:spPr bwMode="auto">
          <a:xfrm>
            <a:off x="6279432" y="4713466"/>
            <a:ext cx="1598125" cy="34916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1" name="Line 10"/>
          <p:cNvSpPr>
            <a:spLocks noChangeShapeType="1"/>
          </p:cNvSpPr>
          <p:nvPr/>
        </p:nvSpPr>
        <p:spPr bwMode="auto">
          <a:xfrm flipH="1">
            <a:off x="6273336" y="5088800"/>
            <a:ext cx="1604220" cy="41376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2" name="Text Box 14"/>
          <p:cNvSpPr txBox="1">
            <a:spLocks noChangeArrowheads="1"/>
          </p:cNvSpPr>
          <p:nvPr/>
        </p:nvSpPr>
        <p:spPr bwMode="auto">
          <a:xfrm>
            <a:off x="5756660" y="4917316"/>
            <a:ext cx="331908" cy="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超时</a:t>
            </a:r>
          </a:p>
        </p:txBody>
      </p:sp>
      <p:sp>
        <p:nvSpPr>
          <p:cNvPr id="103" name="Text Box 17"/>
          <p:cNvSpPr txBox="1">
            <a:spLocks noChangeArrowheads="1"/>
          </p:cNvSpPr>
          <p:nvPr/>
        </p:nvSpPr>
        <p:spPr bwMode="auto">
          <a:xfrm>
            <a:off x="6910116" y="4659851"/>
            <a:ext cx="7670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frame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4" name="Text Box 18"/>
          <p:cNvSpPr txBox="1">
            <a:spLocks noChangeArrowheads="1"/>
          </p:cNvSpPr>
          <p:nvPr/>
        </p:nvSpPr>
        <p:spPr bwMode="auto">
          <a:xfrm>
            <a:off x="6666766" y="5068184"/>
            <a:ext cx="663816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ACK</a:t>
            </a:r>
          </a:p>
        </p:txBody>
      </p:sp>
      <p:sp>
        <p:nvSpPr>
          <p:cNvPr id="105" name="左大括号 104"/>
          <p:cNvSpPr/>
          <p:nvPr/>
        </p:nvSpPr>
        <p:spPr>
          <a:xfrm>
            <a:off x="6037114" y="4709891"/>
            <a:ext cx="229599" cy="1054840"/>
          </a:xfrm>
          <a:prstGeom prst="leftBrace">
            <a:avLst>
              <a:gd name="adj1" fmla="val 30026"/>
              <a:gd name="adj2" fmla="val 48844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2618181" y="4258941"/>
            <a:ext cx="170702" cy="277903"/>
            <a:chOff x="7754112" y="4133088"/>
            <a:chExt cx="487680" cy="69494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754112" y="4133088"/>
              <a:ext cx="487680" cy="6949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7754112" y="4133088"/>
              <a:ext cx="402336" cy="6949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Line 9"/>
          <p:cNvSpPr>
            <a:spLocks noChangeShapeType="1"/>
          </p:cNvSpPr>
          <p:nvPr/>
        </p:nvSpPr>
        <p:spPr bwMode="auto">
          <a:xfrm>
            <a:off x="2335830" y="4728080"/>
            <a:ext cx="1598125" cy="34916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2" name="Line 10"/>
          <p:cNvSpPr>
            <a:spLocks noChangeShapeType="1"/>
          </p:cNvSpPr>
          <p:nvPr/>
        </p:nvSpPr>
        <p:spPr bwMode="auto">
          <a:xfrm flipH="1">
            <a:off x="2329734" y="5103414"/>
            <a:ext cx="1604220" cy="41376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1813058" y="4931930"/>
            <a:ext cx="331908" cy="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超时</a:t>
            </a:r>
          </a:p>
        </p:txBody>
      </p:sp>
      <p:sp>
        <p:nvSpPr>
          <p:cNvPr id="64" name="Text Box 17"/>
          <p:cNvSpPr txBox="1">
            <a:spLocks noChangeArrowheads="1"/>
          </p:cNvSpPr>
          <p:nvPr/>
        </p:nvSpPr>
        <p:spPr bwMode="auto">
          <a:xfrm>
            <a:off x="2766606" y="4599378"/>
            <a:ext cx="7670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frame</a:t>
            </a:r>
            <a:endParaRPr kumimoji="1" lang="zh-CN" altLang="en-US" sz="1600" i="0" u="none" strike="noStrike" kern="0" cap="none" spc="0" normalizeH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2723164" y="5082798"/>
            <a:ext cx="663816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ACK</a:t>
            </a:r>
          </a:p>
        </p:txBody>
      </p:sp>
      <p:sp>
        <p:nvSpPr>
          <p:cNvPr id="66" name="左大括号 65"/>
          <p:cNvSpPr/>
          <p:nvPr/>
        </p:nvSpPr>
        <p:spPr>
          <a:xfrm>
            <a:off x="2093512" y="4724505"/>
            <a:ext cx="229599" cy="1054840"/>
          </a:xfrm>
          <a:prstGeom prst="leftBrace">
            <a:avLst>
              <a:gd name="adj1" fmla="val 30026"/>
              <a:gd name="adj2" fmla="val 48844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Line 10"/>
          <p:cNvSpPr>
            <a:spLocks noChangeShapeType="1"/>
          </p:cNvSpPr>
          <p:nvPr/>
        </p:nvSpPr>
        <p:spPr bwMode="auto">
          <a:xfrm flipH="1">
            <a:off x="6247544" y="4298942"/>
            <a:ext cx="1623916" cy="65499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noProof="0">
              <a:ln>
                <a:noFill/>
              </a:ln>
              <a:solidFill>
                <a:srgbClr val="2B028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8" name="Text Box 18"/>
          <p:cNvSpPr txBox="1">
            <a:spLocks noChangeArrowheads="1"/>
          </p:cNvSpPr>
          <p:nvPr/>
        </p:nvSpPr>
        <p:spPr bwMode="auto">
          <a:xfrm>
            <a:off x="7030227" y="4254470"/>
            <a:ext cx="663816" cy="33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ACK</a:t>
            </a:r>
          </a:p>
        </p:txBody>
      </p:sp>
      <p:sp>
        <p:nvSpPr>
          <p:cNvPr id="5" name="椭圆 4"/>
          <p:cNvSpPr/>
          <p:nvPr/>
        </p:nvSpPr>
        <p:spPr>
          <a:xfrm>
            <a:off x="3808479" y="3893385"/>
            <a:ext cx="300625" cy="319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3772393" y="4937203"/>
            <a:ext cx="300625" cy="319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743733" y="4057239"/>
            <a:ext cx="300625" cy="319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712460" y="4913764"/>
            <a:ext cx="300625" cy="319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234942" y="5919414"/>
            <a:ext cx="7261375" cy="8674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¥"/>
            </a:pPr>
            <a:r>
              <a:rPr lang="zh-CN" altLang="en-US" dirty="0"/>
              <a:t>重复帧问题</a:t>
            </a:r>
            <a:endParaRPr lang="en-US" altLang="zh-CN" dirty="0"/>
          </a:p>
          <a:p>
            <a:pPr marL="648000" lvl="1" indent="-285750">
              <a:lnSpc>
                <a:spcPct val="150000"/>
              </a:lnSpc>
              <a:buFont typeface="Wingdings 3" panose="05040102010807070707" pitchFamily="18" charset="2"/>
              <a:buChar char="4"/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S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超时重传，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R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认为是下一帧，再次接收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81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3" grpId="0"/>
      <p:bldP spid="54" grpId="0"/>
      <p:bldP spid="55" grpId="0"/>
      <p:bldP spid="56" grpId="0"/>
      <p:bldP spid="57" grpId="0"/>
      <p:bldP spid="58" grpId="0"/>
      <p:bldP spid="83" grpId="0" animBg="1"/>
      <p:bldP spid="87" grpId="0"/>
      <p:bldP spid="88" grpId="0" animBg="1"/>
      <p:bldP spid="89" grpId="0" animBg="1"/>
      <p:bldP spid="90" grpId="0" animBg="1"/>
      <p:bldP spid="91" grpId="0" animBg="1"/>
      <p:bldP spid="93" grpId="0"/>
      <p:bldP spid="94" grpId="0"/>
      <p:bldP spid="95" grpId="0"/>
      <p:bldP spid="96" grpId="0"/>
      <p:bldP spid="98" grpId="0"/>
      <p:bldP spid="99" grpId="0" animBg="1"/>
      <p:bldP spid="100" grpId="0" animBg="1"/>
      <p:bldP spid="101" grpId="0" animBg="1"/>
      <p:bldP spid="102" grpId="0"/>
      <p:bldP spid="103" grpId="0"/>
      <p:bldP spid="104" grpId="0"/>
      <p:bldP spid="105" grpId="0" animBg="1"/>
      <p:bldP spid="61" grpId="0" animBg="1"/>
      <p:bldP spid="62" grpId="0" animBg="1"/>
      <p:bldP spid="63" grpId="0"/>
      <p:bldP spid="64" grpId="0"/>
      <p:bldP spid="65" grpId="0"/>
      <p:bldP spid="66" grpId="0" animBg="1"/>
      <p:bldP spid="67" grpId="0" animBg="1"/>
      <p:bldP spid="68" grpId="0"/>
      <p:bldP spid="5" grpId="0" animBg="1"/>
      <p:bldP spid="69" grpId="0" animBg="1"/>
      <p:bldP spid="70" grpId="0" animBg="1"/>
      <p:bldP spid="71" grpId="0" animBg="1"/>
      <p:bldP spid="72" grpId="0" animBg="1"/>
    </p:bldLst>
  </p:timing>
  <p:extLst mod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Calibri" panose="020F0502020204030204" pitchFamily="34" charset="0"/>
              </a:rPr>
              <a:t>停等</a:t>
            </a:r>
            <a:r>
              <a:rPr lang="en-US" altLang="zh-CN" dirty="0">
                <a:latin typeface="Calibri" panose="020F0502020204030204" pitchFamily="34" charset="0"/>
              </a:rPr>
              <a:t>(stop-and-wait)</a:t>
            </a:r>
            <a:r>
              <a:rPr lang="zh-CN" altLang="en-US" dirty="0">
                <a:latin typeface="Calibri" panose="020F0502020204030204" pitchFamily="34" charset="0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286030"/>
          </a:xfrm>
        </p:spPr>
        <p:txBody>
          <a:bodyPr/>
          <a:lstStyle/>
          <a:p>
            <a:r>
              <a:rPr lang="zh-CN" altLang="en-US" dirty="0"/>
              <a:t>包含</a:t>
            </a:r>
            <a:r>
              <a:rPr lang="en-US" altLang="zh-CN" dirty="0"/>
              <a:t>1</a:t>
            </a:r>
            <a:r>
              <a:rPr lang="zh-CN" altLang="en-US" dirty="0"/>
              <a:t>比特序列号的停等算法</a:t>
            </a:r>
            <a:endParaRPr lang="en-US" altLang="zh-CN" dirty="0"/>
          </a:p>
          <a:p>
            <a:pPr lvl="1"/>
            <a:r>
              <a:rPr lang="zh-CN" altLang="en-US" sz="1800" dirty="0"/>
              <a:t>序号值可取</a:t>
            </a:r>
            <a:r>
              <a:rPr lang="en-US" altLang="zh-CN" sz="1800" dirty="0"/>
              <a:t>0</a:t>
            </a:r>
            <a:r>
              <a:rPr lang="zh-CN" altLang="en-US" sz="1800" dirty="0"/>
              <a:t>或</a:t>
            </a:r>
            <a:r>
              <a:rPr lang="en-US" altLang="zh-CN" sz="1800" dirty="0"/>
              <a:t>1</a:t>
            </a:r>
            <a:r>
              <a:rPr lang="zh-CN" altLang="en-US" sz="1800" dirty="0"/>
              <a:t>，每帧交替使用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467626" y="2731009"/>
            <a:ext cx="3389722" cy="3623165"/>
            <a:chOff x="1189972" y="2923939"/>
            <a:chExt cx="3389722" cy="3623165"/>
          </a:xfrm>
        </p:grpSpPr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972" y="2923939"/>
              <a:ext cx="3389722" cy="3623165"/>
            </a:xfrm>
            <a:prstGeom prst="rect">
              <a:avLst/>
            </a:prstGeom>
          </p:spPr>
        </p:pic>
        <p:sp>
          <p:nvSpPr>
            <p:cNvPr id="44" name="Text Box 4"/>
            <p:cNvSpPr txBox="1">
              <a:spLocks noChangeArrowheads="1"/>
            </p:cNvSpPr>
            <p:nvPr/>
          </p:nvSpPr>
          <p:spPr bwMode="auto">
            <a:xfrm>
              <a:off x="1281595" y="4112259"/>
              <a:ext cx="387226" cy="585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时间</a:t>
              </a:r>
            </a:p>
          </p:txBody>
        </p:sp>
        <p:sp>
          <p:nvSpPr>
            <p:cNvPr id="45" name="Line 5"/>
            <p:cNvSpPr>
              <a:spLocks noChangeShapeType="1"/>
            </p:cNvSpPr>
            <p:nvPr/>
          </p:nvSpPr>
          <p:spPr bwMode="auto">
            <a:xfrm flipH="1">
              <a:off x="1624018" y="3842497"/>
              <a:ext cx="0" cy="15090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>
              <a:off x="2311862" y="3313078"/>
              <a:ext cx="2088" cy="2962462"/>
            </a:xfrm>
            <a:prstGeom prst="line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7" name="Line 8"/>
            <p:cNvSpPr>
              <a:spLocks noChangeShapeType="1"/>
            </p:cNvSpPr>
            <p:nvPr/>
          </p:nvSpPr>
          <p:spPr bwMode="auto">
            <a:xfrm>
              <a:off x="3916084" y="3291251"/>
              <a:ext cx="46822" cy="2984289"/>
            </a:xfrm>
            <a:prstGeom prst="line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2311863" y="3605097"/>
              <a:ext cx="1593783" cy="3336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2298679" y="4009964"/>
              <a:ext cx="1617405" cy="3079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1924638" y="3035809"/>
              <a:ext cx="829769" cy="338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Sender</a:t>
              </a:r>
              <a:endPara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auto">
            <a:xfrm>
              <a:off x="3528859" y="3011425"/>
              <a:ext cx="94040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Receiver</a:t>
              </a:r>
              <a:endParaRPr kumimoji="1" lang="zh-CN" altLang="en-US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Text Box 17"/>
            <p:cNvSpPr txBox="1">
              <a:spLocks noChangeArrowheads="1"/>
            </p:cNvSpPr>
            <p:nvPr/>
          </p:nvSpPr>
          <p:spPr bwMode="auto">
            <a:xfrm>
              <a:off x="2741972" y="3503944"/>
              <a:ext cx="88866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Frame 0</a:t>
              </a:r>
              <a:endParaRPr kumimoji="1" lang="zh-CN" altLang="en-US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2722623" y="3913679"/>
              <a:ext cx="7346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ACK 0</a:t>
              </a:r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>
              <a:off x="2301425" y="4396323"/>
              <a:ext cx="1604221" cy="3336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2288241" y="4801190"/>
              <a:ext cx="1617405" cy="3079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2731534" y="4295170"/>
              <a:ext cx="88866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Frame 1</a:t>
              </a:r>
              <a:endParaRPr kumimoji="1" lang="zh-CN" altLang="en-US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2712185" y="4704905"/>
              <a:ext cx="7346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ACK 1</a:t>
              </a:r>
            </a:p>
          </p:txBody>
        </p:sp>
        <p:sp>
          <p:nvSpPr>
            <p:cNvPr id="60" name="Line 9"/>
            <p:cNvSpPr>
              <a:spLocks noChangeShapeType="1"/>
            </p:cNvSpPr>
            <p:nvPr/>
          </p:nvSpPr>
          <p:spPr bwMode="auto">
            <a:xfrm>
              <a:off x="2313951" y="5172935"/>
              <a:ext cx="1593783" cy="3336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2300767" y="5577802"/>
              <a:ext cx="1617405" cy="3079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Text Box 17"/>
            <p:cNvSpPr txBox="1">
              <a:spLocks noChangeArrowheads="1"/>
            </p:cNvSpPr>
            <p:nvPr/>
          </p:nvSpPr>
          <p:spPr bwMode="auto">
            <a:xfrm>
              <a:off x="2744060" y="5071782"/>
              <a:ext cx="88866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Frame 0</a:t>
              </a:r>
              <a:endParaRPr kumimoji="1" lang="zh-CN" altLang="en-US" sz="160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2724711" y="5481517"/>
              <a:ext cx="7346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ACK 0</a:t>
              </a: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2905420" y="5966703"/>
              <a:ext cx="46166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1" kern="0" dirty="0"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  <a:endParaRPr kumimoji="1" lang="zh-CN" altLang="en-US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66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Calibri" panose="020F0502020204030204" pitchFamily="34" charset="0"/>
              </a:rPr>
              <a:t>停等</a:t>
            </a:r>
            <a:r>
              <a:rPr lang="en-US" altLang="zh-CN" dirty="0">
                <a:latin typeface="Calibri" panose="020F0502020204030204" pitchFamily="34" charset="0"/>
              </a:rPr>
              <a:t>(stop-and-wait)</a:t>
            </a:r>
            <a:r>
              <a:rPr lang="zh-CN" altLang="en-US" dirty="0">
                <a:latin typeface="Calibri" panose="020F0502020204030204" pitchFamily="34" charset="0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3436988"/>
          </a:xfrm>
        </p:spPr>
        <p:txBody>
          <a:bodyPr/>
          <a:lstStyle/>
          <a:p>
            <a:r>
              <a:rPr lang="zh-CN" altLang="en-US" dirty="0"/>
              <a:t>缺点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只允许链路上有一个未确认的帧，这可能远远低于链路的容量</a:t>
            </a:r>
            <a:endParaRPr lang="en-US" altLang="zh-CN" sz="1800" dirty="0"/>
          </a:p>
          <a:p>
            <a:pPr>
              <a:spcBef>
                <a:spcPts val="1800"/>
              </a:spcBef>
            </a:pPr>
            <a:r>
              <a:rPr lang="zh-CN" altLang="en-US" sz="2200" dirty="0"/>
              <a:t>例：</a:t>
            </a:r>
            <a:r>
              <a:rPr lang="en-US" altLang="zh-CN" sz="2200" dirty="0"/>
              <a:t>RTT=90ms</a:t>
            </a:r>
            <a:r>
              <a:rPr lang="zh-CN" altLang="en-US" sz="2200" dirty="0"/>
              <a:t>的</a:t>
            </a:r>
            <a:r>
              <a:rPr lang="en-US" altLang="zh-CN" sz="2200" dirty="0"/>
              <a:t>1.5Mbps</a:t>
            </a:r>
            <a:r>
              <a:rPr lang="zh-CN" altLang="en-US" sz="2200" dirty="0"/>
              <a:t>链路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链路的延迟与带宽的乘积为</a:t>
            </a:r>
            <a:r>
              <a:rPr lang="en-US" altLang="zh-CN" sz="1800" dirty="0"/>
              <a:t>67.5Kb</a:t>
            </a:r>
            <a:r>
              <a:rPr lang="zh-CN" altLang="en-US" sz="1800" dirty="0"/>
              <a:t>，约</a:t>
            </a:r>
            <a:r>
              <a:rPr lang="en-US" altLang="zh-CN" sz="1800" dirty="0"/>
              <a:t>8KB</a:t>
            </a:r>
            <a:endParaRPr lang="zh-CN" altLang="en-US" sz="1800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sz="1800" dirty="0"/>
              <a:t>发送方每个</a:t>
            </a:r>
            <a:r>
              <a:rPr lang="en-US" altLang="zh-CN" sz="1800" dirty="0"/>
              <a:t>RTT</a:t>
            </a:r>
            <a:r>
              <a:rPr lang="zh-CN" altLang="en-US" sz="1800" dirty="0"/>
              <a:t>仅能发送一帧，假设一帧为</a:t>
            </a:r>
            <a:r>
              <a:rPr lang="en-US" altLang="zh-CN" sz="1800" dirty="0"/>
              <a:t>1KB</a:t>
            </a:r>
            <a:r>
              <a:rPr lang="zh-CN" altLang="en-US" sz="1800" dirty="0"/>
              <a:t>，大约是链路容量的</a:t>
            </a:r>
            <a:r>
              <a:rPr lang="en-US" altLang="zh-CN" sz="1800" dirty="0"/>
              <a:t>1/8 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/>
              <a:t>为完全利用链路，希望发送方在等待一个</a:t>
            </a:r>
            <a:r>
              <a:rPr lang="en-US" altLang="zh-CN" sz="1800" dirty="0"/>
              <a:t>ACK</a:t>
            </a:r>
            <a:r>
              <a:rPr lang="zh-CN" altLang="en-US" sz="1800" dirty="0"/>
              <a:t>之前最多能够发送</a:t>
            </a:r>
            <a:r>
              <a:rPr lang="en-US" altLang="zh-CN" sz="1800" dirty="0"/>
              <a:t>8</a:t>
            </a:r>
            <a:r>
              <a:rPr lang="zh-CN" altLang="en-US" sz="1800" dirty="0"/>
              <a:t>帧</a:t>
            </a:r>
          </a:p>
          <a:p>
            <a:pPr lvl="1">
              <a:lnSpc>
                <a:spcPct val="150000"/>
              </a:lnSpc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68224" y="4945252"/>
            <a:ext cx="8668512" cy="1525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¥"/>
            </a:pPr>
            <a:r>
              <a:rPr lang="zh-CN" altLang="en-US" sz="2000" dirty="0"/>
              <a:t>时延带宽积的重要性</a:t>
            </a:r>
            <a:endParaRPr lang="en-US" altLang="zh-CN" sz="2000" dirty="0"/>
          </a:p>
          <a:p>
            <a:pPr marL="648000" lvl="1" indent="-285750">
              <a:lnSpc>
                <a:spcPct val="150000"/>
              </a:lnSpc>
              <a:buFont typeface="Wingdings 3" panose="05040102010807070707" pitchFamily="18" charset="2"/>
              <a:buChar char="4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它表示可传输的数据总量，希望不等待第一个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ACK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而能够发送这么多的数据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648000" lvl="1" indent="-285750">
              <a:lnSpc>
                <a:spcPct val="150000"/>
              </a:lnSpc>
              <a:buFont typeface="Wingdings 3" panose="05040102010807070707" pitchFamily="18" charset="2"/>
              <a:buChar char="4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这里使用的原理通常被称为保持管道满载 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(keeping the pipe full)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103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  <p:extLst mod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Calibri" panose="020F0502020204030204" pitchFamily="34" charset="0"/>
              </a:rPr>
              <a:t>滑动窗口</a:t>
            </a:r>
            <a:r>
              <a:rPr lang="en-US" altLang="zh-CN" dirty="0">
                <a:latin typeface="Calibri" panose="020F0502020204030204" pitchFamily="34" charset="0"/>
              </a:rPr>
              <a:t>(sliding-window)</a:t>
            </a:r>
            <a:r>
              <a:rPr lang="zh-CN" altLang="en-US" dirty="0">
                <a:latin typeface="Calibri" panose="020F0502020204030204" pitchFamily="34" charset="0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2786"/>
            <a:ext cx="8229600" cy="2547901"/>
          </a:xfrm>
        </p:spPr>
        <p:txBody>
          <a:bodyPr/>
          <a:lstStyle/>
          <a:p>
            <a:r>
              <a:rPr lang="zh-CN" altLang="en-US" sz="2000" dirty="0"/>
              <a:t>保持管道满载，提升传输速率的方法</a:t>
            </a:r>
          </a:p>
          <a:p>
            <a:pPr lvl="1"/>
            <a:r>
              <a:rPr lang="zh-CN" altLang="en-US" sz="1800" dirty="0"/>
              <a:t>增加单位时间传输数据帧的数目</a:t>
            </a:r>
            <a:endParaRPr lang="en-US" altLang="zh-CN" sz="1800" dirty="0"/>
          </a:p>
          <a:p>
            <a:pPr lvl="1"/>
            <a:r>
              <a:rPr lang="zh-CN" altLang="en-US" sz="1800" dirty="0"/>
              <a:t>上例中，希望第</a:t>
            </a:r>
            <a:r>
              <a:rPr lang="en-US" altLang="zh-CN" sz="1800" dirty="0"/>
              <a:t>1</a:t>
            </a:r>
            <a:r>
              <a:rPr lang="zh-CN" altLang="en-US" sz="1800" dirty="0"/>
              <a:t>的帧</a:t>
            </a:r>
            <a:r>
              <a:rPr lang="en-US" altLang="zh-CN" sz="1800" dirty="0"/>
              <a:t>ACK</a:t>
            </a:r>
            <a:r>
              <a:rPr lang="zh-CN" altLang="en-US" sz="1800" dirty="0"/>
              <a:t>到达时，发送方已准备发第</a:t>
            </a:r>
            <a:r>
              <a:rPr lang="en-US" altLang="zh-CN" sz="1800" dirty="0"/>
              <a:t>9</a:t>
            </a:r>
            <a:r>
              <a:rPr lang="zh-CN" altLang="en-US" sz="1800" dirty="0"/>
              <a:t>帧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并发传输数据</a:t>
            </a:r>
          </a:p>
          <a:p>
            <a:pPr lvl="1"/>
            <a:r>
              <a:rPr lang="zh-CN" altLang="en-US" sz="1800" dirty="0"/>
              <a:t>允许多个在途传输 </a:t>
            </a:r>
            <a:r>
              <a:rPr lang="en-US" altLang="zh-CN" sz="1800" dirty="0"/>
              <a:t>(</a:t>
            </a:r>
            <a:r>
              <a:rPr lang="zh-CN" altLang="en-US" sz="1800" dirty="0"/>
              <a:t>未收到</a:t>
            </a:r>
            <a:r>
              <a:rPr lang="en-US" altLang="zh-CN" sz="1800" dirty="0"/>
              <a:t>ACK) </a:t>
            </a:r>
            <a:r>
              <a:rPr lang="zh-CN" altLang="en-US" sz="1800" dirty="0"/>
              <a:t>的数据帧</a:t>
            </a:r>
          </a:p>
          <a:p>
            <a:pPr lvl="1"/>
            <a:r>
              <a:rPr lang="zh-CN" altLang="en-US" sz="1800" dirty="0"/>
              <a:t>通过窗口大小 </a:t>
            </a:r>
            <a:r>
              <a:rPr lang="en-US" altLang="zh-CN" sz="1800" dirty="0"/>
              <a:t>(window) </a:t>
            </a:r>
            <a:r>
              <a:rPr lang="zh-CN" altLang="en-US" sz="1800" dirty="0"/>
              <a:t>限制在途传输的数据帧个数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818232" y="3889247"/>
            <a:ext cx="3204616" cy="1953471"/>
            <a:chOff x="2818232" y="3962399"/>
            <a:chExt cx="3204616" cy="1953471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9276" y="3992879"/>
              <a:ext cx="3163572" cy="1922991"/>
            </a:xfrm>
            <a:prstGeom prst="rect">
              <a:avLst/>
            </a:prstGeom>
          </p:spPr>
        </p:pic>
        <p:grpSp>
          <p:nvGrpSpPr>
            <p:cNvPr id="5" name="组合 4"/>
            <p:cNvGrpSpPr/>
            <p:nvPr/>
          </p:nvGrpSpPr>
          <p:grpSpPr>
            <a:xfrm>
              <a:off x="2818232" y="3962399"/>
              <a:ext cx="2960777" cy="1927431"/>
              <a:chOff x="2732111" y="3781183"/>
              <a:chExt cx="2575182" cy="1927431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2732111" y="4841266"/>
                <a:ext cx="7441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window</a:t>
                </a:r>
                <a:endParaRPr lang="zh-CN" altLang="en-US" sz="1600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3505343" y="3964063"/>
                <a:ext cx="0" cy="1744551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4978543" y="3964063"/>
                <a:ext cx="0" cy="1744551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>
                <a:off x="3500263" y="4258703"/>
                <a:ext cx="1483360" cy="284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 flipV="1">
                <a:off x="3500263" y="4553343"/>
                <a:ext cx="1483360" cy="28448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3178953" y="3781183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S</a:t>
                </a:r>
                <a:endParaRPr lang="zh-CN" altLang="en-US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997593" y="3781183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R</a:t>
                </a:r>
                <a:endParaRPr lang="zh-CN" altLang="en-US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3500263" y="4411103"/>
                <a:ext cx="1483360" cy="284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V="1">
                <a:off x="3500263" y="4705743"/>
                <a:ext cx="1483360" cy="28448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3500263" y="4573663"/>
                <a:ext cx="1483360" cy="284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V="1">
                <a:off x="3500263" y="4868303"/>
                <a:ext cx="1483360" cy="28448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3500263" y="4868303"/>
                <a:ext cx="1483360" cy="284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3500263" y="5020703"/>
                <a:ext cx="1483360" cy="284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3500263" y="5183263"/>
                <a:ext cx="1483360" cy="284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4047155" y="5396623"/>
                <a:ext cx="461665" cy="251031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…</a:t>
                </a:r>
                <a:endParaRPr lang="zh-CN" altLang="en-US" dirty="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0" name="右大括号 19"/>
              <p:cNvSpPr/>
              <p:nvPr/>
            </p:nvSpPr>
            <p:spPr>
              <a:xfrm flipH="1">
                <a:off x="3385946" y="4837823"/>
                <a:ext cx="60960" cy="345440"/>
              </a:xfrm>
              <a:prstGeom prst="rightBrac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469392" y="5883734"/>
            <a:ext cx="8229600" cy="87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每个数据帧赋予一个序列号 </a:t>
            </a:r>
            <a:r>
              <a:rPr lang="en-US" altLang="zh-CN" sz="2000" kern="0" dirty="0"/>
              <a:t>(Sequence Number, </a:t>
            </a:r>
            <a:r>
              <a:rPr lang="en-US" altLang="zh-CN" sz="2000" kern="0" dirty="0" err="1"/>
              <a:t>SeqNum</a:t>
            </a:r>
            <a:r>
              <a:rPr lang="en-US" altLang="zh-CN" sz="2000" kern="0" dirty="0"/>
              <a:t>)</a:t>
            </a:r>
            <a:endParaRPr lang="zh-CN" altLang="en-US" sz="2000" kern="0" dirty="0"/>
          </a:p>
          <a:p>
            <a:pPr lvl="1">
              <a:spcBef>
                <a:spcPts val="0"/>
              </a:spcBef>
            </a:pPr>
            <a:r>
              <a:rPr lang="zh-CN" altLang="en-US" sz="1800" kern="0" dirty="0"/>
              <a:t>匹配数据帧与对应的</a:t>
            </a:r>
            <a:r>
              <a:rPr lang="en-US" altLang="zh-CN" sz="1800" kern="0" dirty="0"/>
              <a:t>ACK</a:t>
            </a:r>
            <a:r>
              <a:rPr lang="zh-CN" altLang="en-US" sz="1800" kern="0" dirty="0"/>
              <a:t>，假设</a:t>
            </a:r>
            <a:r>
              <a:rPr lang="en-US" altLang="zh-CN" sz="1800" kern="0" dirty="0" err="1"/>
              <a:t>SeqNum</a:t>
            </a:r>
            <a:r>
              <a:rPr lang="zh-CN" altLang="en-US" sz="1800" kern="0" dirty="0"/>
              <a:t>能无限大</a:t>
            </a:r>
            <a:endParaRPr lang="en-US" altLang="zh-CN" sz="18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045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  <p:extLst mod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47366" y="3517624"/>
            <a:ext cx="5084953" cy="148480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56" y="1392207"/>
            <a:ext cx="8370711" cy="2097880"/>
          </a:xfrm>
        </p:spPr>
        <p:txBody>
          <a:bodyPr/>
          <a:lstStyle/>
          <a:p>
            <a:r>
              <a:rPr lang="zh-CN" altLang="en-US" dirty="0"/>
              <a:t>发送方</a:t>
            </a:r>
          </a:p>
          <a:p>
            <a:pPr marL="648000" lvl="1"/>
            <a:r>
              <a:rPr lang="zh-CN" altLang="en-US" dirty="0"/>
              <a:t>维护三个状态变量</a:t>
            </a:r>
            <a:endParaRPr lang="en-US" altLang="zh-CN" dirty="0"/>
          </a:p>
          <a:p>
            <a:pPr marL="900000" lvl="2"/>
            <a:r>
              <a:rPr lang="zh-CN" altLang="en-US" dirty="0"/>
              <a:t>发送窗口大小 </a:t>
            </a:r>
            <a:r>
              <a:rPr lang="en-US" altLang="zh-CN" dirty="0"/>
              <a:t>(Send Window Size, SWS)</a:t>
            </a:r>
            <a:r>
              <a:rPr lang="zh-CN" altLang="en-US" dirty="0"/>
              <a:t>：能够发送但未确认的帧数的上界</a:t>
            </a:r>
          </a:p>
          <a:p>
            <a:pPr marL="900000" lvl="2">
              <a:spcBef>
                <a:spcPts val="600"/>
              </a:spcBef>
            </a:pPr>
            <a:r>
              <a:rPr lang="zh-CN" altLang="en-US" dirty="0"/>
              <a:t>最近被确认过的帧的序号 </a:t>
            </a:r>
            <a:r>
              <a:rPr lang="en-US" altLang="zh-CN" dirty="0"/>
              <a:t>(Last Acknowledgement Received, LAR)</a:t>
            </a:r>
          </a:p>
          <a:p>
            <a:pPr marL="900000" lvl="2">
              <a:spcBef>
                <a:spcPts val="600"/>
              </a:spcBef>
            </a:pPr>
            <a:r>
              <a:rPr lang="zh-CN" altLang="en-US" dirty="0"/>
              <a:t>最近发送的帧的序号 </a:t>
            </a:r>
            <a:r>
              <a:rPr lang="en-US" altLang="zh-CN" dirty="0"/>
              <a:t>(Last Frame Sent, LFS)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Calibri" panose="020F0502020204030204" pitchFamily="34" charset="0"/>
              </a:rPr>
              <a:t>滑动窗口</a:t>
            </a:r>
            <a:r>
              <a:rPr lang="en-US" altLang="zh-CN" dirty="0">
                <a:latin typeface="Calibri" panose="020F0502020204030204" pitchFamily="34" charset="0"/>
              </a:rPr>
              <a:t>(sliding-window)</a:t>
            </a:r>
            <a:r>
              <a:rPr lang="zh-CN" altLang="en-US" dirty="0">
                <a:latin typeface="Calibri" panose="020F0502020204030204" pitchFamily="34" charset="0"/>
              </a:rPr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196592" y="4125976"/>
          <a:ext cx="4683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9A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右大括号 26"/>
          <p:cNvSpPr/>
          <p:nvPr/>
        </p:nvSpPr>
        <p:spPr>
          <a:xfrm rot="16200000">
            <a:off x="4186682" y="2824226"/>
            <a:ext cx="259080" cy="2344420"/>
          </a:xfrm>
          <a:prstGeom prst="rightBrace">
            <a:avLst>
              <a:gd name="adj1" fmla="val 8333"/>
              <a:gd name="adj2" fmla="val 52646"/>
            </a:avLst>
          </a:prstGeom>
          <a:ln w="15875">
            <a:solidFill>
              <a:srgbClr val="2424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69159" y="3589003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≤SWS</a:t>
            </a:r>
            <a:endParaRPr lang="zh-CN" alt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2877312" y="4496816"/>
            <a:ext cx="0" cy="264160"/>
          </a:xfrm>
          <a:prstGeom prst="straightConnector1">
            <a:avLst/>
          </a:prstGeom>
          <a:ln>
            <a:solidFill>
              <a:srgbClr val="2424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420112" y="4694648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LAR</a:t>
            </a:r>
            <a:endParaRPr lang="zh-CN" alt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5254752" y="4496816"/>
            <a:ext cx="0" cy="264160"/>
          </a:xfrm>
          <a:prstGeom prst="straightConnector1">
            <a:avLst/>
          </a:prstGeom>
          <a:ln>
            <a:solidFill>
              <a:srgbClr val="2424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706112" y="4694648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LFS</a:t>
            </a:r>
            <a:endParaRPr lang="zh-CN" alt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内容占位符 2"/>
              <p:cNvSpPr txBox="1">
                <a:spLocks/>
              </p:cNvSpPr>
              <p:nvPr/>
            </p:nvSpPr>
            <p:spPr bwMode="auto">
              <a:xfrm>
                <a:off x="457199" y="5073174"/>
                <a:ext cx="8370711" cy="1632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891" indent="-342891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742932" indent="-28574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2pPr>
                <a:lvl3pPr marL="1142971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8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3pPr>
                <a:lvl4pPr marL="1600160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6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4pPr>
                <a:lvl5pPr marL="2057349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5pPr>
                <a:lvl6pPr marL="2514537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726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8914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103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648000" lvl="1"/>
                <a:r>
                  <a:rPr lang="zh-CN" altLang="en-US" kern="0" dirty="0"/>
                  <a:t>操作</a:t>
                </a:r>
                <a:endParaRPr lang="en-US" altLang="zh-CN" kern="0" dirty="0"/>
              </a:p>
              <a:p>
                <a:pPr marL="900000" lvl="2"/>
                <a:r>
                  <a:rPr lang="zh-CN" altLang="en-US" kern="0" dirty="0"/>
                  <a:t>收到</a:t>
                </a:r>
                <a:r>
                  <a:rPr lang="en-US" altLang="zh-CN" kern="0" dirty="0"/>
                  <a:t>ACK</a:t>
                </a:r>
                <a:r>
                  <a:rPr lang="zh-CN" altLang="en-US" kern="0" dirty="0"/>
                  <a:t>：更新</a:t>
                </a:r>
                <a:r>
                  <a:rPr lang="en-US" altLang="zh-CN" kern="0" dirty="0"/>
                  <a:t>LAR (</a:t>
                </a:r>
                <a:r>
                  <a:rPr lang="zh-CN" altLang="en-US" kern="0" dirty="0"/>
                  <a:t>右移</a:t>
                </a:r>
                <a:r>
                  <a:rPr lang="en-US" altLang="zh-CN" kern="0" dirty="0"/>
                  <a:t>)</a:t>
                </a:r>
                <a:r>
                  <a:rPr lang="zh-CN" altLang="en-US" kern="0" dirty="0"/>
                  <a:t>，若窗口允许，发送新的帧，更新</a:t>
                </a:r>
                <a:r>
                  <a:rPr lang="en-US" altLang="zh-CN" kern="0" dirty="0"/>
                  <a:t>LFS</a:t>
                </a:r>
              </a:p>
              <a:p>
                <a:pPr marL="1357189" lvl="3"/>
                <a:r>
                  <a:rPr lang="zh-CN" altLang="en-US" kern="0" dirty="0"/>
                  <a:t>保证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0" smtClean="0">
                        <a:latin typeface="Cambria Math" panose="02040503050406030204" pitchFamily="18" charset="0"/>
                      </a:rPr>
                      <m:t>LFS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kern="0" smtClean="0">
                        <a:latin typeface="Cambria Math" panose="02040503050406030204" pitchFamily="18" charset="0"/>
                      </a:rPr>
                      <m:t>LAR</m:t>
                    </m:r>
                    <m:r>
                      <a:rPr lang="en-US" altLang="zh-CN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SWS</m:t>
                    </m:r>
                  </m:oMath>
                </a14:m>
                <a:endParaRPr lang="en-US" altLang="zh-CN" kern="0" dirty="0"/>
              </a:p>
              <a:p>
                <a:pPr marL="900000" lvl="2">
                  <a:spcBef>
                    <a:spcPts val="600"/>
                  </a:spcBef>
                </a:pPr>
                <a:r>
                  <a:rPr lang="zh-CN" altLang="en-US" kern="0" dirty="0"/>
                  <a:t>为每帧设置定时器，若收到</a:t>
                </a:r>
                <a:r>
                  <a:rPr lang="en-US" altLang="zh-CN" kern="0" dirty="0"/>
                  <a:t>ACK</a:t>
                </a:r>
                <a:r>
                  <a:rPr lang="zh-CN" altLang="en-US" kern="0" dirty="0"/>
                  <a:t>前超时，重传该帧</a:t>
                </a:r>
                <a:endParaRPr lang="en-US" altLang="zh-CN" kern="0" dirty="0"/>
              </a:p>
              <a:p>
                <a:pPr marL="900000" lvl="2">
                  <a:spcBef>
                    <a:spcPts val="600"/>
                  </a:spcBef>
                </a:pPr>
                <a:r>
                  <a:rPr lang="zh-CN" altLang="en-US" kern="0" dirty="0"/>
                  <a:t>必须能缓存</a:t>
                </a:r>
                <a:r>
                  <a:rPr lang="en-US" altLang="zh-CN" kern="0" dirty="0"/>
                  <a:t>SWS</a:t>
                </a:r>
                <a:r>
                  <a:rPr lang="zh-CN" altLang="en-US" kern="0" dirty="0"/>
                  <a:t>个帧</a:t>
                </a:r>
                <a:endParaRPr lang="en-US" altLang="zh-CN" kern="0" dirty="0"/>
              </a:p>
            </p:txBody>
          </p:sp>
        </mc:Choice>
        <mc:Fallback xmlns="">
          <p:sp>
            <p:nvSpPr>
              <p:cNvPr id="3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99" y="5073174"/>
                <a:ext cx="8370711" cy="163242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t="-2985" b="-115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4105282" y="5439287"/>
            <a:ext cx="1383150" cy="349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41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/>
      <p:bldP spid="32" grpId="0"/>
      <p:bldP spid="15" grpId="0" animBg="1"/>
    </p:bldLst>
  </p:timing>
  <p:extLst mod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7366" y="3517624"/>
            <a:ext cx="5084953" cy="148480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32787"/>
            <a:ext cx="8370711" cy="2097880"/>
          </a:xfrm>
        </p:spPr>
        <p:txBody>
          <a:bodyPr/>
          <a:lstStyle/>
          <a:p>
            <a:r>
              <a:rPr lang="zh-CN" altLang="en-US" dirty="0"/>
              <a:t>接收方</a:t>
            </a:r>
          </a:p>
          <a:p>
            <a:pPr marL="648000" lvl="1"/>
            <a:r>
              <a:rPr lang="zh-CN" altLang="en-US" dirty="0"/>
              <a:t>维护三个状态变量</a:t>
            </a:r>
            <a:endParaRPr lang="en-US" altLang="zh-CN" dirty="0"/>
          </a:p>
          <a:p>
            <a:pPr marL="900000" lvl="2">
              <a:spcBef>
                <a:spcPts val="600"/>
              </a:spcBef>
            </a:pPr>
            <a:r>
              <a:rPr lang="zh-CN" altLang="en-US" dirty="0"/>
              <a:t>接收窗口大小 </a:t>
            </a:r>
            <a:r>
              <a:rPr lang="en-US" altLang="zh-CN" dirty="0"/>
              <a:t>(Receive Window Size, RWS)</a:t>
            </a:r>
            <a:r>
              <a:rPr lang="zh-CN" altLang="en-US" dirty="0"/>
              <a:t>：能够接受的无序帧数目上界</a:t>
            </a:r>
          </a:p>
          <a:p>
            <a:pPr marL="900000" lvl="2">
              <a:spcBef>
                <a:spcPts val="600"/>
              </a:spcBef>
            </a:pPr>
            <a:r>
              <a:rPr lang="zh-CN" altLang="en-US" dirty="0"/>
              <a:t>最大的可接收帧的序号 </a:t>
            </a:r>
            <a:r>
              <a:rPr lang="en-US" altLang="zh-CN" dirty="0"/>
              <a:t>(Largest Acceptable Frame, LAF)</a:t>
            </a:r>
          </a:p>
          <a:p>
            <a:pPr marL="900000" lvl="2">
              <a:spcBef>
                <a:spcPts val="600"/>
              </a:spcBef>
            </a:pPr>
            <a:r>
              <a:rPr lang="zh-CN" altLang="en-US" dirty="0"/>
              <a:t>最后确认接收的帧的序号 </a:t>
            </a:r>
            <a:r>
              <a:rPr lang="en-US" altLang="zh-CN" dirty="0"/>
              <a:t>(Last Frame Received, LFR)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Calibri" panose="020F0502020204030204" pitchFamily="34" charset="0"/>
              </a:rPr>
              <a:t>滑动窗口</a:t>
            </a:r>
            <a:r>
              <a:rPr lang="en-US" altLang="zh-CN" dirty="0">
                <a:latin typeface="Calibri" panose="020F0502020204030204" pitchFamily="34" charset="0"/>
              </a:rPr>
              <a:t>(sliding-window)</a:t>
            </a:r>
            <a:r>
              <a:rPr lang="zh-CN" altLang="en-US" dirty="0">
                <a:latin typeface="Calibri" panose="020F0502020204030204" pitchFamily="34" charset="0"/>
              </a:rPr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196592" y="4125976"/>
          <a:ext cx="4683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3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A9A9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9A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右大括号 26"/>
          <p:cNvSpPr/>
          <p:nvPr/>
        </p:nvSpPr>
        <p:spPr>
          <a:xfrm rot="16200000">
            <a:off x="4186682" y="2824226"/>
            <a:ext cx="259080" cy="2344420"/>
          </a:xfrm>
          <a:prstGeom prst="rightBrace">
            <a:avLst>
              <a:gd name="adj1" fmla="val 8333"/>
              <a:gd name="adj2" fmla="val 52646"/>
            </a:avLst>
          </a:prstGeom>
          <a:ln w="15875">
            <a:solidFill>
              <a:srgbClr val="2424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69159" y="3589003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≤RWS</a:t>
            </a:r>
            <a:endParaRPr lang="zh-CN" alt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2877312" y="4496816"/>
            <a:ext cx="0" cy="264160"/>
          </a:xfrm>
          <a:prstGeom prst="straightConnector1">
            <a:avLst/>
          </a:prstGeom>
          <a:ln>
            <a:solidFill>
              <a:srgbClr val="2424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420112" y="4694648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LFR</a:t>
            </a:r>
            <a:endParaRPr lang="zh-CN" alt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5254752" y="4496816"/>
            <a:ext cx="0" cy="264160"/>
          </a:xfrm>
          <a:prstGeom prst="straightConnector1">
            <a:avLst/>
          </a:prstGeom>
          <a:ln>
            <a:solidFill>
              <a:srgbClr val="2424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706112" y="4694648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LAF</a:t>
            </a:r>
            <a:endParaRPr lang="zh-CN" alt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内容占位符 2"/>
              <p:cNvSpPr txBox="1">
                <a:spLocks/>
              </p:cNvSpPr>
              <p:nvPr/>
            </p:nvSpPr>
            <p:spPr bwMode="auto">
              <a:xfrm>
                <a:off x="457199" y="5073174"/>
                <a:ext cx="8370711" cy="1632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891" indent="-342891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742932" indent="-28574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2pPr>
                <a:lvl3pPr marL="1142971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8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3pPr>
                <a:lvl4pPr marL="1600160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6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4pPr>
                <a:lvl5pPr marL="2057349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5pPr>
                <a:lvl6pPr marL="2514537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726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8914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103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648000" lvl="1"/>
                <a:r>
                  <a:rPr lang="zh-CN" altLang="en-US" kern="0" dirty="0"/>
                  <a:t>操作</a:t>
                </a:r>
                <a:endParaRPr lang="en-US" altLang="zh-CN" kern="0" dirty="0"/>
              </a:p>
              <a:p>
                <a:pPr marL="900000" lvl="2">
                  <a:spcBef>
                    <a:spcPts val="600"/>
                  </a:spcBef>
                </a:pPr>
                <a:r>
                  <a:rPr lang="zh-CN" altLang="en-US" kern="0" dirty="0"/>
                  <a:t>收到帧：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zh-CN" b="0" i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</m:t>
                    </m:r>
                    <m:r>
                      <a:rPr lang="en-US" altLang="zh-CN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kern="0" smtClean="0">
                        <a:latin typeface="Cambria Math" panose="02040503050406030204" pitchFamily="18" charset="0"/>
                      </a:rPr>
                      <m:t>SeqNum</m:t>
                    </m:r>
                    <m:r>
                      <a:rPr lang="en-US" altLang="zh-CN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LAF</m:t>
                    </m:r>
                  </m:oMath>
                </a14:m>
                <a:r>
                  <a:rPr lang="zh-CN" altLang="en-US" kern="0" dirty="0"/>
                  <a:t>，帧在接收窗口内，接收；否则，丢弃</a:t>
                </a:r>
                <a:endParaRPr lang="en-US" altLang="zh-CN" kern="0" dirty="0"/>
              </a:p>
              <a:p>
                <a:pPr marL="900000" lvl="2">
                  <a:spcBef>
                    <a:spcPts val="600"/>
                  </a:spcBef>
                </a:pPr>
                <a:r>
                  <a:rPr lang="zh-CN" altLang="en-US" kern="0" dirty="0"/>
                  <a:t>接受数据帧后，将收到的最大连续数据帧的</a:t>
                </a:r>
                <a:r>
                  <a:rPr lang="en-US" altLang="zh-CN" kern="0" dirty="0" err="1"/>
                  <a:t>SeqNum</a:t>
                </a:r>
                <a:r>
                  <a:rPr lang="zh-CN" altLang="en-US" kern="0" dirty="0"/>
                  <a:t>作为</a:t>
                </a:r>
                <a:r>
                  <a:rPr lang="en-US" altLang="zh-CN" kern="0" dirty="0"/>
                  <a:t>ACK</a:t>
                </a:r>
                <a:r>
                  <a:rPr lang="zh-CN" altLang="en-US" kern="0" dirty="0"/>
                  <a:t>回复</a:t>
                </a:r>
                <a:endParaRPr lang="en-US" altLang="zh-CN" kern="0" dirty="0"/>
              </a:p>
              <a:p>
                <a:pPr marL="1152000" lvl="3">
                  <a:spcBef>
                    <a:spcPts val="600"/>
                  </a:spcBef>
                </a:pPr>
                <a:r>
                  <a:rPr lang="zh-CN" altLang="en-US" kern="0" dirty="0"/>
                  <a:t>例：收到帧</a:t>
                </a:r>
                <a:r>
                  <a:rPr lang="en-US" altLang="zh-CN" kern="0" dirty="0"/>
                  <a:t>2</a:t>
                </a:r>
                <a:r>
                  <a:rPr lang="zh-CN" altLang="en-US" kern="0" dirty="0"/>
                  <a:t>、</a:t>
                </a:r>
                <a:r>
                  <a:rPr lang="en-US" altLang="zh-CN" kern="0" dirty="0"/>
                  <a:t>3</a:t>
                </a:r>
                <a:r>
                  <a:rPr lang="zh-CN" altLang="en-US" kern="0" dirty="0"/>
                  <a:t>、</a:t>
                </a:r>
                <a:r>
                  <a:rPr lang="en-US" altLang="zh-CN" kern="0" dirty="0"/>
                  <a:t>4</a:t>
                </a:r>
                <a:r>
                  <a:rPr lang="zh-CN" altLang="en-US" kern="0" dirty="0"/>
                  <a:t>、</a:t>
                </a:r>
                <a:r>
                  <a:rPr lang="en-US" altLang="zh-CN" kern="0" dirty="0"/>
                  <a:t>6</a:t>
                </a:r>
                <a:r>
                  <a:rPr lang="zh-CN" altLang="en-US" kern="0" dirty="0"/>
                  <a:t>、</a:t>
                </a:r>
                <a:r>
                  <a:rPr lang="en-US" altLang="zh-CN" kern="0" dirty="0"/>
                  <a:t>7</a:t>
                </a:r>
                <a:r>
                  <a:rPr lang="zh-CN" altLang="en-US" kern="0" dirty="0"/>
                  <a:t>，则回复</a:t>
                </a:r>
                <a:r>
                  <a:rPr lang="en-US" altLang="zh-CN" kern="0" dirty="0"/>
                  <a:t>4</a:t>
                </a:r>
                <a:r>
                  <a:rPr lang="zh-CN" altLang="en-US" kern="0" dirty="0"/>
                  <a:t>的</a:t>
                </a:r>
                <a:r>
                  <a:rPr lang="en-US" altLang="zh-CN" kern="0" dirty="0"/>
                  <a:t>ACK</a:t>
                </a:r>
              </a:p>
            </p:txBody>
          </p:sp>
        </mc:Choice>
        <mc:Fallback xmlns="">
          <p:sp>
            <p:nvSpPr>
              <p:cNvPr id="3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99" y="5073174"/>
                <a:ext cx="8370711" cy="1632425"/>
              </a:xfrm>
              <a:prstGeom prst="rect">
                <a:avLst/>
              </a:prstGeom>
              <a:blipFill>
                <a:blip r:embed="rId6"/>
                <a:stretch>
                  <a:fillRect t="-29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4071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/>
      <p:bldP spid="32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矩形 232"/>
          <p:cNvSpPr/>
          <p:nvPr/>
        </p:nvSpPr>
        <p:spPr>
          <a:xfrm>
            <a:off x="6544019" y="4554330"/>
            <a:ext cx="2555266" cy="1352550"/>
          </a:xfrm>
          <a:prstGeom prst="rect">
            <a:avLst/>
          </a:prstGeom>
          <a:solidFill>
            <a:srgbClr val="EFE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ker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760164" y="4546332"/>
            <a:ext cx="2977076" cy="1338263"/>
          </a:xfrm>
          <a:prstGeom prst="rect">
            <a:avLst/>
          </a:prstGeom>
          <a:solidFill>
            <a:srgbClr val="EFE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ker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523289" cy="194226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zh-CN" altLang="en-US" sz="2000" dirty="0"/>
              <a:t>网络结点间交换的是数据块（在本层称为帧）而不是比特流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关心帧、而不是比特序列，网络适配器使得结点之间能够交换帧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结点</a:t>
            </a:r>
            <a:r>
              <a:rPr lang="en-US" altLang="zh-CN" sz="1800" dirty="0"/>
              <a:t>A</a:t>
            </a:r>
            <a:r>
              <a:rPr lang="zh-CN" altLang="en-US" sz="1800" dirty="0"/>
              <a:t>希望向结点</a:t>
            </a:r>
            <a:r>
              <a:rPr lang="en-US" altLang="zh-CN" sz="1800" dirty="0"/>
              <a:t>B</a:t>
            </a:r>
            <a:r>
              <a:rPr lang="zh-CN" altLang="en-US" sz="1800" dirty="0"/>
              <a:t>传送一帧时，告诉自己的适配器从结点的内存中传一帧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结点</a:t>
            </a:r>
            <a:r>
              <a:rPr lang="en-US" altLang="zh-CN" sz="1800" dirty="0"/>
              <a:t>B</a:t>
            </a:r>
            <a:r>
              <a:rPr lang="zh-CN" altLang="en-US" sz="1800" dirty="0"/>
              <a:t>的适配器收集链路上到达的比特序列，需在</a:t>
            </a:r>
            <a:r>
              <a:rPr lang="en-US" altLang="zh-CN" sz="1800" dirty="0"/>
              <a:t>B</a:t>
            </a:r>
            <a:r>
              <a:rPr lang="zh-CN" altLang="en-US" sz="1800" dirty="0"/>
              <a:t>的内存中存放相应的帧</a:t>
            </a:r>
          </a:p>
          <a:p>
            <a:pPr lvl="1"/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6980238" y="3795446"/>
            <a:ext cx="2011362" cy="18288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ker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9" name="Rectangle 5"/>
          <p:cNvSpPr>
            <a:spLocks noChangeArrowheads="1"/>
          </p:cNvSpPr>
          <p:nvPr/>
        </p:nvSpPr>
        <p:spPr bwMode="auto">
          <a:xfrm>
            <a:off x="6999288" y="4405046"/>
            <a:ext cx="19812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0" name="Line 6"/>
          <p:cNvSpPr>
            <a:spLocks noChangeShapeType="1"/>
          </p:cNvSpPr>
          <p:nvPr/>
        </p:nvSpPr>
        <p:spPr bwMode="auto">
          <a:xfrm>
            <a:off x="6980238" y="4403458"/>
            <a:ext cx="2008187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1" name="Rectangle 7"/>
          <p:cNvSpPr>
            <a:spLocks noChangeArrowheads="1"/>
          </p:cNvSpPr>
          <p:nvPr/>
        </p:nvSpPr>
        <p:spPr bwMode="auto">
          <a:xfrm>
            <a:off x="7286625" y="4557446"/>
            <a:ext cx="13906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2" name="Line 8"/>
          <p:cNvSpPr>
            <a:spLocks noChangeShapeType="1"/>
          </p:cNvSpPr>
          <p:nvPr/>
        </p:nvSpPr>
        <p:spPr bwMode="auto">
          <a:xfrm>
            <a:off x="6980238" y="5013058"/>
            <a:ext cx="2008187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3" name="Rectangle 9"/>
          <p:cNvSpPr>
            <a:spLocks noChangeArrowheads="1"/>
          </p:cNvSpPr>
          <p:nvPr/>
        </p:nvSpPr>
        <p:spPr bwMode="auto">
          <a:xfrm>
            <a:off x="7491413" y="3947846"/>
            <a:ext cx="990600" cy="3048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IP </a:t>
            </a:r>
            <a:r>
              <a:rPr kumimoji="1" lang="zh-CN" altLang="en-US" sz="1800" b="0" i="0" u="none" strike="noStrike" kern="0" cap="none" spc="0" normalizeH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数据报</a:t>
            </a:r>
          </a:p>
        </p:txBody>
      </p:sp>
      <p:sp>
        <p:nvSpPr>
          <p:cNvPr id="174" name="Rectangle 10"/>
          <p:cNvSpPr>
            <a:spLocks noChangeArrowheads="1"/>
          </p:cNvSpPr>
          <p:nvPr/>
        </p:nvSpPr>
        <p:spPr bwMode="auto">
          <a:xfrm>
            <a:off x="7280275" y="5167046"/>
            <a:ext cx="14033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5" name="Rectangle 11"/>
          <p:cNvSpPr>
            <a:spLocks noChangeArrowheads="1"/>
          </p:cNvSpPr>
          <p:nvPr/>
        </p:nvSpPr>
        <p:spPr bwMode="auto">
          <a:xfrm>
            <a:off x="7216775" y="5179746"/>
            <a:ext cx="1391408" cy="29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1010…  …0110</a:t>
            </a:r>
          </a:p>
        </p:txBody>
      </p:sp>
      <p:sp>
        <p:nvSpPr>
          <p:cNvPr id="176" name="AutoShape 12"/>
          <p:cNvSpPr>
            <a:spLocks noChangeArrowheads="1"/>
          </p:cNvSpPr>
          <p:nvPr/>
        </p:nvSpPr>
        <p:spPr bwMode="auto">
          <a:xfrm flipV="1">
            <a:off x="7851775" y="4909871"/>
            <a:ext cx="304800" cy="334962"/>
          </a:xfrm>
          <a:prstGeom prst="downArrow">
            <a:avLst>
              <a:gd name="adj1" fmla="val 50000"/>
              <a:gd name="adj2" fmla="val 43231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7" name="Rectangle 13"/>
          <p:cNvSpPr>
            <a:spLocks noChangeArrowheads="1"/>
          </p:cNvSpPr>
          <p:nvPr/>
        </p:nvSpPr>
        <p:spPr bwMode="auto">
          <a:xfrm>
            <a:off x="7485063" y="4566971"/>
            <a:ext cx="990600" cy="2809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8" name="AutoShape 14"/>
          <p:cNvSpPr>
            <a:spLocks noChangeArrowheads="1"/>
          </p:cNvSpPr>
          <p:nvPr/>
        </p:nvSpPr>
        <p:spPr bwMode="auto">
          <a:xfrm flipV="1">
            <a:off x="7481888" y="4198671"/>
            <a:ext cx="990600" cy="369887"/>
          </a:xfrm>
          <a:prstGeom prst="downArrow">
            <a:avLst>
              <a:gd name="adj1" fmla="val 65389"/>
              <a:gd name="adj2" fmla="val 39394"/>
            </a:avLst>
          </a:prstGeom>
          <a:solidFill>
            <a:srgbClr val="FFCF0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9" name="Text Box 15"/>
          <p:cNvSpPr txBox="1">
            <a:spLocks noChangeArrowheads="1"/>
          </p:cNvSpPr>
          <p:nvPr/>
        </p:nvSpPr>
        <p:spPr bwMode="auto">
          <a:xfrm>
            <a:off x="6948488" y="4511408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帧</a:t>
            </a:r>
          </a:p>
        </p:txBody>
      </p:sp>
      <p:sp>
        <p:nvSpPr>
          <p:cNvPr id="180" name="Rectangle 16"/>
          <p:cNvSpPr>
            <a:spLocks noChangeArrowheads="1"/>
          </p:cNvSpPr>
          <p:nvPr/>
        </p:nvSpPr>
        <p:spPr bwMode="auto">
          <a:xfrm>
            <a:off x="7691438" y="4225658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取出</a:t>
            </a:r>
          </a:p>
        </p:txBody>
      </p:sp>
      <p:sp>
        <p:nvSpPr>
          <p:cNvPr id="181" name="Line 17"/>
          <p:cNvSpPr>
            <a:spLocks noChangeShapeType="1"/>
          </p:cNvSpPr>
          <p:nvPr/>
        </p:nvSpPr>
        <p:spPr bwMode="auto">
          <a:xfrm>
            <a:off x="7480300" y="4562208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2" name="Line 18"/>
          <p:cNvSpPr>
            <a:spLocks noChangeShapeType="1"/>
          </p:cNvSpPr>
          <p:nvPr/>
        </p:nvSpPr>
        <p:spPr bwMode="auto">
          <a:xfrm>
            <a:off x="8470900" y="4563796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3" name="Freeform 21"/>
          <p:cNvSpPr>
            <a:spLocks/>
          </p:cNvSpPr>
          <p:nvPr/>
        </p:nvSpPr>
        <p:spPr bwMode="auto">
          <a:xfrm>
            <a:off x="2209800" y="5455970"/>
            <a:ext cx="5791200" cy="1020917"/>
          </a:xfrm>
          <a:custGeom>
            <a:avLst/>
            <a:gdLst>
              <a:gd name="T0" fmla="*/ 0 w 2736"/>
              <a:gd name="T1" fmla="*/ 0 h 480"/>
              <a:gd name="T2" fmla="*/ 0 w 2736"/>
              <a:gd name="T3" fmla="*/ 480 h 480"/>
              <a:gd name="T4" fmla="*/ 2736 w 2736"/>
              <a:gd name="T5" fmla="*/ 480 h 480"/>
              <a:gd name="T6" fmla="*/ 2736 w 2736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36" h="480">
                <a:moveTo>
                  <a:pt x="0" y="0"/>
                </a:moveTo>
                <a:lnTo>
                  <a:pt x="0" y="480"/>
                </a:lnTo>
                <a:lnTo>
                  <a:pt x="2736" y="480"/>
                </a:lnTo>
                <a:lnTo>
                  <a:pt x="273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4" name="Rectangle 22"/>
          <p:cNvSpPr>
            <a:spLocks noChangeArrowheads="1"/>
          </p:cNvSpPr>
          <p:nvPr/>
        </p:nvSpPr>
        <p:spPr bwMode="auto">
          <a:xfrm>
            <a:off x="194014" y="4371326"/>
            <a:ext cx="875241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数据</a:t>
            </a:r>
          </a:p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链路层</a:t>
            </a:r>
          </a:p>
        </p:txBody>
      </p:sp>
      <p:sp>
        <p:nvSpPr>
          <p:cNvPr id="185" name="Rectangle 23"/>
          <p:cNvSpPr>
            <a:spLocks noChangeArrowheads="1"/>
          </p:cNvSpPr>
          <p:nvPr/>
        </p:nvSpPr>
        <p:spPr bwMode="auto">
          <a:xfrm>
            <a:off x="163513" y="3931971"/>
            <a:ext cx="875241" cy="32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网络层</a:t>
            </a:r>
          </a:p>
        </p:txBody>
      </p:sp>
      <p:sp>
        <p:nvSpPr>
          <p:cNvPr id="186" name="Rectangle 24"/>
          <p:cNvSpPr>
            <a:spLocks noChangeArrowheads="1"/>
          </p:cNvSpPr>
          <p:nvPr/>
        </p:nvSpPr>
        <p:spPr bwMode="auto">
          <a:xfrm>
            <a:off x="4724400" y="6418113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CC"/>
                </a:solidFill>
                <a:ea typeface="华文楷体" panose="02010600040101010101" pitchFamily="2" charset="-122"/>
              </a:rPr>
              <a:t>链路</a:t>
            </a:r>
          </a:p>
        </p:txBody>
      </p:sp>
      <p:sp>
        <p:nvSpPr>
          <p:cNvPr id="187" name="Rectangle 25"/>
          <p:cNvSpPr>
            <a:spLocks noChangeArrowheads="1"/>
          </p:cNvSpPr>
          <p:nvPr/>
        </p:nvSpPr>
        <p:spPr bwMode="auto">
          <a:xfrm>
            <a:off x="1828800" y="3446196"/>
            <a:ext cx="8540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结点 </a:t>
            </a:r>
            <a:r>
              <a:rPr kumimoji="1"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188" name="Rectangle 26"/>
          <p:cNvSpPr>
            <a:spLocks noChangeArrowheads="1"/>
          </p:cNvSpPr>
          <p:nvPr/>
        </p:nvSpPr>
        <p:spPr bwMode="auto">
          <a:xfrm>
            <a:off x="7607300" y="3446196"/>
            <a:ext cx="8223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结点 </a:t>
            </a:r>
            <a:r>
              <a:rPr kumimoji="1"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189" name="Rectangle 27"/>
          <p:cNvSpPr>
            <a:spLocks noChangeArrowheads="1"/>
          </p:cNvSpPr>
          <p:nvPr/>
        </p:nvSpPr>
        <p:spPr bwMode="auto">
          <a:xfrm>
            <a:off x="163513" y="5151171"/>
            <a:ext cx="875241" cy="32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物理层</a:t>
            </a:r>
          </a:p>
        </p:txBody>
      </p:sp>
      <p:sp>
        <p:nvSpPr>
          <p:cNvPr id="190" name="Rectangle 28"/>
          <p:cNvSpPr>
            <a:spLocks noChangeArrowheads="1"/>
          </p:cNvSpPr>
          <p:nvPr/>
        </p:nvSpPr>
        <p:spPr bwMode="auto">
          <a:xfrm>
            <a:off x="22860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1" name="Rectangle 29"/>
          <p:cNvSpPr>
            <a:spLocks noChangeArrowheads="1"/>
          </p:cNvSpPr>
          <p:nvPr/>
        </p:nvSpPr>
        <p:spPr bwMode="auto">
          <a:xfrm>
            <a:off x="24384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2" name="Rectangle 30"/>
          <p:cNvSpPr>
            <a:spLocks noChangeArrowheads="1"/>
          </p:cNvSpPr>
          <p:nvPr/>
        </p:nvSpPr>
        <p:spPr bwMode="auto">
          <a:xfrm>
            <a:off x="38100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3" name="Rectangle 31"/>
          <p:cNvSpPr>
            <a:spLocks noChangeArrowheads="1"/>
          </p:cNvSpPr>
          <p:nvPr/>
        </p:nvSpPr>
        <p:spPr bwMode="auto">
          <a:xfrm>
            <a:off x="39624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4" name="Rectangle 32"/>
          <p:cNvSpPr>
            <a:spLocks noChangeArrowheads="1"/>
          </p:cNvSpPr>
          <p:nvPr/>
        </p:nvSpPr>
        <p:spPr bwMode="auto">
          <a:xfrm>
            <a:off x="57150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5" name="Rectangle 33"/>
          <p:cNvSpPr>
            <a:spLocks noChangeArrowheads="1"/>
          </p:cNvSpPr>
          <p:nvPr/>
        </p:nvSpPr>
        <p:spPr bwMode="auto">
          <a:xfrm>
            <a:off x="58674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6" name="Rectangle 34"/>
          <p:cNvSpPr>
            <a:spLocks noChangeArrowheads="1"/>
          </p:cNvSpPr>
          <p:nvPr/>
        </p:nvSpPr>
        <p:spPr bwMode="auto">
          <a:xfrm>
            <a:off x="73914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7" name="Rectangle 35"/>
          <p:cNvSpPr>
            <a:spLocks noChangeArrowheads="1"/>
          </p:cNvSpPr>
          <p:nvPr/>
        </p:nvSpPr>
        <p:spPr bwMode="auto">
          <a:xfrm>
            <a:off x="75438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8" name="Rectangle 36"/>
          <p:cNvSpPr>
            <a:spLocks noChangeArrowheads="1"/>
          </p:cNvSpPr>
          <p:nvPr/>
        </p:nvSpPr>
        <p:spPr bwMode="auto">
          <a:xfrm>
            <a:off x="76962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9" name="Rectangle 37"/>
          <p:cNvSpPr>
            <a:spLocks noChangeArrowheads="1"/>
          </p:cNvSpPr>
          <p:nvPr/>
        </p:nvSpPr>
        <p:spPr bwMode="auto">
          <a:xfrm>
            <a:off x="78486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0" name="Line 38"/>
          <p:cNvSpPr>
            <a:spLocks noChangeShapeType="1"/>
          </p:cNvSpPr>
          <p:nvPr/>
        </p:nvSpPr>
        <p:spPr bwMode="auto">
          <a:xfrm>
            <a:off x="4114800" y="6265713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1" name="Line 39"/>
          <p:cNvSpPr>
            <a:spLocks noChangeShapeType="1"/>
          </p:cNvSpPr>
          <p:nvPr/>
        </p:nvSpPr>
        <p:spPr bwMode="auto">
          <a:xfrm rot="5400000">
            <a:off x="2171700" y="5999013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2" name="Line 40"/>
          <p:cNvSpPr>
            <a:spLocks noChangeShapeType="1"/>
          </p:cNvSpPr>
          <p:nvPr/>
        </p:nvSpPr>
        <p:spPr bwMode="auto">
          <a:xfrm rot="16200000" flipV="1">
            <a:off x="7734300" y="6037113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03" name="Group 41"/>
          <p:cNvGrpSpPr>
            <a:grpSpLocks/>
          </p:cNvGrpSpPr>
          <p:nvPr/>
        </p:nvGrpSpPr>
        <p:grpSpPr bwMode="auto">
          <a:xfrm>
            <a:off x="2590800" y="6189513"/>
            <a:ext cx="1066800" cy="152400"/>
            <a:chOff x="1344" y="912"/>
            <a:chExt cx="672" cy="96"/>
          </a:xfrm>
        </p:grpSpPr>
        <p:sp>
          <p:nvSpPr>
            <p:cNvPr id="204" name="Line 42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5" name="Freeform 43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80808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206" name="Group 44"/>
          <p:cNvGrpSpPr>
            <a:grpSpLocks/>
          </p:cNvGrpSpPr>
          <p:nvPr/>
        </p:nvGrpSpPr>
        <p:grpSpPr bwMode="auto">
          <a:xfrm>
            <a:off x="6096000" y="6189513"/>
            <a:ext cx="1066800" cy="157162"/>
            <a:chOff x="4080" y="3676"/>
            <a:chExt cx="672" cy="99"/>
          </a:xfrm>
        </p:grpSpPr>
        <p:sp>
          <p:nvSpPr>
            <p:cNvPr id="207" name="Line 45"/>
            <p:cNvSpPr>
              <a:spLocks noChangeShapeType="1"/>
            </p:cNvSpPr>
            <p:nvPr/>
          </p:nvSpPr>
          <p:spPr bwMode="auto">
            <a:xfrm>
              <a:off x="4080" y="3727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8" name="Freeform 46"/>
            <p:cNvSpPr>
              <a:spLocks/>
            </p:cNvSpPr>
            <p:nvPr/>
          </p:nvSpPr>
          <p:spPr bwMode="auto">
            <a:xfrm>
              <a:off x="4128" y="3676"/>
              <a:ext cx="576" cy="99"/>
            </a:xfrm>
            <a:custGeom>
              <a:avLst/>
              <a:gdLst>
                <a:gd name="T0" fmla="*/ 0 w 576"/>
                <a:gd name="T1" fmla="*/ 51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9 h 99"/>
                <a:gd name="T8" fmla="*/ 264 w 576"/>
                <a:gd name="T9" fmla="*/ 98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9 h 99"/>
                <a:gd name="T16" fmla="*/ 480 w 576"/>
                <a:gd name="T17" fmla="*/ 99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51 h 99"/>
                <a:gd name="T24" fmla="*/ 0 w 576"/>
                <a:gd name="T25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80808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09" name="Rectangle 67"/>
          <p:cNvSpPr>
            <a:spLocks noChangeArrowheads="1"/>
          </p:cNvSpPr>
          <p:nvPr/>
        </p:nvSpPr>
        <p:spPr bwMode="auto">
          <a:xfrm>
            <a:off x="1219200" y="3779571"/>
            <a:ext cx="2011363" cy="18288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ker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0" name="Rectangle 68"/>
          <p:cNvSpPr>
            <a:spLocks noChangeArrowheads="1"/>
          </p:cNvSpPr>
          <p:nvPr/>
        </p:nvSpPr>
        <p:spPr bwMode="auto">
          <a:xfrm>
            <a:off x="1238250" y="4389171"/>
            <a:ext cx="19812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1" name="Line 69"/>
          <p:cNvSpPr>
            <a:spLocks noChangeShapeType="1"/>
          </p:cNvSpPr>
          <p:nvPr/>
        </p:nvSpPr>
        <p:spPr bwMode="auto">
          <a:xfrm>
            <a:off x="1219200" y="4387583"/>
            <a:ext cx="2008188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2" name="Rectangle 70"/>
          <p:cNvSpPr>
            <a:spLocks noChangeArrowheads="1"/>
          </p:cNvSpPr>
          <p:nvPr/>
        </p:nvSpPr>
        <p:spPr bwMode="auto">
          <a:xfrm>
            <a:off x="1525588" y="4541571"/>
            <a:ext cx="13906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3" name="Line 71"/>
          <p:cNvSpPr>
            <a:spLocks noChangeShapeType="1"/>
          </p:cNvSpPr>
          <p:nvPr/>
        </p:nvSpPr>
        <p:spPr bwMode="auto">
          <a:xfrm>
            <a:off x="1219200" y="4997183"/>
            <a:ext cx="2008188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4" name="Rectangle 72"/>
          <p:cNvSpPr>
            <a:spLocks noChangeArrowheads="1"/>
          </p:cNvSpPr>
          <p:nvPr/>
        </p:nvSpPr>
        <p:spPr bwMode="auto">
          <a:xfrm>
            <a:off x="1730375" y="3931971"/>
            <a:ext cx="990600" cy="3048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IP </a:t>
            </a:r>
            <a:r>
              <a:rPr kumimoji="1" lang="zh-CN" altLang="en-US" sz="18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数据报</a:t>
            </a:r>
          </a:p>
        </p:txBody>
      </p:sp>
      <p:sp>
        <p:nvSpPr>
          <p:cNvPr id="215" name="Rectangle 73"/>
          <p:cNvSpPr>
            <a:spLocks noChangeArrowheads="1"/>
          </p:cNvSpPr>
          <p:nvPr/>
        </p:nvSpPr>
        <p:spPr bwMode="auto">
          <a:xfrm>
            <a:off x="1519238" y="5151171"/>
            <a:ext cx="14033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6" name="Rectangle 74"/>
          <p:cNvSpPr>
            <a:spLocks noChangeArrowheads="1"/>
          </p:cNvSpPr>
          <p:nvPr/>
        </p:nvSpPr>
        <p:spPr bwMode="auto">
          <a:xfrm>
            <a:off x="1455738" y="5163871"/>
            <a:ext cx="1391408" cy="29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1010…  …0110</a:t>
            </a:r>
          </a:p>
        </p:txBody>
      </p:sp>
      <p:sp>
        <p:nvSpPr>
          <p:cNvPr id="217" name="AutoShape 75"/>
          <p:cNvSpPr>
            <a:spLocks noChangeArrowheads="1"/>
          </p:cNvSpPr>
          <p:nvPr/>
        </p:nvSpPr>
        <p:spPr bwMode="auto">
          <a:xfrm>
            <a:off x="2071688" y="4998771"/>
            <a:ext cx="304800" cy="334962"/>
          </a:xfrm>
          <a:prstGeom prst="downArrow">
            <a:avLst>
              <a:gd name="adj1" fmla="val 50000"/>
              <a:gd name="adj2" fmla="val 43231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8" name="Rectangle 76"/>
          <p:cNvSpPr>
            <a:spLocks noChangeArrowheads="1"/>
          </p:cNvSpPr>
          <p:nvPr/>
        </p:nvSpPr>
        <p:spPr bwMode="auto">
          <a:xfrm>
            <a:off x="1724025" y="4551096"/>
            <a:ext cx="990600" cy="2809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9" name="AutoShape 77"/>
          <p:cNvSpPr>
            <a:spLocks noChangeArrowheads="1"/>
          </p:cNvSpPr>
          <p:nvPr/>
        </p:nvSpPr>
        <p:spPr bwMode="auto">
          <a:xfrm>
            <a:off x="1730375" y="4246296"/>
            <a:ext cx="990600" cy="369887"/>
          </a:xfrm>
          <a:prstGeom prst="downArrow">
            <a:avLst>
              <a:gd name="adj1" fmla="val 65389"/>
              <a:gd name="adj2" fmla="val 39394"/>
            </a:avLst>
          </a:prstGeom>
          <a:solidFill>
            <a:srgbClr val="FFCF0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20" name="Text Box 78"/>
          <p:cNvSpPr txBox="1">
            <a:spLocks noChangeArrowheads="1"/>
          </p:cNvSpPr>
          <p:nvPr/>
        </p:nvSpPr>
        <p:spPr bwMode="auto">
          <a:xfrm>
            <a:off x="2849679" y="4505284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帧</a:t>
            </a:r>
          </a:p>
        </p:txBody>
      </p:sp>
      <p:sp>
        <p:nvSpPr>
          <p:cNvPr id="221" name="Rectangle 79"/>
          <p:cNvSpPr>
            <a:spLocks noChangeArrowheads="1"/>
          </p:cNvSpPr>
          <p:nvPr/>
        </p:nvSpPr>
        <p:spPr bwMode="auto">
          <a:xfrm>
            <a:off x="1930400" y="4209783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装入</a:t>
            </a:r>
          </a:p>
        </p:txBody>
      </p:sp>
      <p:sp>
        <p:nvSpPr>
          <p:cNvPr id="222" name="Line 80"/>
          <p:cNvSpPr>
            <a:spLocks noChangeShapeType="1"/>
          </p:cNvSpPr>
          <p:nvPr/>
        </p:nvSpPr>
        <p:spPr bwMode="auto">
          <a:xfrm>
            <a:off x="1719263" y="4546333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23" name="Line 81"/>
          <p:cNvSpPr>
            <a:spLocks noChangeShapeType="1"/>
          </p:cNvSpPr>
          <p:nvPr/>
        </p:nvSpPr>
        <p:spPr bwMode="auto">
          <a:xfrm>
            <a:off x="2709863" y="4547921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3053" y="4516841"/>
            <a:ext cx="400110" cy="14230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网络适配器</a:t>
            </a:r>
          </a:p>
        </p:txBody>
      </p:sp>
      <p:sp>
        <p:nvSpPr>
          <p:cNvPr id="225" name="文本框 224"/>
          <p:cNvSpPr txBox="1"/>
          <p:nvPr/>
        </p:nvSpPr>
        <p:spPr>
          <a:xfrm flipH="1">
            <a:off x="6472443" y="4511408"/>
            <a:ext cx="400110" cy="15225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网络适配器</a:t>
            </a:r>
          </a:p>
        </p:txBody>
      </p:sp>
      <p:grpSp>
        <p:nvGrpSpPr>
          <p:cNvPr id="71" name="Group 15"/>
          <p:cNvGrpSpPr>
            <a:grpSpLocks/>
          </p:cNvGrpSpPr>
          <p:nvPr/>
        </p:nvGrpSpPr>
        <p:grpSpPr bwMode="auto">
          <a:xfrm>
            <a:off x="3267268" y="5077352"/>
            <a:ext cx="3768724" cy="473683"/>
            <a:chOff x="1066" y="2251"/>
            <a:chExt cx="3810" cy="544"/>
          </a:xfrm>
        </p:grpSpPr>
        <p:sp>
          <p:nvSpPr>
            <p:cNvPr id="73" name="Line 8"/>
            <p:cNvSpPr>
              <a:spLocks noChangeShapeType="1"/>
            </p:cNvSpPr>
            <p:nvPr/>
          </p:nvSpPr>
          <p:spPr bwMode="auto">
            <a:xfrm>
              <a:off x="1066" y="2523"/>
              <a:ext cx="381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4" name="AutoShape 7"/>
            <p:cNvSpPr>
              <a:spLocks noChangeArrowheads="1"/>
            </p:cNvSpPr>
            <p:nvPr/>
          </p:nvSpPr>
          <p:spPr bwMode="auto">
            <a:xfrm rot="-5400000">
              <a:off x="2676" y="686"/>
              <a:ext cx="544" cy="3674"/>
            </a:xfrm>
            <a:prstGeom prst="can">
              <a:avLst>
                <a:gd name="adj" fmla="val 22418"/>
              </a:avLst>
            </a:prstGeom>
            <a:gradFill rotWithShape="1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5" name="Rectangle 9"/>
            <p:cNvSpPr>
              <a:spLocks noChangeArrowheads="1"/>
            </p:cNvSpPr>
            <p:nvPr/>
          </p:nvSpPr>
          <p:spPr bwMode="auto">
            <a:xfrm>
              <a:off x="1383" y="2387"/>
              <a:ext cx="1043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1066" y="2523"/>
              <a:ext cx="1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3243" y="2387"/>
              <a:ext cx="1043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2426" y="2523"/>
              <a:ext cx="4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4285" y="2523"/>
              <a:ext cx="35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185899" y="2812456"/>
            <a:ext cx="714994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适配器面临的问题：</a:t>
            </a:r>
            <a:endParaRPr lang="en-US" altLang="zh-CN" dirty="0"/>
          </a:p>
          <a:p>
            <a:r>
              <a:rPr lang="zh-CN" altLang="en-US" dirty="0"/>
              <a:t>准确识别哪些比特构成一帧，即决定帧从哪里开始到哪里结束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676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32786"/>
            <a:ext cx="8370711" cy="4285261"/>
          </a:xfrm>
        </p:spPr>
        <p:txBody>
          <a:bodyPr/>
          <a:lstStyle/>
          <a:p>
            <a:r>
              <a:rPr lang="zh-CN" altLang="en-US" dirty="0"/>
              <a:t>当数据帧丢失时</a:t>
            </a:r>
            <a:endParaRPr lang="en-US" altLang="zh-CN" dirty="0"/>
          </a:p>
          <a:p>
            <a:pPr marL="648000" lvl="1">
              <a:spcBef>
                <a:spcPts val="1200"/>
              </a:spcBef>
            </a:pPr>
            <a:r>
              <a:rPr lang="zh-CN" altLang="en-US" dirty="0"/>
              <a:t>方案一：回退</a:t>
            </a:r>
            <a:r>
              <a:rPr lang="en-US" altLang="zh-CN" dirty="0"/>
              <a:t>N</a:t>
            </a:r>
            <a:r>
              <a:rPr lang="zh-CN" altLang="en-US" dirty="0"/>
              <a:t>机制 </a:t>
            </a:r>
            <a:r>
              <a:rPr lang="en-US" altLang="zh-CN" dirty="0"/>
              <a:t>(Go-Back-N)</a:t>
            </a:r>
            <a:r>
              <a:rPr lang="zh-CN" altLang="en-US" dirty="0"/>
              <a:t>恢复丢包</a:t>
            </a:r>
          </a:p>
          <a:p>
            <a:pPr marL="900000" lvl="2">
              <a:spcBef>
                <a:spcPts val="1200"/>
              </a:spcBef>
            </a:pPr>
            <a:r>
              <a:rPr lang="zh-CN" altLang="en-US" dirty="0"/>
              <a:t>接收方只对连续收到的数据帧回复</a:t>
            </a:r>
            <a:r>
              <a:rPr lang="en-US" altLang="zh-CN" dirty="0"/>
              <a:t>ACK</a:t>
            </a:r>
          </a:p>
          <a:p>
            <a:pPr marL="1152000" lvl="3">
              <a:spcBef>
                <a:spcPts val="600"/>
              </a:spcBef>
            </a:pPr>
            <a:r>
              <a:rPr lang="zh-CN" altLang="en-US" dirty="0"/>
              <a:t>例：收到帧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，只对帧</a:t>
            </a:r>
            <a:r>
              <a:rPr lang="en-US" altLang="zh-CN" dirty="0"/>
              <a:t>4</a:t>
            </a:r>
            <a:r>
              <a:rPr lang="zh-CN" altLang="en-US" dirty="0"/>
              <a:t>回复</a:t>
            </a:r>
            <a:r>
              <a:rPr lang="en-US" altLang="zh-CN" dirty="0"/>
              <a:t>ACK</a:t>
            </a:r>
          </a:p>
          <a:p>
            <a:pPr marL="900000" lvl="2">
              <a:spcBef>
                <a:spcPts val="1200"/>
              </a:spcBef>
            </a:pPr>
            <a:r>
              <a:rPr lang="zh-CN" altLang="en-US" dirty="0"/>
              <a:t>发送方，由于接收不到新的</a:t>
            </a:r>
            <a:r>
              <a:rPr lang="en-US" altLang="zh-CN" dirty="0"/>
              <a:t>ACK</a:t>
            </a:r>
            <a:r>
              <a:rPr lang="zh-CN" altLang="en-US" dirty="0"/>
              <a:t>，超时后重传</a:t>
            </a:r>
            <a:r>
              <a:rPr lang="en-US" altLang="zh-CN" dirty="0"/>
              <a:t>LAR+1</a:t>
            </a:r>
            <a:r>
              <a:rPr lang="zh-CN" altLang="en-US" dirty="0"/>
              <a:t>与</a:t>
            </a:r>
            <a:r>
              <a:rPr lang="en-US" altLang="zh-CN" dirty="0"/>
              <a:t>LFS</a:t>
            </a:r>
            <a:r>
              <a:rPr lang="zh-CN" altLang="en-US" dirty="0"/>
              <a:t>之间的数据帧</a:t>
            </a:r>
            <a:endParaRPr lang="en-US" altLang="zh-CN" dirty="0"/>
          </a:p>
          <a:p>
            <a:pPr marL="1152000" lvl="3">
              <a:spcBef>
                <a:spcPts val="600"/>
              </a:spcBef>
            </a:pPr>
            <a:r>
              <a:rPr lang="zh-CN" altLang="en-US" dirty="0"/>
              <a:t>如上例中的帧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7……</a:t>
            </a:r>
          </a:p>
          <a:p>
            <a:pPr marL="648000" lvl="1">
              <a:spcBef>
                <a:spcPts val="3000"/>
              </a:spcBef>
            </a:pPr>
            <a:r>
              <a:rPr lang="zh-CN" altLang="en-US" dirty="0"/>
              <a:t>方案二：选择确认机制 </a:t>
            </a:r>
            <a:r>
              <a:rPr lang="en-US" altLang="zh-CN" dirty="0"/>
              <a:t>(Selective Acknowledgments) </a:t>
            </a:r>
            <a:r>
              <a:rPr lang="zh-CN" altLang="en-US" dirty="0"/>
              <a:t>恢复丢包</a:t>
            </a:r>
          </a:p>
          <a:p>
            <a:pPr marL="900000" lvl="2">
              <a:spcBef>
                <a:spcPts val="1200"/>
              </a:spcBef>
            </a:pPr>
            <a:r>
              <a:rPr lang="zh-CN" altLang="en-US" dirty="0"/>
              <a:t>接收方准确地确认每个已接受的数据帧，发送方根据这些信息更快重传</a:t>
            </a:r>
            <a:endParaRPr lang="en-US" altLang="zh-CN" dirty="0"/>
          </a:p>
          <a:p>
            <a:pPr marL="900000" lvl="2">
              <a:spcBef>
                <a:spcPts val="1200"/>
              </a:spcBef>
            </a:pPr>
            <a:r>
              <a:rPr lang="zh-CN" altLang="en-US" dirty="0"/>
              <a:t>传输效率更高，但实现更复杂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Calibri" panose="020F0502020204030204" pitchFamily="34" charset="0"/>
              </a:rPr>
              <a:t>滑动窗口</a:t>
            </a:r>
            <a:r>
              <a:rPr lang="en-US" altLang="zh-CN" dirty="0">
                <a:latin typeface="Calibri" panose="020F0502020204030204" pitchFamily="34" charset="0"/>
              </a:rPr>
              <a:t>(sliding-window)</a:t>
            </a:r>
            <a:r>
              <a:rPr lang="zh-CN" altLang="en-US" dirty="0">
                <a:latin typeface="Calibri" panose="020F0502020204030204" pitchFamily="34" charset="0"/>
              </a:rPr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AAF39AB-3227-485D-9E8E-5355B0FEA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011" y="5323893"/>
            <a:ext cx="4146910" cy="13817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43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图片 15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71309" y="1329154"/>
            <a:ext cx="4008099" cy="4998494"/>
          </a:xfrm>
          <a:prstGeom prst="rect">
            <a:avLst/>
          </a:prstGeom>
        </p:spPr>
      </p:pic>
      <p:pic>
        <p:nvPicPr>
          <p:cNvPr id="151" name="图片 15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332" y="1329154"/>
            <a:ext cx="4008099" cy="49984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graphicFrame>
        <p:nvGraphicFramePr>
          <p:cNvPr id="146" name="表格 145"/>
          <p:cNvGraphicFramePr>
            <a:graphicFrameLocks noGrp="1"/>
          </p:cNvGraphicFramePr>
          <p:nvPr/>
        </p:nvGraphicFramePr>
        <p:xfrm>
          <a:off x="355600" y="1842891"/>
          <a:ext cx="37388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矩形 147"/>
          <p:cNvSpPr/>
          <p:nvPr/>
        </p:nvSpPr>
        <p:spPr>
          <a:xfrm>
            <a:off x="335280" y="1658112"/>
            <a:ext cx="1152144" cy="633984"/>
          </a:xfrm>
          <a:prstGeom prst="rect">
            <a:avLst/>
          </a:prstGeom>
          <a:solidFill>
            <a:schemeClr val="bg1">
              <a:lumMod val="65000"/>
              <a:alpha val="32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1791829" y="131316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Calibri" panose="020F0502020204030204"/>
              </a:rPr>
              <a:t>Sender</a:t>
            </a:r>
            <a:endParaRPr lang="zh-CN" altLang="en-US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6552806" y="1313164"/>
            <a:ext cx="99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Calibri" panose="020F0502020204030204"/>
              </a:rPr>
              <a:t>Receiver</a:t>
            </a:r>
            <a:endParaRPr lang="zh-CN" altLang="en-US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5" name="直接箭头连接符 154"/>
          <p:cNvCxnSpPr/>
          <p:nvPr/>
        </p:nvCxnSpPr>
        <p:spPr>
          <a:xfrm flipV="1">
            <a:off x="355600" y="2292096"/>
            <a:ext cx="0" cy="264160"/>
          </a:xfrm>
          <a:prstGeom prst="straightConnector1">
            <a:avLst/>
          </a:prstGeom>
          <a:ln>
            <a:solidFill>
              <a:srgbClr val="2424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335280" y="2332470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DejaVu Sans Mono" panose="020B0609030804020204" pitchFamily="49" charset="0"/>
                <a:cs typeface="Courier New" panose="02070309020205020404" pitchFamily="49" charset="0"/>
              </a:rPr>
              <a:t>LAR</a:t>
            </a:r>
            <a:endParaRPr lang="zh-CN" altLang="en-US" sz="1400" dirty="0">
              <a:solidFill>
                <a:prstClr val="black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157" name="直接箭头连接符 156"/>
          <p:cNvCxnSpPr/>
          <p:nvPr/>
        </p:nvCxnSpPr>
        <p:spPr>
          <a:xfrm flipV="1">
            <a:off x="1483360" y="2292096"/>
            <a:ext cx="0" cy="264160"/>
          </a:xfrm>
          <a:prstGeom prst="straightConnector1">
            <a:avLst/>
          </a:prstGeom>
          <a:ln>
            <a:solidFill>
              <a:srgbClr val="2424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1463040" y="2332470"/>
            <a:ext cx="4209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DejaVu Sans Mono" panose="020B0609030804020204" pitchFamily="49" charset="0"/>
                <a:cs typeface="Courier New" panose="02070309020205020404" pitchFamily="49" charset="0"/>
              </a:rPr>
              <a:t>LFS</a:t>
            </a:r>
            <a:endParaRPr lang="zh-CN" altLang="en-US" sz="1400" dirty="0">
              <a:solidFill>
                <a:prstClr val="black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/>
        </p:nvGraphicFramePr>
        <p:xfrm>
          <a:off x="5131929" y="1842891"/>
          <a:ext cx="37388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0" name="矩形 159"/>
          <p:cNvSpPr/>
          <p:nvPr/>
        </p:nvSpPr>
        <p:spPr>
          <a:xfrm>
            <a:off x="5111609" y="1658112"/>
            <a:ext cx="1152144" cy="633984"/>
          </a:xfrm>
          <a:prstGeom prst="rect">
            <a:avLst/>
          </a:prstGeom>
          <a:solidFill>
            <a:schemeClr val="bg1">
              <a:lumMod val="65000"/>
              <a:alpha val="32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61" name="直接箭头连接符 160"/>
          <p:cNvCxnSpPr/>
          <p:nvPr/>
        </p:nvCxnSpPr>
        <p:spPr>
          <a:xfrm flipV="1">
            <a:off x="5131929" y="2292096"/>
            <a:ext cx="0" cy="264160"/>
          </a:xfrm>
          <a:prstGeom prst="straightConnector1">
            <a:avLst/>
          </a:prstGeom>
          <a:ln>
            <a:solidFill>
              <a:srgbClr val="2424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5111609" y="2332470"/>
            <a:ext cx="439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DejaVu Sans Mono" panose="020B0609030804020204" pitchFamily="49" charset="0"/>
                <a:cs typeface="Courier New" panose="02070309020205020404" pitchFamily="49" charset="0"/>
              </a:rPr>
              <a:t>LFR</a:t>
            </a:r>
            <a:endParaRPr lang="zh-CN" altLang="en-US" sz="1400" dirty="0">
              <a:solidFill>
                <a:prstClr val="black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6259689" y="2292096"/>
            <a:ext cx="0" cy="264160"/>
          </a:xfrm>
          <a:prstGeom prst="straightConnector1">
            <a:avLst/>
          </a:prstGeom>
          <a:ln>
            <a:solidFill>
              <a:srgbClr val="2424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239369" y="2332470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DejaVu Sans Mono" panose="020B0609030804020204" pitchFamily="49" charset="0"/>
                <a:cs typeface="Courier New" panose="02070309020205020404" pitchFamily="49" charset="0"/>
              </a:rPr>
              <a:t>LAF</a:t>
            </a:r>
            <a:endParaRPr lang="zh-CN" altLang="en-US" sz="1400" dirty="0">
              <a:solidFill>
                <a:prstClr val="black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4116334" y="1996189"/>
            <a:ext cx="883920" cy="353936"/>
            <a:chOff x="4006606" y="3898141"/>
            <a:chExt cx="883920" cy="353936"/>
          </a:xfrm>
        </p:grpSpPr>
        <p:cxnSp>
          <p:nvCxnSpPr>
            <p:cNvPr id="170" name="直接箭头连接符 169"/>
            <p:cNvCxnSpPr/>
            <p:nvPr/>
          </p:nvCxnSpPr>
          <p:spPr>
            <a:xfrm>
              <a:off x="4006606" y="4018397"/>
              <a:ext cx="883920" cy="233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/>
            <p:cNvSpPr txBox="1"/>
            <p:nvPr/>
          </p:nvSpPr>
          <p:spPr>
            <a:xfrm>
              <a:off x="4336806" y="389814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1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4116334" y="2152653"/>
            <a:ext cx="883920" cy="349872"/>
            <a:chOff x="4006606" y="4054605"/>
            <a:chExt cx="883920" cy="349872"/>
          </a:xfrm>
        </p:grpSpPr>
        <p:cxnSp>
          <p:nvCxnSpPr>
            <p:cNvPr id="171" name="直接箭头连接符 170"/>
            <p:cNvCxnSpPr/>
            <p:nvPr/>
          </p:nvCxnSpPr>
          <p:spPr>
            <a:xfrm>
              <a:off x="4006606" y="4170797"/>
              <a:ext cx="883920" cy="233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文本框 173"/>
            <p:cNvSpPr txBox="1"/>
            <p:nvPr/>
          </p:nvSpPr>
          <p:spPr>
            <a:xfrm>
              <a:off x="4336806" y="40546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2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4116334" y="2323341"/>
            <a:ext cx="883920" cy="351904"/>
            <a:chOff x="4006606" y="4225293"/>
            <a:chExt cx="883920" cy="351904"/>
          </a:xfrm>
        </p:grpSpPr>
        <p:cxnSp>
          <p:nvCxnSpPr>
            <p:cNvPr id="172" name="直接箭头连接符 171"/>
            <p:cNvCxnSpPr/>
            <p:nvPr/>
          </p:nvCxnSpPr>
          <p:spPr>
            <a:xfrm>
              <a:off x="4006606" y="4343517"/>
              <a:ext cx="883920" cy="233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/>
            <p:cNvSpPr txBox="1"/>
            <p:nvPr/>
          </p:nvSpPr>
          <p:spPr>
            <a:xfrm>
              <a:off x="4326646" y="422529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3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179" name="表格 178"/>
          <p:cNvGraphicFramePr>
            <a:graphicFrameLocks noGrp="1"/>
          </p:cNvGraphicFramePr>
          <p:nvPr/>
        </p:nvGraphicFramePr>
        <p:xfrm>
          <a:off x="5138025" y="2739003"/>
          <a:ext cx="37388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表格 179"/>
          <p:cNvGraphicFramePr>
            <a:graphicFrameLocks noGrp="1"/>
          </p:cNvGraphicFramePr>
          <p:nvPr/>
        </p:nvGraphicFramePr>
        <p:xfrm>
          <a:off x="361696" y="3068187"/>
          <a:ext cx="37388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" name="矩形 182"/>
          <p:cNvSpPr/>
          <p:nvPr/>
        </p:nvSpPr>
        <p:spPr>
          <a:xfrm>
            <a:off x="5131929" y="2566416"/>
            <a:ext cx="1137920" cy="633984"/>
          </a:xfrm>
          <a:prstGeom prst="rect">
            <a:avLst/>
          </a:prstGeom>
          <a:solidFill>
            <a:schemeClr val="bg1">
              <a:lumMod val="65000"/>
              <a:alpha val="32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9" name="组合 188"/>
          <p:cNvGrpSpPr/>
          <p:nvPr/>
        </p:nvGrpSpPr>
        <p:grpSpPr>
          <a:xfrm>
            <a:off x="4100576" y="2794765"/>
            <a:ext cx="876921" cy="425822"/>
            <a:chOff x="4100576" y="2794765"/>
            <a:chExt cx="876921" cy="425822"/>
          </a:xfrm>
        </p:grpSpPr>
        <p:cxnSp>
          <p:nvCxnSpPr>
            <p:cNvPr id="184" name="直接箭头连接符 183"/>
            <p:cNvCxnSpPr>
              <a:endCxn id="180" idx="3"/>
            </p:cNvCxnSpPr>
            <p:nvPr/>
          </p:nvCxnSpPr>
          <p:spPr>
            <a:xfrm flipH="1">
              <a:off x="4100576" y="2901005"/>
              <a:ext cx="876921" cy="319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文本框 187"/>
            <p:cNvSpPr txBox="1"/>
            <p:nvPr/>
          </p:nvSpPr>
          <p:spPr>
            <a:xfrm>
              <a:off x="4196598" y="2794765"/>
              <a:ext cx="656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ACK: 3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90" name="矩形 189"/>
          <p:cNvSpPr/>
          <p:nvPr/>
        </p:nvSpPr>
        <p:spPr>
          <a:xfrm>
            <a:off x="355600" y="2903595"/>
            <a:ext cx="1137920" cy="633984"/>
          </a:xfrm>
          <a:prstGeom prst="rect">
            <a:avLst/>
          </a:prstGeom>
          <a:solidFill>
            <a:schemeClr val="bg1">
              <a:lumMod val="65000"/>
              <a:alpha val="32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1" name="组合 190"/>
          <p:cNvGrpSpPr/>
          <p:nvPr/>
        </p:nvGrpSpPr>
        <p:grpSpPr>
          <a:xfrm>
            <a:off x="4122430" y="3197101"/>
            <a:ext cx="883920" cy="353936"/>
            <a:chOff x="4006606" y="3898141"/>
            <a:chExt cx="883920" cy="353936"/>
          </a:xfrm>
        </p:grpSpPr>
        <p:cxnSp>
          <p:nvCxnSpPr>
            <p:cNvPr id="192" name="直接箭头连接符 191"/>
            <p:cNvCxnSpPr/>
            <p:nvPr/>
          </p:nvCxnSpPr>
          <p:spPr>
            <a:xfrm>
              <a:off x="4006606" y="4018397"/>
              <a:ext cx="883920" cy="233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文本框 192"/>
            <p:cNvSpPr txBox="1"/>
            <p:nvPr/>
          </p:nvSpPr>
          <p:spPr>
            <a:xfrm>
              <a:off x="4336806" y="389814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4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4122430" y="3353565"/>
            <a:ext cx="883920" cy="349872"/>
            <a:chOff x="4006606" y="4054605"/>
            <a:chExt cx="883920" cy="349872"/>
          </a:xfrm>
        </p:grpSpPr>
        <p:cxnSp>
          <p:nvCxnSpPr>
            <p:cNvPr id="195" name="直接箭头连接符 194"/>
            <p:cNvCxnSpPr/>
            <p:nvPr/>
          </p:nvCxnSpPr>
          <p:spPr>
            <a:xfrm>
              <a:off x="4006606" y="4170797"/>
              <a:ext cx="883920" cy="233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文本框 195"/>
            <p:cNvSpPr txBox="1"/>
            <p:nvPr/>
          </p:nvSpPr>
          <p:spPr>
            <a:xfrm>
              <a:off x="4336806" y="40546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5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4122430" y="3524253"/>
            <a:ext cx="883920" cy="351904"/>
            <a:chOff x="4006606" y="4225293"/>
            <a:chExt cx="883920" cy="351904"/>
          </a:xfrm>
        </p:grpSpPr>
        <p:cxnSp>
          <p:nvCxnSpPr>
            <p:cNvPr id="198" name="直接箭头连接符 197"/>
            <p:cNvCxnSpPr/>
            <p:nvPr/>
          </p:nvCxnSpPr>
          <p:spPr>
            <a:xfrm>
              <a:off x="4006606" y="4343517"/>
              <a:ext cx="883920" cy="233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文本框 198"/>
            <p:cNvSpPr txBox="1"/>
            <p:nvPr/>
          </p:nvSpPr>
          <p:spPr>
            <a:xfrm>
              <a:off x="4326646" y="422529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6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00" name="文本框 199"/>
          <p:cNvSpPr txBox="1"/>
          <p:nvPr/>
        </p:nvSpPr>
        <p:spPr>
          <a:xfrm>
            <a:off x="4822528" y="3487786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01" name="表格 200"/>
          <p:cNvGraphicFramePr>
            <a:graphicFrameLocks noGrp="1"/>
          </p:cNvGraphicFramePr>
          <p:nvPr/>
        </p:nvGraphicFramePr>
        <p:xfrm>
          <a:off x="5156313" y="3671691"/>
          <a:ext cx="37388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2" name="矩形 201"/>
          <p:cNvSpPr/>
          <p:nvPr/>
        </p:nvSpPr>
        <p:spPr>
          <a:xfrm>
            <a:off x="6283606" y="3476727"/>
            <a:ext cx="1116938" cy="633984"/>
          </a:xfrm>
          <a:prstGeom prst="rect">
            <a:avLst/>
          </a:prstGeom>
          <a:solidFill>
            <a:schemeClr val="bg1">
              <a:lumMod val="65000"/>
              <a:alpha val="32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3" name="组合 202"/>
          <p:cNvGrpSpPr/>
          <p:nvPr/>
        </p:nvGrpSpPr>
        <p:grpSpPr>
          <a:xfrm>
            <a:off x="4119833" y="3885768"/>
            <a:ext cx="876921" cy="425822"/>
            <a:chOff x="4100576" y="2794765"/>
            <a:chExt cx="876921" cy="425822"/>
          </a:xfrm>
        </p:grpSpPr>
        <p:cxnSp>
          <p:nvCxnSpPr>
            <p:cNvPr id="204" name="直接箭头连接符 203"/>
            <p:cNvCxnSpPr/>
            <p:nvPr/>
          </p:nvCxnSpPr>
          <p:spPr>
            <a:xfrm flipH="1">
              <a:off x="4100576" y="2901005"/>
              <a:ext cx="876921" cy="319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/>
            <p:cNvSpPr txBox="1"/>
            <p:nvPr/>
          </p:nvSpPr>
          <p:spPr>
            <a:xfrm>
              <a:off x="4196598" y="2794765"/>
              <a:ext cx="656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ACK: 4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208" name="表格 207"/>
          <p:cNvGraphicFramePr>
            <a:graphicFrameLocks noGrp="1"/>
          </p:cNvGraphicFramePr>
          <p:nvPr/>
        </p:nvGraphicFramePr>
        <p:xfrm>
          <a:off x="363784" y="4160037"/>
          <a:ext cx="37388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矩形 209"/>
          <p:cNvSpPr/>
          <p:nvPr/>
        </p:nvSpPr>
        <p:spPr>
          <a:xfrm>
            <a:off x="1483360" y="3978045"/>
            <a:ext cx="1116938" cy="633984"/>
          </a:xfrm>
          <a:prstGeom prst="rect">
            <a:avLst/>
          </a:prstGeom>
          <a:solidFill>
            <a:schemeClr val="bg1">
              <a:lumMod val="65000"/>
              <a:alpha val="32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1" name="组合 210"/>
          <p:cNvGrpSpPr/>
          <p:nvPr/>
        </p:nvGrpSpPr>
        <p:grpSpPr>
          <a:xfrm>
            <a:off x="4136933" y="4276847"/>
            <a:ext cx="883920" cy="353936"/>
            <a:chOff x="4006606" y="3898141"/>
            <a:chExt cx="883920" cy="353936"/>
          </a:xfrm>
        </p:grpSpPr>
        <p:cxnSp>
          <p:nvCxnSpPr>
            <p:cNvPr id="212" name="直接箭头连接符 211"/>
            <p:cNvCxnSpPr/>
            <p:nvPr/>
          </p:nvCxnSpPr>
          <p:spPr>
            <a:xfrm>
              <a:off x="4006606" y="4018397"/>
              <a:ext cx="883920" cy="233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文本框 212"/>
            <p:cNvSpPr txBox="1"/>
            <p:nvPr/>
          </p:nvSpPr>
          <p:spPr>
            <a:xfrm>
              <a:off x="4336806" y="389814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7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214" name="表格 213"/>
          <p:cNvGraphicFramePr>
            <a:graphicFrameLocks noGrp="1"/>
          </p:cNvGraphicFramePr>
          <p:nvPr/>
        </p:nvGraphicFramePr>
        <p:xfrm>
          <a:off x="5158401" y="4500495"/>
          <a:ext cx="37388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" name="矩形 214"/>
          <p:cNvSpPr/>
          <p:nvPr/>
        </p:nvSpPr>
        <p:spPr>
          <a:xfrm>
            <a:off x="6648948" y="4305531"/>
            <a:ext cx="1116938" cy="633984"/>
          </a:xfrm>
          <a:prstGeom prst="rect">
            <a:avLst/>
          </a:prstGeom>
          <a:solidFill>
            <a:schemeClr val="bg1">
              <a:lumMod val="65000"/>
              <a:alpha val="32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6" name="组合 215"/>
          <p:cNvGrpSpPr/>
          <p:nvPr/>
        </p:nvGrpSpPr>
        <p:grpSpPr>
          <a:xfrm>
            <a:off x="4134447" y="4576786"/>
            <a:ext cx="876921" cy="425822"/>
            <a:chOff x="4100576" y="2794765"/>
            <a:chExt cx="876921" cy="425822"/>
          </a:xfrm>
        </p:grpSpPr>
        <p:cxnSp>
          <p:nvCxnSpPr>
            <p:cNvPr id="217" name="直接箭头连接符 216"/>
            <p:cNvCxnSpPr/>
            <p:nvPr/>
          </p:nvCxnSpPr>
          <p:spPr>
            <a:xfrm flipH="1">
              <a:off x="4100576" y="2901005"/>
              <a:ext cx="876921" cy="319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文本框 217"/>
            <p:cNvSpPr txBox="1"/>
            <p:nvPr/>
          </p:nvSpPr>
          <p:spPr>
            <a:xfrm>
              <a:off x="4196598" y="2794765"/>
              <a:ext cx="656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ACK: 4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219" name="表格 218"/>
          <p:cNvGraphicFramePr>
            <a:graphicFrameLocks noGrp="1"/>
          </p:cNvGraphicFramePr>
          <p:nvPr/>
        </p:nvGraphicFramePr>
        <p:xfrm>
          <a:off x="365872" y="4926211"/>
          <a:ext cx="37388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0" name="矩形 219"/>
          <p:cNvSpPr/>
          <p:nvPr/>
        </p:nvSpPr>
        <p:spPr>
          <a:xfrm>
            <a:off x="1861501" y="4745656"/>
            <a:ext cx="1116938" cy="633984"/>
          </a:xfrm>
          <a:prstGeom prst="rect">
            <a:avLst/>
          </a:prstGeom>
          <a:solidFill>
            <a:schemeClr val="bg1">
              <a:lumMod val="65000"/>
              <a:alpha val="32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1081045" y="5440034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/>
              </a:rPr>
              <a:t>Timeout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/>
              </a:rPr>
              <a:t>！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/>
              </a:rPr>
              <a:t>Go-Back N</a:t>
            </a:r>
          </a:p>
        </p:txBody>
      </p:sp>
      <p:grpSp>
        <p:nvGrpSpPr>
          <p:cNvPr id="222" name="组合 221"/>
          <p:cNvGrpSpPr/>
          <p:nvPr/>
        </p:nvGrpSpPr>
        <p:grpSpPr>
          <a:xfrm>
            <a:off x="4124518" y="4990407"/>
            <a:ext cx="883920" cy="353936"/>
            <a:chOff x="4006606" y="3898141"/>
            <a:chExt cx="883920" cy="353936"/>
          </a:xfrm>
        </p:grpSpPr>
        <p:cxnSp>
          <p:nvCxnSpPr>
            <p:cNvPr id="223" name="直接箭头连接符 222"/>
            <p:cNvCxnSpPr/>
            <p:nvPr/>
          </p:nvCxnSpPr>
          <p:spPr>
            <a:xfrm>
              <a:off x="4006606" y="4018397"/>
              <a:ext cx="883920" cy="233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文本框 223"/>
            <p:cNvSpPr txBox="1"/>
            <p:nvPr/>
          </p:nvSpPr>
          <p:spPr>
            <a:xfrm>
              <a:off x="4336806" y="389814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5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4124518" y="5146871"/>
            <a:ext cx="883920" cy="349872"/>
            <a:chOff x="4006606" y="4054605"/>
            <a:chExt cx="883920" cy="349872"/>
          </a:xfrm>
        </p:grpSpPr>
        <p:cxnSp>
          <p:nvCxnSpPr>
            <p:cNvPr id="226" name="直接箭头连接符 225"/>
            <p:cNvCxnSpPr/>
            <p:nvPr/>
          </p:nvCxnSpPr>
          <p:spPr>
            <a:xfrm>
              <a:off x="4006606" y="4170797"/>
              <a:ext cx="883920" cy="233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文本框 226"/>
            <p:cNvSpPr txBox="1"/>
            <p:nvPr/>
          </p:nvSpPr>
          <p:spPr>
            <a:xfrm>
              <a:off x="4336806" y="40546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6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4124518" y="5317559"/>
            <a:ext cx="883920" cy="351904"/>
            <a:chOff x="4006606" y="4225293"/>
            <a:chExt cx="883920" cy="351904"/>
          </a:xfrm>
        </p:grpSpPr>
        <p:cxnSp>
          <p:nvCxnSpPr>
            <p:cNvPr id="229" name="直接箭头连接符 228"/>
            <p:cNvCxnSpPr/>
            <p:nvPr/>
          </p:nvCxnSpPr>
          <p:spPr>
            <a:xfrm>
              <a:off x="4006606" y="4343517"/>
              <a:ext cx="883920" cy="233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文本框 229"/>
            <p:cNvSpPr txBox="1"/>
            <p:nvPr/>
          </p:nvSpPr>
          <p:spPr>
            <a:xfrm>
              <a:off x="4326646" y="422529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7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231" name="表格 230"/>
          <p:cNvGraphicFramePr>
            <a:graphicFrameLocks noGrp="1"/>
          </p:cNvGraphicFramePr>
          <p:nvPr/>
        </p:nvGraphicFramePr>
        <p:xfrm>
          <a:off x="5149218" y="5454648"/>
          <a:ext cx="37388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3" name="矩形 232"/>
          <p:cNvSpPr/>
          <p:nvPr/>
        </p:nvSpPr>
        <p:spPr>
          <a:xfrm>
            <a:off x="6637610" y="5290056"/>
            <a:ext cx="1137920" cy="633984"/>
          </a:xfrm>
          <a:prstGeom prst="rect">
            <a:avLst/>
          </a:prstGeom>
          <a:solidFill>
            <a:schemeClr val="bg1">
              <a:lumMod val="65000"/>
              <a:alpha val="32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105104" y="5649425"/>
            <a:ext cx="876921" cy="425822"/>
            <a:chOff x="4100576" y="2794765"/>
            <a:chExt cx="876921" cy="425822"/>
          </a:xfrm>
        </p:grpSpPr>
        <p:cxnSp>
          <p:nvCxnSpPr>
            <p:cNvPr id="76" name="直接箭头连接符 75"/>
            <p:cNvCxnSpPr/>
            <p:nvPr/>
          </p:nvCxnSpPr>
          <p:spPr>
            <a:xfrm flipH="1">
              <a:off x="4100576" y="2901005"/>
              <a:ext cx="876921" cy="319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4196598" y="2794765"/>
              <a:ext cx="656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ACK: 7</a:t>
              </a:r>
              <a:endParaRPr lang="zh-CN" altLang="en-US" sz="1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6521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0.11996 -3.7037E-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11997 -4.44444E-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03993 -0.00093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0.03993 -0.00093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0.11997 -2.59259E-6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50" grpId="0"/>
      <p:bldP spid="154" grpId="0"/>
      <p:bldP spid="156" grpId="0"/>
      <p:bldP spid="158" grpId="0"/>
      <p:bldP spid="160" grpId="0" animBg="1"/>
      <p:bldP spid="162" grpId="0"/>
      <p:bldP spid="164" grpId="0"/>
      <p:bldP spid="183" grpId="0" animBg="1"/>
      <p:bldP spid="183" grpId="1" animBg="1"/>
      <p:bldP spid="190" grpId="0" animBg="1"/>
      <p:bldP spid="190" grpId="1" animBg="1"/>
      <p:bldP spid="200" grpId="0"/>
      <p:bldP spid="202" grpId="0" animBg="1"/>
      <p:bldP spid="202" grpId="1" animBg="1"/>
      <p:bldP spid="210" grpId="0" animBg="1"/>
      <p:bldP spid="210" grpId="1" animBg="1"/>
      <p:bldP spid="215" grpId="0" animBg="1"/>
      <p:bldP spid="220" grpId="0" animBg="1"/>
      <p:bldP spid="221" grpId="0"/>
      <p:bldP spid="233" grpId="0" animBg="1"/>
      <p:bldP spid="233" grpId="1" animBg="1"/>
    </p:bldLst>
  </p:timing>
  <p:extLst mod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32786"/>
            <a:ext cx="8370711" cy="4285261"/>
          </a:xfrm>
        </p:spPr>
        <p:txBody>
          <a:bodyPr/>
          <a:lstStyle/>
          <a:p>
            <a:r>
              <a:rPr lang="zh-CN" altLang="en-US" dirty="0"/>
              <a:t>窗口大小</a:t>
            </a:r>
            <a:endParaRPr lang="en-US" altLang="zh-CN" dirty="0"/>
          </a:p>
          <a:p>
            <a:pPr marL="648000" lvl="1">
              <a:spcBef>
                <a:spcPts val="1200"/>
              </a:spcBef>
            </a:pPr>
            <a:r>
              <a:rPr lang="zh-CN" altLang="en-US" dirty="0"/>
              <a:t>发送方 </a:t>
            </a:r>
            <a:r>
              <a:rPr lang="en-US" altLang="zh-CN" dirty="0"/>
              <a:t>SWS</a:t>
            </a:r>
            <a:endParaRPr lang="zh-CN" altLang="en-US" dirty="0"/>
          </a:p>
          <a:p>
            <a:pPr marL="900000" lvl="2">
              <a:spcBef>
                <a:spcPts val="1200"/>
              </a:spcBef>
            </a:pPr>
            <a:r>
              <a:rPr lang="zh-CN" altLang="en-US" dirty="0"/>
              <a:t>可根据一段给定时间内链路上有多少待确认的帧来选择</a:t>
            </a:r>
            <a:endParaRPr lang="en-US" altLang="zh-CN" dirty="0"/>
          </a:p>
          <a:p>
            <a:pPr marL="900000" lvl="2">
              <a:spcBef>
                <a:spcPts val="600"/>
              </a:spcBef>
            </a:pPr>
            <a:r>
              <a:rPr lang="zh-CN" altLang="en-US" dirty="0"/>
              <a:t>依据给定的延迟与带宽的乘积</a:t>
            </a:r>
            <a:endParaRPr lang="en-US" altLang="zh-CN" dirty="0"/>
          </a:p>
          <a:p>
            <a:pPr marL="648000" lvl="1">
              <a:spcBef>
                <a:spcPts val="3000"/>
              </a:spcBef>
            </a:pPr>
            <a:r>
              <a:rPr lang="zh-CN" altLang="en-US" dirty="0"/>
              <a:t>接收方 </a:t>
            </a:r>
            <a:r>
              <a:rPr lang="en-US" altLang="zh-CN" dirty="0"/>
              <a:t>RWS</a:t>
            </a:r>
            <a:endParaRPr lang="zh-CN" altLang="en-US" dirty="0"/>
          </a:p>
          <a:p>
            <a:pPr marL="900000" lvl="2">
              <a:spcBef>
                <a:spcPts val="1200"/>
              </a:spcBef>
            </a:pPr>
            <a:r>
              <a:rPr lang="en-US" altLang="zh-CN" dirty="0"/>
              <a:t>RWS=1</a:t>
            </a:r>
            <a:r>
              <a:rPr lang="zh-CN" altLang="en-US" dirty="0"/>
              <a:t>：接收方不缓存任何错序到达的帧</a:t>
            </a:r>
          </a:p>
          <a:p>
            <a:pPr marL="900000" lvl="2">
              <a:spcBef>
                <a:spcPts val="1200"/>
              </a:spcBef>
            </a:pPr>
            <a:r>
              <a:rPr lang="en-US" altLang="zh-CN" dirty="0"/>
              <a:t>RWS=SWS</a:t>
            </a:r>
            <a:r>
              <a:rPr lang="zh-CN" altLang="en-US" dirty="0"/>
              <a:t>：接收方能够缓存发送方传输的任何帧（</a:t>
            </a:r>
            <a:r>
              <a:rPr lang="zh-CN" altLang="en-US" sz="2400" dirty="0">
                <a:solidFill>
                  <a:srgbClr val="FF0000"/>
                </a:solidFill>
              </a:rPr>
              <a:t>为什么？？</a:t>
            </a:r>
            <a:r>
              <a:rPr lang="zh-CN" altLang="en-US" dirty="0"/>
              <a:t>）</a:t>
            </a:r>
          </a:p>
          <a:p>
            <a:pPr marL="900000" lvl="2">
              <a:spcBef>
                <a:spcPts val="1200"/>
              </a:spcBef>
            </a:pPr>
            <a:r>
              <a:rPr lang="zh-CN" altLang="en-US" dirty="0"/>
              <a:t>由于错序到达的帧不可能超过</a:t>
            </a:r>
            <a:r>
              <a:rPr lang="en-US" altLang="zh-CN" dirty="0"/>
              <a:t>SWS</a:t>
            </a:r>
            <a:r>
              <a:rPr lang="zh-CN" altLang="en-US" dirty="0"/>
              <a:t>个，</a:t>
            </a:r>
            <a:r>
              <a:rPr lang="en-US" altLang="zh-CN" dirty="0"/>
              <a:t>RWS &gt; SWS</a:t>
            </a:r>
            <a:r>
              <a:rPr lang="zh-CN" altLang="en-US" dirty="0"/>
              <a:t>无意义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Calibri" panose="020F0502020204030204" pitchFamily="34" charset="0"/>
              </a:rPr>
              <a:t>滑动窗口</a:t>
            </a:r>
            <a:r>
              <a:rPr lang="en-US" altLang="zh-CN" dirty="0">
                <a:latin typeface="Calibri" panose="020F0502020204030204" pitchFamily="34" charset="0"/>
              </a:rPr>
              <a:t>(sliding-window)</a:t>
            </a:r>
            <a:r>
              <a:rPr lang="zh-CN" altLang="en-US" dirty="0">
                <a:latin typeface="Calibri" panose="020F0502020204030204" pitchFamily="34" charset="0"/>
              </a:rPr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774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32786"/>
            <a:ext cx="8370711" cy="4285261"/>
          </a:xfrm>
        </p:spPr>
        <p:txBody>
          <a:bodyPr/>
          <a:lstStyle/>
          <a:p>
            <a:pPr marL="247959">
              <a:spcBef>
                <a:spcPts val="1200"/>
              </a:spcBef>
            </a:pPr>
            <a:r>
              <a:rPr lang="zh-CN" altLang="en-US" dirty="0"/>
              <a:t>序列号无限大的假设不成立</a:t>
            </a:r>
          </a:p>
          <a:p>
            <a:pPr marL="499961" lvl="1">
              <a:spcBef>
                <a:spcPts val="600"/>
              </a:spcBef>
            </a:pPr>
            <a:r>
              <a:rPr lang="zh-CN" altLang="en-US" sz="1800" dirty="0"/>
              <a:t>序列号在大小有限的首部字段中，如</a:t>
            </a:r>
            <a:r>
              <a:rPr lang="en-US" altLang="zh-CN" sz="1800" dirty="0"/>
              <a:t>3bit</a:t>
            </a:r>
            <a:r>
              <a:rPr lang="zh-CN" altLang="en-US" sz="1800" dirty="0"/>
              <a:t>可用序号</a:t>
            </a:r>
            <a:r>
              <a:rPr lang="en-US" altLang="zh-CN" sz="1800" dirty="0"/>
              <a:t>0~7</a:t>
            </a:r>
          </a:p>
          <a:p>
            <a:pPr marL="499961" lvl="1">
              <a:spcBef>
                <a:spcPts val="600"/>
              </a:spcBef>
            </a:pPr>
            <a:r>
              <a:rPr lang="zh-CN" altLang="en-US" sz="1800" dirty="0"/>
              <a:t>序列号必须可重用，能回绕</a:t>
            </a:r>
            <a:endParaRPr lang="en-US" altLang="zh-CN" sz="1800" dirty="0"/>
          </a:p>
          <a:p>
            <a:pPr marL="247959">
              <a:spcBef>
                <a:spcPts val="3000"/>
              </a:spcBef>
            </a:pPr>
            <a:r>
              <a:rPr lang="zh-CN" altLang="en-US" dirty="0"/>
              <a:t>需解决的问题</a:t>
            </a:r>
          </a:p>
          <a:p>
            <a:pPr marL="499961" lvl="1">
              <a:spcBef>
                <a:spcPts val="600"/>
              </a:spcBef>
            </a:pPr>
            <a:r>
              <a:rPr lang="zh-CN" altLang="en-US" sz="1800" dirty="0"/>
              <a:t>能够区别同一序列号的不同次发送</a:t>
            </a:r>
            <a:endParaRPr lang="en-US" altLang="zh-CN" sz="1800" dirty="0"/>
          </a:p>
          <a:p>
            <a:pPr marL="499961" lvl="1">
              <a:spcBef>
                <a:spcPts val="1200"/>
              </a:spcBef>
            </a:pPr>
            <a:r>
              <a:rPr lang="zh-CN" altLang="en-US" sz="1800" dirty="0"/>
              <a:t>可用序列号的数目必须大于所允许的待确认的帧的数目</a:t>
            </a:r>
            <a:endParaRPr lang="en-US" altLang="zh-CN" sz="1800" dirty="0"/>
          </a:p>
          <a:p>
            <a:pPr marL="900000" lvl="2">
              <a:spcBef>
                <a:spcPts val="1200"/>
              </a:spcBef>
            </a:pPr>
            <a:r>
              <a:rPr lang="zh-CN" altLang="en-US" sz="1600" dirty="0"/>
              <a:t>比如：停等算法允许一次只有</a:t>
            </a:r>
            <a:r>
              <a:rPr lang="en-US" altLang="zh-CN" sz="1600" dirty="0"/>
              <a:t>1</a:t>
            </a:r>
            <a:r>
              <a:rPr lang="zh-CN" altLang="en-US" sz="1600" dirty="0"/>
              <a:t>个待确认的帧，用</a:t>
            </a:r>
            <a:r>
              <a:rPr lang="en-US" altLang="zh-CN" sz="1600" dirty="0"/>
              <a:t>2</a:t>
            </a:r>
            <a:r>
              <a:rPr lang="zh-CN" altLang="en-US" sz="1600" dirty="0"/>
              <a:t>个序列号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滑动窗口算法 </a:t>
            </a:r>
            <a:r>
              <a:rPr lang="en-US" altLang="zh-CN" sz="2800" dirty="0"/>
              <a:t>-- </a:t>
            </a:r>
            <a:r>
              <a:rPr lang="zh-CN" altLang="en-US" sz="2800" dirty="0"/>
              <a:t>有限序号与窗口大小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7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0704" y="3048000"/>
            <a:ext cx="6388609" cy="2877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32786"/>
                <a:ext cx="8370711" cy="1411153"/>
              </a:xfrm>
            </p:spPr>
            <p:txBody>
              <a:bodyPr/>
              <a:lstStyle/>
              <a:p>
                <a:pPr marL="247959">
                  <a:spcBef>
                    <a:spcPts val="1200"/>
                  </a:spcBef>
                </a:pPr>
                <a:r>
                  <a:rPr lang="zh-CN" altLang="en-US" dirty="0"/>
                  <a:t>发送窗口大小小于可用序列号数就行？</a:t>
                </a:r>
              </a:p>
              <a:p>
                <a:pPr marL="499961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SWS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𝑀𝑎𝑥𝑆𝑒𝑞𝑁𝑢𝑚</m:t>
                    </m:r>
                  </m:oMath>
                </a14:m>
                <a:r>
                  <a:rPr lang="en-US" altLang="zh-CN" sz="1800" dirty="0"/>
                  <a:t>  ?</a:t>
                </a:r>
              </a:p>
              <a:p>
                <a:pPr marL="499961" lvl="1">
                  <a:spcBef>
                    <a:spcPts val="600"/>
                  </a:spcBef>
                </a:pPr>
                <a:r>
                  <a:rPr lang="zh-CN" altLang="en-US" sz="1800" dirty="0"/>
                  <a:t>例：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SWS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RWS</m:t>
                    </m:r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𝑀𝑎𝑥𝑆𝑒𝑞𝑁𝑢𝑚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，可用序列号</a:t>
                </a:r>
                <a:r>
                  <a:rPr lang="en-US" altLang="zh-CN" sz="1800" dirty="0"/>
                  <a:t>0 ~ 7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32786"/>
                <a:ext cx="8370711" cy="1411153"/>
              </a:xfrm>
              <a:blipFill rotWithShape="0">
                <a:blip r:embed="rId7" cstate="print"/>
                <a:stretch>
                  <a:fillRect l="-437" b="-2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滑动窗口算法 </a:t>
            </a:r>
            <a:r>
              <a:rPr lang="en-US" altLang="zh-CN" sz="2800" dirty="0"/>
              <a:t>-- </a:t>
            </a:r>
            <a:r>
              <a:rPr lang="zh-CN" altLang="en-US" sz="2800" dirty="0"/>
              <a:t>有限序号与窗口大小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93529" y="3718560"/>
          <a:ext cx="37388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1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432409" y="3654028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200882" y="3678412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9" name="AutoShape 34"/>
          <p:cNvSpPr>
            <a:spLocks/>
          </p:cNvSpPr>
          <p:nvPr/>
        </p:nvSpPr>
        <p:spPr bwMode="auto">
          <a:xfrm rot="5400000">
            <a:off x="3841471" y="2378433"/>
            <a:ext cx="297914" cy="2333576"/>
          </a:xfrm>
          <a:prstGeom prst="leftBrace">
            <a:avLst>
              <a:gd name="adj1" fmla="val 387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534021" y="3155059"/>
                <a:ext cx="9128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SWS</m:t>
                      </m:r>
                      <m:r>
                        <a:rPr lang="en-US" altLang="zh-CN" sz="1400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021" y="3155059"/>
                <a:ext cx="912814" cy="307777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279765" y="370404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Calibri" panose="020F0502020204030204"/>
              </a:rPr>
              <a:t>Sender</a:t>
            </a:r>
            <a:endParaRPr lang="zh-CN" altLang="en-US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46480" y="4784199"/>
            <a:ext cx="99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Calibri" panose="020F0502020204030204"/>
              </a:rPr>
              <a:t>Receiver</a:t>
            </a:r>
            <a:endParaRPr lang="zh-CN" altLang="en-US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2280806" y="4992497"/>
            <a:ext cx="4449178" cy="0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2916936" y="4160520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342194" y="5148844"/>
                <a:ext cx="9368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1400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WS</m:t>
                      </m:r>
                      <m:r>
                        <a:rPr lang="en-US" altLang="zh-CN" sz="1400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194" y="5148844"/>
                <a:ext cx="936859" cy="307777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3274088" y="4153140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3631240" y="4159360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4023896" y="4159236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393240" y="4165456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61512" y="4165332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130856" y="4171552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320100" y="4171552"/>
            <a:ext cx="167908" cy="797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64609" y="4985117"/>
            <a:ext cx="670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ACK: 6</a:t>
            </a:r>
            <a:endParaRPr lang="zh-CN" altLang="en-US" sz="14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5533192" y="4147168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5901464" y="4147044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270808" y="4153264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38190" y="431452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正常情况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607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/>
      <p:bldP spid="23" grpId="1"/>
      <p:bldP spid="24" grpId="0" animBg="1"/>
      <p:bldP spid="25" grpId="0" animBg="1"/>
      <p:bldP spid="26" grpId="0" animBg="1"/>
      <p:bldP spid="27" grpId="0"/>
    </p:bldLst>
  </p:timing>
  <p:extLst mod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0704" y="3048000"/>
            <a:ext cx="6388609" cy="2877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32786"/>
                <a:ext cx="8370711" cy="1411153"/>
              </a:xfrm>
            </p:spPr>
            <p:txBody>
              <a:bodyPr/>
              <a:lstStyle/>
              <a:p>
                <a:pPr marL="247959">
                  <a:spcBef>
                    <a:spcPts val="1200"/>
                  </a:spcBef>
                </a:pPr>
                <a:r>
                  <a:rPr lang="zh-CN" altLang="en-US" dirty="0"/>
                  <a:t>发送窗口大小小于可用序列号数就行？</a:t>
                </a:r>
              </a:p>
              <a:p>
                <a:pPr marL="499961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SWS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𝑀𝑎𝑥𝑆𝑒𝑞𝑁𝑢𝑚</m:t>
                    </m:r>
                  </m:oMath>
                </a14:m>
                <a:r>
                  <a:rPr lang="en-US" altLang="zh-CN" sz="1800" dirty="0"/>
                  <a:t>  ?</a:t>
                </a:r>
              </a:p>
              <a:p>
                <a:pPr marL="499961" lvl="1">
                  <a:spcBef>
                    <a:spcPts val="600"/>
                  </a:spcBef>
                </a:pPr>
                <a:r>
                  <a:rPr lang="zh-CN" altLang="en-US" sz="1800" dirty="0"/>
                  <a:t>例：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SWS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RWS</m:t>
                    </m:r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𝑀𝑎𝑥𝑆𝑒𝑞𝑁𝑢𝑚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，可用序列号</a:t>
                </a:r>
                <a:r>
                  <a:rPr lang="en-US" altLang="zh-CN" sz="1800" dirty="0"/>
                  <a:t>0 ~ 7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32786"/>
                <a:ext cx="8370711" cy="1411153"/>
              </a:xfrm>
              <a:blipFill rotWithShape="0">
                <a:blip r:embed="rId7" cstate="print"/>
                <a:stretch>
                  <a:fillRect l="-437" b="-2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滑动窗口算法 </a:t>
            </a:r>
            <a:r>
              <a:rPr lang="en-US" altLang="zh-CN" sz="2800" dirty="0"/>
              <a:t>-- </a:t>
            </a:r>
            <a:r>
              <a:rPr lang="zh-CN" altLang="en-US" sz="2800" dirty="0"/>
              <a:t>有限序号与窗口大小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93529" y="3718560"/>
          <a:ext cx="373888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1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432409" y="3654028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200882" y="3678412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9" name="AutoShape 34"/>
          <p:cNvSpPr>
            <a:spLocks/>
          </p:cNvSpPr>
          <p:nvPr/>
        </p:nvSpPr>
        <p:spPr bwMode="auto">
          <a:xfrm rot="5400000">
            <a:off x="3841471" y="2378433"/>
            <a:ext cx="297914" cy="2333576"/>
          </a:xfrm>
          <a:prstGeom prst="leftBrace">
            <a:avLst>
              <a:gd name="adj1" fmla="val 387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534021" y="3155059"/>
                <a:ext cx="9128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SWS</m:t>
                      </m:r>
                      <m:r>
                        <a:rPr lang="en-US" altLang="zh-CN" sz="1400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021" y="3155059"/>
                <a:ext cx="912814" cy="307777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279765" y="370404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Calibri" panose="020F0502020204030204"/>
              </a:rPr>
              <a:t>Sender</a:t>
            </a:r>
            <a:endParaRPr lang="zh-CN" altLang="en-US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46480" y="4784199"/>
            <a:ext cx="99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Calibri" panose="020F0502020204030204"/>
              </a:rPr>
              <a:t>Receiver</a:t>
            </a:r>
            <a:endParaRPr lang="zh-CN" altLang="en-US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2280806" y="4992497"/>
            <a:ext cx="4449178" cy="0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2916936" y="4160520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342194" y="5148844"/>
                <a:ext cx="9368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1400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WS</m:t>
                      </m:r>
                      <m:r>
                        <a:rPr lang="en-US" altLang="zh-CN" sz="1400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194" y="5148844"/>
                <a:ext cx="936859" cy="307777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3274088" y="4153140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3631240" y="4159360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4023896" y="4159236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393240" y="4165456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61512" y="4165332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130856" y="4171552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320100" y="4425442"/>
            <a:ext cx="156642" cy="5434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64609" y="4985117"/>
            <a:ext cx="670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ACK: 6</a:t>
            </a:r>
            <a:endParaRPr lang="zh-CN" altLang="en-US" sz="14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38190" y="4314526"/>
            <a:ext cx="10166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ACK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丢失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2910840" y="4154424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3267992" y="4147044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>
            <a:off x="3625144" y="4153264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4017800" y="4153140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>
            <a:off x="4387144" y="4159360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4755416" y="4159236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34" name="文本框 199"/>
          <p:cNvSpPr txBox="1"/>
          <p:nvPr/>
        </p:nvSpPr>
        <p:spPr>
          <a:xfrm>
            <a:off x="5209202" y="4133213"/>
            <a:ext cx="393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47450" y="5231216"/>
            <a:ext cx="23862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期望收到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7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和下一轮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0 ~ 5</a:t>
            </a:r>
            <a:endParaRPr lang="zh-CN" altLang="en-US" sz="14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20772" y="3394530"/>
            <a:ext cx="9118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超时重发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5149144" y="4177648"/>
            <a:ext cx="179832" cy="831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2B0286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71962" y="5531612"/>
            <a:ext cx="28895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误把第一轮的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0 ~ 5</a:t>
            </a:r>
            <a:r>
              <a:rPr lang="zh-CN" altLang="en-US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当做下一轮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0 ~ 5</a:t>
            </a:r>
            <a:endParaRPr lang="zh-CN" altLang="en-US" sz="14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4624" y="5983916"/>
            <a:ext cx="6986016" cy="8445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¥"/>
            </a:pPr>
            <a:r>
              <a:rPr lang="zh-CN" altLang="en-US" dirty="0"/>
              <a:t>原因</a:t>
            </a:r>
            <a:endParaRPr lang="en-US" altLang="zh-CN" dirty="0"/>
          </a:p>
          <a:p>
            <a:pPr marL="648000" lvl="1" indent="-285750">
              <a:lnSpc>
                <a:spcPct val="150000"/>
              </a:lnSpc>
              <a:buFont typeface="Wingdings 3" panose="05040102010807070707" pitchFamily="18" charset="2"/>
              <a:buChar char="4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接收窗口滑动之后期望的帧序号与上一轮序号重合所致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68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 animBg="1"/>
      <p:bldP spid="38" grpId="0"/>
      <p:bldP spid="40" grpId="0" animBg="1"/>
    </p:bldLst>
  </p:timing>
  <p:extLst mod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32786"/>
                <a:ext cx="8370711" cy="4285261"/>
              </a:xfrm>
            </p:spPr>
            <p:txBody>
              <a:bodyPr/>
              <a:lstStyle/>
              <a:p>
                <a:pPr marL="247959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SWS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RWS</m:t>
                    </m:r>
                  </m:oMath>
                </a14:m>
                <a:r>
                  <a:rPr lang="zh-CN" altLang="en-US" dirty="0"/>
                  <a:t>时</a:t>
                </a:r>
              </a:p>
              <a:p>
                <a:pPr marL="499961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SWS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800" dirty="0">
                        <a:latin typeface="Cambria Math" panose="02040503050406030204" pitchFamily="18" charset="0"/>
                      </a:rPr>
                      <m:t>RWS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𝑀𝑎𝑥𝑆𝑒𝑞𝑁𝑢𝑚</m:t>
                    </m:r>
                  </m:oMath>
                </a14:m>
                <a:r>
                  <a:rPr lang="zh-CN" altLang="en-US" sz="1800" dirty="0"/>
                  <a:t>  </a:t>
                </a:r>
                <a:r>
                  <a:rPr lang="en-US" altLang="zh-CN" sz="1800" dirty="0"/>
                  <a:t>(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𝑀𝑎𝑥𝑆𝑒𝑞𝑁𝑢𝑚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为序列号使用的比特数</a:t>
                </a:r>
                <a:r>
                  <a:rPr lang="en-US" altLang="zh-CN" sz="1800" dirty="0"/>
                  <a:t>)</a:t>
                </a:r>
              </a:p>
              <a:p>
                <a:pPr marL="499961" lvl="1">
                  <a:spcBef>
                    <a:spcPts val="600"/>
                  </a:spcBef>
                </a:pPr>
                <a:r>
                  <a:rPr lang="zh-CN" altLang="en-US" sz="1800" dirty="0"/>
                  <a:t>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SWS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dirty="0">
                        <a:latin typeface="Cambria Math" panose="02040503050406030204" pitchFamily="18" charset="0"/>
                      </a:rPr>
                      <m:t>RWS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sz="1800" dirty="0"/>
              </a:p>
              <a:p>
                <a:pPr marL="499961" lvl="1">
                  <a:spcBef>
                    <a:spcPts val="600"/>
                  </a:spcBef>
                </a:pPr>
                <a:r>
                  <a:rPr lang="zh-CN" altLang="en-US" sz="1800" dirty="0"/>
                  <a:t>发送窗口大小不能大于可用序列号数的一半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32786"/>
                <a:ext cx="8370711" cy="4285261"/>
              </a:xfrm>
              <a:blipFill>
                <a:blip r:embed="rId6" cstate="print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滑动窗口算法 </a:t>
            </a:r>
            <a:r>
              <a:rPr lang="en-US" altLang="zh-CN" sz="2800" dirty="0"/>
              <a:t>-- </a:t>
            </a:r>
            <a:r>
              <a:rPr lang="zh-CN" altLang="en-US" sz="2800" dirty="0"/>
              <a:t>有限序号与窗口大小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231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32786"/>
            <a:ext cx="8370711" cy="4651022"/>
          </a:xfrm>
        </p:spPr>
        <p:txBody>
          <a:bodyPr/>
          <a:lstStyle/>
          <a:p>
            <a:pPr marL="247959">
              <a:spcBef>
                <a:spcPts val="1200"/>
              </a:spcBef>
            </a:pPr>
            <a:r>
              <a:rPr lang="zh-CN" altLang="en-US" dirty="0"/>
              <a:t>滑动窗口是一种高效的可靠传输机制，</a:t>
            </a:r>
            <a:r>
              <a:rPr lang="en-US" altLang="zh-CN" dirty="0"/>
              <a:t>4</a:t>
            </a:r>
            <a:r>
              <a:rPr lang="zh-CN" altLang="en-US" dirty="0"/>
              <a:t>个功能</a:t>
            </a:r>
            <a:endParaRPr lang="en-US" altLang="zh-CN" dirty="0"/>
          </a:p>
          <a:p>
            <a:pPr marL="648000" lvl="1">
              <a:spcBef>
                <a:spcPts val="600"/>
              </a:spcBef>
            </a:pPr>
            <a:r>
              <a:rPr lang="zh-CN" altLang="en-US" dirty="0"/>
              <a:t>可靠传输</a:t>
            </a:r>
            <a:endParaRPr lang="en-US" altLang="zh-CN" dirty="0"/>
          </a:p>
          <a:p>
            <a:pPr marL="936000" lvl="2">
              <a:spcBef>
                <a:spcPts val="600"/>
              </a:spcBef>
            </a:pPr>
            <a:r>
              <a:rPr lang="zh-CN" altLang="en-US" dirty="0"/>
              <a:t>基于确认和超时重传机制，在不可靠链路上可靠传输</a:t>
            </a:r>
            <a:endParaRPr lang="en-US" altLang="zh-CN" dirty="0"/>
          </a:p>
          <a:p>
            <a:pPr marL="648000" lvl="1">
              <a:spcBef>
                <a:spcPts val="1800"/>
              </a:spcBef>
            </a:pPr>
            <a:r>
              <a:rPr lang="zh-CN" altLang="en-US" dirty="0"/>
              <a:t>高效传输</a:t>
            </a:r>
            <a:endParaRPr lang="en-US" altLang="zh-CN" dirty="0"/>
          </a:p>
          <a:p>
            <a:pPr marL="936000" lvl="2">
              <a:spcBef>
                <a:spcPts val="600"/>
              </a:spcBef>
            </a:pPr>
            <a:r>
              <a:rPr lang="zh-CN" altLang="en-US" dirty="0"/>
              <a:t>通过并发提升传输性能</a:t>
            </a:r>
            <a:endParaRPr lang="en-US" altLang="zh-CN" dirty="0"/>
          </a:p>
          <a:p>
            <a:pPr marL="648000" lvl="1">
              <a:spcBef>
                <a:spcPts val="1800"/>
              </a:spcBef>
            </a:pPr>
            <a:r>
              <a:rPr lang="zh-CN" altLang="en-US" dirty="0"/>
              <a:t>按序传送</a:t>
            </a:r>
            <a:endParaRPr lang="en-US" altLang="zh-CN" dirty="0"/>
          </a:p>
          <a:p>
            <a:pPr marL="936000" lvl="2">
              <a:spcBef>
                <a:spcPts val="600"/>
              </a:spcBef>
            </a:pPr>
            <a:r>
              <a:rPr lang="zh-CN" altLang="en-US" dirty="0"/>
              <a:t>接收方将连续的数据交给上层，缓存不连续 </a:t>
            </a:r>
            <a:r>
              <a:rPr lang="en-US" altLang="zh-CN" dirty="0"/>
              <a:t>(</a:t>
            </a:r>
            <a:r>
              <a:rPr lang="zh-CN" altLang="en-US" dirty="0"/>
              <a:t>乱序到达</a:t>
            </a:r>
            <a:r>
              <a:rPr lang="en-US" altLang="zh-CN" dirty="0"/>
              <a:t>)</a:t>
            </a:r>
            <a:r>
              <a:rPr lang="zh-CN" altLang="en-US" dirty="0"/>
              <a:t>的数据</a:t>
            </a:r>
            <a:endParaRPr lang="en-US" altLang="zh-CN" dirty="0"/>
          </a:p>
          <a:p>
            <a:pPr marL="648000" lvl="1">
              <a:spcBef>
                <a:spcPts val="1800"/>
              </a:spcBef>
            </a:pPr>
            <a:r>
              <a:rPr lang="zh-CN" altLang="en-US" dirty="0"/>
              <a:t>流量控制 </a:t>
            </a:r>
            <a:r>
              <a:rPr lang="en-US" altLang="zh-CN" dirty="0"/>
              <a:t>(flow control)</a:t>
            </a:r>
          </a:p>
          <a:p>
            <a:pPr marL="936000" lvl="2">
              <a:spcBef>
                <a:spcPts val="600"/>
              </a:spcBef>
            </a:pPr>
            <a:r>
              <a:rPr lang="zh-CN" altLang="en-US" dirty="0"/>
              <a:t>接收方能够控制发送方使其降低速度的反馈机制</a:t>
            </a:r>
            <a:endParaRPr lang="en-US" altLang="zh-CN" dirty="0"/>
          </a:p>
          <a:p>
            <a:pPr marL="936000" lvl="2">
              <a:spcBef>
                <a:spcPts val="600"/>
              </a:spcBef>
            </a:pPr>
            <a:r>
              <a:rPr lang="zh-CN" altLang="en-US" dirty="0"/>
              <a:t>通信双方通过设定</a:t>
            </a:r>
            <a:r>
              <a:rPr lang="en-US" altLang="zh-CN" dirty="0"/>
              <a:t>Window</a:t>
            </a:r>
            <a:r>
              <a:rPr lang="zh-CN" altLang="en-US" dirty="0"/>
              <a:t>大小表达自己的发送</a:t>
            </a:r>
            <a:r>
              <a:rPr lang="en-US" altLang="zh-CN" dirty="0"/>
              <a:t>/</a:t>
            </a:r>
            <a:r>
              <a:rPr lang="zh-CN" altLang="en-US" dirty="0"/>
              <a:t>接收能力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滑动窗口算法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155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</a:p>
        </p:txBody>
      </p:sp>
      <p:pic>
        <p:nvPicPr>
          <p:cNvPr id="7" name="图片 1" descr="问号13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551990"/>
            <a:ext cx="3298371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6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面向字节的协议</a:t>
            </a:r>
            <a:endParaRPr lang="en-US" altLang="zh-CN" dirty="0"/>
          </a:p>
          <a:p>
            <a:r>
              <a:rPr lang="zh-CN" altLang="en-US" dirty="0"/>
              <a:t>面向比特的协议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03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面向字节的组帧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最早的组帧方法：把每一帧看成一个字节</a:t>
            </a:r>
            <a:r>
              <a:rPr lang="en-US" altLang="zh-CN" dirty="0"/>
              <a:t>(</a:t>
            </a:r>
            <a:r>
              <a:rPr lang="zh-CN" altLang="en-US" dirty="0"/>
              <a:t>字符</a:t>
            </a:r>
            <a:r>
              <a:rPr lang="en-US" altLang="zh-CN" dirty="0"/>
              <a:t>)</a:t>
            </a:r>
            <a:r>
              <a:rPr lang="zh-CN" altLang="en-US" dirty="0"/>
              <a:t>集</a:t>
            </a:r>
            <a:endParaRPr lang="en-US" altLang="zh-CN" dirty="0"/>
          </a:p>
          <a:p>
            <a:pPr lvl="1"/>
            <a:r>
              <a:rPr lang="zh-CN" altLang="en-US" dirty="0"/>
              <a:t>源于终端与大型机的连接</a:t>
            </a:r>
          </a:p>
          <a:p>
            <a:pPr>
              <a:spcBef>
                <a:spcPts val="3000"/>
              </a:spcBef>
            </a:pPr>
            <a:r>
              <a:rPr lang="zh-CN" altLang="en-US" dirty="0"/>
              <a:t>实例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起始标记法</a:t>
            </a:r>
          </a:p>
          <a:p>
            <a:pPr lvl="2">
              <a:spcBef>
                <a:spcPts val="600"/>
              </a:spcBef>
            </a:pP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60</a:t>
            </a:r>
            <a:r>
              <a:rPr lang="zh-CN" altLang="en-US" dirty="0"/>
              <a:t>年代末</a:t>
            </a:r>
            <a:r>
              <a:rPr lang="en-US" altLang="zh-CN" dirty="0"/>
              <a:t>IBM</a:t>
            </a:r>
            <a:r>
              <a:rPr lang="zh-CN" altLang="en-US" dirty="0"/>
              <a:t>开发的二进制同步通讯协议</a:t>
            </a:r>
            <a:r>
              <a:rPr lang="en-US" altLang="zh-CN" dirty="0"/>
              <a:t>BISYNC</a:t>
            </a:r>
            <a:r>
              <a:rPr lang="zh-CN" altLang="en-US" dirty="0"/>
              <a:t>（</a:t>
            </a:r>
            <a:r>
              <a:rPr lang="en-US" altLang="zh-CN" dirty="0"/>
              <a:t>Binary Synchronous Communication</a:t>
            </a:r>
            <a:r>
              <a:rPr lang="zh-CN" altLang="en-US" dirty="0"/>
              <a:t>）</a:t>
            </a:r>
          </a:p>
          <a:p>
            <a:pPr lvl="2">
              <a:spcBef>
                <a:spcPts val="600"/>
              </a:spcBef>
            </a:pPr>
            <a:r>
              <a:rPr lang="zh-CN" altLang="en-US" dirty="0"/>
              <a:t>点对点协议（</a:t>
            </a:r>
            <a:r>
              <a:rPr lang="en-US" altLang="zh-CN" dirty="0"/>
              <a:t>Point to Point Protocol</a:t>
            </a:r>
            <a:r>
              <a:rPr lang="zh-CN" altLang="en-US" dirty="0"/>
              <a:t>，</a:t>
            </a:r>
            <a:r>
              <a:rPr lang="en-US" altLang="zh-CN" dirty="0"/>
              <a:t>PPP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字节计数法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用于数字设备公司</a:t>
            </a:r>
            <a:r>
              <a:rPr lang="en-US" altLang="zh-CN" dirty="0"/>
              <a:t>DECNET</a:t>
            </a:r>
            <a:r>
              <a:rPr lang="zh-CN" altLang="en-US" dirty="0"/>
              <a:t>网上的数字数据通信消息协议</a:t>
            </a:r>
            <a:r>
              <a:rPr lang="en-US" altLang="zh-CN" dirty="0"/>
              <a:t>DDCMP</a:t>
            </a:r>
            <a:r>
              <a:rPr lang="zh-CN" altLang="en-US" dirty="0"/>
              <a:t>（</a:t>
            </a:r>
            <a:r>
              <a:rPr lang="en-US" altLang="zh-CN" dirty="0"/>
              <a:t>Digital Data Communication Message Protocol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2D68E3-0E7B-4233-B618-43441466C0C2}"/>
              </a:ext>
            </a:extLst>
          </p:cNvPr>
          <p:cNvSpPr txBox="1"/>
          <p:nvPr/>
        </p:nvSpPr>
        <p:spPr>
          <a:xfrm>
            <a:off x="1185899" y="6087924"/>
            <a:ext cx="714994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无需记忆协议名称和字段名称，理解每种方法的基本思想即可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724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起始标记法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231052"/>
          </a:xfrm>
        </p:spPr>
        <p:txBody>
          <a:bodyPr/>
          <a:lstStyle/>
          <a:p>
            <a:r>
              <a:rPr lang="zh-CN" altLang="en-US" dirty="0"/>
              <a:t>特定字符表示帧的开始与结束</a:t>
            </a:r>
            <a:endParaRPr lang="en-US" altLang="zh-CN" dirty="0"/>
          </a:p>
          <a:p>
            <a:r>
              <a:rPr lang="zh-CN" altLang="en-US" dirty="0"/>
              <a:t>实例：二进制同步通讯协议</a:t>
            </a:r>
            <a:r>
              <a:rPr lang="en-US" altLang="zh-CN" dirty="0"/>
              <a:t>BISYNC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849725" y="2929861"/>
            <a:ext cx="7724583" cy="836240"/>
            <a:chOff x="849725" y="2106903"/>
            <a:chExt cx="7724583" cy="836240"/>
          </a:xfrm>
        </p:grpSpPr>
        <p:grpSp>
          <p:nvGrpSpPr>
            <p:cNvPr id="44" name="组合 43"/>
            <p:cNvGrpSpPr/>
            <p:nvPr/>
          </p:nvGrpSpPr>
          <p:grpSpPr>
            <a:xfrm>
              <a:off x="849725" y="2393748"/>
              <a:ext cx="7724583" cy="549395"/>
              <a:chOff x="849725" y="2341496"/>
              <a:chExt cx="7724583" cy="549395"/>
            </a:xfrm>
          </p:grpSpPr>
          <p:sp>
            <p:nvSpPr>
              <p:cNvPr id="30" name="Rectangle 3"/>
              <p:cNvSpPr>
                <a:spLocks noChangeArrowheads="1"/>
              </p:cNvSpPr>
              <p:nvPr/>
            </p:nvSpPr>
            <p:spPr bwMode="auto">
              <a:xfrm>
                <a:off x="849725" y="2341616"/>
                <a:ext cx="495300" cy="5492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SYN</a:t>
                </a:r>
                <a:endPara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Rectangle 3"/>
              <p:cNvSpPr>
                <a:spLocks noChangeArrowheads="1"/>
              </p:cNvSpPr>
              <p:nvPr/>
            </p:nvSpPr>
            <p:spPr bwMode="auto">
              <a:xfrm>
                <a:off x="1343501" y="2341496"/>
                <a:ext cx="495300" cy="5492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 dirty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SYN</a:t>
                </a:r>
                <a:endParaRPr lang="zh-CN" altLang="zh-CN" sz="1600" dirty="0">
                  <a:solidFill>
                    <a:srgbClr val="3333CC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Rectangle 3"/>
              <p:cNvSpPr>
                <a:spLocks noChangeArrowheads="1"/>
              </p:cNvSpPr>
              <p:nvPr/>
            </p:nvSpPr>
            <p:spPr bwMode="auto">
              <a:xfrm>
                <a:off x="1837277" y="2341616"/>
                <a:ext cx="495300" cy="549275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altLang="zh-CN" sz="1600" dirty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SOH</a:t>
                </a:r>
                <a:endPara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Rectangle 4"/>
              <p:cNvSpPr>
                <a:spLocks noChangeArrowheads="1"/>
              </p:cNvSpPr>
              <p:nvPr/>
            </p:nvSpPr>
            <p:spPr bwMode="auto">
              <a:xfrm>
                <a:off x="2326861" y="2341496"/>
                <a:ext cx="1434371" cy="549275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首部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(header)</a:t>
                </a:r>
                <a:endPara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Rectangle 3"/>
              <p:cNvSpPr>
                <a:spLocks noChangeArrowheads="1"/>
              </p:cNvSpPr>
              <p:nvPr/>
            </p:nvSpPr>
            <p:spPr bwMode="auto">
              <a:xfrm>
                <a:off x="3759665" y="2341496"/>
                <a:ext cx="495300" cy="54927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S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TX</a:t>
                </a:r>
                <a:endPara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Rectangle 4"/>
              <p:cNvSpPr>
                <a:spLocks noChangeArrowheads="1"/>
              </p:cNvSpPr>
              <p:nvPr/>
            </p:nvSpPr>
            <p:spPr bwMode="auto">
              <a:xfrm>
                <a:off x="4255008" y="2341616"/>
                <a:ext cx="3328416" cy="549275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000" dirty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帧体 </a:t>
                </a:r>
                <a:r>
                  <a:rPr lang="en-US" altLang="zh-CN" sz="2000" dirty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(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data payload)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Rectangle 13"/>
              <p:cNvSpPr>
                <a:spLocks noChangeArrowheads="1"/>
              </p:cNvSpPr>
              <p:nvPr/>
            </p:nvSpPr>
            <p:spPr bwMode="auto">
              <a:xfrm>
                <a:off x="7582376" y="2341616"/>
                <a:ext cx="496888" cy="54927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ET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X</a:t>
                </a:r>
                <a:endPara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Rectangle 3"/>
              <p:cNvSpPr>
                <a:spLocks noChangeArrowheads="1"/>
              </p:cNvSpPr>
              <p:nvPr/>
            </p:nvSpPr>
            <p:spPr bwMode="auto">
              <a:xfrm>
                <a:off x="8079008" y="2341496"/>
                <a:ext cx="495300" cy="5492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 dirty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CRC</a:t>
                </a:r>
                <a:endParaRPr lang="zh-CN" altLang="zh-CN" sz="1600" dirty="0">
                  <a:solidFill>
                    <a:srgbClr val="3333CC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937995" y="212432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</a:rPr>
                <a:t>8</a:t>
              </a:r>
              <a:endParaRPr lang="zh-CN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403906" y="2119971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</a:rPr>
                <a:t>8</a:t>
              </a:r>
              <a:endParaRPr lang="zh-CN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952547" y="2119971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</a:rPr>
                <a:t>8</a:t>
              </a:r>
              <a:endParaRPr lang="zh-CN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907622" y="2115615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</a:rPr>
                <a:t>8</a:t>
              </a:r>
              <a:endParaRPr lang="zh-CN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665380" y="2111259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</a:rPr>
                <a:t>8</a:t>
              </a:r>
              <a:endParaRPr lang="zh-CN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092102" y="2106903"/>
              <a:ext cx="477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</a:rPr>
                <a:t>16</a:t>
              </a:r>
              <a:endParaRPr lang="zh-CN" altLang="en-US" sz="1600" dirty="0">
                <a:latin typeface="Calibri" panose="020F0502020204030204" pitchFamily="34" charset="0"/>
              </a:endParaRPr>
            </a:p>
          </p:txBody>
        </p:sp>
      </p:grpSp>
      <p:sp>
        <p:nvSpPr>
          <p:cNvPr id="52" name="内容占位符 2"/>
          <p:cNvSpPr txBox="1">
            <a:spLocks/>
          </p:cNvSpPr>
          <p:nvPr/>
        </p:nvSpPr>
        <p:spPr bwMode="auto">
          <a:xfrm>
            <a:off x="452844" y="3857252"/>
            <a:ext cx="8229600" cy="217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zh-CN" kern="0" dirty="0"/>
              <a:t>SYN</a:t>
            </a:r>
            <a:r>
              <a:rPr lang="zh-CN" altLang="en-US" kern="0" dirty="0"/>
              <a:t>（</a:t>
            </a:r>
            <a:r>
              <a:rPr lang="en-US" altLang="zh-CN" kern="0" dirty="0"/>
              <a:t>synchronization</a:t>
            </a:r>
            <a:r>
              <a:rPr lang="zh-CN" altLang="en-US" kern="0" dirty="0"/>
              <a:t>）</a:t>
            </a:r>
            <a:r>
              <a:rPr lang="en-US" altLang="zh-CN" kern="0" dirty="0"/>
              <a:t>(</a:t>
            </a:r>
            <a:r>
              <a:rPr lang="zh-CN" altLang="en-US" kern="0" dirty="0"/>
              <a:t>同步</a:t>
            </a:r>
            <a:r>
              <a:rPr lang="en-US" altLang="zh-CN" kern="0" dirty="0"/>
              <a:t>)</a:t>
            </a:r>
            <a:r>
              <a:rPr lang="zh-CN" altLang="en-US" kern="0" dirty="0"/>
              <a:t>字符，一帧开始发送</a:t>
            </a:r>
          </a:p>
          <a:p>
            <a:pPr lvl="1"/>
            <a:r>
              <a:rPr lang="en-US" altLang="zh-CN" kern="0" dirty="0"/>
              <a:t>STX</a:t>
            </a:r>
            <a:r>
              <a:rPr lang="zh-CN" altLang="en-US" kern="0" dirty="0"/>
              <a:t>（正文开始符）</a:t>
            </a:r>
          </a:p>
          <a:p>
            <a:pPr lvl="1"/>
            <a:r>
              <a:rPr lang="en-US" altLang="zh-CN" kern="0" dirty="0"/>
              <a:t>ETX</a:t>
            </a:r>
            <a:r>
              <a:rPr lang="zh-CN" altLang="en-US" kern="0" dirty="0"/>
              <a:t>（正文结束符）</a:t>
            </a:r>
          </a:p>
          <a:p>
            <a:pPr lvl="1"/>
            <a:r>
              <a:rPr lang="en-US" altLang="zh-CN" kern="0" dirty="0"/>
              <a:t>SOH</a:t>
            </a:r>
            <a:r>
              <a:rPr lang="zh-CN" altLang="en-US" kern="0" dirty="0"/>
              <a:t>（头部开始符）字段与</a:t>
            </a:r>
            <a:r>
              <a:rPr lang="en-US" altLang="zh-CN" kern="0" dirty="0"/>
              <a:t>STX</a:t>
            </a:r>
            <a:r>
              <a:rPr lang="zh-CN" altLang="en-US" kern="0" dirty="0"/>
              <a:t>字段的目的是一样的</a:t>
            </a:r>
          </a:p>
          <a:p>
            <a:pPr lvl="1"/>
            <a:r>
              <a:rPr lang="en-US" altLang="zh-CN" kern="0" dirty="0"/>
              <a:t>CRC</a:t>
            </a:r>
            <a:r>
              <a:rPr lang="zh-CN" altLang="en-US" kern="0" dirty="0"/>
              <a:t>（</a:t>
            </a:r>
            <a:r>
              <a:rPr lang="en-US" altLang="zh-CN" kern="0" dirty="0"/>
              <a:t>cyclic redundancy check</a:t>
            </a:r>
            <a:r>
              <a:rPr lang="zh-CN" altLang="en-US" kern="0" dirty="0"/>
              <a:t>，循环冗余校验）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78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4163656" y="5554796"/>
            <a:ext cx="444209" cy="50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起始标记法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231052"/>
          </a:xfrm>
        </p:spPr>
        <p:txBody>
          <a:bodyPr/>
          <a:lstStyle/>
          <a:p>
            <a:r>
              <a:rPr lang="zh-CN" altLang="en-US" dirty="0"/>
              <a:t>数据帧的透明传输</a:t>
            </a:r>
            <a:endParaRPr lang="en-US" altLang="zh-CN" dirty="0"/>
          </a:p>
          <a:p>
            <a:pPr lvl="1"/>
            <a:r>
              <a:rPr lang="zh-CN" altLang="en-US" sz="1800" dirty="0"/>
              <a:t>任意比特组合的数据都能通过数据链路层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如果数据负载中也包含</a:t>
            </a:r>
            <a:r>
              <a:rPr lang="en-US" altLang="zh-CN" sz="1800" dirty="0"/>
              <a:t>ETX</a:t>
            </a:r>
            <a:r>
              <a:rPr lang="zh-CN" altLang="en-US" sz="1800" dirty="0"/>
              <a:t>字符如何处理？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2" name="内容占位符 2"/>
          <p:cNvSpPr txBox="1">
            <a:spLocks/>
          </p:cNvSpPr>
          <p:nvPr/>
        </p:nvSpPr>
        <p:spPr bwMode="auto">
          <a:xfrm>
            <a:off x="457200" y="4108024"/>
            <a:ext cx="8229600" cy="1052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字符填充法</a:t>
            </a:r>
          </a:p>
          <a:p>
            <a:pPr lvl="1"/>
            <a:r>
              <a:rPr lang="zh-CN" altLang="en-US" sz="1800" kern="0" dirty="0"/>
              <a:t>引入转义符</a:t>
            </a:r>
            <a:r>
              <a:rPr lang="en-US" altLang="zh-CN" sz="1800" kern="0" dirty="0"/>
              <a:t>DLE</a:t>
            </a:r>
            <a:r>
              <a:rPr lang="zh-CN" altLang="en-US" sz="1800" kern="0" dirty="0"/>
              <a:t>，将数据负载中所有的</a:t>
            </a:r>
            <a:r>
              <a:rPr lang="en-US" altLang="zh-CN" sz="1800" kern="0" dirty="0"/>
              <a:t>ETX</a:t>
            </a:r>
            <a:r>
              <a:rPr lang="zh-CN" altLang="en-US" sz="1800" kern="0" dirty="0"/>
              <a:t>，用</a:t>
            </a:r>
            <a:r>
              <a:rPr lang="en-US" altLang="zh-CN" sz="1800" kern="0" dirty="0"/>
              <a:t>DLE</a:t>
            </a:r>
            <a:r>
              <a:rPr lang="zh-CN" altLang="en-US" sz="1800" kern="0" dirty="0"/>
              <a:t>进行转义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79433" y="2754006"/>
            <a:ext cx="7959717" cy="1589152"/>
            <a:chOff x="779433" y="2754006"/>
            <a:chExt cx="7959717" cy="1589152"/>
          </a:xfrm>
        </p:grpSpPr>
        <p:sp>
          <p:nvSpPr>
            <p:cNvPr id="64" name="矩形 63"/>
            <p:cNvSpPr/>
            <p:nvPr/>
          </p:nvSpPr>
          <p:spPr>
            <a:xfrm>
              <a:off x="4203107" y="3943048"/>
              <a:ext cx="8045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</a:rPr>
                <a:t>frame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79433" y="2754006"/>
              <a:ext cx="7959717" cy="1253755"/>
              <a:chOff x="779433" y="2910762"/>
              <a:chExt cx="7959717" cy="1253755"/>
            </a:xfrm>
          </p:grpSpPr>
          <p:sp>
            <p:nvSpPr>
              <p:cNvPr id="30" name="Rectangle 3"/>
              <p:cNvSpPr>
                <a:spLocks noChangeArrowheads="1"/>
              </p:cNvSpPr>
              <p:nvPr/>
            </p:nvSpPr>
            <p:spPr bwMode="auto">
              <a:xfrm>
                <a:off x="779433" y="3463177"/>
                <a:ext cx="495300" cy="5492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SYN</a:t>
                </a:r>
                <a:endPara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Rectangle 3"/>
              <p:cNvSpPr>
                <a:spLocks noChangeArrowheads="1"/>
              </p:cNvSpPr>
              <p:nvPr/>
            </p:nvSpPr>
            <p:spPr bwMode="auto">
              <a:xfrm>
                <a:off x="1273209" y="3463057"/>
                <a:ext cx="495300" cy="5492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 dirty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SYN</a:t>
                </a:r>
                <a:endParaRPr lang="zh-CN" altLang="zh-CN" sz="1600" dirty="0">
                  <a:solidFill>
                    <a:srgbClr val="3333CC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Rectangle 3"/>
              <p:cNvSpPr>
                <a:spLocks noChangeArrowheads="1"/>
              </p:cNvSpPr>
              <p:nvPr/>
            </p:nvSpPr>
            <p:spPr bwMode="auto">
              <a:xfrm>
                <a:off x="1766985" y="3463177"/>
                <a:ext cx="495300" cy="549275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altLang="zh-CN" sz="1600" dirty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SOH</a:t>
                </a:r>
                <a:endPara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Rectangle 4"/>
              <p:cNvSpPr>
                <a:spLocks noChangeArrowheads="1"/>
              </p:cNvSpPr>
              <p:nvPr/>
            </p:nvSpPr>
            <p:spPr bwMode="auto">
              <a:xfrm>
                <a:off x="2256569" y="3463057"/>
                <a:ext cx="1434371" cy="549275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header</a:t>
                </a:r>
                <a:endPara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Rectangle 3"/>
              <p:cNvSpPr>
                <a:spLocks noChangeArrowheads="1"/>
              </p:cNvSpPr>
              <p:nvPr/>
            </p:nvSpPr>
            <p:spPr bwMode="auto">
              <a:xfrm>
                <a:off x="3689373" y="3463057"/>
                <a:ext cx="495300" cy="54927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S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TX</a:t>
                </a:r>
                <a:endPara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Rectangle 4"/>
              <p:cNvSpPr>
                <a:spLocks noChangeArrowheads="1"/>
              </p:cNvSpPr>
              <p:nvPr/>
            </p:nvSpPr>
            <p:spPr bwMode="auto">
              <a:xfrm>
                <a:off x="4184716" y="3463177"/>
                <a:ext cx="3562502" cy="549275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altLang="zh-CN" sz="2000" dirty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                data payload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Rectangle 13"/>
              <p:cNvSpPr>
                <a:spLocks noChangeArrowheads="1"/>
              </p:cNvSpPr>
              <p:nvPr/>
            </p:nvSpPr>
            <p:spPr bwMode="auto">
              <a:xfrm>
                <a:off x="7747218" y="3463177"/>
                <a:ext cx="496888" cy="54927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ET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X</a:t>
                </a:r>
                <a:endPara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Rectangle 3"/>
              <p:cNvSpPr>
                <a:spLocks noChangeArrowheads="1"/>
              </p:cNvSpPr>
              <p:nvPr/>
            </p:nvSpPr>
            <p:spPr bwMode="auto">
              <a:xfrm>
                <a:off x="8243850" y="3463057"/>
                <a:ext cx="495300" cy="5492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 dirty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CRC</a:t>
                </a:r>
                <a:endParaRPr lang="zh-CN" altLang="zh-CN" sz="1600" dirty="0">
                  <a:solidFill>
                    <a:srgbClr val="3333CC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Line 5"/>
              <p:cNvSpPr>
                <a:spLocks noChangeShapeType="1"/>
              </p:cNvSpPr>
              <p:nvPr/>
            </p:nvSpPr>
            <p:spPr bwMode="auto">
              <a:xfrm>
                <a:off x="779433" y="4164517"/>
                <a:ext cx="7959717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7" name="Rectangle 13"/>
              <p:cNvSpPr>
                <a:spLocks noChangeArrowheads="1"/>
              </p:cNvSpPr>
              <p:nvPr/>
            </p:nvSpPr>
            <p:spPr bwMode="auto">
              <a:xfrm>
                <a:off x="5007686" y="3463056"/>
                <a:ext cx="496888" cy="549275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黑体" panose="02010609060101010101" pitchFamily="49" charset="-122"/>
                  </a:rPr>
                  <a:t>ET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黑体" panose="02010609060101010101" pitchFamily="49" charset="-122"/>
                  </a:rPr>
                  <a:t>X</a:t>
                </a:r>
                <a:endParaRPr kumimoji="0" lang="zh-CN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Line 5"/>
              <p:cNvSpPr>
                <a:spLocks noChangeShapeType="1"/>
              </p:cNvSpPr>
              <p:nvPr/>
            </p:nvSpPr>
            <p:spPr bwMode="auto">
              <a:xfrm>
                <a:off x="779433" y="3268466"/>
                <a:ext cx="4725141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097691" y="2926238"/>
                <a:ext cx="20869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楷体" panose="02010609060101010101" pitchFamily="49" charset="-122"/>
                  </a:rPr>
                  <a:t>误认是一个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楷体" panose="02010609060101010101" pitchFamily="49" charset="-122"/>
                  </a:rPr>
                  <a:t>frame</a:t>
                </a: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楷体" panose="02010609060101010101" pitchFamily="49" charset="-122"/>
                </a:endParaRPr>
              </a:p>
            </p:txBody>
          </p:sp>
          <p:sp>
            <p:nvSpPr>
              <p:cNvPr id="54" name="Line 5"/>
              <p:cNvSpPr>
                <a:spLocks noChangeShapeType="1"/>
              </p:cNvSpPr>
              <p:nvPr/>
            </p:nvSpPr>
            <p:spPr bwMode="auto">
              <a:xfrm>
                <a:off x="5504574" y="3267557"/>
                <a:ext cx="3234576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693650" y="2910762"/>
                <a:ext cx="28564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楷体" panose="02010609060101010101" pitchFamily="49" charset="-122"/>
                  </a:rPr>
                  <a:t>认为是无效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楷体" panose="02010609060101010101" pitchFamily="49" charset="-122"/>
                  </a:rPr>
                  <a:t>frame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楷体" panose="02010609060101010101" pitchFamily="49" charset="-122"/>
                  </a:rPr>
                  <a:t>而丢弃</a:t>
                </a: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280160" y="5115993"/>
            <a:ext cx="6596743" cy="501033"/>
            <a:chOff x="1280160" y="5285812"/>
            <a:chExt cx="6596743" cy="501033"/>
          </a:xfrm>
        </p:grpSpPr>
        <p:sp>
          <p:nvSpPr>
            <p:cNvPr id="95" name="Rectangle 2"/>
            <p:cNvSpPr>
              <a:spLocks noChangeArrowheads="1"/>
            </p:cNvSpPr>
            <p:nvPr/>
          </p:nvSpPr>
          <p:spPr bwMode="auto">
            <a:xfrm>
              <a:off x="1280160" y="5285812"/>
              <a:ext cx="6596743" cy="501033"/>
            </a:xfrm>
            <a:prstGeom prst="rect">
              <a:avLst/>
            </a:prstGeom>
            <a:solidFill>
              <a:srgbClr val="F4F4FA"/>
            </a:solidFill>
            <a:ln w="25400">
              <a:solidFill>
                <a:srgbClr val="DCDCEC"/>
              </a:solidFill>
            </a:ln>
            <a:effectLst/>
          </p:spPr>
          <p:txBody>
            <a:bodyPr wrap="none" anchor="ctr"/>
            <a:lstStyle/>
            <a:p>
              <a:r>
                <a:rPr lang="en-US" altLang="zh-CN" sz="1600" b="1" dirty="0"/>
                <a:t> </a:t>
              </a:r>
              <a:endParaRPr lang="zh-CN" altLang="en-US" sz="1600" b="1" dirty="0"/>
            </a:p>
          </p:txBody>
        </p:sp>
        <p:sp>
          <p:nvSpPr>
            <p:cNvPr id="73" name="Text Box 29"/>
            <p:cNvSpPr txBox="1">
              <a:spLocks noChangeArrowheads="1"/>
            </p:cNvSpPr>
            <p:nvPr/>
          </p:nvSpPr>
          <p:spPr bwMode="auto">
            <a:xfrm>
              <a:off x="1524000" y="5421652"/>
              <a:ext cx="762000" cy="346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74" name="Text Box 30"/>
            <p:cNvSpPr txBox="1">
              <a:spLocks noChangeArrowheads="1"/>
            </p:cNvSpPr>
            <p:nvPr/>
          </p:nvSpPr>
          <p:spPr bwMode="auto">
            <a:xfrm>
              <a:off x="2438400" y="5401014"/>
              <a:ext cx="762000" cy="346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DLE</a:t>
              </a:r>
            </a:p>
          </p:txBody>
        </p: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3352800" y="5401014"/>
              <a:ext cx="762000" cy="346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ETX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4267200" y="5401014"/>
              <a:ext cx="762000" cy="346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5105400" y="5401014"/>
              <a:ext cx="762000" cy="346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5943600" y="5401014"/>
              <a:ext cx="762000" cy="346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DLE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6858000" y="5401014"/>
              <a:ext cx="762000" cy="346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6753" y="5987273"/>
            <a:ext cx="8895806" cy="590666"/>
            <a:chOff x="156753" y="5987273"/>
            <a:chExt cx="8895806" cy="590666"/>
          </a:xfrm>
        </p:grpSpPr>
        <p:sp>
          <p:nvSpPr>
            <p:cNvPr id="96" name="Rectangle 2"/>
            <p:cNvSpPr>
              <a:spLocks noChangeArrowheads="1"/>
            </p:cNvSpPr>
            <p:nvPr/>
          </p:nvSpPr>
          <p:spPr bwMode="auto">
            <a:xfrm>
              <a:off x="156753" y="5987273"/>
              <a:ext cx="8895806" cy="506939"/>
            </a:xfrm>
            <a:prstGeom prst="rect">
              <a:avLst/>
            </a:prstGeom>
            <a:solidFill>
              <a:srgbClr val="F4F4FA"/>
            </a:solidFill>
            <a:ln w="25400">
              <a:solidFill>
                <a:srgbClr val="DCDCEC"/>
              </a:solidFill>
            </a:ln>
            <a:effectLst/>
          </p:spPr>
          <p:txBody>
            <a:bodyPr wrap="none" anchor="ctr"/>
            <a:lstStyle/>
            <a:p>
              <a:r>
                <a:rPr lang="en-US" altLang="zh-CN" sz="1600" b="1" dirty="0"/>
                <a:t> </a:t>
              </a:r>
              <a:endParaRPr lang="zh-CN" altLang="en-US" sz="1600" b="1" dirty="0"/>
            </a:p>
          </p:txBody>
        </p:sp>
        <p:sp>
          <p:nvSpPr>
            <p:cNvPr id="80" name="Text Box 37"/>
            <p:cNvSpPr txBox="1">
              <a:spLocks noChangeArrowheads="1"/>
            </p:cNvSpPr>
            <p:nvPr/>
          </p:nvSpPr>
          <p:spPr bwMode="auto">
            <a:xfrm>
              <a:off x="213359" y="6070057"/>
              <a:ext cx="7620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1" name="Text Box 38"/>
            <p:cNvSpPr txBox="1">
              <a:spLocks noChangeArrowheads="1"/>
            </p:cNvSpPr>
            <p:nvPr/>
          </p:nvSpPr>
          <p:spPr bwMode="auto">
            <a:xfrm>
              <a:off x="1127759" y="6049420"/>
              <a:ext cx="7620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DLE</a:t>
              </a:r>
            </a:p>
          </p:txBody>
        </p:sp>
        <p:sp>
          <p:nvSpPr>
            <p:cNvPr id="82" name="Text Box 39"/>
            <p:cNvSpPr txBox="1">
              <a:spLocks noChangeArrowheads="1"/>
            </p:cNvSpPr>
            <p:nvPr/>
          </p:nvSpPr>
          <p:spPr bwMode="auto">
            <a:xfrm>
              <a:off x="3891597" y="6049420"/>
              <a:ext cx="7620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ETX</a:t>
              </a:r>
            </a:p>
          </p:txBody>
        </p:sp>
        <p:sp>
          <p:nvSpPr>
            <p:cNvPr id="83" name="Text Box 40"/>
            <p:cNvSpPr txBox="1">
              <a:spLocks noChangeArrowheads="1"/>
            </p:cNvSpPr>
            <p:nvPr/>
          </p:nvSpPr>
          <p:spPr bwMode="auto">
            <a:xfrm>
              <a:off x="4805997" y="6049420"/>
              <a:ext cx="7620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4" name="Text Box 41"/>
            <p:cNvSpPr txBox="1">
              <a:spLocks noChangeArrowheads="1"/>
            </p:cNvSpPr>
            <p:nvPr/>
          </p:nvSpPr>
          <p:spPr bwMode="auto">
            <a:xfrm>
              <a:off x="5644197" y="6049420"/>
              <a:ext cx="7620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5" name="Text Box 42"/>
            <p:cNvSpPr txBox="1">
              <a:spLocks noChangeArrowheads="1"/>
            </p:cNvSpPr>
            <p:nvPr/>
          </p:nvSpPr>
          <p:spPr bwMode="auto">
            <a:xfrm>
              <a:off x="2934334" y="6030370"/>
              <a:ext cx="7620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DLE</a:t>
              </a:r>
            </a:p>
          </p:txBody>
        </p:sp>
        <p:sp>
          <p:nvSpPr>
            <p:cNvPr id="86" name="Text Box 43"/>
            <p:cNvSpPr txBox="1">
              <a:spLocks noChangeArrowheads="1"/>
            </p:cNvSpPr>
            <p:nvPr/>
          </p:nvSpPr>
          <p:spPr bwMode="auto">
            <a:xfrm>
              <a:off x="6461759" y="6049420"/>
              <a:ext cx="7620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DLE</a:t>
              </a:r>
            </a:p>
          </p:txBody>
        </p:sp>
        <p:sp>
          <p:nvSpPr>
            <p:cNvPr id="87" name="Text Box 44"/>
            <p:cNvSpPr txBox="1">
              <a:spLocks noChangeArrowheads="1"/>
            </p:cNvSpPr>
            <p:nvPr/>
          </p:nvSpPr>
          <p:spPr bwMode="auto">
            <a:xfrm>
              <a:off x="8290559" y="6049420"/>
              <a:ext cx="7620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8" name="Text Box 45"/>
            <p:cNvSpPr txBox="1">
              <a:spLocks noChangeArrowheads="1"/>
            </p:cNvSpPr>
            <p:nvPr/>
          </p:nvSpPr>
          <p:spPr bwMode="auto">
            <a:xfrm>
              <a:off x="7393622" y="6049420"/>
              <a:ext cx="7620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DLE</a:t>
              </a:r>
            </a:p>
          </p:txBody>
        </p:sp>
        <p:sp>
          <p:nvSpPr>
            <p:cNvPr id="89" name="Text Box 46"/>
            <p:cNvSpPr txBox="1">
              <a:spLocks noChangeArrowheads="1"/>
            </p:cNvSpPr>
            <p:nvPr/>
          </p:nvSpPr>
          <p:spPr bwMode="auto">
            <a:xfrm>
              <a:off x="2042159" y="6049420"/>
              <a:ext cx="7620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DLE</a:t>
              </a:r>
            </a:p>
          </p:txBody>
        </p:sp>
        <p:sp>
          <p:nvSpPr>
            <p:cNvPr id="90" name="Line 50"/>
            <p:cNvSpPr>
              <a:spLocks noChangeShapeType="1"/>
            </p:cNvSpPr>
            <p:nvPr/>
          </p:nvSpPr>
          <p:spPr bwMode="auto">
            <a:xfrm flipH="1" flipV="1">
              <a:off x="1580602" y="6453597"/>
              <a:ext cx="2756265" cy="124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51"/>
            <p:cNvSpPr>
              <a:spLocks noChangeShapeType="1"/>
            </p:cNvSpPr>
            <p:nvPr/>
          </p:nvSpPr>
          <p:spPr bwMode="auto">
            <a:xfrm>
              <a:off x="3320868" y="6371595"/>
              <a:ext cx="1197792" cy="206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52"/>
            <p:cNvSpPr>
              <a:spLocks noChangeShapeType="1"/>
            </p:cNvSpPr>
            <p:nvPr/>
          </p:nvSpPr>
          <p:spPr bwMode="auto">
            <a:xfrm flipH="1">
              <a:off x="4653597" y="6453599"/>
              <a:ext cx="2184400" cy="1010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7" name="Text Box 53"/>
          <p:cNvSpPr txBox="1">
            <a:spLocks noChangeArrowheads="1"/>
          </p:cNvSpPr>
          <p:nvPr/>
        </p:nvSpPr>
        <p:spPr bwMode="auto">
          <a:xfrm>
            <a:off x="4061929" y="6525362"/>
            <a:ext cx="10854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转义字符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A1D975-1B08-4F62-9CD6-2F49DAF95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779" y="569772"/>
            <a:ext cx="5092189" cy="589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185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97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字节计数法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231052"/>
          </a:xfrm>
        </p:spPr>
        <p:txBody>
          <a:bodyPr/>
          <a:lstStyle/>
          <a:p>
            <a:r>
              <a:rPr lang="zh-CN" altLang="en-US" dirty="0"/>
              <a:t>帧中的字节数放在首部的一个字段中</a:t>
            </a:r>
            <a:endParaRPr lang="en-US" altLang="zh-CN" dirty="0"/>
          </a:p>
          <a:p>
            <a:r>
              <a:rPr lang="zh-CN" altLang="en-US" dirty="0"/>
              <a:t>实例：数字数据通信消息协议</a:t>
            </a:r>
            <a:r>
              <a:rPr lang="en-US" altLang="zh-CN" dirty="0"/>
              <a:t>DDCMP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2" name="内容占位符 2"/>
          <p:cNvSpPr txBox="1">
            <a:spLocks/>
          </p:cNvSpPr>
          <p:nvPr/>
        </p:nvSpPr>
        <p:spPr bwMode="auto">
          <a:xfrm>
            <a:off x="452844" y="4052826"/>
            <a:ext cx="8229600" cy="62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kern="0" dirty="0"/>
              <a:t>缺点：若</a:t>
            </a:r>
            <a:r>
              <a:rPr lang="en-US" altLang="zh-CN" kern="0" dirty="0"/>
              <a:t>Count</a:t>
            </a:r>
            <a:r>
              <a:rPr lang="zh-CN" altLang="en-US" kern="0" dirty="0"/>
              <a:t>出错，可能会产生累计多个错误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49725" y="2929861"/>
            <a:ext cx="7241259" cy="836240"/>
            <a:chOff x="849725" y="2929861"/>
            <a:chExt cx="7241259" cy="836240"/>
          </a:xfrm>
        </p:grpSpPr>
        <p:grpSp>
          <p:nvGrpSpPr>
            <p:cNvPr id="51" name="组合 50"/>
            <p:cNvGrpSpPr/>
            <p:nvPr/>
          </p:nvGrpSpPr>
          <p:grpSpPr>
            <a:xfrm>
              <a:off x="849725" y="2929861"/>
              <a:ext cx="7241259" cy="836240"/>
              <a:chOff x="849725" y="2106903"/>
              <a:chExt cx="7241259" cy="836240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849725" y="2393748"/>
                <a:ext cx="7241259" cy="549395"/>
                <a:chOff x="849725" y="2341496"/>
                <a:chExt cx="7241259" cy="549395"/>
              </a:xfrm>
            </p:grpSpPr>
            <p:sp>
              <p:nvSpPr>
                <p:cNvPr id="30" name="Rectangle 3"/>
                <p:cNvSpPr>
                  <a:spLocks noChangeArrowheads="1"/>
                </p:cNvSpPr>
                <p:nvPr/>
              </p:nvSpPr>
              <p:spPr bwMode="auto">
                <a:xfrm>
                  <a:off x="849725" y="2341616"/>
                  <a:ext cx="495300" cy="5492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E7E6E6"/>
                  </a:outerShdw>
                </a:effectLst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SYN</a:t>
                  </a:r>
                  <a:endParaRPr kumimoji="0" lang="zh-CN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" name="Rectangle 3"/>
                <p:cNvSpPr>
                  <a:spLocks noChangeArrowheads="1"/>
                </p:cNvSpPr>
                <p:nvPr/>
              </p:nvSpPr>
              <p:spPr bwMode="auto">
                <a:xfrm>
                  <a:off x="1343501" y="2341496"/>
                  <a:ext cx="495300" cy="5492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E7E6E6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1600" dirty="0">
                      <a:solidFill>
                        <a:srgbClr val="3333CC"/>
                      </a:solidFill>
                      <a:latin typeface="Calibri" panose="020F0502020204030204"/>
                      <a:ea typeface="宋体" panose="02010600030101010101" pitchFamily="2" charset="-122"/>
                    </a:rPr>
                    <a:t>SYN</a:t>
                  </a:r>
                  <a:endParaRPr lang="zh-CN" altLang="zh-CN" sz="1600" dirty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Rectangle 3"/>
                <p:cNvSpPr>
                  <a:spLocks noChangeArrowheads="1"/>
                </p:cNvSpPr>
                <p:nvPr/>
              </p:nvSpPr>
              <p:spPr bwMode="auto">
                <a:xfrm>
                  <a:off x="1837277" y="2341616"/>
                  <a:ext cx="495300" cy="549275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E7E6E6"/>
                  </a:outerShdw>
                </a:effectLst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class</a:t>
                  </a:r>
                  <a:endParaRPr kumimoji="0" lang="zh-CN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Rectangle 3"/>
                <p:cNvSpPr>
                  <a:spLocks noChangeArrowheads="1"/>
                </p:cNvSpPr>
                <p:nvPr/>
              </p:nvSpPr>
              <p:spPr bwMode="auto">
                <a:xfrm>
                  <a:off x="2322748" y="2341496"/>
                  <a:ext cx="826926" cy="549275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E7E6E6"/>
                  </a:outerShdw>
                </a:effectLst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count</a:t>
                  </a:r>
                  <a:endParaRPr kumimoji="0" lang="zh-CN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Rectangle 4"/>
                <p:cNvSpPr>
                  <a:spLocks noChangeArrowheads="1"/>
                </p:cNvSpPr>
                <p:nvPr/>
              </p:nvSpPr>
              <p:spPr bwMode="auto">
                <a:xfrm>
                  <a:off x="4255008" y="2341616"/>
                  <a:ext cx="3328416" cy="549275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E7E6E6"/>
                  </a:outerShdw>
                </a:effectLst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data payload</a:t>
                  </a:r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" name="Rectangle 3"/>
                <p:cNvSpPr>
                  <a:spLocks noChangeArrowheads="1"/>
                </p:cNvSpPr>
                <p:nvPr/>
              </p:nvSpPr>
              <p:spPr bwMode="auto">
                <a:xfrm>
                  <a:off x="7595684" y="2341496"/>
                  <a:ext cx="495300" cy="5492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E7E6E6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1600" dirty="0">
                      <a:solidFill>
                        <a:srgbClr val="3333CC"/>
                      </a:solidFill>
                      <a:latin typeface="Calibri" panose="020F0502020204030204"/>
                      <a:ea typeface="宋体" panose="02010600030101010101" pitchFamily="2" charset="-122"/>
                    </a:rPr>
                    <a:t>CRC</a:t>
                  </a:r>
                  <a:endParaRPr lang="zh-CN" altLang="zh-CN" sz="1600" dirty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Rectangle 4"/>
                <p:cNvSpPr>
                  <a:spLocks noChangeArrowheads="1"/>
                </p:cNvSpPr>
                <p:nvPr/>
              </p:nvSpPr>
              <p:spPr bwMode="auto">
                <a:xfrm>
                  <a:off x="3152371" y="2341496"/>
                  <a:ext cx="1092188" cy="54927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E7E6E6"/>
                  </a:outerShdw>
                </a:effectLst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altLang="zh-CN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header</a:t>
                  </a:r>
                  <a:endPara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5" name="文本框 44"/>
              <p:cNvSpPr txBox="1"/>
              <p:nvPr/>
            </p:nvSpPr>
            <p:spPr>
              <a:xfrm>
                <a:off x="937995" y="212432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Calibri" panose="020F0502020204030204" pitchFamily="34" charset="0"/>
                  </a:rPr>
                  <a:t>8</a:t>
                </a:r>
                <a:endParaRPr lang="zh-CN" alt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403906" y="2119971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Calibri" panose="020F0502020204030204" pitchFamily="34" charset="0"/>
                  </a:rPr>
                  <a:t>8</a:t>
                </a:r>
                <a:endParaRPr lang="zh-CN" alt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952547" y="2119971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Calibri" panose="020F0502020204030204" pitchFamily="34" charset="0"/>
                  </a:rPr>
                  <a:t>8</a:t>
                </a:r>
                <a:endParaRPr lang="zh-CN" alt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3526106" y="2128678"/>
                <a:ext cx="5121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Calibri" panose="020F0502020204030204" pitchFamily="34" charset="0"/>
                  </a:rPr>
                  <a:t>42</a:t>
                </a:r>
                <a:endParaRPr lang="zh-CN" alt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7608778" y="2106903"/>
                <a:ext cx="4778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Calibri" panose="020F0502020204030204" pitchFamily="34" charset="0"/>
                  </a:rPr>
                  <a:t>16</a:t>
                </a:r>
                <a:endParaRPr lang="zh-CN" altLang="en-US" sz="160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2610042" y="2960343"/>
              <a:ext cx="463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</a:rPr>
                <a:t>14</a:t>
              </a:r>
              <a:endParaRPr lang="zh-CN" altLang="en-US" sz="1600" dirty="0">
                <a:latin typeface="Calibri" panose="020F0502020204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8519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|6.6|4|5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|26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28.7|66.9|29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9.6|5.8|16.7|13.7|17.2|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3.5|57.4|6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68.2|45.3|25.6|19.2|34.1|13.2|12.7|23.5|4.4|35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40.6|7|47.5|20.5|12.7|76.3|13.2|20.5|37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1.3|19.6|11.4|96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|54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2|5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.8|49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10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7|5.8|23.6|4.9|20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18.9|22.8|4.2|7.8|4.5|29|85.9|9.3|3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9|11.9|55|30.3|36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1.2|60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38.8|57.2|70.1|2.1|82.4|28.9|2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22.9|11.6|64.5|3.4|19.2|2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14.7|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38.6|15.9|64.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16.6|6.6|2.2|8.3|4.2|1.9|11.3|12.9|12.3|12.6|10.8|6.7|10.5|10|3.8|12.2|6.4|9.2|16.2|16.4|5.5|12.1|1.2|11.1|2.9|7.6|3.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12.9|13.9|15.7|23.9|51.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3|17.1|22.6|23.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10.5|7|2.7|1.7|8|1.7|14.2|1.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2.8|5.3|1.8|9.9|37.3|1.2|49.5|2.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25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40.5|9.7|25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8|69.8|37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|68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98.7|4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3|18.7|55.4|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3.7|20.3|30.1|42.8|28.5|47|40.4|20.7|19.7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23524</TotalTime>
  <Words>4421</Words>
  <Application>Microsoft Office PowerPoint</Application>
  <PresentationFormat>全屏显示(4:3)</PresentationFormat>
  <Paragraphs>918</Paragraphs>
  <Slides>48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48</vt:i4>
      </vt:variant>
    </vt:vector>
  </HeadingPairs>
  <TitlesOfParts>
    <vt:vector size="75" baseType="lpstr">
      <vt:lpstr>DejaVu Sans Mono</vt:lpstr>
      <vt:lpstr>方正舒体</vt:lpstr>
      <vt:lpstr>黑体</vt:lpstr>
      <vt:lpstr>华文楷体</vt:lpstr>
      <vt:lpstr>华文新魏</vt:lpstr>
      <vt:lpstr>楷体</vt:lpstr>
      <vt:lpstr>楷体_GB2312</vt:lpstr>
      <vt:lpstr>宋体</vt:lpstr>
      <vt:lpstr>微软雅黑</vt:lpstr>
      <vt:lpstr>Arial</vt:lpstr>
      <vt:lpstr>Arial Black</vt:lpstr>
      <vt:lpstr>Calibri</vt:lpstr>
      <vt:lpstr>Cambria Math</vt:lpstr>
      <vt:lpstr>Comic Sans MS</vt:lpstr>
      <vt:lpstr>Courier New</vt:lpstr>
      <vt:lpstr>Tahoma</vt:lpstr>
      <vt:lpstr>Times New Roman</vt:lpstr>
      <vt:lpstr>Wingdings</vt:lpstr>
      <vt:lpstr>Wingdings 3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第二章 直连网络(2) </vt:lpstr>
      <vt:lpstr>提纲</vt:lpstr>
      <vt:lpstr>组帧</vt:lpstr>
      <vt:lpstr>组帧</vt:lpstr>
      <vt:lpstr>组帧</vt:lpstr>
      <vt:lpstr>面向字节的组帧</vt:lpstr>
      <vt:lpstr>起始标记法</vt:lpstr>
      <vt:lpstr>起始标记法</vt:lpstr>
      <vt:lpstr>字节计数法</vt:lpstr>
      <vt:lpstr>面向比特的组帧</vt:lpstr>
      <vt:lpstr>面向比特的组帧</vt:lpstr>
      <vt:lpstr>提纲</vt:lpstr>
      <vt:lpstr>差错检测</vt:lpstr>
      <vt:lpstr>差错检测</vt:lpstr>
      <vt:lpstr>奇偶校验</vt:lpstr>
      <vt:lpstr>奇偶校验</vt:lpstr>
      <vt:lpstr>奇偶校验</vt:lpstr>
      <vt:lpstr>奇偶校验</vt:lpstr>
      <vt:lpstr>校验和 (checksum)</vt:lpstr>
      <vt:lpstr>校验和 (checksum)</vt:lpstr>
      <vt:lpstr>循环冗余校验(Cyclic Redundancy Check, CRC)</vt:lpstr>
      <vt:lpstr>循环冗余校验(Cyclic Redundancy Check, CRC)</vt:lpstr>
      <vt:lpstr>循环冗余校验(Cyclic Redundancy Check, CRC)</vt:lpstr>
      <vt:lpstr>循环冗余校验(Cyclic Redundancy Check, CRC)</vt:lpstr>
      <vt:lpstr>循环冗余校验(Cyclic Redundancy Check, CRC)</vt:lpstr>
      <vt:lpstr>循环冗余校验(Cyclic Redundancy Check, CRC)</vt:lpstr>
      <vt:lpstr>循环冗余校验(Cyclic Redundancy Check, CRC)</vt:lpstr>
      <vt:lpstr>检错还是纠错</vt:lpstr>
      <vt:lpstr>提纲</vt:lpstr>
      <vt:lpstr>可靠传输</vt:lpstr>
      <vt:lpstr>可靠传输</vt:lpstr>
      <vt:lpstr>可靠传输</vt:lpstr>
      <vt:lpstr>停等(stop-and-wait)算法</vt:lpstr>
      <vt:lpstr>停等(stop-and-wait)算法</vt:lpstr>
      <vt:lpstr>停等(stop-and-wait)算法</vt:lpstr>
      <vt:lpstr>停等(stop-and-wait)算法</vt:lpstr>
      <vt:lpstr>滑动窗口(sliding-window)算法</vt:lpstr>
      <vt:lpstr>滑动窗口(sliding-window)算法</vt:lpstr>
      <vt:lpstr>滑动窗口(sliding-window)算法</vt:lpstr>
      <vt:lpstr>滑动窗口(sliding-window)算法</vt:lpstr>
      <vt:lpstr>滑动窗口例子</vt:lpstr>
      <vt:lpstr>滑动窗口(sliding-window)算法</vt:lpstr>
      <vt:lpstr>滑动窗口算法 -- 有限序号与窗口大小</vt:lpstr>
      <vt:lpstr>滑动窗口算法 -- 有限序号与窗口大小</vt:lpstr>
      <vt:lpstr>滑动窗口算法 -- 有限序号与窗口大小</vt:lpstr>
      <vt:lpstr>滑动窗口算法 -- 有限序号与窗口大小</vt:lpstr>
      <vt:lpstr>滑动窗口算法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zz zh</cp:lastModifiedBy>
  <cp:revision>1152</cp:revision>
  <dcterms:created xsi:type="dcterms:W3CDTF">2017-02-02T15:53:23Z</dcterms:created>
  <dcterms:modified xsi:type="dcterms:W3CDTF">2022-03-01T11:49:35Z</dcterms:modified>
</cp:coreProperties>
</file>